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551" r:id="rId2"/>
    <p:sldId id="552" r:id="rId3"/>
    <p:sldId id="546" r:id="rId4"/>
    <p:sldId id="560" r:id="rId5"/>
    <p:sldId id="284" r:id="rId6"/>
    <p:sldId id="542" r:id="rId7"/>
    <p:sldId id="540" r:id="rId8"/>
    <p:sldId id="496" r:id="rId9"/>
    <p:sldId id="516" r:id="rId10"/>
    <p:sldId id="509" r:id="rId11"/>
    <p:sldId id="517" r:id="rId12"/>
    <p:sldId id="547" r:id="rId13"/>
    <p:sldId id="484" r:id="rId14"/>
    <p:sldId id="515" r:id="rId15"/>
    <p:sldId id="555" r:id="rId16"/>
    <p:sldId id="556" r:id="rId17"/>
    <p:sldId id="557" r:id="rId18"/>
    <p:sldId id="558" r:id="rId19"/>
    <p:sldId id="563" r:id="rId20"/>
    <p:sldId id="545" r:id="rId21"/>
    <p:sldId id="529" r:id="rId22"/>
    <p:sldId id="536" r:id="rId23"/>
    <p:sldId id="537" r:id="rId24"/>
    <p:sldId id="534" r:id="rId25"/>
    <p:sldId id="543" r:id="rId26"/>
    <p:sldId id="544" r:id="rId27"/>
    <p:sldId id="364" r:id="rId28"/>
    <p:sldId id="427" r:id="rId29"/>
    <p:sldId id="260" r:id="rId3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E0E8"/>
    <a:srgbClr val="94D3DE"/>
    <a:srgbClr val="FFEAFF"/>
    <a:srgbClr val="FFD6FF"/>
    <a:srgbClr val="CCF0FF"/>
    <a:srgbClr val="FFD7DE"/>
    <a:srgbClr val="FDF4DD"/>
    <a:srgbClr val="99E1FF"/>
    <a:srgbClr val="F2F2F2"/>
    <a:srgbClr val="E8EB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ittlere Formatvorlag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25" autoAdjust="0"/>
    <p:restoredTop sz="95895" autoAdjust="0"/>
  </p:normalViewPr>
  <p:slideViewPr>
    <p:cSldViewPr showGuides="1">
      <p:cViewPr varScale="1">
        <p:scale>
          <a:sx n="82" d="100"/>
          <a:sy n="82" d="100"/>
        </p:scale>
        <p:origin x="831" y="65"/>
      </p:cViewPr>
      <p:guideLst>
        <p:guide orient="horz" pos="2160"/>
        <p:guide pos="3840"/>
      </p:guideLst>
    </p:cSldViewPr>
  </p:slideViewPr>
  <p:notesTextViewPr>
    <p:cViewPr>
      <p:scale>
        <a:sx n="3" d="2"/>
        <a:sy n="3" d="2"/>
      </p:scale>
      <p:origin x="0" y="0"/>
    </p:cViewPr>
  </p:notesTextViewPr>
  <p:notesViewPr>
    <p:cSldViewPr showGuides="1">
      <p:cViewPr>
        <p:scale>
          <a:sx n="125" d="100"/>
          <a:sy n="125" d="100"/>
        </p:scale>
        <p:origin x="2074" y="-157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8EFB4DA1-2A27-8657-F75E-5F0583D2AC1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8FB621F3-CC82-D4CF-2D4B-6EEA3055716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A98AAB-0E9A-4482-A79D-090BAD215C3B}" type="datetimeFigureOut">
              <a:rPr lang="de-DE" smtClean="0"/>
              <a:t>28.02.2026</a:t>
            </a:fld>
            <a:endParaRPr lang="de-DE"/>
          </a:p>
        </p:txBody>
      </p:sp>
      <p:sp>
        <p:nvSpPr>
          <p:cNvPr id="4" name="Fußzeilenplatzhalter 3">
            <a:extLst>
              <a:ext uri="{FF2B5EF4-FFF2-40B4-BE49-F238E27FC236}">
                <a16:creationId xmlns:a16="http://schemas.microsoft.com/office/drawing/2014/main" id="{448B4C30-7A2A-9295-10EA-C5F5650FC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E01D804A-AF88-671C-988E-7720616F71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84A4A4-0CCE-43C7-B661-AAB589D35443}" type="slidenum">
              <a:rPr lang="de-DE" smtClean="0"/>
              <a:t>‹Nr.›</a:t>
            </a:fld>
            <a:endParaRPr lang="de-DE"/>
          </a:p>
        </p:txBody>
      </p:sp>
    </p:spTree>
    <p:extLst>
      <p:ext uri="{BB962C8B-B14F-4D97-AF65-F5344CB8AC3E}">
        <p14:creationId xmlns:p14="http://schemas.microsoft.com/office/powerpoint/2010/main" val="389582686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D0F5-4E1C-40F8-8CDE-DF970721EC6D}" type="datetimeFigureOut">
              <a:rPr lang="de-DE" smtClean="0"/>
              <a:t>28.02.2026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EEEDFD-5915-4F7B-B712-75E9BB55AD12}" type="slidenum">
              <a:rPr lang="de-DE" smtClean="0"/>
              <a:t>‹Nr.›</a:t>
            </a:fld>
            <a:endParaRPr lang="de-DE"/>
          </a:p>
        </p:txBody>
      </p:sp>
    </p:spTree>
    <p:extLst>
      <p:ext uri="{BB962C8B-B14F-4D97-AF65-F5344CB8AC3E}">
        <p14:creationId xmlns:p14="http://schemas.microsoft.com/office/powerpoint/2010/main" val="1273673389"/>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200" kern="1200">
        <a:solidFill>
          <a:schemeClr val="tx1"/>
        </a:solidFill>
        <a:latin typeface="+mn-lt"/>
        <a:ea typeface="+mn-ea"/>
        <a:cs typeface="+mn-cs"/>
      </a:defRPr>
    </a:lvl1pPr>
    <a:lvl2pPr marL="266700" indent="-266700" algn="l" defTabSz="914400" rtl="0" eaLnBrk="1" latinLnBrk="0" hangingPunct="1">
      <a:spcBef>
        <a:spcPts val="600"/>
      </a:spcBef>
      <a:buFont typeface="Symbol" panose="05050102010706020507" pitchFamily="18" charset="2"/>
      <a:buChar char="-"/>
      <a:defRPr sz="1200" kern="1200">
        <a:solidFill>
          <a:schemeClr val="tx1"/>
        </a:solidFill>
        <a:latin typeface="+mn-lt"/>
        <a:ea typeface="+mn-ea"/>
        <a:cs typeface="+mn-cs"/>
      </a:defRPr>
    </a:lvl2pPr>
    <a:lvl3pPr marL="449263" indent="-182563"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3pPr>
    <a:lvl4pPr marL="625475" indent="-176213" algn="l" defTabSz="914400" rtl="0" eaLnBrk="1" latinLnBrk="0" hangingPunct="1">
      <a:spcBef>
        <a:spcPts val="600"/>
      </a:spcBef>
      <a:buFont typeface="Symbol" panose="05050102010706020507" pitchFamily="18" charset="2"/>
      <a:buChar char="-"/>
      <a:defRPr sz="1200" kern="1200">
        <a:solidFill>
          <a:schemeClr val="tx1"/>
        </a:solidFill>
        <a:latin typeface="+mn-lt"/>
        <a:ea typeface="+mn-ea"/>
        <a:cs typeface="+mn-cs"/>
      </a:defRPr>
    </a:lvl4pPr>
    <a:lvl5pPr marL="808038" indent="-182563"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Begrüßung</a:t>
            </a:r>
          </a:p>
          <a:p>
            <a:endParaRPr lang="de-DE" i="1" dirty="0"/>
          </a:p>
          <a:p>
            <a:r>
              <a:rPr lang="de-DE" i="1" dirty="0"/>
              <a:t>Vorstellungsrunde</a:t>
            </a:r>
          </a:p>
          <a:p>
            <a:endParaRPr lang="de-DE" i="0" dirty="0"/>
          </a:p>
          <a:p>
            <a:r>
              <a:rPr lang="de-DE" sz="1800" b="0" i="0" u="none" strike="noStrike" baseline="0" dirty="0">
                <a:solidFill>
                  <a:srgbClr val="1F2234"/>
                </a:solidFill>
                <a:latin typeface="Kantumruy Pro" pitchFamily="2" charset="0"/>
              </a:rPr>
              <a:t>Mögliche Impulsfragen: </a:t>
            </a:r>
          </a:p>
          <a:p>
            <a:pPr marL="285750" indent="-285750">
              <a:buFont typeface="Arial" panose="020B0604020202020204" pitchFamily="34" charset="0"/>
              <a:buChar char="•"/>
            </a:pPr>
            <a:r>
              <a:rPr lang="de-DE" sz="1800" b="0" i="0" u="none" strike="noStrike" baseline="0" dirty="0">
                <a:solidFill>
                  <a:srgbClr val="1F2234"/>
                </a:solidFill>
                <a:latin typeface="Kantumruy Pro" pitchFamily="2" charset="0"/>
              </a:rPr>
              <a:t>„Welche </a:t>
            </a:r>
            <a:r>
              <a:rPr lang="de-DE" sz="1800" b="0" i="0" u="none" strike="noStrike" baseline="0" dirty="0" err="1">
                <a:solidFill>
                  <a:srgbClr val="1F2234"/>
                </a:solidFill>
                <a:latin typeface="Kantumruy Pro" pitchFamily="2" charset="0"/>
              </a:rPr>
              <a:t>Fitness-Influencer:innen</a:t>
            </a:r>
            <a:r>
              <a:rPr lang="de-DE" sz="1800" b="0" i="0" u="none" strike="noStrike" baseline="0" dirty="0">
                <a:solidFill>
                  <a:srgbClr val="1F2234"/>
                </a:solidFill>
                <a:latin typeface="Kantumruy Pro" pitchFamily="2" charset="0"/>
              </a:rPr>
              <a:t> kennen Sie?“</a:t>
            </a:r>
          </a:p>
          <a:p>
            <a:pPr marL="285750" indent="-285750">
              <a:buFont typeface="Arial" panose="020B0604020202020204" pitchFamily="34" charset="0"/>
              <a:buChar char="•"/>
            </a:pPr>
            <a:r>
              <a:rPr lang="de-DE" sz="1800" b="0" i="0" u="none" strike="noStrike" baseline="0" dirty="0">
                <a:solidFill>
                  <a:srgbClr val="1F2234"/>
                </a:solidFill>
                <a:latin typeface="Kantumruy Pro" pitchFamily="2" charset="0"/>
              </a:rPr>
              <a:t>„Mit welcher Schulnote würden Sie Ihre </a:t>
            </a:r>
            <a:r>
              <a:rPr lang="de-DE" sz="1800" b="0" i="0" u="none" strike="noStrike" baseline="0" dirty="0" err="1">
                <a:solidFill>
                  <a:srgbClr val="1F2234"/>
                </a:solidFill>
                <a:latin typeface="Kantumruy Pro" pitchFamily="2" charset="0"/>
              </a:rPr>
              <a:t>Social</a:t>
            </a:r>
            <a:r>
              <a:rPr lang="de-DE" sz="1800" b="0" i="0" u="none" strike="noStrike" baseline="0" dirty="0">
                <a:solidFill>
                  <a:srgbClr val="1F2234"/>
                </a:solidFill>
                <a:latin typeface="Kantumruy Pro" pitchFamily="2" charset="0"/>
              </a:rPr>
              <a:t>-Media-Kenntnisse bewerten?“</a:t>
            </a:r>
          </a:p>
          <a:p>
            <a:pPr marL="285750" indent="-285750">
              <a:buFont typeface="Arial" panose="020B0604020202020204" pitchFamily="34" charset="0"/>
              <a:buChar char="•"/>
            </a:pPr>
            <a:r>
              <a:rPr lang="de-DE" sz="1800" b="0" i="0" u="none" strike="noStrike" baseline="0" dirty="0">
                <a:solidFill>
                  <a:srgbClr val="1F2234"/>
                </a:solidFill>
                <a:latin typeface="Kantumruy Pro" pitchFamily="2" charset="0"/>
              </a:rPr>
              <a:t>„Mit welchen Erwartungen sind Sie in der Fortbildung?“</a:t>
            </a:r>
            <a:endParaRPr lang="de-DE" i="0" dirty="0"/>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a:t>
            </a:fld>
            <a:endParaRPr lang="de-DE"/>
          </a:p>
        </p:txBody>
      </p:sp>
    </p:spTree>
    <p:extLst>
      <p:ext uri="{BB962C8B-B14F-4D97-AF65-F5344CB8AC3E}">
        <p14:creationId xmlns:p14="http://schemas.microsoft.com/office/powerpoint/2010/main" val="1543092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gn="l">
              <a:buFontTx/>
              <a:buNone/>
            </a:pPr>
            <a:r>
              <a:rPr lang="de-DE" i="1" dirty="0"/>
              <a:t>[Hinweise: Hierbei handelt es sich um drei Körpertrends in </a:t>
            </a:r>
            <a:r>
              <a:rPr lang="de-DE" i="1" dirty="0" err="1"/>
              <a:t>Social</a:t>
            </a:r>
            <a:r>
              <a:rPr lang="de-DE" i="1" dirty="0"/>
              <a:t> Media. Es gibt viele weitere Strömungen und Communities. </a:t>
            </a:r>
          </a:p>
          <a:p>
            <a:pPr marL="0" indent="0" algn="l">
              <a:buFontTx/>
              <a:buNone/>
            </a:pPr>
            <a:r>
              <a:rPr lang="de-DE" i="1" dirty="0"/>
              <a:t>Die Steckbriefe enthalten neben einer Kurzbeschreibung der Körperdarstellungen Studienergebnisse zu den jeweiligen Wirkungen auf die Körper(</a:t>
            </a:r>
            <a:r>
              <a:rPr lang="de-DE" i="1" dirty="0" err="1"/>
              <a:t>un</a:t>
            </a:r>
            <a:r>
              <a:rPr lang="de-DE" i="1" dirty="0"/>
              <a:t>)</a:t>
            </a:r>
            <a:r>
              <a:rPr lang="de-DE" i="1" dirty="0" err="1"/>
              <a:t>zufriedenheit</a:t>
            </a:r>
            <a:r>
              <a:rPr lang="de-DE" i="1" dirty="0"/>
              <a:t> und die Objektifizierung des Körpers.]</a:t>
            </a:r>
          </a:p>
          <a:p>
            <a:pPr marL="0" indent="0" algn="l">
              <a:buFontTx/>
              <a:buNone/>
            </a:pPr>
            <a:endParaRPr lang="de-DE" dirty="0"/>
          </a:p>
          <a:p>
            <a:pPr marL="0" indent="0" algn="l">
              <a:buFontTx/>
              <a:buNone/>
            </a:pPr>
            <a:r>
              <a:rPr lang="de-DE" u="sng" dirty="0" err="1"/>
              <a:t>Fitspiration</a:t>
            </a:r>
            <a:r>
              <a:rPr lang="de-DE" u="sng" dirty="0"/>
              <a:t>:</a:t>
            </a:r>
          </a:p>
          <a:p>
            <a:pPr marL="0" indent="0" algn="l">
              <a:buFontTx/>
              <a:buNone/>
            </a:pPr>
            <a:r>
              <a:rPr lang="de-DE" dirty="0"/>
              <a:t>Dieser Körpertrend entspricht gegenwärtigen Körperidealen in </a:t>
            </a:r>
            <a:r>
              <a:rPr lang="de-DE" dirty="0" err="1"/>
              <a:t>Social</a:t>
            </a:r>
            <a:r>
              <a:rPr lang="de-DE" dirty="0"/>
              <a:t> Media.</a:t>
            </a:r>
          </a:p>
          <a:p>
            <a:pPr marL="0" indent="0" algn="l">
              <a:buFontTx/>
              <a:buNone/>
            </a:pPr>
            <a:endParaRPr lang="de-DE" dirty="0"/>
          </a:p>
          <a:p>
            <a:pPr marL="0" indent="0" algn="l">
              <a:buFontTx/>
              <a:buNone/>
            </a:pPr>
            <a:r>
              <a:rPr lang="de-DE" u="sng" dirty="0"/>
              <a:t>Body </a:t>
            </a:r>
            <a:r>
              <a:rPr lang="de-DE" u="sng" dirty="0" err="1"/>
              <a:t>Positivity</a:t>
            </a:r>
            <a:r>
              <a:rPr lang="de-DE" u="sng" dirty="0"/>
              <a:t>:</a:t>
            </a:r>
          </a:p>
          <a:p>
            <a:pPr marL="0" indent="0" algn="l">
              <a:buFontTx/>
              <a:buNone/>
            </a:pPr>
            <a:r>
              <a:rPr lang="de-DE" dirty="0"/>
              <a:t>Diese Strömung kritisiert idealisierte Körperdarstellungen und steht für Körpervielfalt und Selbstakzeptanz.</a:t>
            </a:r>
          </a:p>
          <a:p>
            <a:pPr marL="0" indent="0" algn="l">
              <a:buFontTx/>
              <a:buNone/>
            </a:pPr>
            <a:r>
              <a:rPr lang="de-DE" dirty="0"/>
              <a:t>Obwohl der Konsum derartiger Inhalte eine Körperzufriedenheit stärkt, trägt die Fokussierung auf den Körper zur Objektifizierung bei.</a:t>
            </a:r>
          </a:p>
          <a:p>
            <a:pPr marL="0" indent="0" algn="l">
              <a:buFontTx/>
              <a:buNone/>
            </a:pPr>
            <a:endParaRPr lang="de-DE" dirty="0"/>
          </a:p>
          <a:p>
            <a:pPr marL="0" indent="0" algn="l">
              <a:buFontTx/>
              <a:buNone/>
            </a:pPr>
            <a:r>
              <a:rPr lang="de-DE" u="sng" dirty="0"/>
              <a:t>Body </a:t>
            </a:r>
            <a:r>
              <a:rPr lang="de-DE" u="sng" dirty="0" err="1"/>
              <a:t>Neutrality</a:t>
            </a:r>
            <a:r>
              <a:rPr lang="de-DE" u="sng" dirty="0"/>
              <a:t>:</a:t>
            </a:r>
          </a:p>
          <a:p>
            <a:pPr marL="0" indent="0" algn="l">
              <a:buFontTx/>
              <a:buNone/>
            </a:pPr>
            <a:r>
              <a:rPr lang="de-DE" dirty="0"/>
              <a:t>Kleinere, aber vielversprechende Strömung, die den Fokus weg vom äußeren Erscheinungsbild und hin zu (körperlichen) Stärken und Fähigkeiten lenkt. </a:t>
            </a:r>
          </a:p>
          <a:p>
            <a:pPr marL="0" indent="0" algn="l">
              <a:buFontTx/>
              <a:buNone/>
            </a:pPr>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11</a:t>
            </a:fld>
            <a:endParaRPr lang="de-DE"/>
          </a:p>
        </p:txBody>
      </p:sp>
    </p:spTree>
    <p:extLst>
      <p:ext uri="{BB962C8B-B14F-4D97-AF65-F5344CB8AC3E}">
        <p14:creationId xmlns:p14="http://schemas.microsoft.com/office/powerpoint/2010/main" val="162411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[Hinweis: Diese Folie enthält zwei KI-generierte Körperideale. Weitere Körperbilder befinden sich im Materialpaket zur Fortbildung. </a:t>
            </a:r>
          </a:p>
          <a:p>
            <a:r>
              <a:rPr lang="de-DE" i="1" dirty="0"/>
              <a:t>Bevor diese Körperbilder schrittweise mithilfe des Leitfadens analysiert werden, lassen Sie die Bilder auf die Teilnehmenden wirken und erfragen Sie deren spontane Reaktionen.]</a:t>
            </a:r>
          </a:p>
        </p:txBody>
      </p:sp>
      <p:sp>
        <p:nvSpPr>
          <p:cNvPr id="4" name="Foliennummernplatzhalter 3"/>
          <p:cNvSpPr>
            <a:spLocks noGrp="1"/>
          </p:cNvSpPr>
          <p:nvPr>
            <p:ph type="sldNum" sz="quarter" idx="5"/>
          </p:nvPr>
        </p:nvSpPr>
        <p:spPr/>
        <p:txBody>
          <a:bodyPr/>
          <a:lstStyle/>
          <a:p>
            <a:fld id="{C1EEEDFD-5915-4F7B-B712-75E9BB55AD12}" type="slidenum">
              <a:rPr lang="de-DE" smtClean="0"/>
              <a:t>13</a:t>
            </a:fld>
            <a:endParaRPr lang="de-DE"/>
          </a:p>
        </p:txBody>
      </p:sp>
    </p:spTree>
    <p:extLst>
      <p:ext uri="{BB962C8B-B14F-4D97-AF65-F5344CB8AC3E}">
        <p14:creationId xmlns:p14="http://schemas.microsoft.com/office/powerpoint/2010/main" val="42061906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[Hinweis: Diese Übersicht bildet die Struktur des Leitfadens ab, die an das Vier-Ebenen-Modell der digitalen Textsouveränität von </a:t>
            </a:r>
            <a:r>
              <a:rPr lang="de-DE" i="1" dirty="0" err="1"/>
              <a:t>Frederking</a:t>
            </a:r>
            <a:r>
              <a:rPr lang="de-DE" i="1" dirty="0"/>
              <a:t> (2023) angelehnt ist. Der vollständige Leitfaden ist ein umfassender Fragekatalog, der im Materialpaket zur Fortbildung enthalten ist. Sie können diesen Leitfaden den Teilnehmenden aushändigen, da er sich weiterführend als Unterrichtsmaterial eignet. An dieser Stelle sollte die Struktur des Leitfadens lediglich grob skizziert werden, da er im nächsten Schritt angeleitet angewandt wird.]</a:t>
            </a:r>
          </a:p>
          <a:p>
            <a:endParaRPr lang="de-DE" dirty="0"/>
          </a:p>
          <a:p>
            <a:r>
              <a:rPr lang="de-DE" dirty="0"/>
              <a:t>Es gibt vier Kategorien (Oberfläche, Botschaft, Fakten-Check und Algorithmus), die jeweils durch eine objektive oder subjektive Brille betrachtet werden können. Anhand dieser Kategorien (und Perspektiven) kann eine Körperdarstellung schrittweise analysiert werden. </a:t>
            </a:r>
          </a:p>
          <a:p>
            <a:r>
              <a:rPr lang="de-DE" dirty="0"/>
              <a:t>Schritt 1: Die Oberfläche (visuelle, auditive und textuelle Inhalte) wird sachlich und nichtbewertend beschrieben.</a:t>
            </a:r>
          </a:p>
          <a:p>
            <a:r>
              <a:rPr lang="de-DE" dirty="0"/>
              <a:t>Schritt 2: Die Wirkung der Oberfläche auf die Teilnehmenden wird reflektiert. </a:t>
            </a:r>
          </a:p>
          <a:p>
            <a:r>
              <a:rPr lang="de-DE" dirty="0"/>
              <a:t>Schritt 3: Die Botschaft (Ziele, Funktionen und Absichten) wird sachlich und nichtbewertend beschrieben.</a:t>
            </a:r>
          </a:p>
          <a:p>
            <a:r>
              <a:rPr lang="de-DE" dirty="0"/>
              <a:t>Schritt 4: Die Wirkung der Botschaft auf die Teilnehmenden wird reflektiert.</a:t>
            </a:r>
          </a:p>
          <a:p>
            <a:r>
              <a:rPr lang="de-DE" dirty="0"/>
              <a:t>Schritt 5: Die inhaltlichen und gestalterischen Fakten (Manipulation, Fake-News, Realitätsnähe) werden sachlich und nichtbewertend beschrieben.</a:t>
            </a:r>
          </a:p>
          <a:p>
            <a:r>
              <a:rPr lang="de-DE" dirty="0"/>
              <a:t>Schritt 6: Die Wirkung der Fakten wird reflektiert.</a:t>
            </a:r>
          </a:p>
          <a:p>
            <a:r>
              <a:rPr lang="de-DE" dirty="0"/>
              <a:t>Schritt 7: Die Funktionsweisen des Algorithmus (</a:t>
            </a:r>
            <a:r>
              <a:rPr lang="de-DE" dirty="0" err="1"/>
              <a:t>For</a:t>
            </a:r>
            <a:r>
              <a:rPr lang="de-DE" dirty="0"/>
              <a:t>-</a:t>
            </a:r>
            <a:r>
              <a:rPr lang="de-DE" dirty="0" err="1"/>
              <a:t>You</a:t>
            </a:r>
            <a:r>
              <a:rPr lang="de-DE" dirty="0"/>
              <a:t>-Page, Metadaten, Quellcode) werden sachlich beschrieben.</a:t>
            </a:r>
          </a:p>
          <a:p>
            <a:r>
              <a:rPr lang="de-DE" dirty="0"/>
              <a:t>Schritt 8: Die Wirkung des Algorithmus wird reflektiert.</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14</a:t>
            </a:fld>
            <a:endParaRPr lang="de-DE"/>
          </a:p>
        </p:txBody>
      </p:sp>
    </p:spTree>
    <p:extLst>
      <p:ext uri="{BB962C8B-B14F-4D97-AF65-F5344CB8AC3E}">
        <p14:creationId xmlns:p14="http://schemas.microsoft.com/office/powerpoint/2010/main" val="2515405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[Hinweis: Es folgen Präsentationsfolien für jede der vier Kategorien. Jede dieser Folien enthält zwei beispielhafte Fragen, wobei jeweils eine auf die objektive und eine auf die subjektive Perspektive zielt. Sie können aus dem Fragenkatalog des Leitfadens weitere Fragen auswählen oder eigene Fragestellungen formulieren. Die Analyse der Körperbilder bzw. die Beantwortung der Fragen erfolgt in Kleingruppen (Praxisphase 1). Dadurch werden alle Teilnehmenden aktiv und können ggf. persönliche Einstellungen und Reaktionen leichter teilen. Je nach Gruppengröße können alle die selben oder unterschiedliche Körperbilder analysieren. Anschließend werden die Ergebnisse im Plenum zusammengetragen.</a:t>
            </a:r>
          </a:p>
          <a:p>
            <a:r>
              <a:rPr lang="de-DE" i="1" dirty="0"/>
              <a:t>Findet die Fortbildung online statt, können die Teilnehmenden in Breakout-Rooms zusammenarbeiten oder die Fragen werden in Form eines gemeinsamen Dialogs beantwortet.]</a:t>
            </a:r>
          </a:p>
        </p:txBody>
      </p:sp>
      <p:sp>
        <p:nvSpPr>
          <p:cNvPr id="4" name="Foliennummernplatzhalter 3"/>
          <p:cNvSpPr>
            <a:spLocks noGrp="1"/>
          </p:cNvSpPr>
          <p:nvPr>
            <p:ph type="sldNum" sz="quarter" idx="5"/>
          </p:nvPr>
        </p:nvSpPr>
        <p:spPr/>
        <p:txBody>
          <a:bodyPr/>
          <a:lstStyle/>
          <a:p>
            <a:fld id="{C1EEEDFD-5915-4F7B-B712-75E9BB55AD12}" type="slidenum">
              <a:rPr lang="de-DE" smtClean="0"/>
              <a:t>15</a:t>
            </a:fld>
            <a:endParaRPr lang="de-DE"/>
          </a:p>
        </p:txBody>
      </p:sp>
    </p:spTree>
    <p:extLst>
      <p:ext uri="{BB962C8B-B14F-4D97-AF65-F5344CB8AC3E}">
        <p14:creationId xmlns:p14="http://schemas.microsoft.com/office/powerpoint/2010/main" val="3548684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16</a:t>
            </a:fld>
            <a:endParaRPr lang="de-DE"/>
          </a:p>
        </p:txBody>
      </p:sp>
    </p:spTree>
    <p:extLst>
      <p:ext uri="{BB962C8B-B14F-4D97-AF65-F5344CB8AC3E}">
        <p14:creationId xmlns:p14="http://schemas.microsoft.com/office/powerpoint/2010/main" val="79787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17</a:t>
            </a:fld>
            <a:endParaRPr lang="de-DE"/>
          </a:p>
        </p:txBody>
      </p:sp>
    </p:spTree>
    <p:extLst>
      <p:ext uri="{BB962C8B-B14F-4D97-AF65-F5344CB8AC3E}">
        <p14:creationId xmlns:p14="http://schemas.microsoft.com/office/powerpoint/2010/main" val="227146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18</a:t>
            </a:fld>
            <a:endParaRPr lang="de-DE"/>
          </a:p>
        </p:txBody>
      </p:sp>
    </p:spTree>
    <p:extLst>
      <p:ext uri="{BB962C8B-B14F-4D97-AF65-F5344CB8AC3E}">
        <p14:creationId xmlns:p14="http://schemas.microsoft.com/office/powerpoint/2010/main" val="2518988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[Hinweis: Nach Durchführung der Inhaltsanalyse werden die Anwendungsmöglichkeiten des Leitfadens im Sportunterricht besprochen.]</a:t>
            </a:r>
          </a:p>
          <a:p>
            <a:endParaRPr lang="de-DE" dirty="0"/>
          </a:p>
          <a:p>
            <a:r>
              <a:rPr lang="de-DE" u="sng" dirty="0"/>
              <a:t>Orientierungshilfe für Lehrkräfte:</a:t>
            </a:r>
          </a:p>
          <a:p>
            <a:r>
              <a:rPr lang="de-DE" dirty="0"/>
              <a:t>Diese strukturierte Inhaltsanalyse schafft ein Bewusstsein für die teilweise komplexen und unterschwelligen Informationen, die über mediale Körperdarstellungen vermittelt werden. Lehrkräfte können auf diese Weise ihre eigenen Medienpraxis reflektieren und geeignete mediale Körperbilder für ihren Unterricht auswählen, anpassen oder erstellen. </a:t>
            </a:r>
          </a:p>
          <a:p>
            <a:endParaRPr lang="de-DE" dirty="0"/>
          </a:p>
          <a:p>
            <a:r>
              <a:rPr lang="de-DE" u="sng" dirty="0"/>
              <a:t>Unterrichtsmaterial:</a:t>
            </a:r>
          </a:p>
          <a:p>
            <a:r>
              <a:rPr lang="de-DE" dirty="0"/>
              <a:t>Der Einsatz des Reflexionsleitfadens im Unterricht dient der Förderung kritischer Medienkompetenzen von </a:t>
            </a:r>
            <a:r>
              <a:rPr lang="de-DE" dirty="0" err="1"/>
              <a:t>Schüler:innen</a:t>
            </a:r>
            <a:r>
              <a:rPr lang="de-DE" dirty="0"/>
              <a:t> für einen souveränen und verantwortungsvollen Umgang mit </a:t>
            </a:r>
            <a:r>
              <a:rPr lang="de-DE" dirty="0" err="1"/>
              <a:t>Social</a:t>
            </a:r>
            <a:r>
              <a:rPr lang="de-DE" dirty="0"/>
              <a:t> Media. Der Leitfaden kann in der Sporttheorie und -praxis angewandt werden. Drei Beispiele: </a:t>
            </a:r>
          </a:p>
          <a:p>
            <a:pPr marL="228600" indent="-228600">
              <a:buAutoNum type="arabicParenBoth"/>
            </a:pPr>
            <a:r>
              <a:rPr lang="de-DE" dirty="0"/>
              <a:t>Werden beispielsweise in den Lernbereichen Fitness und Tanz digitale Medien zur Veranschaulichung von Bewegungsabläufen eingesetzt, schaffen gezielte Impuls- und Reflexionsfragen zu Gesprächsanlässen im Unterricht. </a:t>
            </a:r>
          </a:p>
          <a:p>
            <a:pPr marL="228600" indent="-228600">
              <a:buAutoNum type="arabicParenBoth"/>
            </a:pPr>
            <a:r>
              <a:rPr lang="de-DE" dirty="0"/>
              <a:t>In Vertretungsstunden und an Projekttagen können </a:t>
            </a:r>
            <a:r>
              <a:rPr lang="de-DE" dirty="0" err="1"/>
              <a:t>Social</a:t>
            </a:r>
            <a:r>
              <a:rPr lang="de-DE" dirty="0"/>
              <a:t>-Media-Posts oder KI-Bilder analysiert und diskutiert werden.</a:t>
            </a:r>
          </a:p>
          <a:p>
            <a:pPr marL="228600" indent="-228600">
              <a:buAutoNum type="arabicParenBoth"/>
            </a:pPr>
            <a:r>
              <a:rPr lang="de-DE" dirty="0"/>
              <a:t>Eine kritische Auseinandersetzung mit Körperdarstellungen in der eigenen </a:t>
            </a:r>
            <a:r>
              <a:rPr lang="de-DE" dirty="0" err="1"/>
              <a:t>For</a:t>
            </a:r>
            <a:r>
              <a:rPr lang="de-DE" dirty="0"/>
              <a:t>-</a:t>
            </a:r>
            <a:r>
              <a:rPr lang="de-DE" dirty="0" err="1"/>
              <a:t>You</a:t>
            </a:r>
            <a:r>
              <a:rPr lang="de-DE" dirty="0"/>
              <a:t>-Page der </a:t>
            </a:r>
            <a:r>
              <a:rPr lang="de-DE" dirty="0" err="1"/>
              <a:t>Schüler:innen</a:t>
            </a:r>
            <a:r>
              <a:rPr lang="de-DE" dirty="0"/>
              <a:t> kann als Hausaufgabe formuliert werden.</a:t>
            </a:r>
          </a:p>
          <a:p>
            <a:pPr marL="228600" indent="-228600">
              <a:buAutoNum type="arabicParenBoth"/>
            </a:pPr>
            <a:endParaRPr lang="de-DE" dirty="0"/>
          </a:p>
          <a:p>
            <a:pPr marL="228600" indent="-228600">
              <a:buAutoNum type="arabicParenBoth"/>
            </a:pPr>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19</a:t>
            </a:fld>
            <a:endParaRPr lang="de-DE"/>
          </a:p>
        </p:txBody>
      </p:sp>
    </p:spTree>
    <p:extLst>
      <p:ext uri="{BB962C8B-B14F-4D97-AF65-F5344CB8AC3E}">
        <p14:creationId xmlns:p14="http://schemas.microsoft.com/office/powerpoint/2010/main" val="40810147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Wingdings" panose="05000000000000000000" pitchFamily="2" charset="2"/>
              <a:buNone/>
            </a:pPr>
            <a:r>
              <a:rPr lang="de-DE" i="1" dirty="0"/>
              <a:t>[Hinweis: Diese Präsentationsfolie adaptiert die Struktur des vorab angewandten Leitfadens. Die „Problemzonen“ greifen dabei problematische Aspekte von Körperidealen in </a:t>
            </a:r>
            <a:r>
              <a:rPr lang="de-DE" i="1" dirty="0" err="1"/>
              <a:t>Social</a:t>
            </a:r>
            <a:r>
              <a:rPr lang="de-DE" i="1" dirty="0"/>
              <a:t> Media auf, die ggf. im Verlauf der Fortbildung bereits diskutiert wurden. Der Schwerpunkt dieser Folie liegt auf Lösungsansätzen als Reaktion auf die „Problemzonen“. Gleichzeitig dient diese Folie der Vorbereitung der nachfolgenden Praxisphase 2.]</a:t>
            </a:r>
          </a:p>
          <a:p>
            <a:pPr marL="0" indent="0">
              <a:buFont typeface="Wingdings" panose="05000000000000000000" pitchFamily="2" charset="2"/>
              <a:buNone/>
            </a:pPr>
            <a:endParaRPr lang="de-DE" dirty="0"/>
          </a:p>
          <a:p>
            <a:pPr marL="0" indent="0">
              <a:buFont typeface="Wingdings" panose="05000000000000000000" pitchFamily="2" charset="2"/>
              <a:buNone/>
            </a:pPr>
            <a:r>
              <a:rPr lang="de-DE" u="sng" dirty="0"/>
              <a:t>Oberfläche:</a:t>
            </a:r>
          </a:p>
          <a:p>
            <a:pPr marL="0" indent="0">
              <a:buFont typeface="Wingdings" panose="05000000000000000000" pitchFamily="2" charset="2"/>
              <a:buNone/>
            </a:pPr>
            <a:r>
              <a:rPr lang="de-DE" dirty="0"/>
              <a:t>Realistische, diverse und gesunde Körperbilder der Body-</a:t>
            </a:r>
            <a:r>
              <a:rPr lang="de-DE" dirty="0" err="1"/>
              <a:t>Positivity</a:t>
            </a:r>
            <a:r>
              <a:rPr lang="de-DE" dirty="0"/>
              <a:t>-Strömung bieten einen Gegenpol zu unrealistischen „Körperidealen“.</a:t>
            </a:r>
          </a:p>
          <a:p>
            <a:pPr marL="0" indent="0">
              <a:buFont typeface="Wingdings" panose="05000000000000000000" pitchFamily="2" charset="2"/>
              <a:buNone/>
            </a:pPr>
            <a:endParaRPr lang="de-DE" dirty="0"/>
          </a:p>
          <a:p>
            <a:pPr marL="0" indent="0">
              <a:buFont typeface="Wingdings" panose="05000000000000000000" pitchFamily="2" charset="2"/>
              <a:buNone/>
            </a:pPr>
            <a:r>
              <a:rPr lang="de-DE" u="sng" dirty="0"/>
              <a:t>Botschaft:</a:t>
            </a:r>
          </a:p>
          <a:p>
            <a:pPr marL="0" indent="0">
              <a:buFont typeface="Wingdings" panose="05000000000000000000" pitchFamily="2" charset="2"/>
              <a:buNone/>
            </a:pPr>
            <a:r>
              <a:rPr lang="de-DE" dirty="0"/>
              <a:t>Individuelle Stärken und Fähigkeiten in den Vordergrund zu stellen, worauf die Body-</a:t>
            </a:r>
            <a:r>
              <a:rPr lang="de-DE" dirty="0" err="1"/>
              <a:t>Neutrality</a:t>
            </a:r>
            <a:r>
              <a:rPr lang="de-DE" dirty="0"/>
              <a:t>-Strömung zielt, lenkt den Fokus weg von oberflächlichen Werten, die bei medialen Körperbildern oft vermittelt werden. </a:t>
            </a:r>
          </a:p>
          <a:p>
            <a:pPr marL="0" indent="0">
              <a:buFont typeface="Wingdings" panose="05000000000000000000" pitchFamily="2" charset="2"/>
              <a:buNone/>
            </a:pPr>
            <a:endParaRPr lang="de-DE" dirty="0"/>
          </a:p>
          <a:p>
            <a:pPr marL="0" indent="0">
              <a:buFont typeface="Wingdings" panose="05000000000000000000" pitchFamily="2" charset="2"/>
              <a:buNone/>
            </a:pPr>
            <a:r>
              <a:rPr lang="de-DE" u="sng" dirty="0"/>
              <a:t>Fakten-Check:</a:t>
            </a:r>
          </a:p>
          <a:p>
            <a:pPr marL="0" indent="0">
              <a:buFont typeface="Wingdings" panose="05000000000000000000" pitchFamily="2" charset="2"/>
              <a:buNone/>
            </a:pPr>
            <a:r>
              <a:rPr lang="de-DE" dirty="0"/>
              <a:t>Die Aneignung von digitaler Manipulation durch Filter und KI zur Erstellung von Parodien wirkt unterstützend, um sich von unrealistischen Körperdarstellungen abzugrenzen. </a:t>
            </a:r>
          </a:p>
          <a:p>
            <a:pPr marL="0" indent="0">
              <a:buFont typeface="Wingdings" panose="05000000000000000000" pitchFamily="2" charset="2"/>
              <a:buNone/>
            </a:pPr>
            <a:endParaRPr lang="de-DE" dirty="0"/>
          </a:p>
          <a:p>
            <a:pPr marL="0" indent="0">
              <a:buFont typeface="Wingdings" panose="05000000000000000000" pitchFamily="2" charset="2"/>
              <a:buNone/>
            </a:pPr>
            <a:r>
              <a:rPr lang="de-DE" u="sng" dirty="0"/>
              <a:t>Algorithmus:</a:t>
            </a:r>
          </a:p>
          <a:p>
            <a:pPr marL="0" indent="0">
              <a:buFont typeface="Wingdings" panose="05000000000000000000" pitchFamily="2" charset="2"/>
              <a:buNone/>
            </a:pPr>
            <a:r>
              <a:rPr lang="de-DE" dirty="0"/>
              <a:t>Die eigene </a:t>
            </a:r>
            <a:r>
              <a:rPr lang="de-DE" dirty="0" err="1"/>
              <a:t>For</a:t>
            </a:r>
            <a:r>
              <a:rPr lang="de-DE" dirty="0"/>
              <a:t>-</a:t>
            </a:r>
            <a:r>
              <a:rPr lang="de-DE" dirty="0" err="1"/>
              <a:t>You</a:t>
            </a:r>
            <a:r>
              <a:rPr lang="de-DE" dirty="0"/>
              <a:t>-Page kann proaktiv gestaltet werden, indem vielfältige und (körper-)positive Inhalte aufgesucht werden.</a:t>
            </a:r>
          </a:p>
          <a:p>
            <a:pPr marL="0" indent="0">
              <a:buFont typeface="Wingdings" panose="05000000000000000000" pitchFamily="2" charset="2"/>
              <a:buNone/>
            </a:pPr>
            <a:endParaRPr lang="de-DE" dirty="0"/>
          </a:p>
          <a:p>
            <a:pPr marL="0" indent="0">
              <a:buFont typeface="Wingdings" panose="05000000000000000000" pitchFamily="2" charset="2"/>
              <a:buNone/>
            </a:pPr>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21</a:t>
            </a:fld>
            <a:endParaRPr lang="de-DE"/>
          </a:p>
        </p:txBody>
      </p:sp>
    </p:spTree>
    <p:extLst>
      <p:ext uri="{BB962C8B-B14F-4D97-AF65-F5344CB8AC3E}">
        <p14:creationId xmlns:p14="http://schemas.microsoft.com/office/powerpoint/2010/main" val="2838591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[Hinweis: Dies ist eine Anleitung für die Praxisphase 2. Ziel ist, dass die Teilnehmenden eigene </a:t>
            </a:r>
            <a:r>
              <a:rPr lang="de-DE" i="1" dirty="0" err="1"/>
              <a:t>Social</a:t>
            </a:r>
            <a:r>
              <a:rPr lang="de-DE" i="1" dirty="0"/>
              <a:t>-Media-Inhalte erstellen, die den vorab beschriebenen Lösungsansätzen entsprechen. Die Durchführung erfolgt in Kleingruppen oder digital als Einzelarbeit. Während auf dieser Folie ein Beispiel zu sehen ist, liefert die nachfolgende Folie entsprechende Zugänge zu den KI-Tools. Die Webseite Zeoob.com ermöglicht es, für Bildungszwecke künstliche </a:t>
            </a:r>
            <a:r>
              <a:rPr lang="de-DE" i="1" dirty="0" err="1"/>
              <a:t>Social</a:t>
            </a:r>
            <a:r>
              <a:rPr lang="de-DE" i="1" dirty="0"/>
              <a:t>-Media-Posts zu erstellen. Die erstellten Posts sollen auf einer digitalen Pinnwand zusammengetragen werden. Dazu eignet sich beispielsweise ein vorbereitetes </a:t>
            </a:r>
            <a:r>
              <a:rPr lang="de-DE" i="1" dirty="0" err="1"/>
              <a:t>Padlet</a:t>
            </a:r>
            <a:r>
              <a:rPr lang="de-DE" i="1" dirty="0"/>
              <a:t>.]</a:t>
            </a:r>
          </a:p>
        </p:txBody>
      </p:sp>
      <p:sp>
        <p:nvSpPr>
          <p:cNvPr id="4" name="Foliennummernplatzhalter 3"/>
          <p:cNvSpPr>
            <a:spLocks noGrp="1"/>
          </p:cNvSpPr>
          <p:nvPr>
            <p:ph type="sldNum" sz="quarter" idx="5"/>
          </p:nvPr>
        </p:nvSpPr>
        <p:spPr/>
        <p:txBody>
          <a:bodyPr/>
          <a:lstStyle/>
          <a:p>
            <a:fld id="{C1EEEDFD-5915-4F7B-B712-75E9BB55AD12}" type="slidenum">
              <a:rPr lang="de-DE" smtClean="0"/>
              <a:t>22</a:t>
            </a:fld>
            <a:endParaRPr lang="de-DE"/>
          </a:p>
        </p:txBody>
      </p:sp>
    </p:spTree>
    <p:extLst>
      <p:ext uri="{BB962C8B-B14F-4D97-AF65-F5344CB8AC3E}">
        <p14:creationId xmlns:p14="http://schemas.microsoft.com/office/powerpoint/2010/main" val="1955002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[Hinweis: Diese Folie adressiert die Fortbildungsleitung und beinhaltet die organisatorischen Informationen zur Fortbildung. Weitere Informationen finden Sie im Nutzungskonzept.]</a:t>
            </a:r>
          </a:p>
        </p:txBody>
      </p:sp>
      <p:sp>
        <p:nvSpPr>
          <p:cNvPr id="4" name="Foliennummernplatzhalter 3"/>
          <p:cNvSpPr>
            <a:spLocks noGrp="1"/>
          </p:cNvSpPr>
          <p:nvPr>
            <p:ph type="sldNum" sz="quarter" idx="5"/>
          </p:nvPr>
        </p:nvSpPr>
        <p:spPr/>
        <p:txBody>
          <a:bodyPr/>
          <a:lstStyle/>
          <a:p>
            <a:fld id="{C1EEEDFD-5915-4F7B-B712-75E9BB55AD12}" type="slidenum">
              <a:rPr lang="de-DE" smtClean="0"/>
              <a:t>2</a:t>
            </a:fld>
            <a:endParaRPr lang="de-DE"/>
          </a:p>
        </p:txBody>
      </p:sp>
    </p:spTree>
    <p:extLst>
      <p:ext uri="{BB962C8B-B14F-4D97-AF65-F5344CB8AC3E}">
        <p14:creationId xmlns:p14="http://schemas.microsoft.com/office/powerpoint/2010/main" val="13097887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de-DE" i="1" dirty="0"/>
              <a:t>[Hinweis: Aufgrund der Schnelllebigkeit der KI-Tools sollten die Vorschläge auf Aktualität geprüft werden. Voraussetzungen sind, dass sie kostenfrei und ohne Anmeldung angewandt werden können. Der Zugang zu den Bildgeneratoren, </a:t>
            </a:r>
            <a:r>
              <a:rPr lang="de-DE" i="1" dirty="0" err="1"/>
              <a:t>Zeoob</a:t>
            </a:r>
            <a:r>
              <a:rPr lang="de-DE" i="1" dirty="0"/>
              <a:t> und der Pinnwand sollte für die Teilnehmenden mittels kurzer Links oder QR-Codes bereitgestellt werden.</a:t>
            </a:r>
          </a:p>
          <a:p>
            <a:pPr marL="0" marR="0" lvl="0" indent="0" algn="l" defTabSz="914400" rtl="0" eaLnBrk="1" fontAlgn="auto" latinLnBrk="0" hangingPunct="1">
              <a:lnSpc>
                <a:spcPct val="100000"/>
              </a:lnSpc>
              <a:spcBef>
                <a:spcPts val="600"/>
              </a:spcBef>
              <a:spcAft>
                <a:spcPts val="0"/>
              </a:spcAft>
              <a:buClrTx/>
              <a:buSzTx/>
              <a:buFontTx/>
              <a:buNone/>
              <a:tabLst/>
              <a:defRPr/>
            </a:pPr>
            <a:endParaRPr lang="de-DE" i="1" dirty="0"/>
          </a:p>
          <a:p>
            <a:pPr marL="0" marR="0" lvl="0" indent="0" algn="l" defTabSz="914400" rtl="0" eaLnBrk="1" fontAlgn="auto" latinLnBrk="0" hangingPunct="1">
              <a:lnSpc>
                <a:spcPct val="100000"/>
              </a:lnSpc>
              <a:spcBef>
                <a:spcPts val="600"/>
              </a:spcBef>
              <a:spcAft>
                <a:spcPts val="0"/>
              </a:spcAft>
              <a:buClrTx/>
              <a:buSzTx/>
              <a:buFontTx/>
              <a:buNone/>
              <a:tabLst/>
              <a:defRPr/>
            </a:pPr>
            <a:r>
              <a:rPr lang="de-DE" i="1" dirty="0"/>
              <a:t>Wechseln Sie während der Durchführung dieser Praxisphase von der Präsentation auf Ihre digitale Pinnwand, um die Ergebnisse für alle Teilnehmenden sichtbar zu machen.]</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23</a:t>
            </a:fld>
            <a:endParaRPr lang="de-DE"/>
          </a:p>
        </p:txBody>
      </p:sp>
    </p:spTree>
    <p:extLst>
      <p:ext uri="{BB962C8B-B14F-4D97-AF65-F5344CB8AC3E}">
        <p14:creationId xmlns:p14="http://schemas.microsoft.com/office/powerpoint/2010/main" val="25913223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[Hinweis: In der Diskussion werden die Ergebnisse der Praxisphase 2 ausgewertet. Dazu wird zunächst die gefüllte digitale Pinnwand anstelle dieser Präsentation gezeigt. Der Schwerpunkt dieser Diskussion liegt weniger auf der inhaltlichen Auswertung der Posts, sondern vielmehr auf der Reflexion des Arbeitsauftrags. Moderieren Sie einen Dialog, in dem die Teilnehmenden erläutern, mit welcher KI und mittels welcher Schlagworte sie ihre Posts entwickelt haben. </a:t>
            </a:r>
          </a:p>
          <a:p>
            <a:r>
              <a:rPr lang="de-DE" i="1" dirty="0"/>
              <a:t>Weitere Impulsfragen lauten: „Wie leicht oder schwer fiel Ihnen die Anwendung der KI-Tools?“, „Wie beurteilen Sie Ihre Resultate?“, „Entsprechen die Resultate Ihren Erwartungen?“, „Sind diese Bilder als KI-Bilder zu identifizieren?“</a:t>
            </a:r>
          </a:p>
          <a:p>
            <a:endParaRPr lang="de-DE" i="1" dirty="0"/>
          </a:p>
          <a:p>
            <a:r>
              <a:rPr lang="de-DE" i="1" dirty="0"/>
              <a:t>Nach der Auswertung der Praxisphase 2 können Sie zurück zur Präsentation wechseln und die Diskussion fortsetzen. Lassen Sie die Teilnehmenden einschätzen, ob und wie sie diese Aufgabenstellung in ihrem Unterricht anwenden würden. Es ist hilfreich dabei auch die Perspektive der </a:t>
            </a:r>
            <a:r>
              <a:rPr lang="de-DE" i="1" dirty="0" err="1"/>
              <a:t>Schüler:innen</a:t>
            </a:r>
            <a:r>
              <a:rPr lang="de-DE" i="1" dirty="0"/>
              <a:t> zu berücksichtigen. </a:t>
            </a:r>
          </a:p>
          <a:p>
            <a:endParaRPr lang="de-DE" i="1" dirty="0"/>
          </a:p>
          <a:p>
            <a:r>
              <a:rPr lang="de-DE" i="1" dirty="0"/>
              <a:t>Diskutieren Sie die Gelingensbedingungen einer kritischen Medienbildung im Sportunterricht und nehmen Sie Bezug zu den beiden Praxisphasen dieser Fortbildung. Impulsfrage: „Unter welchen Voraussetzungen lassen sich mediale Körperideale in Ihrem Sportunterricht thematisieren?“]</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24</a:t>
            </a:fld>
            <a:endParaRPr lang="de-DE"/>
          </a:p>
        </p:txBody>
      </p:sp>
    </p:spTree>
    <p:extLst>
      <p:ext uri="{BB962C8B-B14F-4D97-AF65-F5344CB8AC3E}">
        <p14:creationId xmlns:p14="http://schemas.microsoft.com/office/powerpoint/2010/main" val="10290516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[Hinweis: Abschließend können Sie die zentralen Inhalte und Diskussionsergebnisse der Veranstaltung zusammenfassen. Lassen Sie die Teilnehmenden eine Take-Home-Message formulieren. Räumen Sie genügend Zeit für abschließende Fragen und ggf. eine Feedbackrunde zur Auswertung der Fortbildung ein.]</a:t>
            </a:r>
          </a:p>
        </p:txBody>
      </p:sp>
      <p:sp>
        <p:nvSpPr>
          <p:cNvPr id="4" name="Foliennummernplatzhalter 3"/>
          <p:cNvSpPr>
            <a:spLocks noGrp="1"/>
          </p:cNvSpPr>
          <p:nvPr>
            <p:ph type="sldNum" sz="quarter" idx="5"/>
          </p:nvPr>
        </p:nvSpPr>
        <p:spPr/>
        <p:txBody>
          <a:bodyPr/>
          <a:lstStyle/>
          <a:p>
            <a:fld id="{C1EEEDFD-5915-4F7B-B712-75E9BB55AD12}" type="slidenum">
              <a:rPr lang="de-DE" smtClean="0"/>
              <a:t>26</a:t>
            </a:fld>
            <a:endParaRPr lang="de-DE"/>
          </a:p>
        </p:txBody>
      </p:sp>
    </p:spTree>
    <p:extLst>
      <p:ext uri="{BB962C8B-B14F-4D97-AF65-F5344CB8AC3E}">
        <p14:creationId xmlns:p14="http://schemas.microsoft.com/office/powerpoint/2010/main" val="17426947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29</a:t>
            </a:fld>
            <a:endParaRPr lang="de-DE"/>
          </a:p>
        </p:txBody>
      </p:sp>
    </p:spTree>
    <p:extLst>
      <p:ext uri="{BB962C8B-B14F-4D97-AF65-F5344CB8AC3E}">
        <p14:creationId xmlns:p14="http://schemas.microsoft.com/office/powerpoint/2010/main" val="2505940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[Hinweis: Diese blauen Zwischenfolien dienen zur Orientierung für die Fortbildungsleitung. Sie können in der Präsentation als </a:t>
            </a:r>
            <a:r>
              <a:rPr lang="de-DE" i="1" dirty="0" err="1"/>
              <a:t>Trenner</a:t>
            </a:r>
            <a:r>
              <a:rPr lang="de-DE" i="1" dirty="0"/>
              <a:t>- oder Pausen-Folien genutzt werden.]</a:t>
            </a:r>
          </a:p>
        </p:txBody>
      </p:sp>
      <p:sp>
        <p:nvSpPr>
          <p:cNvPr id="4" name="Foliennummernplatzhalter 3"/>
          <p:cNvSpPr>
            <a:spLocks noGrp="1"/>
          </p:cNvSpPr>
          <p:nvPr>
            <p:ph type="sldNum" sz="quarter" idx="5"/>
          </p:nvPr>
        </p:nvSpPr>
        <p:spPr/>
        <p:txBody>
          <a:bodyPr/>
          <a:lstStyle/>
          <a:p>
            <a:fld id="{C1EEEDFD-5915-4F7B-B712-75E9BB55AD12}" type="slidenum">
              <a:rPr lang="de-DE" smtClean="0"/>
              <a:t>3</a:t>
            </a:fld>
            <a:endParaRPr lang="de-DE"/>
          </a:p>
        </p:txBody>
      </p:sp>
    </p:spTree>
    <p:extLst>
      <p:ext uri="{BB962C8B-B14F-4D97-AF65-F5344CB8AC3E}">
        <p14:creationId xmlns:p14="http://schemas.microsoft.com/office/powerpoint/2010/main" val="2430059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Tx/>
              <a:buNone/>
            </a:pPr>
            <a:r>
              <a:rPr lang="de-DE" i="1" dirty="0"/>
              <a:t>[Hinweis: Zu Beginn der Fortbildung sollte die Zielstellung erläutert werden.]</a:t>
            </a:r>
          </a:p>
          <a:p>
            <a:pPr marL="0" indent="0">
              <a:buFontTx/>
              <a:buNone/>
            </a:pPr>
            <a:endParaRPr lang="de-DE" dirty="0"/>
          </a:p>
          <a:p>
            <a:pPr marL="0" indent="0">
              <a:buFontTx/>
              <a:buNone/>
            </a:pPr>
            <a:r>
              <a:rPr lang="de-DE" dirty="0"/>
              <a:t>Ziel ist, die Teilnehmenden für mediale Körperideale und deren Einflüsse auf das Körperbild junger Menschen zu sensibilisieren.</a:t>
            </a:r>
          </a:p>
          <a:p>
            <a:pPr marL="0" indent="0">
              <a:buFontTx/>
              <a:buNone/>
            </a:pPr>
            <a:r>
              <a:rPr lang="de-DE" dirty="0"/>
              <a:t>Ziel ist außerdem die Förderung der Medienkompetenzen (für einen kritisch-reflexiven Umgang mit medialen Körperidealen) von teilnehmenden Lehrkräften, sodass sie diese ihren </a:t>
            </a:r>
            <a:r>
              <a:rPr lang="de-DE" dirty="0" err="1"/>
              <a:t>Schüler:innen</a:t>
            </a:r>
            <a:r>
              <a:rPr lang="de-DE" dirty="0"/>
              <a:t> vermitteln können. Konkret wird im Rahmen der Fortbildung eine Inhaltsanalyse medialer Körperbilder durchgeführt und körperpositive </a:t>
            </a:r>
            <a:r>
              <a:rPr lang="de-DE" dirty="0" err="1"/>
              <a:t>Social</a:t>
            </a:r>
            <a:r>
              <a:rPr lang="de-DE" dirty="0"/>
              <a:t>-Media-Posts mithilfe von KI-unterstützten Bildgeneratoren erstellt. Diese beiden Praxisphasen können die Lehrkräfte für ihren Unterricht adaptieren und mit ihren </a:t>
            </a:r>
            <a:r>
              <a:rPr lang="de-DE" dirty="0" err="1"/>
              <a:t>Schüler:innen</a:t>
            </a:r>
            <a:r>
              <a:rPr lang="de-DE" dirty="0"/>
              <a:t> durchführen. </a:t>
            </a:r>
          </a:p>
          <a:p>
            <a:pPr marL="0" indent="0">
              <a:buFontTx/>
              <a:buNone/>
            </a:pPr>
            <a:endParaRPr lang="de-DE" dirty="0"/>
          </a:p>
          <a:p>
            <a:pPr marL="0" indent="0">
              <a:buFontTx/>
              <a:buNone/>
            </a:pPr>
            <a:r>
              <a:rPr lang="de-DE" dirty="0"/>
              <a:t>Eine zentrale Fragestellung, die in der Fortbildung gemeinsam diskutiert werden soll, lautet: Inwiefern mediale Körperideale im Sportunterricht behandelt werden sollten oder nicht.</a:t>
            </a:r>
          </a:p>
        </p:txBody>
      </p:sp>
      <p:sp>
        <p:nvSpPr>
          <p:cNvPr id="4" name="Foliennummernplatzhalter 3"/>
          <p:cNvSpPr>
            <a:spLocks noGrp="1"/>
          </p:cNvSpPr>
          <p:nvPr>
            <p:ph type="sldNum" sz="quarter" idx="5"/>
          </p:nvPr>
        </p:nvSpPr>
        <p:spPr/>
        <p:txBody>
          <a:bodyPr/>
          <a:lstStyle/>
          <a:p>
            <a:fld id="{C1EEEDFD-5915-4F7B-B712-75E9BB55AD12}" type="slidenum">
              <a:rPr lang="de-DE" smtClean="0"/>
              <a:t>4</a:t>
            </a:fld>
            <a:endParaRPr lang="de-DE"/>
          </a:p>
        </p:txBody>
      </p:sp>
    </p:spTree>
    <p:extLst>
      <p:ext uri="{BB962C8B-B14F-4D97-AF65-F5344CB8AC3E}">
        <p14:creationId xmlns:p14="http://schemas.microsoft.com/office/powerpoint/2010/main" val="2998585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[Hinweis: Diese Übersichtsfolie bildet die inhaltlichen Bausteine der Fortbildung ab. Die Reihenfolge und Dauer kann je nach Rahmenbedingung und Zielstellung angepasst werden.]</a:t>
            </a:r>
          </a:p>
        </p:txBody>
      </p:sp>
      <p:sp>
        <p:nvSpPr>
          <p:cNvPr id="4" name="Foliennummernplatzhalter 3"/>
          <p:cNvSpPr>
            <a:spLocks noGrp="1"/>
          </p:cNvSpPr>
          <p:nvPr>
            <p:ph type="sldNum" sz="quarter" idx="5"/>
          </p:nvPr>
        </p:nvSpPr>
        <p:spPr/>
        <p:txBody>
          <a:bodyPr/>
          <a:lstStyle/>
          <a:p>
            <a:fld id="{C1EEEDFD-5915-4F7B-B712-75E9BB55AD12}" type="slidenum">
              <a:rPr lang="de-DE" smtClean="0"/>
              <a:t>5</a:t>
            </a:fld>
            <a:endParaRPr lang="de-DE"/>
          </a:p>
        </p:txBody>
      </p:sp>
    </p:spTree>
    <p:extLst>
      <p:ext uri="{BB962C8B-B14F-4D97-AF65-F5344CB8AC3E}">
        <p14:creationId xmlns:p14="http://schemas.microsoft.com/office/powerpoint/2010/main" val="1467022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u="sng" dirty="0"/>
              <a:t>Zur Problemlage:</a:t>
            </a:r>
          </a:p>
          <a:p>
            <a:r>
              <a:rPr lang="de-DE" dirty="0"/>
              <a:t>In </a:t>
            </a:r>
            <a:r>
              <a:rPr lang="de-DE" dirty="0" err="1"/>
              <a:t>Social</a:t>
            </a:r>
            <a:r>
              <a:rPr lang="de-DE" dirty="0"/>
              <a:t> Media werden Körper in der Regel idealisiert dargestellt und oft durch digitale Bildbearbeitung manipuliert. Der Konsum von medialen Körperidealen beeinflusst die eigene Körperwahrnehmung und hat insbesondere für junge Menschen mit einem unsicheren Körperbild negative Konsequenzen. Kritik- und Reflexionsfähigkeiten im Umgang mit medialen Körperidealen gelten als Schutzfaktoren und sollten gefördert werden. Die Förderung der Medienkompetenzen für einen kritisch-reflexiven Umgang von Lehrkräften stellen eine Voraussetzung dafür dar, dass sie diese ihren </a:t>
            </a:r>
            <a:r>
              <a:rPr lang="de-DE" dirty="0" err="1"/>
              <a:t>Schüler:innen</a:t>
            </a:r>
            <a:r>
              <a:rPr lang="de-DE" dirty="0"/>
              <a:t> vermitteln können.</a:t>
            </a:r>
          </a:p>
          <a:p>
            <a:endParaRPr lang="de-DE" dirty="0"/>
          </a:p>
          <a:p>
            <a:r>
              <a:rPr lang="de-DE" u="sng" dirty="0"/>
              <a:t>Zur Relevanz für den Sportunterricht:</a:t>
            </a:r>
          </a:p>
          <a:p>
            <a:pPr marL="0" marR="0" lvl="0" indent="0" algn="l" defTabSz="914400" rtl="0" eaLnBrk="1" fontAlgn="auto" latinLnBrk="0" hangingPunct="1">
              <a:lnSpc>
                <a:spcPct val="100000"/>
              </a:lnSpc>
              <a:spcBef>
                <a:spcPts val="600"/>
              </a:spcBef>
              <a:spcAft>
                <a:spcPts val="0"/>
              </a:spcAft>
              <a:buClrTx/>
              <a:buSzTx/>
              <a:buFontTx/>
              <a:buNone/>
              <a:tabLst/>
              <a:defRPr/>
            </a:pPr>
            <a:r>
              <a:rPr lang="de-DE" i="1" dirty="0"/>
              <a:t>[Impulsfrage: </a:t>
            </a:r>
            <a:r>
              <a:rPr lang="de-DE" sz="1200" b="0" i="1" u="none" strike="noStrike" baseline="0" dirty="0">
                <a:solidFill>
                  <a:srgbClr val="1F2234"/>
                </a:solidFill>
                <a:latin typeface="Kantumruy Pro" pitchFamily="2" charset="0"/>
              </a:rPr>
              <a:t>„Wie relevant finden Sie diese Thematik für Ihren Sportunterricht?“]</a:t>
            </a:r>
            <a:endParaRPr lang="de-DE" i="1" dirty="0"/>
          </a:p>
          <a:p>
            <a:r>
              <a:rPr lang="de-DE" dirty="0"/>
              <a:t>Der Körper ist zentraler Gegenstand im Sportunterricht. Lehrpläne für das Fach Sport zeigen, dass es explizit Ziel und Aufgabe ist, den Körper zu adressieren: </a:t>
            </a:r>
            <a:r>
              <a:rPr lang="de-DE" dirty="0" err="1"/>
              <a:t>Schüler:innen</a:t>
            </a:r>
            <a:r>
              <a:rPr lang="de-DE" dirty="0"/>
              <a:t> erfahren und reflektieren den eigenen Körper (SMK, 2019). </a:t>
            </a:r>
            <a:r>
              <a:rPr lang="de-DE" i="1" dirty="0"/>
              <a:t>[Hinweis: dieser Auszug stammt aus dem sächsischen Lehrplan für das Fach Sport im Gymnasium. Je nachdem, in welchem Bundesland die Fortbildung angeboten wird, können auf entsprechende Lehrpläne verwiesen werden.]</a:t>
            </a:r>
          </a:p>
          <a:p>
            <a:r>
              <a:rPr lang="de-DE" dirty="0"/>
              <a:t>Im Sinne des Doppelauftrags des Schulsports trägt die Erziehung durch Sport u.a. zur Identitätsbildung, Entwicklung eines Gesundheitsbewusstseins und Wahrnehmung im sozialen Gefüge bei (Kurz, 2008). Dabei werden gesellschaftliche Veränderungen aufgegriffen, wie in diesem Fall die digitale Transformation von Körper und Sport (Wendeborn, 2022). Da laut KMK (2016) Medienbildung ein fächerübergreifendes Bildungs- und Erziehungsziel ist, sollten im Sportunterricht fachspezifische Medienkompetenzen gefördert werden. Diese umfassen einerseits das Lernen mit Medien und anderseits das Lernen über Medien. Während digitale Medien im Sportunterricht bereits vielfach eingesetzt werden, findet eine kritische Reflexion der digitalen Medien bislang seltener satt (Wendeborn, 2022). </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7</a:t>
            </a:fld>
            <a:endParaRPr lang="de-DE"/>
          </a:p>
        </p:txBody>
      </p:sp>
    </p:spTree>
    <p:extLst>
      <p:ext uri="{BB962C8B-B14F-4D97-AF65-F5344CB8AC3E}">
        <p14:creationId xmlns:p14="http://schemas.microsoft.com/office/powerpoint/2010/main" val="3667214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[Hinweis: An dieser Stelle soll ein Austausch zu den Herausforderungen und Chancen, die </a:t>
            </a:r>
            <a:r>
              <a:rPr lang="de-DE" i="1" dirty="0" err="1"/>
              <a:t>Social</a:t>
            </a:r>
            <a:r>
              <a:rPr lang="de-DE" i="1" dirty="0"/>
              <a:t> Media für den Sportunterricht mit sich bringen, angeregt werden. Bevor Sie die Präsentationsfolie zeigen, die einige Aspekte zusammenfasst, eröffnen Sie einen Dialog im Plenum mit einer offene Fragestellung: „Welche Herausforderungen und Potentiale sehen Sie hinsichtlich des Einsatzes und der Thematisierung von </a:t>
            </a:r>
            <a:r>
              <a:rPr lang="de-DE" i="1" dirty="0" err="1"/>
              <a:t>Social</a:t>
            </a:r>
            <a:r>
              <a:rPr lang="de-DE" i="1" dirty="0"/>
              <a:t> Media im Sportunterricht?“ </a:t>
            </a:r>
          </a:p>
          <a:p>
            <a:endParaRPr lang="de-DE" i="1" dirty="0"/>
          </a:p>
          <a:p>
            <a:r>
              <a:rPr lang="de-DE" i="1" dirty="0"/>
              <a:t>Findet die Fortbildung digital statt, ist der Einsatz einer digitalen Pinnwand (z.B. </a:t>
            </a:r>
            <a:r>
              <a:rPr lang="de-DE" i="1" dirty="0" err="1"/>
              <a:t>Mentimeter</a:t>
            </a:r>
            <a:r>
              <a:rPr lang="de-DE" i="1" dirty="0"/>
              <a:t>) sinnvoll, um Erfahrungen und Meinungen der Teilnehmenden zusammenzutragen.]</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8</a:t>
            </a:fld>
            <a:endParaRPr lang="de-DE"/>
          </a:p>
        </p:txBody>
      </p:sp>
    </p:spTree>
    <p:extLst>
      <p:ext uri="{BB962C8B-B14F-4D97-AF65-F5344CB8AC3E}">
        <p14:creationId xmlns:p14="http://schemas.microsoft.com/office/powerpoint/2010/main" val="2609834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gn="l">
              <a:buFontTx/>
              <a:buNone/>
            </a:pPr>
            <a:r>
              <a:rPr lang="de-DE" i="1" dirty="0"/>
              <a:t>[Hinweis: Die linke Spalte beschreibt eine enge/problematische Definition eines „idealen Körpers“ und eine vermeintlich perfekte Scheinwelt in </a:t>
            </a:r>
            <a:r>
              <a:rPr lang="de-DE" i="1" dirty="0" err="1"/>
              <a:t>Social</a:t>
            </a:r>
            <a:r>
              <a:rPr lang="de-DE" i="1" dirty="0"/>
              <a:t> Media. Die rechte Spalte bildet die Studienlage zu verschiedenen negativen Folgen für junge Menschen und den Sportunterricht ab.]</a:t>
            </a:r>
          </a:p>
        </p:txBody>
      </p:sp>
      <p:sp>
        <p:nvSpPr>
          <p:cNvPr id="4" name="Foliennummernplatzhalter 3"/>
          <p:cNvSpPr>
            <a:spLocks noGrp="1"/>
          </p:cNvSpPr>
          <p:nvPr>
            <p:ph type="sldNum" sz="quarter" idx="5"/>
          </p:nvPr>
        </p:nvSpPr>
        <p:spPr/>
        <p:txBody>
          <a:bodyPr/>
          <a:lstStyle/>
          <a:p>
            <a:fld id="{C1EEEDFD-5915-4F7B-B712-75E9BB55AD12}" type="slidenum">
              <a:rPr lang="de-DE" smtClean="0"/>
              <a:t>9</a:t>
            </a:fld>
            <a:endParaRPr lang="de-DE"/>
          </a:p>
        </p:txBody>
      </p:sp>
    </p:spTree>
    <p:extLst>
      <p:ext uri="{BB962C8B-B14F-4D97-AF65-F5344CB8AC3E}">
        <p14:creationId xmlns:p14="http://schemas.microsoft.com/office/powerpoint/2010/main" val="980282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gn="l">
              <a:buFontTx/>
              <a:buNone/>
            </a:pPr>
            <a:r>
              <a:rPr lang="de-DE" i="1" dirty="0"/>
              <a:t>[Hinweis: Die Abbildung verdeutlicht, dass Körpermerkmale geschlechtsspezifisch bearbeitet werden.]</a:t>
            </a:r>
          </a:p>
          <a:p>
            <a:pPr marL="0" indent="0" algn="l">
              <a:buFontTx/>
              <a:buNone/>
            </a:pPr>
            <a:endParaRPr lang="de-DE" i="1" dirty="0"/>
          </a:p>
          <a:p>
            <a:pPr marL="0" indent="0" algn="l">
              <a:buFontTx/>
              <a:buNone/>
            </a:pPr>
            <a:r>
              <a:rPr lang="de-DE" i="0" dirty="0"/>
              <a:t>Eine Kennzeichnung digitaler Bildbearbeitung schützt nicht vor negativen Einflüssen auf das Körperbild. Zielführender ist eine kritisch-reflexive Auseinandersetzung mit den </a:t>
            </a:r>
            <a:r>
              <a:rPr lang="de-DE" i="0" dirty="0" err="1"/>
              <a:t>Social</a:t>
            </a:r>
            <a:r>
              <a:rPr lang="de-DE" i="0" dirty="0"/>
              <a:t>-Media-Inhalten.</a:t>
            </a:r>
          </a:p>
          <a:p>
            <a:pPr marL="0" indent="0" algn="l">
              <a:buFontTx/>
              <a:buNone/>
            </a:pPr>
            <a:endParaRPr lang="de-DE" i="0" dirty="0"/>
          </a:p>
          <a:p>
            <a:pPr marL="0" indent="0" algn="l">
              <a:buFontTx/>
              <a:buNone/>
            </a:pPr>
            <a:r>
              <a:rPr lang="de-DE" i="0" dirty="0"/>
              <a:t>Die Möglichkeit eine Online-Identität zu gestalten hat auch positive Aspekte.</a:t>
            </a:r>
          </a:p>
        </p:txBody>
      </p:sp>
      <p:sp>
        <p:nvSpPr>
          <p:cNvPr id="4" name="Foliennummernplatzhalter 3"/>
          <p:cNvSpPr>
            <a:spLocks noGrp="1"/>
          </p:cNvSpPr>
          <p:nvPr>
            <p:ph type="sldNum" sz="quarter" idx="5"/>
          </p:nvPr>
        </p:nvSpPr>
        <p:spPr/>
        <p:txBody>
          <a:bodyPr/>
          <a:lstStyle/>
          <a:p>
            <a:fld id="{C1EEEDFD-5915-4F7B-B712-75E9BB55AD12}" type="slidenum">
              <a:rPr lang="de-DE" smtClean="0"/>
              <a:t>10</a:t>
            </a:fld>
            <a:endParaRPr lang="de-DE"/>
          </a:p>
        </p:txBody>
      </p:sp>
    </p:spTree>
    <p:extLst>
      <p:ext uri="{BB962C8B-B14F-4D97-AF65-F5344CB8AC3E}">
        <p14:creationId xmlns:p14="http://schemas.microsoft.com/office/powerpoint/2010/main" val="93327220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svg"/><Relationship Id="rId7" Type="http://schemas.openxmlformats.org/officeDocument/2006/relationships/image" Target="../media/image10.sv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2.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4.svg"/><Relationship Id="rId7" Type="http://schemas.openxmlformats.org/officeDocument/2006/relationships/image" Target="../media/image10.sv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6.svg"/><Relationship Id="rId10" Type="http://schemas.openxmlformats.org/officeDocument/2006/relationships/image" Target="../media/image1.png"/><Relationship Id="rId4" Type="http://schemas.openxmlformats.org/officeDocument/2006/relationships/image" Target="../media/image5.png"/><Relationship Id="rId9" Type="http://schemas.openxmlformats.org/officeDocument/2006/relationships/image" Target="../media/image4.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hinterlegt">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08B2A015-6221-BAD2-AE3C-976779F8E501}"/>
              </a:ext>
            </a:extLst>
          </p:cNvPr>
          <p:cNvSpPr/>
          <p:nvPr userDrawn="1"/>
        </p:nvSpPr>
        <p:spPr>
          <a:xfrm>
            <a:off x="0" y="-1"/>
            <a:ext cx="12192000" cy="5500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a:extLst>
              <a:ext uri="{FF2B5EF4-FFF2-40B4-BE49-F238E27FC236}">
                <a16:creationId xmlns:a16="http://schemas.microsoft.com/office/drawing/2014/main" id="{83AA3830-273E-D560-3B98-F709406355EB}"/>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6025" t="19411" r="6025" b="30118"/>
          <a:stretch/>
        </p:blipFill>
        <p:spPr>
          <a:xfrm>
            <a:off x="-1" y="1"/>
            <a:ext cx="12192001" cy="5500914"/>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1343472" y="1844824"/>
            <a:ext cx="7992888" cy="2448271"/>
          </a:xfrm>
        </p:spPr>
        <p:txBody>
          <a:bodyPr anchor="b"/>
          <a:lstStyle>
            <a:lvl1pPr algn="l">
              <a:defRPr sz="5000"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40923" y="5958910"/>
            <a:ext cx="1636417" cy="367735"/>
          </a:xfrm>
          <a:prstGeom prst="rect">
            <a:avLst/>
          </a:prstGeom>
        </p:spPr>
      </p:pic>
      <p:pic>
        <p:nvPicPr>
          <p:cNvPr id="16" name="Grafik 15">
            <a:extLst>
              <a:ext uri="{FF2B5EF4-FFF2-40B4-BE49-F238E27FC236}">
                <a16:creationId xmlns:a16="http://schemas.microsoft.com/office/drawing/2014/main" id="{21E277DD-D1B4-14E1-F392-6E6244ECA30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91492" y="5664540"/>
            <a:ext cx="1267081" cy="900295"/>
          </a:xfrm>
          <a:prstGeom prst="rect">
            <a:avLst/>
          </a:prstGeom>
        </p:spPr>
      </p:pic>
      <p:pic>
        <p:nvPicPr>
          <p:cNvPr id="9" name="Grafik 8">
            <a:extLst>
              <a:ext uri="{FF2B5EF4-FFF2-40B4-BE49-F238E27FC236}">
                <a16:creationId xmlns:a16="http://schemas.microsoft.com/office/drawing/2014/main" id="{6EA791DD-4656-8BCD-59D5-14C7C7DA0C0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60"/>
          </a:xfrm>
          <a:prstGeom prst="rect">
            <a:avLst/>
          </a:prstGeom>
        </p:spPr>
      </p:pic>
    </p:spTree>
    <p:extLst>
      <p:ext uri="{BB962C8B-B14F-4D97-AF65-F5344CB8AC3E}">
        <p14:creationId xmlns:p14="http://schemas.microsoft.com/office/powerpoint/2010/main" val="3461119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ite mit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a:xfrm>
            <a:off x="550863" y="6497767"/>
            <a:ext cx="1152649" cy="153888"/>
          </a:xfrm>
          <a:prstGeom prst="rect">
            <a:avLst/>
          </a:prstGeom>
        </p:spPr>
        <p:txBody>
          <a:bodyPr/>
          <a:lstStyle/>
          <a:p>
            <a:fld id="{BE64F6F3-3477-4C89-9056-C92CFB29775B}" type="datetime1">
              <a:rPr lang="de-DE" smtClean="0"/>
              <a:t>28.02.2026</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a:xfrm flipH="1">
            <a:off x="1991606" y="6525343"/>
            <a:ext cx="4176401" cy="153888"/>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sp>
        <p:nvSpPr>
          <p:cNvPr id="6" name="Tabellenplatzhalter 5">
            <a:extLst>
              <a:ext uri="{FF2B5EF4-FFF2-40B4-BE49-F238E27FC236}">
                <a16:creationId xmlns:a16="http://schemas.microsoft.com/office/drawing/2014/main" id="{1C4D702D-0814-5C44-7EDE-C53C55607455}"/>
              </a:ext>
            </a:extLst>
          </p:cNvPr>
          <p:cNvSpPr>
            <a:spLocks noGrp="1"/>
          </p:cNvSpPr>
          <p:nvPr>
            <p:ph type="tbl" sz="quarter" idx="17" hasCustomPrompt="1"/>
          </p:nvPr>
        </p:nvSpPr>
        <p:spPr>
          <a:xfrm>
            <a:off x="550863" y="1772815"/>
            <a:ext cx="10082212" cy="3743747"/>
          </a:xfrm>
        </p:spPr>
        <p:txBody>
          <a:bodyPr/>
          <a:lstStyle>
            <a:lvl1pPr>
              <a:defRPr sz="1600" spc="0"/>
            </a:lvl1pPr>
          </a:lstStyle>
          <a:p>
            <a:r>
              <a:rPr lang="de-DE" dirty="0"/>
              <a:t>Tabellenbeispiel im Master-Deck</a:t>
            </a:r>
          </a:p>
        </p:txBody>
      </p:sp>
    </p:spTree>
    <p:extLst>
      <p:ext uri="{BB962C8B-B14F-4D97-AF65-F5344CB8AC3E}">
        <p14:creationId xmlns:p14="http://schemas.microsoft.com/office/powerpoint/2010/main" val="186118773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ite mit Diagramm Quelle link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a:xfrm>
            <a:off x="550863" y="6497767"/>
            <a:ext cx="1152649" cy="153888"/>
          </a:xfrm>
          <a:prstGeom prst="rect">
            <a:avLst/>
          </a:prstGeom>
        </p:spPr>
        <p:txBody>
          <a:bodyPr/>
          <a:lstStyle/>
          <a:p>
            <a:fld id="{BE64F6F3-3477-4C89-9056-C92CFB29775B}" type="datetime1">
              <a:rPr lang="de-DE" smtClean="0"/>
              <a:t>28.02.2026</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a:xfrm flipH="1">
            <a:off x="1991606" y="6525343"/>
            <a:ext cx="4176401" cy="153888"/>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sp>
        <p:nvSpPr>
          <p:cNvPr id="4" name="Diagrammplatzhalter 3">
            <a:extLst>
              <a:ext uri="{FF2B5EF4-FFF2-40B4-BE49-F238E27FC236}">
                <a16:creationId xmlns:a16="http://schemas.microsoft.com/office/drawing/2014/main" id="{DA08FF5F-7BFF-4DFF-BCD0-56476B3991F1}"/>
              </a:ext>
            </a:extLst>
          </p:cNvPr>
          <p:cNvSpPr>
            <a:spLocks noGrp="1"/>
          </p:cNvSpPr>
          <p:nvPr>
            <p:ph type="chart" sz="quarter" idx="17"/>
          </p:nvPr>
        </p:nvSpPr>
        <p:spPr>
          <a:xfrm>
            <a:off x="550863" y="1700213"/>
            <a:ext cx="10082212" cy="3673003"/>
          </a:xfrm>
        </p:spPr>
        <p:txBody>
          <a:bodyPr/>
          <a:lstStyle/>
          <a:p>
            <a:r>
              <a:rPr lang="de-DE"/>
              <a:t>Diagramm durch Klicken auf Symbol hinzufügen</a:t>
            </a:r>
          </a:p>
        </p:txBody>
      </p:sp>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550863" y="5464274"/>
            <a:ext cx="6265217" cy="649287"/>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r>
              <a:rPr lang="de-DE" dirty="0"/>
              <a:t>Quelle einfügen</a:t>
            </a:r>
          </a:p>
        </p:txBody>
      </p:sp>
    </p:spTree>
    <p:extLst>
      <p:ext uri="{BB962C8B-B14F-4D97-AF65-F5344CB8AC3E}">
        <p14:creationId xmlns:p14="http://schemas.microsoft.com/office/powerpoint/2010/main" val="400393813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ite mit Diagramm Quelle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a:xfrm>
            <a:off x="550863" y="6497767"/>
            <a:ext cx="1152649" cy="153888"/>
          </a:xfrm>
          <a:prstGeom prst="rect">
            <a:avLst/>
          </a:prstGeom>
        </p:spPr>
        <p:txBody>
          <a:bodyPr/>
          <a:lstStyle/>
          <a:p>
            <a:fld id="{BE64F6F3-3477-4C89-9056-C92CFB29775B}" type="datetime1">
              <a:rPr lang="de-DE" smtClean="0"/>
              <a:t>28.02.2026</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a:xfrm flipH="1">
            <a:off x="1991606" y="6525343"/>
            <a:ext cx="4176401" cy="153888"/>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sp>
        <p:nvSpPr>
          <p:cNvPr id="4" name="Diagrammplatzhalter 3">
            <a:extLst>
              <a:ext uri="{FF2B5EF4-FFF2-40B4-BE49-F238E27FC236}">
                <a16:creationId xmlns:a16="http://schemas.microsoft.com/office/drawing/2014/main" id="{DA08FF5F-7BFF-4DFF-BCD0-56476B3991F1}"/>
              </a:ext>
            </a:extLst>
          </p:cNvPr>
          <p:cNvSpPr>
            <a:spLocks noGrp="1"/>
          </p:cNvSpPr>
          <p:nvPr>
            <p:ph type="chart" sz="quarter" idx="17"/>
          </p:nvPr>
        </p:nvSpPr>
        <p:spPr>
          <a:xfrm>
            <a:off x="550863" y="1700213"/>
            <a:ext cx="10082212" cy="3673003"/>
          </a:xfrm>
        </p:spPr>
        <p:txBody>
          <a:bodyPr/>
          <a:lstStyle/>
          <a:p>
            <a:r>
              <a:rPr lang="de-DE"/>
              <a:t>Diagramm durch Klicken auf Symbol hinzufügen</a:t>
            </a:r>
          </a:p>
        </p:txBody>
      </p:sp>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7392144" y="5013176"/>
            <a:ext cx="4248993" cy="1080120"/>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r>
              <a:rPr lang="de-DE" dirty="0"/>
              <a:t>Quelle einfügen</a:t>
            </a:r>
          </a:p>
        </p:txBody>
      </p:sp>
    </p:spTree>
    <p:extLst>
      <p:ext uri="{BB962C8B-B14F-4D97-AF65-F5344CB8AC3E}">
        <p14:creationId xmlns:p14="http://schemas.microsoft.com/office/powerpoint/2010/main" val="390013795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a:xfrm>
            <a:off x="550863" y="6497767"/>
            <a:ext cx="1152649" cy="153888"/>
          </a:xfrm>
          <a:prstGeom prst="rect">
            <a:avLst/>
          </a:prstGeom>
        </p:spPr>
        <p:txBody>
          <a:bodyPr/>
          <a:lstStyle/>
          <a:p>
            <a:fld id="{FE511B28-C911-483C-B3A5-9C122110C1C1}" type="datetime1">
              <a:rPr lang="de-DE" smtClean="0"/>
              <a:t>28.02.2026</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a:xfrm flipH="1">
            <a:off x="1991606" y="6525343"/>
            <a:ext cx="4176401" cy="153888"/>
          </a:xfrm>
          <a:prstGeom prst="rect">
            <a:avLst/>
          </a:prstGeom>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1906035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ächste Schrit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a:xfrm>
            <a:off x="550863" y="6497767"/>
            <a:ext cx="1152649" cy="153888"/>
          </a:xfrm>
          <a:prstGeom prst="rect">
            <a:avLst/>
          </a:prstGeom>
        </p:spPr>
        <p:txBody>
          <a:bodyPr/>
          <a:lstStyle/>
          <a:p>
            <a:fld id="{FE511B28-C911-483C-B3A5-9C122110C1C1}" type="datetime1">
              <a:rPr lang="de-DE" smtClean="0"/>
              <a:t>28.02.2026</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a:xfrm flipH="1">
            <a:off x="1991606" y="6525343"/>
            <a:ext cx="4176401" cy="153888"/>
          </a:xfrm>
          <a:prstGeom prst="rect">
            <a:avLst/>
          </a:prstGeom>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cxnSp>
        <p:nvCxnSpPr>
          <p:cNvPr id="9" name="Gerader Verbinder 8">
            <a:extLst>
              <a:ext uri="{FF2B5EF4-FFF2-40B4-BE49-F238E27FC236}">
                <a16:creationId xmlns:a16="http://schemas.microsoft.com/office/drawing/2014/main" id="{90ABFBEE-7CD2-4DBB-A141-F36FB93A0E9B}"/>
              </a:ext>
            </a:extLst>
          </p:cNvPr>
          <p:cNvCxnSpPr/>
          <p:nvPr userDrawn="1"/>
        </p:nvCxnSpPr>
        <p:spPr>
          <a:xfrm>
            <a:off x="569342"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9">
            <a:extLst>
              <a:ext uri="{FF2B5EF4-FFF2-40B4-BE49-F238E27FC236}">
                <a16:creationId xmlns:a16="http://schemas.microsoft.com/office/drawing/2014/main" id="{BCF824FF-2114-224B-3871-31AFA2C59033}"/>
              </a:ext>
            </a:extLst>
          </p:cNvPr>
          <p:cNvCxnSpPr/>
          <p:nvPr userDrawn="1"/>
        </p:nvCxnSpPr>
        <p:spPr>
          <a:xfrm>
            <a:off x="569342"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platzhalter 11">
            <a:extLst>
              <a:ext uri="{FF2B5EF4-FFF2-40B4-BE49-F238E27FC236}">
                <a16:creationId xmlns:a16="http://schemas.microsoft.com/office/drawing/2014/main" id="{62D4AF05-AD75-71BF-0762-CDD0B6B648E4}"/>
              </a:ext>
            </a:extLst>
          </p:cNvPr>
          <p:cNvSpPr>
            <a:spLocks noGrp="1"/>
          </p:cNvSpPr>
          <p:nvPr>
            <p:ph type="body" sz="quarter" idx="13" hasCustomPrompt="1"/>
          </p:nvPr>
        </p:nvSpPr>
        <p:spPr>
          <a:xfrm>
            <a:off x="572046" y="2651024"/>
            <a:ext cx="2283594" cy="695062"/>
          </a:xfrm>
        </p:spPr>
        <p:txBody>
          <a:bodyPr wrap="square">
            <a:spAutoFit/>
          </a:bodyPr>
          <a:lstStyle>
            <a:lvl1pPr algn="ctr">
              <a:defRPr sz="4200"/>
            </a:lvl1pPr>
          </a:lstStyle>
          <a:p>
            <a:pPr lvl="0"/>
            <a:r>
              <a:rPr lang="de-DE" dirty="0"/>
              <a:t>MM.JJJJ</a:t>
            </a:r>
          </a:p>
        </p:txBody>
      </p:sp>
      <p:sp>
        <p:nvSpPr>
          <p:cNvPr id="14" name="Textplatzhalter 13">
            <a:extLst>
              <a:ext uri="{FF2B5EF4-FFF2-40B4-BE49-F238E27FC236}">
                <a16:creationId xmlns:a16="http://schemas.microsoft.com/office/drawing/2014/main" id="{B208944F-F943-3931-71DB-CCBA8D7C4A83}"/>
              </a:ext>
            </a:extLst>
          </p:cNvPr>
          <p:cNvSpPr>
            <a:spLocks noGrp="1"/>
          </p:cNvSpPr>
          <p:nvPr>
            <p:ph type="body" sz="quarter" idx="14"/>
          </p:nvPr>
        </p:nvSpPr>
        <p:spPr>
          <a:xfrm>
            <a:off x="569913"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5" name="Gleichschenkliges Dreieck 14">
            <a:extLst>
              <a:ext uri="{FF2B5EF4-FFF2-40B4-BE49-F238E27FC236}">
                <a16:creationId xmlns:a16="http://schemas.microsoft.com/office/drawing/2014/main" id="{52AED662-05AD-F78C-DEC2-DDD21DD42C7D}"/>
              </a:ext>
            </a:extLst>
          </p:cNvPr>
          <p:cNvSpPr/>
          <p:nvPr userDrawn="1"/>
        </p:nvSpPr>
        <p:spPr>
          <a:xfrm rot="5400000">
            <a:off x="325053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cxnSp>
        <p:nvCxnSpPr>
          <p:cNvPr id="16" name="Gerader Verbinder 15">
            <a:extLst>
              <a:ext uri="{FF2B5EF4-FFF2-40B4-BE49-F238E27FC236}">
                <a16:creationId xmlns:a16="http://schemas.microsoft.com/office/drawing/2014/main" id="{B2068320-9F62-BDE0-D128-B48C15DC1210}"/>
              </a:ext>
            </a:extLst>
          </p:cNvPr>
          <p:cNvCxnSpPr>
            <a:cxnSpLocks/>
          </p:cNvCxnSpPr>
          <p:nvPr userDrawn="1"/>
        </p:nvCxnSpPr>
        <p:spPr>
          <a:xfrm>
            <a:off x="4408537"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r Verbinder 16">
            <a:extLst>
              <a:ext uri="{FF2B5EF4-FFF2-40B4-BE49-F238E27FC236}">
                <a16:creationId xmlns:a16="http://schemas.microsoft.com/office/drawing/2014/main" id="{D5F12236-CE38-30CD-1B8A-E2BFAD2E7F1D}"/>
              </a:ext>
            </a:extLst>
          </p:cNvPr>
          <p:cNvCxnSpPr>
            <a:cxnSpLocks/>
          </p:cNvCxnSpPr>
          <p:nvPr userDrawn="1"/>
        </p:nvCxnSpPr>
        <p:spPr>
          <a:xfrm>
            <a:off x="4408537"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platzhalter 11">
            <a:extLst>
              <a:ext uri="{FF2B5EF4-FFF2-40B4-BE49-F238E27FC236}">
                <a16:creationId xmlns:a16="http://schemas.microsoft.com/office/drawing/2014/main" id="{1D67EBA9-4EDE-8CEA-097E-F177D26A6956}"/>
              </a:ext>
            </a:extLst>
          </p:cNvPr>
          <p:cNvSpPr>
            <a:spLocks noGrp="1"/>
          </p:cNvSpPr>
          <p:nvPr>
            <p:ph type="body" sz="quarter" idx="15" hasCustomPrompt="1"/>
          </p:nvPr>
        </p:nvSpPr>
        <p:spPr>
          <a:xfrm>
            <a:off x="4408537" y="2651024"/>
            <a:ext cx="2283594" cy="695062"/>
          </a:xfrm>
        </p:spPr>
        <p:txBody>
          <a:bodyPr wrap="square">
            <a:spAutoFit/>
          </a:bodyPr>
          <a:lstStyle>
            <a:lvl1pPr algn="ctr">
              <a:defRPr sz="4200"/>
            </a:lvl1pPr>
          </a:lstStyle>
          <a:p>
            <a:pPr lvl="0"/>
            <a:r>
              <a:rPr lang="de-DE" dirty="0"/>
              <a:t>MM.JJJJ</a:t>
            </a:r>
          </a:p>
        </p:txBody>
      </p:sp>
      <p:sp>
        <p:nvSpPr>
          <p:cNvPr id="19" name="Textplatzhalter 13">
            <a:extLst>
              <a:ext uri="{FF2B5EF4-FFF2-40B4-BE49-F238E27FC236}">
                <a16:creationId xmlns:a16="http://schemas.microsoft.com/office/drawing/2014/main" id="{E7A000B1-92D1-63DA-6285-7AFF007F24A3}"/>
              </a:ext>
            </a:extLst>
          </p:cNvPr>
          <p:cNvSpPr>
            <a:spLocks noGrp="1"/>
          </p:cNvSpPr>
          <p:nvPr>
            <p:ph type="body" sz="quarter" idx="16"/>
          </p:nvPr>
        </p:nvSpPr>
        <p:spPr>
          <a:xfrm>
            <a:off x="4408537"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Gleichschenkliges Dreieck 14">
            <a:extLst>
              <a:ext uri="{FF2B5EF4-FFF2-40B4-BE49-F238E27FC236}">
                <a16:creationId xmlns:a16="http://schemas.microsoft.com/office/drawing/2014/main" id="{D5A724EC-5D80-1523-8E23-A59A5E3A0B4E}"/>
              </a:ext>
            </a:extLst>
          </p:cNvPr>
          <p:cNvSpPr/>
          <p:nvPr userDrawn="1"/>
        </p:nvSpPr>
        <p:spPr>
          <a:xfrm rot="5400000">
            <a:off x="700400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cxnSp>
        <p:nvCxnSpPr>
          <p:cNvPr id="21" name="Gerader Verbinder 20">
            <a:extLst>
              <a:ext uri="{FF2B5EF4-FFF2-40B4-BE49-F238E27FC236}">
                <a16:creationId xmlns:a16="http://schemas.microsoft.com/office/drawing/2014/main" id="{B2BD8A0E-E15B-F0DA-EB23-8F901116869E}"/>
              </a:ext>
            </a:extLst>
          </p:cNvPr>
          <p:cNvCxnSpPr/>
          <p:nvPr userDrawn="1"/>
        </p:nvCxnSpPr>
        <p:spPr>
          <a:xfrm>
            <a:off x="8206260" y="2636913"/>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a:extLst>
              <a:ext uri="{FF2B5EF4-FFF2-40B4-BE49-F238E27FC236}">
                <a16:creationId xmlns:a16="http://schemas.microsoft.com/office/drawing/2014/main" id="{B7958164-6C59-6BDD-7012-36BF43A7728C}"/>
              </a:ext>
            </a:extLst>
          </p:cNvPr>
          <p:cNvCxnSpPr/>
          <p:nvPr userDrawn="1"/>
        </p:nvCxnSpPr>
        <p:spPr>
          <a:xfrm>
            <a:off x="8206260" y="3284985"/>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platzhalter 11">
            <a:extLst>
              <a:ext uri="{FF2B5EF4-FFF2-40B4-BE49-F238E27FC236}">
                <a16:creationId xmlns:a16="http://schemas.microsoft.com/office/drawing/2014/main" id="{81245971-AACF-CA13-B2F0-93B3290AA22D}"/>
              </a:ext>
            </a:extLst>
          </p:cNvPr>
          <p:cNvSpPr>
            <a:spLocks noGrp="1"/>
          </p:cNvSpPr>
          <p:nvPr>
            <p:ph type="body" sz="quarter" idx="17" hasCustomPrompt="1"/>
          </p:nvPr>
        </p:nvSpPr>
        <p:spPr>
          <a:xfrm>
            <a:off x="8208964" y="2651025"/>
            <a:ext cx="2283594" cy="695062"/>
          </a:xfrm>
        </p:spPr>
        <p:txBody>
          <a:bodyPr wrap="square">
            <a:spAutoFit/>
          </a:bodyPr>
          <a:lstStyle>
            <a:lvl1pPr algn="ctr">
              <a:defRPr sz="4200"/>
            </a:lvl1pPr>
          </a:lstStyle>
          <a:p>
            <a:pPr lvl="0"/>
            <a:r>
              <a:rPr lang="de-DE" dirty="0"/>
              <a:t>MM.JJJJ</a:t>
            </a:r>
          </a:p>
        </p:txBody>
      </p:sp>
      <p:sp>
        <p:nvSpPr>
          <p:cNvPr id="24" name="Textplatzhalter 13">
            <a:extLst>
              <a:ext uri="{FF2B5EF4-FFF2-40B4-BE49-F238E27FC236}">
                <a16:creationId xmlns:a16="http://schemas.microsoft.com/office/drawing/2014/main" id="{BBC345F2-9953-3FB5-4952-6A300C9E31F1}"/>
              </a:ext>
            </a:extLst>
          </p:cNvPr>
          <p:cNvSpPr>
            <a:spLocks noGrp="1"/>
          </p:cNvSpPr>
          <p:nvPr>
            <p:ph type="body" sz="quarter" idx="18"/>
          </p:nvPr>
        </p:nvSpPr>
        <p:spPr>
          <a:xfrm>
            <a:off x="8206831" y="3789364"/>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Gleichschenkliges Dreieck 14">
            <a:extLst>
              <a:ext uri="{FF2B5EF4-FFF2-40B4-BE49-F238E27FC236}">
                <a16:creationId xmlns:a16="http://schemas.microsoft.com/office/drawing/2014/main" id="{6D94FE71-2367-69CE-9F58-86BBA98F1603}"/>
              </a:ext>
            </a:extLst>
          </p:cNvPr>
          <p:cNvSpPr/>
          <p:nvPr userDrawn="1"/>
        </p:nvSpPr>
        <p:spPr>
          <a:xfrm rot="5400000">
            <a:off x="10936692" y="2759365"/>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Tree>
    <p:extLst>
      <p:ext uri="{BB962C8B-B14F-4D97-AF65-F5344CB8AC3E}">
        <p14:creationId xmlns:p14="http://schemas.microsoft.com/office/powerpoint/2010/main" val="3978419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Fotos mit Untertitel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a:xfrm>
            <a:off x="550863" y="6497767"/>
            <a:ext cx="1152649" cy="153888"/>
          </a:xfrm>
          <a:prstGeom prst="rect">
            <a:avLst/>
          </a:prstGeom>
        </p:spPr>
        <p:txBody>
          <a:bodyPr/>
          <a:lstStyle/>
          <a:p>
            <a:fld id="{FE511B28-C911-483C-B3A5-9C122110C1C1}" type="datetime1">
              <a:rPr lang="de-DE" smtClean="0"/>
              <a:t>28.02.2026</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a:xfrm flipH="1">
            <a:off x="1991606" y="6525343"/>
            <a:ext cx="4176401" cy="153888"/>
          </a:xfrm>
          <a:prstGeom prst="rect">
            <a:avLst/>
          </a:prstGeom>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sp>
        <p:nvSpPr>
          <p:cNvPr id="14" name="Textplatzhalter 13">
            <a:extLst>
              <a:ext uri="{FF2B5EF4-FFF2-40B4-BE49-F238E27FC236}">
                <a16:creationId xmlns:a16="http://schemas.microsoft.com/office/drawing/2014/main" id="{B208944F-F943-3931-71DB-CCBA8D7C4A83}"/>
              </a:ext>
            </a:extLst>
          </p:cNvPr>
          <p:cNvSpPr>
            <a:spLocks noGrp="1"/>
          </p:cNvSpPr>
          <p:nvPr>
            <p:ph type="body" sz="quarter" idx="14"/>
          </p:nvPr>
        </p:nvSpPr>
        <p:spPr>
          <a:xfrm>
            <a:off x="550863"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19" name="Textplatzhalter 13">
            <a:extLst>
              <a:ext uri="{FF2B5EF4-FFF2-40B4-BE49-F238E27FC236}">
                <a16:creationId xmlns:a16="http://schemas.microsoft.com/office/drawing/2014/main" id="{E7A000B1-92D1-63DA-6285-7AFF007F24A3}"/>
              </a:ext>
            </a:extLst>
          </p:cNvPr>
          <p:cNvSpPr>
            <a:spLocks noGrp="1"/>
          </p:cNvSpPr>
          <p:nvPr>
            <p:ph type="body" sz="quarter" idx="16"/>
          </p:nvPr>
        </p:nvSpPr>
        <p:spPr>
          <a:xfrm>
            <a:off x="4497276"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24" name="Textplatzhalter 13">
            <a:extLst>
              <a:ext uri="{FF2B5EF4-FFF2-40B4-BE49-F238E27FC236}">
                <a16:creationId xmlns:a16="http://schemas.microsoft.com/office/drawing/2014/main" id="{BBC345F2-9953-3FB5-4952-6A300C9E31F1}"/>
              </a:ext>
            </a:extLst>
          </p:cNvPr>
          <p:cNvSpPr>
            <a:spLocks noGrp="1"/>
          </p:cNvSpPr>
          <p:nvPr>
            <p:ph type="body" sz="quarter" idx="18"/>
          </p:nvPr>
        </p:nvSpPr>
        <p:spPr>
          <a:xfrm>
            <a:off x="8443689" y="4930310"/>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11" name="Bildplatzhalter 10">
            <a:extLst>
              <a:ext uri="{FF2B5EF4-FFF2-40B4-BE49-F238E27FC236}">
                <a16:creationId xmlns:a16="http://schemas.microsoft.com/office/drawing/2014/main" id="{9FE8DDEF-0AF2-0BEE-5F88-A01FE7D6D6F2}"/>
              </a:ext>
            </a:extLst>
          </p:cNvPr>
          <p:cNvSpPr>
            <a:spLocks noGrp="1"/>
          </p:cNvSpPr>
          <p:nvPr>
            <p:ph type="pic" sz="quarter" idx="19" hasCustomPrompt="1"/>
          </p:nvPr>
        </p:nvSpPr>
        <p:spPr>
          <a:xfrm>
            <a:off x="550863" y="2114550"/>
            <a:ext cx="2554287" cy="2554288"/>
          </a:xfrm>
          <a:solidFill>
            <a:schemeClr val="bg2"/>
          </a:solidFill>
        </p:spPr>
        <p:txBody>
          <a:bodyPr/>
          <a:lstStyle>
            <a:lvl1pPr>
              <a:defRPr/>
            </a:lvl1pPr>
          </a:lstStyle>
          <a:p>
            <a:r>
              <a:rPr lang="de-DE" dirty="0"/>
              <a:t>Bild einfügen</a:t>
            </a:r>
          </a:p>
        </p:txBody>
      </p:sp>
      <p:sp>
        <p:nvSpPr>
          <p:cNvPr id="13" name="Bildplatzhalter 10">
            <a:extLst>
              <a:ext uri="{FF2B5EF4-FFF2-40B4-BE49-F238E27FC236}">
                <a16:creationId xmlns:a16="http://schemas.microsoft.com/office/drawing/2014/main" id="{605A7ECC-EB1D-A114-B714-828002C9045D}"/>
              </a:ext>
            </a:extLst>
          </p:cNvPr>
          <p:cNvSpPr>
            <a:spLocks noGrp="1"/>
          </p:cNvSpPr>
          <p:nvPr>
            <p:ph type="pic" sz="quarter" idx="20" hasCustomPrompt="1"/>
          </p:nvPr>
        </p:nvSpPr>
        <p:spPr>
          <a:xfrm>
            <a:off x="8443689" y="2114550"/>
            <a:ext cx="2554287" cy="2554288"/>
          </a:xfrm>
          <a:solidFill>
            <a:schemeClr val="bg2"/>
          </a:solidFill>
        </p:spPr>
        <p:txBody>
          <a:bodyPr/>
          <a:lstStyle>
            <a:lvl1pPr>
              <a:defRPr/>
            </a:lvl1pPr>
          </a:lstStyle>
          <a:p>
            <a:r>
              <a:rPr lang="de-DE" dirty="0"/>
              <a:t>Bild einfügen</a:t>
            </a:r>
          </a:p>
        </p:txBody>
      </p:sp>
      <p:sp>
        <p:nvSpPr>
          <p:cNvPr id="26" name="Bildplatzhalter 10">
            <a:extLst>
              <a:ext uri="{FF2B5EF4-FFF2-40B4-BE49-F238E27FC236}">
                <a16:creationId xmlns:a16="http://schemas.microsoft.com/office/drawing/2014/main" id="{1232AB98-B664-1D6C-5AD6-63FEA9E23DE9}"/>
              </a:ext>
            </a:extLst>
          </p:cNvPr>
          <p:cNvSpPr>
            <a:spLocks noGrp="1"/>
          </p:cNvSpPr>
          <p:nvPr>
            <p:ph type="pic" sz="quarter" idx="21" hasCustomPrompt="1"/>
          </p:nvPr>
        </p:nvSpPr>
        <p:spPr>
          <a:xfrm>
            <a:off x="4497276" y="2114550"/>
            <a:ext cx="2554287" cy="2554288"/>
          </a:xfrm>
          <a:solidFill>
            <a:schemeClr val="bg2"/>
          </a:solidFill>
        </p:spPr>
        <p:txBody>
          <a:bodyPr/>
          <a:lstStyle>
            <a:lvl1pPr>
              <a:defRPr/>
            </a:lvl1pPr>
          </a:lstStyle>
          <a:p>
            <a:r>
              <a:rPr lang="de-DE" dirty="0"/>
              <a:t>Bild einfügen</a:t>
            </a:r>
          </a:p>
        </p:txBody>
      </p:sp>
    </p:spTree>
    <p:extLst>
      <p:ext uri="{BB962C8B-B14F-4D97-AF65-F5344CB8AC3E}">
        <p14:creationId xmlns:p14="http://schemas.microsoft.com/office/powerpoint/2010/main" val="40836605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ollbild">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B0086B20-F39E-7E6D-EC86-D4225614523F}"/>
              </a:ext>
            </a:extLst>
          </p:cNvPr>
          <p:cNvSpPr>
            <a:spLocks noGrp="1"/>
          </p:cNvSpPr>
          <p:nvPr>
            <p:ph type="dt" sz="half" idx="10"/>
          </p:nvPr>
        </p:nvSpPr>
        <p:spPr>
          <a:xfrm>
            <a:off x="550863" y="6497767"/>
            <a:ext cx="1152649" cy="153888"/>
          </a:xfrm>
          <a:prstGeom prst="rect">
            <a:avLst/>
          </a:prstGeom>
        </p:spPr>
        <p:txBody>
          <a:bodyPr/>
          <a:lstStyle/>
          <a:p>
            <a:fld id="{35A025D6-0364-4CE2-9FC7-45C729A8B93E}" type="datetime1">
              <a:rPr lang="de-DE" smtClean="0"/>
              <a:t>28.02.2026</a:t>
            </a:fld>
            <a:endParaRPr lang="de-DE" dirty="0"/>
          </a:p>
        </p:txBody>
      </p:sp>
      <p:sp>
        <p:nvSpPr>
          <p:cNvPr id="6" name="Fußzeilenplatzhalter 5">
            <a:extLst>
              <a:ext uri="{FF2B5EF4-FFF2-40B4-BE49-F238E27FC236}">
                <a16:creationId xmlns:a16="http://schemas.microsoft.com/office/drawing/2014/main" id="{8EE203D3-3D30-6EF4-DA06-98AE094234C5}"/>
              </a:ext>
            </a:extLst>
          </p:cNvPr>
          <p:cNvSpPr>
            <a:spLocks noGrp="1"/>
          </p:cNvSpPr>
          <p:nvPr>
            <p:ph type="ftr" sz="quarter" idx="11"/>
          </p:nvPr>
        </p:nvSpPr>
        <p:spPr>
          <a:xfrm flipH="1">
            <a:off x="1991606" y="6525343"/>
            <a:ext cx="4176401" cy="153888"/>
          </a:xfrm>
          <a:prstGeom prst="rect">
            <a:avLst/>
          </a:prstGeom>
        </p:spPr>
        <p:txBody>
          <a:bodyPr/>
          <a:lstStyle/>
          <a:p>
            <a:r>
              <a:rPr lang="de-DE"/>
              <a:t>Name der Präsentation</a:t>
            </a:r>
            <a:endParaRPr lang="de-DE" dirty="0"/>
          </a:p>
        </p:txBody>
      </p:sp>
      <p:sp>
        <p:nvSpPr>
          <p:cNvPr id="7" name="Foliennummernplatzhalter 6">
            <a:extLst>
              <a:ext uri="{FF2B5EF4-FFF2-40B4-BE49-F238E27FC236}">
                <a16:creationId xmlns:a16="http://schemas.microsoft.com/office/drawing/2014/main" id="{C1055A28-B059-B54C-B250-CDCA3E442ECD}"/>
              </a:ext>
            </a:extLst>
          </p:cNvPr>
          <p:cNvSpPr>
            <a:spLocks noGrp="1"/>
          </p:cNvSpPr>
          <p:nvPr>
            <p:ph type="sldNum" sz="quarter" idx="12"/>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sp>
        <p:nvSpPr>
          <p:cNvPr id="3" name="Bildplatzhalter 2">
            <a:extLst>
              <a:ext uri="{FF2B5EF4-FFF2-40B4-BE49-F238E27FC236}">
                <a16:creationId xmlns:a16="http://schemas.microsoft.com/office/drawing/2014/main" id="{615951CF-9B89-E80B-9083-7BB6D7B66A12}"/>
              </a:ext>
            </a:extLst>
          </p:cNvPr>
          <p:cNvSpPr>
            <a:spLocks noGrp="1"/>
          </p:cNvSpPr>
          <p:nvPr>
            <p:ph type="pic" sz="quarter" idx="13" hasCustomPrompt="1"/>
          </p:nvPr>
        </p:nvSpPr>
        <p:spPr>
          <a:xfrm>
            <a:off x="0" y="0"/>
            <a:ext cx="12192000" cy="6308725"/>
          </a:xfrm>
          <a:solidFill>
            <a:schemeClr val="bg2"/>
          </a:solidFill>
        </p:spPr>
        <p:txBody>
          <a:bodyPr/>
          <a:lstStyle>
            <a:lvl1pPr>
              <a:defRPr/>
            </a:lvl1pPr>
          </a:lstStyle>
          <a:p>
            <a:r>
              <a:rPr lang="de-DE" dirty="0"/>
              <a:t>Bild einfügen</a:t>
            </a:r>
          </a:p>
        </p:txBody>
      </p:sp>
    </p:spTree>
    <p:extLst>
      <p:ext uri="{BB962C8B-B14F-4D97-AF65-F5344CB8AC3E}">
        <p14:creationId xmlns:p14="http://schemas.microsoft.com/office/powerpoint/2010/main" val="2295745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B0086B20-F39E-7E6D-EC86-D4225614523F}"/>
              </a:ext>
            </a:extLst>
          </p:cNvPr>
          <p:cNvSpPr>
            <a:spLocks noGrp="1"/>
          </p:cNvSpPr>
          <p:nvPr>
            <p:ph type="dt" sz="half" idx="10"/>
          </p:nvPr>
        </p:nvSpPr>
        <p:spPr>
          <a:xfrm>
            <a:off x="550863" y="6497767"/>
            <a:ext cx="1152649" cy="153888"/>
          </a:xfrm>
          <a:prstGeom prst="rect">
            <a:avLst/>
          </a:prstGeom>
        </p:spPr>
        <p:txBody>
          <a:bodyPr/>
          <a:lstStyle/>
          <a:p>
            <a:fld id="{35A025D6-0364-4CE2-9FC7-45C729A8B93E}" type="datetime1">
              <a:rPr lang="de-DE" smtClean="0"/>
              <a:t>28.02.2026</a:t>
            </a:fld>
            <a:endParaRPr lang="de-DE" dirty="0"/>
          </a:p>
        </p:txBody>
      </p:sp>
      <p:sp>
        <p:nvSpPr>
          <p:cNvPr id="6" name="Fußzeilenplatzhalter 5">
            <a:extLst>
              <a:ext uri="{FF2B5EF4-FFF2-40B4-BE49-F238E27FC236}">
                <a16:creationId xmlns:a16="http://schemas.microsoft.com/office/drawing/2014/main" id="{8EE203D3-3D30-6EF4-DA06-98AE094234C5}"/>
              </a:ext>
            </a:extLst>
          </p:cNvPr>
          <p:cNvSpPr>
            <a:spLocks noGrp="1"/>
          </p:cNvSpPr>
          <p:nvPr>
            <p:ph type="ftr" sz="quarter" idx="11"/>
          </p:nvPr>
        </p:nvSpPr>
        <p:spPr>
          <a:xfrm flipH="1">
            <a:off x="1991606" y="6525343"/>
            <a:ext cx="4176401" cy="153888"/>
          </a:xfrm>
          <a:prstGeom prst="rect">
            <a:avLst/>
          </a:prstGeom>
        </p:spPr>
        <p:txBody>
          <a:bodyPr/>
          <a:lstStyle/>
          <a:p>
            <a:r>
              <a:rPr lang="de-DE"/>
              <a:t>Name der Präsentation</a:t>
            </a:r>
            <a:endParaRPr lang="de-DE" dirty="0"/>
          </a:p>
        </p:txBody>
      </p:sp>
      <p:sp>
        <p:nvSpPr>
          <p:cNvPr id="7" name="Foliennummernplatzhalter 6">
            <a:extLst>
              <a:ext uri="{FF2B5EF4-FFF2-40B4-BE49-F238E27FC236}">
                <a16:creationId xmlns:a16="http://schemas.microsoft.com/office/drawing/2014/main" id="{C1055A28-B059-B54C-B250-CDCA3E442ECD}"/>
              </a:ext>
            </a:extLst>
          </p:cNvPr>
          <p:cNvSpPr>
            <a:spLocks noGrp="1"/>
          </p:cNvSpPr>
          <p:nvPr>
            <p:ph type="sldNum" sz="quarter" idx="12"/>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38058239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Pr>
        <a:solidFill>
          <a:schemeClr val="accent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C7EC52D-FD58-BAA1-CC77-4DABCFD0107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970" t="18539" r="4080" b="18539"/>
          <a:stretch/>
        </p:blipFill>
        <p:spPr>
          <a:xfrm>
            <a:off x="-1" y="0"/>
            <a:ext cx="12192001" cy="6857999"/>
          </a:xfrm>
          <a:prstGeom prst="rect">
            <a:avLst/>
          </a:prstGeom>
        </p:spPr>
      </p:pic>
      <p:sp>
        <p:nvSpPr>
          <p:cNvPr id="2" name="Titel 1">
            <a:extLst>
              <a:ext uri="{FF2B5EF4-FFF2-40B4-BE49-F238E27FC236}">
                <a16:creationId xmlns:a16="http://schemas.microsoft.com/office/drawing/2014/main" id="{F11D9FC4-D11E-DD53-D8D5-8CA1E7DF6B0E}"/>
              </a:ext>
            </a:extLst>
          </p:cNvPr>
          <p:cNvSpPr>
            <a:spLocks noGrp="1"/>
          </p:cNvSpPr>
          <p:nvPr>
            <p:ph type="title" hasCustomPrompt="1"/>
          </p:nvPr>
        </p:nvSpPr>
        <p:spPr>
          <a:xfrm>
            <a:off x="524247" y="1772816"/>
            <a:ext cx="10796587" cy="4104456"/>
          </a:xfrm>
        </p:spPr>
        <p:txBody>
          <a:bodyPr anchor="t"/>
          <a:lstStyle>
            <a:lvl1pPr>
              <a:defRPr sz="8300" spc="0">
                <a:latin typeface="+mn-lt"/>
              </a:defRPr>
            </a:lvl1pPr>
          </a:lstStyle>
          <a:p>
            <a:r>
              <a:rPr lang="de-DE" dirty="0"/>
              <a:t>Kapiteltitel bearbeiten</a:t>
            </a:r>
          </a:p>
        </p:txBody>
      </p:sp>
      <p:sp>
        <p:nvSpPr>
          <p:cNvPr id="3" name="Textplatzhalter 2">
            <a:extLst>
              <a:ext uri="{FF2B5EF4-FFF2-40B4-BE49-F238E27FC236}">
                <a16:creationId xmlns:a16="http://schemas.microsoft.com/office/drawing/2014/main" id="{5CFCE76C-01FE-6EA0-1DC7-31A31E1CEFB2}"/>
              </a:ext>
            </a:extLst>
          </p:cNvPr>
          <p:cNvSpPr>
            <a:spLocks noGrp="1"/>
          </p:cNvSpPr>
          <p:nvPr>
            <p:ph type="body" idx="1" hasCustomPrompt="1"/>
          </p:nvPr>
        </p:nvSpPr>
        <p:spPr>
          <a:xfrm>
            <a:off x="524247" y="442764"/>
            <a:ext cx="2095798" cy="1287809"/>
          </a:xfrm>
        </p:spPr>
        <p:txBody>
          <a:bodyPr anchor="t"/>
          <a:lstStyle>
            <a:lvl1pPr marL="0" indent="0">
              <a:buNone/>
              <a:defRPr lang="de-DE" sz="8300" kern="1200" spc="30" baseline="0" dirty="0">
                <a:solidFill>
                  <a:schemeClr val="tx1"/>
                </a:solidFill>
                <a:latin typeface="+mn-lt"/>
                <a:ea typeface="+mj-ea"/>
                <a:cs typeface="+mj-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1.</a:t>
            </a:r>
          </a:p>
        </p:txBody>
      </p:sp>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2689714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Zitat Taubenblau Foto links">
    <p:bg>
      <p:bgPr>
        <a:solidFill>
          <a:schemeClr val="accent1"/>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3863752" y="1158240"/>
            <a:ext cx="6554539" cy="4723448"/>
          </a:xfrm>
        </p:spPr>
        <p:txBody>
          <a:bodyPr/>
          <a:lstStyle>
            <a:lvl1pPr>
              <a:lnSpc>
                <a:spcPct val="118000"/>
              </a:lnSpc>
              <a:spcBef>
                <a:spcPts val="0"/>
              </a:spcBef>
              <a:defRPr sz="30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
        <p:nvSpPr>
          <p:cNvPr id="5" name="Bildplatzhalter 4">
            <a:extLst>
              <a:ext uri="{FF2B5EF4-FFF2-40B4-BE49-F238E27FC236}">
                <a16:creationId xmlns:a16="http://schemas.microsoft.com/office/drawing/2014/main" id="{8238FC25-2FF9-E698-E3F7-C5A314E1FECA}"/>
              </a:ext>
            </a:extLst>
          </p:cNvPr>
          <p:cNvSpPr>
            <a:spLocks noGrp="1"/>
          </p:cNvSpPr>
          <p:nvPr>
            <p:ph type="pic" sz="quarter" idx="12"/>
          </p:nvPr>
        </p:nvSpPr>
        <p:spPr>
          <a:xfrm>
            <a:off x="629728" y="1250831"/>
            <a:ext cx="2544793" cy="2536166"/>
          </a:xfrm>
        </p:spPr>
        <p:txBody>
          <a:bodyPr/>
          <a:lstStyle/>
          <a:p>
            <a:r>
              <a:rPr lang="de-DE"/>
              <a:t>Bild durch Klicken auf Symbol hinzufügen</a:t>
            </a:r>
          </a:p>
        </p:txBody>
      </p:sp>
    </p:spTree>
    <p:extLst>
      <p:ext uri="{BB962C8B-B14F-4D97-AF65-F5344CB8AC3E}">
        <p14:creationId xmlns:p14="http://schemas.microsoft.com/office/powerpoint/2010/main" val="2160583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elfolie hell">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CD2F1EDB-9EFB-82D4-3FFE-141819122D64}"/>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783" t="20105" r="7121" b="18211"/>
          <a:stretch/>
        </p:blipFill>
        <p:spPr>
          <a:xfrm>
            <a:off x="-1" y="1"/>
            <a:ext cx="12192001" cy="6858000"/>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1343472" y="1844824"/>
            <a:ext cx="7992888" cy="2448271"/>
          </a:xfrm>
        </p:spPr>
        <p:txBody>
          <a:bodyPr anchor="b"/>
          <a:lstStyle>
            <a:lvl1pPr algn="l">
              <a:defRPr sz="5000"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40923" y="5958910"/>
            <a:ext cx="1636417" cy="367735"/>
          </a:xfrm>
          <a:prstGeom prst="rect">
            <a:avLst/>
          </a:prstGeom>
        </p:spPr>
      </p:pic>
      <p:pic>
        <p:nvPicPr>
          <p:cNvPr id="16" name="Grafik 15">
            <a:extLst>
              <a:ext uri="{FF2B5EF4-FFF2-40B4-BE49-F238E27FC236}">
                <a16:creationId xmlns:a16="http://schemas.microsoft.com/office/drawing/2014/main" id="{21E277DD-D1B4-14E1-F392-6E6244ECA30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91492" y="5664540"/>
            <a:ext cx="1267081" cy="900295"/>
          </a:xfrm>
          <a:prstGeom prst="rect">
            <a:avLst/>
          </a:prstGeom>
        </p:spPr>
      </p:pic>
      <p:pic>
        <p:nvPicPr>
          <p:cNvPr id="4" name="Grafik 3">
            <a:extLst>
              <a:ext uri="{FF2B5EF4-FFF2-40B4-BE49-F238E27FC236}">
                <a16:creationId xmlns:a16="http://schemas.microsoft.com/office/drawing/2014/main" id="{46A47F07-0D8F-4816-0B6E-8FA2040AF0F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59"/>
          </a:xfrm>
          <a:prstGeom prst="rect">
            <a:avLst/>
          </a:prstGeom>
        </p:spPr>
      </p:pic>
      <p:pic>
        <p:nvPicPr>
          <p:cNvPr id="6" name="Grafik 5">
            <a:extLst>
              <a:ext uri="{FF2B5EF4-FFF2-40B4-BE49-F238E27FC236}">
                <a16:creationId xmlns:a16="http://schemas.microsoft.com/office/drawing/2014/main" id="{691CABD4-18F4-4B30-A48F-EBED2EF6CB87}"/>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6822" b="15743"/>
          <a:stretch/>
        </p:blipFill>
        <p:spPr>
          <a:xfrm>
            <a:off x="10056440" y="5619980"/>
            <a:ext cx="1967014" cy="944855"/>
          </a:xfrm>
          <a:prstGeom prst="rect">
            <a:avLst/>
          </a:prstGeom>
        </p:spPr>
      </p:pic>
    </p:spTree>
    <p:extLst>
      <p:ext uri="{BB962C8B-B14F-4D97-AF65-F5344CB8AC3E}">
        <p14:creationId xmlns:p14="http://schemas.microsoft.com/office/powerpoint/2010/main" val="31368230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Zitat Taubenblau">
    <p:bg>
      <p:bgPr>
        <a:solidFill>
          <a:schemeClr val="accent1"/>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2724483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Zitat Mauve">
    <p:bg>
      <p:bgPr>
        <a:solidFill>
          <a:schemeClr val="accent3"/>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52299" y="625476"/>
            <a:ext cx="371475" cy="381000"/>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spTree>
    <p:extLst>
      <p:ext uri="{BB962C8B-B14F-4D97-AF65-F5344CB8AC3E}">
        <p14:creationId xmlns:p14="http://schemas.microsoft.com/office/powerpoint/2010/main" val="1747114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Zitat Emeraldgrün">
    <p:bg>
      <p:bgPr>
        <a:solidFill>
          <a:schemeClr val="accent4"/>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40405580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Zitat Hibiskus">
    <p:bg>
      <p:bgPr>
        <a:solidFill>
          <a:schemeClr val="accent2"/>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13363489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Zitat Himmelblau">
    <p:bg>
      <p:bgPr>
        <a:solidFill>
          <a:schemeClr val="accent5"/>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2688989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Endslide">
    <p:bg>
      <p:bgPr>
        <a:solidFill>
          <a:schemeClr val="accent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C7EC52D-FD58-BAA1-CC77-4DABCFD0107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970" t="18539" r="4080" b="18539"/>
          <a:stretch/>
        </p:blipFill>
        <p:spPr>
          <a:xfrm>
            <a:off x="-1" y="0"/>
            <a:ext cx="12192001" cy="6857999"/>
          </a:xfrm>
          <a:prstGeom prst="rect">
            <a:avLst/>
          </a:prstGeom>
        </p:spPr>
      </p:pic>
      <p:sp>
        <p:nvSpPr>
          <p:cNvPr id="2" name="Titel 1">
            <a:extLst>
              <a:ext uri="{FF2B5EF4-FFF2-40B4-BE49-F238E27FC236}">
                <a16:creationId xmlns:a16="http://schemas.microsoft.com/office/drawing/2014/main" id="{F11D9FC4-D11E-DD53-D8D5-8CA1E7DF6B0E}"/>
              </a:ext>
            </a:extLst>
          </p:cNvPr>
          <p:cNvSpPr>
            <a:spLocks noGrp="1"/>
          </p:cNvSpPr>
          <p:nvPr>
            <p:ph type="title" hasCustomPrompt="1"/>
          </p:nvPr>
        </p:nvSpPr>
        <p:spPr>
          <a:xfrm>
            <a:off x="524247" y="620712"/>
            <a:ext cx="10324281" cy="5256560"/>
          </a:xfrm>
        </p:spPr>
        <p:txBody>
          <a:bodyPr anchor="t"/>
          <a:lstStyle>
            <a:lvl1pPr>
              <a:lnSpc>
                <a:spcPct val="90000"/>
              </a:lnSpc>
              <a:defRPr sz="17600" spc="0">
                <a:latin typeface="+mn-lt"/>
              </a:defRPr>
            </a:lvl1pPr>
          </a:lstStyle>
          <a:p>
            <a:r>
              <a:rPr lang="de-DE" dirty="0"/>
              <a:t>Dank …</a:t>
            </a:r>
          </a:p>
        </p:txBody>
      </p:sp>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24298208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slide mit Kontakt">
    <p:bg>
      <p:bgPr>
        <a:solidFill>
          <a:schemeClr val="accent1"/>
        </a:solidFill>
        <a:effectLst/>
      </p:bgPr>
    </p:bg>
    <p:spTree>
      <p:nvGrpSpPr>
        <p:cNvPr id="1" name=""/>
        <p:cNvGrpSpPr/>
        <p:nvPr/>
      </p:nvGrpSpPr>
      <p:grpSpPr>
        <a:xfrm>
          <a:off x="0" y="0"/>
          <a:ext cx="0" cy="0"/>
          <a:chOff x="0" y="0"/>
          <a:chExt cx="0" cy="0"/>
        </a:xfrm>
      </p:grpSpPr>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7392144" y="556418"/>
            <a:ext cx="4248993" cy="1792461"/>
          </a:xfrm>
        </p:spPr>
        <p:txBody>
          <a:bodyPr/>
          <a:lstStyle>
            <a:lvl1pPr algn="r">
              <a:lnSpc>
                <a:spcPct val="95000"/>
              </a:lnSpc>
              <a:spcBef>
                <a:spcPts val="0"/>
              </a:spcBef>
              <a:defRPr sz="2900" spc="0"/>
            </a:lvl1pPr>
            <a:lvl2pPr marL="0" indent="0">
              <a:buNone/>
              <a:defRPr sz="1600" spc="0"/>
            </a:lvl2pPr>
            <a:lvl3pPr>
              <a:defRPr sz="1400" spc="0"/>
            </a:lvl3pPr>
            <a:lvl4pPr>
              <a:defRPr sz="1200" spc="0"/>
            </a:lvl4pPr>
            <a:lvl5pPr>
              <a:defRPr sz="1200" spc="0"/>
            </a:lvl5pPr>
          </a:lstStyle>
          <a:p>
            <a:pPr lvl="0"/>
            <a:r>
              <a:rPr lang="de-DE" dirty="0"/>
              <a:t>Kontaktdaten einfügen</a:t>
            </a:r>
          </a:p>
        </p:txBody>
      </p:sp>
      <p:pic>
        <p:nvPicPr>
          <p:cNvPr id="2" name="Grafik 1">
            <a:extLst>
              <a:ext uri="{FF2B5EF4-FFF2-40B4-BE49-F238E27FC236}">
                <a16:creationId xmlns:a16="http://schemas.microsoft.com/office/drawing/2014/main" id="{072B4688-0AF1-A001-9AC6-374E4B794F1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551384" y="565355"/>
            <a:ext cx="2520280" cy="611860"/>
          </a:xfrm>
          <a:prstGeom prst="rect">
            <a:avLst/>
          </a:prstGeom>
        </p:spPr>
      </p:pic>
    </p:spTree>
    <p:extLst>
      <p:ext uri="{BB962C8B-B14F-4D97-AF65-F5344CB8AC3E}">
        <p14:creationId xmlns:p14="http://schemas.microsoft.com/office/powerpoint/2010/main" val="322982916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28.02.2026</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a:xfrm flipH="1">
            <a:off x="2423592" y="6506311"/>
            <a:ext cx="4176401" cy="153888"/>
          </a:xfrm>
          <a:prstGeom prst="rect">
            <a:avLst/>
          </a:prstGeom>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a:xfrm>
            <a:off x="8897937" y="6497767"/>
            <a:ext cx="2743200" cy="153888"/>
          </a:xfrm>
          <a:prstGeom prst="rect">
            <a:avLst/>
          </a:prstGeom>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1579186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a:xfrm>
            <a:off x="550863" y="6497767"/>
            <a:ext cx="1152649" cy="153888"/>
          </a:xfrm>
          <a:prstGeom prst="rect">
            <a:avLst/>
          </a:prstGeom>
        </p:spPr>
        <p:txBody>
          <a:bodyPr/>
          <a:lstStyle/>
          <a:p>
            <a:fld id="{BE64F6F3-3477-4C89-9056-C92CFB29775B}" type="datetime1">
              <a:rPr lang="de-DE" smtClean="0"/>
              <a:t>28.02.2026</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a:xfrm flipH="1">
            <a:off x="1991606" y="6525343"/>
            <a:ext cx="4176401" cy="153888"/>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sp>
        <p:nvSpPr>
          <p:cNvPr id="6" name="Tabellenplatzhalter 5">
            <a:extLst>
              <a:ext uri="{FF2B5EF4-FFF2-40B4-BE49-F238E27FC236}">
                <a16:creationId xmlns:a16="http://schemas.microsoft.com/office/drawing/2014/main" id="{1C4D702D-0814-5C44-7EDE-C53C55607455}"/>
              </a:ext>
            </a:extLst>
          </p:cNvPr>
          <p:cNvSpPr>
            <a:spLocks noGrp="1"/>
          </p:cNvSpPr>
          <p:nvPr>
            <p:ph type="tbl" sz="quarter" idx="17" hasCustomPrompt="1"/>
          </p:nvPr>
        </p:nvSpPr>
        <p:spPr>
          <a:xfrm>
            <a:off x="1991609" y="1700213"/>
            <a:ext cx="7848808" cy="3816350"/>
          </a:xfrm>
        </p:spPr>
        <p:txBody>
          <a:bodyPr/>
          <a:lstStyle>
            <a:lvl1pPr>
              <a:defRPr sz="1600" spc="0"/>
            </a:lvl1pPr>
          </a:lstStyle>
          <a:p>
            <a:r>
              <a:rPr lang="de-DE" dirty="0"/>
              <a:t>Tabelle für Agenda nutzen, Beispiel im Master-Deck</a:t>
            </a:r>
          </a:p>
        </p:txBody>
      </p:sp>
    </p:spTree>
    <p:extLst>
      <p:ext uri="{BB962C8B-B14F-4D97-AF65-F5344CB8AC3E}">
        <p14:creationId xmlns:p14="http://schemas.microsoft.com/office/powerpoint/2010/main" val="27675367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Inhalt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10082212" cy="3456210"/>
          </a:xfrm>
        </p:spPr>
        <p:txBody>
          <a:bodyPr/>
          <a:lstStyle>
            <a:lvl1pPr>
              <a:spcBef>
                <a:spcPts val="2600"/>
              </a:spcBef>
              <a:defRPr/>
            </a:lvl1pPr>
            <a:lvl2pPr>
              <a:spcBef>
                <a:spcPts val="2100"/>
              </a:spcBef>
              <a:defRPr/>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850088291"/>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2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a:xfrm>
            <a:off x="550863" y="6497767"/>
            <a:ext cx="1152649" cy="153888"/>
          </a:xfrm>
          <a:prstGeom prst="rect">
            <a:avLst/>
          </a:prstGeom>
        </p:spPr>
        <p:txBody>
          <a:bodyPr/>
          <a:lstStyle/>
          <a:p>
            <a:fld id="{85851317-5E0E-4AEB-A6EE-0F6F8918A190}" type="datetime1">
              <a:rPr lang="de-DE" smtClean="0"/>
              <a:t>28.02.2026</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a:xfrm flipH="1">
            <a:off x="1991606" y="6525343"/>
            <a:ext cx="4176401" cy="153888"/>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cxnSp>
        <p:nvCxnSpPr>
          <p:cNvPr id="7" name="Gerader Verbinder 6">
            <a:extLst>
              <a:ext uri="{FF2B5EF4-FFF2-40B4-BE49-F238E27FC236}">
                <a16:creationId xmlns:a16="http://schemas.microsoft.com/office/drawing/2014/main" id="{6342C2BD-5BF6-AB0A-B8EA-6573E404157B}"/>
              </a:ext>
            </a:extLst>
          </p:cNvPr>
          <p:cNvCxnSpPr/>
          <p:nvPr userDrawn="1"/>
        </p:nvCxnSpPr>
        <p:spPr>
          <a:xfrm>
            <a:off x="6096000"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platzhalter 7">
            <a:extLst>
              <a:ext uri="{FF2B5EF4-FFF2-40B4-BE49-F238E27FC236}">
                <a16:creationId xmlns:a16="http://schemas.microsoft.com/office/drawing/2014/main" id="{FE98F1D9-2DA1-18D4-7DB2-A72A10817A51}"/>
              </a:ext>
            </a:extLst>
          </p:cNvPr>
          <p:cNvSpPr>
            <a:spLocks noGrp="1"/>
          </p:cNvSpPr>
          <p:nvPr>
            <p:ph type="body" sz="quarter" idx="18"/>
          </p:nvPr>
        </p:nvSpPr>
        <p:spPr>
          <a:xfrm>
            <a:off x="6572972"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771470855"/>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3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3208997" cy="3672236"/>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a:xfrm>
            <a:off x="550863" y="6497767"/>
            <a:ext cx="1152649" cy="153888"/>
          </a:xfrm>
          <a:prstGeom prst="rect">
            <a:avLst/>
          </a:prstGeom>
        </p:spPr>
        <p:txBody>
          <a:bodyPr/>
          <a:lstStyle/>
          <a:p>
            <a:fld id="{85851317-5E0E-4AEB-A6EE-0F6F8918A190}" type="datetime1">
              <a:rPr lang="de-DE" smtClean="0"/>
              <a:t>28.02.2026</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a:xfrm flipH="1">
            <a:off x="1991606" y="6525343"/>
            <a:ext cx="4176401" cy="153888"/>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cxnSp>
        <p:nvCxnSpPr>
          <p:cNvPr id="7" name="Gerader Verbinder 6">
            <a:extLst>
              <a:ext uri="{FF2B5EF4-FFF2-40B4-BE49-F238E27FC236}">
                <a16:creationId xmlns:a16="http://schemas.microsoft.com/office/drawing/2014/main" id="{6342C2BD-5BF6-AB0A-B8EA-6573E404157B}"/>
              </a:ext>
            </a:extLst>
          </p:cNvPr>
          <p:cNvCxnSpPr/>
          <p:nvPr userDrawn="1"/>
        </p:nvCxnSpPr>
        <p:spPr>
          <a:xfrm>
            <a:off x="4113684"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Gerader Verbinder 5">
            <a:extLst>
              <a:ext uri="{FF2B5EF4-FFF2-40B4-BE49-F238E27FC236}">
                <a16:creationId xmlns:a16="http://schemas.microsoft.com/office/drawing/2014/main" id="{023A0E0D-9FB2-E94A-5A18-32EF6E2155CF}"/>
              </a:ext>
            </a:extLst>
          </p:cNvPr>
          <p:cNvCxnSpPr/>
          <p:nvPr userDrawn="1"/>
        </p:nvCxnSpPr>
        <p:spPr>
          <a:xfrm>
            <a:off x="8085609"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platzhalter 7">
            <a:extLst>
              <a:ext uri="{FF2B5EF4-FFF2-40B4-BE49-F238E27FC236}">
                <a16:creationId xmlns:a16="http://schemas.microsoft.com/office/drawing/2014/main" id="{1989D503-61B4-26E3-2BE8-C65B137A2D88}"/>
              </a:ext>
            </a:extLst>
          </p:cNvPr>
          <p:cNvSpPr>
            <a:spLocks noGrp="1"/>
          </p:cNvSpPr>
          <p:nvPr>
            <p:ph type="body" sz="quarter" idx="19"/>
          </p:nvPr>
        </p:nvSpPr>
        <p:spPr>
          <a:xfrm>
            <a:off x="450373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7">
            <a:extLst>
              <a:ext uri="{FF2B5EF4-FFF2-40B4-BE49-F238E27FC236}">
                <a16:creationId xmlns:a16="http://schemas.microsoft.com/office/drawing/2014/main" id="{CFE50A3F-D522-CEF4-33D1-4A2308F9D648}"/>
              </a:ext>
            </a:extLst>
          </p:cNvPr>
          <p:cNvSpPr>
            <a:spLocks noGrp="1"/>
          </p:cNvSpPr>
          <p:nvPr>
            <p:ph type="body" sz="quarter" idx="20"/>
          </p:nvPr>
        </p:nvSpPr>
        <p:spPr>
          <a:xfrm>
            <a:off x="844708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071796284"/>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4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a:xfrm>
            <a:off x="550863" y="6497767"/>
            <a:ext cx="1152649" cy="153888"/>
          </a:xfrm>
          <a:prstGeom prst="rect">
            <a:avLst/>
          </a:prstGeom>
        </p:spPr>
        <p:txBody>
          <a:bodyPr/>
          <a:lstStyle/>
          <a:p>
            <a:fld id="{85851317-5E0E-4AEB-A6EE-0F6F8918A190}" type="datetime1">
              <a:rPr lang="de-DE" smtClean="0"/>
              <a:t>28.02.2026</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a:xfrm flipH="1">
            <a:off x="1991606" y="6525343"/>
            <a:ext cx="4176401" cy="153888"/>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cxnSp>
        <p:nvCxnSpPr>
          <p:cNvPr id="13" name="Gerader Verbinder 12">
            <a:extLst>
              <a:ext uri="{FF2B5EF4-FFF2-40B4-BE49-F238E27FC236}">
                <a16:creationId xmlns:a16="http://schemas.microsoft.com/office/drawing/2014/main" id="{B003DAE8-1738-2DBF-DD6A-6F42CEC9C4FF}"/>
              </a:ext>
            </a:extLst>
          </p:cNvPr>
          <p:cNvCxnSpPr/>
          <p:nvPr userDrawn="1"/>
        </p:nvCxnSpPr>
        <p:spPr>
          <a:xfrm>
            <a:off x="550863"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D3CA3F25-5BC5-3906-F3EF-5EA9E9B09C6A}"/>
              </a:ext>
            </a:extLst>
          </p:cNvPr>
          <p:cNvCxnSpPr/>
          <p:nvPr userDrawn="1"/>
        </p:nvCxnSpPr>
        <p:spPr>
          <a:xfrm>
            <a:off x="6199188"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platzhalter 7">
            <a:extLst>
              <a:ext uri="{FF2B5EF4-FFF2-40B4-BE49-F238E27FC236}">
                <a16:creationId xmlns:a16="http://schemas.microsoft.com/office/drawing/2014/main" id="{EA4A47D3-E6F8-131E-BB55-E2E3774183C0}"/>
              </a:ext>
            </a:extLst>
          </p:cNvPr>
          <p:cNvSpPr>
            <a:spLocks noGrp="1"/>
          </p:cNvSpPr>
          <p:nvPr>
            <p:ph type="body" sz="quarter" idx="20"/>
          </p:nvPr>
        </p:nvSpPr>
        <p:spPr>
          <a:xfrm>
            <a:off x="550863"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3" name="Textplatzhalter 7">
            <a:extLst>
              <a:ext uri="{FF2B5EF4-FFF2-40B4-BE49-F238E27FC236}">
                <a16:creationId xmlns:a16="http://schemas.microsoft.com/office/drawing/2014/main" id="{8E010B87-13C5-0A58-7743-B386CFDE0FDD}"/>
              </a:ext>
            </a:extLst>
          </p:cNvPr>
          <p:cNvSpPr>
            <a:spLocks noGrp="1"/>
          </p:cNvSpPr>
          <p:nvPr>
            <p:ph type="body" sz="quarter" idx="21"/>
          </p:nvPr>
        </p:nvSpPr>
        <p:spPr>
          <a:xfrm>
            <a:off x="6178972"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4" name="Textplatzhalter 7">
            <a:extLst>
              <a:ext uri="{FF2B5EF4-FFF2-40B4-BE49-F238E27FC236}">
                <a16:creationId xmlns:a16="http://schemas.microsoft.com/office/drawing/2014/main" id="{114FC1E7-2B32-69FE-9543-B22469492E78}"/>
              </a:ext>
            </a:extLst>
          </p:cNvPr>
          <p:cNvSpPr>
            <a:spLocks noGrp="1"/>
          </p:cNvSpPr>
          <p:nvPr>
            <p:ph type="body" sz="quarter" idx="22"/>
          </p:nvPr>
        </p:nvSpPr>
        <p:spPr>
          <a:xfrm>
            <a:off x="550863"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Textplatzhalter 7">
            <a:extLst>
              <a:ext uri="{FF2B5EF4-FFF2-40B4-BE49-F238E27FC236}">
                <a16:creationId xmlns:a16="http://schemas.microsoft.com/office/drawing/2014/main" id="{0958A13E-B8F0-159E-111F-CA9E08B358CA}"/>
              </a:ext>
            </a:extLst>
          </p:cNvPr>
          <p:cNvSpPr>
            <a:spLocks noGrp="1"/>
          </p:cNvSpPr>
          <p:nvPr>
            <p:ph type="body" sz="quarter" idx="23"/>
          </p:nvPr>
        </p:nvSpPr>
        <p:spPr>
          <a:xfrm>
            <a:off x="6178972"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695212506"/>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4864"/>
            <a:ext cx="10082212" cy="3456384"/>
          </a:xfrm>
        </p:spPr>
        <p:txBody>
          <a:bodyPr/>
          <a:lstStyle>
            <a:lvl1pPr>
              <a:spcBef>
                <a:spcPts val="2600"/>
              </a:spcBef>
              <a:defRPr sz="2400"/>
            </a:lvl1pPr>
            <a:lvl2pPr marL="355600" indent="-355600">
              <a:spcBef>
                <a:spcPts val="2100"/>
              </a:spcBef>
              <a:buFont typeface="Kantumruy Pro" pitchFamily="2" charset="0"/>
              <a:buChar char="—"/>
              <a:defRPr sz="2400"/>
            </a:lvl2pPr>
            <a:lvl3pPr>
              <a:defRPr sz="2000"/>
            </a:lvl3pPr>
            <a:lvl4pPr>
              <a:defRPr sz="1800"/>
            </a:lvl4pPr>
            <a:lvl5pPr>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42733802"/>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Bild links Inhalt ">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951984" y="2276872"/>
            <a:ext cx="4681091" cy="3384375"/>
          </a:xfrm>
        </p:spPr>
        <p:txBody>
          <a:bodyPr/>
          <a:lstStyle>
            <a:lvl1pPr>
              <a:lnSpc>
                <a:spcPct val="100000"/>
              </a:lnSpc>
              <a:spcBef>
                <a:spcPts val="2600"/>
              </a:spcBef>
              <a:defRPr sz="2400"/>
            </a:lvl1pPr>
            <a:lvl2pPr marL="355600" indent="-355600">
              <a:lnSpc>
                <a:spcPct val="100000"/>
              </a:lnSpc>
              <a:spcBef>
                <a:spcPts val="2100"/>
              </a:spcBef>
              <a:buFont typeface="Kantumruy Pro" pitchFamily="2" charset="0"/>
              <a:buChar char="—"/>
              <a:defRPr sz="2400"/>
            </a:lvl2pPr>
            <a:lvl3pPr>
              <a:lnSpc>
                <a:spcPct val="100000"/>
              </a:lnSpc>
              <a:defRPr sz="2000"/>
            </a:lvl3pPr>
            <a:lvl4pPr>
              <a:lnSpc>
                <a:spcPct val="100000"/>
              </a:lnSpc>
              <a:defRPr sz="1800"/>
            </a:lvl4pPr>
            <a:lvl5pPr>
              <a:lnSpc>
                <a:spcPct val="100000"/>
              </a:lnSpc>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a:xfrm>
            <a:off x="8897937" y="6497767"/>
            <a:ext cx="2743200" cy="153888"/>
          </a:xfrm>
          <a:prstGeom prst="rect">
            <a:avLst/>
          </a:prstGeom>
        </p:spPr>
        <p:txBody>
          <a:bodyPr/>
          <a:lstStyle/>
          <a:p>
            <a:r>
              <a:rPr lang="de-DE"/>
              <a:t>Seite </a:t>
            </a:r>
            <a:fld id="{CE6CAF4D-DD0D-4F34-9F3A-F974D54A280A}" type="slidenum">
              <a:rPr lang="de-DE" smtClean="0"/>
              <a:pPr/>
              <a:t>‹Nr.›</a:t>
            </a:fld>
            <a:endParaRPr lang="de-DE" dirty="0"/>
          </a:p>
        </p:txBody>
      </p:sp>
      <p:sp>
        <p:nvSpPr>
          <p:cNvPr id="6" name="Bildplatzhalter 5">
            <a:extLst>
              <a:ext uri="{FF2B5EF4-FFF2-40B4-BE49-F238E27FC236}">
                <a16:creationId xmlns:a16="http://schemas.microsoft.com/office/drawing/2014/main" id="{85B398A4-769D-6876-946E-CAEF2EF90581}"/>
              </a:ext>
            </a:extLst>
          </p:cNvPr>
          <p:cNvSpPr>
            <a:spLocks noGrp="1"/>
          </p:cNvSpPr>
          <p:nvPr>
            <p:ph type="pic" sz="quarter" idx="17"/>
          </p:nvPr>
        </p:nvSpPr>
        <p:spPr>
          <a:xfrm>
            <a:off x="550862" y="2132856"/>
            <a:ext cx="5026026" cy="3474314"/>
          </a:xfrm>
        </p:spPr>
        <p:txBody>
          <a:bodyPr/>
          <a:lstStyle/>
          <a:p>
            <a:r>
              <a:rPr lang="de-DE"/>
              <a:t>Bild durch Klicken auf Symbol hinzufügen</a:t>
            </a:r>
          </a:p>
        </p:txBody>
      </p:sp>
    </p:spTree>
    <p:extLst>
      <p:ext uri="{BB962C8B-B14F-4D97-AF65-F5344CB8AC3E}">
        <p14:creationId xmlns:p14="http://schemas.microsoft.com/office/powerpoint/2010/main" val="1600858742"/>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6.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4.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jp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8B27D20C-6BE2-D299-8FEC-BA1FE02A06CF}"/>
              </a:ext>
            </a:extLst>
          </p:cNvPr>
          <p:cNvSpPr>
            <a:spLocks noGrp="1"/>
          </p:cNvSpPr>
          <p:nvPr>
            <p:ph type="title"/>
          </p:nvPr>
        </p:nvSpPr>
        <p:spPr>
          <a:xfrm>
            <a:off x="569342" y="561975"/>
            <a:ext cx="10063733" cy="922809"/>
          </a:xfrm>
          <a:prstGeom prst="rect">
            <a:avLst/>
          </a:prstGeom>
        </p:spPr>
        <p:txBody>
          <a:bodyPr vert="horz" lIns="0" tIns="0" rIns="0" bIns="0" rtlCol="0" anchor="t">
            <a:noAutofit/>
          </a:bodyPr>
          <a:lstStyle/>
          <a:p>
            <a:r>
              <a:rPr lang="de-DE" dirty="0"/>
              <a:t>Mastertitelformat bearbeiten</a:t>
            </a:r>
          </a:p>
        </p:txBody>
      </p:sp>
      <p:sp>
        <p:nvSpPr>
          <p:cNvPr id="3" name="Textplatzhalter 2">
            <a:extLst>
              <a:ext uri="{FF2B5EF4-FFF2-40B4-BE49-F238E27FC236}">
                <a16:creationId xmlns:a16="http://schemas.microsoft.com/office/drawing/2014/main" id="{F6E584FD-412E-2725-3683-7395D6DF5D0D}"/>
              </a:ext>
            </a:extLst>
          </p:cNvPr>
          <p:cNvSpPr>
            <a:spLocks noGrp="1"/>
          </p:cNvSpPr>
          <p:nvPr>
            <p:ph type="body" idx="1"/>
          </p:nvPr>
        </p:nvSpPr>
        <p:spPr>
          <a:xfrm>
            <a:off x="550863" y="2225040"/>
            <a:ext cx="10082212" cy="3436208"/>
          </a:xfrm>
          <a:prstGeom prst="rect">
            <a:avLst/>
          </a:prstGeom>
        </p:spPr>
        <p:txBody>
          <a:bodyPr vert="horz" lIns="0" tIns="0" rIns="0" bIns="0" rtlCol="0">
            <a:noAutofit/>
          </a:bodyPr>
          <a:lstStyle/>
          <a:p>
            <a:pPr lvl="0"/>
            <a:r>
              <a:rPr lang="de-DE" dirty="0"/>
              <a:t>Mastertextfeld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9" name="Grafik 8">
            <a:extLst>
              <a:ext uri="{FF2B5EF4-FFF2-40B4-BE49-F238E27FC236}">
                <a16:creationId xmlns:a16="http://schemas.microsoft.com/office/drawing/2014/main" id="{5DBDA586-8669-436E-87E0-3AA079B2BFC1}"/>
              </a:ext>
            </a:extLst>
          </p:cNvPr>
          <p:cNvPicPr>
            <a:picLocks noChangeAspect="1"/>
          </p:cNvPicPr>
          <p:nvPr userDrawn="1"/>
        </p:nvPicPr>
        <p:blipFill rotWithShape="1">
          <a:blip r:embed="rId29">
            <a:extLst>
              <a:ext uri="{28A0092B-C50C-407E-A947-70E740481C1C}">
                <a14:useLocalDpi xmlns:a14="http://schemas.microsoft.com/office/drawing/2010/main" val="0"/>
              </a:ext>
            </a:extLst>
          </a:blip>
          <a:srcRect l="6822" b="15743"/>
          <a:stretch/>
        </p:blipFill>
        <p:spPr>
          <a:xfrm>
            <a:off x="10128448" y="5881809"/>
            <a:ext cx="1967014" cy="944855"/>
          </a:xfrm>
          <a:prstGeom prst="rect">
            <a:avLst/>
          </a:prstGeom>
        </p:spPr>
      </p:pic>
      <p:pic>
        <p:nvPicPr>
          <p:cNvPr id="11" name="Grafik 10">
            <a:extLst>
              <a:ext uri="{FF2B5EF4-FFF2-40B4-BE49-F238E27FC236}">
                <a16:creationId xmlns:a16="http://schemas.microsoft.com/office/drawing/2014/main" id="{6E5353BD-10CB-40B3-94A0-FC305D1C98EA}"/>
              </a:ext>
            </a:extLst>
          </p:cNvPr>
          <p:cNvPicPr>
            <a:picLocks noChangeAspect="1"/>
          </p:cNvPicPr>
          <p:nvPr userDrawn="1"/>
        </p:nvPicPr>
        <p:blipFill>
          <a:blip r:embed="rId30">
            <a:extLst>
              <a:ext uri="{28A0092B-C50C-407E-A947-70E740481C1C}">
                <a14:useLocalDpi xmlns:a14="http://schemas.microsoft.com/office/drawing/2010/main" val="0"/>
              </a:ext>
            </a:extLst>
          </a:blip>
          <a:stretch>
            <a:fillRect/>
          </a:stretch>
        </p:blipFill>
        <p:spPr>
          <a:xfrm>
            <a:off x="3385738" y="6130980"/>
            <a:ext cx="2134198" cy="547761"/>
          </a:xfrm>
          <a:prstGeom prst="rect">
            <a:avLst/>
          </a:prstGeom>
        </p:spPr>
      </p:pic>
      <p:pic>
        <p:nvPicPr>
          <p:cNvPr id="13" name="Grafik 12">
            <a:extLst>
              <a:ext uri="{FF2B5EF4-FFF2-40B4-BE49-F238E27FC236}">
                <a16:creationId xmlns:a16="http://schemas.microsoft.com/office/drawing/2014/main" id="{1AACD759-CAC9-4FE2-B34E-8A5981581D69}"/>
              </a:ext>
            </a:extLst>
          </p:cNvPr>
          <p:cNvPicPr>
            <a:picLocks noChangeAspect="1"/>
          </p:cNvPicPr>
          <p:nvPr userDrawn="1"/>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rcRect/>
          <a:stretch/>
        </p:blipFill>
        <p:spPr>
          <a:xfrm>
            <a:off x="407368" y="6119672"/>
            <a:ext cx="1800200" cy="437042"/>
          </a:xfrm>
          <a:prstGeom prst="rect">
            <a:avLst/>
          </a:prstGeom>
        </p:spPr>
      </p:pic>
      <p:pic>
        <p:nvPicPr>
          <p:cNvPr id="15" name="Grafik 14">
            <a:extLst>
              <a:ext uri="{FF2B5EF4-FFF2-40B4-BE49-F238E27FC236}">
                <a16:creationId xmlns:a16="http://schemas.microsoft.com/office/drawing/2014/main" id="{13E7CA44-6A04-4C47-8746-8AC9D3C79139}"/>
              </a:ext>
            </a:extLst>
          </p:cNvPr>
          <p:cNvPicPr>
            <a:picLocks noChangeAspect="1"/>
          </p:cNvPicPr>
          <p:nvPr userDrawn="1"/>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6983000" y="6168812"/>
            <a:ext cx="1636417" cy="367735"/>
          </a:xfrm>
          <a:prstGeom prst="rect">
            <a:avLst/>
          </a:prstGeom>
        </p:spPr>
      </p:pic>
    </p:spTree>
    <p:extLst>
      <p:ext uri="{BB962C8B-B14F-4D97-AF65-F5344CB8AC3E}">
        <p14:creationId xmlns:p14="http://schemas.microsoft.com/office/powerpoint/2010/main" val="1072307064"/>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8" r:id="rId3"/>
    <p:sldLayoutId id="2147483650" r:id="rId4"/>
    <p:sldLayoutId id="2147483674" r:id="rId5"/>
    <p:sldLayoutId id="2147483675" r:id="rId6"/>
    <p:sldLayoutId id="2147483676" r:id="rId7"/>
    <p:sldLayoutId id="2147483657" r:id="rId8"/>
    <p:sldLayoutId id="2147483663" r:id="rId9"/>
    <p:sldLayoutId id="2147483659" r:id="rId10"/>
    <p:sldLayoutId id="2147483661" r:id="rId11"/>
    <p:sldLayoutId id="2147483662" r:id="rId12"/>
    <p:sldLayoutId id="2147483654" r:id="rId13"/>
    <p:sldLayoutId id="2147483660" r:id="rId14"/>
    <p:sldLayoutId id="2147483670" r:id="rId15"/>
    <p:sldLayoutId id="2147483671" r:id="rId16"/>
    <p:sldLayoutId id="2147483655" r:id="rId17"/>
    <p:sldLayoutId id="2147483651" r:id="rId18"/>
    <p:sldLayoutId id="2147483669" r:id="rId19"/>
    <p:sldLayoutId id="2147483664" r:id="rId20"/>
    <p:sldLayoutId id="2147483665" r:id="rId21"/>
    <p:sldLayoutId id="2147483666" r:id="rId22"/>
    <p:sldLayoutId id="2147483667" r:id="rId23"/>
    <p:sldLayoutId id="2147483668" r:id="rId24"/>
    <p:sldLayoutId id="2147483672" r:id="rId25"/>
    <p:sldLayoutId id="2147483673" r:id="rId26"/>
    <p:sldLayoutId id="2147483677" r:id="rId27"/>
  </p:sldLayoutIdLst>
  <p:hf hdr="0"/>
  <p:txStyles>
    <p:title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p:titleStyle>
    <p:bodyStyle>
      <a:lvl1pPr marL="0" indent="0" algn="l" defTabSz="914400" rtl="0" eaLnBrk="1" latinLnBrk="0" hangingPunct="1">
        <a:lnSpc>
          <a:spcPct val="114000"/>
        </a:lnSpc>
        <a:spcBef>
          <a:spcPts val="1200"/>
        </a:spcBef>
        <a:buFont typeface="Arial" panose="020B0604020202020204" pitchFamily="34" charset="0"/>
        <a:buNone/>
        <a:defRPr sz="1800" kern="1200" spc="30" baseline="0">
          <a:solidFill>
            <a:schemeClr val="tx1"/>
          </a:solidFill>
          <a:latin typeface="+mn-lt"/>
          <a:ea typeface="+mn-ea"/>
          <a:cs typeface="+mn-cs"/>
        </a:defRPr>
      </a:lvl1pPr>
      <a:lvl2pPr marL="361950" indent="-361950" algn="l" defTabSz="914400" rtl="0" eaLnBrk="1" latinLnBrk="0" hangingPunct="1">
        <a:lnSpc>
          <a:spcPct val="114000"/>
        </a:lnSpc>
        <a:spcBef>
          <a:spcPts val="500"/>
        </a:spcBef>
        <a:buFont typeface="Kantumruy Pro" pitchFamily="2" charset="0"/>
        <a:buChar char="—"/>
        <a:defRPr sz="18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4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4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47" userDrawn="1">
          <p15:clr>
            <a:srgbClr val="F26B43"/>
          </p15:clr>
        </p15:guide>
        <p15:guide id="4" pos="6698" userDrawn="1">
          <p15:clr>
            <a:srgbClr val="F26B43"/>
          </p15:clr>
        </p15:guide>
        <p15:guide id="5" orient="horz" pos="34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32.png"/><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2.jpg"/><Relationship Id="rId5" Type="http://schemas.openxmlformats.org/officeDocument/2006/relationships/image" Target="../media/image1.png"/><Relationship Id="rId10" Type="http://schemas.openxmlformats.org/officeDocument/2006/relationships/image" Target="../media/image6.svg"/><Relationship Id="rId4" Type="http://schemas.openxmlformats.org/officeDocument/2006/relationships/image" Target="../media/image33.png"/><Relationship Id="rId9"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32.pn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2.jpg"/><Relationship Id="rId5" Type="http://schemas.openxmlformats.org/officeDocument/2006/relationships/image" Target="../media/image1.png"/><Relationship Id="rId10" Type="http://schemas.openxmlformats.org/officeDocument/2006/relationships/image" Target="../media/image6.svg"/><Relationship Id="rId4" Type="http://schemas.openxmlformats.org/officeDocument/2006/relationships/image" Target="../media/image33.png"/><Relationship Id="rId9"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32.png"/><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2.jpg"/><Relationship Id="rId5" Type="http://schemas.openxmlformats.org/officeDocument/2006/relationships/image" Target="../media/image1.png"/><Relationship Id="rId10" Type="http://schemas.openxmlformats.org/officeDocument/2006/relationships/image" Target="../media/image6.svg"/><Relationship Id="rId4" Type="http://schemas.openxmlformats.org/officeDocument/2006/relationships/image" Target="../media/image33.png"/><Relationship Id="rId9"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32.pn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2.jpg"/><Relationship Id="rId5" Type="http://schemas.openxmlformats.org/officeDocument/2006/relationships/image" Target="../media/image1.png"/><Relationship Id="rId10" Type="http://schemas.openxmlformats.org/officeDocument/2006/relationships/image" Target="../media/image6.svg"/><Relationship Id="rId4" Type="http://schemas.openxmlformats.org/officeDocument/2006/relationships/image" Target="../media/image33.png"/><Relationship Id="rId9"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hyperlink" Target="https://bit.ly/4djHaON" TargetMode="External"/><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41.sv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41.sv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27.xml"/><Relationship Id="rId6" Type="http://schemas.openxmlformats.org/officeDocument/2006/relationships/image" Target="../media/image45.png"/><Relationship Id="rId5" Type="http://schemas.openxmlformats.org/officeDocument/2006/relationships/image" Target="../media/image44.sv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362061FE-B5D5-4122-8D60-AC4E012E26D7}"/>
              </a:ext>
            </a:extLst>
          </p:cNvPr>
          <p:cNvSpPr>
            <a:spLocks noGrp="1"/>
          </p:cNvSpPr>
          <p:nvPr>
            <p:ph type="ctrTitle"/>
          </p:nvPr>
        </p:nvSpPr>
        <p:spPr>
          <a:xfrm>
            <a:off x="1275178" y="1700808"/>
            <a:ext cx="8925278" cy="2147827"/>
          </a:xfrm>
        </p:spPr>
        <p:txBody>
          <a:bodyPr/>
          <a:lstStyle/>
          <a:p>
            <a:r>
              <a:rPr lang="de-DE" sz="4800" dirty="0">
                <a:latin typeface="+mj-lt"/>
              </a:rPr>
              <a:t>Kritische Auseinandersetzung mit medialen Körperidealen im Sportunterricht</a:t>
            </a:r>
            <a:endParaRPr lang="de-DE" sz="5400" dirty="0">
              <a:latin typeface="+mj-lt"/>
            </a:endParaRPr>
          </a:p>
        </p:txBody>
      </p:sp>
      <p:sp>
        <p:nvSpPr>
          <p:cNvPr id="5" name="Untertitel 4">
            <a:extLst>
              <a:ext uri="{FF2B5EF4-FFF2-40B4-BE49-F238E27FC236}">
                <a16:creationId xmlns:a16="http://schemas.microsoft.com/office/drawing/2014/main" id="{E39655F0-C409-4AF3-B328-42C9E8E60033}"/>
              </a:ext>
            </a:extLst>
          </p:cNvPr>
          <p:cNvSpPr>
            <a:spLocks noGrp="1"/>
          </p:cNvSpPr>
          <p:nvPr>
            <p:ph type="subTitle" idx="1"/>
          </p:nvPr>
        </p:nvSpPr>
        <p:spPr>
          <a:xfrm>
            <a:off x="1275178" y="4293096"/>
            <a:ext cx="9433048" cy="1368152"/>
          </a:xfrm>
        </p:spPr>
        <p:txBody>
          <a:bodyPr/>
          <a:lstStyle/>
          <a:p>
            <a:r>
              <a:rPr lang="de-DE" sz="1400" b="1" dirty="0" err="1"/>
              <a:t>Com</a:t>
            </a:r>
            <a:r>
              <a:rPr lang="de-DE" sz="1400" b="1" baseline="30000" dirty="0" err="1"/>
              <a:t>e</a:t>
            </a:r>
            <a:r>
              <a:rPr lang="de-DE" sz="1400" b="1" dirty="0" err="1"/>
              <a:t>Net</a:t>
            </a:r>
            <a:r>
              <a:rPr lang="de-DE" sz="1400" b="1" dirty="0"/>
              <a:t> 5 „Körperbilder und </a:t>
            </a:r>
            <a:r>
              <a:rPr lang="de-DE" sz="1400" b="1" dirty="0" err="1"/>
              <a:t>Social</a:t>
            </a:r>
            <a:r>
              <a:rPr lang="de-DE" sz="1400" b="1" dirty="0"/>
              <a:t> Media im Schulsport“</a:t>
            </a:r>
          </a:p>
          <a:p>
            <a:r>
              <a:rPr lang="de-DE" sz="1400" b="1" dirty="0"/>
              <a:t>Nina Radek </a:t>
            </a:r>
            <a:r>
              <a:rPr lang="de-DE" sz="1400" dirty="0"/>
              <a:t>(Universität Leipzig)</a:t>
            </a:r>
          </a:p>
          <a:p>
            <a:r>
              <a:rPr lang="de-DE" sz="1400" dirty="0"/>
              <a:t>Lizensierung unter CC-BY-SA 4.0</a:t>
            </a:r>
          </a:p>
        </p:txBody>
      </p:sp>
      <p:pic>
        <p:nvPicPr>
          <p:cNvPr id="6" name="Grafik 5">
            <a:extLst>
              <a:ext uri="{FF2B5EF4-FFF2-40B4-BE49-F238E27FC236}">
                <a16:creationId xmlns:a16="http://schemas.microsoft.com/office/drawing/2014/main" id="{22EA146A-C31C-4C02-962D-0E2F8761EC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245" y="5925689"/>
            <a:ext cx="2166355" cy="556014"/>
          </a:xfrm>
          <a:prstGeom prst="rect">
            <a:avLst/>
          </a:prstGeom>
        </p:spPr>
      </p:pic>
    </p:spTree>
    <p:extLst>
      <p:ext uri="{BB962C8B-B14F-4D97-AF65-F5344CB8AC3E}">
        <p14:creationId xmlns:p14="http://schemas.microsoft.com/office/powerpoint/2010/main" val="182638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174081-065C-4FD7-BFB8-F46591BC9408}"/>
              </a:ext>
            </a:extLst>
          </p:cNvPr>
          <p:cNvSpPr>
            <a:spLocks noGrp="1"/>
          </p:cNvSpPr>
          <p:nvPr>
            <p:ph type="title"/>
          </p:nvPr>
        </p:nvSpPr>
        <p:spPr>
          <a:xfrm>
            <a:off x="569342" y="561976"/>
            <a:ext cx="10639225" cy="634778"/>
          </a:xfrm>
        </p:spPr>
        <p:txBody>
          <a:bodyPr/>
          <a:lstStyle/>
          <a:p>
            <a:r>
              <a:rPr lang="de-DE" dirty="0"/>
              <a:t>… über körperbezogene Fake-Phänomene in </a:t>
            </a:r>
            <a:r>
              <a:rPr lang="de-DE" dirty="0" err="1"/>
              <a:t>Social</a:t>
            </a:r>
            <a:r>
              <a:rPr lang="de-DE" dirty="0"/>
              <a:t> Media  </a:t>
            </a:r>
            <a:br>
              <a:rPr lang="de-DE" dirty="0"/>
            </a:br>
            <a:br>
              <a:rPr lang="de-DE" dirty="0"/>
            </a:br>
            <a:endParaRPr lang="de-DE" dirty="0"/>
          </a:p>
        </p:txBody>
      </p:sp>
      <p:sp>
        <p:nvSpPr>
          <p:cNvPr id="3" name="Textplatzhalter 2">
            <a:extLst>
              <a:ext uri="{FF2B5EF4-FFF2-40B4-BE49-F238E27FC236}">
                <a16:creationId xmlns:a16="http://schemas.microsoft.com/office/drawing/2014/main" id="{B693045C-F5EB-4F43-A3EB-F6CDBAAC4B22}"/>
              </a:ext>
            </a:extLst>
          </p:cNvPr>
          <p:cNvSpPr>
            <a:spLocks noGrp="1"/>
          </p:cNvSpPr>
          <p:nvPr>
            <p:ph type="body" sz="quarter" idx="13"/>
          </p:nvPr>
        </p:nvSpPr>
        <p:spPr>
          <a:xfrm>
            <a:off x="569342" y="1412776"/>
            <a:ext cx="5814689" cy="4059335"/>
          </a:xfrm>
        </p:spPr>
        <p:txBody>
          <a:bodyPr/>
          <a:lstStyle/>
          <a:p>
            <a:pPr>
              <a:spcBef>
                <a:spcPts val="0"/>
              </a:spcBef>
              <a:spcAft>
                <a:spcPts val="1800"/>
              </a:spcAft>
            </a:pPr>
            <a:r>
              <a:rPr lang="de-DE" dirty="0">
                <a:highlight>
                  <a:srgbClr val="CCF0FF"/>
                </a:highlight>
                <a:latin typeface="+mj-lt"/>
              </a:rPr>
              <a:t>Digitale Manipulationen &amp; Fake-News</a:t>
            </a:r>
          </a:p>
          <a:p>
            <a:pPr marL="285750" indent="-285750">
              <a:spcBef>
                <a:spcPts val="0"/>
              </a:spcBef>
              <a:spcAft>
                <a:spcPts val="1800"/>
              </a:spcAft>
              <a:buFont typeface="Arial" panose="020B0604020202020204" pitchFamily="34" charset="0"/>
              <a:buChar char="•"/>
            </a:pPr>
            <a:r>
              <a:rPr lang="de-DE" sz="1600" dirty="0"/>
              <a:t>Reproduktion (unrealistischer) heteronormativer Körperideale durch die Anwendung von </a:t>
            </a:r>
            <a:r>
              <a:rPr lang="de-DE" sz="1600" b="1" dirty="0"/>
              <a:t>Filtern</a:t>
            </a:r>
            <a:r>
              <a:rPr lang="de-DE" sz="1600" dirty="0"/>
              <a:t> und </a:t>
            </a:r>
            <a:r>
              <a:rPr lang="de-DE" sz="1600" b="1" dirty="0"/>
              <a:t>Bildbearbeitung</a:t>
            </a:r>
            <a:r>
              <a:rPr lang="de-DE" sz="1600" dirty="0"/>
              <a:t> (Götz &amp; Pommer, 2020)</a:t>
            </a:r>
          </a:p>
          <a:p>
            <a:pPr marL="285750" indent="-285750">
              <a:spcBef>
                <a:spcPts val="0"/>
              </a:spcBef>
              <a:spcAft>
                <a:spcPts val="1800"/>
              </a:spcAft>
              <a:buFont typeface="Arial" panose="020B0604020202020204" pitchFamily="34" charset="0"/>
              <a:buChar char="•"/>
            </a:pPr>
            <a:r>
              <a:rPr lang="de-DE" sz="1600" b="1" dirty="0"/>
              <a:t>Einflüsse</a:t>
            </a:r>
            <a:r>
              <a:rPr lang="de-DE" sz="1600" dirty="0"/>
              <a:t> auf das Körperbild </a:t>
            </a:r>
            <a:r>
              <a:rPr lang="de-DE" sz="1600" b="1" dirty="0"/>
              <a:t>trotz</a:t>
            </a:r>
            <a:r>
              <a:rPr lang="de-DE" sz="1600" dirty="0"/>
              <a:t> </a:t>
            </a:r>
            <a:r>
              <a:rPr lang="de-DE" sz="1600" b="1" dirty="0"/>
              <a:t>Bewusstsein</a:t>
            </a:r>
            <a:r>
              <a:rPr lang="de-DE" sz="1600" dirty="0"/>
              <a:t> über digitale Manipulation (Dreyer et al., 2025)</a:t>
            </a:r>
          </a:p>
          <a:p>
            <a:pPr marL="285750" indent="-285750">
              <a:spcBef>
                <a:spcPts val="0"/>
              </a:spcBef>
              <a:spcAft>
                <a:spcPts val="1800"/>
              </a:spcAft>
              <a:buFont typeface="Arial" panose="020B0604020202020204" pitchFamily="34" charset="0"/>
              <a:buChar char="•"/>
            </a:pPr>
            <a:r>
              <a:rPr lang="de-DE" sz="1600" dirty="0" err="1"/>
              <a:t>Fitness-Influencer:innen</a:t>
            </a:r>
            <a:r>
              <a:rPr lang="de-DE" sz="1600" dirty="0"/>
              <a:t> verbreiten </a:t>
            </a:r>
            <a:r>
              <a:rPr lang="de-DE" sz="1600" b="1" dirty="0"/>
              <a:t>fehlerhafte Informationen </a:t>
            </a:r>
            <a:r>
              <a:rPr lang="de-DE" sz="1600" dirty="0"/>
              <a:t>über Sport, Ernährung, Gesundheit (Theis, 2025)</a:t>
            </a:r>
          </a:p>
          <a:p>
            <a:pPr marL="285750" indent="-285750">
              <a:spcBef>
                <a:spcPts val="0"/>
              </a:spcBef>
              <a:spcAft>
                <a:spcPts val="1800"/>
              </a:spcAft>
              <a:buFont typeface="Arial" panose="020B0604020202020204" pitchFamily="34" charset="0"/>
              <a:buChar char="•"/>
            </a:pPr>
            <a:r>
              <a:rPr lang="de-DE" sz="1600" b="1" dirty="0"/>
              <a:t>emanzipatorische Praxis </a:t>
            </a:r>
            <a:r>
              <a:rPr lang="de-DE" sz="1600" dirty="0"/>
              <a:t>der Unabhängigkeit und Selbstbestimmung (Pürgstaller, 2023)</a:t>
            </a:r>
          </a:p>
          <a:p>
            <a:pPr>
              <a:spcBef>
                <a:spcPts val="0"/>
              </a:spcBef>
              <a:spcAft>
                <a:spcPts val="1800"/>
              </a:spcAft>
            </a:pPr>
            <a:endParaRPr lang="de-DE" sz="1600" dirty="0"/>
          </a:p>
        </p:txBody>
      </p:sp>
      <p:pic>
        <p:nvPicPr>
          <p:cNvPr id="12" name="Grafik 11">
            <a:extLst>
              <a:ext uri="{FF2B5EF4-FFF2-40B4-BE49-F238E27FC236}">
                <a16:creationId xmlns:a16="http://schemas.microsoft.com/office/drawing/2014/main" id="{DD067C4D-3DCA-43BE-AF8A-907CA3DB345F}"/>
              </a:ext>
            </a:extLst>
          </p:cNvPr>
          <p:cNvPicPr>
            <a:picLocks noChangeAspect="1"/>
          </p:cNvPicPr>
          <p:nvPr/>
        </p:nvPicPr>
        <p:blipFill>
          <a:blip r:embed="rId3"/>
          <a:stretch>
            <a:fillRect/>
          </a:stretch>
        </p:blipFill>
        <p:spPr>
          <a:xfrm>
            <a:off x="6456040" y="1430823"/>
            <a:ext cx="5322420" cy="3744416"/>
          </a:xfrm>
          <a:prstGeom prst="rect">
            <a:avLst/>
          </a:prstGeom>
        </p:spPr>
      </p:pic>
      <p:sp>
        <p:nvSpPr>
          <p:cNvPr id="14" name="Textfeld 13">
            <a:extLst>
              <a:ext uri="{FF2B5EF4-FFF2-40B4-BE49-F238E27FC236}">
                <a16:creationId xmlns:a16="http://schemas.microsoft.com/office/drawing/2014/main" id="{401E4EFE-0CEA-4326-8927-EA5CBDBB379B}"/>
              </a:ext>
            </a:extLst>
          </p:cNvPr>
          <p:cNvSpPr txBox="1"/>
          <p:nvPr/>
        </p:nvSpPr>
        <p:spPr>
          <a:xfrm>
            <a:off x="6454594" y="5229200"/>
            <a:ext cx="5050954" cy="276999"/>
          </a:xfrm>
          <a:prstGeom prst="rect">
            <a:avLst/>
          </a:prstGeom>
          <a:noFill/>
        </p:spPr>
        <p:txBody>
          <a:bodyPr wrap="square">
            <a:spAutoFit/>
          </a:bodyPr>
          <a:lstStyle/>
          <a:p>
            <a:r>
              <a:rPr lang="de-DE" sz="1200" dirty="0">
                <a:sym typeface="Wingdings" panose="05000000000000000000" pitchFamily="2" charset="2"/>
              </a:rPr>
              <a:t>Mit Filtern bearbeitete Körpermerkmale auf Instagram (Götz, 2019)</a:t>
            </a:r>
            <a:endParaRPr lang="de-DE" sz="1200" dirty="0"/>
          </a:p>
        </p:txBody>
      </p:sp>
    </p:spTree>
    <p:extLst>
      <p:ext uri="{BB962C8B-B14F-4D97-AF65-F5344CB8AC3E}">
        <p14:creationId xmlns:p14="http://schemas.microsoft.com/office/powerpoint/2010/main" val="41289792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9462F73E-82E1-48E0-A35D-62DB358FDECA}"/>
              </a:ext>
            </a:extLst>
          </p:cNvPr>
          <p:cNvSpPr/>
          <p:nvPr/>
        </p:nvSpPr>
        <p:spPr>
          <a:xfrm>
            <a:off x="4212001" y="1196752"/>
            <a:ext cx="3753915" cy="4752528"/>
          </a:xfrm>
          <a:prstGeom prst="rect">
            <a:avLst/>
          </a:prstGeom>
          <a:solidFill>
            <a:schemeClr val="bg1">
              <a:lumMod val="95000"/>
            </a:schemeClr>
          </a:solidFill>
          <a:ln>
            <a:solidFill>
              <a:schemeClr val="tx1">
                <a:lumMod val="85000"/>
                <a:lumOff val="15000"/>
              </a:schemeClr>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0" name="Rechteck 19">
            <a:extLst>
              <a:ext uri="{FF2B5EF4-FFF2-40B4-BE49-F238E27FC236}">
                <a16:creationId xmlns:a16="http://schemas.microsoft.com/office/drawing/2014/main" id="{D0D71D55-F788-4FA4-9269-BF2AF977F858}"/>
              </a:ext>
            </a:extLst>
          </p:cNvPr>
          <p:cNvSpPr/>
          <p:nvPr/>
        </p:nvSpPr>
        <p:spPr>
          <a:xfrm>
            <a:off x="8179221" y="1196752"/>
            <a:ext cx="3753915" cy="4752528"/>
          </a:xfrm>
          <a:prstGeom prst="rect">
            <a:avLst/>
          </a:prstGeom>
          <a:solidFill>
            <a:schemeClr val="bg1">
              <a:lumMod val="95000"/>
            </a:schemeClr>
          </a:solidFill>
          <a:ln>
            <a:solidFill>
              <a:schemeClr val="tx1">
                <a:lumMod val="85000"/>
                <a:lumOff val="15000"/>
              </a:schemeClr>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8" name="Rechteck 17">
            <a:extLst>
              <a:ext uri="{FF2B5EF4-FFF2-40B4-BE49-F238E27FC236}">
                <a16:creationId xmlns:a16="http://schemas.microsoft.com/office/drawing/2014/main" id="{F14B7F65-946C-438B-9026-2FEF0F3A3CEE}"/>
              </a:ext>
            </a:extLst>
          </p:cNvPr>
          <p:cNvSpPr/>
          <p:nvPr/>
        </p:nvSpPr>
        <p:spPr>
          <a:xfrm>
            <a:off x="259031" y="1196752"/>
            <a:ext cx="3753915" cy="4752528"/>
          </a:xfrm>
          <a:prstGeom prst="rect">
            <a:avLst/>
          </a:prstGeom>
          <a:solidFill>
            <a:schemeClr val="bg1">
              <a:lumMod val="95000"/>
            </a:schemeClr>
          </a:solidFill>
          <a:ln>
            <a:solidFill>
              <a:schemeClr val="tx1">
                <a:lumMod val="85000"/>
                <a:lumOff val="15000"/>
              </a:schemeClr>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1E032BA0-9F25-4D8D-A404-34EFAFD8B41E}"/>
              </a:ext>
            </a:extLst>
          </p:cNvPr>
          <p:cNvSpPr>
            <a:spLocks noGrp="1"/>
          </p:cNvSpPr>
          <p:nvPr>
            <p:ph type="title"/>
          </p:nvPr>
        </p:nvSpPr>
        <p:spPr/>
        <p:txBody>
          <a:bodyPr/>
          <a:lstStyle/>
          <a:p>
            <a:r>
              <a:rPr lang="de-DE" dirty="0"/>
              <a:t>…über Körpertrends in </a:t>
            </a:r>
            <a:r>
              <a:rPr lang="de-DE" dirty="0" err="1"/>
              <a:t>Social</a:t>
            </a:r>
            <a:r>
              <a:rPr lang="de-DE" dirty="0"/>
              <a:t> Media</a:t>
            </a:r>
          </a:p>
        </p:txBody>
      </p:sp>
      <p:sp>
        <p:nvSpPr>
          <p:cNvPr id="3" name="Textplatzhalter 2">
            <a:extLst>
              <a:ext uri="{FF2B5EF4-FFF2-40B4-BE49-F238E27FC236}">
                <a16:creationId xmlns:a16="http://schemas.microsoft.com/office/drawing/2014/main" id="{B7BBD8A5-567E-40DD-8689-D103CA8E5B28}"/>
              </a:ext>
            </a:extLst>
          </p:cNvPr>
          <p:cNvSpPr>
            <a:spLocks noGrp="1"/>
          </p:cNvSpPr>
          <p:nvPr>
            <p:ph type="body" sz="quarter" idx="13"/>
          </p:nvPr>
        </p:nvSpPr>
        <p:spPr>
          <a:xfrm>
            <a:off x="344769" y="3861048"/>
            <a:ext cx="3582441" cy="2016224"/>
          </a:xfrm>
        </p:spPr>
        <p:txBody>
          <a:bodyPr/>
          <a:lstStyle/>
          <a:p>
            <a:pPr marL="285750" indent="-285750">
              <a:lnSpc>
                <a:spcPct val="113000"/>
              </a:lnSpc>
              <a:spcBef>
                <a:spcPts val="1200"/>
              </a:spcBef>
              <a:buFont typeface="Wingdings" panose="05000000000000000000" pitchFamily="2" charset="2"/>
              <a:buChar char="ü"/>
            </a:pPr>
            <a:r>
              <a:rPr lang="de-DE" sz="1400" b="1" dirty="0"/>
              <a:t>heteronormative</a:t>
            </a:r>
            <a:r>
              <a:rPr lang="de-DE" sz="1400" dirty="0"/>
              <a:t>, weiße, schlanke, muskulöse, </a:t>
            </a:r>
            <a:r>
              <a:rPr lang="de-DE" sz="1400" b="1" dirty="0"/>
              <a:t>leistungsfähige</a:t>
            </a:r>
            <a:r>
              <a:rPr lang="de-DE" sz="1400" dirty="0"/>
              <a:t> Körperdarstellungen (</a:t>
            </a:r>
            <a:r>
              <a:rPr lang="de-DE" sz="1400" dirty="0" err="1"/>
              <a:t>Gittmann</a:t>
            </a:r>
            <a:r>
              <a:rPr lang="de-DE" sz="1400" dirty="0"/>
              <a:t>, 2018; Pürgstaller, 2023)</a:t>
            </a:r>
          </a:p>
          <a:p>
            <a:pPr marL="285750" indent="-285750" algn="l">
              <a:lnSpc>
                <a:spcPct val="113000"/>
              </a:lnSpc>
              <a:spcBef>
                <a:spcPts val="1200"/>
              </a:spcBef>
              <a:buFont typeface="Wingdings" panose="05000000000000000000" pitchFamily="2" charset="2"/>
              <a:buChar char="ü"/>
            </a:pPr>
            <a:r>
              <a:rPr lang="de-DE" sz="1400" b="1" dirty="0"/>
              <a:t>Körper</a:t>
            </a:r>
            <a:r>
              <a:rPr lang="de-DE" sz="1400" b="1" u="sng" dirty="0"/>
              <a:t>un</a:t>
            </a:r>
            <a:r>
              <a:rPr lang="de-DE" sz="1400" b="1" dirty="0"/>
              <a:t>zufriedenheit</a:t>
            </a:r>
          </a:p>
          <a:p>
            <a:pPr marL="285750" indent="-285750" algn="l">
              <a:lnSpc>
                <a:spcPct val="113000"/>
              </a:lnSpc>
              <a:spcBef>
                <a:spcPts val="1200"/>
              </a:spcBef>
              <a:buFont typeface="Wingdings" panose="05000000000000000000" pitchFamily="2" charset="2"/>
              <a:buChar char="ü"/>
            </a:pPr>
            <a:r>
              <a:rPr lang="de-DE" sz="1400" b="1" dirty="0"/>
              <a:t>Objektifizierung</a:t>
            </a:r>
            <a:r>
              <a:rPr lang="de-DE" sz="1400" dirty="0"/>
              <a:t> des Körpers (Jerónimo &amp; </a:t>
            </a:r>
            <a:r>
              <a:rPr lang="de-DE" sz="1400" dirty="0" err="1"/>
              <a:t>Carraça</a:t>
            </a:r>
            <a:r>
              <a:rPr lang="de-DE" sz="1400" dirty="0"/>
              <a:t>, 2022)</a:t>
            </a:r>
          </a:p>
        </p:txBody>
      </p:sp>
      <p:sp>
        <p:nvSpPr>
          <p:cNvPr id="15" name="Textplatzhalter 2">
            <a:extLst>
              <a:ext uri="{FF2B5EF4-FFF2-40B4-BE49-F238E27FC236}">
                <a16:creationId xmlns:a16="http://schemas.microsoft.com/office/drawing/2014/main" id="{EEBDEA28-D672-44EF-8C51-49B260ABCBAA}"/>
              </a:ext>
            </a:extLst>
          </p:cNvPr>
          <p:cNvSpPr txBox="1">
            <a:spLocks/>
          </p:cNvSpPr>
          <p:nvPr/>
        </p:nvSpPr>
        <p:spPr>
          <a:xfrm>
            <a:off x="4311989" y="3864093"/>
            <a:ext cx="3582441" cy="1941172"/>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13000"/>
              </a:lnSpc>
              <a:spcBef>
                <a:spcPts val="1200"/>
              </a:spcBef>
              <a:spcAft>
                <a:spcPts val="0"/>
              </a:spcAft>
              <a:buClrTx/>
              <a:buSzTx/>
              <a:buFont typeface="Wingdings" panose="05000000000000000000" pitchFamily="2" charset="2"/>
              <a:buChar char="ü"/>
              <a:tabLst/>
              <a:defRPr/>
            </a:pPr>
            <a:r>
              <a:rPr kumimoji="0" lang="de-DE" sz="1400" b="1" i="0" u="none" strike="noStrike" kern="1200" cap="none" spc="30" normalizeH="0" baseline="0" noProof="0" dirty="0">
                <a:ln>
                  <a:noFill/>
                </a:ln>
                <a:solidFill>
                  <a:prstClr val="black"/>
                </a:solidFill>
                <a:effectLst/>
                <a:uLnTx/>
                <a:uFillTx/>
                <a:latin typeface="Kantumruy Pro"/>
                <a:ea typeface="+mn-ea"/>
                <a:cs typeface="+mn-cs"/>
              </a:rPr>
              <a:t>diverse</a:t>
            </a:r>
            <a:r>
              <a:rPr kumimoji="0" lang="de-DE" sz="1400" b="0" i="0" u="none" strike="noStrike" kern="1200" cap="none" spc="30" normalizeH="0" baseline="0" noProof="0" dirty="0">
                <a:ln>
                  <a:noFill/>
                </a:ln>
                <a:solidFill>
                  <a:prstClr val="black"/>
                </a:solidFill>
                <a:effectLst/>
                <a:uLnTx/>
                <a:uFillTx/>
                <a:latin typeface="Kantumruy Pro"/>
                <a:ea typeface="+mn-ea"/>
                <a:cs typeface="+mn-cs"/>
              </a:rPr>
              <a:t>, normal- bis mehrgewichtige Körperdarstellungen mit vermeintlichen „Makeln“</a:t>
            </a:r>
          </a:p>
          <a:p>
            <a:pPr marL="285750" marR="0" lvl="0" indent="-285750" algn="l" defTabSz="914400" rtl="0" eaLnBrk="1" fontAlgn="auto" latinLnBrk="0" hangingPunct="1">
              <a:lnSpc>
                <a:spcPct val="113000"/>
              </a:lnSpc>
              <a:spcBef>
                <a:spcPts val="1200"/>
              </a:spcBef>
              <a:spcAft>
                <a:spcPts val="0"/>
              </a:spcAft>
              <a:buClrTx/>
              <a:buSzTx/>
              <a:buFont typeface="Wingdings" panose="05000000000000000000" pitchFamily="2" charset="2"/>
              <a:buChar char="ü"/>
              <a:tabLst/>
              <a:defRPr/>
            </a:pPr>
            <a:r>
              <a:rPr lang="de-DE" sz="1400" b="1" dirty="0">
                <a:solidFill>
                  <a:prstClr val="black"/>
                </a:solidFill>
                <a:latin typeface="Kantumruy Pro"/>
              </a:rPr>
              <a:t>Körperzufriedenheit</a:t>
            </a:r>
          </a:p>
          <a:p>
            <a:pPr marL="285750" marR="0" lvl="0" indent="-285750" algn="l" defTabSz="914400" rtl="0" eaLnBrk="1" fontAlgn="auto" latinLnBrk="0" hangingPunct="1">
              <a:lnSpc>
                <a:spcPct val="113000"/>
              </a:lnSpc>
              <a:spcBef>
                <a:spcPts val="1200"/>
              </a:spcBef>
              <a:spcAft>
                <a:spcPts val="0"/>
              </a:spcAft>
              <a:buClrTx/>
              <a:buSzTx/>
              <a:buFont typeface="Wingdings" panose="05000000000000000000" pitchFamily="2" charset="2"/>
              <a:buChar char="ü"/>
              <a:tabLst/>
              <a:defRPr/>
            </a:pPr>
            <a:r>
              <a:rPr lang="de-DE" sz="1400" b="1" dirty="0">
                <a:solidFill>
                  <a:prstClr val="black"/>
                </a:solidFill>
                <a:latin typeface="Kantumruy Pro"/>
              </a:rPr>
              <a:t>Objektifizierung</a:t>
            </a:r>
            <a:r>
              <a:rPr lang="de-DE" sz="1400" dirty="0">
                <a:solidFill>
                  <a:prstClr val="black"/>
                </a:solidFill>
                <a:latin typeface="Kantumruy Pro"/>
              </a:rPr>
              <a:t> des Körpers (Cohen et al., 2021)</a:t>
            </a:r>
            <a:endParaRPr kumimoji="0" lang="de-DE" sz="1400" b="0" i="0" u="none" strike="noStrike" kern="1200" cap="none" spc="30" normalizeH="0" baseline="0" noProof="0" dirty="0">
              <a:ln>
                <a:noFill/>
              </a:ln>
              <a:solidFill>
                <a:prstClr val="black"/>
              </a:solidFill>
              <a:effectLst/>
              <a:uLnTx/>
              <a:uFillTx/>
              <a:latin typeface="Kantumruy Pro"/>
              <a:ea typeface="+mn-ea"/>
              <a:cs typeface="+mn-cs"/>
            </a:endParaRPr>
          </a:p>
          <a:p>
            <a:pPr marL="285750" marR="0" lvl="0" indent="-285750" algn="l" defTabSz="914400" rtl="0" eaLnBrk="1" fontAlgn="auto" latinLnBrk="0" hangingPunct="1">
              <a:lnSpc>
                <a:spcPct val="113000"/>
              </a:lnSpc>
              <a:spcBef>
                <a:spcPts val="1200"/>
              </a:spcBef>
              <a:spcAft>
                <a:spcPts val="0"/>
              </a:spcAft>
              <a:buClrTx/>
              <a:buSzTx/>
              <a:buFont typeface="Wingdings" panose="05000000000000000000" pitchFamily="2" charset="2"/>
              <a:buChar char="ü"/>
              <a:tabLst/>
              <a:defRPr/>
            </a:pPr>
            <a:endParaRPr kumimoji="0" lang="de-DE" sz="1400" b="0" i="0" u="none" strike="noStrike" kern="1200" cap="none" spc="30" normalizeH="0" baseline="0" noProof="0" dirty="0">
              <a:ln>
                <a:noFill/>
              </a:ln>
              <a:solidFill>
                <a:prstClr val="black"/>
              </a:solidFill>
              <a:effectLst/>
              <a:uLnTx/>
              <a:uFillTx/>
              <a:latin typeface="Kantumruy Pro"/>
              <a:ea typeface="+mn-ea"/>
              <a:cs typeface="+mn-cs"/>
            </a:endParaRPr>
          </a:p>
        </p:txBody>
      </p:sp>
      <p:sp>
        <p:nvSpPr>
          <p:cNvPr id="17" name="Textplatzhalter 2">
            <a:extLst>
              <a:ext uri="{FF2B5EF4-FFF2-40B4-BE49-F238E27FC236}">
                <a16:creationId xmlns:a16="http://schemas.microsoft.com/office/drawing/2014/main" id="{A4D77B7D-3CCE-4B16-96F9-001D8B0AA960}"/>
              </a:ext>
            </a:extLst>
          </p:cNvPr>
          <p:cNvSpPr txBox="1">
            <a:spLocks/>
          </p:cNvSpPr>
          <p:nvPr/>
        </p:nvSpPr>
        <p:spPr>
          <a:xfrm>
            <a:off x="8381256" y="3865917"/>
            <a:ext cx="3456906" cy="1507299"/>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marR="0" lvl="0" indent="-285750" algn="l" defTabSz="914400" rtl="0" eaLnBrk="1" fontAlgn="auto" latinLnBrk="0" hangingPunct="1">
              <a:lnSpc>
                <a:spcPct val="113000"/>
              </a:lnSpc>
              <a:spcBef>
                <a:spcPts val="1200"/>
              </a:spcBef>
              <a:spcAft>
                <a:spcPts val="0"/>
              </a:spcAft>
              <a:buClrTx/>
              <a:buSzTx/>
              <a:buFont typeface="Wingdings" panose="05000000000000000000" pitchFamily="2" charset="2"/>
              <a:buChar char="ü"/>
              <a:tabLst/>
              <a:defRPr/>
            </a:pPr>
            <a:r>
              <a:rPr lang="de-DE" sz="1400" b="1" dirty="0">
                <a:solidFill>
                  <a:prstClr val="black"/>
                </a:solidFill>
                <a:latin typeface="Kantumruy Pro"/>
              </a:rPr>
              <a:t>diverse</a:t>
            </a:r>
            <a:r>
              <a:rPr lang="de-DE" sz="1400" dirty="0">
                <a:solidFill>
                  <a:prstClr val="black"/>
                </a:solidFill>
                <a:latin typeface="Kantumruy Pro"/>
              </a:rPr>
              <a:t> Körperdarstellungen</a:t>
            </a:r>
            <a:endParaRPr kumimoji="0" lang="de-DE" sz="1400" b="0" i="0" u="none" strike="noStrike" kern="1200" cap="none" spc="30" normalizeH="0" baseline="0" noProof="0" dirty="0">
              <a:ln>
                <a:noFill/>
              </a:ln>
              <a:solidFill>
                <a:prstClr val="black"/>
              </a:solidFill>
              <a:effectLst/>
              <a:uLnTx/>
              <a:uFillTx/>
              <a:latin typeface="Kantumruy Pro"/>
              <a:ea typeface="+mn-ea"/>
              <a:cs typeface="+mn-cs"/>
            </a:endParaRPr>
          </a:p>
          <a:p>
            <a:pPr marL="285750" marR="0" lvl="0" indent="-285750" algn="l" defTabSz="914400" rtl="0" eaLnBrk="1" fontAlgn="auto" latinLnBrk="0" hangingPunct="1">
              <a:lnSpc>
                <a:spcPct val="113000"/>
              </a:lnSpc>
              <a:spcBef>
                <a:spcPts val="1200"/>
              </a:spcBef>
              <a:spcAft>
                <a:spcPts val="0"/>
              </a:spcAft>
              <a:buClrTx/>
              <a:buSzTx/>
              <a:buFont typeface="Wingdings" panose="05000000000000000000" pitchFamily="2" charset="2"/>
              <a:buChar char="ü"/>
              <a:tabLst/>
              <a:defRPr/>
            </a:pPr>
            <a:r>
              <a:rPr lang="de-DE" sz="1400" b="1" dirty="0">
                <a:solidFill>
                  <a:prstClr val="black"/>
                </a:solidFill>
                <a:latin typeface="Kantumruy Pro"/>
              </a:rPr>
              <a:t>Körperzufriedenheit</a:t>
            </a:r>
            <a:r>
              <a:rPr lang="de-DE" sz="1400" dirty="0">
                <a:solidFill>
                  <a:prstClr val="black"/>
                </a:solidFill>
                <a:latin typeface="Kantumruy Pro"/>
              </a:rPr>
              <a:t> (</a:t>
            </a:r>
            <a:r>
              <a:rPr lang="de-DE" sz="1400" dirty="0" err="1">
                <a:solidFill>
                  <a:prstClr val="black"/>
                </a:solidFill>
                <a:latin typeface="Kantumruy Pro"/>
              </a:rPr>
              <a:t>Pellizzer</a:t>
            </a:r>
            <a:r>
              <a:rPr lang="de-DE" sz="1400" dirty="0">
                <a:solidFill>
                  <a:prstClr val="black"/>
                </a:solidFill>
                <a:latin typeface="Kantumruy Pro"/>
              </a:rPr>
              <a:t>, 2023)</a:t>
            </a:r>
          </a:p>
          <a:p>
            <a:pPr marR="0" lvl="0" algn="l" defTabSz="914400" rtl="0" eaLnBrk="1" fontAlgn="auto" latinLnBrk="0" hangingPunct="1">
              <a:lnSpc>
                <a:spcPct val="113000"/>
              </a:lnSpc>
              <a:spcBef>
                <a:spcPts val="1200"/>
              </a:spcBef>
              <a:spcAft>
                <a:spcPts val="0"/>
              </a:spcAft>
              <a:buClrTx/>
              <a:buSzTx/>
              <a:tabLst/>
              <a:defRPr/>
            </a:pPr>
            <a:endParaRPr kumimoji="0" lang="de-DE" sz="1400" b="0" i="0" u="none" strike="noStrike" kern="1200" cap="none" spc="30" normalizeH="0" baseline="0" noProof="0" dirty="0">
              <a:ln>
                <a:noFill/>
              </a:ln>
              <a:solidFill>
                <a:prstClr val="black"/>
              </a:solidFill>
              <a:effectLst/>
              <a:uLnTx/>
              <a:uFillTx/>
              <a:latin typeface="Kantumruy Pro"/>
              <a:ea typeface="+mn-ea"/>
              <a:cs typeface="+mn-cs"/>
            </a:endParaRPr>
          </a:p>
          <a:p>
            <a:pPr marL="285750" marR="0" lvl="0" indent="-285750" algn="l" defTabSz="914400" rtl="0" eaLnBrk="1" fontAlgn="auto" latinLnBrk="0" hangingPunct="1">
              <a:lnSpc>
                <a:spcPct val="113000"/>
              </a:lnSpc>
              <a:spcBef>
                <a:spcPts val="1200"/>
              </a:spcBef>
              <a:spcAft>
                <a:spcPts val="0"/>
              </a:spcAft>
              <a:buClrTx/>
              <a:buSzTx/>
              <a:buFont typeface="Wingdings" panose="05000000000000000000" pitchFamily="2" charset="2"/>
              <a:buChar char="ü"/>
              <a:tabLst/>
              <a:defRPr/>
            </a:pPr>
            <a:endParaRPr kumimoji="0" lang="de-DE" sz="1400" b="0" i="0" u="none" strike="noStrike" kern="1200" cap="none" spc="30" normalizeH="0" baseline="0" noProof="0" dirty="0">
              <a:ln>
                <a:noFill/>
              </a:ln>
              <a:solidFill>
                <a:prstClr val="black"/>
              </a:solidFill>
              <a:effectLst/>
              <a:uLnTx/>
              <a:uFillTx/>
              <a:latin typeface="Kantumruy Pro"/>
              <a:ea typeface="+mn-ea"/>
              <a:cs typeface="+mn-cs"/>
            </a:endParaRPr>
          </a:p>
        </p:txBody>
      </p:sp>
      <p:pic>
        <p:nvPicPr>
          <p:cNvPr id="8" name="Grafik 7">
            <a:extLst>
              <a:ext uri="{FF2B5EF4-FFF2-40B4-BE49-F238E27FC236}">
                <a16:creationId xmlns:a16="http://schemas.microsoft.com/office/drawing/2014/main" id="{EE8ED5B4-1072-4351-9622-BF3977FCA4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1989" y="1273222"/>
            <a:ext cx="1613441" cy="2420160"/>
          </a:xfrm>
          <a:prstGeom prst="rect">
            <a:avLst/>
          </a:prstGeom>
          <a:effectLst>
            <a:outerShdw blurRad="50800" dist="38100" dir="2700000" algn="tl" rotWithShape="0">
              <a:prstClr val="black">
                <a:alpha val="40000"/>
              </a:prstClr>
            </a:outerShdw>
          </a:effectLst>
        </p:spPr>
      </p:pic>
      <p:pic>
        <p:nvPicPr>
          <p:cNvPr id="10" name="Grafik 9">
            <a:extLst>
              <a:ext uri="{FF2B5EF4-FFF2-40B4-BE49-F238E27FC236}">
                <a16:creationId xmlns:a16="http://schemas.microsoft.com/office/drawing/2014/main" id="{18EBF7D6-9F6C-492C-8DB8-9605F75DFD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5220" y="1268760"/>
            <a:ext cx="1613441" cy="2420160"/>
          </a:xfrm>
          <a:prstGeom prst="rect">
            <a:avLst/>
          </a:prstGeom>
          <a:effectLst>
            <a:outerShdw blurRad="50800" dist="38100" dir="2700000" algn="tl" rotWithShape="0">
              <a:prstClr val="black">
                <a:alpha val="40000"/>
              </a:prstClr>
            </a:outerShdw>
          </a:effectLst>
        </p:spPr>
      </p:pic>
      <p:pic>
        <p:nvPicPr>
          <p:cNvPr id="12" name="Grafik 11">
            <a:extLst>
              <a:ext uri="{FF2B5EF4-FFF2-40B4-BE49-F238E27FC236}">
                <a16:creationId xmlns:a16="http://schemas.microsoft.com/office/drawing/2014/main" id="{552517F6-9309-410C-8F50-7E3F60C789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4769" y="1268760"/>
            <a:ext cx="1613441" cy="2420160"/>
          </a:xfrm>
          <a:prstGeom prst="rect">
            <a:avLst/>
          </a:prstGeom>
          <a:effectLst>
            <a:outerShdw blurRad="50800" dist="38100" dir="2700000" algn="tl" rotWithShape="0">
              <a:prstClr val="black">
                <a:alpha val="40000"/>
              </a:prstClr>
            </a:outerShdw>
          </a:effectLst>
        </p:spPr>
      </p:pic>
      <p:sp>
        <p:nvSpPr>
          <p:cNvPr id="13" name="Textfeld 12">
            <a:extLst>
              <a:ext uri="{FF2B5EF4-FFF2-40B4-BE49-F238E27FC236}">
                <a16:creationId xmlns:a16="http://schemas.microsoft.com/office/drawing/2014/main" id="{879FB8BE-3D4D-4778-83DF-58CEEF9E9E0C}"/>
              </a:ext>
            </a:extLst>
          </p:cNvPr>
          <p:cNvSpPr txBox="1"/>
          <p:nvPr/>
        </p:nvSpPr>
        <p:spPr>
          <a:xfrm>
            <a:off x="1958210" y="1268760"/>
            <a:ext cx="2121995" cy="1738809"/>
          </a:xfrm>
          <a:prstGeom prst="rect">
            <a:avLst/>
          </a:prstGeom>
          <a:noFill/>
        </p:spPr>
        <p:txBody>
          <a:bodyPr wrap="square">
            <a:spAutoFit/>
          </a:bodyPr>
          <a:lstStyle/>
          <a:p>
            <a:pPr>
              <a:lnSpc>
                <a:spcPct val="113000"/>
              </a:lnSpc>
              <a:spcBef>
                <a:spcPts val="1200"/>
              </a:spcBef>
            </a:pPr>
            <a:r>
              <a:rPr lang="de-DE" sz="2400" dirty="0">
                <a:highlight>
                  <a:srgbClr val="CCF0FF"/>
                </a:highlight>
                <a:latin typeface="+mj-lt"/>
              </a:rPr>
              <a:t>Der (fitte) Körper ist ein Symbol von Erfolg!</a:t>
            </a:r>
          </a:p>
        </p:txBody>
      </p:sp>
      <p:sp>
        <p:nvSpPr>
          <p:cNvPr id="14" name="Textfeld 13">
            <a:extLst>
              <a:ext uri="{FF2B5EF4-FFF2-40B4-BE49-F238E27FC236}">
                <a16:creationId xmlns:a16="http://schemas.microsoft.com/office/drawing/2014/main" id="{17B574DF-542D-484E-9D31-27C95552D271}"/>
              </a:ext>
            </a:extLst>
          </p:cNvPr>
          <p:cNvSpPr txBox="1"/>
          <p:nvPr/>
        </p:nvSpPr>
        <p:spPr>
          <a:xfrm>
            <a:off x="5925430" y="1268760"/>
            <a:ext cx="2121995" cy="1738809"/>
          </a:xfrm>
          <a:prstGeom prst="rect">
            <a:avLst/>
          </a:prstGeom>
          <a:noFill/>
        </p:spPr>
        <p:txBody>
          <a:bodyPr wrap="square">
            <a:spAutoFit/>
          </a:bodyPr>
          <a:lstStyle/>
          <a:p>
            <a:pPr>
              <a:lnSpc>
                <a:spcPct val="113000"/>
              </a:lnSpc>
              <a:spcBef>
                <a:spcPts val="1200"/>
              </a:spcBef>
            </a:pPr>
            <a:r>
              <a:rPr lang="de-DE" sz="2400" dirty="0">
                <a:highlight>
                  <a:srgbClr val="CCF0FF"/>
                </a:highlight>
                <a:latin typeface="+mj-lt"/>
              </a:rPr>
              <a:t>Selbst-akzeptanz &amp; Körper-vielfalt!</a:t>
            </a:r>
          </a:p>
        </p:txBody>
      </p:sp>
      <p:sp>
        <p:nvSpPr>
          <p:cNvPr id="16" name="Textfeld 15">
            <a:extLst>
              <a:ext uri="{FF2B5EF4-FFF2-40B4-BE49-F238E27FC236}">
                <a16:creationId xmlns:a16="http://schemas.microsoft.com/office/drawing/2014/main" id="{FAC75759-4CBC-4A62-9E15-3633A0BDB175}"/>
              </a:ext>
            </a:extLst>
          </p:cNvPr>
          <p:cNvSpPr txBox="1"/>
          <p:nvPr/>
        </p:nvSpPr>
        <p:spPr>
          <a:xfrm>
            <a:off x="9878661" y="1268760"/>
            <a:ext cx="2121995" cy="1321452"/>
          </a:xfrm>
          <a:prstGeom prst="rect">
            <a:avLst/>
          </a:prstGeom>
          <a:noFill/>
        </p:spPr>
        <p:txBody>
          <a:bodyPr wrap="square">
            <a:spAutoFit/>
          </a:bodyPr>
          <a:lstStyle/>
          <a:p>
            <a:pPr>
              <a:lnSpc>
                <a:spcPct val="113000"/>
              </a:lnSpc>
              <a:spcBef>
                <a:spcPts val="1200"/>
              </a:spcBef>
            </a:pPr>
            <a:r>
              <a:rPr lang="de-DE" sz="2400" dirty="0">
                <a:highlight>
                  <a:srgbClr val="CCF0FF"/>
                </a:highlight>
                <a:latin typeface="+mj-lt"/>
              </a:rPr>
              <a:t>Individuelle Stärken &amp; Fähigkeiten!</a:t>
            </a:r>
          </a:p>
        </p:txBody>
      </p:sp>
    </p:spTree>
    <p:extLst>
      <p:ext uri="{BB962C8B-B14F-4D97-AF65-F5344CB8AC3E}">
        <p14:creationId xmlns:p14="http://schemas.microsoft.com/office/powerpoint/2010/main" val="32139053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1701C976-84F3-4618-93E6-92FDF6880258}"/>
              </a:ext>
            </a:extLst>
          </p:cNvPr>
          <p:cNvSpPr>
            <a:spLocks noGrp="1"/>
          </p:cNvSpPr>
          <p:nvPr>
            <p:ph type="body" sz="quarter" idx="10"/>
          </p:nvPr>
        </p:nvSpPr>
        <p:spPr>
          <a:xfrm>
            <a:off x="1424481" y="2528900"/>
            <a:ext cx="9343038" cy="1800200"/>
          </a:xfrm>
        </p:spPr>
        <p:txBody>
          <a:bodyPr anchor="t"/>
          <a:lstStyle/>
          <a:p>
            <a:pPr algn="ctr">
              <a:lnSpc>
                <a:spcPct val="113000"/>
              </a:lnSpc>
            </a:pPr>
            <a:r>
              <a:rPr lang="de-DE" sz="5400" dirty="0"/>
              <a:t>Vorstellen und Anwenden eines Reflexionsleitfadens</a:t>
            </a:r>
          </a:p>
        </p:txBody>
      </p:sp>
    </p:spTree>
    <p:extLst>
      <p:ext uri="{BB962C8B-B14F-4D97-AF65-F5344CB8AC3E}">
        <p14:creationId xmlns:p14="http://schemas.microsoft.com/office/powerpoint/2010/main" val="32895967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en 3">
            <a:extLst>
              <a:ext uri="{FF2B5EF4-FFF2-40B4-BE49-F238E27FC236}">
                <a16:creationId xmlns:a16="http://schemas.microsoft.com/office/drawing/2014/main" id="{FFA5FD4A-C744-44BF-87FD-A9CACCC9334D}"/>
              </a:ext>
            </a:extLst>
          </p:cNvPr>
          <p:cNvGrpSpPr/>
          <p:nvPr/>
        </p:nvGrpSpPr>
        <p:grpSpPr>
          <a:xfrm>
            <a:off x="4047647" y="1301002"/>
            <a:ext cx="4241754" cy="4241754"/>
            <a:chOff x="40702" y="1308123"/>
            <a:chExt cx="4241754" cy="4241754"/>
          </a:xfrm>
        </p:grpSpPr>
        <p:sp>
          <p:nvSpPr>
            <p:cNvPr id="2" name="Ellipse 1">
              <a:extLst>
                <a:ext uri="{FF2B5EF4-FFF2-40B4-BE49-F238E27FC236}">
                  <a16:creationId xmlns:a16="http://schemas.microsoft.com/office/drawing/2014/main" id="{B5E544CC-B1FF-484C-97B7-51CCFA6CE7DF}"/>
                </a:ext>
              </a:extLst>
            </p:cNvPr>
            <p:cNvSpPr/>
            <p:nvPr/>
          </p:nvSpPr>
          <p:spPr>
            <a:xfrm>
              <a:off x="40702" y="1308123"/>
              <a:ext cx="4241754" cy="4241754"/>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6" name="Textfeld 15">
              <a:extLst>
                <a:ext uri="{FF2B5EF4-FFF2-40B4-BE49-F238E27FC236}">
                  <a16:creationId xmlns:a16="http://schemas.microsoft.com/office/drawing/2014/main" id="{7BA4AA0E-5FA0-4F96-93E5-5B21067E7DFC}"/>
                </a:ext>
              </a:extLst>
            </p:cNvPr>
            <p:cNvSpPr txBox="1"/>
            <p:nvPr/>
          </p:nvSpPr>
          <p:spPr>
            <a:xfrm>
              <a:off x="891480" y="2188404"/>
              <a:ext cx="2557579" cy="2481192"/>
            </a:xfrm>
            <a:prstGeom prst="rect">
              <a:avLst/>
            </a:prstGeom>
            <a:noFill/>
          </p:spPr>
          <p:txBody>
            <a:bodyPr wrap="square" lIns="0" tIns="0" rIns="0" bIns="0" rtlCol="0">
              <a:spAutoFit/>
            </a:bodyPr>
            <a:lstStyle/>
            <a:p>
              <a:pPr algn="ctr">
                <a:lnSpc>
                  <a:spcPct val="113000"/>
                </a:lnSpc>
              </a:pPr>
              <a:r>
                <a:rPr lang="de-DE" sz="2400" dirty="0"/>
                <a:t>Welche spontanen </a:t>
              </a:r>
              <a:r>
                <a:rPr lang="de-DE" sz="2400" dirty="0">
                  <a:latin typeface="+mj-lt"/>
                </a:rPr>
                <a:t>Gefühle</a:t>
              </a:r>
              <a:r>
                <a:rPr lang="de-DE" sz="2400" dirty="0"/>
                <a:t> und </a:t>
              </a:r>
              <a:r>
                <a:rPr lang="de-DE" sz="2400" dirty="0">
                  <a:latin typeface="+mj-lt"/>
                </a:rPr>
                <a:t>Gedanken</a:t>
              </a:r>
              <a:r>
                <a:rPr lang="de-DE" sz="2400" dirty="0"/>
                <a:t> lösen die Bilder bei IHNEN aus?</a:t>
              </a:r>
            </a:p>
          </p:txBody>
        </p:sp>
      </p:grpSp>
      <p:pic>
        <p:nvPicPr>
          <p:cNvPr id="3" name="Grafik 2">
            <a:extLst>
              <a:ext uri="{FF2B5EF4-FFF2-40B4-BE49-F238E27FC236}">
                <a16:creationId xmlns:a16="http://schemas.microsoft.com/office/drawing/2014/main" id="{DDC13642-68ED-4972-877B-4C8CD2BC045C}"/>
              </a:ext>
            </a:extLst>
          </p:cNvPr>
          <p:cNvPicPr>
            <a:picLocks noChangeAspect="1"/>
          </p:cNvPicPr>
          <p:nvPr/>
        </p:nvPicPr>
        <p:blipFill rotWithShape="1">
          <a:blip r:embed="rId3">
            <a:extLst>
              <a:ext uri="{28A0092B-C50C-407E-A947-70E740481C1C}">
                <a14:useLocalDpi xmlns:a14="http://schemas.microsoft.com/office/drawing/2010/main" val="0"/>
              </a:ext>
            </a:extLst>
          </a:blip>
          <a:srcRect l="-648" t="8366" r="648" b="31092"/>
          <a:stretch/>
        </p:blipFill>
        <p:spPr>
          <a:xfrm>
            <a:off x="550862" y="1268760"/>
            <a:ext cx="3726727" cy="4241754"/>
          </a:xfrm>
          <a:prstGeom prst="rect">
            <a:avLst/>
          </a:prstGeom>
        </p:spPr>
      </p:pic>
      <p:pic>
        <p:nvPicPr>
          <p:cNvPr id="10" name="Grafik 9">
            <a:extLst>
              <a:ext uri="{FF2B5EF4-FFF2-40B4-BE49-F238E27FC236}">
                <a16:creationId xmlns:a16="http://schemas.microsoft.com/office/drawing/2014/main" id="{8DD29C95-9274-4E4E-93C1-D400E987FAC9}"/>
              </a:ext>
            </a:extLst>
          </p:cNvPr>
          <p:cNvPicPr>
            <a:picLocks noChangeAspect="1"/>
          </p:cNvPicPr>
          <p:nvPr/>
        </p:nvPicPr>
        <p:blipFill rotWithShape="1">
          <a:blip r:embed="rId4">
            <a:extLst>
              <a:ext uri="{28A0092B-C50C-407E-A947-70E740481C1C}">
                <a14:useLocalDpi xmlns:a14="http://schemas.microsoft.com/office/drawing/2010/main" val="0"/>
              </a:ext>
            </a:extLst>
          </a:blip>
          <a:srcRect t="7333" b="39717"/>
          <a:stretch/>
        </p:blipFill>
        <p:spPr>
          <a:xfrm>
            <a:off x="8076840" y="1272060"/>
            <a:ext cx="3564295" cy="4238454"/>
          </a:xfrm>
          <a:prstGeom prst="rect">
            <a:avLst/>
          </a:prstGeom>
        </p:spPr>
      </p:pic>
      <p:sp>
        <p:nvSpPr>
          <p:cNvPr id="8" name="Titel 1">
            <a:extLst>
              <a:ext uri="{FF2B5EF4-FFF2-40B4-BE49-F238E27FC236}">
                <a16:creationId xmlns:a16="http://schemas.microsoft.com/office/drawing/2014/main" id="{5A837A4A-A62A-4F3C-BF90-CB109FEBD76F}"/>
              </a:ext>
            </a:extLst>
          </p:cNvPr>
          <p:cNvSpPr txBox="1">
            <a:spLocks noGrp="1"/>
          </p:cNvSpPr>
          <p:nvPr>
            <p:ph type="title"/>
          </p:nvPr>
        </p:nvSpPr>
        <p:spPr>
          <a:xfrm>
            <a:off x="569913" y="561975"/>
            <a:ext cx="10063162" cy="922338"/>
          </a:xfrm>
          <a:prstGeom prst="rect">
            <a:avLst/>
          </a:prstGeom>
        </p:spPr>
        <p:txBody>
          <a:bodyPr vert="horz" lIns="0" tIns="0" rIns="0" bIns="0" rtlCol="0" anchor="t">
            <a:noAutofit/>
          </a:bodyPr>
          <a:lst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a:lstStyle>
          <a:p>
            <a:r>
              <a:rPr lang="de-DE" dirty="0"/>
              <a:t>Inhaltsanalyse medialer Körperbilder</a:t>
            </a:r>
            <a:br>
              <a:rPr lang="de-DE" dirty="0"/>
            </a:br>
            <a:endParaRPr lang="de-DE" dirty="0"/>
          </a:p>
        </p:txBody>
      </p:sp>
    </p:spTree>
    <p:extLst>
      <p:ext uri="{BB962C8B-B14F-4D97-AF65-F5344CB8AC3E}">
        <p14:creationId xmlns:p14="http://schemas.microsoft.com/office/powerpoint/2010/main" val="14677916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abgerundete Ecken 6">
            <a:extLst>
              <a:ext uri="{FF2B5EF4-FFF2-40B4-BE49-F238E27FC236}">
                <a16:creationId xmlns:a16="http://schemas.microsoft.com/office/drawing/2014/main" id="{691AC5C5-7621-4997-8460-E0D34EE2A7BB}"/>
              </a:ext>
            </a:extLst>
          </p:cNvPr>
          <p:cNvSpPr/>
          <p:nvPr/>
        </p:nvSpPr>
        <p:spPr bwMode="auto">
          <a:xfrm>
            <a:off x="4118375" y="1340768"/>
            <a:ext cx="3955247" cy="1012405"/>
          </a:xfrm>
          <a:prstGeom prst="roundRect">
            <a:avLst/>
          </a:prstGeom>
          <a:solidFill>
            <a:srgbClr val="B2E4F9"/>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2800" dirty="0">
                <a:solidFill>
                  <a:schemeClr val="tx1"/>
                </a:solidFill>
                <a:latin typeface="+mj-lt"/>
              </a:rPr>
              <a:t>Die Oberfläche</a:t>
            </a:r>
          </a:p>
        </p:txBody>
      </p:sp>
      <p:sp>
        <p:nvSpPr>
          <p:cNvPr id="10" name="Rechteck: abgerundete Ecken 9">
            <a:extLst>
              <a:ext uri="{FF2B5EF4-FFF2-40B4-BE49-F238E27FC236}">
                <a16:creationId xmlns:a16="http://schemas.microsoft.com/office/drawing/2014/main" id="{DF873342-70B3-499F-95FF-06E3C3AF150A}"/>
              </a:ext>
            </a:extLst>
          </p:cNvPr>
          <p:cNvSpPr/>
          <p:nvPr/>
        </p:nvSpPr>
        <p:spPr bwMode="auto">
          <a:xfrm>
            <a:off x="4104853" y="4857492"/>
            <a:ext cx="3955247" cy="922809"/>
          </a:xfrm>
          <a:prstGeom prst="roundRect">
            <a:avLst/>
          </a:prstGeom>
          <a:solidFill>
            <a:srgbClr val="FFDBE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2800" dirty="0">
                <a:solidFill>
                  <a:schemeClr val="tx1"/>
                </a:solidFill>
                <a:latin typeface="+mj-lt"/>
              </a:rPr>
              <a:t>Der Algorithmus</a:t>
            </a:r>
            <a:endParaRPr lang="de-DE" dirty="0">
              <a:solidFill>
                <a:schemeClr val="tx1"/>
              </a:solidFill>
              <a:latin typeface="+mj-lt"/>
            </a:endParaRPr>
          </a:p>
        </p:txBody>
      </p:sp>
      <p:sp>
        <p:nvSpPr>
          <p:cNvPr id="11" name="Titel 1">
            <a:extLst>
              <a:ext uri="{FF2B5EF4-FFF2-40B4-BE49-F238E27FC236}">
                <a16:creationId xmlns:a16="http://schemas.microsoft.com/office/drawing/2014/main" id="{4E41CF24-8791-4E63-BAC0-7C7B0C826190}"/>
              </a:ext>
            </a:extLst>
          </p:cNvPr>
          <p:cNvSpPr txBox="1">
            <a:spLocks noGrp="1"/>
          </p:cNvSpPr>
          <p:nvPr>
            <p:ph type="title"/>
          </p:nvPr>
        </p:nvSpPr>
        <p:spPr>
          <a:xfrm>
            <a:off x="569913" y="561975"/>
            <a:ext cx="10063162" cy="922338"/>
          </a:xfrm>
          <a:prstGeom prst="rect">
            <a:avLst/>
          </a:prstGeom>
        </p:spPr>
        <p:txBody>
          <a:bodyPr vert="horz" lIns="0" tIns="0" rIns="0" bIns="0" rtlCol="0" anchor="t">
            <a:noAutofit/>
          </a:bodyPr>
          <a:lst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a:lstStyle>
          <a:p>
            <a:r>
              <a:rPr lang="de-DE" dirty="0"/>
              <a:t>Inhaltsanalyse medialer Körperbilder</a:t>
            </a:r>
            <a:br>
              <a:rPr lang="de-DE" dirty="0"/>
            </a:br>
            <a:r>
              <a:rPr lang="de-DE" sz="2000" dirty="0"/>
              <a:t>LEITFADEN</a:t>
            </a:r>
            <a:endParaRPr lang="de-DE" dirty="0"/>
          </a:p>
        </p:txBody>
      </p:sp>
      <p:sp>
        <p:nvSpPr>
          <p:cNvPr id="12" name="Textplatzhalter 2">
            <a:extLst>
              <a:ext uri="{FF2B5EF4-FFF2-40B4-BE49-F238E27FC236}">
                <a16:creationId xmlns:a16="http://schemas.microsoft.com/office/drawing/2014/main" id="{AA367AF0-520E-48C2-BC39-10D19DAEE432}"/>
              </a:ext>
            </a:extLst>
          </p:cNvPr>
          <p:cNvSpPr>
            <a:spLocks noGrp="1"/>
          </p:cNvSpPr>
          <p:nvPr>
            <p:ph type="body" sz="quarter" idx="13"/>
          </p:nvPr>
        </p:nvSpPr>
        <p:spPr>
          <a:xfrm>
            <a:off x="264792" y="2412865"/>
            <a:ext cx="3840061" cy="2372985"/>
          </a:xfrm>
          <a:prstGeom prst="homePlate">
            <a:avLst>
              <a:gd name="adj" fmla="val 34669"/>
            </a:avLst>
          </a:prstGeom>
          <a:solidFill>
            <a:schemeClr val="bg2"/>
          </a:solidFill>
        </p:spPr>
        <p:txBody>
          <a:bodyPr/>
          <a:lstStyle/>
          <a:p>
            <a:pPr>
              <a:spcBef>
                <a:spcPts val="0"/>
              </a:spcBef>
              <a:spcAft>
                <a:spcPts val="1200"/>
              </a:spcAft>
            </a:pPr>
            <a:r>
              <a:rPr lang="de-DE" dirty="0"/>
              <a:t>OBJEKTIVE BRILLE</a:t>
            </a:r>
          </a:p>
          <a:p>
            <a:pPr marL="342900" indent="-342900">
              <a:spcBef>
                <a:spcPts val="0"/>
              </a:spcBef>
              <a:spcAft>
                <a:spcPts val="1200"/>
              </a:spcAft>
              <a:buFont typeface="Symbol" panose="05050102010706020507" pitchFamily="18" charset="2"/>
              <a:buChar char="-"/>
            </a:pPr>
            <a:r>
              <a:rPr lang="de-DE" sz="1600" dirty="0"/>
              <a:t>Inhalte, Fakten</a:t>
            </a:r>
          </a:p>
          <a:p>
            <a:pPr marL="342900" indent="-342900">
              <a:spcBef>
                <a:spcPts val="0"/>
              </a:spcBef>
              <a:spcAft>
                <a:spcPts val="1200"/>
              </a:spcAft>
              <a:buFont typeface="Symbol" panose="05050102010706020507" pitchFamily="18" charset="2"/>
              <a:buChar char="-"/>
            </a:pPr>
            <a:r>
              <a:rPr lang="de-DE" sz="1600" dirty="0"/>
              <a:t>Ziele, Hintergründe, Absichten</a:t>
            </a:r>
          </a:p>
          <a:p>
            <a:pPr marL="342900" indent="-342900">
              <a:spcBef>
                <a:spcPts val="0"/>
              </a:spcBef>
              <a:spcAft>
                <a:spcPts val="1200"/>
              </a:spcAft>
              <a:buFont typeface="Symbol" panose="05050102010706020507" pitchFamily="18" charset="2"/>
              <a:buChar char="-"/>
            </a:pPr>
            <a:r>
              <a:rPr lang="de-DE" sz="1600" dirty="0"/>
              <a:t>Echtheit und Richtigkeit</a:t>
            </a:r>
          </a:p>
          <a:p>
            <a:pPr marL="342900" indent="-342900">
              <a:spcBef>
                <a:spcPts val="0"/>
              </a:spcBef>
              <a:spcAft>
                <a:spcPts val="1200"/>
              </a:spcAft>
              <a:buFont typeface="Symbol" panose="05050102010706020507" pitchFamily="18" charset="2"/>
              <a:buChar char="-"/>
            </a:pPr>
            <a:r>
              <a:rPr lang="de-DE" sz="1600" dirty="0"/>
              <a:t>Funktionsweisen</a:t>
            </a:r>
          </a:p>
        </p:txBody>
      </p:sp>
      <p:grpSp>
        <p:nvGrpSpPr>
          <p:cNvPr id="15" name="Gruppieren 14">
            <a:extLst>
              <a:ext uri="{FF2B5EF4-FFF2-40B4-BE49-F238E27FC236}">
                <a16:creationId xmlns:a16="http://schemas.microsoft.com/office/drawing/2014/main" id="{1C03E059-6822-4243-A7F2-C8014B722114}"/>
              </a:ext>
            </a:extLst>
          </p:cNvPr>
          <p:cNvGrpSpPr/>
          <p:nvPr/>
        </p:nvGrpSpPr>
        <p:grpSpPr>
          <a:xfrm>
            <a:off x="8087144" y="2196262"/>
            <a:ext cx="3880208" cy="2831864"/>
            <a:chOff x="8616589" y="3688984"/>
            <a:chExt cx="4032969" cy="2831864"/>
          </a:xfrm>
        </p:grpSpPr>
        <p:sp>
          <p:nvSpPr>
            <p:cNvPr id="14" name="Textplatzhalter 2">
              <a:extLst>
                <a:ext uri="{FF2B5EF4-FFF2-40B4-BE49-F238E27FC236}">
                  <a16:creationId xmlns:a16="http://schemas.microsoft.com/office/drawing/2014/main" id="{491485AD-8EB6-4B16-A1DE-9976D2A1F3E5}"/>
                </a:ext>
              </a:extLst>
            </p:cNvPr>
            <p:cNvSpPr txBox="1">
              <a:spLocks/>
            </p:cNvSpPr>
            <p:nvPr/>
          </p:nvSpPr>
          <p:spPr>
            <a:xfrm rot="10800000">
              <a:off x="8616589" y="3688984"/>
              <a:ext cx="4032969" cy="2831864"/>
            </a:xfrm>
            <a:prstGeom prst="homePlate">
              <a:avLst>
                <a:gd name="adj" fmla="val 34669"/>
              </a:avLst>
            </a:prstGeom>
            <a:solidFill>
              <a:schemeClr val="bg2"/>
            </a:solidFill>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200"/>
                </a:spcAft>
              </a:pPr>
              <a:endParaRPr lang="de-DE" sz="1600" dirty="0"/>
            </a:p>
          </p:txBody>
        </p:sp>
        <p:sp>
          <p:nvSpPr>
            <p:cNvPr id="13" name="Textplatzhalter 2">
              <a:extLst>
                <a:ext uri="{FF2B5EF4-FFF2-40B4-BE49-F238E27FC236}">
                  <a16:creationId xmlns:a16="http://schemas.microsoft.com/office/drawing/2014/main" id="{3A34DBC5-094C-4C9E-A5FA-B17E74B1CA54}"/>
                </a:ext>
              </a:extLst>
            </p:cNvPr>
            <p:cNvSpPr txBox="1">
              <a:spLocks/>
            </p:cNvSpPr>
            <p:nvPr/>
          </p:nvSpPr>
          <p:spPr>
            <a:xfrm>
              <a:off x="9540771" y="3707850"/>
              <a:ext cx="3108787" cy="2711341"/>
            </a:xfrm>
            <a:prstGeom prst="homePlate">
              <a:avLst>
                <a:gd name="adj" fmla="val 0"/>
              </a:avLst>
            </a:prstGeom>
            <a:noFill/>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200"/>
                </a:spcAft>
              </a:pPr>
              <a:r>
                <a:rPr lang="de-DE" dirty="0"/>
                <a:t>SUBJEKTIVE BRILLE</a:t>
              </a:r>
            </a:p>
            <a:p>
              <a:pPr marL="457200" indent="-457200">
                <a:spcBef>
                  <a:spcPts val="0"/>
                </a:spcBef>
                <a:spcAft>
                  <a:spcPts val="1200"/>
                </a:spcAft>
                <a:buFont typeface="Symbol" panose="05050102010706020507" pitchFamily="18" charset="2"/>
                <a:buChar char="-"/>
              </a:pPr>
              <a:r>
                <a:rPr lang="de-DE" sz="1600" dirty="0"/>
                <a:t>Wirkungen</a:t>
              </a:r>
            </a:p>
            <a:p>
              <a:pPr marL="457200" indent="-457200">
                <a:spcBef>
                  <a:spcPts val="0"/>
                </a:spcBef>
                <a:spcAft>
                  <a:spcPts val="1200"/>
                </a:spcAft>
                <a:buFont typeface="Symbol" panose="05050102010706020507" pitchFamily="18" charset="2"/>
                <a:buChar char="-"/>
              </a:pPr>
              <a:r>
                <a:rPr lang="de-DE" sz="1600" dirty="0"/>
                <a:t>Emotionen, Gedanken</a:t>
              </a:r>
            </a:p>
            <a:p>
              <a:pPr marL="457200" indent="-457200">
                <a:spcBef>
                  <a:spcPts val="0"/>
                </a:spcBef>
                <a:spcAft>
                  <a:spcPts val="1200"/>
                </a:spcAft>
                <a:buFont typeface="Symbol" panose="05050102010706020507" pitchFamily="18" charset="2"/>
                <a:buChar char="-"/>
              </a:pPr>
              <a:r>
                <a:rPr lang="de-DE" sz="1600" dirty="0"/>
                <a:t>Interessen, Überzeugung </a:t>
              </a:r>
            </a:p>
            <a:p>
              <a:pPr marL="457200" indent="-457200">
                <a:spcBef>
                  <a:spcPts val="0"/>
                </a:spcBef>
                <a:spcAft>
                  <a:spcPts val="1200"/>
                </a:spcAft>
                <a:buFont typeface="Symbol" panose="05050102010706020507" pitchFamily="18" charset="2"/>
                <a:buChar char="-"/>
              </a:pPr>
              <a:r>
                <a:rPr lang="de-DE" sz="1600" dirty="0"/>
                <a:t>Reaktionen</a:t>
              </a:r>
            </a:p>
            <a:p>
              <a:pPr marL="457200" indent="-457200">
                <a:spcBef>
                  <a:spcPts val="0"/>
                </a:spcBef>
                <a:spcAft>
                  <a:spcPts val="1200"/>
                </a:spcAft>
                <a:buFont typeface="Symbol" panose="05050102010706020507" pitchFamily="18" charset="2"/>
                <a:buChar char="-"/>
              </a:pPr>
              <a:r>
                <a:rPr lang="de-DE" sz="1600" dirty="0"/>
                <a:t>Verhalten</a:t>
              </a:r>
            </a:p>
          </p:txBody>
        </p:sp>
      </p:grpSp>
      <p:sp>
        <p:nvSpPr>
          <p:cNvPr id="8" name="Rechteck: abgerundete Ecken 7">
            <a:extLst>
              <a:ext uri="{FF2B5EF4-FFF2-40B4-BE49-F238E27FC236}">
                <a16:creationId xmlns:a16="http://schemas.microsoft.com/office/drawing/2014/main" id="{246D0A25-640A-4511-8983-19D9E3B19931}"/>
              </a:ext>
            </a:extLst>
          </p:cNvPr>
          <p:cNvSpPr/>
          <p:nvPr/>
        </p:nvSpPr>
        <p:spPr bwMode="auto">
          <a:xfrm>
            <a:off x="4118375" y="2496823"/>
            <a:ext cx="3955247" cy="1043363"/>
          </a:xfrm>
          <a:prstGeom prst="roundRect">
            <a:avLst/>
          </a:prstGeom>
          <a:solidFill>
            <a:srgbClr val="B2F7E9"/>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2800" dirty="0">
                <a:solidFill>
                  <a:schemeClr val="tx1"/>
                </a:solidFill>
                <a:latin typeface="+mj-lt"/>
              </a:rPr>
              <a:t>Die Botschaft</a:t>
            </a:r>
            <a:endParaRPr lang="de-DE" dirty="0">
              <a:solidFill>
                <a:schemeClr val="tx1"/>
              </a:solidFill>
              <a:latin typeface="+mj-lt"/>
            </a:endParaRPr>
          </a:p>
        </p:txBody>
      </p:sp>
      <p:sp>
        <p:nvSpPr>
          <p:cNvPr id="9" name="Rechteck: abgerundete Ecken 8">
            <a:extLst>
              <a:ext uri="{FF2B5EF4-FFF2-40B4-BE49-F238E27FC236}">
                <a16:creationId xmlns:a16="http://schemas.microsoft.com/office/drawing/2014/main" id="{2879E030-46A2-4C04-A22D-D431E469FCD6}"/>
              </a:ext>
            </a:extLst>
          </p:cNvPr>
          <p:cNvSpPr/>
          <p:nvPr/>
        </p:nvSpPr>
        <p:spPr bwMode="auto">
          <a:xfrm>
            <a:off x="4118377" y="3683836"/>
            <a:ext cx="3955246" cy="1030006"/>
          </a:xfrm>
          <a:prstGeom prst="roundRect">
            <a:avLst/>
          </a:prstGeom>
          <a:solidFill>
            <a:srgbClr val="FDF4DD"/>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2800" dirty="0">
                <a:solidFill>
                  <a:schemeClr val="tx1"/>
                </a:solidFill>
                <a:latin typeface="+mj-lt"/>
              </a:rPr>
              <a:t>Der Fakten-Check</a:t>
            </a:r>
            <a:endParaRPr lang="de-DE" dirty="0">
              <a:solidFill>
                <a:schemeClr val="tx1"/>
              </a:solidFill>
              <a:latin typeface="+mj-lt"/>
            </a:endParaRPr>
          </a:p>
        </p:txBody>
      </p:sp>
    </p:spTree>
    <p:extLst>
      <p:ext uri="{BB962C8B-B14F-4D97-AF65-F5344CB8AC3E}">
        <p14:creationId xmlns:p14="http://schemas.microsoft.com/office/powerpoint/2010/main" val="468238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BA1D177-4DB9-4800-9376-7390D3DA5C35}"/>
              </a:ext>
            </a:extLst>
          </p:cNvPr>
          <p:cNvSpPr/>
          <p:nvPr/>
        </p:nvSpPr>
        <p:spPr>
          <a:xfrm>
            <a:off x="0" y="0"/>
            <a:ext cx="12192000" cy="5881809"/>
          </a:xfrm>
          <a:prstGeom prst="rect">
            <a:avLst/>
          </a:prstGeom>
          <a:solidFill>
            <a:srgbClr val="B2E4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3" name="Grafik 2">
            <a:extLst>
              <a:ext uri="{FF2B5EF4-FFF2-40B4-BE49-F238E27FC236}">
                <a16:creationId xmlns:a16="http://schemas.microsoft.com/office/drawing/2014/main" id="{DDC13642-68ED-4972-877B-4C8CD2BC045C}"/>
              </a:ext>
            </a:extLst>
          </p:cNvPr>
          <p:cNvPicPr>
            <a:picLocks noChangeAspect="1"/>
          </p:cNvPicPr>
          <p:nvPr/>
        </p:nvPicPr>
        <p:blipFill rotWithShape="1">
          <a:blip r:embed="rId3">
            <a:extLst>
              <a:ext uri="{28A0092B-C50C-407E-A947-70E740481C1C}">
                <a14:useLocalDpi xmlns:a14="http://schemas.microsoft.com/office/drawing/2010/main" val="0"/>
              </a:ext>
            </a:extLst>
          </a:blip>
          <a:srcRect b="2559"/>
          <a:stretch/>
        </p:blipFill>
        <p:spPr>
          <a:xfrm>
            <a:off x="506309" y="452129"/>
            <a:ext cx="2764957" cy="5065103"/>
          </a:xfrm>
          <a:prstGeom prst="rect">
            <a:avLst/>
          </a:prstGeom>
        </p:spPr>
      </p:pic>
      <p:pic>
        <p:nvPicPr>
          <p:cNvPr id="10" name="Grafik 9">
            <a:extLst>
              <a:ext uri="{FF2B5EF4-FFF2-40B4-BE49-F238E27FC236}">
                <a16:creationId xmlns:a16="http://schemas.microsoft.com/office/drawing/2014/main" id="{8DD29C95-9274-4E4E-93C1-D400E987FAC9}"/>
              </a:ext>
            </a:extLst>
          </p:cNvPr>
          <p:cNvPicPr>
            <a:picLocks noChangeAspect="1"/>
          </p:cNvPicPr>
          <p:nvPr/>
        </p:nvPicPr>
        <p:blipFill rotWithShape="1">
          <a:blip r:embed="rId4">
            <a:extLst>
              <a:ext uri="{28A0092B-C50C-407E-A947-70E740481C1C}">
                <a14:useLocalDpi xmlns:a14="http://schemas.microsoft.com/office/drawing/2010/main" val="0"/>
              </a:ext>
            </a:extLst>
          </a:blip>
          <a:srcRect b="2356"/>
          <a:stretch/>
        </p:blipFill>
        <p:spPr>
          <a:xfrm>
            <a:off x="9394143" y="452129"/>
            <a:ext cx="2309779" cy="5065104"/>
          </a:xfrm>
          <a:prstGeom prst="rect">
            <a:avLst/>
          </a:prstGeom>
        </p:spPr>
      </p:pic>
      <p:sp>
        <p:nvSpPr>
          <p:cNvPr id="5" name="Textfeld 4">
            <a:extLst>
              <a:ext uri="{FF2B5EF4-FFF2-40B4-BE49-F238E27FC236}">
                <a16:creationId xmlns:a16="http://schemas.microsoft.com/office/drawing/2014/main" id="{2A709213-9C49-4966-9533-D115F4778F86}"/>
              </a:ext>
            </a:extLst>
          </p:cNvPr>
          <p:cNvSpPr txBox="1"/>
          <p:nvPr/>
        </p:nvSpPr>
        <p:spPr>
          <a:xfrm>
            <a:off x="3068641" y="980728"/>
            <a:ext cx="6624736" cy="591637"/>
          </a:xfrm>
          <a:prstGeom prst="rect">
            <a:avLst/>
          </a:prstGeom>
          <a:noFill/>
        </p:spPr>
        <p:txBody>
          <a:bodyPr wrap="square" lIns="0" tIns="0" rIns="0" bIns="0" rtlCol="0">
            <a:spAutoFit/>
          </a:bodyPr>
          <a:lstStyle/>
          <a:p>
            <a:pPr algn="ctr">
              <a:lnSpc>
                <a:spcPct val="113000"/>
              </a:lnSpc>
            </a:pPr>
            <a:r>
              <a:rPr lang="de-DE" sz="3600" dirty="0">
                <a:latin typeface="+mj-lt"/>
              </a:rPr>
              <a:t>DIE OBERFLÄCHE</a:t>
            </a:r>
          </a:p>
        </p:txBody>
      </p:sp>
      <p:sp>
        <p:nvSpPr>
          <p:cNvPr id="24" name="Textfeld 23">
            <a:extLst>
              <a:ext uri="{FF2B5EF4-FFF2-40B4-BE49-F238E27FC236}">
                <a16:creationId xmlns:a16="http://schemas.microsoft.com/office/drawing/2014/main" id="{A354DFD5-6051-40E2-B66B-2CBA181771DF}"/>
              </a:ext>
            </a:extLst>
          </p:cNvPr>
          <p:cNvSpPr txBox="1"/>
          <p:nvPr/>
        </p:nvSpPr>
        <p:spPr>
          <a:xfrm>
            <a:off x="4295800" y="2708920"/>
            <a:ext cx="4176402" cy="1855764"/>
          </a:xfrm>
          <a:prstGeom prst="rect">
            <a:avLst/>
          </a:prstGeom>
          <a:noFill/>
        </p:spPr>
        <p:txBody>
          <a:bodyPr wrap="square" lIns="0" tIns="0" rIns="0" bIns="0" rtlCol="0">
            <a:spAutoFit/>
          </a:bodyPr>
          <a:lstStyle/>
          <a:p>
            <a:pPr marL="285750" indent="-285750" algn="l">
              <a:lnSpc>
                <a:spcPct val="113000"/>
              </a:lnSpc>
              <a:spcAft>
                <a:spcPts val="2400"/>
              </a:spcAft>
              <a:buFont typeface="Arial" panose="020B0604020202020204" pitchFamily="34" charset="0"/>
              <a:buChar char="•"/>
            </a:pPr>
            <a:r>
              <a:rPr lang="de-DE" i="1" dirty="0"/>
              <a:t>Mit welchen Eigenschaften lassen sich die beiden Körperbilder beschreiben?</a:t>
            </a:r>
          </a:p>
          <a:p>
            <a:pPr marL="285750" indent="-285750">
              <a:lnSpc>
                <a:spcPct val="113000"/>
              </a:lnSpc>
              <a:spcAft>
                <a:spcPts val="2400"/>
              </a:spcAft>
              <a:buFont typeface="Arial" panose="020B0604020202020204" pitchFamily="34" charset="0"/>
              <a:buChar char="•"/>
            </a:pPr>
            <a:r>
              <a:rPr lang="de-DE" i="1" dirty="0"/>
              <a:t>Wie beeinflussen die Bilder meine eigene Körperwahrnehmung?</a:t>
            </a:r>
          </a:p>
        </p:txBody>
      </p:sp>
      <p:sp>
        <p:nvSpPr>
          <p:cNvPr id="25" name="Textfeld 24">
            <a:extLst>
              <a:ext uri="{FF2B5EF4-FFF2-40B4-BE49-F238E27FC236}">
                <a16:creationId xmlns:a16="http://schemas.microsoft.com/office/drawing/2014/main" id="{DD1929A7-EBAF-4C03-AE9F-1E23836781D0}"/>
              </a:ext>
            </a:extLst>
          </p:cNvPr>
          <p:cNvSpPr txBox="1"/>
          <p:nvPr/>
        </p:nvSpPr>
        <p:spPr>
          <a:xfrm>
            <a:off x="3068641" y="1657554"/>
            <a:ext cx="6624736" cy="328680"/>
          </a:xfrm>
          <a:prstGeom prst="rect">
            <a:avLst/>
          </a:prstGeom>
          <a:noFill/>
        </p:spPr>
        <p:txBody>
          <a:bodyPr wrap="square" lIns="0" tIns="0" rIns="0" bIns="0" rtlCol="0">
            <a:spAutoFit/>
          </a:bodyPr>
          <a:lstStyle/>
          <a:p>
            <a:pPr algn="ctr">
              <a:lnSpc>
                <a:spcPct val="113000"/>
              </a:lnSpc>
            </a:pPr>
            <a:r>
              <a:rPr lang="de-DE" sz="2000" dirty="0">
                <a:solidFill>
                  <a:schemeClr val="tx2">
                    <a:lumMod val="75000"/>
                  </a:schemeClr>
                </a:solidFill>
                <a:latin typeface="+mj-lt"/>
              </a:rPr>
              <a:t>visuelle, auditive und textuelle Inhalte</a:t>
            </a:r>
          </a:p>
        </p:txBody>
      </p:sp>
      <p:pic>
        <p:nvPicPr>
          <p:cNvPr id="11" name="Grafik 10">
            <a:extLst>
              <a:ext uri="{FF2B5EF4-FFF2-40B4-BE49-F238E27FC236}">
                <a16:creationId xmlns:a16="http://schemas.microsoft.com/office/drawing/2014/main" id="{D3D87E86-1DF1-4A06-B0DA-B7E01C21399E}"/>
              </a:ext>
            </a:extLst>
          </p:cNvPr>
          <p:cNvPicPr>
            <a:picLocks noChangeAspect="1"/>
          </p:cNvPicPr>
          <p:nvPr/>
        </p:nvPicPr>
        <p:blipFill rotWithShape="1">
          <a:blip r:embed="rId5">
            <a:extLst>
              <a:ext uri="{28A0092B-C50C-407E-A947-70E740481C1C}">
                <a14:useLocalDpi xmlns:a14="http://schemas.microsoft.com/office/drawing/2010/main" val="0"/>
              </a:ext>
            </a:extLst>
          </a:blip>
          <a:srcRect l="6822" b="15743"/>
          <a:stretch/>
        </p:blipFill>
        <p:spPr>
          <a:xfrm>
            <a:off x="10128448" y="5881809"/>
            <a:ext cx="1967014" cy="944855"/>
          </a:xfrm>
          <a:prstGeom prst="rect">
            <a:avLst/>
          </a:prstGeom>
        </p:spPr>
      </p:pic>
      <p:pic>
        <p:nvPicPr>
          <p:cNvPr id="13" name="Grafik 12">
            <a:extLst>
              <a:ext uri="{FF2B5EF4-FFF2-40B4-BE49-F238E27FC236}">
                <a16:creationId xmlns:a16="http://schemas.microsoft.com/office/drawing/2014/main" id="{CD03D8CB-3384-4E7F-A0B5-78291007A1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85738" y="6130980"/>
            <a:ext cx="2134198" cy="547761"/>
          </a:xfrm>
          <a:prstGeom prst="rect">
            <a:avLst/>
          </a:prstGeom>
        </p:spPr>
      </p:pic>
      <p:pic>
        <p:nvPicPr>
          <p:cNvPr id="15" name="Grafik 14">
            <a:extLst>
              <a:ext uri="{FF2B5EF4-FFF2-40B4-BE49-F238E27FC236}">
                <a16:creationId xmlns:a16="http://schemas.microsoft.com/office/drawing/2014/main" id="{24B18935-163B-4B83-845D-68C4D584882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407368" y="6119672"/>
            <a:ext cx="1800200" cy="437042"/>
          </a:xfrm>
          <a:prstGeom prst="rect">
            <a:avLst/>
          </a:prstGeom>
        </p:spPr>
      </p:pic>
      <p:pic>
        <p:nvPicPr>
          <p:cNvPr id="16" name="Grafik 15">
            <a:extLst>
              <a:ext uri="{FF2B5EF4-FFF2-40B4-BE49-F238E27FC236}">
                <a16:creationId xmlns:a16="http://schemas.microsoft.com/office/drawing/2014/main" id="{4DCE7873-81F7-4FDE-B74A-ED8B4C91B41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983000" y="6168812"/>
            <a:ext cx="1636417" cy="367735"/>
          </a:xfrm>
          <a:prstGeom prst="rect">
            <a:avLst/>
          </a:prstGeom>
        </p:spPr>
      </p:pic>
    </p:spTree>
    <p:extLst>
      <p:ext uri="{BB962C8B-B14F-4D97-AF65-F5344CB8AC3E}">
        <p14:creationId xmlns:p14="http://schemas.microsoft.com/office/powerpoint/2010/main" val="3024171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4A111C1E-1190-4FEB-A98D-87E5BE6E7308}"/>
              </a:ext>
            </a:extLst>
          </p:cNvPr>
          <p:cNvSpPr/>
          <p:nvPr/>
        </p:nvSpPr>
        <p:spPr>
          <a:xfrm>
            <a:off x="0" y="0"/>
            <a:ext cx="12192000" cy="5877272"/>
          </a:xfrm>
          <a:prstGeom prst="rect">
            <a:avLst/>
          </a:prstGeom>
          <a:solidFill>
            <a:srgbClr val="B2F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3" name="Grafik 2">
            <a:extLst>
              <a:ext uri="{FF2B5EF4-FFF2-40B4-BE49-F238E27FC236}">
                <a16:creationId xmlns:a16="http://schemas.microsoft.com/office/drawing/2014/main" id="{DDC13642-68ED-4972-877B-4C8CD2BC045C}"/>
              </a:ext>
            </a:extLst>
          </p:cNvPr>
          <p:cNvPicPr>
            <a:picLocks noChangeAspect="1"/>
          </p:cNvPicPr>
          <p:nvPr/>
        </p:nvPicPr>
        <p:blipFill rotWithShape="1">
          <a:blip r:embed="rId3">
            <a:extLst>
              <a:ext uri="{28A0092B-C50C-407E-A947-70E740481C1C}">
                <a14:useLocalDpi xmlns:a14="http://schemas.microsoft.com/office/drawing/2010/main" val="0"/>
              </a:ext>
            </a:extLst>
          </a:blip>
          <a:srcRect b="2559"/>
          <a:stretch/>
        </p:blipFill>
        <p:spPr>
          <a:xfrm>
            <a:off x="506309" y="452129"/>
            <a:ext cx="2764957" cy="5065103"/>
          </a:xfrm>
          <a:prstGeom prst="rect">
            <a:avLst/>
          </a:prstGeom>
        </p:spPr>
      </p:pic>
      <p:pic>
        <p:nvPicPr>
          <p:cNvPr id="10" name="Grafik 9">
            <a:extLst>
              <a:ext uri="{FF2B5EF4-FFF2-40B4-BE49-F238E27FC236}">
                <a16:creationId xmlns:a16="http://schemas.microsoft.com/office/drawing/2014/main" id="{8DD29C95-9274-4E4E-93C1-D400E987FAC9}"/>
              </a:ext>
            </a:extLst>
          </p:cNvPr>
          <p:cNvPicPr>
            <a:picLocks noChangeAspect="1"/>
          </p:cNvPicPr>
          <p:nvPr/>
        </p:nvPicPr>
        <p:blipFill rotWithShape="1">
          <a:blip r:embed="rId4">
            <a:extLst>
              <a:ext uri="{28A0092B-C50C-407E-A947-70E740481C1C}">
                <a14:useLocalDpi xmlns:a14="http://schemas.microsoft.com/office/drawing/2010/main" val="0"/>
              </a:ext>
            </a:extLst>
          </a:blip>
          <a:srcRect b="2356"/>
          <a:stretch/>
        </p:blipFill>
        <p:spPr>
          <a:xfrm>
            <a:off x="9394143" y="452129"/>
            <a:ext cx="2309779" cy="5065104"/>
          </a:xfrm>
          <a:prstGeom prst="rect">
            <a:avLst/>
          </a:prstGeom>
        </p:spPr>
      </p:pic>
      <p:sp>
        <p:nvSpPr>
          <p:cNvPr id="24" name="Textfeld 23">
            <a:extLst>
              <a:ext uri="{FF2B5EF4-FFF2-40B4-BE49-F238E27FC236}">
                <a16:creationId xmlns:a16="http://schemas.microsoft.com/office/drawing/2014/main" id="{A354DFD5-6051-40E2-B66B-2CBA181771DF}"/>
              </a:ext>
            </a:extLst>
          </p:cNvPr>
          <p:cNvSpPr txBox="1"/>
          <p:nvPr/>
        </p:nvSpPr>
        <p:spPr>
          <a:xfrm>
            <a:off x="4295800" y="2708920"/>
            <a:ext cx="4176402" cy="1542730"/>
          </a:xfrm>
          <a:prstGeom prst="rect">
            <a:avLst/>
          </a:prstGeom>
          <a:noFill/>
        </p:spPr>
        <p:txBody>
          <a:bodyPr wrap="square" lIns="0" tIns="0" rIns="0" bIns="0" rtlCol="0">
            <a:spAutoFit/>
          </a:bodyPr>
          <a:lstStyle/>
          <a:p>
            <a:pPr marL="285750" indent="-285750" algn="l">
              <a:lnSpc>
                <a:spcPct val="113000"/>
              </a:lnSpc>
              <a:spcAft>
                <a:spcPts val="2400"/>
              </a:spcAft>
              <a:buFont typeface="Arial" panose="020B0604020202020204" pitchFamily="34" charset="0"/>
              <a:buChar char="•"/>
            </a:pPr>
            <a:r>
              <a:rPr lang="de-DE" i="1" dirty="0"/>
              <a:t>Welchen Effekt wollen die Beiträge möglicherweise erzeugen?</a:t>
            </a:r>
          </a:p>
          <a:p>
            <a:pPr marL="285750" indent="-285750">
              <a:lnSpc>
                <a:spcPct val="113000"/>
              </a:lnSpc>
              <a:spcAft>
                <a:spcPts val="2400"/>
              </a:spcAft>
              <a:buFont typeface="Arial" panose="020B0604020202020204" pitchFamily="34" charset="0"/>
              <a:buChar char="•"/>
            </a:pPr>
            <a:r>
              <a:rPr lang="de-DE" i="1" dirty="0"/>
              <a:t>Fühle ich mich motiviert, inspiriert oder unter Druck gesetzt?</a:t>
            </a:r>
          </a:p>
        </p:txBody>
      </p:sp>
      <p:pic>
        <p:nvPicPr>
          <p:cNvPr id="11" name="Grafik 10">
            <a:extLst>
              <a:ext uri="{FF2B5EF4-FFF2-40B4-BE49-F238E27FC236}">
                <a16:creationId xmlns:a16="http://schemas.microsoft.com/office/drawing/2014/main" id="{D3D87E86-1DF1-4A06-B0DA-B7E01C21399E}"/>
              </a:ext>
            </a:extLst>
          </p:cNvPr>
          <p:cNvPicPr>
            <a:picLocks noChangeAspect="1"/>
          </p:cNvPicPr>
          <p:nvPr/>
        </p:nvPicPr>
        <p:blipFill rotWithShape="1">
          <a:blip r:embed="rId5">
            <a:extLst>
              <a:ext uri="{28A0092B-C50C-407E-A947-70E740481C1C}">
                <a14:useLocalDpi xmlns:a14="http://schemas.microsoft.com/office/drawing/2010/main" val="0"/>
              </a:ext>
            </a:extLst>
          </a:blip>
          <a:srcRect l="6822" b="15743"/>
          <a:stretch/>
        </p:blipFill>
        <p:spPr>
          <a:xfrm>
            <a:off x="10128448" y="5881809"/>
            <a:ext cx="1967014" cy="944855"/>
          </a:xfrm>
          <a:prstGeom prst="rect">
            <a:avLst/>
          </a:prstGeom>
        </p:spPr>
      </p:pic>
      <p:pic>
        <p:nvPicPr>
          <p:cNvPr id="13" name="Grafik 12">
            <a:extLst>
              <a:ext uri="{FF2B5EF4-FFF2-40B4-BE49-F238E27FC236}">
                <a16:creationId xmlns:a16="http://schemas.microsoft.com/office/drawing/2014/main" id="{CD03D8CB-3384-4E7F-A0B5-78291007A1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85738" y="6130980"/>
            <a:ext cx="2134198" cy="547761"/>
          </a:xfrm>
          <a:prstGeom prst="rect">
            <a:avLst/>
          </a:prstGeom>
        </p:spPr>
      </p:pic>
      <p:pic>
        <p:nvPicPr>
          <p:cNvPr id="15" name="Grafik 14">
            <a:extLst>
              <a:ext uri="{FF2B5EF4-FFF2-40B4-BE49-F238E27FC236}">
                <a16:creationId xmlns:a16="http://schemas.microsoft.com/office/drawing/2014/main" id="{24B18935-163B-4B83-845D-68C4D584882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407368" y="6119672"/>
            <a:ext cx="1800200" cy="437042"/>
          </a:xfrm>
          <a:prstGeom prst="rect">
            <a:avLst/>
          </a:prstGeom>
        </p:spPr>
      </p:pic>
      <p:pic>
        <p:nvPicPr>
          <p:cNvPr id="16" name="Grafik 15">
            <a:extLst>
              <a:ext uri="{FF2B5EF4-FFF2-40B4-BE49-F238E27FC236}">
                <a16:creationId xmlns:a16="http://schemas.microsoft.com/office/drawing/2014/main" id="{4DCE7873-81F7-4FDE-B74A-ED8B4C91B41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983000" y="6168812"/>
            <a:ext cx="1636417" cy="367735"/>
          </a:xfrm>
          <a:prstGeom prst="rect">
            <a:avLst/>
          </a:prstGeom>
        </p:spPr>
      </p:pic>
      <p:sp>
        <p:nvSpPr>
          <p:cNvPr id="17" name="Textfeld 16">
            <a:extLst>
              <a:ext uri="{FF2B5EF4-FFF2-40B4-BE49-F238E27FC236}">
                <a16:creationId xmlns:a16="http://schemas.microsoft.com/office/drawing/2014/main" id="{2D535269-BE91-4480-BBC4-431975C9799C}"/>
              </a:ext>
            </a:extLst>
          </p:cNvPr>
          <p:cNvSpPr txBox="1"/>
          <p:nvPr/>
        </p:nvSpPr>
        <p:spPr>
          <a:xfrm>
            <a:off x="3068641" y="980728"/>
            <a:ext cx="6624736" cy="591637"/>
          </a:xfrm>
          <a:prstGeom prst="rect">
            <a:avLst/>
          </a:prstGeom>
          <a:noFill/>
        </p:spPr>
        <p:txBody>
          <a:bodyPr wrap="square" lIns="0" tIns="0" rIns="0" bIns="0" rtlCol="0">
            <a:spAutoFit/>
          </a:bodyPr>
          <a:lstStyle/>
          <a:p>
            <a:pPr algn="ctr">
              <a:lnSpc>
                <a:spcPct val="113000"/>
              </a:lnSpc>
            </a:pPr>
            <a:r>
              <a:rPr lang="de-DE" sz="3600" dirty="0">
                <a:latin typeface="+mj-lt"/>
              </a:rPr>
              <a:t>DIE BOTSCHAFT</a:t>
            </a:r>
          </a:p>
        </p:txBody>
      </p:sp>
      <p:sp>
        <p:nvSpPr>
          <p:cNvPr id="18" name="Textfeld 17">
            <a:extLst>
              <a:ext uri="{FF2B5EF4-FFF2-40B4-BE49-F238E27FC236}">
                <a16:creationId xmlns:a16="http://schemas.microsoft.com/office/drawing/2014/main" id="{C48DF6F6-9BDC-46EC-9D07-00965FA1B517}"/>
              </a:ext>
            </a:extLst>
          </p:cNvPr>
          <p:cNvSpPr txBox="1"/>
          <p:nvPr/>
        </p:nvSpPr>
        <p:spPr>
          <a:xfrm>
            <a:off x="3068641" y="1657554"/>
            <a:ext cx="6624736" cy="328680"/>
          </a:xfrm>
          <a:prstGeom prst="rect">
            <a:avLst/>
          </a:prstGeom>
          <a:noFill/>
        </p:spPr>
        <p:txBody>
          <a:bodyPr wrap="square" lIns="0" tIns="0" rIns="0" bIns="0" rtlCol="0">
            <a:spAutoFit/>
          </a:bodyPr>
          <a:lstStyle/>
          <a:p>
            <a:pPr algn="ctr">
              <a:lnSpc>
                <a:spcPct val="113000"/>
              </a:lnSpc>
            </a:pPr>
            <a:r>
              <a:rPr lang="de-DE" sz="2000" dirty="0">
                <a:solidFill>
                  <a:schemeClr val="tx2">
                    <a:lumMod val="75000"/>
                  </a:schemeClr>
                </a:solidFill>
                <a:latin typeface="+mj-lt"/>
              </a:rPr>
              <a:t>Ziele, Funktionen und Absichten</a:t>
            </a:r>
          </a:p>
        </p:txBody>
      </p:sp>
    </p:spTree>
    <p:extLst>
      <p:ext uri="{BB962C8B-B14F-4D97-AF65-F5344CB8AC3E}">
        <p14:creationId xmlns:p14="http://schemas.microsoft.com/office/powerpoint/2010/main" val="682159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hteck 21">
            <a:extLst>
              <a:ext uri="{FF2B5EF4-FFF2-40B4-BE49-F238E27FC236}">
                <a16:creationId xmlns:a16="http://schemas.microsoft.com/office/drawing/2014/main" id="{1667FBCC-2076-4B2F-9DCD-0F9D1911C9E3}"/>
              </a:ext>
            </a:extLst>
          </p:cNvPr>
          <p:cNvSpPr/>
          <p:nvPr/>
        </p:nvSpPr>
        <p:spPr>
          <a:xfrm>
            <a:off x="0" y="0"/>
            <a:ext cx="12192000" cy="5877272"/>
          </a:xfrm>
          <a:prstGeom prst="rect">
            <a:avLst/>
          </a:prstGeom>
          <a:solidFill>
            <a:srgbClr val="FDF4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3" name="Grafik 2">
            <a:extLst>
              <a:ext uri="{FF2B5EF4-FFF2-40B4-BE49-F238E27FC236}">
                <a16:creationId xmlns:a16="http://schemas.microsoft.com/office/drawing/2014/main" id="{DDC13642-68ED-4972-877B-4C8CD2BC045C}"/>
              </a:ext>
            </a:extLst>
          </p:cNvPr>
          <p:cNvPicPr>
            <a:picLocks noChangeAspect="1"/>
          </p:cNvPicPr>
          <p:nvPr/>
        </p:nvPicPr>
        <p:blipFill rotWithShape="1">
          <a:blip r:embed="rId3">
            <a:extLst>
              <a:ext uri="{28A0092B-C50C-407E-A947-70E740481C1C}">
                <a14:useLocalDpi xmlns:a14="http://schemas.microsoft.com/office/drawing/2010/main" val="0"/>
              </a:ext>
            </a:extLst>
          </a:blip>
          <a:srcRect b="2559"/>
          <a:stretch/>
        </p:blipFill>
        <p:spPr>
          <a:xfrm>
            <a:off x="506309" y="452129"/>
            <a:ext cx="2764957" cy="5065103"/>
          </a:xfrm>
          <a:prstGeom prst="rect">
            <a:avLst/>
          </a:prstGeom>
        </p:spPr>
      </p:pic>
      <p:pic>
        <p:nvPicPr>
          <p:cNvPr id="10" name="Grafik 9">
            <a:extLst>
              <a:ext uri="{FF2B5EF4-FFF2-40B4-BE49-F238E27FC236}">
                <a16:creationId xmlns:a16="http://schemas.microsoft.com/office/drawing/2014/main" id="{8DD29C95-9274-4E4E-93C1-D400E987FAC9}"/>
              </a:ext>
            </a:extLst>
          </p:cNvPr>
          <p:cNvPicPr>
            <a:picLocks noChangeAspect="1"/>
          </p:cNvPicPr>
          <p:nvPr/>
        </p:nvPicPr>
        <p:blipFill rotWithShape="1">
          <a:blip r:embed="rId4">
            <a:extLst>
              <a:ext uri="{28A0092B-C50C-407E-A947-70E740481C1C}">
                <a14:useLocalDpi xmlns:a14="http://schemas.microsoft.com/office/drawing/2010/main" val="0"/>
              </a:ext>
            </a:extLst>
          </a:blip>
          <a:srcRect b="2356"/>
          <a:stretch/>
        </p:blipFill>
        <p:spPr>
          <a:xfrm>
            <a:off x="9394143" y="452129"/>
            <a:ext cx="2309779" cy="5065104"/>
          </a:xfrm>
          <a:prstGeom prst="rect">
            <a:avLst/>
          </a:prstGeom>
        </p:spPr>
      </p:pic>
      <p:sp>
        <p:nvSpPr>
          <p:cNvPr id="24" name="Textfeld 23">
            <a:extLst>
              <a:ext uri="{FF2B5EF4-FFF2-40B4-BE49-F238E27FC236}">
                <a16:creationId xmlns:a16="http://schemas.microsoft.com/office/drawing/2014/main" id="{A354DFD5-6051-40E2-B66B-2CBA181771DF}"/>
              </a:ext>
            </a:extLst>
          </p:cNvPr>
          <p:cNvSpPr txBox="1"/>
          <p:nvPr/>
        </p:nvSpPr>
        <p:spPr>
          <a:xfrm>
            <a:off x="4295800" y="2708920"/>
            <a:ext cx="4248472" cy="1542730"/>
          </a:xfrm>
          <a:prstGeom prst="rect">
            <a:avLst/>
          </a:prstGeom>
          <a:noFill/>
        </p:spPr>
        <p:txBody>
          <a:bodyPr wrap="square" lIns="0" tIns="0" rIns="0" bIns="0" rtlCol="0">
            <a:spAutoFit/>
          </a:bodyPr>
          <a:lstStyle/>
          <a:p>
            <a:pPr marL="285750" indent="-285750" algn="l">
              <a:lnSpc>
                <a:spcPct val="113000"/>
              </a:lnSpc>
              <a:spcAft>
                <a:spcPts val="2400"/>
              </a:spcAft>
              <a:buFont typeface="Arial" panose="020B0604020202020204" pitchFamily="34" charset="0"/>
              <a:buChar char="•"/>
            </a:pPr>
            <a:r>
              <a:rPr lang="de-DE" i="1" dirty="0"/>
              <a:t>Welche Inhalte sind real oder fake?</a:t>
            </a:r>
          </a:p>
          <a:p>
            <a:pPr marL="285750" indent="-285750">
              <a:lnSpc>
                <a:spcPct val="113000"/>
              </a:lnSpc>
              <a:spcAft>
                <a:spcPts val="2400"/>
              </a:spcAft>
              <a:buFont typeface="Arial" panose="020B0604020202020204" pitchFamily="34" charset="0"/>
              <a:buChar char="•"/>
            </a:pPr>
            <a:r>
              <a:rPr lang="de-DE" i="1" dirty="0"/>
              <a:t>Kommen mir die Inhalte richtig, erstrebenswert oder glaubwürdig vor?</a:t>
            </a:r>
          </a:p>
        </p:txBody>
      </p:sp>
      <p:pic>
        <p:nvPicPr>
          <p:cNvPr id="11" name="Grafik 10">
            <a:extLst>
              <a:ext uri="{FF2B5EF4-FFF2-40B4-BE49-F238E27FC236}">
                <a16:creationId xmlns:a16="http://schemas.microsoft.com/office/drawing/2014/main" id="{D3D87E86-1DF1-4A06-B0DA-B7E01C21399E}"/>
              </a:ext>
            </a:extLst>
          </p:cNvPr>
          <p:cNvPicPr>
            <a:picLocks noChangeAspect="1"/>
          </p:cNvPicPr>
          <p:nvPr/>
        </p:nvPicPr>
        <p:blipFill rotWithShape="1">
          <a:blip r:embed="rId5">
            <a:extLst>
              <a:ext uri="{28A0092B-C50C-407E-A947-70E740481C1C}">
                <a14:useLocalDpi xmlns:a14="http://schemas.microsoft.com/office/drawing/2010/main" val="0"/>
              </a:ext>
            </a:extLst>
          </a:blip>
          <a:srcRect l="6822" b="15743"/>
          <a:stretch/>
        </p:blipFill>
        <p:spPr>
          <a:xfrm>
            <a:off x="10128448" y="5881809"/>
            <a:ext cx="1967014" cy="944855"/>
          </a:xfrm>
          <a:prstGeom prst="rect">
            <a:avLst/>
          </a:prstGeom>
        </p:spPr>
      </p:pic>
      <p:pic>
        <p:nvPicPr>
          <p:cNvPr id="13" name="Grafik 12">
            <a:extLst>
              <a:ext uri="{FF2B5EF4-FFF2-40B4-BE49-F238E27FC236}">
                <a16:creationId xmlns:a16="http://schemas.microsoft.com/office/drawing/2014/main" id="{CD03D8CB-3384-4E7F-A0B5-78291007A1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85738" y="6130980"/>
            <a:ext cx="2134198" cy="547761"/>
          </a:xfrm>
          <a:prstGeom prst="rect">
            <a:avLst/>
          </a:prstGeom>
        </p:spPr>
      </p:pic>
      <p:pic>
        <p:nvPicPr>
          <p:cNvPr id="15" name="Grafik 14">
            <a:extLst>
              <a:ext uri="{FF2B5EF4-FFF2-40B4-BE49-F238E27FC236}">
                <a16:creationId xmlns:a16="http://schemas.microsoft.com/office/drawing/2014/main" id="{24B18935-163B-4B83-845D-68C4D584882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407368" y="6119672"/>
            <a:ext cx="1800200" cy="437042"/>
          </a:xfrm>
          <a:prstGeom prst="rect">
            <a:avLst/>
          </a:prstGeom>
        </p:spPr>
      </p:pic>
      <p:pic>
        <p:nvPicPr>
          <p:cNvPr id="16" name="Grafik 15">
            <a:extLst>
              <a:ext uri="{FF2B5EF4-FFF2-40B4-BE49-F238E27FC236}">
                <a16:creationId xmlns:a16="http://schemas.microsoft.com/office/drawing/2014/main" id="{4DCE7873-81F7-4FDE-B74A-ED8B4C91B41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983000" y="6168812"/>
            <a:ext cx="1636417" cy="367735"/>
          </a:xfrm>
          <a:prstGeom prst="rect">
            <a:avLst/>
          </a:prstGeom>
        </p:spPr>
      </p:pic>
      <p:sp>
        <p:nvSpPr>
          <p:cNvPr id="20" name="Textfeld 19">
            <a:extLst>
              <a:ext uri="{FF2B5EF4-FFF2-40B4-BE49-F238E27FC236}">
                <a16:creationId xmlns:a16="http://schemas.microsoft.com/office/drawing/2014/main" id="{7EB570AF-2AEA-4529-AEBC-EFCB6C916C4E}"/>
              </a:ext>
            </a:extLst>
          </p:cNvPr>
          <p:cNvSpPr txBox="1"/>
          <p:nvPr/>
        </p:nvSpPr>
        <p:spPr>
          <a:xfrm>
            <a:off x="3068641" y="980728"/>
            <a:ext cx="6624736" cy="591637"/>
          </a:xfrm>
          <a:prstGeom prst="rect">
            <a:avLst/>
          </a:prstGeom>
          <a:noFill/>
        </p:spPr>
        <p:txBody>
          <a:bodyPr wrap="square" lIns="0" tIns="0" rIns="0" bIns="0" rtlCol="0">
            <a:spAutoFit/>
          </a:bodyPr>
          <a:lstStyle/>
          <a:p>
            <a:pPr algn="ctr">
              <a:lnSpc>
                <a:spcPct val="113000"/>
              </a:lnSpc>
            </a:pPr>
            <a:r>
              <a:rPr lang="de-DE" sz="3600" dirty="0">
                <a:latin typeface="+mj-lt"/>
              </a:rPr>
              <a:t>DER FAKTEN-CHECK</a:t>
            </a:r>
          </a:p>
        </p:txBody>
      </p:sp>
      <p:sp>
        <p:nvSpPr>
          <p:cNvPr id="21" name="Textfeld 20">
            <a:extLst>
              <a:ext uri="{FF2B5EF4-FFF2-40B4-BE49-F238E27FC236}">
                <a16:creationId xmlns:a16="http://schemas.microsoft.com/office/drawing/2014/main" id="{C94DD1FA-2B28-47B6-A7EF-967D06BECB55}"/>
              </a:ext>
            </a:extLst>
          </p:cNvPr>
          <p:cNvSpPr txBox="1"/>
          <p:nvPr/>
        </p:nvSpPr>
        <p:spPr>
          <a:xfrm>
            <a:off x="3894721" y="1635451"/>
            <a:ext cx="4971575" cy="676467"/>
          </a:xfrm>
          <a:prstGeom prst="rect">
            <a:avLst/>
          </a:prstGeom>
          <a:noFill/>
        </p:spPr>
        <p:txBody>
          <a:bodyPr wrap="square" lIns="0" tIns="0" rIns="0" bIns="0" rtlCol="0">
            <a:spAutoFit/>
          </a:bodyPr>
          <a:lstStyle/>
          <a:p>
            <a:pPr algn="ctr">
              <a:lnSpc>
                <a:spcPct val="113000"/>
              </a:lnSpc>
            </a:pPr>
            <a:r>
              <a:rPr lang="de-DE" sz="2000" dirty="0">
                <a:solidFill>
                  <a:schemeClr val="tx2">
                    <a:lumMod val="75000"/>
                  </a:schemeClr>
                </a:solidFill>
                <a:latin typeface="+mj-lt"/>
              </a:rPr>
              <a:t>Manipulationen, Fake-News und Realitätsnähe</a:t>
            </a:r>
          </a:p>
        </p:txBody>
      </p:sp>
    </p:spTree>
    <p:extLst>
      <p:ext uri="{BB962C8B-B14F-4D97-AF65-F5344CB8AC3E}">
        <p14:creationId xmlns:p14="http://schemas.microsoft.com/office/powerpoint/2010/main" val="8375411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EBA04869-5610-4DE3-A6CC-BF4D61995B8E}"/>
              </a:ext>
            </a:extLst>
          </p:cNvPr>
          <p:cNvSpPr/>
          <p:nvPr/>
        </p:nvSpPr>
        <p:spPr>
          <a:xfrm>
            <a:off x="0" y="-1"/>
            <a:ext cx="12192000" cy="5874667"/>
          </a:xfrm>
          <a:prstGeom prst="rect">
            <a:avLst/>
          </a:prstGeom>
          <a:solidFill>
            <a:srgbClr val="FFDB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3" name="Grafik 2">
            <a:extLst>
              <a:ext uri="{FF2B5EF4-FFF2-40B4-BE49-F238E27FC236}">
                <a16:creationId xmlns:a16="http://schemas.microsoft.com/office/drawing/2014/main" id="{DDC13642-68ED-4972-877B-4C8CD2BC045C}"/>
              </a:ext>
            </a:extLst>
          </p:cNvPr>
          <p:cNvPicPr>
            <a:picLocks noChangeAspect="1"/>
          </p:cNvPicPr>
          <p:nvPr/>
        </p:nvPicPr>
        <p:blipFill rotWithShape="1">
          <a:blip r:embed="rId3">
            <a:extLst>
              <a:ext uri="{28A0092B-C50C-407E-A947-70E740481C1C}">
                <a14:useLocalDpi xmlns:a14="http://schemas.microsoft.com/office/drawing/2010/main" val="0"/>
              </a:ext>
            </a:extLst>
          </a:blip>
          <a:srcRect b="2559"/>
          <a:stretch/>
        </p:blipFill>
        <p:spPr>
          <a:xfrm>
            <a:off x="506309" y="452129"/>
            <a:ext cx="2764957" cy="5065103"/>
          </a:xfrm>
          <a:prstGeom prst="rect">
            <a:avLst/>
          </a:prstGeom>
        </p:spPr>
      </p:pic>
      <p:pic>
        <p:nvPicPr>
          <p:cNvPr id="10" name="Grafik 9">
            <a:extLst>
              <a:ext uri="{FF2B5EF4-FFF2-40B4-BE49-F238E27FC236}">
                <a16:creationId xmlns:a16="http://schemas.microsoft.com/office/drawing/2014/main" id="{8DD29C95-9274-4E4E-93C1-D400E987FAC9}"/>
              </a:ext>
            </a:extLst>
          </p:cNvPr>
          <p:cNvPicPr>
            <a:picLocks noChangeAspect="1"/>
          </p:cNvPicPr>
          <p:nvPr/>
        </p:nvPicPr>
        <p:blipFill rotWithShape="1">
          <a:blip r:embed="rId4">
            <a:extLst>
              <a:ext uri="{28A0092B-C50C-407E-A947-70E740481C1C}">
                <a14:useLocalDpi xmlns:a14="http://schemas.microsoft.com/office/drawing/2010/main" val="0"/>
              </a:ext>
            </a:extLst>
          </a:blip>
          <a:srcRect b="2356"/>
          <a:stretch/>
        </p:blipFill>
        <p:spPr>
          <a:xfrm>
            <a:off x="9394143" y="452129"/>
            <a:ext cx="2309779" cy="5065104"/>
          </a:xfrm>
          <a:prstGeom prst="rect">
            <a:avLst/>
          </a:prstGeom>
        </p:spPr>
      </p:pic>
      <p:sp>
        <p:nvSpPr>
          <p:cNvPr id="24" name="Textfeld 23">
            <a:extLst>
              <a:ext uri="{FF2B5EF4-FFF2-40B4-BE49-F238E27FC236}">
                <a16:creationId xmlns:a16="http://schemas.microsoft.com/office/drawing/2014/main" id="{A354DFD5-6051-40E2-B66B-2CBA181771DF}"/>
              </a:ext>
            </a:extLst>
          </p:cNvPr>
          <p:cNvSpPr txBox="1"/>
          <p:nvPr/>
        </p:nvSpPr>
        <p:spPr>
          <a:xfrm>
            <a:off x="4295800" y="2708920"/>
            <a:ext cx="4248472" cy="1542730"/>
          </a:xfrm>
          <a:prstGeom prst="rect">
            <a:avLst/>
          </a:prstGeom>
          <a:noFill/>
        </p:spPr>
        <p:txBody>
          <a:bodyPr wrap="square" lIns="0" tIns="0" rIns="0" bIns="0" rtlCol="0">
            <a:spAutoFit/>
          </a:bodyPr>
          <a:lstStyle/>
          <a:p>
            <a:pPr marL="285750" indent="-285750" algn="l">
              <a:lnSpc>
                <a:spcPct val="113000"/>
              </a:lnSpc>
              <a:spcAft>
                <a:spcPts val="2400"/>
              </a:spcAft>
              <a:buFont typeface="Arial" panose="020B0604020202020204" pitchFamily="34" charset="0"/>
              <a:buChar char="•"/>
            </a:pPr>
            <a:r>
              <a:rPr lang="de-DE" i="1" dirty="0"/>
              <a:t>Warum erscheinen die Beiträge auf meiner </a:t>
            </a:r>
            <a:r>
              <a:rPr lang="de-DE" i="1" dirty="0" err="1"/>
              <a:t>For</a:t>
            </a:r>
            <a:r>
              <a:rPr lang="de-DE" i="1" dirty="0"/>
              <a:t>-</a:t>
            </a:r>
            <a:r>
              <a:rPr lang="de-DE" i="1" dirty="0" err="1"/>
              <a:t>You</a:t>
            </a:r>
            <a:r>
              <a:rPr lang="de-DE" i="1" dirty="0"/>
              <a:t>-Page?</a:t>
            </a:r>
          </a:p>
          <a:p>
            <a:pPr marL="285750" indent="-285750">
              <a:lnSpc>
                <a:spcPct val="113000"/>
              </a:lnSpc>
              <a:spcAft>
                <a:spcPts val="2400"/>
              </a:spcAft>
              <a:buFont typeface="Arial" panose="020B0604020202020204" pitchFamily="34" charset="0"/>
              <a:buChar char="•"/>
            </a:pPr>
            <a:r>
              <a:rPr lang="de-DE" i="1" dirty="0"/>
              <a:t>Was passiert, wenn ich regelmäßig solche Inhalte konsumiere?</a:t>
            </a:r>
          </a:p>
        </p:txBody>
      </p:sp>
      <p:pic>
        <p:nvPicPr>
          <p:cNvPr id="11" name="Grafik 10">
            <a:extLst>
              <a:ext uri="{FF2B5EF4-FFF2-40B4-BE49-F238E27FC236}">
                <a16:creationId xmlns:a16="http://schemas.microsoft.com/office/drawing/2014/main" id="{D3D87E86-1DF1-4A06-B0DA-B7E01C21399E}"/>
              </a:ext>
            </a:extLst>
          </p:cNvPr>
          <p:cNvPicPr>
            <a:picLocks noChangeAspect="1"/>
          </p:cNvPicPr>
          <p:nvPr/>
        </p:nvPicPr>
        <p:blipFill rotWithShape="1">
          <a:blip r:embed="rId5">
            <a:extLst>
              <a:ext uri="{28A0092B-C50C-407E-A947-70E740481C1C}">
                <a14:useLocalDpi xmlns:a14="http://schemas.microsoft.com/office/drawing/2010/main" val="0"/>
              </a:ext>
            </a:extLst>
          </a:blip>
          <a:srcRect l="6822" b="15743"/>
          <a:stretch/>
        </p:blipFill>
        <p:spPr>
          <a:xfrm>
            <a:off x="10128448" y="5881809"/>
            <a:ext cx="1967014" cy="944855"/>
          </a:xfrm>
          <a:prstGeom prst="rect">
            <a:avLst/>
          </a:prstGeom>
        </p:spPr>
      </p:pic>
      <p:pic>
        <p:nvPicPr>
          <p:cNvPr id="13" name="Grafik 12">
            <a:extLst>
              <a:ext uri="{FF2B5EF4-FFF2-40B4-BE49-F238E27FC236}">
                <a16:creationId xmlns:a16="http://schemas.microsoft.com/office/drawing/2014/main" id="{CD03D8CB-3384-4E7F-A0B5-78291007A1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85738" y="6130980"/>
            <a:ext cx="2134198" cy="547761"/>
          </a:xfrm>
          <a:prstGeom prst="rect">
            <a:avLst/>
          </a:prstGeom>
        </p:spPr>
      </p:pic>
      <p:pic>
        <p:nvPicPr>
          <p:cNvPr id="15" name="Grafik 14">
            <a:extLst>
              <a:ext uri="{FF2B5EF4-FFF2-40B4-BE49-F238E27FC236}">
                <a16:creationId xmlns:a16="http://schemas.microsoft.com/office/drawing/2014/main" id="{24B18935-163B-4B83-845D-68C4D584882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407368" y="6119672"/>
            <a:ext cx="1800200" cy="437042"/>
          </a:xfrm>
          <a:prstGeom prst="rect">
            <a:avLst/>
          </a:prstGeom>
        </p:spPr>
      </p:pic>
      <p:pic>
        <p:nvPicPr>
          <p:cNvPr id="16" name="Grafik 15">
            <a:extLst>
              <a:ext uri="{FF2B5EF4-FFF2-40B4-BE49-F238E27FC236}">
                <a16:creationId xmlns:a16="http://schemas.microsoft.com/office/drawing/2014/main" id="{4DCE7873-81F7-4FDE-B74A-ED8B4C91B41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983000" y="6168812"/>
            <a:ext cx="1636417" cy="367735"/>
          </a:xfrm>
          <a:prstGeom prst="rect">
            <a:avLst/>
          </a:prstGeom>
        </p:spPr>
      </p:pic>
      <p:sp>
        <p:nvSpPr>
          <p:cNvPr id="17" name="Textfeld 16">
            <a:extLst>
              <a:ext uri="{FF2B5EF4-FFF2-40B4-BE49-F238E27FC236}">
                <a16:creationId xmlns:a16="http://schemas.microsoft.com/office/drawing/2014/main" id="{C5252116-C21A-429A-AA67-5658E52636E3}"/>
              </a:ext>
            </a:extLst>
          </p:cNvPr>
          <p:cNvSpPr txBox="1"/>
          <p:nvPr/>
        </p:nvSpPr>
        <p:spPr>
          <a:xfrm>
            <a:off x="3068641" y="983334"/>
            <a:ext cx="6624736" cy="591637"/>
          </a:xfrm>
          <a:prstGeom prst="rect">
            <a:avLst/>
          </a:prstGeom>
          <a:noFill/>
        </p:spPr>
        <p:txBody>
          <a:bodyPr wrap="square" lIns="0" tIns="0" rIns="0" bIns="0" rtlCol="0">
            <a:spAutoFit/>
          </a:bodyPr>
          <a:lstStyle/>
          <a:p>
            <a:pPr algn="ctr">
              <a:lnSpc>
                <a:spcPct val="113000"/>
              </a:lnSpc>
            </a:pPr>
            <a:r>
              <a:rPr lang="de-DE" sz="3600" dirty="0">
                <a:latin typeface="+mj-lt"/>
              </a:rPr>
              <a:t>DER ALGORITHMUS</a:t>
            </a:r>
          </a:p>
        </p:txBody>
      </p:sp>
      <p:sp>
        <p:nvSpPr>
          <p:cNvPr id="18" name="Textfeld 17">
            <a:extLst>
              <a:ext uri="{FF2B5EF4-FFF2-40B4-BE49-F238E27FC236}">
                <a16:creationId xmlns:a16="http://schemas.microsoft.com/office/drawing/2014/main" id="{317A6B3C-662D-4D7F-9604-E69CB5E53236}"/>
              </a:ext>
            </a:extLst>
          </p:cNvPr>
          <p:cNvSpPr txBox="1"/>
          <p:nvPr/>
        </p:nvSpPr>
        <p:spPr>
          <a:xfrm>
            <a:off x="3068641" y="1660160"/>
            <a:ext cx="6624736" cy="328680"/>
          </a:xfrm>
          <a:prstGeom prst="rect">
            <a:avLst/>
          </a:prstGeom>
          <a:noFill/>
        </p:spPr>
        <p:txBody>
          <a:bodyPr wrap="square" lIns="0" tIns="0" rIns="0" bIns="0" rtlCol="0">
            <a:spAutoFit/>
          </a:bodyPr>
          <a:lstStyle/>
          <a:p>
            <a:pPr algn="ctr">
              <a:lnSpc>
                <a:spcPct val="113000"/>
              </a:lnSpc>
            </a:pPr>
            <a:r>
              <a:rPr lang="de-DE" sz="2000" dirty="0" err="1">
                <a:solidFill>
                  <a:schemeClr val="tx2">
                    <a:lumMod val="75000"/>
                  </a:schemeClr>
                </a:solidFill>
                <a:latin typeface="+mj-lt"/>
              </a:rPr>
              <a:t>For</a:t>
            </a:r>
            <a:r>
              <a:rPr lang="de-DE" sz="2000" dirty="0">
                <a:solidFill>
                  <a:schemeClr val="tx2">
                    <a:lumMod val="75000"/>
                  </a:schemeClr>
                </a:solidFill>
                <a:latin typeface="+mj-lt"/>
              </a:rPr>
              <a:t>-</a:t>
            </a:r>
            <a:r>
              <a:rPr lang="de-DE" sz="2000" dirty="0" err="1">
                <a:solidFill>
                  <a:schemeClr val="tx2">
                    <a:lumMod val="75000"/>
                  </a:schemeClr>
                </a:solidFill>
                <a:latin typeface="+mj-lt"/>
              </a:rPr>
              <a:t>You</a:t>
            </a:r>
            <a:r>
              <a:rPr lang="de-DE" sz="2000" dirty="0">
                <a:solidFill>
                  <a:schemeClr val="tx2">
                    <a:lumMod val="75000"/>
                  </a:schemeClr>
                </a:solidFill>
                <a:latin typeface="+mj-lt"/>
              </a:rPr>
              <a:t>-Page, Metadaten und Quellcode</a:t>
            </a:r>
          </a:p>
        </p:txBody>
      </p:sp>
    </p:spTree>
    <p:extLst>
      <p:ext uri="{BB962C8B-B14F-4D97-AF65-F5344CB8AC3E}">
        <p14:creationId xmlns:p14="http://schemas.microsoft.com/office/powerpoint/2010/main" val="35033373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a:extLst>
              <a:ext uri="{FF2B5EF4-FFF2-40B4-BE49-F238E27FC236}">
                <a16:creationId xmlns:a16="http://schemas.microsoft.com/office/drawing/2014/main" id="{D9C0FFBE-5886-4C0F-B6E9-72099E762577}"/>
              </a:ext>
            </a:extLst>
          </p:cNvPr>
          <p:cNvSpPr txBox="1"/>
          <p:nvPr/>
        </p:nvSpPr>
        <p:spPr>
          <a:xfrm>
            <a:off x="479376" y="1268760"/>
            <a:ext cx="6264696" cy="5147756"/>
          </a:xfrm>
          <a:prstGeom prst="rect">
            <a:avLst/>
          </a:prstGeom>
          <a:noFill/>
        </p:spPr>
        <p:txBody>
          <a:bodyPr wrap="square">
            <a:spAutoFit/>
          </a:bodyPr>
          <a:lstStyle/>
          <a:p>
            <a:pPr marL="0" lvl="1">
              <a:spcBef>
                <a:spcPts val="1200"/>
              </a:spcBef>
            </a:pPr>
            <a:r>
              <a:rPr lang="de-DE" sz="2400" dirty="0">
                <a:highlight>
                  <a:srgbClr val="CCF0FF"/>
                </a:highlight>
                <a:latin typeface="+mj-lt"/>
              </a:rPr>
              <a:t>als Orientierungshilfe</a:t>
            </a:r>
          </a:p>
          <a:p>
            <a:pPr marL="641350" lvl="1" indent="-285750">
              <a:lnSpc>
                <a:spcPct val="113000"/>
              </a:lnSpc>
              <a:spcBef>
                <a:spcPts val="1800"/>
              </a:spcBef>
              <a:buFont typeface="Wingdings" panose="05000000000000000000" pitchFamily="2" charset="2"/>
              <a:buChar char="ü"/>
            </a:pPr>
            <a:r>
              <a:rPr lang="de-DE" sz="1800" b="1" dirty="0"/>
              <a:t>für Lehrkräfte </a:t>
            </a:r>
            <a:r>
              <a:rPr lang="de-DE" sz="1800" dirty="0"/>
              <a:t>beim Auswählen, Anpassen und Erstellen von digitalen Medien für den Sportunterricht</a:t>
            </a:r>
          </a:p>
          <a:p>
            <a:pPr marL="0" marR="0" lvl="1" algn="l" defTabSz="914400" rtl="0" eaLnBrk="1" fontAlgn="auto" latinLnBrk="0" hangingPunct="1">
              <a:lnSpc>
                <a:spcPct val="100000"/>
              </a:lnSpc>
              <a:spcBef>
                <a:spcPts val="2400"/>
              </a:spcBef>
              <a:spcAft>
                <a:spcPts val="0"/>
              </a:spcAft>
              <a:buClrTx/>
              <a:buSzTx/>
              <a:buFontTx/>
              <a:buNone/>
              <a:tabLst/>
              <a:defRPr/>
            </a:pPr>
            <a:r>
              <a:rPr kumimoji="0" lang="de-DE" sz="2400" b="0" i="0" u="none" strike="noStrike" kern="1200" cap="none" spc="0" normalizeH="0" baseline="0" noProof="0" dirty="0">
                <a:ln>
                  <a:noFill/>
                </a:ln>
                <a:solidFill>
                  <a:prstClr val="black"/>
                </a:solidFill>
                <a:effectLst/>
                <a:highlight>
                  <a:srgbClr val="CCF0FF"/>
                </a:highlight>
                <a:uLnTx/>
                <a:uFillTx/>
                <a:latin typeface="Kantumruy Pro Medium"/>
                <a:ea typeface="+mn-ea"/>
                <a:cs typeface="+mn-cs"/>
              </a:rPr>
              <a:t>als Unterrichtsmaterial</a:t>
            </a:r>
          </a:p>
          <a:p>
            <a:pPr marL="641350" lvl="1" indent="-285750">
              <a:lnSpc>
                <a:spcPct val="113000"/>
              </a:lnSpc>
              <a:spcBef>
                <a:spcPts val="1800"/>
              </a:spcBef>
              <a:spcAft>
                <a:spcPts val="600"/>
              </a:spcAft>
              <a:buFont typeface="Wingdings" panose="05000000000000000000" pitchFamily="2" charset="2"/>
              <a:buChar char="ü"/>
            </a:pPr>
            <a:r>
              <a:rPr lang="de-DE" dirty="0"/>
              <a:t>zur Förderung kritischer Medienkompetenzen von</a:t>
            </a:r>
            <a:r>
              <a:rPr lang="de-DE" b="1" dirty="0"/>
              <a:t> </a:t>
            </a:r>
            <a:r>
              <a:rPr lang="de-DE" b="1" dirty="0" err="1"/>
              <a:t>Schüler:innen</a:t>
            </a:r>
            <a:r>
              <a:rPr lang="de-DE" b="1" dirty="0"/>
              <a:t> </a:t>
            </a:r>
            <a:r>
              <a:rPr lang="de-DE" dirty="0"/>
              <a:t>und einen verantwortungsvollen Umgang mit </a:t>
            </a:r>
            <a:r>
              <a:rPr lang="de-DE" dirty="0" err="1"/>
              <a:t>Social</a:t>
            </a:r>
            <a:r>
              <a:rPr lang="de-DE" dirty="0"/>
              <a:t> Media</a:t>
            </a:r>
          </a:p>
          <a:p>
            <a:pPr marL="1098550" lvl="2" indent="-285750">
              <a:lnSpc>
                <a:spcPct val="113000"/>
              </a:lnSpc>
              <a:spcBef>
                <a:spcPts val="600"/>
              </a:spcBef>
              <a:buFont typeface="Arial" panose="020B0604020202020204" pitchFamily="34" charset="0"/>
              <a:buChar char="•"/>
            </a:pPr>
            <a:r>
              <a:rPr lang="de-DE" sz="1600" dirty="0"/>
              <a:t>Reflexionsimpulse für die Sportpraxis</a:t>
            </a:r>
          </a:p>
          <a:p>
            <a:pPr marL="1098550" lvl="2" indent="-285750">
              <a:lnSpc>
                <a:spcPct val="113000"/>
              </a:lnSpc>
              <a:spcBef>
                <a:spcPts val="600"/>
              </a:spcBef>
              <a:buFont typeface="Arial" panose="020B0604020202020204" pitchFamily="34" charset="0"/>
              <a:buChar char="•"/>
            </a:pPr>
            <a:r>
              <a:rPr lang="de-DE" sz="1600" dirty="0"/>
              <a:t>Vertretungsstunden und Projekttage</a:t>
            </a:r>
          </a:p>
          <a:p>
            <a:pPr marL="1098550" lvl="2" indent="-285750">
              <a:lnSpc>
                <a:spcPct val="113000"/>
              </a:lnSpc>
              <a:spcBef>
                <a:spcPts val="600"/>
              </a:spcBef>
              <a:buFont typeface="Arial" panose="020B0604020202020204" pitchFamily="34" charset="0"/>
              <a:buChar char="•"/>
            </a:pPr>
            <a:r>
              <a:rPr lang="de-DE" sz="1600" dirty="0"/>
              <a:t>Hausaufgabe: Analyse der eigenen </a:t>
            </a:r>
            <a:r>
              <a:rPr lang="de-DE" sz="1600" dirty="0" err="1"/>
              <a:t>For</a:t>
            </a:r>
            <a:r>
              <a:rPr lang="de-DE" sz="1600" dirty="0"/>
              <a:t>-</a:t>
            </a:r>
            <a:r>
              <a:rPr lang="de-DE" sz="1600" dirty="0" err="1"/>
              <a:t>You</a:t>
            </a:r>
            <a:r>
              <a:rPr lang="de-DE" sz="1600" dirty="0"/>
              <a:t>-Page</a:t>
            </a:r>
          </a:p>
          <a:p>
            <a:pPr marL="1098550" lvl="2" indent="-285750">
              <a:lnSpc>
                <a:spcPct val="113000"/>
              </a:lnSpc>
              <a:spcBef>
                <a:spcPts val="1800"/>
              </a:spcBef>
              <a:buFont typeface="Wingdings" panose="05000000000000000000" pitchFamily="2" charset="2"/>
              <a:buChar char="ü"/>
            </a:pPr>
            <a:endParaRPr lang="de-DE" dirty="0"/>
          </a:p>
        </p:txBody>
      </p:sp>
      <p:sp>
        <p:nvSpPr>
          <p:cNvPr id="15" name="Titel 1">
            <a:extLst>
              <a:ext uri="{FF2B5EF4-FFF2-40B4-BE49-F238E27FC236}">
                <a16:creationId xmlns:a16="http://schemas.microsoft.com/office/drawing/2014/main" id="{DA87DEAD-1A5B-45D9-93BE-F9A96B031F2F}"/>
              </a:ext>
            </a:extLst>
          </p:cNvPr>
          <p:cNvSpPr txBox="1">
            <a:spLocks noGrp="1"/>
          </p:cNvSpPr>
          <p:nvPr>
            <p:ph type="title"/>
          </p:nvPr>
        </p:nvSpPr>
        <p:spPr>
          <a:xfrm>
            <a:off x="569913" y="561975"/>
            <a:ext cx="10063162" cy="490761"/>
          </a:xfrm>
          <a:prstGeom prst="rect">
            <a:avLst/>
          </a:prstGeom>
        </p:spPr>
        <p:txBody>
          <a:bodyPr vert="horz" lIns="0" tIns="0" rIns="0" bIns="0" rtlCol="0" anchor="t">
            <a:noAutofit/>
          </a:bodyPr>
          <a:lst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a:lstStyle>
          <a:p>
            <a:r>
              <a:rPr lang="de-DE" dirty="0"/>
              <a:t>Ziele und Anwendungen des Leitfadens</a:t>
            </a:r>
            <a:br>
              <a:rPr lang="de-DE" dirty="0"/>
            </a:br>
            <a:endParaRPr lang="de-DE" dirty="0"/>
          </a:p>
        </p:txBody>
      </p:sp>
      <p:pic>
        <p:nvPicPr>
          <p:cNvPr id="5" name="Grafik 4">
            <a:extLst>
              <a:ext uri="{FF2B5EF4-FFF2-40B4-BE49-F238E27FC236}">
                <a16:creationId xmlns:a16="http://schemas.microsoft.com/office/drawing/2014/main" id="{A6E44B82-4B8D-43B8-AF5A-CA7DC3A02332}"/>
              </a:ext>
            </a:extLst>
          </p:cNvPr>
          <p:cNvPicPr>
            <a:picLocks noChangeAspect="1"/>
          </p:cNvPicPr>
          <p:nvPr/>
        </p:nvPicPr>
        <p:blipFill>
          <a:blip r:embed="rId3"/>
          <a:stretch>
            <a:fillRect/>
          </a:stretch>
        </p:blipFill>
        <p:spPr>
          <a:xfrm>
            <a:off x="8347893" y="564640"/>
            <a:ext cx="3364731" cy="2330645"/>
          </a:xfrm>
          <a:prstGeom prst="rect">
            <a:avLst/>
          </a:prstGeom>
          <a:ln>
            <a:solidFill>
              <a:schemeClr val="tx1">
                <a:lumMod val="50000"/>
                <a:lumOff val="50000"/>
              </a:schemeClr>
            </a:solidFill>
          </a:ln>
          <a:effectLst>
            <a:outerShdw blurRad="50800" dist="38100" algn="l" rotWithShape="0">
              <a:prstClr val="black">
                <a:alpha val="40000"/>
              </a:prstClr>
            </a:outerShdw>
          </a:effectLst>
        </p:spPr>
      </p:pic>
      <p:pic>
        <p:nvPicPr>
          <p:cNvPr id="6" name="Grafik 5">
            <a:extLst>
              <a:ext uri="{FF2B5EF4-FFF2-40B4-BE49-F238E27FC236}">
                <a16:creationId xmlns:a16="http://schemas.microsoft.com/office/drawing/2014/main" id="{4D724959-B9D1-436F-9976-61745392AFC2}"/>
              </a:ext>
            </a:extLst>
          </p:cNvPr>
          <p:cNvPicPr>
            <a:picLocks noChangeAspect="1"/>
          </p:cNvPicPr>
          <p:nvPr/>
        </p:nvPicPr>
        <p:blipFill>
          <a:blip r:embed="rId4"/>
          <a:stretch>
            <a:fillRect/>
          </a:stretch>
        </p:blipFill>
        <p:spPr>
          <a:xfrm>
            <a:off x="7839351" y="1515745"/>
            <a:ext cx="3371457" cy="2339963"/>
          </a:xfrm>
          <a:prstGeom prst="rect">
            <a:avLst/>
          </a:prstGeom>
          <a:ln>
            <a:solidFill>
              <a:schemeClr val="tx1">
                <a:lumMod val="50000"/>
                <a:lumOff val="50000"/>
              </a:schemeClr>
            </a:solidFill>
          </a:ln>
          <a:effectLst>
            <a:outerShdw blurRad="50800" dist="38100" algn="l" rotWithShape="0">
              <a:prstClr val="black">
                <a:alpha val="40000"/>
              </a:prstClr>
            </a:outerShdw>
          </a:effectLst>
        </p:spPr>
      </p:pic>
      <p:pic>
        <p:nvPicPr>
          <p:cNvPr id="7" name="Grafik 6">
            <a:extLst>
              <a:ext uri="{FF2B5EF4-FFF2-40B4-BE49-F238E27FC236}">
                <a16:creationId xmlns:a16="http://schemas.microsoft.com/office/drawing/2014/main" id="{3579ED7F-B9FE-431A-955E-4F22636E739E}"/>
              </a:ext>
            </a:extLst>
          </p:cNvPr>
          <p:cNvPicPr>
            <a:picLocks noChangeAspect="1"/>
          </p:cNvPicPr>
          <p:nvPr/>
        </p:nvPicPr>
        <p:blipFill>
          <a:blip r:embed="rId5"/>
          <a:stretch>
            <a:fillRect/>
          </a:stretch>
        </p:blipFill>
        <p:spPr>
          <a:xfrm>
            <a:off x="7330810" y="2476168"/>
            <a:ext cx="3371455" cy="2332373"/>
          </a:xfrm>
          <a:prstGeom prst="rect">
            <a:avLst/>
          </a:prstGeom>
          <a:ln>
            <a:solidFill>
              <a:schemeClr val="tx1">
                <a:lumMod val="50000"/>
                <a:lumOff val="50000"/>
              </a:schemeClr>
            </a:solidFill>
          </a:ln>
          <a:effectLst>
            <a:outerShdw blurRad="50800" dist="38100" algn="l" rotWithShape="0">
              <a:prstClr val="black">
                <a:alpha val="40000"/>
              </a:prstClr>
            </a:outerShdw>
          </a:effectLst>
        </p:spPr>
      </p:pic>
      <p:pic>
        <p:nvPicPr>
          <p:cNvPr id="8" name="Grafik 7">
            <a:extLst>
              <a:ext uri="{FF2B5EF4-FFF2-40B4-BE49-F238E27FC236}">
                <a16:creationId xmlns:a16="http://schemas.microsoft.com/office/drawing/2014/main" id="{8A506FC6-23AA-430F-A7E8-E10590B5925A}"/>
              </a:ext>
            </a:extLst>
          </p:cNvPr>
          <p:cNvPicPr>
            <a:picLocks noChangeAspect="1"/>
          </p:cNvPicPr>
          <p:nvPr/>
        </p:nvPicPr>
        <p:blipFill>
          <a:blip r:embed="rId6"/>
          <a:stretch>
            <a:fillRect/>
          </a:stretch>
        </p:blipFill>
        <p:spPr>
          <a:xfrm>
            <a:off x="6816080" y="3429001"/>
            <a:ext cx="3377644" cy="2343022"/>
          </a:xfrm>
          <a:prstGeom prst="rect">
            <a:avLst/>
          </a:prstGeom>
          <a:ln>
            <a:solidFill>
              <a:schemeClr val="tx1">
                <a:lumMod val="50000"/>
                <a:lumOff val="50000"/>
              </a:schemeClr>
            </a:solid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9442875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hteck: abgerundete Ecken 20">
            <a:extLst>
              <a:ext uri="{FF2B5EF4-FFF2-40B4-BE49-F238E27FC236}">
                <a16:creationId xmlns:a16="http://schemas.microsoft.com/office/drawing/2014/main" id="{E312EB87-B1C0-452D-B628-286264B47169}"/>
              </a:ext>
            </a:extLst>
          </p:cNvPr>
          <p:cNvSpPr/>
          <p:nvPr/>
        </p:nvSpPr>
        <p:spPr>
          <a:xfrm>
            <a:off x="6187868" y="1355041"/>
            <a:ext cx="5375751" cy="4375351"/>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4" name="Textfeld 33">
            <a:extLst>
              <a:ext uri="{FF2B5EF4-FFF2-40B4-BE49-F238E27FC236}">
                <a16:creationId xmlns:a16="http://schemas.microsoft.com/office/drawing/2014/main" id="{E30D766B-6240-4729-B1B6-0B8EDA052EF4}"/>
              </a:ext>
            </a:extLst>
          </p:cNvPr>
          <p:cNvSpPr txBox="1"/>
          <p:nvPr/>
        </p:nvSpPr>
        <p:spPr>
          <a:xfrm>
            <a:off x="6309393" y="1696777"/>
            <a:ext cx="5132702" cy="400110"/>
          </a:xfrm>
          <a:prstGeom prst="rect">
            <a:avLst/>
          </a:prstGeom>
          <a:noFill/>
        </p:spPr>
        <p:txBody>
          <a:bodyPr wrap="square" rtlCol="0">
            <a:spAutoFit/>
          </a:bodyPr>
          <a:lstStyle/>
          <a:p>
            <a:pPr algn="ctr">
              <a:spcBef>
                <a:spcPts val="1800"/>
              </a:spcBef>
              <a:spcAft>
                <a:spcPts val="1800"/>
              </a:spcAft>
            </a:pPr>
            <a:r>
              <a:rPr lang="de-DE" sz="2000" dirty="0">
                <a:latin typeface="+mj-lt"/>
                <a:sym typeface="Wingdings" panose="05000000000000000000" pitchFamily="2" charset="2"/>
              </a:rPr>
              <a:t>MATERIALIEN</a:t>
            </a:r>
            <a:endParaRPr lang="de-DE" sz="2000" b="1" dirty="0">
              <a:latin typeface="+mj-lt"/>
              <a:sym typeface="Wingdings" panose="05000000000000000000" pitchFamily="2" charset="2"/>
            </a:endParaRPr>
          </a:p>
        </p:txBody>
      </p:sp>
      <p:sp>
        <p:nvSpPr>
          <p:cNvPr id="31" name="Rechteck: abgerundete Ecken 20">
            <a:extLst>
              <a:ext uri="{FF2B5EF4-FFF2-40B4-BE49-F238E27FC236}">
                <a16:creationId xmlns:a16="http://schemas.microsoft.com/office/drawing/2014/main" id="{1F406042-828D-42E3-8C45-322FEC876EC5}"/>
              </a:ext>
            </a:extLst>
          </p:cNvPr>
          <p:cNvSpPr/>
          <p:nvPr/>
        </p:nvSpPr>
        <p:spPr>
          <a:xfrm>
            <a:off x="576233" y="1355042"/>
            <a:ext cx="5375751" cy="4375351"/>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FA2CE12B-AE82-4172-8BD3-32D3A78A30A9}"/>
              </a:ext>
            </a:extLst>
          </p:cNvPr>
          <p:cNvSpPr>
            <a:spLocks noGrp="1"/>
          </p:cNvSpPr>
          <p:nvPr>
            <p:ph type="title"/>
          </p:nvPr>
        </p:nvSpPr>
        <p:spPr/>
        <p:txBody>
          <a:bodyPr/>
          <a:lstStyle/>
          <a:p>
            <a:r>
              <a:rPr lang="de-DE" dirty="0"/>
              <a:t>Organisatorische Informationen zur Fortbildung</a:t>
            </a:r>
          </a:p>
        </p:txBody>
      </p:sp>
      <p:sp>
        <p:nvSpPr>
          <p:cNvPr id="8" name="Textfeld 7">
            <a:extLst>
              <a:ext uri="{FF2B5EF4-FFF2-40B4-BE49-F238E27FC236}">
                <a16:creationId xmlns:a16="http://schemas.microsoft.com/office/drawing/2014/main" id="{6C2BB87A-5064-4ECB-905B-D3E1EDEF89D2}"/>
              </a:ext>
            </a:extLst>
          </p:cNvPr>
          <p:cNvSpPr txBox="1"/>
          <p:nvPr/>
        </p:nvSpPr>
        <p:spPr>
          <a:xfrm>
            <a:off x="2174430" y="2610752"/>
            <a:ext cx="2795918" cy="355290"/>
          </a:xfrm>
          <a:prstGeom prst="rect">
            <a:avLst/>
          </a:prstGeom>
          <a:noFill/>
        </p:spPr>
        <p:txBody>
          <a:bodyPr wrap="square" rtlCol="0">
            <a:spAutoFit/>
          </a:bodyPr>
          <a:lstStyle/>
          <a:p>
            <a:pPr>
              <a:lnSpc>
                <a:spcPct val="113000"/>
              </a:lnSpc>
              <a:spcAft>
                <a:spcPts val="1200"/>
              </a:spcAft>
            </a:pPr>
            <a:r>
              <a:rPr lang="de-DE" sz="1600" dirty="0">
                <a:cs typeface="Kantumruy Pro Light" pitchFamily="2" charset="0"/>
              </a:rPr>
              <a:t>3-stündige Fortbildung</a:t>
            </a:r>
          </a:p>
        </p:txBody>
      </p:sp>
      <p:pic>
        <p:nvPicPr>
          <p:cNvPr id="9" name="Grafik 8">
            <a:extLst>
              <a:ext uri="{FF2B5EF4-FFF2-40B4-BE49-F238E27FC236}">
                <a16:creationId xmlns:a16="http://schemas.microsoft.com/office/drawing/2014/main" id="{99009F23-B3C3-45E0-880C-88B7FF063A3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68008" y="2227666"/>
            <a:ext cx="917470" cy="917470"/>
          </a:xfrm>
          <a:prstGeom prst="rect">
            <a:avLst/>
          </a:prstGeom>
        </p:spPr>
      </p:pic>
      <p:sp>
        <p:nvSpPr>
          <p:cNvPr id="12" name="Textfeld 11">
            <a:extLst>
              <a:ext uri="{FF2B5EF4-FFF2-40B4-BE49-F238E27FC236}">
                <a16:creationId xmlns:a16="http://schemas.microsoft.com/office/drawing/2014/main" id="{B3D0B485-F7E9-4296-A899-3CE23FBE9EF1}"/>
              </a:ext>
            </a:extLst>
          </p:cNvPr>
          <p:cNvSpPr txBox="1"/>
          <p:nvPr/>
        </p:nvSpPr>
        <p:spPr>
          <a:xfrm>
            <a:off x="2219418" y="4405651"/>
            <a:ext cx="2319438" cy="633507"/>
          </a:xfrm>
          <a:prstGeom prst="rect">
            <a:avLst/>
          </a:prstGeom>
          <a:noFill/>
        </p:spPr>
        <p:txBody>
          <a:bodyPr wrap="square" rtlCol="0">
            <a:spAutoFit/>
          </a:bodyPr>
          <a:lstStyle/>
          <a:p>
            <a:pPr>
              <a:lnSpc>
                <a:spcPct val="113000"/>
              </a:lnSpc>
              <a:spcAft>
                <a:spcPts val="1200"/>
              </a:spcAft>
            </a:pPr>
            <a:r>
              <a:rPr lang="de-DE" sz="1600" dirty="0">
                <a:cs typeface="Kantumruy Pro Light" pitchFamily="2" charset="0"/>
              </a:rPr>
              <a:t>(Sport-)Lehrkräfte der Sekundarstufen I &amp; II</a:t>
            </a:r>
          </a:p>
        </p:txBody>
      </p:sp>
      <p:pic>
        <p:nvPicPr>
          <p:cNvPr id="13" name="Grafik 12">
            <a:extLst>
              <a:ext uri="{FF2B5EF4-FFF2-40B4-BE49-F238E27FC236}">
                <a16:creationId xmlns:a16="http://schemas.microsoft.com/office/drawing/2014/main" id="{E4BDC6AB-E443-4267-BB9E-51B68738991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67576" y="4365005"/>
            <a:ext cx="718334" cy="725632"/>
          </a:xfrm>
          <a:prstGeom prst="rect">
            <a:avLst/>
          </a:prstGeom>
        </p:spPr>
      </p:pic>
      <p:sp>
        <p:nvSpPr>
          <p:cNvPr id="25" name="Textfeld 24">
            <a:extLst>
              <a:ext uri="{FF2B5EF4-FFF2-40B4-BE49-F238E27FC236}">
                <a16:creationId xmlns:a16="http://schemas.microsoft.com/office/drawing/2014/main" id="{0FBF83AD-A96B-40F5-B9C7-22A23E57505D}"/>
              </a:ext>
            </a:extLst>
          </p:cNvPr>
          <p:cNvSpPr txBox="1"/>
          <p:nvPr/>
        </p:nvSpPr>
        <p:spPr>
          <a:xfrm>
            <a:off x="2174430" y="3577425"/>
            <a:ext cx="2319438" cy="355290"/>
          </a:xfrm>
          <a:prstGeom prst="rect">
            <a:avLst/>
          </a:prstGeom>
          <a:noFill/>
        </p:spPr>
        <p:txBody>
          <a:bodyPr wrap="square" rtlCol="0">
            <a:spAutoFit/>
          </a:bodyPr>
          <a:lstStyle/>
          <a:p>
            <a:pPr>
              <a:lnSpc>
                <a:spcPct val="113000"/>
              </a:lnSpc>
              <a:spcAft>
                <a:spcPts val="1200"/>
              </a:spcAft>
            </a:pPr>
            <a:r>
              <a:rPr lang="de-DE" sz="1600" dirty="0">
                <a:cs typeface="Kantumruy Pro Light" pitchFamily="2" charset="0"/>
              </a:rPr>
              <a:t>online oder in Präsenz</a:t>
            </a:r>
          </a:p>
        </p:txBody>
      </p:sp>
      <p:pic>
        <p:nvPicPr>
          <p:cNvPr id="28" name="Grafik 27">
            <a:extLst>
              <a:ext uri="{FF2B5EF4-FFF2-40B4-BE49-F238E27FC236}">
                <a16:creationId xmlns:a16="http://schemas.microsoft.com/office/drawing/2014/main" id="{8326A07B-8DE5-4694-A2DE-BC1171D9F63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22751" y="3251078"/>
            <a:ext cx="1007985" cy="1007985"/>
          </a:xfrm>
          <a:prstGeom prst="rect">
            <a:avLst/>
          </a:prstGeom>
        </p:spPr>
      </p:pic>
      <p:sp>
        <p:nvSpPr>
          <p:cNvPr id="32" name="Textfeld 31">
            <a:extLst>
              <a:ext uri="{FF2B5EF4-FFF2-40B4-BE49-F238E27FC236}">
                <a16:creationId xmlns:a16="http://schemas.microsoft.com/office/drawing/2014/main" id="{68E4B357-379D-4411-9ED4-A7131A9B9D27}"/>
              </a:ext>
            </a:extLst>
          </p:cNvPr>
          <p:cNvSpPr txBox="1"/>
          <p:nvPr/>
        </p:nvSpPr>
        <p:spPr>
          <a:xfrm>
            <a:off x="697757" y="1696057"/>
            <a:ext cx="5132702" cy="400110"/>
          </a:xfrm>
          <a:prstGeom prst="rect">
            <a:avLst/>
          </a:prstGeom>
          <a:noFill/>
        </p:spPr>
        <p:txBody>
          <a:bodyPr wrap="square" rtlCol="0">
            <a:spAutoFit/>
          </a:bodyPr>
          <a:lstStyle/>
          <a:p>
            <a:pPr algn="ctr">
              <a:spcBef>
                <a:spcPts val="1800"/>
              </a:spcBef>
              <a:spcAft>
                <a:spcPts val="1800"/>
              </a:spcAft>
            </a:pPr>
            <a:r>
              <a:rPr lang="de-DE" sz="2000" dirty="0">
                <a:latin typeface="+mj-lt"/>
                <a:sym typeface="Wingdings" panose="05000000000000000000" pitchFamily="2" charset="2"/>
              </a:rPr>
              <a:t>RAHMENBEDINGUNGEN</a:t>
            </a:r>
            <a:endParaRPr lang="de-DE" sz="2000" b="1" dirty="0">
              <a:latin typeface="+mj-lt"/>
              <a:sym typeface="Wingdings" panose="05000000000000000000" pitchFamily="2" charset="2"/>
            </a:endParaRPr>
          </a:p>
        </p:txBody>
      </p:sp>
      <p:sp>
        <p:nvSpPr>
          <p:cNvPr id="20" name="Textfeld 19">
            <a:extLst>
              <a:ext uri="{FF2B5EF4-FFF2-40B4-BE49-F238E27FC236}">
                <a16:creationId xmlns:a16="http://schemas.microsoft.com/office/drawing/2014/main" id="{D51AE6A5-4FDC-4165-873C-20A062730B2C}"/>
              </a:ext>
            </a:extLst>
          </p:cNvPr>
          <p:cNvSpPr txBox="1"/>
          <p:nvPr/>
        </p:nvSpPr>
        <p:spPr>
          <a:xfrm>
            <a:off x="6816080" y="2438623"/>
            <a:ext cx="3961011" cy="2538644"/>
          </a:xfrm>
          <a:prstGeom prst="rect">
            <a:avLst/>
          </a:prstGeom>
          <a:noFill/>
        </p:spPr>
        <p:txBody>
          <a:bodyPr wrap="square">
            <a:spAutoFit/>
          </a:bodyPr>
          <a:lstStyle/>
          <a:p>
            <a:pPr marL="285750" indent="-285750">
              <a:lnSpc>
                <a:spcPct val="200000"/>
              </a:lnSpc>
              <a:spcAft>
                <a:spcPts val="1200"/>
              </a:spcAft>
              <a:buFont typeface="Wingdings" panose="05000000000000000000" pitchFamily="2" charset="2"/>
              <a:buChar char="ü"/>
            </a:pPr>
            <a:r>
              <a:rPr lang="de-DE" spc="30" dirty="0"/>
              <a:t>Präsentationsfolien</a:t>
            </a:r>
          </a:p>
          <a:p>
            <a:pPr marL="285750" indent="-285750">
              <a:lnSpc>
                <a:spcPct val="200000"/>
              </a:lnSpc>
              <a:spcAft>
                <a:spcPts val="1200"/>
              </a:spcAft>
              <a:buFont typeface="Wingdings" panose="05000000000000000000" pitchFamily="2" charset="2"/>
              <a:buChar char="ü"/>
            </a:pPr>
            <a:r>
              <a:rPr lang="de-DE" spc="30" dirty="0"/>
              <a:t>Reflexionsleitfaden für mediale Körperdarstellungen</a:t>
            </a:r>
          </a:p>
          <a:p>
            <a:pPr marL="285750" indent="-285750">
              <a:lnSpc>
                <a:spcPct val="200000"/>
              </a:lnSpc>
              <a:spcAft>
                <a:spcPts val="1200"/>
              </a:spcAft>
              <a:buFont typeface="Wingdings" panose="05000000000000000000" pitchFamily="2" charset="2"/>
              <a:buChar char="ü"/>
            </a:pPr>
            <a:r>
              <a:rPr lang="de-DE" spc="30" dirty="0"/>
              <a:t>KI-generiertes Bildmaterial</a:t>
            </a:r>
          </a:p>
        </p:txBody>
      </p:sp>
    </p:spTree>
    <p:extLst>
      <p:ext uri="{BB962C8B-B14F-4D97-AF65-F5344CB8AC3E}">
        <p14:creationId xmlns:p14="http://schemas.microsoft.com/office/powerpoint/2010/main" val="38172212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1701C976-84F3-4618-93E6-92FDF6880258}"/>
              </a:ext>
            </a:extLst>
          </p:cNvPr>
          <p:cNvSpPr>
            <a:spLocks noGrp="1"/>
          </p:cNvSpPr>
          <p:nvPr>
            <p:ph type="body" sz="quarter" idx="10"/>
          </p:nvPr>
        </p:nvSpPr>
        <p:spPr>
          <a:xfrm>
            <a:off x="2356084" y="2528900"/>
            <a:ext cx="7479831" cy="1800200"/>
          </a:xfrm>
        </p:spPr>
        <p:txBody>
          <a:bodyPr anchor="t"/>
          <a:lstStyle/>
          <a:p>
            <a:pPr algn="ctr">
              <a:lnSpc>
                <a:spcPct val="113000"/>
              </a:lnSpc>
            </a:pPr>
            <a:r>
              <a:rPr lang="de-DE" sz="5400" dirty="0"/>
              <a:t>Positive Körperbilder in </a:t>
            </a:r>
            <a:r>
              <a:rPr lang="de-DE" sz="5400" dirty="0" err="1"/>
              <a:t>Social</a:t>
            </a:r>
            <a:r>
              <a:rPr lang="de-DE" sz="5400" dirty="0"/>
              <a:t> Media</a:t>
            </a:r>
          </a:p>
        </p:txBody>
      </p:sp>
    </p:spTree>
    <p:extLst>
      <p:ext uri="{BB962C8B-B14F-4D97-AF65-F5344CB8AC3E}">
        <p14:creationId xmlns:p14="http://schemas.microsoft.com/office/powerpoint/2010/main" val="1880177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Pfeil: Fünfeck 13">
            <a:extLst>
              <a:ext uri="{FF2B5EF4-FFF2-40B4-BE49-F238E27FC236}">
                <a16:creationId xmlns:a16="http://schemas.microsoft.com/office/drawing/2014/main" id="{8C1A4972-A2C6-47E4-8163-39768335205D}"/>
              </a:ext>
            </a:extLst>
          </p:cNvPr>
          <p:cNvSpPr/>
          <p:nvPr/>
        </p:nvSpPr>
        <p:spPr>
          <a:xfrm>
            <a:off x="6672064" y="1844824"/>
            <a:ext cx="4544487" cy="864096"/>
          </a:xfrm>
          <a:prstGeom prst="homePlate">
            <a:avLst>
              <a:gd name="adj" fmla="val 0"/>
            </a:avLst>
          </a:prstGeom>
          <a:solidFill>
            <a:schemeClr val="accent5">
              <a:lumMod val="20000"/>
              <a:lumOff val="80000"/>
            </a:schemeClr>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3000"/>
              </a:lnSpc>
            </a:pPr>
            <a:r>
              <a:rPr lang="de-DE" sz="1400" dirty="0">
                <a:solidFill>
                  <a:schemeClr val="tx1"/>
                </a:solidFill>
              </a:rPr>
              <a:t>Erstellen von </a:t>
            </a:r>
            <a:r>
              <a:rPr lang="de-DE" sz="1400" dirty="0" err="1">
                <a:solidFill>
                  <a:schemeClr val="tx1"/>
                </a:solidFill>
              </a:rPr>
              <a:t>Social</a:t>
            </a:r>
            <a:r>
              <a:rPr lang="de-DE" sz="1400" dirty="0">
                <a:solidFill>
                  <a:schemeClr val="tx1"/>
                </a:solidFill>
              </a:rPr>
              <a:t>-Media-Posts mit </a:t>
            </a:r>
            <a:r>
              <a:rPr lang="de-DE" sz="1400" b="1" dirty="0">
                <a:solidFill>
                  <a:schemeClr val="tx1"/>
                </a:solidFill>
              </a:rPr>
              <a:t>realistischen, diversen </a:t>
            </a:r>
            <a:r>
              <a:rPr lang="de-DE" sz="1400" dirty="0">
                <a:solidFill>
                  <a:schemeClr val="tx1"/>
                </a:solidFill>
              </a:rPr>
              <a:t>und</a:t>
            </a:r>
            <a:r>
              <a:rPr lang="de-DE" sz="1400" b="1" dirty="0">
                <a:solidFill>
                  <a:schemeClr val="tx1"/>
                </a:solidFill>
              </a:rPr>
              <a:t> gesunden Körperbildern</a:t>
            </a:r>
            <a:r>
              <a:rPr lang="de-DE" sz="1400" dirty="0">
                <a:solidFill>
                  <a:schemeClr val="tx1"/>
                </a:solidFill>
              </a:rPr>
              <a:t> (#BodyPositivity)</a:t>
            </a:r>
          </a:p>
        </p:txBody>
      </p:sp>
      <p:sp>
        <p:nvSpPr>
          <p:cNvPr id="2" name="Titel 1">
            <a:extLst>
              <a:ext uri="{FF2B5EF4-FFF2-40B4-BE49-F238E27FC236}">
                <a16:creationId xmlns:a16="http://schemas.microsoft.com/office/drawing/2014/main" id="{D3F624A3-28E6-4159-AA90-DD34066F03B5}"/>
              </a:ext>
            </a:extLst>
          </p:cNvPr>
          <p:cNvSpPr>
            <a:spLocks noGrp="1"/>
          </p:cNvSpPr>
          <p:nvPr>
            <p:ph type="title"/>
          </p:nvPr>
        </p:nvSpPr>
        <p:spPr>
          <a:xfrm>
            <a:off x="623392" y="485299"/>
            <a:ext cx="10513159" cy="528674"/>
          </a:xfrm>
        </p:spPr>
        <p:txBody>
          <a:bodyPr/>
          <a:lstStyle/>
          <a:p>
            <a:r>
              <a:rPr lang="de-DE" dirty="0"/>
              <a:t>Positive Körperbilder in </a:t>
            </a:r>
            <a:r>
              <a:rPr lang="de-DE" dirty="0" err="1"/>
              <a:t>Social</a:t>
            </a:r>
            <a:r>
              <a:rPr lang="de-DE" dirty="0"/>
              <a:t> Media</a:t>
            </a:r>
            <a:br>
              <a:rPr lang="de-DE" dirty="0"/>
            </a:br>
            <a:endParaRPr lang="de-DE" dirty="0"/>
          </a:p>
        </p:txBody>
      </p:sp>
      <p:sp>
        <p:nvSpPr>
          <p:cNvPr id="15" name="Textplatzhalter 2">
            <a:extLst>
              <a:ext uri="{FF2B5EF4-FFF2-40B4-BE49-F238E27FC236}">
                <a16:creationId xmlns:a16="http://schemas.microsoft.com/office/drawing/2014/main" id="{96D55F1F-3B14-4F85-8AF1-E1C7AF8AB1C7}"/>
              </a:ext>
            </a:extLst>
          </p:cNvPr>
          <p:cNvSpPr txBox="1">
            <a:spLocks/>
          </p:cNvSpPr>
          <p:nvPr/>
        </p:nvSpPr>
        <p:spPr>
          <a:xfrm>
            <a:off x="6747999" y="1199232"/>
            <a:ext cx="4392489" cy="466813"/>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dirty="0">
                <a:latin typeface="+mj-lt"/>
              </a:rPr>
              <a:t>Lösungsansätze</a:t>
            </a:r>
          </a:p>
        </p:txBody>
      </p:sp>
      <p:sp>
        <p:nvSpPr>
          <p:cNvPr id="11" name="Rechteck: abgerundete Ecken 10">
            <a:extLst>
              <a:ext uri="{FF2B5EF4-FFF2-40B4-BE49-F238E27FC236}">
                <a16:creationId xmlns:a16="http://schemas.microsoft.com/office/drawing/2014/main" id="{34CDB449-8AC8-4BC3-8A6E-9C319F0888C3}"/>
              </a:ext>
            </a:extLst>
          </p:cNvPr>
          <p:cNvSpPr/>
          <p:nvPr/>
        </p:nvSpPr>
        <p:spPr bwMode="auto">
          <a:xfrm>
            <a:off x="450185" y="1844824"/>
            <a:ext cx="1322452" cy="375016"/>
          </a:xfrm>
          <a:prstGeom prst="roundRect">
            <a:avLst/>
          </a:prstGeom>
          <a:solidFill>
            <a:srgbClr val="B2E4F9"/>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1200" dirty="0">
                <a:solidFill>
                  <a:schemeClr val="tx1"/>
                </a:solidFill>
                <a:latin typeface="+mj-lt"/>
              </a:rPr>
              <a:t>OBERFLÄCHE</a:t>
            </a:r>
          </a:p>
        </p:txBody>
      </p:sp>
      <p:sp>
        <p:nvSpPr>
          <p:cNvPr id="12" name="Rechteck: abgerundete Ecken 11">
            <a:extLst>
              <a:ext uri="{FF2B5EF4-FFF2-40B4-BE49-F238E27FC236}">
                <a16:creationId xmlns:a16="http://schemas.microsoft.com/office/drawing/2014/main" id="{4627F96C-E986-43E1-94A9-2494DE9CEFF1}"/>
              </a:ext>
            </a:extLst>
          </p:cNvPr>
          <p:cNvSpPr/>
          <p:nvPr/>
        </p:nvSpPr>
        <p:spPr bwMode="auto">
          <a:xfrm>
            <a:off x="450183" y="5157192"/>
            <a:ext cx="1322456" cy="341828"/>
          </a:xfrm>
          <a:prstGeom prst="roundRect">
            <a:avLst/>
          </a:prstGeom>
          <a:solidFill>
            <a:srgbClr val="FFDBE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1200" dirty="0">
                <a:solidFill>
                  <a:schemeClr val="tx1"/>
                </a:solidFill>
                <a:latin typeface="+mj-lt"/>
              </a:rPr>
              <a:t>ALGORITHMUS</a:t>
            </a:r>
            <a:endParaRPr lang="de-DE" sz="1000" dirty="0">
              <a:solidFill>
                <a:schemeClr val="tx1"/>
              </a:solidFill>
              <a:latin typeface="+mj-lt"/>
            </a:endParaRPr>
          </a:p>
        </p:txBody>
      </p:sp>
      <p:sp>
        <p:nvSpPr>
          <p:cNvPr id="13" name="Rechteck: abgerundete Ecken 12">
            <a:extLst>
              <a:ext uri="{FF2B5EF4-FFF2-40B4-BE49-F238E27FC236}">
                <a16:creationId xmlns:a16="http://schemas.microsoft.com/office/drawing/2014/main" id="{53C86900-3C7B-48AB-9E6D-2B79E4F1770E}"/>
              </a:ext>
            </a:extLst>
          </p:cNvPr>
          <p:cNvSpPr/>
          <p:nvPr/>
        </p:nvSpPr>
        <p:spPr bwMode="auto">
          <a:xfrm>
            <a:off x="450183" y="2942951"/>
            <a:ext cx="1322456" cy="386484"/>
          </a:xfrm>
          <a:prstGeom prst="roundRect">
            <a:avLst/>
          </a:prstGeom>
          <a:solidFill>
            <a:srgbClr val="B2F7E9"/>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1200" dirty="0">
                <a:solidFill>
                  <a:schemeClr val="tx1"/>
                </a:solidFill>
                <a:latin typeface="+mj-lt"/>
              </a:rPr>
              <a:t>BOTSCHAFT</a:t>
            </a:r>
            <a:endParaRPr lang="de-DE" sz="1000" dirty="0">
              <a:solidFill>
                <a:schemeClr val="tx1"/>
              </a:solidFill>
              <a:latin typeface="+mj-lt"/>
            </a:endParaRPr>
          </a:p>
        </p:txBody>
      </p:sp>
      <p:sp>
        <p:nvSpPr>
          <p:cNvPr id="16" name="Rechteck: abgerundete Ecken 15">
            <a:extLst>
              <a:ext uri="{FF2B5EF4-FFF2-40B4-BE49-F238E27FC236}">
                <a16:creationId xmlns:a16="http://schemas.microsoft.com/office/drawing/2014/main" id="{B4FF33E1-B00C-4BEC-95F2-FA9BB75764EE}"/>
              </a:ext>
            </a:extLst>
          </p:cNvPr>
          <p:cNvSpPr/>
          <p:nvPr/>
        </p:nvSpPr>
        <p:spPr bwMode="auto">
          <a:xfrm>
            <a:off x="450183" y="4052546"/>
            <a:ext cx="1322456" cy="381536"/>
          </a:xfrm>
          <a:prstGeom prst="roundRect">
            <a:avLst/>
          </a:prstGeom>
          <a:solidFill>
            <a:srgbClr val="FDF4DD"/>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Aft>
                <a:spcPts val="600"/>
              </a:spcAft>
            </a:pPr>
            <a:r>
              <a:rPr lang="de-DE" sz="1200" dirty="0">
                <a:solidFill>
                  <a:schemeClr val="tx1"/>
                </a:solidFill>
                <a:latin typeface="+mj-lt"/>
              </a:rPr>
              <a:t>FAKTEN-CHECK</a:t>
            </a:r>
            <a:endParaRPr lang="de-DE" sz="1000" dirty="0">
              <a:solidFill>
                <a:schemeClr val="tx1"/>
              </a:solidFill>
              <a:latin typeface="+mj-lt"/>
            </a:endParaRPr>
          </a:p>
        </p:txBody>
      </p:sp>
      <p:sp>
        <p:nvSpPr>
          <p:cNvPr id="17" name="Textplatzhalter 2">
            <a:extLst>
              <a:ext uri="{FF2B5EF4-FFF2-40B4-BE49-F238E27FC236}">
                <a16:creationId xmlns:a16="http://schemas.microsoft.com/office/drawing/2014/main" id="{A80B6DC9-456F-4705-A211-9B7450E36718}"/>
              </a:ext>
            </a:extLst>
          </p:cNvPr>
          <p:cNvSpPr txBox="1">
            <a:spLocks/>
          </p:cNvSpPr>
          <p:nvPr/>
        </p:nvSpPr>
        <p:spPr>
          <a:xfrm>
            <a:off x="2147470" y="1206159"/>
            <a:ext cx="4392489" cy="459886"/>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R="0" lvl="0" algn="ctr" fontAlgn="auto">
              <a:spcAft>
                <a:spcPts val="0"/>
              </a:spcAft>
              <a:buClrTx/>
              <a:buSzTx/>
              <a:tabLst/>
              <a:defRPr/>
            </a:pPr>
            <a:r>
              <a:rPr lang="de-DE" dirty="0">
                <a:latin typeface="+mj-lt"/>
              </a:rPr>
              <a:t>„Problemzonen“</a:t>
            </a:r>
          </a:p>
          <a:p>
            <a:pPr>
              <a:spcBef>
                <a:spcPts val="2400"/>
              </a:spcBef>
            </a:pPr>
            <a:endParaRPr lang="de-DE" sz="1400" dirty="0"/>
          </a:p>
          <a:p>
            <a:pPr marL="342900" indent="-342900">
              <a:spcBef>
                <a:spcPts val="2400"/>
              </a:spcBef>
              <a:buFont typeface="Wingdings" panose="05000000000000000000" pitchFamily="2" charset="2"/>
              <a:buChar char="ü"/>
            </a:pPr>
            <a:endParaRPr lang="de-DE" sz="1400" dirty="0"/>
          </a:p>
        </p:txBody>
      </p:sp>
      <p:sp>
        <p:nvSpPr>
          <p:cNvPr id="3" name="Pfeil: Fünfeck 2">
            <a:extLst>
              <a:ext uri="{FF2B5EF4-FFF2-40B4-BE49-F238E27FC236}">
                <a16:creationId xmlns:a16="http://schemas.microsoft.com/office/drawing/2014/main" id="{511EF79F-45C5-4FA1-A641-C41B07000A78}"/>
              </a:ext>
            </a:extLst>
          </p:cNvPr>
          <p:cNvSpPr/>
          <p:nvPr/>
        </p:nvSpPr>
        <p:spPr>
          <a:xfrm>
            <a:off x="2071535" y="1844824"/>
            <a:ext cx="4544487" cy="864096"/>
          </a:xfrm>
          <a:prstGeom prst="homePlate">
            <a:avLst/>
          </a:prstGeom>
          <a:solidFill>
            <a:schemeClr val="bg1"/>
          </a:solidFill>
          <a:ln>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3000"/>
              </a:lnSpc>
            </a:pPr>
            <a:r>
              <a:rPr lang="de-DE" sz="1400" dirty="0">
                <a:solidFill>
                  <a:schemeClr val="tx1"/>
                </a:solidFill>
              </a:rPr>
              <a:t>Die Darstellung von Körperbildern in </a:t>
            </a:r>
            <a:r>
              <a:rPr lang="de-DE" sz="1400" dirty="0" err="1">
                <a:solidFill>
                  <a:schemeClr val="tx1"/>
                </a:solidFill>
              </a:rPr>
              <a:t>Social</a:t>
            </a:r>
            <a:r>
              <a:rPr lang="de-DE" sz="1400" dirty="0">
                <a:solidFill>
                  <a:schemeClr val="tx1"/>
                </a:solidFill>
              </a:rPr>
              <a:t> Media ist häufig </a:t>
            </a:r>
            <a:r>
              <a:rPr lang="de-DE" sz="1400" b="1" dirty="0">
                <a:solidFill>
                  <a:schemeClr val="tx1"/>
                </a:solidFill>
              </a:rPr>
              <a:t>einheitlich </a:t>
            </a:r>
            <a:r>
              <a:rPr lang="de-DE" sz="1400" dirty="0">
                <a:solidFill>
                  <a:schemeClr val="tx1"/>
                </a:solidFill>
              </a:rPr>
              <a:t>und</a:t>
            </a:r>
            <a:r>
              <a:rPr lang="de-DE" sz="1400" b="1" dirty="0">
                <a:solidFill>
                  <a:schemeClr val="tx1"/>
                </a:solidFill>
              </a:rPr>
              <a:t> unrealistisch</a:t>
            </a:r>
            <a:r>
              <a:rPr lang="de-DE" sz="1400" dirty="0">
                <a:solidFill>
                  <a:schemeClr val="tx1"/>
                </a:solidFill>
              </a:rPr>
              <a:t>:</a:t>
            </a:r>
          </a:p>
          <a:p>
            <a:pPr>
              <a:lnSpc>
                <a:spcPct val="113000"/>
              </a:lnSpc>
            </a:pPr>
            <a:r>
              <a:rPr lang="de-DE" sz="1400" dirty="0">
                <a:solidFill>
                  <a:schemeClr val="tx1"/>
                </a:solidFill>
              </a:rPr>
              <a:t>heteronormativ, schlank, muskulös, „makellos“.</a:t>
            </a:r>
          </a:p>
        </p:txBody>
      </p:sp>
      <p:sp>
        <p:nvSpPr>
          <p:cNvPr id="23" name="Pfeil: Fünfeck 22">
            <a:extLst>
              <a:ext uri="{FF2B5EF4-FFF2-40B4-BE49-F238E27FC236}">
                <a16:creationId xmlns:a16="http://schemas.microsoft.com/office/drawing/2014/main" id="{106C88F0-C40E-48FB-BC0C-2EE68DBE3B76}"/>
              </a:ext>
            </a:extLst>
          </p:cNvPr>
          <p:cNvSpPr/>
          <p:nvPr/>
        </p:nvSpPr>
        <p:spPr>
          <a:xfrm>
            <a:off x="6672064" y="2947900"/>
            <a:ext cx="4544487" cy="864096"/>
          </a:xfrm>
          <a:prstGeom prst="homePlate">
            <a:avLst>
              <a:gd name="adj" fmla="val 0"/>
            </a:avLst>
          </a:prstGeom>
          <a:solidFill>
            <a:srgbClr val="B2F7E9"/>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3000"/>
              </a:lnSpc>
            </a:pPr>
            <a:r>
              <a:rPr lang="de-DE" sz="1400" dirty="0">
                <a:solidFill>
                  <a:schemeClr val="tx1"/>
                </a:solidFill>
              </a:rPr>
              <a:t>Erstellen von </a:t>
            </a:r>
            <a:r>
              <a:rPr lang="de-DE" sz="1400" dirty="0" err="1">
                <a:solidFill>
                  <a:schemeClr val="tx1"/>
                </a:solidFill>
              </a:rPr>
              <a:t>Social</a:t>
            </a:r>
            <a:r>
              <a:rPr lang="de-DE" sz="1400" dirty="0">
                <a:solidFill>
                  <a:schemeClr val="tx1"/>
                </a:solidFill>
              </a:rPr>
              <a:t>-Media-Posts mit dem Fokus auf </a:t>
            </a:r>
            <a:r>
              <a:rPr lang="de-DE" sz="1400" b="1" dirty="0">
                <a:solidFill>
                  <a:schemeClr val="tx1"/>
                </a:solidFill>
              </a:rPr>
              <a:t>individuellen Stärken </a:t>
            </a:r>
            <a:r>
              <a:rPr lang="de-DE" sz="1400" dirty="0">
                <a:solidFill>
                  <a:schemeClr val="tx1"/>
                </a:solidFill>
              </a:rPr>
              <a:t>und</a:t>
            </a:r>
            <a:r>
              <a:rPr lang="de-DE" sz="1400" b="1" dirty="0">
                <a:solidFill>
                  <a:schemeClr val="tx1"/>
                </a:solidFill>
              </a:rPr>
              <a:t> Fähigkeiten </a:t>
            </a:r>
            <a:r>
              <a:rPr lang="de-DE" sz="1400" dirty="0">
                <a:solidFill>
                  <a:schemeClr val="tx1"/>
                </a:solidFill>
              </a:rPr>
              <a:t>(#BodyNeutrality)</a:t>
            </a:r>
          </a:p>
        </p:txBody>
      </p:sp>
      <p:sp>
        <p:nvSpPr>
          <p:cNvPr id="24" name="Pfeil: Fünfeck 23">
            <a:extLst>
              <a:ext uri="{FF2B5EF4-FFF2-40B4-BE49-F238E27FC236}">
                <a16:creationId xmlns:a16="http://schemas.microsoft.com/office/drawing/2014/main" id="{3FF8F9DF-4157-4DC7-B6A9-977871E8FA9C}"/>
              </a:ext>
            </a:extLst>
          </p:cNvPr>
          <p:cNvSpPr/>
          <p:nvPr/>
        </p:nvSpPr>
        <p:spPr>
          <a:xfrm>
            <a:off x="2071535" y="2947900"/>
            <a:ext cx="4544487" cy="864096"/>
          </a:xfrm>
          <a:prstGeom prst="homePlate">
            <a:avLst/>
          </a:prstGeom>
          <a:solidFill>
            <a:schemeClr val="bg1"/>
          </a:solidFill>
          <a:ln>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3000"/>
              </a:lnSpc>
            </a:pPr>
            <a:r>
              <a:rPr lang="de-DE" sz="1400" dirty="0">
                <a:solidFill>
                  <a:schemeClr val="tx1"/>
                </a:solidFill>
              </a:rPr>
              <a:t>Die Vermittlung </a:t>
            </a:r>
            <a:r>
              <a:rPr lang="de-DE" sz="1400" b="1" dirty="0">
                <a:solidFill>
                  <a:schemeClr val="tx1"/>
                </a:solidFill>
              </a:rPr>
              <a:t>oberflächlicher Werte </a:t>
            </a:r>
            <a:r>
              <a:rPr lang="de-DE" sz="1400" dirty="0">
                <a:solidFill>
                  <a:schemeClr val="tx1"/>
                </a:solidFill>
              </a:rPr>
              <a:t>kann Motive und Erwartungen im Sport verändern: „fit aussehen vs. fit sein“.</a:t>
            </a:r>
          </a:p>
        </p:txBody>
      </p:sp>
      <p:sp>
        <p:nvSpPr>
          <p:cNvPr id="25" name="Pfeil: Fünfeck 24">
            <a:extLst>
              <a:ext uri="{FF2B5EF4-FFF2-40B4-BE49-F238E27FC236}">
                <a16:creationId xmlns:a16="http://schemas.microsoft.com/office/drawing/2014/main" id="{CC1F1EF5-4291-4CB5-809A-D2374C981E4E}"/>
              </a:ext>
            </a:extLst>
          </p:cNvPr>
          <p:cNvSpPr/>
          <p:nvPr/>
        </p:nvSpPr>
        <p:spPr>
          <a:xfrm>
            <a:off x="6672064" y="4052546"/>
            <a:ext cx="4544487" cy="864096"/>
          </a:xfrm>
          <a:prstGeom prst="homePlate">
            <a:avLst>
              <a:gd name="adj" fmla="val 0"/>
            </a:avLst>
          </a:prstGeom>
          <a:solidFill>
            <a:srgbClr val="FDF4DD"/>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3000"/>
              </a:lnSpc>
            </a:pPr>
            <a:r>
              <a:rPr lang="de-DE" sz="1400" dirty="0">
                <a:solidFill>
                  <a:schemeClr val="tx1"/>
                </a:solidFill>
              </a:rPr>
              <a:t>Erstellen von </a:t>
            </a:r>
            <a:r>
              <a:rPr lang="de-DE" sz="1400" b="1" dirty="0" err="1">
                <a:solidFill>
                  <a:schemeClr val="tx1"/>
                </a:solidFill>
              </a:rPr>
              <a:t>Social</a:t>
            </a:r>
            <a:r>
              <a:rPr lang="de-DE" sz="1400" b="1" dirty="0">
                <a:solidFill>
                  <a:schemeClr val="tx1"/>
                </a:solidFill>
              </a:rPr>
              <a:t>-Media-Parodien</a:t>
            </a:r>
            <a:r>
              <a:rPr lang="de-DE" sz="1400" dirty="0">
                <a:solidFill>
                  <a:schemeClr val="tx1"/>
                </a:solidFill>
              </a:rPr>
              <a:t> mit übertriebener Bearbeitung durch Filter und KI</a:t>
            </a:r>
          </a:p>
        </p:txBody>
      </p:sp>
      <p:sp>
        <p:nvSpPr>
          <p:cNvPr id="26" name="Pfeil: Fünfeck 25">
            <a:extLst>
              <a:ext uri="{FF2B5EF4-FFF2-40B4-BE49-F238E27FC236}">
                <a16:creationId xmlns:a16="http://schemas.microsoft.com/office/drawing/2014/main" id="{1382EF98-4901-4AA0-B787-E5BE0C240145}"/>
              </a:ext>
            </a:extLst>
          </p:cNvPr>
          <p:cNvSpPr/>
          <p:nvPr/>
        </p:nvSpPr>
        <p:spPr>
          <a:xfrm>
            <a:off x="2071535" y="4052546"/>
            <a:ext cx="4544487" cy="864096"/>
          </a:xfrm>
          <a:prstGeom prst="homePlate">
            <a:avLst/>
          </a:prstGeom>
          <a:solidFill>
            <a:schemeClr val="bg1"/>
          </a:solidFill>
          <a:ln>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3000"/>
              </a:lnSpc>
            </a:pPr>
            <a:r>
              <a:rPr lang="de-DE" sz="1400" dirty="0">
                <a:solidFill>
                  <a:schemeClr val="tx1"/>
                </a:solidFill>
              </a:rPr>
              <a:t>Durch </a:t>
            </a:r>
            <a:r>
              <a:rPr lang="de-DE" sz="1400" b="1" dirty="0">
                <a:solidFill>
                  <a:schemeClr val="tx1"/>
                </a:solidFill>
              </a:rPr>
              <a:t>digitale Manipulation </a:t>
            </a:r>
            <a:r>
              <a:rPr lang="de-DE" sz="1400" dirty="0">
                <a:solidFill>
                  <a:schemeClr val="tx1"/>
                </a:solidFill>
              </a:rPr>
              <a:t>(Bildbearbeitung, Filter und KI) entstehen unrealistische, aber glaubwürdige Körperbilder.</a:t>
            </a:r>
          </a:p>
        </p:txBody>
      </p:sp>
      <p:sp>
        <p:nvSpPr>
          <p:cNvPr id="27" name="Pfeil: Fünfeck 26">
            <a:extLst>
              <a:ext uri="{FF2B5EF4-FFF2-40B4-BE49-F238E27FC236}">
                <a16:creationId xmlns:a16="http://schemas.microsoft.com/office/drawing/2014/main" id="{14050B08-919D-4737-B15B-0BF13642ECEB}"/>
              </a:ext>
            </a:extLst>
          </p:cNvPr>
          <p:cNvSpPr/>
          <p:nvPr/>
        </p:nvSpPr>
        <p:spPr>
          <a:xfrm>
            <a:off x="6672064" y="5157192"/>
            <a:ext cx="4544487" cy="864096"/>
          </a:xfrm>
          <a:prstGeom prst="homePlate">
            <a:avLst>
              <a:gd name="adj" fmla="val 0"/>
            </a:avLst>
          </a:prstGeom>
          <a:solidFill>
            <a:srgbClr val="FFDBE1"/>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2400"/>
              </a:spcBef>
            </a:pPr>
            <a:r>
              <a:rPr lang="de-DE" sz="1400" dirty="0">
                <a:solidFill>
                  <a:schemeClr val="tx1"/>
                </a:solidFill>
              </a:rPr>
              <a:t>Den </a:t>
            </a:r>
            <a:r>
              <a:rPr lang="de-DE" sz="1400" b="1" dirty="0">
                <a:solidFill>
                  <a:schemeClr val="tx1"/>
                </a:solidFill>
              </a:rPr>
              <a:t>Algorithmus bewusst formen</a:t>
            </a:r>
            <a:r>
              <a:rPr lang="de-DE" sz="1400" dirty="0">
                <a:solidFill>
                  <a:schemeClr val="tx1"/>
                </a:solidFill>
              </a:rPr>
              <a:t>: „</a:t>
            </a:r>
            <a:r>
              <a:rPr lang="de-DE" sz="1400" dirty="0" err="1">
                <a:solidFill>
                  <a:schemeClr val="tx1"/>
                </a:solidFill>
              </a:rPr>
              <a:t>feel-good</a:t>
            </a:r>
            <a:r>
              <a:rPr lang="de-DE" sz="1400" dirty="0">
                <a:solidFill>
                  <a:schemeClr val="tx1"/>
                </a:solidFill>
              </a:rPr>
              <a:t>“ Profilen folgen, die realistische, körperpositive, diverse, queere, lustige Inhalte posten</a:t>
            </a:r>
          </a:p>
        </p:txBody>
      </p:sp>
      <p:sp>
        <p:nvSpPr>
          <p:cNvPr id="28" name="Pfeil: Fünfeck 27">
            <a:extLst>
              <a:ext uri="{FF2B5EF4-FFF2-40B4-BE49-F238E27FC236}">
                <a16:creationId xmlns:a16="http://schemas.microsoft.com/office/drawing/2014/main" id="{BF9DC8A9-C480-416A-A079-F9EF5CA899AF}"/>
              </a:ext>
            </a:extLst>
          </p:cNvPr>
          <p:cNvSpPr/>
          <p:nvPr/>
        </p:nvSpPr>
        <p:spPr>
          <a:xfrm>
            <a:off x="2071535" y="5157192"/>
            <a:ext cx="4544487" cy="864096"/>
          </a:xfrm>
          <a:prstGeom prst="homePlate">
            <a:avLst/>
          </a:prstGeom>
          <a:solidFill>
            <a:schemeClr val="bg1"/>
          </a:solidFill>
          <a:ln>
            <a:solidFill>
              <a:schemeClr val="tx1">
                <a:lumMod val="50000"/>
                <a:lumOff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3000"/>
              </a:lnSpc>
            </a:pPr>
            <a:r>
              <a:rPr lang="de-DE" sz="1400" dirty="0">
                <a:solidFill>
                  <a:schemeClr val="tx1"/>
                </a:solidFill>
              </a:rPr>
              <a:t>Eine </a:t>
            </a:r>
            <a:r>
              <a:rPr lang="de-DE" sz="1400" b="1" dirty="0">
                <a:solidFill>
                  <a:schemeClr val="tx1"/>
                </a:solidFill>
              </a:rPr>
              <a:t>homogene </a:t>
            </a:r>
            <a:r>
              <a:rPr lang="de-DE" sz="1400" b="1" dirty="0" err="1">
                <a:solidFill>
                  <a:schemeClr val="tx1"/>
                </a:solidFill>
              </a:rPr>
              <a:t>For</a:t>
            </a:r>
            <a:r>
              <a:rPr lang="de-DE" sz="1400" b="1" dirty="0">
                <a:solidFill>
                  <a:schemeClr val="tx1"/>
                </a:solidFill>
              </a:rPr>
              <a:t>-</a:t>
            </a:r>
            <a:r>
              <a:rPr lang="de-DE" sz="1400" b="1" dirty="0" err="1">
                <a:solidFill>
                  <a:schemeClr val="tx1"/>
                </a:solidFill>
              </a:rPr>
              <a:t>You</a:t>
            </a:r>
            <a:r>
              <a:rPr lang="de-DE" sz="1400" b="1" dirty="0">
                <a:solidFill>
                  <a:schemeClr val="tx1"/>
                </a:solidFill>
              </a:rPr>
              <a:t>-Page </a:t>
            </a:r>
            <a:r>
              <a:rPr lang="de-DE" sz="1400" dirty="0">
                <a:solidFill>
                  <a:schemeClr val="tx1"/>
                </a:solidFill>
              </a:rPr>
              <a:t>spiegelt keine reale Körpervielfalt.</a:t>
            </a:r>
          </a:p>
        </p:txBody>
      </p:sp>
    </p:spTree>
    <p:extLst>
      <p:ext uri="{BB962C8B-B14F-4D97-AF65-F5344CB8AC3E}">
        <p14:creationId xmlns:p14="http://schemas.microsoft.com/office/powerpoint/2010/main" val="12943788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29B607-380C-4B67-8ED2-F67837F57501}"/>
              </a:ext>
            </a:extLst>
          </p:cNvPr>
          <p:cNvSpPr>
            <a:spLocks noGrp="1"/>
          </p:cNvSpPr>
          <p:nvPr>
            <p:ph type="title"/>
          </p:nvPr>
        </p:nvSpPr>
        <p:spPr>
          <a:xfrm>
            <a:off x="640779" y="476672"/>
            <a:ext cx="10063733" cy="802867"/>
          </a:xfrm>
        </p:spPr>
        <p:txBody>
          <a:bodyPr/>
          <a:lstStyle/>
          <a:p>
            <a:r>
              <a:rPr lang="de-DE" dirty="0"/>
              <a:t>Entwicklung von </a:t>
            </a:r>
            <a:r>
              <a:rPr lang="de-DE" dirty="0" err="1"/>
              <a:t>Social</a:t>
            </a:r>
            <a:r>
              <a:rPr lang="de-DE" dirty="0"/>
              <a:t>-Media-Posts mit KI</a:t>
            </a:r>
            <a:br>
              <a:rPr lang="de-DE" dirty="0"/>
            </a:br>
            <a:endParaRPr lang="de-DE" dirty="0"/>
          </a:p>
        </p:txBody>
      </p:sp>
      <p:sp>
        <p:nvSpPr>
          <p:cNvPr id="17" name="Textplatzhalter 2">
            <a:extLst>
              <a:ext uri="{FF2B5EF4-FFF2-40B4-BE49-F238E27FC236}">
                <a16:creationId xmlns:a16="http://schemas.microsoft.com/office/drawing/2014/main" id="{8454B0D5-A30F-4B23-9E3A-3A865604F094}"/>
              </a:ext>
            </a:extLst>
          </p:cNvPr>
          <p:cNvSpPr txBox="1">
            <a:spLocks/>
          </p:cNvSpPr>
          <p:nvPr/>
        </p:nvSpPr>
        <p:spPr>
          <a:xfrm>
            <a:off x="2092239" y="1399723"/>
            <a:ext cx="8972313" cy="1976101"/>
          </a:xfrm>
          <a:prstGeom prst="rect">
            <a:avLst/>
          </a:prstGeom>
          <a:ln>
            <a:noFill/>
            <a:prstDash val="lgDash"/>
          </a:ln>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pPr>
            <a:r>
              <a:rPr lang="de-DE" sz="1600" dirty="0">
                <a:highlight>
                  <a:srgbClr val="E8EBF0"/>
                </a:highlight>
              </a:rPr>
              <a:t>Erstellen Sie einen eigenen „Instagram-Post“ mit einem Körperbild, das…</a:t>
            </a:r>
          </a:p>
          <a:p>
            <a:pPr marL="641350" lvl="1" indent="-285750">
              <a:spcBef>
                <a:spcPts val="600"/>
              </a:spcBef>
              <a:buFont typeface="Wingdings" panose="05000000000000000000" pitchFamily="2" charset="2"/>
              <a:buChar char="ü"/>
            </a:pPr>
            <a:r>
              <a:rPr lang="de-DE" sz="1400" b="1" dirty="0"/>
              <a:t>realistisch, divers </a:t>
            </a:r>
            <a:r>
              <a:rPr lang="de-DE" sz="1400" dirty="0"/>
              <a:t>oder</a:t>
            </a:r>
            <a:r>
              <a:rPr lang="de-DE" sz="1400" b="1" dirty="0"/>
              <a:t> körperpositiv </a:t>
            </a:r>
            <a:r>
              <a:rPr lang="de-DE" sz="1400" dirty="0"/>
              <a:t>ist.</a:t>
            </a:r>
          </a:p>
          <a:p>
            <a:pPr marL="641350" lvl="1" indent="-285750">
              <a:spcBef>
                <a:spcPts val="600"/>
              </a:spcBef>
              <a:buFont typeface="Wingdings" panose="05000000000000000000" pitchFamily="2" charset="2"/>
              <a:buChar char="ü"/>
            </a:pPr>
            <a:r>
              <a:rPr lang="de-DE" sz="1400" dirty="0"/>
              <a:t>Ihre </a:t>
            </a:r>
            <a:r>
              <a:rPr lang="de-DE" sz="1400" b="1" dirty="0"/>
              <a:t>individuellen Stärken </a:t>
            </a:r>
            <a:r>
              <a:rPr lang="de-DE" sz="1400" dirty="0"/>
              <a:t>und</a:t>
            </a:r>
            <a:r>
              <a:rPr lang="de-DE" sz="1400" b="1" dirty="0"/>
              <a:t> Fähigkeiten </a:t>
            </a:r>
            <a:r>
              <a:rPr lang="de-DE" sz="1400" dirty="0"/>
              <a:t>hervorhebt.</a:t>
            </a:r>
          </a:p>
          <a:p>
            <a:pPr marL="641350" lvl="1" indent="-285750">
              <a:spcBef>
                <a:spcPts val="600"/>
              </a:spcBef>
              <a:buFont typeface="Wingdings" panose="05000000000000000000" pitchFamily="2" charset="2"/>
              <a:buChar char="ü"/>
            </a:pPr>
            <a:r>
              <a:rPr lang="de-DE" sz="1400" dirty="0"/>
              <a:t>eine </a:t>
            </a:r>
            <a:r>
              <a:rPr lang="de-DE" sz="1400" b="1" dirty="0"/>
              <a:t>Parodie</a:t>
            </a:r>
            <a:r>
              <a:rPr lang="de-DE" sz="1400" dirty="0"/>
              <a:t> mit übertriebener Bildbearbeitung und KI darstellt.</a:t>
            </a:r>
          </a:p>
          <a:p>
            <a:pPr>
              <a:spcBef>
                <a:spcPts val="1200"/>
              </a:spcBef>
            </a:pPr>
            <a:r>
              <a:rPr lang="de-DE" sz="1600" dirty="0">
                <a:highlight>
                  <a:srgbClr val="E8EBF0"/>
                </a:highlight>
              </a:rPr>
              <a:t>Generieren Sie dazu mithilfe einer KI ein passendes Bild und fügen es auf Zeoob.com in eine Instagram-Maske. Laden Sie Ihren fertigen Post auf der digitalen Pinnwand hoch. </a:t>
            </a:r>
          </a:p>
        </p:txBody>
      </p:sp>
      <p:sp>
        <p:nvSpPr>
          <p:cNvPr id="22" name="Textplatzhalter 2">
            <a:extLst>
              <a:ext uri="{FF2B5EF4-FFF2-40B4-BE49-F238E27FC236}">
                <a16:creationId xmlns:a16="http://schemas.microsoft.com/office/drawing/2014/main" id="{9FDD7304-9206-48F3-9892-AF10E5372C5D}"/>
              </a:ext>
            </a:extLst>
          </p:cNvPr>
          <p:cNvSpPr txBox="1">
            <a:spLocks/>
          </p:cNvSpPr>
          <p:nvPr/>
        </p:nvSpPr>
        <p:spPr>
          <a:xfrm>
            <a:off x="640779" y="1386114"/>
            <a:ext cx="1451460" cy="454409"/>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highlight>
                  <a:srgbClr val="CCF0FF"/>
                </a:highlight>
                <a:latin typeface="+mj-lt"/>
              </a:rPr>
              <a:t>Aufgabe</a:t>
            </a:r>
          </a:p>
        </p:txBody>
      </p:sp>
      <p:pic>
        <p:nvPicPr>
          <p:cNvPr id="30" name="Grafik 29">
            <a:extLst>
              <a:ext uri="{FF2B5EF4-FFF2-40B4-BE49-F238E27FC236}">
                <a16:creationId xmlns:a16="http://schemas.microsoft.com/office/drawing/2014/main" id="{6ACE5783-E121-4547-8CE3-44DA256D72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3813" y="4045431"/>
            <a:ext cx="1142032" cy="1966832"/>
          </a:xfrm>
          <a:prstGeom prst="rect">
            <a:avLst/>
          </a:prstGeom>
          <a:ln w="6350">
            <a:solidFill>
              <a:schemeClr val="tx1"/>
            </a:solidFill>
          </a:ln>
          <a:effectLst>
            <a:outerShdw blurRad="50800" dist="38100" dir="2700000" algn="tl" rotWithShape="0">
              <a:prstClr val="black">
                <a:alpha val="40000"/>
              </a:prstClr>
            </a:outerShdw>
          </a:effectLst>
        </p:spPr>
      </p:pic>
      <p:sp>
        <p:nvSpPr>
          <p:cNvPr id="31" name="Textplatzhalter 2">
            <a:extLst>
              <a:ext uri="{FF2B5EF4-FFF2-40B4-BE49-F238E27FC236}">
                <a16:creationId xmlns:a16="http://schemas.microsoft.com/office/drawing/2014/main" id="{0D4AC0DC-0F9F-4994-A966-9DBF79CB0DCF}"/>
              </a:ext>
            </a:extLst>
          </p:cNvPr>
          <p:cNvSpPr txBox="1">
            <a:spLocks/>
          </p:cNvSpPr>
          <p:nvPr/>
        </p:nvSpPr>
        <p:spPr>
          <a:xfrm>
            <a:off x="2092239" y="3729096"/>
            <a:ext cx="2419971" cy="249596"/>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pPr>
            <a:r>
              <a:rPr lang="de-DE" sz="1400" b="1" dirty="0"/>
              <a:t>KI-Bild</a:t>
            </a:r>
            <a:r>
              <a:rPr lang="de-DE" sz="1400" dirty="0"/>
              <a:t> von Leonardo.ai</a:t>
            </a:r>
          </a:p>
        </p:txBody>
      </p:sp>
      <p:sp>
        <p:nvSpPr>
          <p:cNvPr id="32" name="Textplatzhalter 2">
            <a:extLst>
              <a:ext uri="{FF2B5EF4-FFF2-40B4-BE49-F238E27FC236}">
                <a16:creationId xmlns:a16="http://schemas.microsoft.com/office/drawing/2014/main" id="{838708F0-2CA0-44F6-A8C8-478B589E5619}"/>
              </a:ext>
            </a:extLst>
          </p:cNvPr>
          <p:cNvSpPr txBox="1">
            <a:spLocks/>
          </p:cNvSpPr>
          <p:nvPr/>
        </p:nvSpPr>
        <p:spPr>
          <a:xfrm>
            <a:off x="5181742" y="3732663"/>
            <a:ext cx="3153431" cy="331898"/>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1200"/>
              </a:spcBef>
            </a:pPr>
            <a:r>
              <a:rPr lang="de-DE" sz="1400" b="1" dirty="0"/>
              <a:t>Instagram-Maske</a:t>
            </a:r>
            <a:r>
              <a:rPr lang="de-DE" sz="1400" dirty="0"/>
              <a:t> mit Zeoob.com</a:t>
            </a:r>
          </a:p>
        </p:txBody>
      </p:sp>
      <p:sp>
        <p:nvSpPr>
          <p:cNvPr id="37" name="Pfeil: gestreift nach rechts 36">
            <a:extLst>
              <a:ext uri="{FF2B5EF4-FFF2-40B4-BE49-F238E27FC236}">
                <a16:creationId xmlns:a16="http://schemas.microsoft.com/office/drawing/2014/main" id="{A4A5E3DF-F6CE-446A-A9A0-A05374A3CB9B}"/>
              </a:ext>
            </a:extLst>
          </p:cNvPr>
          <p:cNvSpPr/>
          <p:nvPr/>
        </p:nvSpPr>
        <p:spPr>
          <a:xfrm>
            <a:off x="4669236" y="4682193"/>
            <a:ext cx="769089" cy="648072"/>
          </a:xfrm>
          <a:prstGeom prst="stripedRightArrow">
            <a:avLst/>
          </a:prstGeom>
          <a:solidFill>
            <a:schemeClr val="bg1">
              <a:lumMod val="95000"/>
            </a:schemeClr>
          </a:solidFill>
          <a:ln>
            <a:solidFill>
              <a:schemeClr val="tx1">
                <a:lumMod val="50000"/>
                <a:lumOff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rgbClr val="F5C242"/>
              </a:solidFill>
            </a:endParaRPr>
          </a:p>
        </p:txBody>
      </p:sp>
      <p:sp>
        <p:nvSpPr>
          <p:cNvPr id="38" name="Pfeil: gestreift nach rechts 37">
            <a:extLst>
              <a:ext uri="{FF2B5EF4-FFF2-40B4-BE49-F238E27FC236}">
                <a16:creationId xmlns:a16="http://schemas.microsoft.com/office/drawing/2014/main" id="{DC9B7D48-7CD5-4633-ABEB-FD6B0F4ACB06}"/>
              </a:ext>
            </a:extLst>
          </p:cNvPr>
          <p:cNvSpPr/>
          <p:nvPr/>
        </p:nvSpPr>
        <p:spPr>
          <a:xfrm>
            <a:off x="7868150" y="4682193"/>
            <a:ext cx="769089" cy="648072"/>
          </a:xfrm>
          <a:prstGeom prst="stripedRightArrow">
            <a:avLst/>
          </a:prstGeom>
          <a:solidFill>
            <a:schemeClr val="bg1">
              <a:lumMod val="95000"/>
            </a:schemeClr>
          </a:solidFill>
          <a:ln>
            <a:solidFill>
              <a:schemeClr val="tx1">
                <a:lumMod val="50000"/>
                <a:lumOff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rgbClr val="F5C242"/>
              </a:solidFill>
            </a:endParaRPr>
          </a:p>
        </p:txBody>
      </p:sp>
      <p:sp>
        <p:nvSpPr>
          <p:cNvPr id="39" name="Textplatzhalter 2">
            <a:extLst>
              <a:ext uri="{FF2B5EF4-FFF2-40B4-BE49-F238E27FC236}">
                <a16:creationId xmlns:a16="http://schemas.microsoft.com/office/drawing/2014/main" id="{B6E3FD3F-AAAC-434E-808C-9D31DD4781B0}"/>
              </a:ext>
            </a:extLst>
          </p:cNvPr>
          <p:cNvSpPr txBox="1">
            <a:spLocks/>
          </p:cNvSpPr>
          <p:nvPr/>
        </p:nvSpPr>
        <p:spPr>
          <a:xfrm>
            <a:off x="640779" y="3717032"/>
            <a:ext cx="1451460" cy="454409"/>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highlight>
                  <a:srgbClr val="CCF0FF"/>
                </a:highlight>
                <a:latin typeface="+mj-lt"/>
              </a:rPr>
              <a:t>Beispiel</a:t>
            </a:r>
          </a:p>
        </p:txBody>
      </p:sp>
      <p:pic>
        <p:nvPicPr>
          <p:cNvPr id="21" name="Grafik 20">
            <a:extLst>
              <a:ext uri="{FF2B5EF4-FFF2-40B4-BE49-F238E27FC236}">
                <a16:creationId xmlns:a16="http://schemas.microsoft.com/office/drawing/2014/main" id="{F962CE8C-C6CD-49AA-9CE4-FE5C9FE7B281}"/>
              </a:ext>
            </a:extLst>
          </p:cNvPr>
          <p:cNvPicPr>
            <a:picLocks noChangeAspect="1"/>
          </p:cNvPicPr>
          <p:nvPr/>
        </p:nvPicPr>
        <p:blipFill rotWithShape="1">
          <a:blip r:embed="rId4">
            <a:extLst>
              <a:ext uri="{28A0092B-C50C-407E-A947-70E740481C1C}">
                <a14:useLocalDpi xmlns:a14="http://schemas.microsoft.com/office/drawing/2010/main" val="0"/>
              </a:ext>
            </a:extLst>
          </a:blip>
          <a:srcRect b="2559"/>
          <a:stretch/>
        </p:blipFill>
        <p:spPr>
          <a:xfrm>
            <a:off x="9092286" y="3807386"/>
            <a:ext cx="1204763" cy="2206997"/>
          </a:xfrm>
          <a:prstGeom prst="rect">
            <a:avLst/>
          </a:prstGeom>
          <a:effectLst>
            <a:outerShdw blurRad="50800" dist="38100" dir="2700000" algn="tl" rotWithShape="0">
              <a:prstClr val="black">
                <a:alpha val="40000"/>
              </a:prstClr>
            </a:outerShdw>
          </a:effectLst>
        </p:spPr>
      </p:pic>
      <p:pic>
        <p:nvPicPr>
          <p:cNvPr id="24" name="Grafik 23">
            <a:extLst>
              <a:ext uri="{FF2B5EF4-FFF2-40B4-BE49-F238E27FC236}">
                <a16:creationId xmlns:a16="http://schemas.microsoft.com/office/drawing/2014/main" id="{4A4A5169-9D2A-4A88-BB46-5417350BDF20}"/>
              </a:ext>
            </a:extLst>
          </p:cNvPr>
          <p:cNvPicPr>
            <a:picLocks noChangeAspect="1"/>
          </p:cNvPicPr>
          <p:nvPr/>
        </p:nvPicPr>
        <p:blipFill rotWithShape="1">
          <a:blip r:embed="rId4">
            <a:extLst>
              <a:ext uri="{28A0092B-C50C-407E-A947-70E740481C1C}">
                <a14:useLocalDpi xmlns:a14="http://schemas.microsoft.com/office/drawing/2010/main" val="0"/>
              </a:ext>
            </a:extLst>
          </a:blip>
          <a:srcRect l="-648" t="8366" r="648" b="31092"/>
          <a:stretch/>
        </p:blipFill>
        <p:spPr>
          <a:xfrm>
            <a:off x="2292310" y="4064307"/>
            <a:ext cx="1711438" cy="194795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253865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hteck 22">
            <a:extLst>
              <a:ext uri="{FF2B5EF4-FFF2-40B4-BE49-F238E27FC236}">
                <a16:creationId xmlns:a16="http://schemas.microsoft.com/office/drawing/2014/main" id="{943AF819-65B3-44C7-8C41-947DE34B0D40}"/>
              </a:ext>
            </a:extLst>
          </p:cNvPr>
          <p:cNvSpPr/>
          <p:nvPr/>
        </p:nvSpPr>
        <p:spPr>
          <a:xfrm>
            <a:off x="8388747" y="3621841"/>
            <a:ext cx="2644600" cy="2475471"/>
          </a:xfrm>
          <a:prstGeom prst="rect">
            <a:avLst/>
          </a:prstGeom>
          <a:solidFill>
            <a:schemeClr val="bg1"/>
          </a:solidFill>
          <a:ln w="6350">
            <a:solidFill>
              <a:schemeClr val="tx1">
                <a:lumMod val="50000"/>
                <a:lumOff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31" name="Pfeil: Fünfeck 30">
            <a:extLst>
              <a:ext uri="{FF2B5EF4-FFF2-40B4-BE49-F238E27FC236}">
                <a16:creationId xmlns:a16="http://schemas.microsoft.com/office/drawing/2014/main" id="{1AC698DD-AA6A-471B-B517-DE40A78AA0F9}"/>
              </a:ext>
            </a:extLst>
          </p:cNvPr>
          <p:cNvSpPr/>
          <p:nvPr/>
        </p:nvSpPr>
        <p:spPr>
          <a:xfrm>
            <a:off x="5363488" y="3628296"/>
            <a:ext cx="3103648" cy="2475471"/>
          </a:xfrm>
          <a:prstGeom prst="homePlate">
            <a:avLst>
              <a:gd name="adj" fmla="val 18805"/>
            </a:avLst>
          </a:prstGeom>
          <a:solidFill>
            <a:schemeClr val="bg1"/>
          </a:solidFill>
          <a:ln w="6350">
            <a:solidFill>
              <a:schemeClr val="tx1">
                <a:lumMod val="50000"/>
                <a:lumOff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3229B607-380C-4B67-8ED2-F67837F57501}"/>
              </a:ext>
            </a:extLst>
          </p:cNvPr>
          <p:cNvSpPr>
            <a:spLocks noGrp="1"/>
          </p:cNvSpPr>
          <p:nvPr>
            <p:ph type="title"/>
          </p:nvPr>
        </p:nvSpPr>
        <p:spPr>
          <a:xfrm>
            <a:off x="640779" y="476672"/>
            <a:ext cx="10063733" cy="802867"/>
          </a:xfrm>
        </p:spPr>
        <p:txBody>
          <a:bodyPr/>
          <a:lstStyle/>
          <a:p>
            <a:r>
              <a:rPr lang="de-DE" dirty="0"/>
              <a:t>Entwicklung von </a:t>
            </a:r>
            <a:r>
              <a:rPr lang="de-DE" dirty="0" err="1"/>
              <a:t>Social</a:t>
            </a:r>
            <a:r>
              <a:rPr lang="de-DE" dirty="0"/>
              <a:t>-Media-Posts mit KI</a:t>
            </a:r>
            <a:br>
              <a:rPr lang="de-DE" dirty="0"/>
            </a:br>
            <a:endParaRPr lang="de-DE" dirty="0"/>
          </a:p>
        </p:txBody>
      </p:sp>
      <p:sp>
        <p:nvSpPr>
          <p:cNvPr id="39" name="Textplatzhalter 2">
            <a:extLst>
              <a:ext uri="{FF2B5EF4-FFF2-40B4-BE49-F238E27FC236}">
                <a16:creationId xmlns:a16="http://schemas.microsoft.com/office/drawing/2014/main" id="{B6E3FD3F-AAAC-434E-808C-9D31DD4781B0}"/>
              </a:ext>
            </a:extLst>
          </p:cNvPr>
          <p:cNvSpPr txBox="1">
            <a:spLocks/>
          </p:cNvSpPr>
          <p:nvPr/>
        </p:nvSpPr>
        <p:spPr>
          <a:xfrm>
            <a:off x="732264" y="3621180"/>
            <a:ext cx="1815872" cy="454409"/>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highlight>
                  <a:srgbClr val="CCF0FF"/>
                </a:highlight>
                <a:latin typeface="+mj-lt"/>
              </a:rPr>
              <a:t>Anleitung</a:t>
            </a:r>
          </a:p>
        </p:txBody>
      </p:sp>
      <p:sp>
        <p:nvSpPr>
          <p:cNvPr id="25" name="Pfeil: Fünfeck 24">
            <a:extLst>
              <a:ext uri="{FF2B5EF4-FFF2-40B4-BE49-F238E27FC236}">
                <a16:creationId xmlns:a16="http://schemas.microsoft.com/office/drawing/2014/main" id="{D3945FE7-FC77-4AA0-BFB5-7DB142A60AD5}"/>
              </a:ext>
            </a:extLst>
          </p:cNvPr>
          <p:cNvSpPr/>
          <p:nvPr/>
        </p:nvSpPr>
        <p:spPr>
          <a:xfrm>
            <a:off x="2351584" y="3629740"/>
            <a:ext cx="3103648" cy="2475471"/>
          </a:xfrm>
          <a:prstGeom prst="homePlate">
            <a:avLst>
              <a:gd name="adj" fmla="val 18805"/>
            </a:avLst>
          </a:prstGeom>
          <a:solidFill>
            <a:schemeClr val="bg1"/>
          </a:solidFill>
          <a:ln w="6350">
            <a:solidFill>
              <a:schemeClr val="tx1">
                <a:lumMod val="50000"/>
                <a:lumOff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6" name="Textplatzhalter 2">
            <a:extLst>
              <a:ext uri="{FF2B5EF4-FFF2-40B4-BE49-F238E27FC236}">
                <a16:creationId xmlns:a16="http://schemas.microsoft.com/office/drawing/2014/main" id="{99E2DA9E-E5EF-4E38-AA0B-73899B97CEC4}"/>
              </a:ext>
            </a:extLst>
          </p:cNvPr>
          <p:cNvSpPr>
            <a:spLocks noGrp="1"/>
          </p:cNvSpPr>
          <p:nvPr>
            <p:ph type="body" sz="quarter" idx="13"/>
          </p:nvPr>
        </p:nvSpPr>
        <p:spPr>
          <a:xfrm>
            <a:off x="2524580" y="3717706"/>
            <a:ext cx="2381060" cy="2267232"/>
          </a:xfrm>
        </p:spPr>
        <p:txBody>
          <a:bodyPr/>
          <a:lstStyle/>
          <a:p>
            <a:pPr algn="ctr">
              <a:spcBef>
                <a:spcPts val="600"/>
              </a:spcBef>
            </a:pPr>
            <a:r>
              <a:rPr lang="de-DE" sz="1600" dirty="0">
                <a:highlight>
                  <a:srgbClr val="F5C242"/>
                </a:highlight>
                <a:latin typeface="+mj-lt"/>
              </a:rPr>
              <a:t>1. KI-Bild erstellen</a:t>
            </a:r>
          </a:p>
          <a:p>
            <a:pPr>
              <a:spcBef>
                <a:spcPts val="1200"/>
              </a:spcBef>
            </a:pPr>
            <a:r>
              <a:rPr lang="de-DE" sz="1400" dirty="0"/>
              <a:t>Kostenfreie KI-Tools ohne Anmeldung: </a:t>
            </a:r>
          </a:p>
          <a:p>
            <a:pPr marL="342900" indent="-342900">
              <a:spcBef>
                <a:spcPts val="1200"/>
              </a:spcBef>
              <a:buFont typeface="Arial" panose="020B0604020202020204" pitchFamily="34" charset="0"/>
              <a:buChar char="•"/>
            </a:pPr>
            <a:r>
              <a:rPr lang="de-DE" sz="1400" dirty="0">
                <a:latin typeface="+mj-lt"/>
              </a:rPr>
              <a:t>Artguru.ai </a:t>
            </a:r>
          </a:p>
          <a:p>
            <a:pPr marL="342900" indent="-342900">
              <a:spcBef>
                <a:spcPts val="1200"/>
              </a:spcBef>
              <a:buFont typeface="Arial" panose="020B0604020202020204" pitchFamily="34" charset="0"/>
              <a:buChar char="•"/>
            </a:pPr>
            <a:r>
              <a:rPr lang="de-DE" sz="1400" dirty="0">
                <a:latin typeface="+mj-lt"/>
              </a:rPr>
              <a:t>KI-Bild-erstellen.de </a:t>
            </a:r>
          </a:p>
          <a:p>
            <a:pPr marL="342900" indent="-342900">
              <a:spcBef>
                <a:spcPts val="1200"/>
              </a:spcBef>
              <a:buFont typeface="Arial" panose="020B0604020202020204" pitchFamily="34" charset="0"/>
              <a:buChar char="•"/>
            </a:pPr>
            <a:r>
              <a:rPr lang="de-DE" sz="1400" dirty="0">
                <a:latin typeface="+mj-lt"/>
              </a:rPr>
              <a:t>Deepai.org  </a:t>
            </a:r>
          </a:p>
        </p:txBody>
      </p:sp>
      <p:sp>
        <p:nvSpPr>
          <p:cNvPr id="27" name="Textplatzhalter 2">
            <a:extLst>
              <a:ext uri="{FF2B5EF4-FFF2-40B4-BE49-F238E27FC236}">
                <a16:creationId xmlns:a16="http://schemas.microsoft.com/office/drawing/2014/main" id="{DABF77D4-AC7B-4AAD-B9EB-B65A516544D5}"/>
              </a:ext>
            </a:extLst>
          </p:cNvPr>
          <p:cNvSpPr txBox="1">
            <a:spLocks/>
          </p:cNvSpPr>
          <p:nvPr/>
        </p:nvSpPr>
        <p:spPr>
          <a:xfrm>
            <a:off x="5592402" y="3743562"/>
            <a:ext cx="2225449" cy="2216664"/>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600"/>
              </a:spcBef>
            </a:pPr>
            <a:r>
              <a:rPr lang="de-DE" sz="1600" dirty="0">
                <a:highlight>
                  <a:srgbClr val="F5C242"/>
                </a:highlight>
                <a:latin typeface="+mj-lt"/>
              </a:rPr>
              <a:t>2. Instagram-Maske mit </a:t>
            </a:r>
            <a:r>
              <a:rPr lang="de-DE" sz="1600" dirty="0" err="1">
                <a:highlight>
                  <a:srgbClr val="F5C242"/>
                </a:highlight>
                <a:latin typeface="+mj-lt"/>
              </a:rPr>
              <a:t>Zeoob</a:t>
            </a:r>
            <a:endParaRPr lang="de-DE" sz="1600" dirty="0">
              <a:highlight>
                <a:srgbClr val="F5C242"/>
              </a:highlight>
              <a:latin typeface="+mj-lt"/>
            </a:endParaRPr>
          </a:p>
          <a:p>
            <a:pPr>
              <a:spcBef>
                <a:spcPts val="600"/>
              </a:spcBef>
            </a:pPr>
            <a:endParaRPr lang="de-DE" sz="1200" dirty="0"/>
          </a:p>
        </p:txBody>
      </p:sp>
      <p:sp>
        <p:nvSpPr>
          <p:cNvPr id="28" name="Textplatzhalter 2">
            <a:extLst>
              <a:ext uri="{FF2B5EF4-FFF2-40B4-BE49-F238E27FC236}">
                <a16:creationId xmlns:a16="http://schemas.microsoft.com/office/drawing/2014/main" id="{84751397-94EA-4438-BA64-ADE6150BDA85}"/>
              </a:ext>
            </a:extLst>
          </p:cNvPr>
          <p:cNvSpPr txBox="1">
            <a:spLocks/>
          </p:cNvSpPr>
          <p:nvPr/>
        </p:nvSpPr>
        <p:spPr>
          <a:xfrm>
            <a:off x="8511865" y="3768232"/>
            <a:ext cx="2387719" cy="651195"/>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sz="1600" dirty="0">
                <a:highlight>
                  <a:srgbClr val="F5C242"/>
                </a:highlight>
                <a:latin typeface="+mj-lt"/>
              </a:rPr>
              <a:t>3. fertigen Post teilen</a:t>
            </a:r>
          </a:p>
          <a:p>
            <a:pPr>
              <a:spcBef>
                <a:spcPts val="1800"/>
              </a:spcBef>
            </a:pPr>
            <a:endParaRPr lang="de-DE" sz="1200" dirty="0">
              <a:solidFill>
                <a:srgbClr val="00B3FF"/>
              </a:solidFill>
              <a:hlinkClick r:id="rId3">
                <a:extLst>
                  <a:ext uri="{A12FA001-AC4F-418D-AE19-62706E023703}">
                    <ahyp:hlinkClr xmlns:ahyp="http://schemas.microsoft.com/office/drawing/2018/hyperlinkcolor" val="tx"/>
                  </a:ext>
                </a:extLst>
              </a:hlinkClick>
            </a:endParaRPr>
          </a:p>
          <a:p>
            <a:pPr>
              <a:spcBef>
                <a:spcPts val="1800"/>
              </a:spcBef>
            </a:pPr>
            <a:endParaRPr lang="de-DE" sz="1200" dirty="0">
              <a:solidFill>
                <a:srgbClr val="00B3FF"/>
              </a:solidFill>
              <a:hlinkClick r:id="rId3">
                <a:extLst>
                  <a:ext uri="{A12FA001-AC4F-418D-AE19-62706E023703}">
                    <ahyp:hlinkClr xmlns:ahyp="http://schemas.microsoft.com/office/drawing/2018/hyperlinkcolor" val="tx"/>
                  </a:ext>
                </a:extLst>
              </a:hlinkClick>
            </a:endParaRPr>
          </a:p>
          <a:p>
            <a:pPr>
              <a:spcBef>
                <a:spcPts val="1800"/>
              </a:spcBef>
            </a:pPr>
            <a:endParaRPr lang="de-DE" sz="1200" dirty="0">
              <a:solidFill>
                <a:srgbClr val="00B3FF"/>
              </a:solidFill>
              <a:hlinkClick r:id="rId3">
                <a:extLst>
                  <a:ext uri="{A12FA001-AC4F-418D-AE19-62706E023703}">
                    <ahyp:hlinkClr xmlns:ahyp="http://schemas.microsoft.com/office/drawing/2018/hyperlinkcolor" val="tx"/>
                  </a:ext>
                </a:extLst>
              </a:hlinkClick>
            </a:endParaRPr>
          </a:p>
        </p:txBody>
      </p:sp>
      <p:sp>
        <p:nvSpPr>
          <p:cNvPr id="34" name="Textfeld 33">
            <a:extLst>
              <a:ext uri="{FF2B5EF4-FFF2-40B4-BE49-F238E27FC236}">
                <a16:creationId xmlns:a16="http://schemas.microsoft.com/office/drawing/2014/main" id="{16741ED1-856E-4125-96F8-87AD1515B602}"/>
              </a:ext>
            </a:extLst>
          </p:cNvPr>
          <p:cNvSpPr txBox="1"/>
          <p:nvPr/>
        </p:nvSpPr>
        <p:spPr>
          <a:xfrm>
            <a:off x="5710587" y="5682533"/>
            <a:ext cx="2007855" cy="307777"/>
          </a:xfrm>
          <a:prstGeom prst="rect">
            <a:avLst/>
          </a:prstGeom>
          <a:noFill/>
        </p:spPr>
        <p:txBody>
          <a:bodyPr wrap="square">
            <a:spAutoFit/>
          </a:bodyPr>
          <a:lstStyle/>
          <a:p>
            <a:pPr algn="ctr">
              <a:spcBef>
                <a:spcPts val="1800"/>
              </a:spcBef>
            </a:pPr>
            <a:r>
              <a:rPr lang="de-DE" sz="1400" dirty="0"/>
              <a:t>Zeoob.com </a:t>
            </a:r>
          </a:p>
        </p:txBody>
      </p:sp>
      <p:pic>
        <p:nvPicPr>
          <p:cNvPr id="40" name="Grafik 39">
            <a:extLst>
              <a:ext uri="{FF2B5EF4-FFF2-40B4-BE49-F238E27FC236}">
                <a16:creationId xmlns:a16="http://schemas.microsoft.com/office/drawing/2014/main" id="{069DF49E-E95B-417E-8D85-63FEB6CC3F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6623" y="4307867"/>
            <a:ext cx="1415782" cy="1415782"/>
          </a:xfrm>
          <a:prstGeom prst="rect">
            <a:avLst/>
          </a:prstGeom>
        </p:spPr>
      </p:pic>
      <p:sp>
        <p:nvSpPr>
          <p:cNvPr id="32" name="Textfeld 31">
            <a:extLst>
              <a:ext uri="{FF2B5EF4-FFF2-40B4-BE49-F238E27FC236}">
                <a16:creationId xmlns:a16="http://schemas.microsoft.com/office/drawing/2014/main" id="{592F7865-1E82-4E8C-B768-10C8307E5728}"/>
              </a:ext>
            </a:extLst>
          </p:cNvPr>
          <p:cNvSpPr txBox="1"/>
          <p:nvPr/>
        </p:nvSpPr>
        <p:spPr>
          <a:xfrm>
            <a:off x="8890392" y="5633186"/>
            <a:ext cx="1630664" cy="307777"/>
          </a:xfrm>
          <a:prstGeom prst="rect">
            <a:avLst/>
          </a:prstGeom>
          <a:noFill/>
        </p:spPr>
        <p:txBody>
          <a:bodyPr wrap="square">
            <a:spAutoFit/>
          </a:bodyPr>
          <a:lstStyle/>
          <a:p>
            <a:pPr algn="ctr"/>
            <a:r>
              <a:rPr lang="de-DE" sz="1400" dirty="0"/>
              <a:t>&lt;link einfügen&gt;</a:t>
            </a:r>
          </a:p>
        </p:txBody>
      </p:sp>
      <p:sp>
        <p:nvSpPr>
          <p:cNvPr id="20" name="Textplatzhalter 2">
            <a:extLst>
              <a:ext uri="{FF2B5EF4-FFF2-40B4-BE49-F238E27FC236}">
                <a16:creationId xmlns:a16="http://schemas.microsoft.com/office/drawing/2014/main" id="{4B667FFA-3C9C-40A8-B995-0D3A25B254CB}"/>
              </a:ext>
            </a:extLst>
          </p:cNvPr>
          <p:cNvSpPr txBox="1">
            <a:spLocks/>
          </p:cNvSpPr>
          <p:nvPr/>
        </p:nvSpPr>
        <p:spPr>
          <a:xfrm>
            <a:off x="2092239" y="1399723"/>
            <a:ext cx="8900305" cy="1976101"/>
          </a:xfrm>
          <a:prstGeom prst="rect">
            <a:avLst/>
          </a:prstGeom>
          <a:ln>
            <a:noFill/>
            <a:prstDash val="lgDash"/>
          </a:ln>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200"/>
              </a:spcBef>
            </a:pPr>
            <a:r>
              <a:rPr lang="de-DE" sz="1600" dirty="0">
                <a:highlight>
                  <a:srgbClr val="E8EBF0"/>
                </a:highlight>
              </a:rPr>
              <a:t>Erstellen Sie einen eigenen „Instagram-Post“ mit einem Körperbild, das…</a:t>
            </a:r>
          </a:p>
          <a:p>
            <a:pPr marL="641350" lvl="1" indent="-285750">
              <a:spcBef>
                <a:spcPts val="600"/>
              </a:spcBef>
              <a:buFont typeface="Wingdings" panose="05000000000000000000" pitchFamily="2" charset="2"/>
              <a:buChar char="ü"/>
            </a:pPr>
            <a:r>
              <a:rPr lang="de-DE" sz="1400" b="1" dirty="0"/>
              <a:t>realistisch, divers </a:t>
            </a:r>
            <a:r>
              <a:rPr lang="de-DE" sz="1400" dirty="0"/>
              <a:t>oder</a:t>
            </a:r>
            <a:r>
              <a:rPr lang="de-DE" sz="1400" b="1" dirty="0"/>
              <a:t> körperpositiv </a:t>
            </a:r>
            <a:r>
              <a:rPr lang="de-DE" sz="1400" dirty="0"/>
              <a:t>ist.</a:t>
            </a:r>
          </a:p>
          <a:p>
            <a:pPr marL="641350" lvl="1" indent="-285750">
              <a:spcBef>
                <a:spcPts val="600"/>
              </a:spcBef>
              <a:buFont typeface="Wingdings" panose="05000000000000000000" pitchFamily="2" charset="2"/>
              <a:buChar char="ü"/>
            </a:pPr>
            <a:r>
              <a:rPr lang="de-DE" sz="1400" dirty="0"/>
              <a:t>Ihre </a:t>
            </a:r>
            <a:r>
              <a:rPr lang="de-DE" sz="1400" b="1" dirty="0"/>
              <a:t>individuellen Stärken </a:t>
            </a:r>
            <a:r>
              <a:rPr lang="de-DE" sz="1400" dirty="0"/>
              <a:t>und</a:t>
            </a:r>
            <a:r>
              <a:rPr lang="de-DE" sz="1400" b="1" dirty="0"/>
              <a:t> Fähigkeiten </a:t>
            </a:r>
            <a:r>
              <a:rPr lang="de-DE" sz="1400" dirty="0"/>
              <a:t>hervorhebt.</a:t>
            </a:r>
          </a:p>
          <a:p>
            <a:pPr marL="641350" lvl="1" indent="-285750">
              <a:spcBef>
                <a:spcPts val="600"/>
              </a:spcBef>
              <a:buFont typeface="Wingdings" panose="05000000000000000000" pitchFamily="2" charset="2"/>
              <a:buChar char="ü"/>
            </a:pPr>
            <a:r>
              <a:rPr lang="de-DE" sz="1400" dirty="0"/>
              <a:t>eine </a:t>
            </a:r>
            <a:r>
              <a:rPr lang="de-DE" sz="1400" b="1" dirty="0"/>
              <a:t>Parodie</a:t>
            </a:r>
            <a:r>
              <a:rPr lang="de-DE" sz="1400" dirty="0"/>
              <a:t> mit übertriebener Bildbearbeitung und KI darstellt.</a:t>
            </a:r>
          </a:p>
          <a:p>
            <a:pPr>
              <a:spcBef>
                <a:spcPts val="1200"/>
              </a:spcBef>
            </a:pPr>
            <a:r>
              <a:rPr lang="de-DE" sz="1600" dirty="0">
                <a:highlight>
                  <a:srgbClr val="E8EBF0"/>
                </a:highlight>
              </a:rPr>
              <a:t>Generieren Sie dazu mithilfe einer KI ein passendes Bild und fügen es auf Zeoob.com in eine Instagram-Maske. Laden Sie Ihren fertigen Post auf der digitalen Pinnwand hoch. </a:t>
            </a:r>
          </a:p>
        </p:txBody>
      </p:sp>
      <p:sp>
        <p:nvSpPr>
          <p:cNvPr id="24" name="Textplatzhalter 2">
            <a:extLst>
              <a:ext uri="{FF2B5EF4-FFF2-40B4-BE49-F238E27FC236}">
                <a16:creationId xmlns:a16="http://schemas.microsoft.com/office/drawing/2014/main" id="{548D4964-D9CC-49F6-9B6C-525B0C3DEAC0}"/>
              </a:ext>
            </a:extLst>
          </p:cNvPr>
          <p:cNvSpPr txBox="1">
            <a:spLocks/>
          </p:cNvSpPr>
          <p:nvPr/>
        </p:nvSpPr>
        <p:spPr>
          <a:xfrm>
            <a:off x="640779" y="1386114"/>
            <a:ext cx="1451460" cy="454409"/>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highlight>
                  <a:srgbClr val="CCF0FF"/>
                </a:highlight>
                <a:latin typeface="+mj-lt"/>
              </a:rPr>
              <a:t>Aufgabe</a:t>
            </a:r>
          </a:p>
        </p:txBody>
      </p:sp>
      <p:sp>
        <p:nvSpPr>
          <p:cNvPr id="3" name="Rechteck 2">
            <a:extLst>
              <a:ext uri="{FF2B5EF4-FFF2-40B4-BE49-F238E27FC236}">
                <a16:creationId xmlns:a16="http://schemas.microsoft.com/office/drawing/2014/main" id="{6FB699E5-B7B9-4EF7-9385-F15E7882DFBE}"/>
              </a:ext>
            </a:extLst>
          </p:cNvPr>
          <p:cNvSpPr/>
          <p:nvPr/>
        </p:nvSpPr>
        <p:spPr>
          <a:xfrm>
            <a:off x="9062833" y="4293096"/>
            <a:ext cx="1307592" cy="1307592"/>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r>
              <a:rPr lang="de-DE" sz="1400" dirty="0">
                <a:solidFill>
                  <a:schemeClr val="tx1"/>
                </a:solidFill>
              </a:rPr>
              <a:t>&lt;QR-Code einfügen&gt;</a:t>
            </a:r>
          </a:p>
        </p:txBody>
      </p:sp>
    </p:spTree>
    <p:extLst>
      <p:ext uri="{BB962C8B-B14F-4D97-AF65-F5344CB8AC3E}">
        <p14:creationId xmlns:p14="http://schemas.microsoft.com/office/powerpoint/2010/main" val="9797804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F79FC7E5-0281-47FB-BA41-80CCC6749995}"/>
              </a:ext>
            </a:extLst>
          </p:cNvPr>
          <p:cNvSpPr>
            <a:spLocks noGrp="1"/>
          </p:cNvSpPr>
          <p:nvPr>
            <p:ph type="body" sz="quarter" idx="13"/>
          </p:nvPr>
        </p:nvSpPr>
        <p:spPr>
          <a:xfrm>
            <a:off x="1847527" y="1340768"/>
            <a:ext cx="8496945" cy="4392488"/>
          </a:xfrm>
        </p:spPr>
        <p:txBody>
          <a:bodyPr/>
          <a:lstStyle/>
          <a:p>
            <a:pPr algn="ctr">
              <a:spcBef>
                <a:spcPts val="1800"/>
              </a:spcBef>
            </a:pPr>
            <a:r>
              <a:rPr lang="de-DE" i="1" dirty="0"/>
              <a:t>Welche </a:t>
            </a:r>
            <a:r>
              <a:rPr lang="de-DE" b="1" i="1" dirty="0"/>
              <a:t>Erfahrungen</a:t>
            </a:r>
            <a:r>
              <a:rPr lang="de-DE" i="1" dirty="0"/>
              <a:t> haben Sie bei der KI-unterstützten Entwicklung von </a:t>
            </a:r>
            <a:r>
              <a:rPr lang="de-DE" i="1" dirty="0" err="1"/>
              <a:t>Social</a:t>
            </a:r>
            <a:r>
              <a:rPr lang="de-DE" i="1" dirty="0"/>
              <a:t>-Media-Posts gemacht? </a:t>
            </a:r>
          </a:p>
          <a:p>
            <a:pPr algn="ctr">
              <a:spcBef>
                <a:spcPts val="1200"/>
              </a:spcBef>
            </a:pPr>
            <a:r>
              <a:rPr lang="de-DE" sz="1600" dirty="0"/>
              <a:t>Anwendung | Erwartungen | Resultate | </a:t>
            </a:r>
            <a:r>
              <a:rPr lang="de-DE" sz="1600" dirty="0" err="1"/>
              <a:t>Prompting</a:t>
            </a:r>
            <a:endParaRPr lang="de-DE" sz="1600" dirty="0"/>
          </a:p>
          <a:p>
            <a:pPr algn="ctr">
              <a:spcBef>
                <a:spcPts val="3600"/>
              </a:spcBef>
            </a:pPr>
            <a:r>
              <a:rPr lang="de-DE" i="1" dirty="0"/>
              <a:t>Können Sie sich vorstellen Körperbilder in </a:t>
            </a:r>
            <a:r>
              <a:rPr lang="de-DE" i="1" dirty="0" err="1"/>
              <a:t>Social</a:t>
            </a:r>
            <a:r>
              <a:rPr lang="de-DE" i="1" dirty="0"/>
              <a:t> Media zukünftig </a:t>
            </a:r>
            <a:r>
              <a:rPr lang="de-DE" b="1" i="1" dirty="0"/>
              <a:t>in Ihrem Unterricht </a:t>
            </a:r>
            <a:r>
              <a:rPr lang="de-DE" i="1" dirty="0"/>
              <a:t>mehr zu thematisieren? Warum (nicht)?</a:t>
            </a:r>
          </a:p>
          <a:p>
            <a:pPr algn="ctr">
              <a:spcBef>
                <a:spcPts val="3600"/>
              </a:spcBef>
            </a:pPr>
            <a:r>
              <a:rPr lang="de-DE" i="1" dirty="0"/>
              <a:t>Was sind </a:t>
            </a:r>
            <a:r>
              <a:rPr lang="de-DE" b="1" i="1" dirty="0"/>
              <a:t>Gelingensbedingungen</a:t>
            </a:r>
            <a:r>
              <a:rPr lang="de-DE" i="1" dirty="0"/>
              <a:t> einer kritischen Medienbildung im Sportunterricht?</a:t>
            </a:r>
          </a:p>
          <a:p>
            <a:pPr algn="ctr">
              <a:spcBef>
                <a:spcPts val="4200"/>
              </a:spcBef>
            </a:pPr>
            <a:endParaRPr lang="de-DE" i="1" dirty="0"/>
          </a:p>
          <a:p>
            <a:endParaRPr lang="de-DE" dirty="0"/>
          </a:p>
        </p:txBody>
      </p:sp>
      <p:pic>
        <p:nvPicPr>
          <p:cNvPr id="9" name="Grafik 8">
            <a:extLst>
              <a:ext uri="{FF2B5EF4-FFF2-40B4-BE49-F238E27FC236}">
                <a16:creationId xmlns:a16="http://schemas.microsoft.com/office/drawing/2014/main" id="{F883B686-9A9A-4912-9072-CB059ABF45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flipV="1">
            <a:off x="0" y="3252350"/>
            <a:ext cx="2124240" cy="2146191"/>
          </a:xfrm>
          <a:prstGeom prst="rect">
            <a:avLst/>
          </a:prstGeom>
        </p:spPr>
      </p:pic>
      <p:pic>
        <p:nvPicPr>
          <p:cNvPr id="11" name="Grafik 10">
            <a:extLst>
              <a:ext uri="{FF2B5EF4-FFF2-40B4-BE49-F238E27FC236}">
                <a16:creationId xmlns:a16="http://schemas.microsoft.com/office/drawing/2014/main" id="{8987940C-ECB5-4CF7-96AB-9216AB1EA41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045809" y="1051846"/>
            <a:ext cx="2146191" cy="2146191"/>
          </a:xfrm>
          <a:prstGeom prst="rect">
            <a:avLst/>
          </a:prstGeom>
        </p:spPr>
      </p:pic>
      <p:sp>
        <p:nvSpPr>
          <p:cNvPr id="12" name="Titel 1">
            <a:extLst>
              <a:ext uri="{FF2B5EF4-FFF2-40B4-BE49-F238E27FC236}">
                <a16:creationId xmlns:a16="http://schemas.microsoft.com/office/drawing/2014/main" id="{ABB050B6-AB12-4B09-B3D2-F1F1CA705891}"/>
              </a:ext>
            </a:extLst>
          </p:cNvPr>
          <p:cNvSpPr>
            <a:spLocks noGrp="1"/>
          </p:cNvSpPr>
          <p:nvPr>
            <p:ph type="title"/>
          </p:nvPr>
        </p:nvSpPr>
        <p:spPr>
          <a:xfrm>
            <a:off x="640779" y="476672"/>
            <a:ext cx="10063733" cy="802867"/>
          </a:xfrm>
        </p:spPr>
        <p:txBody>
          <a:bodyPr/>
          <a:lstStyle/>
          <a:p>
            <a:r>
              <a:rPr lang="de-DE" dirty="0"/>
              <a:t>Diskussion</a:t>
            </a:r>
            <a:br>
              <a:rPr lang="de-DE" dirty="0"/>
            </a:br>
            <a:endParaRPr lang="de-DE" dirty="0"/>
          </a:p>
        </p:txBody>
      </p:sp>
    </p:spTree>
    <p:extLst>
      <p:ext uri="{BB962C8B-B14F-4D97-AF65-F5344CB8AC3E}">
        <p14:creationId xmlns:p14="http://schemas.microsoft.com/office/powerpoint/2010/main" val="39914213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1701C976-84F3-4618-93E6-92FDF6880258}"/>
              </a:ext>
            </a:extLst>
          </p:cNvPr>
          <p:cNvSpPr>
            <a:spLocks noGrp="1"/>
          </p:cNvSpPr>
          <p:nvPr>
            <p:ph type="body" sz="quarter" idx="10"/>
          </p:nvPr>
        </p:nvSpPr>
        <p:spPr>
          <a:xfrm>
            <a:off x="1424481" y="2978950"/>
            <a:ext cx="9343038" cy="900100"/>
          </a:xfrm>
        </p:spPr>
        <p:txBody>
          <a:bodyPr anchor="t"/>
          <a:lstStyle/>
          <a:p>
            <a:pPr algn="ctr">
              <a:lnSpc>
                <a:spcPct val="113000"/>
              </a:lnSpc>
            </a:pPr>
            <a:r>
              <a:rPr lang="de-DE" sz="5400" dirty="0"/>
              <a:t>Abschluss</a:t>
            </a:r>
          </a:p>
        </p:txBody>
      </p:sp>
    </p:spTree>
    <p:extLst>
      <p:ext uri="{BB962C8B-B14F-4D97-AF65-F5344CB8AC3E}">
        <p14:creationId xmlns:p14="http://schemas.microsoft.com/office/powerpoint/2010/main" val="4177643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F79FC7E5-0281-47FB-BA41-80CCC6749995}"/>
              </a:ext>
            </a:extLst>
          </p:cNvPr>
          <p:cNvSpPr>
            <a:spLocks noGrp="1"/>
          </p:cNvSpPr>
          <p:nvPr>
            <p:ph type="body" sz="quarter" idx="13"/>
          </p:nvPr>
        </p:nvSpPr>
        <p:spPr>
          <a:xfrm>
            <a:off x="1847527" y="1934834"/>
            <a:ext cx="8496945" cy="2988332"/>
          </a:xfrm>
        </p:spPr>
        <p:txBody>
          <a:bodyPr/>
          <a:lstStyle/>
          <a:p>
            <a:pPr algn="ctr">
              <a:spcBef>
                <a:spcPts val="4200"/>
              </a:spcBef>
            </a:pPr>
            <a:r>
              <a:rPr lang="de-DE" b="1" i="1" dirty="0"/>
              <a:t>Zusammenfassung</a:t>
            </a:r>
            <a:r>
              <a:rPr lang="de-DE" i="1" dirty="0"/>
              <a:t> der zentralen Inhalte und Diskussionsergebnisse.</a:t>
            </a:r>
          </a:p>
          <a:p>
            <a:pPr algn="ctr">
              <a:spcBef>
                <a:spcPts val="4200"/>
              </a:spcBef>
            </a:pPr>
            <a:r>
              <a:rPr lang="de-DE" i="1" dirty="0"/>
              <a:t>Was nehmen Sie aus der </a:t>
            </a:r>
            <a:r>
              <a:rPr lang="de-DE" b="1" i="1" dirty="0"/>
              <a:t>Fortbildung</a:t>
            </a:r>
            <a:r>
              <a:rPr lang="de-DE" i="1" dirty="0"/>
              <a:t> mit?</a:t>
            </a:r>
          </a:p>
          <a:p>
            <a:pPr algn="ctr">
              <a:spcBef>
                <a:spcPts val="4200"/>
              </a:spcBef>
            </a:pPr>
            <a:r>
              <a:rPr lang="de-DE" i="1" dirty="0"/>
              <a:t>Haben Sie </a:t>
            </a:r>
            <a:r>
              <a:rPr lang="de-DE" b="1" i="1" dirty="0"/>
              <a:t>Fragen</a:t>
            </a:r>
            <a:r>
              <a:rPr lang="de-DE" i="1" dirty="0"/>
              <a:t>?</a:t>
            </a:r>
          </a:p>
          <a:p>
            <a:pPr algn="ctr">
              <a:spcBef>
                <a:spcPts val="4200"/>
              </a:spcBef>
            </a:pPr>
            <a:endParaRPr lang="de-DE" i="1" dirty="0"/>
          </a:p>
        </p:txBody>
      </p:sp>
      <p:pic>
        <p:nvPicPr>
          <p:cNvPr id="7" name="Grafik 6">
            <a:extLst>
              <a:ext uri="{FF2B5EF4-FFF2-40B4-BE49-F238E27FC236}">
                <a16:creationId xmlns:a16="http://schemas.microsoft.com/office/drawing/2014/main" id="{71298BC0-EA2A-427A-B337-631FF7A68D1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0800000" flipV="1">
            <a:off x="-3547" y="3068960"/>
            <a:ext cx="2124240" cy="2146191"/>
          </a:xfrm>
          <a:prstGeom prst="rect">
            <a:avLst/>
          </a:prstGeom>
        </p:spPr>
      </p:pic>
      <p:pic>
        <p:nvPicPr>
          <p:cNvPr id="8" name="Grafik 7">
            <a:extLst>
              <a:ext uri="{FF2B5EF4-FFF2-40B4-BE49-F238E27FC236}">
                <a16:creationId xmlns:a16="http://schemas.microsoft.com/office/drawing/2014/main" id="{652198C1-8700-407B-BF8F-9D6285457E8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28448" y="1512870"/>
            <a:ext cx="2146191" cy="2146191"/>
          </a:xfrm>
          <a:prstGeom prst="rect">
            <a:avLst/>
          </a:prstGeom>
        </p:spPr>
      </p:pic>
      <p:sp>
        <p:nvSpPr>
          <p:cNvPr id="9" name="Titel 1">
            <a:extLst>
              <a:ext uri="{FF2B5EF4-FFF2-40B4-BE49-F238E27FC236}">
                <a16:creationId xmlns:a16="http://schemas.microsoft.com/office/drawing/2014/main" id="{5BF2E27E-F904-4625-AF5A-12414D8E0190}"/>
              </a:ext>
            </a:extLst>
          </p:cNvPr>
          <p:cNvSpPr>
            <a:spLocks noGrp="1"/>
          </p:cNvSpPr>
          <p:nvPr>
            <p:ph type="title"/>
          </p:nvPr>
        </p:nvSpPr>
        <p:spPr>
          <a:xfrm>
            <a:off x="640779" y="476672"/>
            <a:ext cx="10063733" cy="802867"/>
          </a:xfrm>
        </p:spPr>
        <p:txBody>
          <a:bodyPr/>
          <a:lstStyle/>
          <a:p>
            <a:r>
              <a:rPr lang="de-DE" dirty="0"/>
              <a:t>Fazit</a:t>
            </a:r>
          </a:p>
        </p:txBody>
      </p:sp>
    </p:spTree>
    <p:extLst>
      <p:ext uri="{BB962C8B-B14F-4D97-AF65-F5344CB8AC3E}">
        <p14:creationId xmlns:p14="http://schemas.microsoft.com/office/powerpoint/2010/main" val="12022761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5AAD21-2E0B-44A5-A4D7-2171C9B3F9E4}"/>
              </a:ext>
            </a:extLst>
          </p:cNvPr>
          <p:cNvSpPr>
            <a:spLocks noGrp="1"/>
          </p:cNvSpPr>
          <p:nvPr>
            <p:ph type="title"/>
          </p:nvPr>
        </p:nvSpPr>
        <p:spPr/>
        <p:txBody>
          <a:bodyPr/>
          <a:lstStyle/>
          <a:p>
            <a:r>
              <a:rPr lang="de-DE" dirty="0"/>
              <a:t>Basisliteratur</a:t>
            </a:r>
          </a:p>
        </p:txBody>
      </p:sp>
      <p:sp>
        <p:nvSpPr>
          <p:cNvPr id="3" name="Textplatzhalter 2">
            <a:extLst>
              <a:ext uri="{FF2B5EF4-FFF2-40B4-BE49-F238E27FC236}">
                <a16:creationId xmlns:a16="http://schemas.microsoft.com/office/drawing/2014/main" id="{6E914E2F-728D-4953-839F-570FD1EC7F60}"/>
              </a:ext>
            </a:extLst>
          </p:cNvPr>
          <p:cNvSpPr>
            <a:spLocks noGrp="1"/>
          </p:cNvSpPr>
          <p:nvPr>
            <p:ph type="body" sz="quarter" idx="13"/>
          </p:nvPr>
        </p:nvSpPr>
        <p:spPr>
          <a:xfrm>
            <a:off x="569342" y="1124743"/>
            <a:ext cx="11071795" cy="5171281"/>
          </a:xfrm>
        </p:spPr>
        <p:txBody>
          <a:bodyPr/>
          <a:lstStyle/>
          <a:p>
            <a:pPr marL="432000" indent="-457200" algn="just">
              <a:spcBef>
                <a:spcPts val="600"/>
              </a:spcBef>
            </a:pPr>
            <a:r>
              <a:rPr lang="de-DE" sz="1100" dirty="0">
                <a:latin typeface="+mn-lt"/>
              </a:rPr>
              <a:t>Baumgartner-Hirscher, N., &amp; Zumbach, J. (2019). Die Auswirkungen medialer Angebote auf das Körperbild von Jugendlichen: Eine experimentelle Studie mit 	impliziten und expliziten Methoden. </a:t>
            </a:r>
            <a:r>
              <a:rPr lang="de-DE" sz="1100" i="1" dirty="0" err="1">
                <a:latin typeface="+mn-lt"/>
              </a:rPr>
              <a:t>MedienPädagogik</a:t>
            </a:r>
            <a:r>
              <a:rPr lang="de-DE" sz="1100" i="1" dirty="0">
                <a:latin typeface="+mn-lt"/>
              </a:rPr>
              <a:t>: Zeitschrift für Theorie und Praxis der Medienbildung</a:t>
            </a:r>
            <a:r>
              <a:rPr lang="de-DE" sz="1100" dirty="0">
                <a:latin typeface="+mn-lt"/>
              </a:rPr>
              <a:t>, 37-60.</a:t>
            </a:r>
          </a:p>
          <a:p>
            <a:pPr marL="432000" indent="-457200" algn="just">
              <a:spcBef>
                <a:spcPts val="600"/>
              </a:spcBef>
            </a:pPr>
            <a:r>
              <a:rPr lang="de-DE" sz="1100" dirty="0">
                <a:latin typeface="+mn-lt"/>
              </a:rPr>
              <a:t>Dreyer, S., Lampert, C., &amp; Andresen, S. (2025). </a:t>
            </a:r>
            <a:r>
              <a:rPr lang="de-DE" sz="1100" i="1" dirty="0">
                <a:latin typeface="+mn-lt"/>
              </a:rPr>
              <a:t>Kennzeichnung von bearbeiteten (Influencer-) Fotos: Erforderlichkeit, Wirkung, Regelungsansätze</a:t>
            </a:r>
            <a:r>
              <a:rPr lang="de-DE" sz="1100" dirty="0">
                <a:latin typeface="+mn-lt"/>
              </a:rPr>
              <a:t>.</a:t>
            </a:r>
          </a:p>
          <a:p>
            <a:pPr marL="432000" indent="-457200" algn="just">
              <a:spcBef>
                <a:spcPts val="600"/>
              </a:spcBef>
            </a:pPr>
            <a:r>
              <a:rPr lang="de-DE" sz="1100" dirty="0" err="1">
                <a:latin typeface="+mn-lt"/>
              </a:rPr>
              <a:t>Frederking</a:t>
            </a:r>
            <a:r>
              <a:rPr lang="de-DE" sz="1100" dirty="0">
                <a:latin typeface="+mn-lt"/>
              </a:rPr>
              <a:t>, V. (2023). Von Fake News bis </a:t>
            </a:r>
            <a:r>
              <a:rPr lang="de-DE" sz="1100" dirty="0" err="1">
                <a:latin typeface="+mn-lt"/>
              </a:rPr>
              <a:t>ChatGPT</a:t>
            </a:r>
            <a:r>
              <a:rPr lang="de-DE" sz="1100" dirty="0">
                <a:latin typeface="+mn-lt"/>
              </a:rPr>
              <a:t>. Digitale Textsouveränität als ethisch-politische Bildungsaufgabe für Deutschdidaktik und Deutschunterricht 	in der digitalen Welt. </a:t>
            </a:r>
            <a:r>
              <a:rPr lang="de-DE" sz="1100" i="1" dirty="0" err="1">
                <a:latin typeface="+mn-lt"/>
              </a:rPr>
              <a:t>MiDU</a:t>
            </a:r>
            <a:r>
              <a:rPr lang="de-DE" sz="1100" i="1" dirty="0">
                <a:latin typeface="+mn-lt"/>
              </a:rPr>
              <a:t> - Medien Im Deutschunterricht, 5</a:t>
            </a:r>
            <a:r>
              <a:rPr lang="de-DE" sz="1100" dirty="0">
                <a:latin typeface="+mn-lt"/>
              </a:rPr>
              <a:t>(2), 1–27.</a:t>
            </a:r>
          </a:p>
          <a:p>
            <a:pPr marL="432000" indent="-457200" algn="just">
              <a:spcBef>
                <a:spcPts val="600"/>
              </a:spcBef>
            </a:pPr>
            <a:r>
              <a:rPr lang="de-DE" sz="1100" dirty="0">
                <a:latin typeface="+mn-lt"/>
                <a:ea typeface="Calibri" panose="020F0502020204030204" pitchFamily="34" charset="0"/>
                <a:cs typeface="Times New Roman" panose="02020603050405020304" pitchFamily="18" charset="0"/>
              </a:rPr>
              <a:t>Gesellschaft für Fachdidaktik [GFD] (2018). </a:t>
            </a:r>
            <a:r>
              <a:rPr lang="de-DE" sz="1100" i="1" dirty="0">
                <a:latin typeface="+mn-lt"/>
                <a:ea typeface="Calibri" panose="020F0502020204030204" pitchFamily="34" charset="0"/>
                <a:cs typeface="Times New Roman" panose="02020603050405020304" pitchFamily="18" charset="0"/>
              </a:rPr>
              <a:t>Fachliche Bildung in der digitalen Welt: Positionspapier der Gesellschaft für Fachdidaktik</a:t>
            </a:r>
            <a:r>
              <a:rPr lang="de-DE" sz="1100" dirty="0">
                <a:latin typeface="+mn-lt"/>
                <a:ea typeface="Calibri" panose="020F0502020204030204" pitchFamily="34" charset="0"/>
                <a:cs typeface="Times New Roman" panose="02020603050405020304" pitchFamily="18" charset="0"/>
              </a:rPr>
              <a:t>.</a:t>
            </a:r>
            <a:r>
              <a:rPr lang="de-DE" sz="1100" i="1" dirty="0">
                <a:latin typeface="+mn-lt"/>
                <a:ea typeface="Calibri" panose="020F0502020204030204" pitchFamily="34" charset="0"/>
                <a:cs typeface="Times New Roman" panose="02020603050405020304" pitchFamily="18" charset="0"/>
              </a:rPr>
              <a:t> </a:t>
            </a:r>
          </a:p>
          <a:p>
            <a:pPr indent="-450000" algn="just">
              <a:spcBef>
                <a:spcPts val="600"/>
              </a:spcBef>
            </a:pPr>
            <a:r>
              <a:rPr lang="de-DE" sz="1100" dirty="0"/>
              <a:t>Götz, M. (2019). »Man braucht ein perfektes Bild«. Die Selbstinszenierung von Mädchen auf Instagram. </a:t>
            </a:r>
            <a:r>
              <a:rPr lang="de-DE" sz="1100" i="1" dirty="0" err="1"/>
              <a:t>TelevIZIon</a:t>
            </a:r>
            <a:r>
              <a:rPr lang="de-DE" sz="1100" i="1" dirty="0"/>
              <a:t> digital, 1, </a:t>
            </a:r>
            <a:r>
              <a:rPr lang="de-DE" sz="1100" dirty="0"/>
              <a:t>9-20.</a:t>
            </a:r>
          </a:p>
          <a:p>
            <a:pPr indent="-450000" algn="just">
              <a:spcBef>
                <a:spcPts val="600"/>
              </a:spcBef>
            </a:pPr>
            <a:r>
              <a:rPr lang="de-DE" sz="1100" dirty="0"/>
              <a:t>Götz, M. &amp; Prommer, E. (2020). </a:t>
            </a:r>
            <a:r>
              <a:rPr lang="de-DE" sz="1100" i="1" dirty="0"/>
              <a:t>Geschlechterstereotype und Soziale Medien</a:t>
            </a:r>
            <a:r>
              <a:rPr lang="de-DE" sz="1100" dirty="0"/>
              <a:t>. </a:t>
            </a:r>
            <a:r>
              <a:rPr lang="de-DE" sz="1100" i="1" dirty="0"/>
              <a:t>Expertise für den Dritten Gleichstellungsbericht der Bundesregierung.    	</a:t>
            </a:r>
            <a:r>
              <a:rPr lang="de-DE" sz="1100" dirty="0"/>
              <a:t>Geschäftsstelle Dritter Gleichstellungsbericht der Bundesregierung, Institut für Sozialarbeit und Sozialpädagogik.</a:t>
            </a:r>
          </a:p>
          <a:p>
            <a:pPr marL="432000" indent="-457200" algn="just">
              <a:spcBef>
                <a:spcPts val="600"/>
              </a:spcBef>
            </a:pPr>
            <a:r>
              <a:rPr lang="de-DE" sz="1100" dirty="0">
                <a:latin typeface="+mn-lt"/>
              </a:rPr>
              <a:t>Grimminger-Seidensticker, E., Korte, J., Möhwald, A., &amp; Trojan, J. (2019). Körperunzufriedenheit, Angsterleben und Präferenzen didaktischer Inszenierungen im 	Sportunterricht der Grundschule. </a:t>
            </a:r>
            <a:r>
              <a:rPr lang="de-DE" sz="1100" i="1" dirty="0">
                <a:latin typeface="+mn-lt"/>
              </a:rPr>
              <a:t>ZSF Zeitschrift für sportpädagogische Forschung</a:t>
            </a:r>
            <a:r>
              <a:rPr lang="de-DE" sz="1100" dirty="0">
                <a:latin typeface="+mn-lt"/>
              </a:rPr>
              <a:t>, 7(2), 73-87.</a:t>
            </a:r>
          </a:p>
          <a:p>
            <a:pPr marL="432000" indent="-457200" algn="just">
              <a:spcBef>
                <a:spcPts val="600"/>
              </a:spcBef>
            </a:pPr>
            <a:r>
              <a:rPr lang="de-DE" sz="1100" dirty="0">
                <a:latin typeface="+mn-lt"/>
              </a:rPr>
              <a:t>Höger, B. (2024). # </a:t>
            </a:r>
            <a:r>
              <a:rPr lang="de-DE" sz="1100" dirty="0" err="1">
                <a:latin typeface="+mn-lt"/>
              </a:rPr>
              <a:t>fitspiration</a:t>
            </a:r>
            <a:r>
              <a:rPr lang="de-DE" sz="1100" dirty="0">
                <a:latin typeface="+mn-lt"/>
              </a:rPr>
              <a:t>: Körperideale und-devianzen in sportbezogenen sozialen Medien. </a:t>
            </a:r>
            <a:r>
              <a:rPr lang="de-DE" sz="1100" i="1" dirty="0"/>
              <a:t>S</a:t>
            </a:r>
            <a:r>
              <a:rPr lang="de-DE" sz="1100" i="1" dirty="0">
                <a:latin typeface="+mn-lt"/>
              </a:rPr>
              <a:t>chulsport in der Jugendphase, </a:t>
            </a:r>
            <a:r>
              <a:rPr lang="de-DE" sz="1100" dirty="0">
                <a:latin typeface="+mn-lt"/>
              </a:rPr>
              <a:t>357-375. Meyer &amp; Meyer 	Verlag.</a:t>
            </a:r>
          </a:p>
          <a:p>
            <a:pPr marL="432000" indent="-457200" algn="just">
              <a:spcBef>
                <a:spcPts val="600"/>
              </a:spcBef>
            </a:pPr>
            <a:r>
              <a:rPr lang="en-US" sz="1100" dirty="0">
                <a:latin typeface="+mn-lt"/>
              </a:rPr>
              <a:t>Holland, G., &amp; Tiggemann, M. (2016). A systematic review of the impact of the use of social networking sites on body image and disordered eating outcomes. 	</a:t>
            </a:r>
            <a:r>
              <a:rPr lang="en-US" sz="1100" i="1" dirty="0">
                <a:latin typeface="+mn-lt"/>
              </a:rPr>
              <a:t>Body image, 17</a:t>
            </a:r>
            <a:r>
              <a:rPr lang="en-US" sz="1100" dirty="0">
                <a:latin typeface="+mn-lt"/>
              </a:rPr>
              <a:t>, 100-110.</a:t>
            </a:r>
          </a:p>
          <a:p>
            <a:pPr marL="432000" indent="-457200" algn="just">
              <a:spcBef>
                <a:spcPts val="600"/>
              </a:spcBef>
            </a:pPr>
            <a:r>
              <a:rPr lang="en-US" sz="1000" dirty="0"/>
              <a:t>Jeronimo, F., &amp; </a:t>
            </a:r>
            <a:r>
              <a:rPr lang="en-US" sz="1000" dirty="0" err="1"/>
              <a:t>Carraca</a:t>
            </a:r>
            <a:r>
              <a:rPr lang="en-US" sz="1000" dirty="0"/>
              <a:t>, E. V. (2022). Effects of fitspiration content on body image: a systematic review. </a:t>
            </a:r>
            <a:r>
              <a:rPr lang="en-US" sz="1000" i="1" dirty="0"/>
              <a:t>Eating and Weight Disorders-Studies on Anorexia, Bulimia and Obesity</a:t>
            </a:r>
            <a:r>
              <a:rPr lang="en-US" sz="1000" dirty="0"/>
              <a:t>, </a:t>
            </a:r>
            <a:r>
              <a:rPr lang="en-US" sz="1000" i="1" dirty="0"/>
              <a:t>27</a:t>
            </a:r>
            <a:r>
              <a:rPr lang="en-US" sz="1000" dirty="0"/>
              <a:t>(8), 3017-3035.</a:t>
            </a:r>
            <a:endParaRPr lang="de-DE" sz="1100" dirty="0">
              <a:latin typeface="+mn-lt"/>
            </a:endParaRPr>
          </a:p>
          <a:p>
            <a:pPr marL="432000" indent="-457200" algn="just">
              <a:spcBef>
                <a:spcPts val="600"/>
              </a:spcBef>
            </a:pPr>
            <a:r>
              <a:rPr lang="de-DE" sz="1100" dirty="0">
                <a:latin typeface="+mn-lt"/>
              </a:rPr>
              <a:t>Korte, J. (2021). </a:t>
            </a:r>
            <a:r>
              <a:rPr lang="de-DE" sz="1100" i="1" dirty="0">
                <a:latin typeface="+mn-lt"/>
              </a:rPr>
              <a:t>Körperunzufriedenheit bei Mädchen im Jugendalter. Eine Mixed-Methods-Interventionsstudie im Sportunterricht</a:t>
            </a:r>
            <a:r>
              <a:rPr lang="de-DE" sz="1100" dirty="0">
                <a:latin typeface="+mn-lt"/>
              </a:rPr>
              <a:t>. Wiesbaden: VS.</a:t>
            </a:r>
          </a:p>
          <a:p>
            <a:pPr marL="432000" indent="-457200" algn="just">
              <a:spcBef>
                <a:spcPts val="600"/>
              </a:spcBef>
            </a:pPr>
            <a:r>
              <a:rPr lang="de-DE" sz="1100" dirty="0">
                <a:latin typeface="+mn-lt"/>
              </a:rPr>
              <a:t>Kultusministerkonferenz [KMK] (2016). </a:t>
            </a:r>
            <a:r>
              <a:rPr lang="de-DE" sz="1100" i="1" dirty="0">
                <a:latin typeface="+mn-lt"/>
              </a:rPr>
              <a:t>Bildung in der digitalen Welt. Strategie der Kultusministerkonferenz</a:t>
            </a:r>
            <a:r>
              <a:rPr lang="de-DE" sz="1100" dirty="0">
                <a:latin typeface="+mn-lt"/>
              </a:rPr>
              <a:t>. Kultusministerkonferenz.</a:t>
            </a:r>
          </a:p>
          <a:p>
            <a:pPr indent="-457200" algn="just">
              <a:spcBef>
                <a:spcPts val="600"/>
              </a:spcBef>
            </a:pPr>
            <a:endParaRPr lang="de-DE" sz="700" dirty="0"/>
          </a:p>
        </p:txBody>
      </p:sp>
    </p:spTree>
    <p:extLst>
      <p:ext uri="{BB962C8B-B14F-4D97-AF65-F5344CB8AC3E}">
        <p14:creationId xmlns:p14="http://schemas.microsoft.com/office/powerpoint/2010/main" val="34312216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5AAD21-2E0B-44A5-A4D7-2171C9B3F9E4}"/>
              </a:ext>
            </a:extLst>
          </p:cNvPr>
          <p:cNvSpPr>
            <a:spLocks noGrp="1"/>
          </p:cNvSpPr>
          <p:nvPr>
            <p:ph type="title"/>
          </p:nvPr>
        </p:nvSpPr>
        <p:spPr/>
        <p:txBody>
          <a:bodyPr/>
          <a:lstStyle/>
          <a:p>
            <a:r>
              <a:rPr lang="de-DE" dirty="0"/>
              <a:t>Basisliteratur</a:t>
            </a:r>
          </a:p>
        </p:txBody>
      </p:sp>
      <p:sp>
        <p:nvSpPr>
          <p:cNvPr id="3" name="Textplatzhalter 2">
            <a:extLst>
              <a:ext uri="{FF2B5EF4-FFF2-40B4-BE49-F238E27FC236}">
                <a16:creationId xmlns:a16="http://schemas.microsoft.com/office/drawing/2014/main" id="{6E914E2F-728D-4953-839F-570FD1EC7F60}"/>
              </a:ext>
            </a:extLst>
          </p:cNvPr>
          <p:cNvSpPr>
            <a:spLocks noGrp="1"/>
          </p:cNvSpPr>
          <p:nvPr>
            <p:ph type="body" sz="quarter" idx="13"/>
          </p:nvPr>
        </p:nvSpPr>
        <p:spPr>
          <a:xfrm>
            <a:off x="569342" y="1124743"/>
            <a:ext cx="11071795" cy="5171281"/>
          </a:xfrm>
        </p:spPr>
        <p:txBody>
          <a:bodyPr/>
          <a:lstStyle/>
          <a:p>
            <a:pPr marL="432000" indent="-457200" algn="just">
              <a:spcBef>
                <a:spcPts val="600"/>
              </a:spcBef>
            </a:pPr>
            <a:r>
              <a:rPr lang="de-DE" sz="1100" dirty="0"/>
              <a:t>Kurz, D. (2008). Der Auftrag des Schulsports. </a:t>
            </a:r>
            <a:r>
              <a:rPr lang="de-DE" sz="1100" i="1" dirty="0" err="1"/>
              <a:t>sportunterricht</a:t>
            </a:r>
            <a:r>
              <a:rPr lang="de-DE" sz="1100" i="1" dirty="0"/>
              <a:t>, 57</a:t>
            </a:r>
            <a:r>
              <a:rPr lang="de-DE" sz="1100" dirty="0"/>
              <a:t>(7), 211-218.</a:t>
            </a:r>
            <a:endParaRPr lang="de-DE" sz="1100" dirty="0">
              <a:latin typeface="+mn-lt"/>
            </a:endParaRPr>
          </a:p>
          <a:p>
            <a:pPr marL="432000" indent="-457200" algn="just">
              <a:spcBef>
                <a:spcPts val="600"/>
              </a:spcBef>
            </a:pPr>
            <a:r>
              <a:rPr lang="de-DE" sz="1100" dirty="0" err="1">
                <a:latin typeface="+mn-lt"/>
              </a:rPr>
              <a:t>Nymoen</a:t>
            </a:r>
            <a:r>
              <a:rPr lang="de-DE" sz="1100" dirty="0">
                <a:latin typeface="+mn-lt"/>
              </a:rPr>
              <a:t>, O. (2021). Einflussreiche Körper, in O. </a:t>
            </a:r>
            <a:r>
              <a:rPr lang="de-DE" sz="1100" dirty="0" err="1">
                <a:latin typeface="+mn-lt"/>
              </a:rPr>
              <a:t>Nymoen</a:t>
            </a:r>
            <a:r>
              <a:rPr lang="de-DE" sz="1100" dirty="0">
                <a:latin typeface="+mn-lt"/>
              </a:rPr>
              <a:t> (Hrsg.) </a:t>
            </a:r>
            <a:r>
              <a:rPr lang="de-DE" sz="1100" i="1" dirty="0">
                <a:latin typeface="+mn-lt"/>
              </a:rPr>
              <a:t>Influencer. Die Ideologie der Werbekörper</a:t>
            </a:r>
            <a:r>
              <a:rPr lang="de-DE" sz="1100" dirty="0">
                <a:latin typeface="+mn-lt"/>
              </a:rPr>
              <a:t>. Suhrkamp.</a:t>
            </a:r>
          </a:p>
          <a:p>
            <a:pPr marL="432000" indent="-457200" algn="just">
              <a:spcBef>
                <a:spcPts val="600"/>
              </a:spcBef>
            </a:pPr>
            <a:r>
              <a:rPr lang="de-DE" sz="1100" dirty="0">
                <a:latin typeface="+mn-lt"/>
              </a:rPr>
              <a:t>Pürgstaller, E. (2023). Das Körperverständnis von Heranwachsenden im Kontext der Mediatisierung. In </a:t>
            </a:r>
            <a:r>
              <a:rPr lang="de-DE" sz="1100" i="1" dirty="0">
                <a:latin typeface="+mn-lt"/>
              </a:rPr>
              <a:t>Forum </a:t>
            </a:r>
            <a:r>
              <a:rPr lang="de-DE" sz="1100" i="1" dirty="0" err="1">
                <a:latin typeface="+mn-lt"/>
              </a:rPr>
              <a:t>Kinder-und</a:t>
            </a:r>
            <a:r>
              <a:rPr lang="de-DE" sz="1100" i="1" dirty="0">
                <a:latin typeface="+mn-lt"/>
              </a:rPr>
              <a:t> Jugendsport </a:t>
            </a:r>
            <a:r>
              <a:rPr lang="de-DE" sz="1100" dirty="0">
                <a:latin typeface="+mn-lt"/>
              </a:rPr>
              <a:t>(Vol. 4, </a:t>
            </a:r>
            <a:r>
              <a:rPr lang="de-DE" sz="1100" dirty="0" err="1">
                <a:latin typeface="+mn-lt"/>
              </a:rPr>
              <a:t>No</a:t>
            </a:r>
            <a:r>
              <a:rPr lang="de-DE" sz="1100" dirty="0">
                <a:latin typeface="+mn-lt"/>
              </a:rPr>
              <a:t>. 1, pp. 59-	68). Wiesbaden: Springer Fachmedien Wiesbaden.</a:t>
            </a:r>
          </a:p>
          <a:p>
            <a:pPr marL="432000" indent="-457200" algn="just">
              <a:spcBef>
                <a:spcPts val="600"/>
              </a:spcBef>
            </a:pPr>
            <a:r>
              <a:rPr lang="de-DE" sz="1100" dirty="0" err="1">
                <a:latin typeface="+mn-lt"/>
              </a:rPr>
              <a:t>Raggatt</a:t>
            </a:r>
            <a:r>
              <a:rPr lang="de-DE" sz="1100" dirty="0">
                <a:latin typeface="+mn-lt"/>
              </a:rPr>
              <a:t>, M. Wright, C.J., </a:t>
            </a:r>
            <a:r>
              <a:rPr lang="de-DE" sz="1100" dirty="0" err="1">
                <a:latin typeface="+mn-lt"/>
              </a:rPr>
              <a:t>Carrotte</a:t>
            </a:r>
            <a:r>
              <a:rPr lang="de-DE" sz="1100" dirty="0">
                <a:latin typeface="+mn-lt"/>
              </a:rPr>
              <a:t>, E., </a:t>
            </a:r>
            <a:r>
              <a:rPr lang="de-DE" sz="1100" dirty="0" err="1">
                <a:latin typeface="+mn-lt"/>
              </a:rPr>
              <a:t>Jenkinson</a:t>
            </a:r>
            <a:r>
              <a:rPr lang="de-DE" sz="1100" dirty="0">
                <a:latin typeface="+mn-lt"/>
              </a:rPr>
              <a:t>, R., Mulgrew, K., </a:t>
            </a:r>
            <a:r>
              <a:rPr lang="de-DE" sz="1100" dirty="0" err="1">
                <a:latin typeface="+mn-lt"/>
              </a:rPr>
              <a:t>Prichard</a:t>
            </a:r>
            <a:r>
              <a:rPr lang="de-DE" sz="1100" dirty="0">
                <a:latin typeface="+mn-lt"/>
              </a:rPr>
              <a:t>, I., &amp; Lim, M.S.C. (2018). “I </a:t>
            </a:r>
            <a:r>
              <a:rPr lang="de-DE" sz="1100" dirty="0" err="1">
                <a:latin typeface="+mn-lt"/>
              </a:rPr>
              <a:t>aspire</a:t>
            </a:r>
            <a:r>
              <a:rPr lang="de-DE" sz="1100" dirty="0">
                <a:latin typeface="+mn-lt"/>
              </a:rPr>
              <a:t> </a:t>
            </a:r>
            <a:r>
              <a:rPr lang="de-DE" sz="1100" dirty="0" err="1">
                <a:latin typeface="+mn-lt"/>
              </a:rPr>
              <a:t>to</a:t>
            </a:r>
            <a:r>
              <a:rPr lang="de-DE" sz="1100" dirty="0">
                <a:latin typeface="+mn-lt"/>
              </a:rPr>
              <a:t> </a:t>
            </a:r>
            <a:r>
              <a:rPr lang="de-DE" sz="1100" dirty="0" err="1">
                <a:latin typeface="+mn-lt"/>
              </a:rPr>
              <a:t>look</a:t>
            </a:r>
            <a:r>
              <a:rPr lang="de-DE" sz="1100" dirty="0">
                <a:latin typeface="+mn-lt"/>
              </a:rPr>
              <a:t> and </a:t>
            </a:r>
            <a:r>
              <a:rPr lang="de-DE" sz="1100" dirty="0" err="1">
                <a:latin typeface="+mn-lt"/>
              </a:rPr>
              <a:t>feel</a:t>
            </a:r>
            <a:r>
              <a:rPr lang="de-DE" sz="1100" dirty="0">
                <a:latin typeface="+mn-lt"/>
              </a:rPr>
              <a:t> </a:t>
            </a:r>
            <a:r>
              <a:rPr lang="de-DE" sz="1100" dirty="0" err="1">
                <a:latin typeface="+mn-lt"/>
              </a:rPr>
              <a:t>healthy</a:t>
            </a:r>
            <a:r>
              <a:rPr lang="de-DE" sz="1100" dirty="0">
                <a:latin typeface="+mn-lt"/>
              </a:rPr>
              <a:t> like </a:t>
            </a:r>
            <a:r>
              <a:rPr lang="de-DE" sz="1100" dirty="0" err="1">
                <a:latin typeface="+mn-lt"/>
              </a:rPr>
              <a:t>the</a:t>
            </a:r>
            <a:r>
              <a:rPr lang="de-DE" sz="1100" dirty="0">
                <a:latin typeface="+mn-lt"/>
              </a:rPr>
              <a:t> </a:t>
            </a:r>
            <a:r>
              <a:rPr lang="de-DE" sz="1100" dirty="0" err="1">
                <a:latin typeface="+mn-lt"/>
              </a:rPr>
              <a:t>posts</a:t>
            </a:r>
            <a:r>
              <a:rPr lang="de-DE" sz="1100" dirty="0">
                <a:latin typeface="+mn-lt"/>
              </a:rPr>
              <a:t> </a:t>
            </a:r>
            <a:r>
              <a:rPr lang="de-DE" sz="1100" dirty="0" err="1">
                <a:latin typeface="+mn-lt"/>
              </a:rPr>
              <a:t>convey</a:t>
            </a:r>
            <a:r>
              <a:rPr lang="de-DE" sz="1100" dirty="0">
                <a:latin typeface="+mn-lt"/>
              </a:rPr>
              <a:t>”: 	</a:t>
            </a:r>
            <a:r>
              <a:rPr lang="de-DE" sz="1100" dirty="0" err="1">
                <a:latin typeface="+mn-lt"/>
              </a:rPr>
              <a:t>engagement</a:t>
            </a:r>
            <a:r>
              <a:rPr lang="de-DE" sz="1100" dirty="0">
                <a:latin typeface="+mn-lt"/>
              </a:rPr>
              <a:t> </a:t>
            </a:r>
            <a:r>
              <a:rPr lang="de-DE" sz="1100" dirty="0" err="1">
                <a:latin typeface="+mn-lt"/>
              </a:rPr>
              <a:t>with</a:t>
            </a:r>
            <a:r>
              <a:rPr lang="de-DE" sz="1100" dirty="0">
                <a:latin typeface="+mn-lt"/>
              </a:rPr>
              <a:t> </a:t>
            </a:r>
            <a:r>
              <a:rPr lang="de-DE" sz="1100" dirty="0" err="1">
                <a:latin typeface="+mn-lt"/>
              </a:rPr>
              <a:t>fitness</a:t>
            </a:r>
            <a:r>
              <a:rPr lang="de-DE" sz="1100" dirty="0">
                <a:latin typeface="+mn-lt"/>
              </a:rPr>
              <a:t> </a:t>
            </a:r>
            <a:r>
              <a:rPr lang="de-DE" sz="1100" dirty="0" err="1">
                <a:latin typeface="+mn-lt"/>
              </a:rPr>
              <a:t>inspiration</a:t>
            </a:r>
            <a:r>
              <a:rPr lang="de-DE" sz="1100" dirty="0">
                <a:latin typeface="+mn-lt"/>
              </a:rPr>
              <a:t> on social </a:t>
            </a:r>
            <a:r>
              <a:rPr lang="de-DE" sz="1100" dirty="0" err="1">
                <a:latin typeface="+mn-lt"/>
              </a:rPr>
              <a:t>media</a:t>
            </a:r>
            <a:r>
              <a:rPr lang="de-DE" sz="1100" dirty="0">
                <a:latin typeface="+mn-lt"/>
              </a:rPr>
              <a:t> and </a:t>
            </a:r>
            <a:r>
              <a:rPr lang="de-DE" sz="1100" dirty="0" err="1">
                <a:latin typeface="+mn-lt"/>
              </a:rPr>
              <a:t>perceptions</a:t>
            </a:r>
            <a:r>
              <a:rPr lang="de-DE" sz="1100" dirty="0">
                <a:latin typeface="+mn-lt"/>
              </a:rPr>
              <a:t> </a:t>
            </a:r>
            <a:r>
              <a:rPr lang="de-DE" sz="1100" dirty="0" err="1">
                <a:latin typeface="+mn-lt"/>
              </a:rPr>
              <a:t>of</a:t>
            </a:r>
            <a:r>
              <a:rPr lang="de-DE" sz="1100" dirty="0">
                <a:latin typeface="+mn-lt"/>
              </a:rPr>
              <a:t> </a:t>
            </a:r>
            <a:r>
              <a:rPr lang="de-DE" sz="1100" dirty="0" err="1">
                <a:latin typeface="+mn-lt"/>
              </a:rPr>
              <a:t>its</a:t>
            </a:r>
            <a:r>
              <a:rPr lang="de-DE" sz="1100" dirty="0">
                <a:latin typeface="+mn-lt"/>
              </a:rPr>
              <a:t> </a:t>
            </a:r>
            <a:r>
              <a:rPr lang="de-DE" sz="1100" dirty="0" err="1">
                <a:latin typeface="+mn-lt"/>
              </a:rPr>
              <a:t>influence</a:t>
            </a:r>
            <a:r>
              <a:rPr lang="de-DE" sz="1100" dirty="0">
                <a:latin typeface="+mn-lt"/>
              </a:rPr>
              <a:t> on </a:t>
            </a:r>
            <a:r>
              <a:rPr lang="de-DE" sz="1100" dirty="0" err="1">
                <a:latin typeface="+mn-lt"/>
              </a:rPr>
              <a:t>health</a:t>
            </a:r>
            <a:r>
              <a:rPr lang="de-DE" sz="1100" dirty="0">
                <a:latin typeface="+mn-lt"/>
              </a:rPr>
              <a:t> and </a:t>
            </a:r>
            <a:r>
              <a:rPr lang="de-DE" sz="1100" dirty="0" err="1">
                <a:latin typeface="+mn-lt"/>
              </a:rPr>
              <a:t>wellbeing</a:t>
            </a:r>
            <a:r>
              <a:rPr lang="de-DE" sz="1100" dirty="0">
                <a:latin typeface="+mn-lt"/>
              </a:rPr>
              <a:t>. BMC Public Health, 18, 1002. 	https://doi.org/10.1186/s12889-018-5930-7</a:t>
            </a:r>
          </a:p>
          <a:p>
            <a:pPr marL="432000" indent="-457200" algn="just">
              <a:spcBef>
                <a:spcPts val="600"/>
              </a:spcBef>
            </a:pPr>
            <a:r>
              <a:rPr lang="de-DE" sz="1100" dirty="0" err="1">
                <a:latin typeface="+mn-lt"/>
              </a:rPr>
              <a:t>Rehlinghaus</a:t>
            </a:r>
            <a:r>
              <a:rPr lang="de-DE" sz="1100" dirty="0">
                <a:latin typeface="+mn-lt"/>
              </a:rPr>
              <a:t>, K. (2024). Lehren und Lernen mit und über Medien im Sportunterricht. </a:t>
            </a:r>
            <a:r>
              <a:rPr lang="de-DE" sz="1100" i="1" dirty="0">
                <a:latin typeface="+mn-lt"/>
              </a:rPr>
              <a:t>German Journal </a:t>
            </a:r>
            <a:r>
              <a:rPr lang="de-DE" sz="1100" i="1" dirty="0" err="1">
                <a:latin typeface="+mn-lt"/>
              </a:rPr>
              <a:t>of</a:t>
            </a:r>
            <a:r>
              <a:rPr lang="de-DE" sz="1100" i="1" dirty="0">
                <a:latin typeface="+mn-lt"/>
              </a:rPr>
              <a:t> </a:t>
            </a:r>
            <a:r>
              <a:rPr lang="de-DE" sz="1100" i="1" dirty="0" err="1">
                <a:latin typeface="+mn-lt"/>
              </a:rPr>
              <a:t>Exercise</a:t>
            </a:r>
            <a:r>
              <a:rPr lang="de-DE" sz="1100" i="1" dirty="0">
                <a:latin typeface="+mn-lt"/>
              </a:rPr>
              <a:t> and Sport Research</a:t>
            </a:r>
            <a:r>
              <a:rPr lang="de-DE" sz="1100" dirty="0">
                <a:latin typeface="+mn-lt"/>
              </a:rPr>
              <a:t>, 1-10.</a:t>
            </a:r>
          </a:p>
          <a:p>
            <a:pPr marL="432000" indent="-457200" algn="just">
              <a:spcBef>
                <a:spcPts val="600"/>
              </a:spcBef>
            </a:pPr>
            <a:r>
              <a:rPr lang="de-DE" sz="1100" dirty="0">
                <a:latin typeface="+mn-lt"/>
              </a:rPr>
              <a:t>Ruin, S. (2015</a:t>
            </a:r>
            <a:r>
              <a:rPr lang="de-DE" sz="1100" i="1" dirty="0">
                <a:latin typeface="+mn-lt"/>
              </a:rPr>
              <a:t>). Körperbilder in Schulsportkonzepten. Eine körpersoziologische Untersuchung</a:t>
            </a:r>
            <a:r>
              <a:rPr lang="de-DE" sz="1100" dirty="0">
                <a:latin typeface="+mn-lt"/>
              </a:rPr>
              <a:t>. Schulsportforschung, 7. Logos. </a:t>
            </a:r>
          </a:p>
          <a:p>
            <a:pPr marL="432000" indent="-457200" algn="just">
              <a:spcBef>
                <a:spcPts val="600"/>
              </a:spcBef>
            </a:pPr>
            <a:r>
              <a:rPr lang="de-DE" sz="1100" dirty="0">
                <a:latin typeface="+mn-lt"/>
              </a:rPr>
              <a:t>Sächsisches Staatsministerium für Kultus [SMK] (2019). </a:t>
            </a:r>
            <a:r>
              <a:rPr lang="de-DE" sz="1100" i="1" dirty="0">
                <a:latin typeface="+mn-lt"/>
              </a:rPr>
              <a:t>Lehrplan Gymnasium – Sport</a:t>
            </a:r>
            <a:r>
              <a:rPr lang="de-DE" sz="1100" dirty="0">
                <a:latin typeface="+mn-lt"/>
              </a:rPr>
              <a:t>. Landesamt für Schule und Bildung.</a:t>
            </a:r>
          </a:p>
          <a:p>
            <a:pPr indent="-450000" algn="just">
              <a:spcBef>
                <a:spcPts val="600"/>
              </a:spcBef>
            </a:pPr>
            <a:r>
              <a:rPr lang="de-DE" sz="1100" dirty="0"/>
              <a:t>Theis, C. (2025). Bro-Science im </a:t>
            </a:r>
            <a:r>
              <a:rPr lang="de-DE" sz="1100" dirty="0" err="1"/>
              <a:t>Gym</a:t>
            </a:r>
            <a:r>
              <a:rPr lang="de-DE" sz="1100" dirty="0"/>
              <a:t>. Rechtfertigung von Wissen in fitnesssportiver Jugendkultur</a:t>
            </a:r>
            <a:r>
              <a:rPr lang="de-DE" sz="1100" i="1" dirty="0"/>
              <a:t>. Narrative zwischen Wissen und Können</a:t>
            </a:r>
            <a:r>
              <a:rPr lang="de-DE" sz="1100" dirty="0"/>
              <a:t>. 259-272. 	Academia-Verlag.</a:t>
            </a:r>
          </a:p>
          <a:p>
            <a:pPr indent="-450000" algn="just">
              <a:spcBef>
                <a:spcPts val="600"/>
              </a:spcBef>
            </a:pPr>
            <a:r>
              <a:rPr lang="de-DE" sz="1100" dirty="0"/>
              <a:t>Thome, M. (2023). Fünf Tipps: Wie unterscheide ich KI-Bilder von echten Fotografien? Künstliche Intelligenz. </a:t>
            </a:r>
            <a:r>
              <a:rPr lang="de-DE" sz="1100" i="1" dirty="0"/>
              <a:t>GEO</a:t>
            </a:r>
            <a:r>
              <a:rPr lang="de-DE" sz="1100" dirty="0"/>
              <a:t>. Abrufbar unter: 	https://www.geo.de/wissen/forschung-und-technik/so-erkennen-sie-von-ki-erstellte-bilder-im-netz-33394102.html</a:t>
            </a:r>
          </a:p>
          <a:p>
            <a:pPr marL="432000" indent="-457200" algn="just">
              <a:spcBef>
                <a:spcPts val="600"/>
              </a:spcBef>
            </a:pPr>
            <a:r>
              <a:rPr lang="de-DE" sz="1100" dirty="0">
                <a:latin typeface="+mn-lt"/>
              </a:rPr>
              <a:t>Thiel, A., John, J.M., &amp; Gropper, H. (2020). Körpernormen und Körperdevianzen. In C. Breuer, C. Joisten &amp; W. Schmidt (Hrsg.), </a:t>
            </a:r>
            <a:r>
              <a:rPr lang="de-DE" sz="1100" i="1" dirty="0">
                <a:latin typeface="+mn-lt"/>
              </a:rPr>
              <a:t>Vierter Deutscher Kinder- und 	Jugendsportbericht.</a:t>
            </a:r>
            <a:r>
              <a:rPr lang="de-DE" sz="1100" dirty="0">
                <a:latin typeface="+mn-lt"/>
              </a:rPr>
              <a:t> </a:t>
            </a:r>
            <a:r>
              <a:rPr lang="de-DE" sz="1100" i="1" dirty="0">
                <a:latin typeface="+mn-lt"/>
              </a:rPr>
              <a:t>Gesundheit, Leistung und Gesellschaft </a:t>
            </a:r>
            <a:r>
              <a:rPr lang="de-DE" sz="1100" dirty="0">
                <a:latin typeface="+mn-lt"/>
              </a:rPr>
              <a:t>(S. 307–329). Hofmann.</a:t>
            </a:r>
          </a:p>
          <a:p>
            <a:pPr marL="432000" indent="-457200" algn="just">
              <a:spcBef>
                <a:spcPts val="600"/>
              </a:spcBef>
            </a:pPr>
            <a:r>
              <a:rPr lang="de-DE" sz="1100" dirty="0">
                <a:effectLst/>
                <a:latin typeface="+mn-lt"/>
                <a:ea typeface="Calibri" panose="020F0502020204030204" pitchFamily="34" charset="0"/>
                <a:cs typeface="Times New Roman" panose="02020603050405020304" pitchFamily="18" charset="0"/>
              </a:rPr>
              <a:t>Wendeborn, T. (2022). Der Zusammenhang zwischen Fachlichkeit und Digitalisierung im Sportunterricht. </a:t>
            </a:r>
            <a:r>
              <a:rPr lang="de-DE" sz="1100" i="1" dirty="0" err="1">
                <a:effectLst/>
                <a:latin typeface="+mn-lt"/>
                <a:ea typeface="Calibri" panose="020F0502020204030204" pitchFamily="34" charset="0"/>
                <a:cs typeface="Times New Roman" panose="02020603050405020304" pitchFamily="18" charset="0"/>
              </a:rPr>
              <a:t>sportunterricht</a:t>
            </a:r>
            <a:r>
              <a:rPr lang="de-DE" sz="1100" dirty="0">
                <a:effectLst/>
                <a:latin typeface="+mn-lt"/>
                <a:ea typeface="Calibri" panose="020F0502020204030204" pitchFamily="34" charset="0"/>
                <a:cs typeface="Times New Roman" panose="02020603050405020304" pitchFamily="18" charset="0"/>
              </a:rPr>
              <a:t>, 71(12), 532-536.</a:t>
            </a:r>
          </a:p>
          <a:p>
            <a:pPr marL="432000" indent="-457200" algn="just">
              <a:spcBef>
                <a:spcPts val="600"/>
              </a:spcBef>
            </a:pPr>
            <a:r>
              <a:rPr lang="de-DE" sz="1100" dirty="0">
                <a:ea typeface="Calibri" panose="020F0502020204030204" pitchFamily="34" charset="0"/>
                <a:cs typeface="Times New Roman" panose="02020603050405020304" pitchFamily="18" charset="0"/>
              </a:rPr>
              <a:t>Zühlke, M. &amp; Steinberg, C. (2023). Tanzvermittlung digital unterstützt. </a:t>
            </a:r>
            <a:r>
              <a:rPr lang="de-DE" sz="1100" i="1" dirty="0" err="1">
                <a:ea typeface="Calibri" panose="020F0502020204030204" pitchFamily="34" charset="0"/>
                <a:cs typeface="Times New Roman" panose="02020603050405020304" pitchFamily="18" charset="0"/>
              </a:rPr>
              <a:t>sportunterricht</a:t>
            </a:r>
            <a:r>
              <a:rPr lang="de-DE" sz="1100" dirty="0">
                <a:ea typeface="Calibri" panose="020F0502020204030204" pitchFamily="34" charset="0"/>
                <a:cs typeface="Times New Roman" panose="02020603050405020304" pitchFamily="18" charset="0"/>
              </a:rPr>
              <a:t>, 72(2), 50-51.</a:t>
            </a:r>
            <a:endParaRPr lang="de-DE" sz="1100" dirty="0">
              <a:effectLst/>
              <a:latin typeface="+mn-lt"/>
              <a:ea typeface="Calibri" panose="020F0502020204030204" pitchFamily="34" charset="0"/>
              <a:cs typeface="Times New Roman" panose="02020603050405020304" pitchFamily="18" charset="0"/>
            </a:endParaRPr>
          </a:p>
          <a:p>
            <a:pPr indent="-457200" algn="just">
              <a:spcBef>
                <a:spcPts val="600"/>
              </a:spcBef>
            </a:pPr>
            <a:endParaRPr lang="de-DE" sz="700" dirty="0"/>
          </a:p>
        </p:txBody>
      </p:sp>
    </p:spTree>
    <p:extLst>
      <p:ext uri="{BB962C8B-B14F-4D97-AF65-F5344CB8AC3E}">
        <p14:creationId xmlns:p14="http://schemas.microsoft.com/office/powerpoint/2010/main" val="19392911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9B50B899-AA7B-4036-9824-B9DF45AA8FE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525" y="0"/>
            <a:ext cx="12204525" cy="1438659"/>
          </a:xfrm>
          <a:prstGeom prst="rect">
            <a:avLst/>
          </a:prstGeom>
        </p:spPr>
      </p:pic>
      <p:pic>
        <p:nvPicPr>
          <p:cNvPr id="12" name="Grafik 11">
            <a:extLst>
              <a:ext uri="{FF2B5EF4-FFF2-40B4-BE49-F238E27FC236}">
                <a16:creationId xmlns:a16="http://schemas.microsoft.com/office/drawing/2014/main" id="{25155B08-96D1-43F6-9E99-F640D95853C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046799" y="572399"/>
            <a:ext cx="2488216" cy="604076"/>
          </a:xfrm>
          <a:prstGeom prst="rect">
            <a:avLst/>
          </a:prstGeom>
        </p:spPr>
      </p:pic>
      <p:sp>
        <p:nvSpPr>
          <p:cNvPr id="9" name="Rechteck 8">
            <a:extLst>
              <a:ext uri="{FF2B5EF4-FFF2-40B4-BE49-F238E27FC236}">
                <a16:creationId xmlns:a16="http://schemas.microsoft.com/office/drawing/2014/main" id="{8BD2991A-C545-4FA0-9330-1BDD8C53EE5F}"/>
              </a:ext>
            </a:extLst>
          </p:cNvPr>
          <p:cNvSpPr/>
          <p:nvPr/>
        </p:nvSpPr>
        <p:spPr>
          <a:xfrm>
            <a:off x="0" y="6031968"/>
            <a:ext cx="12192000" cy="807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3" name="PlaceHolder 2">
            <a:extLst>
              <a:ext uri="{FF2B5EF4-FFF2-40B4-BE49-F238E27FC236}">
                <a16:creationId xmlns:a16="http://schemas.microsoft.com/office/drawing/2014/main" id="{D11F7894-543E-4F27-9EF3-8D9459690186}"/>
              </a:ext>
            </a:extLst>
          </p:cNvPr>
          <p:cNvSpPr txBox="1">
            <a:spLocks/>
          </p:cNvSpPr>
          <p:nvPr/>
        </p:nvSpPr>
        <p:spPr bwMode="auto">
          <a:xfrm>
            <a:off x="1487488" y="1763424"/>
            <a:ext cx="9143640" cy="3787032"/>
          </a:xfrm>
          <a:prstGeom prst="rect">
            <a:avLst/>
          </a:prstGeom>
          <a:noFill/>
          <a:ln w="0">
            <a:noFill/>
          </a:ln>
        </p:spPr>
        <p:txBody>
          <a:bodyPr anchor="t">
            <a:noAutofit/>
          </a:bodyPr>
          <a:lst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defRPr/>
            </a:pPr>
            <a:r>
              <a:rPr lang="de-DE" sz="1800" b="1" kern="0" dirty="0">
                <a:solidFill>
                  <a:prstClr val="black"/>
                </a:solidFill>
              </a:rPr>
              <a:t>„Kritische Auseinandersetzung mit medialen Körperidealen im Sportunterricht“</a:t>
            </a:r>
          </a:p>
          <a:p>
            <a:pPr>
              <a:lnSpc>
                <a:spcPct val="100000"/>
              </a:lnSpc>
              <a:defRPr/>
            </a:pPr>
            <a:endParaRPr lang="de-DE" sz="1800" b="1" kern="0" dirty="0">
              <a:solidFill>
                <a:prstClr val="black"/>
              </a:solidFill>
            </a:endParaRPr>
          </a:p>
          <a:p>
            <a:pPr>
              <a:lnSpc>
                <a:spcPct val="100000"/>
              </a:lnSpc>
              <a:defRPr/>
            </a:pPr>
            <a:r>
              <a:rPr lang="de-DE" sz="1800" b="1" kern="0" dirty="0" err="1">
                <a:solidFill>
                  <a:prstClr val="black"/>
                </a:solidFill>
              </a:rPr>
              <a:t>Com</a:t>
            </a:r>
            <a:r>
              <a:rPr lang="de-DE" sz="1800" b="1" kern="0" baseline="30000" dirty="0" err="1">
                <a:solidFill>
                  <a:prstClr val="black"/>
                </a:solidFill>
              </a:rPr>
              <a:t>e</a:t>
            </a:r>
            <a:r>
              <a:rPr lang="de-DE" sz="1800" b="1" kern="0" dirty="0" err="1">
                <a:solidFill>
                  <a:prstClr val="black"/>
                </a:solidFill>
              </a:rPr>
              <a:t>Net</a:t>
            </a:r>
            <a:r>
              <a:rPr lang="de-DE" sz="1800" b="1" kern="0" dirty="0">
                <a:solidFill>
                  <a:prstClr val="black"/>
                </a:solidFill>
              </a:rPr>
              <a:t> 5 – Körperbilder und </a:t>
            </a:r>
            <a:r>
              <a:rPr lang="de-DE" sz="1800" b="1" kern="0" dirty="0" err="1">
                <a:solidFill>
                  <a:prstClr val="black"/>
                </a:solidFill>
              </a:rPr>
              <a:t>Social</a:t>
            </a:r>
            <a:r>
              <a:rPr lang="de-DE" sz="1800" b="1" kern="0" dirty="0">
                <a:solidFill>
                  <a:prstClr val="black"/>
                </a:solidFill>
              </a:rPr>
              <a:t> Media im Schulsport (Modul 2)</a:t>
            </a:r>
          </a:p>
          <a:p>
            <a:pPr>
              <a:lnSpc>
                <a:spcPct val="100000"/>
              </a:lnSpc>
              <a:defRPr/>
            </a:pPr>
            <a:endParaRPr lang="de-DE" sz="1800" b="1" kern="0" dirty="0">
              <a:solidFill>
                <a:prstClr val="black"/>
              </a:solidFill>
            </a:endParaRPr>
          </a:p>
          <a:p>
            <a:pPr>
              <a:lnSpc>
                <a:spcPct val="100000"/>
              </a:lnSpc>
              <a:defRPr/>
            </a:pPr>
            <a:r>
              <a:rPr lang="de-DE" sz="1800" kern="0" dirty="0">
                <a:solidFill>
                  <a:prstClr val="black"/>
                </a:solidFill>
              </a:rPr>
              <a:t>Teil des Kompetenznetzwerks </a:t>
            </a:r>
            <a:r>
              <a:rPr lang="de-DE" sz="1800" b="1" kern="0" dirty="0" err="1">
                <a:solidFill>
                  <a:prstClr val="black"/>
                </a:solidFill>
              </a:rPr>
              <a:t>Com</a:t>
            </a:r>
            <a:r>
              <a:rPr lang="de-DE" sz="1800" b="1" kern="0" baseline="30000" dirty="0" err="1">
                <a:solidFill>
                  <a:prstClr val="black"/>
                </a:solidFill>
              </a:rPr>
              <a:t>e</a:t>
            </a:r>
            <a:r>
              <a:rPr lang="de-DE" sz="1800" b="1" kern="0" dirty="0" err="1">
                <a:solidFill>
                  <a:prstClr val="black"/>
                </a:solidFill>
              </a:rPr>
              <a:t>Sport</a:t>
            </a:r>
            <a:endParaRPr lang="de-DE" sz="1800" b="1" kern="0" dirty="0">
              <a:solidFill>
                <a:prstClr val="black"/>
              </a:solidFill>
            </a:endParaRPr>
          </a:p>
          <a:p>
            <a:pPr>
              <a:lnSpc>
                <a:spcPct val="100000"/>
              </a:lnSpc>
              <a:defRPr/>
            </a:pPr>
            <a:endParaRPr lang="de-DE" sz="1800" b="1" kern="0" dirty="0">
              <a:solidFill>
                <a:prstClr val="black"/>
              </a:solidFill>
            </a:endParaRPr>
          </a:p>
          <a:p>
            <a:pPr>
              <a:lnSpc>
                <a:spcPct val="100000"/>
              </a:lnSpc>
              <a:defRPr/>
            </a:pPr>
            <a:endParaRPr lang="de-DE" sz="1800" b="1" kern="0" baseline="30000" dirty="0">
              <a:solidFill>
                <a:prstClr val="black"/>
              </a:solidFill>
            </a:endParaRPr>
          </a:p>
          <a:p>
            <a:pPr>
              <a:lnSpc>
                <a:spcPct val="100000"/>
              </a:lnSpc>
              <a:defRPr/>
            </a:pPr>
            <a:r>
              <a:rPr kumimoji="0" lang="de-DE" sz="1800" b="1" i="0" u="none" strike="noStrike" kern="0" cap="none" spc="0" normalizeH="0" baseline="0" noProof="0" dirty="0">
                <a:ln>
                  <a:noFill/>
                </a:ln>
                <a:solidFill>
                  <a:prstClr val="black"/>
                </a:solidFill>
                <a:effectLst/>
                <a:uLnTx/>
                <a:uFillTx/>
                <a:ea typeface="+mn-ea"/>
                <a:cs typeface="+mn-cs"/>
              </a:rPr>
              <a:t>Autorin </a:t>
            </a:r>
            <a:r>
              <a:rPr lang="de-DE" sz="1800" b="1" kern="0" dirty="0">
                <a:solidFill>
                  <a:prstClr val="black"/>
                </a:solidFill>
              </a:rPr>
              <a:t>dieser Lehrkonzeption:</a:t>
            </a:r>
          </a:p>
          <a:p>
            <a:pPr>
              <a:lnSpc>
                <a:spcPct val="100000"/>
              </a:lnSpc>
              <a:defRPr/>
            </a:pPr>
            <a:endParaRPr lang="de-DE" sz="1800" b="1" kern="0" dirty="0">
              <a:solidFill>
                <a:prstClr val="black"/>
              </a:solidFill>
            </a:endParaRPr>
          </a:p>
          <a:p>
            <a:pPr marL="285750" indent="-285750">
              <a:lnSpc>
                <a:spcPct val="100000"/>
              </a:lnSpc>
              <a:buFont typeface="Arial" panose="020B0604020202020204" pitchFamily="34" charset="0"/>
              <a:buChar char="•"/>
              <a:defRPr/>
            </a:pPr>
            <a:r>
              <a:rPr lang="de-DE" sz="1800" b="1" kern="0" dirty="0">
                <a:solidFill>
                  <a:prstClr val="black"/>
                </a:solidFill>
              </a:rPr>
              <a:t>Nina Radek (Universität Leipzig)</a:t>
            </a:r>
          </a:p>
        </p:txBody>
      </p:sp>
      <p:pic>
        <p:nvPicPr>
          <p:cNvPr id="4" name="Grafik 3">
            <a:extLst>
              <a:ext uri="{FF2B5EF4-FFF2-40B4-BE49-F238E27FC236}">
                <a16:creationId xmlns:a16="http://schemas.microsoft.com/office/drawing/2014/main" id="{C7BD25D5-C58B-4B8D-894E-D15ED6DCBB63}"/>
              </a:ext>
            </a:extLst>
          </p:cNvPr>
          <p:cNvPicPr>
            <a:picLocks noChangeAspect="1"/>
          </p:cNvPicPr>
          <p:nvPr/>
        </p:nvPicPr>
        <p:blipFill rotWithShape="1">
          <a:blip r:embed="rId6"/>
          <a:srcRect l="57829"/>
          <a:stretch/>
        </p:blipFill>
        <p:spPr>
          <a:xfrm>
            <a:off x="6973823" y="5359446"/>
            <a:ext cx="4728421" cy="1162212"/>
          </a:xfrm>
          <a:prstGeom prst="rect">
            <a:avLst/>
          </a:prstGeom>
        </p:spPr>
      </p:pic>
      <p:sp>
        <p:nvSpPr>
          <p:cNvPr id="6" name="Textfeld 5">
            <a:extLst>
              <a:ext uri="{FF2B5EF4-FFF2-40B4-BE49-F238E27FC236}">
                <a16:creationId xmlns:a16="http://schemas.microsoft.com/office/drawing/2014/main" id="{E25BBD37-C306-494F-A8C2-E61A1A87E63F}"/>
              </a:ext>
            </a:extLst>
          </p:cNvPr>
          <p:cNvSpPr txBox="1"/>
          <p:nvPr/>
        </p:nvSpPr>
        <p:spPr bwMode="auto">
          <a:xfrm>
            <a:off x="1415481" y="4866873"/>
            <a:ext cx="9289032" cy="600164"/>
          </a:xfrm>
          <a:prstGeom prst="rect">
            <a:avLst/>
          </a:prstGeom>
          <a:noFill/>
        </p:spPr>
        <p:txBody>
          <a:bodyPr wrap="square">
            <a:spAutoFit/>
          </a:bodyPr>
          <a:lstStyle/>
          <a:p>
            <a:pPr algn="just">
              <a:defRPr/>
            </a:pPr>
            <a:r>
              <a:rPr lang="de-DE" sz="1100" dirty="0">
                <a:solidFill>
                  <a:srgbClr val="000000"/>
                </a:solidFill>
                <a:ea typeface="Calibri" panose="020F0502020204030204" pitchFamily="34" charset="0"/>
                <a:cs typeface="Calibri" panose="020F0502020204030204" pitchFamily="34" charset="0"/>
              </a:rPr>
              <a:t>Das diesen Materialien zugrundeliegende Vorhaben wurde mit Mitteln des Bundesministerium für Bildung, Familie, Senioren, Frauen und Jugend (BMBFSFJ) unter dem Förderkennzeichen 01JA23K02H gefördert. Die Verantwortung für den Inhalt dieser Veröffentlichung liegt bei den </a:t>
            </a:r>
            <a:r>
              <a:rPr lang="de-DE" sz="1100" dirty="0" err="1">
                <a:solidFill>
                  <a:srgbClr val="000000"/>
                </a:solidFill>
                <a:ea typeface="Calibri" panose="020F0502020204030204" pitchFamily="34" charset="0"/>
                <a:cs typeface="Calibri" panose="020F0502020204030204" pitchFamily="34" charset="0"/>
              </a:rPr>
              <a:t>Autor:innen</a:t>
            </a:r>
            <a:r>
              <a:rPr lang="de-DE" sz="1100" dirty="0">
                <a:solidFill>
                  <a:srgbClr val="000000"/>
                </a:solidFill>
                <a:ea typeface="Calibri" panose="020F0502020204030204" pitchFamily="34" charset="0"/>
                <a:cs typeface="Calibri" panose="020F0502020204030204" pitchFamily="34" charset="0"/>
              </a:rPr>
              <a:t>.</a:t>
            </a:r>
          </a:p>
        </p:txBody>
      </p:sp>
      <p:sp>
        <p:nvSpPr>
          <p:cNvPr id="7" name="Textfeld 6">
            <a:extLst>
              <a:ext uri="{FF2B5EF4-FFF2-40B4-BE49-F238E27FC236}">
                <a16:creationId xmlns:a16="http://schemas.microsoft.com/office/drawing/2014/main" id="{45BA321E-BB6C-47AC-9299-2C1EB7EFBAB3}"/>
              </a:ext>
            </a:extLst>
          </p:cNvPr>
          <p:cNvSpPr txBox="1"/>
          <p:nvPr/>
        </p:nvSpPr>
        <p:spPr bwMode="auto">
          <a:xfrm>
            <a:off x="1415480" y="638020"/>
            <a:ext cx="6098192" cy="523220"/>
          </a:xfrm>
          <a:prstGeom prst="rect">
            <a:avLst/>
          </a:prstGeom>
          <a:noFill/>
        </p:spPr>
        <p:txBody>
          <a:bodyPr wrap="square">
            <a:spAutoFit/>
          </a:bodyPr>
          <a:lstStyle/>
          <a:p>
            <a:r>
              <a:rPr kumimoji="0" lang="de-DE" sz="2800" i="0" u="none" strike="noStrike" kern="0" cap="none" spc="0" normalizeH="0" baseline="0" noProof="0" dirty="0">
                <a:ln>
                  <a:noFill/>
                </a:ln>
                <a:solidFill>
                  <a:prstClr val="black"/>
                </a:solidFill>
                <a:effectLst/>
                <a:uLnTx/>
                <a:uFillTx/>
                <a:latin typeface="+mj-lt"/>
                <a:ea typeface="+mn-ea"/>
                <a:cs typeface="+mn-cs"/>
              </a:rPr>
              <a:t>Impressum</a:t>
            </a:r>
            <a:endParaRPr lang="de-DE" sz="2800" dirty="0">
              <a:latin typeface="+mj-lt"/>
            </a:endParaRPr>
          </a:p>
        </p:txBody>
      </p:sp>
      <p:pic>
        <p:nvPicPr>
          <p:cNvPr id="8" name="Grafik 7">
            <a:extLst>
              <a:ext uri="{FF2B5EF4-FFF2-40B4-BE49-F238E27FC236}">
                <a16:creationId xmlns:a16="http://schemas.microsoft.com/office/drawing/2014/main" id="{9C983D78-227C-42E6-9792-50FF13AD96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9756" y="5782056"/>
            <a:ext cx="3147060" cy="807720"/>
          </a:xfrm>
          <a:prstGeom prst="rect">
            <a:avLst/>
          </a:prstGeom>
        </p:spPr>
      </p:pic>
    </p:spTree>
    <p:extLst>
      <p:ext uri="{BB962C8B-B14F-4D97-AF65-F5344CB8AC3E}">
        <p14:creationId xmlns:p14="http://schemas.microsoft.com/office/powerpoint/2010/main" val="351443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1701C976-84F3-4618-93E6-92FDF6880258}"/>
              </a:ext>
            </a:extLst>
          </p:cNvPr>
          <p:cNvSpPr>
            <a:spLocks noGrp="1"/>
          </p:cNvSpPr>
          <p:nvPr>
            <p:ph type="body" sz="quarter" idx="10"/>
          </p:nvPr>
        </p:nvSpPr>
        <p:spPr>
          <a:xfrm>
            <a:off x="1996044" y="2528900"/>
            <a:ext cx="8199911" cy="1800200"/>
          </a:xfrm>
        </p:spPr>
        <p:txBody>
          <a:bodyPr anchor="t"/>
          <a:lstStyle/>
          <a:p>
            <a:pPr algn="ctr">
              <a:lnSpc>
                <a:spcPct val="113000"/>
              </a:lnSpc>
            </a:pPr>
            <a:r>
              <a:rPr lang="de-DE" sz="5400" dirty="0"/>
              <a:t>Begrüßung und Vorstellung</a:t>
            </a:r>
          </a:p>
        </p:txBody>
      </p:sp>
    </p:spTree>
    <p:extLst>
      <p:ext uri="{BB962C8B-B14F-4D97-AF65-F5344CB8AC3E}">
        <p14:creationId xmlns:p14="http://schemas.microsoft.com/office/powerpoint/2010/main" val="3358295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
            <a:extLst>
              <a:ext uri="{FF2B5EF4-FFF2-40B4-BE49-F238E27FC236}">
                <a16:creationId xmlns:a16="http://schemas.microsoft.com/office/drawing/2014/main" id="{F614C21E-BEC3-4C01-8698-589FD6B08262}"/>
              </a:ext>
            </a:extLst>
          </p:cNvPr>
          <p:cNvSpPr txBox="1">
            <a:spLocks/>
          </p:cNvSpPr>
          <p:nvPr/>
        </p:nvSpPr>
        <p:spPr>
          <a:xfrm>
            <a:off x="550863" y="561976"/>
            <a:ext cx="10441157" cy="461666"/>
          </a:xfrm>
          <a:prstGeom prst="rect">
            <a:avLst/>
          </a:prstGeom>
        </p:spPr>
        <p:txBody>
          <a:bodyPr vert="horz" lIns="0" tIns="0" rIns="0" bIns="0" rtlCol="0" anchor="t">
            <a:noAutofit/>
          </a:bodyPr>
          <a:lst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a:lstStyle>
          <a:p>
            <a:r>
              <a:rPr lang="de-DE" dirty="0"/>
              <a:t>Was erwartet Sie in der Fortbildung?</a:t>
            </a:r>
          </a:p>
          <a:p>
            <a:br>
              <a:rPr lang="de-DE" dirty="0"/>
            </a:br>
            <a:endParaRPr lang="de-DE" dirty="0"/>
          </a:p>
        </p:txBody>
      </p:sp>
      <p:grpSp>
        <p:nvGrpSpPr>
          <p:cNvPr id="14" name="Gruppieren 13">
            <a:extLst>
              <a:ext uri="{FF2B5EF4-FFF2-40B4-BE49-F238E27FC236}">
                <a16:creationId xmlns:a16="http://schemas.microsoft.com/office/drawing/2014/main" id="{C22FB86C-8373-4303-97E0-2D0853AF4A9E}"/>
              </a:ext>
            </a:extLst>
          </p:cNvPr>
          <p:cNvGrpSpPr/>
          <p:nvPr/>
        </p:nvGrpSpPr>
        <p:grpSpPr>
          <a:xfrm>
            <a:off x="392567" y="2241070"/>
            <a:ext cx="2772106" cy="2772106"/>
            <a:chOff x="1055440" y="1844823"/>
            <a:chExt cx="3888432" cy="3888432"/>
          </a:xfrm>
        </p:grpSpPr>
        <p:sp>
          <p:nvSpPr>
            <p:cNvPr id="15" name="Rechteck: gefaltete Ecke 14">
              <a:extLst>
                <a:ext uri="{FF2B5EF4-FFF2-40B4-BE49-F238E27FC236}">
                  <a16:creationId xmlns:a16="http://schemas.microsoft.com/office/drawing/2014/main" id="{B7AAEB92-C480-4BF7-8D8C-0B4615FD4D66}"/>
                </a:ext>
              </a:extLst>
            </p:cNvPr>
            <p:cNvSpPr/>
            <p:nvPr/>
          </p:nvSpPr>
          <p:spPr>
            <a:xfrm>
              <a:off x="1055440" y="1844823"/>
              <a:ext cx="3888432" cy="3888432"/>
            </a:xfrm>
            <a:prstGeom prst="foldedCorner">
              <a:avLst/>
            </a:prstGeom>
            <a:solidFill>
              <a:srgbClr val="FCE8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600" dirty="0" err="1">
                <a:solidFill>
                  <a:schemeClr val="tx1"/>
                </a:solidFill>
              </a:endParaRPr>
            </a:p>
          </p:txBody>
        </p:sp>
        <p:sp>
          <p:nvSpPr>
            <p:cNvPr id="16" name="Textfeld 15">
              <a:extLst>
                <a:ext uri="{FF2B5EF4-FFF2-40B4-BE49-F238E27FC236}">
                  <a16:creationId xmlns:a16="http://schemas.microsoft.com/office/drawing/2014/main" id="{539DC90E-5442-4BBA-B1CB-D94C2CD1B5DA}"/>
                </a:ext>
              </a:extLst>
            </p:cNvPr>
            <p:cNvSpPr txBox="1"/>
            <p:nvPr/>
          </p:nvSpPr>
          <p:spPr>
            <a:xfrm>
              <a:off x="1236014" y="2038915"/>
              <a:ext cx="3528360" cy="3029761"/>
            </a:xfrm>
            <a:prstGeom prst="rect">
              <a:avLst/>
            </a:prstGeom>
            <a:noFill/>
          </p:spPr>
          <p:txBody>
            <a:bodyPr wrap="square">
              <a:spAutoFit/>
            </a:bodyPr>
            <a:lstStyle/>
            <a:p>
              <a:pPr>
                <a:lnSpc>
                  <a:spcPct val="113000"/>
                </a:lnSpc>
                <a:spcBef>
                  <a:spcPts val="2400"/>
                </a:spcBef>
              </a:pPr>
              <a:r>
                <a:rPr lang="de-DE" sz="2000" b="1" spc="30" dirty="0"/>
                <a:t>Sensibilisierung</a:t>
              </a:r>
              <a:r>
                <a:rPr lang="de-DE" sz="2000" spc="30" dirty="0"/>
                <a:t> für mediale Körperideale und deren Einflüsse auf das Körperbild junger Menschen</a:t>
              </a:r>
            </a:p>
          </p:txBody>
        </p:sp>
      </p:grpSp>
      <p:grpSp>
        <p:nvGrpSpPr>
          <p:cNvPr id="8" name="Gruppieren 7">
            <a:extLst>
              <a:ext uri="{FF2B5EF4-FFF2-40B4-BE49-F238E27FC236}">
                <a16:creationId xmlns:a16="http://schemas.microsoft.com/office/drawing/2014/main" id="{2739BE80-9CF0-4EF4-BC9A-CE4C306F7FCA}"/>
              </a:ext>
            </a:extLst>
          </p:cNvPr>
          <p:cNvGrpSpPr/>
          <p:nvPr/>
        </p:nvGrpSpPr>
        <p:grpSpPr>
          <a:xfrm>
            <a:off x="3267659" y="1557867"/>
            <a:ext cx="2772106" cy="2772106"/>
            <a:chOff x="1055440" y="1844824"/>
            <a:chExt cx="3888432" cy="3888432"/>
          </a:xfrm>
        </p:grpSpPr>
        <p:sp>
          <p:nvSpPr>
            <p:cNvPr id="9" name="Rechteck: gefaltete Ecke 8">
              <a:extLst>
                <a:ext uri="{FF2B5EF4-FFF2-40B4-BE49-F238E27FC236}">
                  <a16:creationId xmlns:a16="http://schemas.microsoft.com/office/drawing/2014/main" id="{898E0648-E99F-44B5-8CD8-F535BF7D9BDA}"/>
                </a:ext>
              </a:extLst>
            </p:cNvPr>
            <p:cNvSpPr/>
            <p:nvPr/>
          </p:nvSpPr>
          <p:spPr>
            <a:xfrm>
              <a:off x="1055440" y="1844824"/>
              <a:ext cx="3888432" cy="3888432"/>
            </a:xfrm>
            <a:prstGeom prst="foldedCorner">
              <a:avLst/>
            </a:prstGeom>
            <a:solidFill>
              <a:srgbClr val="FCE8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600" dirty="0" err="1">
                <a:solidFill>
                  <a:schemeClr val="tx1"/>
                </a:solidFill>
              </a:endParaRPr>
            </a:p>
          </p:txBody>
        </p:sp>
        <p:sp>
          <p:nvSpPr>
            <p:cNvPr id="10" name="Textfeld 9">
              <a:extLst>
                <a:ext uri="{FF2B5EF4-FFF2-40B4-BE49-F238E27FC236}">
                  <a16:creationId xmlns:a16="http://schemas.microsoft.com/office/drawing/2014/main" id="{AFE4AA9F-3B25-4355-B550-37BD9D3C3E81}"/>
                </a:ext>
              </a:extLst>
            </p:cNvPr>
            <p:cNvSpPr txBox="1"/>
            <p:nvPr/>
          </p:nvSpPr>
          <p:spPr>
            <a:xfrm>
              <a:off x="1236014" y="2038916"/>
              <a:ext cx="3528360" cy="2054078"/>
            </a:xfrm>
            <a:prstGeom prst="rect">
              <a:avLst/>
            </a:prstGeom>
            <a:noFill/>
          </p:spPr>
          <p:txBody>
            <a:bodyPr wrap="square">
              <a:spAutoFit/>
            </a:bodyPr>
            <a:lstStyle/>
            <a:p>
              <a:pPr>
                <a:lnSpc>
                  <a:spcPct val="113000"/>
                </a:lnSpc>
                <a:spcBef>
                  <a:spcPts val="2400"/>
                </a:spcBef>
              </a:pPr>
              <a:r>
                <a:rPr lang="de-DE" sz="2000" spc="30" dirty="0"/>
                <a:t>Kritisch-reflexive </a:t>
              </a:r>
              <a:r>
                <a:rPr lang="de-DE" sz="2000" b="1" spc="30" dirty="0"/>
                <a:t>Inhaltsanalyse</a:t>
              </a:r>
              <a:r>
                <a:rPr lang="de-DE" sz="2000" spc="30" dirty="0"/>
                <a:t> von Körperbildern in </a:t>
              </a:r>
              <a:r>
                <a:rPr lang="de-DE" sz="2000" spc="30" dirty="0" err="1"/>
                <a:t>Social</a:t>
              </a:r>
              <a:r>
                <a:rPr lang="de-DE" sz="2000" spc="30" dirty="0"/>
                <a:t> Media</a:t>
              </a:r>
            </a:p>
          </p:txBody>
        </p:sp>
      </p:grpSp>
      <p:grpSp>
        <p:nvGrpSpPr>
          <p:cNvPr id="11" name="Gruppieren 10">
            <a:extLst>
              <a:ext uri="{FF2B5EF4-FFF2-40B4-BE49-F238E27FC236}">
                <a16:creationId xmlns:a16="http://schemas.microsoft.com/office/drawing/2014/main" id="{9791D5E1-F440-4BAA-9313-B8E60E71D8F2}"/>
              </a:ext>
            </a:extLst>
          </p:cNvPr>
          <p:cNvGrpSpPr/>
          <p:nvPr/>
        </p:nvGrpSpPr>
        <p:grpSpPr>
          <a:xfrm>
            <a:off x="6174846" y="2241070"/>
            <a:ext cx="2772106" cy="2772106"/>
            <a:chOff x="1055440" y="1844824"/>
            <a:chExt cx="3888432" cy="3888432"/>
          </a:xfrm>
        </p:grpSpPr>
        <p:sp>
          <p:nvSpPr>
            <p:cNvPr id="12" name="Rechteck: gefaltete Ecke 11">
              <a:extLst>
                <a:ext uri="{FF2B5EF4-FFF2-40B4-BE49-F238E27FC236}">
                  <a16:creationId xmlns:a16="http://schemas.microsoft.com/office/drawing/2014/main" id="{01135720-CBDE-46A0-8691-6A3C90B48497}"/>
                </a:ext>
              </a:extLst>
            </p:cNvPr>
            <p:cNvSpPr/>
            <p:nvPr/>
          </p:nvSpPr>
          <p:spPr>
            <a:xfrm>
              <a:off x="1055440" y="1844824"/>
              <a:ext cx="3888432" cy="3888432"/>
            </a:xfrm>
            <a:prstGeom prst="foldedCorner">
              <a:avLst/>
            </a:prstGeom>
            <a:solidFill>
              <a:srgbClr val="FCE8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600" dirty="0" err="1">
                <a:solidFill>
                  <a:schemeClr val="tx1"/>
                </a:solidFill>
              </a:endParaRPr>
            </a:p>
          </p:txBody>
        </p:sp>
        <p:sp>
          <p:nvSpPr>
            <p:cNvPr id="13" name="Textfeld 12">
              <a:extLst>
                <a:ext uri="{FF2B5EF4-FFF2-40B4-BE49-F238E27FC236}">
                  <a16:creationId xmlns:a16="http://schemas.microsoft.com/office/drawing/2014/main" id="{30D29861-A0F2-4FFA-B4B2-C86B6AB4DF03}"/>
                </a:ext>
              </a:extLst>
            </p:cNvPr>
            <p:cNvSpPr txBox="1"/>
            <p:nvPr/>
          </p:nvSpPr>
          <p:spPr>
            <a:xfrm>
              <a:off x="1236014" y="2038916"/>
              <a:ext cx="3528360" cy="2054078"/>
            </a:xfrm>
            <a:prstGeom prst="rect">
              <a:avLst/>
            </a:prstGeom>
            <a:noFill/>
          </p:spPr>
          <p:txBody>
            <a:bodyPr wrap="square">
              <a:spAutoFit/>
            </a:bodyPr>
            <a:lstStyle/>
            <a:p>
              <a:pPr>
                <a:lnSpc>
                  <a:spcPct val="113000"/>
                </a:lnSpc>
                <a:spcBef>
                  <a:spcPts val="2400"/>
                </a:spcBef>
              </a:pPr>
              <a:r>
                <a:rPr lang="de-DE" sz="2000" b="1" spc="30" dirty="0"/>
                <a:t>Entwicklung</a:t>
              </a:r>
              <a:r>
                <a:rPr lang="de-DE" sz="2000" spc="30" dirty="0"/>
                <a:t> körperpositiver </a:t>
              </a:r>
              <a:r>
                <a:rPr lang="de-DE" sz="2000" spc="30" dirty="0" err="1"/>
                <a:t>Social</a:t>
              </a:r>
              <a:r>
                <a:rPr lang="de-DE" sz="2000" spc="30" dirty="0"/>
                <a:t>-Media-Posts </a:t>
              </a:r>
              <a:r>
                <a:rPr lang="de-DE" sz="2000" b="1" spc="30" dirty="0"/>
                <a:t>mit KI</a:t>
              </a:r>
            </a:p>
          </p:txBody>
        </p:sp>
      </p:grpSp>
      <p:grpSp>
        <p:nvGrpSpPr>
          <p:cNvPr id="17" name="Gruppieren 16">
            <a:extLst>
              <a:ext uri="{FF2B5EF4-FFF2-40B4-BE49-F238E27FC236}">
                <a16:creationId xmlns:a16="http://schemas.microsoft.com/office/drawing/2014/main" id="{FAC30466-6564-49A1-8721-D800632870AE}"/>
              </a:ext>
            </a:extLst>
          </p:cNvPr>
          <p:cNvGrpSpPr/>
          <p:nvPr/>
        </p:nvGrpSpPr>
        <p:grpSpPr>
          <a:xfrm>
            <a:off x="9072942" y="1557867"/>
            <a:ext cx="2772106" cy="2772106"/>
            <a:chOff x="1055440" y="1844824"/>
            <a:chExt cx="3888432" cy="3888432"/>
          </a:xfrm>
        </p:grpSpPr>
        <p:sp>
          <p:nvSpPr>
            <p:cNvPr id="18" name="Rechteck: gefaltete Ecke 17">
              <a:extLst>
                <a:ext uri="{FF2B5EF4-FFF2-40B4-BE49-F238E27FC236}">
                  <a16:creationId xmlns:a16="http://schemas.microsoft.com/office/drawing/2014/main" id="{306B0337-6E43-47E8-9909-16894428B946}"/>
                </a:ext>
              </a:extLst>
            </p:cNvPr>
            <p:cNvSpPr/>
            <p:nvPr/>
          </p:nvSpPr>
          <p:spPr>
            <a:xfrm>
              <a:off x="1055440" y="1844824"/>
              <a:ext cx="3888432" cy="3888432"/>
            </a:xfrm>
            <a:prstGeom prst="foldedCorner">
              <a:avLst/>
            </a:prstGeom>
            <a:solidFill>
              <a:srgbClr val="FCE8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600" dirty="0" err="1">
                <a:solidFill>
                  <a:schemeClr val="tx1"/>
                </a:solidFill>
              </a:endParaRPr>
            </a:p>
          </p:txBody>
        </p:sp>
        <p:sp>
          <p:nvSpPr>
            <p:cNvPr id="20" name="Textfeld 19">
              <a:extLst>
                <a:ext uri="{FF2B5EF4-FFF2-40B4-BE49-F238E27FC236}">
                  <a16:creationId xmlns:a16="http://schemas.microsoft.com/office/drawing/2014/main" id="{531CC5C2-B325-4D99-800E-A0200B173312}"/>
                </a:ext>
              </a:extLst>
            </p:cNvPr>
            <p:cNvSpPr txBox="1"/>
            <p:nvPr/>
          </p:nvSpPr>
          <p:spPr>
            <a:xfrm>
              <a:off x="1236014" y="2038916"/>
              <a:ext cx="3528360" cy="2541920"/>
            </a:xfrm>
            <a:prstGeom prst="rect">
              <a:avLst/>
            </a:prstGeom>
            <a:noFill/>
          </p:spPr>
          <p:txBody>
            <a:bodyPr wrap="square">
              <a:spAutoFit/>
            </a:bodyPr>
            <a:lstStyle/>
            <a:p>
              <a:pPr>
                <a:lnSpc>
                  <a:spcPct val="113000"/>
                </a:lnSpc>
                <a:spcBef>
                  <a:spcPts val="2400"/>
                </a:spcBef>
              </a:pPr>
              <a:r>
                <a:rPr lang="de-DE" sz="2000" spc="30" dirty="0"/>
                <a:t>Sind Körperideale in </a:t>
              </a:r>
              <a:r>
                <a:rPr lang="de-DE" sz="2000" spc="30" dirty="0" err="1"/>
                <a:t>Social</a:t>
              </a:r>
              <a:r>
                <a:rPr lang="de-DE" sz="2000" spc="30" dirty="0"/>
                <a:t> Media ein relevantes Thema für den </a:t>
              </a:r>
              <a:r>
                <a:rPr lang="de-DE" sz="2000" b="1" spc="30" dirty="0"/>
                <a:t>Sportunterricht</a:t>
              </a:r>
              <a:r>
                <a:rPr lang="de-DE" sz="2000" spc="30" dirty="0"/>
                <a:t>?</a:t>
              </a:r>
            </a:p>
          </p:txBody>
        </p:sp>
      </p:grpSp>
    </p:spTree>
    <p:extLst>
      <p:ext uri="{BB962C8B-B14F-4D97-AF65-F5344CB8AC3E}">
        <p14:creationId xmlns:p14="http://schemas.microsoft.com/office/powerpoint/2010/main" val="1304268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75F14D1-A3B2-624D-4E3D-2FC8D866CE59}"/>
              </a:ext>
            </a:extLst>
          </p:cNvPr>
          <p:cNvSpPr>
            <a:spLocks noGrp="1"/>
          </p:cNvSpPr>
          <p:nvPr>
            <p:ph type="title"/>
          </p:nvPr>
        </p:nvSpPr>
        <p:spPr/>
        <p:txBody>
          <a:bodyPr/>
          <a:lstStyle/>
          <a:p>
            <a:r>
              <a:rPr lang="de-DE" dirty="0"/>
              <a:t>Ablauf der Fortbildung</a:t>
            </a:r>
          </a:p>
        </p:txBody>
      </p:sp>
      <p:graphicFrame>
        <p:nvGraphicFramePr>
          <p:cNvPr id="6" name="Tabelle 5">
            <a:extLst>
              <a:ext uri="{FF2B5EF4-FFF2-40B4-BE49-F238E27FC236}">
                <a16:creationId xmlns:a16="http://schemas.microsoft.com/office/drawing/2014/main" id="{B78BEB94-8550-4B3C-927E-F6D69F9F82DE}"/>
              </a:ext>
            </a:extLst>
          </p:cNvPr>
          <p:cNvGraphicFramePr>
            <a:graphicFrameLocks/>
          </p:cNvGraphicFramePr>
          <p:nvPr>
            <p:extLst>
              <p:ext uri="{D42A27DB-BD31-4B8C-83A1-F6EECF244321}">
                <p14:modId xmlns:p14="http://schemas.microsoft.com/office/powerpoint/2010/main" val="3298843493"/>
              </p:ext>
            </p:extLst>
          </p:nvPr>
        </p:nvGraphicFramePr>
        <p:xfrm>
          <a:off x="2017697" y="1268761"/>
          <a:ext cx="8156606" cy="4464497"/>
        </p:xfrm>
        <a:graphic>
          <a:graphicData uri="http://schemas.openxmlformats.org/drawingml/2006/table">
            <a:tbl>
              <a:tblPr>
                <a:tableStyleId>{5C22544A-7EE6-4342-B048-85BDC9FD1C3A}</a:tableStyleId>
              </a:tblPr>
              <a:tblGrid>
                <a:gridCol w="1773485">
                  <a:extLst>
                    <a:ext uri="{9D8B030D-6E8A-4147-A177-3AD203B41FA5}">
                      <a16:colId xmlns:a16="http://schemas.microsoft.com/office/drawing/2014/main" val="4263463641"/>
                    </a:ext>
                  </a:extLst>
                </a:gridCol>
                <a:gridCol w="6383121">
                  <a:extLst>
                    <a:ext uri="{9D8B030D-6E8A-4147-A177-3AD203B41FA5}">
                      <a16:colId xmlns:a16="http://schemas.microsoft.com/office/drawing/2014/main" val="34794982"/>
                    </a:ext>
                  </a:extLst>
                </a:gridCol>
              </a:tblGrid>
              <a:tr h="643689">
                <a:tc>
                  <a:txBody>
                    <a:bodyPr/>
                    <a:lstStyle/>
                    <a:p>
                      <a:pPr algn="ctr"/>
                      <a:r>
                        <a:rPr lang="de-DE" sz="1600" b="0" dirty="0">
                          <a:latin typeface="+mn-lt"/>
                        </a:rPr>
                        <a:t>Einstieg</a:t>
                      </a:r>
                    </a:p>
                  </a:txBody>
                  <a:tcPr marL="0" marR="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13000"/>
                        </a:lnSpc>
                        <a:spcBef>
                          <a:spcPts val="600"/>
                        </a:spcBef>
                        <a:spcAft>
                          <a:spcPts val="600"/>
                        </a:spcAft>
                      </a:pPr>
                      <a:r>
                        <a:rPr lang="de-DE" sz="1600" b="0" dirty="0">
                          <a:latin typeface="+mn-lt"/>
                        </a:rPr>
                        <a:t>Problemlage &amp; Relevanz für den Sportunterricht</a:t>
                      </a:r>
                    </a:p>
                  </a:txBody>
                  <a:tcPr marL="14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82924798"/>
                  </a:ext>
                </a:extLst>
              </a:tr>
              <a:tr h="643689">
                <a:tc>
                  <a:txBody>
                    <a:bodyPr/>
                    <a:lstStyle/>
                    <a:p>
                      <a:pPr algn="ctr"/>
                      <a:r>
                        <a:rPr lang="de-DE" sz="1600" b="0" dirty="0">
                          <a:latin typeface="+mn-lt"/>
                        </a:rPr>
                        <a:t>Theorie</a:t>
                      </a:r>
                    </a:p>
                  </a:txBody>
                  <a:tcPr marL="0" marR="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pPr>
                        <a:lnSpc>
                          <a:spcPct val="113000"/>
                        </a:lnSpc>
                        <a:spcBef>
                          <a:spcPts val="600"/>
                        </a:spcBef>
                        <a:spcAft>
                          <a:spcPts val="600"/>
                        </a:spcAft>
                      </a:pPr>
                      <a:r>
                        <a:rPr lang="de-DE" sz="1600" b="0" dirty="0">
                          <a:latin typeface="+mn-lt"/>
                        </a:rPr>
                        <a:t>Körperideale in </a:t>
                      </a:r>
                      <a:r>
                        <a:rPr lang="de-DE" sz="1600" b="0" dirty="0" err="1">
                          <a:latin typeface="+mn-lt"/>
                        </a:rPr>
                        <a:t>Social</a:t>
                      </a:r>
                      <a:r>
                        <a:rPr lang="de-DE" sz="1600" b="0" dirty="0">
                          <a:latin typeface="+mn-lt"/>
                        </a:rPr>
                        <a:t> Media</a:t>
                      </a:r>
                    </a:p>
                  </a:txBody>
                  <a:tcPr marL="14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690069700"/>
                  </a:ext>
                </a:extLst>
              </a:tr>
              <a:tr h="643689">
                <a:tc>
                  <a:txBody>
                    <a:bodyPr/>
                    <a:lstStyle/>
                    <a:p>
                      <a:pPr algn="ctr"/>
                      <a:r>
                        <a:rPr lang="de-DE" sz="1600" b="0" dirty="0">
                          <a:latin typeface="+mn-lt"/>
                        </a:rPr>
                        <a:t>Praxisphase</a:t>
                      </a:r>
                    </a:p>
                  </a:txBody>
                  <a:tcPr marL="0" marR="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4D3DE"/>
                    </a:solidFill>
                  </a:tcPr>
                </a:tc>
                <a:tc>
                  <a:txBody>
                    <a:bodyPr/>
                    <a:lstStyle/>
                    <a:p>
                      <a:pPr>
                        <a:lnSpc>
                          <a:spcPct val="113000"/>
                        </a:lnSpc>
                        <a:spcBef>
                          <a:spcPts val="600"/>
                        </a:spcBef>
                        <a:spcAft>
                          <a:spcPts val="600"/>
                        </a:spcAft>
                      </a:pPr>
                      <a:r>
                        <a:rPr lang="de-DE" sz="1600" b="0" dirty="0">
                          <a:latin typeface="+mn-lt"/>
                        </a:rPr>
                        <a:t>Kritisch-reflexive Inhaltsanalyse von medialen Körperbildern</a:t>
                      </a:r>
                    </a:p>
                  </a:txBody>
                  <a:tcPr marL="14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4E0E8"/>
                    </a:solidFill>
                  </a:tcPr>
                </a:tc>
                <a:extLst>
                  <a:ext uri="{0D108BD9-81ED-4DB2-BD59-A6C34878D82A}">
                    <a16:rowId xmlns:a16="http://schemas.microsoft.com/office/drawing/2014/main" val="1404552531"/>
                  </a:ext>
                </a:extLst>
              </a:tr>
              <a:tr h="643689">
                <a:tc>
                  <a:txBody>
                    <a:bodyPr/>
                    <a:lstStyle/>
                    <a:p>
                      <a:pPr algn="ctr"/>
                      <a:r>
                        <a:rPr lang="de-DE" sz="1600" b="0" dirty="0">
                          <a:latin typeface="+mn-lt"/>
                        </a:rPr>
                        <a:t>Materialien</a:t>
                      </a:r>
                    </a:p>
                  </a:txBody>
                  <a:tcPr marL="0" marR="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AFBD"/>
                    </a:solidFill>
                  </a:tcPr>
                </a:tc>
                <a:tc>
                  <a:txBody>
                    <a:bodyPr/>
                    <a:lstStyle/>
                    <a:p>
                      <a:pPr marL="0" marR="0" lvl="0" indent="0" algn="l" defTabSz="914400" rtl="0" eaLnBrk="1" fontAlgn="auto" latinLnBrk="0" hangingPunct="1">
                        <a:lnSpc>
                          <a:spcPct val="113000"/>
                        </a:lnSpc>
                        <a:spcBef>
                          <a:spcPts val="600"/>
                        </a:spcBef>
                        <a:spcAft>
                          <a:spcPts val="600"/>
                        </a:spcAft>
                        <a:buClrTx/>
                        <a:buSzTx/>
                        <a:buFontTx/>
                        <a:buNone/>
                        <a:tabLst/>
                        <a:defRPr/>
                      </a:pPr>
                      <a:r>
                        <a:rPr lang="de-DE" sz="1600" b="0" i="0" dirty="0">
                          <a:latin typeface="+mn-lt"/>
                        </a:rPr>
                        <a:t>Reflexionsleitfaden </a:t>
                      </a:r>
                    </a:p>
                  </a:txBody>
                  <a:tcPr marL="14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D7DE"/>
                    </a:solidFill>
                  </a:tcPr>
                </a:tc>
                <a:extLst>
                  <a:ext uri="{0D108BD9-81ED-4DB2-BD59-A6C34878D82A}">
                    <a16:rowId xmlns:a16="http://schemas.microsoft.com/office/drawing/2014/main" val="3831536533"/>
                  </a:ext>
                </a:extLst>
              </a:tr>
              <a:tr h="643689">
                <a:tc>
                  <a:txBody>
                    <a:bodyPr/>
                    <a:lstStyle/>
                    <a:p>
                      <a:pPr algn="ctr"/>
                      <a:r>
                        <a:rPr lang="de-DE" sz="1600" b="0" dirty="0">
                          <a:latin typeface="+mn-lt"/>
                        </a:rPr>
                        <a:t>Praxisphase</a:t>
                      </a:r>
                    </a:p>
                  </a:txBody>
                  <a:tcPr marL="0" marR="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4D3DE"/>
                    </a:solidFill>
                  </a:tcPr>
                </a:tc>
                <a:tc>
                  <a:txBody>
                    <a:bodyPr/>
                    <a:lstStyle/>
                    <a:p>
                      <a:pPr marL="0" marR="0" lvl="0" indent="0" algn="l" defTabSz="914400" rtl="0" eaLnBrk="1" fontAlgn="auto" latinLnBrk="0" hangingPunct="1">
                        <a:lnSpc>
                          <a:spcPct val="113000"/>
                        </a:lnSpc>
                        <a:spcBef>
                          <a:spcPts val="600"/>
                        </a:spcBef>
                        <a:spcAft>
                          <a:spcPts val="600"/>
                        </a:spcAft>
                        <a:buClrTx/>
                        <a:buSzTx/>
                        <a:buFontTx/>
                        <a:buNone/>
                        <a:tabLst/>
                        <a:defRPr/>
                      </a:pPr>
                      <a:r>
                        <a:rPr lang="de-DE" sz="1600" b="0" i="0" dirty="0">
                          <a:latin typeface="+mn-lt"/>
                        </a:rPr>
                        <a:t>Entwicklung von </a:t>
                      </a:r>
                      <a:r>
                        <a:rPr lang="de-DE" sz="1600" b="0" i="0" dirty="0" err="1">
                          <a:latin typeface="+mn-lt"/>
                        </a:rPr>
                        <a:t>Social</a:t>
                      </a:r>
                      <a:r>
                        <a:rPr lang="de-DE" sz="1600" b="0" i="0" dirty="0">
                          <a:latin typeface="+mn-lt"/>
                        </a:rPr>
                        <a:t>-Media-Posts mit KI</a:t>
                      </a:r>
                    </a:p>
                  </a:txBody>
                  <a:tcPr marL="14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4E0E8"/>
                    </a:solidFill>
                  </a:tcPr>
                </a:tc>
                <a:extLst>
                  <a:ext uri="{0D108BD9-81ED-4DB2-BD59-A6C34878D82A}">
                    <a16:rowId xmlns:a16="http://schemas.microsoft.com/office/drawing/2014/main" val="802022013"/>
                  </a:ext>
                </a:extLst>
              </a:tr>
              <a:tr h="6230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mn-lt"/>
                          <a:ea typeface="+mn-ea"/>
                          <a:cs typeface="+mn-cs"/>
                        </a:rPr>
                        <a:t>Diskussion</a:t>
                      </a:r>
                    </a:p>
                  </a:txBody>
                  <a:tcPr marL="0" marR="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D6FF"/>
                    </a:solidFill>
                  </a:tcPr>
                </a:tc>
                <a:tc>
                  <a:txBody>
                    <a:bodyPr/>
                    <a:lstStyle/>
                    <a:p>
                      <a:pPr marL="0" marR="0" lvl="0" indent="0" algn="l" defTabSz="914400" rtl="0" eaLnBrk="1" fontAlgn="auto" latinLnBrk="0" hangingPunct="1">
                        <a:lnSpc>
                          <a:spcPct val="113000"/>
                        </a:lnSpc>
                        <a:spcBef>
                          <a:spcPts val="600"/>
                        </a:spcBef>
                        <a:spcAft>
                          <a:spcPts val="600"/>
                        </a:spcAft>
                        <a:buClrTx/>
                        <a:buSzTx/>
                        <a:buFontTx/>
                        <a:buNone/>
                        <a:tabLst/>
                        <a:defRPr/>
                      </a:pPr>
                      <a:r>
                        <a:rPr lang="de-DE" sz="1600" b="0" dirty="0">
                          <a:latin typeface="+mn-lt"/>
                        </a:rPr>
                        <a:t>Kritische Medienbildung im Sportunterricht</a:t>
                      </a:r>
                    </a:p>
                  </a:txBody>
                  <a:tcPr marL="14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EAFF"/>
                    </a:solidFill>
                  </a:tcPr>
                </a:tc>
                <a:extLst>
                  <a:ext uri="{0D108BD9-81ED-4DB2-BD59-A6C34878D82A}">
                    <a16:rowId xmlns:a16="http://schemas.microsoft.com/office/drawing/2014/main" val="678655763"/>
                  </a:ext>
                </a:extLst>
              </a:tr>
              <a:tr h="6230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mn-lt"/>
                          <a:ea typeface="+mn-ea"/>
                          <a:cs typeface="+mn-cs"/>
                        </a:rPr>
                        <a:t>Abschluss</a:t>
                      </a:r>
                    </a:p>
                  </a:txBody>
                  <a:tcPr marL="0" marR="18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13000"/>
                        </a:lnSpc>
                        <a:spcBef>
                          <a:spcPts val="600"/>
                        </a:spcBef>
                        <a:spcAft>
                          <a:spcPts val="600"/>
                        </a:spcAft>
                        <a:buClrTx/>
                        <a:buSzTx/>
                        <a:buFontTx/>
                        <a:buNone/>
                        <a:tabLst/>
                        <a:defRPr/>
                      </a:pPr>
                      <a:r>
                        <a:rPr lang="de-DE" sz="1600" b="0" dirty="0">
                          <a:latin typeface="+mn-lt"/>
                        </a:rPr>
                        <a:t>Fazit für Ihren Sportunterricht</a:t>
                      </a:r>
                    </a:p>
                  </a:txBody>
                  <a:tcPr marL="144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59332502"/>
                  </a:ext>
                </a:extLst>
              </a:tr>
            </a:tbl>
          </a:graphicData>
        </a:graphic>
      </p:graphicFrame>
    </p:spTree>
    <p:extLst>
      <p:ext uri="{BB962C8B-B14F-4D97-AF65-F5344CB8AC3E}">
        <p14:creationId xmlns:p14="http://schemas.microsoft.com/office/powerpoint/2010/main" val="961835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1701C976-84F3-4618-93E6-92FDF6880258}"/>
              </a:ext>
            </a:extLst>
          </p:cNvPr>
          <p:cNvSpPr>
            <a:spLocks noGrp="1"/>
          </p:cNvSpPr>
          <p:nvPr>
            <p:ph type="body" sz="quarter" idx="10"/>
          </p:nvPr>
        </p:nvSpPr>
        <p:spPr>
          <a:xfrm>
            <a:off x="1424481" y="1970838"/>
            <a:ext cx="9343038" cy="2916324"/>
          </a:xfrm>
        </p:spPr>
        <p:txBody>
          <a:bodyPr anchor="t"/>
          <a:lstStyle/>
          <a:p>
            <a:pPr algn="ctr">
              <a:lnSpc>
                <a:spcPct val="113000"/>
              </a:lnSpc>
            </a:pPr>
            <a:r>
              <a:rPr lang="de-DE" sz="5400" dirty="0"/>
              <a:t>Theoretisches und empirisches Grundlagenwissen</a:t>
            </a:r>
          </a:p>
        </p:txBody>
      </p:sp>
    </p:spTree>
    <p:extLst>
      <p:ext uri="{BB962C8B-B14F-4D97-AF65-F5344CB8AC3E}">
        <p14:creationId xmlns:p14="http://schemas.microsoft.com/office/powerpoint/2010/main" val="2957726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eck: abgerundete Ecken 20">
            <a:extLst>
              <a:ext uri="{FF2B5EF4-FFF2-40B4-BE49-F238E27FC236}">
                <a16:creationId xmlns:a16="http://schemas.microsoft.com/office/drawing/2014/main" id="{4ED2690F-F298-47A7-B474-AF08FCEC218A}"/>
              </a:ext>
            </a:extLst>
          </p:cNvPr>
          <p:cNvSpPr/>
          <p:nvPr/>
        </p:nvSpPr>
        <p:spPr>
          <a:xfrm>
            <a:off x="6265386" y="1355042"/>
            <a:ext cx="5375751" cy="4375351"/>
          </a:xfrm>
          <a:prstGeom prst="roundRect">
            <a:avLst/>
          </a:prstGeom>
          <a:solidFill>
            <a:srgbClr val="CCF0FF"/>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Textfeld 12">
            <a:extLst>
              <a:ext uri="{FF2B5EF4-FFF2-40B4-BE49-F238E27FC236}">
                <a16:creationId xmlns:a16="http://schemas.microsoft.com/office/drawing/2014/main" id="{EBC72878-289B-490D-9EAB-B940F7194193}"/>
              </a:ext>
            </a:extLst>
          </p:cNvPr>
          <p:cNvSpPr txBox="1"/>
          <p:nvPr/>
        </p:nvSpPr>
        <p:spPr>
          <a:xfrm>
            <a:off x="6477696" y="1696057"/>
            <a:ext cx="5132702" cy="3489610"/>
          </a:xfrm>
          <a:prstGeom prst="rect">
            <a:avLst/>
          </a:prstGeom>
          <a:noFill/>
        </p:spPr>
        <p:txBody>
          <a:bodyPr wrap="square" rtlCol="0">
            <a:spAutoFit/>
          </a:bodyPr>
          <a:lstStyle/>
          <a:p>
            <a:pPr algn="ctr">
              <a:lnSpc>
                <a:spcPct val="113000"/>
              </a:lnSpc>
            </a:pPr>
            <a:r>
              <a:rPr lang="de-DE" sz="2000" dirty="0">
                <a:latin typeface="+mj-lt"/>
                <a:sym typeface="Wingdings" panose="05000000000000000000" pitchFamily="2" charset="2"/>
              </a:rPr>
              <a:t>RELEVANZ FÜR DEN </a:t>
            </a:r>
          </a:p>
          <a:p>
            <a:pPr algn="ctr">
              <a:lnSpc>
                <a:spcPct val="113000"/>
              </a:lnSpc>
              <a:spcAft>
                <a:spcPts val="600"/>
              </a:spcAft>
            </a:pPr>
            <a:r>
              <a:rPr lang="de-DE" sz="2000" dirty="0">
                <a:latin typeface="+mj-lt"/>
                <a:sym typeface="Wingdings" panose="05000000000000000000" pitchFamily="2" charset="2"/>
              </a:rPr>
              <a:t>SPORTUNTERRICHT</a:t>
            </a:r>
            <a:endParaRPr lang="de-DE" sz="2000" dirty="0">
              <a:latin typeface="+mj-lt"/>
            </a:endParaRPr>
          </a:p>
          <a:p>
            <a:pPr marL="285750" indent="-285750">
              <a:lnSpc>
                <a:spcPct val="113000"/>
              </a:lnSpc>
              <a:spcBef>
                <a:spcPts val="1800"/>
              </a:spcBef>
              <a:buFont typeface="Wingdings" panose="05000000000000000000" pitchFamily="2" charset="2"/>
              <a:buChar char="ü"/>
            </a:pPr>
            <a:r>
              <a:rPr lang="de-DE" sz="1600" b="1" dirty="0"/>
              <a:t>Lehrplan</a:t>
            </a:r>
            <a:r>
              <a:rPr lang="de-DE" sz="1600" dirty="0"/>
              <a:t>: den Körper zu erfahren und zu reflektieren sind explizit Ziel und Aufgabe des Sportunterrichts</a:t>
            </a:r>
          </a:p>
          <a:p>
            <a:pPr marL="285750" indent="-285750">
              <a:lnSpc>
                <a:spcPct val="113000"/>
              </a:lnSpc>
              <a:spcBef>
                <a:spcPts val="1800"/>
              </a:spcBef>
              <a:buFont typeface="Wingdings" panose="05000000000000000000" pitchFamily="2" charset="2"/>
              <a:buChar char="ü"/>
            </a:pPr>
            <a:r>
              <a:rPr lang="de-DE" sz="1600" b="1" dirty="0"/>
              <a:t>Doppelauftrag</a:t>
            </a:r>
            <a:r>
              <a:rPr lang="de-DE" sz="1600" dirty="0"/>
              <a:t> des Sportunterrichts: Erziehung zum und durch Sport (Kurz, 2008)</a:t>
            </a:r>
          </a:p>
          <a:p>
            <a:pPr marL="285750" indent="-285750">
              <a:lnSpc>
                <a:spcPct val="113000"/>
              </a:lnSpc>
              <a:spcBef>
                <a:spcPts val="1800"/>
              </a:spcBef>
              <a:buFont typeface="Wingdings" panose="05000000000000000000" pitchFamily="2" charset="2"/>
              <a:buChar char="ü"/>
            </a:pPr>
            <a:r>
              <a:rPr lang="de-DE" sz="1600" b="1" dirty="0">
                <a:sym typeface="Wingdings" panose="05000000000000000000" pitchFamily="2" charset="2"/>
              </a:rPr>
              <a:t>Medienbildung </a:t>
            </a:r>
            <a:r>
              <a:rPr lang="de-DE" sz="1600" dirty="0">
                <a:sym typeface="Wingdings" panose="05000000000000000000" pitchFamily="2" charset="2"/>
              </a:rPr>
              <a:t>als fächerübergreifendes Bildungs- und Erziehungsziel (KMK, 2016)</a:t>
            </a:r>
          </a:p>
        </p:txBody>
      </p:sp>
      <p:sp>
        <p:nvSpPr>
          <p:cNvPr id="16" name="Titel 1">
            <a:extLst>
              <a:ext uri="{FF2B5EF4-FFF2-40B4-BE49-F238E27FC236}">
                <a16:creationId xmlns:a16="http://schemas.microsoft.com/office/drawing/2014/main" id="{15C289AA-55F1-4206-A1D9-FF6989C9BC7C}"/>
              </a:ext>
            </a:extLst>
          </p:cNvPr>
          <p:cNvSpPr txBox="1">
            <a:spLocks/>
          </p:cNvSpPr>
          <p:nvPr/>
        </p:nvSpPr>
        <p:spPr>
          <a:xfrm>
            <a:off x="576233" y="510615"/>
            <a:ext cx="10063733" cy="562769"/>
          </a:xfrm>
          <a:prstGeom prst="rect">
            <a:avLst/>
          </a:prstGeom>
        </p:spPr>
        <p:txBody>
          <a:bodyPr vert="horz" lIns="0" tIns="0" rIns="0" bIns="0" rtlCol="0" anchor="t">
            <a:noAutofit/>
          </a:bodyPr>
          <a:lst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a:lstStyle>
          <a:p>
            <a:r>
              <a:rPr lang="de-DE" dirty="0"/>
              <a:t>Problemlage und Relevanz</a:t>
            </a:r>
          </a:p>
        </p:txBody>
      </p:sp>
      <p:sp>
        <p:nvSpPr>
          <p:cNvPr id="18" name="Rechteck: abgerundete Ecken 20">
            <a:extLst>
              <a:ext uri="{FF2B5EF4-FFF2-40B4-BE49-F238E27FC236}">
                <a16:creationId xmlns:a16="http://schemas.microsoft.com/office/drawing/2014/main" id="{D98FEA8B-2EAA-48C8-869F-C8C6CEE12605}"/>
              </a:ext>
            </a:extLst>
          </p:cNvPr>
          <p:cNvSpPr/>
          <p:nvPr/>
        </p:nvSpPr>
        <p:spPr>
          <a:xfrm>
            <a:off x="576233" y="1355042"/>
            <a:ext cx="5375751" cy="4375351"/>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Textfeld 18">
            <a:extLst>
              <a:ext uri="{FF2B5EF4-FFF2-40B4-BE49-F238E27FC236}">
                <a16:creationId xmlns:a16="http://schemas.microsoft.com/office/drawing/2014/main" id="{2AF206DC-4580-4615-BC7E-746B2D078FF0}"/>
              </a:ext>
            </a:extLst>
          </p:cNvPr>
          <p:cNvSpPr txBox="1"/>
          <p:nvPr/>
        </p:nvSpPr>
        <p:spPr>
          <a:xfrm>
            <a:off x="697757" y="1696057"/>
            <a:ext cx="5132702" cy="3698257"/>
          </a:xfrm>
          <a:prstGeom prst="rect">
            <a:avLst/>
          </a:prstGeom>
          <a:noFill/>
        </p:spPr>
        <p:txBody>
          <a:bodyPr wrap="square" rtlCol="0">
            <a:spAutoFit/>
          </a:bodyPr>
          <a:lstStyle/>
          <a:p>
            <a:pPr algn="ctr">
              <a:lnSpc>
                <a:spcPct val="113000"/>
              </a:lnSpc>
              <a:spcBef>
                <a:spcPts val="1800"/>
              </a:spcBef>
              <a:spcAft>
                <a:spcPts val="600"/>
              </a:spcAft>
            </a:pPr>
            <a:r>
              <a:rPr lang="de-DE" sz="2000" dirty="0">
                <a:latin typeface="+mj-lt"/>
                <a:sym typeface="Wingdings" panose="05000000000000000000" pitchFamily="2" charset="2"/>
              </a:rPr>
              <a:t>PROBLEMLAGE</a:t>
            </a:r>
            <a:endParaRPr lang="de-DE" sz="2000" b="1" dirty="0">
              <a:latin typeface="+mj-lt"/>
              <a:sym typeface="Wingdings" panose="05000000000000000000" pitchFamily="2" charset="2"/>
            </a:endParaRPr>
          </a:p>
          <a:p>
            <a:pPr marL="285750" indent="-285750">
              <a:lnSpc>
                <a:spcPct val="113000"/>
              </a:lnSpc>
              <a:spcBef>
                <a:spcPts val="1800"/>
              </a:spcBef>
              <a:buFont typeface="Wingdings" panose="05000000000000000000" pitchFamily="2" charset="2"/>
              <a:buChar char="ü"/>
            </a:pPr>
            <a:r>
              <a:rPr lang="de-DE" sz="1600" dirty="0">
                <a:sym typeface="Wingdings" panose="05000000000000000000" pitchFamily="2" charset="2"/>
              </a:rPr>
              <a:t>idealisierte und manipulierte </a:t>
            </a:r>
            <a:r>
              <a:rPr lang="de-DE" sz="1600" b="1" dirty="0">
                <a:sym typeface="Wingdings" panose="05000000000000000000" pitchFamily="2" charset="2"/>
              </a:rPr>
              <a:t>Körperdarstellungen in </a:t>
            </a:r>
            <a:r>
              <a:rPr lang="de-DE" sz="1600" b="1" dirty="0" err="1">
                <a:sym typeface="Wingdings" panose="05000000000000000000" pitchFamily="2" charset="2"/>
              </a:rPr>
              <a:t>Social</a:t>
            </a:r>
            <a:r>
              <a:rPr lang="de-DE" sz="1600" b="1" dirty="0">
                <a:sym typeface="Wingdings" panose="05000000000000000000" pitchFamily="2" charset="2"/>
              </a:rPr>
              <a:t> Media </a:t>
            </a:r>
            <a:r>
              <a:rPr lang="de-DE" sz="1600" dirty="0">
                <a:sym typeface="Wingdings" panose="05000000000000000000" pitchFamily="2" charset="2"/>
              </a:rPr>
              <a:t>beeinflussen das Körperbild von Kindern und Jugendlichen </a:t>
            </a:r>
          </a:p>
          <a:p>
            <a:pPr marL="285750" indent="-285750">
              <a:lnSpc>
                <a:spcPct val="113000"/>
              </a:lnSpc>
              <a:spcBef>
                <a:spcPts val="1800"/>
              </a:spcBef>
              <a:buFont typeface="Wingdings" panose="05000000000000000000" pitchFamily="2" charset="2"/>
              <a:buChar char="ü"/>
            </a:pPr>
            <a:r>
              <a:rPr lang="de-DE" sz="1600" dirty="0">
                <a:sym typeface="Wingdings" panose="05000000000000000000" pitchFamily="2" charset="2"/>
              </a:rPr>
              <a:t>Förderung eines </a:t>
            </a:r>
            <a:r>
              <a:rPr lang="de-DE" sz="1600" b="1" dirty="0">
                <a:sym typeface="Wingdings" panose="05000000000000000000" pitchFamily="2" charset="2"/>
              </a:rPr>
              <a:t>kritisch-reflexiven Umgangs </a:t>
            </a:r>
            <a:r>
              <a:rPr lang="de-DE" sz="1600" dirty="0">
                <a:sym typeface="Wingdings" panose="05000000000000000000" pitchFamily="2" charset="2"/>
              </a:rPr>
              <a:t>mit medialen Körperidealen ist erforderlich</a:t>
            </a:r>
          </a:p>
          <a:p>
            <a:pPr marL="285750" indent="-285750">
              <a:lnSpc>
                <a:spcPct val="113000"/>
              </a:lnSpc>
              <a:spcBef>
                <a:spcPts val="1800"/>
              </a:spcBef>
              <a:buFont typeface="Wingdings" panose="05000000000000000000" pitchFamily="2" charset="2"/>
              <a:buChar char="ü"/>
            </a:pPr>
            <a:r>
              <a:rPr lang="de-DE" sz="1600" dirty="0">
                <a:sym typeface="Wingdings" panose="05000000000000000000" pitchFamily="2" charset="2"/>
              </a:rPr>
              <a:t>Voraussetzung: </a:t>
            </a:r>
            <a:r>
              <a:rPr lang="de-DE" sz="1600" b="1" dirty="0">
                <a:sym typeface="Wingdings" panose="05000000000000000000" pitchFamily="2" charset="2"/>
              </a:rPr>
              <a:t>Medienkompetenzen</a:t>
            </a:r>
            <a:r>
              <a:rPr lang="de-DE" sz="1600" dirty="0">
                <a:sym typeface="Wingdings" panose="05000000000000000000" pitchFamily="2" charset="2"/>
              </a:rPr>
              <a:t> von Lehrkräften, damit sie diese ihren </a:t>
            </a:r>
            <a:r>
              <a:rPr lang="de-DE" sz="1600" dirty="0" err="1">
                <a:sym typeface="Wingdings" panose="05000000000000000000" pitchFamily="2" charset="2"/>
              </a:rPr>
              <a:t>Schüler:innen</a:t>
            </a:r>
            <a:r>
              <a:rPr lang="de-DE" sz="1600" dirty="0">
                <a:sym typeface="Wingdings" panose="05000000000000000000" pitchFamily="2" charset="2"/>
              </a:rPr>
              <a:t> vermitteln können</a:t>
            </a:r>
          </a:p>
        </p:txBody>
      </p:sp>
    </p:spTree>
    <p:extLst>
      <p:ext uri="{BB962C8B-B14F-4D97-AF65-F5344CB8AC3E}">
        <p14:creationId xmlns:p14="http://schemas.microsoft.com/office/powerpoint/2010/main" val="36810696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F624A3-28E6-4159-AA90-DD34066F03B5}"/>
              </a:ext>
            </a:extLst>
          </p:cNvPr>
          <p:cNvSpPr>
            <a:spLocks noGrp="1"/>
          </p:cNvSpPr>
          <p:nvPr>
            <p:ph type="title"/>
          </p:nvPr>
        </p:nvSpPr>
        <p:spPr>
          <a:xfrm>
            <a:off x="623392" y="485298"/>
            <a:ext cx="10513159" cy="922809"/>
          </a:xfrm>
        </p:spPr>
        <p:txBody>
          <a:bodyPr/>
          <a:lstStyle/>
          <a:p>
            <a:r>
              <a:rPr lang="de-DE" dirty="0"/>
              <a:t>Körperideale und </a:t>
            </a:r>
            <a:r>
              <a:rPr lang="de-DE" dirty="0" err="1"/>
              <a:t>Social</a:t>
            </a:r>
            <a:r>
              <a:rPr lang="de-DE" dirty="0"/>
              <a:t> Media im Sportunterricht</a:t>
            </a:r>
            <a:br>
              <a:rPr lang="de-DE" dirty="0"/>
            </a:br>
            <a:endParaRPr lang="de-DE" dirty="0"/>
          </a:p>
        </p:txBody>
      </p:sp>
      <p:sp>
        <p:nvSpPr>
          <p:cNvPr id="3" name="Textplatzhalter 2">
            <a:extLst>
              <a:ext uri="{FF2B5EF4-FFF2-40B4-BE49-F238E27FC236}">
                <a16:creationId xmlns:a16="http://schemas.microsoft.com/office/drawing/2014/main" id="{34C1F6F2-2DB0-4E46-AA64-2E54D93C7616}"/>
              </a:ext>
            </a:extLst>
          </p:cNvPr>
          <p:cNvSpPr>
            <a:spLocks noGrp="1"/>
          </p:cNvSpPr>
          <p:nvPr>
            <p:ph type="body" sz="quarter" idx="13"/>
          </p:nvPr>
        </p:nvSpPr>
        <p:spPr>
          <a:xfrm>
            <a:off x="623394" y="1988840"/>
            <a:ext cx="5400596" cy="4104456"/>
          </a:xfrm>
        </p:spPr>
        <p:txBody>
          <a:bodyPr/>
          <a:lstStyle/>
          <a:p>
            <a:pPr marL="342900" indent="-342900">
              <a:spcBef>
                <a:spcPts val="1800"/>
              </a:spcBef>
              <a:buFont typeface="Wingdings" panose="05000000000000000000" pitchFamily="2" charset="2"/>
              <a:buChar char="ü"/>
            </a:pPr>
            <a:r>
              <a:rPr lang="de-DE" sz="1600" b="1" dirty="0"/>
              <a:t>negative Effekte </a:t>
            </a:r>
            <a:r>
              <a:rPr lang="de-DE" sz="1600" dirty="0"/>
              <a:t>auf das </a:t>
            </a:r>
            <a:r>
              <a:rPr lang="de-DE" sz="1600" b="1" dirty="0"/>
              <a:t>Körperbild </a:t>
            </a:r>
            <a:r>
              <a:rPr lang="de-DE" sz="1600" dirty="0"/>
              <a:t>junger Menschen (Baumgartner-Hirscher &amp; Zumbach, 2019) und auf den </a:t>
            </a:r>
            <a:r>
              <a:rPr lang="de-DE" sz="1600" b="1" dirty="0"/>
              <a:t>Sportunterricht </a:t>
            </a:r>
            <a:r>
              <a:rPr lang="de-DE" sz="1600" dirty="0"/>
              <a:t>(Grimminger-Seidensticker et al., 2019)</a:t>
            </a:r>
          </a:p>
          <a:p>
            <a:pPr marL="342900" indent="-342900">
              <a:spcBef>
                <a:spcPts val="1800"/>
              </a:spcBef>
              <a:buFont typeface="Wingdings" panose="05000000000000000000" pitchFamily="2" charset="2"/>
              <a:buChar char="ü"/>
            </a:pPr>
            <a:r>
              <a:rPr lang="de-DE" sz="1600" b="1" dirty="0"/>
              <a:t>Erwartungen an den Sportunterricht:</a:t>
            </a:r>
          </a:p>
          <a:p>
            <a:pPr marL="698500" lvl="1" indent="-342900">
              <a:spcBef>
                <a:spcPts val="600"/>
              </a:spcBef>
              <a:buFont typeface="Arial" panose="020B0604020202020204" pitchFamily="34" charset="0"/>
              <a:buChar char="•"/>
            </a:pPr>
            <a:r>
              <a:rPr lang="de-DE" sz="1600" dirty="0"/>
              <a:t>Medienbildung als fachübergreifendes Bildungs- und Erziehungsziel (KMK, 2016)</a:t>
            </a:r>
          </a:p>
          <a:p>
            <a:pPr marL="342900" indent="-342900">
              <a:spcBef>
                <a:spcPts val="1800"/>
              </a:spcBef>
              <a:buFont typeface="Wingdings" panose="05000000000000000000" pitchFamily="2" charset="2"/>
              <a:buChar char="ü"/>
            </a:pPr>
            <a:r>
              <a:rPr lang="de-DE" sz="1600" b="1" dirty="0"/>
              <a:t>Probleme aus der Unterrichtspraxis </a:t>
            </a:r>
            <a:r>
              <a:rPr lang="de-DE" sz="1600" dirty="0"/>
              <a:t>(</a:t>
            </a:r>
            <a:r>
              <a:rPr lang="de-DE" sz="1600" dirty="0" err="1"/>
              <a:t>Rehlinghaus</a:t>
            </a:r>
            <a:r>
              <a:rPr lang="de-DE" sz="1600" dirty="0"/>
              <a:t>, 2024): </a:t>
            </a:r>
          </a:p>
          <a:p>
            <a:pPr marL="698500" lvl="1" indent="-342900">
              <a:spcBef>
                <a:spcPts val="600"/>
              </a:spcBef>
              <a:buFont typeface="Arial" panose="020B0604020202020204" pitchFamily="34" charset="0"/>
              <a:buChar char="•"/>
            </a:pPr>
            <a:r>
              <a:rPr lang="de-DE" sz="1600" dirty="0"/>
              <a:t>Konkurrenz zur Bewegungszeit</a:t>
            </a:r>
          </a:p>
          <a:p>
            <a:pPr marL="698500" lvl="1" indent="-342900">
              <a:spcBef>
                <a:spcPts val="600"/>
              </a:spcBef>
              <a:buFont typeface="Arial" panose="020B0604020202020204" pitchFamily="34" charset="0"/>
              <a:buChar char="•"/>
            </a:pPr>
            <a:r>
              <a:rPr lang="de-DE" sz="1600" dirty="0"/>
              <a:t>digitale Ausstattung in Sporthallen</a:t>
            </a:r>
          </a:p>
          <a:p>
            <a:pPr marL="342900" indent="-342900">
              <a:spcBef>
                <a:spcPts val="2400"/>
              </a:spcBef>
              <a:buFont typeface="Wingdings" panose="05000000000000000000" pitchFamily="2" charset="2"/>
              <a:buChar char="ü"/>
            </a:pPr>
            <a:endParaRPr lang="de-DE" sz="1400" b="1" dirty="0"/>
          </a:p>
          <a:p>
            <a:pPr marL="698500" lvl="1" indent="-342900">
              <a:spcBef>
                <a:spcPts val="600"/>
              </a:spcBef>
              <a:buFont typeface="Arial" panose="020B0604020202020204" pitchFamily="34" charset="0"/>
              <a:buChar char="•"/>
            </a:pPr>
            <a:endParaRPr lang="de-DE" sz="1400" dirty="0"/>
          </a:p>
        </p:txBody>
      </p:sp>
      <p:sp>
        <p:nvSpPr>
          <p:cNvPr id="10" name="Textplatzhalter 2">
            <a:extLst>
              <a:ext uri="{FF2B5EF4-FFF2-40B4-BE49-F238E27FC236}">
                <a16:creationId xmlns:a16="http://schemas.microsoft.com/office/drawing/2014/main" id="{178D56A3-22A6-436C-9BAF-77A405BD6015}"/>
              </a:ext>
            </a:extLst>
          </p:cNvPr>
          <p:cNvSpPr txBox="1">
            <a:spLocks/>
          </p:cNvSpPr>
          <p:nvPr/>
        </p:nvSpPr>
        <p:spPr>
          <a:xfrm>
            <a:off x="6716049" y="1988840"/>
            <a:ext cx="5140583" cy="4248472"/>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Bef>
                <a:spcPts val="1800"/>
              </a:spcBef>
              <a:buFont typeface="Wingdings" panose="05000000000000000000" pitchFamily="2" charset="2"/>
              <a:buChar char="ü"/>
            </a:pPr>
            <a:r>
              <a:rPr lang="de-DE" sz="1600" dirty="0"/>
              <a:t>Gegenwartsbezug zu </a:t>
            </a:r>
            <a:r>
              <a:rPr lang="de-DE" sz="1600" b="1" dirty="0"/>
              <a:t>jugendlichen Lebensrealitäten </a:t>
            </a:r>
            <a:r>
              <a:rPr lang="de-DE" sz="1600" dirty="0"/>
              <a:t>(Pürgstaller, 2023) </a:t>
            </a:r>
          </a:p>
          <a:p>
            <a:pPr marL="342900" indent="-342900">
              <a:spcBef>
                <a:spcPts val="1800"/>
              </a:spcBef>
              <a:buFont typeface="Wingdings" panose="05000000000000000000" pitchFamily="2" charset="2"/>
              <a:buChar char="ü"/>
            </a:pPr>
            <a:r>
              <a:rPr lang="de-DE" sz="1600" dirty="0"/>
              <a:t>Potential positiv auf das </a:t>
            </a:r>
            <a:r>
              <a:rPr lang="de-DE" sz="1600" b="1" dirty="0"/>
              <a:t>Körperbild</a:t>
            </a:r>
            <a:r>
              <a:rPr lang="de-DE" sz="1600" dirty="0"/>
              <a:t> von Kindern und Jugendlichen zu wirken</a:t>
            </a:r>
          </a:p>
          <a:p>
            <a:pPr marL="342900" indent="-342900">
              <a:spcBef>
                <a:spcPts val="1800"/>
              </a:spcBef>
              <a:buFont typeface="Wingdings" panose="05000000000000000000" pitchFamily="2" charset="2"/>
              <a:buChar char="ü"/>
            </a:pPr>
            <a:r>
              <a:rPr lang="de-DE" sz="1600" dirty="0"/>
              <a:t>Förderung essentieller </a:t>
            </a:r>
            <a:r>
              <a:rPr lang="de-DE" sz="1600" b="1" dirty="0"/>
              <a:t>Reflexions- und Kritikfähigkeiten </a:t>
            </a:r>
            <a:r>
              <a:rPr lang="de-DE" sz="1600" dirty="0"/>
              <a:t>(</a:t>
            </a:r>
            <a:r>
              <a:rPr lang="de-DE" sz="1600" dirty="0" err="1"/>
              <a:t>Frederking</a:t>
            </a:r>
            <a:r>
              <a:rPr lang="de-DE" sz="1600" dirty="0"/>
              <a:t>, 2023)</a:t>
            </a:r>
            <a:endParaRPr lang="de-DE" sz="1600" b="1" dirty="0"/>
          </a:p>
          <a:p>
            <a:pPr marL="342900" indent="-342900">
              <a:spcBef>
                <a:spcPts val="1800"/>
              </a:spcBef>
              <a:buFont typeface="Wingdings" panose="05000000000000000000" pitchFamily="2" charset="2"/>
              <a:buChar char="ü"/>
            </a:pPr>
            <a:r>
              <a:rPr kumimoji="0" lang="de-DE" sz="1600" b="1" i="0" u="none" strike="noStrike" kern="1200" cap="none" spc="0" normalizeH="0" baseline="0" noProof="0" dirty="0">
                <a:ln>
                  <a:noFill/>
                </a:ln>
                <a:solidFill>
                  <a:prstClr val="black"/>
                </a:solidFill>
                <a:effectLst/>
                <a:uLnTx/>
                <a:uFillTx/>
                <a:latin typeface="Kantumruy Pro"/>
              </a:rPr>
              <a:t>vielfältige Anwendungen </a:t>
            </a:r>
            <a:r>
              <a:rPr kumimoji="0" lang="de-DE" sz="1600" i="0" u="none" strike="noStrike" kern="1200" cap="none" spc="0" normalizeH="0" baseline="0" noProof="0" dirty="0">
                <a:ln>
                  <a:noFill/>
                </a:ln>
                <a:solidFill>
                  <a:prstClr val="black"/>
                </a:solidFill>
                <a:effectLst/>
                <a:uLnTx/>
                <a:uFillTx/>
                <a:latin typeface="Kantumruy Pro"/>
              </a:rPr>
              <a:t>von </a:t>
            </a:r>
            <a:r>
              <a:rPr kumimoji="0" lang="de-DE" sz="1600" i="0" u="none" strike="noStrike" kern="1200" cap="none" spc="0" normalizeH="0" baseline="0" noProof="0" dirty="0" err="1">
                <a:ln>
                  <a:noFill/>
                </a:ln>
                <a:solidFill>
                  <a:prstClr val="black"/>
                </a:solidFill>
                <a:effectLst/>
                <a:uLnTx/>
                <a:uFillTx/>
                <a:latin typeface="Kantumruy Pro"/>
              </a:rPr>
              <a:t>Social</a:t>
            </a:r>
            <a:r>
              <a:rPr kumimoji="0" lang="de-DE" sz="1600" i="0" u="none" strike="noStrike" kern="1200" cap="none" spc="0" normalizeH="0" baseline="0" noProof="0" dirty="0">
                <a:ln>
                  <a:noFill/>
                </a:ln>
                <a:solidFill>
                  <a:prstClr val="black"/>
                </a:solidFill>
                <a:effectLst/>
                <a:uLnTx/>
                <a:uFillTx/>
                <a:latin typeface="Kantumruy Pro"/>
              </a:rPr>
              <a:t> Media in der Unterrichtspraxis (</a:t>
            </a:r>
            <a:r>
              <a:rPr lang="de-DE" sz="1600" dirty="0"/>
              <a:t>Wendeborn, 2022)</a:t>
            </a:r>
          </a:p>
          <a:p>
            <a:pPr marL="342900" indent="-342900">
              <a:spcBef>
                <a:spcPts val="1800"/>
              </a:spcBef>
              <a:buFont typeface="Wingdings" panose="05000000000000000000" pitchFamily="2" charset="2"/>
              <a:buChar char="ü"/>
            </a:pPr>
            <a:r>
              <a:rPr kumimoji="0" lang="de-DE" sz="1600" i="0" u="none" strike="noStrike" kern="1200" cap="none" spc="0" normalizeH="0" baseline="0" noProof="0" dirty="0">
                <a:ln>
                  <a:noFill/>
                </a:ln>
                <a:solidFill>
                  <a:prstClr val="black"/>
                </a:solidFill>
                <a:effectLst/>
                <a:uLnTx/>
                <a:uFillTx/>
                <a:latin typeface="Kantumruy Pro"/>
              </a:rPr>
              <a:t>Motivation für </a:t>
            </a:r>
            <a:r>
              <a:rPr kumimoji="0" lang="de-DE" sz="1600" b="1" i="0" u="none" strike="noStrike" kern="1200" cap="none" spc="0" normalizeH="0" baseline="0" noProof="0" dirty="0">
                <a:ln>
                  <a:noFill/>
                </a:ln>
                <a:solidFill>
                  <a:prstClr val="black"/>
                </a:solidFill>
                <a:effectLst/>
                <a:uLnTx/>
                <a:uFillTx/>
                <a:latin typeface="Kantumruy Pro"/>
              </a:rPr>
              <a:t>außerschulische</a:t>
            </a:r>
            <a:r>
              <a:rPr lang="de-DE" sz="1600" b="1" spc="0" dirty="0">
                <a:solidFill>
                  <a:prstClr val="black"/>
                </a:solidFill>
                <a:latin typeface="Kantumruy Pro"/>
              </a:rPr>
              <a:t>s</a:t>
            </a:r>
            <a:r>
              <a:rPr lang="de-DE" sz="1600" spc="0" dirty="0">
                <a:solidFill>
                  <a:prstClr val="black"/>
                </a:solidFill>
                <a:latin typeface="Kantumruy Pro"/>
              </a:rPr>
              <a:t> (lebenslanges) </a:t>
            </a:r>
            <a:r>
              <a:rPr lang="de-DE" sz="1600" b="1" spc="0" dirty="0">
                <a:solidFill>
                  <a:prstClr val="black"/>
                </a:solidFill>
                <a:latin typeface="Kantumruy Pro"/>
              </a:rPr>
              <a:t>Sporttreiben</a:t>
            </a:r>
            <a:r>
              <a:rPr lang="de-DE" sz="1600" spc="0" dirty="0">
                <a:solidFill>
                  <a:prstClr val="black"/>
                </a:solidFill>
                <a:latin typeface="Kantumruy Pro"/>
              </a:rPr>
              <a:t> (</a:t>
            </a:r>
            <a:r>
              <a:rPr lang="de-DE" sz="1600" spc="0" dirty="0" err="1">
                <a:solidFill>
                  <a:prstClr val="black"/>
                </a:solidFill>
                <a:latin typeface="Kantumruy Pro"/>
              </a:rPr>
              <a:t>Ragatt</a:t>
            </a:r>
            <a:r>
              <a:rPr lang="de-DE" sz="1600" spc="0" dirty="0">
                <a:solidFill>
                  <a:prstClr val="black"/>
                </a:solidFill>
                <a:latin typeface="Kantumruy Pro"/>
              </a:rPr>
              <a:t> et al., 2022)</a:t>
            </a:r>
            <a:endParaRPr kumimoji="0" lang="de-DE" sz="1600" i="0" u="none" strike="noStrike" kern="1200" cap="none" spc="0" normalizeH="0" baseline="0" noProof="0" dirty="0">
              <a:ln>
                <a:noFill/>
              </a:ln>
              <a:solidFill>
                <a:prstClr val="black"/>
              </a:solidFill>
              <a:effectLst/>
              <a:uLnTx/>
              <a:uFillTx/>
              <a:latin typeface="Kantumruy Pro"/>
            </a:endParaRPr>
          </a:p>
        </p:txBody>
      </p:sp>
      <p:cxnSp>
        <p:nvCxnSpPr>
          <p:cNvPr id="7" name="Gerader Verbinder 6">
            <a:extLst>
              <a:ext uri="{FF2B5EF4-FFF2-40B4-BE49-F238E27FC236}">
                <a16:creationId xmlns:a16="http://schemas.microsoft.com/office/drawing/2014/main" id="{D4FD8135-EAA7-40D3-A72A-F5D206D2BCC9}"/>
              </a:ext>
            </a:extLst>
          </p:cNvPr>
          <p:cNvCxnSpPr>
            <a:cxnSpLocks/>
          </p:cNvCxnSpPr>
          <p:nvPr/>
        </p:nvCxnSpPr>
        <p:spPr>
          <a:xfrm>
            <a:off x="6240016" y="1484784"/>
            <a:ext cx="0" cy="438386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platzhalter 2">
            <a:extLst>
              <a:ext uri="{FF2B5EF4-FFF2-40B4-BE49-F238E27FC236}">
                <a16:creationId xmlns:a16="http://schemas.microsoft.com/office/drawing/2014/main" id="{9F689AD6-32F9-4261-B5A6-3AE4DA2FD7DE}"/>
              </a:ext>
            </a:extLst>
          </p:cNvPr>
          <p:cNvSpPr txBox="1">
            <a:spLocks/>
          </p:cNvSpPr>
          <p:nvPr/>
        </p:nvSpPr>
        <p:spPr>
          <a:xfrm>
            <a:off x="623395" y="1340768"/>
            <a:ext cx="5472605" cy="417684"/>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dirty="0">
                <a:highlight>
                  <a:srgbClr val="CCF0FF"/>
                </a:highlight>
                <a:latin typeface="+mj-lt"/>
              </a:rPr>
              <a:t>Herausforderungen</a:t>
            </a:r>
          </a:p>
          <a:p>
            <a:pPr marL="342900" indent="-342900">
              <a:spcBef>
                <a:spcPts val="2400"/>
              </a:spcBef>
              <a:buFont typeface="Wingdings" panose="05000000000000000000" pitchFamily="2" charset="2"/>
              <a:buChar char="ü"/>
            </a:pPr>
            <a:endParaRPr lang="de-DE" sz="1400" b="1" dirty="0"/>
          </a:p>
          <a:p>
            <a:pPr marL="698500" lvl="1" indent="-342900">
              <a:spcBef>
                <a:spcPts val="600"/>
              </a:spcBef>
              <a:buFont typeface="Arial" panose="020B0604020202020204" pitchFamily="34" charset="0"/>
              <a:buChar char="•"/>
            </a:pPr>
            <a:endParaRPr lang="de-DE" sz="1400" dirty="0"/>
          </a:p>
        </p:txBody>
      </p:sp>
      <p:sp>
        <p:nvSpPr>
          <p:cNvPr id="15" name="Textplatzhalter 2">
            <a:extLst>
              <a:ext uri="{FF2B5EF4-FFF2-40B4-BE49-F238E27FC236}">
                <a16:creationId xmlns:a16="http://schemas.microsoft.com/office/drawing/2014/main" id="{96D55F1F-3B14-4F85-8AF1-E1C7AF8AB1C7}"/>
              </a:ext>
            </a:extLst>
          </p:cNvPr>
          <p:cNvSpPr txBox="1">
            <a:spLocks/>
          </p:cNvSpPr>
          <p:nvPr/>
        </p:nvSpPr>
        <p:spPr>
          <a:xfrm>
            <a:off x="6464023" y="1340768"/>
            <a:ext cx="5472605" cy="417684"/>
          </a:xfrm>
          <a:prstGeom prst="rect">
            <a:avLst/>
          </a:prstGeom>
        </p:spPr>
        <p:txBody>
          <a:bodyPr vert="horz" lIns="0" tIns="0" rIns="0" bIns="0" rtlCol="0">
            <a:no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de-DE" dirty="0">
                <a:highlight>
                  <a:srgbClr val="CCF0FF"/>
                </a:highlight>
                <a:latin typeface="+mj-lt"/>
              </a:rPr>
              <a:t>Chancen</a:t>
            </a:r>
          </a:p>
          <a:p>
            <a:pPr marL="342900" indent="-342900">
              <a:spcBef>
                <a:spcPts val="2400"/>
              </a:spcBef>
              <a:buFont typeface="Wingdings" panose="05000000000000000000" pitchFamily="2" charset="2"/>
              <a:buChar char="ü"/>
            </a:pPr>
            <a:endParaRPr lang="de-DE" sz="1400" b="1" dirty="0"/>
          </a:p>
          <a:p>
            <a:pPr marL="698500" lvl="1" indent="-342900">
              <a:spcBef>
                <a:spcPts val="600"/>
              </a:spcBef>
              <a:buFont typeface="Arial" panose="020B0604020202020204" pitchFamily="34" charset="0"/>
              <a:buChar char="•"/>
            </a:pPr>
            <a:endParaRPr lang="de-DE" sz="1400" dirty="0"/>
          </a:p>
        </p:txBody>
      </p:sp>
    </p:spTree>
    <p:extLst>
      <p:ext uri="{BB962C8B-B14F-4D97-AF65-F5344CB8AC3E}">
        <p14:creationId xmlns:p14="http://schemas.microsoft.com/office/powerpoint/2010/main" val="4213077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
            <a:extLst>
              <a:ext uri="{FF2B5EF4-FFF2-40B4-BE49-F238E27FC236}">
                <a16:creationId xmlns:a16="http://schemas.microsoft.com/office/drawing/2014/main" id="{E1F846BA-30A1-4265-9941-44B86BD82232}"/>
              </a:ext>
            </a:extLst>
          </p:cNvPr>
          <p:cNvSpPr>
            <a:spLocks noGrp="1"/>
          </p:cNvSpPr>
          <p:nvPr>
            <p:ph type="title"/>
          </p:nvPr>
        </p:nvSpPr>
        <p:spPr>
          <a:xfrm>
            <a:off x="569342" y="561976"/>
            <a:ext cx="10063733" cy="634778"/>
          </a:xfrm>
        </p:spPr>
        <p:txBody>
          <a:bodyPr/>
          <a:lstStyle/>
          <a:p>
            <a:r>
              <a:rPr lang="de-DE" dirty="0"/>
              <a:t>… über mediale Körperideale und deren Wirkungen</a:t>
            </a:r>
            <a:br>
              <a:rPr lang="de-DE" dirty="0"/>
            </a:br>
            <a:br>
              <a:rPr lang="de-DE" dirty="0"/>
            </a:br>
            <a:endParaRPr lang="de-DE" dirty="0"/>
          </a:p>
        </p:txBody>
      </p:sp>
      <p:sp>
        <p:nvSpPr>
          <p:cNvPr id="20" name="Textfeld 19">
            <a:extLst>
              <a:ext uri="{FF2B5EF4-FFF2-40B4-BE49-F238E27FC236}">
                <a16:creationId xmlns:a16="http://schemas.microsoft.com/office/drawing/2014/main" id="{5C6BFA44-29C0-4B39-827B-EAF7CB998C97}"/>
              </a:ext>
            </a:extLst>
          </p:cNvPr>
          <p:cNvSpPr txBox="1"/>
          <p:nvPr/>
        </p:nvSpPr>
        <p:spPr>
          <a:xfrm>
            <a:off x="481001" y="1412776"/>
            <a:ext cx="4822911" cy="4247381"/>
          </a:xfrm>
          <a:prstGeom prst="rect">
            <a:avLst/>
          </a:prstGeom>
          <a:noFill/>
        </p:spPr>
        <p:txBody>
          <a:bodyPr wrap="square">
            <a:spAutoFit/>
          </a:bodyPr>
          <a:lstStyle/>
          <a:p>
            <a:pPr>
              <a:lnSpc>
                <a:spcPct val="113000"/>
              </a:lnSpc>
              <a:spcBef>
                <a:spcPts val="1800"/>
              </a:spcBef>
            </a:pPr>
            <a:r>
              <a:rPr lang="de-DE" sz="2400" dirty="0">
                <a:highlight>
                  <a:srgbClr val="CCF0FF"/>
                </a:highlight>
                <a:latin typeface="+mj-lt"/>
              </a:rPr>
              <a:t>Idealisierte und manipulierte Körperdarstellungen in </a:t>
            </a:r>
            <a:r>
              <a:rPr lang="de-DE" sz="2400" dirty="0" err="1">
                <a:highlight>
                  <a:srgbClr val="CCF0FF"/>
                </a:highlight>
                <a:latin typeface="+mj-lt"/>
              </a:rPr>
              <a:t>Social</a:t>
            </a:r>
            <a:r>
              <a:rPr lang="de-DE" sz="2400" dirty="0">
                <a:highlight>
                  <a:srgbClr val="CCF0FF"/>
                </a:highlight>
                <a:latin typeface="+mj-lt"/>
              </a:rPr>
              <a:t> Media</a:t>
            </a:r>
          </a:p>
          <a:p>
            <a:pPr marL="342000" lvl="1" indent="-342900">
              <a:lnSpc>
                <a:spcPct val="113000"/>
              </a:lnSpc>
              <a:spcBef>
                <a:spcPts val="1800"/>
              </a:spcBef>
              <a:buFont typeface="Arial" panose="020B0604020202020204" pitchFamily="34" charset="0"/>
              <a:buChar char="•"/>
            </a:pPr>
            <a:r>
              <a:rPr lang="de-DE" sz="1600" dirty="0"/>
              <a:t>heteronormative, schlanke und 	         fitte </a:t>
            </a:r>
            <a:r>
              <a:rPr lang="de-DE" sz="1600" b="1" dirty="0"/>
              <a:t>Körperideale</a:t>
            </a:r>
            <a:r>
              <a:rPr lang="de-DE" sz="1600" dirty="0"/>
              <a:t> (Höger, 2024)</a:t>
            </a:r>
          </a:p>
          <a:p>
            <a:pPr marL="342000" lvl="1" indent="-342900">
              <a:lnSpc>
                <a:spcPct val="113000"/>
              </a:lnSpc>
              <a:spcBef>
                <a:spcPts val="1800"/>
              </a:spcBef>
              <a:buFont typeface="Arial" panose="020B0604020202020204" pitchFamily="34" charset="0"/>
              <a:buChar char="•"/>
            </a:pPr>
            <a:r>
              <a:rPr lang="de-DE" sz="1600" dirty="0"/>
              <a:t>der Körper als ästhetische Gestaltungsfläche und </a:t>
            </a:r>
            <a:r>
              <a:rPr lang="de-DE" sz="1600" b="1" dirty="0"/>
              <a:t>Statussymbol</a:t>
            </a:r>
            <a:r>
              <a:rPr lang="de-DE" sz="1600" dirty="0"/>
              <a:t> </a:t>
            </a:r>
            <a:r>
              <a:rPr lang="de-DE" sz="1600" dirty="0">
                <a:sym typeface="Wingdings" panose="05000000000000000000" pitchFamily="2" charset="2"/>
              </a:rPr>
              <a:t>(Pürgstaller, 2023)</a:t>
            </a:r>
            <a:endParaRPr lang="de-DE" sz="1600" dirty="0"/>
          </a:p>
          <a:p>
            <a:pPr marL="342000" lvl="1" indent="-342900">
              <a:lnSpc>
                <a:spcPct val="113000"/>
              </a:lnSpc>
              <a:spcBef>
                <a:spcPts val="1800"/>
              </a:spcBef>
              <a:buFont typeface="Arial" panose="020B0604020202020204" pitchFamily="34" charset="0"/>
              <a:buChar char="•"/>
            </a:pPr>
            <a:r>
              <a:rPr lang="de-DE" sz="1600" dirty="0"/>
              <a:t>Trends der </a:t>
            </a:r>
            <a:r>
              <a:rPr lang="de-DE" sz="1600" b="1" dirty="0"/>
              <a:t>Selbstinszenierung</a:t>
            </a:r>
            <a:r>
              <a:rPr lang="de-DE" sz="1600" dirty="0"/>
              <a:t>, </a:t>
            </a:r>
            <a:r>
              <a:rPr lang="de-DE" sz="1600" b="1" dirty="0"/>
              <a:t>Selbstoptimierung</a:t>
            </a:r>
            <a:r>
              <a:rPr lang="de-DE" sz="1600" dirty="0"/>
              <a:t> und digitale  Manipulationen durch </a:t>
            </a:r>
            <a:r>
              <a:rPr lang="de-DE" sz="1600" b="1" dirty="0"/>
              <a:t>Filter und KI </a:t>
            </a:r>
            <a:r>
              <a:rPr lang="de-DE" sz="1600" dirty="0"/>
              <a:t>(</a:t>
            </a:r>
            <a:r>
              <a:rPr lang="de-DE" sz="1600" dirty="0" err="1"/>
              <a:t>Nymoen</a:t>
            </a:r>
            <a:r>
              <a:rPr lang="de-DE" sz="1600" dirty="0"/>
              <a:t>, 2021; Ruin, 2015)</a:t>
            </a:r>
          </a:p>
        </p:txBody>
      </p:sp>
      <p:sp>
        <p:nvSpPr>
          <p:cNvPr id="21" name="Textfeld 20">
            <a:extLst>
              <a:ext uri="{FF2B5EF4-FFF2-40B4-BE49-F238E27FC236}">
                <a16:creationId xmlns:a16="http://schemas.microsoft.com/office/drawing/2014/main" id="{8B82DBC5-C311-4D42-915D-088C310061D0}"/>
              </a:ext>
            </a:extLst>
          </p:cNvPr>
          <p:cNvSpPr txBox="1"/>
          <p:nvPr/>
        </p:nvSpPr>
        <p:spPr>
          <a:xfrm>
            <a:off x="5615593" y="1412776"/>
            <a:ext cx="6095406" cy="4108241"/>
          </a:xfrm>
          <a:prstGeom prst="rect">
            <a:avLst/>
          </a:prstGeom>
          <a:noFill/>
        </p:spPr>
        <p:txBody>
          <a:bodyPr wrap="square">
            <a:spAutoFit/>
          </a:bodyPr>
          <a:lstStyle/>
          <a:p>
            <a:pPr>
              <a:lnSpc>
                <a:spcPct val="113000"/>
              </a:lnSpc>
              <a:spcBef>
                <a:spcPts val="1800"/>
              </a:spcBef>
            </a:pPr>
            <a:r>
              <a:rPr lang="de-DE" sz="2400" dirty="0">
                <a:highlight>
                  <a:srgbClr val="CCF0FF"/>
                </a:highlight>
                <a:latin typeface="+mj-lt"/>
              </a:rPr>
              <a:t>Konsequenzen für Jugendliche und den Sportunterricht</a:t>
            </a:r>
          </a:p>
          <a:p>
            <a:pPr marL="342000" indent="-342900">
              <a:lnSpc>
                <a:spcPct val="113000"/>
              </a:lnSpc>
              <a:spcBef>
                <a:spcPts val="1800"/>
              </a:spcBef>
              <a:buFont typeface="Arial" panose="020B0604020202020204" pitchFamily="34" charset="0"/>
              <a:buChar char="•"/>
            </a:pPr>
            <a:r>
              <a:rPr lang="de-DE" sz="1600" dirty="0"/>
              <a:t>„Über [soziale Medien] werden </a:t>
            </a:r>
            <a:r>
              <a:rPr lang="de-DE" sz="1600" b="1" dirty="0"/>
              <a:t>gesellschaftliche Normvorstellungen </a:t>
            </a:r>
            <a:r>
              <a:rPr lang="de-DE" sz="1600" dirty="0"/>
              <a:t>von körperlicher Ästhetik, Moden und Trends nicht nur in nahezu unmerklicher Geschwindigkeit, sondern auch mit erheblichen </a:t>
            </a:r>
            <a:r>
              <a:rPr lang="de-DE" sz="1600" b="1" dirty="0"/>
              <a:t>sozialem Druck </a:t>
            </a:r>
            <a:r>
              <a:rPr lang="de-DE" sz="1600" dirty="0"/>
              <a:t>kommuniziert“ (Thiel et al., 2020, S. 307)</a:t>
            </a:r>
          </a:p>
          <a:p>
            <a:pPr marL="342000" indent="-342900">
              <a:lnSpc>
                <a:spcPct val="113000"/>
              </a:lnSpc>
              <a:spcBef>
                <a:spcPts val="1800"/>
              </a:spcBef>
              <a:buFont typeface="Arial" panose="020B0604020202020204" pitchFamily="34" charset="0"/>
              <a:buChar char="•"/>
            </a:pPr>
            <a:r>
              <a:rPr lang="de-DE" sz="1600" b="1" dirty="0"/>
              <a:t>Körperunzufriedenheit</a:t>
            </a:r>
            <a:r>
              <a:rPr lang="de-DE" sz="1600" dirty="0"/>
              <a:t>, Essstörungen</a:t>
            </a:r>
            <a:r>
              <a:rPr lang="de-DE" sz="1600" dirty="0">
                <a:latin typeface="+mn-lt"/>
              </a:rPr>
              <a:t>, </a:t>
            </a:r>
            <a:r>
              <a:rPr lang="de-DE" sz="1600" dirty="0"/>
              <a:t>Stigmatisierung &amp; Diskriminierung (</a:t>
            </a:r>
            <a:r>
              <a:rPr lang="de-DE" sz="1600" dirty="0">
                <a:latin typeface="+mn-lt"/>
              </a:rPr>
              <a:t>Baumgartner-Hirscher &amp; Zumbach, 2019)</a:t>
            </a:r>
            <a:endParaRPr lang="de-DE" sz="1600" dirty="0"/>
          </a:p>
          <a:p>
            <a:pPr marL="342000" indent="-342900">
              <a:lnSpc>
                <a:spcPct val="113000"/>
              </a:lnSpc>
              <a:spcBef>
                <a:spcPts val="1800"/>
              </a:spcBef>
              <a:buFont typeface="Arial" panose="020B0604020202020204" pitchFamily="34" charset="0"/>
              <a:buChar char="•"/>
            </a:pPr>
            <a:r>
              <a:rPr lang="de-DE" sz="1600" b="1" dirty="0"/>
              <a:t>Angst, Scham </a:t>
            </a:r>
            <a:r>
              <a:rPr lang="de-DE" sz="1600" dirty="0"/>
              <a:t>und</a:t>
            </a:r>
            <a:r>
              <a:rPr lang="de-DE" sz="1600" b="1" dirty="0"/>
              <a:t> fehlende Motivation </a:t>
            </a:r>
            <a:r>
              <a:rPr lang="de-DE" sz="1600" dirty="0"/>
              <a:t>im Sportunterricht (Grimminger-Seidensticker et al., 2019)</a:t>
            </a:r>
          </a:p>
        </p:txBody>
      </p:sp>
      <p:pic>
        <p:nvPicPr>
          <p:cNvPr id="22" name="Grafik 21">
            <a:extLst>
              <a:ext uri="{FF2B5EF4-FFF2-40B4-BE49-F238E27FC236}">
                <a16:creationId xmlns:a16="http://schemas.microsoft.com/office/drawing/2014/main" id="{BCED642E-3063-49A9-842D-602ACE3D30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3792" y="2620155"/>
            <a:ext cx="940313" cy="940313"/>
          </a:xfrm>
          <a:prstGeom prst="rect">
            <a:avLst/>
          </a:prstGeom>
        </p:spPr>
      </p:pic>
    </p:spTree>
    <p:extLst>
      <p:ext uri="{BB962C8B-B14F-4D97-AF65-F5344CB8AC3E}">
        <p14:creationId xmlns:p14="http://schemas.microsoft.com/office/powerpoint/2010/main" val="3036443732"/>
      </p:ext>
    </p:extLst>
  </p:cSld>
  <p:clrMapOvr>
    <a:masterClrMapping/>
  </p:clrMapOvr>
</p:sld>
</file>

<file path=ppt/theme/theme1.xml><?xml version="1.0" encoding="utf-8"?>
<a:theme xmlns:a="http://schemas.openxmlformats.org/drawingml/2006/main" name="Kompetenzverbund_Digital">
  <a:themeElements>
    <a:clrScheme name="Lernen Digital Kunst_Sport">
      <a:dk1>
        <a:sysClr val="windowText" lastClr="000000"/>
      </a:dk1>
      <a:lt1>
        <a:sysClr val="window" lastClr="FFFFFF"/>
      </a:lt1>
      <a:dk2>
        <a:srgbClr val="44546A"/>
      </a:dk2>
      <a:lt2>
        <a:srgbClr val="E8EBF0"/>
      </a:lt2>
      <a:accent1>
        <a:srgbClr val="FF98FF"/>
      </a:accent1>
      <a:accent2>
        <a:srgbClr val="FF3859"/>
      </a:accent2>
      <a:accent3>
        <a:srgbClr val="B4E0E8"/>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lnSpc>
            <a:spcPct val="113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lnSpc>
            <a:spcPct val="113000"/>
          </a:lnSpc>
          <a:defRPr dirty="0" err="1" smtClean="0"/>
        </a:defPPr>
      </a:lstStyle>
    </a:txDef>
  </a:objectDefaults>
  <a:extraClrSchemeLst/>
  <a:extLst>
    <a:ext uri="{05A4C25C-085E-4340-85A3-A5531E510DB2}">
      <thm15:themeFamily xmlns:thm15="http://schemas.microsoft.com/office/thememl/2012/main" name="ppt-Master_Kompetenzverbund_Lernen_Digital_Kunst_Sport.potx" id="{6AF87EBA-123D-45D5-B499-BDC23CE597CE}" vid="{E9B53605-3685-41E7-B1A5-62E0506EE010}"/>
    </a:ext>
  </a:extLst>
</a:theme>
</file>

<file path=ppt/theme/theme2.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Kompetenzverbund_Digital</Template>
  <TotalTime>0</TotalTime>
  <Words>4187</Words>
  <Application>Microsoft Office PowerPoint</Application>
  <PresentationFormat>Breitbild</PresentationFormat>
  <Paragraphs>342</Paragraphs>
  <Slides>29</Slides>
  <Notes>23</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29</vt:i4>
      </vt:variant>
    </vt:vector>
  </HeadingPairs>
  <TitlesOfParts>
    <vt:vector size="35" baseType="lpstr">
      <vt:lpstr>Arial</vt:lpstr>
      <vt:lpstr>Kantumruy Pro</vt:lpstr>
      <vt:lpstr>Kantumruy Pro Medium</vt:lpstr>
      <vt:lpstr>Symbol</vt:lpstr>
      <vt:lpstr>Wingdings</vt:lpstr>
      <vt:lpstr>Kompetenzverbund_Digital</vt:lpstr>
      <vt:lpstr>Kritische Auseinandersetzung mit medialen Körperidealen im Sportunterricht</vt:lpstr>
      <vt:lpstr>Organisatorische Informationen zur Fortbildung</vt:lpstr>
      <vt:lpstr>PowerPoint-Präsentation</vt:lpstr>
      <vt:lpstr>PowerPoint-Präsentation</vt:lpstr>
      <vt:lpstr>Ablauf der Fortbildung</vt:lpstr>
      <vt:lpstr>PowerPoint-Präsentation</vt:lpstr>
      <vt:lpstr>PowerPoint-Präsentation</vt:lpstr>
      <vt:lpstr>Körperideale und Social Media im Sportunterricht </vt:lpstr>
      <vt:lpstr>… über mediale Körperideale und deren Wirkungen  </vt:lpstr>
      <vt:lpstr>… über körperbezogene Fake-Phänomene in Social Media    </vt:lpstr>
      <vt:lpstr>…über Körpertrends in Social Media</vt:lpstr>
      <vt:lpstr>PowerPoint-Präsentation</vt:lpstr>
      <vt:lpstr>Inhaltsanalyse medialer Körperbilder </vt:lpstr>
      <vt:lpstr>Inhaltsanalyse medialer Körperbilder LEITFADEN</vt:lpstr>
      <vt:lpstr>PowerPoint-Präsentation</vt:lpstr>
      <vt:lpstr>PowerPoint-Präsentation</vt:lpstr>
      <vt:lpstr>PowerPoint-Präsentation</vt:lpstr>
      <vt:lpstr>PowerPoint-Präsentation</vt:lpstr>
      <vt:lpstr>Ziele und Anwendungen des Leitfadens </vt:lpstr>
      <vt:lpstr>PowerPoint-Präsentation</vt:lpstr>
      <vt:lpstr>Positive Körperbilder in Social Media </vt:lpstr>
      <vt:lpstr>Entwicklung von Social-Media-Posts mit KI </vt:lpstr>
      <vt:lpstr>Entwicklung von Social-Media-Posts mit KI </vt:lpstr>
      <vt:lpstr>Diskussion </vt:lpstr>
      <vt:lpstr>PowerPoint-Präsentation</vt:lpstr>
      <vt:lpstr>Fazit</vt:lpstr>
      <vt:lpstr>Basisliteratur</vt:lpstr>
      <vt:lpstr>Basisliteratur</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H1 Lorem ipsum dolor sit amet cons adipiscing elit</dc:title>
  <dc:creator>Philip Seufert</dc:creator>
  <cp:lastModifiedBy>Nina Radek</cp:lastModifiedBy>
  <cp:revision>996</cp:revision>
  <dcterms:created xsi:type="dcterms:W3CDTF">2023-12-15T13:22:00Z</dcterms:created>
  <dcterms:modified xsi:type="dcterms:W3CDTF">2026-02-28T11:19:13Z</dcterms:modified>
</cp:coreProperties>
</file>