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331" r:id="rId2"/>
    <p:sldId id="329" r:id="rId3"/>
    <p:sldId id="330" r:id="rId4"/>
    <p:sldId id="335" r:id="rId5"/>
    <p:sldId id="328" r:id="rId6"/>
    <p:sldId id="321" r:id="rId7"/>
    <p:sldId id="369" r:id="rId8"/>
    <p:sldId id="403" r:id="rId9"/>
    <p:sldId id="325" r:id="rId10"/>
    <p:sldId id="327" r:id="rId11"/>
    <p:sldId id="345" r:id="rId12"/>
    <p:sldId id="346" r:id="rId13"/>
    <p:sldId id="347" r:id="rId14"/>
    <p:sldId id="348" r:id="rId15"/>
    <p:sldId id="349" r:id="rId16"/>
    <p:sldId id="351" r:id="rId17"/>
    <p:sldId id="352" r:id="rId18"/>
    <p:sldId id="353" r:id="rId19"/>
    <p:sldId id="354" r:id="rId20"/>
    <p:sldId id="355" r:id="rId21"/>
    <p:sldId id="324" r:id="rId22"/>
    <p:sldId id="338" r:id="rId23"/>
    <p:sldId id="323" r:id="rId24"/>
    <p:sldId id="332" r:id="rId25"/>
    <p:sldId id="343" r:id="rId26"/>
    <p:sldId id="363" r:id="rId27"/>
    <p:sldId id="340" r:id="rId28"/>
    <p:sldId id="356" r:id="rId29"/>
    <p:sldId id="404" r:id="rId30"/>
    <p:sldId id="370" r:id="rId31"/>
    <p:sldId id="358" r:id="rId32"/>
    <p:sldId id="359" r:id="rId33"/>
    <p:sldId id="360" r:id="rId34"/>
    <p:sldId id="387" r:id="rId35"/>
    <p:sldId id="379" r:id="rId36"/>
    <p:sldId id="407" r:id="rId37"/>
    <p:sldId id="385" r:id="rId38"/>
    <p:sldId id="405" r:id="rId39"/>
    <p:sldId id="365" r:id="rId40"/>
    <p:sldId id="401" r:id="rId41"/>
    <p:sldId id="364" r:id="rId4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9BD5"/>
    <a:srgbClr val="FF4747"/>
    <a:srgbClr val="FF5757"/>
    <a:srgbClr val="FF9B9B"/>
    <a:srgbClr val="FFA3D3"/>
    <a:srgbClr val="FF0588"/>
    <a:srgbClr val="FF57AF"/>
    <a:srgbClr val="FFD9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251" autoAdjust="0"/>
    <p:restoredTop sz="94626"/>
  </p:normalViewPr>
  <p:slideViewPr>
    <p:cSldViewPr snapToGrid="0">
      <p:cViewPr varScale="1">
        <p:scale>
          <a:sx n="107" d="100"/>
          <a:sy n="107" d="100"/>
        </p:scale>
        <p:origin x="16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userId="2c951b19772dd2c1" providerId="LiveId" clId="{35838975-8422-45CD-A63D-035C9C569926}"/>
    <pc:docChg chg="modSld">
      <pc:chgData name="" userId="2c951b19772dd2c1" providerId="LiveId" clId="{35838975-8422-45CD-A63D-035C9C569926}" dt="2025-08-07T08:49:29.350" v="0"/>
      <pc:docMkLst>
        <pc:docMk/>
      </pc:docMkLst>
      <pc:sldChg chg="addSp">
        <pc:chgData name="" userId="2c951b19772dd2c1" providerId="LiveId" clId="{35838975-8422-45CD-A63D-035C9C569926}" dt="2025-08-07T08:49:29.350" v="0"/>
        <pc:sldMkLst>
          <pc:docMk/>
          <pc:sldMk cId="65186675" sldId="331"/>
        </pc:sldMkLst>
        <pc:spChg chg="add">
          <ac:chgData name="" userId="2c951b19772dd2c1" providerId="LiveId" clId="{35838975-8422-45CD-A63D-035C9C569926}" dt="2025-08-07T08:49:29.350" v="0"/>
          <ac:spMkLst>
            <pc:docMk/>
            <pc:sldMk cId="65186675" sldId="331"/>
            <ac:spMk id="20" creationId="{D2FB49E4-9E88-4035-A585-BA4A7159DB87}"/>
          </ac:spMkLst>
        </pc:spChg>
        <pc:picChg chg="add">
          <ac:chgData name="" userId="2c951b19772dd2c1" providerId="LiveId" clId="{35838975-8422-45CD-A63D-035C9C569926}" dt="2025-08-07T08:49:29.350" v="0"/>
          <ac:picMkLst>
            <pc:docMk/>
            <pc:sldMk cId="65186675" sldId="331"/>
            <ac:picMk id="17" creationId="{F9FE4596-CBAC-4FEF-A6FB-C0F0A7694CA5}"/>
          </ac:picMkLst>
        </pc:picChg>
        <pc:picChg chg="add">
          <ac:chgData name="" userId="2c951b19772dd2c1" providerId="LiveId" clId="{35838975-8422-45CD-A63D-035C9C569926}" dt="2025-08-07T08:49:29.350" v="0"/>
          <ac:picMkLst>
            <pc:docMk/>
            <pc:sldMk cId="65186675" sldId="331"/>
            <ac:picMk id="18" creationId="{E34FB710-D7C8-468F-9376-2B1E5AAF6354}"/>
          </ac:picMkLst>
        </pc:picChg>
        <pc:picChg chg="add">
          <ac:chgData name="" userId="2c951b19772dd2c1" providerId="LiveId" clId="{35838975-8422-45CD-A63D-035C9C569926}" dt="2025-08-07T08:49:29.350" v="0"/>
          <ac:picMkLst>
            <pc:docMk/>
            <pc:sldMk cId="65186675" sldId="331"/>
            <ac:picMk id="19" creationId="{3182B48E-9502-4D72-97A6-2BAA71A6A569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6093F3-FA91-5542-BF33-B10FD3941CD9}" type="datetimeFigureOut">
              <a:rPr lang="de-DE" smtClean="0"/>
              <a:t>07.08.2025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43F96C-CB86-9745-9571-F5BA443D40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654344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7CA15-25FC-F445-9392-725AF87B86B7}" type="datetime1">
              <a:rPr lang="de-DE" smtClean="0"/>
              <a:t>07.08.2025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Dr. Diana Zeller – KriViNat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2E3DB-2E48-4810-AFFB-1EC4877664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93700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5C3A2-DA70-7A4A-A4D8-6711B05C0C00}" type="datetime1">
              <a:rPr lang="de-DE" smtClean="0"/>
              <a:t>07.08.2025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Dr. Diana Zeller – KriViNat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2E3DB-2E48-4810-AFFB-1EC4877664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617926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4A82A-1202-6E46-A938-18CFC4629F2F}" type="datetime1">
              <a:rPr lang="de-DE" smtClean="0"/>
              <a:t>07.08.2025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Dr. Diana Zeller – KriViNat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2E3DB-2E48-4810-AFFB-1EC4877664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663724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918C6-AEDA-6A41-AD73-928D6B820805}" type="datetime1">
              <a:rPr lang="de-DE" smtClean="0"/>
              <a:t>07.08.2025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Dr. Diana Zeller – KriViNat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2E3DB-2E48-4810-AFFB-1EC4877664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97601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62F6-C1C6-E343-95D2-B94D7F66DAF1}" type="datetime1">
              <a:rPr lang="de-DE" smtClean="0"/>
              <a:t>07.08.2025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Dr. Diana Zeller – KriViNat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2E3DB-2E48-4810-AFFB-1EC4877664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261270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C1811-0D06-4F4E-9187-E9199AC753DA}" type="datetime1">
              <a:rPr lang="de-DE" smtClean="0"/>
              <a:t>07.08.2025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Dr. Diana Zeller – KriViNat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2E3DB-2E48-4810-AFFB-1EC4877664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50817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0E08C-B92C-2E43-9844-5AF079C471C5}" type="datetime1">
              <a:rPr lang="de-DE" smtClean="0"/>
              <a:t>07.08.2025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Dr. Diana Zeller – KriViNat</a:t>
            </a:r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2E3DB-2E48-4810-AFFB-1EC4877664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06478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28FF0-41FE-CB44-A273-F6A05BC1991A}" type="datetime1">
              <a:rPr lang="de-DE" smtClean="0"/>
              <a:t>07.08.2025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Dr. Diana Zeller – KriViNat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2E3DB-2E48-4810-AFFB-1EC4877664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46135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3018A-FE41-7845-8BAC-69CEE37B0960}" type="datetime1">
              <a:rPr lang="de-DE" smtClean="0"/>
              <a:t>07.08.2025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Dr. Diana Zeller – KriViNat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2E3DB-2E48-4810-AFFB-1EC4877664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0286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E600E-ACF6-2B48-B44D-38B5689BB9D6}" type="datetime1">
              <a:rPr lang="de-DE" smtClean="0"/>
              <a:t>07.08.2025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Dr. Diana Zeller – KriViNat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2E3DB-2E48-4810-AFFB-1EC4877664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9573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2CE50-1F4A-B944-94BF-AC136EEAB056}" type="datetime1">
              <a:rPr lang="de-DE" smtClean="0"/>
              <a:t>07.08.2025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Dr. Diana Zeller – KriViNat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2E3DB-2E48-4810-AFFB-1EC4877664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9905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364898-5001-6044-BF80-F247EDDF2DBF}" type="datetime1">
              <a:rPr lang="de-DE" smtClean="0"/>
              <a:t>07.08.2025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pt-BR"/>
              <a:t>Dr. Diana Zeller – KriViNat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2E3DB-2E48-4810-AFFB-1EC4877664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7249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zRzBRzeZl0M?start=83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digitaler-stuhlkreis.de/checkout" TargetMode="Externa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ldungsplaene-bw.de/,Lde/LS/BP2016BW/ALLG/SEK1/CH" TargetMode="External"/><Relationship Id="rId2" Type="http://schemas.openxmlformats.org/officeDocument/2006/relationships/hyperlink" Target="https://www.kmk.org/fileadmin/Dateien/pdf/PresseUndAktuelles/2017/Strategie_neu_2017_datum_1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fernuni-hagen.de/zli/blog/kennen-sie-schon-die-methode-gruppenpuzzle/" TargetMode="External"/><Relationship Id="rId5" Type="http://schemas.openxmlformats.org/officeDocument/2006/relationships/hyperlink" Target="https://www.edugroup.at/innovation/news/detail/flipped-classroom-unterricht-mal-anders.html" TargetMode="External"/><Relationship Id="rId4" Type="http://schemas.openxmlformats.org/officeDocument/2006/relationships/hyperlink" Target="http://www.bildungsplaene-bw.de/,Lde/LS/BP2016BW/ALLG/GYM/CH.V2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sv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54">
            <a:extLst>
              <a:ext uri="{FF2B5EF4-FFF2-40B4-BE49-F238E27FC236}">
                <a16:creationId xmlns:a16="http://schemas.microsoft.com/office/drawing/2014/main" id="{EE39DFCF-9247-4DE5-BB93-074BFAF07A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442B652E-D499-4CDA-8F7A-60469EDBCB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01632" y="996662"/>
            <a:ext cx="4864676" cy="4864676"/>
          </a:xfrm>
          <a:custGeom>
            <a:avLst/>
            <a:gdLst>
              <a:gd name="connsiteX0" fmla="*/ 0 w 4864676"/>
              <a:gd name="connsiteY0" fmla="*/ 0 h 4864676"/>
              <a:gd name="connsiteX1" fmla="*/ 4864676 w 4864676"/>
              <a:gd name="connsiteY1" fmla="*/ 0 h 4864676"/>
              <a:gd name="connsiteX2" fmla="*/ 4864676 w 4864676"/>
              <a:gd name="connsiteY2" fmla="*/ 4864676 h 4864676"/>
              <a:gd name="connsiteX3" fmla="*/ 1281101 w 4864676"/>
              <a:gd name="connsiteY3" fmla="*/ 4864676 h 4864676"/>
              <a:gd name="connsiteX4" fmla="*/ 0 w 4864676"/>
              <a:gd name="connsiteY4" fmla="*/ 3583575 h 4864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4676" h="4864676">
                <a:moveTo>
                  <a:pt x="0" y="0"/>
                </a:moveTo>
                <a:lnTo>
                  <a:pt x="4864676" y="0"/>
                </a:lnTo>
                <a:lnTo>
                  <a:pt x="4864676" y="4864676"/>
                </a:lnTo>
                <a:lnTo>
                  <a:pt x="1281101" y="4864676"/>
                </a:lnTo>
                <a:lnTo>
                  <a:pt x="0" y="3583575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484A22B8-F5B6-47C2-B88E-DADAF37913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7225693" y="996662"/>
            <a:ext cx="4864676" cy="4864676"/>
          </a:xfrm>
          <a:custGeom>
            <a:avLst/>
            <a:gdLst>
              <a:gd name="connsiteX0" fmla="*/ 0 w 4864676"/>
              <a:gd name="connsiteY0" fmla="*/ 0 h 4864676"/>
              <a:gd name="connsiteX1" fmla="*/ 3583574 w 4864676"/>
              <a:gd name="connsiteY1" fmla="*/ 0 h 4864676"/>
              <a:gd name="connsiteX2" fmla="*/ 4864676 w 4864676"/>
              <a:gd name="connsiteY2" fmla="*/ 1281103 h 4864676"/>
              <a:gd name="connsiteX3" fmla="*/ 4864676 w 4864676"/>
              <a:gd name="connsiteY3" fmla="*/ 4864676 h 4864676"/>
              <a:gd name="connsiteX4" fmla="*/ 0 w 4864676"/>
              <a:gd name="connsiteY4" fmla="*/ 4864676 h 4864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4676" h="4864676">
                <a:moveTo>
                  <a:pt x="0" y="0"/>
                </a:moveTo>
                <a:lnTo>
                  <a:pt x="3583574" y="0"/>
                </a:lnTo>
                <a:lnTo>
                  <a:pt x="4864676" y="1281103"/>
                </a:lnTo>
                <a:lnTo>
                  <a:pt x="4864676" y="4864676"/>
                </a:lnTo>
                <a:lnTo>
                  <a:pt x="0" y="4864676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1" name="Isosceles Triangle 60">
            <a:extLst>
              <a:ext uri="{FF2B5EF4-FFF2-40B4-BE49-F238E27FC236}">
                <a16:creationId xmlns:a16="http://schemas.microsoft.com/office/drawing/2014/main" id="{A987C18C-164D-4263-B486-4647A98E88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2789020" y="1"/>
            <a:ext cx="6613961" cy="3286380"/>
          </a:xfrm>
          <a:prstGeom prst="triangle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Isosceles Triangle 62">
            <a:extLst>
              <a:ext uri="{FF2B5EF4-FFF2-40B4-BE49-F238E27FC236}">
                <a16:creationId xmlns:a16="http://schemas.microsoft.com/office/drawing/2014/main" id="{E7E98B39-04C6-408B-92FD-7686287406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09286" y="3571620"/>
            <a:ext cx="6613961" cy="3286380"/>
          </a:xfrm>
          <a:prstGeom prst="triangle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981C8C27-2457-421F-BDC4-7B4EA3C782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3401311" y="734311"/>
            <a:ext cx="5389379" cy="5389379"/>
          </a:xfrm>
          <a:custGeom>
            <a:avLst/>
            <a:gdLst>
              <a:gd name="connsiteX0" fmla="*/ 0 w 5389379"/>
              <a:gd name="connsiteY0" fmla="*/ 540040 h 5389379"/>
              <a:gd name="connsiteX1" fmla="*/ 540040 w 5389379"/>
              <a:gd name="connsiteY1" fmla="*/ 0 h 5389379"/>
              <a:gd name="connsiteX2" fmla="*/ 5389379 w 5389379"/>
              <a:gd name="connsiteY2" fmla="*/ 0 h 5389379"/>
              <a:gd name="connsiteX3" fmla="*/ 5389379 w 5389379"/>
              <a:gd name="connsiteY3" fmla="*/ 4838655 h 5389379"/>
              <a:gd name="connsiteX4" fmla="*/ 4838655 w 5389379"/>
              <a:gd name="connsiteY4" fmla="*/ 5389379 h 5389379"/>
              <a:gd name="connsiteX5" fmla="*/ 0 w 5389379"/>
              <a:gd name="connsiteY5" fmla="*/ 5389379 h 5389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9379" h="5389379">
                <a:moveTo>
                  <a:pt x="0" y="540040"/>
                </a:moveTo>
                <a:lnTo>
                  <a:pt x="540040" y="0"/>
                </a:lnTo>
                <a:lnTo>
                  <a:pt x="5389379" y="0"/>
                </a:lnTo>
                <a:lnTo>
                  <a:pt x="5389379" y="4838655"/>
                </a:lnTo>
                <a:lnTo>
                  <a:pt x="4838655" y="5389379"/>
                </a:lnTo>
                <a:lnTo>
                  <a:pt x="0" y="538937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CEA13C66-82C1-44AF-972B-8F5CCA41B6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0271208" y="5287803"/>
            <a:ext cx="955808" cy="95580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9DB36437-FE59-457E-91A7-396BBD3C9C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2700283" y="33283"/>
            <a:ext cx="6791435" cy="6791435"/>
          </a:xfrm>
          <a:custGeom>
            <a:avLst/>
            <a:gdLst>
              <a:gd name="connsiteX0" fmla="*/ 1860938 w 6791435"/>
              <a:gd name="connsiteY0" fmla="*/ 81158 h 6791435"/>
              <a:gd name="connsiteX1" fmla="*/ 1942096 w 6791435"/>
              <a:gd name="connsiteY1" fmla="*/ 0 h 6791435"/>
              <a:gd name="connsiteX2" fmla="*/ 6791435 w 6791435"/>
              <a:gd name="connsiteY2" fmla="*/ 0 h 6791435"/>
              <a:gd name="connsiteX3" fmla="*/ 6791435 w 6791435"/>
              <a:gd name="connsiteY3" fmla="*/ 4838655 h 6791435"/>
              <a:gd name="connsiteX4" fmla="*/ 6710277 w 6791435"/>
              <a:gd name="connsiteY4" fmla="*/ 4919813 h 6791435"/>
              <a:gd name="connsiteX5" fmla="*/ 6710277 w 6791435"/>
              <a:gd name="connsiteY5" fmla="*/ 81158 h 6791435"/>
              <a:gd name="connsiteX6" fmla="*/ 0 w 6791435"/>
              <a:gd name="connsiteY6" fmla="*/ 1942096 h 6791435"/>
              <a:gd name="connsiteX7" fmla="*/ 81158 w 6791435"/>
              <a:gd name="connsiteY7" fmla="*/ 1860938 h 6791435"/>
              <a:gd name="connsiteX8" fmla="*/ 81158 w 6791435"/>
              <a:gd name="connsiteY8" fmla="*/ 6710277 h 6791435"/>
              <a:gd name="connsiteX9" fmla="*/ 4919813 w 6791435"/>
              <a:gd name="connsiteY9" fmla="*/ 6710277 h 6791435"/>
              <a:gd name="connsiteX10" fmla="*/ 4838655 w 6791435"/>
              <a:gd name="connsiteY10" fmla="*/ 6791435 h 6791435"/>
              <a:gd name="connsiteX11" fmla="*/ 0 w 6791435"/>
              <a:gd name="connsiteY11" fmla="*/ 6791435 h 6791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791435" h="6791435">
                <a:moveTo>
                  <a:pt x="1860938" y="81158"/>
                </a:moveTo>
                <a:lnTo>
                  <a:pt x="1942096" y="0"/>
                </a:lnTo>
                <a:lnTo>
                  <a:pt x="6791435" y="0"/>
                </a:lnTo>
                <a:lnTo>
                  <a:pt x="6791435" y="4838655"/>
                </a:lnTo>
                <a:lnTo>
                  <a:pt x="6710277" y="4919813"/>
                </a:lnTo>
                <a:lnTo>
                  <a:pt x="6710277" y="81158"/>
                </a:lnTo>
                <a:close/>
                <a:moveTo>
                  <a:pt x="0" y="1942096"/>
                </a:moveTo>
                <a:lnTo>
                  <a:pt x="81158" y="1860938"/>
                </a:lnTo>
                <a:lnTo>
                  <a:pt x="81158" y="6710277"/>
                </a:lnTo>
                <a:lnTo>
                  <a:pt x="4919813" y="6710277"/>
                </a:lnTo>
                <a:lnTo>
                  <a:pt x="4838655" y="6791435"/>
                </a:lnTo>
                <a:lnTo>
                  <a:pt x="0" y="6791435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3CB2685-5C2A-1E1B-C04A-9ED19A335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1648" y="2177784"/>
            <a:ext cx="5782716" cy="2150719"/>
          </a:xfr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de-DE" sz="2500" b="1" i="0" u="none" strike="noStrike" dirty="0">
                <a:solidFill>
                  <a:schemeClr val="tx2"/>
                </a:solidFill>
                <a:effectLst/>
                <a:latin typeface="Roboto" panose="020F0502020204030204" pitchFamily="34" charset="0"/>
              </a:rPr>
              <a:t>Lehrkräftefortbildung: Förderung eines kritischen Umgangs mit Videos im Chemieunterricht </a:t>
            </a:r>
            <a:endParaRPr lang="en-US" sz="2500" kern="12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844D3693-2EFE-4667-89D5-47E2D59209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042846" y="410171"/>
            <a:ext cx="1321281" cy="1321281"/>
          </a:xfrm>
          <a:prstGeom prst="rect">
            <a:avLst/>
          </a:pr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C21FD796-9CD0-404D-8DF5-5274C0BCC7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30319" y="1508609"/>
            <a:ext cx="700047" cy="700047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6C6CA4E-FB32-3F39-26ED-0445A542E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1733" y="5991225"/>
            <a:ext cx="2568811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>
              <a:spcAft>
                <a:spcPts val="600"/>
              </a:spcAft>
            </a:pPr>
            <a:r>
              <a:rPr lang="en-US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Dr. Diana Zeller – KriViNat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7AE532A0-B531-0991-B881-4E23EF3CC7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5772" y="1594201"/>
            <a:ext cx="2136542" cy="801430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4979CE88-C56C-1605-BA62-B82A76CE91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740" y="1690551"/>
            <a:ext cx="1670678" cy="608731"/>
          </a:xfrm>
          <a:prstGeom prst="rect">
            <a:avLst/>
          </a:prstGeom>
        </p:spPr>
      </p:pic>
      <p:sp>
        <p:nvSpPr>
          <p:cNvPr id="9" name="Untertitel 2">
            <a:extLst>
              <a:ext uri="{FF2B5EF4-FFF2-40B4-BE49-F238E27FC236}">
                <a16:creationId xmlns:a16="http://schemas.microsoft.com/office/drawing/2014/main" id="{F3AB549E-4C1F-E0F8-6ED0-F251B35B3D03}"/>
              </a:ext>
            </a:extLst>
          </p:cNvPr>
          <p:cNvSpPr txBox="1">
            <a:spLocks/>
          </p:cNvSpPr>
          <p:nvPr/>
        </p:nvSpPr>
        <p:spPr>
          <a:xfrm>
            <a:off x="2239645" y="4144530"/>
            <a:ext cx="7711423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de-DE" sz="1800" dirty="0"/>
              <a:t>Dr. Diana Zeller, Akademische Rätin</a:t>
            </a:r>
          </a:p>
          <a:p>
            <a:pPr marL="0" indent="0" algn="ctr">
              <a:buNone/>
            </a:pPr>
            <a:r>
              <a:rPr lang="de-DE" sz="1800" dirty="0"/>
              <a:t>Chemiedidaktik Wuppertal, AK Bohrmann-Linde</a:t>
            </a:r>
          </a:p>
        </p:txBody>
      </p:sp>
      <p:pic>
        <p:nvPicPr>
          <p:cNvPr id="17" name="Grafik 16">
            <a:extLst>
              <a:ext uri="{FF2B5EF4-FFF2-40B4-BE49-F238E27FC236}">
                <a16:creationId xmlns:a16="http://schemas.microsoft.com/office/drawing/2014/main" id="{F9FE4596-CBAC-4FEF-A6FB-C0F0A7694C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620" y="202896"/>
            <a:ext cx="3008189" cy="878899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E34FB710-D7C8-468F-9376-2B1E5AAF63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22756" y="6011554"/>
            <a:ext cx="1120107" cy="794627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3182B48E-9502-4D72-97A6-2BAA71A6A56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83388" y="6205731"/>
            <a:ext cx="1718601" cy="406271"/>
          </a:xfrm>
          <a:prstGeom prst="rect">
            <a:avLst/>
          </a:prstGeom>
        </p:spPr>
      </p:pic>
      <p:sp>
        <p:nvSpPr>
          <p:cNvPr id="20" name="Rechteck 19">
            <a:extLst>
              <a:ext uri="{FF2B5EF4-FFF2-40B4-BE49-F238E27FC236}">
                <a16:creationId xmlns:a16="http://schemas.microsoft.com/office/drawing/2014/main" id="{D2FB49E4-9E88-4035-A585-BA4A7159DB87}"/>
              </a:ext>
            </a:extLst>
          </p:cNvPr>
          <p:cNvSpPr/>
          <p:nvPr/>
        </p:nvSpPr>
        <p:spPr>
          <a:xfrm>
            <a:off x="1389067" y="6442725"/>
            <a:ext cx="92929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00" dirty="0"/>
              <a:t>CC BY-SA</a:t>
            </a:r>
          </a:p>
        </p:txBody>
      </p:sp>
    </p:spTree>
    <p:extLst>
      <p:ext uri="{BB962C8B-B14F-4D97-AF65-F5344CB8AC3E}">
        <p14:creationId xmlns:p14="http://schemas.microsoft.com/office/powerpoint/2010/main" val="651866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angle 63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" name="Content Placeholder 60">
            <a:extLst>
              <a:ext uri="{FF2B5EF4-FFF2-40B4-BE49-F238E27FC236}">
                <a16:creationId xmlns:a16="http://schemas.microsoft.com/office/drawing/2014/main" id="{C729B11B-7845-96DE-31FB-7E09814100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8" y="1782981"/>
            <a:ext cx="4970877" cy="4393982"/>
          </a:xfrm>
        </p:spPr>
        <p:txBody>
          <a:bodyPr>
            <a:normAutofit/>
          </a:bodyPr>
          <a:lstStyle/>
          <a:p>
            <a:endParaRPr lang="en-US" sz="2000"/>
          </a:p>
        </p:txBody>
      </p:sp>
      <p:sp>
        <p:nvSpPr>
          <p:cNvPr id="83" name="Isosceles Triangle 65">
            <a:extLst>
              <a:ext uri="{FF2B5EF4-FFF2-40B4-BE49-F238E27FC236}">
                <a16:creationId xmlns:a16="http://schemas.microsoft.com/office/drawing/2014/main" id="{D3F51FEB-38FB-4F6C-9F7B-2F2AFAB65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501760" y="5103257"/>
            <a:ext cx="2017580" cy="1014060"/>
          </a:xfrm>
          <a:prstGeom prst="triangle">
            <a:avLst>
              <a:gd name="adj" fmla="val 50000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67">
            <a:extLst>
              <a:ext uri="{FF2B5EF4-FFF2-40B4-BE49-F238E27FC236}">
                <a16:creationId xmlns:a16="http://schemas.microsoft.com/office/drawing/2014/main" id="{1E547BA6-BAE0-43BB-A7CA-60F69CE25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27916" y="5728708"/>
            <a:ext cx="485578" cy="48557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69">
            <a:extLst>
              <a:ext uri="{FF2B5EF4-FFF2-40B4-BE49-F238E27FC236}">
                <a16:creationId xmlns:a16="http://schemas.microsoft.com/office/drawing/2014/main" id="{15CBE6EC-46EF-45D9-8E16-DCDC5917CA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094720" y="0"/>
            <a:ext cx="1097280" cy="1097280"/>
            <a:chOff x="11094720" y="0"/>
            <a:chExt cx="1097280" cy="1097280"/>
          </a:xfrm>
        </p:grpSpPr>
        <p:sp>
          <p:nvSpPr>
            <p:cNvPr id="71" name="Isosceles Triangle 70">
              <a:extLst>
                <a:ext uri="{FF2B5EF4-FFF2-40B4-BE49-F238E27FC236}">
                  <a16:creationId xmlns:a16="http://schemas.microsoft.com/office/drawing/2014/main" id="{DEEDCD65-9740-4F34-BDF1-9C068E0532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1094720" y="0"/>
              <a:ext cx="1097280" cy="1097280"/>
            </a:xfrm>
            <a:prstGeom prst="triangle">
              <a:avLst>
                <a:gd name="adj" fmla="val 10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6" name="Rectangle 71">
              <a:extLst>
                <a:ext uri="{FF2B5EF4-FFF2-40B4-BE49-F238E27FC236}">
                  <a16:creationId xmlns:a16="http://schemas.microsoft.com/office/drawing/2014/main" id="{4B3DA7FD-5CC0-46D1-9DFB-5BAF6BE249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189552" y="127618"/>
              <a:ext cx="457894" cy="457894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6C6CA4E-FB32-3F39-26ED-0445A542E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spcAft>
                <a:spcPts val="600"/>
              </a:spcAft>
            </a:pPr>
            <a:r>
              <a:rPr lang="en-US" kern="1200">
                <a:latin typeface="+mn-lt"/>
                <a:ea typeface="+mn-ea"/>
                <a:cs typeface="+mn-cs"/>
              </a:rPr>
              <a:t>Dr. Diana Zeller – KriViNat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AF9FC152-D30E-600C-50C7-B2C96CDEB672}"/>
              </a:ext>
            </a:extLst>
          </p:cNvPr>
          <p:cNvSpPr txBox="1"/>
          <p:nvPr/>
        </p:nvSpPr>
        <p:spPr>
          <a:xfrm>
            <a:off x="838200" y="628767"/>
            <a:ext cx="107103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3600" b="1" dirty="0"/>
              <a:t>3. Kritischer Umgang mit Videos im Chemieunterricht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848D437E-8CA8-B492-DDF2-E5987A3E74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373" y="1800454"/>
            <a:ext cx="4219029" cy="3883217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7F99F32C-3453-6F0A-500E-8F156DB696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3841" y="1798160"/>
            <a:ext cx="4195314" cy="3878226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B4A582A-44D0-2E83-DB80-1BBE78D878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27784" y="1798804"/>
            <a:ext cx="4333121" cy="3884867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8C2668CF-2350-89E6-0CD6-17A0967555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32349" y="1807197"/>
            <a:ext cx="4394103" cy="3884368"/>
          </a:xfrm>
          <a:prstGeom prst="rect">
            <a:avLst/>
          </a:prstGeom>
        </p:spPr>
      </p:pic>
      <p:sp>
        <p:nvSpPr>
          <p:cNvPr id="13" name="Rechteck 12">
            <a:extLst>
              <a:ext uri="{FF2B5EF4-FFF2-40B4-BE49-F238E27FC236}">
                <a16:creationId xmlns:a16="http://schemas.microsoft.com/office/drawing/2014/main" id="{A05E71E0-CF32-2453-B2CC-634FE542472D}"/>
              </a:ext>
            </a:extLst>
          </p:cNvPr>
          <p:cNvSpPr/>
          <p:nvPr/>
        </p:nvSpPr>
        <p:spPr>
          <a:xfrm>
            <a:off x="11037189" y="5701837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dirty="0"/>
              <a:t>[1]</a:t>
            </a: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949AF4FA-5BD9-0FE0-BCD0-FE348498A6FA}"/>
              </a:ext>
            </a:extLst>
          </p:cNvPr>
          <p:cNvSpPr/>
          <p:nvPr/>
        </p:nvSpPr>
        <p:spPr>
          <a:xfrm>
            <a:off x="1057204" y="5622965"/>
            <a:ext cx="875149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600" dirty="0">
                <a:latin typeface="var(--ytd-video-primary-info-renderer-title-font-family, inherit)"/>
              </a:rPr>
              <a:t>Original-Video</a:t>
            </a:r>
          </a:p>
          <a:p>
            <a:r>
              <a:rPr lang="de-DE" sz="1600" dirty="0">
                <a:latin typeface="var(--ytd-video-primary-info-renderer-title-font-family, inherit)"/>
              </a:rPr>
              <a:t>„12 Crazy Cool DIY Science Experiments! “ von </a:t>
            </a:r>
            <a:r>
              <a:rPr lang="de-DE" sz="1600" dirty="0" err="1">
                <a:latin typeface="var(--ytd-video-primary-info-renderer-title-font-family, inherit)"/>
              </a:rPr>
              <a:t>Blossom</a:t>
            </a:r>
            <a:endParaRPr lang="de-DE" sz="1600" dirty="0">
              <a:latin typeface="var(--ytd-video-primary-info-renderer-title-font-family, inherit)"/>
            </a:endParaRPr>
          </a:p>
          <a:p>
            <a:r>
              <a:rPr lang="de-DE" sz="1600" dirty="0"/>
              <a:t>7.415.886 Aufrufe • 15.05.2019  (Stand 30.9.2022) </a:t>
            </a:r>
            <a:br>
              <a:rPr lang="de-DE" dirty="0"/>
            </a:br>
            <a:endParaRPr lang="de-DE" dirty="0"/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FB9D5F65-5E39-F0E4-9821-956C78DF84FB}"/>
              </a:ext>
            </a:extLst>
          </p:cNvPr>
          <p:cNvSpPr/>
          <p:nvPr/>
        </p:nvSpPr>
        <p:spPr>
          <a:xfrm>
            <a:off x="838200" y="1346337"/>
            <a:ext cx="74891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>
                <a:solidFill>
                  <a:schemeClr val="tx2"/>
                </a:solidFill>
              </a:rPr>
              <a:t>1.1 Der Ausgangspunkt: Erdnussbutter wird zum Diamant</a:t>
            </a:r>
          </a:p>
        </p:txBody>
      </p:sp>
    </p:spTree>
    <p:extLst>
      <p:ext uri="{BB962C8B-B14F-4D97-AF65-F5344CB8AC3E}">
        <p14:creationId xmlns:p14="http://schemas.microsoft.com/office/powerpoint/2010/main" val="2880416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angle 63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" name="Content Placeholder 60">
            <a:extLst>
              <a:ext uri="{FF2B5EF4-FFF2-40B4-BE49-F238E27FC236}">
                <a16:creationId xmlns:a16="http://schemas.microsoft.com/office/drawing/2014/main" id="{C729B11B-7845-96DE-31FB-7E09814100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8" y="1782981"/>
            <a:ext cx="4970877" cy="4393982"/>
          </a:xfrm>
        </p:spPr>
        <p:txBody>
          <a:bodyPr>
            <a:normAutofit/>
          </a:bodyPr>
          <a:lstStyle/>
          <a:p>
            <a:endParaRPr lang="en-US" sz="2000"/>
          </a:p>
        </p:txBody>
      </p:sp>
      <p:sp>
        <p:nvSpPr>
          <p:cNvPr id="83" name="Isosceles Triangle 65">
            <a:extLst>
              <a:ext uri="{FF2B5EF4-FFF2-40B4-BE49-F238E27FC236}">
                <a16:creationId xmlns:a16="http://schemas.microsoft.com/office/drawing/2014/main" id="{D3F51FEB-38FB-4F6C-9F7B-2F2AFAB65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501760" y="5103257"/>
            <a:ext cx="2017580" cy="1014060"/>
          </a:xfrm>
          <a:prstGeom prst="triangle">
            <a:avLst>
              <a:gd name="adj" fmla="val 50000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67">
            <a:extLst>
              <a:ext uri="{FF2B5EF4-FFF2-40B4-BE49-F238E27FC236}">
                <a16:creationId xmlns:a16="http://schemas.microsoft.com/office/drawing/2014/main" id="{1E547BA6-BAE0-43BB-A7CA-60F69CE25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27916" y="5728708"/>
            <a:ext cx="485578" cy="48557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69">
            <a:extLst>
              <a:ext uri="{FF2B5EF4-FFF2-40B4-BE49-F238E27FC236}">
                <a16:creationId xmlns:a16="http://schemas.microsoft.com/office/drawing/2014/main" id="{15CBE6EC-46EF-45D9-8E16-DCDC5917CA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094720" y="0"/>
            <a:ext cx="1097280" cy="1097280"/>
            <a:chOff x="11094720" y="0"/>
            <a:chExt cx="1097280" cy="1097280"/>
          </a:xfrm>
        </p:grpSpPr>
        <p:sp>
          <p:nvSpPr>
            <p:cNvPr id="71" name="Isosceles Triangle 70">
              <a:extLst>
                <a:ext uri="{FF2B5EF4-FFF2-40B4-BE49-F238E27FC236}">
                  <a16:creationId xmlns:a16="http://schemas.microsoft.com/office/drawing/2014/main" id="{DEEDCD65-9740-4F34-BDF1-9C068E0532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1094720" y="0"/>
              <a:ext cx="1097280" cy="1097280"/>
            </a:xfrm>
            <a:prstGeom prst="triangle">
              <a:avLst>
                <a:gd name="adj" fmla="val 10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6" name="Rectangle 71">
              <a:extLst>
                <a:ext uri="{FF2B5EF4-FFF2-40B4-BE49-F238E27FC236}">
                  <a16:creationId xmlns:a16="http://schemas.microsoft.com/office/drawing/2014/main" id="{4B3DA7FD-5CC0-46D1-9DFB-5BAF6BE249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189552" y="127618"/>
              <a:ext cx="457894" cy="457894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6C6CA4E-FB32-3F39-26ED-0445A542E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spcAft>
                <a:spcPts val="600"/>
              </a:spcAft>
            </a:pPr>
            <a:r>
              <a:rPr lang="en-US" kern="1200">
                <a:latin typeface="+mn-lt"/>
                <a:ea typeface="+mn-ea"/>
                <a:cs typeface="+mn-cs"/>
              </a:rPr>
              <a:t>Dr. Diana Zeller – KriViNat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AF9FC152-D30E-600C-50C7-B2C96CDEB672}"/>
              </a:ext>
            </a:extLst>
          </p:cNvPr>
          <p:cNvSpPr txBox="1"/>
          <p:nvPr/>
        </p:nvSpPr>
        <p:spPr>
          <a:xfrm>
            <a:off x="838200" y="628767"/>
            <a:ext cx="107103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3600" b="1" dirty="0"/>
              <a:t>3. Kritischer Umgang mit Videos im Chemieunterricht</a:t>
            </a: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FB9D5F65-5E39-F0E4-9821-956C78DF84FB}"/>
              </a:ext>
            </a:extLst>
          </p:cNvPr>
          <p:cNvSpPr/>
          <p:nvPr/>
        </p:nvSpPr>
        <p:spPr>
          <a:xfrm>
            <a:off x="838200" y="1346337"/>
            <a:ext cx="74891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>
                <a:solidFill>
                  <a:schemeClr val="tx2"/>
                </a:solidFill>
              </a:rPr>
              <a:t>1.1 Der Ausgangspunkt: Erdnussbutter wird zum Diamant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B8FAFFDD-7ED7-69F7-F4B6-539A97CB55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649" y="1942609"/>
            <a:ext cx="4195471" cy="3473578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A449677B-6CF3-C681-9A4E-06C789F094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8906" y="2315885"/>
            <a:ext cx="4697545" cy="3889263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189DFB97-DC15-A634-87F3-B21EE5A779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392" y="1889039"/>
            <a:ext cx="5535340" cy="4170325"/>
          </a:xfrm>
          <a:prstGeom prst="rect">
            <a:avLst/>
          </a:prstGeom>
        </p:spPr>
      </p:pic>
      <p:sp>
        <p:nvSpPr>
          <p:cNvPr id="18" name="Rechteck 17">
            <a:extLst>
              <a:ext uri="{FF2B5EF4-FFF2-40B4-BE49-F238E27FC236}">
                <a16:creationId xmlns:a16="http://schemas.microsoft.com/office/drawing/2014/main" id="{C6422425-6D51-2A39-141C-39D006D9A520}"/>
              </a:ext>
            </a:extLst>
          </p:cNvPr>
          <p:cNvSpPr/>
          <p:nvPr/>
        </p:nvSpPr>
        <p:spPr>
          <a:xfrm>
            <a:off x="11026037" y="5596162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dirty="0"/>
              <a:t>[2-4]</a:t>
            </a:r>
          </a:p>
        </p:txBody>
      </p:sp>
    </p:spTree>
    <p:extLst>
      <p:ext uri="{BB962C8B-B14F-4D97-AF65-F5344CB8AC3E}">
        <p14:creationId xmlns:p14="http://schemas.microsoft.com/office/powerpoint/2010/main" val="383228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angle 63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3" name="Isosceles Triangle 65">
            <a:extLst>
              <a:ext uri="{FF2B5EF4-FFF2-40B4-BE49-F238E27FC236}">
                <a16:creationId xmlns:a16="http://schemas.microsoft.com/office/drawing/2014/main" id="{D3F51FEB-38FB-4F6C-9F7B-2F2AFAB65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501760" y="5103257"/>
            <a:ext cx="2017580" cy="1014060"/>
          </a:xfrm>
          <a:prstGeom prst="triangle">
            <a:avLst>
              <a:gd name="adj" fmla="val 50000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67">
            <a:extLst>
              <a:ext uri="{FF2B5EF4-FFF2-40B4-BE49-F238E27FC236}">
                <a16:creationId xmlns:a16="http://schemas.microsoft.com/office/drawing/2014/main" id="{1E547BA6-BAE0-43BB-A7CA-60F69CE25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27916" y="5728708"/>
            <a:ext cx="485578" cy="48557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69">
            <a:extLst>
              <a:ext uri="{FF2B5EF4-FFF2-40B4-BE49-F238E27FC236}">
                <a16:creationId xmlns:a16="http://schemas.microsoft.com/office/drawing/2014/main" id="{15CBE6EC-46EF-45D9-8E16-DCDC5917CA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094720" y="0"/>
            <a:ext cx="1097280" cy="1097280"/>
            <a:chOff x="11094720" y="0"/>
            <a:chExt cx="1097280" cy="1097280"/>
          </a:xfrm>
        </p:grpSpPr>
        <p:sp>
          <p:nvSpPr>
            <p:cNvPr id="71" name="Isosceles Triangle 70">
              <a:extLst>
                <a:ext uri="{FF2B5EF4-FFF2-40B4-BE49-F238E27FC236}">
                  <a16:creationId xmlns:a16="http://schemas.microsoft.com/office/drawing/2014/main" id="{DEEDCD65-9740-4F34-BDF1-9C068E0532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1094720" y="0"/>
              <a:ext cx="1097280" cy="1097280"/>
            </a:xfrm>
            <a:prstGeom prst="triangle">
              <a:avLst>
                <a:gd name="adj" fmla="val 10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6" name="Rectangle 71">
              <a:extLst>
                <a:ext uri="{FF2B5EF4-FFF2-40B4-BE49-F238E27FC236}">
                  <a16:creationId xmlns:a16="http://schemas.microsoft.com/office/drawing/2014/main" id="{4B3DA7FD-5CC0-46D1-9DFB-5BAF6BE249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189552" y="127618"/>
              <a:ext cx="457894" cy="457894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6C6CA4E-FB32-3F39-26ED-0445A542E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spcAft>
                <a:spcPts val="600"/>
              </a:spcAft>
            </a:pPr>
            <a:r>
              <a:rPr lang="en-US" kern="1200">
                <a:latin typeface="+mn-lt"/>
                <a:ea typeface="+mn-ea"/>
                <a:cs typeface="+mn-cs"/>
              </a:rPr>
              <a:t>Dr. Diana Zeller – KriViNat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AF9FC152-D30E-600C-50C7-B2C96CDEB672}"/>
              </a:ext>
            </a:extLst>
          </p:cNvPr>
          <p:cNvSpPr txBox="1"/>
          <p:nvPr/>
        </p:nvSpPr>
        <p:spPr>
          <a:xfrm>
            <a:off x="838200" y="628767"/>
            <a:ext cx="107103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3600" b="1" dirty="0"/>
              <a:t>3. Kritischer Umgang mit Videos im Chemieunterricht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87A8BCD0-5CC5-243D-DDAC-6630347D83A9}"/>
              </a:ext>
            </a:extLst>
          </p:cNvPr>
          <p:cNvSpPr/>
          <p:nvPr/>
        </p:nvSpPr>
        <p:spPr>
          <a:xfrm>
            <a:off x="838199" y="1547483"/>
            <a:ext cx="10804557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>
                <a:solidFill>
                  <a:schemeClr val="tx2"/>
                </a:solidFill>
              </a:rPr>
              <a:t>1.2 Falschinformationen und Desinformationen (“Fake News“) </a:t>
            </a:r>
          </a:p>
          <a:p>
            <a:endParaRPr lang="de-DE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Während der Pandemie erfahren Jugendliche eine Vielzahl von Falschmeldungen in Sozialen Netzwerken [5]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43 % der befragten Jugendlichen geben 2020 in einer Studie an, dass sie die Glaubwürdigkeit von Informationen in den Sozialen Netzwerken nicht einschätzen können [6]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85% der Teilnehmenden wiederum geben an, dass das Thema Falschinformationen Teil des Unterrichts sein soll, 75% sprechen sich sogar dafür aus, dieses Thema als verpflichtend in den Fächern zu behandeln [6]</a:t>
            </a:r>
          </a:p>
          <a:p>
            <a:pPr marL="342900" indent="-342900">
              <a:buFont typeface="Wingdings" panose="05000000000000000000" pitchFamily="2" charset="2"/>
              <a:buChar char="à"/>
            </a:pPr>
            <a:r>
              <a:rPr lang="de-DE" sz="2400" dirty="0">
                <a:sym typeface="Wingdings" panose="05000000000000000000" pitchFamily="2" charset="2"/>
              </a:rPr>
              <a:t>Mit Digitalstrategie der KMK ist die Stärkung der Informationsbewertungskompetenz nicht als Querschnittsaufgabe zu verstehen, sondern muss in die Fächer integriert werden. </a:t>
            </a:r>
          </a:p>
        </p:txBody>
      </p:sp>
    </p:spTree>
    <p:extLst>
      <p:ext uri="{BB962C8B-B14F-4D97-AF65-F5344CB8AC3E}">
        <p14:creationId xmlns:p14="http://schemas.microsoft.com/office/powerpoint/2010/main" val="105761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angle 63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3" name="Isosceles Triangle 65">
            <a:extLst>
              <a:ext uri="{FF2B5EF4-FFF2-40B4-BE49-F238E27FC236}">
                <a16:creationId xmlns:a16="http://schemas.microsoft.com/office/drawing/2014/main" id="{D3F51FEB-38FB-4F6C-9F7B-2F2AFAB65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501760" y="5103257"/>
            <a:ext cx="2017580" cy="1014060"/>
          </a:xfrm>
          <a:prstGeom prst="triangle">
            <a:avLst>
              <a:gd name="adj" fmla="val 50000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67">
            <a:extLst>
              <a:ext uri="{FF2B5EF4-FFF2-40B4-BE49-F238E27FC236}">
                <a16:creationId xmlns:a16="http://schemas.microsoft.com/office/drawing/2014/main" id="{1E547BA6-BAE0-43BB-A7CA-60F69CE25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27916" y="5728708"/>
            <a:ext cx="485578" cy="48557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69">
            <a:extLst>
              <a:ext uri="{FF2B5EF4-FFF2-40B4-BE49-F238E27FC236}">
                <a16:creationId xmlns:a16="http://schemas.microsoft.com/office/drawing/2014/main" id="{15CBE6EC-46EF-45D9-8E16-DCDC5917CA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094720" y="0"/>
            <a:ext cx="1097280" cy="1097280"/>
            <a:chOff x="11094720" y="0"/>
            <a:chExt cx="1097280" cy="1097280"/>
          </a:xfrm>
        </p:grpSpPr>
        <p:sp>
          <p:nvSpPr>
            <p:cNvPr id="71" name="Isosceles Triangle 70">
              <a:extLst>
                <a:ext uri="{FF2B5EF4-FFF2-40B4-BE49-F238E27FC236}">
                  <a16:creationId xmlns:a16="http://schemas.microsoft.com/office/drawing/2014/main" id="{DEEDCD65-9740-4F34-BDF1-9C068E0532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1094720" y="0"/>
              <a:ext cx="1097280" cy="1097280"/>
            </a:xfrm>
            <a:prstGeom prst="triangle">
              <a:avLst>
                <a:gd name="adj" fmla="val 10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6" name="Rectangle 71">
              <a:extLst>
                <a:ext uri="{FF2B5EF4-FFF2-40B4-BE49-F238E27FC236}">
                  <a16:creationId xmlns:a16="http://schemas.microsoft.com/office/drawing/2014/main" id="{4B3DA7FD-5CC0-46D1-9DFB-5BAF6BE249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189552" y="127618"/>
              <a:ext cx="457894" cy="457894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6C6CA4E-FB32-3F39-26ED-0445A542E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spcAft>
                <a:spcPts val="600"/>
              </a:spcAft>
            </a:pPr>
            <a:r>
              <a:rPr lang="en-US" kern="1200">
                <a:latin typeface="+mn-lt"/>
                <a:ea typeface="+mn-ea"/>
                <a:cs typeface="+mn-cs"/>
              </a:rPr>
              <a:t>Dr. Diana Zeller – KriViNat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AF9FC152-D30E-600C-50C7-B2C96CDEB672}"/>
              </a:ext>
            </a:extLst>
          </p:cNvPr>
          <p:cNvSpPr txBox="1"/>
          <p:nvPr/>
        </p:nvSpPr>
        <p:spPr>
          <a:xfrm>
            <a:off x="838200" y="628767"/>
            <a:ext cx="107103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3600" b="1" dirty="0"/>
              <a:t>3. Kritischer Umgang mit Videos im Chemieunterricht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0A8C5843-044E-39B5-4D58-9362B06EAF89}"/>
              </a:ext>
            </a:extLst>
          </p:cNvPr>
          <p:cNvSpPr/>
          <p:nvPr/>
        </p:nvSpPr>
        <p:spPr>
          <a:xfrm>
            <a:off x="838200" y="1753895"/>
            <a:ext cx="105156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de-DE" sz="2400" dirty="0"/>
          </a:p>
          <a:p>
            <a:r>
              <a:rPr lang="de-DE" sz="2400" dirty="0"/>
              <a:t>Warum sollte die Informationsbewertungskompetenz ans Fach angebunden gefördert werden?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/>
              <a:t>Falschinformationen können als solche nur durch fachliches Wissen (Begriffe, Konzepte und Zusammenhänge) identifiziert und auch bewertet werden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/>
              <a:t>Fächerspezifische Begriffe oder Definitionen, die in verschiedenen Kontexten anders bewertet werden, müssen bekannt sein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/>
              <a:t>Insbesondere bei der Bewertung von Versuchsvideos ist auch praktisches Wissen nötig, um falsche Durchführungen erkennen zu können</a:t>
            </a:r>
          </a:p>
          <a:p>
            <a:endParaRPr lang="de-DE" sz="2400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DAEE2EF7-8D6D-9434-8C25-330E94D1353D}"/>
              </a:ext>
            </a:extLst>
          </p:cNvPr>
          <p:cNvSpPr/>
          <p:nvPr/>
        </p:nvSpPr>
        <p:spPr>
          <a:xfrm>
            <a:off x="838199" y="1547483"/>
            <a:ext cx="106668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>
                <a:solidFill>
                  <a:schemeClr val="tx2"/>
                </a:solidFill>
              </a:rPr>
              <a:t>1.3 Falschinformationen im naturwissenschaftlichen Unterricht</a:t>
            </a:r>
          </a:p>
        </p:txBody>
      </p:sp>
    </p:spTree>
    <p:extLst>
      <p:ext uri="{BB962C8B-B14F-4D97-AF65-F5344CB8AC3E}">
        <p14:creationId xmlns:p14="http://schemas.microsoft.com/office/powerpoint/2010/main" val="18534312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angle 63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3" name="Isosceles Triangle 65">
            <a:extLst>
              <a:ext uri="{FF2B5EF4-FFF2-40B4-BE49-F238E27FC236}">
                <a16:creationId xmlns:a16="http://schemas.microsoft.com/office/drawing/2014/main" id="{D3F51FEB-38FB-4F6C-9F7B-2F2AFAB65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501760" y="5103257"/>
            <a:ext cx="2017580" cy="1014060"/>
          </a:xfrm>
          <a:prstGeom prst="triangle">
            <a:avLst>
              <a:gd name="adj" fmla="val 50000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67">
            <a:extLst>
              <a:ext uri="{FF2B5EF4-FFF2-40B4-BE49-F238E27FC236}">
                <a16:creationId xmlns:a16="http://schemas.microsoft.com/office/drawing/2014/main" id="{1E547BA6-BAE0-43BB-A7CA-60F69CE25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27916" y="5728708"/>
            <a:ext cx="485578" cy="48557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69">
            <a:extLst>
              <a:ext uri="{FF2B5EF4-FFF2-40B4-BE49-F238E27FC236}">
                <a16:creationId xmlns:a16="http://schemas.microsoft.com/office/drawing/2014/main" id="{15CBE6EC-46EF-45D9-8E16-DCDC5917CA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094720" y="0"/>
            <a:ext cx="1097280" cy="1097280"/>
            <a:chOff x="11094720" y="0"/>
            <a:chExt cx="1097280" cy="1097280"/>
          </a:xfrm>
        </p:grpSpPr>
        <p:sp>
          <p:nvSpPr>
            <p:cNvPr id="71" name="Isosceles Triangle 70">
              <a:extLst>
                <a:ext uri="{FF2B5EF4-FFF2-40B4-BE49-F238E27FC236}">
                  <a16:creationId xmlns:a16="http://schemas.microsoft.com/office/drawing/2014/main" id="{DEEDCD65-9740-4F34-BDF1-9C068E0532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1094720" y="0"/>
              <a:ext cx="1097280" cy="1097280"/>
            </a:xfrm>
            <a:prstGeom prst="triangle">
              <a:avLst>
                <a:gd name="adj" fmla="val 10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6" name="Rectangle 71">
              <a:extLst>
                <a:ext uri="{FF2B5EF4-FFF2-40B4-BE49-F238E27FC236}">
                  <a16:creationId xmlns:a16="http://schemas.microsoft.com/office/drawing/2014/main" id="{4B3DA7FD-5CC0-46D1-9DFB-5BAF6BE249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189552" y="127618"/>
              <a:ext cx="457894" cy="457894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6C6CA4E-FB32-3F39-26ED-0445A542E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spcAft>
                <a:spcPts val="600"/>
              </a:spcAft>
            </a:pPr>
            <a:r>
              <a:rPr lang="en-US" kern="1200">
                <a:latin typeface="+mn-lt"/>
                <a:ea typeface="+mn-ea"/>
                <a:cs typeface="+mn-cs"/>
              </a:rPr>
              <a:t>Dr. Diana Zeller – KriViNat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AF9FC152-D30E-600C-50C7-B2C96CDEB672}"/>
              </a:ext>
            </a:extLst>
          </p:cNvPr>
          <p:cNvSpPr txBox="1"/>
          <p:nvPr/>
        </p:nvSpPr>
        <p:spPr>
          <a:xfrm>
            <a:off x="838200" y="628767"/>
            <a:ext cx="107103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3600" b="1" dirty="0"/>
              <a:t>3. Kritischer Umgang mit Videos im Chemieunterricht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A7C059C0-B5A4-6ADB-1402-6D373E1B8230}"/>
              </a:ext>
            </a:extLst>
          </p:cNvPr>
          <p:cNvSpPr/>
          <p:nvPr/>
        </p:nvSpPr>
        <p:spPr>
          <a:xfrm>
            <a:off x="845309" y="2008371"/>
            <a:ext cx="2497494" cy="3867470"/>
          </a:xfrm>
          <a:prstGeom prst="rect">
            <a:avLst/>
          </a:prstGeom>
          <a:solidFill>
            <a:srgbClr val="5B9BD5">
              <a:alpha val="3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95ABDF62-EEFB-8065-FF2F-F7E657F18676}"/>
              </a:ext>
            </a:extLst>
          </p:cNvPr>
          <p:cNvSpPr/>
          <p:nvPr/>
        </p:nvSpPr>
        <p:spPr>
          <a:xfrm>
            <a:off x="838200" y="2096480"/>
            <a:ext cx="249749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40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Digital Scientific </a:t>
            </a:r>
            <a:r>
              <a:rPr lang="de-DE" sz="40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Literacy</a:t>
            </a:r>
            <a:endParaRPr lang="de-DE" sz="40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E2087DF2-1755-7701-4D2C-46A638F82D31}"/>
              </a:ext>
            </a:extLst>
          </p:cNvPr>
          <p:cNvSpPr txBox="1"/>
          <p:nvPr/>
        </p:nvSpPr>
        <p:spPr>
          <a:xfrm>
            <a:off x="3669957" y="1607821"/>
            <a:ext cx="768384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sz="2400" dirty="0"/>
          </a:p>
          <a:p>
            <a:r>
              <a:rPr lang="de-DE" sz="2400" dirty="0"/>
              <a:t>= Digitale (natur-)wissenschaftliche Kompetenz</a:t>
            </a:r>
          </a:p>
          <a:p>
            <a:endParaRPr lang="de-DE" sz="2400" dirty="0"/>
          </a:p>
          <a:p>
            <a:r>
              <a:rPr lang="de-DE" sz="2400" dirty="0"/>
              <a:t>Abgeleitet von </a:t>
            </a:r>
            <a:r>
              <a:rPr lang="de-DE" sz="2400" i="1" dirty="0"/>
              <a:t>„Scientific </a:t>
            </a:r>
            <a:r>
              <a:rPr lang="de-DE" sz="2400" i="1" dirty="0" err="1"/>
              <a:t>Literacy</a:t>
            </a:r>
            <a:r>
              <a:rPr lang="de-DE" sz="2400" i="1" dirty="0"/>
              <a:t>“ </a:t>
            </a:r>
            <a:r>
              <a:rPr lang="de-DE" sz="2400" dirty="0"/>
              <a:t>als </a:t>
            </a:r>
            <a:r>
              <a:rPr lang="de-DE" sz="2400" i="1" dirty="0"/>
              <a:t>naturwissen-</a:t>
            </a:r>
            <a:r>
              <a:rPr lang="de-DE" sz="2400" i="1" dirty="0" err="1"/>
              <a:t>schaftliche</a:t>
            </a:r>
            <a:r>
              <a:rPr lang="de-DE" sz="2400" i="1" dirty="0"/>
              <a:t> Kompetenz </a:t>
            </a:r>
            <a:r>
              <a:rPr lang="de-DE" sz="2400" dirty="0"/>
              <a:t>nach den Vorgaben der OECD für die PISA-Studie [9]</a:t>
            </a:r>
          </a:p>
          <a:p>
            <a:endParaRPr lang="de-DE" sz="2400" dirty="0"/>
          </a:p>
          <a:p>
            <a:r>
              <a:rPr lang="de-DE" sz="2400" dirty="0"/>
              <a:t>Digital Scientific </a:t>
            </a:r>
            <a:r>
              <a:rPr lang="de-DE" sz="2400" dirty="0" err="1"/>
              <a:t>Literacy</a:t>
            </a:r>
            <a:r>
              <a:rPr lang="de-DE" sz="2400" dirty="0"/>
              <a:t> ist die Fähigkeit, sich mit wissenschaftsbezogenen Themen in digitalen Medien auseinanderzusetzen, wissenschaftliche Erkenntnisse in Bezug auf digitale Ressourcen anzuwenden und deren Inhalte kritisch zu analysieren und zu beurteilen.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143CAF3D-33EE-4D40-4A59-A34372BF08F3}"/>
              </a:ext>
            </a:extLst>
          </p:cNvPr>
          <p:cNvSpPr/>
          <p:nvPr/>
        </p:nvSpPr>
        <p:spPr>
          <a:xfrm>
            <a:off x="838199" y="1547483"/>
            <a:ext cx="106668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>
                <a:solidFill>
                  <a:schemeClr val="tx2"/>
                </a:solidFill>
              </a:rPr>
              <a:t>2. Digital Scientific </a:t>
            </a:r>
            <a:r>
              <a:rPr lang="de-DE" sz="2400" b="1" dirty="0" err="1">
                <a:solidFill>
                  <a:schemeClr val="tx2"/>
                </a:solidFill>
              </a:rPr>
              <a:t>Literacy</a:t>
            </a:r>
            <a:endParaRPr lang="de-DE" sz="24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9371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angle 63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3" name="Isosceles Triangle 65">
            <a:extLst>
              <a:ext uri="{FF2B5EF4-FFF2-40B4-BE49-F238E27FC236}">
                <a16:creationId xmlns:a16="http://schemas.microsoft.com/office/drawing/2014/main" id="{D3F51FEB-38FB-4F6C-9F7B-2F2AFAB65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501760" y="5103257"/>
            <a:ext cx="2017580" cy="1014060"/>
          </a:xfrm>
          <a:prstGeom prst="triangle">
            <a:avLst>
              <a:gd name="adj" fmla="val 50000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67">
            <a:extLst>
              <a:ext uri="{FF2B5EF4-FFF2-40B4-BE49-F238E27FC236}">
                <a16:creationId xmlns:a16="http://schemas.microsoft.com/office/drawing/2014/main" id="{1E547BA6-BAE0-43BB-A7CA-60F69CE25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27916" y="5728708"/>
            <a:ext cx="485578" cy="48557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69">
            <a:extLst>
              <a:ext uri="{FF2B5EF4-FFF2-40B4-BE49-F238E27FC236}">
                <a16:creationId xmlns:a16="http://schemas.microsoft.com/office/drawing/2014/main" id="{15CBE6EC-46EF-45D9-8E16-DCDC5917CA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094720" y="0"/>
            <a:ext cx="1097280" cy="1097280"/>
            <a:chOff x="11094720" y="0"/>
            <a:chExt cx="1097280" cy="1097280"/>
          </a:xfrm>
        </p:grpSpPr>
        <p:sp>
          <p:nvSpPr>
            <p:cNvPr id="71" name="Isosceles Triangle 70">
              <a:extLst>
                <a:ext uri="{FF2B5EF4-FFF2-40B4-BE49-F238E27FC236}">
                  <a16:creationId xmlns:a16="http://schemas.microsoft.com/office/drawing/2014/main" id="{DEEDCD65-9740-4F34-BDF1-9C068E0532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1094720" y="0"/>
              <a:ext cx="1097280" cy="1097280"/>
            </a:xfrm>
            <a:prstGeom prst="triangle">
              <a:avLst>
                <a:gd name="adj" fmla="val 10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6" name="Rectangle 71">
              <a:extLst>
                <a:ext uri="{FF2B5EF4-FFF2-40B4-BE49-F238E27FC236}">
                  <a16:creationId xmlns:a16="http://schemas.microsoft.com/office/drawing/2014/main" id="{4B3DA7FD-5CC0-46D1-9DFB-5BAF6BE249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189552" y="127618"/>
              <a:ext cx="457894" cy="457894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6C6CA4E-FB32-3F39-26ED-0445A542E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spcAft>
                <a:spcPts val="600"/>
              </a:spcAft>
            </a:pPr>
            <a:r>
              <a:rPr lang="en-US" kern="1200">
                <a:latin typeface="+mn-lt"/>
                <a:ea typeface="+mn-ea"/>
                <a:cs typeface="+mn-cs"/>
              </a:rPr>
              <a:t>Dr. Diana Zeller – KriViNat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AF9FC152-D30E-600C-50C7-B2C96CDEB672}"/>
              </a:ext>
            </a:extLst>
          </p:cNvPr>
          <p:cNvSpPr txBox="1"/>
          <p:nvPr/>
        </p:nvSpPr>
        <p:spPr>
          <a:xfrm>
            <a:off x="838200" y="628767"/>
            <a:ext cx="107103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3600" b="1" dirty="0"/>
              <a:t>3. Kritischer Umgang mit Videos im Chemieunterricht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2AE360BB-83A7-F51C-EE19-F40DD04CD6BC}"/>
              </a:ext>
            </a:extLst>
          </p:cNvPr>
          <p:cNvSpPr/>
          <p:nvPr/>
        </p:nvSpPr>
        <p:spPr>
          <a:xfrm>
            <a:off x="838199" y="1547483"/>
            <a:ext cx="10666863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>
                <a:solidFill>
                  <a:schemeClr val="tx2"/>
                </a:solidFill>
              </a:rPr>
              <a:t>3. </a:t>
            </a:r>
            <a:r>
              <a:rPr lang="de-DE" sz="2400" b="1" dirty="0" err="1">
                <a:solidFill>
                  <a:schemeClr val="tx2"/>
                </a:solidFill>
              </a:rPr>
              <a:t>KriViNat</a:t>
            </a:r>
            <a:r>
              <a:rPr lang="de-DE" sz="2400" b="1" dirty="0">
                <a:solidFill>
                  <a:schemeClr val="tx2"/>
                </a:solidFill>
              </a:rPr>
              <a:t>: Kritischer Umgang mit Videos im naturwissenschaftlichen Unterricht</a:t>
            </a:r>
          </a:p>
          <a:p>
            <a:endParaRPr lang="de-DE" sz="2400" dirty="0">
              <a:sym typeface="Wingdings" panose="05000000000000000000" pitchFamily="2" charset="2"/>
            </a:endParaRPr>
          </a:p>
          <a:p>
            <a:r>
              <a:rPr lang="de-DE" sz="2400" dirty="0">
                <a:sym typeface="Wingdings" panose="05000000000000000000" pitchFamily="2" charset="2"/>
              </a:rPr>
              <a:t>Gezielte Verknüpfung von fachlichen mit digitalisierungsbezogenen Kompetenzen: Ausbildung einer </a:t>
            </a:r>
            <a:r>
              <a:rPr lang="de-DE" sz="2400" b="1" dirty="0">
                <a:sym typeface="Wingdings" panose="05000000000000000000" pitchFamily="2" charset="2"/>
              </a:rPr>
              <a:t>Digital Scientific </a:t>
            </a:r>
            <a:r>
              <a:rPr lang="de-DE" sz="2400" b="1" dirty="0" err="1">
                <a:sym typeface="Wingdings" panose="05000000000000000000" pitchFamily="2" charset="2"/>
              </a:rPr>
              <a:t>Literacy</a:t>
            </a:r>
            <a:endParaRPr lang="de-DE" sz="2400" dirty="0"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b="1" dirty="0">
                <a:sym typeface="Wingdings" panose="05000000000000000000" pitchFamily="2" charset="2"/>
              </a:rPr>
              <a:t>Videos</a:t>
            </a:r>
            <a:r>
              <a:rPr lang="de-DE" sz="2400" dirty="0">
                <a:sym typeface="Wingdings" panose="05000000000000000000" pitchFamily="2" charset="2"/>
              </a:rPr>
              <a:t> als Lerngegenstand: Versuchsvideo </a:t>
            </a:r>
            <a:r>
              <a:rPr lang="de-DE" sz="2400" dirty="0"/>
              <a:t>mit fachspezifischen, inhaltlichen Falschinformationen </a:t>
            </a:r>
            <a:r>
              <a:rPr lang="de-DE" sz="2400" dirty="0">
                <a:sym typeface="Wingdings" panose="05000000000000000000" pitchFamily="2" charset="2"/>
              </a:rPr>
              <a:t>aus dem „</a:t>
            </a:r>
            <a:r>
              <a:rPr lang="de-DE" sz="2400" dirty="0" err="1">
                <a:sym typeface="Wingdings" panose="05000000000000000000" pitchFamily="2" charset="2"/>
              </a:rPr>
              <a:t>Edutainment</a:t>
            </a:r>
            <a:r>
              <a:rPr lang="de-DE" sz="2400" dirty="0">
                <a:sym typeface="Wingdings" panose="05000000000000000000" pitchFamily="2" charset="2"/>
              </a:rPr>
              <a:t>“-Bereich als didaktischer Anker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/>
              <a:t>Förderung der Informationsbewertungskompetenz: </a:t>
            </a:r>
            <a:r>
              <a:rPr lang="de-DE" sz="2400" b="1" dirty="0"/>
              <a:t>Rezeption</a:t>
            </a:r>
            <a:r>
              <a:rPr lang="de-DE" sz="2400" dirty="0"/>
              <a:t> von Versuchsvideos und deren Reflexion durch die </a:t>
            </a:r>
            <a:r>
              <a:rPr lang="de-DE" sz="2400" b="1" dirty="0"/>
              <a:t>Untersuchung</a:t>
            </a:r>
            <a:r>
              <a:rPr lang="de-DE" sz="2400" dirty="0"/>
              <a:t> der gezeigten Sachinformation durch Anwendung naturwissenschaftlicher Arbeitsweisen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b="1" dirty="0">
                <a:sym typeface="Wingdings" panose="05000000000000000000" pitchFamily="2" charset="2"/>
              </a:rPr>
              <a:t>Produktion</a:t>
            </a:r>
            <a:r>
              <a:rPr lang="de-DE" sz="2400" dirty="0">
                <a:sym typeface="Wingdings" panose="05000000000000000000" pitchFamily="2" charset="2"/>
              </a:rPr>
              <a:t> eines eigenen </a:t>
            </a:r>
            <a:r>
              <a:rPr lang="de-DE" sz="2400" dirty="0" err="1">
                <a:sym typeface="Wingdings" panose="05000000000000000000" pitchFamily="2" charset="2"/>
              </a:rPr>
              <a:t>Erklärvideos</a:t>
            </a:r>
            <a:r>
              <a:rPr lang="de-DE" sz="2400" dirty="0">
                <a:sym typeface="Wingdings" panose="05000000000000000000" pitchFamily="2" charset="2"/>
              </a:rPr>
              <a:t>: Sensibilisierung für </a:t>
            </a:r>
            <a:r>
              <a:rPr lang="de-DE" sz="2400" dirty="0"/>
              <a:t>mögliche Manipulationsstrategien und Förderung der Medienproduktionskompetenz</a:t>
            </a:r>
            <a:endParaRPr lang="de-DE" sz="2400" dirty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7490988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angle 63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3" name="Isosceles Triangle 65">
            <a:extLst>
              <a:ext uri="{FF2B5EF4-FFF2-40B4-BE49-F238E27FC236}">
                <a16:creationId xmlns:a16="http://schemas.microsoft.com/office/drawing/2014/main" id="{D3F51FEB-38FB-4F6C-9F7B-2F2AFAB65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501760" y="5103257"/>
            <a:ext cx="2017580" cy="1014060"/>
          </a:xfrm>
          <a:prstGeom prst="triangle">
            <a:avLst>
              <a:gd name="adj" fmla="val 50000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67">
            <a:extLst>
              <a:ext uri="{FF2B5EF4-FFF2-40B4-BE49-F238E27FC236}">
                <a16:creationId xmlns:a16="http://schemas.microsoft.com/office/drawing/2014/main" id="{1E547BA6-BAE0-43BB-A7CA-60F69CE25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27916" y="5728708"/>
            <a:ext cx="485578" cy="48557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69">
            <a:extLst>
              <a:ext uri="{FF2B5EF4-FFF2-40B4-BE49-F238E27FC236}">
                <a16:creationId xmlns:a16="http://schemas.microsoft.com/office/drawing/2014/main" id="{15CBE6EC-46EF-45D9-8E16-DCDC5917CA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094720" y="0"/>
            <a:ext cx="1097280" cy="1097280"/>
            <a:chOff x="11094720" y="0"/>
            <a:chExt cx="1097280" cy="1097280"/>
          </a:xfrm>
        </p:grpSpPr>
        <p:sp>
          <p:nvSpPr>
            <p:cNvPr id="71" name="Isosceles Triangle 70">
              <a:extLst>
                <a:ext uri="{FF2B5EF4-FFF2-40B4-BE49-F238E27FC236}">
                  <a16:creationId xmlns:a16="http://schemas.microsoft.com/office/drawing/2014/main" id="{DEEDCD65-9740-4F34-BDF1-9C068E0532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1094720" y="0"/>
              <a:ext cx="1097280" cy="1097280"/>
            </a:xfrm>
            <a:prstGeom prst="triangle">
              <a:avLst>
                <a:gd name="adj" fmla="val 10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6" name="Rectangle 71">
              <a:extLst>
                <a:ext uri="{FF2B5EF4-FFF2-40B4-BE49-F238E27FC236}">
                  <a16:creationId xmlns:a16="http://schemas.microsoft.com/office/drawing/2014/main" id="{4B3DA7FD-5CC0-46D1-9DFB-5BAF6BE249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189552" y="127618"/>
              <a:ext cx="457894" cy="457894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6C6CA4E-FB32-3F39-26ED-0445A542E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spcAft>
                <a:spcPts val="600"/>
              </a:spcAft>
            </a:pPr>
            <a:r>
              <a:rPr lang="en-US" kern="1200">
                <a:latin typeface="+mn-lt"/>
                <a:ea typeface="+mn-ea"/>
                <a:cs typeface="+mn-cs"/>
              </a:rPr>
              <a:t>Dr. Diana Zeller – KriViNat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AF9FC152-D30E-600C-50C7-B2C96CDEB672}"/>
              </a:ext>
            </a:extLst>
          </p:cNvPr>
          <p:cNvSpPr txBox="1"/>
          <p:nvPr/>
        </p:nvSpPr>
        <p:spPr>
          <a:xfrm>
            <a:off x="838200" y="628767"/>
            <a:ext cx="107103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3600" b="1" dirty="0"/>
              <a:t>3. Kritischer Umgang mit Videos im Chemieunterricht</a:t>
            </a:r>
          </a:p>
        </p:txBody>
      </p:sp>
      <p:sp>
        <p:nvSpPr>
          <p:cNvPr id="5" name="Inhaltsplatzhalter 15">
            <a:extLst>
              <a:ext uri="{FF2B5EF4-FFF2-40B4-BE49-F238E27FC236}">
                <a16:creationId xmlns:a16="http://schemas.microsoft.com/office/drawing/2014/main" id="{79C141D1-E4E5-5FDA-93AA-19759A5CA0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115651"/>
            <a:ext cx="6345364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de-DE" sz="3200" dirty="0"/>
              <a:t>Die konstruktivistische Lernschleife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de-DE" sz="2400" dirty="0"/>
              <a:t>Didaktisches Modell zur Gestaltung von Unterrichtseinheiten</a:t>
            </a:r>
          </a:p>
          <a:p>
            <a:pPr marL="0" indent="0">
              <a:buNone/>
            </a:pPr>
            <a:endParaRPr lang="de-DE" sz="2400" dirty="0"/>
          </a:p>
          <a:p>
            <a:pPr marL="514350" indent="-514350">
              <a:buAutoNum type="arabicPeriod"/>
            </a:pPr>
            <a:r>
              <a:rPr lang="de-DE" sz="2400" dirty="0"/>
              <a:t>Erkundung des Vorwissens </a:t>
            </a:r>
          </a:p>
          <a:p>
            <a:pPr marL="514350" indent="-514350">
              <a:buAutoNum type="arabicPeriod"/>
            </a:pPr>
            <a:r>
              <a:rPr lang="de-DE" sz="2400" dirty="0"/>
              <a:t>Erschließung neuer Fakten durch Experimente</a:t>
            </a:r>
          </a:p>
          <a:p>
            <a:pPr marL="514350" indent="-514350">
              <a:buAutoNum type="arabicPeriod"/>
            </a:pPr>
            <a:r>
              <a:rPr lang="de-DE" sz="2400" dirty="0"/>
              <a:t>Anpassung des Wissens </a:t>
            </a:r>
            <a:endParaRPr lang="de-DE" sz="2000" dirty="0"/>
          </a:p>
          <a:p>
            <a:pPr marL="514350" indent="-514350">
              <a:buAutoNum type="arabicPeriod"/>
            </a:pPr>
            <a:r>
              <a:rPr lang="de-DE" sz="2400" dirty="0"/>
              <a:t>Anwendung des neuen Wissens </a:t>
            </a:r>
          </a:p>
          <a:p>
            <a:pPr marL="0" indent="0">
              <a:buNone/>
            </a:pPr>
            <a:endParaRPr lang="de-DE" sz="2000" dirty="0"/>
          </a:p>
          <a:p>
            <a:pPr marL="0" indent="0">
              <a:lnSpc>
                <a:spcPct val="110000"/>
              </a:lnSpc>
              <a:buNone/>
            </a:pPr>
            <a:r>
              <a:rPr lang="de-DE" sz="2400" dirty="0"/>
              <a:t>Dieses didaktische Modell dient als Grundlage des heutigen vorgestellten Konzepts </a:t>
            </a:r>
            <a:r>
              <a:rPr lang="de-DE" sz="2400" dirty="0" err="1"/>
              <a:t>KriViNat</a:t>
            </a:r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1360F175-2F86-A7CB-D654-5F77C4CE97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1777" y="2009148"/>
            <a:ext cx="4823285" cy="3813002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B0C795A5-68CB-AB59-9148-7B1337D096AB}"/>
              </a:ext>
            </a:extLst>
          </p:cNvPr>
          <p:cNvSpPr/>
          <p:nvPr/>
        </p:nvSpPr>
        <p:spPr>
          <a:xfrm>
            <a:off x="6629941" y="5763755"/>
            <a:ext cx="51123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200" dirty="0">
                <a:latin typeface="Segoe UI" panose="020B0502040204020203" pitchFamily="34" charset="0"/>
              </a:rPr>
              <a:t>Tausch, M. W. (2016): Didaktisch integrativer Chemieunterricht. Kohärente Inhalte, Methoden und Medien. In: </a:t>
            </a:r>
            <a:r>
              <a:rPr lang="de-DE" sz="1200" i="1" dirty="0" err="1">
                <a:latin typeface="Segoe UI" panose="020B0502040204020203" pitchFamily="34" charset="0"/>
              </a:rPr>
              <a:t>PdN-ChiS</a:t>
            </a:r>
            <a:r>
              <a:rPr lang="de-DE" sz="1200" i="1" dirty="0">
                <a:latin typeface="Segoe UI" panose="020B0502040204020203" pitchFamily="34" charset="0"/>
              </a:rPr>
              <a:t> </a:t>
            </a:r>
            <a:r>
              <a:rPr lang="de-DE" sz="1200" dirty="0">
                <a:latin typeface="Segoe UI" panose="020B0502040204020203" pitchFamily="34" charset="0"/>
              </a:rPr>
              <a:t>65 (5), S. 44–48. [2]</a:t>
            </a:r>
          </a:p>
          <a:p>
            <a:endParaRPr lang="de-DE" sz="1200" dirty="0">
              <a:latin typeface="Segoe UI" panose="020B0502040204020203" pitchFamily="34" charset="0"/>
            </a:endParaRP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024711C3-9D99-A763-31CA-1B762E351527}"/>
              </a:ext>
            </a:extLst>
          </p:cNvPr>
          <p:cNvSpPr/>
          <p:nvPr/>
        </p:nvSpPr>
        <p:spPr>
          <a:xfrm>
            <a:off x="838199" y="1547483"/>
            <a:ext cx="106668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>
                <a:solidFill>
                  <a:schemeClr val="tx2"/>
                </a:solidFill>
              </a:rPr>
              <a:t>3. KriViNat: Kritischer Umgang mit Videos im naturwissenschaftlichen Unterricht</a:t>
            </a:r>
            <a:endParaRPr lang="de-DE" sz="24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758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angle 63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3" name="Isosceles Triangle 65">
            <a:extLst>
              <a:ext uri="{FF2B5EF4-FFF2-40B4-BE49-F238E27FC236}">
                <a16:creationId xmlns:a16="http://schemas.microsoft.com/office/drawing/2014/main" id="{D3F51FEB-38FB-4F6C-9F7B-2F2AFAB65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501760" y="5103257"/>
            <a:ext cx="2017580" cy="1014060"/>
          </a:xfrm>
          <a:prstGeom prst="triangle">
            <a:avLst>
              <a:gd name="adj" fmla="val 50000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67">
            <a:extLst>
              <a:ext uri="{FF2B5EF4-FFF2-40B4-BE49-F238E27FC236}">
                <a16:creationId xmlns:a16="http://schemas.microsoft.com/office/drawing/2014/main" id="{1E547BA6-BAE0-43BB-A7CA-60F69CE25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27916" y="5728708"/>
            <a:ext cx="485578" cy="48557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69">
            <a:extLst>
              <a:ext uri="{FF2B5EF4-FFF2-40B4-BE49-F238E27FC236}">
                <a16:creationId xmlns:a16="http://schemas.microsoft.com/office/drawing/2014/main" id="{15CBE6EC-46EF-45D9-8E16-DCDC5917CA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094720" y="0"/>
            <a:ext cx="1097280" cy="1097280"/>
            <a:chOff x="11094720" y="0"/>
            <a:chExt cx="1097280" cy="1097280"/>
          </a:xfrm>
        </p:grpSpPr>
        <p:sp>
          <p:nvSpPr>
            <p:cNvPr id="71" name="Isosceles Triangle 70">
              <a:extLst>
                <a:ext uri="{FF2B5EF4-FFF2-40B4-BE49-F238E27FC236}">
                  <a16:creationId xmlns:a16="http://schemas.microsoft.com/office/drawing/2014/main" id="{DEEDCD65-9740-4F34-BDF1-9C068E0532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1094720" y="0"/>
              <a:ext cx="1097280" cy="1097280"/>
            </a:xfrm>
            <a:prstGeom prst="triangle">
              <a:avLst>
                <a:gd name="adj" fmla="val 10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6" name="Rectangle 71">
              <a:extLst>
                <a:ext uri="{FF2B5EF4-FFF2-40B4-BE49-F238E27FC236}">
                  <a16:creationId xmlns:a16="http://schemas.microsoft.com/office/drawing/2014/main" id="{4B3DA7FD-5CC0-46D1-9DFB-5BAF6BE249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189552" y="127618"/>
              <a:ext cx="457894" cy="457894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6C6CA4E-FB32-3F39-26ED-0445A542E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spcAft>
                <a:spcPts val="600"/>
              </a:spcAft>
            </a:pPr>
            <a:r>
              <a:rPr lang="en-US" kern="1200">
                <a:latin typeface="+mn-lt"/>
                <a:ea typeface="+mn-ea"/>
                <a:cs typeface="+mn-cs"/>
              </a:rPr>
              <a:t>Dr. Diana Zeller – KriViNat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AF9FC152-D30E-600C-50C7-B2C96CDEB672}"/>
              </a:ext>
            </a:extLst>
          </p:cNvPr>
          <p:cNvSpPr txBox="1"/>
          <p:nvPr/>
        </p:nvSpPr>
        <p:spPr>
          <a:xfrm>
            <a:off x="838200" y="628767"/>
            <a:ext cx="107103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3600" b="1" dirty="0"/>
              <a:t>3. Kritischer Umgang mit Videos im Chemieunterricht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024711C3-9D99-A763-31CA-1B762E351527}"/>
              </a:ext>
            </a:extLst>
          </p:cNvPr>
          <p:cNvSpPr/>
          <p:nvPr/>
        </p:nvSpPr>
        <p:spPr>
          <a:xfrm>
            <a:off x="838199" y="1547483"/>
            <a:ext cx="106668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>
                <a:solidFill>
                  <a:schemeClr val="tx2"/>
                </a:solidFill>
              </a:rPr>
              <a:t>3. KriViNat: Kritischer Umgang mit Videos im naturwissenschaftlichen Unterricht</a:t>
            </a:r>
            <a:endParaRPr lang="de-DE" sz="2400" b="1" dirty="0">
              <a:solidFill>
                <a:schemeClr val="tx2"/>
              </a:solidFill>
            </a:endParaRPr>
          </a:p>
        </p:txBody>
      </p:sp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E82D0B66-0A94-1B42-BEF6-97A73EDD51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758394"/>
            <a:ext cx="7277040" cy="493337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de-DE" sz="2400" dirty="0"/>
          </a:p>
          <a:p>
            <a:r>
              <a:rPr lang="de-DE" sz="2400" dirty="0"/>
              <a:t>Ablauf der Lehr-Lern-Sequenz im regulären Fachunterricht in vier Phasen: Von der Rezeption über die Interaktion zur Produktion von Videos </a:t>
            </a:r>
          </a:p>
          <a:p>
            <a:r>
              <a:rPr lang="de-DE" sz="2400" dirty="0"/>
              <a:t>Ziel: Stärkung </a:t>
            </a:r>
            <a:r>
              <a:rPr lang="de-DE" sz="2400" b="1" dirty="0"/>
              <a:t>Digital Scientific </a:t>
            </a:r>
            <a:r>
              <a:rPr lang="de-DE" sz="2400" b="1" dirty="0" err="1"/>
              <a:t>Literacy</a:t>
            </a:r>
            <a:r>
              <a:rPr lang="de-DE" sz="2400" dirty="0"/>
              <a:t> (Analyse und Beurteilung digitaler Medien aufgrund des fachlichen Inhalts)</a:t>
            </a:r>
          </a:p>
          <a:p>
            <a:r>
              <a:rPr lang="de-DE" sz="2400" dirty="0"/>
              <a:t>Weitere Ziele: Stärkung des Kompetenzbereichs Kommunikation und der Experimentierkompetenzen</a:t>
            </a:r>
          </a:p>
          <a:p>
            <a:r>
              <a:rPr lang="de-DE" sz="2400" dirty="0"/>
              <a:t>Wechsel zwischen</a:t>
            </a:r>
            <a:r>
              <a:rPr lang="de-DE" sz="2400" dirty="0">
                <a:highlight>
                  <a:srgbClr val="5B9BD5"/>
                </a:highlight>
              </a:rPr>
              <a:t> Alltagskontexten  </a:t>
            </a:r>
            <a:r>
              <a:rPr lang="de-DE" sz="2400" dirty="0"/>
              <a:t>von Lernenden und </a:t>
            </a:r>
            <a:r>
              <a:rPr lang="de-DE" sz="2400" dirty="0">
                <a:highlight>
                  <a:srgbClr val="FFFF00"/>
                </a:highlight>
              </a:rPr>
              <a:t>fachwissenschaftlichen Konzepten</a:t>
            </a:r>
          </a:p>
          <a:p>
            <a:endParaRPr lang="de-DE" sz="2000" dirty="0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93A61A3C-9886-A521-A673-9E2C0F859A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5239" y="2281533"/>
            <a:ext cx="3820743" cy="3725441"/>
          </a:xfrm>
          <a:prstGeom prst="rect">
            <a:avLst/>
          </a:prstGeom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09A17BF1-965F-FAE9-FDF0-395AB3EBF449}"/>
              </a:ext>
            </a:extLst>
          </p:cNvPr>
          <p:cNvSpPr txBox="1"/>
          <p:nvPr/>
        </p:nvSpPr>
        <p:spPr>
          <a:xfrm>
            <a:off x="8153400" y="6053243"/>
            <a:ext cx="3853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Das Konzept </a:t>
            </a:r>
            <a:r>
              <a:rPr lang="de-DE" sz="1400" dirty="0" err="1"/>
              <a:t>KriViNat</a:t>
            </a:r>
            <a:r>
              <a:rPr lang="de-DE" sz="1400" dirty="0"/>
              <a:t> entlang der konstruktivistischen Lernschleife nach Tausch [2]</a:t>
            </a:r>
          </a:p>
        </p:txBody>
      </p:sp>
    </p:spTree>
    <p:extLst>
      <p:ext uri="{BB962C8B-B14F-4D97-AF65-F5344CB8AC3E}">
        <p14:creationId xmlns:p14="http://schemas.microsoft.com/office/powerpoint/2010/main" val="2724098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angle 63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3" name="Isosceles Triangle 65">
            <a:extLst>
              <a:ext uri="{FF2B5EF4-FFF2-40B4-BE49-F238E27FC236}">
                <a16:creationId xmlns:a16="http://schemas.microsoft.com/office/drawing/2014/main" id="{D3F51FEB-38FB-4F6C-9F7B-2F2AFAB65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501760" y="5103257"/>
            <a:ext cx="2017580" cy="1014060"/>
          </a:xfrm>
          <a:prstGeom prst="triangle">
            <a:avLst>
              <a:gd name="adj" fmla="val 50000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67">
            <a:extLst>
              <a:ext uri="{FF2B5EF4-FFF2-40B4-BE49-F238E27FC236}">
                <a16:creationId xmlns:a16="http://schemas.microsoft.com/office/drawing/2014/main" id="{1E547BA6-BAE0-43BB-A7CA-60F69CE25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27916" y="5728708"/>
            <a:ext cx="485578" cy="48557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69">
            <a:extLst>
              <a:ext uri="{FF2B5EF4-FFF2-40B4-BE49-F238E27FC236}">
                <a16:creationId xmlns:a16="http://schemas.microsoft.com/office/drawing/2014/main" id="{15CBE6EC-46EF-45D9-8E16-DCDC5917CA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094720" y="0"/>
            <a:ext cx="1097280" cy="1097280"/>
            <a:chOff x="11094720" y="0"/>
            <a:chExt cx="1097280" cy="1097280"/>
          </a:xfrm>
        </p:grpSpPr>
        <p:sp>
          <p:nvSpPr>
            <p:cNvPr id="71" name="Isosceles Triangle 70">
              <a:extLst>
                <a:ext uri="{FF2B5EF4-FFF2-40B4-BE49-F238E27FC236}">
                  <a16:creationId xmlns:a16="http://schemas.microsoft.com/office/drawing/2014/main" id="{DEEDCD65-9740-4F34-BDF1-9C068E0532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1094720" y="0"/>
              <a:ext cx="1097280" cy="1097280"/>
            </a:xfrm>
            <a:prstGeom prst="triangle">
              <a:avLst>
                <a:gd name="adj" fmla="val 10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6" name="Rectangle 71">
              <a:extLst>
                <a:ext uri="{FF2B5EF4-FFF2-40B4-BE49-F238E27FC236}">
                  <a16:creationId xmlns:a16="http://schemas.microsoft.com/office/drawing/2014/main" id="{4B3DA7FD-5CC0-46D1-9DFB-5BAF6BE249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189552" y="127618"/>
              <a:ext cx="457894" cy="457894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6C6CA4E-FB32-3F39-26ED-0445A542E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spcAft>
                <a:spcPts val="600"/>
              </a:spcAft>
            </a:pPr>
            <a:r>
              <a:rPr lang="en-US" kern="1200">
                <a:latin typeface="+mn-lt"/>
                <a:ea typeface="+mn-ea"/>
                <a:cs typeface="+mn-cs"/>
              </a:rPr>
              <a:t>Dr. Diana Zeller – KriViNat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AF9FC152-D30E-600C-50C7-B2C96CDEB672}"/>
              </a:ext>
            </a:extLst>
          </p:cNvPr>
          <p:cNvSpPr txBox="1"/>
          <p:nvPr/>
        </p:nvSpPr>
        <p:spPr>
          <a:xfrm>
            <a:off x="838200" y="628767"/>
            <a:ext cx="107103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3600" b="1" dirty="0"/>
              <a:t>3. Kritischer Umgang mit Videos im Chemieunterricht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024711C3-9D99-A763-31CA-1B762E351527}"/>
              </a:ext>
            </a:extLst>
          </p:cNvPr>
          <p:cNvSpPr/>
          <p:nvPr/>
        </p:nvSpPr>
        <p:spPr>
          <a:xfrm>
            <a:off x="838199" y="1547483"/>
            <a:ext cx="106668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>
                <a:solidFill>
                  <a:schemeClr val="tx2"/>
                </a:solidFill>
              </a:rPr>
              <a:t>3. KriViNat: Kritischer Umgang mit Videos im naturwissenschaftlichen Unterricht</a:t>
            </a:r>
            <a:endParaRPr lang="de-DE" sz="2400" b="1" dirty="0">
              <a:solidFill>
                <a:schemeClr val="tx2"/>
              </a:solidFill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D18748C3-DD65-9E4E-9300-E9A0F70031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411" y="2365042"/>
            <a:ext cx="3728412" cy="3635413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B08A38FA-1779-9180-DDE2-B6ECDC6223CE}"/>
              </a:ext>
            </a:extLst>
          </p:cNvPr>
          <p:cNvSpPr txBox="1"/>
          <p:nvPr/>
        </p:nvSpPr>
        <p:spPr>
          <a:xfrm>
            <a:off x="5388154" y="2124071"/>
            <a:ext cx="6473715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Phase 1: Erkunden</a:t>
            </a:r>
          </a:p>
          <a:p>
            <a:pPr marL="285750" indent="-285750">
              <a:buFontTx/>
              <a:buChar char="-"/>
            </a:pPr>
            <a:r>
              <a:rPr lang="de-DE" sz="2000" dirty="0">
                <a:solidFill>
                  <a:srgbClr val="C00000"/>
                </a:solidFill>
              </a:rPr>
              <a:t>Rezeption eines Videos mit fachlich missverständlichen oder falschen chemischen Inhalten </a:t>
            </a:r>
            <a:r>
              <a:rPr lang="de-DE" sz="2000" dirty="0">
                <a:solidFill>
                  <a:srgbClr val="C00000"/>
                </a:solidFill>
                <a:sym typeface="Wingdings" panose="05000000000000000000" pitchFamily="2" charset="2"/>
              </a:rPr>
              <a:t> anknüpfend an fachliche Inhalte des Chemieunterrichts</a:t>
            </a:r>
            <a:endParaRPr lang="de-DE" sz="2000" dirty="0">
              <a:solidFill>
                <a:srgbClr val="C00000"/>
              </a:solidFill>
            </a:endParaRPr>
          </a:p>
          <a:p>
            <a:pPr marL="285750" indent="-285750">
              <a:buFontTx/>
              <a:buChar char="-"/>
            </a:pPr>
            <a:r>
              <a:rPr lang="de-DE" sz="2000" dirty="0"/>
              <a:t>Erkundung des Vorwissens, der Präkonzepte und Fehlvorstellungen der Lernenden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F71B5898-7606-96DD-3666-77447FD473CD}"/>
              </a:ext>
            </a:extLst>
          </p:cNvPr>
          <p:cNvSpPr txBox="1"/>
          <p:nvPr/>
        </p:nvSpPr>
        <p:spPr>
          <a:xfrm>
            <a:off x="5449121" y="4239542"/>
            <a:ext cx="6099411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Phase 2: Experimentieren</a:t>
            </a:r>
          </a:p>
          <a:p>
            <a:pPr marL="285750" indent="-285750">
              <a:buFontTx/>
              <a:buChar char="-"/>
            </a:pPr>
            <a:r>
              <a:rPr lang="de-DE" sz="2000" dirty="0"/>
              <a:t>Durchführung des Experiments aus dem Video in Gruppen (eventuell Versuchsplanung)</a:t>
            </a:r>
          </a:p>
          <a:p>
            <a:pPr marL="285750" indent="-285750">
              <a:buFontTx/>
              <a:buChar char="-"/>
            </a:pPr>
            <a:r>
              <a:rPr lang="de-DE" sz="2000" dirty="0"/>
              <a:t>Recherche zu dem Experiment</a:t>
            </a:r>
          </a:p>
          <a:p>
            <a:pPr marL="285750" indent="-285750">
              <a:buFontTx/>
              <a:buChar char="-"/>
            </a:pPr>
            <a:r>
              <a:rPr lang="de-DE" sz="2000" dirty="0"/>
              <a:t>Dokumentation der Beobachtung: kognitiver Konflikt durch abweichende Beobachtung</a:t>
            </a:r>
          </a:p>
        </p:txBody>
      </p:sp>
    </p:spTree>
    <p:extLst>
      <p:ext uri="{BB962C8B-B14F-4D97-AF65-F5344CB8AC3E}">
        <p14:creationId xmlns:p14="http://schemas.microsoft.com/office/powerpoint/2010/main" val="3245599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angle 63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3" name="Isosceles Triangle 65">
            <a:extLst>
              <a:ext uri="{FF2B5EF4-FFF2-40B4-BE49-F238E27FC236}">
                <a16:creationId xmlns:a16="http://schemas.microsoft.com/office/drawing/2014/main" id="{D3F51FEB-38FB-4F6C-9F7B-2F2AFAB65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501760" y="5103257"/>
            <a:ext cx="2017580" cy="1014060"/>
          </a:xfrm>
          <a:prstGeom prst="triangle">
            <a:avLst>
              <a:gd name="adj" fmla="val 50000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67">
            <a:extLst>
              <a:ext uri="{FF2B5EF4-FFF2-40B4-BE49-F238E27FC236}">
                <a16:creationId xmlns:a16="http://schemas.microsoft.com/office/drawing/2014/main" id="{1E547BA6-BAE0-43BB-A7CA-60F69CE25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27916" y="5728708"/>
            <a:ext cx="485578" cy="48557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69">
            <a:extLst>
              <a:ext uri="{FF2B5EF4-FFF2-40B4-BE49-F238E27FC236}">
                <a16:creationId xmlns:a16="http://schemas.microsoft.com/office/drawing/2014/main" id="{15CBE6EC-46EF-45D9-8E16-DCDC5917CA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094720" y="0"/>
            <a:ext cx="1097280" cy="1097280"/>
            <a:chOff x="11094720" y="0"/>
            <a:chExt cx="1097280" cy="1097280"/>
          </a:xfrm>
        </p:grpSpPr>
        <p:sp>
          <p:nvSpPr>
            <p:cNvPr id="71" name="Isosceles Triangle 70">
              <a:extLst>
                <a:ext uri="{FF2B5EF4-FFF2-40B4-BE49-F238E27FC236}">
                  <a16:creationId xmlns:a16="http://schemas.microsoft.com/office/drawing/2014/main" id="{DEEDCD65-9740-4F34-BDF1-9C068E0532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1094720" y="0"/>
              <a:ext cx="1097280" cy="1097280"/>
            </a:xfrm>
            <a:prstGeom prst="triangle">
              <a:avLst>
                <a:gd name="adj" fmla="val 10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6" name="Rectangle 71">
              <a:extLst>
                <a:ext uri="{FF2B5EF4-FFF2-40B4-BE49-F238E27FC236}">
                  <a16:creationId xmlns:a16="http://schemas.microsoft.com/office/drawing/2014/main" id="{4B3DA7FD-5CC0-46D1-9DFB-5BAF6BE249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189552" y="127618"/>
              <a:ext cx="457894" cy="457894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6C6CA4E-FB32-3F39-26ED-0445A542E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spcAft>
                <a:spcPts val="600"/>
              </a:spcAft>
            </a:pPr>
            <a:r>
              <a:rPr lang="en-US" kern="1200">
                <a:latin typeface="+mn-lt"/>
                <a:ea typeface="+mn-ea"/>
                <a:cs typeface="+mn-cs"/>
              </a:rPr>
              <a:t>Dr. Diana Zeller – KriViNat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AF9FC152-D30E-600C-50C7-B2C96CDEB672}"/>
              </a:ext>
            </a:extLst>
          </p:cNvPr>
          <p:cNvSpPr txBox="1"/>
          <p:nvPr/>
        </p:nvSpPr>
        <p:spPr>
          <a:xfrm>
            <a:off x="838200" y="628767"/>
            <a:ext cx="107103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3600" b="1" dirty="0"/>
              <a:t>3. Kritischer Umgang mit Videos im Chemieunterricht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024711C3-9D99-A763-31CA-1B762E351527}"/>
              </a:ext>
            </a:extLst>
          </p:cNvPr>
          <p:cNvSpPr/>
          <p:nvPr/>
        </p:nvSpPr>
        <p:spPr>
          <a:xfrm>
            <a:off x="838199" y="1547483"/>
            <a:ext cx="106668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>
                <a:solidFill>
                  <a:schemeClr val="tx2"/>
                </a:solidFill>
              </a:rPr>
              <a:t>3. KriViNat: Kritischer Umgang mit Videos im naturwissenschaftlichen Unterricht</a:t>
            </a:r>
            <a:endParaRPr lang="de-DE" sz="2400" b="1" dirty="0">
              <a:solidFill>
                <a:schemeClr val="tx2"/>
              </a:solidFill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C954EEEB-6D4B-128F-2800-E870BAFA14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411" y="2365042"/>
            <a:ext cx="3728412" cy="3635413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2437D9DA-0BA1-3105-130B-42D30848016C}"/>
              </a:ext>
            </a:extLst>
          </p:cNvPr>
          <p:cNvSpPr txBox="1"/>
          <p:nvPr/>
        </p:nvSpPr>
        <p:spPr>
          <a:xfrm>
            <a:off x="5324550" y="2461025"/>
            <a:ext cx="609941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Phase 3: Anpassen</a:t>
            </a:r>
          </a:p>
          <a:p>
            <a:pPr marL="285750" indent="-285750">
              <a:buFontTx/>
              <a:buChar char="-"/>
            </a:pPr>
            <a:r>
              <a:rPr lang="de-DE" sz="2000" dirty="0"/>
              <a:t>Diskussion der Beobachtungen in den Gruppen: fachliche Auswertung des Experiments und Überlegungen zu technischen Manipulationen am Video</a:t>
            </a:r>
          </a:p>
          <a:p>
            <a:pPr marL="285750" indent="-285750">
              <a:buFontTx/>
              <a:buChar char="-"/>
            </a:pPr>
            <a:r>
              <a:rPr lang="de-DE" sz="2000" dirty="0"/>
              <a:t>Präsentation der Ergebnisse in der Klasse:  Verbalisierung von Fachkonzepten, Fachbegriffen oder Modellen</a:t>
            </a:r>
          </a:p>
          <a:p>
            <a:pPr marL="285750" indent="-285750">
              <a:buFontTx/>
              <a:buChar char="-"/>
            </a:pPr>
            <a:r>
              <a:rPr lang="de-DE" sz="2000" dirty="0"/>
              <a:t>Funktion der Lehrkraft: Moderation und Impulsgabe</a:t>
            </a:r>
          </a:p>
          <a:p>
            <a:pPr marL="285750" indent="-285750">
              <a:buFontTx/>
              <a:buChar char="-"/>
            </a:pPr>
            <a:r>
              <a:rPr lang="de-DE" sz="2000" dirty="0"/>
              <a:t>Neustrukturierung der Konzepte der Lernenden </a:t>
            </a:r>
          </a:p>
          <a:p>
            <a:pPr marL="285750" indent="-285750">
              <a:buFontTx/>
              <a:buChar char="-"/>
            </a:pP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24510152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8294908-8B00-4F58-BBBA-20F71A40AA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4364C879-1404-4203-8E9D-CC5DE0A621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82782" y="-1386168"/>
            <a:ext cx="2424873" cy="3611191"/>
          </a:xfrm>
          <a:custGeom>
            <a:avLst/>
            <a:gdLst>
              <a:gd name="connsiteX0" fmla="*/ 0 w 2424873"/>
              <a:gd name="connsiteY0" fmla="*/ 2424874 h 3611191"/>
              <a:gd name="connsiteX1" fmla="*/ 2424873 w 2424873"/>
              <a:gd name="connsiteY1" fmla="*/ 0 h 3611191"/>
              <a:gd name="connsiteX2" fmla="*/ 2424873 w 2424873"/>
              <a:gd name="connsiteY2" fmla="*/ 3611191 h 3611191"/>
              <a:gd name="connsiteX3" fmla="*/ 1186317 w 2424873"/>
              <a:gd name="connsiteY3" fmla="*/ 3611191 h 3611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4873" h="3611191">
                <a:moveTo>
                  <a:pt x="0" y="2424874"/>
                </a:moveTo>
                <a:lnTo>
                  <a:pt x="2424873" y="0"/>
                </a:lnTo>
                <a:lnTo>
                  <a:pt x="2424873" y="3611191"/>
                </a:lnTo>
                <a:lnTo>
                  <a:pt x="1186317" y="3611191"/>
                </a:lnTo>
                <a:close/>
              </a:path>
            </a:pathLst>
          </a:cu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84617302-4B0D-4351-A6BB-6F0930D943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571000" y="-338582"/>
            <a:ext cx="1635955" cy="1635955"/>
          </a:xfrm>
          <a:custGeom>
            <a:avLst/>
            <a:gdLst>
              <a:gd name="connsiteX0" fmla="*/ 0 w 1635955"/>
              <a:gd name="connsiteY0" fmla="*/ 957987 h 1635955"/>
              <a:gd name="connsiteX1" fmla="*/ 957987 w 1635955"/>
              <a:gd name="connsiteY1" fmla="*/ 0 h 1635955"/>
              <a:gd name="connsiteX2" fmla="*/ 1635955 w 1635955"/>
              <a:gd name="connsiteY2" fmla="*/ 0 h 1635955"/>
              <a:gd name="connsiteX3" fmla="*/ 1635955 w 1635955"/>
              <a:gd name="connsiteY3" fmla="*/ 1635955 h 1635955"/>
              <a:gd name="connsiteX4" fmla="*/ 0 w 1635955"/>
              <a:gd name="connsiteY4" fmla="*/ 1635955 h 1635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5955" h="1635955">
                <a:moveTo>
                  <a:pt x="0" y="957987"/>
                </a:moveTo>
                <a:lnTo>
                  <a:pt x="957987" y="0"/>
                </a:lnTo>
                <a:lnTo>
                  <a:pt x="1635955" y="0"/>
                </a:lnTo>
                <a:lnTo>
                  <a:pt x="1635955" y="1635955"/>
                </a:lnTo>
                <a:lnTo>
                  <a:pt x="0" y="1635955"/>
                </a:lnTo>
                <a:close/>
              </a:path>
            </a:pathLst>
          </a:cu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DA2C7802-C2E0-4218-8F89-8DD7CCD2CD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9627985" y="-6588"/>
            <a:ext cx="4059393" cy="2548110"/>
          </a:xfrm>
          <a:custGeom>
            <a:avLst/>
            <a:gdLst>
              <a:gd name="connsiteX0" fmla="*/ 0 w 4059393"/>
              <a:gd name="connsiteY0" fmla="*/ 1511282 h 2548110"/>
              <a:gd name="connsiteX1" fmla="*/ 1511282 w 4059393"/>
              <a:gd name="connsiteY1" fmla="*/ 0 h 2548110"/>
              <a:gd name="connsiteX2" fmla="*/ 4059393 w 4059393"/>
              <a:gd name="connsiteY2" fmla="*/ 2548110 h 2548110"/>
              <a:gd name="connsiteX3" fmla="*/ 0 w 4059393"/>
              <a:gd name="connsiteY3" fmla="*/ 2548110 h 2548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59393" h="2548110">
                <a:moveTo>
                  <a:pt x="0" y="1511282"/>
                </a:moveTo>
                <a:lnTo>
                  <a:pt x="1511282" y="0"/>
                </a:lnTo>
                <a:lnTo>
                  <a:pt x="4059393" y="2548110"/>
                </a:lnTo>
                <a:lnTo>
                  <a:pt x="0" y="254811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A6D7111A-21E5-4EE9-8A78-10E5530F01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0262924" y="1465780"/>
            <a:ext cx="1185708" cy="118570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A3969E80-A77B-49FC-9122-D89AFD5EE1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-29557" y="5198743"/>
            <a:ext cx="2444907" cy="2366116"/>
          </a:xfrm>
          <a:custGeom>
            <a:avLst/>
            <a:gdLst>
              <a:gd name="connsiteX0" fmla="*/ 0 w 2203753"/>
              <a:gd name="connsiteY0" fmla="*/ 0 h 2132734"/>
              <a:gd name="connsiteX1" fmla="*/ 2203753 w 2203753"/>
              <a:gd name="connsiteY1" fmla="*/ 0 h 2132734"/>
              <a:gd name="connsiteX2" fmla="*/ 2203753 w 2203753"/>
              <a:gd name="connsiteY2" fmla="*/ 576461 h 2132734"/>
              <a:gd name="connsiteX3" fmla="*/ 647480 w 2203753"/>
              <a:gd name="connsiteY3" fmla="*/ 2132734 h 2132734"/>
              <a:gd name="connsiteX4" fmla="*/ 0 w 2203753"/>
              <a:gd name="connsiteY4" fmla="*/ 1485255 h 2132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3753" h="2132734">
                <a:moveTo>
                  <a:pt x="0" y="0"/>
                </a:moveTo>
                <a:lnTo>
                  <a:pt x="2203753" y="0"/>
                </a:lnTo>
                <a:lnTo>
                  <a:pt x="2203753" y="576461"/>
                </a:lnTo>
                <a:lnTo>
                  <a:pt x="647480" y="2132734"/>
                </a:lnTo>
                <a:lnTo>
                  <a:pt x="0" y="1485255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1849CA57-76BD-4CF2-80BA-D7A46A01B7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769787" y="5439893"/>
            <a:ext cx="928467" cy="928467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35E9085E-E730-4768-83D4-6CB7E98971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3401311" y="734311"/>
            <a:ext cx="5389379" cy="5389379"/>
          </a:xfrm>
          <a:custGeom>
            <a:avLst/>
            <a:gdLst>
              <a:gd name="connsiteX0" fmla="*/ 0 w 5389379"/>
              <a:gd name="connsiteY0" fmla="*/ 540040 h 5389379"/>
              <a:gd name="connsiteX1" fmla="*/ 540040 w 5389379"/>
              <a:gd name="connsiteY1" fmla="*/ 0 h 5389379"/>
              <a:gd name="connsiteX2" fmla="*/ 5389379 w 5389379"/>
              <a:gd name="connsiteY2" fmla="*/ 0 h 5389379"/>
              <a:gd name="connsiteX3" fmla="*/ 5389379 w 5389379"/>
              <a:gd name="connsiteY3" fmla="*/ 4838655 h 5389379"/>
              <a:gd name="connsiteX4" fmla="*/ 4838655 w 5389379"/>
              <a:gd name="connsiteY4" fmla="*/ 5389379 h 5389379"/>
              <a:gd name="connsiteX5" fmla="*/ 0 w 5389379"/>
              <a:gd name="connsiteY5" fmla="*/ 5389379 h 5389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9379" h="5389379">
                <a:moveTo>
                  <a:pt x="0" y="540040"/>
                </a:moveTo>
                <a:lnTo>
                  <a:pt x="540040" y="0"/>
                </a:lnTo>
                <a:lnTo>
                  <a:pt x="5389379" y="0"/>
                </a:lnTo>
                <a:lnTo>
                  <a:pt x="5389379" y="4838655"/>
                </a:lnTo>
                <a:lnTo>
                  <a:pt x="4838655" y="5389379"/>
                </a:lnTo>
                <a:lnTo>
                  <a:pt x="0" y="538937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6C6CA4E-FB32-3F39-26ED-0445A542E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1733" y="5991225"/>
            <a:ext cx="2568811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>
              <a:spcAft>
                <a:spcPts val="600"/>
              </a:spcAft>
            </a:pPr>
            <a:r>
              <a:rPr lang="en-US" kern="12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Dr. Diana Zeller – KriViNat</a:t>
            </a: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973272FE-A474-4CAE-8CA2-BCC8B476C3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2700283" y="33283"/>
            <a:ext cx="6791435" cy="6791435"/>
          </a:xfrm>
          <a:custGeom>
            <a:avLst/>
            <a:gdLst>
              <a:gd name="connsiteX0" fmla="*/ 1860938 w 6791435"/>
              <a:gd name="connsiteY0" fmla="*/ 81158 h 6791435"/>
              <a:gd name="connsiteX1" fmla="*/ 1942096 w 6791435"/>
              <a:gd name="connsiteY1" fmla="*/ 0 h 6791435"/>
              <a:gd name="connsiteX2" fmla="*/ 6791435 w 6791435"/>
              <a:gd name="connsiteY2" fmla="*/ 0 h 6791435"/>
              <a:gd name="connsiteX3" fmla="*/ 6791435 w 6791435"/>
              <a:gd name="connsiteY3" fmla="*/ 4838655 h 6791435"/>
              <a:gd name="connsiteX4" fmla="*/ 6710277 w 6791435"/>
              <a:gd name="connsiteY4" fmla="*/ 4919813 h 6791435"/>
              <a:gd name="connsiteX5" fmla="*/ 6710277 w 6791435"/>
              <a:gd name="connsiteY5" fmla="*/ 81158 h 6791435"/>
              <a:gd name="connsiteX6" fmla="*/ 0 w 6791435"/>
              <a:gd name="connsiteY6" fmla="*/ 1942096 h 6791435"/>
              <a:gd name="connsiteX7" fmla="*/ 81158 w 6791435"/>
              <a:gd name="connsiteY7" fmla="*/ 1860938 h 6791435"/>
              <a:gd name="connsiteX8" fmla="*/ 81158 w 6791435"/>
              <a:gd name="connsiteY8" fmla="*/ 6710277 h 6791435"/>
              <a:gd name="connsiteX9" fmla="*/ 4919813 w 6791435"/>
              <a:gd name="connsiteY9" fmla="*/ 6710277 h 6791435"/>
              <a:gd name="connsiteX10" fmla="*/ 4838655 w 6791435"/>
              <a:gd name="connsiteY10" fmla="*/ 6791435 h 6791435"/>
              <a:gd name="connsiteX11" fmla="*/ 0 w 6791435"/>
              <a:gd name="connsiteY11" fmla="*/ 6791435 h 6791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791435" h="6791435">
                <a:moveTo>
                  <a:pt x="1860938" y="81158"/>
                </a:moveTo>
                <a:lnTo>
                  <a:pt x="1942096" y="0"/>
                </a:lnTo>
                <a:lnTo>
                  <a:pt x="6791435" y="0"/>
                </a:lnTo>
                <a:lnTo>
                  <a:pt x="6791435" y="4838655"/>
                </a:lnTo>
                <a:lnTo>
                  <a:pt x="6710277" y="4919813"/>
                </a:lnTo>
                <a:lnTo>
                  <a:pt x="6710277" y="81158"/>
                </a:lnTo>
                <a:close/>
                <a:moveTo>
                  <a:pt x="0" y="1942096"/>
                </a:moveTo>
                <a:lnTo>
                  <a:pt x="81158" y="1860938"/>
                </a:lnTo>
                <a:lnTo>
                  <a:pt x="81158" y="6710277"/>
                </a:lnTo>
                <a:lnTo>
                  <a:pt x="4919813" y="6710277"/>
                </a:lnTo>
                <a:lnTo>
                  <a:pt x="4838655" y="6791435"/>
                </a:lnTo>
                <a:lnTo>
                  <a:pt x="0" y="6791435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E07981EA-05A6-437C-88D7-B377B92B03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9629823" y="5457591"/>
            <a:ext cx="2231794" cy="2568811"/>
          </a:xfrm>
          <a:custGeom>
            <a:avLst/>
            <a:gdLst>
              <a:gd name="connsiteX0" fmla="*/ 0 w 2940086"/>
              <a:gd name="connsiteY0" fmla="*/ 0 h 3384061"/>
              <a:gd name="connsiteX1" fmla="*/ 2496112 w 2940086"/>
              <a:gd name="connsiteY1" fmla="*/ 0 h 3384061"/>
              <a:gd name="connsiteX2" fmla="*/ 2940086 w 2940086"/>
              <a:gd name="connsiteY2" fmla="*/ 443975 h 3384061"/>
              <a:gd name="connsiteX3" fmla="*/ 0 w 2940086"/>
              <a:gd name="connsiteY3" fmla="*/ 3384061 h 3384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0086" h="3384061">
                <a:moveTo>
                  <a:pt x="0" y="0"/>
                </a:moveTo>
                <a:lnTo>
                  <a:pt x="2496112" y="0"/>
                </a:lnTo>
                <a:lnTo>
                  <a:pt x="2940086" y="443975"/>
                </a:lnTo>
                <a:lnTo>
                  <a:pt x="0" y="3384061"/>
                </a:lnTo>
                <a:close/>
              </a:path>
            </a:pathLst>
          </a:cu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15E3C750-986E-4769-B1AE-49289FBEE7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9720059" y="5243545"/>
            <a:ext cx="959985" cy="959985"/>
          </a:xfrm>
          <a:prstGeom prst="rect">
            <a:avLst/>
          </a:pr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5524A662-BE0C-8591-A72D-58E7359DE9F5}"/>
              </a:ext>
            </a:extLst>
          </p:cNvPr>
          <p:cNvSpPr txBox="1">
            <a:spLocks/>
          </p:cNvSpPr>
          <p:nvPr/>
        </p:nvSpPr>
        <p:spPr>
          <a:xfrm>
            <a:off x="3510272" y="1377711"/>
            <a:ext cx="5557276" cy="378081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sz="2400" b="1" dirty="0">
                <a:solidFill>
                  <a:schemeClr val="tx2"/>
                </a:solidFill>
                <a:latin typeface="Roboto" panose="020F0502020204030204" pitchFamily="34" charset="0"/>
              </a:rPr>
              <a:t>Agenda</a:t>
            </a:r>
          </a:p>
          <a:p>
            <a:pPr algn="ctr"/>
            <a:endParaRPr lang="de-DE" sz="2400" b="1" dirty="0">
              <a:solidFill>
                <a:schemeClr val="tx2"/>
              </a:solidFill>
              <a:latin typeface="Roboto" panose="020F0502020204030204" pitchFamily="34" charset="0"/>
            </a:endParaRP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de-DE" sz="2500" dirty="0">
                <a:solidFill>
                  <a:schemeClr val="tx2"/>
                </a:solidFill>
              </a:rPr>
              <a:t>Warm-Up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de-DE" sz="2500" dirty="0">
                <a:solidFill>
                  <a:schemeClr val="tx2"/>
                </a:solidFill>
              </a:rPr>
              <a:t>Ihre </a:t>
            </a:r>
            <a:r>
              <a:rPr lang="de-DE" sz="2500" dirty="0" err="1">
                <a:solidFill>
                  <a:schemeClr val="tx2"/>
                </a:solidFill>
              </a:rPr>
              <a:t>Vorerfahrungen</a:t>
            </a:r>
            <a:endParaRPr lang="de-DE" sz="2500" dirty="0">
              <a:solidFill>
                <a:schemeClr val="tx2"/>
              </a:solidFill>
            </a:endParaRP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de-DE" sz="2500" dirty="0">
                <a:solidFill>
                  <a:schemeClr val="tx2"/>
                </a:solidFill>
              </a:rPr>
              <a:t>Kritischer Umgang mit Videos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de-DE" sz="2500" dirty="0">
                <a:solidFill>
                  <a:schemeClr val="tx2"/>
                </a:solidFill>
              </a:rPr>
              <a:t>Warum eigene Videoproduktion?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de-DE" sz="2500" dirty="0">
                <a:solidFill>
                  <a:schemeClr val="tx2"/>
                </a:solidFill>
              </a:rPr>
              <a:t>Schritte des </a:t>
            </a:r>
            <a:r>
              <a:rPr lang="de-DE" sz="2500" dirty="0" err="1">
                <a:solidFill>
                  <a:schemeClr val="tx2"/>
                </a:solidFill>
              </a:rPr>
              <a:t>Videodrehs</a:t>
            </a:r>
            <a:endParaRPr lang="de-DE" sz="2500" dirty="0">
              <a:solidFill>
                <a:schemeClr val="tx2"/>
              </a:solidFill>
            </a:endParaRP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de-DE" sz="2500" dirty="0">
                <a:solidFill>
                  <a:schemeClr val="tx2"/>
                </a:solidFill>
              </a:rPr>
              <a:t>Gase und Überraschungen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de-DE" sz="2500" dirty="0">
                <a:solidFill>
                  <a:schemeClr val="tx2"/>
                </a:solidFill>
              </a:rPr>
              <a:t>Präsentation der Ergebnisse</a:t>
            </a:r>
          </a:p>
        </p:txBody>
      </p:sp>
    </p:spTree>
    <p:extLst>
      <p:ext uri="{BB962C8B-B14F-4D97-AF65-F5344CB8AC3E}">
        <p14:creationId xmlns:p14="http://schemas.microsoft.com/office/powerpoint/2010/main" val="5703721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angle 63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3" name="Isosceles Triangle 65">
            <a:extLst>
              <a:ext uri="{FF2B5EF4-FFF2-40B4-BE49-F238E27FC236}">
                <a16:creationId xmlns:a16="http://schemas.microsoft.com/office/drawing/2014/main" id="{D3F51FEB-38FB-4F6C-9F7B-2F2AFAB65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501760" y="5103257"/>
            <a:ext cx="2017580" cy="1014060"/>
          </a:xfrm>
          <a:prstGeom prst="triangle">
            <a:avLst>
              <a:gd name="adj" fmla="val 50000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67">
            <a:extLst>
              <a:ext uri="{FF2B5EF4-FFF2-40B4-BE49-F238E27FC236}">
                <a16:creationId xmlns:a16="http://schemas.microsoft.com/office/drawing/2014/main" id="{1E547BA6-BAE0-43BB-A7CA-60F69CE25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27916" y="5728708"/>
            <a:ext cx="485578" cy="48557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69">
            <a:extLst>
              <a:ext uri="{FF2B5EF4-FFF2-40B4-BE49-F238E27FC236}">
                <a16:creationId xmlns:a16="http://schemas.microsoft.com/office/drawing/2014/main" id="{15CBE6EC-46EF-45D9-8E16-DCDC5917CA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094720" y="0"/>
            <a:ext cx="1097280" cy="1097280"/>
            <a:chOff x="11094720" y="0"/>
            <a:chExt cx="1097280" cy="1097280"/>
          </a:xfrm>
        </p:grpSpPr>
        <p:sp>
          <p:nvSpPr>
            <p:cNvPr id="71" name="Isosceles Triangle 70">
              <a:extLst>
                <a:ext uri="{FF2B5EF4-FFF2-40B4-BE49-F238E27FC236}">
                  <a16:creationId xmlns:a16="http://schemas.microsoft.com/office/drawing/2014/main" id="{DEEDCD65-9740-4F34-BDF1-9C068E0532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1094720" y="0"/>
              <a:ext cx="1097280" cy="1097280"/>
            </a:xfrm>
            <a:prstGeom prst="triangle">
              <a:avLst>
                <a:gd name="adj" fmla="val 10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6" name="Rectangle 71">
              <a:extLst>
                <a:ext uri="{FF2B5EF4-FFF2-40B4-BE49-F238E27FC236}">
                  <a16:creationId xmlns:a16="http://schemas.microsoft.com/office/drawing/2014/main" id="{4B3DA7FD-5CC0-46D1-9DFB-5BAF6BE249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189552" y="127618"/>
              <a:ext cx="457894" cy="457894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6C6CA4E-FB32-3F39-26ED-0445A542E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spcAft>
                <a:spcPts val="600"/>
              </a:spcAft>
            </a:pPr>
            <a:r>
              <a:rPr lang="en-US" kern="1200">
                <a:latin typeface="+mn-lt"/>
                <a:ea typeface="+mn-ea"/>
                <a:cs typeface="+mn-cs"/>
              </a:rPr>
              <a:t>Dr. Diana Zeller – KriViNat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AF9FC152-D30E-600C-50C7-B2C96CDEB672}"/>
              </a:ext>
            </a:extLst>
          </p:cNvPr>
          <p:cNvSpPr txBox="1"/>
          <p:nvPr/>
        </p:nvSpPr>
        <p:spPr>
          <a:xfrm>
            <a:off x="838200" y="628767"/>
            <a:ext cx="107103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3600" b="1" dirty="0"/>
              <a:t>3. Kritischer Umgang mit Videos im Chemieunterricht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024711C3-9D99-A763-31CA-1B762E351527}"/>
              </a:ext>
            </a:extLst>
          </p:cNvPr>
          <p:cNvSpPr/>
          <p:nvPr/>
        </p:nvSpPr>
        <p:spPr>
          <a:xfrm>
            <a:off x="838199" y="1547483"/>
            <a:ext cx="106668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>
                <a:solidFill>
                  <a:schemeClr val="tx2"/>
                </a:solidFill>
              </a:rPr>
              <a:t>3. KriViNat: Kritischer Umgang mit Videos im naturwissenschaftlichen Unterricht</a:t>
            </a:r>
            <a:endParaRPr lang="de-DE" sz="2400" b="1" dirty="0">
              <a:solidFill>
                <a:schemeClr val="tx2"/>
              </a:solidFill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4D497350-5023-6678-FCCF-7E25A4F1E3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411" y="2365042"/>
            <a:ext cx="3728412" cy="3635413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90BB49C5-264C-6663-2B50-B2EBA9A657AC}"/>
              </a:ext>
            </a:extLst>
          </p:cNvPr>
          <p:cNvSpPr txBox="1"/>
          <p:nvPr/>
        </p:nvSpPr>
        <p:spPr>
          <a:xfrm>
            <a:off x="5449121" y="2076152"/>
            <a:ext cx="6099411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Phase 4: Anwenden </a:t>
            </a:r>
          </a:p>
          <a:p>
            <a:pPr marL="285750" indent="-285750">
              <a:buFontTx/>
              <a:buChar char="-"/>
            </a:pPr>
            <a:r>
              <a:rPr lang="de-DE" sz="2000" dirty="0">
                <a:solidFill>
                  <a:srgbClr val="C00000"/>
                </a:solidFill>
              </a:rPr>
              <a:t>Produktion eines </a:t>
            </a:r>
            <a:r>
              <a:rPr lang="de-DE" sz="2000" dirty="0" err="1">
                <a:solidFill>
                  <a:srgbClr val="C00000"/>
                </a:solidFill>
              </a:rPr>
              <a:t>Erklärvideos</a:t>
            </a:r>
            <a:r>
              <a:rPr lang="de-DE" sz="2000" dirty="0">
                <a:solidFill>
                  <a:srgbClr val="C00000"/>
                </a:solidFill>
              </a:rPr>
              <a:t> zu der korrekten Durchführung des Versuchs und dessen Auswertung: erneute Verbalisierung des Gelernten (Förderung der Fachsprache!)</a:t>
            </a:r>
          </a:p>
          <a:p>
            <a:pPr marL="285750" indent="-285750">
              <a:buFontTx/>
              <a:buChar char="-"/>
            </a:pPr>
            <a:r>
              <a:rPr lang="de-DE" sz="2000" dirty="0">
                <a:solidFill>
                  <a:srgbClr val="C00000"/>
                </a:solidFill>
              </a:rPr>
              <a:t>Medienkritische Analyse des “</a:t>
            </a:r>
            <a:r>
              <a:rPr lang="de-DE" sz="2000" dirty="0" err="1">
                <a:solidFill>
                  <a:srgbClr val="C00000"/>
                </a:solidFill>
              </a:rPr>
              <a:t>Fake</a:t>
            </a:r>
            <a:r>
              <a:rPr lang="de-DE" sz="2000" dirty="0">
                <a:solidFill>
                  <a:srgbClr val="C00000"/>
                </a:solidFill>
              </a:rPr>
              <a:t>“-Videos auf technische Manipulationen: Informationsbewertung des Videos mithilfe Verwendung erforderlicher Fachbegriffe</a:t>
            </a:r>
          </a:p>
          <a:p>
            <a:pPr marL="285750" indent="-285750">
              <a:buFontTx/>
              <a:buChar char="-"/>
            </a:pPr>
            <a:r>
              <a:rPr lang="de-DE" sz="2000" dirty="0">
                <a:solidFill>
                  <a:srgbClr val="C00000"/>
                </a:solidFill>
              </a:rPr>
              <a:t>Mögliche Sensibilisierung der Lernenden hinsichtlich ihres eigenen Konsumverhaltens</a:t>
            </a:r>
          </a:p>
          <a:p>
            <a:pPr marL="285750" indent="-285750">
              <a:buFontTx/>
              <a:buChar char="-"/>
            </a:pPr>
            <a:r>
              <a:rPr lang="de-DE" sz="2000" dirty="0"/>
              <a:t>Evaluation der neu erworbenen Konzepte durch den Vergleich mit den Vorkonzepten</a:t>
            </a:r>
          </a:p>
          <a:p>
            <a:pPr marL="285750" indent="-285750">
              <a:buFontTx/>
              <a:buChar char="-"/>
            </a:pP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12481851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B4D3D850-2041-4B7C-AED9-54DA385B14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707F116-8EC0-4822-9067-186AC8C96E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6828180" y="1316432"/>
            <a:ext cx="4225136" cy="422513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49F1A7E4-819D-4D21-8E8B-32671A9F98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6274246" y="753376"/>
            <a:ext cx="5353835" cy="5353835"/>
          </a:xfrm>
          <a:custGeom>
            <a:avLst/>
            <a:gdLst>
              <a:gd name="connsiteX0" fmla="*/ 690507 w 5353835"/>
              <a:gd name="connsiteY0" fmla="*/ 5273742 h 5353835"/>
              <a:gd name="connsiteX1" fmla="*/ 4938299 w 5353835"/>
              <a:gd name="connsiteY1" fmla="*/ 5273742 h 5353835"/>
              <a:gd name="connsiteX2" fmla="*/ 4858206 w 5353835"/>
              <a:gd name="connsiteY2" fmla="*/ 5353835 h 5353835"/>
              <a:gd name="connsiteX3" fmla="*/ 770600 w 5353835"/>
              <a:gd name="connsiteY3" fmla="*/ 5353835 h 5353835"/>
              <a:gd name="connsiteX4" fmla="*/ 433255 w 5353835"/>
              <a:gd name="connsiteY4" fmla="*/ 80093 h 5353835"/>
              <a:gd name="connsiteX5" fmla="*/ 513348 w 5353835"/>
              <a:gd name="connsiteY5" fmla="*/ 0 h 5353835"/>
              <a:gd name="connsiteX6" fmla="*/ 5353835 w 5353835"/>
              <a:gd name="connsiteY6" fmla="*/ 0 h 5353835"/>
              <a:gd name="connsiteX7" fmla="*/ 5353835 w 5353835"/>
              <a:gd name="connsiteY7" fmla="*/ 4858206 h 5353835"/>
              <a:gd name="connsiteX8" fmla="*/ 5273742 w 5353835"/>
              <a:gd name="connsiteY8" fmla="*/ 4938299 h 5353835"/>
              <a:gd name="connsiteX9" fmla="*/ 5273742 w 5353835"/>
              <a:gd name="connsiteY9" fmla="*/ 80093 h 5353835"/>
              <a:gd name="connsiteX10" fmla="*/ 0 w 5353835"/>
              <a:gd name="connsiteY10" fmla="*/ 513348 h 5353835"/>
              <a:gd name="connsiteX11" fmla="*/ 80093 w 5353835"/>
              <a:gd name="connsiteY11" fmla="*/ 433255 h 5353835"/>
              <a:gd name="connsiteX12" fmla="*/ 80093 w 5353835"/>
              <a:gd name="connsiteY12" fmla="*/ 4663328 h 5353835"/>
              <a:gd name="connsiteX13" fmla="*/ 0 w 5353835"/>
              <a:gd name="connsiteY13" fmla="*/ 4583235 h 5353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353835" h="5353835">
                <a:moveTo>
                  <a:pt x="690507" y="5273742"/>
                </a:moveTo>
                <a:lnTo>
                  <a:pt x="4938299" y="5273742"/>
                </a:lnTo>
                <a:lnTo>
                  <a:pt x="4858206" y="5353835"/>
                </a:lnTo>
                <a:lnTo>
                  <a:pt x="770600" y="5353835"/>
                </a:lnTo>
                <a:close/>
                <a:moveTo>
                  <a:pt x="433255" y="80093"/>
                </a:moveTo>
                <a:lnTo>
                  <a:pt x="513348" y="0"/>
                </a:lnTo>
                <a:lnTo>
                  <a:pt x="5353835" y="0"/>
                </a:lnTo>
                <a:lnTo>
                  <a:pt x="5353835" y="4858206"/>
                </a:lnTo>
                <a:lnTo>
                  <a:pt x="5273742" y="4938299"/>
                </a:lnTo>
                <a:lnTo>
                  <a:pt x="5273742" y="80093"/>
                </a:lnTo>
                <a:close/>
                <a:moveTo>
                  <a:pt x="0" y="513348"/>
                </a:moveTo>
                <a:lnTo>
                  <a:pt x="80093" y="433255"/>
                </a:lnTo>
                <a:lnTo>
                  <a:pt x="80093" y="4663328"/>
                </a:lnTo>
                <a:lnTo>
                  <a:pt x="0" y="4583235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3CB2685-5C2A-1E1B-C04A-9ED19A335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4346" y="2374490"/>
            <a:ext cx="4452804" cy="1952947"/>
          </a:xfr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de-DE" sz="3600" dirty="0">
                <a:solidFill>
                  <a:schemeClr val="tx2"/>
                </a:solidFill>
              </a:rPr>
              <a:t>Warum eigene Videoproduktion?</a:t>
            </a:r>
            <a:endParaRPr lang="en-US" sz="3600" dirty="0">
              <a:solidFill>
                <a:schemeClr val="tx2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6AB08D7-F0FB-4965-B730-8B874214C2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399789" y="367194"/>
            <a:ext cx="999162" cy="99916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48D9297-49FA-43ED-AC6B-E2F153B3A5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179992" y="946949"/>
            <a:ext cx="352820" cy="352820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6C6CA4E-FB32-3F39-26ED-0445A542E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1735" y="5991225"/>
            <a:ext cx="1852112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>
              <a:spcAft>
                <a:spcPts val="600"/>
              </a:spcAft>
            </a:pPr>
            <a:r>
              <a:rPr lang="en-US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Dr. Diana Zeller – KriViNat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93B4105-989A-4A79-A881-75F3602AEE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391493" y="4483510"/>
            <a:ext cx="4748979" cy="2374490"/>
            <a:chOff x="4857523" y="4483510"/>
            <a:chExt cx="4748979" cy="2374490"/>
          </a:xfrm>
        </p:grpSpPr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D89F965B-7F23-48AC-830E-2272A40CD2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857523" y="4483510"/>
              <a:ext cx="4748979" cy="2374490"/>
            </a:xfrm>
            <a:prstGeom prst="triangle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C57518E5-4332-4F59-9B89-B658B6BFD1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7735188" y="4982817"/>
              <a:ext cx="1009255" cy="1009255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470532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44">
            <a:extLst>
              <a:ext uri="{FF2B5EF4-FFF2-40B4-BE49-F238E27FC236}">
                <a16:creationId xmlns:a16="http://schemas.microsoft.com/office/drawing/2014/main" id="{86FF76B9-219D-4469-AF87-0236D29032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DB88BD78-87E1-424D-B479-C37D8E41B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10964637" y="2358"/>
            <a:ext cx="1876653" cy="1766008"/>
            <a:chOff x="-648769" y="2358"/>
            <a:chExt cx="1876653" cy="1766008"/>
          </a:xfrm>
        </p:grpSpPr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C05EB894-9410-4B20-95E4-7A25101AB8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-415188" y="-231223"/>
              <a:ext cx="1409491" cy="1876653"/>
            </a:xfrm>
            <a:custGeom>
              <a:avLst/>
              <a:gdLst>
                <a:gd name="connsiteX0" fmla="*/ 0 w 1409491"/>
                <a:gd name="connsiteY0" fmla="*/ 643075 h 1876653"/>
                <a:gd name="connsiteX1" fmla="*/ 643075 w 1409491"/>
                <a:gd name="connsiteY1" fmla="*/ 0 h 1876653"/>
                <a:gd name="connsiteX2" fmla="*/ 1409491 w 1409491"/>
                <a:gd name="connsiteY2" fmla="*/ 0 h 1876653"/>
                <a:gd name="connsiteX3" fmla="*/ 1409491 w 1409491"/>
                <a:gd name="connsiteY3" fmla="*/ 1876653 h 1876653"/>
                <a:gd name="connsiteX4" fmla="*/ 1233578 w 1409491"/>
                <a:gd name="connsiteY4" fmla="*/ 1876653 h 1876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491" h="1876653">
                  <a:moveTo>
                    <a:pt x="0" y="643075"/>
                  </a:moveTo>
                  <a:lnTo>
                    <a:pt x="643075" y="0"/>
                  </a:lnTo>
                  <a:lnTo>
                    <a:pt x="1409491" y="0"/>
                  </a:lnTo>
                  <a:lnTo>
                    <a:pt x="1409491" y="1876653"/>
                  </a:lnTo>
                  <a:lnTo>
                    <a:pt x="1233578" y="1876653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166E38B6-B050-4340-8E8F-3A971DADC0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301285" y="128278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1" name="Rectangle 50">
            <a:extLst>
              <a:ext uri="{FF2B5EF4-FFF2-40B4-BE49-F238E27FC236}">
                <a16:creationId xmlns:a16="http://schemas.microsoft.com/office/drawing/2014/main" id="{2E80C965-DB6D-4F81-9E9E-B027384D0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2737196" y="6033666"/>
            <a:ext cx="645368" cy="645368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Isosceles Triangle 52">
            <a:extLst>
              <a:ext uri="{FF2B5EF4-FFF2-40B4-BE49-F238E27FC236}">
                <a16:creationId xmlns:a16="http://schemas.microsoft.com/office/drawing/2014/main" id="{633C5E46-DAC5-4661-9C87-22B08E2A5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43436" y="5721108"/>
            <a:ext cx="2261965" cy="1136891"/>
          </a:xfrm>
          <a:prstGeom prst="triangle">
            <a:avLst>
              <a:gd name="adj" fmla="val 50000"/>
            </a:avLst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6C6CA4E-FB32-3F39-26ED-0445A542E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Dr. Diana Zeller – KriViNat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3FE2BCAF-3398-78B4-A887-578C28C50E79}"/>
              </a:ext>
            </a:extLst>
          </p:cNvPr>
          <p:cNvSpPr txBox="1"/>
          <p:nvPr/>
        </p:nvSpPr>
        <p:spPr>
          <a:xfrm>
            <a:off x="5182965" y="2513234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de-DE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B3A99799-BCEA-ED91-695A-A86D9B597BE3}"/>
              </a:ext>
            </a:extLst>
          </p:cNvPr>
          <p:cNvSpPr txBox="1"/>
          <p:nvPr/>
        </p:nvSpPr>
        <p:spPr>
          <a:xfrm>
            <a:off x="838200" y="628767"/>
            <a:ext cx="97027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3600" b="1" dirty="0"/>
              <a:t>4. Warum eigene Videoproduktion?</a:t>
            </a:r>
          </a:p>
        </p:txBody>
      </p: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C92F7F5E-180E-29F8-868E-74CEF548746D}"/>
              </a:ext>
            </a:extLst>
          </p:cNvPr>
          <p:cNvSpPr txBox="1">
            <a:spLocks/>
          </p:cNvSpPr>
          <p:nvPr/>
        </p:nvSpPr>
        <p:spPr>
          <a:xfrm>
            <a:off x="838200" y="1732833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Eigene Erfahrung vor dem Videodreh mit SuS: Hinweise, Hilfe bei Problemstellungen</a:t>
            </a:r>
          </a:p>
          <a:p>
            <a:r>
              <a:rPr lang="de-DE" dirty="0"/>
              <a:t>Qualität der Inhalte ist sichergestellt</a:t>
            </a:r>
          </a:p>
          <a:p>
            <a:r>
              <a:rPr lang="de-DE" dirty="0"/>
              <a:t>Produkte entsprechen eigenem Lehrstil und eigenen Formulierungen</a:t>
            </a:r>
          </a:p>
          <a:p>
            <a:r>
              <a:rPr lang="de-DE" dirty="0"/>
              <a:t>Fachlicher und didaktischer Zugang entspricht dem Stand der eigenen Lerngruppe</a:t>
            </a:r>
          </a:p>
          <a:p>
            <a:r>
              <a:rPr lang="de-DE" dirty="0"/>
              <a:t>Immer wieder einsetzbares Endprodukt ohne notwendige Recherche</a:t>
            </a:r>
          </a:p>
          <a:p>
            <a:endParaRPr lang="de-DE" dirty="0"/>
          </a:p>
        </p:txBody>
      </p:sp>
      <p:pic>
        <p:nvPicPr>
          <p:cNvPr id="2" name="Grafik 4" descr="Filmstreifen mit einfarbiger Füllung">
            <a:extLst>
              <a:ext uri="{FF2B5EF4-FFF2-40B4-BE49-F238E27FC236}">
                <a16:creationId xmlns:a16="http://schemas.microsoft.com/office/drawing/2014/main" id="{7972ACFF-1C5F-8920-8571-3236F54115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9732558" y="282282"/>
            <a:ext cx="1341967" cy="1341967"/>
          </a:xfrm>
          <a:prstGeom prst="rect">
            <a:avLst/>
          </a:prstGeom>
        </p:spPr>
      </p:pic>
      <p:pic>
        <p:nvPicPr>
          <p:cNvPr id="3" name="Grafik 5" descr="Filmklappe mit einfarbiger Füllung">
            <a:extLst>
              <a:ext uri="{FF2B5EF4-FFF2-40B4-BE49-F238E27FC236}">
                <a16:creationId xmlns:a16="http://schemas.microsoft.com/office/drawing/2014/main" id="{EE84B8E5-4CCB-0947-EA3E-BB620C1C239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81009" y="1409995"/>
            <a:ext cx="1335133" cy="1335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267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B4D3D850-2041-4B7C-AED9-54DA385B14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707F116-8EC0-4822-9067-186AC8C96E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138684" y="1316432"/>
            <a:ext cx="4225136" cy="422513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49F1A7E4-819D-4D21-8E8B-32671A9F98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563919" y="753376"/>
            <a:ext cx="5353835" cy="5353835"/>
          </a:xfrm>
          <a:custGeom>
            <a:avLst/>
            <a:gdLst>
              <a:gd name="connsiteX0" fmla="*/ 690507 w 5353835"/>
              <a:gd name="connsiteY0" fmla="*/ 5273742 h 5353835"/>
              <a:gd name="connsiteX1" fmla="*/ 4938299 w 5353835"/>
              <a:gd name="connsiteY1" fmla="*/ 5273742 h 5353835"/>
              <a:gd name="connsiteX2" fmla="*/ 4858206 w 5353835"/>
              <a:gd name="connsiteY2" fmla="*/ 5353835 h 5353835"/>
              <a:gd name="connsiteX3" fmla="*/ 770600 w 5353835"/>
              <a:gd name="connsiteY3" fmla="*/ 5353835 h 5353835"/>
              <a:gd name="connsiteX4" fmla="*/ 433255 w 5353835"/>
              <a:gd name="connsiteY4" fmla="*/ 80093 h 5353835"/>
              <a:gd name="connsiteX5" fmla="*/ 513348 w 5353835"/>
              <a:gd name="connsiteY5" fmla="*/ 0 h 5353835"/>
              <a:gd name="connsiteX6" fmla="*/ 5353835 w 5353835"/>
              <a:gd name="connsiteY6" fmla="*/ 0 h 5353835"/>
              <a:gd name="connsiteX7" fmla="*/ 5353835 w 5353835"/>
              <a:gd name="connsiteY7" fmla="*/ 4858206 h 5353835"/>
              <a:gd name="connsiteX8" fmla="*/ 5273742 w 5353835"/>
              <a:gd name="connsiteY8" fmla="*/ 4938299 h 5353835"/>
              <a:gd name="connsiteX9" fmla="*/ 5273742 w 5353835"/>
              <a:gd name="connsiteY9" fmla="*/ 80093 h 5353835"/>
              <a:gd name="connsiteX10" fmla="*/ 0 w 5353835"/>
              <a:gd name="connsiteY10" fmla="*/ 513348 h 5353835"/>
              <a:gd name="connsiteX11" fmla="*/ 80093 w 5353835"/>
              <a:gd name="connsiteY11" fmla="*/ 433255 h 5353835"/>
              <a:gd name="connsiteX12" fmla="*/ 80093 w 5353835"/>
              <a:gd name="connsiteY12" fmla="*/ 4663328 h 5353835"/>
              <a:gd name="connsiteX13" fmla="*/ 0 w 5353835"/>
              <a:gd name="connsiteY13" fmla="*/ 4583235 h 5353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353835" h="5353835">
                <a:moveTo>
                  <a:pt x="690507" y="5273742"/>
                </a:moveTo>
                <a:lnTo>
                  <a:pt x="4938299" y="5273742"/>
                </a:lnTo>
                <a:lnTo>
                  <a:pt x="4858206" y="5353835"/>
                </a:lnTo>
                <a:lnTo>
                  <a:pt x="770600" y="5353835"/>
                </a:lnTo>
                <a:close/>
                <a:moveTo>
                  <a:pt x="433255" y="80093"/>
                </a:moveTo>
                <a:lnTo>
                  <a:pt x="513348" y="0"/>
                </a:lnTo>
                <a:lnTo>
                  <a:pt x="5353835" y="0"/>
                </a:lnTo>
                <a:lnTo>
                  <a:pt x="5353835" y="4858206"/>
                </a:lnTo>
                <a:lnTo>
                  <a:pt x="5273742" y="4938299"/>
                </a:lnTo>
                <a:lnTo>
                  <a:pt x="5273742" y="80093"/>
                </a:lnTo>
                <a:close/>
                <a:moveTo>
                  <a:pt x="0" y="513348"/>
                </a:moveTo>
                <a:lnTo>
                  <a:pt x="80093" y="433255"/>
                </a:lnTo>
                <a:lnTo>
                  <a:pt x="80093" y="4663328"/>
                </a:lnTo>
                <a:lnTo>
                  <a:pt x="0" y="4583235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3CB2685-5C2A-1E1B-C04A-9ED19A335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6701" y="2452526"/>
            <a:ext cx="4248318" cy="1952947"/>
          </a:xfr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de-DE" sz="3600" dirty="0">
                <a:solidFill>
                  <a:schemeClr val="tx2"/>
                </a:solidFill>
              </a:rPr>
              <a:t>Schritte des Videodrehs</a:t>
            </a:r>
            <a:endParaRPr lang="en-US" sz="3600" dirty="0">
              <a:solidFill>
                <a:schemeClr val="tx2"/>
              </a:solidFill>
            </a:endParaRP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CB64814D-A361-44E1-8D97-B83E41C8B2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0" y="-2"/>
            <a:ext cx="1248189" cy="1248189"/>
          </a:xfrm>
          <a:prstGeom prst="triangle">
            <a:avLst>
              <a:gd name="adj" fmla="val 100000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52A6879-032A-4946-9CCA-44D38BEDF5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296832" y="246646"/>
            <a:ext cx="577231" cy="577231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6AB08D7-F0FB-4965-B730-8B874214C2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0793049" y="367194"/>
            <a:ext cx="999162" cy="99916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48D9297-49FA-43ED-AC6B-E2F153B3A5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0659187" y="946949"/>
            <a:ext cx="352820" cy="352820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93B4105-989A-4A79-A881-75F3602AEE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051528" y="4483510"/>
            <a:ext cx="4748979" cy="2374490"/>
            <a:chOff x="4857523" y="4483510"/>
            <a:chExt cx="4748979" cy="2374490"/>
          </a:xfrm>
        </p:grpSpPr>
        <p:sp>
          <p:nvSpPr>
            <p:cNvPr id="26" name="Isosceles Triangle 25">
              <a:extLst>
                <a:ext uri="{FF2B5EF4-FFF2-40B4-BE49-F238E27FC236}">
                  <a16:creationId xmlns:a16="http://schemas.microsoft.com/office/drawing/2014/main" id="{D89F965B-7F23-48AC-830E-2272A40CD2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857523" y="4483510"/>
              <a:ext cx="4748979" cy="2374490"/>
            </a:xfrm>
            <a:prstGeom prst="triangle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C57518E5-4332-4F59-9B89-B658B6BFD1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7735188" y="4982817"/>
              <a:ext cx="1009255" cy="1009255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6C6CA4E-FB32-3F39-26ED-0445A542E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018154" y="5991225"/>
            <a:ext cx="1852112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>
              <a:spcAft>
                <a:spcPts val="600"/>
              </a:spcAft>
            </a:pPr>
            <a:r>
              <a:rPr lang="en-US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Dr. Diana Zeller – KriViNat</a:t>
            </a:r>
          </a:p>
        </p:txBody>
      </p:sp>
    </p:spTree>
    <p:extLst>
      <p:ext uri="{BB962C8B-B14F-4D97-AF65-F5344CB8AC3E}">
        <p14:creationId xmlns:p14="http://schemas.microsoft.com/office/powerpoint/2010/main" val="42807411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Rectangle 90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3" name="Group 92">
            <a:extLst>
              <a:ext uri="{FF2B5EF4-FFF2-40B4-BE49-F238E27FC236}">
                <a16:creationId xmlns:a16="http://schemas.microsoft.com/office/drawing/2014/main" id="{828A5161-06F1-46CF-8AD7-844680A59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4601497"/>
            <a:ext cx="1014060" cy="2017580"/>
            <a:chOff x="0" y="4601497"/>
            <a:chExt cx="1014060" cy="2017580"/>
          </a:xfrm>
        </p:grpSpPr>
        <p:sp>
          <p:nvSpPr>
            <p:cNvPr id="94" name="Isosceles Triangle 93">
              <a:extLst>
                <a:ext uri="{FF2B5EF4-FFF2-40B4-BE49-F238E27FC236}">
                  <a16:creationId xmlns:a16="http://schemas.microsoft.com/office/drawing/2014/main" id="{D3F51FEB-38FB-4F6C-9F7B-2F2AFAB654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-501760" y="5103257"/>
              <a:ext cx="2017580" cy="101406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1E547BA6-BAE0-43BB-A7CA-60F69CE252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427916" y="572870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5995D10D-E9C9-47DB-AE7E-801FEF38F5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219290" y="1"/>
            <a:ext cx="972709" cy="1935307"/>
            <a:chOff x="10918968" y="713127"/>
            <a:chExt cx="1273032" cy="2532832"/>
          </a:xfrm>
        </p:grpSpPr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CC1A72C6-3DE4-4EC3-9AD5-9E0D40D8CE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Isosceles Triangle 98">
              <a:extLst>
                <a:ext uri="{FF2B5EF4-FFF2-40B4-BE49-F238E27FC236}">
                  <a16:creationId xmlns:a16="http://schemas.microsoft.com/office/drawing/2014/main" id="{0B0DA1F1-C391-4EDF-9FE0-23E86E1377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6C6CA4E-FB32-3F39-26ED-0445A542E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spcAft>
                <a:spcPts val="600"/>
              </a:spcAft>
            </a:pPr>
            <a:r>
              <a:rPr lang="en-US" kern="1200">
                <a:latin typeface="+mn-lt"/>
                <a:ea typeface="+mn-ea"/>
                <a:cs typeface="+mn-cs"/>
              </a:rPr>
              <a:t>Dr. Diana Zeller – KriViNat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FFDBC7A-7391-AA7A-BE1A-B838E4E7F11A}"/>
              </a:ext>
            </a:extLst>
          </p:cNvPr>
          <p:cNvSpPr txBox="1">
            <a:spLocks/>
          </p:cNvSpPr>
          <p:nvPr/>
        </p:nvSpPr>
        <p:spPr>
          <a:xfrm>
            <a:off x="838200" y="1732833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/>
              <a:t>Diskutieren Sie in den Gruppen, welche Schritte aus Ihrer Sicht bei einem Videodreh nacheinander erfolgen sollten.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de-DE" dirty="0"/>
              <a:t>Dokumentieren Sie diese Schritte auf dem Miro-Board.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7B8A7651-BAFA-52B1-1C42-6CF753D1C9E9}"/>
              </a:ext>
            </a:extLst>
          </p:cNvPr>
          <p:cNvSpPr txBox="1"/>
          <p:nvPr/>
        </p:nvSpPr>
        <p:spPr>
          <a:xfrm>
            <a:off x="838200" y="628767"/>
            <a:ext cx="731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3600" b="1" dirty="0"/>
              <a:t>5. Schritte des Videodrehs</a:t>
            </a:r>
          </a:p>
        </p:txBody>
      </p:sp>
      <p:pic>
        <p:nvPicPr>
          <p:cNvPr id="6" name="Grafik 5" descr="Gruppenbrainstorming mit einfarbiger Füllung">
            <a:extLst>
              <a:ext uri="{FF2B5EF4-FFF2-40B4-BE49-F238E27FC236}">
                <a16:creationId xmlns:a16="http://schemas.microsoft.com/office/drawing/2014/main" id="{26EAD694-52B3-9499-A69F-1615B08892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16912" y="574948"/>
            <a:ext cx="914400" cy="914400"/>
          </a:xfrm>
          <a:prstGeom prst="rect">
            <a:avLst/>
          </a:prstGeom>
        </p:spPr>
      </p:pic>
      <p:pic>
        <p:nvPicPr>
          <p:cNvPr id="10" name="Grafik 9" descr="Sanduhr 60% mit einfarbiger Füllung">
            <a:extLst>
              <a:ext uri="{FF2B5EF4-FFF2-40B4-BE49-F238E27FC236}">
                <a16:creationId xmlns:a16="http://schemas.microsoft.com/office/drawing/2014/main" id="{E8DBE94F-7A54-F37C-FFE6-68F7E79D70E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462430" y="825188"/>
            <a:ext cx="570303" cy="570303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B741F732-C9FC-AB75-7816-2856D8D238DB}"/>
              </a:ext>
            </a:extLst>
          </p:cNvPr>
          <p:cNvSpPr txBox="1"/>
          <p:nvPr/>
        </p:nvSpPr>
        <p:spPr>
          <a:xfrm>
            <a:off x="9944834" y="1048072"/>
            <a:ext cx="954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10 Min. 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51810160-B67D-FA57-BC83-81B52D5708A8}"/>
              </a:ext>
            </a:extLst>
          </p:cNvPr>
          <p:cNvSpPr txBox="1"/>
          <p:nvPr/>
        </p:nvSpPr>
        <p:spPr>
          <a:xfrm>
            <a:off x="1341409" y="5917087"/>
            <a:ext cx="71594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https://</a:t>
            </a:r>
            <a:r>
              <a:rPr lang="de-DE" dirty="0" err="1"/>
              <a:t>miro.com</a:t>
            </a:r>
            <a:r>
              <a:rPr lang="de-DE" dirty="0"/>
              <a:t>/</a:t>
            </a:r>
            <a:r>
              <a:rPr lang="de-DE" dirty="0" err="1"/>
              <a:t>app</a:t>
            </a:r>
            <a:r>
              <a:rPr lang="de-DE" dirty="0"/>
              <a:t>/</a:t>
            </a:r>
            <a:r>
              <a:rPr lang="de-DE" dirty="0" err="1"/>
              <a:t>board</a:t>
            </a:r>
            <a:r>
              <a:rPr lang="de-DE" dirty="0"/>
              <a:t>/uXjVKJwQ6fs=/?</a:t>
            </a:r>
            <a:r>
              <a:rPr lang="de-DE" dirty="0" err="1"/>
              <a:t>share_link_id</a:t>
            </a:r>
            <a:r>
              <a:rPr lang="de-DE" dirty="0"/>
              <a:t>=50107002649</a:t>
            </a:r>
          </a:p>
        </p:txBody>
      </p:sp>
      <p:pic>
        <p:nvPicPr>
          <p:cNvPr id="16" name="Grafik 15" descr="Ein Bild, das Muster, nähen, Pixel enthält.&#10;&#10;Automatisch generierte Beschreibung">
            <a:extLst>
              <a:ext uri="{FF2B5EF4-FFF2-40B4-BE49-F238E27FC236}">
                <a16:creationId xmlns:a16="http://schemas.microsoft.com/office/drawing/2014/main" id="{0AA67F4D-285B-4FF3-43A5-BD5F5E4E741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1139" y="3106430"/>
            <a:ext cx="2810656" cy="2810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1832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Rectangle 90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3" name="Group 92">
            <a:extLst>
              <a:ext uri="{FF2B5EF4-FFF2-40B4-BE49-F238E27FC236}">
                <a16:creationId xmlns:a16="http://schemas.microsoft.com/office/drawing/2014/main" id="{828A5161-06F1-46CF-8AD7-844680A59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4601497"/>
            <a:ext cx="1014060" cy="2017580"/>
            <a:chOff x="0" y="4601497"/>
            <a:chExt cx="1014060" cy="2017580"/>
          </a:xfrm>
        </p:grpSpPr>
        <p:sp>
          <p:nvSpPr>
            <p:cNvPr id="94" name="Isosceles Triangle 93">
              <a:extLst>
                <a:ext uri="{FF2B5EF4-FFF2-40B4-BE49-F238E27FC236}">
                  <a16:creationId xmlns:a16="http://schemas.microsoft.com/office/drawing/2014/main" id="{D3F51FEB-38FB-4F6C-9F7B-2F2AFAB654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-501760" y="5103257"/>
              <a:ext cx="2017580" cy="101406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1E547BA6-BAE0-43BB-A7CA-60F69CE252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427916" y="572870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5995D10D-E9C9-47DB-AE7E-801FEF38F5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219290" y="1"/>
            <a:ext cx="972709" cy="1935307"/>
            <a:chOff x="10918968" y="713127"/>
            <a:chExt cx="1273032" cy="2532832"/>
          </a:xfrm>
        </p:grpSpPr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CC1A72C6-3DE4-4EC3-9AD5-9E0D40D8CE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Isosceles Triangle 98">
              <a:extLst>
                <a:ext uri="{FF2B5EF4-FFF2-40B4-BE49-F238E27FC236}">
                  <a16:creationId xmlns:a16="http://schemas.microsoft.com/office/drawing/2014/main" id="{0B0DA1F1-C391-4EDF-9FE0-23E86E1377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6C6CA4E-FB32-3F39-26ED-0445A542E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spcAft>
                <a:spcPts val="600"/>
              </a:spcAft>
            </a:pPr>
            <a:r>
              <a:rPr lang="en-US" kern="1200">
                <a:latin typeface="+mn-lt"/>
                <a:ea typeface="+mn-ea"/>
                <a:cs typeface="+mn-cs"/>
              </a:rPr>
              <a:t>Dr. Diana Zeller – KriViNat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FFDBC7A-7391-AA7A-BE1A-B838E4E7F11A}"/>
              </a:ext>
            </a:extLst>
          </p:cNvPr>
          <p:cNvSpPr txBox="1">
            <a:spLocks/>
          </p:cNvSpPr>
          <p:nvPr/>
        </p:nvSpPr>
        <p:spPr>
          <a:xfrm>
            <a:off x="838200" y="1732833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/>
              <a:t>Vorbereitung des Videodrehs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de-DE" dirty="0"/>
              <a:t>Planung: Thema/Umsetzung/Mehrwert für den Unterricht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de-DE" dirty="0"/>
              <a:t>Technik und Setting prüfen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endParaRPr lang="de-DE" dirty="0"/>
          </a:p>
          <a:p>
            <a:pPr marL="0" indent="0">
              <a:buNone/>
            </a:pPr>
            <a:r>
              <a:rPr lang="de-DE" dirty="0"/>
              <a:t>Produktion</a:t>
            </a:r>
          </a:p>
          <a:p>
            <a:pPr marL="0" indent="0">
              <a:buNone/>
            </a:pPr>
            <a:r>
              <a:rPr lang="de-DE" dirty="0"/>
              <a:t>3.     Storyboard schreiben</a:t>
            </a:r>
          </a:p>
          <a:p>
            <a:pPr marL="514350" indent="-514350">
              <a:buAutoNum type="arabicPeriod" startAt="4"/>
            </a:pPr>
            <a:r>
              <a:rPr lang="de-DE" dirty="0"/>
              <a:t>Setting aufbauen</a:t>
            </a:r>
            <a:r>
              <a:rPr lang="de-DE" dirty="0">
                <a:sym typeface="Wingdings" pitchFamily="2" charset="2"/>
              </a:rPr>
              <a:t> (z.B. Hintergrund, Beleuchtung, Markierungen für Objekte etc.)</a:t>
            </a:r>
          </a:p>
          <a:p>
            <a:pPr marL="514350" indent="-514350">
              <a:buAutoNum type="arabicPeriod" startAt="4"/>
            </a:pPr>
            <a:r>
              <a:rPr lang="de-DE" dirty="0">
                <a:sym typeface="Wingdings" pitchFamily="2" charset="2"/>
              </a:rPr>
              <a:t>Umsetzung</a:t>
            </a:r>
          </a:p>
          <a:p>
            <a:pPr marL="514350" indent="-514350">
              <a:buAutoNum type="arabicPeriod" startAt="4"/>
            </a:pPr>
            <a:endParaRPr lang="de-DE" dirty="0">
              <a:sym typeface="Wingdings" pitchFamily="2" charset="2"/>
            </a:endParaRPr>
          </a:p>
          <a:p>
            <a:pPr marL="0" indent="0">
              <a:buNone/>
            </a:pPr>
            <a:r>
              <a:rPr lang="de-DE" dirty="0">
                <a:sym typeface="Wingdings" pitchFamily="2" charset="2"/>
              </a:rPr>
              <a:t>Nachbearbeitung</a:t>
            </a:r>
          </a:p>
          <a:p>
            <a:pPr marL="514350" indent="-514350">
              <a:buAutoNum type="arabicPeriod" startAt="6"/>
            </a:pPr>
            <a:r>
              <a:rPr lang="de-DE" dirty="0">
                <a:sym typeface="Wingdings" pitchFamily="2" charset="2"/>
              </a:rPr>
              <a:t>Schnitt und Vertonung</a:t>
            </a:r>
          </a:p>
          <a:p>
            <a:pPr marL="514350" indent="-514350">
              <a:buAutoNum type="arabicPeriod" startAt="6"/>
            </a:pPr>
            <a:r>
              <a:rPr lang="de-DE" dirty="0">
                <a:sym typeface="Wingdings" pitchFamily="2" charset="2"/>
              </a:rPr>
              <a:t>Lizenzfreie oder eigene Medien ergänzen (Bilder, Grafiken, Videos etc.)</a:t>
            </a:r>
            <a:endParaRPr lang="de-DE" dirty="0"/>
          </a:p>
          <a:p>
            <a:pPr marL="0" indent="0">
              <a:buFont typeface="Arial" panose="020B0604020202020204" pitchFamily="34" charset="0"/>
              <a:buNone/>
            </a:pPr>
            <a:endParaRPr lang="de-DE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7B8A7651-BAFA-52B1-1C42-6CF753D1C9E9}"/>
              </a:ext>
            </a:extLst>
          </p:cNvPr>
          <p:cNvSpPr txBox="1"/>
          <p:nvPr/>
        </p:nvSpPr>
        <p:spPr>
          <a:xfrm>
            <a:off x="838200" y="628767"/>
            <a:ext cx="731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3600" b="1" dirty="0"/>
              <a:t>5. Schritte des Videodrehs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9DBCE6C1-70E1-A0CE-1F58-8ACEDA15A17C}"/>
              </a:ext>
            </a:extLst>
          </p:cNvPr>
          <p:cNvSpPr/>
          <p:nvPr/>
        </p:nvSpPr>
        <p:spPr>
          <a:xfrm>
            <a:off x="1408070" y="2060560"/>
            <a:ext cx="6745330" cy="38384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8C9D0E5A-F418-6B26-EA28-59AC46484437}"/>
              </a:ext>
            </a:extLst>
          </p:cNvPr>
          <p:cNvSpPr/>
          <p:nvPr/>
        </p:nvSpPr>
        <p:spPr>
          <a:xfrm>
            <a:off x="1408070" y="3861672"/>
            <a:ext cx="9409182" cy="38384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B7B8AF14-1B6D-F5B4-4CA7-91C9C9BF8621}"/>
              </a:ext>
            </a:extLst>
          </p:cNvPr>
          <p:cNvSpPr/>
          <p:nvPr/>
        </p:nvSpPr>
        <p:spPr>
          <a:xfrm>
            <a:off x="1408069" y="5700322"/>
            <a:ext cx="8314941" cy="36512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D3DDD739-D279-8151-FAEF-93119D6ABB49}"/>
              </a:ext>
            </a:extLst>
          </p:cNvPr>
          <p:cNvSpPr/>
          <p:nvPr/>
        </p:nvSpPr>
        <p:spPr>
          <a:xfrm>
            <a:off x="1408068" y="5277636"/>
            <a:ext cx="3427475" cy="38384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86854962-5719-068A-8AB9-53B3BCF25CB1}"/>
              </a:ext>
            </a:extLst>
          </p:cNvPr>
          <p:cNvSpPr/>
          <p:nvPr/>
        </p:nvSpPr>
        <p:spPr>
          <a:xfrm>
            <a:off x="1408068" y="3477173"/>
            <a:ext cx="3427475" cy="38384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83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8" grpId="0" animBg="1"/>
      <p:bldP spid="20" grpId="0" animBg="1"/>
      <p:bldP spid="2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Rectangle 90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3" name="Group 92">
            <a:extLst>
              <a:ext uri="{FF2B5EF4-FFF2-40B4-BE49-F238E27FC236}">
                <a16:creationId xmlns:a16="http://schemas.microsoft.com/office/drawing/2014/main" id="{828A5161-06F1-46CF-8AD7-844680A59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4601497"/>
            <a:ext cx="1014060" cy="2017580"/>
            <a:chOff x="0" y="4601497"/>
            <a:chExt cx="1014060" cy="2017580"/>
          </a:xfrm>
        </p:grpSpPr>
        <p:sp>
          <p:nvSpPr>
            <p:cNvPr id="94" name="Isosceles Triangle 93">
              <a:extLst>
                <a:ext uri="{FF2B5EF4-FFF2-40B4-BE49-F238E27FC236}">
                  <a16:creationId xmlns:a16="http://schemas.microsoft.com/office/drawing/2014/main" id="{D3F51FEB-38FB-4F6C-9F7B-2F2AFAB654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-501760" y="5103257"/>
              <a:ext cx="2017580" cy="101406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1E547BA6-BAE0-43BB-A7CA-60F69CE252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427916" y="572870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5995D10D-E9C9-47DB-AE7E-801FEF38F5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219290" y="1"/>
            <a:ext cx="972709" cy="1935307"/>
            <a:chOff x="10918968" y="713127"/>
            <a:chExt cx="1273032" cy="2532832"/>
          </a:xfrm>
        </p:grpSpPr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CC1A72C6-3DE4-4EC3-9AD5-9E0D40D8CE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Isosceles Triangle 98">
              <a:extLst>
                <a:ext uri="{FF2B5EF4-FFF2-40B4-BE49-F238E27FC236}">
                  <a16:creationId xmlns:a16="http://schemas.microsoft.com/office/drawing/2014/main" id="{0B0DA1F1-C391-4EDF-9FE0-23E86E1377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6C6CA4E-FB32-3F39-26ED-0445A542E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spcAft>
                <a:spcPts val="600"/>
              </a:spcAft>
            </a:pPr>
            <a:r>
              <a:rPr lang="en-US" kern="1200">
                <a:latin typeface="+mn-lt"/>
                <a:ea typeface="+mn-ea"/>
                <a:cs typeface="+mn-cs"/>
              </a:rPr>
              <a:t>Dr. Diana Zeller – KriViNat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FFDBC7A-7391-AA7A-BE1A-B838E4E7F11A}"/>
              </a:ext>
            </a:extLst>
          </p:cNvPr>
          <p:cNvSpPr txBox="1">
            <a:spLocks/>
          </p:cNvSpPr>
          <p:nvPr/>
        </p:nvSpPr>
        <p:spPr>
          <a:xfrm>
            <a:off x="838200" y="1732833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/>
              <a:t>Hinweise für Ihren Videodreh: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de-DE" dirty="0"/>
              <a:t>Weniger ist mehr! —&gt; Kürzere Videos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de-DE" dirty="0"/>
              <a:t>Effizientes Produzieren —&gt; Nicht zu viel Energie und Zeit für perfektes Ergebnis verwenden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de-DE" dirty="0"/>
              <a:t>Sammeln Sie Erfahrung!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de-DE" dirty="0"/>
              <a:t>Nehmen Sie die Perspektive der Lernenden ein!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de-DE" dirty="0"/>
              <a:t>Storytelling anstatt Erklären!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7B8A7651-BAFA-52B1-1C42-6CF753D1C9E9}"/>
              </a:ext>
            </a:extLst>
          </p:cNvPr>
          <p:cNvSpPr txBox="1"/>
          <p:nvPr/>
        </p:nvSpPr>
        <p:spPr>
          <a:xfrm>
            <a:off x="838200" y="628767"/>
            <a:ext cx="731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3600" b="1" dirty="0"/>
              <a:t>5. Schritte des Videodrehs</a:t>
            </a:r>
          </a:p>
        </p:txBody>
      </p:sp>
      <p:pic>
        <p:nvPicPr>
          <p:cNvPr id="2" name="Grafik 4" descr="Filmstreifen mit einfarbiger Füllung">
            <a:extLst>
              <a:ext uri="{FF2B5EF4-FFF2-40B4-BE49-F238E27FC236}">
                <a16:creationId xmlns:a16="http://schemas.microsoft.com/office/drawing/2014/main" id="{0207A553-9289-1477-A93D-77AD7C1C3D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9478516" y="526943"/>
            <a:ext cx="1341967" cy="1341967"/>
          </a:xfrm>
          <a:prstGeom prst="rect">
            <a:avLst/>
          </a:prstGeom>
        </p:spPr>
      </p:pic>
      <p:pic>
        <p:nvPicPr>
          <p:cNvPr id="5" name="Grafik 5" descr="Filmklappe mit einfarbiger Füllung">
            <a:extLst>
              <a:ext uri="{FF2B5EF4-FFF2-40B4-BE49-F238E27FC236}">
                <a16:creationId xmlns:a16="http://schemas.microsoft.com/office/drawing/2014/main" id="{E700AFFC-DE65-01C1-DBD5-BC1751EBB9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26967" y="1654656"/>
            <a:ext cx="1335133" cy="1335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9464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B4D3D850-2041-4B7C-AED9-54DA385B14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1D5DFC5-85CD-4DB0-9549-D5AA3A1FD1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-1481849" y="4022486"/>
            <a:ext cx="3655570" cy="2646427"/>
          </a:xfrm>
          <a:custGeom>
            <a:avLst/>
            <a:gdLst>
              <a:gd name="connsiteX0" fmla="*/ 0 w 2736866"/>
              <a:gd name="connsiteY0" fmla="*/ 0 h 1981337"/>
              <a:gd name="connsiteX1" fmla="*/ 2736866 w 2736866"/>
              <a:gd name="connsiteY1" fmla="*/ 0 h 1981337"/>
              <a:gd name="connsiteX2" fmla="*/ 2736866 w 2736866"/>
              <a:gd name="connsiteY2" fmla="*/ 1225808 h 1981337"/>
              <a:gd name="connsiteX3" fmla="*/ 1981337 w 2736866"/>
              <a:gd name="connsiteY3" fmla="*/ 1981337 h 1981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36866" h="1981337">
                <a:moveTo>
                  <a:pt x="0" y="0"/>
                </a:moveTo>
                <a:lnTo>
                  <a:pt x="2736866" y="0"/>
                </a:lnTo>
                <a:lnTo>
                  <a:pt x="2736866" y="1225808"/>
                </a:lnTo>
                <a:lnTo>
                  <a:pt x="1981337" y="198133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19F2DF91-4956-4FED-AAF9-98B74CFEDE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2991197" y="4070586"/>
            <a:ext cx="4070846" cy="4070846"/>
          </a:xfrm>
          <a:custGeom>
            <a:avLst/>
            <a:gdLst>
              <a:gd name="connsiteX0" fmla="*/ 0 w 4070846"/>
              <a:gd name="connsiteY0" fmla="*/ 0 h 4070846"/>
              <a:gd name="connsiteX1" fmla="*/ 4070846 w 4070846"/>
              <a:gd name="connsiteY1" fmla="*/ 0 h 4070846"/>
              <a:gd name="connsiteX2" fmla="*/ 4070846 w 4070846"/>
              <a:gd name="connsiteY2" fmla="*/ 1063476 h 4070846"/>
              <a:gd name="connsiteX3" fmla="*/ 1063476 w 4070846"/>
              <a:gd name="connsiteY3" fmla="*/ 4070846 h 4070846"/>
              <a:gd name="connsiteX4" fmla="*/ 0 w 4070846"/>
              <a:gd name="connsiteY4" fmla="*/ 4070846 h 4070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0846" h="4070846">
                <a:moveTo>
                  <a:pt x="0" y="0"/>
                </a:moveTo>
                <a:lnTo>
                  <a:pt x="4070846" y="0"/>
                </a:lnTo>
                <a:lnTo>
                  <a:pt x="4070846" y="1063476"/>
                </a:lnTo>
                <a:lnTo>
                  <a:pt x="1063476" y="4070846"/>
                </a:lnTo>
                <a:lnTo>
                  <a:pt x="0" y="4070846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016AD2F9-C054-4FE3-A688-B43C21C538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7933928" y="1372793"/>
            <a:ext cx="6135300" cy="5537781"/>
          </a:xfrm>
          <a:custGeom>
            <a:avLst/>
            <a:gdLst>
              <a:gd name="connsiteX0" fmla="*/ 0 w 6135300"/>
              <a:gd name="connsiteY0" fmla="*/ 0 h 5537781"/>
              <a:gd name="connsiteX1" fmla="*/ 6135300 w 6135300"/>
              <a:gd name="connsiteY1" fmla="*/ 0 h 5537781"/>
              <a:gd name="connsiteX2" fmla="*/ 6135300 w 6135300"/>
              <a:gd name="connsiteY2" fmla="*/ 3548931 h 5537781"/>
              <a:gd name="connsiteX3" fmla="*/ 4146451 w 6135300"/>
              <a:gd name="connsiteY3" fmla="*/ 5537781 h 5537781"/>
              <a:gd name="connsiteX4" fmla="*/ 0 w 6135300"/>
              <a:gd name="connsiteY4" fmla="*/ 1391331 h 5537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35300" h="5537781">
                <a:moveTo>
                  <a:pt x="0" y="0"/>
                </a:moveTo>
                <a:lnTo>
                  <a:pt x="6135300" y="0"/>
                </a:lnTo>
                <a:lnTo>
                  <a:pt x="6135300" y="3548931"/>
                </a:lnTo>
                <a:lnTo>
                  <a:pt x="4146451" y="5537781"/>
                </a:lnTo>
                <a:lnTo>
                  <a:pt x="0" y="1391331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497CCB5-5FC2-473C-AFCC-2430CEF1DF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409915" y="1742916"/>
            <a:ext cx="3372170" cy="337216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6D203FA-9405-4E71-9D22-0D9ED95C7A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3500000">
            <a:off x="1683736" y="1587573"/>
            <a:ext cx="1073226" cy="1073226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3C5A023F-D42B-416E-9B7C-ED7627B8CF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118948" y="-1"/>
            <a:ext cx="5757046" cy="2878523"/>
          </a:xfrm>
          <a:prstGeom prst="triangle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ame 24">
            <a:extLst>
              <a:ext uri="{FF2B5EF4-FFF2-40B4-BE49-F238E27FC236}">
                <a16:creationId xmlns:a16="http://schemas.microsoft.com/office/drawing/2014/main" id="{D86ED005-A263-420F-9447-E00E3BF605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3971277" y="1304278"/>
            <a:ext cx="4249446" cy="4249444"/>
          </a:xfrm>
          <a:prstGeom prst="frame">
            <a:avLst>
              <a:gd name="adj1" fmla="val 1195"/>
            </a:avLst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3CB2685-5C2A-1E1B-C04A-9ED19A335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6858" y="2761554"/>
            <a:ext cx="3618284" cy="1345720"/>
          </a:xfr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de-DE" sz="3600" dirty="0">
                <a:solidFill>
                  <a:schemeClr val="tx2"/>
                </a:solidFill>
              </a:rPr>
              <a:t>Gase und Überraschungen</a:t>
            </a:r>
            <a:endParaRPr lang="en-US" sz="3600" dirty="0">
              <a:solidFill>
                <a:schemeClr val="tx2"/>
              </a:solidFill>
            </a:endParaRP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6C6CA4E-FB32-3F39-26ED-0445A542E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301458" y="5991225"/>
            <a:ext cx="2568811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>
              <a:spcAft>
                <a:spcPts val="600"/>
              </a:spcAft>
            </a:pPr>
            <a:r>
              <a:rPr lang="en-US" kern="12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Dr. Diana Zeller – KriViNat</a:t>
            </a:r>
          </a:p>
        </p:txBody>
      </p:sp>
    </p:spTree>
    <p:extLst>
      <p:ext uri="{BB962C8B-B14F-4D97-AF65-F5344CB8AC3E}">
        <p14:creationId xmlns:p14="http://schemas.microsoft.com/office/powerpoint/2010/main" val="41041983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angle 63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3" name="Isosceles Triangle 65">
            <a:extLst>
              <a:ext uri="{FF2B5EF4-FFF2-40B4-BE49-F238E27FC236}">
                <a16:creationId xmlns:a16="http://schemas.microsoft.com/office/drawing/2014/main" id="{D3F51FEB-38FB-4F6C-9F7B-2F2AFAB65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501760" y="5103257"/>
            <a:ext cx="2017580" cy="1014060"/>
          </a:xfrm>
          <a:prstGeom prst="triangle">
            <a:avLst>
              <a:gd name="adj" fmla="val 50000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67">
            <a:extLst>
              <a:ext uri="{FF2B5EF4-FFF2-40B4-BE49-F238E27FC236}">
                <a16:creationId xmlns:a16="http://schemas.microsoft.com/office/drawing/2014/main" id="{1E547BA6-BAE0-43BB-A7CA-60F69CE25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27916" y="5728708"/>
            <a:ext cx="485578" cy="48557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69">
            <a:extLst>
              <a:ext uri="{FF2B5EF4-FFF2-40B4-BE49-F238E27FC236}">
                <a16:creationId xmlns:a16="http://schemas.microsoft.com/office/drawing/2014/main" id="{15CBE6EC-46EF-45D9-8E16-DCDC5917CA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094720" y="0"/>
            <a:ext cx="1097280" cy="1097280"/>
            <a:chOff x="11094720" y="0"/>
            <a:chExt cx="1097280" cy="1097280"/>
          </a:xfrm>
        </p:grpSpPr>
        <p:sp>
          <p:nvSpPr>
            <p:cNvPr id="71" name="Isosceles Triangle 70">
              <a:extLst>
                <a:ext uri="{FF2B5EF4-FFF2-40B4-BE49-F238E27FC236}">
                  <a16:creationId xmlns:a16="http://schemas.microsoft.com/office/drawing/2014/main" id="{DEEDCD65-9740-4F34-BDF1-9C068E0532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1094720" y="0"/>
              <a:ext cx="1097280" cy="1097280"/>
            </a:xfrm>
            <a:prstGeom prst="triangle">
              <a:avLst>
                <a:gd name="adj" fmla="val 10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6" name="Rectangle 71">
              <a:extLst>
                <a:ext uri="{FF2B5EF4-FFF2-40B4-BE49-F238E27FC236}">
                  <a16:creationId xmlns:a16="http://schemas.microsoft.com/office/drawing/2014/main" id="{4B3DA7FD-5CC0-46D1-9DFB-5BAF6BE249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189552" y="127618"/>
              <a:ext cx="457894" cy="457894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6C6CA4E-FB32-3F39-26ED-0445A542E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spcAft>
                <a:spcPts val="600"/>
              </a:spcAft>
            </a:pPr>
            <a:r>
              <a:rPr lang="en-US" kern="1200">
                <a:latin typeface="+mn-lt"/>
                <a:ea typeface="+mn-ea"/>
                <a:cs typeface="+mn-cs"/>
              </a:rPr>
              <a:t>Dr. Diana Zeller – KriViNat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AF9FC152-D30E-600C-50C7-B2C96CDEB672}"/>
              </a:ext>
            </a:extLst>
          </p:cNvPr>
          <p:cNvSpPr txBox="1"/>
          <p:nvPr/>
        </p:nvSpPr>
        <p:spPr>
          <a:xfrm>
            <a:off x="838200" y="628767"/>
            <a:ext cx="107103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3600" b="1" dirty="0"/>
              <a:t>6. Gase und Überraschungen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E41917E9-0B21-1E6B-2335-8270B93471A2}"/>
              </a:ext>
            </a:extLst>
          </p:cNvPr>
          <p:cNvSpPr/>
          <p:nvPr/>
        </p:nvSpPr>
        <p:spPr>
          <a:xfrm>
            <a:off x="838199" y="1547483"/>
            <a:ext cx="106668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>
                <a:solidFill>
                  <a:schemeClr val="tx2"/>
                </a:solidFill>
              </a:rPr>
              <a:t>Partnerarbeit</a:t>
            </a:r>
          </a:p>
        </p:txBody>
      </p: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C80CECA8-E4B0-BF89-20CE-8F653CDFCB3C}"/>
              </a:ext>
            </a:extLst>
          </p:cNvPr>
          <p:cNvSpPr txBox="1">
            <a:spLocks/>
          </p:cNvSpPr>
          <p:nvPr/>
        </p:nvSpPr>
        <p:spPr>
          <a:xfrm>
            <a:off x="869602" y="2013942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2400" dirty="0"/>
              <a:t>Das Video „Der fliegende Ballon“ wurde nach einem DIY-Video von dem YouTube-Channel </a:t>
            </a:r>
            <a:r>
              <a:rPr lang="de-DE" sz="2400" i="1" dirty="0"/>
              <a:t>5-Minutes </a:t>
            </a:r>
            <a:r>
              <a:rPr lang="de-DE" sz="2400" i="1" dirty="0" err="1"/>
              <a:t>Crafts</a:t>
            </a:r>
            <a:r>
              <a:rPr lang="de-DE" sz="2400" i="1" dirty="0"/>
              <a:t> </a:t>
            </a:r>
            <a:r>
              <a:rPr lang="de-DE" sz="2400" dirty="0"/>
              <a:t>nachgedreht und dient als Grundlage der Unterrichtssequenz „Gase und Überraschungen“. </a:t>
            </a:r>
            <a:endParaRPr lang="de-DE" sz="2000" i="1" dirty="0"/>
          </a:p>
        </p:txBody>
      </p:sp>
      <p:pic>
        <p:nvPicPr>
          <p:cNvPr id="9" name="zRzBRzeZl0M">
            <a:extLst>
              <a:ext uri="{FF2B5EF4-FFF2-40B4-BE49-F238E27FC236}">
                <a16:creationId xmlns:a16="http://schemas.microsoft.com/office/drawing/2014/main" id="{2F7DC2B3-43DC-B9D9-DD3D-7045B7E03C7F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650492" y="3227468"/>
            <a:ext cx="5618018" cy="3160135"/>
          </a:xfrm>
          <a:prstGeom prst="rect">
            <a:avLst/>
          </a:prstGeom>
        </p:spPr>
      </p:pic>
      <p:sp>
        <p:nvSpPr>
          <p:cNvPr id="11" name="Rechteck 10">
            <a:extLst>
              <a:ext uri="{FF2B5EF4-FFF2-40B4-BE49-F238E27FC236}">
                <a16:creationId xmlns:a16="http://schemas.microsoft.com/office/drawing/2014/main" id="{C35A860B-9844-C284-B329-5E6D622F26DA}"/>
              </a:ext>
            </a:extLst>
          </p:cNvPr>
          <p:cNvSpPr/>
          <p:nvPr/>
        </p:nvSpPr>
        <p:spPr>
          <a:xfrm>
            <a:off x="8539636" y="3522842"/>
            <a:ext cx="5070937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600" dirty="0">
                <a:latin typeface="var(--ytd-video-primary-info-renderer-title-font-family, inherit)"/>
              </a:rPr>
              <a:t>Original-Video</a:t>
            </a:r>
          </a:p>
          <a:p>
            <a:r>
              <a:rPr lang="de-DE" sz="1600" dirty="0">
                <a:latin typeface="var(--ytd-video-primary-info-renderer-title-font-family, inherit)"/>
              </a:rPr>
              <a:t>„16 FUNNY HACKS THAT WORK MAGIC“ </a:t>
            </a:r>
          </a:p>
          <a:p>
            <a:r>
              <a:rPr lang="de-DE" sz="1600" dirty="0">
                <a:latin typeface="var(--ytd-video-primary-info-renderer-title-font-family, inherit)"/>
              </a:rPr>
              <a:t>von 5 </a:t>
            </a:r>
            <a:r>
              <a:rPr lang="de-DE" sz="1600" dirty="0" err="1">
                <a:latin typeface="var(--ytd-video-primary-info-renderer-title-font-family, inherit)"/>
              </a:rPr>
              <a:t>Minutes</a:t>
            </a:r>
            <a:r>
              <a:rPr lang="de-DE" sz="1600" dirty="0">
                <a:latin typeface="var(--ytd-video-primary-info-renderer-title-font-family, inherit)"/>
              </a:rPr>
              <a:t> </a:t>
            </a:r>
            <a:r>
              <a:rPr lang="de-DE" sz="1600" dirty="0" err="1">
                <a:latin typeface="var(--ytd-video-primary-info-renderer-title-font-family, inherit)"/>
              </a:rPr>
              <a:t>Crafts</a:t>
            </a:r>
            <a:endParaRPr lang="de-DE" sz="1600" dirty="0">
              <a:latin typeface="var(--ytd-video-primary-info-renderer-title-font-family, inherit)"/>
            </a:endParaRPr>
          </a:p>
          <a:p>
            <a:r>
              <a:rPr lang="de-DE" sz="1600" dirty="0"/>
              <a:t>177.925.736 Aufrufe • 11.07.2017 </a:t>
            </a:r>
          </a:p>
          <a:p>
            <a:r>
              <a:rPr lang="de-DE" sz="1600" dirty="0"/>
              <a:t>(Stand 30.9.2021) </a:t>
            </a:r>
            <a:br>
              <a:rPr lang="de-DE" dirty="0"/>
            </a:br>
            <a:endParaRPr lang="de-DE" dirty="0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AEBCCF12-C550-21FF-1E57-34D9DE66DE04}"/>
              </a:ext>
            </a:extLst>
          </p:cNvPr>
          <p:cNvSpPr txBox="1"/>
          <p:nvPr/>
        </p:nvSpPr>
        <p:spPr>
          <a:xfrm>
            <a:off x="11038340" y="5619163"/>
            <a:ext cx="864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[10-11]</a:t>
            </a:r>
          </a:p>
        </p:txBody>
      </p:sp>
    </p:spTree>
    <p:extLst>
      <p:ext uri="{BB962C8B-B14F-4D97-AF65-F5344CB8AC3E}">
        <p14:creationId xmlns:p14="http://schemas.microsoft.com/office/powerpoint/2010/main" val="14005015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Rectangle 90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3" name="Group 92">
            <a:extLst>
              <a:ext uri="{FF2B5EF4-FFF2-40B4-BE49-F238E27FC236}">
                <a16:creationId xmlns:a16="http://schemas.microsoft.com/office/drawing/2014/main" id="{828A5161-06F1-46CF-8AD7-844680A59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4601497"/>
            <a:ext cx="1014060" cy="2017580"/>
            <a:chOff x="0" y="4601497"/>
            <a:chExt cx="1014060" cy="2017580"/>
          </a:xfrm>
        </p:grpSpPr>
        <p:sp>
          <p:nvSpPr>
            <p:cNvPr id="94" name="Isosceles Triangle 93">
              <a:extLst>
                <a:ext uri="{FF2B5EF4-FFF2-40B4-BE49-F238E27FC236}">
                  <a16:creationId xmlns:a16="http://schemas.microsoft.com/office/drawing/2014/main" id="{D3F51FEB-38FB-4F6C-9F7B-2F2AFAB654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-501760" y="5103257"/>
              <a:ext cx="2017580" cy="101406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1E547BA6-BAE0-43BB-A7CA-60F69CE252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427916" y="572870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5995D10D-E9C9-47DB-AE7E-801FEF38F5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219290" y="1"/>
            <a:ext cx="972709" cy="1935307"/>
            <a:chOff x="10918968" y="713127"/>
            <a:chExt cx="1273032" cy="2532832"/>
          </a:xfrm>
        </p:grpSpPr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CC1A72C6-3DE4-4EC3-9AD5-9E0D40D8CE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Isosceles Triangle 98">
              <a:extLst>
                <a:ext uri="{FF2B5EF4-FFF2-40B4-BE49-F238E27FC236}">
                  <a16:creationId xmlns:a16="http://schemas.microsoft.com/office/drawing/2014/main" id="{0B0DA1F1-C391-4EDF-9FE0-23E86E1377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6C6CA4E-FB32-3F39-26ED-0445A542E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spcAft>
                <a:spcPts val="600"/>
              </a:spcAft>
            </a:pPr>
            <a:r>
              <a:rPr lang="en-US" kern="1200">
                <a:latin typeface="+mn-lt"/>
                <a:ea typeface="+mn-ea"/>
                <a:cs typeface="+mn-cs"/>
              </a:rPr>
              <a:t>Dr. Diana Zeller – KriViNat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FFDBC7A-7391-AA7A-BE1A-B838E4E7F11A}"/>
              </a:ext>
            </a:extLst>
          </p:cNvPr>
          <p:cNvSpPr txBox="1">
            <a:spLocks/>
          </p:cNvSpPr>
          <p:nvPr/>
        </p:nvSpPr>
        <p:spPr>
          <a:xfrm>
            <a:off x="838200" y="1732833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de-DE" dirty="0"/>
              <a:t>Einzelarbeit: Führen Sie das Experiment aus dem Video durch und vergleichen Sie Ihre Beobachtung mit der aus dem Video.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de-DE" dirty="0"/>
              <a:t>Partnerarbeit: Nehmen Sie gemeinsam eine fachliche Auswertung des Versuchs vor. Notieren Sie wesentliche Stichpunkte, die aus Ihrer Sicht in einem Erklärvideo vorkommen müssten, auf dem Miro-Board. Gestalten Sie ein Storyboard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de-DE" dirty="0"/>
              <a:t>Partnerarbeit: Diskutieren Sie, welche Manipulationsstrategie vermutlich angewendet wurde, und ergänzen Sie weitere, die Ihnen einfallen, um Versuchsvideos zu verfälschen. 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7B8A7651-BAFA-52B1-1C42-6CF753D1C9E9}"/>
              </a:ext>
            </a:extLst>
          </p:cNvPr>
          <p:cNvSpPr txBox="1"/>
          <p:nvPr/>
        </p:nvSpPr>
        <p:spPr>
          <a:xfrm>
            <a:off x="838200" y="628767"/>
            <a:ext cx="731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3600" b="1" dirty="0"/>
              <a:t>6. Gase und Überraschungen</a:t>
            </a:r>
          </a:p>
        </p:txBody>
      </p:sp>
      <p:pic>
        <p:nvPicPr>
          <p:cNvPr id="10" name="Grafik 9" descr="Sanduhr 60% mit einfarbiger Füllung">
            <a:extLst>
              <a:ext uri="{FF2B5EF4-FFF2-40B4-BE49-F238E27FC236}">
                <a16:creationId xmlns:a16="http://schemas.microsoft.com/office/drawing/2014/main" id="{E8DBE94F-7A54-F37C-FFE6-68F7E79D70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62430" y="825188"/>
            <a:ext cx="570303" cy="570303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B741F732-C9FC-AB75-7816-2856D8D238DB}"/>
              </a:ext>
            </a:extLst>
          </p:cNvPr>
          <p:cNvSpPr txBox="1"/>
          <p:nvPr/>
        </p:nvSpPr>
        <p:spPr>
          <a:xfrm>
            <a:off x="9944834" y="1048072"/>
            <a:ext cx="954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20 Min. </a:t>
            </a:r>
          </a:p>
        </p:txBody>
      </p:sp>
      <p:pic>
        <p:nvPicPr>
          <p:cNvPr id="5" name="Grafik 4" descr="Sitzungssaal mit einfarbiger Füllung">
            <a:extLst>
              <a:ext uri="{FF2B5EF4-FFF2-40B4-BE49-F238E27FC236}">
                <a16:creationId xmlns:a16="http://schemas.microsoft.com/office/drawing/2014/main" id="{64772273-0CDE-EC0B-62AC-04DF79035D7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437156" y="66215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5051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54">
            <a:extLst>
              <a:ext uri="{FF2B5EF4-FFF2-40B4-BE49-F238E27FC236}">
                <a16:creationId xmlns:a16="http://schemas.microsoft.com/office/drawing/2014/main" id="{D5189306-04D9-4982-9EBE-938B344A11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102C4642-2AB4-49A1-89D9-3E5C01E99D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-1872577" y="1372793"/>
            <a:ext cx="6135300" cy="5537781"/>
          </a:xfrm>
          <a:custGeom>
            <a:avLst/>
            <a:gdLst>
              <a:gd name="connsiteX0" fmla="*/ 0 w 6135300"/>
              <a:gd name="connsiteY0" fmla="*/ 0 h 5537781"/>
              <a:gd name="connsiteX1" fmla="*/ 6135300 w 6135300"/>
              <a:gd name="connsiteY1" fmla="*/ 0 h 5537781"/>
              <a:gd name="connsiteX2" fmla="*/ 6135300 w 6135300"/>
              <a:gd name="connsiteY2" fmla="*/ 3548931 h 5537781"/>
              <a:gd name="connsiteX3" fmla="*/ 4146451 w 6135300"/>
              <a:gd name="connsiteY3" fmla="*/ 5537781 h 5537781"/>
              <a:gd name="connsiteX4" fmla="*/ 0 w 6135300"/>
              <a:gd name="connsiteY4" fmla="*/ 1391331 h 5537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35300" h="5537781">
                <a:moveTo>
                  <a:pt x="0" y="0"/>
                </a:moveTo>
                <a:lnTo>
                  <a:pt x="6135300" y="0"/>
                </a:lnTo>
                <a:lnTo>
                  <a:pt x="6135300" y="3548931"/>
                </a:lnTo>
                <a:lnTo>
                  <a:pt x="4146451" y="5537781"/>
                </a:lnTo>
                <a:lnTo>
                  <a:pt x="0" y="1391331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82EAAEF9-78E9-4B67-93B4-CD09F75703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2069931" y="-1536286"/>
            <a:ext cx="6135300" cy="6135298"/>
          </a:xfrm>
          <a:custGeom>
            <a:avLst/>
            <a:gdLst>
              <a:gd name="connsiteX0" fmla="*/ 0 w 6135300"/>
              <a:gd name="connsiteY0" fmla="*/ 3971712 h 6135298"/>
              <a:gd name="connsiteX1" fmla="*/ 3971712 w 6135300"/>
              <a:gd name="connsiteY1" fmla="*/ 0 h 6135298"/>
              <a:gd name="connsiteX2" fmla="*/ 6135300 w 6135300"/>
              <a:gd name="connsiteY2" fmla="*/ 0 h 6135298"/>
              <a:gd name="connsiteX3" fmla="*/ 6135300 w 6135300"/>
              <a:gd name="connsiteY3" fmla="*/ 6135298 h 6135298"/>
              <a:gd name="connsiteX4" fmla="*/ 0 w 6135300"/>
              <a:gd name="connsiteY4" fmla="*/ 6135298 h 6135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35300" h="6135298">
                <a:moveTo>
                  <a:pt x="0" y="3971712"/>
                </a:moveTo>
                <a:lnTo>
                  <a:pt x="3971712" y="0"/>
                </a:lnTo>
                <a:lnTo>
                  <a:pt x="6135300" y="0"/>
                </a:lnTo>
                <a:lnTo>
                  <a:pt x="6135300" y="6135298"/>
                </a:lnTo>
                <a:lnTo>
                  <a:pt x="0" y="6135298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2CE23D09-8BA3-4FEE-892D-ACE847DC08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8050242" y="292975"/>
            <a:ext cx="5056735" cy="9206602"/>
          </a:xfrm>
          <a:custGeom>
            <a:avLst/>
            <a:gdLst>
              <a:gd name="connsiteX0" fmla="*/ 0 w 5053652"/>
              <a:gd name="connsiteY0" fmla="*/ 209273 h 9200989"/>
              <a:gd name="connsiteX1" fmla="*/ 209274 w 5053652"/>
              <a:gd name="connsiteY1" fmla="*/ 0 h 9200989"/>
              <a:gd name="connsiteX2" fmla="*/ 5053652 w 5053652"/>
              <a:gd name="connsiteY2" fmla="*/ 4844379 h 9200989"/>
              <a:gd name="connsiteX3" fmla="*/ 697042 w 5053652"/>
              <a:gd name="connsiteY3" fmla="*/ 9200989 h 9200989"/>
              <a:gd name="connsiteX4" fmla="*/ 0 w 5053652"/>
              <a:gd name="connsiteY4" fmla="*/ 9200989 h 9200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3652" h="9200989">
                <a:moveTo>
                  <a:pt x="0" y="209273"/>
                </a:moveTo>
                <a:lnTo>
                  <a:pt x="209274" y="0"/>
                </a:lnTo>
                <a:lnTo>
                  <a:pt x="5053652" y="4844379"/>
                </a:lnTo>
                <a:lnTo>
                  <a:pt x="697042" y="9200989"/>
                </a:lnTo>
                <a:lnTo>
                  <a:pt x="0" y="9200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5707F116-8EC0-4822-9067-186AC8C96E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138684" y="1316432"/>
            <a:ext cx="4225136" cy="422513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6BFBE7AA-40DE-4FE5-B385-5CA874501B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563919" y="753376"/>
            <a:ext cx="5353835" cy="5353835"/>
          </a:xfrm>
          <a:custGeom>
            <a:avLst/>
            <a:gdLst>
              <a:gd name="connsiteX0" fmla="*/ 690506 w 5353835"/>
              <a:gd name="connsiteY0" fmla="*/ 5273742 h 5353835"/>
              <a:gd name="connsiteX1" fmla="*/ 4927602 w 5353835"/>
              <a:gd name="connsiteY1" fmla="*/ 5273742 h 5353835"/>
              <a:gd name="connsiteX2" fmla="*/ 4847509 w 5353835"/>
              <a:gd name="connsiteY2" fmla="*/ 5353835 h 5353835"/>
              <a:gd name="connsiteX3" fmla="*/ 770599 w 5353835"/>
              <a:gd name="connsiteY3" fmla="*/ 5353835 h 5353835"/>
              <a:gd name="connsiteX4" fmla="*/ 422575 w 5353835"/>
              <a:gd name="connsiteY4" fmla="*/ 80093 h 5353835"/>
              <a:gd name="connsiteX5" fmla="*/ 502668 w 5353835"/>
              <a:gd name="connsiteY5" fmla="*/ 0 h 5353835"/>
              <a:gd name="connsiteX6" fmla="*/ 5353835 w 5353835"/>
              <a:gd name="connsiteY6" fmla="*/ 0 h 5353835"/>
              <a:gd name="connsiteX7" fmla="*/ 5353835 w 5353835"/>
              <a:gd name="connsiteY7" fmla="*/ 4847509 h 5353835"/>
              <a:gd name="connsiteX8" fmla="*/ 5273742 w 5353835"/>
              <a:gd name="connsiteY8" fmla="*/ 4927602 h 5353835"/>
              <a:gd name="connsiteX9" fmla="*/ 5273742 w 5353835"/>
              <a:gd name="connsiteY9" fmla="*/ 80093 h 5353835"/>
              <a:gd name="connsiteX10" fmla="*/ 0 w 5353835"/>
              <a:gd name="connsiteY10" fmla="*/ 502667 h 5353835"/>
              <a:gd name="connsiteX11" fmla="*/ 80093 w 5353835"/>
              <a:gd name="connsiteY11" fmla="*/ 422574 h 5353835"/>
              <a:gd name="connsiteX12" fmla="*/ 80093 w 5353835"/>
              <a:gd name="connsiteY12" fmla="*/ 4663329 h 5353835"/>
              <a:gd name="connsiteX13" fmla="*/ 0 w 5353835"/>
              <a:gd name="connsiteY13" fmla="*/ 4583236 h 5353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353835" h="5353835">
                <a:moveTo>
                  <a:pt x="690506" y="5273742"/>
                </a:moveTo>
                <a:lnTo>
                  <a:pt x="4927602" y="5273742"/>
                </a:lnTo>
                <a:lnTo>
                  <a:pt x="4847509" y="5353835"/>
                </a:lnTo>
                <a:lnTo>
                  <a:pt x="770599" y="5353835"/>
                </a:lnTo>
                <a:close/>
                <a:moveTo>
                  <a:pt x="422575" y="80093"/>
                </a:moveTo>
                <a:lnTo>
                  <a:pt x="502668" y="0"/>
                </a:lnTo>
                <a:lnTo>
                  <a:pt x="5353835" y="0"/>
                </a:lnTo>
                <a:lnTo>
                  <a:pt x="5353835" y="4847509"/>
                </a:lnTo>
                <a:lnTo>
                  <a:pt x="5273742" y="4927602"/>
                </a:lnTo>
                <a:lnTo>
                  <a:pt x="5273742" y="80093"/>
                </a:lnTo>
                <a:close/>
                <a:moveTo>
                  <a:pt x="0" y="502667"/>
                </a:moveTo>
                <a:lnTo>
                  <a:pt x="80093" y="422574"/>
                </a:lnTo>
                <a:lnTo>
                  <a:pt x="80093" y="4663329"/>
                </a:lnTo>
                <a:lnTo>
                  <a:pt x="0" y="4583236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3CB2685-5C2A-1E1B-C04A-9ED19A335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6701" y="2452526"/>
            <a:ext cx="4248318" cy="1952947"/>
          </a:xfr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de-DE" sz="3600" kern="12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Warm-Up</a:t>
            </a:r>
            <a:endParaRPr lang="en-US" sz="3600" kern="12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7" name="Isosceles Triangle 66">
            <a:extLst>
              <a:ext uri="{FF2B5EF4-FFF2-40B4-BE49-F238E27FC236}">
                <a16:creationId xmlns:a16="http://schemas.microsoft.com/office/drawing/2014/main" id="{41ACE746-85D5-45EE-8944-61B542B392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7026569" y="0"/>
            <a:ext cx="3216074" cy="1608038"/>
          </a:xfrm>
          <a:prstGeom prst="triangle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6C6CA4E-FB32-3F39-26ED-0445A542E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1733" y="5991225"/>
            <a:ext cx="2568811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>
              <a:spcAft>
                <a:spcPts val="600"/>
              </a:spcAft>
            </a:pPr>
            <a:r>
              <a:rPr lang="en-US" kern="12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Dr. Diana Zeller – KriViNat</a:t>
            </a:r>
          </a:p>
        </p:txBody>
      </p:sp>
      <p:sp>
        <p:nvSpPr>
          <p:cNvPr id="69" name="Isosceles Triangle 68">
            <a:extLst>
              <a:ext uri="{FF2B5EF4-FFF2-40B4-BE49-F238E27FC236}">
                <a16:creationId xmlns:a16="http://schemas.microsoft.com/office/drawing/2014/main" id="{00BB3E03-CC38-4FA6-9A99-701C62D05A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86059" y="4738109"/>
            <a:ext cx="4239780" cy="2119891"/>
          </a:xfrm>
          <a:prstGeom prst="triangle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2257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54">
            <a:extLst>
              <a:ext uri="{FF2B5EF4-FFF2-40B4-BE49-F238E27FC236}">
                <a16:creationId xmlns:a16="http://schemas.microsoft.com/office/drawing/2014/main" id="{D5189306-04D9-4982-9EBE-938B344A11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102C4642-2AB4-49A1-89D9-3E5C01E99D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-1872577" y="1372793"/>
            <a:ext cx="6135300" cy="5537781"/>
          </a:xfrm>
          <a:custGeom>
            <a:avLst/>
            <a:gdLst>
              <a:gd name="connsiteX0" fmla="*/ 0 w 6135300"/>
              <a:gd name="connsiteY0" fmla="*/ 0 h 5537781"/>
              <a:gd name="connsiteX1" fmla="*/ 6135300 w 6135300"/>
              <a:gd name="connsiteY1" fmla="*/ 0 h 5537781"/>
              <a:gd name="connsiteX2" fmla="*/ 6135300 w 6135300"/>
              <a:gd name="connsiteY2" fmla="*/ 3548931 h 5537781"/>
              <a:gd name="connsiteX3" fmla="*/ 4146451 w 6135300"/>
              <a:gd name="connsiteY3" fmla="*/ 5537781 h 5537781"/>
              <a:gd name="connsiteX4" fmla="*/ 0 w 6135300"/>
              <a:gd name="connsiteY4" fmla="*/ 1391331 h 5537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35300" h="5537781">
                <a:moveTo>
                  <a:pt x="0" y="0"/>
                </a:moveTo>
                <a:lnTo>
                  <a:pt x="6135300" y="0"/>
                </a:lnTo>
                <a:lnTo>
                  <a:pt x="6135300" y="3548931"/>
                </a:lnTo>
                <a:lnTo>
                  <a:pt x="4146451" y="5537781"/>
                </a:lnTo>
                <a:lnTo>
                  <a:pt x="0" y="1391331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82EAAEF9-78E9-4B67-93B4-CD09F75703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2069931" y="-1536286"/>
            <a:ext cx="6135300" cy="6135298"/>
          </a:xfrm>
          <a:custGeom>
            <a:avLst/>
            <a:gdLst>
              <a:gd name="connsiteX0" fmla="*/ 0 w 6135300"/>
              <a:gd name="connsiteY0" fmla="*/ 3971712 h 6135298"/>
              <a:gd name="connsiteX1" fmla="*/ 3971712 w 6135300"/>
              <a:gd name="connsiteY1" fmla="*/ 0 h 6135298"/>
              <a:gd name="connsiteX2" fmla="*/ 6135300 w 6135300"/>
              <a:gd name="connsiteY2" fmla="*/ 0 h 6135298"/>
              <a:gd name="connsiteX3" fmla="*/ 6135300 w 6135300"/>
              <a:gd name="connsiteY3" fmla="*/ 6135298 h 6135298"/>
              <a:gd name="connsiteX4" fmla="*/ 0 w 6135300"/>
              <a:gd name="connsiteY4" fmla="*/ 6135298 h 6135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35300" h="6135298">
                <a:moveTo>
                  <a:pt x="0" y="3971712"/>
                </a:moveTo>
                <a:lnTo>
                  <a:pt x="3971712" y="0"/>
                </a:lnTo>
                <a:lnTo>
                  <a:pt x="6135300" y="0"/>
                </a:lnTo>
                <a:lnTo>
                  <a:pt x="6135300" y="6135298"/>
                </a:lnTo>
                <a:lnTo>
                  <a:pt x="0" y="6135298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2CE23D09-8BA3-4FEE-892D-ACE847DC08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8050242" y="292975"/>
            <a:ext cx="5056735" cy="9206602"/>
          </a:xfrm>
          <a:custGeom>
            <a:avLst/>
            <a:gdLst>
              <a:gd name="connsiteX0" fmla="*/ 0 w 5053652"/>
              <a:gd name="connsiteY0" fmla="*/ 209273 h 9200989"/>
              <a:gd name="connsiteX1" fmla="*/ 209274 w 5053652"/>
              <a:gd name="connsiteY1" fmla="*/ 0 h 9200989"/>
              <a:gd name="connsiteX2" fmla="*/ 5053652 w 5053652"/>
              <a:gd name="connsiteY2" fmla="*/ 4844379 h 9200989"/>
              <a:gd name="connsiteX3" fmla="*/ 697042 w 5053652"/>
              <a:gd name="connsiteY3" fmla="*/ 9200989 h 9200989"/>
              <a:gd name="connsiteX4" fmla="*/ 0 w 5053652"/>
              <a:gd name="connsiteY4" fmla="*/ 9200989 h 9200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3652" h="9200989">
                <a:moveTo>
                  <a:pt x="0" y="209273"/>
                </a:moveTo>
                <a:lnTo>
                  <a:pt x="209274" y="0"/>
                </a:lnTo>
                <a:lnTo>
                  <a:pt x="5053652" y="4844379"/>
                </a:lnTo>
                <a:lnTo>
                  <a:pt x="697042" y="9200989"/>
                </a:lnTo>
                <a:lnTo>
                  <a:pt x="0" y="9200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5707F116-8EC0-4822-9067-186AC8C96E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138684" y="1316432"/>
            <a:ext cx="4225136" cy="422513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6BFBE7AA-40DE-4FE5-B385-5CA874501B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563919" y="753376"/>
            <a:ext cx="5353835" cy="5353835"/>
          </a:xfrm>
          <a:custGeom>
            <a:avLst/>
            <a:gdLst>
              <a:gd name="connsiteX0" fmla="*/ 690506 w 5353835"/>
              <a:gd name="connsiteY0" fmla="*/ 5273742 h 5353835"/>
              <a:gd name="connsiteX1" fmla="*/ 4927602 w 5353835"/>
              <a:gd name="connsiteY1" fmla="*/ 5273742 h 5353835"/>
              <a:gd name="connsiteX2" fmla="*/ 4847509 w 5353835"/>
              <a:gd name="connsiteY2" fmla="*/ 5353835 h 5353835"/>
              <a:gd name="connsiteX3" fmla="*/ 770599 w 5353835"/>
              <a:gd name="connsiteY3" fmla="*/ 5353835 h 5353835"/>
              <a:gd name="connsiteX4" fmla="*/ 422575 w 5353835"/>
              <a:gd name="connsiteY4" fmla="*/ 80093 h 5353835"/>
              <a:gd name="connsiteX5" fmla="*/ 502668 w 5353835"/>
              <a:gd name="connsiteY5" fmla="*/ 0 h 5353835"/>
              <a:gd name="connsiteX6" fmla="*/ 5353835 w 5353835"/>
              <a:gd name="connsiteY6" fmla="*/ 0 h 5353835"/>
              <a:gd name="connsiteX7" fmla="*/ 5353835 w 5353835"/>
              <a:gd name="connsiteY7" fmla="*/ 4847509 h 5353835"/>
              <a:gd name="connsiteX8" fmla="*/ 5273742 w 5353835"/>
              <a:gd name="connsiteY8" fmla="*/ 4927602 h 5353835"/>
              <a:gd name="connsiteX9" fmla="*/ 5273742 w 5353835"/>
              <a:gd name="connsiteY9" fmla="*/ 80093 h 5353835"/>
              <a:gd name="connsiteX10" fmla="*/ 0 w 5353835"/>
              <a:gd name="connsiteY10" fmla="*/ 502667 h 5353835"/>
              <a:gd name="connsiteX11" fmla="*/ 80093 w 5353835"/>
              <a:gd name="connsiteY11" fmla="*/ 422574 h 5353835"/>
              <a:gd name="connsiteX12" fmla="*/ 80093 w 5353835"/>
              <a:gd name="connsiteY12" fmla="*/ 4663329 h 5353835"/>
              <a:gd name="connsiteX13" fmla="*/ 0 w 5353835"/>
              <a:gd name="connsiteY13" fmla="*/ 4583236 h 5353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353835" h="5353835">
                <a:moveTo>
                  <a:pt x="690506" y="5273742"/>
                </a:moveTo>
                <a:lnTo>
                  <a:pt x="4927602" y="5273742"/>
                </a:lnTo>
                <a:lnTo>
                  <a:pt x="4847509" y="5353835"/>
                </a:lnTo>
                <a:lnTo>
                  <a:pt x="770599" y="5353835"/>
                </a:lnTo>
                <a:close/>
                <a:moveTo>
                  <a:pt x="422575" y="80093"/>
                </a:moveTo>
                <a:lnTo>
                  <a:pt x="502668" y="0"/>
                </a:lnTo>
                <a:lnTo>
                  <a:pt x="5353835" y="0"/>
                </a:lnTo>
                <a:lnTo>
                  <a:pt x="5353835" y="4847509"/>
                </a:lnTo>
                <a:lnTo>
                  <a:pt x="5273742" y="4927602"/>
                </a:lnTo>
                <a:lnTo>
                  <a:pt x="5273742" y="80093"/>
                </a:lnTo>
                <a:close/>
                <a:moveTo>
                  <a:pt x="0" y="502667"/>
                </a:moveTo>
                <a:lnTo>
                  <a:pt x="80093" y="422574"/>
                </a:lnTo>
                <a:lnTo>
                  <a:pt x="80093" y="4663329"/>
                </a:lnTo>
                <a:lnTo>
                  <a:pt x="0" y="4583236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3CB2685-5C2A-1E1B-C04A-9ED19A335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6701" y="2452526"/>
            <a:ext cx="4248318" cy="1952947"/>
          </a:xfr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de-DE" sz="3600" kern="12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Präsentation der Ergebnisse</a:t>
            </a:r>
            <a:endParaRPr lang="en-US" sz="3600" kern="12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7" name="Isosceles Triangle 66">
            <a:extLst>
              <a:ext uri="{FF2B5EF4-FFF2-40B4-BE49-F238E27FC236}">
                <a16:creationId xmlns:a16="http://schemas.microsoft.com/office/drawing/2014/main" id="{41ACE746-85D5-45EE-8944-61B542B392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7026569" y="0"/>
            <a:ext cx="3216074" cy="1608038"/>
          </a:xfrm>
          <a:prstGeom prst="triangle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6C6CA4E-FB32-3F39-26ED-0445A542E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1733" y="5991225"/>
            <a:ext cx="2568811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Dr. Diana Zeller – KriViNat</a:t>
            </a:r>
          </a:p>
        </p:txBody>
      </p:sp>
      <p:sp>
        <p:nvSpPr>
          <p:cNvPr id="69" name="Isosceles Triangle 68">
            <a:extLst>
              <a:ext uri="{FF2B5EF4-FFF2-40B4-BE49-F238E27FC236}">
                <a16:creationId xmlns:a16="http://schemas.microsoft.com/office/drawing/2014/main" id="{00BB3E03-CC38-4FA6-9A99-701C62D05A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86059" y="4738109"/>
            <a:ext cx="4239780" cy="2119891"/>
          </a:xfrm>
          <a:prstGeom prst="triangle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516267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angle 63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3" name="Isosceles Triangle 65">
            <a:extLst>
              <a:ext uri="{FF2B5EF4-FFF2-40B4-BE49-F238E27FC236}">
                <a16:creationId xmlns:a16="http://schemas.microsoft.com/office/drawing/2014/main" id="{D3F51FEB-38FB-4F6C-9F7B-2F2AFAB65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501760" y="5103257"/>
            <a:ext cx="2017580" cy="1014060"/>
          </a:xfrm>
          <a:prstGeom prst="triangle">
            <a:avLst>
              <a:gd name="adj" fmla="val 50000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67">
            <a:extLst>
              <a:ext uri="{FF2B5EF4-FFF2-40B4-BE49-F238E27FC236}">
                <a16:creationId xmlns:a16="http://schemas.microsoft.com/office/drawing/2014/main" id="{1E547BA6-BAE0-43BB-A7CA-60F69CE25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27916" y="5728708"/>
            <a:ext cx="485578" cy="48557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69">
            <a:extLst>
              <a:ext uri="{FF2B5EF4-FFF2-40B4-BE49-F238E27FC236}">
                <a16:creationId xmlns:a16="http://schemas.microsoft.com/office/drawing/2014/main" id="{15CBE6EC-46EF-45D9-8E16-DCDC5917CA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094720" y="0"/>
            <a:ext cx="1097280" cy="1097280"/>
            <a:chOff x="11094720" y="0"/>
            <a:chExt cx="1097280" cy="1097280"/>
          </a:xfrm>
        </p:grpSpPr>
        <p:sp>
          <p:nvSpPr>
            <p:cNvPr id="71" name="Isosceles Triangle 70">
              <a:extLst>
                <a:ext uri="{FF2B5EF4-FFF2-40B4-BE49-F238E27FC236}">
                  <a16:creationId xmlns:a16="http://schemas.microsoft.com/office/drawing/2014/main" id="{DEEDCD65-9740-4F34-BDF1-9C068E0532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1094720" y="0"/>
              <a:ext cx="1097280" cy="1097280"/>
            </a:xfrm>
            <a:prstGeom prst="triangle">
              <a:avLst>
                <a:gd name="adj" fmla="val 10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6" name="Rectangle 71">
              <a:extLst>
                <a:ext uri="{FF2B5EF4-FFF2-40B4-BE49-F238E27FC236}">
                  <a16:creationId xmlns:a16="http://schemas.microsoft.com/office/drawing/2014/main" id="{4B3DA7FD-5CC0-46D1-9DFB-5BAF6BE249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189552" y="127618"/>
              <a:ext cx="457894" cy="457894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6C6CA4E-FB32-3F39-26ED-0445A542E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spcAft>
                <a:spcPts val="600"/>
              </a:spcAft>
            </a:pPr>
            <a:r>
              <a:rPr lang="en-US" kern="1200">
                <a:latin typeface="+mn-lt"/>
                <a:ea typeface="+mn-ea"/>
                <a:cs typeface="+mn-cs"/>
              </a:rPr>
              <a:t>Dr. Diana Zeller – KriViNat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AF9FC152-D30E-600C-50C7-B2C96CDEB672}"/>
              </a:ext>
            </a:extLst>
          </p:cNvPr>
          <p:cNvSpPr txBox="1"/>
          <p:nvPr/>
        </p:nvSpPr>
        <p:spPr>
          <a:xfrm>
            <a:off x="838200" y="628767"/>
            <a:ext cx="107103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3600" b="1" dirty="0"/>
              <a:t>6. Präsentation der Ergebnisse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DA4DF8FB-E01A-C02E-5774-EC4C18FC40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E2C650FF-85BD-18FD-317A-AAB6F33630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" y="2283665"/>
            <a:ext cx="4118593" cy="233249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hteck 13">
                <a:extLst>
                  <a:ext uri="{FF2B5EF4-FFF2-40B4-BE49-F238E27FC236}">
                    <a16:creationId xmlns:a16="http://schemas.microsoft.com/office/drawing/2014/main" id="{85878055-1EEA-B484-35A1-1AC4E91A459E}"/>
                  </a:ext>
                </a:extLst>
              </p:cNvPr>
              <p:cNvSpPr/>
              <p:nvPr/>
            </p:nvSpPr>
            <p:spPr>
              <a:xfrm>
                <a:off x="537845" y="4782274"/>
                <a:ext cx="4118594" cy="704616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6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(1) NaHCO</a:t>
                </a:r>
                <a:r>
                  <a:rPr lang="de-DE" sz="1600" baseline="-250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3</a:t>
                </a:r>
                <a:r>
                  <a:rPr lang="de-DE" sz="16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(</a:t>
                </a:r>
                <a:r>
                  <a:rPr lang="de-DE" sz="16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aq</a:t>
                </a:r>
                <a:r>
                  <a:rPr lang="de-DE" sz="16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) + H</a:t>
                </a:r>
                <a:r>
                  <a:rPr lang="de-DE" sz="1600" baseline="300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+</a:t>
                </a:r>
                <a:r>
                  <a:rPr lang="de-DE" sz="16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(</a:t>
                </a:r>
                <a:r>
                  <a:rPr lang="de-DE" sz="16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aq</a:t>
                </a:r>
                <a:r>
                  <a:rPr lang="de-DE" sz="16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) </a:t>
                </a:r>
                <a14:m>
                  <m:oMath xmlns:m="http://schemas.openxmlformats.org/officeDocument/2006/math">
                    <m:r>
                      <a:rPr lang="de-DE" sz="16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→</m:t>
                    </m:r>
                  </m:oMath>
                </a14:m>
                <a:r>
                  <a:rPr lang="de-DE" sz="16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H</a:t>
                </a:r>
                <a:r>
                  <a:rPr lang="de-DE" sz="1600" baseline="-250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2</a:t>
                </a:r>
                <a:r>
                  <a:rPr lang="de-DE" sz="16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CO</a:t>
                </a:r>
                <a:r>
                  <a:rPr lang="de-DE" sz="1600" baseline="-250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3</a:t>
                </a:r>
                <a:r>
                  <a:rPr lang="de-DE" sz="16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(</a:t>
                </a:r>
                <a:r>
                  <a:rPr lang="de-DE" sz="16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aq</a:t>
                </a:r>
                <a:r>
                  <a:rPr lang="de-DE" sz="16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) + Na</a:t>
                </a:r>
                <a:r>
                  <a:rPr lang="de-DE" sz="1600" baseline="300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+</a:t>
                </a:r>
                <a:r>
                  <a:rPr lang="de-DE" sz="16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(</a:t>
                </a:r>
                <a:r>
                  <a:rPr lang="de-DE" sz="16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aq</a:t>
                </a:r>
                <a:r>
                  <a:rPr lang="de-DE" sz="16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)</a:t>
                </a:r>
                <a:endParaRPr lang="de-DE" sz="20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en-GB" sz="160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(2) H</a:t>
                </a:r>
                <a:r>
                  <a:rPr lang="en-GB" sz="1600" baseline="-2500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2</a:t>
                </a:r>
                <a:r>
                  <a:rPr lang="en-GB" sz="160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CO</a:t>
                </a:r>
                <a:r>
                  <a:rPr lang="en-GB" sz="1600" baseline="-2500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3</a:t>
                </a:r>
                <a:r>
                  <a:rPr lang="en-GB" sz="160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(</a:t>
                </a:r>
                <a:r>
                  <a:rPr lang="en-GB" sz="1600" dirty="0" err="1">
                    <a:latin typeface="Calibri" panose="020F0502020204030204" pitchFamily="34" charset="0"/>
                    <a:ea typeface="Times New Roman" panose="02020603050405020304" pitchFamily="18" charset="0"/>
                  </a:rPr>
                  <a:t>aq</a:t>
                </a:r>
                <a:r>
                  <a:rPr lang="en-GB" sz="160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) </a:t>
                </a:r>
                <a14:m>
                  <m:oMath xmlns:m="http://schemas.openxmlformats.org/officeDocument/2006/math">
                    <m:r>
                      <a:rPr lang="de-DE" sz="16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→</m:t>
                    </m:r>
                  </m:oMath>
                </a14:m>
                <a:r>
                  <a:rPr lang="en-GB" sz="160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 H</a:t>
                </a:r>
                <a:r>
                  <a:rPr lang="en-GB" sz="1600" baseline="-2500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2</a:t>
                </a:r>
                <a:r>
                  <a:rPr lang="en-GB" sz="160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O(l) + CO</a:t>
                </a:r>
                <a:r>
                  <a:rPr lang="en-GB" sz="1600" baseline="-2500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2</a:t>
                </a:r>
                <a:r>
                  <a:rPr lang="en-GB" sz="160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(g)</a:t>
                </a:r>
                <a:endParaRPr lang="de-DE" sz="1600" dirty="0"/>
              </a:p>
            </p:txBody>
          </p:sp>
        </mc:Choice>
        <mc:Fallback xmlns="">
          <p:sp>
            <p:nvSpPr>
              <p:cNvPr id="14" name="Rechteck 13">
                <a:extLst>
                  <a:ext uri="{FF2B5EF4-FFF2-40B4-BE49-F238E27FC236}">
                    <a16:creationId xmlns:a16="http://schemas.microsoft.com/office/drawing/2014/main" id="{85878055-1EEA-B484-35A1-1AC4E91A459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845" y="4782274"/>
                <a:ext cx="4118594" cy="704616"/>
              </a:xfrm>
              <a:prstGeom prst="rect">
                <a:avLst/>
              </a:prstGeom>
              <a:blipFill>
                <a:blip r:embed="rId3"/>
                <a:stretch>
                  <a:fillRect l="-923" t="-1754" b="-877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feld 15">
            <a:extLst>
              <a:ext uri="{FF2B5EF4-FFF2-40B4-BE49-F238E27FC236}">
                <a16:creationId xmlns:a16="http://schemas.microsoft.com/office/drawing/2014/main" id="{C961F7D3-C682-3A89-4B24-36B5D15182DD}"/>
              </a:ext>
            </a:extLst>
          </p:cNvPr>
          <p:cNvSpPr txBox="1"/>
          <p:nvPr/>
        </p:nvSpPr>
        <p:spPr>
          <a:xfrm>
            <a:off x="4888387" y="1719378"/>
            <a:ext cx="6697362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/>
              <a:t>In dem Video: Der mit dem entstehenden Gas gefüllte Ballon fliegt aus dem Karton. </a:t>
            </a:r>
          </a:p>
          <a:p>
            <a:pPr marL="285750" indent="-285750">
              <a:buFontTx/>
              <a:buChar char="-"/>
            </a:pPr>
            <a:endParaRPr lang="de-DE" sz="2000" dirty="0"/>
          </a:p>
          <a:p>
            <a:r>
              <a:rPr lang="de-DE" sz="2000" dirty="0"/>
              <a:t>Was passiert bei der Reaktion zwischen Essig und Backpulver?</a:t>
            </a:r>
          </a:p>
          <a:p>
            <a:endParaRPr lang="de-DE" sz="2000" dirty="0"/>
          </a:p>
          <a:p>
            <a:pPr marL="285750" indent="-285750">
              <a:buFontTx/>
              <a:buChar char="-"/>
            </a:pPr>
            <a:r>
              <a:rPr lang="de-DE" sz="2000" dirty="0"/>
              <a:t>Es erfolgt eine chemische Reaktion zwischen den beiden Stoffen (Essigsäure im Essig und Hydrogencarbonat im Backpulver). </a:t>
            </a:r>
          </a:p>
          <a:p>
            <a:pPr marL="285750" indent="-285750">
              <a:buFontTx/>
              <a:buChar char="-"/>
            </a:pPr>
            <a:r>
              <a:rPr lang="de-DE" sz="2000" dirty="0"/>
              <a:t>Es entsteht das Gas Kohlenstoffdioxid. </a:t>
            </a:r>
          </a:p>
          <a:p>
            <a:pPr marL="285750" indent="-285750">
              <a:buFontTx/>
              <a:buChar char="-"/>
            </a:pPr>
            <a:r>
              <a:rPr lang="de-DE" sz="2000" dirty="0"/>
              <a:t>Kohlenstoffdioxid hat eine höhere Dichte („schwerer“) als Luft. Der Luftballon wird somit bei Wiederholung des Experiments nicht fliegen.</a:t>
            </a:r>
          </a:p>
          <a:p>
            <a:pPr marL="285750" indent="-285750">
              <a:buFontTx/>
              <a:buChar char="-"/>
            </a:pPr>
            <a:endParaRPr lang="de-DE" sz="2000" dirty="0"/>
          </a:p>
          <a:p>
            <a:r>
              <a:rPr lang="de-DE" sz="2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Der fliegende Ballon ist ein </a:t>
            </a:r>
            <a:r>
              <a:rPr lang="de-DE" sz="24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Hoax</a:t>
            </a:r>
            <a:r>
              <a:rPr lang="de-DE" sz="2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pPr marL="285750" indent="-285750">
              <a:buFontTx/>
              <a:buChar char="-"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5517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angle 63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3" name="Isosceles Triangle 65">
            <a:extLst>
              <a:ext uri="{FF2B5EF4-FFF2-40B4-BE49-F238E27FC236}">
                <a16:creationId xmlns:a16="http://schemas.microsoft.com/office/drawing/2014/main" id="{D3F51FEB-38FB-4F6C-9F7B-2F2AFAB65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501760" y="5103257"/>
            <a:ext cx="2017580" cy="1014060"/>
          </a:xfrm>
          <a:prstGeom prst="triangle">
            <a:avLst>
              <a:gd name="adj" fmla="val 50000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67">
            <a:extLst>
              <a:ext uri="{FF2B5EF4-FFF2-40B4-BE49-F238E27FC236}">
                <a16:creationId xmlns:a16="http://schemas.microsoft.com/office/drawing/2014/main" id="{1E547BA6-BAE0-43BB-A7CA-60F69CE25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27916" y="5728708"/>
            <a:ext cx="485578" cy="48557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69">
            <a:extLst>
              <a:ext uri="{FF2B5EF4-FFF2-40B4-BE49-F238E27FC236}">
                <a16:creationId xmlns:a16="http://schemas.microsoft.com/office/drawing/2014/main" id="{15CBE6EC-46EF-45D9-8E16-DCDC5917CA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094720" y="0"/>
            <a:ext cx="1097280" cy="1097280"/>
            <a:chOff x="11094720" y="0"/>
            <a:chExt cx="1097280" cy="1097280"/>
          </a:xfrm>
        </p:grpSpPr>
        <p:sp>
          <p:nvSpPr>
            <p:cNvPr id="71" name="Isosceles Triangle 70">
              <a:extLst>
                <a:ext uri="{FF2B5EF4-FFF2-40B4-BE49-F238E27FC236}">
                  <a16:creationId xmlns:a16="http://schemas.microsoft.com/office/drawing/2014/main" id="{DEEDCD65-9740-4F34-BDF1-9C068E0532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1094720" y="0"/>
              <a:ext cx="1097280" cy="1097280"/>
            </a:xfrm>
            <a:prstGeom prst="triangle">
              <a:avLst>
                <a:gd name="adj" fmla="val 10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6" name="Rectangle 71">
              <a:extLst>
                <a:ext uri="{FF2B5EF4-FFF2-40B4-BE49-F238E27FC236}">
                  <a16:creationId xmlns:a16="http://schemas.microsoft.com/office/drawing/2014/main" id="{4B3DA7FD-5CC0-46D1-9DFB-5BAF6BE249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189552" y="127618"/>
              <a:ext cx="457894" cy="457894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6C6CA4E-FB32-3F39-26ED-0445A542E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spcAft>
                <a:spcPts val="600"/>
              </a:spcAft>
            </a:pPr>
            <a:r>
              <a:rPr lang="en-US" kern="1200">
                <a:latin typeface="+mn-lt"/>
                <a:ea typeface="+mn-ea"/>
                <a:cs typeface="+mn-cs"/>
              </a:rPr>
              <a:t>Dr. Diana Zeller – KriViNat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AF9FC152-D30E-600C-50C7-B2C96CDEB672}"/>
              </a:ext>
            </a:extLst>
          </p:cNvPr>
          <p:cNvSpPr txBox="1"/>
          <p:nvPr/>
        </p:nvSpPr>
        <p:spPr>
          <a:xfrm>
            <a:off x="838200" y="628767"/>
            <a:ext cx="107103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3600" b="1" dirty="0"/>
              <a:t>6. Präsentation der Ergebnisse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DA4DF8FB-E01A-C02E-5774-EC4C18FC40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7852DEE5-76D4-DB7E-675C-157BED33698C}"/>
              </a:ext>
            </a:extLst>
          </p:cNvPr>
          <p:cNvSpPr/>
          <p:nvPr/>
        </p:nvSpPr>
        <p:spPr>
          <a:xfrm>
            <a:off x="489453" y="3490724"/>
            <a:ext cx="222756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8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Gase und ihre Eigenschaften</a:t>
            </a:r>
          </a:p>
        </p:txBody>
      </p:sp>
      <p:sp>
        <p:nvSpPr>
          <p:cNvPr id="9" name="Pfeil nach rechts 14">
            <a:extLst>
              <a:ext uri="{FF2B5EF4-FFF2-40B4-BE49-F238E27FC236}">
                <a16:creationId xmlns:a16="http://schemas.microsoft.com/office/drawing/2014/main" id="{424C8393-C8E5-0D69-E898-E2679CAEBCCA}"/>
              </a:ext>
            </a:extLst>
          </p:cNvPr>
          <p:cNvSpPr/>
          <p:nvPr/>
        </p:nvSpPr>
        <p:spPr>
          <a:xfrm flipH="1">
            <a:off x="2806130" y="3745968"/>
            <a:ext cx="994462" cy="443620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1D297481-925B-934B-C900-2004A0BA06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1002" y="2474360"/>
            <a:ext cx="4118593" cy="233249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hteck 13">
                <a:extLst>
                  <a:ext uri="{FF2B5EF4-FFF2-40B4-BE49-F238E27FC236}">
                    <a16:creationId xmlns:a16="http://schemas.microsoft.com/office/drawing/2014/main" id="{021053EE-4F67-2317-17FC-962C6DD6B4F5}"/>
                  </a:ext>
                </a:extLst>
              </p:cNvPr>
              <p:cNvSpPr/>
              <p:nvPr/>
            </p:nvSpPr>
            <p:spPr>
              <a:xfrm>
                <a:off x="3409383" y="4981786"/>
                <a:ext cx="5037499" cy="704616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6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(1) NaHCO</a:t>
                </a:r>
                <a:r>
                  <a:rPr lang="de-DE" sz="1600" baseline="-250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3</a:t>
                </a:r>
                <a:r>
                  <a:rPr lang="de-DE" sz="16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(</a:t>
                </a:r>
                <a:r>
                  <a:rPr lang="de-DE" sz="16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aq</a:t>
                </a:r>
                <a:r>
                  <a:rPr lang="de-DE" sz="16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) + H</a:t>
                </a:r>
                <a:r>
                  <a:rPr lang="en-GB" sz="1600" baseline="-2500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3</a:t>
                </a:r>
                <a:r>
                  <a:rPr lang="en-GB" sz="160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O</a:t>
                </a:r>
                <a:r>
                  <a:rPr lang="de-DE" sz="1600" baseline="300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+</a:t>
                </a:r>
                <a:r>
                  <a:rPr lang="de-DE" sz="16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(</a:t>
                </a:r>
                <a:r>
                  <a:rPr lang="de-DE" sz="16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aq</a:t>
                </a:r>
                <a:r>
                  <a:rPr lang="de-DE" sz="16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) </a:t>
                </a:r>
                <a14:m>
                  <m:oMath xmlns:m="http://schemas.openxmlformats.org/officeDocument/2006/math">
                    <m:r>
                      <a:rPr lang="de-DE" sz="16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→</m:t>
                    </m:r>
                  </m:oMath>
                </a14:m>
                <a:r>
                  <a:rPr lang="de-DE" sz="16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H</a:t>
                </a:r>
                <a:r>
                  <a:rPr lang="de-DE" sz="1600" baseline="-250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2</a:t>
                </a:r>
                <a:r>
                  <a:rPr lang="de-DE" sz="16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CO</a:t>
                </a:r>
                <a:r>
                  <a:rPr lang="de-DE" sz="1600" baseline="-250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3</a:t>
                </a:r>
                <a:r>
                  <a:rPr lang="de-DE" sz="16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(</a:t>
                </a:r>
                <a:r>
                  <a:rPr lang="de-DE" sz="16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aq</a:t>
                </a:r>
                <a:r>
                  <a:rPr lang="de-DE" sz="16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) + Na</a:t>
                </a:r>
                <a:r>
                  <a:rPr lang="de-DE" sz="1600" baseline="300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+</a:t>
                </a:r>
                <a:r>
                  <a:rPr lang="de-DE" sz="16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(</a:t>
                </a:r>
                <a:r>
                  <a:rPr lang="de-DE" sz="16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aq</a:t>
                </a:r>
                <a:r>
                  <a:rPr lang="de-DE" sz="16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) +</a:t>
                </a:r>
                <a:r>
                  <a:rPr lang="en-GB" sz="160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 H</a:t>
                </a:r>
                <a:r>
                  <a:rPr lang="en-GB" sz="1600" baseline="-2500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2</a:t>
                </a:r>
                <a:r>
                  <a:rPr lang="en-GB" sz="160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O(l)</a:t>
                </a:r>
                <a:r>
                  <a:rPr lang="de-DE" sz="16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:endParaRPr lang="de-DE" sz="20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/>
                <a:r>
                  <a:rPr lang="en-GB" sz="160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(2) H</a:t>
                </a:r>
                <a:r>
                  <a:rPr lang="en-GB" sz="1600" baseline="-2500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2</a:t>
                </a:r>
                <a:r>
                  <a:rPr lang="en-GB" sz="160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CO</a:t>
                </a:r>
                <a:r>
                  <a:rPr lang="en-GB" sz="1600" baseline="-2500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3</a:t>
                </a:r>
                <a:r>
                  <a:rPr lang="en-GB" sz="160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(</a:t>
                </a:r>
                <a:r>
                  <a:rPr lang="en-GB" sz="1600" dirty="0" err="1">
                    <a:latin typeface="Calibri" panose="020F0502020204030204" pitchFamily="34" charset="0"/>
                    <a:ea typeface="Times New Roman" panose="02020603050405020304" pitchFamily="18" charset="0"/>
                  </a:rPr>
                  <a:t>aq</a:t>
                </a:r>
                <a:r>
                  <a:rPr lang="en-GB" sz="160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) </a:t>
                </a:r>
                <a14:m>
                  <m:oMath xmlns:m="http://schemas.openxmlformats.org/officeDocument/2006/math">
                    <m:r>
                      <a:rPr lang="de-DE" sz="16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→</m:t>
                    </m:r>
                  </m:oMath>
                </a14:m>
                <a:r>
                  <a:rPr lang="en-GB" sz="160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 H</a:t>
                </a:r>
                <a:r>
                  <a:rPr lang="en-GB" sz="1600" baseline="-2500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2</a:t>
                </a:r>
                <a:r>
                  <a:rPr lang="en-GB" sz="160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O(l) + CO</a:t>
                </a:r>
                <a:r>
                  <a:rPr lang="en-GB" sz="1600" baseline="-2500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2</a:t>
                </a:r>
                <a:r>
                  <a:rPr lang="en-GB" sz="160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(g)</a:t>
                </a:r>
                <a:endParaRPr lang="de-DE" sz="1600" dirty="0"/>
              </a:p>
            </p:txBody>
          </p:sp>
        </mc:Choice>
        <mc:Fallback xmlns="">
          <p:sp>
            <p:nvSpPr>
              <p:cNvPr id="14" name="Rechteck 13">
                <a:extLst>
                  <a:ext uri="{FF2B5EF4-FFF2-40B4-BE49-F238E27FC236}">
                    <a16:creationId xmlns:a16="http://schemas.microsoft.com/office/drawing/2014/main" id="{021053EE-4F67-2317-17FC-962C6DD6B4F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09383" y="4981786"/>
                <a:ext cx="5037499" cy="704616"/>
              </a:xfrm>
              <a:prstGeom prst="rect">
                <a:avLst/>
              </a:prstGeom>
              <a:blipFill>
                <a:blip r:embed="rId3"/>
                <a:stretch>
                  <a:fillRect t="-3571" b="-1071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Pfeil nach rechts 2">
            <a:extLst>
              <a:ext uri="{FF2B5EF4-FFF2-40B4-BE49-F238E27FC236}">
                <a16:creationId xmlns:a16="http://schemas.microsoft.com/office/drawing/2014/main" id="{908575D9-4283-0035-9567-474201A10BD2}"/>
              </a:ext>
            </a:extLst>
          </p:cNvPr>
          <p:cNvSpPr/>
          <p:nvPr/>
        </p:nvSpPr>
        <p:spPr>
          <a:xfrm>
            <a:off x="8220005" y="3714451"/>
            <a:ext cx="994462" cy="443620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7D2D976D-AE85-72F9-D730-2136FF87F9BC}"/>
              </a:ext>
            </a:extLst>
          </p:cNvPr>
          <p:cNvSpPr/>
          <p:nvPr/>
        </p:nvSpPr>
        <p:spPr>
          <a:xfrm>
            <a:off x="9364877" y="3490723"/>
            <a:ext cx="222756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8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Säure/Base-Reaktionen</a:t>
            </a:r>
          </a:p>
        </p:txBody>
      </p:sp>
    </p:spTree>
    <p:extLst>
      <p:ext uri="{BB962C8B-B14F-4D97-AF65-F5344CB8AC3E}">
        <p14:creationId xmlns:p14="http://schemas.microsoft.com/office/powerpoint/2010/main" val="408128707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angle 63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3" name="Isosceles Triangle 65">
            <a:extLst>
              <a:ext uri="{FF2B5EF4-FFF2-40B4-BE49-F238E27FC236}">
                <a16:creationId xmlns:a16="http://schemas.microsoft.com/office/drawing/2014/main" id="{D3F51FEB-38FB-4F6C-9F7B-2F2AFAB65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501760" y="5103257"/>
            <a:ext cx="2017580" cy="1014060"/>
          </a:xfrm>
          <a:prstGeom prst="triangle">
            <a:avLst>
              <a:gd name="adj" fmla="val 50000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67">
            <a:extLst>
              <a:ext uri="{FF2B5EF4-FFF2-40B4-BE49-F238E27FC236}">
                <a16:creationId xmlns:a16="http://schemas.microsoft.com/office/drawing/2014/main" id="{1E547BA6-BAE0-43BB-A7CA-60F69CE25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27916" y="5728708"/>
            <a:ext cx="485578" cy="48557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69">
            <a:extLst>
              <a:ext uri="{FF2B5EF4-FFF2-40B4-BE49-F238E27FC236}">
                <a16:creationId xmlns:a16="http://schemas.microsoft.com/office/drawing/2014/main" id="{15CBE6EC-46EF-45D9-8E16-DCDC5917CA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094720" y="0"/>
            <a:ext cx="1097280" cy="1097280"/>
            <a:chOff x="11094720" y="0"/>
            <a:chExt cx="1097280" cy="1097280"/>
          </a:xfrm>
        </p:grpSpPr>
        <p:sp>
          <p:nvSpPr>
            <p:cNvPr id="71" name="Isosceles Triangle 70">
              <a:extLst>
                <a:ext uri="{FF2B5EF4-FFF2-40B4-BE49-F238E27FC236}">
                  <a16:creationId xmlns:a16="http://schemas.microsoft.com/office/drawing/2014/main" id="{DEEDCD65-9740-4F34-BDF1-9C068E0532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1094720" y="0"/>
              <a:ext cx="1097280" cy="1097280"/>
            </a:xfrm>
            <a:prstGeom prst="triangle">
              <a:avLst>
                <a:gd name="adj" fmla="val 10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6" name="Rectangle 71">
              <a:extLst>
                <a:ext uri="{FF2B5EF4-FFF2-40B4-BE49-F238E27FC236}">
                  <a16:creationId xmlns:a16="http://schemas.microsoft.com/office/drawing/2014/main" id="{4B3DA7FD-5CC0-46D1-9DFB-5BAF6BE249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189552" y="127618"/>
              <a:ext cx="457894" cy="457894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6C6CA4E-FB32-3F39-26ED-0445A542E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spcAft>
                <a:spcPts val="600"/>
              </a:spcAft>
            </a:pPr>
            <a:r>
              <a:rPr lang="en-US" kern="1200">
                <a:latin typeface="+mn-lt"/>
                <a:ea typeface="+mn-ea"/>
                <a:cs typeface="+mn-cs"/>
              </a:rPr>
              <a:t>Dr. Diana Zeller – KriViNat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AF9FC152-D30E-600C-50C7-B2C96CDEB672}"/>
              </a:ext>
            </a:extLst>
          </p:cNvPr>
          <p:cNvSpPr txBox="1"/>
          <p:nvPr/>
        </p:nvSpPr>
        <p:spPr>
          <a:xfrm>
            <a:off x="838200" y="628767"/>
            <a:ext cx="107103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3600" b="1" dirty="0"/>
              <a:t>6. Präsentation der Ergebnisse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DA4DF8FB-E01A-C02E-5774-EC4C18FC40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DE50DC42-503C-1778-C999-97ED7BB1CEEC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771" y="3891156"/>
            <a:ext cx="10352540" cy="2599303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EA503300-3C4C-85BF-124C-9A89C6BFF3FA}"/>
              </a:ext>
            </a:extLst>
          </p:cNvPr>
          <p:cNvSpPr txBox="1"/>
          <p:nvPr/>
        </p:nvSpPr>
        <p:spPr>
          <a:xfrm>
            <a:off x="670705" y="2139121"/>
            <a:ext cx="1075326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Digitaler Lernbegleiter in Form eines E-Books mit Pages und als Pdf: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Anknüpfend an das obligatorische Thema des Sek. I „Gase und ihre Eigenschaften“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Notwendiges Vorwissen: Gas Kohlenstoffdioxid und dessen Stoffeigenschaften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Integration interaktiver Aufgabenformate und gestufte Hilfestellungen zum selbstständigen Lernen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28CD6E84-FD25-5557-97C6-2F33F15F1A08}"/>
              </a:ext>
            </a:extLst>
          </p:cNvPr>
          <p:cNvSpPr txBox="1"/>
          <p:nvPr/>
        </p:nvSpPr>
        <p:spPr>
          <a:xfrm>
            <a:off x="742114" y="6017637"/>
            <a:ext cx="103955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[12] Zeller, D.; Bohrmann-Linde, C. (2022), #</a:t>
            </a:r>
            <a:r>
              <a:rPr lang="de-DE" sz="1400" dirty="0" err="1"/>
              <a:t>debunk</a:t>
            </a:r>
            <a:r>
              <a:rPr lang="de-DE" sz="1400" dirty="0"/>
              <a:t> YouTube-Videos. Ein didaktisches Konzept zum Einsatz von Videos im Chemieunterricht zur Stärkung der Digital Scientific </a:t>
            </a:r>
            <a:r>
              <a:rPr lang="de-DE" sz="1400" dirty="0" err="1"/>
              <a:t>Literacy</a:t>
            </a:r>
            <a:r>
              <a:rPr lang="de-DE" sz="1400" dirty="0"/>
              <a:t>, in: MNU </a:t>
            </a:r>
            <a:r>
              <a:rPr lang="de-DE" sz="1400" i="0" u="none" strike="noStrike" dirty="0">
                <a:effectLst/>
                <a:latin typeface="UniversLt"/>
              </a:rPr>
              <a:t>75 (03), S. 197-201.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166319557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44">
            <a:extLst>
              <a:ext uri="{FF2B5EF4-FFF2-40B4-BE49-F238E27FC236}">
                <a16:creationId xmlns:a16="http://schemas.microsoft.com/office/drawing/2014/main" id="{88294908-8B00-4F58-BBBA-20F71A40AA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4364C879-1404-4203-8E9D-CC5DE0A621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82782" y="-1386168"/>
            <a:ext cx="2424873" cy="3611191"/>
          </a:xfrm>
          <a:custGeom>
            <a:avLst/>
            <a:gdLst>
              <a:gd name="connsiteX0" fmla="*/ 0 w 2424873"/>
              <a:gd name="connsiteY0" fmla="*/ 2424874 h 3611191"/>
              <a:gd name="connsiteX1" fmla="*/ 2424873 w 2424873"/>
              <a:gd name="connsiteY1" fmla="*/ 0 h 3611191"/>
              <a:gd name="connsiteX2" fmla="*/ 2424873 w 2424873"/>
              <a:gd name="connsiteY2" fmla="*/ 3611191 h 3611191"/>
              <a:gd name="connsiteX3" fmla="*/ 1186317 w 2424873"/>
              <a:gd name="connsiteY3" fmla="*/ 3611191 h 3611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4873" h="3611191">
                <a:moveTo>
                  <a:pt x="0" y="2424874"/>
                </a:moveTo>
                <a:lnTo>
                  <a:pt x="2424873" y="0"/>
                </a:lnTo>
                <a:lnTo>
                  <a:pt x="2424873" y="3611191"/>
                </a:lnTo>
                <a:lnTo>
                  <a:pt x="1186317" y="3611191"/>
                </a:lnTo>
                <a:close/>
              </a:path>
            </a:pathLst>
          </a:cu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84617302-4B0D-4351-A6BB-6F0930D943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571000" y="-338582"/>
            <a:ext cx="1635955" cy="1635955"/>
          </a:xfrm>
          <a:custGeom>
            <a:avLst/>
            <a:gdLst>
              <a:gd name="connsiteX0" fmla="*/ 0 w 1635955"/>
              <a:gd name="connsiteY0" fmla="*/ 957987 h 1635955"/>
              <a:gd name="connsiteX1" fmla="*/ 957987 w 1635955"/>
              <a:gd name="connsiteY1" fmla="*/ 0 h 1635955"/>
              <a:gd name="connsiteX2" fmla="*/ 1635955 w 1635955"/>
              <a:gd name="connsiteY2" fmla="*/ 0 h 1635955"/>
              <a:gd name="connsiteX3" fmla="*/ 1635955 w 1635955"/>
              <a:gd name="connsiteY3" fmla="*/ 1635955 h 1635955"/>
              <a:gd name="connsiteX4" fmla="*/ 0 w 1635955"/>
              <a:gd name="connsiteY4" fmla="*/ 1635955 h 1635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5955" h="1635955">
                <a:moveTo>
                  <a:pt x="0" y="957987"/>
                </a:moveTo>
                <a:lnTo>
                  <a:pt x="957987" y="0"/>
                </a:lnTo>
                <a:lnTo>
                  <a:pt x="1635955" y="0"/>
                </a:lnTo>
                <a:lnTo>
                  <a:pt x="1635955" y="1635955"/>
                </a:lnTo>
                <a:lnTo>
                  <a:pt x="0" y="1635955"/>
                </a:lnTo>
                <a:close/>
              </a:path>
            </a:pathLst>
          </a:cu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DA2C7802-C2E0-4218-8F89-8DD7CCD2CD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9627985" y="-6588"/>
            <a:ext cx="4059393" cy="2548110"/>
          </a:xfrm>
          <a:custGeom>
            <a:avLst/>
            <a:gdLst>
              <a:gd name="connsiteX0" fmla="*/ 0 w 4059393"/>
              <a:gd name="connsiteY0" fmla="*/ 1511282 h 2548110"/>
              <a:gd name="connsiteX1" fmla="*/ 1511282 w 4059393"/>
              <a:gd name="connsiteY1" fmla="*/ 0 h 2548110"/>
              <a:gd name="connsiteX2" fmla="*/ 4059393 w 4059393"/>
              <a:gd name="connsiteY2" fmla="*/ 2548110 h 2548110"/>
              <a:gd name="connsiteX3" fmla="*/ 0 w 4059393"/>
              <a:gd name="connsiteY3" fmla="*/ 2548110 h 2548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59393" h="2548110">
                <a:moveTo>
                  <a:pt x="0" y="1511282"/>
                </a:moveTo>
                <a:lnTo>
                  <a:pt x="1511282" y="0"/>
                </a:lnTo>
                <a:lnTo>
                  <a:pt x="4059393" y="2548110"/>
                </a:lnTo>
                <a:lnTo>
                  <a:pt x="0" y="254811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A6D7111A-21E5-4EE9-8A78-10E5530F01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0262924" y="1465780"/>
            <a:ext cx="1185708" cy="118570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A3969E80-A77B-49FC-9122-D89AFD5EE1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-29557" y="5198743"/>
            <a:ext cx="2444907" cy="2366116"/>
          </a:xfrm>
          <a:custGeom>
            <a:avLst/>
            <a:gdLst>
              <a:gd name="connsiteX0" fmla="*/ 0 w 2203753"/>
              <a:gd name="connsiteY0" fmla="*/ 0 h 2132734"/>
              <a:gd name="connsiteX1" fmla="*/ 2203753 w 2203753"/>
              <a:gd name="connsiteY1" fmla="*/ 0 h 2132734"/>
              <a:gd name="connsiteX2" fmla="*/ 2203753 w 2203753"/>
              <a:gd name="connsiteY2" fmla="*/ 576461 h 2132734"/>
              <a:gd name="connsiteX3" fmla="*/ 647480 w 2203753"/>
              <a:gd name="connsiteY3" fmla="*/ 2132734 h 2132734"/>
              <a:gd name="connsiteX4" fmla="*/ 0 w 2203753"/>
              <a:gd name="connsiteY4" fmla="*/ 1485255 h 2132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3753" h="2132734">
                <a:moveTo>
                  <a:pt x="0" y="0"/>
                </a:moveTo>
                <a:lnTo>
                  <a:pt x="2203753" y="0"/>
                </a:lnTo>
                <a:lnTo>
                  <a:pt x="2203753" y="576461"/>
                </a:lnTo>
                <a:lnTo>
                  <a:pt x="647480" y="2132734"/>
                </a:lnTo>
                <a:lnTo>
                  <a:pt x="0" y="1485255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1849CA57-76BD-4CF2-80BA-D7A46A01B7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769787" y="5439893"/>
            <a:ext cx="928467" cy="928467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35E9085E-E730-4768-83D4-6CB7E98971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3401311" y="734311"/>
            <a:ext cx="5389379" cy="5389379"/>
          </a:xfrm>
          <a:custGeom>
            <a:avLst/>
            <a:gdLst>
              <a:gd name="connsiteX0" fmla="*/ 0 w 5389379"/>
              <a:gd name="connsiteY0" fmla="*/ 540040 h 5389379"/>
              <a:gd name="connsiteX1" fmla="*/ 540040 w 5389379"/>
              <a:gd name="connsiteY1" fmla="*/ 0 h 5389379"/>
              <a:gd name="connsiteX2" fmla="*/ 5389379 w 5389379"/>
              <a:gd name="connsiteY2" fmla="*/ 0 h 5389379"/>
              <a:gd name="connsiteX3" fmla="*/ 5389379 w 5389379"/>
              <a:gd name="connsiteY3" fmla="*/ 4838655 h 5389379"/>
              <a:gd name="connsiteX4" fmla="*/ 4838655 w 5389379"/>
              <a:gd name="connsiteY4" fmla="*/ 5389379 h 5389379"/>
              <a:gd name="connsiteX5" fmla="*/ 0 w 5389379"/>
              <a:gd name="connsiteY5" fmla="*/ 5389379 h 5389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9379" h="5389379">
                <a:moveTo>
                  <a:pt x="0" y="540040"/>
                </a:moveTo>
                <a:lnTo>
                  <a:pt x="540040" y="0"/>
                </a:lnTo>
                <a:lnTo>
                  <a:pt x="5389379" y="0"/>
                </a:lnTo>
                <a:lnTo>
                  <a:pt x="5389379" y="4838655"/>
                </a:lnTo>
                <a:lnTo>
                  <a:pt x="4838655" y="5389379"/>
                </a:lnTo>
                <a:lnTo>
                  <a:pt x="0" y="538937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6C6CA4E-FB32-3F39-26ED-0445A542E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1733" y="5991225"/>
            <a:ext cx="2568811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Dr. Diana Zeller – KriViNat</a:t>
            </a:r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973272FE-A474-4CAE-8CA2-BCC8B476C3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2700283" y="33283"/>
            <a:ext cx="6791435" cy="6791435"/>
          </a:xfrm>
          <a:custGeom>
            <a:avLst/>
            <a:gdLst>
              <a:gd name="connsiteX0" fmla="*/ 1860938 w 6791435"/>
              <a:gd name="connsiteY0" fmla="*/ 81158 h 6791435"/>
              <a:gd name="connsiteX1" fmla="*/ 1942096 w 6791435"/>
              <a:gd name="connsiteY1" fmla="*/ 0 h 6791435"/>
              <a:gd name="connsiteX2" fmla="*/ 6791435 w 6791435"/>
              <a:gd name="connsiteY2" fmla="*/ 0 h 6791435"/>
              <a:gd name="connsiteX3" fmla="*/ 6791435 w 6791435"/>
              <a:gd name="connsiteY3" fmla="*/ 4838655 h 6791435"/>
              <a:gd name="connsiteX4" fmla="*/ 6710277 w 6791435"/>
              <a:gd name="connsiteY4" fmla="*/ 4919813 h 6791435"/>
              <a:gd name="connsiteX5" fmla="*/ 6710277 w 6791435"/>
              <a:gd name="connsiteY5" fmla="*/ 81158 h 6791435"/>
              <a:gd name="connsiteX6" fmla="*/ 0 w 6791435"/>
              <a:gd name="connsiteY6" fmla="*/ 1942096 h 6791435"/>
              <a:gd name="connsiteX7" fmla="*/ 81158 w 6791435"/>
              <a:gd name="connsiteY7" fmla="*/ 1860938 h 6791435"/>
              <a:gd name="connsiteX8" fmla="*/ 81158 w 6791435"/>
              <a:gd name="connsiteY8" fmla="*/ 6710277 h 6791435"/>
              <a:gd name="connsiteX9" fmla="*/ 4919813 w 6791435"/>
              <a:gd name="connsiteY9" fmla="*/ 6710277 h 6791435"/>
              <a:gd name="connsiteX10" fmla="*/ 4838655 w 6791435"/>
              <a:gd name="connsiteY10" fmla="*/ 6791435 h 6791435"/>
              <a:gd name="connsiteX11" fmla="*/ 0 w 6791435"/>
              <a:gd name="connsiteY11" fmla="*/ 6791435 h 6791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791435" h="6791435">
                <a:moveTo>
                  <a:pt x="1860938" y="81158"/>
                </a:moveTo>
                <a:lnTo>
                  <a:pt x="1942096" y="0"/>
                </a:lnTo>
                <a:lnTo>
                  <a:pt x="6791435" y="0"/>
                </a:lnTo>
                <a:lnTo>
                  <a:pt x="6791435" y="4838655"/>
                </a:lnTo>
                <a:lnTo>
                  <a:pt x="6710277" y="4919813"/>
                </a:lnTo>
                <a:lnTo>
                  <a:pt x="6710277" y="81158"/>
                </a:lnTo>
                <a:close/>
                <a:moveTo>
                  <a:pt x="0" y="1942096"/>
                </a:moveTo>
                <a:lnTo>
                  <a:pt x="81158" y="1860938"/>
                </a:lnTo>
                <a:lnTo>
                  <a:pt x="81158" y="6710277"/>
                </a:lnTo>
                <a:lnTo>
                  <a:pt x="4919813" y="6710277"/>
                </a:lnTo>
                <a:lnTo>
                  <a:pt x="4838655" y="6791435"/>
                </a:lnTo>
                <a:lnTo>
                  <a:pt x="0" y="6791435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3CB2685-5C2A-1E1B-C04A-9ED19A335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6084" y="2366626"/>
            <a:ext cx="6000451" cy="2150719"/>
          </a:xfr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de-DE" sz="3600" kern="1200" dirty="0">
                <a:solidFill>
                  <a:srgbClr val="080808"/>
                </a:solidFill>
                <a:latin typeface="+mj-lt"/>
                <a:ea typeface="+mj-ea"/>
                <a:cs typeface="+mj-cs"/>
              </a:rPr>
              <a:t>Abschluss</a:t>
            </a:r>
            <a:endParaRPr lang="en-US" sz="3600" kern="1200" dirty="0">
              <a:solidFill>
                <a:srgbClr val="080808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E07981EA-05A6-437C-88D7-B377B92B03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9629823" y="5457591"/>
            <a:ext cx="2231794" cy="2568811"/>
          </a:xfrm>
          <a:custGeom>
            <a:avLst/>
            <a:gdLst>
              <a:gd name="connsiteX0" fmla="*/ 0 w 2940086"/>
              <a:gd name="connsiteY0" fmla="*/ 0 h 3384061"/>
              <a:gd name="connsiteX1" fmla="*/ 2496112 w 2940086"/>
              <a:gd name="connsiteY1" fmla="*/ 0 h 3384061"/>
              <a:gd name="connsiteX2" fmla="*/ 2940086 w 2940086"/>
              <a:gd name="connsiteY2" fmla="*/ 443975 h 3384061"/>
              <a:gd name="connsiteX3" fmla="*/ 0 w 2940086"/>
              <a:gd name="connsiteY3" fmla="*/ 3384061 h 3384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0086" h="3384061">
                <a:moveTo>
                  <a:pt x="0" y="0"/>
                </a:moveTo>
                <a:lnTo>
                  <a:pt x="2496112" y="0"/>
                </a:lnTo>
                <a:lnTo>
                  <a:pt x="2940086" y="443975"/>
                </a:lnTo>
                <a:lnTo>
                  <a:pt x="0" y="3384061"/>
                </a:lnTo>
                <a:close/>
              </a:path>
            </a:pathLst>
          </a:cu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15E3C750-986E-4769-B1AE-49289FBEE7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9720059" y="5243545"/>
            <a:ext cx="959985" cy="959985"/>
          </a:xfrm>
          <a:prstGeom prst="rect">
            <a:avLst/>
          </a:pr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891852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Rectangle 90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93" name="Group 92">
            <a:extLst>
              <a:ext uri="{FF2B5EF4-FFF2-40B4-BE49-F238E27FC236}">
                <a16:creationId xmlns:a16="http://schemas.microsoft.com/office/drawing/2014/main" id="{287F69AB-2350-44E3-9076-00265B93F3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0" y="1"/>
            <a:ext cx="972709" cy="1935307"/>
            <a:chOff x="10918968" y="713127"/>
            <a:chExt cx="1273032" cy="2532832"/>
          </a:xfrm>
        </p:grpSpPr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D70652AA-1C81-481C-856B-9037143754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Isosceles Triangle 94">
              <a:extLst>
                <a:ext uri="{FF2B5EF4-FFF2-40B4-BE49-F238E27FC236}">
                  <a16:creationId xmlns:a16="http://schemas.microsoft.com/office/drawing/2014/main" id="{A2FF99B6-37BA-4650-B01D-799F02E31E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6C6CA4E-FB32-3F39-26ED-0445A542E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Dr. Diana Zeller – KriViNat</a:t>
            </a:r>
          </a:p>
        </p:txBody>
      </p:sp>
      <p:grpSp>
        <p:nvGrpSpPr>
          <p:cNvPr id="97" name="Group 96">
            <a:extLst>
              <a:ext uri="{FF2B5EF4-FFF2-40B4-BE49-F238E27FC236}">
                <a16:creationId xmlns:a16="http://schemas.microsoft.com/office/drawing/2014/main" id="{3EA7D759-6BEF-4CBD-A325-BCFA77832B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177940" y="4601497"/>
            <a:ext cx="1014060" cy="2017580"/>
            <a:chOff x="11177940" y="4601497"/>
            <a:chExt cx="1014060" cy="2017580"/>
          </a:xfrm>
        </p:grpSpPr>
        <p:sp>
          <p:nvSpPr>
            <p:cNvPr id="98" name="Isosceles Triangle 97">
              <a:extLst>
                <a:ext uri="{FF2B5EF4-FFF2-40B4-BE49-F238E27FC236}">
                  <a16:creationId xmlns:a16="http://schemas.microsoft.com/office/drawing/2014/main" id="{317405EC-53E3-473A-8B42-B9475D057B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 flipH="1">
              <a:off x="10676180" y="5103257"/>
              <a:ext cx="2017580" cy="101406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C03F2370-11B5-4E16-8AE5-B4854408B4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278506" y="572870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7C16DD1F-3761-93FD-EAE7-706008401B38}"/>
              </a:ext>
            </a:extLst>
          </p:cNvPr>
          <p:cNvSpPr txBox="1">
            <a:spLocks/>
          </p:cNvSpPr>
          <p:nvPr/>
        </p:nvSpPr>
        <p:spPr>
          <a:xfrm>
            <a:off x="838200" y="1732833"/>
            <a:ext cx="1053717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Einladung: Digitaler Treff Netzwerk Digitalisierter Chemieunterricht</a:t>
            </a:r>
            <a:endParaRPr kumimoji="0" lang="de-DE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de-DE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A9AB170B-CE7E-F8E4-3504-302023AC698A}"/>
              </a:ext>
            </a:extLst>
          </p:cNvPr>
          <p:cNvSpPr txBox="1"/>
          <p:nvPr/>
        </p:nvSpPr>
        <p:spPr>
          <a:xfrm>
            <a:off x="1091383" y="4206459"/>
            <a:ext cx="70190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https://</a:t>
            </a:r>
            <a:r>
              <a:rPr kumimoji="0" lang="de-DE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chemiedidaktik.uni</a:t>
            </a: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-wuppertal.de/de/</a:t>
            </a:r>
            <a:r>
              <a:rPr kumimoji="0" lang="de-DE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fuer-lehrkraefte</a:t>
            </a: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/</a:t>
            </a:r>
            <a:r>
              <a:rPr kumimoji="0" lang="de-DE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nediche</a:t>
            </a: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/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BCBA79BE-E356-2D06-623E-AC9933995891}"/>
              </a:ext>
            </a:extLst>
          </p:cNvPr>
          <p:cNvSpPr txBox="1"/>
          <p:nvPr/>
        </p:nvSpPr>
        <p:spPr>
          <a:xfrm>
            <a:off x="1104305" y="2263199"/>
            <a:ext cx="609736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1" u="none" strike="noStrike" kern="1200" cap="none" spc="0" normalizeH="0" baseline="0" noProof="0" dirty="0">
                <a:ln>
                  <a:noFill/>
                </a:ln>
                <a:solidFill>
                  <a:srgbClr val="343A40"/>
                </a:solidFill>
                <a:effectLst/>
                <a:uLnTx/>
                <a:uFillTx/>
                <a:latin typeface="UniversLt"/>
                <a:ea typeface="+mn-ea"/>
                <a:cs typeface="+mn-cs"/>
              </a:rPr>
              <a:t>Jeden 2. Montag im Monat, von 16:15-17:45 per Zoom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2400" i="1" dirty="0">
              <a:solidFill>
                <a:srgbClr val="343A40"/>
              </a:solidFill>
              <a:latin typeface="Univers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400" i="1" dirty="0">
                <a:solidFill>
                  <a:srgbClr val="343A40"/>
                </a:solidFill>
                <a:latin typeface="UniversLt"/>
              </a:rPr>
              <a:t>Teilnahme ohne Anmeldung möglich</a:t>
            </a:r>
            <a:endParaRPr kumimoji="0" lang="de-DE" sz="2400" b="0" i="0" u="none" strike="noStrike" kern="1200" cap="none" spc="0" normalizeH="0" baseline="0" noProof="0" dirty="0">
              <a:ln>
                <a:noFill/>
              </a:ln>
              <a:solidFill>
                <a:srgbClr val="343A40"/>
              </a:solidFill>
              <a:effectLst/>
              <a:uLnTx/>
              <a:uFillTx/>
              <a:latin typeface="UniversLt"/>
              <a:ea typeface="+mn-ea"/>
              <a:cs typeface="+mn-cs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37DDA977-1FA0-8DBB-A59F-14C9D120F092}"/>
              </a:ext>
            </a:extLst>
          </p:cNvPr>
          <p:cNvSpPr txBox="1"/>
          <p:nvPr/>
        </p:nvSpPr>
        <p:spPr>
          <a:xfrm>
            <a:off x="838200" y="628767"/>
            <a:ext cx="107103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Abschluss</a:t>
            </a:r>
          </a:p>
        </p:txBody>
      </p:sp>
      <p:pic>
        <p:nvPicPr>
          <p:cNvPr id="12" name="Grafik 11" descr="Ein Bild, das Text, Screenshot, Schrift enthält.&#10;&#10;Automatisch generierte Beschreibung">
            <a:extLst>
              <a:ext uri="{FF2B5EF4-FFF2-40B4-BE49-F238E27FC236}">
                <a16:creationId xmlns:a16="http://schemas.microsoft.com/office/drawing/2014/main" id="{B30D8A52-8FCF-1D4E-4401-A170CC4B46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2709" y="2253036"/>
            <a:ext cx="41148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16178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Rectangle 90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93" name="Group 92">
            <a:extLst>
              <a:ext uri="{FF2B5EF4-FFF2-40B4-BE49-F238E27FC236}">
                <a16:creationId xmlns:a16="http://schemas.microsoft.com/office/drawing/2014/main" id="{287F69AB-2350-44E3-9076-00265B93F3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0" y="1"/>
            <a:ext cx="972709" cy="1935307"/>
            <a:chOff x="10918968" y="713127"/>
            <a:chExt cx="1273032" cy="2532832"/>
          </a:xfrm>
        </p:grpSpPr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D70652AA-1C81-481C-856B-9037143754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Isosceles Triangle 94">
              <a:extLst>
                <a:ext uri="{FF2B5EF4-FFF2-40B4-BE49-F238E27FC236}">
                  <a16:creationId xmlns:a16="http://schemas.microsoft.com/office/drawing/2014/main" id="{A2FF99B6-37BA-4650-B01D-799F02E31E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6C6CA4E-FB32-3F39-26ED-0445A542E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Dr. Diana Zeller – KriViNat</a:t>
            </a:r>
          </a:p>
        </p:txBody>
      </p:sp>
      <p:grpSp>
        <p:nvGrpSpPr>
          <p:cNvPr id="97" name="Group 96">
            <a:extLst>
              <a:ext uri="{FF2B5EF4-FFF2-40B4-BE49-F238E27FC236}">
                <a16:creationId xmlns:a16="http://schemas.microsoft.com/office/drawing/2014/main" id="{3EA7D759-6BEF-4CBD-A325-BCFA77832B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177940" y="4601497"/>
            <a:ext cx="1014060" cy="2017580"/>
            <a:chOff x="11177940" y="4601497"/>
            <a:chExt cx="1014060" cy="2017580"/>
          </a:xfrm>
        </p:grpSpPr>
        <p:sp>
          <p:nvSpPr>
            <p:cNvPr id="98" name="Isosceles Triangle 97">
              <a:extLst>
                <a:ext uri="{FF2B5EF4-FFF2-40B4-BE49-F238E27FC236}">
                  <a16:creationId xmlns:a16="http://schemas.microsoft.com/office/drawing/2014/main" id="{317405EC-53E3-473A-8B42-B9475D057B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 flipH="1">
              <a:off x="10676180" y="5103257"/>
              <a:ext cx="2017580" cy="101406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C03F2370-11B5-4E16-8AE5-B4854408B4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278506" y="572870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7C16DD1F-3761-93FD-EAE7-706008401B38}"/>
              </a:ext>
            </a:extLst>
          </p:cNvPr>
          <p:cNvSpPr txBox="1">
            <a:spLocks/>
          </p:cNvSpPr>
          <p:nvPr/>
        </p:nvSpPr>
        <p:spPr>
          <a:xfrm>
            <a:off x="838200" y="1732833"/>
            <a:ext cx="1053717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Hinweis auf weiterführendes Heft</a:t>
            </a:r>
            <a:endParaRPr kumimoji="0" lang="de-DE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de-DE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37DDA977-1FA0-8DBB-A59F-14C9D120F092}"/>
              </a:ext>
            </a:extLst>
          </p:cNvPr>
          <p:cNvSpPr txBox="1"/>
          <p:nvPr/>
        </p:nvSpPr>
        <p:spPr>
          <a:xfrm>
            <a:off x="838200" y="628767"/>
            <a:ext cx="107103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Abschluss</a:t>
            </a:r>
          </a:p>
        </p:txBody>
      </p:sp>
      <p:pic>
        <p:nvPicPr>
          <p:cNvPr id="3074" name="Picture 2" descr="Step by Step zum Video">
            <a:extLst>
              <a:ext uri="{FF2B5EF4-FFF2-40B4-BE49-F238E27FC236}">
                <a16:creationId xmlns:a16="http://schemas.microsoft.com/office/drawing/2014/main" id="{4D9FB983-070C-1623-7A87-705EB8CDE7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970" y="0"/>
            <a:ext cx="48514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CD90566F-C0B7-EDD6-78D3-331BA9DC7F65}"/>
              </a:ext>
            </a:extLst>
          </p:cNvPr>
          <p:cNvSpPr txBox="1"/>
          <p:nvPr/>
        </p:nvSpPr>
        <p:spPr>
          <a:xfrm>
            <a:off x="1104305" y="2263199"/>
            <a:ext cx="6097364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1" u="none" strike="noStrike" kern="1200" cap="none" spc="0" normalizeH="0" baseline="0" noProof="0" dirty="0">
                <a:ln>
                  <a:noFill/>
                </a:ln>
                <a:solidFill>
                  <a:srgbClr val="343A40"/>
                </a:solidFill>
                <a:effectLst/>
                <a:uLnTx/>
                <a:uFillTx/>
                <a:latin typeface="UniversLt"/>
                <a:ea typeface="+mn-ea"/>
                <a:cs typeface="+mn-cs"/>
              </a:rPr>
              <a:t>Herausgegeben von Monique Meier und Diana Zeller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2400" i="1" dirty="0">
              <a:solidFill>
                <a:srgbClr val="343A40"/>
              </a:solidFill>
              <a:latin typeface="Univers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1" u="none" strike="noStrike" kern="1200" cap="none" spc="0" normalizeH="0" baseline="0" noProof="0" dirty="0">
                <a:ln>
                  <a:noFill/>
                </a:ln>
                <a:solidFill>
                  <a:srgbClr val="343A40"/>
                </a:solidFill>
                <a:effectLst/>
                <a:uLnTx/>
                <a:uFillTx/>
                <a:latin typeface="UniversLt"/>
                <a:ea typeface="+mn-ea"/>
                <a:cs typeface="+mn-cs"/>
              </a:rPr>
              <a:t>En</a:t>
            </a:r>
            <a:r>
              <a:rPr lang="de-DE" sz="2400" i="1" dirty="0" err="1">
                <a:solidFill>
                  <a:srgbClr val="343A40"/>
                </a:solidFill>
                <a:latin typeface="UniversLt"/>
              </a:rPr>
              <a:t>thält</a:t>
            </a:r>
            <a:r>
              <a:rPr lang="de-DE" sz="2400" i="1" dirty="0">
                <a:solidFill>
                  <a:srgbClr val="343A40"/>
                </a:solidFill>
                <a:latin typeface="UniversLt"/>
              </a:rPr>
              <a:t> ausführliches Schritt-für-Schritt-Material für Videoproduktion am Beispiel des Biologieunterrichts (kann mit einem anderen Themenfokus 1:1 für den Chemieunterricht übernommen werden)</a:t>
            </a:r>
            <a:endParaRPr kumimoji="0" lang="de-DE" sz="2400" b="0" i="0" u="none" strike="noStrike" kern="1200" cap="none" spc="0" normalizeH="0" baseline="0" noProof="0" dirty="0">
              <a:ln>
                <a:noFill/>
              </a:ln>
              <a:solidFill>
                <a:srgbClr val="343A40"/>
              </a:solidFill>
              <a:effectLst/>
              <a:uLnTx/>
              <a:uFillTx/>
              <a:latin typeface="Univers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9032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angle 63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3" name="Isosceles Triangle 65">
            <a:extLst>
              <a:ext uri="{FF2B5EF4-FFF2-40B4-BE49-F238E27FC236}">
                <a16:creationId xmlns:a16="http://schemas.microsoft.com/office/drawing/2014/main" id="{D3F51FEB-38FB-4F6C-9F7B-2F2AFAB65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501760" y="5103257"/>
            <a:ext cx="2017580" cy="1014060"/>
          </a:xfrm>
          <a:prstGeom prst="triangle">
            <a:avLst>
              <a:gd name="adj" fmla="val 50000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4" name="Rectangle 67">
            <a:extLst>
              <a:ext uri="{FF2B5EF4-FFF2-40B4-BE49-F238E27FC236}">
                <a16:creationId xmlns:a16="http://schemas.microsoft.com/office/drawing/2014/main" id="{1E547BA6-BAE0-43BB-A7CA-60F69CE25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27916" y="5728708"/>
            <a:ext cx="485578" cy="48557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5" name="Group 69">
            <a:extLst>
              <a:ext uri="{FF2B5EF4-FFF2-40B4-BE49-F238E27FC236}">
                <a16:creationId xmlns:a16="http://schemas.microsoft.com/office/drawing/2014/main" id="{15CBE6EC-46EF-45D9-8E16-DCDC5917CA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094720" y="0"/>
            <a:ext cx="1097280" cy="1097280"/>
            <a:chOff x="11094720" y="0"/>
            <a:chExt cx="1097280" cy="1097280"/>
          </a:xfrm>
        </p:grpSpPr>
        <p:sp>
          <p:nvSpPr>
            <p:cNvPr id="71" name="Isosceles Triangle 70">
              <a:extLst>
                <a:ext uri="{FF2B5EF4-FFF2-40B4-BE49-F238E27FC236}">
                  <a16:creationId xmlns:a16="http://schemas.microsoft.com/office/drawing/2014/main" id="{DEEDCD65-9740-4F34-BDF1-9C068E0532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1094720" y="0"/>
              <a:ext cx="1097280" cy="1097280"/>
            </a:xfrm>
            <a:prstGeom prst="triangle">
              <a:avLst>
                <a:gd name="adj" fmla="val 10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Rectangle 71">
              <a:extLst>
                <a:ext uri="{FF2B5EF4-FFF2-40B4-BE49-F238E27FC236}">
                  <a16:creationId xmlns:a16="http://schemas.microsoft.com/office/drawing/2014/main" id="{4B3DA7FD-5CC0-46D1-9DFB-5BAF6BE249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189552" y="127618"/>
              <a:ext cx="457894" cy="457894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6C6CA4E-FB32-3F39-26ED-0445A542E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Dr. Diana Zeller – KriViNat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AF9FC152-D30E-600C-50C7-B2C96CDEB672}"/>
              </a:ext>
            </a:extLst>
          </p:cNvPr>
          <p:cNvSpPr txBox="1"/>
          <p:nvPr/>
        </p:nvSpPr>
        <p:spPr>
          <a:xfrm>
            <a:off x="838200" y="628767"/>
            <a:ext cx="107103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Abschluss</a:t>
            </a:r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98735366-04AF-83B1-0AFA-3380AD68B00B}"/>
              </a:ext>
            </a:extLst>
          </p:cNvPr>
          <p:cNvSpPr txBox="1">
            <a:spLocks/>
          </p:cNvSpPr>
          <p:nvPr/>
        </p:nvSpPr>
        <p:spPr>
          <a:xfrm>
            <a:off x="838200" y="1732833"/>
            <a:ext cx="1053717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Check-Out</a:t>
            </a:r>
            <a:endParaRPr kumimoji="0" lang="de-DE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de-DE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" name="Grafik 7">
            <a:extLst>
              <a:ext uri="{FF2B5EF4-FFF2-40B4-BE49-F238E27FC236}">
                <a16:creationId xmlns:a16="http://schemas.microsoft.com/office/drawing/2014/main" id="{53347628-B7E6-D7E5-86FC-D2613F44C7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2054" y="1547277"/>
            <a:ext cx="7184173" cy="4669889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5CE720BC-430A-2960-E291-3E5D8326C373}"/>
              </a:ext>
            </a:extLst>
          </p:cNvPr>
          <p:cNvSpPr txBox="1"/>
          <p:nvPr/>
        </p:nvSpPr>
        <p:spPr>
          <a:xfrm>
            <a:off x="990600" y="2797833"/>
            <a:ext cx="35378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3"/>
              </a:rPr>
              <a:t>https://digitaler-stuhlkreis.de/checkout</a:t>
            </a: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8412162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angle 63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3" name="Isosceles Triangle 65">
            <a:extLst>
              <a:ext uri="{FF2B5EF4-FFF2-40B4-BE49-F238E27FC236}">
                <a16:creationId xmlns:a16="http://schemas.microsoft.com/office/drawing/2014/main" id="{D3F51FEB-38FB-4F6C-9F7B-2F2AFAB65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501760" y="5103257"/>
            <a:ext cx="2017580" cy="1014060"/>
          </a:xfrm>
          <a:prstGeom prst="triangle">
            <a:avLst>
              <a:gd name="adj" fmla="val 50000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4" name="Rectangle 67">
            <a:extLst>
              <a:ext uri="{FF2B5EF4-FFF2-40B4-BE49-F238E27FC236}">
                <a16:creationId xmlns:a16="http://schemas.microsoft.com/office/drawing/2014/main" id="{1E547BA6-BAE0-43BB-A7CA-60F69CE25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27916" y="5728708"/>
            <a:ext cx="485578" cy="48557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5" name="Group 69">
            <a:extLst>
              <a:ext uri="{FF2B5EF4-FFF2-40B4-BE49-F238E27FC236}">
                <a16:creationId xmlns:a16="http://schemas.microsoft.com/office/drawing/2014/main" id="{15CBE6EC-46EF-45D9-8E16-DCDC5917CA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094720" y="0"/>
            <a:ext cx="1097280" cy="1097280"/>
            <a:chOff x="11094720" y="0"/>
            <a:chExt cx="1097280" cy="1097280"/>
          </a:xfrm>
        </p:grpSpPr>
        <p:sp>
          <p:nvSpPr>
            <p:cNvPr id="71" name="Isosceles Triangle 70">
              <a:extLst>
                <a:ext uri="{FF2B5EF4-FFF2-40B4-BE49-F238E27FC236}">
                  <a16:creationId xmlns:a16="http://schemas.microsoft.com/office/drawing/2014/main" id="{DEEDCD65-9740-4F34-BDF1-9C068E0532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1094720" y="0"/>
              <a:ext cx="1097280" cy="1097280"/>
            </a:xfrm>
            <a:prstGeom prst="triangle">
              <a:avLst>
                <a:gd name="adj" fmla="val 10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Rectangle 71">
              <a:extLst>
                <a:ext uri="{FF2B5EF4-FFF2-40B4-BE49-F238E27FC236}">
                  <a16:creationId xmlns:a16="http://schemas.microsoft.com/office/drawing/2014/main" id="{4B3DA7FD-5CC0-46D1-9DFB-5BAF6BE249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189552" y="127618"/>
              <a:ext cx="457894" cy="457894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6C6CA4E-FB32-3F39-26ED-0445A542E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Dr. Diana Zeller – KriViNat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AF9FC152-D30E-600C-50C7-B2C96CDEB672}"/>
              </a:ext>
            </a:extLst>
          </p:cNvPr>
          <p:cNvSpPr txBox="1"/>
          <p:nvPr/>
        </p:nvSpPr>
        <p:spPr>
          <a:xfrm>
            <a:off x="838200" y="628767"/>
            <a:ext cx="107103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Abschluss</a:t>
            </a:r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98735366-04AF-83B1-0AFA-3380AD68B00B}"/>
              </a:ext>
            </a:extLst>
          </p:cNvPr>
          <p:cNvSpPr txBox="1">
            <a:spLocks/>
          </p:cNvSpPr>
          <p:nvPr/>
        </p:nvSpPr>
        <p:spPr>
          <a:xfrm>
            <a:off x="838200" y="1732833"/>
            <a:ext cx="1053717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Weiteres Feedback</a:t>
            </a:r>
            <a:endParaRPr kumimoji="0" lang="de-DE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de-DE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Grafik 9" descr="Chat mit einfarbiger Füllung">
            <a:extLst>
              <a:ext uri="{FF2B5EF4-FFF2-40B4-BE49-F238E27FC236}">
                <a16:creationId xmlns:a16="http://schemas.microsoft.com/office/drawing/2014/main" id="{D12944A7-100A-9B06-F049-B81136EC69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127066" y="773829"/>
            <a:ext cx="18288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91500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8294908-8B00-4F58-BBBA-20F71A40AA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4364C879-1404-4203-8E9D-CC5DE0A621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82782" y="-1386168"/>
            <a:ext cx="2424873" cy="3611191"/>
          </a:xfrm>
          <a:custGeom>
            <a:avLst/>
            <a:gdLst>
              <a:gd name="connsiteX0" fmla="*/ 0 w 2424873"/>
              <a:gd name="connsiteY0" fmla="*/ 2424874 h 3611191"/>
              <a:gd name="connsiteX1" fmla="*/ 2424873 w 2424873"/>
              <a:gd name="connsiteY1" fmla="*/ 0 h 3611191"/>
              <a:gd name="connsiteX2" fmla="*/ 2424873 w 2424873"/>
              <a:gd name="connsiteY2" fmla="*/ 3611191 h 3611191"/>
              <a:gd name="connsiteX3" fmla="*/ 1186317 w 2424873"/>
              <a:gd name="connsiteY3" fmla="*/ 3611191 h 3611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4873" h="3611191">
                <a:moveTo>
                  <a:pt x="0" y="2424874"/>
                </a:moveTo>
                <a:lnTo>
                  <a:pt x="2424873" y="0"/>
                </a:lnTo>
                <a:lnTo>
                  <a:pt x="2424873" y="3611191"/>
                </a:lnTo>
                <a:lnTo>
                  <a:pt x="1186317" y="3611191"/>
                </a:lnTo>
                <a:close/>
              </a:path>
            </a:pathLst>
          </a:cu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84617302-4B0D-4351-A6BB-6F0930D943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571000" y="-338582"/>
            <a:ext cx="1635955" cy="1635955"/>
          </a:xfrm>
          <a:custGeom>
            <a:avLst/>
            <a:gdLst>
              <a:gd name="connsiteX0" fmla="*/ 0 w 1635955"/>
              <a:gd name="connsiteY0" fmla="*/ 957987 h 1635955"/>
              <a:gd name="connsiteX1" fmla="*/ 957987 w 1635955"/>
              <a:gd name="connsiteY1" fmla="*/ 0 h 1635955"/>
              <a:gd name="connsiteX2" fmla="*/ 1635955 w 1635955"/>
              <a:gd name="connsiteY2" fmla="*/ 0 h 1635955"/>
              <a:gd name="connsiteX3" fmla="*/ 1635955 w 1635955"/>
              <a:gd name="connsiteY3" fmla="*/ 1635955 h 1635955"/>
              <a:gd name="connsiteX4" fmla="*/ 0 w 1635955"/>
              <a:gd name="connsiteY4" fmla="*/ 1635955 h 1635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5955" h="1635955">
                <a:moveTo>
                  <a:pt x="0" y="957987"/>
                </a:moveTo>
                <a:lnTo>
                  <a:pt x="957987" y="0"/>
                </a:lnTo>
                <a:lnTo>
                  <a:pt x="1635955" y="0"/>
                </a:lnTo>
                <a:lnTo>
                  <a:pt x="1635955" y="1635955"/>
                </a:lnTo>
                <a:lnTo>
                  <a:pt x="0" y="1635955"/>
                </a:lnTo>
                <a:close/>
              </a:path>
            </a:pathLst>
          </a:cu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DA2C7802-C2E0-4218-8F89-8DD7CCD2CD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9627985" y="-6588"/>
            <a:ext cx="4059393" cy="2548110"/>
          </a:xfrm>
          <a:custGeom>
            <a:avLst/>
            <a:gdLst>
              <a:gd name="connsiteX0" fmla="*/ 0 w 4059393"/>
              <a:gd name="connsiteY0" fmla="*/ 1511282 h 2548110"/>
              <a:gd name="connsiteX1" fmla="*/ 1511282 w 4059393"/>
              <a:gd name="connsiteY1" fmla="*/ 0 h 2548110"/>
              <a:gd name="connsiteX2" fmla="*/ 4059393 w 4059393"/>
              <a:gd name="connsiteY2" fmla="*/ 2548110 h 2548110"/>
              <a:gd name="connsiteX3" fmla="*/ 0 w 4059393"/>
              <a:gd name="connsiteY3" fmla="*/ 2548110 h 2548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59393" h="2548110">
                <a:moveTo>
                  <a:pt x="0" y="1511282"/>
                </a:moveTo>
                <a:lnTo>
                  <a:pt x="1511282" y="0"/>
                </a:lnTo>
                <a:lnTo>
                  <a:pt x="4059393" y="2548110"/>
                </a:lnTo>
                <a:lnTo>
                  <a:pt x="0" y="254811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A6D7111A-21E5-4EE9-8A78-10E5530F01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0262924" y="1465780"/>
            <a:ext cx="1185708" cy="118570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A3969E80-A77B-49FC-9122-D89AFD5EE1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-29557" y="5198743"/>
            <a:ext cx="2444907" cy="2366116"/>
          </a:xfrm>
          <a:custGeom>
            <a:avLst/>
            <a:gdLst>
              <a:gd name="connsiteX0" fmla="*/ 0 w 2203753"/>
              <a:gd name="connsiteY0" fmla="*/ 0 h 2132734"/>
              <a:gd name="connsiteX1" fmla="*/ 2203753 w 2203753"/>
              <a:gd name="connsiteY1" fmla="*/ 0 h 2132734"/>
              <a:gd name="connsiteX2" fmla="*/ 2203753 w 2203753"/>
              <a:gd name="connsiteY2" fmla="*/ 576461 h 2132734"/>
              <a:gd name="connsiteX3" fmla="*/ 647480 w 2203753"/>
              <a:gd name="connsiteY3" fmla="*/ 2132734 h 2132734"/>
              <a:gd name="connsiteX4" fmla="*/ 0 w 2203753"/>
              <a:gd name="connsiteY4" fmla="*/ 1485255 h 2132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3753" h="2132734">
                <a:moveTo>
                  <a:pt x="0" y="0"/>
                </a:moveTo>
                <a:lnTo>
                  <a:pt x="2203753" y="0"/>
                </a:lnTo>
                <a:lnTo>
                  <a:pt x="2203753" y="576461"/>
                </a:lnTo>
                <a:lnTo>
                  <a:pt x="647480" y="2132734"/>
                </a:lnTo>
                <a:lnTo>
                  <a:pt x="0" y="1485255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1849CA57-76BD-4CF2-80BA-D7A46A01B7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769787" y="5439893"/>
            <a:ext cx="928467" cy="928467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35E9085E-E730-4768-83D4-6CB7E98971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3401311" y="734311"/>
            <a:ext cx="5389379" cy="5389379"/>
          </a:xfrm>
          <a:custGeom>
            <a:avLst/>
            <a:gdLst>
              <a:gd name="connsiteX0" fmla="*/ 0 w 5389379"/>
              <a:gd name="connsiteY0" fmla="*/ 540040 h 5389379"/>
              <a:gd name="connsiteX1" fmla="*/ 540040 w 5389379"/>
              <a:gd name="connsiteY1" fmla="*/ 0 h 5389379"/>
              <a:gd name="connsiteX2" fmla="*/ 5389379 w 5389379"/>
              <a:gd name="connsiteY2" fmla="*/ 0 h 5389379"/>
              <a:gd name="connsiteX3" fmla="*/ 5389379 w 5389379"/>
              <a:gd name="connsiteY3" fmla="*/ 4838655 h 5389379"/>
              <a:gd name="connsiteX4" fmla="*/ 4838655 w 5389379"/>
              <a:gd name="connsiteY4" fmla="*/ 5389379 h 5389379"/>
              <a:gd name="connsiteX5" fmla="*/ 0 w 5389379"/>
              <a:gd name="connsiteY5" fmla="*/ 5389379 h 5389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9379" h="5389379">
                <a:moveTo>
                  <a:pt x="0" y="540040"/>
                </a:moveTo>
                <a:lnTo>
                  <a:pt x="540040" y="0"/>
                </a:lnTo>
                <a:lnTo>
                  <a:pt x="5389379" y="0"/>
                </a:lnTo>
                <a:lnTo>
                  <a:pt x="5389379" y="4838655"/>
                </a:lnTo>
                <a:lnTo>
                  <a:pt x="4838655" y="5389379"/>
                </a:lnTo>
                <a:lnTo>
                  <a:pt x="0" y="538937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6C6CA4E-FB32-3F39-26ED-0445A542E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1733" y="5991225"/>
            <a:ext cx="2568811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Dr. Diana Zeller – KriViNat</a:t>
            </a: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973272FE-A474-4CAE-8CA2-BCC8B476C3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2700283" y="33283"/>
            <a:ext cx="6791435" cy="6791435"/>
          </a:xfrm>
          <a:custGeom>
            <a:avLst/>
            <a:gdLst>
              <a:gd name="connsiteX0" fmla="*/ 1860938 w 6791435"/>
              <a:gd name="connsiteY0" fmla="*/ 81158 h 6791435"/>
              <a:gd name="connsiteX1" fmla="*/ 1942096 w 6791435"/>
              <a:gd name="connsiteY1" fmla="*/ 0 h 6791435"/>
              <a:gd name="connsiteX2" fmla="*/ 6791435 w 6791435"/>
              <a:gd name="connsiteY2" fmla="*/ 0 h 6791435"/>
              <a:gd name="connsiteX3" fmla="*/ 6791435 w 6791435"/>
              <a:gd name="connsiteY3" fmla="*/ 4838655 h 6791435"/>
              <a:gd name="connsiteX4" fmla="*/ 6710277 w 6791435"/>
              <a:gd name="connsiteY4" fmla="*/ 4919813 h 6791435"/>
              <a:gd name="connsiteX5" fmla="*/ 6710277 w 6791435"/>
              <a:gd name="connsiteY5" fmla="*/ 81158 h 6791435"/>
              <a:gd name="connsiteX6" fmla="*/ 0 w 6791435"/>
              <a:gd name="connsiteY6" fmla="*/ 1942096 h 6791435"/>
              <a:gd name="connsiteX7" fmla="*/ 81158 w 6791435"/>
              <a:gd name="connsiteY7" fmla="*/ 1860938 h 6791435"/>
              <a:gd name="connsiteX8" fmla="*/ 81158 w 6791435"/>
              <a:gd name="connsiteY8" fmla="*/ 6710277 h 6791435"/>
              <a:gd name="connsiteX9" fmla="*/ 4919813 w 6791435"/>
              <a:gd name="connsiteY9" fmla="*/ 6710277 h 6791435"/>
              <a:gd name="connsiteX10" fmla="*/ 4838655 w 6791435"/>
              <a:gd name="connsiteY10" fmla="*/ 6791435 h 6791435"/>
              <a:gd name="connsiteX11" fmla="*/ 0 w 6791435"/>
              <a:gd name="connsiteY11" fmla="*/ 6791435 h 6791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791435" h="6791435">
                <a:moveTo>
                  <a:pt x="1860938" y="81158"/>
                </a:moveTo>
                <a:lnTo>
                  <a:pt x="1942096" y="0"/>
                </a:lnTo>
                <a:lnTo>
                  <a:pt x="6791435" y="0"/>
                </a:lnTo>
                <a:lnTo>
                  <a:pt x="6791435" y="4838655"/>
                </a:lnTo>
                <a:lnTo>
                  <a:pt x="6710277" y="4919813"/>
                </a:lnTo>
                <a:lnTo>
                  <a:pt x="6710277" y="81158"/>
                </a:lnTo>
                <a:close/>
                <a:moveTo>
                  <a:pt x="0" y="1942096"/>
                </a:moveTo>
                <a:lnTo>
                  <a:pt x="81158" y="1860938"/>
                </a:lnTo>
                <a:lnTo>
                  <a:pt x="81158" y="6710277"/>
                </a:lnTo>
                <a:lnTo>
                  <a:pt x="4919813" y="6710277"/>
                </a:lnTo>
                <a:lnTo>
                  <a:pt x="4838655" y="6791435"/>
                </a:lnTo>
                <a:lnTo>
                  <a:pt x="0" y="6791435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E07981EA-05A6-437C-88D7-B377B92B03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9629823" y="5457591"/>
            <a:ext cx="2231794" cy="2568811"/>
          </a:xfrm>
          <a:custGeom>
            <a:avLst/>
            <a:gdLst>
              <a:gd name="connsiteX0" fmla="*/ 0 w 2940086"/>
              <a:gd name="connsiteY0" fmla="*/ 0 h 3384061"/>
              <a:gd name="connsiteX1" fmla="*/ 2496112 w 2940086"/>
              <a:gd name="connsiteY1" fmla="*/ 0 h 3384061"/>
              <a:gd name="connsiteX2" fmla="*/ 2940086 w 2940086"/>
              <a:gd name="connsiteY2" fmla="*/ 443975 h 3384061"/>
              <a:gd name="connsiteX3" fmla="*/ 0 w 2940086"/>
              <a:gd name="connsiteY3" fmla="*/ 3384061 h 3384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0086" h="3384061">
                <a:moveTo>
                  <a:pt x="0" y="0"/>
                </a:moveTo>
                <a:lnTo>
                  <a:pt x="2496112" y="0"/>
                </a:lnTo>
                <a:lnTo>
                  <a:pt x="2940086" y="443975"/>
                </a:lnTo>
                <a:lnTo>
                  <a:pt x="0" y="3384061"/>
                </a:lnTo>
                <a:close/>
              </a:path>
            </a:pathLst>
          </a:cu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15E3C750-986E-4769-B1AE-49289FBEE7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9720059" y="5243545"/>
            <a:ext cx="959985" cy="959985"/>
          </a:xfrm>
          <a:prstGeom prst="rect">
            <a:avLst/>
          </a:pr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5524A662-BE0C-8591-A72D-58E7359DE9F5}"/>
              </a:ext>
            </a:extLst>
          </p:cNvPr>
          <p:cNvSpPr txBox="1">
            <a:spLocks/>
          </p:cNvSpPr>
          <p:nvPr/>
        </p:nvSpPr>
        <p:spPr>
          <a:xfrm>
            <a:off x="3209222" y="1466786"/>
            <a:ext cx="5557276" cy="378081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60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Roboto" panose="020F0502020204030204" pitchFamily="34" charset="0"/>
                <a:ea typeface="+mj-ea"/>
                <a:cs typeface="+mj-cs"/>
              </a:rPr>
              <a:t>Gibt es noch Fragen?</a:t>
            </a:r>
          </a:p>
        </p:txBody>
      </p:sp>
    </p:spTree>
    <p:extLst>
      <p:ext uri="{BB962C8B-B14F-4D97-AF65-F5344CB8AC3E}">
        <p14:creationId xmlns:p14="http://schemas.microsoft.com/office/powerpoint/2010/main" val="35047239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44">
            <a:extLst>
              <a:ext uri="{FF2B5EF4-FFF2-40B4-BE49-F238E27FC236}">
                <a16:creationId xmlns:a16="http://schemas.microsoft.com/office/drawing/2014/main" id="{86FF76B9-219D-4469-AF87-0236D29032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DB88BD78-87E1-424D-B479-C37D8E41B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10964637" y="2358"/>
            <a:ext cx="1876653" cy="1766008"/>
            <a:chOff x="-648769" y="2358"/>
            <a:chExt cx="1876653" cy="1766008"/>
          </a:xfrm>
        </p:grpSpPr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C05EB894-9410-4B20-95E4-7A25101AB8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-415188" y="-231223"/>
              <a:ext cx="1409491" cy="1876653"/>
            </a:xfrm>
            <a:custGeom>
              <a:avLst/>
              <a:gdLst>
                <a:gd name="connsiteX0" fmla="*/ 0 w 1409491"/>
                <a:gd name="connsiteY0" fmla="*/ 643075 h 1876653"/>
                <a:gd name="connsiteX1" fmla="*/ 643075 w 1409491"/>
                <a:gd name="connsiteY1" fmla="*/ 0 h 1876653"/>
                <a:gd name="connsiteX2" fmla="*/ 1409491 w 1409491"/>
                <a:gd name="connsiteY2" fmla="*/ 0 h 1876653"/>
                <a:gd name="connsiteX3" fmla="*/ 1409491 w 1409491"/>
                <a:gd name="connsiteY3" fmla="*/ 1876653 h 1876653"/>
                <a:gd name="connsiteX4" fmla="*/ 1233578 w 1409491"/>
                <a:gd name="connsiteY4" fmla="*/ 1876653 h 1876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491" h="1876653">
                  <a:moveTo>
                    <a:pt x="0" y="643075"/>
                  </a:moveTo>
                  <a:lnTo>
                    <a:pt x="643075" y="0"/>
                  </a:lnTo>
                  <a:lnTo>
                    <a:pt x="1409491" y="0"/>
                  </a:lnTo>
                  <a:lnTo>
                    <a:pt x="1409491" y="1876653"/>
                  </a:lnTo>
                  <a:lnTo>
                    <a:pt x="1233578" y="1876653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166E38B6-B050-4340-8E8F-3A971DADC0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301285" y="128278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1" name="Rectangle 50">
            <a:extLst>
              <a:ext uri="{FF2B5EF4-FFF2-40B4-BE49-F238E27FC236}">
                <a16:creationId xmlns:a16="http://schemas.microsoft.com/office/drawing/2014/main" id="{2E80C965-DB6D-4F81-9E9E-B027384D0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2737196" y="6033666"/>
            <a:ext cx="645368" cy="645368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Isosceles Triangle 52">
            <a:extLst>
              <a:ext uri="{FF2B5EF4-FFF2-40B4-BE49-F238E27FC236}">
                <a16:creationId xmlns:a16="http://schemas.microsoft.com/office/drawing/2014/main" id="{633C5E46-DAC5-4661-9C87-22B08E2A5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43436" y="5721108"/>
            <a:ext cx="2261965" cy="1136891"/>
          </a:xfrm>
          <a:prstGeom prst="triangle">
            <a:avLst>
              <a:gd name="adj" fmla="val 50000"/>
            </a:avLst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6C6CA4E-FB32-3F39-26ED-0445A542E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Dr. Diana Zeller – KriViNat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3FE2BCAF-3398-78B4-A887-578C28C50E79}"/>
              </a:ext>
            </a:extLst>
          </p:cNvPr>
          <p:cNvSpPr txBox="1"/>
          <p:nvPr/>
        </p:nvSpPr>
        <p:spPr>
          <a:xfrm>
            <a:off x="5182965" y="2513234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de-DE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B3A99799-BCEA-ED91-695A-A86D9B597BE3}"/>
              </a:ext>
            </a:extLst>
          </p:cNvPr>
          <p:cNvSpPr txBox="1"/>
          <p:nvPr/>
        </p:nvSpPr>
        <p:spPr>
          <a:xfrm>
            <a:off x="838200" y="628767"/>
            <a:ext cx="43761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3600" b="1" dirty="0"/>
              <a:t>1. Warm-Up</a:t>
            </a:r>
          </a:p>
        </p:txBody>
      </p: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C92F7F5E-180E-29F8-868E-74CEF548746D}"/>
              </a:ext>
            </a:extLst>
          </p:cNvPr>
          <p:cNvSpPr txBox="1">
            <a:spLocks/>
          </p:cNvSpPr>
          <p:nvPr/>
        </p:nvSpPr>
        <p:spPr>
          <a:xfrm>
            <a:off x="838200" y="1732833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/>
              <a:t>Bitte stellen Sie sich nacheinander vor und nehmen Sie sich gegenseitig dran: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de-DE" dirty="0"/>
          </a:p>
          <a:p>
            <a:pPr>
              <a:buFontTx/>
              <a:buChar char="-"/>
            </a:pPr>
            <a:r>
              <a:rPr lang="de-DE" dirty="0"/>
              <a:t>Name</a:t>
            </a:r>
          </a:p>
          <a:p>
            <a:pPr>
              <a:buFontTx/>
              <a:buChar char="-"/>
            </a:pPr>
            <a:r>
              <a:rPr lang="de-DE" dirty="0"/>
              <a:t>Lehrkraft oder Studierende?</a:t>
            </a:r>
          </a:p>
          <a:p>
            <a:pPr>
              <a:buFontTx/>
              <a:buChar char="-"/>
            </a:pPr>
            <a:r>
              <a:rPr lang="de-DE" dirty="0"/>
              <a:t>Fächer</a:t>
            </a:r>
          </a:p>
          <a:p>
            <a:pPr>
              <a:buFontTx/>
              <a:buChar char="-"/>
            </a:pPr>
            <a:r>
              <a:rPr lang="de-DE" dirty="0"/>
              <a:t>Erfahrungen mit dem Einsatz oder Produktion von Videos im Unterricht? </a:t>
            </a:r>
          </a:p>
        </p:txBody>
      </p:sp>
      <p:pic>
        <p:nvPicPr>
          <p:cNvPr id="14" name="Grafik 9" descr="Chat mit einfarbiger Füllung">
            <a:extLst>
              <a:ext uri="{FF2B5EF4-FFF2-40B4-BE49-F238E27FC236}">
                <a16:creationId xmlns:a16="http://schemas.microsoft.com/office/drawing/2014/main" id="{FF4F3A6D-9875-FFE8-CA21-97C70514A7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01260" y="2147751"/>
            <a:ext cx="18288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77620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angle 63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3" name="Isosceles Triangle 65">
            <a:extLst>
              <a:ext uri="{FF2B5EF4-FFF2-40B4-BE49-F238E27FC236}">
                <a16:creationId xmlns:a16="http://schemas.microsoft.com/office/drawing/2014/main" id="{D3F51FEB-38FB-4F6C-9F7B-2F2AFAB65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501760" y="5103257"/>
            <a:ext cx="2017580" cy="1014060"/>
          </a:xfrm>
          <a:prstGeom prst="triangle">
            <a:avLst>
              <a:gd name="adj" fmla="val 50000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4" name="Rectangle 67">
            <a:extLst>
              <a:ext uri="{FF2B5EF4-FFF2-40B4-BE49-F238E27FC236}">
                <a16:creationId xmlns:a16="http://schemas.microsoft.com/office/drawing/2014/main" id="{1E547BA6-BAE0-43BB-A7CA-60F69CE25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27916" y="5728708"/>
            <a:ext cx="485578" cy="48557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5" name="Group 69">
            <a:extLst>
              <a:ext uri="{FF2B5EF4-FFF2-40B4-BE49-F238E27FC236}">
                <a16:creationId xmlns:a16="http://schemas.microsoft.com/office/drawing/2014/main" id="{15CBE6EC-46EF-45D9-8E16-DCDC5917CA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094720" y="0"/>
            <a:ext cx="1097280" cy="1097280"/>
            <a:chOff x="11094720" y="0"/>
            <a:chExt cx="1097280" cy="1097280"/>
          </a:xfrm>
        </p:grpSpPr>
        <p:sp>
          <p:nvSpPr>
            <p:cNvPr id="71" name="Isosceles Triangle 70">
              <a:extLst>
                <a:ext uri="{FF2B5EF4-FFF2-40B4-BE49-F238E27FC236}">
                  <a16:creationId xmlns:a16="http://schemas.microsoft.com/office/drawing/2014/main" id="{DEEDCD65-9740-4F34-BDF1-9C068E0532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1094720" y="0"/>
              <a:ext cx="1097280" cy="1097280"/>
            </a:xfrm>
            <a:prstGeom prst="triangle">
              <a:avLst>
                <a:gd name="adj" fmla="val 10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Rectangle 71">
              <a:extLst>
                <a:ext uri="{FF2B5EF4-FFF2-40B4-BE49-F238E27FC236}">
                  <a16:creationId xmlns:a16="http://schemas.microsoft.com/office/drawing/2014/main" id="{4B3DA7FD-5CC0-46D1-9DFB-5BAF6BE249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189552" y="127618"/>
              <a:ext cx="457894" cy="457894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6C6CA4E-FB32-3F39-26ED-0445A542E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Dr. Diana Zeller – KriViNat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AF9FC152-D30E-600C-50C7-B2C96CDEB672}"/>
              </a:ext>
            </a:extLst>
          </p:cNvPr>
          <p:cNvSpPr txBox="1"/>
          <p:nvPr/>
        </p:nvSpPr>
        <p:spPr>
          <a:xfrm>
            <a:off x="838200" y="628767"/>
            <a:ext cx="107103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Literatur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D1660BA6-B4FA-9B61-EA72-4CE2A1F71FD1}"/>
              </a:ext>
            </a:extLst>
          </p:cNvPr>
          <p:cNvSpPr txBox="1"/>
          <p:nvPr/>
        </p:nvSpPr>
        <p:spPr>
          <a:xfrm>
            <a:off x="838200" y="1690688"/>
            <a:ext cx="1039715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[1] Kultusministerkonferenz, Strategie „Bildung in der digitalen Welt“, 2017, 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2"/>
              </a:rPr>
              <a:t>https://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2"/>
              </a:rPr>
              <a:t>www.kmk.org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2"/>
              </a:rPr>
              <a:t>/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2"/>
              </a:rPr>
              <a:t>fileadmin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2"/>
              </a:rPr>
              <a:t>/Dateien/pdf/PresseUndAktuelles/2017/Strategie_neu_2017_datum_1.pdf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(letzter Zugriff: 8.12.2022).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[2] S. Arnold, J. Zech, Kleine Didaktik des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Erklärvideos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Westermann Verlag, 2019.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[3] Ministerium für Kultus, Jugend und Sport Baden-Württemberg, Gemeinsamer Bildungsplan für die Sekundarstufe I. Chemie, 2016, 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3"/>
              </a:rPr>
              <a:t>http://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3"/>
              </a:rPr>
              <a:t>www.bildungsplaene-bw.de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3"/>
              </a:rPr>
              <a:t>/,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3"/>
              </a:rPr>
              <a:t>Lde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3"/>
              </a:rPr>
              <a:t>/LS/BP2016BW/ALLG/SEK1/CH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(letzter Zugriff: 8.12.2022).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[4] Ministerium für Kultus, Jugend und Sport Baden-Württemberg, Gymnasium. Chemie, 2016, überarbeitete Fassung 25.3.2022, 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/>
              </a:rPr>
              <a:t>http://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/>
              </a:rPr>
              <a:t>www.bildungsplaene-bw.de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/>
              </a:rPr>
              <a:t>/,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/>
              </a:rPr>
              <a:t>Lde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/>
              </a:rPr>
              <a:t>/LS/BP2016BW/ALLG/GYM/CH.V2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(letzter Zugriff: 8.12.2022).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[5] Abbildung F. Fähnrich und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C.Thein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5"/>
              </a:rPr>
              <a:t>https://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5"/>
              </a:rPr>
              <a:t>www.edugroup.at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5"/>
              </a:rPr>
              <a:t>/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5"/>
              </a:rPr>
              <a:t>innovation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5"/>
              </a:rPr>
              <a:t>/news/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5"/>
              </a:rPr>
              <a:t>detail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5"/>
              </a:rPr>
              <a:t>/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5"/>
              </a:rPr>
              <a:t>flipped-classroom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5"/>
              </a:rPr>
              <a:t>-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5"/>
              </a:rPr>
              <a:t>unterricht-mal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5"/>
              </a:rPr>
              <a:t>-anders.html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(letzter Zugriff: 8.12.2022).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[6] Abbildung Fernuni Hagen, 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6"/>
              </a:rPr>
              <a:t>https://www.fernuni-hagen.de/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6"/>
              </a:rPr>
              <a:t>zli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6"/>
              </a:rPr>
              <a:t>/blog/kennen-sie-schon-die-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6"/>
              </a:rPr>
              <a:t>methode-gruppenpuzzle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6"/>
              </a:rPr>
              <a:t>/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(letzter Zugriff: 8.12.2022). </a:t>
            </a:r>
          </a:p>
        </p:txBody>
      </p:sp>
    </p:spTree>
    <p:extLst>
      <p:ext uri="{BB962C8B-B14F-4D97-AF65-F5344CB8AC3E}">
        <p14:creationId xmlns:p14="http://schemas.microsoft.com/office/powerpoint/2010/main" val="393986294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54">
            <a:extLst>
              <a:ext uri="{FF2B5EF4-FFF2-40B4-BE49-F238E27FC236}">
                <a16:creationId xmlns:a16="http://schemas.microsoft.com/office/drawing/2014/main" id="{EE39DFCF-9247-4DE5-BB93-074BFAF07A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442B652E-D499-4CDA-8F7A-60469EDBCB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01632" y="996662"/>
            <a:ext cx="4864676" cy="4864676"/>
          </a:xfrm>
          <a:custGeom>
            <a:avLst/>
            <a:gdLst>
              <a:gd name="connsiteX0" fmla="*/ 0 w 4864676"/>
              <a:gd name="connsiteY0" fmla="*/ 0 h 4864676"/>
              <a:gd name="connsiteX1" fmla="*/ 4864676 w 4864676"/>
              <a:gd name="connsiteY1" fmla="*/ 0 h 4864676"/>
              <a:gd name="connsiteX2" fmla="*/ 4864676 w 4864676"/>
              <a:gd name="connsiteY2" fmla="*/ 4864676 h 4864676"/>
              <a:gd name="connsiteX3" fmla="*/ 1281101 w 4864676"/>
              <a:gd name="connsiteY3" fmla="*/ 4864676 h 4864676"/>
              <a:gd name="connsiteX4" fmla="*/ 0 w 4864676"/>
              <a:gd name="connsiteY4" fmla="*/ 3583575 h 4864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4676" h="4864676">
                <a:moveTo>
                  <a:pt x="0" y="0"/>
                </a:moveTo>
                <a:lnTo>
                  <a:pt x="4864676" y="0"/>
                </a:lnTo>
                <a:lnTo>
                  <a:pt x="4864676" y="4864676"/>
                </a:lnTo>
                <a:lnTo>
                  <a:pt x="1281101" y="4864676"/>
                </a:lnTo>
                <a:lnTo>
                  <a:pt x="0" y="3583575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484A22B8-F5B6-47C2-B88E-DADAF37913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7225693" y="996662"/>
            <a:ext cx="4864676" cy="4864676"/>
          </a:xfrm>
          <a:custGeom>
            <a:avLst/>
            <a:gdLst>
              <a:gd name="connsiteX0" fmla="*/ 0 w 4864676"/>
              <a:gd name="connsiteY0" fmla="*/ 0 h 4864676"/>
              <a:gd name="connsiteX1" fmla="*/ 3583574 w 4864676"/>
              <a:gd name="connsiteY1" fmla="*/ 0 h 4864676"/>
              <a:gd name="connsiteX2" fmla="*/ 4864676 w 4864676"/>
              <a:gd name="connsiteY2" fmla="*/ 1281103 h 4864676"/>
              <a:gd name="connsiteX3" fmla="*/ 4864676 w 4864676"/>
              <a:gd name="connsiteY3" fmla="*/ 4864676 h 4864676"/>
              <a:gd name="connsiteX4" fmla="*/ 0 w 4864676"/>
              <a:gd name="connsiteY4" fmla="*/ 4864676 h 4864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4676" h="4864676">
                <a:moveTo>
                  <a:pt x="0" y="0"/>
                </a:moveTo>
                <a:lnTo>
                  <a:pt x="3583574" y="0"/>
                </a:lnTo>
                <a:lnTo>
                  <a:pt x="4864676" y="1281103"/>
                </a:lnTo>
                <a:lnTo>
                  <a:pt x="4864676" y="4864676"/>
                </a:lnTo>
                <a:lnTo>
                  <a:pt x="0" y="4864676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1" name="Isosceles Triangle 60">
            <a:extLst>
              <a:ext uri="{FF2B5EF4-FFF2-40B4-BE49-F238E27FC236}">
                <a16:creationId xmlns:a16="http://schemas.microsoft.com/office/drawing/2014/main" id="{A987C18C-164D-4263-B486-4647A98E88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2789020" y="1"/>
            <a:ext cx="6613961" cy="3286380"/>
          </a:xfrm>
          <a:prstGeom prst="triangle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Isosceles Triangle 62">
            <a:extLst>
              <a:ext uri="{FF2B5EF4-FFF2-40B4-BE49-F238E27FC236}">
                <a16:creationId xmlns:a16="http://schemas.microsoft.com/office/drawing/2014/main" id="{E7E98B39-04C6-408B-92FD-7686287406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09286" y="3571620"/>
            <a:ext cx="6613961" cy="3286380"/>
          </a:xfrm>
          <a:prstGeom prst="triangle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981C8C27-2457-421F-BDC4-7B4EA3C782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3401311" y="734311"/>
            <a:ext cx="5389379" cy="5389379"/>
          </a:xfrm>
          <a:custGeom>
            <a:avLst/>
            <a:gdLst>
              <a:gd name="connsiteX0" fmla="*/ 0 w 5389379"/>
              <a:gd name="connsiteY0" fmla="*/ 540040 h 5389379"/>
              <a:gd name="connsiteX1" fmla="*/ 540040 w 5389379"/>
              <a:gd name="connsiteY1" fmla="*/ 0 h 5389379"/>
              <a:gd name="connsiteX2" fmla="*/ 5389379 w 5389379"/>
              <a:gd name="connsiteY2" fmla="*/ 0 h 5389379"/>
              <a:gd name="connsiteX3" fmla="*/ 5389379 w 5389379"/>
              <a:gd name="connsiteY3" fmla="*/ 4838655 h 5389379"/>
              <a:gd name="connsiteX4" fmla="*/ 4838655 w 5389379"/>
              <a:gd name="connsiteY4" fmla="*/ 5389379 h 5389379"/>
              <a:gd name="connsiteX5" fmla="*/ 0 w 5389379"/>
              <a:gd name="connsiteY5" fmla="*/ 5389379 h 5389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9379" h="5389379">
                <a:moveTo>
                  <a:pt x="0" y="540040"/>
                </a:moveTo>
                <a:lnTo>
                  <a:pt x="540040" y="0"/>
                </a:lnTo>
                <a:lnTo>
                  <a:pt x="5389379" y="0"/>
                </a:lnTo>
                <a:lnTo>
                  <a:pt x="5389379" y="4838655"/>
                </a:lnTo>
                <a:lnTo>
                  <a:pt x="4838655" y="5389379"/>
                </a:lnTo>
                <a:lnTo>
                  <a:pt x="0" y="538937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CEA13C66-82C1-44AF-972B-8F5CCA41B6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0271208" y="5287803"/>
            <a:ext cx="955808" cy="95580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9DB36437-FE59-457E-91A7-396BBD3C9C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2700283" y="33283"/>
            <a:ext cx="6791435" cy="6791435"/>
          </a:xfrm>
          <a:custGeom>
            <a:avLst/>
            <a:gdLst>
              <a:gd name="connsiteX0" fmla="*/ 1860938 w 6791435"/>
              <a:gd name="connsiteY0" fmla="*/ 81158 h 6791435"/>
              <a:gd name="connsiteX1" fmla="*/ 1942096 w 6791435"/>
              <a:gd name="connsiteY1" fmla="*/ 0 h 6791435"/>
              <a:gd name="connsiteX2" fmla="*/ 6791435 w 6791435"/>
              <a:gd name="connsiteY2" fmla="*/ 0 h 6791435"/>
              <a:gd name="connsiteX3" fmla="*/ 6791435 w 6791435"/>
              <a:gd name="connsiteY3" fmla="*/ 4838655 h 6791435"/>
              <a:gd name="connsiteX4" fmla="*/ 6710277 w 6791435"/>
              <a:gd name="connsiteY4" fmla="*/ 4919813 h 6791435"/>
              <a:gd name="connsiteX5" fmla="*/ 6710277 w 6791435"/>
              <a:gd name="connsiteY5" fmla="*/ 81158 h 6791435"/>
              <a:gd name="connsiteX6" fmla="*/ 0 w 6791435"/>
              <a:gd name="connsiteY6" fmla="*/ 1942096 h 6791435"/>
              <a:gd name="connsiteX7" fmla="*/ 81158 w 6791435"/>
              <a:gd name="connsiteY7" fmla="*/ 1860938 h 6791435"/>
              <a:gd name="connsiteX8" fmla="*/ 81158 w 6791435"/>
              <a:gd name="connsiteY8" fmla="*/ 6710277 h 6791435"/>
              <a:gd name="connsiteX9" fmla="*/ 4919813 w 6791435"/>
              <a:gd name="connsiteY9" fmla="*/ 6710277 h 6791435"/>
              <a:gd name="connsiteX10" fmla="*/ 4838655 w 6791435"/>
              <a:gd name="connsiteY10" fmla="*/ 6791435 h 6791435"/>
              <a:gd name="connsiteX11" fmla="*/ 0 w 6791435"/>
              <a:gd name="connsiteY11" fmla="*/ 6791435 h 6791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791435" h="6791435">
                <a:moveTo>
                  <a:pt x="1860938" y="81158"/>
                </a:moveTo>
                <a:lnTo>
                  <a:pt x="1942096" y="0"/>
                </a:lnTo>
                <a:lnTo>
                  <a:pt x="6791435" y="0"/>
                </a:lnTo>
                <a:lnTo>
                  <a:pt x="6791435" y="4838655"/>
                </a:lnTo>
                <a:lnTo>
                  <a:pt x="6710277" y="4919813"/>
                </a:lnTo>
                <a:lnTo>
                  <a:pt x="6710277" y="81158"/>
                </a:lnTo>
                <a:close/>
                <a:moveTo>
                  <a:pt x="0" y="1942096"/>
                </a:moveTo>
                <a:lnTo>
                  <a:pt x="81158" y="1860938"/>
                </a:lnTo>
                <a:lnTo>
                  <a:pt x="81158" y="6710277"/>
                </a:lnTo>
                <a:lnTo>
                  <a:pt x="4919813" y="6710277"/>
                </a:lnTo>
                <a:lnTo>
                  <a:pt x="4838655" y="6791435"/>
                </a:lnTo>
                <a:lnTo>
                  <a:pt x="0" y="6791435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3CB2685-5C2A-1E1B-C04A-9ED19A335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1648" y="2177784"/>
            <a:ext cx="5782716" cy="2150719"/>
          </a:xfr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de-DE" sz="2500" b="1" i="0" u="none" strike="noStrike" dirty="0">
                <a:solidFill>
                  <a:schemeClr val="tx2"/>
                </a:solidFill>
                <a:effectLst/>
                <a:latin typeface="Roboto" panose="020F0502020204030204" pitchFamily="34" charset="0"/>
              </a:rPr>
              <a:t>Danke für die Mitarbei</a:t>
            </a:r>
            <a:r>
              <a:rPr lang="de-DE" sz="2500" b="1" dirty="0">
                <a:solidFill>
                  <a:schemeClr val="tx2"/>
                </a:solidFill>
                <a:latin typeface="Roboto" panose="020F0502020204030204" pitchFamily="34" charset="0"/>
              </a:rPr>
              <a:t>t! Bis zum nächsten Mal!</a:t>
            </a:r>
            <a:endParaRPr lang="en-US" sz="2500" kern="12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844D3693-2EFE-4667-89D5-47E2D59209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042846" y="410171"/>
            <a:ext cx="1321281" cy="1321281"/>
          </a:xfrm>
          <a:prstGeom prst="rect">
            <a:avLst/>
          </a:pr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C21FD796-9CD0-404D-8DF5-5274C0BCC7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30319" y="1508609"/>
            <a:ext cx="700047" cy="700047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7AE532A0-B531-0991-B881-4E23EF3CC7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5772" y="1594201"/>
            <a:ext cx="2136542" cy="801430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4979CE88-C56C-1605-BA62-B82A76CE91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740" y="1690551"/>
            <a:ext cx="1670678" cy="608731"/>
          </a:xfrm>
          <a:prstGeom prst="rect">
            <a:avLst/>
          </a:prstGeom>
        </p:spPr>
      </p:pic>
      <p:sp>
        <p:nvSpPr>
          <p:cNvPr id="9" name="Untertitel 2">
            <a:extLst>
              <a:ext uri="{FF2B5EF4-FFF2-40B4-BE49-F238E27FC236}">
                <a16:creationId xmlns:a16="http://schemas.microsoft.com/office/drawing/2014/main" id="{F3AB549E-4C1F-E0F8-6ED0-F251B35B3D03}"/>
              </a:ext>
            </a:extLst>
          </p:cNvPr>
          <p:cNvSpPr txBox="1">
            <a:spLocks/>
          </p:cNvSpPr>
          <p:nvPr/>
        </p:nvSpPr>
        <p:spPr>
          <a:xfrm>
            <a:off x="2239645" y="4144530"/>
            <a:ext cx="7711423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de-DE" sz="1800" dirty="0"/>
              <a:t>Dr. Diana Zeller, Akademische Rätin</a:t>
            </a:r>
          </a:p>
          <a:p>
            <a:pPr marL="0" indent="0" algn="ctr">
              <a:buNone/>
            </a:pPr>
            <a:r>
              <a:rPr lang="de-DE" sz="1800" dirty="0"/>
              <a:t>Chemiedidaktik Wuppertal, AK Bohrmann-Linde</a:t>
            </a:r>
          </a:p>
          <a:p>
            <a:pPr marL="0" indent="0" algn="ctr">
              <a:buNone/>
            </a:pPr>
            <a:r>
              <a:rPr lang="de-DE" sz="1800" dirty="0"/>
              <a:t>zeller@uni-wuppertal.de</a:t>
            </a:r>
          </a:p>
        </p:txBody>
      </p:sp>
    </p:spTree>
    <p:extLst>
      <p:ext uri="{BB962C8B-B14F-4D97-AF65-F5344CB8AC3E}">
        <p14:creationId xmlns:p14="http://schemas.microsoft.com/office/powerpoint/2010/main" val="21898352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44">
            <a:extLst>
              <a:ext uri="{FF2B5EF4-FFF2-40B4-BE49-F238E27FC236}">
                <a16:creationId xmlns:a16="http://schemas.microsoft.com/office/drawing/2014/main" id="{86FF76B9-219D-4469-AF87-0236D29032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DB88BD78-87E1-424D-B479-C37D8E41B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10964637" y="2358"/>
            <a:ext cx="1876653" cy="1766008"/>
            <a:chOff x="-648769" y="2358"/>
            <a:chExt cx="1876653" cy="1766008"/>
          </a:xfrm>
        </p:grpSpPr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C05EB894-9410-4B20-95E4-7A25101AB8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-415188" y="-231223"/>
              <a:ext cx="1409491" cy="1876653"/>
            </a:xfrm>
            <a:custGeom>
              <a:avLst/>
              <a:gdLst>
                <a:gd name="connsiteX0" fmla="*/ 0 w 1409491"/>
                <a:gd name="connsiteY0" fmla="*/ 643075 h 1876653"/>
                <a:gd name="connsiteX1" fmla="*/ 643075 w 1409491"/>
                <a:gd name="connsiteY1" fmla="*/ 0 h 1876653"/>
                <a:gd name="connsiteX2" fmla="*/ 1409491 w 1409491"/>
                <a:gd name="connsiteY2" fmla="*/ 0 h 1876653"/>
                <a:gd name="connsiteX3" fmla="*/ 1409491 w 1409491"/>
                <a:gd name="connsiteY3" fmla="*/ 1876653 h 1876653"/>
                <a:gd name="connsiteX4" fmla="*/ 1233578 w 1409491"/>
                <a:gd name="connsiteY4" fmla="*/ 1876653 h 1876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491" h="1876653">
                  <a:moveTo>
                    <a:pt x="0" y="643075"/>
                  </a:moveTo>
                  <a:lnTo>
                    <a:pt x="643075" y="0"/>
                  </a:lnTo>
                  <a:lnTo>
                    <a:pt x="1409491" y="0"/>
                  </a:lnTo>
                  <a:lnTo>
                    <a:pt x="1409491" y="1876653"/>
                  </a:lnTo>
                  <a:lnTo>
                    <a:pt x="1233578" y="1876653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166E38B6-B050-4340-8E8F-3A971DADC0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301285" y="128278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1" name="Rectangle 50">
            <a:extLst>
              <a:ext uri="{FF2B5EF4-FFF2-40B4-BE49-F238E27FC236}">
                <a16:creationId xmlns:a16="http://schemas.microsoft.com/office/drawing/2014/main" id="{2E80C965-DB6D-4F81-9E9E-B027384D0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2737196" y="6033666"/>
            <a:ext cx="645368" cy="645368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Isosceles Triangle 52">
            <a:extLst>
              <a:ext uri="{FF2B5EF4-FFF2-40B4-BE49-F238E27FC236}">
                <a16:creationId xmlns:a16="http://schemas.microsoft.com/office/drawing/2014/main" id="{633C5E46-DAC5-4661-9C87-22B08E2A5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43436" y="5721108"/>
            <a:ext cx="2261965" cy="1136891"/>
          </a:xfrm>
          <a:prstGeom prst="triangle">
            <a:avLst>
              <a:gd name="adj" fmla="val 50000"/>
            </a:avLst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6C6CA4E-FB32-3F39-26ED-0445A542E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Dr. Diana Zeller – KriViNat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98368E7-E9FF-3D0B-A6BE-8123ECEDC7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Grundlage der Lehrkräftefortbildung: Miro-Board: Warm-Up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B3A99799-BCEA-ED91-695A-A86D9B597BE3}"/>
              </a:ext>
            </a:extLst>
          </p:cNvPr>
          <p:cNvSpPr txBox="1"/>
          <p:nvPr/>
        </p:nvSpPr>
        <p:spPr>
          <a:xfrm>
            <a:off x="838200" y="628767"/>
            <a:ext cx="43761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3600" b="1" dirty="0"/>
              <a:t>1. Warm-Up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4370C12F-DF8C-EE6F-FEA4-B2FDA85B7ED2}"/>
              </a:ext>
            </a:extLst>
          </p:cNvPr>
          <p:cNvSpPr txBox="1"/>
          <p:nvPr/>
        </p:nvSpPr>
        <p:spPr>
          <a:xfrm>
            <a:off x="1343436" y="5486091"/>
            <a:ext cx="71594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https://</a:t>
            </a:r>
            <a:r>
              <a:rPr lang="de-DE" dirty="0" err="1"/>
              <a:t>miro.com</a:t>
            </a:r>
            <a:r>
              <a:rPr lang="de-DE" dirty="0"/>
              <a:t>/</a:t>
            </a:r>
            <a:r>
              <a:rPr lang="de-DE" dirty="0" err="1"/>
              <a:t>app</a:t>
            </a:r>
            <a:r>
              <a:rPr lang="de-DE" dirty="0"/>
              <a:t>/</a:t>
            </a:r>
            <a:r>
              <a:rPr lang="de-DE" dirty="0" err="1"/>
              <a:t>board</a:t>
            </a:r>
            <a:r>
              <a:rPr lang="de-DE" dirty="0"/>
              <a:t>/uXjVKJwQ6fs=/?</a:t>
            </a:r>
            <a:r>
              <a:rPr lang="de-DE" dirty="0" err="1"/>
              <a:t>share_link_id</a:t>
            </a:r>
            <a:r>
              <a:rPr lang="de-DE" dirty="0"/>
              <a:t>=50107002649</a:t>
            </a:r>
          </a:p>
        </p:txBody>
      </p:sp>
      <p:pic>
        <p:nvPicPr>
          <p:cNvPr id="10" name="Grafik 9" descr="Ein Bild, das Muster, nähen, Pixel enthält.&#10;&#10;Automatisch generierte Beschreibung">
            <a:extLst>
              <a:ext uri="{FF2B5EF4-FFF2-40B4-BE49-F238E27FC236}">
                <a16:creationId xmlns:a16="http://schemas.microsoft.com/office/drawing/2014/main" id="{C693E2C0-D1FF-8ED6-8927-E8D996C51F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166" y="2675434"/>
            <a:ext cx="2810656" cy="2810656"/>
          </a:xfrm>
          <a:prstGeom prst="rect">
            <a:avLst/>
          </a:prstGeom>
        </p:spPr>
      </p:pic>
      <p:pic>
        <p:nvPicPr>
          <p:cNvPr id="12" name="Grafik 11" descr="Kopf mit Zahnrädern mit einfarbiger Füllung">
            <a:extLst>
              <a:ext uri="{FF2B5EF4-FFF2-40B4-BE49-F238E27FC236}">
                <a16:creationId xmlns:a16="http://schemas.microsoft.com/office/drawing/2014/main" id="{A7D9B05E-9E9B-4BFD-CD12-6B255E34D26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826736" y="152557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1997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B4D3D850-2041-4B7C-AED9-54DA385B14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1D5DFC5-85CD-4DB0-9549-D5AA3A1FD1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-1481849" y="4022486"/>
            <a:ext cx="3655570" cy="2646427"/>
          </a:xfrm>
          <a:custGeom>
            <a:avLst/>
            <a:gdLst>
              <a:gd name="connsiteX0" fmla="*/ 0 w 2736866"/>
              <a:gd name="connsiteY0" fmla="*/ 0 h 1981337"/>
              <a:gd name="connsiteX1" fmla="*/ 2736866 w 2736866"/>
              <a:gd name="connsiteY1" fmla="*/ 0 h 1981337"/>
              <a:gd name="connsiteX2" fmla="*/ 2736866 w 2736866"/>
              <a:gd name="connsiteY2" fmla="*/ 1225808 h 1981337"/>
              <a:gd name="connsiteX3" fmla="*/ 1981337 w 2736866"/>
              <a:gd name="connsiteY3" fmla="*/ 1981337 h 1981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36866" h="1981337">
                <a:moveTo>
                  <a:pt x="0" y="0"/>
                </a:moveTo>
                <a:lnTo>
                  <a:pt x="2736866" y="0"/>
                </a:lnTo>
                <a:lnTo>
                  <a:pt x="2736866" y="1225808"/>
                </a:lnTo>
                <a:lnTo>
                  <a:pt x="1981337" y="198133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19F2DF91-4956-4FED-AAF9-98B74CFEDE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2991197" y="4070586"/>
            <a:ext cx="4070846" cy="4070846"/>
          </a:xfrm>
          <a:custGeom>
            <a:avLst/>
            <a:gdLst>
              <a:gd name="connsiteX0" fmla="*/ 0 w 4070846"/>
              <a:gd name="connsiteY0" fmla="*/ 0 h 4070846"/>
              <a:gd name="connsiteX1" fmla="*/ 4070846 w 4070846"/>
              <a:gd name="connsiteY1" fmla="*/ 0 h 4070846"/>
              <a:gd name="connsiteX2" fmla="*/ 4070846 w 4070846"/>
              <a:gd name="connsiteY2" fmla="*/ 1063476 h 4070846"/>
              <a:gd name="connsiteX3" fmla="*/ 1063476 w 4070846"/>
              <a:gd name="connsiteY3" fmla="*/ 4070846 h 4070846"/>
              <a:gd name="connsiteX4" fmla="*/ 0 w 4070846"/>
              <a:gd name="connsiteY4" fmla="*/ 4070846 h 4070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0846" h="4070846">
                <a:moveTo>
                  <a:pt x="0" y="0"/>
                </a:moveTo>
                <a:lnTo>
                  <a:pt x="4070846" y="0"/>
                </a:lnTo>
                <a:lnTo>
                  <a:pt x="4070846" y="1063476"/>
                </a:lnTo>
                <a:lnTo>
                  <a:pt x="1063476" y="4070846"/>
                </a:lnTo>
                <a:lnTo>
                  <a:pt x="0" y="4070846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016AD2F9-C054-4FE3-A688-B43C21C538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7933928" y="1372793"/>
            <a:ext cx="6135300" cy="5537781"/>
          </a:xfrm>
          <a:custGeom>
            <a:avLst/>
            <a:gdLst>
              <a:gd name="connsiteX0" fmla="*/ 0 w 6135300"/>
              <a:gd name="connsiteY0" fmla="*/ 0 h 5537781"/>
              <a:gd name="connsiteX1" fmla="*/ 6135300 w 6135300"/>
              <a:gd name="connsiteY1" fmla="*/ 0 h 5537781"/>
              <a:gd name="connsiteX2" fmla="*/ 6135300 w 6135300"/>
              <a:gd name="connsiteY2" fmla="*/ 3548931 h 5537781"/>
              <a:gd name="connsiteX3" fmla="*/ 4146451 w 6135300"/>
              <a:gd name="connsiteY3" fmla="*/ 5537781 h 5537781"/>
              <a:gd name="connsiteX4" fmla="*/ 0 w 6135300"/>
              <a:gd name="connsiteY4" fmla="*/ 1391331 h 5537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35300" h="5537781">
                <a:moveTo>
                  <a:pt x="0" y="0"/>
                </a:moveTo>
                <a:lnTo>
                  <a:pt x="6135300" y="0"/>
                </a:lnTo>
                <a:lnTo>
                  <a:pt x="6135300" y="3548931"/>
                </a:lnTo>
                <a:lnTo>
                  <a:pt x="4146451" y="5537781"/>
                </a:lnTo>
                <a:lnTo>
                  <a:pt x="0" y="1391331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497CCB5-5FC2-473C-AFCC-2430CEF1DF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409915" y="1742916"/>
            <a:ext cx="3372170" cy="337216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6D203FA-9405-4E71-9D22-0D9ED95C7A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3500000">
            <a:off x="1683736" y="1587573"/>
            <a:ext cx="1073226" cy="1073226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3C5A023F-D42B-416E-9B7C-ED7627B8CF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118948" y="-1"/>
            <a:ext cx="5757046" cy="2878523"/>
          </a:xfrm>
          <a:prstGeom prst="triangle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ame 24">
            <a:extLst>
              <a:ext uri="{FF2B5EF4-FFF2-40B4-BE49-F238E27FC236}">
                <a16:creationId xmlns:a16="http://schemas.microsoft.com/office/drawing/2014/main" id="{D86ED005-A263-420F-9447-E00E3BF605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3971277" y="1304278"/>
            <a:ext cx="4249446" cy="4249444"/>
          </a:xfrm>
          <a:prstGeom prst="frame">
            <a:avLst>
              <a:gd name="adj1" fmla="val 1195"/>
            </a:avLst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3CB2685-5C2A-1E1B-C04A-9ED19A335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6858" y="2761554"/>
            <a:ext cx="3618284" cy="1345720"/>
          </a:xfr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de-DE" sz="3600" dirty="0">
                <a:solidFill>
                  <a:schemeClr val="tx2"/>
                </a:solidFill>
              </a:rPr>
              <a:t>Ihre </a:t>
            </a:r>
            <a:r>
              <a:rPr lang="de-DE" sz="3600" dirty="0" err="1">
                <a:solidFill>
                  <a:schemeClr val="tx2"/>
                </a:solidFill>
              </a:rPr>
              <a:t>Vorerfahrungen</a:t>
            </a:r>
            <a:endParaRPr lang="en-US" sz="3600" dirty="0">
              <a:solidFill>
                <a:schemeClr val="tx2"/>
              </a:solidFill>
            </a:endParaRP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6C6CA4E-FB32-3F39-26ED-0445A542E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301458" y="5991225"/>
            <a:ext cx="2568811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>
              <a:spcAft>
                <a:spcPts val="600"/>
              </a:spcAft>
            </a:pPr>
            <a:r>
              <a:rPr lang="en-US" kern="12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Dr. Diana Zeller – KriViNat</a:t>
            </a:r>
          </a:p>
        </p:txBody>
      </p:sp>
    </p:spTree>
    <p:extLst>
      <p:ext uri="{BB962C8B-B14F-4D97-AF65-F5344CB8AC3E}">
        <p14:creationId xmlns:p14="http://schemas.microsoft.com/office/powerpoint/2010/main" val="14414234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44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6C6CA4E-FB32-3F39-26ED-0445A542E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Dr. Diana Zeller – KriViNat</a:t>
            </a:r>
          </a:p>
        </p:txBody>
      </p:sp>
      <p:sp>
        <p:nvSpPr>
          <p:cNvPr id="55" name="Isosceles Triangle 54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Isosceles Triangle 56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6BEE82DF-9E64-A80E-5D1D-4BE3C2F5628D}"/>
              </a:ext>
            </a:extLst>
          </p:cNvPr>
          <p:cNvSpPr txBox="1"/>
          <p:nvPr/>
        </p:nvSpPr>
        <p:spPr>
          <a:xfrm>
            <a:off x="838200" y="628768"/>
            <a:ext cx="500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3600" b="1" dirty="0"/>
              <a:t>2. Ihre </a:t>
            </a:r>
            <a:r>
              <a:rPr lang="de-DE" sz="3600" b="1" dirty="0" err="1"/>
              <a:t>Vorerfahrungen</a:t>
            </a:r>
            <a:endParaRPr lang="de-DE" sz="3600" b="1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28CEF6BA-94FF-EC8B-1B2E-A3E9D14383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Abfrage</a:t>
            </a:r>
          </a:p>
        </p:txBody>
      </p:sp>
    </p:spTree>
    <p:extLst>
      <p:ext uri="{BB962C8B-B14F-4D97-AF65-F5344CB8AC3E}">
        <p14:creationId xmlns:p14="http://schemas.microsoft.com/office/powerpoint/2010/main" val="12303166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44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6C6CA4E-FB32-3F39-26ED-0445A542E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Dr. Diana Zeller – KriViNat</a:t>
            </a:r>
          </a:p>
        </p:txBody>
      </p:sp>
      <p:sp>
        <p:nvSpPr>
          <p:cNvPr id="55" name="Isosceles Triangle 54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Isosceles Triangle 56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6BEE82DF-9E64-A80E-5D1D-4BE3C2F5628D}"/>
              </a:ext>
            </a:extLst>
          </p:cNvPr>
          <p:cNvSpPr txBox="1"/>
          <p:nvPr/>
        </p:nvSpPr>
        <p:spPr>
          <a:xfrm>
            <a:off x="838200" y="628768"/>
            <a:ext cx="500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3600" b="1" dirty="0"/>
              <a:t>2. Ihre </a:t>
            </a:r>
            <a:r>
              <a:rPr lang="de-DE" sz="3600" b="1" dirty="0" err="1"/>
              <a:t>Vorerfahrungen</a:t>
            </a:r>
            <a:endParaRPr lang="de-DE" sz="3600" b="1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28CEF6BA-94FF-EC8B-1B2E-A3E9D14383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Gespräch im Plenum: </a:t>
            </a:r>
          </a:p>
          <a:p>
            <a:pPr marL="0" indent="0">
              <a:buNone/>
            </a:pPr>
            <a:r>
              <a:rPr lang="de-DE" dirty="0"/>
              <a:t>Haben Sie bereits Medien mit Falschinformationen in Ihrem Unterricht eingesetzt? </a:t>
            </a:r>
          </a:p>
        </p:txBody>
      </p:sp>
      <p:pic>
        <p:nvPicPr>
          <p:cNvPr id="6" name="Grafik 9" descr="Chat mit einfarbiger Füllung">
            <a:extLst>
              <a:ext uri="{FF2B5EF4-FFF2-40B4-BE49-F238E27FC236}">
                <a16:creationId xmlns:a16="http://schemas.microsoft.com/office/drawing/2014/main" id="{A9C86BA1-7DBF-1642-3FB7-D48D28CBED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262008" y="635045"/>
            <a:ext cx="18288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1816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24747089-0322-4B03-B224-817DD4C8B7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7228512D-3055-4911-A4D1-4A084C9C42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7933928" y="1372793"/>
            <a:ext cx="6135300" cy="5537781"/>
          </a:xfrm>
          <a:custGeom>
            <a:avLst/>
            <a:gdLst>
              <a:gd name="connsiteX0" fmla="*/ 0 w 6135300"/>
              <a:gd name="connsiteY0" fmla="*/ 0 h 5537781"/>
              <a:gd name="connsiteX1" fmla="*/ 6135300 w 6135300"/>
              <a:gd name="connsiteY1" fmla="*/ 0 h 5537781"/>
              <a:gd name="connsiteX2" fmla="*/ 6135300 w 6135300"/>
              <a:gd name="connsiteY2" fmla="*/ 3548931 h 5537781"/>
              <a:gd name="connsiteX3" fmla="*/ 4146451 w 6135300"/>
              <a:gd name="connsiteY3" fmla="*/ 5537781 h 5537781"/>
              <a:gd name="connsiteX4" fmla="*/ 0 w 6135300"/>
              <a:gd name="connsiteY4" fmla="*/ 1391331 h 5537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35300" h="5537781">
                <a:moveTo>
                  <a:pt x="0" y="0"/>
                </a:moveTo>
                <a:lnTo>
                  <a:pt x="6135300" y="0"/>
                </a:lnTo>
                <a:lnTo>
                  <a:pt x="6135300" y="3548931"/>
                </a:lnTo>
                <a:lnTo>
                  <a:pt x="4146451" y="5537781"/>
                </a:lnTo>
                <a:lnTo>
                  <a:pt x="0" y="1391331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Isosceles Triangle 33">
            <a:extLst>
              <a:ext uri="{FF2B5EF4-FFF2-40B4-BE49-F238E27FC236}">
                <a16:creationId xmlns:a16="http://schemas.microsoft.com/office/drawing/2014/main" id="{3C98C7BF-70D9-4D19-BD2D-D808991FDF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83853" y="5272381"/>
            <a:ext cx="3171238" cy="1585619"/>
          </a:xfrm>
          <a:prstGeom prst="triangle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497CCB5-5FC2-473C-AFCC-2430CEF1DF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6940246" y="1742916"/>
            <a:ext cx="3372170" cy="337216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ame 37">
            <a:extLst>
              <a:ext uri="{FF2B5EF4-FFF2-40B4-BE49-F238E27FC236}">
                <a16:creationId xmlns:a16="http://schemas.microsoft.com/office/drawing/2014/main" id="{599C8C75-BFDF-44E7-A028-EEB5EDD588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6501609" y="1304278"/>
            <a:ext cx="4249446" cy="4249444"/>
          </a:xfrm>
          <a:prstGeom prst="frame">
            <a:avLst>
              <a:gd name="adj1" fmla="val 1195"/>
            </a:avLst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3CB2685-5C2A-1E1B-C04A-9ED19A335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7190" y="2721789"/>
            <a:ext cx="3618284" cy="1345720"/>
          </a:xfr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de-DE" sz="3600" dirty="0">
                <a:solidFill>
                  <a:schemeClr val="tx2"/>
                </a:solidFill>
              </a:rPr>
              <a:t>Kritischer Umgang mit Videos</a:t>
            </a:r>
            <a:endParaRPr lang="en-US" sz="3600" kern="12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FFD685C2-1A84-41DE-BFA0-0A068F83D2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914977" y="292975"/>
            <a:ext cx="5056735" cy="9206602"/>
          </a:xfrm>
          <a:custGeom>
            <a:avLst/>
            <a:gdLst>
              <a:gd name="connsiteX0" fmla="*/ 0 w 5053652"/>
              <a:gd name="connsiteY0" fmla="*/ 209273 h 9200989"/>
              <a:gd name="connsiteX1" fmla="*/ 209274 w 5053652"/>
              <a:gd name="connsiteY1" fmla="*/ 0 h 9200989"/>
              <a:gd name="connsiteX2" fmla="*/ 5053652 w 5053652"/>
              <a:gd name="connsiteY2" fmla="*/ 4844379 h 9200989"/>
              <a:gd name="connsiteX3" fmla="*/ 697042 w 5053652"/>
              <a:gd name="connsiteY3" fmla="*/ 9200989 h 9200989"/>
              <a:gd name="connsiteX4" fmla="*/ 0 w 5053652"/>
              <a:gd name="connsiteY4" fmla="*/ 9200989 h 9200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3652" h="9200989">
                <a:moveTo>
                  <a:pt x="0" y="209273"/>
                </a:moveTo>
                <a:lnTo>
                  <a:pt x="209274" y="0"/>
                </a:lnTo>
                <a:lnTo>
                  <a:pt x="5053652" y="4844379"/>
                </a:lnTo>
                <a:lnTo>
                  <a:pt x="697042" y="9200989"/>
                </a:lnTo>
                <a:lnTo>
                  <a:pt x="0" y="9200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6C6CA4E-FB32-3F39-26ED-0445A542E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301458" y="5991225"/>
            <a:ext cx="2568811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>
              <a:spcAft>
                <a:spcPts val="600"/>
              </a:spcAft>
            </a:pPr>
            <a:r>
              <a:rPr lang="en-US" kern="12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Dr. Diana Zeller – KriViNat</a:t>
            </a:r>
          </a:p>
        </p:txBody>
      </p:sp>
    </p:spTree>
    <p:extLst>
      <p:ext uri="{BB962C8B-B14F-4D97-AF65-F5344CB8AC3E}">
        <p14:creationId xmlns:p14="http://schemas.microsoft.com/office/powerpoint/2010/main" val="9316938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4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9B1C0E5E-2BF8-4CA3-90DA-8C747C81D02A}">
  <we:reference id="wa104038830" version="1.0.0.3" store="de-DE" storeType="OMEX"/>
  <we:alternateReferences>
    <we:reference id="WA104038830" version="1.0.0.3" store="WA104038830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2188</Words>
  <Application>Microsoft Office PowerPoint</Application>
  <PresentationFormat>Breitbild</PresentationFormat>
  <Paragraphs>254</Paragraphs>
  <Slides>41</Slides>
  <Notes>0</Notes>
  <HiddenSlides>0</HiddenSlides>
  <MMClips>1</MMClips>
  <ScaleCrop>false</ScaleCrop>
  <HeadingPairs>
    <vt:vector size="6" baseType="variant">
      <vt:variant>
        <vt:lpstr>Verwendete Schriftarten</vt:lpstr>
      </vt:variant>
      <vt:variant>
        <vt:i4>11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41</vt:i4>
      </vt:variant>
    </vt:vector>
  </HeadingPairs>
  <TitlesOfParts>
    <vt:vector size="53" baseType="lpstr">
      <vt:lpstr>Arial</vt:lpstr>
      <vt:lpstr>Calibri</vt:lpstr>
      <vt:lpstr>Calibri Light</vt:lpstr>
      <vt:lpstr>Cambria Math</vt:lpstr>
      <vt:lpstr>Roboto</vt:lpstr>
      <vt:lpstr>Segoe UI</vt:lpstr>
      <vt:lpstr>Segoe UI Black</vt:lpstr>
      <vt:lpstr>Times New Roman</vt:lpstr>
      <vt:lpstr>UniversLt</vt:lpstr>
      <vt:lpstr>var(--ytd-video-primary-info-renderer-title-font-family, inherit)</vt:lpstr>
      <vt:lpstr>Wingdings</vt:lpstr>
      <vt:lpstr>Office</vt:lpstr>
      <vt:lpstr>Lehrkräftefortbildung: Förderung eines kritischen Umgangs mit Videos im Chemieunterricht </vt:lpstr>
      <vt:lpstr>PowerPoint-Präsentation</vt:lpstr>
      <vt:lpstr>Warm-Up</vt:lpstr>
      <vt:lpstr>PowerPoint-Präsentation</vt:lpstr>
      <vt:lpstr>PowerPoint-Präsentation</vt:lpstr>
      <vt:lpstr>Ihre Vorerfahrungen</vt:lpstr>
      <vt:lpstr>PowerPoint-Präsentation</vt:lpstr>
      <vt:lpstr>PowerPoint-Präsentation</vt:lpstr>
      <vt:lpstr>Kritischer Umgang mit Videos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Warum eigene Videoproduktion?</vt:lpstr>
      <vt:lpstr>PowerPoint-Präsentation</vt:lpstr>
      <vt:lpstr>Schritte des Videodrehs</vt:lpstr>
      <vt:lpstr>PowerPoint-Präsentation</vt:lpstr>
      <vt:lpstr>PowerPoint-Präsentation</vt:lpstr>
      <vt:lpstr>PowerPoint-Präsentation</vt:lpstr>
      <vt:lpstr>Gase und Überraschungen</vt:lpstr>
      <vt:lpstr>PowerPoint-Präsentation</vt:lpstr>
      <vt:lpstr>PowerPoint-Präsentation</vt:lpstr>
      <vt:lpstr>Präsentation der Ergebnisse</vt:lpstr>
      <vt:lpstr>PowerPoint-Präsentation</vt:lpstr>
      <vt:lpstr>PowerPoint-Präsentation</vt:lpstr>
      <vt:lpstr>PowerPoint-Präsentation</vt:lpstr>
      <vt:lpstr>Abschluss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Danke für die Mitarbeit! Bis zum nächsten Mal!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#debunk YouTube</dc:title>
  <dc:creator>Windows-Benutzer</dc:creator>
  <cp:lastModifiedBy>Rebecca</cp:lastModifiedBy>
  <cp:revision>179</cp:revision>
  <dcterms:created xsi:type="dcterms:W3CDTF">2020-08-25T08:23:53Z</dcterms:created>
  <dcterms:modified xsi:type="dcterms:W3CDTF">2025-08-07T08:49:35Z</dcterms:modified>
</cp:coreProperties>
</file>