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79" r:id="rId3"/>
    <p:sldId id="258" r:id="rId4"/>
    <p:sldId id="259" r:id="rId5"/>
    <p:sldId id="286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9" r:id="rId15"/>
    <p:sldId id="270" r:id="rId16"/>
    <p:sldId id="283" r:id="rId17"/>
    <p:sldId id="284" r:id="rId18"/>
    <p:sldId id="285" r:id="rId19"/>
    <p:sldId id="271" r:id="rId20"/>
    <p:sldId id="274" r:id="rId21"/>
    <p:sldId id="282" r:id="rId22"/>
    <p:sldId id="275" r:id="rId23"/>
    <p:sldId id="276" r:id="rId24"/>
    <p:sldId id="277" r:id="rId25"/>
    <p:sldId id="272" r:id="rId26"/>
    <p:sldId id="273" r:id="rId27"/>
    <p:sldId id="281" r:id="rId28"/>
    <p:sldId id="280" r:id="rId29"/>
    <p:sldId id="278" r:id="rId30"/>
  </p:sldIdLst>
  <p:sldSz cx="12192000" cy="6858000"/>
  <p:notesSz cx="6858000" cy="9144000"/>
  <p:defaultTextStyle>
    <a:defPPr>
      <a:defRPr lang="de-DE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77" d="100"/>
          <a:sy n="77" d="100"/>
        </p:scale>
        <p:origin x="80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D1E7F3-DC3C-44AA-82BE-21B85752945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BC126B7-B355-4D63-947E-1C2298652858}">
      <dgm:prSet phldrT="[Text]" phldr="0"/>
      <dgm:spPr/>
      <dgm:t>
        <a:bodyPr/>
        <a:lstStyle/>
        <a:p>
          <a:pPr rtl="0"/>
          <a:r>
            <a:rPr lang="en-GB" dirty="0" err="1">
              <a:latin typeface="Kantumruy Pro Medium"/>
              <a:cs typeface="Arial"/>
            </a:rPr>
            <a:t>Ursprünglicher</a:t>
          </a:r>
          <a:r>
            <a:rPr lang="en-GB" dirty="0">
              <a:latin typeface="Kantumruy Pro Medium"/>
              <a:cs typeface="Arial"/>
            </a:rPr>
            <a:t> Fokus: </a:t>
          </a:r>
          <a:r>
            <a:rPr lang="en-GB" dirty="0" err="1">
              <a:latin typeface="Kantumruy Pro Medium"/>
              <a:cs typeface="Arial"/>
            </a:rPr>
            <a:t>kritische</a:t>
          </a:r>
          <a:r>
            <a:rPr lang="en-GB" dirty="0">
              <a:latin typeface="Kantumruy Pro Medium"/>
              <a:cs typeface="Arial"/>
            </a:rPr>
            <a:t> </a:t>
          </a:r>
          <a:r>
            <a:rPr lang="en-GB" dirty="0" err="1">
              <a:latin typeface="Kantumruy Pro Medium"/>
              <a:cs typeface="Arial"/>
            </a:rPr>
            <a:t>Urteilsfähigkeit</a:t>
          </a:r>
          <a:r>
            <a:rPr lang="en-GB" dirty="0">
              <a:latin typeface="Kantumruy Pro Medium"/>
              <a:cs typeface="Arial"/>
            </a:rPr>
            <a:t> </a:t>
          </a:r>
          <a:r>
            <a:rPr lang="en-GB" dirty="0" err="1">
              <a:latin typeface="Kantumruy Pro Medium"/>
              <a:cs typeface="Arial"/>
            </a:rPr>
            <a:t>bzgl</a:t>
          </a:r>
          <a:r>
            <a:rPr lang="en-GB" dirty="0">
              <a:latin typeface="Kantumruy Pro Medium"/>
              <a:cs typeface="Arial"/>
            </a:rPr>
            <a:t>. KI-Szenarien</a:t>
          </a:r>
          <a:endParaRPr lang="en-GB" dirty="0"/>
        </a:p>
      </dgm:t>
    </dgm:pt>
    <dgm:pt modelId="{9981E90A-D995-42C2-A7B7-9E40FEACC71E}" type="parTrans" cxnId="{3FD2037E-2C01-4414-9C34-902FC06A1202}">
      <dgm:prSet/>
      <dgm:spPr/>
    </dgm:pt>
    <dgm:pt modelId="{47EA2824-0EA6-480B-922B-629B6AF17D63}" type="sibTrans" cxnId="{3FD2037E-2C01-4414-9C34-902FC06A1202}">
      <dgm:prSet/>
      <dgm:spPr/>
    </dgm:pt>
    <dgm:pt modelId="{A324D6AD-361A-4B29-969C-3A81CDABB302}">
      <dgm:prSet phldrT="[Text]" phldr="0"/>
      <dgm:spPr/>
      <dgm:t>
        <a:bodyPr/>
        <a:lstStyle/>
        <a:p>
          <a:pPr rtl="0"/>
          <a:r>
            <a:rPr lang="en-GB" dirty="0" err="1">
              <a:latin typeface="Kantumruy Pro Medium"/>
              <a:cs typeface="Arial"/>
            </a:rPr>
            <a:t>Verschiebung</a:t>
          </a:r>
          <a:r>
            <a:rPr lang="en-GB" dirty="0">
              <a:latin typeface="Kantumruy Pro Medium"/>
              <a:cs typeface="Arial"/>
            </a:rPr>
            <a:t> auf </a:t>
          </a:r>
          <a:r>
            <a:rPr lang="en-GB" dirty="0" err="1">
              <a:latin typeface="Kantumruy Pro Medium"/>
              <a:cs typeface="Arial"/>
            </a:rPr>
            <a:t>Perspektiven</a:t>
          </a:r>
          <a:r>
            <a:rPr lang="en-GB" dirty="0">
              <a:latin typeface="Kantumruy Pro Medium"/>
              <a:cs typeface="Arial"/>
            </a:rPr>
            <a:t> </a:t>
          </a:r>
          <a:r>
            <a:rPr lang="en-GB" dirty="0" err="1">
              <a:latin typeface="Kantumruy Pro Medium"/>
              <a:cs typeface="Arial"/>
            </a:rPr>
            <a:t>bzgl</a:t>
          </a:r>
          <a:r>
            <a:rPr lang="en-GB" dirty="0">
              <a:latin typeface="Kantumruy Pro Medium"/>
              <a:cs typeface="Arial"/>
            </a:rPr>
            <a:t>. </a:t>
          </a:r>
          <a:r>
            <a:rPr lang="en-GB" dirty="0" err="1">
              <a:latin typeface="Kantumruy Pro Medium"/>
              <a:cs typeface="Arial"/>
            </a:rPr>
            <a:t>umfänglicheren</a:t>
          </a:r>
          <a:r>
            <a:rPr lang="en-GB" dirty="0">
              <a:latin typeface="Kantumruy Pro Medium"/>
              <a:cs typeface="Arial"/>
            </a:rPr>
            <a:t> </a:t>
          </a:r>
          <a:r>
            <a:rPr lang="en-GB" dirty="0" err="1">
              <a:latin typeface="Kantumruy Pro Medium"/>
              <a:cs typeface="Arial"/>
            </a:rPr>
            <a:t>Möglichkeiten</a:t>
          </a:r>
          <a:r>
            <a:rPr lang="en-GB" dirty="0">
              <a:latin typeface="Kantumruy Pro Medium"/>
              <a:cs typeface="Arial"/>
            </a:rPr>
            <a:t> der Integration von KI.</a:t>
          </a:r>
          <a:endParaRPr lang="en-GB" dirty="0"/>
        </a:p>
      </dgm:t>
    </dgm:pt>
    <dgm:pt modelId="{AE3856EB-9219-4664-A0B7-ED78EF933470}" type="parTrans" cxnId="{B0EBB397-D001-4554-8892-053C174AB377}">
      <dgm:prSet/>
      <dgm:spPr/>
    </dgm:pt>
    <dgm:pt modelId="{F630FC40-7511-47A7-A619-B529DD5D4EC5}" type="sibTrans" cxnId="{B0EBB397-D001-4554-8892-053C174AB377}">
      <dgm:prSet/>
      <dgm:spPr/>
    </dgm:pt>
    <dgm:pt modelId="{87355F26-8D08-4E85-A516-3CF01D2EC832}" type="pres">
      <dgm:prSet presAssocID="{51D1E7F3-DC3C-44AA-82BE-21B857529457}" presName="CompostProcess" presStyleCnt="0">
        <dgm:presLayoutVars>
          <dgm:dir/>
          <dgm:resizeHandles val="exact"/>
        </dgm:presLayoutVars>
      </dgm:prSet>
      <dgm:spPr/>
    </dgm:pt>
    <dgm:pt modelId="{7046E4F8-4FCA-4F9F-A86D-A04A78572166}" type="pres">
      <dgm:prSet presAssocID="{51D1E7F3-DC3C-44AA-82BE-21B857529457}" presName="arrow" presStyleLbl="bgShp" presStyleIdx="0" presStyleCnt="1"/>
      <dgm:spPr/>
    </dgm:pt>
    <dgm:pt modelId="{5D1F4324-B4BF-4667-8C29-837C0849706D}" type="pres">
      <dgm:prSet presAssocID="{51D1E7F3-DC3C-44AA-82BE-21B857529457}" presName="linearProcess" presStyleCnt="0"/>
      <dgm:spPr/>
    </dgm:pt>
    <dgm:pt modelId="{A70B6B38-5C93-41F5-8B6B-21196A04BBF7}" type="pres">
      <dgm:prSet presAssocID="{2BC126B7-B355-4D63-947E-1C2298652858}" presName="textNode" presStyleLbl="node1" presStyleIdx="0" presStyleCnt="2">
        <dgm:presLayoutVars>
          <dgm:bulletEnabled val="1"/>
        </dgm:presLayoutVars>
      </dgm:prSet>
      <dgm:spPr/>
    </dgm:pt>
    <dgm:pt modelId="{FB680C41-C0C9-4861-973A-53EC36D5C60E}" type="pres">
      <dgm:prSet presAssocID="{47EA2824-0EA6-480B-922B-629B6AF17D63}" presName="sibTrans" presStyleCnt="0"/>
      <dgm:spPr/>
    </dgm:pt>
    <dgm:pt modelId="{6EEF9DED-17B5-49B9-B56F-51C3DFA45BB3}" type="pres">
      <dgm:prSet presAssocID="{A324D6AD-361A-4B29-969C-3A81CDABB302}" presName="textNode" presStyleLbl="node1" presStyleIdx="1" presStyleCnt="2">
        <dgm:presLayoutVars>
          <dgm:bulletEnabled val="1"/>
        </dgm:presLayoutVars>
      </dgm:prSet>
      <dgm:spPr/>
    </dgm:pt>
  </dgm:ptLst>
  <dgm:cxnLst>
    <dgm:cxn modelId="{17912D31-2654-462A-956E-ECA101037D87}" type="presOf" srcId="{51D1E7F3-DC3C-44AA-82BE-21B857529457}" destId="{87355F26-8D08-4E85-A516-3CF01D2EC832}" srcOrd="0" destOrd="0" presId="urn:microsoft.com/office/officeart/2005/8/layout/hProcess9"/>
    <dgm:cxn modelId="{79527E45-910D-4D4F-B7C4-C572C0F5A0E7}" type="presOf" srcId="{A324D6AD-361A-4B29-969C-3A81CDABB302}" destId="{6EEF9DED-17B5-49B9-B56F-51C3DFA45BB3}" srcOrd="0" destOrd="0" presId="urn:microsoft.com/office/officeart/2005/8/layout/hProcess9"/>
    <dgm:cxn modelId="{3FD2037E-2C01-4414-9C34-902FC06A1202}" srcId="{51D1E7F3-DC3C-44AA-82BE-21B857529457}" destId="{2BC126B7-B355-4D63-947E-1C2298652858}" srcOrd="0" destOrd="0" parTransId="{9981E90A-D995-42C2-A7B7-9E40FEACC71E}" sibTransId="{47EA2824-0EA6-480B-922B-629B6AF17D63}"/>
    <dgm:cxn modelId="{B0EBB397-D001-4554-8892-053C174AB377}" srcId="{51D1E7F3-DC3C-44AA-82BE-21B857529457}" destId="{A324D6AD-361A-4B29-969C-3A81CDABB302}" srcOrd="1" destOrd="0" parTransId="{AE3856EB-9219-4664-A0B7-ED78EF933470}" sibTransId="{F630FC40-7511-47A7-A619-B529DD5D4EC5}"/>
    <dgm:cxn modelId="{087222C2-2648-4715-AB18-BDD55CB3CD20}" type="presOf" srcId="{2BC126B7-B355-4D63-947E-1C2298652858}" destId="{A70B6B38-5C93-41F5-8B6B-21196A04BBF7}" srcOrd="0" destOrd="0" presId="urn:microsoft.com/office/officeart/2005/8/layout/hProcess9"/>
    <dgm:cxn modelId="{D036C538-2218-4E5E-9F84-AAC398462B8B}" type="presParOf" srcId="{87355F26-8D08-4E85-A516-3CF01D2EC832}" destId="{7046E4F8-4FCA-4F9F-A86D-A04A78572166}" srcOrd="0" destOrd="0" presId="urn:microsoft.com/office/officeart/2005/8/layout/hProcess9"/>
    <dgm:cxn modelId="{E553695C-298F-49BE-82D6-55D4FA702B8E}" type="presParOf" srcId="{87355F26-8D08-4E85-A516-3CF01D2EC832}" destId="{5D1F4324-B4BF-4667-8C29-837C0849706D}" srcOrd="1" destOrd="0" presId="urn:microsoft.com/office/officeart/2005/8/layout/hProcess9"/>
    <dgm:cxn modelId="{CC721E77-4C45-499D-9131-9515AB9C500F}" type="presParOf" srcId="{5D1F4324-B4BF-4667-8C29-837C0849706D}" destId="{A70B6B38-5C93-41F5-8B6B-21196A04BBF7}" srcOrd="0" destOrd="0" presId="urn:microsoft.com/office/officeart/2005/8/layout/hProcess9"/>
    <dgm:cxn modelId="{DC54F154-7098-4DEB-A64D-8ED4C98E9823}" type="presParOf" srcId="{5D1F4324-B4BF-4667-8C29-837C0849706D}" destId="{FB680C41-C0C9-4861-973A-53EC36D5C60E}" srcOrd="1" destOrd="0" presId="urn:microsoft.com/office/officeart/2005/8/layout/hProcess9"/>
    <dgm:cxn modelId="{25490BF2-5835-42F8-9FF7-529FC60B9630}" type="presParOf" srcId="{5D1F4324-B4BF-4667-8C29-837C0849706D}" destId="{6EEF9DED-17B5-49B9-B56F-51C3DFA45BB3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46E4F8-4FCA-4F9F-A86D-A04A78572166}">
      <dsp:nvSpPr>
        <dsp:cNvPr id="0" name=""/>
        <dsp:cNvSpPr/>
      </dsp:nvSpPr>
      <dsp:spPr>
        <a:xfrm>
          <a:off x="497909" y="0"/>
          <a:ext cx="5642974" cy="197702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0B6B38-5C93-41F5-8B6B-21196A04BBF7}">
      <dsp:nvSpPr>
        <dsp:cNvPr id="0" name=""/>
        <dsp:cNvSpPr/>
      </dsp:nvSpPr>
      <dsp:spPr>
        <a:xfrm>
          <a:off x="375458" y="593107"/>
          <a:ext cx="2862979" cy="7908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>
              <a:latin typeface="Kantumruy Pro Medium"/>
              <a:cs typeface="Arial"/>
            </a:rPr>
            <a:t>Ursprünglicher</a:t>
          </a:r>
          <a:r>
            <a:rPr lang="en-GB" sz="1400" kern="1200" dirty="0">
              <a:latin typeface="Kantumruy Pro Medium"/>
              <a:cs typeface="Arial"/>
            </a:rPr>
            <a:t> Fokus: </a:t>
          </a:r>
          <a:r>
            <a:rPr lang="en-GB" sz="1400" kern="1200" dirty="0" err="1">
              <a:latin typeface="Kantumruy Pro Medium"/>
              <a:cs typeface="Arial"/>
            </a:rPr>
            <a:t>kritische</a:t>
          </a:r>
          <a:r>
            <a:rPr lang="en-GB" sz="1400" kern="1200" dirty="0">
              <a:latin typeface="Kantumruy Pro Medium"/>
              <a:cs typeface="Arial"/>
            </a:rPr>
            <a:t> </a:t>
          </a:r>
          <a:r>
            <a:rPr lang="en-GB" sz="1400" kern="1200" dirty="0" err="1">
              <a:latin typeface="Kantumruy Pro Medium"/>
              <a:cs typeface="Arial"/>
            </a:rPr>
            <a:t>Urteilsfähigkeit</a:t>
          </a:r>
          <a:r>
            <a:rPr lang="en-GB" sz="1400" kern="1200" dirty="0">
              <a:latin typeface="Kantumruy Pro Medium"/>
              <a:cs typeface="Arial"/>
            </a:rPr>
            <a:t> </a:t>
          </a:r>
          <a:r>
            <a:rPr lang="en-GB" sz="1400" kern="1200" dirty="0" err="1">
              <a:latin typeface="Kantumruy Pro Medium"/>
              <a:cs typeface="Arial"/>
            </a:rPr>
            <a:t>bzgl</a:t>
          </a:r>
          <a:r>
            <a:rPr lang="en-GB" sz="1400" kern="1200" dirty="0">
              <a:latin typeface="Kantumruy Pro Medium"/>
              <a:cs typeface="Arial"/>
            </a:rPr>
            <a:t>. KI-Szenarien</a:t>
          </a:r>
          <a:endParaRPr lang="en-GB" sz="1400" kern="1200" dirty="0"/>
        </a:p>
      </dsp:txBody>
      <dsp:txXfrm>
        <a:off x="414062" y="631711"/>
        <a:ext cx="2785771" cy="713602"/>
      </dsp:txXfrm>
    </dsp:sp>
    <dsp:sp modelId="{6EEF9DED-17B5-49B9-B56F-51C3DFA45BB3}">
      <dsp:nvSpPr>
        <dsp:cNvPr id="0" name=""/>
        <dsp:cNvSpPr/>
      </dsp:nvSpPr>
      <dsp:spPr>
        <a:xfrm>
          <a:off x="3400355" y="593107"/>
          <a:ext cx="2862979" cy="7908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 err="1">
              <a:latin typeface="Kantumruy Pro Medium"/>
              <a:cs typeface="Arial"/>
            </a:rPr>
            <a:t>Verschiebung</a:t>
          </a:r>
          <a:r>
            <a:rPr lang="en-GB" sz="1400" kern="1200" dirty="0">
              <a:latin typeface="Kantumruy Pro Medium"/>
              <a:cs typeface="Arial"/>
            </a:rPr>
            <a:t> auf </a:t>
          </a:r>
          <a:r>
            <a:rPr lang="en-GB" sz="1400" kern="1200" dirty="0" err="1">
              <a:latin typeface="Kantumruy Pro Medium"/>
              <a:cs typeface="Arial"/>
            </a:rPr>
            <a:t>Perspektiven</a:t>
          </a:r>
          <a:r>
            <a:rPr lang="en-GB" sz="1400" kern="1200" dirty="0">
              <a:latin typeface="Kantumruy Pro Medium"/>
              <a:cs typeface="Arial"/>
            </a:rPr>
            <a:t> </a:t>
          </a:r>
          <a:r>
            <a:rPr lang="en-GB" sz="1400" kern="1200" dirty="0" err="1">
              <a:latin typeface="Kantumruy Pro Medium"/>
              <a:cs typeface="Arial"/>
            </a:rPr>
            <a:t>bzgl</a:t>
          </a:r>
          <a:r>
            <a:rPr lang="en-GB" sz="1400" kern="1200" dirty="0">
              <a:latin typeface="Kantumruy Pro Medium"/>
              <a:cs typeface="Arial"/>
            </a:rPr>
            <a:t>. </a:t>
          </a:r>
          <a:r>
            <a:rPr lang="en-GB" sz="1400" kern="1200" dirty="0" err="1">
              <a:latin typeface="Kantumruy Pro Medium"/>
              <a:cs typeface="Arial"/>
            </a:rPr>
            <a:t>umfänglicheren</a:t>
          </a:r>
          <a:r>
            <a:rPr lang="en-GB" sz="1400" kern="1200" dirty="0">
              <a:latin typeface="Kantumruy Pro Medium"/>
              <a:cs typeface="Arial"/>
            </a:rPr>
            <a:t> </a:t>
          </a:r>
          <a:r>
            <a:rPr lang="en-GB" sz="1400" kern="1200" dirty="0" err="1">
              <a:latin typeface="Kantumruy Pro Medium"/>
              <a:cs typeface="Arial"/>
            </a:rPr>
            <a:t>Möglichkeiten</a:t>
          </a:r>
          <a:r>
            <a:rPr lang="en-GB" sz="1400" kern="1200" dirty="0">
              <a:latin typeface="Kantumruy Pro Medium"/>
              <a:cs typeface="Arial"/>
            </a:rPr>
            <a:t> der Integration von KI.</a:t>
          </a:r>
          <a:endParaRPr lang="en-GB" sz="1400" kern="1200" dirty="0"/>
        </a:p>
      </dsp:txBody>
      <dsp:txXfrm>
        <a:off x="3438959" y="631711"/>
        <a:ext cx="2785771" cy="713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3ACD0F5-4E1C-40F8-8CDE-DF970721EC6D}" type="datetimeFigureOut">
              <a:rPr lang="de-DE"/>
              <a:t>21.11.2025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1EEEDFD-5915-4F7B-B712-75E9BB55AD12}" type="slidenum">
              <a:rPr lang="de-DE"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spcBef>
        <a:spcPts val="600"/>
      </a:spcBef>
      <a:defRPr sz="1200">
        <a:solidFill>
          <a:schemeClr val="tx1"/>
        </a:solidFill>
        <a:latin typeface="+mn-lt"/>
        <a:ea typeface="+mn-ea"/>
        <a:cs typeface="+mn-cs"/>
      </a:defRPr>
    </a:lvl1pPr>
    <a:lvl2pPr marL="266700" indent="-266700" algn="l" defTabSz="914400">
      <a:spcBef>
        <a:spcPts val="600"/>
      </a:spcBef>
      <a:buFont typeface="Symbol"/>
      <a:buChar char="-"/>
      <a:defRPr sz="1200">
        <a:solidFill>
          <a:schemeClr val="tx1"/>
        </a:solidFill>
        <a:latin typeface="+mn-lt"/>
        <a:ea typeface="+mn-ea"/>
        <a:cs typeface="+mn-cs"/>
      </a:defRPr>
    </a:lvl2pPr>
    <a:lvl3pPr marL="449263" indent="-182563" algn="l" defTabSz="914400">
      <a:spcBef>
        <a:spcPts val="600"/>
      </a:spcBef>
      <a:buFont typeface="Arial"/>
      <a:buChar char="•"/>
      <a:defRPr sz="1200">
        <a:solidFill>
          <a:schemeClr val="tx1"/>
        </a:solidFill>
        <a:latin typeface="+mn-lt"/>
        <a:ea typeface="+mn-ea"/>
        <a:cs typeface="+mn-cs"/>
      </a:defRPr>
    </a:lvl3pPr>
    <a:lvl4pPr marL="625475" indent="-176213" algn="l" defTabSz="914400">
      <a:spcBef>
        <a:spcPts val="600"/>
      </a:spcBef>
      <a:buFont typeface="Symbol"/>
      <a:buChar char="-"/>
      <a:defRPr sz="1200">
        <a:solidFill>
          <a:schemeClr val="tx1"/>
        </a:solidFill>
        <a:latin typeface="+mn-lt"/>
        <a:ea typeface="+mn-ea"/>
        <a:cs typeface="+mn-cs"/>
      </a:defRPr>
    </a:lvl4pPr>
    <a:lvl5pPr marL="808038" indent="-182563" algn="l" defTabSz="914400">
      <a:spcBef>
        <a:spcPts val="600"/>
      </a:spcBef>
      <a:buFont typeface="Arial"/>
      <a:buChar char="•"/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C4229F3F-8B9B-1E07-7C9E-2A3EE97317E7}" type="slidenum">
              <a:rPr/>
              <a:t>1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hyperlink" Target="https://www.instagram.com/digiprosmk/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in/digiprosmk/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preserve="1" userDrawn="1">
  <p:cSld name="Titelfolie hinterleg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Text, Grafikdesign, Grafiken, Screenshot enthält.&#10;&#10;Automatisch generierte Beschreibung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/>
        </p:blipFill>
        <p:spPr bwMode="auto">
          <a:xfrm>
            <a:off x="3195" y="0"/>
            <a:ext cx="12185608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550863" y="1603723"/>
            <a:ext cx="6429056" cy="693967"/>
          </a:xfrm>
          <a:prstGeom prst="rect">
            <a:avLst/>
          </a:prstGeom>
        </p:spPr>
        <p:txBody>
          <a:bodyPr anchor="b"/>
          <a:lstStyle>
            <a:lvl1pPr algn="l">
              <a:defRPr sz="4800" b="1" i="0" spc="0">
                <a:solidFill>
                  <a:schemeClr val="bg1"/>
                </a:solidFill>
                <a:latin typeface="Kantumruy Pro"/>
                <a:cs typeface="Kantumruy Pro"/>
              </a:defRPr>
            </a:lvl1pPr>
          </a:lstStyle>
          <a:p>
            <a:pPr>
              <a:defRPr/>
            </a:pPr>
            <a:r>
              <a:rPr lang="de-DE"/>
              <a:t>DigiProSMK</a:t>
            </a:r>
          </a:p>
        </p:txBody>
      </p:sp>
      <p:sp>
        <p:nvSpPr>
          <p:cNvPr id="6" name="Titel 1"/>
          <p:cNvSpPr txBox="1"/>
          <p:nvPr userDrawn="1"/>
        </p:nvSpPr>
        <p:spPr bwMode="auto">
          <a:xfrm>
            <a:off x="767407" y="2652166"/>
            <a:ext cx="6696743" cy="1224134"/>
          </a:xfrm>
          <a:prstGeom prst="rect">
            <a:avLst/>
          </a:prstGeom>
        </p:spPr>
        <p:txBody>
          <a:bodyPr anchor="b"/>
          <a:lstStyle>
            <a:lvl1pPr algn="l" defTabSz="914400">
              <a:lnSpc>
                <a:spcPct val="100000"/>
              </a:lnSpc>
              <a:spcBef>
                <a:spcPts val="0"/>
              </a:spcBef>
              <a:buNone/>
              <a:defRPr sz="3200" b="1" i="0" spc="0">
                <a:solidFill>
                  <a:schemeClr val="bg1"/>
                </a:solidFill>
                <a:latin typeface="Kantumruy Pro"/>
                <a:ea typeface="+mj-ea"/>
                <a:cs typeface="Kantumruy Pro"/>
              </a:defRPr>
            </a:lvl1pPr>
          </a:lstStyle>
          <a:p>
            <a:pPr>
              <a:defRPr/>
            </a:pPr>
            <a:r>
              <a:rPr lang="de-DE" sz="2400" b="0" i="0">
                <a:latin typeface="Kantumruy Pro Medium"/>
                <a:cs typeface="Kantumruy Pro Medium"/>
              </a:rPr>
              <a:t>Digitalisierungsbezogene und digital gestützte Professionalisierung von</a:t>
            </a:r>
            <a:br>
              <a:rPr lang="de-DE" sz="2400" b="0" i="0">
                <a:latin typeface="Kantumruy Pro Medium"/>
                <a:cs typeface="Kantumruy Pro Medium"/>
              </a:rPr>
            </a:br>
            <a:r>
              <a:rPr lang="de-DE" sz="2400" b="0" i="0">
                <a:latin typeface="Kantumruy Pro Medium"/>
                <a:cs typeface="Kantumruy Pro Medium"/>
              </a:rPr>
              <a:t>Sport-, Musik- und Kunstlehrkräften</a:t>
            </a:r>
          </a:p>
        </p:txBody>
      </p:sp>
      <p:pic>
        <p:nvPicPr>
          <p:cNvPr id="4" name="Grafik 3" descr="Ein Bild, das Text, Schrift, Symbol, weiß enthält.&#10;&#10;Automatisch generierte Beschreibung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439102" y="5906622"/>
            <a:ext cx="1777287" cy="677529"/>
          </a:xfrm>
          <a:prstGeom prst="rect">
            <a:avLst/>
          </a:prstGeom>
        </p:spPr>
      </p:pic>
      <p:pic>
        <p:nvPicPr>
          <p:cNvPr id="13" name="Grafik 12" descr="Ein Bild, das Text, Schrift, Electric Blue (Farbe), Blau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544558" y="6038001"/>
            <a:ext cx="1822264" cy="576156"/>
          </a:xfrm>
          <a:prstGeom prst="rect">
            <a:avLst/>
          </a:prstGeom>
        </p:spPr>
      </p:pic>
      <p:pic>
        <p:nvPicPr>
          <p:cNvPr id="16" name="Grafik 15" descr="Ein Bild, das Text, Schrift, Werkzeug, Schraubenschlüssel enthält.&#10;&#10;Automatisch generierte Beschreibung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10561458" y="5804928"/>
            <a:ext cx="1264780" cy="89050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Tabel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Tabellenplatzhalter 5"/>
          <p:cNvSpPr>
            <a:spLocks noGrp="1"/>
          </p:cNvSpPr>
          <p:nvPr>
            <p:ph type="tbl" sz="quarter" idx="17" hasCustomPrompt="1"/>
          </p:nvPr>
        </p:nvSpPr>
        <p:spPr bwMode="auto">
          <a:xfrm>
            <a:off x="550863" y="1772814"/>
            <a:ext cx="10082211" cy="3743746"/>
          </a:xfrm>
          <a:prstGeom prst="rect">
            <a:avLst/>
          </a:prstGeom>
        </p:spPr>
        <p:txBody>
          <a:bodyPr/>
          <a:lstStyle>
            <a:lvl1pPr>
              <a:defRPr sz="1600" spc="0"/>
            </a:lvl1pPr>
          </a:lstStyle>
          <a:p>
            <a:pPr>
              <a:defRPr/>
            </a:pPr>
            <a:r>
              <a:rPr lang="de-DE"/>
              <a:t>Tabellenbeispiel im Master-Deck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Diagramm Quelle link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550863" y="5464273"/>
            <a:ext cx="6265216" cy="6492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Quelle einfügen</a:t>
            </a:r>
            <a:endParaRPr/>
          </a:p>
        </p:txBody>
      </p:sp>
      <p:sp>
        <p:nvSpPr>
          <p:cNvPr id="4" name="Diagrammplatzhalter 3"/>
          <p:cNvSpPr>
            <a:spLocks noGrp="1"/>
          </p:cNvSpPr>
          <p:nvPr>
            <p:ph type="chart" sz="quarter" idx="17"/>
          </p:nvPr>
        </p:nvSpPr>
        <p:spPr bwMode="auto">
          <a:xfrm>
            <a:off x="550863" y="1700212"/>
            <a:ext cx="10082211" cy="367300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Diagramm durch Klicken auf Symbol hinzufügen</a:t>
            </a:r>
            <a:endParaRPr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 bwMode="auto">
          <a:xfrm>
            <a:off x="838198" y="365124"/>
            <a:ext cx="10515600" cy="132556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eite mit Diagramm Quelle recht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4" name="Diagrammplatzhalter 3"/>
          <p:cNvSpPr>
            <a:spLocks noGrp="1"/>
          </p:cNvSpPr>
          <p:nvPr>
            <p:ph type="chart" sz="quarter" idx="17"/>
          </p:nvPr>
        </p:nvSpPr>
        <p:spPr bwMode="auto">
          <a:xfrm>
            <a:off x="550863" y="1700212"/>
            <a:ext cx="10082211" cy="367300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Diagramm durch Klicken auf Symbol hinzufügen</a:t>
            </a:r>
            <a:endParaRPr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7392143" y="5013174"/>
            <a:ext cx="4248992" cy="108011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Quelle einfügen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Nächste Schrit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cxnSp>
        <p:nvCxnSpPr>
          <p:cNvPr id="9" name="Gerader Verbinder 8"/>
          <p:cNvCxnSpPr>
            <a:cxnSpLocks/>
          </p:cNvCxnSpPr>
          <p:nvPr userDrawn="1"/>
        </p:nvCxnSpPr>
        <p:spPr bwMode="auto">
          <a:xfrm>
            <a:off x="569341" y="2636911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/>
          <p:cNvCxnSpPr>
            <a:cxnSpLocks/>
          </p:cNvCxnSpPr>
          <p:nvPr userDrawn="1"/>
        </p:nvCxnSpPr>
        <p:spPr bwMode="auto">
          <a:xfrm>
            <a:off x="569341" y="3284983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platzhalter 11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572045" y="2651023"/>
            <a:ext cx="2283593" cy="69506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4"/>
          </p:nvPr>
        </p:nvSpPr>
        <p:spPr bwMode="auto">
          <a:xfrm>
            <a:off x="569912" y="3789362"/>
            <a:ext cx="2430461" cy="1655761"/>
          </a:xfrm>
          <a:prstGeom prst="rect">
            <a:avLst/>
          </a:prstGeo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15" name="Gleichschenkliges Dreieck 14"/>
          <p:cNvSpPr/>
          <p:nvPr userDrawn="1"/>
        </p:nvSpPr>
        <p:spPr bwMode="auto">
          <a:xfrm rot="5400000">
            <a:off x="3250537" y="2759364"/>
            <a:ext cx="918995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16" name="Gerader Verbinder 15"/>
          <p:cNvCxnSpPr>
            <a:cxnSpLocks/>
          </p:cNvCxnSpPr>
          <p:nvPr userDrawn="1"/>
        </p:nvCxnSpPr>
        <p:spPr bwMode="auto">
          <a:xfrm>
            <a:off x="4408536" y="2636911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cxnSpLocks/>
          </p:cNvCxnSpPr>
          <p:nvPr userDrawn="1"/>
        </p:nvCxnSpPr>
        <p:spPr bwMode="auto">
          <a:xfrm>
            <a:off x="4408536" y="3284983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platzhalter 11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4408536" y="2651023"/>
            <a:ext cx="2283593" cy="69506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19" name="Textplatzhalter 13"/>
          <p:cNvSpPr>
            <a:spLocks noGrp="1"/>
          </p:cNvSpPr>
          <p:nvPr>
            <p:ph type="body" sz="quarter" idx="16"/>
          </p:nvPr>
        </p:nvSpPr>
        <p:spPr bwMode="auto">
          <a:xfrm>
            <a:off x="4408536" y="3789362"/>
            <a:ext cx="2430461" cy="1655761"/>
          </a:xfrm>
          <a:prstGeom prst="rect">
            <a:avLst/>
          </a:prstGeo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20" name="Gleichschenkliges Dreieck 14"/>
          <p:cNvSpPr/>
          <p:nvPr userDrawn="1"/>
        </p:nvSpPr>
        <p:spPr bwMode="auto">
          <a:xfrm rot="5400000">
            <a:off x="7004007" y="2759364"/>
            <a:ext cx="918995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1" name="Gerader Verbinder 20"/>
          <p:cNvCxnSpPr>
            <a:cxnSpLocks/>
          </p:cNvCxnSpPr>
          <p:nvPr userDrawn="1"/>
        </p:nvCxnSpPr>
        <p:spPr bwMode="auto">
          <a:xfrm>
            <a:off x="8206259" y="2636912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>
            <a:cxnSpLocks/>
          </p:cNvCxnSpPr>
          <p:nvPr userDrawn="1"/>
        </p:nvCxnSpPr>
        <p:spPr bwMode="auto">
          <a:xfrm>
            <a:off x="8206259" y="3284984"/>
            <a:ext cx="22862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platzhalter 11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8208963" y="2651024"/>
            <a:ext cx="2283593" cy="69506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 sz="4200"/>
            </a:lvl1pPr>
          </a:lstStyle>
          <a:p>
            <a:pPr lvl="0">
              <a:defRPr/>
            </a:pPr>
            <a:r>
              <a:rPr lang="de-DE"/>
              <a:t>MM.JJJJ</a:t>
            </a:r>
            <a:endParaRPr/>
          </a:p>
        </p:txBody>
      </p:sp>
      <p:sp>
        <p:nvSpPr>
          <p:cNvPr id="24" name="Textplatzhalter 13"/>
          <p:cNvSpPr>
            <a:spLocks noGrp="1"/>
          </p:cNvSpPr>
          <p:nvPr>
            <p:ph type="body" sz="quarter" idx="18"/>
          </p:nvPr>
        </p:nvSpPr>
        <p:spPr bwMode="auto">
          <a:xfrm>
            <a:off x="8206830" y="3789363"/>
            <a:ext cx="2430461" cy="1655761"/>
          </a:xfrm>
          <a:prstGeom prst="rect">
            <a:avLst/>
          </a:prstGeom>
        </p:spPr>
        <p:txBody>
          <a:bodyPr lIns="36000"/>
          <a:lstStyle>
            <a:lvl1pPr>
              <a:lnSpc>
                <a:spcPct val="105000"/>
              </a:lnSpc>
              <a:spcBef>
                <a:spcPts val="0"/>
              </a:spcBef>
              <a:defRPr sz="1500" b="1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25" name="Gleichschenkliges Dreieck 14"/>
          <p:cNvSpPr/>
          <p:nvPr userDrawn="1"/>
        </p:nvSpPr>
        <p:spPr bwMode="auto">
          <a:xfrm rot="5400000">
            <a:off x="10936692" y="2759364"/>
            <a:ext cx="918995" cy="412650"/>
          </a:xfrm>
          <a:custGeom>
            <a:avLst/>
            <a:gdLst>
              <a:gd name="connsiteX0" fmla="*/ 0 w 922808"/>
              <a:gd name="connsiteY0" fmla="*/ 412650 h 412650"/>
              <a:gd name="connsiteX1" fmla="*/ 461404 w 922808"/>
              <a:gd name="connsiteY1" fmla="*/ 0 h 412650"/>
              <a:gd name="connsiteX2" fmla="*/ 922808 w 922808"/>
              <a:gd name="connsiteY2" fmla="*/ 412650 h 412650"/>
              <a:gd name="connsiteX3" fmla="*/ 0 w 922808"/>
              <a:gd name="connsiteY3" fmla="*/ 412650 h 412650"/>
              <a:gd name="connsiteX0" fmla="*/ 922808 w 1014248"/>
              <a:gd name="connsiteY0" fmla="*/ 412650 h 504090"/>
              <a:gd name="connsiteX1" fmla="*/ 0 w 1014248"/>
              <a:gd name="connsiteY1" fmla="*/ 412650 h 504090"/>
              <a:gd name="connsiteX2" fmla="*/ 461404 w 1014248"/>
              <a:gd name="connsiteY2" fmla="*/ 0 h 504090"/>
              <a:gd name="connsiteX3" fmla="*/ 1014248 w 1014248"/>
              <a:gd name="connsiteY3" fmla="*/ 504090 h 504090"/>
              <a:gd name="connsiteX0" fmla="*/ 922808 w 922808"/>
              <a:gd name="connsiteY0" fmla="*/ 412650 h 412650"/>
              <a:gd name="connsiteX1" fmla="*/ 0 w 922808"/>
              <a:gd name="connsiteY1" fmla="*/ 412650 h 412650"/>
              <a:gd name="connsiteX2" fmla="*/ 461404 w 922808"/>
              <a:gd name="connsiteY2" fmla="*/ 0 h 412650"/>
              <a:gd name="connsiteX3" fmla="*/ 907091 w 922808"/>
              <a:gd name="connsiteY3" fmla="*/ 404078 h 412650"/>
              <a:gd name="connsiteX0" fmla="*/ 0 w 907091"/>
              <a:gd name="connsiteY0" fmla="*/ 412650 h 412650"/>
              <a:gd name="connsiteX1" fmla="*/ 461404 w 907091"/>
              <a:gd name="connsiteY1" fmla="*/ 0 h 412650"/>
              <a:gd name="connsiteX2" fmla="*/ 907091 w 907091"/>
              <a:gd name="connsiteY2" fmla="*/ 404078 h 412650"/>
              <a:gd name="connsiteX0" fmla="*/ 0 w 918997"/>
              <a:gd name="connsiteY0" fmla="*/ 412650 h 412650"/>
              <a:gd name="connsiteX1" fmla="*/ 461404 w 918997"/>
              <a:gd name="connsiteY1" fmla="*/ 0 h 412650"/>
              <a:gd name="connsiteX2" fmla="*/ 918997 w 918997"/>
              <a:gd name="connsiteY2" fmla="*/ 408840 h 41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8997" h="412650" extrusionOk="0">
                <a:moveTo>
                  <a:pt x="0" y="412650"/>
                </a:moveTo>
                <a:lnTo>
                  <a:pt x="461404" y="0"/>
                </a:lnTo>
                <a:lnTo>
                  <a:pt x="918997" y="408840"/>
                </a:lnTo>
              </a:path>
            </a:pathLst>
          </a:custGeom>
          <a:noFill/>
          <a:ln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2999"/>
              </a:lnSpc>
              <a:defRPr/>
            </a:pPr>
            <a:endParaRPr lang="de-DE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 Fotos mit Untertitel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4"/>
          </p:nvPr>
        </p:nvSpPr>
        <p:spPr bwMode="auto">
          <a:xfrm>
            <a:off x="550863" y="4930308"/>
            <a:ext cx="2664816" cy="1018971"/>
          </a:xfrm>
          <a:prstGeom prst="rect">
            <a:avLst/>
          </a:prstGeo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19" name="Textplatzhalter 13"/>
          <p:cNvSpPr>
            <a:spLocks noGrp="1"/>
          </p:cNvSpPr>
          <p:nvPr>
            <p:ph type="body" sz="quarter" idx="16"/>
          </p:nvPr>
        </p:nvSpPr>
        <p:spPr bwMode="auto">
          <a:xfrm>
            <a:off x="4497275" y="4930308"/>
            <a:ext cx="2664816" cy="1018971"/>
          </a:xfrm>
          <a:prstGeom prst="rect">
            <a:avLst/>
          </a:prstGeo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24" name="Textplatzhalter 13"/>
          <p:cNvSpPr>
            <a:spLocks noGrp="1"/>
          </p:cNvSpPr>
          <p:nvPr>
            <p:ph type="body" sz="quarter" idx="18"/>
          </p:nvPr>
        </p:nvSpPr>
        <p:spPr bwMode="auto">
          <a:xfrm>
            <a:off x="8443688" y="4930309"/>
            <a:ext cx="2664816" cy="1018971"/>
          </a:xfrm>
          <a:prstGeom prst="rect">
            <a:avLst/>
          </a:prstGeom>
        </p:spPr>
        <p:txBody>
          <a:bodyPr lIns="0"/>
          <a:lstStyle>
            <a:lvl1pPr>
              <a:lnSpc>
                <a:spcPct val="105000"/>
              </a:lnSpc>
              <a:spcBef>
                <a:spcPts val="0"/>
              </a:spcBef>
              <a:defRPr sz="1500" b="0" spc="0"/>
            </a:lvl1pPr>
            <a:lvl2pPr marL="0" indent="0">
              <a:lnSpc>
                <a:spcPct val="105000"/>
              </a:lnSpc>
              <a:spcBef>
                <a:spcPts val="0"/>
              </a:spcBef>
              <a:buNone/>
              <a:defRPr sz="1500" b="1" spc="0"/>
            </a:lvl2pPr>
            <a:lvl3pPr marL="180975" indent="-180975">
              <a:lnSpc>
                <a:spcPct val="105000"/>
              </a:lnSpc>
              <a:spcBef>
                <a:spcPts val="400"/>
              </a:spcBef>
              <a:defRPr sz="1400" spc="0"/>
            </a:lvl3pPr>
            <a:lvl4pPr marL="361950" indent="-180975">
              <a:lnSpc>
                <a:spcPct val="105000"/>
              </a:lnSpc>
              <a:spcBef>
                <a:spcPts val="400"/>
              </a:spcBef>
              <a:defRPr sz="1200" spc="0"/>
            </a:lvl4pPr>
            <a:lvl5pPr marL="542925" indent="-180975">
              <a:lnSpc>
                <a:spcPct val="105000"/>
              </a:lnSpc>
              <a:spcBef>
                <a:spcPts val="400"/>
              </a:spcBef>
              <a:defRPr sz="1200" spc="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</p:txBody>
      </p:sp>
      <p:sp>
        <p:nvSpPr>
          <p:cNvPr id="11" name="Bildplatzhalter 10"/>
          <p:cNvSpPr>
            <a:spLocks noGrp="1"/>
          </p:cNvSpPr>
          <p:nvPr>
            <p:ph type="pic" sz="quarter" idx="19" hasCustomPrompt="1"/>
          </p:nvPr>
        </p:nvSpPr>
        <p:spPr bwMode="auto">
          <a:xfrm>
            <a:off x="550863" y="2114550"/>
            <a:ext cx="2554286" cy="255428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  <p:sp>
        <p:nvSpPr>
          <p:cNvPr id="13" name="Bildplatzhalter 10"/>
          <p:cNvSpPr>
            <a:spLocks noGrp="1"/>
          </p:cNvSpPr>
          <p:nvPr>
            <p:ph type="pic" sz="quarter" idx="20" hasCustomPrompt="1"/>
          </p:nvPr>
        </p:nvSpPr>
        <p:spPr bwMode="auto">
          <a:xfrm>
            <a:off x="8443688" y="2114550"/>
            <a:ext cx="2554286" cy="255428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  <p:sp>
        <p:nvSpPr>
          <p:cNvPr id="26" name="Bildplatzhalter 10"/>
          <p:cNvSpPr>
            <a:spLocks noGrp="1"/>
          </p:cNvSpPr>
          <p:nvPr>
            <p:ph type="pic" sz="quarter" idx="21" hasCustomPrompt="1"/>
          </p:nvPr>
        </p:nvSpPr>
        <p:spPr bwMode="auto">
          <a:xfrm>
            <a:off x="4497275" y="2114550"/>
            <a:ext cx="2554286" cy="255428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Bild einfügen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/>
          <p:nvPr userDrawn="1"/>
        </p:nvPicPr>
        <p:blipFill>
          <a:blip r:embed="rId2"/>
          <a:stretch/>
        </p:blipFill>
        <p:spPr bwMode="auto">
          <a:xfrm>
            <a:off x="0" y="6339839"/>
            <a:ext cx="12205560" cy="51815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524246" y="1772815"/>
            <a:ext cx="10796586" cy="4104455"/>
          </a:xfrm>
          <a:prstGeom prst="rect">
            <a:avLst/>
          </a:prstGeom>
        </p:spPr>
        <p:txBody>
          <a:bodyPr anchor="t"/>
          <a:lstStyle>
            <a:lvl1pPr>
              <a:defRPr sz="8300" spc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Kapiteltitel bearbeiten</a:t>
            </a:r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 hasCustomPrompt="1"/>
          </p:nvPr>
        </p:nvSpPr>
        <p:spPr bwMode="auto">
          <a:xfrm>
            <a:off x="524246" y="442764"/>
            <a:ext cx="2095797" cy="128780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lang="de-DE" sz="8300" spc="3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1.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Zitat Taubenblau Foto link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 bwMode="auto">
          <a:xfrm>
            <a:off x="3851875" y="861356"/>
            <a:ext cx="6554538" cy="4723447"/>
          </a:xfrm>
          <a:prstGeom prst="rect">
            <a:avLst/>
          </a:prstGeom>
        </p:spPr>
        <p:txBody>
          <a:bodyPr/>
          <a:lstStyle>
            <a:lvl1pPr>
              <a:lnSpc>
                <a:spcPct val="118000"/>
              </a:lnSpc>
              <a:spcBef>
                <a:spcPts val="0"/>
              </a:spcBef>
              <a:defRPr sz="3000" i="1"/>
            </a:lvl1pPr>
            <a:lvl2pPr marL="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Zitat einfügen</a:t>
            </a:r>
            <a:endParaRPr/>
          </a:p>
        </p:txBody>
      </p:sp>
      <p:pic>
        <p:nvPicPr>
          <p:cNvPr id="2" name="Grafik 1"/>
          <p:cNvPicPr/>
          <p:nvPr userDrawn="1"/>
        </p:nvPicPr>
        <p:blipFill>
          <a:blip r:embed="rId2"/>
          <a:stretch/>
        </p:blipFill>
        <p:spPr bwMode="auto">
          <a:xfrm>
            <a:off x="0" y="6339839"/>
            <a:ext cx="12205560" cy="518159"/>
          </a:xfrm>
          <a:prstGeom prst="rect">
            <a:avLst/>
          </a:prstGeom>
        </p:spPr>
      </p:pic>
      <p:sp>
        <p:nvSpPr>
          <p:cNvPr id="11" name="Textplatzhalter 10"/>
          <p:cNvSpPr>
            <a:spLocks noGrp="1"/>
          </p:cNvSpPr>
          <p:nvPr>
            <p:ph type="body" sz="quarter" idx="11" hasCustomPrompt="1"/>
          </p:nvPr>
        </p:nvSpPr>
        <p:spPr bwMode="auto">
          <a:xfrm>
            <a:off x="5159895" y="5791505"/>
            <a:ext cx="5258394" cy="360040"/>
          </a:xfrm>
          <a:prstGeom prst="rect">
            <a:avLst/>
          </a:prstGeom>
        </p:spPr>
        <p:txBody>
          <a:bodyPr/>
          <a:lstStyle>
            <a:lvl1pPr algn="r">
              <a:lnSpc>
                <a:spcPct val="100000"/>
              </a:lnSpc>
              <a:defRPr sz="1600" i="1"/>
            </a:lvl1pPr>
            <a:lvl2pPr marL="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>
              <a:defRPr/>
            </a:pPr>
            <a:r>
              <a:rPr lang="de-DE"/>
              <a:t>Zitatgeber einfügen</a:t>
            </a:r>
            <a:endParaRPr/>
          </a:p>
        </p:txBody>
      </p:sp>
      <p:pic>
        <p:nvPicPr>
          <p:cNvPr id="15" name="Grafik 14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1916524" y="4532396"/>
            <a:ext cx="1800720" cy="1297293"/>
          </a:xfrm>
          <a:prstGeom prst="rect">
            <a:avLst/>
          </a:prstGeom>
        </p:spPr>
      </p:pic>
      <p:sp>
        <p:nvSpPr>
          <p:cNvPr id="5" name="Bildplatzhalter 4"/>
          <p:cNvSpPr>
            <a:spLocks noGrp="1"/>
          </p:cNvSpPr>
          <p:nvPr>
            <p:ph type="pic" sz="quarter" idx="12"/>
          </p:nvPr>
        </p:nvSpPr>
        <p:spPr bwMode="auto">
          <a:xfrm>
            <a:off x="629727" y="1250830"/>
            <a:ext cx="2544792" cy="253616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Bild durch Klicken auf Symbol hinzufügen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Endslide mit Kontakt">
    <p:bg>
      <p:bgPr>
        <a:solidFill>
          <a:srgbClr val="E993B5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7035885" y="3311492"/>
            <a:ext cx="4248992" cy="1792460"/>
          </a:xfrm>
          <a:prstGeom prst="rect">
            <a:avLst/>
          </a:prstGeom>
        </p:spPr>
        <p:txBody>
          <a:bodyPr/>
          <a:lstStyle>
            <a:lvl1pPr algn="r">
              <a:lnSpc>
                <a:spcPct val="95000"/>
              </a:lnSpc>
              <a:spcBef>
                <a:spcPts val="0"/>
              </a:spcBef>
              <a:defRPr sz="2900" spc="0"/>
            </a:lvl1pPr>
            <a:lvl2pPr marL="0" indent="0">
              <a:buNone/>
              <a:defRPr sz="1600" spc="0"/>
            </a:lvl2pPr>
            <a:lvl3pPr>
              <a:defRPr sz="1400" spc="0"/>
            </a:lvl3pPr>
            <a:lvl4pPr>
              <a:defRPr sz="1200" spc="0"/>
            </a:lvl4pPr>
            <a:lvl5pPr>
              <a:defRPr sz="1200" spc="0"/>
            </a:lvl5pPr>
          </a:lstStyle>
          <a:p>
            <a:pPr lvl="0">
              <a:defRPr/>
            </a:pPr>
            <a:r>
              <a:rPr lang="de-DE"/>
              <a:t>Kontaktdaten einfügen</a:t>
            </a:r>
            <a:endParaRPr/>
          </a:p>
        </p:txBody>
      </p:sp>
      <p:pic>
        <p:nvPicPr>
          <p:cNvPr id="4" name="Grafik 3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/>
          <a:stretch/>
        </p:blipFill>
        <p:spPr bwMode="auto">
          <a:xfrm>
            <a:off x="0" y="6339839"/>
            <a:ext cx="12205560" cy="518159"/>
          </a:xfrm>
          <a:prstGeom prst="rect">
            <a:avLst/>
          </a:prstGeom>
        </p:spPr>
      </p:pic>
      <p:pic>
        <p:nvPicPr>
          <p:cNvPr id="13" name="Grafik 12">
            <a:hlinkClick r:id="rId3"/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/>
        </p:blipFill>
        <p:spPr bwMode="auto">
          <a:xfrm>
            <a:off x="1054211" y="6415920"/>
            <a:ext cx="347076" cy="347076"/>
          </a:xfrm>
          <a:prstGeom prst="rect">
            <a:avLst/>
          </a:prstGeom>
        </p:spPr>
      </p:pic>
      <p:pic>
        <p:nvPicPr>
          <p:cNvPr id="15" name="Grafik 14">
            <a:hlinkClick r:id="rId6"/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/>
        </p:blipFill>
        <p:spPr bwMode="auto">
          <a:xfrm>
            <a:off x="395282" y="6360806"/>
            <a:ext cx="396801" cy="39680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hrift, Screenshot, Design enthält.&#10;&#10;Automatisch generierte Beschreibung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599637" y="2728875"/>
            <a:ext cx="10992722" cy="20869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Agenda Tabel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2" y="561974"/>
            <a:ext cx="8147937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6" name="Tabellenplatzhalter 5"/>
          <p:cNvSpPr>
            <a:spLocks noGrp="1"/>
          </p:cNvSpPr>
          <p:nvPr>
            <p:ph type="tbl" sz="quarter" idx="17" hasCustomPrompt="1"/>
          </p:nvPr>
        </p:nvSpPr>
        <p:spPr bwMode="auto">
          <a:xfrm>
            <a:off x="1991608" y="1700212"/>
            <a:ext cx="7848807" cy="3816349"/>
          </a:xfrm>
          <a:prstGeom prst="rect">
            <a:avLst/>
          </a:prstGeom>
        </p:spPr>
        <p:txBody>
          <a:bodyPr/>
          <a:lstStyle>
            <a:lvl1pPr>
              <a:defRPr sz="1600" spc="0"/>
            </a:lvl1pPr>
          </a:lstStyle>
          <a:p>
            <a:pPr>
              <a:defRPr/>
            </a:pPr>
            <a:r>
              <a:rPr lang="de-DE"/>
              <a:t>Tabelle für Agenda nutzen, Beispiel im Master-Deck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 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7"/>
            <a:ext cx="10082211" cy="3456209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defRPr/>
            </a:lvl1pPr>
            <a:lvl2pPr>
              <a:spcBef>
                <a:spcPts val="2100"/>
              </a:spcBef>
              <a:defRPr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2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7"/>
            <a:ext cx="5068163" cy="3744241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cxnSp>
        <p:nvCxnSpPr>
          <p:cNvPr id="7" name="Gerader Verbinder 6"/>
          <p:cNvCxnSpPr>
            <a:cxnSpLocks/>
          </p:cNvCxnSpPr>
          <p:nvPr userDrawn="1"/>
        </p:nvCxnSpPr>
        <p:spPr bwMode="auto">
          <a:xfrm>
            <a:off x="6095999" y="2321302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7"/>
          <p:cNvSpPr>
            <a:spLocks noGrp="1"/>
          </p:cNvSpPr>
          <p:nvPr>
            <p:ph type="body" sz="quarter" idx="18"/>
          </p:nvPr>
        </p:nvSpPr>
        <p:spPr bwMode="auto">
          <a:xfrm>
            <a:off x="6572971" y="2205037"/>
            <a:ext cx="5068163" cy="3744241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 sz="2000">
                <a:latin typeface="+mj-lt"/>
              </a:defRPr>
            </a:lvl1pPr>
            <a:lvl2pPr>
              <a:spcBef>
                <a:spcPts val="1700"/>
              </a:spcBef>
              <a:defRPr sz="1600"/>
            </a:lvl2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3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5037"/>
            <a:ext cx="3208996" cy="3672235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cxnSp>
        <p:nvCxnSpPr>
          <p:cNvPr id="7" name="Gerader Verbinder 6"/>
          <p:cNvCxnSpPr>
            <a:cxnSpLocks/>
          </p:cNvCxnSpPr>
          <p:nvPr userDrawn="1"/>
        </p:nvCxnSpPr>
        <p:spPr bwMode="auto">
          <a:xfrm>
            <a:off x="4113684" y="2321302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r Verbinder 5"/>
          <p:cNvCxnSpPr>
            <a:cxnSpLocks/>
          </p:cNvCxnSpPr>
          <p:nvPr userDrawn="1"/>
        </p:nvCxnSpPr>
        <p:spPr bwMode="auto">
          <a:xfrm>
            <a:off x="8085609" y="2321302"/>
            <a:ext cx="0" cy="34069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platzhalter 7"/>
          <p:cNvSpPr>
            <a:spLocks noGrp="1"/>
          </p:cNvSpPr>
          <p:nvPr>
            <p:ph type="body" sz="quarter" idx="19"/>
          </p:nvPr>
        </p:nvSpPr>
        <p:spPr bwMode="auto">
          <a:xfrm>
            <a:off x="4503737" y="2205036"/>
            <a:ext cx="3208996" cy="3672234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14" name="Textplatzhalter 7"/>
          <p:cNvSpPr>
            <a:spLocks noGrp="1"/>
          </p:cNvSpPr>
          <p:nvPr>
            <p:ph type="body" sz="quarter" idx="20"/>
          </p:nvPr>
        </p:nvSpPr>
        <p:spPr bwMode="auto">
          <a:xfrm>
            <a:off x="8447087" y="2205036"/>
            <a:ext cx="3208996" cy="3672234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4 x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4" name="Textplatzhalter 7"/>
          <p:cNvSpPr>
            <a:spLocks noGrp="1"/>
          </p:cNvSpPr>
          <p:nvPr>
            <p:ph type="body" sz="quarter" idx="22"/>
          </p:nvPr>
        </p:nvSpPr>
        <p:spPr bwMode="auto">
          <a:xfrm>
            <a:off x="550863" y="4291012"/>
            <a:ext cx="4248992" cy="1656996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cxnSp>
        <p:nvCxnSpPr>
          <p:cNvPr id="13" name="Gerader Verbinder 12"/>
          <p:cNvCxnSpPr>
            <a:cxnSpLocks/>
          </p:cNvCxnSpPr>
          <p:nvPr userDrawn="1"/>
        </p:nvCxnSpPr>
        <p:spPr bwMode="auto">
          <a:xfrm>
            <a:off x="550863" y="4120504"/>
            <a:ext cx="42489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/>
          <p:cNvCxnSpPr>
            <a:cxnSpLocks/>
          </p:cNvCxnSpPr>
          <p:nvPr userDrawn="1"/>
        </p:nvCxnSpPr>
        <p:spPr bwMode="auto">
          <a:xfrm>
            <a:off x="6199187" y="4120504"/>
            <a:ext cx="424899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platzhalter 7"/>
          <p:cNvSpPr>
            <a:spLocks noGrp="1"/>
          </p:cNvSpPr>
          <p:nvPr>
            <p:ph type="body" sz="quarter" idx="20"/>
          </p:nvPr>
        </p:nvSpPr>
        <p:spPr bwMode="auto">
          <a:xfrm>
            <a:off x="550863" y="2205037"/>
            <a:ext cx="4248992" cy="1656996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23" name="Textplatzhalter 7"/>
          <p:cNvSpPr>
            <a:spLocks noGrp="1"/>
          </p:cNvSpPr>
          <p:nvPr>
            <p:ph type="body" sz="quarter" idx="21"/>
          </p:nvPr>
        </p:nvSpPr>
        <p:spPr bwMode="auto">
          <a:xfrm>
            <a:off x="6178971" y="2205037"/>
            <a:ext cx="4248992" cy="1656996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25" name="Textplatzhalter 7"/>
          <p:cNvSpPr>
            <a:spLocks noGrp="1"/>
          </p:cNvSpPr>
          <p:nvPr>
            <p:ph type="body" sz="quarter" idx="23"/>
          </p:nvPr>
        </p:nvSpPr>
        <p:spPr bwMode="auto">
          <a:xfrm>
            <a:off x="6178971" y="4291012"/>
            <a:ext cx="4248992" cy="1656996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spcAft>
                <a:spcPts val="600"/>
              </a:spcAft>
              <a:defRPr>
                <a:latin typeface="+mj-lt"/>
              </a:defRPr>
            </a:lvl1pPr>
            <a:lvl2pPr>
              <a:spcBef>
                <a:spcPts val="900"/>
              </a:spcBef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und Inhalt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50863" y="2204863"/>
            <a:ext cx="10082211" cy="3456383"/>
          </a:xfrm>
          <a:prstGeom prst="rect">
            <a:avLst/>
          </a:prstGeom>
        </p:spPr>
        <p:txBody>
          <a:bodyPr/>
          <a:lstStyle>
            <a:lvl1pPr>
              <a:spcBef>
                <a:spcPts val="2600"/>
              </a:spcBef>
              <a:defRPr sz="2400"/>
            </a:lvl1pPr>
            <a:lvl2pPr marL="355600" indent="-355600">
              <a:spcBef>
                <a:spcPts val="2100"/>
              </a:spcBef>
              <a:buFont typeface="Kantumruy Pro"/>
              <a:buChar char="—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 Bild links Inhalt 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auto">
          <a:xfrm>
            <a:off x="569341" y="561974"/>
            <a:ext cx="10063732" cy="92280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 bwMode="auto">
          <a:xfrm>
            <a:off x="5951983" y="2276871"/>
            <a:ext cx="4681090" cy="338437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2600"/>
              </a:spcBef>
              <a:defRPr sz="2400"/>
            </a:lvl1pPr>
            <a:lvl2pPr marL="355600" indent="-355600">
              <a:lnSpc>
                <a:spcPct val="100000"/>
              </a:lnSpc>
              <a:spcBef>
                <a:spcPts val="2100"/>
              </a:spcBef>
              <a:buFont typeface="Kantumruy Pro"/>
              <a:buChar char="—"/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</a:p>
        </p:txBody>
      </p:sp>
      <p:sp>
        <p:nvSpPr>
          <p:cNvPr id="6" name="Bildplatzhalter 5"/>
          <p:cNvSpPr>
            <a:spLocks noGrp="1"/>
          </p:cNvSpPr>
          <p:nvPr>
            <p:ph type="pic" sz="quarter" idx="17"/>
          </p:nvPr>
        </p:nvSpPr>
        <p:spPr bwMode="auto">
          <a:xfrm>
            <a:off x="550861" y="2132856"/>
            <a:ext cx="5026025" cy="34743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de-DE"/>
              <a:t>Bild durch Klicken auf Symbol hinzufügen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Screenshot enthält.&#10;&#10;Automatisch generierte Beschreibung"/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0"/>
          <a:stretch/>
        </p:blipFill>
        <p:spPr bwMode="auto">
          <a:xfrm>
            <a:off x="0" y="12938"/>
            <a:ext cx="12215091" cy="6845060"/>
          </a:xfrm>
          <a:prstGeom prst="rect">
            <a:avLst/>
          </a:prstGeom>
        </p:spPr>
      </p:pic>
      <p:sp>
        <p:nvSpPr>
          <p:cNvPr id="3" name="Titelplatzhalter 2"/>
          <p:cNvSpPr>
            <a:spLocks noGrp="1"/>
          </p:cNvSpPr>
          <p:nvPr>
            <p:ph type="title"/>
          </p:nvPr>
        </p:nvSpPr>
        <p:spPr bwMode="auto">
          <a:xfrm>
            <a:off x="838198" y="365124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 bwMode="auto">
          <a:xfrm>
            <a:off x="838198" y="1825624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hdr="0"/>
  <p:txStyles>
    <p:titleStyle>
      <a:lvl1pPr algn="l" defTabSz="914400">
        <a:lnSpc>
          <a:spcPct val="100000"/>
        </a:lnSpc>
        <a:spcBef>
          <a:spcPts val="0"/>
        </a:spcBef>
        <a:buNone/>
        <a:defRPr sz="2800" spc="3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>
        <a:lnSpc>
          <a:spcPct val="113999"/>
        </a:lnSpc>
        <a:spcBef>
          <a:spcPts val="1200"/>
        </a:spcBef>
        <a:buFont typeface="Arial"/>
        <a:buNone/>
        <a:defRPr sz="1800" spc="30">
          <a:solidFill>
            <a:schemeClr val="tx1"/>
          </a:solidFill>
          <a:latin typeface="+mn-lt"/>
          <a:ea typeface="+mn-ea"/>
          <a:cs typeface="+mn-cs"/>
        </a:defRPr>
      </a:lvl1pPr>
      <a:lvl2pPr marL="361950" indent="-361950" algn="l" defTabSz="914400">
        <a:lnSpc>
          <a:spcPct val="113999"/>
        </a:lnSpc>
        <a:spcBef>
          <a:spcPts val="500"/>
        </a:spcBef>
        <a:buFont typeface="Kantumruy Pro"/>
        <a:buChar char="—"/>
        <a:defRPr sz="1800" spc="3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266700" algn="l" defTabSz="914400">
        <a:lnSpc>
          <a:spcPct val="113999"/>
        </a:lnSpc>
        <a:spcBef>
          <a:spcPts val="500"/>
        </a:spcBef>
        <a:buFont typeface="Arial"/>
        <a:buChar char="•"/>
        <a:defRPr sz="1600" spc="30">
          <a:solidFill>
            <a:schemeClr val="tx1"/>
          </a:solidFill>
          <a:latin typeface="+mn-lt"/>
          <a:ea typeface="+mn-ea"/>
          <a:cs typeface="+mn-cs"/>
        </a:defRPr>
      </a:lvl3pPr>
      <a:lvl4pPr marL="809625" indent="-180975" algn="l" defTabSz="914400">
        <a:lnSpc>
          <a:spcPct val="113999"/>
        </a:lnSpc>
        <a:spcBef>
          <a:spcPts val="500"/>
        </a:spcBef>
        <a:buFont typeface="Symbol"/>
        <a:buChar char="-"/>
        <a:defRPr sz="1400" spc="30">
          <a:solidFill>
            <a:schemeClr val="tx1"/>
          </a:solidFill>
          <a:latin typeface="+mn-lt"/>
          <a:ea typeface="+mn-ea"/>
          <a:cs typeface="+mn-cs"/>
        </a:defRPr>
      </a:lvl4pPr>
      <a:lvl5pPr marL="990600" indent="-180975" algn="l" defTabSz="914400">
        <a:lnSpc>
          <a:spcPct val="113999"/>
        </a:lnSpc>
        <a:spcBef>
          <a:spcPts val="500"/>
        </a:spcBef>
        <a:buFont typeface="Arial"/>
        <a:buChar char="•"/>
        <a:defRPr sz="14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://hippasus.com/resources/tte/puentedura_tte.pdf" TargetMode="Externa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hyperlink" Target="http://www.elevenlabs.io" TargetMode="External"/><Relationship Id="rId5" Type="http://schemas.openxmlformats.org/officeDocument/2006/relationships/hyperlink" Target="http://www.udio.com" TargetMode="External"/><Relationship Id="rId4" Type="http://schemas.openxmlformats.org/officeDocument/2006/relationships/hyperlink" Target="http://www.suno.com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scisurvey.de/fobidigimu/" TargetMode="External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scisurvey.de/digiprosmk/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gema.de/de/die-gema/publikationen/virtuos/ki-hoerexperiment-start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microsoft.com/office/2007/relationships/media" Target="../media/media2.wav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video" Target="../media/media1.mp4"/><Relationship Id="rId16" Type="http://schemas.openxmlformats.org/officeDocument/2006/relationships/image" Target="../media/image25.png"/><Relationship Id="rId1" Type="http://schemas.microsoft.com/office/2007/relationships/media" Target="../media/media1.mp4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4.xml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audio" Target="../media/media2.wav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lernen.digital/kompetenzzentren/kompetenzzentrum-musik-kunst-sport/" TargetMode="Externa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svg"/><Relationship Id="rId5" Type="http://schemas.openxmlformats.org/officeDocument/2006/relationships/image" Target="../media/image40.png"/><Relationship Id="rId4" Type="http://schemas.openxmlformats.org/officeDocument/2006/relationships/image" Target="../media/image3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7544106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550863" y="1603722"/>
            <a:ext cx="6429055" cy="693966"/>
          </a:xfrm>
          <a:prstGeom prst="rect">
            <a:avLst/>
          </a:prstGeom>
        </p:spPr>
        <p:txBody>
          <a:bodyPr anchor="b">
            <a:normAutofit fontScale="90000"/>
          </a:bodyPr>
          <a:lstStyle>
            <a:lvl1pPr algn="l">
              <a:defRPr sz="4800" b="1" i="0" spc="0">
                <a:solidFill>
                  <a:schemeClr val="bg1"/>
                </a:solidFill>
                <a:latin typeface="Kantumruy Pro"/>
                <a:cs typeface="Kantumruy Pro"/>
              </a:defRPr>
            </a:lvl1pPr>
          </a:lstStyle>
          <a:p>
            <a:pPr>
              <a:defRPr/>
            </a:pPr>
            <a:r>
              <a:rPr lang="en-GB" dirty="0" err="1"/>
              <a:t>Anwendungsszenarien</a:t>
            </a:r>
            <a:r>
              <a:rPr lang="en-GB" dirty="0"/>
              <a:t> KI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Musikunterricht</a:t>
            </a:r>
            <a:endParaRPr dirty="0" err="1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7E50123-58CB-FAD2-9EB5-9E2484343FF0}"/>
              </a:ext>
            </a:extLst>
          </p:cNvPr>
          <p:cNvSpPr/>
          <p:nvPr/>
        </p:nvSpPr>
        <p:spPr bwMode="auto">
          <a:xfrm>
            <a:off x="647148" y="2408582"/>
            <a:ext cx="5950225" cy="2847007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Prof. </a:t>
            </a:r>
            <a:r>
              <a:rPr lang="en-GB" dirty="0" err="1"/>
              <a:t>Dr.</a:t>
            </a:r>
            <a:r>
              <a:rPr lang="en-GB" dirty="0"/>
              <a:t> Oliver Krämer</a:t>
            </a:r>
            <a:endParaRPr lang="en-US" dirty="0"/>
          </a:p>
          <a:p>
            <a:pPr algn="ctr"/>
            <a:r>
              <a:rPr lang="en-GB" dirty="0"/>
              <a:t>Benjamin Hecht</a:t>
            </a:r>
          </a:p>
          <a:p>
            <a:pPr algn="ctr"/>
            <a:r>
              <a:rPr lang="en-GB" dirty="0" err="1"/>
              <a:t>hmt</a:t>
            </a:r>
            <a:r>
              <a:rPr lang="en-GB" dirty="0"/>
              <a:t> Rostock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EBDB-1C5A-9580-4F63-6D06EAAB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Der KI-Würfel: </a:t>
            </a:r>
            <a:r>
              <a:rPr lang="en-GB" dirty="0" err="1"/>
              <a:t>Anwendungsszenarien</a:t>
            </a:r>
            <a:r>
              <a:rPr lang="en-GB" dirty="0"/>
              <a:t> </a:t>
            </a:r>
            <a:r>
              <a:rPr lang="en-GB" dirty="0" err="1"/>
              <a:t>für</a:t>
            </a:r>
            <a:r>
              <a:rPr lang="en-GB" dirty="0"/>
              <a:t> KI </a:t>
            </a:r>
            <a:r>
              <a:rPr lang="en-GB" dirty="0" err="1"/>
              <a:t>im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Musikunterricht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6691D3-3375-CAC2-2F57-2AB2E5B88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085" y="1845752"/>
            <a:ext cx="7724914" cy="434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760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76F82-0B2C-4179-4281-B49A66F8D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Die </a:t>
            </a:r>
            <a:r>
              <a:rPr lang="en-GB" dirty="0" err="1"/>
              <a:t>erste</a:t>
            </a:r>
            <a:r>
              <a:rPr lang="en-GB" dirty="0"/>
              <a:t> Dimension: Drei </a:t>
            </a:r>
            <a:r>
              <a:rPr lang="en-GB" dirty="0" err="1"/>
              <a:t>Phasen</a:t>
            </a:r>
            <a:r>
              <a:rPr lang="en-GB" dirty="0"/>
              <a:t> des </a:t>
            </a:r>
            <a:r>
              <a:rPr lang="en-GB" dirty="0" err="1"/>
              <a:t>Prozesses</a:t>
            </a:r>
            <a:br>
              <a:rPr lang="en-GB" dirty="0"/>
            </a:br>
            <a:r>
              <a:rPr lang="en-GB" dirty="0"/>
              <a:t>"</a:t>
            </a:r>
            <a:r>
              <a:rPr lang="en-GB" dirty="0" err="1"/>
              <a:t>Unterrichten</a:t>
            </a:r>
            <a:r>
              <a:rPr lang="en-GB" dirty="0"/>
              <a:t>"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84C4FD-E27B-8CE2-A5AF-AC16A1CF9CE4}"/>
              </a:ext>
            </a:extLst>
          </p:cNvPr>
          <p:cNvSpPr/>
          <p:nvPr/>
        </p:nvSpPr>
        <p:spPr bwMode="auto">
          <a:xfrm>
            <a:off x="1929922" y="1987333"/>
            <a:ext cx="8346508" cy="374319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576FDE9-47F9-CAC4-7A55-AE81897C617F}"/>
              </a:ext>
            </a:extLst>
          </p:cNvPr>
          <p:cNvSpPr/>
          <p:nvPr/>
        </p:nvSpPr>
        <p:spPr bwMode="auto">
          <a:xfrm>
            <a:off x="4859838" y="3184482"/>
            <a:ext cx="2480153" cy="1916482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i="1" err="1"/>
              <a:t>Unterrichten</a:t>
            </a:r>
            <a:endParaRPr lang="en-GB" i="1"/>
          </a:p>
          <a:p>
            <a:pPr algn="ctr"/>
            <a:endParaRPr lang="en-GB" dirty="0"/>
          </a:p>
          <a:p>
            <a:pPr algn="ctr"/>
            <a:r>
              <a:rPr lang="en-GB" dirty="0" err="1"/>
              <a:t>Durchführen</a:t>
            </a:r>
            <a:r>
              <a:rPr lang="en-GB" dirty="0"/>
              <a:t> von </a:t>
            </a:r>
            <a:r>
              <a:rPr lang="en-GB" dirty="0" err="1"/>
              <a:t>Unterrichtsstunden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2FA30F-0999-6C12-ACFD-1ED47FDEA981}"/>
              </a:ext>
            </a:extLst>
          </p:cNvPr>
          <p:cNvSpPr txBox="1"/>
          <p:nvPr/>
        </p:nvSpPr>
        <p:spPr bwMode="auto">
          <a:xfrm>
            <a:off x="2129424" y="3794067"/>
            <a:ext cx="198328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Vorbereitung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einer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Unterrichtsstunde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B9A780-1F15-33E1-7CA8-E0918DA37ACF}"/>
              </a:ext>
            </a:extLst>
          </p:cNvPr>
          <p:cNvSpPr txBox="1"/>
          <p:nvPr/>
        </p:nvSpPr>
        <p:spPr bwMode="auto">
          <a:xfrm>
            <a:off x="8173233" y="3684737"/>
            <a:ext cx="198328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dirty="0" err="1">
                <a:solidFill>
                  <a:schemeClr val="bg1"/>
                </a:solidFill>
              </a:rPr>
              <a:t>Nachbereitung</a:t>
            </a:r>
            <a:r>
              <a:rPr lang="en-GB" dirty="0">
                <a:solidFill>
                  <a:schemeClr val="bg1"/>
                </a:solidFill>
              </a:rPr>
              <a:t> und Reflexion </a:t>
            </a:r>
            <a:r>
              <a:rPr lang="en-GB" dirty="0" err="1">
                <a:solidFill>
                  <a:schemeClr val="bg1"/>
                </a:solidFill>
              </a:rPr>
              <a:t>einer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Unterrichtsstunde</a:t>
            </a:r>
            <a:endParaRPr lang="en-US" dirty="0" err="1">
              <a:solidFill>
                <a:schemeClr val="bg1"/>
              </a:solidFill>
            </a:endParaRPr>
          </a:p>
        </p:txBody>
      </p:sp>
      <p:pic>
        <p:nvPicPr>
          <p:cNvPr id="10" name="Graphic 9" descr="Arrow: Straight with solid fill">
            <a:extLst>
              <a:ext uri="{FF2B5EF4-FFF2-40B4-BE49-F238E27FC236}">
                <a16:creationId xmlns:a16="http://schemas.microsoft.com/office/drawing/2014/main" id="{CB4B1678-9158-D0FD-EAB0-E1031CD47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29814" y="3692047"/>
            <a:ext cx="914400" cy="914400"/>
          </a:xfrm>
          <a:prstGeom prst="rect">
            <a:avLst/>
          </a:prstGeom>
        </p:spPr>
      </p:pic>
      <p:pic>
        <p:nvPicPr>
          <p:cNvPr id="11" name="Graphic 10" descr="Arrow: Straight with solid fill">
            <a:extLst>
              <a:ext uri="{FF2B5EF4-FFF2-40B4-BE49-F238E27FC236}">
                <a16:creationId xmlns:a16="http://schemas.microsoft.com/office/drawing/2014/main" id="{6DFA8465-B4D1-27F8-F8B8-B6C97CCF9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4020854" y="3681608"/>
            <a:ext cx="839243" cy="92483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647880-6FE5-0960-744B-E9BEA740F277}"/>
              </a:ext>
            </a:extLst>
          </p:cNvPr>
          <p:cNvSpPr txBox="1"/>
          <p:nvPr/>
        </p:nvSpPr>
        <p:spPr bwMode="auto">
          <a:xfrm>
            <a:off x="4029205" y="2244246"/>
            <a:ext cx="414402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err="1">
                <a:solidFill>
                  <a:schemeClr val="bg1"/>
                </a:solidFill>
              </a:rPr>
              <a:t>Unterrichten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als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Kreislauf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mit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drei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err="1">
                <a:solidFill>
                  <a:schemeClr val="bg1"/>
                </a:solidFill>
              </a:rPr>
              <a:t>Phasen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607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C8192-6D30-8077-01FF-3720B0F1A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Die </a:t>
            </a:r>
            <a:r>
              <a:rPr lang="en-GB" dirty="0" err="1"/>
              <a:t>zweite</a:t>
            </a:r>
            <a:r>
              <a:rPr lang="en-GB" dirty="0"/>
              <a:t> Dimension: </a:t>
            </a:r>
            <a:r>
              <a:rPr lang="en-GB" dirty="0" err="1"/>
              <a:t>Umgangsweisen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Musik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BF7C44-A98B-7F0F-8297-CA9DF6BAE0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739" y="2205037"/>
            <a:ext cx="5520651" cy="345620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Dankmar Venus (1969): </a:t>
            </a:r>
            <a:r>
              <a:rPr lang="en-GB" dirty="0" err="1"/>
              <a:t>Umgangsweisen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Musik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B318C6-8CFB-FF89-AC0D-87B1450DA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281" y="1915177"/>
            <a:ext cx="4274507" cy="4029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553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BB2E6-6A54-FB85-BD9C-573E014A0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Die </a:t>
            </a:r>
            <a:r>
              <a:rPr lang="en-GB" dirty="0" err="1"/>
              <a:t>zweite</a:t>
            </a:r>
            <a:r>
              <a:rPr lang="en-GB" dirty="0"/>
              <a:t> Dimension: </a:t>
            </a:r>
            <a:r>
              <a:rPr lang="en-GB" dirty="0" err="1"/>
              <a:t>Umgangsweisen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Musik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D28E725-440A-D5E7-2CA3-E02D7CAA1C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709276"/>
              </p:ext>
            </p:extLst>
          </p:nvPr>
        </p:nvGraphicFramePr>
        <p:xfrm>
          <a:off x="694982" y="1863624"/>
          <a:ext cx="10663585" cy="4230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2327">
                  <a:extLst>
                    <a:ext uri="{9D8B030D-6E8A-4147-A177-3AD203B41FA5}">
                      <a16:colId xmlns:a16="http://schemas.microsoft.com/office/drawing/2014/main" val="409739744"/>
                    </a:ext>
                  </a:extLst>
                </a:gridCol>
                <a:gridCol w="1764231">
                  <a:extLst>
                    <a:ext uri="{9D8B030D-6E8A-4147-A177-3AD203B41FA5}">
                      <a16:colId xmlns:a16="http://schemas.microsoft.com/office/drawing/2014/main" val="3194928597"/>
                    </a:ext>
                  </a:extLst>
                </a:gridCol>
                <a:gridCol w="3198317">
                  <a:extLst>
                    <a:ext uri="{9D8B030D-6E8A-4147-A177-3AD203B41FA5}">
                      <a16:colId xmlns:a16="http://schemas.microsoft.com/office/drawing/2014/main" val="2146130544"/>
                    </a:ext>
                  </a:extLst>
                </a:gridCol>
                <a:gridCol w="2426051">
                  <a:extLst>
                    <a:ext uri="{9D8B030D-6E8A-4147-A177-3AD203B41FA5}">
                      <a16:colId xmlns:a16="http://schemas.microsoft.com/office/drawing/2014/main" val="3413235899"/>
                    </a:ext>
                  </a:extLst>
                </a:gridCol>
                <a:gridCol w="1572659">
                  <a:extLst>
                    <a:ext uri="{9D8B030D-6E8A-4147-A177-3AD203B41FA5}">
                      <a16:colId xmlns:a16="http://schemas.microsoft.com/office/drawing/2014/main" val="646773031"/>
                    </a:ext>
                  </a:extLst>
                </a:gridCol>
              </a:tblGrid>
              <a:tr h="286967">
                <a:tc>
                  <a:txBody>
                    <a:bodyPr/>
                    <a:lstStyle/>
                    <a:p>
                      <a:r>
                        <a:rPr lang="en-GB" sz="1400" dirty="0"/>
                        <a:t>Venus (1969)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Lugert (1982)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err="1"/>
                        <a:t>NAfME</a:t>
                      </a:r>
                      <a:r>
                        <a:rPr lang="en-GB" sz="1400" dirty="0"/>
                        <a:t>/</a:t>
                      </a:r>
                      <a:r>
                        <a:rPr lang="en-GB" sz="1400" err="1"/>
                        <a:t>ehem</a:t>
                      </a:r>
                      <a:r>
                        <a:rPr lang="en-GB" sz="1400" dirty="0"/>
                        <a:t>. MENC-Standards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Jank et al. (2001)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EPA (2005)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041300"/>
                  </a:ext>
                </a:extLst>
              </a:tr>
              <a:tr h="416565">
                <a:tc>
                  <a:txBody>
                    <a:bodyPr/>
                    <a:lstStyle/>
                    <a:p>
                      <a:r>
                        <a:rPr lang="en-GB" sz="1200" dirty="0" err="1"/>
                        <a:t>Rezeption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/>
                        <a:t>Hören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Listening to, </a:t>
                      </a:r>
                      <a:r>
                        <a:rPr lang="en-GB" sz="1200" b="0" i="0" u="none" strike="noStrike" noProof="0" err="1">
                          <a:latin typeface="Kantumruy Pro"/>
                        </a:rPr>
                        <a:t>analyzing</a:t>
                      </a:r>
                      <a:r>
                        <a:rPr lang="en-GB" sz="1200" b="0" i="0" u="none" strike="noStrike" noProof="0" dirty="0">
                          <a:latin typeface="Kantumruy Pro"/>
                        </a:rPr>
                        <a:t>, and describing music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Musik </a:t>
                      </a:r>
                      <a:r>
                        <a:rPr lang="en-GB" sz="1200" dirty="0" err="1"/>
                        <a:t>hören</a:t>
                      </a:r>
                      <a:r>
                        <a:rPr lang="en-GB" sz="1200" dirty="0"/>
                        <a:t> und </a:t>
                      </a:r>
                      <a:r>
                        <a:rPr lang="en-GB" sz="1200" dirty="0" err="1"/>
                        <a:t>beschreiben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r>
                        <a:rPr lang="en-GB" sz="1200" dirty="0"/>
                        <a:t>Musik </a:t>
                      </a:r>
                      <a:r>
                        <a:rPr lang="en-GB" sz="1200" dirty="0" err="1"/>
                        <a:t>erschließen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358750"/>
                  </a:ext>
                </a:extLst>
              </a:tr>
              <a:tr h="249939">
                <a:tc rowSpan="3">
                  <a:txBody>
                    <a:bodyPr/>
                    <a:lstStyle/>
                    <a:p>
                      <a:r>
                        <a:rPr lang="en-GB" sz="1200" dirty="0"/>
                        <a:t>Reflexion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GB" sz="1200" dirty="0"/>
                        <a:t>Verstehen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Evaluating music and music performances</a:t>
                      </a:r>
                      <a:endParaRPr lang="en-US" sz="12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GB" sz="1200" dirty="0"/>
                        <a:t>Musik </a:t>
                      </a:r>
                      <a:r>
                        <a:rPr lang="en-GB" sz="1200" dirty="0" err="1"/>
                        <a:t>kontextualisieren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5358225"/>
                  </a:ext>
                </a:extLst>
              </a:tr>
              <a:tr h="5831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Understanding relationships between music, the other arts, and disciplines outside the arts 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707049"/>
                  </a:ext>
                </a:extLst>
              </a:tr>
              <a:tr h="41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Understanding music in relation to history and culture</a:t>
                      </a:r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476299"/>
                  </a:ext>
                </a:extLst>
              </a:tr>
              <a:tr h="249939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Reading and notating music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Musik </a:t>
                      </a:r>
                      <a:r>
                        <a:rPr lang="en-GB" sz="1200" dirty="0" err="1"/>
                        <a:t>lesen</a:t>
                      </a:r>
                      <a:r>
                        <a:rPr lang="en-GB" sz="1200" dirty="0"/>
                        <a:t> und </a:t>
                      </a:r>
                      <a:r>
                        <a:rPr lang="en-GB" sz="1200" dirty="0" err="1"/>
                        <a:t>notieren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3993964"/>
                  </a:ext>
                </a:extLst>
              </a:tr>
              <a:tr h="416565">
                <a:tc rowSpan="3">
                  <a:txBody>
                    <a:bodyPr/>
                    <a:lstStyle/>
                    <a:p>
                      <a:r>
                        <a:rPr lang="en-GB" sz="1200" dirty="0" err="1"/>
                        <a:t>Reproduktion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r>
                        <a:rPr lang="en-GB" sz="1200" dirty="0"/>
                        <a:t>Machen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Singing, alone and with others, a varied repertoire of music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err="1"/>
                        <a:t>Singen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r>
                        <a:rPr lang="en-GB" sz="1200" dirty="0"/>
                        <a:t>Musik gestalten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338478"/>
                  </a:ext>
                </a:extLst>
              </a:tr>
              <a:tr h="4165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>
                          <a:latin typeface="Kantumruy Pro"/>
                        </a:rPr>
                        <a:t>Performing on instruments, alone and with others, a varied repertoire of music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Instrumente </a:t>
                      </a:r>
                      <a:r>
                        <a:rPr lang="en-GB" sz="1200" dirty="0" err="1"/>
                        <a:t>spielen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179153"/>
                  </a:ext>
                </a:extLst>
              </a:tr>
              <a:tr h="2499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0" i="0" u="none" strike="noStrike" noProof="0" dirty="0">
                        <a:latin typeface="Kantumruy Pro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dirty="0" err="1"/>
                        <a:t>Dirigieren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534149"/>
                  </a:ext>
                </a:extLst>
              </a:tr>
              <a:tr h="416565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dirty="0"/>
                        <a:t>Produktion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i="0" u="none" strike="noStrike" noProof="0" dirty="0"/>
                        <a:t>Composing and arranging music within specific guidelines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dirty="0" err="1"/>
                        <a:t>Arrangieren</a:t>
                      </a:r>
                      <a:r>
                        <a:rPr lang="en-GB" sz="1200" dirty="0"/>
                        <a:t> und </a:t>
                      </a:r>
                      <a:r>
                        <a:rPr lang="en-GB" sz="1200" dirty="0" err="1"/>
                        <a:t>erfinden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148914"/>
                  </a:ext>
                </a:extLst>
              </a:tr>
              <a:tr h="249939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dirty="0"/>
                        <a:t>Transposition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GB" sz="1200" b="0" i="0" u="none" strike="noStrike" noProof="0" dirty="0">
                        <a:latin typeface="Kantumruy Pro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200" dirty="0"/>
                        <a:t>Zur Musik </a:t>
                      </a:r>
                      <a:r>
                        <a:rPr lang="en-GB" sz="1200" dirty="0" err="1"/>
                        <a:t>bewegen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3301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845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E4919-294A-3B4B-6EFA-E49F42C5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Die </a:t>
            </a:r>
            <a:r>
              <a:rPr lang="en-GB" dirty="0" err="1"/>
              <a:t>dritte</a:t>
            </a:r>
            <a:r>
              <a:rPr lang="en-GB" dirty="0"/>
              <a:t> Dimension: </a:t>
            </a:r>
            <a:r>
              <a:rPr lang="en-GB" dirty="0" err="1"/>
              <a:t>Stufen</a:t>
            </a:r>
            <a:r>
              <a:rPr lang="en-GB" dirty="0"/>
              <a:t> der Integration von </a:t>
            </a:r>
            <a:r>
              <a:rPr lang="en-GB" dirty="0" err="1"/>
              <a:t>Technologien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0DFCD-C44C-8A74-4756-88D689676F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83558" y="1884776"/>
            <a:ext cx="3798474" cy="618037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algn="ctr"/>
            <a:r>
              <a:rPr lang="en-GB" b="1" i="1" dirty="0">
                <a:ea typeface="+mn-lt"/>
                <a:cs typeface="+mn-lt"/>
              </a:rPr>
              <a:t>SAMR-Model by Ruben </a:t>
            </a:r>
            <a:r>
              <a:rPr lang="en-GB" b="1" i="1" err="1">
                <a:ea typeface="+mn-lt"/>
                <a:cs typeface="+mn-lt"/>
              </a:rPr>
              <a:t>Puentedura</a:t>
            </a:r>
            <a:r>
              <a:rPr lang="en-GB" b="1" i="1" dirty="0">
                <a:ea typeface="+mn-lt"/>
                <a:cs typeface="+mn-lt"/>
              </a:rPr>
              <a:t> (2006)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sz="1200" dirty="0">
                <a:ea typeface="+mn-lt"/>
                <a:cs typeface="+mn-lt"/>
              </a:rPr>
              <a:t>(</a:t>
            </a:r>
            <a:r>
              <a:rPr lang="en-GB" sz="1200" dirty="0">
                <a:ea typeface="+mn-lt"/>
                <a:cs typeface="+mn-lt"/>
                <a:hlinkClick r:id="rId2"/>
              </a:rPr>
              <a:t>http://hippasus.com/resources/tte/puentedura_tte.pdf</a:t>
            </a:r>
            <a:r>
              <a:rPr lang="en-GB" sz="1200" dirty="0">
                <a:ea typeface="+mn-lt"/>
                <a:cs typeface="+mn-lt"/>
              </a:rPr>
              <a:t>)</a:t>
            </a:r>
            <a:endParaRPr lang="en-US" sz="1200" dirty="0"/>
          </a:p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A29E14-5C06-2F6A-1B06-DE5E214E9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9760" y="2640495"/>
            <a:ext cx="4182304" cy="347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030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BC91F-7BBB-C73A-48E7-7A4A37902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KI-Würfel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FA5EF4E3-1324-42D7-9567-479A54CC4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085" y="1845752"/>
            <a:ext cx="7724914" cy="434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55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104EEBAE-64B3-0192-7DA5-C90597DFC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083934"/>
              </p:ext>
            </p:extLst>
          </p:nvPr>
        </p:nvGraphicFramePr>
        <p:xfrm>
          <a:off x="542441" y="1407763"/>
          <a:ext cx="9339314" cy="3749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669657">
                  <a:extLst>
                    <a:ext uri="{9D8B030D-6E8A-4147-A177-3AD203B41FA5}">
                      <a16:colId xmlns:a16="http://schemas.microsoft.com/office/drawing/2014/main" val="2902015842"/>
                    </a:ext>
                  </a:extLst>
                </a:gridCol>
                <a:gridCol w="4669657">
                  <a:extLst>
                    <a:ext uri="{9D8B030D-6E8A-4147-A177-3AD203B41FA5}">
                      <a16:colId xmlns:a16="http://schemas.microsoft.com/office/drawing/2014/main" val="321153344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b="1" kern="100" dirty="0">
                          <a:effectLst/>
                          <a:ea typeface="Calibri"/>
                          <a:cs typeface="Arial"/>
                        </a:rPr>
                        <a:t>Ethische Dimension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162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800" dirty="0">
                          <a:effectLst/>
                        </a:rPr>
                        <a:t> </a:t>
                      </a: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einerseits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andererseits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3609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Verfügbarkeit immer größerer Wissensbestände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erweiterte Zugänglichkeit von Information durch spezifische subjektbezogene Vorsortierung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höhere Zielgerichtetheit und Funktionalität menschlichen Lernens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größere Aktualität und globale Reichweite des Informationsfundus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Hilfe zum guten Leben durch Zeitgewinn und den Wegfall stupider Arbeiten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zusätzliche Orientierung beim Problemlösen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neue Möglichkeiten durch „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tailored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learning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“ bei Prozessen der Selbstoptimierung und -vervollkommnung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stärkere Unabhängigkeit des Bildungszugangs" von familiärer, regionaler, soziokultureller Herkunft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 dirty="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hoher Energieverbrauch, ökologische Belastung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erhöhte Bildschirmzeit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Verlust der „Polis“ (einer bürgerlichen Öffentlichkeit) als Forum für Austausch, Meinungsbildung und Entscheidungen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diskriminierende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Biases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 auf der Grundlage selektiver Trainingsdaten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Delegierung von Wissen und Macht an die Programmierung und KI-Firmen (selbstverschuldete Abhängigkeit)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Grad der Funktionalität abhängig von finanziellen Ressourcen (für Hard- und Software der Pro-Versionen)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Überwindung bisheriger Bildungsvorstellungen und der Notwendigkeit zur Entwicklung eigener Weltbilder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Fragen der Nachhaltigkeit bisheriger Kulturtechniken: Speichern, Sortieren, Erinnern, Bewahren …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 dirty="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1369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32352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BFBE8-612E-577C-6BB0-279177C60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669736AC-156E-A4A3-6173-098B1CC2EF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515055"/>
              </p:ext>
            </p:extLst>
          </p:nvPr>
        </p:nvGraphicFramePr>
        <p:xfrm>
          <a:off x="426203" y="632847"/>
          <a:ext cx="9193982" cy="4815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596991">
                  <a:extLst>
                    <a:ext uri="{9D8B030D-6E8A-4147-A177-3AD203B41FA5}">
                      <a16:colId xmlns:a16="http://schemas.microsoft.com/office/drawing/2014/main" val="855053301"/>
                    </a:ext>
                  </a:extLst>
                </a:gridCol>
                <a:gridCol w="4596991">
                  <a:extLst>
                    <a:ext uri="{9D8B030D-6E8A-4147-A177-3AD203B41FA5}">
                      <a16:colId xmlns:a16="http://schemas.microsoft.com/office/drawing/2014/main" val="51150966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b="1" kern="100" dirty="0">
                          <a:effectLst/>
                          <a:ea typeface="Calibri"/>
                          <a:cs typeface="Arial"/>
                        </a:rPr>
                        <a:t>Fachlicher Horizont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511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sz="800" dirty="0">
                          <a:effectLst/>
                        </a:rPr>
                        <a:t> </a:t>
                      </a: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einerseits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andererseits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9648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Unabhängigkeit musikalischer Produktivität von instrumentalunterrichtlichen Vorerfahrungen und vorausgängigem Theoriewissen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am Lernstand orientierte Wissens- und Lernangebote zu musikgeschichtlichen und musiktheoretischen Aspekten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Förderung von kreativen Prozessen durch musikalische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Ideengebung</a:t>
                      </a:r>
                      <a:endParaRPr lang="de-DE" sz="140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keine Urheberrechtsprobleme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Experimentieren mit unterschiedlichen Stilen und Genres bei Audio-Modellen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Zugang zu vielfältigem Klangmaterial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Zugang zu einem Klangmaterial, das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Schüler:innen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 themenspezifisch selbst erstellen können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Bereicherung der thematischen Vielfalt, KI als kompetenter Diskussionspartner für alle Themen des Musikunterrichts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individualisiertes Feedback zu eigenen Produkten (musikalischer und/oder nicht musikalischer Natur)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KI als zusätzlicher Agent im Musikunterricht nimmt Zeit weg vom instrumentalpraktischen Musizieren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kein Training manueller Fertigkeiten am (analogen) Instrument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Keine (analoge) Klang-, Körper- und Bewegungserfahrung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Reduzierung der musikalischen Sozialerfahrung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Vernachlässigung des eigenen Produzierens und Reproduzierens von Musik, wenn hauptsächlich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gepromptet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 wird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Verlust einer positiven Fehlerkultur, wenn nur mit musikalisch perfekten Aufnahmen gearbeitet wird</a:t>
                      </a:r>
                      <a:endParaRPr lang="de-DE" sz="140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BIAS beim Generieren von Musik durch einseitige Trainingsdaten ­–  fehlerhafte und soziokulturell kritische Aktualisierung von Diskriminierungsmechanismen auf musikalischer Ebene</a:t>
                      </a:r>
                      <a:endParaRPr lang="de-DE" sz="140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Entfremdung der „eigenen“ (menschlichen) Schöpfung / des „eigenen“ Tuns</a:t>
                      </a:r>
                      <a:endParaRPr lang="de-DE" sz="140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Technikeuphorie statt Förderung von musikalischen Kompetenzen</a:t>
                      </a:r>
                      <a:endParaRPr lang="de-DE" sz="140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363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00458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50D13-2C58-C0EF-2DC3-1FC85F932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7158910F-2A88-ADB5-1B67-AC5E9222E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847279"/>
              </p:ext>
            </p:extLst>
          </p:nvPr>
        </p:nvGraphicFramePr>
        <p:xfrm>
          <a:off x="271220" y="916983"/>
          <a:ext cx="9985398" cy="4602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992699">
                  <a:extLst>
                    <a:ext uri="{9D8B030D-6E8A-4147-A177-3AD203B41FA5}">
                      <a16:colId xmlns:a16="http://schemas.microsoft.com/office/drawing/2014/main" val="1265509655"/>
                    </a:ext>
                  </a:extLst>
                </a:gridCol>
                <a:gridCol w="4992699">
                  <a:extLst>
                    <a:ext uri="{9D8B030D-6E8A-4147-A177-3AD203B41FA5}">
                      <a16:colId xmlns:a16="http://schemas.microsoft.com/office/drawing/2014/main" val="418128775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de-DE" b="1" kern="100" dirty="0">
                          <a:effectLst/>
                          <a:ea typeface="Calibri"/>
                          <a:cs typeface="Arial"/>
                        </a:rPr>
                        <a:t>Professionalisierung des </a:t>
                      </a:r>
                      <a:r>
                        <a:rPr lang="de-DE" b="1" kern="100" dirty="0" err="1">
                          <a:effectLst/>
                          <a:ea typeface="Calibri"/>
                          <a:cs typeface="Arial"/>
                        </a:rPr>
                        <a:t>Lehrendenhandelns</a:t>
                      </a:r>
                      <a:endParaRPr lang="de-DE" dirty="0" err="1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9851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einerseits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de-DE" kern="100" dirty="0">
                          <a:effectLst/>
                          <a:ea typeface="Calibri"/>
                          <a:cs typeface="Arial"/>
                        </a:rPr>
                        <a:t>andererseits …</a:t>
                      </a:r>
                      <a:endParaRPr lang="de-DE" dirty="0">
                        <a:effectLst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80101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Entlastung bei der Vorbereitung (Erstellung von Unterrichtsmaterialien, Stunden- und Reihenplanungen)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vereinfachte Literaturrecherche und Sachanalyse zu Unterrichtsthemen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vereinfachte Differenzierung von Unterrichtsmaterial (Bereitstellung auf verschiedenen Levels)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Ermöglichung von Selbsttätigkeit der Lernenden (produktorientierte Lernformen rücken stärker in den Möglichkeitshorizont)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Verschiebung der Rolle der Lehrenden vom Wissensvermittler zum Lernbegleiter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Aktualisierung eigenen Fachwissens, fachdidaktischen Wissens und des Fachverständnisses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KI als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Tutorsystem</a:t>
                      </a:r>
                      <a:r>
                        <a:rPr lang="de-DE" sz="1400" i="1" dirty="0">
                          <a:effectLst/>
                          <a:cs typeface="Arial"/>
                        </a:rPr>
                        <a:t> mit Leistungsrückmeldefunktion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Objektivierung von Leistungsmessung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KI zur Nachzeichnung von Leistungsentwicklungen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Möglichkeit zur Besinnung auf pädagogische Kernaufgaben (Beziehungsaufbau und -pflege, Erziehung)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 dirty="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zusätzlicher Einarbeitungsaufwand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fehlendes Wissen über Funktionsweisen von KI-Anwendungen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Maintenance, Wartung und Pflege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Fragen des Datenschutzes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erhöhte Bildschirmzeit, Gefahr der Isolation und sozialen Vereinsamung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verstärkte Abhängigkeit des Lehrens und Lernens von Technik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Wahrnehmung von Lehrkräften nicht länger als Fachautoritäten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weniger Bewertungsspielräume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keine Verwendung verschiedener Bezugsnormen bei Bewertungen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Lehrende verstehen sich selbst nicht als Experte in einem Fach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fehlender Nachvollzug von Auswahlkriterien bei Literaturrecherche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„blindes“ Vertrauen in eine KI als </a:t>
                      </a:r>
                      <a:r>
                        <a:rPr lang="de-DE" sz="1400" i="1" err="1">
                          <a:effectLst/>
                          <a:cs typeface="Arial"/>
                        </a:rPr>
                        <a:t>Tutorsystem</a:t>
                      </a:r>
                      <a:endParaRPr lang="de-DE" sz="1400" err="1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Prüfungsformate sind überarbeitungsbedürftig/Leistungsüberprüfung wird erschwert</a:t>
                      </a:r>
                      <a:endParaRPr lang="de-DE" sz="1400" dirty="0">
                        <a:effectLst/>
                        <a:cs typeface="Arial"/>
                      </a:endParaRPr>
                    </a:p>
                    <a:p>
                      <a:pPr marL="342900" lvl="0" indent="-342900">
                        <a:buNone/>
                      </a:pPr>
                      <a:r>
                        <a:rPr lang="de-DE" sz="1400" i="1" dirty="0">
                          <a:effectLst/>
                          <a:cs typeface="Arial"/>
                        </a:rPr>
                        <a:t>(…)</a:t>
                      </a:r>
                      <a:endParaRPr lang="de-DE" sz="1400" dirty="0">
                        <a:effectLst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3482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4593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0BC91F-7BBB-C73A-48E7-7A4A37902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KI-Würfel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794756-F133-D534-19D2-2B51048BA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494" y="1712835"/>
            <a:ext cx="9530220" cy="4267399"/>
          </a:xfrm>
          <a:prstGeom prst="rect">
            <a:avLst/>
          </a:prstGeom>
        </p:spPr>
      </p:pic>
      <p:pic>
        <p:nvPicPr>
          <p:cNvPr id="4" name="Picture 3" descr="A qr code with a dinosaur&#10;&#10;Description automatically generated">
            <a:extLst>
              <a:ext uri="{FF2B5EF4-FFF2-40B4-BE49-F238E27FC236}">
                <a16:creationId xmlns:a16="http://schemas.microsoft.com/office/drawing/2014/main" id="{9F379B3A-6ED0-3541-7C3D-D695C05EFE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7314" y="3843272"/>
            <a:ext cx="2344716" cy="2344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8214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57D0C-1261-BDD3-E1C9-E8ED3F792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Einführung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7A603F8-9633-7D80-3D20-6766AF374441}"/>
              </a:ext>
            </a:extLst>
          </p:cNvPr>
          <p:cNvSpPr/>
          <p:nvPr/>
        </p:nvSpPr>
        <p:spPr bwMode="auto">
          <a:xfrm>
            <a:off x="565230" y="2422002"/>
            <a:ext cx="914399" cy="914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2D4D96D-631C-6966-305A-89288D46425B}"/>
              </a:ext>
            </a:extLst>
          </p:cNvPr>
          <p:cNvSpPr/>
          <p:nvPr/>
        </p:nvSpPr>
        <p:spPr bwMode="auto">
          <a:xfrm>
            <a:off x="10625559" y="2422001"/>
            <a:ext cx="914399" cy="914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4506A0E-0E18-8B81-90B5-94181A2362CA}"/>
              </a:ext>
            </a:extLst>
          </p:cNvPr>
          <p:cNvCxnSpPr/>
          <p:nvPr/>
        </p:nvCxnSpPr>
        <p:spPr bwMode="auto">
          <a:xfrm flipV="1">
            <a:off x="1470106" y="2910187"/>
            <a:ext cx="9161360" cy="3086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C79ACC6-593A-3E6C-E066-CCA60D5F3D0F}"/>
              </a:ext>
            </a:extLst>
          </p:cNvPr>
          <p:cNvSpPr txBox="1"/>
          <p:nvPr/>
        </p:nvSpPr>
        <p:spPr bwMode="auto">
          <a:xfrm>
            <a:off x="1467051" y="3945698"/>
            <a:ext cx="9167148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dirty="0"/>
              <a:t>Ich bin </a:t>
            </a:r>
            <a:r>
              <a:rPr lang="en-GB" dirty="0" err="1"/>
              <a:t>mit</a:t>
            </a:r>
            <a:r>
              <a:rPr lang="en-GB" dirty="0"/>
              <a:t> KI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Musikunterricht</a:t>
            </a:r>
            <a:r>
              <a:rPr lang="en-GB" dirty="0"/>
              <a:t> in </a:t>
            </a:r>
            <a:r>
              <a:rPr lang="en-GB" dirty="0" err="1"/>
              <a:t>Berührung</a:t>
            </a:r>
            <a:r>
              <a:rPr lang="en-GB" dirty="0"/>
              <a:t> </a:t>
            </a:r>
            <a:r>
              <a:rPr lang="en-GB" dirty="0" err="1"/>
              <a:t>gekommen</a:t>
            </a:r>
            <a:r>
              <a:rPr lang="en-GB" dirty="0"/>
              <a:t>.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GB" dirty="0"/>
              <a:t>Ich bin </a:t>
            </a:r>
            <a:r>
              <a:rPr lang="en-GB" dirty="0" err="1"/>
              <a:t>eher</a:t>
            </a:r>
            <a:r>
              <a:rPr lang="en-GB" dirty="0"/>
              <a:t> </a:t>
            </a:r>
            <a:r>
              <a:rPr lang="en-GB" dirty="0" err="1"/>
              <a:t>offen</a:t>
            </a:r>
            <a:r>
              <a:rPr lang="en-GB" dirty="0"/>
              <a:t> </a:t>
            </a:r>
            <a:r>
              <a:rPr lang="en-GB" dirty="0" err="1"/>
              <a:t>dieser</a:t>
            </a:r>
            <a:r>
              <a:rPr lang="en-GB" dirty="0"/>
              <a:t> Technologie </a:t>
            </a:r>
            <a:r>
              <a:rPr lang="en-GB" dirty="0" err="1"/>
              <a:t>gegenüber</a:t>
            </a:r>
            <a:r>
              <a:rPr lang="en-GB" dirty="0"/>
              <a:t> </a:t>
            </a:r>
            <a:r>
              <a:rPr lang="en-GB" dirty="0" err="1"/>
              <a:t>eingestellt</a:t>
            </a:r>
            <a:r>
              <a:rPr lang="en-GB" dirty="0"/>
              <a:t>.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GB" dirty="0"/>
              <a:t>Ich bin der Meinung, </a:t>
            </a:r>
            <a:r>
              <a:rPr lang="en-GB" dirty="0" err="1"/>
              <a:t>dass</a:t>
            </a:r>
            <a:r>
              <a:rPr lang="en-GB" dirty="0"/>
              <a:t> KI </a:t>
            </a: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wesentliches</a:t>
            </a:r>
            <a:r>
              <a:rPr lang="en-GB" dirty="0"/>
              <a:t> Thema für </a:t>
            </a:r>
            <a:r>
              <a:rPr lang="en-GB" dirty="0" err="1"/>
              <a:t>Musikunterricht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/sein </a:t>
            </a:r>
            <a:r>
              <a:rPr lang="en-GB" dirty="0" err="1"/>
              <a:t>wird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21141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23DF3-9C73-0A97-FC28-15D94C458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Aufgabe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EDAFA-CA82-C2F6-B081-93B5B1D63D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949" y="1474946"/>
            <a:ext cx="7368137" cy="4186300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GB" dirty="0"/>
              <a:t>Plant </a:t>
            </a:r>
            <a:r>
              <a:rPr lang="en-GB" err="1"/>
              <a:t>ein</a:t>
            </a:r>
            <a:r>
              <a:rPr lang="en-GB" dirty="0"/>
              <a:t> </a:t>
            </a:r>
            <a:r>
              <a:rPr lang="en-GB" err="1"/>
              <a:t>mögliches</a:t>
            </a:r>
            <a:r>
              <a:rPr lang="en-GB" dirty="0"/>
              <a:t> </a:t>
            </a:r>
            <a:r>
              <a:rPr lang="en-GB" err="1"/>
              <a:t>Anwendungsszenario</a:t>
            </a:r>
            <a:r>
              <a:rPr lang="en-GB" dirty="0"/>
              <a:t> </a:t>
            </a:r>
            <a:r>
              <a:rPr lang="en-GB" err="1"/>
              <a:t>entweder</a:t>
            </a:r>
            <a:r>
              <a:rPr lang="en-GB" dirty="0"/>
              <a:t> für die </a:t>
            </a:r>
            <a:r>
              <a:rPr lang="en-GB" err="1"/>
              <a:t>Applikationen</a:t>
            </a:r>
            <a:r>
              <a:rPr lang="en-GB" dirty="0"/>
              <a:t> </a:t>
            </a:r>
            <a:r>
              <a:rPr lang="en-GB" err="1"/>
              <a:t>Udio</a:t>
            </a:r>
            <a:r>
              <a:rPr lang="en-GB" dirty="0"/>
              <a:t>/Suno </a:t>
            </a:r>
            <a:r>
              <a:rPr lang="en-GB" err="1"/>
              <a:t>oder</a:t>
            </a:r>
            <a:r>
              <a:rPr lang="en-GB" dirty="0"/>
              <a:t> für das Tool </a:t>
            </a:r>
            <a:r>
              <a:rPr lang="en-GB" err="1"/>
              <a:t>ElevenLabs</a:t>
            </a:r>
            <a:r>
              <a:rPr lang="en-GB" dirty="0"/>
              <a:t> </a:t>
            </a:r>
            <a:r>
              <a:rPr lang="en-GB" err="1"/>
              <a:t>im</a:t>
            </a:r>
            <a:r>
              <a:rPr lang="en-GB" dirty="0"/>
              <a:t> </a:t>
            </a:r>
            <a:r>
              <a:rPr lang="en-GB" err="1"/>
              <a:t>Musikunterricht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dirty="0" err="1"/>
              <a:t>Diskutiert</a:t>
            </a:r>
            <a:r>
              <a:rPr lang="en-GB" dirty="0"/>
              <a:t> </a:t>
            </a:r>
            <a:r>
              <a:rPr lang="en-GB" dirty="0" err="1"/>
              <a:t>Möglichkeiten</a:t>
            </a:r>
            <a:r>
              <a:rPr lang="en-GB" dirty="0"/>
              <a:t>, </a:t>
            </a:r>
            <a:r>
              <a:rPr lang="en-GB" dirty="0" err="1"/>
              <a:t>Udio</a:t>
            </a:r>
            <a:r>
              <a:rPr lang="en-GB" dirty="0"/>
              <a:t>, Suno </a:t>
            </a:r>
            <a:r>
              <a:rPr lang="en-GB" dirty="0" err="1"/>
              <a:t>oder</a:t>
            </a:r>
            <a:r>
              <a:rPr lang="en-GB" dirty="0"/>
              <a:t> </a:t>
            </a:r>
            <a:r>
              <a:rPr lang="en-GB" dirty="0" err="1"/>
              <a:t>ElevenLabs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Musikunterricht</a:t>
            </a:r>
            <a:r>
              <a:rPr lang="en-GB" dirty="0"/>
              <a:t> </a:t>
            </a:r>
            <a:r>
              <a:rPr lang="en-GB" dirty="0" err="1"/>
              <a:t>einzusetzen</a:t>
            </a:r>
            <a:r>
              <a:rPr lang="en-GB" dirty="0"/>
              <a:t>. </a:t>
            </a:r>
            <a:r>
              <a:rPr lang="en-GB" dirty="0" err="1"/>
              <a:t>Zieht</a:t>
            </a:r>
            <a:r>
              <a:rPr lang="en-GB" dirty="0"/>
              <a:t> Dankmar Venus' </a:t>
            </a:r>
            <a:r>
              <a:rPr lang="en-GB" dirty="0" err="1"/>
              <a:t>Umgangsweisen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Musik in </a:t>
            </a:r>
            <a:r>
              <a:rPr lang="en-GB" dirty="0" err="1"/>
              <a:t>eure</a:t>
            </a:r>
            <a:r>
              <a:rPr lang="en-GB" dirty="0"/>
              <a:t> </a:t>
            </a:r>
            <a:r>
              <a:rPr lang="en-GB" dirty="0" err="1"/>
              <a:t>Überlegungen</a:t>
            </a:r>
            <a:r>
              <a:rPr lang="en-GB" dirty="0"/>
              <a:t> </a:t>
            </a:r>
            <a:r>
              <a:rPr lang="en-GB" dirty="0" err="1"/>
              <a:t>ein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err="1"/>
              <a:t>Diskutiert</a:t>
            </a:r>
            <a:r>
              <a:rPr lang="en-GB" dirty="0"/>
              <a:t>, auf </a:t>
            </a:r>
            <a:r>
              <a:rPr lang="en-GB" err="1"/>
              <a:t>welcher</a:t>
            </a:r>
            <a:r>
              <a:rPr lang="en-GB" dirty="0"/>
              <a:t> Ebene des SAMR-</a:t>
            </a:r>
            <a:r>
              <a:rPr lang="en-GB" err="1"/>
              <a:t>Modells</a:t>
            </a:r>
            <a:r>
              <a:rPr lang="en-GB" dirty="0"/>
              <a:t> </a:t>
            </a:r>
            <a:r>
              <a:rPr lang="en-GB" err="1"/>
              <a:t>sich</a:t>
            </a:r>
            <a:r>
              <a:rPr lang="en-GB" dirty="0"/>
              <a:t> </a:t>
            </a:r>
            <a:r>
              <a:rPr lang="en-GB" err="1"/>
              <a:t>eure</a:t>
            </a:r>
            <a:r>
              <a:rPr lang="en-GB" dirty="0"/>
              <a:t> Idee </a:t>
            </a:r>
            <a:r>
              <a:rPr lang="en-GB" err="1"/>
              <a:t>befindet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err="1"/>
              <a:t>Reflektiert</a:t>
            </a:r>
            <a:r>
              <a:rPr lang="en-GB" dirty="0"/>
              <a:t> das </a:t>
            </a:r>
            <a:r>
              <a:rPr lang="en-GB" err="1"/>
              <a:t>Anwendungsszenario</a:t>
            </a:r>
            <a:r>
              <a:rPr lang="en-GB" dirty="0"/>
              <a:t> </a:t>
            </a:r>
            <a:r>
              <a:rPr lang="en-GB" err="1"/>
              <a:t>aus</a:t>
            </a:r>
            <a:r>
              <a:rPr lang="en-GB" dirty="0"/>
              <a:t> </a:t>
            </a:r>
            <a:r>
              <a:rPr lang="en-GB" err="1"/>
              <a:t>pädagogischer</a:t>
            </a:r>
            <a:r>
              <a:rPr lang="en-GB" dirty="0"/>
              <a:t>, </a:t>
            </a:r>
            <a:r>
              <a:rPr lang="en-GB" err="1"/>
              <a:t>fachlicher</a:t>
            </a:r>
            <a:r>
              <a:rPr lang="en-GB" dirty="0"/>
              <a:t> und </a:t>
            </a:r>
            <a:r>
              <a:rPr lang="en-GB" err="1"/>
              <a:t>ethischer</a:t>
            </a:r>
            <a:r>
              <a:rPr lang="en-GB" dirty="0"/>
              <a:t> </a:t>
            </a:r>
            <a:r>
              <a:rPr lang="en-GB" err="1"/>
              <a:t>Perspektive</a:t>
            </a:r>
            <a:endParaRPr lang="en-GB"/>
          </a:p>
        </p:txBody>
      </p:sp>
      <p:pic>
        <p:nvPicPr>
          <p:cNvPr id="4" name="Picture 3" descr="A qr code with a dinosaur&#10;&#10;Description automatically generated">
            <a:extLst>
              <a:ext uri="{FF2B5EF4-FFF2-40B4-BE49-F238E27FC236}">
                <a16:creationId xmlns:a16="http://schemas.microsoft.com/office/drawing/2014/main" id="{7AE5991A-D4FB-CC1B-E9CB-6E49536CE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5791" y="2200551"/>
            <a:ext cx="2546765" cy="2556290"/>
          </a:xfrm>
          <a:prstGeom prst="rect">
            <a:avLst/>
          </a:prstGeom>
        </p:spPr>
      </p:pic>
      <p:pic>
        <p:nvPicPr>
          <p:cNvPr id="5" name="Picture 4" descr="A pink text on a black background&#10;&#10;Description automatically generated">
            <a:extLst>
              <a:ext uri="{FF2B5EF4-FFF2-40B4-BE49-F238E27FC236}">
                <a16:creationId xmlns:a16="http://schemas.microsoft.com/office/drawing/2014/main" id="{0EBDDD1E-9A42-DD98-C235-3A6DD3E9C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450" y="5026301"/>
            <a:ext cx="2793448" cy="438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6579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8B7E28-26C3-8AEF-8DA3-076E7C5FA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Udio</a:t>
            </a:r>
            <a:r>
              <a:rPr lang="de-DE" dirty="0"/>
              <a:t>/</a:t>
            </a:r>
            <a:r>
              <a:rPr lang="de-DE" dirty="0" err="1"/>
              <a:t>Suno</a:t>
            </a:r>
            <a:r>
              <a:rPr lang="de-DE" dirty="0"/>
              <a:t> vs. </a:t>
            </a:r>
            <a:r>
              <a:rPr lang="de-DE" dirty="0" err="1"/>
              <a:t>ElevenLabs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ECF245E6-C905-1BC6-F55C-153660788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006096"/>
              </p:ext>
            </p:extLst>
          </p:nvPr>
        </p:nvGraphicFramePr>
        <p:xfrm>
          <a:off x="2011680" y="2593758"/>
          <a:ext cx="8168640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4320">
                  <a:extLst>
                    <a:ext uri="{9D8B030D-6E8A-4147-A177-3AD203B41FA5}">
                      <a16:colId xmlns:a16="http://schemas.microsoft.com/office/drawing/2014/main" val="1250642371"/>
                    </a:ext>
                  </a:extLst>
                </a:gridCol>
                <a:gridCol w="4084320">
                  <a:extLst>
                    <a:ext uri="{9D8B030D-6E8A-4147-A177-3AD203B41FA5}">
                      <a16:colId xmlns:a16="http://schemas.microsoft.com/office/drawing/2014/main" val="2160184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/>
                        <a:t>Applikation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Feature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6179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Suno</a:t>
                      </a:r>
                      <a:r>
                        <a:rPr lang="de-DE" dirty="0"/>
                        <a:t>/</a:t>
                      </a:r>
                      <a:r>
                        <a:rPr lang="de-DE" dirty="0" err="1"/>
                        <a:t>Udio</a:t>
                      </a:r>
                    </a:p>
                    <a:p>
                      <a:pPr lvl="0">
                        <a:buNone/>
                      </a:pPr>
                      <a:r>
                        <a:rPr lang="de-DE" dirty="0">
                          <a:hlinkClick r:id="rId4"/>
                        </a:rPr>
                        <a:t>www.suno.com</a:t>
                      </a:r>
                    </a:p>
                    <a:p>
                      <a:pPr lvl="0">
                        <a:buNone/>
                      </a:pPr>
                      <a:r>
                        <a:rPr lang="de-DE" dirty="0">
                          <a:hlinkClick r:id="rId5"/>
                        </a:rPr>
                        <a:t>www.udio.com</a:t>
                      </a:r>
                      <a:r>
                        <a:rPr lang="de-DE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generiert ganze Songs, prompt-basiert, stark an konventionellen, popmusikalischen Hörtraditionen orientiert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7825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err="1"/>
                        <a:t>ElevenLabs</a:t>
                      </a:r>
                    </a:p>
                    <a:p>
                      <a:pPr lvl="0">
                        <a:buNone/>
                      </a:pPr>
                      <a:r>
                        <a:rPr lang="de-DE" dirty="0">
                          <a:hlinkClick r:id="rId6"/>
                        </a:rPr>
                        <a:t>www.elevenlabs.io</a:t>
                      </a:r>
                      <a:r>
                        <a:rPr lang="de-DE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generiert Soundscapes/ Soundeffekte/ Klangmaterial, prompt-basiert, richtet sich eher an </a:t>
                      </a:r>
                      <a:r>
                        <a:rPr lang="de-DE" dirty="0" err="1"/>
                        <a:t>Sounddesigner:innen</a:t>
                      </a:r>
                      <a:r>
                        <a:rPr lang="de-DE" dirty="0"/>
                        <a:t>/ </a:t>
                      </a:r>
                      <a:r>
                        <a:rPr lang="de-DE" dirty="0" err="1"/>
                        <a:t>Filmmusiker:innen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618072"/>
                  </a:ext>
                </a:extLst>
              </a:tr>
            </a:tbl>
          </a:graphicData>
        </a:graphic>
      </p:graphicFrame>
      <p:pic>
        <p:nvPicPr>
          <p:cNvPr id="3" name="La Cathedrale (mit KI-Sounds gestaltet)">
            <a:hlinkClick r:id="" action="ppaction://media"/>
            <a:extLst>
              <a:ext uri="{FF2B5EF4-FFF2-40B4-BE49-F238E27FC236}">
                <a16:creationId xmlns:a16="http://schemas.microsoft.com/office/drawing/2014/main" id="{D2C77ABB-5717-4B6E-BF45-8B2CE3AAC0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202820" y="779697"/>
            <a:ext cx="487363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8372F-C687-674C-C394-273ED366C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KI-Würfel: Transforming Art into Music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0DB19-DCB8-8694-2DB2-977A67D8CE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ea typeface="+mn-lt"/>
                <a:cs typeface="+mn-lt"/>
              </a:rPr>
              <a:t>Die Aufgabe der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besteht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darin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aus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einer</a:t>
            </a:r>
            <a:r>
              <a:rPr lang="en-GB" dirty="0">
                <a:ea typeface="+mn-lt"/>
                <a:cs typeface="+mn-lt"/>
              </a:rPr>
              <a:t> Reihe von </a:t>
            </a:r>
            <a:r>
              <a:rPr lang="en-GB" dirty="0" err="1">
                <a:ea typeface="+mn-lt"/>
                <a:cs typeface="+mn-lt"/>
              </a:rPr>
              <a:t>Gemälden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auszuwählen</a:t>
            </a:r>
            <a:r>
              <a:rPr lang="en-GB" dirty="0">
                <a:ea typeface="+mn-lt"/>
                <a:cs typeface="+mn-lt"/>
              </a:rPr>
              <a:t> und </a:t>
            </a:r>
            <a:r>
              <a:rPr lang="en-GB" dirty="0" err="1">
                <a:ea typeface="+mn-lt"/>
                <a:cs typeface="+mn-lt"/>
              </a:rPr>
              <a:t>ihren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Eindruck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zu</a:t>
            </a:r>
            <a:r>
              <a:rPr lang="en-GB" dirty="0">
                <a:ea typeface="+mn-lt"/>
                <a:cs typeface="+mn-lt"/>
              </a:rPr>
              <a:t> den </a:t>
            </a:r>
            <a:r>
              <a:rPr lang="en-GB" dirty="0" err="1">
                <a:ea typeface="+mn-lt"/>
                <a:cs typeface="+mn-lt"/>
              </a:rPr>
              <a:t>Bildern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zu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beschreiben</a:t>
            </a:r>
            <a:r>
              <a:rPr lang="en-GB" dirty="0">
                <a:ea typeface="+mn-lt"/>
                <a:cs typeface="+mn-lt"/>
              </a:rPr>
              <a:t>. </a:t>
            </a:r>
            <a:r>
              <a:rPr lang="en-GB" dirty="0" err="1">
                <a:ea typeface="+mn-lt"/>
                <a:cs typeface="+mn-lt"/>
              </a:rPr>
              <a:t>Anschließend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schreiben</a:t>
            </a:r>
            <a:r>
              <a:rPr lang="en-GB" dirty="0">
                <a:ea typeface="+mn-lt"/>
                <a:cs typeface="+mn-lt"/>
              </a:rPr>
              <a:t> die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einen</a:t>
            </a:r>
            <a:r>
              <a:rPr lang="en-GB" dirty="0">
                <a:ea typeface="+mn-lt"/>
                <a:cs typeface="+mn-lt"/>
              </a:rPr>
              <a:t> Prompt für Suno.AI und </a:t>
            </a:r>
            <a:r>
              <a:rPr lang="en-GB" dirty="0" err="1">
                <a:ea typeface="+mn-lt"/>
                <a:cs typeface="+mn-lt"/>
              </a:rPr>
              <a:t>erstellen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eine</a:t>
            </a:r>
            <a:r>
              <a:rPr lang="en-GB" dirty="0">
                <a:ea typeface="+mn-lt"/>
                <a:cs typeface="+mn-lt"/>
              </a:rPr>
              <a:t> Musik, die das Bild </a:t>
            </a:r>
            <a:r>
              <a:rPr lang="en-GB" dirty="0" err="1">
                <a:ea typeface="+mn-lt"/>
                <a:cs typeface="+mn-lt"/>
              </a:rPr>
              <a:t>basierend</a:t>
            </a:r>
            <a:r>
              <a:rPr lang="en-GB" dirty="0">
                <a:ea typeface="+mn-lt"/>
                <a:cs typeface="+mn-lt"/>
              </a:rPr>
              <a:t> auf </a:t>
            </a:r>
            <a:r>
              <a:rPr lang="en-GB" dirty="0" err="1">
                <a:ea typeface="+mn-lt"/>
                <a:cs typeface="+mn-lt"/>
              </a:rPr>
              <a:t>ihrer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Beschreibung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widerspiegelt</a:t>
            </a:r>
            <a:r>
              <a:rPr lang="en-GB" dirty="0">
                <a:ea typeface="+mn-lt"/>
                <a:cs typeface="+mn-lt"/>
              </a:rPr>
              <a:t>. Der Prompt </a:t>
            </a:r>
            <a:r>
              <a:rPr lang="en-GB" dirty="0" err="1">
                <a:ea typeface="+mn-lt"/>
                <a:cs typeface="+mn-lt"/>
              </a:rPr>
              <a:t>wird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verfeinert</a:t>
            </a:r>
            <a:r>
              <a:rPr lang="en-GB" dirty="0">
                <a:ea typeface="+mn-lt"/>
                <a:cs typeface="+mn-lt"/>
              </a:rPr>
              <a:t>, bis die Musik </a:t>
            </a:r>
            <a:r>
              <a:rPr lang="en-GB" dirty="0" err="1">
                <a:ea typeface="+mn-lt"/>
                <a:cs typeface="+mn-lt"/>
              </a:rPr>
              <a:t>dem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Eindruck</a:t>
            </a:r>
            <a:r>
              <a:rPr lang="en-GB" dirty="0">
                <a:ea typeface="+mn-lt"/>
                <a:cs typeface="+mn-lt"/>
              </a:rPr>
              <a:t> der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vom</a:t>
            </a:r>
            <a:r>
              <a:rPr lang="en-GB" dirty="0">
                <a:ea typeface="+mn-lt"/>
                <a:cs typeface="+mn-lt"/>
              </a:rPr>
              <a:t> Bild </a:t>
            </a:r>
            <a:r>
              <a:rPr lang="en-GB" dirty="0" err="1">
                <a:ea typeface="+mn-lt"/>
                <a:cs typeface="+mn-lt"/>
              </a:rPr>
              <a:t>entspricht</a:t>
            </a:r>
            <a:r>
              <a:rPr lang="en-GB" dirty="0">
                <a:ea typeface="+mn-lt"/>
                <a:cs typeface="+mn-lt"/>
              </a:rPr>
              <a:t>. (#conduction #reflection, #modification)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18700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8372F-C687-674C-C394-273ED366C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KI-Würfel: Creating a Jingle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0DB19-DCB8-8694-2DB2-977A67D8CE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ea typeface="+mn-lt"/>
                <a:cs typeface="+mn-lt"/>
              </a:rPr>
              <a:t>Die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untersuchen</a:t>
            </a:r>
            <a:r>
              <a:rPr lang="en-GB" dirty="0">
                <a:ea typeface="+mn-lt"/>
                <a:cs typeface="+mn-lt"/>
              </a:rPr>
              <a:t> die </a:t>
            </a:r>
            <a:r>
              <a:rPr lang="en-GB" dirty="0" err="1">
                <a:ea typeface="+mn-lt"/>
                <a:cs typeface="+mn-lt"/>
              </a:rPr>
              <a:t>Merkmale</a:t>
            </a:r>
            <a:r>
              <a:rPr lang="en-GB" dirty="0">
                <a:ea typeface="+mn-lt"/>
                <a:cs typeface="+mn-lt"/>
              </a:rPr>
              <a:t> von </a:t>
            </a:r>
            <a:r>
              <a:rPr lang="en-GB" dirty="0" err="1">
                <a:ea typeface="+mn-lt"/>
                <a:cs typeface="+mn-lt"/>
              </a:rPr>
              <a:t>Werbejingles</a:t>
            </a:r>
            <a:r>
              <a:rPr lang="en-GB" dirty="0">
                <a:ea typeface="+mn-lt"/>
                <a:cs typeface="+mn-lt"/>
              </a:rPr>
              <a:t>. Sie </a:t>
            </a:r>
            <a:r>
              <a:rPr lang="en-GB" dirty="0" err="1">
                <a:ea typeface="+mn-lt"/>
                <a:cs typeface="+mn-lt"/>
              </a:rPr>
              <a:t>entscheiden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sich</a:t>
            </a:r>
            <a:r>
              <a:rPr lang="en-GB" dirty="0">
                <a:ea typeface="+mn-lt"/>
                <a:cs typeface="+mn-lt"/>
              </a:rPr>
              <a:t> für </a:t>
            </a:r>
            <a:r>
              <a:rPr lang="en-GB" dirty="0" err="1">
                <a:ea typeface="+mn-lt"/>
                <a:cs typeface="+mn-lt"/>
              </a:rPr>
              <a:t>ein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bestimmtes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Produkt</a:t>
            </a:r>
            <a:r>
              <a:rPr lang="en-GB" dirty="0">
                <a:ea typeface="+mn-lt"/>
                <a:cs typeface="+mn-lt"/>
              </a:rPr>
              <a:t>, für das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einen</a:t>
            </a:r>
            <a:r>
              <a:rPr lang="en-GB" dirty="0">
                <a:ea typeface="+mn-lt"/>
                <a:cs typeface="+mn-lt"/>
              </a:rPr>
              <a:t> Jingle </a:t>
            </a:r>
            <a:r>
              <a:rPr lang="en-GB" dirty="0" err="1">
                <a:ea typeface="+mn-lt"/>
                <a:cs typeface="+mn-lt"/>
              </a:rPr>
              <a:t>schreiben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möchten</a:t>
            </a:r>
            <a:r>
              <a:rPr lang="en-GB" dirty="0">
                <a:ea typeface="+mn-lt"/>
                <a:cs typeface="+mn-lt"/>
              </a:rPr>
              <a:t>. Die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listen </a:t>
            </a:r>
            <a:r>
              <a:rPr lang="en-GB" dirty="0" err="1">
                <a:ea typeface="+mn-lt"/>
                <a:cs typeface="+mn-lt"/>
              </a:rPr>
              <a:t>dann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Schlüsselwörter</a:t>
            </a:r>
            <a:r>
              <a:rPr lang="en-GB" dirty="0">
                <a:ea typeface="+mn-lt"/>
                <a:cs typeface="+mn-lt"/>
              </a:rPr>
              <a:t> und </a:t>
            </a:r>
            <a:r>
              <a:rPr lang="en-GB" dirty="0" err="1">
                <a:ea typeface="+mn-lt"/>
                <a:cs typeface="+mn-lt"/>
              </a:rPr>
              <a:t>Eigenschaften</a:t>
            </a:r>
            <a:r>
              <a:rPr lang="en-GB" dirty="0">
                <a:ea typeface="+mn-lt"/>
                <a:cs typeface="+mn-lt"/>
              </a:rPr>
              <a:t> auf, die </a:t>
            </a:r>
            <a:r>
              <a:rPr lang="en-GB" dirty="0" err="1">
                <a:ea typeface="+mn-lt"/>
                <a:cs typeface="+mn-lt"/>
              </a:rPr>
              <a:t>ihnen</a:t>
            </a:r>
            <a:r>
              <a:rPr lang="en-GB" dirty="0">
                <a:ea typeface="+mn-lt"/>
                <a:cs typeface="+mn-lt"/>
              </a:rPr>
              <a:t> in den Sinn </a:t>
            </a:r>
            <a:r>
              <a:rPr lang="en-GB" dirty="0" err="1">
                <a:ea typeface="+mn-lt"/>
                <a:cs typeface="+mn-lt"/>
              </a:rPr>
              <a:t>kommen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wenn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an das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Produkt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denken</a:t>
            </a:r>
            <a:r>
              <a:rPr lang="en-GB" dirty="0">
                <a:ea typeface="+mn-lt"/>
                <a:cs typeface="+mn-lt"/>
              </a:rPr>
              <a:t>. Mit </a:t>
            </a:r>
            <a:r>
              <a:rPr lang="en-GB" dirty="0" err="1">
                <a:ea typeface="+mn-lt"/>
                <a:cs typeface="+mn-lt"/>
              </a:rPr>
              <a:t>dieser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Liste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erstellen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einen</a:t>
            </a:r>
            <a:r>
              <a:rPr lang="en-GB" dirty="0">
                <a:ea typeface="+mn-lt"/>
                <a:cs typeface="+mn-lt"/>
              </a:rPr>
              <a:t> Prompt für Suno.AI und </a:t>
            </a:r>
            <a:r>
              <a:rPr lang="en-GB" dirty="0" err="1">
                <a:ea typeface="+mn-lt"/>
                <a:cs typeface="+mn-lt"/>
              </a:rPr>
              <a:t>verfeinern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diesen</a:t>
            </a:r>
            <a:r>
              <a:rPr lang="en-GB" dirty="0">
                <a:ea typeface="+mn-lt"/>
                <a:cs typeface="+mn-lt"/>
              </a:rPr>
              <a:t>, bis der Jingle </a:t>
            </a:r>
            <a:r>
              <a:rPr lang="en-GB" dirty="0" err="1">
                <a:ea typeface="+mn-lt"/>
                <a:cs typeface="+mn-lt"/>
              </a:rPr>
              <a:t>ihrem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Konzept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entspricht</a:t>
            </a:r>
            <a:r>
              <a:rPr lang="en-GB" dirty="0">
                <a:ea typeface="+mn-lt"/>
                <a:cs typeface="+mn-lt"/>
              </a:rPr>
              <a:t>. (#conduction #production #augmentation)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24182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8372F-C687-674C-C394-273ED366C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Der KI-Würfel: Comparing Folk Songs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50DB19-DCB8-8694-2DB2-977A67D8CE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ea typeface="+mn-lt"/>
                <a:cs typeface="+mn-lt"/>
              </a:rPr>
              <a:t>Die Aufgabe der </a:t>
            </a:r>
            <a:r>
              <a:rPr lang="en-GB" dirty="0" err="1">
                <a:ea typeface="+mn-lt"/>
                <a:cs typeface="+mn-lt"/>
              </a:rPr>
              <a:t>Schüler:innen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besteht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darin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verschiedene</a:t>
            </a:r>
            <a:r>
              <a:rPr lang="en-GB" dirty="0">
                <a:ea typeface="+mn-lt"/>
                <a:cs typeface="+mn-lt"/>
              </a:rPr>
              <a:t> Volkslieder (folk songs) </a:t>
            </a:r>
            <a:r>
              <a:rPr lang="en-GB" dirty="0" err="1">
                <a:ea typeface="+mn-lt"/>
                <a:cs typeface="+mn-lt"/>
              </a:rPr>
              <a:t>mit</a:t>
            </a:r>
            <a:r>
              <a:rPr lang="en-GB" dirty="0">
                <a:ea typeface="+mn-lt"/>
                <a:cs typeface="+mn-lt"/>
              </a:rPr>
              <a:t> Suno.AI </a:t>
            </a:r>
            <a:r>
              <a:rPr lang="en-GB" dirty="0" err="1">
                <a:ea typeface="+mn-lt"/>
                <a:cs typeface="+mn-lt"/>
              </a:rPr>
              <a:t>zu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erstellen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wobei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dieselben</a:t>
            </a:r>
            <a:r>
              <a:rPr lang="en-GB" dirty="0">
                <a:ea typeface="+mn-lt"/>
                <a:cs typeface="+mn-lt"/>
              </a:rPr>
              <a:t> Parameter </a:t>
            </a:r>
            <a:r>
              <a:rPr lang="en-GB" dirty="0" err="1">
                <a:ea typeface="+mn-lt"/>
                <a:cs typeface="+mn-lt"/>
              </a:rPr>
              <a:t>oder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sogar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denselben</a:t>
            </a:r>
            <a:r>
              <a:rPr lang="en-GB" dirty="0">
                <a:ea typeface="+mn-lt"/>
                <a:cs typeface="+mn-lt"/>
              </a:rPr>
              <a:t> Prompt für </a:t>
            </a:r>
            <a:r>
              <a:rPr lang="en-GB" dirty="0" err="1">
                <a:ea typeface="+mn-lt"/>
                <a:cs typeface="+mn-lt"/>
              </a:rPr>
              <a:t>verschiedene</a:t>
            </a:r>
            <a:r>
              <a:rPr lang="en-GB" dirty="0">
                <a:ea typeface="+mn-lt"/>
                <a:cs typeface="+mn-lt"/>
              </a:rPr>
              <a:t> Lieder </a:t>
            </a:r>
            <a:r>
              <a:rPr lang="en-GB" dirty="0" err="1">
                <a:ea typeface="+mn-lt"/>
                <a:cs typeface="+mn-lt"/>
              </a:rPr>
              <a:t>verwenden</a:t>
            </a:r>
            <a:r>
              <a:rPr lang="en-GB" dirty="0">
                <a:ea typeface="+mn-lt"/>
                <a:cs typeface="+mn-lt"/>
              </a:rPr>
              <a:t>. </a:t>
            </a:r>
            <a:r>
              <a:rPr lang="en-GB" dirty="0" err="1">
                <a:ea typeface="+mn-lt"/>
                <a:cs typeface="+mn-lt"/>
              </a:rPr>
              <a:t>Anschließend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sollen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über</a:t>
            </a:r>
            <a:r>
              <a:rPr lang="en-GB" dirty="0">
                <a:ea typeface="+mn-lt"/>
                <a:cs typeface="+mn-lt"/>
              </a:rPr>
              <a:t> die </a:t>
            </a:r>
            <a:r>
              <a:rPr lang="en-GB" dirty="0" err="1">
                <a:ea typeface="+mn-lt"/>
                <a:cs typeface="+mn-lt"/>
              </a:rPr>
              <a:t>Unterschiede</a:t>
            </a:r>
            <a:r>
              <a:rPr lang="en-GB" dirty="0">
                <a:ea typeface="+mn-lt"/>
                <a:cs typeface="+mn-lt"/>
              </a:rPr>
              <a:t> und </a:t>
            </a:r>
            <a:r>
              <a:rPr lang="en-GB" dirty="0" err="1">
                <a:ea typeface="+mn-lt"/>
                <a:cs typeface="+mn-lt"/>
              </a:rPr>
              <a:t>Gemeinsamkeiten</a:t>
            </a:r>
            <a:r>
              <a:rPr lang="en-GB" dirty="0">
                <a:ea typeface="+mn-lt"/>
                <a:cs typeface="+mn-lt"/>
              </a:rPr>
              <a:t> der Lieder </a:t>
            </a:r>
            <a:r>
              <a:rPr lang="en-GB" dirty="0" err="1">
                <a:ea typeface="+mn-lt"/>
                <a:cs typeface="+mn-lt"/>
              </a:rPr>
              <a:t>reflektieren</a:t>
            </a:r>
            <a:r>
              <a:rPr lang="en-GB" dirty="0">
                <a:ea typeface="+mn-lt"/>
                <a:cs typeface="+mn-lt"/>
              </a:rPr>
              <a:t>. Das </a:t>
            </a:r>
            <a:r>
              <a:rPr lang="en-GB" dirty="0" err="1">
                <a:ea typeface="+mn-lt"/>
                <a:cs typeface="+mn-lt"/>
              </a:rPr>
              <a:t>Lernziel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ist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kritische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Hör</a:t>
            </a:r>
            <a:r>
              <a:rPr lang="en-GB" dirty="0">
                <a:ea typeface="+mn-lt"/>
                <a:cs typeface="+mn-lt"/>
              </a:rPr>
              <a:t>- und </a:t>
            </a:r>
            <a:r>
              <a:rPr lang="en-GB" dirty="0" err="1">
                <a:ea typeface="+mn-lt"/>
                <a:cs typeface="+mn-lt"/>
              </a:rPr>
              <a:t>Wahrnehmungsfähigkeiten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zu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entwickeln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sowie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Verständnis</a:t>
            </a:r>
            <a:r>
              <a:rPr lang="en-GB" dirty="0">
                <a:ea typeface="+mn-lt"/>
                <a:cs typeface="+mn-lt"/>
              </a:rPr>
              <a:t> für die </a:t>
            </a:r>
            <a:r>
              <a:rPr lang="en-GB" dirty="0" err="1">
                <a:ea typeface="+mn-lt"/>
                <a:cs typeface="+mn-lt"/>
              </a:rPr>
              <a:t>Liedstrukturen</a:t>
            </a:r>
            <a:r>
              <a:rPr lang="en-GB" dirty="0">
                <a:ea typeface="+mn-lt"/>
                <a:cs typeface="+mn-lt"/>
              </a:rPr>
              <a:t> von </a:t>
            </a:r>
            <a:r>
              <a:rPr lang="en-GB" dirty="0" err="1">
                <a:ea typeface="+mn-lt"/>
                <a:cs typeface="+mn-lt"/>
              </a:rPr>
              <a:t>Volksliedern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zu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erlangen</a:t>
            </a:r>
            <a:r>
              <a:rPr lang="en-GB" dirty="0">
                <a:ea typeface="+mn-lt"/>
                <a:cs typeface="+mn-lt"/>
              </a:rPr>
              <a:t>, </a:t>
            </a:r>
            <a:r>
              <a:rPr lang="en-GB" dirty="0" err="1">
                <a:ea typeface="+mn-lt"/>
                <a:cs typeface="+mn-lt"/>
              </a:rPr>
              <a:t>indem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sie</a:t>
            </a:r>
            <a:r>
              <a:rPr lang="en-GB" dirty="0">
                <a:ea typeface="+mn-lt"/>
                <a:cs typeface="+mn-lt"/>
              </a:rPr>
              <a:t> die </a:t>
            </a:r>
            <a:r>
              <a:rPr lang="en-GB" dirty="0" err="1">
                <a:ea typeface="+mn-lt"/>
                <a:cs typeface="+mn-lt"/>
              </a:rPr>
              <a:t>verschiedenen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Ergebnisse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vergleichen</a:t>
            </a:r>
            <a:r>
              <a:rPr lang="en-GB" dirty="0">
                <a:ea typeface="+mn-lt"/>
                <a:cs typeface="+mn-lt"/>
              </a:rPr>
              <a:t>. (#conduction #reflection #augmentation)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0237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B8251-7A96-44D4-65CA-F247684ED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Diskussion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AA7DC-340A-0074-EFFC-AD8CE606C0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Calibri"/>
              <a:buChar char="-"/>
            </a:pPr>
            <a:r>
              <a:rPr lang="en-GB" dirty="0"/>
              <a:t>Die </a:t>
            </a:r>
            <a:r>
              <a:rPr lang="en-GB" dirty="0" err="1"/>
              <a:t>einzelnen</a:t>
            </a:r>
            <a:r>
              <a:rPr lang="en-GB" dirty="0"/>
              <a:t> </a:t>
            </a:r>
            <a:r>
              <a:rPr lang="en-GB" dirty="0" err="1"/>
              <a:t>Kategorien</a:t>
            </a:r>
            <a:r>
              <a:rPr lang="en-GB" dirty="0"/>
              <a:t> </a:t>
            </a:r>
            <a:r>
              <a:rPr lang="en-GB" dirty="0" err="1"/>
              <a:t>innerhalb</a:t>
            </a:r>
            <a:r>
              <a:rPr lang="en-GB" dirty="0"/>
              <a:t> der </a:t>
            </a:r>
            <a:r>
              <a:rPr lang="en-GB" dirty="0" err="1"/>
              <a:t>drei</a:t>
            </a:r>
            <a:r>
              <a:rPr lang="en-GB" dirty="0"/>
              <a:t> </a:t>
            </a:r>
            <a:r>
              <a:rPr lang="en-GB" dirty="0" err="1"/>
              <a:t>Dimensionen</a:t>
            </a:r>
            <a:r>
              <a:rPr lang="en-GB" dirty="0"/>
              <a:t> </a:t>
            </a:r>
            <a:r>
              <a:rPr lang="en-GB" dirty="0" err="1"/>
              <a:t>sind</a:t>
            </a:r>
            <a:r>
              <a:rPr lang="en-GB" dirty="0"/>
              <a:t>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eindeutig</a:t>
            </a:r>
            <a:r>
              <a:rPr lang="en-GB" dirty="0"/>
              <a:t> </a:t>
            </a:r>
            <a:r>
              <a:rPr lang="en-GB" dirty="0" err="1"/>
              <a:t>voneinander</a:t>
            </a:r>
            <a:r>
              <a:rPr lang="en-GB" dirty="0"/>
              <a:t> </a:t>
            </a:r>
            <a:r>
              <a:rPr lang="en-GB" dirty="0" err="1"/>
              <a:t>unterscheidbar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dirty="0"/>
              <a:t>Der KI-Würfel </a:t>
            </a:r>
            <a:r>
              <a:rPr lang="en-GB" dirty="0" err="1"/>
              <a:t>dient</a:t>
            </a:r>
            <a:r>
              <a:rPr lang="en-GB" dirty="0"/>
              <a:t> </a:t>
            </a:r>
            <a:r>
              <a:rPr lang="en-GB" dirty="0" err="1"/>
              <a:t>als</a:t>
            </a:r>
            <a:r>
              <a:rPr lang="en-GB" dirty="0"/>
              <a:t> </a:t>
            </a:r>
            <a:r>
              <a:rPr lang="en-GB" dirty="0" err="1"/>
              <a:t>Konzept</a:t>
            </a:r>
            <a:r>
              <a:rPr lang="en-GB" dirty="0"/>
              <a:t> </a:t>
            </a:r>
            <a:r>
              <a:rPr lang="en-GB" dirty="0" err="1"/>
              <a:t>zur</a:t>
            </a:r>
            <a:r>
              <a:rPr lang="en-GB" dirty="0"/>
              <a:t> </a:t>
            </a:r>
            <a:r>
              <a:rPr lang="en-GB" dirty="0" err="1"/>
              <a:t>Orientierung</a:t>
            </a:r>
            <a:r>
              <a:rPr lang="en-GB" dirty="0"/>
              <a:t> </a:t>
            </a:r>
            <a:r>
              <a:rPr lang="en-GB" dirty="0" err="1"/>
              <a:t>zum</a:t>
            </a:r>
            <a:r>
              <a:rPr lang="en-GB" dirty="0"/>
              <a:t> Zweck der Analyse von </a:t>
            </a:r>
            <a:r>
              <a:rPr lang="en-GB" dirty="0" err="1"/>
              <a:t>Potentialen</a:t>
            </a:r>
            <a:r>
              <a:rPr lang="en-GB" dirty="0"/>
              <a:t> </a:t>
            </a:r>
            <a:r>
              <a:rPr lang="en-GB" dirty="0" err="1"/>
              <a:t>einzelner</a:t>
            </a:r>
            <a:r>
              <a:rPr lang="en-GB" dirty="0"/>
              <a:t> </a:t>
            </a:r>
            <a:r>
              <a:rPr lang="en-GB" dirty="0" err="1"/>
              <a:t>Anwendungen</a:t>
            </a:r>
            <a:r>
              <a:rPr lang="en-GB" dirty="0"/>
              <a:t> und </a:t>
            </a:r>
            <a:r>
              <a:rPr lang="en-GB" dirty="0" err="1"/>
              <a:t>Anwendungsszenarien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Kontext</a:t>
            </a:r>
            <a:r>
              <a:rPr lang="en-GB" dirty="0"/>
              <a:t> der </a:t>
            </a:r>
            <a:r>
              <a:rPr lang="en-GB" dirty="0" err="1"/>
              <a:t>Musikpädagogik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dirty="0"/>
              <a:t>Der KI-Würfel </a:t>
            </a:r>
            <a:r>
              <a:rPr lang="en-GB" dirty="0" err="1"/>
              <a:t>stellt</a:t>
            </a:r>
            <a:r>
              <a:rPr lang="en-GB" dirty="0"/>
              <a:t> </a:t>
            </a:r>
            <a:r>
              <a:rPr lang="en-GB" dirty="0" err="1"/>
              <a:t>einen</a:t>
            </a:r>
            <a:r>
              <a:rPr lang="en-GB" dirty="0"/>
              <a:t> </a:t>
            </a:r>
            <a:r>
              <a:rPr lang="en-GB" dirty="0" err="1"/>
              <a:t>offenen</a:t>
            </a:r>
            <a:r>
              <a:rPr lang="en-GB" dirty="0"/>
              <a:t> </a:t>
            </a:r>
            <a:r>
              <a:rPr lang="en-GB" dirty="0" err="1"/>
              <a:t>Zugang</a:t>
            </a:r>
            <a:r>
              <a:rPr lang="en-GB" dirty="0"/>
              <a:t>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verschiedenen</a:t>
            </a:r>
            <a:r>
              <a:rPr lang="en-GB" dirty="0"/>
              <a:t> </a:t>
            </a:r>
            <a:r>
              <a:rPr lang="en-GB" dirty="0" err="1"/>
              <a:t>Möglichkeiten</a:t>
            </a:r>
            <a:r>
              <a:rPr lang="en-GB" dirty="0"/>
              <a:t> der </a:t>
            </a:r>
            <a:r>
              <a:rPr lang="en-GB" dirty="0" err="1"/>
              <a:t>Einbettung</a:t>
            </a:r>
            <a:r>
              <a:rPr lang="en-GB" dirty="0"/>
              <a:t> von KI </a:t>
            </a:r>
            <a:r>
              <a:rPr lang="en-GB" dirty="0" err="1"/>
              <a:t>dar</a:t>
            </a:r>
            <a:r>
              <a:rPr lang="en-GB" dirty="0"/>
              <a:t>. Er </a:t>
            </a:r>
            <a:r>
              <a:rPr lang="en-GB" dirty="0" err="1"/>
              <a:t>kann</a:t>
            </a:r>
            <a:r>
              <a:rPr lang="en-GB" dirty="0"/>
              <a:t> </a:t>
            </a:r>
            <a:r>
              <a:rPr lang="en-GB" dirty="0" err="1"/>
              <a:t>dabei</a:t>
            </a:r>
            <a:r>
              <a:rPr lang="en-GB" dirty="0"/>
              <a:t> </a:t>
            </a:r>
            <a:r>
              <a:rPr lang="en-GB" dirty="0" err="1"/>
              <a:t>unterstützen</a:t>
            </a:r>
            <a:r>
              <a:rPr lang="en-GB" dirty="0"/>
              <a:t>, KI </a:t>
            </a:r>
            <a:r>
              <a:rPr lang="en-GB" dirty="0" err="1"/>
              <a:t>zu</a:t>
            </a:r>
            <a:r>
              <a:rPr lang="en-GB" dirty="0"/>
              <a:t> </a:t>
            </a:r>
            <a:r>
              <a:rPr lang="en-GB" dirty="0" err="1"/>
              <a:t>demystifizieren</a:t>
            </a:r>
            <a:r>
              <a:rPr lang="en-GB" dirty="0"/>
              <a:t> und </a:t>
            </a:r>
            <a:r>
              <a:rPr lang="en-GB" dirty="0" err="1"/>
              <a:t>aktiv</a:t>
            </a:r>
            <a:r>
              <a:rPr lang="en-GB" dirty="0"/>
              <a:t> </a:t>
            </a:r>
            <a:r>
              <a:rPr lang="en-GB" dirty="0" err="1"/>
              <a:t>einzusetzen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11933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B8251-7A96-44D4-65CA-F247684ED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Diskussion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AA7DC-340A-0074-EFFC-AD8CE606C0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Calibri"/>
              <a:buChar char="-"/>
            </a:pPr>
            <a:r>
              <a:rPr lang="en-GB" err="1"/>
              <a:t>Ist</a:t>
            </a:r>
            <a:r>
              <a:rPr lang="en-GB" dirty="0"/>
              <a:t> das Modell </a:t>
            </a:r>
            <a:r>
              <a:rPr lang="en-GB" err="1"/>
              <a:t>selbst</a:t>
            </a:r>
            <a:r>
              <a:rPr lang="en-GB" dirty="0"/>
              <a:t> und der Zweck des </a:t>
            </a:r>
            <a:r>
              <a:rPr lang="en-GB" err="1"/>
              <a:t>Modells</a:t>
            </a:r>
            <a:r>
              <a:rPr lang="en-GB" dirty="0"/>
              <a:t> </a:t>
            </a:r>
            <a:r>
              <a:rPr lang="en-GB" err="1"/>
              <a:t>nachvollziehbar</a:t>
            </a:r>
            <a:r>
              <a:rPr lang="en-GB"/>
              <a:t>?</a:t>
            </a:r>
          </a:p>
          <a:p>
            <a:pPr marL="285750" indent="-285750">
              <a:buFont typeface="Calibri"/>
              <a:buChar char="-"/>
            </a:pPr>
            <a:r>
              <a:rPr lang="en-GB" dirty="0" err="1"/>
              <a:t>Gibt</a:t>
            </a:r>
            <a:r>
              <a:rPr lang="en-GB" dirty="0"/>
              <a:t> es </a:t>
            </a:r>
            <a:r>
              <a:rPr lang="en-GB" dirty="0" err="1"/>
              <a:t>Inhalte</a:t>
            </a:r>
            <a:r>
              <a:rPr lang="en-GB" dirty="0"/>
              <a:t> </a:t>
            </a:r>
            <a:r>
              <a:rPr lang="en-GB" dirty="0" err="1"/>
              <a:t>bzw</a:t>
            </a:r>
            <a:r>
              <a:rPr lang="en-GB" dirty="0"/>
              <a:t>. </a:t>
            </a:r>
            <a:r>
              <a:rPr lang="en-GB" dirty="0" err="1"/>
              <a:t>Aspekte</a:t>
            </a:r>
            <a:r>
              <a:rPr lang="en-GB" dirty="0"/>
              <a:t>, die </a:t>
            </a:r>
            <a:r>
              <a:rPr lang="en-GB" dirty="0" err="1"/>
              <a:t>wir</a:t>
            </a:r>
            <a:r>
              <a:rPr lang="en-GB" dirty="0"/>
              <a:t> </a:t>
            </a:r>
            <a:r>
              <a:rPr lang="en-GB" dirty="0" err="1"/>
              <a:t>bisher</a:t>
            </a:r>
            <a:r>
              <a:rPr lang="en-GB" dirty="0"/>
              <a:t> </a:t>
            </a:r>
            <a:r>
              <a:rPr lang="en-GB" dirty="0" err="1"/>
              <a:t>nicht</a:t>
            </a:r>
            <a:r>
              <a:rPr lang="en-GB" dirty="0"/>
              <a:t> </a:t>
            </a:r>
            <a:r>
              <a:rPr lang="en-GB" dirty="0" err="1"/>
              <a:t>benannt</a:t>
            </a:r>
            <a:r>
              <a:rPr lang="en-GB" dirty="0"/>
              <a:t> </a:t>
            </a:r>
            <a:r>
              <a:rPr lang="en-GB" dirty="0" err="1"/>
              <a:t>haben</a:t>
            </a:r>
            <a:r>
              <a:rPr lang="en-GB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46603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57D0C-1261-BDD3-E1C9-E8ED3F792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Abschluss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7A603F8-9633-7D80-3D20-6766AF374441}"/>
              </a:ext>
            </a:extLst>
          </p:cNvPr>
          <p:cNvSpPr/>
          <p:nvPr/>
        </p:nvSpPr>
        <p:spPr bwMode="auto">
          <a:xfrm>
            <a:off x="565230" y="2422002"/>
            <a:ext cx="914399" cy="914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2D4D96D-631C-6966-305A-89288D46425B}"/>
              </a:ext>
            </a:extLst>
          </p:cNvPr>
          <p:cNvSpPr/>
          <p:nvPr/>
        </p:nvSpPr>
        <p:spPr bwMode="auto">
          <a:xfrm>
            <a:off x="10625559" y="2422001"/>
            <a:ext cx="914399" cy="91439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74506A0E-0E18-8B81-90B5-94181A2362CA}"/>
              </a:ext>
            </a:extLst>
          </p:cNvPr>
          <p:cNvCxnSpPr/>
          <p:nvPr/>
        </p:nvCxnSpPr>
        <p:spPr bwMode="auto">
          <a:xfrm flipV="1">
            <a:off x="1470106" y="2910187"/>
            <a:ext cx="9161360" cy="3086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C79ACC6-593A-3E6C-E066-CCA60D5F3D0F}"/>
              </a:ext>
            </a:extLst>
          </p:cNvPr>
          <p:cNvSpPr txBox="1"/>
          <p:nvPr/>
        </p:nvSpPr>
        <p:spPr bwMode="auto">
          <a:xfrm>
            <a:off x="1467051" y="3945698"/>
            <a:ext cx="9167148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dirty="0"/>
              <a:t>Ich bin der Meinung, </a:t>
            </a:r>
            <a:r>
              <a:rPr lang="en-GB" dirty="0" err="1"/>
              <a:t>dass</a:t>
            </a:r>
            <a:r>
              <a:rPr lang="en-GB" dirty="0"/>
              <a:t> KI </a:t>
            </a: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wesentliches</a:t>
            </a:r>
            <a:r>
              <a:rPr lang="en-GB" dirty="0"/>
              <a:t> Thema für </a:t>
            </a:r>
            <a:r>
              <a:rPr lang="en-GB" dirty="0" err="1"/>
              <a:t>Musikunterricht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/sein </a:t>
            </a:r>
            <a:r>
              <a:rPr lang="en-GB" dirty="0" err="1"/>
              <a:t>wird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25650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E3D66-46DD-EBCB-A6C9-45E88FCCB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Fachspezifische</a:t>
            </a:r>
            <a:r>
              <a:rPr lang="en-GB" dirty="0"/>
              <a:t> Evaluation: </a:t>
            </a:r>
            <a:r>
              <a:rPr lang="en-GB" dirty="0" err="1"/>
              <a:t>Gelingensbedingungen</a:t>
            </a:r>
            <a:r>
              <a:rPr lang="en-GB" dirty="0"/>
              <a:t> von </a:t>
            </a:r>
            <a:r>
              <a:rPr lang="en-GB" dirty="0" err="1"/>
              <a:t>Musikfortbildungen</a:t>
            </a:r>
          </a:p>
        </p:txBody>
      </p:sp>
      <p:pic>
        <p:nvPicPr>
          <p:cNvPr id="4" name="Picture 3" descr="A qr code with a dinosaur&#10;&#10;Description automatically generated">
            <a:extLst>
              <a:ext uri="{FF2B5EF4-FFF2-40B4-BE49-F238E27FC236}">
                <a16:creationId xmlns:a16="http://schemas.microsoft.com/office/drawing/2014/main" id="{3ABDCAC8-57E3-2C90-30E7-9B4A6302F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406" y="2200275"/>
            <a:ext cx="3524250" cy="3589564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CC8D98-B615-2CEE-3E2C-4A83F5BB9A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1588" y="5601379"/>
            <a:ext cx="10082211" cy="36466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algn="ctr"/>
            <a:r>
              <a:rPr lang="en-GB"/>
              <a:t>(</a:t>
            </a:r>
            <a:r>
              <a:rPr lang="en-GB" dirty="0">
                <a:ea typeface="+mn-lt"/>
                <a:cs typeface="+mn-lt"/>
                <a:hlinkClick r:id="rId3"/>
              </a:rPr>
              <a:t>https://www.soscisurvey.de/fobidigimu/</a:t>
            </a:r>
            <a:r>
              <a:rPr lang="en-GB">
                <a:ea typeface="+mn-lt"/>
                <a:cs typeface="Arial"/>
              </a:rPr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7769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20D31-93DD-D99E-0D65-35FA28B26E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Evaluation der </a:t>
            </a:r>
            <a:r>
              <a:rPr lang="en-GB" dirty="0" err="1"/>
              <a:t>Fortbildung</a:t>
            </a:r>
          </a:p>
        </p:txBody>
      </p:sp>
      <p:pic>
        <p:nvPicPr>
          <p:cNvPr id="4" name="Picture 3" descr="A qr code with black squares&#10;&#10;Description automatically generated">
            <a:extLst>
              <a:ext uri="{FF2B5EF4-FFF2-40B4-BE49-F238E27FC236}">
                <a16:creationId xmlns:a16="http://schemas.microsoft.com/office/drawing/2014/main" id="{ED7771A3-86E4-DB00-F3A6-814F091CB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16" y="1471863"/>
            <a:ext cx="3663616" cy="36235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2161C2E-B79E-1887-B98B-2D4E179A30B7}"/>
              </a:ext>
            </a:extLst>
          </p:cNvPr>
          <p:cNvSpPr txBox="1"/>
          <p:nvPr/>
        </p:nvSpPr>
        <p:spPr bwMode="auto">
          <a:xfrm>
            <a:off x="784916" y="5205949"/>
            <a:ext cx="3930889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400" dirty="0">
                <a:ea typeface="+mn-lt"/>
                <a:cs typeface="+mn-lt"/>
              </a:rPr>
              <a:t>QR-Code </a:t>
            </a:r>
            <a:r>
              <a:rPr lang="en-GB" sz="1400" err="1">
                <a:ea typeface="+mn-lt"/>
                <a:cs typeface="+mn-lt"/>
              </a:rPr>
              <a:t>zur</a:t>
            </a:r>
            <a:r>
              <a:rPr lang="en-GB" sz="1400" dirty="0">
                <a:ea typeface="+mn-lt"/>
                <a:cs typeface="+mn-lt"/>
              </a:rPr>
              <a:t> Evaluation</a:t>
            </a:r>
            <a:endParaRPr lang="en-US" sz="1400"/>
          </a:p>
          <a:p>
            <a:pPr algn="ctr"/>
            <a:r>
              <a:rPr lang="en-GB" sz="1400" dirty="0">
                <a:ea typeface="+mn-lt"/>
                <a:cs typeface="+mn-lt"/>
              </a:rPr>
              <a:t>URL: </a:t>
            </a:r>
            <a:r>
              <a:rPr lang="en-GB" sz="1400" dirty="0">
                <a:ea typeface="+mn-lt"/>
                <a:cs typeface="+mn-lt"/>
                <a:hlinkClick r:id="rId3"/>
              </a:rPr>
              <a:t>https://www.soscisurvey.de/digiprosmk/</a:t>
            </a:r>
            <a:endParaRPr lang="en-GB" sz="1400"/>
          </a:p>
          <a:p>
            <a:pPr algn="ctr"/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F43C6B-0DAF-E642-D76A-402C778ED3F2}"/>
              </a:ext>
            </a:extLst>
          </p:cNvPr>
          <p:cNvSpPr txBox="1"/>
          <p:nvPr/>
        </p:nvSpPr>
        <p:spPr bwMode="auto">
          <a:xfrm>
            <a:off x="5241471" y="2309202"/>
            <a:ext cx="4963885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i="1" dirty="0" err="1"/>
              <a:t>Anwendungsszenarien</a:t>
            </a:r>
            <a:r>
              <a:rPr lang="en-GB" b="1" i="1" dirty="0"/>
              <a:t> von KI </a:t>
            </a:r>
            <a:r>
              <a:rPr lang="en-GB" b="1" i="1" dirty="0" err="1"/>
              <a:t>im</a:t>
            </a:r>
            <a:r>
              <a:rPr lang="en-GB" b="1" i="1" dirty="0"/>
              <a:t> </a:t>
            </a:r>
            <a:r>
              <a:rPr lang="en-GB" b="1" i="1" dirty="0" err="1"/>
              <a:t>Musikunterricht</a:t>
            </a:r>
          </a:p>
          <a:p>
            <a:endParaRPr lang="en-GB" dirty="0"/>
          </a:p>
          <a:p>
            <a:r>
              <a:rPr lang="en-GB" dirty="0" err="1"/>
              <a:t>Angebot</a:t>
            </a:r>
            <a:r>
              <a:rPr lang="en-GB" dirty="0"/>
              <a:t> der CoPs 3 und 5</a:t>
            </a:r>
          </a:p>
          <a:p>
            <a:endParaRPr lang="en-GB" dirty="0"/>
          </a:p>
          <a:p>
            <a:endParaRPr lang="en-GB" dirty="0"/>
          </a:p>
          <a:p>
            <a:r>
              <a:rPr lang="en-GB" b="1" dirty="0"/>
              <a:t>Dauer: </a:t>
            </a:r>
            <a:r>
              <a:rPr lang="en-GB" dirty="0"/>
              <a:t>ca. 15 Minuten</a:t>
            </a:r>
          </a:p>
          <a:p>
            <a:endParaRPr lang="en-GB" dirty="0"/>
          </a:p>
          <a:p>
            <a:r>
              <a:rPr lang="en-GB" dirty="0" err="1"/>
              <a:t>Vielen</a:t>
            </a:r>
            <a:r>
              <a:rPr lang="en-GB" dirty="0"/>
              <a:t> Dank</a:t>
            </a:r>
          </a:p>
        </p:txBody>
      </p:sp>
    </p:spTree>
    <p:extLst>
      <p:ext uri="{BB962C8B-B14F-4D97-AF65-F5344CB8AC3E}">
        <p14:creationId xmlns:p14="http://schemas.microsoft.com/office/powerpoint/2010/main" val="4214272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F7D19-F9FE-E182-932D-F584C2AAE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Audio Starter I: AI vs. HI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891C4E-E0DD-09A0-B925-7DDEDD5C36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949" y="2205037"/>
            <a:ext cx="5521256" cy="345620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i="1" dirty="0"/>
              <a:t>Das Experiment </a:t>
            </a:r>
            <a:r>
              <a:rPr lang="en-GB" i="1" dirty="0" err="1"/>
              <a:t>bezieht</a:t>
            </a:r>
            <a:r>
              <a:rPr lang="en-GB" i="1" dirty="0"/>
              <a:t> </a:t>
            </a:r>
            <a:r>
              <a:rPr lang="en-GB" i="1" dirty="0" err="1"/>
              <a:t>sich</a:t>
            </a:r>
            <a:r>
              <a:rPr lang="en-GB" i="1" dirty="0"/>
              <a:t> auf </a:t>
            </a:r>
            <a:r>
              <a:rPr lang="en-GB" i="1" dirty="0" err="1"/>
              <a:t>eine</a:t>
            </a:r>
            <a:r>
              <a:rPr lang="en-GB" i="1" dirty="0"/>
              <a:t> Studie </a:t>
            </a:r>
            <a:r>
              <a:rPr lang="en-GB" i="1" dirty="0" err="1"/>
              <a:t>unter</a:t>
            </a:r>
            <a:r>
              <a:rPr lang="en-GB" i="1" dirty="0"/>
              <a:t> der </a:t>
            </a:r>
            <a:r>
              <a:rPr lang="en-GB" i="1" dirty="0" err="1"/>
              <a:t>Leitung</a:t>
            </a:r>
            <a:r>
              <a:rPr lang="en-GB" i="1" dirty="0"/>
              <a:t> von Prof. </a:t>
            </a:r>
            <a:r>
              <a:rPr lang="en-GB" i="1" dirty="0" err="1"/>
              <a:t>Dr.</a:t>
            </a:r>
            <a:r>
              <a:rPr lang="en-GB" i="1" dirty="0"/>
              <a:t> Reinhard </a:t>
            </a:r>
            <a:r>
              <a:rPr lang="en-GB" i="1" dirty="0" err="1"/>
              <a:t>Kopiez</a:t>
            </a:r>
            <a:r>
              <a:rPr lang="en-GB" i="1" dirty="0"/>
              <a:t> und </a:t>
            </a:r>
            <a:r>
              <a:rPr lang="en-GB" i="1" dirty="0" err="1"/>
              <a:t>seinem</a:t>
            </a:r>
            <a:r>
              <a:rPr lang="en-GB" i="1" dirty="0"/>
              <a:t> Team an der Hochschule für Musik, </a:t>
            </a:r>
            <a:r>
              <a:rPr lang="en-GB" i="1" dirty="0" err="1"/>
              <a:t>Theater</a:t>
            </a:r>
            <a:r>
              <a:rPr lang="en-GB" i="1" dirty="0"/>
              <a:t> und Medien Hannover.</a:t>
            </a:r>
          </a:p>
          <a:p>
            <a:endParaRPr lang="en-GB" i="1" dirty="0"/>
          </a:p>
          <a:p>
            <a:r>
              <a:rPr lang="en-GB" dirty="0">
                <a:ea typeface="+mn-lt"/>
                <a:cs typeface="+mn-lt"/>
                <a:hlinkClick r:id="rId2"/>
              </a:rPr>
              <a:t>https://www.gema.de/de/die-gema/publikationen/virtuos/ki-hoerexperiment-start</a:t>
            </a:r>
            <a:r>
              <a:rPr lang="en-GB" dirty="0">
                <a:ea typeface="+mn-lt"/>
                <a:cs typeface="+mn-lt"/>
              </a:rPr>
              <a:t> </a:t>
            </a:r>
            <a:endParaRPr lang="en-GB"/>
          </a:p>
          <a:p>
            <a:endParaRPr lang="en-GB" i="1" dirty="0"/>
          </a:p>
          <a:p>
            <a:endParaRPr lang="en-GB" b="1" i="1" dirty="0"/>
          </a:p>
        </p:txBody>
      </p:sp>
      <p:pic>
        <p:nvPicPr>
          <p:cNvPr id="3" name="Picture 2" descr="A qr code with a dinosaur&#10;&#10;Description automatically generated">
            <a:extLst>
              <a:ext uri="{FF2B5EF4-FFF2-40B4-BE49-F238E27FC236}">
                <a16:creationId xmlns:a16="http://schemas.microsoft.com/office/drawing/2014/main" id="{6F74165C-9DA2-EBA9-C164-ABCE3982E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3918" y="2003701"/>
            <a:ext cx="3192946" cy="325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41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6E4B7-6C1E-5ACB-D800-4208D5A27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949" y="592454"/>
            <a:ext cx="10063732" cy="922808"/>
          </a:xfrm>
        </p:spPr>
        <p:txBody>
          <a:bodyPr/>
          <a:lstStyle/>
          <a:p>
            <a:r>
              <a:rPr lang="en-GB" dirty="0"/>
              <a:t>Audio Starter II: </a:t>
            </a:r>
            <a:r>
              <a:rPr lang="en-GB" dirty="0" err="1"/>
              <a:t>Morgenstimmung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9513AC-606E-A659-F059-C749421954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2949" y="2205037"/>
            <a:ext cx="3191082" cy="345620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i="1" dirty="0" err="1"/>
              <a:t>Entscheide</a:t>
            </a:r>
            <a:r>
              <a:rPr lang="en-GB" i="1" dirty="0"/>
              <a:t>, welches Bild </a:t>
            </a:r>
            <a:r>
              <a:rPr lang="en-GB" i="1" dirty="0" err="1"/>
              <a:t>deiner</a:t>
            </a:r>
            <a:r>
              <a:rPr lang="en-GB" i="1" dirty="0"/>
              <a:t> Meinung </a:t>
            </a:r>
            <a:r>
              <a:rPr lang="en-GB" i="1" dirty="0" err="1"/>
              <a:t>nach</a:t>
            </a:r>
            <a:r>
              <a:rPr lang="en-GB" i="1" dirty="0"/>
              <a:t> am </a:t>
            </a:r>
            <a:r>
              <a:rPr lang="en-GB" i="1" dirty="0" err="1"/>
              <a:t>besten</a:t>
            </a:r>
            <a:r>
              <a:rPr lang="en-GB" i="1" dirty="0"/>
              <a:t> </a:t>
            </a:r>
            <a:r>
              <a:rPr lang="en-GB" i="1" dirty="0" err="1"/>
              <a:t>zu</a:t>
            </a:r>
            <a:r>
              <a:rPr lang="en-GB" i="1" dirty="0"/>
              <a:t> Edvard </a:t>
            </a:r>
            <a:r>
              <a:rPr lang="en-GB" i="1" dirty="0" err="1"/>
              <a:t>Griegs</a:t>
            </a:r>
            <a:r>
              <a:rPr lang="en-GB" i="1" dirty="0"/>
              <a:t> </a:t>
            </a:r>
            <a:r>
              <a:rPr lang="en-GB" i="1" dirty="0" err="1"/>
              <a:t>Morgenstimmung</a:t>
            </a:r>
            <a:r>
              <a:rPr lang="en-GB" i="1" dirty="0"/>
              <a:t> </a:t>
            </a:r>
            <a:r>
              <a:rPr lang="en-GB" i="1" dirty="0" err="1"/>
              <a:t>passt</a:t>
            </a:r>
            <a:r>
              <a:rPr lang="en-GB" i="1" dirty="0"/>
              <a:t>. </a:t>
            </a:r>
            <a:r>
              <a:rPr lang="en-GB" i="1" dirty="0" err="1"/>
              <a:t>Begründe</a:t>
            </a:r>
            <a:r>
              <a:rPr lang="en-GB" i="1" dirty="0"/>
              <a:t> </a:t>
            </a:r>
            <a:r>
              <a:rPr lang="en-GB" i="1" dirty="0" err="1"/>
              <a:t>deine</a:t>
            </a:r>
            <a:r>
              <a:rPr lang="en-GB" i="1" dirty="0"/>
              <a:t> </a:t>
            </a:r>
            <a:r>
              <a:rPr lang="en-GB" i="1" dirty="0" err="1"/>
              <a:t>Entscheidung</a:t>
            </a:r>
            <a:r>
              <a:rPr lang="en-GB" i="1" dirty="0"/>
              <a:t>.</a:t>
            </a:r>
          </a:p>
        </p:txBody>
      </p:sp>
      <p:pic>
        <p:nvPicPr>
          <p:cNvPr id="6" name="Picture 5" descr="A lake with mountains and birds flying in the sky&#10;&#10;Description automatically generated">
            <a:extLst>
              <a:ext uri="{FF2B5EF4-FFF2-40B4-BE49-F238E27FC236}">
                <a16:creationId xmlns:a16="http://schemas.microsoft.com/office/drawing/2014/main" id="{A567168A-5381-79BF-1C88-3AD028F3E8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8522" y="2200828"/>
            <a:ext cx="1760607" cy="18158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33003E-41A9-21CE-1484-E7A7218B2C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1952" y="2205383"/>
            <a:ext cx="2914097" cy="1828799"/>
          </a:xfrm>
          <a:prstGeom prst="rect">
            <a:avLst/>
          </a:prstGeom>
        </p:spPr>
      </p:pic>
      <p:pic>
        <p:nvPicPr>
          <p:cNvPr id="9" name="Picture 8" descr="A colorful landscape with trees and a river&#10;&#10;Description automatically generated">
            <a:extLst>
              <a:ext uri="{FF2B5EF4-FFF2-40B4-BE49-F238E27FC236}">
                <a16:creationId xmlns:a16="http://schemas.microsoft.com/office/drawing/2014/main" id="{42C13778-22C1-7745-C7C7-2479C38F2C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87145" y="2194340"/>
            <a:ext cx="1764058" cy="1828800"/>
          </a:xfrm>
          <a:prstGeom prst="rect">
            <a:avLst/>
          </a:prstGeom>
        </p:spPr>
      </p:pic>
      <p:pic>
        <p:nvPicPr>
          <p:cNvPr id="10" name="Picture 9" descr="A sunset over a hill&#10;&#10;Description automatically generated">
            <a:extLst>
              <a:ext uri="{FF2B5EF4-FFF2-40B4-BE49-F238E27FC236}">
                <a16:creationId xmlns:a16="http://schemas.microsoft.com/office/drawing/2014/main" id="{5E1CB9E2-A83B-0B11-E59F-7B5BBD5811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23976" y="4324212"/>
            <a:ext cx="2767082" cy="1732446"/>
          </a:xfrm>
          <a:prstGeom prst="rect">
            <a:avLst/>
          </a:prstGeom>
        </p:spPr>
      </p:pic>
      <p:pic>
        <p:nvPicPr>
          <p:cNvPr id="11" name="Picture 10" descr="A painting of a house on a lake&#10;&#10;Description automatically generated">
            <a:extLst>
              <a:ext uri="{FF2B5EF4-FFF2-40B4-BE49-F238E27FC236}">
                <a16:creationId xmlns:a16="http://schemas.microsoft.com/office/drawing/2014/main" id="{DE693B55-9BC8-2D90-3B88-2AA0DBE02C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433741" y="2189783"/>
            <a:ext cx="1760607" cy="1815824"/>
          </a:xfrm>
          <a:prstGeom prst="rect">
            <a:avLst/>
          </a:prstGeom>
        </p:spPr>
      </p:pic>
      <p:pic>
        <p:nvPicPr>
          <p:cNvPr id="12" name="Picture 11" descr="A colorful landscape with trees and waves&#10;&#10;Description automatically generated">
            <a:extLst>
              <a:ext uri="{FF2B5EF4-FFF2-40B4-BE49-F238E27FC236}">
                <a16:creationId xmlns:a16="http://schemas.microsoft.com/office/drawing/2014/main" id="{BB559473-E585-A297-700C-D966B35FDC2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20122" y="4325730"/>
            <a:ext cx="1674192" cy="17294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DB5ED6-DE09-84F5-1F1E-2B8D4FC429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50760" y="4319449"/>
            <a:ext cx="2907610" cy="1719884"/>
          </a:xfrm>
          <a:prstGeom prst="rect">
            <a:avLst/>
          </a:prstGeom>
        </p:spPr>
      </p:pic>
      <p:pic>
        <p:nvPicPr>
          <p:cNvPr id="14" name="Picture 13" descr="A house in a valley with mountains and a lake&#10;&#10;Description automatically generated">
            <a:extLst>
              <a:ext uri="{FF2B5EF4-FFF2-40B4-BE49-F238E27FC236}">
                <a16:creationId xmlns:a16="http://schemas.microsoft.com/office/drawing/2014/main" id="{63430445-6A54-13EA-E223-E6331C43EC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88175" y="4321175"/>
            <a:ext cx="1760607" cy="1716433"/>
          </a:xfrm>
          <a:prstGeom prst="rect">
            <a:avLst/>
          </a:prstGeom>
        </p:spPr>
      </p:pic>
      <p:pic>
        <p:nvPicPr>
          <p:cNvPr id="15" name="Picture 14" descr="A tree in a valley&#10;&#10;Description automatically generated">
            <a:extLst>
              <a:ext uri="{FF2B5EF4-FFF2-40B4-BE49-F238E27FC236}">
                <a16:creationId xmlns:a16="http://schemas.microsoft.com/office/drawing/2014/main" id="{CC824548-9392-88A6-F858-09892233632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10957" y="4321175"/>
            <a:ext cx="1760607" cy="1716433"/>
          </a:xfrm>
          <a:prstGeom prst="rect">
            <a:avLst/>
          </a:prstGeom>
        </p:spPr>
      </p:pic>
      <p:pic>
        <p:nvPicPr>
          <p:cNvPr id="16" name="Picture 15" descr="A river surrounded by trees and mountains&#10;&#10;Description automatically generated">
            <a:extLst>
              <a:ext uri="{FF2B5EF4-FFF2-40B4-BE49-F238E27FC236}">
                <a16:creationId xmlns:a16="http://schemas.microsoft.com/office/drawing/2014/main" id="{CB78854A-F791-90FE-D813-D17DFACAECA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432223" y="4319657"/>
            <a:ext cx="1763643" cy="1719470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5B8523-ABF9-09BD-683E-A1B319173BDD}"/>
              </a:ext>
            </a:extLst>
          </p:cNvPr>
          <p:cNvCxnSpPr/>
          <p:nvPr/>
        </p:nvCxnSpPr>
        <p:spPr bwMode="auto">
          <a:xfrm>
            <a:off x="-225286" y="4297015"/>
            <a:ext cx="12775093" cy="8836"/>
          </a:xfrm>
          <a:prstGeom prst="straightConnector1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A5DD95F-CC89-C58A-CB51-AF89BC8A5CF4}"/>
              </a:ext>
            </a:extLst>
          </p:cNvPr>
          <p:cNvCxnSpPr>
            <a:cxnSpLocks/>
          </p:cNvCxnSpPr>
          <p:nvPr/>
        </p:nvCxnSpPr>
        <p:spPr bwMode="auto">
          <a:xfrm>
            <a:off x="-390937" y="6041884"/>
            <a:ext cx="12775093" cy="8836"/>
          </a:xfrm>
          <a:prstGeom prst="straightConnector1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707ACCD-AAA6-9081-9C43-B5D590E6CD3E}"/>
              </a:ext>
            </a:extLst>
          </p:cNvPr>
          <p:cNvCxnSpPr>
            <a:cxnSpLocks/>
          </p:cNvCxnSpPr>
          <p:nvPr/>
        </p:nvCxnSpPr>
        <p:spPr bwMode="auto">
          <a:xfrm>
            <a:off x="4026453" y="4009884"/>
            <a:ext cx="12775093" cy="8836"/>
          </a:xfrm>
          <a:prstGeom prst="straightConnector1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FEAFB50-7967-835E-E919-BC3B6206847F}"/>
              </a:ext>
            </a:extLst>
          </p:cNvPr>
          <p:cNvCxnSpPr>
            <a:cxnSpLocks/>
          </p:cNvCxnSpPr>
          <p:nvPr/>
        </p:nvCxnSpPr>
        <p:spPr bwMode="auto">
          <a:xfrm>
            <a:off x="4026453" y="2187710"/>
            <a:ext cx="12775093" cy="8836"/>
          </a:xfrm>
          <a:prstGeom prst="straightConnector1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299E1F81-104F-642C-76BC-537B2379D52D}"/>
              </a:ext>
            </a:extLst>
          </p:cNvPr>
          <p:cNvSpPr/>
          <p:nvPr/>
        </p:nvSpPr>
        <p:spPr bwMode="auto">
          <a:xfrm>
            <a:off x="4025762" y="2187022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1</a:t>
            </a:r>
            <a:endParaRPr lang="en-US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ADF12FB-8F8C-BC49-7326-F9994B98D893}"/>
              </a:ext>
            </a:extLst>
          </p:cNvPr>
          <p:cNvSpPr/>
          <p:nvPr/>
        </p:nvSpPr>
        <p:spPr bwMode="auto">
          <a:xfrm>
            <a:off x="5781675" y="2187022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2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0004CA8-19B2-A259-617A-CC7EAEF6401A}"/>
              </a:ext>
            </a:extLst>
          </p:cNvPr>
          <p:cNvSpPr/>
          <p:nvPr/>
        </p:nvSpPr>
        <p:spPr bwMode="auto">
          <a:xfrm>
            <a:off x="8686109" y="2187022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3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7840F18-C792-41C2-101D-BC642BBE1FD6}"/>
              </a:ext>
            </a:extLst>
          </p:cNvPr>
          <p:cNvSpPr/>
          <p:nvPr/>
        </p:nvSpPr>
        <p:spPr bwMode="auto">
          <a:xfrm>
            <a:off x="10430979" y="2209108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4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5DFDEE8-6DD2-F8DC-6BDD-132858761707}"/>
              </a:ext>
            </a:extLst>
          </p:cNvPr>
          <p:cNvSpPr/>
          <p:nvPr/>
        </p:nvSpPr>
        <p:spPr bwMode="auto">
          <a:xfrm>
            <a:off x="61152" y="4307369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5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1B8CC23-EE7F-D567-E287-587CBEA70E4D}"/>
              </a:ext>
            </a:extLst>
          </p:cNvPr>
          <p:cNvSpPr/>
          <p:nvPr/>
        </p:nvSpPr>
        <p:spPr bwMode="auto">
          <a:xfrm>
            <a:off x="2534892" y="4307370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6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C497304B-2A0B-FBFD-4494-FA783C0214E5}"/>
              </a:ext>
            </a:extLst>
          </p:cNvPr>
          <p:cNvSpPr/>
          <p:nvPr/>
        </p:nvSpPr>
        <p:spPr bwMode="auto">
          <a:xfrm>
            <a:off x="4202457" y="4307370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7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25119C71-628E-9008-10AD-02A0D574045D}"/>
              </a:ext>
            </a:extLst>
          </p:cNvPr>
          <p:cNvSpPr/>
          <p:nvPr/>
        </p:nvSpPr>
        <p:spPr bwMode="auto">
          <a:xfrm>
            <a:off x="6985414" y="4307369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8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D7E47B4-98A3-3164-D208-5F85E0B0557D}"/>
              </a:ext>
            </a:extLst>
          </p:cNvPr>
          <p:cNvSpPr/>
          <p:nvPr/>
        </p:nvSpPr>
        <p:spPr bwMode="auto">
          <a:xfrm>
            <a:off x="8741327" y="4307369"/>
            <a:ext cx="516835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9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27F254F-C206-FC63-16C6-AC2D9425750E}"/>
              </a:ext>
            </a:extLst>
          </p:cNvPr>
          <p:cNvSpPr/>
          <p:nvPr/>
        </p:nvSpPr>
        <p:spPr bwMode="auto">
          <a:xfrm>
            <a:off x="10464109" y="4307370"/>
            <a:ext cx="649356" cy="340139"/>
          </a:xfrm>
          <a:prstGeom prst="ellips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dirty="0"/>
              <a:t>10</a:t>
            </a:r>
            <a:endParaRPr lang="en-US" dirty="0"/>
          </a:p>
        </p:txBody>
      </p:sp>
      <p:pic>
        <p:nvPicPr>
          <p:cNvPr id="4" name="Untitled">
            <a:hlinkClick r:id="" action="ppaction://media"/>
            <a:extLst>
              <a:ext uri="{FF2B5EF4-FFF2-40B4-BE49-F238E27FC236}">
                <a16:creationId xmlns:a16="http://schemas.microsoft.com/office/drawing/2014/main" id="{B04605AE-4A22-9DEC-9564-B6D9CFEFDD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620359" y="1292"/>
            <a:ext cx="1779723" cy="1844299"/>
          </a:xfrm>
          <a:prstGeom prst="rect">
            <a:avLst/>
          </a:prstGeom>
        </p:spPr>
      </p:pic>
      <p:pic>
        <p:nvPicPr>
          <p:cNvPr id="5" name="Grieg Peer Gynt Oramo · Berliner Philharmoniker">
            <a:hlinkClick r:id="" action="ppaction://media"/>
            <a:extLst>
              <a:ext uri="{FF2B5EF4-FFF2-40B4-BE49-F238E27FC236}">
                <a16:creationId xmlns:a16="http://schemas.microsoft.com/office/drawing/2014/main" id="{87BD12C7-CF04-4B58-9B51-5F07BCC4165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624796" y="8323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0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55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draußen, Himmel, Wasser, Berg enthält.&#10;&#10;KI-generierte Inhalte können fehlerhaft sein.">
            <a:extLst>
              <a:ext uri="{FF2B5EF4-FFF2-40B4-BE49-F238E27FC236}">
                <a16:creationId xmlns:a16="http://schemas.microsoft.com/office/drawing/2014/main" id="{70E5BD2C-CD06-4502-B732-6CE890715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324" y="4553621"/>
            <a:ext cx="4067735" cy="2311551"/>
          </a:xfrm>
          <a:prstGeom prst="rect">
            <a:avLst/>
          </a:prstGeom>
        </p:spPr>
      </p:pic>
      <p:pic>
        <p:nvPicPr>
          <p:cNvPr id="5" name="Grafik 4" descr="Ein Bild, das Landschaft, draußen, Himmel, Wasser enthält.&#10;&#10;KI-generierte Inhalte können fehlerhaft sein.">
            <a:extLst>
              <a:ext uri="{FF2B5EF4-FFF2-40B4-BE49-F238E27FC236}">
                <a16:creationId xmlns:a16="http://schemas.microsoft.com/office/drawing/2014/main" id="{E5E8FB92-61A1-06E0-B1D6-BA95A33DBE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33"/>
            <a:ext cx="4056529" cy="2311550"/>
          </a:xfrm>
          <a:prstGeom prst="rect">
            <a:avLst/>
          </a:prstGeom>
        </p:spPr>
      </p:pic>
      <p:pic>
        <p:nvPicPr>
          <p:cNvPr id="6" name="Grafik 5" descr="Ein Bild, das Landschaft, Berg, Himmel, Wasser enthält.&#10;&#10;KI-generierte Inhalte können fehlerhaft sein.">
            <a:extLst>
              <a:ext uri="{FF2B5EF4-FFF2-40B4-BE49-F238E27FC236}">
                <a16:creationId xmlns:a16="http://schemas.microsoft.com/office/drawing/2014/main" id="{A1C5F376-1969-99CF-7D55-7140A7BD4F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1851" y="4576035"/>
            <a:ext cx="4090148" cy="2300343"/>
          </a:xfrm>
          <a:prstGeom prst="rect">
            <a:avLst/>
          </a:prstGeom>
        </p:spPr>
      </p:pic>
      <p:pic>
        <p:nvPicPr>
          <p:cNvPr id="7" name="Grafik 6" descr="Ein Bild, das Landschaft, Wolke, Himmel, draußen enthält.&#10;&#10;KI-generierte Inhalte können fehlerhaft sein.">
            <a:extLst>
              <a:ext uri="{FF2B5EF4-FFF2-40B4-BE49-F238E27FC236}">
                <a16:creationId xmlns:a16="http://schemas.microsoft.com/office/drawing/2014/main" id="{C681988F-3C68-6022-4330-4606226BFE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4520005"/>
            <a:ext cx="4056529" cy="2322755"/>
          </a:xfrm>
          <a:prstGeom prst="rect">
            <a:avLst/>
          </a:prstGeom>
        </p:spPr>
      </p:pic>
      <p:pic>
        <p:nvPicPr>
          <p:cNvPr id="8" name="Grafik 7" descr="Ein Bild, das Landschaft, Wolke, draußen, Berg enthält.&#10;&#10;KI-generierte Inhalte können fehlerhaft sein.">
            <a:extLst>
              <a:ext uri="{FF2B5EF4-FFF2-40B4-BE49-F238E27FC236}">
                <a16:creationId xmlns:a16="http://schemas.microsoft.com/office/drawing/2014/main" id="{13F3C9CE-F7DF-1D6A-2DCD-C7B937F653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01853" y="2312447"/>
            <a:ext cx="4078940" cy="2289136"/>
          </a:xfrm>
          <a:prstGeom prst="rect">
            <a:avLst/>
          </a:prstGeom>
        </p:spPr>
      </p:pic>
      <p:pic>
        <p:nvPicPr>
          <p:cNvPr id="9" name="Grafik 8" descr="Ein Bild, das Bild, Landschaft, Kunst, Malkunst enthält.&#10;&#10;KI-generierte Inhalte können fehlerhaft sein.">
            <a:extLst>
              <a:ext uri="{FF2B5EF4-FFF2-40B4-BE49-F238E27FC236}">
                <a16:creationId xmlns:a16="http://schemas.microsoft.com/office/drawing/2014/main" id="{C2748DE2-8E5C-075E-7B3C-F91539533D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6528" y="2290034"/>
            <a:ext cx="4034120" cy="2266727"/>
          </a:xfrm>
          <a:prstGeom prst="rect">
            <a:avLst/>
          </a:prstGeom>
        </p:spPr>
      </p:pic>
      <p:pic>
        <p:nvPicPr>
          <p:cNvPr id="10" name="Grafik 9" descr="Ein Bild, das Landschaft, Bild, Zeichnung, Kunst enthält.&#10;&#10;KI-generierte Inhalte können fehlerhaft sein.">
            <a:extLst>
              <a:ext uri="{FF2B5EF4-FFF2-40B4-BE49-F238E27FC236}">
                <a16:creationId xmlns:a16="http://schemas.microsoft.com/office/drawing/2014/main" id="{53D5E124-8C4B-A4A2-A466-5EE932EEE3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45322" y="4033"/>
            <a:ext cx="4045325" cy="2289139"/>
          </a:xfrm>
          <a:prstGeom prst="rect">
            <a:avLst/>
          </a:prstGeom>
        </p:spPr>
      </p:pic>
      <p:pic>
        <p:nvPicPr>
          <p:cNvPr id="11" name="Grafik 10" descr="Ein Bild, das Landschaft, Bild, See, Natur enthält.&#10;&#10;KI-generierte Inhalte können fehlerhaft sein.">
            <a:extLst>
              <a:ext uri="{FF2B5EF4-FFF2-40B4-BE49-F238E27FC236}">
                <a16:creationId xmlns:a16="http://schemas.microsoft.com/office/drawing/2014/main" id="{2AC54F6E-365B-73E0-F0EA-A7EA4F4251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2256416"/>
            <a:ext cx="4056530" cy="2345169"/>
          </a:xfrm>
          <a:prstGeom prst="rect">
            <a:avLst/>
          </a:prstGeom>
        </p:spPr>
      </p:pic>
      <p:pic>
        <p:nvPicPr>
          <p:cNvPr id="12" name="Grafik 11" descr="Ein Bild, das Bild, Landschaft, Kunst, Acrylfarbe enthält.&#10;&#10;KI-generierte Inhalte können fehlerhaft sein.">
            <a:extLst>
              <a:ext uri="{FF2B5EF4-FFF2-40B4-BE49-F238E27FC236}">
                <a16:creationId xmlns:a16="http://schemas.microsoft.com/office/drawing/2014/main" id="{3DFA1BB2-72B4-BBCC-BE02-3EE1888DAFF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087473" y="4033"/>
            <a:ext cx="4093321" cy="2297208"/>
          </a:xfrm>
          <a:prstGeom prst="rect">
            <a:avLst/>
          </a:prstGeom>
        </p:spPr>
      </p:pic>
      <p:pic>
        <p:nvPicPr>
          <p:cNvPr id="16" name="Grieg Peer Gynt Oramo · Berliner Philharmoniker">
            <a:hlinkClick r:id="" action="ppaction://media"/>
            <a:extLst>
              <a:ext uri="{FF2B5EF4-FFF2-40B4-BE49-F238E27FC236}">
                <a16:creationId xmlns:a16="http://schemas.microsoft.com/office/drawing/2014/main" id="{B63FA903-B22D-B6F9-3C52-991EFB33B4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706016" y="5754"/>
            <a:ext cx="487363" cy="487363"/>
          </a:xfrm>
          <a:prstGeom prst="rect">
            <a:avLst/>
          </a:prstGeom>
        </p:spPr>
      </p:pic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927347F5-5D9B-4EF5-8396-5963CFF840CD}"/>
              </a:ext>
            </a:extLst>
          </p:cNvPr>
          <p:cNvCxnSpPr/>
          <p:nvPr/>
        </p:nvCxnSpPr>
        <p:spPr bwMode="auto">
          <a:xfrm>
            <a:off x="-178904" y="2286233"/>
            <a:ext cx="1273202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A3EBC0A5-5384-4393-867E-D9647697C809}"/>
              </a:ext>
            </a:extLst>
          </p:cNvPr>
          <p:cNvCxnSpPr/>
          <p:nvPr/>
        </p:nvCxnSpPr>
        <p:spPr bwMode="auto">
          <a:xfrm>
            <a:off x="-394252" y="4585974"/>
            <a:ext cx="12732026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AB6AD567-B80B-4475-AC27-E7ACBC4FC71D}"/>
              </a:ext>
            </a:extLst>
          </p:cNvPr>
          <p:cNvCxnSpPr>
            <a:cxnSpLocks/>
          </p:cNvCxnSpPr>
          <p:nvPr/>
        </p:nvCxnSpPr>
        <p:spPr bwMode="auto">
          <a:xfrm>
            <a:off x="8087473" y="-109330"/>
            <a:ext cx="0" cy="710647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2F471857-A30D-4199-A0F5-0B30A2F1DE69}"/>
              </a:ext>
            </a:extLst>
          </p:cNvPr>
          <p:cNvCxnSpPr>
            <a:cxnSpLocks/>
          </p:cNvCxnSpPr>
          <p:nvPr/>
        </p:nvCxnSpPr>
        <p:spPr bwMode="auto">
          <a:xfrm>
            <a:off x="4035717" y="-124239"/>
            <a:ext cx="0" cy="710647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37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58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252AF-504B-D994-BFBA-B848674E8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Audio Starter III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40A45-5895-5977-DE55-480E83A5E9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 err="1"/>
              <a:t>Generiere</a:t>
            </a:r>
            <a:r>
              <a:rPr lang="en-GB" dirty="0"/>
              <a:t> </a:t>
            </a: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personalisiertes</a:t>
            </a:r>
            <a:r>
              <a:rPr lang="en-GB" dirty="0"/>
              <a:t> </a:t>
            </a:r>
            <a:r>
              <a:rPr lang="en-GB" dirty="0" err="1"/>
              <a:t>Musikstück</a:t>
            </a:r>
            <a:r>
              <a:rPr lang="en-GB" dirty="0"/>
              <a:t> </a:t>
            </a:r>
            <a:r>
              <a:rPr lang="en-GB" dirty="0" err="1"/>
              <a:t>mit</a:t>
            </a:r>
            <a:r>
              <a:rPr lang="en-GB" dirty="0"/>
              <a:t> </a:t>
            </a:r>
            <a:r>
              <a:rPr lang="en-GB" dirty="0" err="1"/>
              <a:t>dem</a:t>
            </a:r>
            <a:r>
              <a:rPr lang="en-GB" dirty="0"/>
              <a:t> KI-</a:t>
            </a:r>
            <a:r>
              <a:rPr lang="en-GB" dirty="0" err="1"/>
              <a:t>gestützten</a:t>
            </a:r>
            <a:r>
              <a:rPr lang="en-GB" dirty="0"/>
              <a:t> </a:t>
            </a:r>
            <a:r>
              <a:rPr lang="en-GB" dirty="0" err="1"/>
              <a:t>Songgenerator</a:t>
            </a:r>
            <a:r>
              <a:rPr lang="en-GB" dirty="0"/>
              <a:t> </a:t>
            </a:r>
            <a:r>
              <a:rPr lang="en-GB" dirty="0" err="1"/>
              <a:t>Udio</a:t>
            </a:r>
            <a:r>
              <a:rPr lang="en-GB" dirty="0"/>
              <a:t>. </a:t>
            </a:r>
          </a:p>
          <a:p>
            <a:r>
              <a:rPr lang="en-GB" dirty="0" err="1"/>
              <a:t>Verändere</a:t>
            </a:r>
            <a:r>
              <a:rPr lang="en-GB" dirty="0"/>
              <a:t> in </a:t>
            </a:r>
            <a:r>
              <a:rPr lang="en-GB" dirty="0" err="1"/>
              <a:t>mehreren</a:t>
            </a:r>
            <a:r>
              <a:rPr lang="en-GB" dirty="0"/>
              <a:t> </a:t>
            </a:r>
            <a:r>
              <a:rPr lang="en-GB" dirty="0" err="1"/>
              <a:t>Durchläufen</a:t>
            </a:r>
            <a:r>
              <a:rPr lang="en-GB" dirty="0"/>
              <a:t> den Prompt, bis du </a:t>
            </a:r>
            <a:r>
              <a:rPr lang="en-GB" dirty="0" err="1"/>
              <a:t>mit</a:t>
            </a:r>
            <a:r>
              <a:rPr lang="en-GB" dirty="0"/>
              <a:t> </a:t>
            </a:r>
            <a:r>
              <a:rPr lang="en-GB" dirty="0" err="1"/>
              <a:t>deinem</a:t>
            </a:r>
            <a:r>
              <a:rPr lang="en-GB" dirty="0"/>
              <a:t> </a:t>
            </a:r>
            <a:r>
              <a:rPr lang="en-GB" dirty="0" err="1"/>
              <a:t>Musikstück</a:t>
            </a:r>
            <a:r>
              <a:rPr lang="en-GB" dirty="0"/>
              <a:t> </a:t>
            </a:r>
            <a:r>
              <a:rPr lang="en-GB" dirty="0" err="1"/>
              <a:t>zufrieden</a:t>
            </a:r>
            <a:r>
              <a:rPr lang="en-GB" dirty="0"/>
              <a:t> </a:t>
            </a:r>
            <a:r>
              <a:rPr lang="en-GB" dirty="0" err="1"/>
              <a:t>bist</a:t>
            </a:r>
            <a:r>
              <a:rPr lang="en-GB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A7BFC3-6F27-B4A3-7626-4AB8184CE037}"/>
              </a:ext>
            </a:extLst>
          </p:cNvPr>
          <p:cNvSpPr txBox="1"/>
          <p:nvPr/>
        </p:nvSpPr>
        <p:spPr bwMode="auto">
          <a:xfrm>
            <a:off x="7619999" y="5417507"/>
            <a:ext cx="308975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1200" dirty="0"/>
              <a:t>(www.udio.com)</a:t>
            </a:r>
            <a:endParaRPr lang="en-US" sz="1200" dirty="0"/>
          </a:p>
        </p:txBody>
      </p:sp>
      <p:pic>
        <p:nvPicPr>
          <p:cNvPr id="4" name="Picture 3" descr="A qr code with a dinosaur&#10;&#10;AI-generated content may be incorrect.">
            <a:extLst>
              <a:ext uri="{FF2B5EF4-FFF2-40B4-BE49-F238E27FC236}">
                <a16:creationId xmlns:a16="http://schemas.microsoft.com/office/drawing/2014/main" id="{2DA21BF7-D969-91B5-184F-F2D75D8A8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8705" y="2370756"/>
            <a:ext cx="2749335" cy="274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495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DFBCE-0570-42D9-281A-1FA7CAA94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Hintergrund</a:t>
            </a:r>
            <a:r>
              <a:rPr lang="en-GB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8C0BB0-3DD0-F0F9-098C-3C07D3353A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buFont typeface="Calibri"/>
              <a:buChar char="-"/>
            </a:pPr>
            <a:r>
              <a:rPr lang="en-GB" dirty="0"/>
              <a:t>Die </a:t>
            </a:r>
            <a:r>
              <a:rPr lang="en-GB" dirty="0" err="1"/>
              <a:t>hmt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Teil des </a:t>
            </a:r>
            <a:r>
              <a:rPr lang="en-GB" dirty="0" err="1"/>
              <a:t>bundesweiten</a:t>
            </a:r>
            <a:r>
              <a:rPr lang="en-GB" dirty="0"/>
              <a:t> </a:t>
            </a:r>
            <a:r>
              <a:rPr lang="en-GB" dirty="0" err="1"/>
              <a:t>Kompetenzverbundes</a:t>
            </a:r>
            <a:r>
              <a:rPr lang="en-GB" dirty="0"/>
              <a:t> </a:t>
            </a:r>
            <a:r>
              <a:rPr lang="en-GB" dirty="0" err="1"/>
              <a:t>lernen:digital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dirty="0" err="1"/>
              <a:t>DigiProSMK</a:t>
            </a:r>
            <a:r>
              <a:rPr lang="en-GB" dirty="0"/>
              <a:t> </a:t>
            </a:r>
            <a:r>
              <a:rPr lang="en-GB" dirty="0" err="1"/>
              <a:t>ist</a:t>
            </a:r>
            <a:r>
              <a:rPr lang="en-GB" dirty="0"/>
              <a:t> </a:t>
            </a:r>
            <a:r>
              <a:rPr lang="en-GB" dirty="0" err="1"/>
              <a:t>ein</a:t>
            </a:r>
            <a:r>
              <a:rPr lang="en-GB" dirty="0"/>
              <a:t> </a:t>
            </a:r>
            <a:r>
              <a:rPr lang="en-GB" dirty="0" err="1"/>
              <a:t>Verbundprojekt</a:t>
            </a:r>
            <a:r>
              <a:rPr lang="en-GB" dirty="0"/>
              <a:t> </a:t>
            </a:r>
            <a:r>
              <a:rPr lang="en-GB" dirty="0" err="1"/>
              <a:t>innerhalb</a:t>
            </a:r>
            <a:r>
              <a:rPr lang="en-GB" dirty="0"/>
              <a:t> des </a:t>
            </a:r>
            <a:r>
              <a:rPr lang="en-GB" dirty="0" err="1"/>
              <a:t>Kompetenzverbundes</a:t>
            </a:r>
            <a:r>
              <a:rPr lang="en-GB" dirty="0"/>
              <a:t>. Neben der </a:t>
            </a:r>
            <a:r>
              <a:rPr lang="en-GB" dirty="0" err="1"/>
              <a:t>hmt</a:t>
            </a:r>
            <a:r>
              <a:rPr lang="en-GB" dirty="0"/>
              <a:t> Rostock </a:t>
            </a:r>
            <a:r>
              <a:rPr lang="en-GB" dirty="0" err="1"/>
              <a:t>sind</a:t>
            </a:r>
            <a:r>
              <a:rPr lang="en-GB" dirty="0"/>
              <a:t> </a:t>
            </a:r>
            <a:r>
              <a:rPr lang="en-GB" dirty="0" err="1"/>
              <a:t>neun</a:t>
            </a:r>
            <a:r>
              <a:rPr lang="en-GB" dirty="0"/>
              <a:t> </a:t>
            </a:r>
            <a:r>
              <a:rPr lang="en-GB" dirty="0" err="1"/>
              <a:t>andere</a:t>
            </a:r>
            <a:r>
              <a:rPr lang="en-GB" dirty="0"/>
              <a:t> </a:t>
            </a:r>
            <a:r>
              <a:rPr lang="en-GB" dirty="0" err="1"/>
              <a:t>Hochschulstandorte</a:t>
            </a:r>
            <a:r>
              <a:rPr lang="en-GB" dirty="0"/>
              <a:t> Teil dieses </a:t>
            </a:r>
            <a:r>
              <a:rPr lang="en-GB" dirty="0" err="1"/>
              <a:t>Verbundprojektes</a:t>
            </a:r>
            <a:r>
              <a:rPr lang="en-GB" dirty="0"/>
              <a:t>.</a:t>
            </a:r>
          </a:p>
          <a:p>
            <a:pPr marL="285750" indent="-285750">
              <a:buFont typeface="Calibri"/>
              <a:buChar char="-"/>
            </a:pPr>
            <a:r>
              <a:rPr lang="en-GB" dirty="0" err="1"/>
              <a:t>DigiProSMK</a:t>
            </a:r>
            <a:r>
              <a:rPr lang="en-GB" dirty="0"/>
              <a:t> </a:t>
            </a:r>
            <a:r>
              <a:rPr lang="en-GB" dirty="0" err="1"/>
              <a:t>steht</a:t>
            </a:r>
            <a:r>
              <a:rPr lang="en-GB" dirty="0"/>
              <a:t> für "</a:t>
            </a:r>
            <a:r>
              <a:rPr lang="en-GB" dirty="0" err="1"/>
              <a:t>Digitalisierungsbezogene</a:t>
            </a:r>
            <a:r>
              <a:rPr lang="en-GB" dirty="0"/>
              <a:t> und digital </a:t>
            </a:r>
            <a:r>
              <a:rPr lang="en-GB" dirty="0" err="1"/>
              <a:t>gestützte</a:t>
            </a:r>
            <a:r>
              <a:rPr lang="en-GB" dirty="0"/>
              <a:t> </a:t>
            </a:r>
            <a:r>
              <a:rPr lang="en-GB" dirty="0" err="1"/>
              <a:t>Professionalisierung</a:t>
            </a:r>
            <a:r>
              <a:rPr lang="en-GB" dirty="0"/>
              <a:t> von Sport-, Musik- und </a:t>
            </a:r>
            <a:r>
              <a:rPr lang="en-GB" dirty="0" err="1"/>
              <a:t>Kunstlehrkräften</a:t>
            </a:r>
            <a:r>
              <a:rPr lang="en-GB" dirty="0"/>
              <a:t>".</a:t>
            </a:r>
          </a:p>
        </p:txBody>
      </p:sp>
    </p:spTree>
    <p:extLst>
      <p:ext uri="{BB962C8B-B14F-4D97-AF65-F5344CB8AC3E}">
        <p14:creationId xmlns:p14="http://schemas.microsoft.com/office/powerpoint/2010/main" val="1048137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DFBCE-0570-42D9-281A-1FA7CAA94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Hintergrund</a:t>
            </a:r>
            <a:r>
              <a:rPr lang="en-GB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8C0BB0-3DD0-F0F9-098C-3C07D3353A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1739" y="2205037"/>
            <a:ext cx="10061335" cy="17443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ea typeface="+mn-lt"/>
                <a:cs typeface="+mn-lt"/>
              </a:rPr>
              <a:t>"</a:t>
            </a:r>
            <a:r>
              <a:rPr lang="en-GB" dirty="0" err="1">
                <a:ea typeface="+mn-lt"/>
                <a:cs typeface="+mn-lt"/>
              </a:rPr>
              <a:t>Kritisch-konstruktiver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Umgang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mit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Teilaspekten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künstlicher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Intelligenz</a:t>
            </a:r>
            <a:r>
              <a:rPr lang="en-GB" dirty="0">
                <a:ea typeface="+mn-lt"/>
                <a:cs typeface="+mn-lt"/>
              </a:rPr>
              <a:t>. Der </a:t>
            </a:r>
            <a:r>
              <a:rPr lang="en-GB" dirty="0" err="1">
                <a:ea typeface="+mn-lt"/>
                <a:cs typeface="+mn-lt"/>
              </a:rPr>
              <a:t>kompetente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Umgang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mit</a:t>
            </a:r>
            <a:r>
              <a:rPr lang="en-GB" dirty="0">
                <a:ea typeface="+mn-lt"/>
                <a:cs typeface="+mn-lt"/>
              </a:rPr>
              <a:t> KI-</a:t>
            </a:r>
            <a:r>
              <a:rPr lang="en-GB" dirty="0" err="1">
                <a:ea typeface="+mn-lt"/>
                <a:cs typeface="+mn-lt"/>
              </a:rPr>
              <a:t>generierten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Bildwerken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oder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manipuliertem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Videomaterial</a:t>
            </a:r>
            <a:r>
              <a:rPr lang="en-GB" dirty="0">
                <a:ea typeface="+mn-lt"/>
                <a:cs typeface="+mn-lt"/>
              </a:rPr>
              <a:t> in Form von Deepfakes </a:t>
            </a:r>
            <a:r>
              <a:rPr lang="en-GB" dirty="0" err="1">
                <a:ea typeface="+mn-lt"/>
                <a:cs typeface="+mn-lt"/>
              </a:rPr>
              <a:t>ist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ein</a:t>
            </a:r>
            <a:r>
              <a:rPr lang="en-GB" dirty="0">
                <a:ea typeface="+mn-lt"/>
                <a:cs typeface="+mn-lt"/>
              </a:rPr>
              <a:t> </a:t>
            </a:r>
            <a:r>
              <a:rPr lang="en-GB" dirty="0" err="1">
                <a:ea typeface="+mn-lt"/>
                <a:cs typeface="+mn-lt"/>
              </a:rPr>
              <a:t>zentrales</a:t>
            </a:r>
            <a:r>
              <a:rPr lang="en-GB" dirty="0">
                <a:ea typeface="+mn-lt"/>
                <a:cs typeface="+mn-lt"/>
              </a:rPr>
              <a:t> Thema </a:t>
            </a:r>
            <a:r>
              <a:rPr lang="en-GB" dirty="0" err="1">
                <a:ea typeface="+mn-lt"/>
                <a:cs typeface="+mn-lt"/>
              </a:rPr>
              <a:t>innerhalb</a:t>
            </a:r>
            <a:r>
              <a:rPr lang="en-GB" dirty="0">
                <a:ea typeface="+mn-lt"/>
                <a:cs typeface="+mn-lt"/>
              </a:rPr>
              <a:t> des </a:t>
            </a:r>
            <a:r>
              <a:rPr lang="en-GB" dirty="0" err="1">
                <a:ea typeface="+mn-lt"/>
                <a:cs typeface="+mn-lt"/>
              </a:rPr>
              <a:t>Kompetenzzentrums</a:t>
            </a:r>
            <a:r>
              <a:rPr lang="en-GB" dirty="0">
                <a:ea typeface="+mn-lt"/>
                <a:cs typeface="+mn-lt"/>
              </a:rPr>
              <a:t>." </a:t>
            </a:r>
            <a:br>
              <a:rPr lang="en-GB" dirty="0">
                <a:ea typeface="+mn-lt"/>
                <a:cs typeface="+mn-lt"/>
              </a:rPr>
            </a:br>
            <a:r>
              <a:rPr lang="en-GB" dirty="0">
                <a:ea typeface="+mn-lt"/>
                <a:cs typeface="+mn-lt"/>
              </a:rPr>
              <a:t>(</a:t>
            </a:r>
            <a:r>
              <a:rPr lang="en-GB" dirty="0">
                <a:ea typeface="+mn-lt"/>
                <a:cs typeface="+mn-lt"/>
                <a:hlinkClick r:id="rId2"/>
              </a:rPr>
              <a:t>https://lernen.digital/kompetenzzentren/kompetenzzentrum-musik-kunst-sport/</a:t>
            </a:r>
            <a:r>
              <a:rPr lang="en-GB" dirty="0">
                <a:ea typeface="+mn-lt"/>
                <a:cs typeface="+mn-lt"/>
              </a:rPr>
              <a:t>)</a:t>
            </a:r>
          </a:p>
          <a:p>
            <a:endParaRPr lang="en-GB" dirty="0">
              <a:ea typeface="+mn-lt"/>
              <a:cs typeface="+mn-lt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AF5A7A8-4648-6A68-00BA-6D1840EBDE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0511922"/>
              </p:ext>
            </p:extLst>
          </p:nvPr>
        </p:nvGraphicFramePr>
        <p:xfrm>
          <a:off x="2776603" y="3948830"/>
          <a:ext cx="6638794" cy="1977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922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AEBDB-1C5A-9580-4F63-6D06EAABC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Der KI-Würfel: </a:t>
            </a:r>
            <a:r>
              <a:rPr lang="en-GB" dirty="0" err="1"/>
              <a:t>Anwendungsszenarien</a:t>
            </a:r>
            <a:r>
              <a:rPr lang="en-GB" dirty="0"/>
              <a:t> </a:t>
            </a:r>
            <a:r>
              <a:rPr lang="en-GB" dirty="0" err="1"/>
              <a:t>für</a:t>
            </a:r>
            <a:r>
              <a:rPr lang="en-GB" dirty="0"/>
              <a:t> KI </a:t>
            </a:r>
            <a:r>
              <a:rPr lang="en-GB" dirty="0" err="1"/>
              <a:t>im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 err="1"/>
              <a:t>Musikunterricht</a:t>
            </a:r>
            <a:endParaRPr lang="en-GB" dirty="0"/>
          </a:p>
        </p:txBody>
      </p:sp>
      <p:pic>
        <p:nvPicPr>
          <p:cNvPr id="4" name="Picture 3" descr="A white cube with black text&#10;&#10;AI-generated content may be incorrect.">
            <a:extLst>
              <a:ext uri="{FF2B5EF4-FFF2-40B4-BE49-F238E27FC236}">
                <a16:creationId xmlns:a16="http://schemas.microsoft.com/office/drawing/2014/main" id="{D3BCD998-76A1-EC8E-7193-DE5837363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069" y="1379076"/>
            <a:ext cx="7928779" cy="4452674"/>
          </a:xfrm>
          <a:prstGeom prst="rect">
            <a:avLst/>
          </a:prstGeom>
        </p:spPr>
      </p:pic>
      <p:pic>
        <p:nvPicPr>
          <p:cNvPr id="7" name="Graphic 6" descr="Music notation with solid fill">
            <a:extLst>
              <a:ext uri="{FF2B5EF4-FFF2-40B4-BE49-F238E27FC236}">
                <a16:creationId xmlns:a16="http://schemas.microsoft.com/office/drawing/2014/main" id="{CF13517C-D61E-6E26-3B60-DBAD4A8F9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08278" y="2335397"/>
            <a:ext cx="1256747" cy="1267791"/>
          </a:xfrm>
          <a:prstGeom prst="rect">
            <a:avLst/>
          </a:prstGeom>
        </p:spPr>
      </p:pic>
      <p:pic>
        <p:nvPicPr>
          <p:cNvPr id="8" name="Graphic 7" descr="Classroom with solid fill">
            <a:extLst>
              <a:ext uri="{FF2B5EF4-FFF2-40B4-BE49-F238E27FC236}">
                <a16:creationId xmlns:a16="http://schemas.microsoft.com/office/drawing/2014/main" id="{247996E8-9B7F-C2ED-EB63-E26FDE3972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35805" y="5374225"/>
            <a:ext cx="914400" cy="914400"/>
          </a:xfrm>
          <a:prstGeom prst="rect">
            <a:avLst/>
          </a:prstGeom>
        </p:spPr>
      </p:pic>
      <p:pic>
        <p:nvPicPr>
          <p:cNvPr id="9" name="Graphic 8" descr="Robot with solid fill">
            <a:extLst>
              <a:ext uri="{FF2B5EF4-FFF2-40B4-BE49-F238E27FC236}">
                <a16:creationId xmlns:a16="http://schemas.microsoft.com/office/drawing/2014/main" id="{C836D974-F52A-9B0D-6531-C3AFB33020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59496" y="360127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5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ompetenzverbund_Digital">
  <a:themeElements>
    <a:clrScheme name="Lernen Digital Kunst_Sport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FF98FF"/>
      </a:accent1>
      <a:accent2>
        <a:srgbClr val="FF3859"/>
      </a:accent2>
      <a:accent3>
        <a:srgbClr val="B4E0E8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Arial"/>
        <a:cs typeface="Arial"/>
      </a:majorFont>
      <a:minorFont>
        <a:latin typeface="Kantumruy Pro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prstGeom prst="rect">
          <a:avLst/>
        </a:prstGeom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prstGeom prst="rect">
          <a:avLst/>
        </a:prstGeom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2.xml><?xml version="1.0" encoding="utf-8"?>
<a:theme xmlns:a="http://schemas.openxmlformats.org/drawingml/2006/main" name="Office">
  <a:themeElements>
    <a:clrScheme name="Kompetenzverbund">
      <a:dk1>
        <a:sysClr val="windowText" lastClr="000000"/>
      </a:dk1>
      <a:lt1>
        <a:sysClr val="window" lastClr="FFFFFF"/>
      </a:lt1>
      <a:dk2>
        <a:srgbClr val="44546A"/>
      </a:dk2>
      <a:lt2>
        <a:srgbClr val="E8EBF0"/>
      </a:lt2>
      <a:accent1>
        <a:srgbClr val="B4E0E8"/>
      </a:accent1>
      <a:accent2>
        <a:srgbClr val="FF0065"/>
      </a:accent2>
      <a:accent3>
        <a:srgbClr val="FF98FF"/>
      </a:accent3>
      <a:accent4>
        <a:srgbClr val="00E5B6"/>
      </a:accent4>
      <a:accent5>
        <a:srgbClr val="00B3FF"/>
      </a:accent5>
      <a:accent6>
        <a:srgbClr val="FF3BFF"/>
      </a:accent6>
      <a:hlink>
        <a:srgbClr val="00B3FF"/>
      </a:hlink>
      <a:folHlink>
        <a:srgbClr val="008AC8"/>
      </a:folHlink>
    </a:clrScheme>
    <a:fontScheme name="Kompetenzverbund">
      <a:majorFont>
        <a:latin typeface="Kantumruy Pro Medium"/>
        <a:ea typeface="Arial"/>
        <a:cs typeface="Arial"/>
      </a:majorFont>
      <a:minorFont>
        <a:latin typeface="Kantumruy Pro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Kompetenzverbund_Digital</Template>
  <TotalTime>0</TotalTime>
  <Words>1599</Words>
  <Application>Microsoft Office PowerPoint</Application>
  <DocSecurity>0</DocSecurity>
  <PresentationFormat>Widescreen</PresentationFormat>
  <Paragraphs>199</Paragraphs>
  <Slides>29</Slides>
  <Notes>1</Notes>
  <HiddenSlides>13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Kompetenzverbund_Digital</vt:lpstr>
      <vt:lpstr>Anwendungsszenarien KI im Musikunterricht</vt:lpstr>
      <vt:lpstr>Einführung</vt:lpstr>
      <vt:lpstr>Audio Starter I: AI vs. HI</vt:lpstr>
      <vt:lpstr>Audio Starter II: Morgenstimmung</vt:lpstr>
      <vt:lpstr>PowerPoint Presentation</vt:lpstr>
      <vt:lpstr>Audio Starter III</vt:lpstr>
      <vt:lpstr>Hintergrund </vt:lpstr>
      <vt:lpstr>Hintergrund </vt:lpstr>
      <vt:lpstr>Der KI-Würfel: Anwendungsszenarien für KI im  Musikunterricht</vt:lpstr>
      <vt:lpstr>Der KI-Würfel: Anwendungsszenarien für KI im  Musikunterricht</vt:lpstr>
      <vt:lpstr>Die erste Dimension: Drei Phasen des Prozesses "Unterrichten"</vt:lpstr>
      <vt:lpstr>Die zweite Dimension: Umgangsweisen mit Musik</vt:lpstr>
      <vt:lpstr>Die zweite Dimension: Umgangsweisen mit Musik</vt:lpstr>
      <vt:lpstr>Die dritte Dimension: Stufen der Integration von Technologien</vt:lpstr>
      <vt:lpstr>Der KI-Würfel</vt:lpstr>
      <vt:lpstr>PowerPoint Presentation</vt:lpstr>
      <vt:lpstr>PowerPoint Presentation</vt:lpstr>
      <vt:lpstr>PowerPoint Presentation</vt:lpstr>
      <vt:lpstr>Der KI-Würfel</vt:lpstr>
      <vt:lpstr>Aufgabe</vt:lpstr>
      <vt:lpstr>Udio/Suno vs. ElevenLabs</vt:lpstr>
      <vt:lpstr>Der KI-Würfel: Transforming Art into Music</vt:lpstr>
      <vt:lpstr>Der KI-Würfel: Creating a Jingle</vt:lpstr>
      <vt:lpstr>Der KI-Würfel: Comparing Folk Songs</vt:lpstr>
      <vt:lpstr>Diskussion</vt:lpstr>
      <vt:lpstr>Diskussion</vt:lpstr>
      <vt:lpstr>Abschluss</vt:lpstr>
      <vt:lpstr>Fachspezifische Evaluation: Gelingensbedingungen von Musikfortbildungen</vt:lpstr>
      <vt:lpstr>Evaluation der Fortbildung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H1 Lorem ipsum dolor sit amet cons adipiscing elit</dc:title>
  <dc:subject/>
  <dc:creator>Philip Seufert</dc:creator>
  <cp:keywords/>
  <dc:description/>
  <cp:lastModifiedBy>Benjamin Hecht</cp:lastModifiedBy>
  <cp:revision>842</cp:revision>
  <cp:lastPrinted>2025-10-10T06:56:54Z</cp:lastPrinted>
  <dcterms:created xsi:type="dcterms:W3CDTF">2023-12-15T13:22:00Z</dcterms:created>
  <dcterms:modified xsi:type="dcterms:W3CDTF">2025-11-21T08:33:25Z</dcterms:modified>
  <cp:category/>
  <dc:identifier/>
  <cp:contentStatus/>
  <dc:language/>
  <cp:version/>
</cp:coreProperties>
</file>