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61"/>
  </p:notesMasterIdLst>
  <p:handoutMasterIdLst>
    <p:handoutMasterId r:id="rId62"/>
  </p:handoutMasterIdLst>
  <p:sldIdLst>
    <p:sldId id="257" r:id="rId3"/>
    <p:sldId id="260" r:id="rId4"/>
    <p:sldId id="267" r:id="rId5"/>
    <p:sldId id="295" r:id="rId6"/>
    <p:sldId id="296" r:id="rId7"/>
    <p:sldId id="297" r:id="rId8"/>
    <p:sldId id="313" r:id="rId9"/>
    <p:sldId id="298" r:id="rId10"/>
    <p:sldId id="351" r:id="rId11"/>
    <p:sldId id="290" r:id="rId12"/>
    <p:sldId id="258" r:id="rId13"/>
    <p:sldId id="291" r:id="rId14"/>
    <p:sldId id="292" r:id="rId15"/>
    <p:sldId id="284" r:id="rId16"/>
    <p:sldId id="325" r:id="rId17"/>
    <p:sldId id="286" r:id="rId18"/>
    <p:sldId id="326" r:id="rId19"/>
    <p:sldId id="310" r:id="rId20"/>
    <p:sldId id="328" r:id="rId21"/>
    <p:sldId id="352" r:id="rId22"/>
    <p:sldId id="327" r:id="rId23"/>
    <p:sldId id="355" r:id="rId24"/>
    <p:sldId id="330" r:id="rId25"/>
    <p:sldId id="348" r:id="rId26"/>
    <p:sldId id="268" r:id="rId27"/>
    <p:sldId id="353" r:id="rId28"/>
    <p:sldId id="354" r:id="rId29"/>
    <p:sldId id="311" r:id="rId30"/>
    <p:sldId id="294" r:id="rId31"/>
    <p:sldId id="300" r:id="rId32"/>
    <p:sldId id="338" r:id="rId33"/>
    <p:sldId id="345" r:id="rId34"/>
    <p:sldId id="283" r:id="rId35"/>
    <p:sldId id="362" r:id="rId36"/>
    <p:sldId id="314" r:id="rId37"/>
    <p:sldId id="363" r:id="rId38"/>
    <p:sldId id="360" r:id="rId39"/>
    <p:sldId id="343" r:id="rId40"/>
    <p:sldId id="340" r:id="rId41"/>
    <p:sldId id="368" r:id="rId42"/>
    <p:sldId id="331" r:id="rId43"/>
    <p:sldId id="361" r:id="rId44"/>
    <p:sldId id="364" r:id="rId45"/>
    <p:sldId id="365" r:id="rId46"/>
    <p:sldId id="321" r:id="rId47"/>
    <p:sldId id="369" r:id="rId48"/>
    <p:sldId id="370" r:id="rId49"/>
    <p:sldId id="371" r:id="rId50"/>
    <p:sldId id="372" r:id="rId51"/>
    <p:sldId id="320" r:id="rId52"/>
    <p:sldId id="303" r:id="rId53"/>
    <p:sldId id="307" r:id="rId54"/>
    <p:sldId id="279" r:id="rId55"/>
    <p:sldId id="350" r:id="rId56"/>
    <p:sldId id="277" r:id="rId57"/>
    <p:sldId id="315" r:id="rId58"/>
    <p:sldId id="373" r:id="rId59"/>
    <p:sldId id="261" r:id="rId6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EFE3B1-19B9-DFA6-B5B2-8C06B2ACBFA6}" name="Tobias Fath" initials="TF" userId="5909edad5ce75ae8"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00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37" autoAdjust="0"/>
    <p:restoredTop sz="77619"/>
  </p:normalViewPr>
  <p:slideViewPr>
    <p:cSldViewPr showGuides="1">
      <p:cViewPr varScale="1">
        <p:scale>
          <a:sx n="64" d="100"/>
          <a:sy n="64" d="100"/>
        </p:scale>
        <p:origin x="2392" y="4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p:scale>
          <a:sx n="125" d="100"/>
          <a:sy n="125" d="100"/>
        </p:scale>
        <p:origin x="2076"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microsoft.com/office/2018/10/relationships/authors" Targe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8EFB4DA1-2A27-8657-F75E-5F0583D2AC1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8FB621F3-CC82-D4CF-2D4B-6EEA3055716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A98AAB-0E9A-4482-A79D-090BAD215C3B}" type="datetimeFigureOut">
              <a:rPr lang="de-DE" smtClean="0"/>
              <a:t>19.12.25</a:t>
            </a:fld>
            <a:endParaRPr lang="de-DE"/>
          </a:p>
        </p:txBody>
      </p:sp>
      <p:sp>
        <p:nvSpPr>
          <p:cNvPr id="4" name="Fußzeilenplatzhalter 3">
            <a:extLst>
              <a:ext uri="{FF2B5EF4-FFF2-40B4-BE49-F238E27FC236}">
                <a16:creationId xmlns:a16="http://schemas.microsoft.com/office/drawing/2014/main" id="{448B4C30-7A2A-9295-10EA-C5F5650FC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E01D804A-AF88-671C-988E-7720616F71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84A4A4-0CCE-43C7-B661-AAB589D35443}" type="slidenum">
              <a:rPr lang="de-DE" smtClean="0"/>
              <a:t>‹Nr.›</a:t>
            </a:fld>
            <a:endParaRPr lang="de-DE"/>
          </a:p>
        </p:txBody>
      </p:sp>
    </p:spTree>
    <p:extLst>
      <p:ext uri="{BB962C8B-B14F-4D97-AF65-F5344CB8AC3E}">
        <p14:creationId xmlns:p14="http://schemas.microsoft.com/office/powerpoint/2010/main" val="389582686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D0F5-4E1C-40F8-8CDE-DF970721EC6D}" type="datetimeFigureOut">
              <a:rPr lang="de-DE" smtClean="0"/>
              <a:t>19.12.25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EEEDFD-5915-4F7B-B712-75E9BB55AD12}" type="slidenum">
              <a:rPr lang="de-DE" smtClean="0"/>
              <a:t>‹Nr.›</a:t>
            </a:fld>
            <a:endParaRPr lang="de-DE"/>
          </a:p>
        </p:txBody>
      </p:sp>
    </p:spTree>
    <p:extLst>
      <p:ext uri="{BB962C8B-B14F-4D97-AF65-F5344CB8AC3E}">
        <p14:creationId xmlns:p14="http://schemas.microsoft.com/office/powerpoint/2010/main" val="1273673389"/>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200" kern="1200">
        <a:solidFill>
          <a:schemeClr val="tx1"/>
        </a:solidFill>
        <a:latin typeface="+mn-lt"/>
        <a:ea typeface="+mn-ea"/>
        <a:cs typeface="+mn-cs"/>
      </a:defRPr>
    </a:lvl1pPr>
    <a:lvl2pPr marL="266700" indent="-266700"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2pPr>
    <a:lvl3pPr marL="449263"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3pPr>
    <a:lvl4pPr marL="625475" indent="-176213"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4pPr>
    <a:lvl5pPr marL="808038"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a:t>
            </a:fld>
            <a:endParaRPr lang="de-DE"/>
          </a:p>
        </p:txBody>
      </p:sp>
    </p:spTree>
    <p:extLst>
      <p:ext uri="{BB962C8B-B14F-4D97-AF65-F5344CB8AC3E}">
        <p14:creationId xmlns:p14="http://schemas.microsoft.com/office/powerpoint/2010/main" val="1282334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John Cage 1952 für 42 Aufnahmen (8 Spuren) – Leseempfehlung, falls zu dem Thema in die Tiefe gegangen werden soll: Großmann, Rolf: Collage, Montage, Sampling – Ein Streifzug durch (medien-)materialbezogene ästhetische Strategien. In: Segeberg, Harro; Schätzlein, Frank: Sound. Zur Technologie und Ästhetik des Akustischen in den Medien. Marburg: Schüren 2005, S. 308-331. DOI: 10.25969/</a:t>
            </a:r>
            <a:r>
              <a:rPr lang="de-DE" dirty="0" err="1"/>
              <a:t>mediarep</a:t>
            </a:r>
            <a:r>
              <a:rPr lang="de-DE" dirty="0"/>
              <a:t>/14250</a:t>
            </a:r>
          </a:p>
        </p:txBody>
      </p:sp>
      <p:sp>
        <p:nvSpPr>
          <p:cNvPr id="4" name="Foliennummernplatzhalter 3"/>
          <p:cNvSpPr>
            <a:spLocks noGrp="1"/>
          </p:cNvSpPr>
          <p:nvPr>
            <p:ph type="sldNum" sz="quarter" idx="5"/>
          </p:nvPr>
        </p:nvSpPr>
        <p:spPr/>
        <p:txBody>
          <a:bodyPr/>
          <a:lstStyle/>
          <a:p>
            <a:fld id="{C1EEEDFD-5915-4F7B-B712-75E9BB55AD12}" type="slidenum">
              <a:rPr lang="de-DE" smtClean="0"/>
              <a:t>18</a:t>
            </a:fld>
            <a:endParaRPr lang="de-DE"/>
          </a:p>
        </p:txBody>
      </p:sp>
    </p:spTree>
    <p:extLst>
      <p:ext uri="{BB962C8B-B14F-4D97-AF65-F5344CB8AC3E}">
        <p14:creationId xmlns:p14="http://schemas.microsoft.com/office/powerpoint/2010/main" val="1267165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20</a:t>
            </a:fld>
            <a:endParaRPr lang="de-DE"/>
          </a:p>
        </p:txBody>
      </p:sp>
    </p:spTree>
    <p:extLst>
      <p:ext uri="{BB962C8B-B14F-4D97-AF65-F5344CB8AC3E}">
        <p14:creationId xmlns:p14="http://schemas.microsoft.com/office/powerpoint/2010/main" val="2036800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21</a:t>
            </a:fld>
            <a:endParaRPr lang="de-DE"/>
          </a:p>
        </p:txBody>
      </p:sp>
    </p:spTree>
    <p:extLst>
      <p:ext uri="{BB962C8B-B14F-4D97-AF65-F5344CB8AC3E}">
        <p14:creationId xmlns:p14="http://schemas.microsoft.com/office/powerpoint/2010/main" val="1724623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22</a:t>
            </a:fld>
            <a:endParaRPr lang="de-DE"/>
          </a:p>
        </p:txBody>
      </p:sp>
    </p:spTree>
    <p:extLst>
      <p:ext uri="{BB962C8B-B14F-4D97-AF65-F5344CB8AC3E}">
        <p14:creationId xmlns:p14="http://schemas.microsoft.com/office/powerpoint/2010/main" val="2414832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B286A-7861-0EE0-C5DC-7BB65791A91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E95EF01-9DCF-546E-4F7B-3C55AA62578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B895D93-F447-2A60-FB9F-FE6532B7807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176483F4-A031-4190-3462-5CD38419D0A3}"/>
              </a:ext>
            </a:extLst>
          </p:cNvPr>
          <p:cNvSpPr>
            <a:spLocks noGrp="1"/>
          </p:cNvSpPr>
          <p:nvPr>
            <p:ph type="sldNum" sz="quarter" idx="5"/>
          </p:nvPr>
        </p:nvSpPr>
        <p:spPr/>
        <p:txBody>
          <a:bodyPr/>
          <a:lstStyle/>
          <a:p>
            <a:fld id="{C1EEEDFD-5915-4F7B-B712-75E9BB55AD12}" type="slidenum">
              <a:rPr lang="de-DE" smtClean="0"/>
              <a:t>23</a:t>
            </a:fld>
            <a:endParaRPr lang="de-DE"/>
          </a:p>
        </p:txBody>
      </p:sp>
    </p:spTree>
    <p:extLst>
      <p:ext uri="{BB962C8B-B14F-4D97-AF65-F5344CB8AC3E}">
        <p14:creationId xmlns:p14="http://schemas.microsoft.com/office/powerpoint/2010/main" val="539762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A9936-189D-92F6-B3F6-A439312B482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98CBA84-FB83-468C-DC1C-A8CA4C1983E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3E7ACD6-C117-FF65-7251-615C4A764A06}"/>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A9F562E-D107-E45A-D6A2-FE66A2A9B8D7}"/>
              </a:ext>
            </a:extLst>
          </p:cNvPr>
          <p:cNvSpPr>
            <a:spLocks noGrp="1"/>
          </p:cNvSpPr>
          <p:nvPr>
            <p:ph type="sldNum" sz="quarter" idx="5"/>
          </p:nvPr>
        </p:nvSpPr>
        <p:spPr/>
        <p:txBody>
          <a:bodyPr/>
          <a:lstStyle/>
          <a:p>
            <a:fld id="{C1EEEDFD-5915-4F7B-B712-75E9BB55AD12}" type="slidenum">
              <a:rPr lang="de-DE" smtClean="0"/>
              <a:t>24</a:t>
            </a:fld>
            <a:endParaRPr lang="de-DE"/>
          </a:p>
        </p:txBody>
      </p:sp>
    </p:spTree>
    <p:extLst>
      <p:ext uri="{BB962C8B-B14F-4D97-AF65-F5344CB8AC3E}">
        <p14:creationId xmlns:p14="http://schemas.microsoft.com/office/powerpoint/2010/main" val="3971612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Klären Sie zunächst, ob die Teilnehmer:innen mit dem Begriff „Loop“ etwas anfangen können. </a:t>
            </a:r>
            <a:br>
              <a:rPr lang="de-DE" dirty="0"/>
            </a:br>
            <a:r>
              <a:rPr lang="de-DE" dirty="0"/>
              <a:t>Erfahrungsgemäß sind einige Teilnehmer:innen bei dieser Aufgabenstellung auf individuelle Unterstützung angewiesen. Fall Teilnehmer:innen eine kleinschrittige Anleitung benötigen, kann zusätzlich auf unsere Website und das Beispielprojekt zu GarageBand verwiesen werden: https://digi4all.de/garageband-beispielprojekt-anleitung-und-download/ </a:t>
            </a:r>
          </a:p>
        </p:txBody>
      </p:sp>
      <p:sp>
        <p:nvSpPr>
          <p:cNvPr id="4" name="Foliennummernplatzhalter 3"/>
          <p:cNvSpPr>
            <a:spLocks noGrp="1"/>
          </p:cNvSpPr>
          <p:nvPr>
            <p:ph type="sldNum" sz="quarter" idx="5"/>
          </p:nvPr>
        </p:nvSpPr>
        <p:spPr/>
        <p:txBody>
          <a:bodyPr/>
          <a:lstStyle/>
          <a:p>
            <a:fld id="{C1EEEDFD-5915-4F7B-B712-75E9BB55AD12}" type="slidenum">
              <a:rPr lang="de-DE" smtClean="0"/>
              <a:t>28</a:t>
            </a:fld>
            <a:endParaRPr lang="de-DE"/>
          </a:p>
        </p:txBody>
      </p:sp>
    </p:spTree>
    <p:extLst>
      <p:ext uri="{BB962C8B-B14F-4D97-AF65-F5344CB8AC3E}">
        <p14:creationId xmlns:p14="http://schemas.microsoft.com/office/powerpoint/2010/main" val="1655698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A2613-F8CC-B061-7CE5-6536B5C0C52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7016717-973B-C167-3D90-9A7CE68805D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C47E0FD-EBFF-01F5-C703-76EBFC30296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B126BC0F-0AC8-0F74-0921-8FB575932D34}"/>
              </a:ext>
            </a:extLst>
          </p:cNvPr>
          <p:cNvSpPr>
            <a:spLocks noGrp="1"/>
          </p:cNvSpPr>
          <p:nvPr>
            <p:ph type="sldNum" sz="quarter" idx="5"/>
          </p:nvPr>
        </p:nvSpPr>
        <p:spPr/>
        <p:txBody>
          <a:bodyPr/>
          <a:lstStyle/>
          <a:p>
            <a:fld id="{C1EEEDFD-5915-4F7B-B712-75E9BB55AD12}" type="slidenum">
              <a:rPr lang="de-DE" smtClean="0"/>
              <a:t>31</a:t>
            </a:fld>
            <a:endParaRPr lang="de-DE"/>
          </a:p>
        </p:txBody>
      </p:sp>
    </p:spTree>
    <p:extLst>
      <p:ext uri="{BB962C8B-B14F-4D97-AF65-F5344CB8AC3E}">
        <p14:creationId xmlns:p14="http://schemas.microsoft.com/office/powerpoint/2010/main" val="39632077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33</a:t>
            </a:fld>
            <a:endParaRPr lang="de-DE"/>
          </a:p>
        </p:txBody>
      </p:sp>
    </p:spTree>
    <p:extLst>
      <p:ext uri="{BB962C8B-B14F-4D97-AF65-F5344CB8AC3E}">
        <p14:creationId xmlns:p14="http://schemas.microsoft.com/office/powerpoint/2010/main" val="639043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34</a:t>
            </a:fld>
            <a:endParaRPr lang="de-DE"/>
          </a:p>
        </p:txBody>
      </p:sp>
    </p:spTree>
    <p:extLst>
      <p:ext uri="{BB962C8B-B14F-4D97-AF65-F5344CB8AC3E}">
        <p14:creationId xmlns:p14="http://schemas.microsoft.com/office/powerpoint/2010/main" val="1165405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a:t>
            </a:fld>
            <a:endParaRPr lang="de-DE"/>
          </a:p>
        </p:txBody>
      </p:sp>
    </p:spTree>
    <p:extLst>
      <p:ext uri="{BB962C8B-B14F-4D97-AF65-F5344CB8AC3E}">
        <p14:creationId xmlns:p14="http://schemas.microsoft.com/office/powerpoint/2010/main" val="2589286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Thema Arrangement – Songstrukturen. </a:t>
            </a:r>
          </a:p>
          <a:p>
            <a:endParaRPr lang="de-DE" dirty="0"/>
          </a:p>
          <a:p>
            <a:r>
              <a:rPr lang="de-DE" dirty="0"/>
              <a:t>Diese Phase dient zum Ausprobieren und Kennenlernen verschiedener Arbeitstechniken. </a:t>
            </a:r>
          </a:p>
          <a:p>
            <a:r>
              <a:rPr lang="de-DE" dirty="0"/>
              <a:t>An dieser Stelle bietet es sich an, folgende Arbeitstechniken noch einmal zu fokussieren: </a:t>
            </a:r>
          </a:p>
          <a:p>
            <a:pPr marL="171450" indent="-171450">
              <a:buFont typeface="Symbol" panose="05050102010706020507" pitchFamily="18" charset="2"/>
              <a:buChar char="-"/>
            </a:pPr>
            <a:r>
              <a:rPr lang="de-DE" dirty="0"/>
              <a:t>Effekte und Filter</a:t>
            </a:r>
          </a:p>
          <a:p>
            <a:pPr marL="171450" indent="-171450">
              <a:buFont typeface="Symbol" panose="05050102010706020507" pitchFamily="18" charset="2"/>
              <a:buChar char="-"/>
            </a:pPr>
            <a:r>
              <a:rPr lang="de-DE" dirty="0"/>
              <a:t>Dynamik (z. B. durch Automatisierung, Layering etc.)</a:t>
            </a:r>
          </a:p>
          <a:p>
            <a:pPr marL="171450" indent="-171450">
              <a:buFont typeface="Symbol" panose="05050102010706020507" pitchFamily="18" charset="2"/>
              <a:buChar char="-"/>
            </a:pPr>
            <a:r>
              <a:rPr lang="de-DE" dirty="0"/>
              <a:t>Field Recording &amp; Sampling (Links zu nützlichen Ressourcen hierfür finden sich auf Folie 53 – 54)</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35</a:t>
            </a:fld>
            <a:endParaRPr lang="de-DE"/>
          </a:p>
        </p:txBody>
      </p:sp>
    </p:spTree>
    <p:extLst>
      <p:ext uri="{BB962C8B-B14F-4D97-AF65-F5344CB8AC3E}">
        <p14:creationId xmlns:p14="http://schemas.microsoft.com/office/powerpoint/2010/main" val="23196123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D1E52-E259-A888-34AE-DAFBBD23A33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DDB625A-D346-1EC5-CDB6-2707748A938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7DEBC94-C67D-A486-77D4-D3FD6B8A3BEA}"/>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AF13C22-EB2B-0048-2699-79A67E68B537}"/>
              </a:ext>
            </a:extLst>
          </p:cNvPr>
          <p:cNvSpPr>
            <a:spLocks noGrp="1"/>
          </p:cNvSpPr>
          <p:nvPr>
            <p:ph type="sldNum" sz="quarter" idx="5"/>
          </p:nvPr>
        </p:nvSpPr>
        <p:spPr/>
        <p:txBody>
          <a:bodyPr/>
          <a:lstStyle/>
          <a:p>
            <a:fld id="{C1EEEDFD-5915-4F7B-B712-75E9BB55AD12}" type="slidenum">
              <a:rPr lang="de-DE" smtClean="0"/>
              <a:t>36</a:t>
            </a:fld>
            <a:endParaRPr lang="de-DE"/>
          </a:p>
        </p:txBody>
      </p:sp>
    </p:spTree>
    <p:extLst>
      <p:ext uri="{BB962C8B-B14F-4D97-AF65-F5344CB8AC3E}">
        <p14:creationId xmlns:p14="http://schemas.microsoft.com/office/powerpoint/2010/main" val="2339483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3CF7A-F539-D1C7-5369-2089E2C06EA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5FBD9F6-F208-F5A2-4C5A-997C0D08470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64F4367-68A8-D35C-DCAB-2DC799231FC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3B5D779-A15C-2512-CB5A-D3FEE3F07CE3}"/>
              </a:ext>
            </a:extLst>
          </p:cNvPr>
          <p:cNvSpPr>
            <a:spLocks noGrp="1"/>
          </p:cNvSpPr>
          <p:nvPr>
            <p:ph type="sldNum" sz="quarter" idx="5"/>
          </p:nvPr>
        </p:nvSpPr>
        <p:spPr/>
        <p:txBody>
          <a:bodyPr/>
          <a:lstStyle/>
          <a:p>
            <a:fld id="{C1EEEDFD-5915-4F7B-B712-75E9BB55AD12}" type="slidenum">
              <a:rPr lang="de-DE" smtClean="0"/>
              <a:t>37</a:t>
            </a:fld>
            <a:endParaRPr lang="de-DE"/>
          </a:p>
        </p:txBody>
      </p:sp>
    </p:spTree>
    <p:extLst>
      <p:ext uri="{BB962C8B-B14F-4D97-AF65-F5344CB8AC3E}">
        <p14:creationId xmlns:p14="http://schemas.microsoft.com/office/powerpoint/2010/main" val="626754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3CF7A-F539-D1C7-5369-2089E2C06EA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5FBD9F6-F208-F5A2-4C5A-997C0D08470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64F4367-68A8-D35C-DCAB-2DC799231FC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3B5D779-A15C-2512-CB5A-D3FEE3F07CE3}"/>
              </a:ext>
            </a:extLst>
          </p:cNvPr>
          <p:cNvSpPr>
            <a:spLocks noGrp="1"/>
          </p:cNvSpPr>
          <p:nvPr>
            <p:ph type="sldNum" sz="quarter" idx="5"/>
          </p:nvPr>
        </p:nvSpPr>
        <p:spPr/>
        <p:txBody>
          <a:bodyPr/>
          <a:lstStyle/>
          <a:p>
            <a:fld id="{C1EEEDFD-5915-4F7B-B712-75E9BB55AD12}" type="slidenum">
              <a:rPr lang="de-DE" smtClean="0"/>
              <a:t>38</a:t>
            </a:fld>
            <a:endParaRPr lang="de-DE"/>
          </a:p>
        </p:txBody>
      </p:sp>
    </p:spTree>
    <p:extLst>
      <p:ext uri="{BB962C8B-B14F-4D97-AF65-F5344CB8AC3E}">
        <p14:creationId xmlns:p14="http://schemas.microsoft.com/office/powerpoint/2010/main" val="37012446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39</a:t>
            </a:fld>
            <a:endParaRPr lang="de-DE"/>
          </a:p>
        </p:txBody>
      </p:sp>
    </p:spTree>
    <p:extLst>
      <p:ext uri="{BB962C8B-B14F-4D97-AF65-F5344CB8AC3E}">
        <p14:creationId xmlns:p14="http://schemas.microsoft.com/office/powerpoint/2010/main" val="25296432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40</a:t>
            </a:fld>
            <a:endParaRPr lang="de-DE"/>
          </a:p>
        </p:txBody>
      </p:sp>
    </p:spTree>
    <p:extLst>
      <p:ext uri="{BB962C8B-B14F-4D97-AF65-F5344CB8AC3E}">
        <p14:creationId xmlns:p14="http://schemas.microsoft.com/office/powerpoint/2010/main" val="10913937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41</a:t>
            </a:fld>
            <a:endParaRPr lang="de-DE"/>
          </a:p>
        </p:txBody>
      </p:sp>
    </p:spTree>
    <p:extLst>
      <p:ext uri="{BB962C8B-B14F-4D97-AF65-F5344CB8AC3E}">
        <p14:creationId xmlns:p14="http://schemas.microsoft.com/office/powerpoint/2010/main" val="3324254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Notizen zu dem hier gewählten Beispiel: </a:t>
            </a:r>
            <a:br>
              <a:rPr lang="de-DE" dirty="0"/>
            </a:br>
            <a:r>
              <a:rPr lang="de-DE" dirty="0"/>
              <a:t>Bei den </a:t>
            </a:r>
            <a:r>
              <a:rPr lang="de-DE" dirty="0" err="1"/>
              <a:t>Chords</a:t>
            </a:r>
            <a:r>
              <a:rPr lang="de-DE" dirty="0"/>
              <a:t> sehen wir einen Vorher-Nachher-Vergleich von </a:t>
            </a:r>
            <a:r>
              <a:rPr lang="de-DE" i="1" dirty="0"/>
              <a:t>AG Cooks </a:t>
            </a:r>
            <a:r>
              <a:rPr lang="de-DE" dirty="0"/>
              <a:t>Bearbeitung. Bei MIDI erfolgt die direkte Modifikation des Ausgangsklanges durch verschiedene Effekte und Bearbeitungsschritte, damit der Sound zum jeweiligen Clip und zum intendierten Gefühl passt. Der große Vorteil von MIDI ist, dass Anpassungen unmittelbar vorgenommen werden können. Besonders interessant ist hier das bewusste </a:t>
            </a:r>
            <a:r>
              <a:rPr lang="de-DE" dirty="0" err="1"/>
              <a:t>Detuning</a:t>
            </a:r>
            <a:r>
              <a:rPr lang="de-DE" dirty="0"/>
              <a:t> – obwohl am Computer alles perfekt in Tune sein könnte, wird dies absichtlich nicht angestrebt, weil das nicht dem gewünschten Vibe entspricht. Es geht um eine emotionale und atmosphärische Zielsetzung und nicht um Perfektion.</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42</a:t>
            </a:fld>
            <a:endParaRPr lang="de-DE"/>
          </a:p>
        </p:txBody>
      </p:sp>
    </p:spTree>
    <p:extLst>
      <p:ext uri="{BB962C8B-B14F-4D97-AF65-F5344CB8AC3E}">
        <p14:creationId xmlns:p14="http://schemas.microsoft.com/office/powerpoint/2010/main" val="42706618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a:r>
              <a:rPr lang="de-DE" dirty="0"/>
              <a:t>An dieser Stelle können auch andere Beispiele eingefügt werden, wenn sie den Fortbildner:innen mehr liegen.</a:t>
            </a:r>
          </a:p>
        </p:txBody>
      </p:sp>
      <p:sp>
        <p:nvSpPr>
          <p:cNvPr id="4" name="Foliennummernplatzhalter 3"/>
          <p:cNvSpPr>
            <a:spLocks noGrp="1"/>
          </p:cNvSpPr>
          <p:nvPr>
            <p:ph type="sldNum" sz="quarter" idx="5"/>
          </p:nvPr>
        </p:nvSpPr>
        <p:spPr/>
        <p:txBody>
          <a:bodyPr/>
          <a:lstStyle/>
          <a:p>
            <a:fld id="{C1EEEDFD-5915-4F7B-B712-75E9BB55AD12}" type="slidenum">
              <a:rPr lang="de-DE" smtClean="0"/>
              <a:t>43</a:t>
            </a:fld>
            <a:endParaRPr lang="de-DE"/>
          </a:p>
        </p:txBody>
      </p:sp>
    </p:spTree>
    <p:extLst>
      <p:ext uri="{BB962C8B-B14F-4D97-AF65-F5344CB8AC3E}">
        <p14:creationId xmlns:p14="http://schemas.microsoft.com/office/powerpoint/2010/main" val="41157488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44</a:t>
            </a:fld>
            <a:endParaRPr lang="de-DE"/>
          </a:p>
        </p:txBody>
      </p:sp>
    </p:spTree>
    <p:extLst>
      <p:ext uri="{BB962C8B-B14F-4D97-AF65-F5344CB8AC3E}">
        <p14:creationId xmlns:p14="http://schemas.microsoft.com/office/powerpoint/2010/main" val="2184351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a:t>
            </a:fld>
            <a:endParaRPr lang="de-DE"/>
          </a:p>
        </p:txBody>
      </p:sp>
    </p:spTree>
    <p:extLst>
      <p:ext uri="{BB962C8B-B14F-4D97-AF65-F5344CB8AC3E}">
        <p14:creationId xmlns:p14="http://schemas.microsoft.com/office/powerpoint/2010/main" val="40744396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45</a:t>
            </a:fld>
            <a:endParaRPr lang="de-DE"/>
          </a:p>
        </p:txBody>
      </p:sp>
    </p:spTree>
    <p:extLst>
      <p:ext uri="{BB962C8B-B14F-4D97-AF65-F5344CB8AC3E}">
        <p14:creationId xmlns:p14="http://schemas.microsoft.com/office/powerpoint/2010/main" val="16979422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4C910-679C-5EDE-6DA6-236C9694B01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D1E0CCA-EB89-9EE2-253C-FA84D6F5223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68059C6-2EBF-532D-5116-D5CCD593EB14}"/>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EEACD9F-01CC-8258-BE37-9C67387315E7}"/>
              </a:ext>
            </a:extLst>
          </p:cNvPr>
          <p:cNvSpPr>
            <a:spLocks noGrp="1"/>
          </p:cNvSpPr>
          <p:nvPr>
            <p:ph type="sldNum" sz="quarter" idx="5"/>
          </p:nvPr>
        </p:nvSpPr>
        <p:spPr/>
        <p:txBody>
          <a:bodyPr/>
          <a:lstStyle/>
          <a:p>
            <a:fld id="{C1EEEDFD-5915-4F7B-B712-75E9BB55AD12}" type="slidenum">
              <a:rPr lang="de-DE" smtClean="0"/>
              <a:t>46</a:t>
            </a:fld>
            <a:endParaRPr lang="de-DE"/>
          </a:p>
        </p:txBody>
      </p:sp>
    </p:spTree>
    <p:extLst>
      <p:ext uri="{BB962C8B-B14F-4D97-AF65-F5344CB8AC3E}">
        <p14:creationId xmlns:p14="http://schemas.microsoft.com/office/powerpoint/2010/main" val="30610883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4572C-7BD2-49FB-73BB-69DD3A505ED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92A8D31-D595-98F1-FA0C-C29016F0182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B1AF61C-F80F-C6F6-6E97-6C58195B9F7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de-DE" dirty="0"/>
              <a:t>Eigenes Beispiel wählen (Orientieren Sie sich im besten Fall an den Interessen der Teilnehmer:innen)</a:t>
            </a:r>
          </a:p>
          <a:p>
            <a:endParaRPr lang="de-DE" dirty="0"/>
          </a:p>
        </p:txBody>
      </p:sp>
      <p:sp>
        <p:nvSpPr>
          <p:cNvPr id="4" name="Foliennummernplatzhalter 3">
            <a:extLst>
              <a:ext uri="{FF2B5EF4-FFF2-40B4-BE49-F238E27FC236}">
                <a16:creationId xmlns:a16="http://schemas.microsoft.com/office/drawing/2014/main" id="{6537842C-C687-7D77-949E-5B5ADEC239DF}"/>
              </a:ext>
            </a:extLst>
          </p:cNvPr>
          <p:cNvSpPr>
            <a:spLocks noGrp="1"/>
          </p:cNvSpPr>
          <p:nvPr>
            <p:ph type="sldNum" sz="quarter" idx="5"/>
          </p:nvPr>
        </p:nvSpPr>
        <p:spPr/>
        <p:txBody>
          <a:bodyPr/>
          <a:lstStyle/>
          <a:p>
            <a:fld id="{C1EEEDFD-5915-4F7B-B712-75E9BB55AD12}" type="slidenum">
              <a:rPr lang="de-DE" smtClean="0"/>
              <a:t>47</a:t>
            </a:fld>
            <a:endParaRPr lang="de-DE"/>
          </a:p>
        </p:txBody>
      </p:sp>
    </p:spTree>
    <p:extLst>
      <p:ext uri="{BB962C8B-B14F-4D97-AF65-F5344CB8AC3E}">
        <p14:creationId xmlns:p14="http://schemas.microsoft.com/office/powerpoint/2010/main" val="38383526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2346A-441B-EFED-6899-2C3E6B6E4EE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3B048E8-EE1D-680C-6D97-311D4F3AF30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CF629FE-C8A8-5752-985F-6C175F0875CE}"/>
              </a:ext>
            </a:extLst>
          </p:cNvPr>
          <p:cNvSpPr>
            <a:spLocks noGrp="1"/>
          </p:cNvSpPr>
          <p:nvPr>
            <p:ph type="body" idx="1"/>
          </p:nvPr>
        </p:nvSpPr>
        <p:spPr/>
        <p:txBody>
          <a:bodyPr/>
          <a:lstStyle/>
          <a:p>
            <a:r>
              <a:rPr lang="de-DE" dirty="0"/>
              <a:t>Optionale Erweiterung des Inputs für besonders schnelle Gruppen.</a:t>
            </a:r>
          </a:p>
        </p:txBody>
      </p:sp>
      <p:sp>
        <p:nvSpPr>
          <p:cNvPr id="4" name="Foliennummernplatzhalter 3">
            <a:extLst>
              <a:ext uri="{FF2B5EF4-FFF2-40B4-BE49-F238E27FC236}">
                <a16:creationId xmlns:a16="http://schemas.microsoft.com/office/drawing/2014/main" id="{4F65E823-7EE0-19B8-717D-F14C636393A7}"/>
              </a:ext>
            </a:extLst>
          </p:cNvPr>
          <p:cNvSpPr>
            <a:spLocks noGrp="1"/>
          </p:cNvSpPr>
          <p:nvPr>
            <p:ph type="sldNum" sz="quarter" idx="5"/>
          </p:nvPr>
        </p:nvSpPr>
        <p:spPr/>
        <p:txBody>
          <a:bodyPr/>
          <a:lstStyle/>
          <a:p>
            <a:fld id="{C1EEEDFD-5915-4F7B-B712-75E9BB55AD12}" type="slidenum">
              <a:rPr lang="de-DE" smtClean="0"/>
              <a:t>48</a:t>
            </a:fld>
            <a:endParaRPr lang="de-DE"/>
          </a:p>
        </p:txBody>
      </p:sp>
    </p:spTree>
    <p:extLst>
      <p:ext uri="{BB962C8B-B14F-4D97-AF65-F5344CB8AC3E}">
        <p14:creationId xmlns:p14="http://schemas.microsoft.com/office/powerpoint/2010/main" val="14084656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53</a:t>
            </a:fld>
            <a:endParaRPr lang="de-DE"/>
          </a:p>
        </p:txBody>
      </p:sp>
    </p:spTree>
    <p:extLst>
      <p:ext uri="{BB962C8B-B14F-4D97-AF65-F5344CB8AC3E}">
        <p14:creationId xmlns:p14="http://schemas.microsoft.com/office/powerpoint/2010/main" val="23112832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2C1B1-05EF-5050-6AFD-A72CC411E45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7266DED-6D07-3650-CCEC-EC89F5150C3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96619F1-2FBC-A61C-5A68-FD5E0C102AC9}"/>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BDADFB7-7B84-53C0-2110-A735D97D067E}"/>
              </a:ext>
            </a:extLst>
          </p:cNvPr>
          <p:cNvSpPr>
            <a:spLocks noGrp="1"/>
          </p:cNvSpPr>
          <p:nvPr>
            <p:ph type="sldNum" sz="quarter" idx="5"/>
          </p:nvPr>
        </p:nvSpPr>
        <p:spPr/>
        <p:txBody>
          <a:bodyPr/>
          <a:lstStyle/>
          <a:p>
            <a:fld id="{C1EEEDFD-5915-4F7B-B712-75E9BB55AD12}" type="slidenum">
              <a:rPr lang="de-DE" smtClean="0"/>
              <a:t>54</a:t>
            </a:fld>
            <a:endParaRPr lang="de-DE"/>
          </a:p>
        </p:txBody>
      </p:sp>
    </p:spTree>
    <p:extLst>
      <p:ext uri="{BB962C8B-B14F-4D97-AF65-F5344CB8AC3E}">
        <p14:creationId xmlns:p14="http://schemas.microsoft.com/office/powerpoint/2010/main" val="9138453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55</a:t>
            </a:fld>
            <a:endParaRPr lang="de-DE"/>
          </a:p>
        </p:txBody>
      </p:sp>
    </p:spTree>
    <p:extLst>
      <p:ext uri="{BB962C8B-B14F-4D97-AF65-F5344CB8AC3E}">
        <p14:creationId xmlns:p14="http://schemas.microsoft.com/office/powerpoint/2010/main" val="8761201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56</a:t>
            </a:fld>
            <a:endParaRPr lang="de-DE"/>
          </a:p>
        </p:txBody>
      </p:sp>
    </p:spTree>
    <p:extLst>
      <p:ext uri="{BB962C8B-B14F-4D97-AF65-F5344CB8AC3E}">
        <p14:creationId xmlns:p14="http://schemas.microsoft.com/office/powerpoint/2010/main" val="3220839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5</a:t>
            </a:fld>
            <a:endParaRPr lang="de-DE"/>
          </a:p>
        </p:txBody>
      </p:sp>
    </p:spTree>
    <p:extLst>
      <p:ext uri="{BB962C8B-B14F-4D97-AF65-F5344CB8AC3E}">
        <p14:creationId xmlns:p14="http://schemas.microsoft.com/office/powerpoint/2010/main" val="2600329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7</a:t>
            </a:fld>
            <a:endParaRPr lang="de-DE"/>
          </a:p>
        </p:txBody>
      </p:sp>
    </p:spTree>
    <p:extLst>
      <p:ext uri="{BB962C8B-B14F-4D97-AF65-F5344CB8AC3E}">
        <p14:creationId xmlns:p14="http://schemas.microsoft.com/office/powerpoint/2010/main" val="1116791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8</a:t>
            </a:fld>
            <a:endParaRPr lang="de-DE"/>
          </a:p>
        </p:txBody>
      </p:sp>
    </p:spTree>
    <p:extLst>
      <p:ext uri="{BB962C8B-B14F-4D97-AF65-F5344CB8AC3E}">
        <p14:creationId xmlns:p14="http://schemas.microsoft.com/office/powerpoint/2010/main" val="4128051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9</a:t>
            </a:fld>
            <a:endParaRPr lang="de-DE"/>
          </a:p>
        </p:txBody>
      </p:sp>
    </p:spTree>
    <p:extLst>
      <p:ext uri="{BB962C8B-B14F-4D97-AF65-F5344CB8AC3E}">
        <p14:creationId xmlns:p14="http://schemas.microsoft.com/office/powerpoint/2010/main" val="22069066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14</a:t>
            </a:fld>
            <a:endParaRPr lang="de-DE"/>
          </a:p>
        </p:txBody>
      </p:sp>
    </p:spTree>
    <p:extLst>
      <p:ext uri="{BB962C8B-B14F-4D97-AF65-F5344CB8AC3E}">
        <p14:creationId xmlns:p14="http://schemas.microsoft.com/office/powerpoint/2010/main" val="2040914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effectLst/>
                <a:latin typeface="Helvetica Neue" panose="02000503000000020004" pitchFamily="2" charset="0"/>
              </a:rPr>
              <a:t>Wie bei so oft in der Geschichtsschreibung ist eine lineare Nacherzählung der Geschichte der digitalen Musikproduktion schwierig – wenn nicht gar unmöglich.  Wir fangen </a:t>
            </a:r>
            <a:r>
              <a:rPr lang="de-DE" b="1" dirty="0">
                <a:effectLst/>
                <a:latin typeface="Helvetica Neue" panose="02000503000000020004" pitchFamily="2" charset="0"/>
              </a:rPr>
              <a:t>1877 bei der Erfindung des Phonographen von Thomas A. Edison </a:t>
            </a:r>
            <a:r>
              <a:rPr lang="de-DE" b="0" dirty="0">
                <a:effectLst/>
                <a:latin typeface="Helvetica Neue" panose="02000503000000020004" pitchFamily="2" charset="0"/>
              </a:rPr>
              <a:t>an. Diese Erfindung ermöglichte neue musikalische Praktiken, da erstmals mit aufgezeichnetem, also bereits existierendem musikalischem Material, experimentiert werden konnte, und bereitete so den Weg für die heute vorherrschenden Praktiken digitaler Musikproduktion. </a:t>
            </a:r>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16</a:t>
            </a:fld>
            <a:endParaRPr lang="de-DE"/>
          </a:p>
        </p:txBody>
      </p:sp>
    </p:spTree>
    <p:extLst>
      <p:ext uri="{BB962C8B-B14F-4D97-AF65-F5344CB8AC3E}">
        <p14:creationId xmlns:p14="http://schemas.microsoft.com/office/powerpoint/2010/main" val="6101815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9.svg"/><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7.png"/><Relationship Id="rId4" Type="http://schemas.openxmlformats.org/officeDocument/2006/relationships/image" Target="../media/image13.svg"/><Relationship Id="rId9" Type="http://schemas.openxmlformats.org/officeDocument/2006/relationships/image" Target="../media/image16.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9.svg"/><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5.svg"/><Relationship Id="rId7" Type="http://schemas.openxmlformats.org/officeDocument/2006/relationships/image" Target="../media/image29.svg"/><Relationship Id="rId2"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7.svg"/><Relationship Id="rId4" Type="http://schemas.openxmlformats.org/officeDocument/2006/relationships/image" Target="../media/image26.png"/><Relationship Id="rId9" Type="http://schemas.openxmlformats.org/officeDocument/2006/relationships/image" Target="../media/image10.sv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34.png"/><Relationship Id="rId7" Type="http://schemas.openxmlformats.org/officeDocument/2006/relationships/image" Target="../media/image31.png"/><Relationship Id="rId2" Type="http://schemas.openxmlformats.org/officeDocument/2006/relationships/image" Target="../media/image33.png"/><Relationship Id="rId1" Type="http://schemas.openxmlformats.org/officeDocument/2006/relationships/slideMaster" Target="../slideMasters/slideMaster2.xml"/><Relationship Id="rId6" Type="http://schemas.openxmlformats.org/officeDocument/2006/relationships/image" Target="../media/image37.svg"/><Relationship Id="rId5" Type="http://schemas.openxmlformats.org/officeDocument/2006/relationships/image" Target="../media/image36.png"/><Relationship Id="rId10" Type="http://schemas.openxmlformats.org/officeDocument/2006/relationships/image" Target="../media/image39.svg"/><Relationship Id="rId4" Type="http://schemas.openxmlformats.org/officeDocument/2006/relationships/image" Target="../media/image35.svg"/><Relationship Id="rId9" Type="http://schemas.openxmlformats.org/officeDocument/2006/relationships/image" Target="../media/image38.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hinterlegt">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08B2A015-6221-BAD2-AE3C-976779F8E501}"/>
              </a:ext>
            </a:extLst>
          </p:cNvPr>
          <p:cNvSpPr/>
          <p:nvPr userDrawn="1"/>
        </p:nvSpPr>
        <p:spPr>
          <a:xfrm>
            <a:off x="0" y="-1"/>
            <a:ext cx="12192000" cy="5500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83AA3830-273E-D560-3B98-F709406355EB}"/>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6025" t="19411" r="6025" b="30118"/>
          <a:stretch/>
        </p:blipFill>
        <p:spPr>
          <a:xfrm>
            <a:off x="-1" y="1"/>
            <a:ext cx="12192001" cy="5500914"/>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343472" y="1844824"/>
            <a:ext cx="7992888" cy="2448271"/>
          </a:xfrm>
        </p:spPr>
        <p:txBody>
          <a:bodyPr anchor="b"/>
          <a:lstStyle>
            <a:lvl1pPr algn="l">
              <a:defRPr sz="500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40923" y="5958910"/>
            <a:ext cx="1636417" cy="367735"/>
          </a:xfrm>
          <a:prstGeom prst="rect">
            <a:avLst/>
          </a:prstGeom>
        </p:spPr>
      </p:pic>
      <p:pic>
        <p:nvPicPr>
          <p:cNvPr id="16" name="Grafik 15">
            <a:extLst>
              <a:ext uri="{FF2B5EF4-FFF2-40B4-BE49-F238E27FC236}">
                <a16:creationId xmlns:a16="http://schemas.microsoft.com/office/drawing/2014/main" id="{21E277DD-D1B4-14E1-F392-6E6244ECA30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91492" y="5664540"/>
            <a:ext cx="1267081" cy="900295"/>
          </a:xfrm>
          <a:prstGeom prst="rect">
            <a:avLst/>
          </a:prstGeom>
        </p:spPr>
      </p:pic>
      <p:pic>
        <p:nvPicPr>
          <p:cNvPr id="9" name="Grafik 8">
            <a:extLst>
              <a:ext uri="{FF2B5EF4-FFF2-40B4-BE49-F238E27FC236}">
                <a16:creationId xmlns:a16="http://schemas.microsoft.com/office/drawing/2014/main" id="{6EA791DD-4656-8BCD-59D5-14C7C7DA0C0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60"/>
          </a:xfrm>
          <a:prstGeom prst="rect">
            <a:avLst/>
          </a:prstGeom>
        </p:spPr>
      </p:pic>
    </p:spTree>
    <p:extLst>
      <p:ext uri="{BB962C8B-B14F-4D97-AF65-F5344CB8AC3E}">
        <p14:creationId xmlns:p14="http://schemas.microsoft.com/office/powerpoint/2010/main" val="3461119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ite mit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550863" y="1772815"/>
            <a:ext cx="10082212" cy="3743747"/>
          </a:xfrm>
        </p:spPr>
        <p:txBody>
          <a:bodyPr/>
          <a:lstStyle>
            <a:lvl1pPr>
              <a:defRPr sz="1600" spc="0"/>
            </a:lvl1pPr>
          </a:lstStyle>
          <a:p>
            <a:r>
              <a:rPr lang="de-DE" dirty="0"/>
              <a:t>Tabellenbeispiel im Master-Deck</a:t>
            </a:r>
          </a:p>
        </p:txBody>
      </p:sp>
    </p:spTree>
    <p:extLst>
      <p:ext uri="{BB962C8B-B14F-4D97-AF65-F5344CB8AC3E}">
        <p14:creationId xmlns:p14="http://schemas.microsoft.com/office/powerpoint/2010/main" val="186118773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ite mit Diagramm Quelle link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550863" y="1700213"/>
            <a:ext cx="10082212" cy="3673003"/>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550863" y="5464274"/>
            <a:ext cx="6265217" cy="649287"/>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r>
              <a:rPr lang="de-DE" dirty="0"/>
              <a:t>Quelle einfügen</a:t>
            </a:r>
          </a:p>
        </p:txBody>
      </p:sp>
    </p:spTree>
    <p:extLst>
      <p:ext uri="{BB962C8B-B14F-4D97-AF65-F5344CB8AC3E}">
        <p14:creationId xmlns:p14="http://schemas.microsoft.com/office/powerpoint/2010/main" val="400393813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ite mit Diagramm Quelle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550863" y="1700213"/>
            <a:ext cx="10082212" cy="3673003"/>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7392144" y="5013176"/>
            <a:ext cx="4248993" cy="1080120"/>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r>
              <a:rPr lang="de-DE" dirty="0"/>
              <a:t>Quelle einfügen</a:t>
            </a:r>
          </a:p>
        </p:txBody>
      </p:sp>
    </p:spTree>
    <p:extLst>
      <p:ext uri="{BB962C8B-B14F-4D97-AF65-F5344CB8AC3E}">
        <p14:creationId xmlns:p14="http://schemas.microsoft.com/office/powerpoint/2010/main" val="390013795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19.12.25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1906035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ächste Schrit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19.12.25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cxnSp>
        <p:nvCxnSpPr>
          <p:cNvPr id="9" name="Gerader Verbinder 8">
            <a:extLst>
              <a:ext uri="{FF2B5EF4-FFF2-40B4-BE49-F238E27FC236}">
                <a16:creationId xmlns:a16="http://schemas.microsoft.com/office/drawing/2014/main" id="{90ABFBEE-7CD2-4DBB-A141-F36FB93A0E9B}"/>
              </a:ext>
            </a:extLst>
          </p:cNvPr>
          <p:cNvCxnSpPr/>
          <p:nvPr userDrawn="1"/>
        </p:nvCxnSpPr>
        <p:spPr>
          <a:xfrm>
            <a:off x="569342"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9">
            <a:extLst>
              <a:ext uri="{FF2B5EF4-FFF2-40B4-BE49-F238E27FC236}">
                <a16:creationId xmlns:a16="http://schemas.microsoft.com/office/drawing/2014/main" id="{BCF824FF-2114-224B-3871-31AFA2C59033}"/>
              </a:ext>
            </a:extLst>
          </p:cNvPr>
          <p:cNvCxnSpPr/>
          <p:nvPr userDrawn="1"/>
        </p:nvCxnSpPr>
        <p:spPr>
          <a:xfrm>
            <a:off x="569342"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platzhalter 11">
            <a:extLst>
              <a:ext uri="{FF2B5EF4-FFF2-40B4-BE49-F238E27FC236}">
                <a16:creationId xmlns:a16="http://schemas.microsoft.com/office/drawing/2014/main" id="{62D4AF05-AD75-71BF-0762-CDD0B6B648E4}"/>
              </a:ext>
            </a:extLst>
          </p:cNvPr>
          <p:cNvSpPr>
            <a:spLocks noGrp="1"/>
          </p:cNvSpPr>
          <p:nvPr>
            <p:ph type="body" sz="quarter" idx="13" hasCustomPrompt="1"/>
          </p:nvPr>
        </p:nvSpPr>
        <p:spPr>
          <a:xfrm>
            <a:off x="572046" y="2651024"/>
            <a:ext cx="2283594" cy="695062"/>
          </a:xfrm>
        </p:spPr>
        <p:txBody>
          <a:bodyPr wrap="square">
            <a:spAutoFit/>
          </a:bodyPr>
          <a:lstStyle>
            <a:lvl1pPr algn="ctr">
              <a:defRPr sz="4200"/>
            </a:lvl1pPr>
          </a:lstStyle>
          <a:p>
            <a:pPr lvl="0"/>
            <a:r>
              <a:rPr lang="de-DE" dirty="0"/>
              <a:t>MM.JJJJ</a:t>
            </a:r>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569913"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5" name="Gleichschenkliges Dreieck 14">
            <a:extLst>
              <a:ext uri="{FF2B5EF4-FFF2-40B4-BE49-F238E27FC236}">
                <a16:creationId xmlns:a16="http://schemas.microsoft.com/office/drawing/2014/main" id="{52AED662-05AD-F78C-DEC2-DDD21DD42C7D}"/>
              </a:ext>
            </a:extLst>
          </p:cNvPr>
          <p:cNvSpPr/>
          <p:nvPr userDrawn="1"/>
        </p:nvSpPr>
        <p:spPr>
          <a:xfrm rot="5400000">
            <a:off x="325053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cxnSp>
        <p:nvCxnSpPr>
          <p:cNvPr id="16" name="Gerader Verbinder 15">
            <a:extLst>
              <a:ext uri="{FF2B5EF4-FFF2-40B4-BE49-F238E27FC236}">
                <a16:creationId xmlns:a16="http://schemas.microsoft.com/office/drawing/2014/main" id="{B2068320-9F62-BDE0-D128-B48C15DC1210}"/>
              </a:ext>
            </a:extLst>
          </p:cNvPr>
          <p:cNvCxnSpPr>
            <a:cxnSpLocks/>
          </p:cNvCxnSpPr>
          <p:nvPr userDrawn="1"/>
        </p:nvCxnSpPr>
        <p:spPr>
          <a:xfrm>
            <a:off x="4408537"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r Verbinder 16">
            <a:extLst>
              <a:ext uri="{FF2B5EF4-FFF2-40B4-BE49-F238E27FC236}">
                <a16:creationId xmlns:a16="http://schemas.microsoft.com/office/drawing/2014/main" id="{D5F12236-CE38-30CD-1B8A-E2BFAD2E7F1D}"/>
              </a:ext>
            </a:extLst>
          </p:cNvPr>
          <p:cNvCxnSpPr>
            <a:cxnSpLocks/>
          </p:cNvCxnSpPr>
          <p:nvPr userDrawn="1"/>
        </p:nvCxnSpPr>
        <p:spPr>
          <a:xfrm>
            <a:off x="4408537"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platzhalter 11">
            <a:extLst>
              <a:ext uri="{FF2B5EF4-FFF2-40B4-BE49-F238E27FC236}">
                <a16:creationId xmlns:a16="http://schemas.microsoft.com/office/drawing/2014/main" id="{1D67EBA9-4EDE-8CEA-097E-F177D26A6956}"/>
              </a:ext>
            </a:extLst>
          </p:cNvPr>
          <p:cNvSpPr>
            <a:spLocks noGrp="1"/>
          </p:cNvSpPr>
          <p:nvPr>
            <p:ph type="body" sz="quarter" idx="15" hasCustomPrompt="1"/>
          </p:nvPr>
        </p:nvSpPr>
        <p:spPr>
          <a:xfrm>
            <a:off x="4408537" y="2651024"/>
            <a:ext cx="2283594" cy="695062"/>
          </a:xfrm>
        </p:spPr>
        <p:txBody>
          <a:bodyPr wrap="square">
            <a:spAutoFit/>
          </a:bodyPr>
          <a:lstStyle>
            <a:lvl1pPr algn="ctr">
              <a:defRPr sz="4200"/>
            </a:lvl1pPr>
          </a:lstStyle>
          <a:p>
            <a:pPr lvl="0"/>
            <a:r>
              <a:rPr lang="de-DE" dirty="0"/>
              <a:t>MM.JJJJ</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4408537"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Gleichschenkliges Dreieck 14">
            <a:extLst>
              <a:ext uri="{FF2B5EF4-FFF2-40B4-BE49-F238E27FC236}">
                <a16:creationId xmlns:a16="http://schemas.microsoft.com/office/drawing/2014/main" id="{D5A724EC-5D80-1523-8E23-A59A5E3A0B4E}"/>
              </a:ext>
            </a:extLst>
          </p:cNvPr>
          <p:cNvSpPr/>
          <p:nvPr userDrawn="1"/>
        </p:nvSpPr>
        <p:spPr>
          <a:xfrm rot="5400000">
            <a:off x="700400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cxnSp>
        <p:nvCxnSpPr>
          <p:cNvPr id="21" name="Gerader Verbinder 20">
            <a:extLst>
              <a:ext uri="{FF2B5EF4-FFF2-40B4-BE49-F238E27FC236}">
                <a16:creationId xmlns:a16="http://schemas.microsoft.com/office/drawing/2014/main" id="{B2BD8A0E-E15B-F0DA-EB23-8F901116869E}"/>
              </a:ext>
            </a:extLst>
          </p:cNvPr>
          <p:cNvCxnSpPr/>
          <p:nvPr userDrawn="1"/>
        </p:nvCxnSpPr>
        <p:spPr>
          <a:xfrm>
            <a:off x="8206260" y="2636913"/>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a:extLst>
              <a:ext uri="{FF2B5EF4-FFF2-40B4-BE49-F238E27FC236}">
                <a16:creationId xmlns:a16="http://schemas.microsoft.com/office/drawing/2014/main" id="{B7958164-6C59-6BDD-7012-36BF43A7728C}"/>
              </a:ext>
            </a:extLst>
          </p:cNvPr>
          <p:cNvCxnSpPr/>
          <p:nvPr userDrawn="1"/>
        </p:nvCxnSpPr>
        <p:spPr>
          <a:xfrm>
            <a:off x="8206260" y="3284985"/>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platzhalter 11">
            <a:extLst>
              <a:ext uri="{FF2B5EF4-FFF2-40B4-BE49-F238E27FC236}">
                <a16:creationId xmlns:a16="http://schemas.microsoft.com/office/drawing/2014/main" id="{81245971-AACF-CA13-B2F0-93B3290AA22D}"/>
              </a:ext>
            </a:extLst>
          </p:cNvPr>
          <p:cNvSpPr>
            <a:spLocks noGrp="1"/>
          </p:cNvSpPr>
          <p:nvPr>
            <p:ph type="body" sz="quarter" idx="17" hasCustomPrompt="1"/>
          </p:nvPr>
        </p:nvSpPr>
        <p:spPr>
          <a:xfrm>
            <a:off x="8208964" y="2651025"/>
            <a:ext cx="2283594" cy="695062"/>
          </a:xfrm>
        </p:spPr>
        <p:txBody>
          <a:bodyPr wrap="square">
            <a:spAutoFit/>
          </a:bodyPr>
          <a:lstStyle>
            <a:lvl1pPr algn="ctr">
              <a:defRPr sz="4200"/>
            </a:lvl1pPr>
          </a:lstStyle>
          <a:p>
            <a:pPr lvl="0"/>
            <a:r>
              <a:rPr lang="de-DE" dirty="0"/>
              <a:t>MM.JJJJ</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8206831" y="3789364"/>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Gleichschenkliges Dreieck 14">
            <a:extLst>
              <a:ext uri="{FF2B5EF4-FFF2-40B4-BE49-F238E27FC236}">
                <a16:creationId xmlns:a16="http://schemas.microsoft.com/office/drawing/2014/main" id="{6D94FE71-2367-69CE-9F58-86BBA98F1603}"/>
              </a:ext>
            </a:extLst>
          </p:cNvPr>
          <p:cNvSpPr/>
          <p:nvPr userDrawn="1"/>
        </p:nvSpPr>
        <p:spPr>
          <a:xfrm rot="5400000">
            <a:off x="10936692" y="2759365"/>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Tree>
    <p:extLst>
      <p:ext uri="{BB962C8B-B14F-4D97-AF65-F5344CB8AC3E}">
        <p14:creationId xmlns:p14="http://schemas.microsoft.com/office/powerpoint/2010/main" val="3978419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Fotos mit Untertitel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19.12.25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550863"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4497276"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8443689" y="4930310"/>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11" name="Bildplatzhalter 10">
            <a:extLst>
              <a:ext uri="{FF2B5EF4-FFF2-40B4-BE49-F238E27FC236}">
                <a16:creationId xmlns:a16="http://schemas.microsoft.com/office/drawing/2014/main" id="{9FE8DDEF-0AF2-0BEE-5F88-A01FE7D6D6F2}"/>
              </a:ext>
            </a:extLst>
          </p:cNvPr>
          <p:cNvSpPr>
            <a:spLocks noGrp="1"/>
          </p:cNvSpPr>
          <p:nvPr>
            <p:ph type="pic" sz="quarter" idx="19" hasCustomPrompt="1"/>
          </p:nvPr>
        </p:nvSpPr>
        <p:spPr>
          <a:xfrm>
            <a:off x="550863" y="2114550"/>
            <a:ext cx="2554287" cy="2554288"/>
          </a:xfrm>
          <a:solidFill>
            <a:schemeClr val="bg2"/>
          </a:solidFill>
        </p:spPr>
        <p:txBody>
          <a:bodyPr/>
          <a:lstStyle>
            <a:lvl1pPr>
              <a:defRPr/>
            </a:lvl1pPr>
          </a:lstStyle>
          <a:p>
            <a:r>
              <a:rPr lang="de-DE" dirty="0"/>
              <a:t>Bild einfügen</a:t>
            </a:r>
          </a:p>
        </p:txBody>
      </p:sp>
      <p:sp>
        <p:nvSpPr>
          <p:cNvPr id="13" name="Bildplatzhalter 10">
            <a:extLst>
              <a:ext uri="{FF2B5EF4-FFF2-40B4-BE49-F238E27FC236}">
                <a16:creationId xmlns:a16="http://schemas.microsoft.com/office/drawing/2014/main" id="{605A7ECC-EB1D-A114-B714-828002C9045D}"/>
              </a:ext>
            </a:extLst>
          </p:cNvPr>
          <p:cNvSpPr>
            <a:spLocks noGrp="1"/>
          </p:cNvSpPr>
          <p:nvPr>
            <p:ph type="pic" sz="quarter" idx="20" hasCustomPrompt="1"/>
          </p:nvPr>
        </p:nvSpPr>
        <p:spPr>
          <a:xfrm>
            <a:off x="8443689" y="2114550"/>
            <a:ext cx="2554287" cy="2554288"/>
          </a:xfrm>
          <a:solidFill>
            <a:schemeClr val="bg2"/>
          </a:solidFill>
        </p:spPr>
        <p:txBody>
          <a:bodyPr/>
          <a:lstStyle>
            <a:lvl1pPr>
              <a:defRPr/>
            </a:lvl1pPr>
          </a:lstStyle>
          <a:p>
            <a:r>
              <a:rPr lang="de-DE" dirty="0"/>
              <a:t>Bild einfügen</a:t>
            </a:r>
          </a:p>
        </p:txBody>
      </p:sp>
      <p:sp>
        <p:nvSpPr>
          <p:cNvPr id="26" name="Bildplatzhalter 10">
            <a:extLst>
              <a:ext uri="{FF2B5EF4-FFF2-40B4-BE49-F238E27FC236}">
                <a16:creationId xmlns:a16="http://schemas.microsoft.com/office/drawing/2014/main" id="{1232AB98-B664-1D6C-5AD6-63FEA9E23DE9}"/>
              </a:ext>
            </a:extLst>
          </p:cNvPr>
          <p:cNvSpPr>
            <a:spLocks noGrp="1"/>
          </p:cNvSpPr>
          <p:nvPr>
            <p:ph type="pic" sz="quarter" idx="21" hasCustomPrompt="1"/>
          </p:nvPr>
        </p:nvSpPr>
        <p:spPr>
          <a:xfrm>
            <a:off x="4497276" y="2114550"/>
            <a:ext cx="2554287" cy="2554288"/>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40836605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ollbild">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B0086B20-F39E-7E6D-EC86-D4225614523F}"/>
              </a:ext>
            </a:extLst>
          </p:cNvPr>
          <p:cNvSpPr>
            <a:spLocks noGrp="1"/>
          </p:cNvSpPr>
          <p:nvPr>
            <p:ph type="dt" sz="half" idx="10"/>
          </p:nvPr>
        </p:nvSpPr>
        <p:spPr/>
        <p:txBody>
          <a:bodyPr/>
          <a:lstStyle/>
          <a:p>
            <a:fld id="{35A025D6-0364-4CE2-9FC7-45C729A8B93E}" type="datetime1">
              <a:rPr lang="de-DE" smtClean="0"/>
              <a:t>19.12.25</a:t>
            </a:fld>
            <a:endParaRPr lang="de-DE" dirty="0"/>
          </a:p>
        </p:txBody>
      </p:sp>
      <p:sp>
        <p:nvSpPr>
          <p:cNvPr id="6" name="Fußzeilenplatzhalter 5">
            <a:extLst>
              <a:ext uri="{FF2B5EF4-FFF2-40B4-BE49-F238E27FC236}">
                <a16:creationId xmlns:a16="http://schemas.microsoft.com/office/drawing/2014/main" id="{8EE203D3-3D30-6EF4-DA06-98AE094234C5}"/>
              </a:ext>
            </a:extLst>
          </p:cNvPr>
          <p:cNvSpPr>
            <a:spLocks noGrp="1"/>
          </p:cNvSpPr>
          <p:nvPr>
            <p:ph type="ftr" sz="quarter" idx="11"/>
          </p:nvPr>
        </p:nvSpPr>
        <p:spPr/>
        <p:txBody>
          <a:bodyPr/>
          <a:lstStyle/>
          <a:p>
            <a:r>
              <a:rPr lang="de-DE"/>
              <a:t>Name der Präsentation</a:t>
            </a:r>
            <a:endParaRPr lang="de-DE" dirty="0"/>
          </a:p>
        </p:txBody>
      </p:sp>
      <p:sp>
        <p:nvSpPr>
          <p:cNvPr id="7" name="Foliennummernplatzhalter 6">
            <a:extLst>
              <a:ext uri="{FF2B5EF4-FFF2-40B4-BE49-F238E27FC236}">
                <a16:creationId xmlns:a16="http://schemas.microsoft.com/office/drawing/2014/main" id="{C1055A28-B059-B54C-B250-CDCA3E442ECD}"/>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
        <p:nvSpPr>
          <p:cNvPr id="3" name="Bildplatzhalter 2">
            <a:extLst>
              <a:ext uri="{FF2B5EF4-FFF2-40B4-BE49-F238E27FC236}">
                <a16:creationId xmlns:a16="http://schemas.microsoft.com/office/drawing/2014/main" id="{615951CF-9B89-E80B-9083-7BB6D7B66A12}"/>
              </a:ext>
            </a:extLst>
          </p:cNvPr>
          <p:cNvSpPr>
            <a:spLocks noGrp="1"/>
          </p:cNvSpPr>
          <p:nvPr>
            <p:ph type="pic" sz="quarter" idx="13" hasCustomPrompt="1"/>
          </p:nvPr>
        </p:nvSpPr>
        <p:spPr>
          <a:xfrm>
            <a:off x="0" y="0"/>
            <a:ext cx="12192000" cy="6308725"/>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2295745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B0086B20-F39E-7E6D-EC86-D4225614523F}"/>
              </a:ext>
            </a:extLst>
          </p:cNvPr>
          <p:cNvSpPr>
            <a:spLocks noGrp="1"/>
          </p:cNvSpPr>
          <p:nvPr>
            <p:ph type="dt" sz="half" idx="10"/>
          </p:nvPr>
        </p:nvSpPr>
        <p:spPr/>
        <p:txBody>
          <a:bodyPr/>
          <a:lstStyle/>
          <a:p>
            <a:fld id="{35A025D6-0364-4CE2-9FC7-45C729A8B93E}" type="datetime1">
              <a:rPr lang="de-DE" smtClean="0"/>
              <a:t>19.12.25</a:t>
            </a:fld>
            <a:endParaRPr lang="de-DE" dirty="0"/>
          </a:p>
        </p:txBody>
      </p:sp>
      <p:sp>
        <p:nvSpPr>
          <p:cNvPr id="6" name="Fußzeilenplatzhalter 5">
            <a:extLst>
              <a:ext uri="{FF2B5EF4-FFF2-40B4-BE49-F238E27FC236}">
                <a16:creationId xmlns:a16="http://schemas.microsoft.com/office/drawing/2014/main" id="{8EE203D3-3D30-6EF4-DA06-98AE094234C5}"/>
              </a:ext>
            </a:extLst>
          </p:cNvPr>
          <p:cNvSpPr>
            <a:spLocks noGrp="1"/>
          </p:cNvSpPr>
          <p:nvPr>
            <p:ph type="ftr" sz="quarter" idx="11"/>
          </p:nvPr>
        </p:nvSpPr>
        <p:spPr/>
        <p:txBody>
          <a:bodyPr/>
          <a:lstStyle/>
          <a:p>
            <a:r>
              <a:rPr lang="de-DE"/>
              <a:t>Name der Präsentation</a:t>
            </a:r>
            <a:endParaRPr lang="de-DE" dirty="0"/>
          </a:p>
        </p:txBody>
      </p:sp>
      <p:sp>
        <p:nvSpPr>
          <p:cNvPr id="7" name="Foliennummernplatzhalter 6">
            <a:extLst>
              <a:ext uri="{FF2B5EF4-FFF2-40B4-BE49-F238E27FC236}">
                <a16:creationId xmlns:a16="http://schemas.microsoft.com/office/drawing/2014/main" id="{C1055A28-B059-B54C-B250-CDCA3E442ECD}"/>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38058239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0"/>
            <a:ext cx="12192001" cy="6857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524247" y="1772816"/>
            <a:ext cx="10796587" cy="4104456"/>
          </a:xfrm>
        </p:spPr>
        <p:txBody>
          <a:bodyPr anchor="t"/>
          <a:lstStyle>
            <a:lvl1pPr>
              <a:defRPr sz="8300" spc="0">
                <a:latin typeface="+mn-lt"/>
              </a:defRPr>
            </a:lvl1pPr>
          </a:lstStyle>
          <a:p>
            <a:r>
              <a:rPr lang="de-DE" dirty="0"/>
              <a:t>Kapiteltitel bearbeiten</a:t>
            </a:r>
          </a:p>
        </p:txBody>
      </p:sp>
      <p:sp>
        <p:nvSpPr>
          <p:cNvPr id="3" name="Textplatzhalter 2">
            <a:extLst>
              <a:ext uri="{FF2B5EF4-FFF2-40B4-BE49-F238E27FC236}">
                <a16:creationId xmlns:a16="http://schemas.microsoft.com/office/drawing/2014/main" id="{5CFCE76C-01FE-6EA0-1DC7-31A31E1CEFB2}"/>
              </a:ext>
            </a:extLst>
          </p:cNvPr>
          <p:cNvSpPr>
            <a:spLocks noGrp="1"/>
          </p:cNvSpPr>
          <p:nvPr>
            <p:ph type="body" idx="1" hasCustomPrompt="1"/>
          </p:nvPr>
        </p:nvSpPr>
        <p:spPr>
          <a:xfrm>
            <a:off x="524247" y="442764"/>
            <a:ext cx="2095798" cy="1287809"/>
          </a:xfrm>
        </p:spPr>
        <p:txBody>
          <a:bodyPr anchor="t"/>
          <a:lstStyle>
            <a:lvl1pPr marL="0" indent="0">
              <a:buNone/>
              <a:defRPr lang="de-DE" sz="8300" kern="1200" spc="30" baseline="0" dirty="0">
                <a:solidFill>
                  <a:schemeClr val="tx1"/>
                </a:solidFill>
                <a:latin typeface="+mn-lt"/>
                <a:ea typeface="+mj-ea"/>
                <a:cs typeface="+mj-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1.</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2689714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Zitat Taubenblau Foto links">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3863752" y="1158240"/>
            <a:ext cx="6554539" cy="4723448"/>
          </a:xfrm>
        </p:spPr>
        <p:txBody>
          <a:bodyPr/>
          <a:lstStyle>
            <a:lvl1pPr>
              <a:lnSpc>
                <a:spcPct val="118000"/>
              </a:lnSpc>
              <a:spcBef>
                <a:spcPts val="0"/>
              </a:spcBef>
              <a:defRPr sz="30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
        <p:nvSpPr>
          <p:cNvPr id="5" name="Bildplatzhalter 4">
            <a:extLst>
              <a:ext uri="{FF2B5EF4-FFF2-40B4-BE49-F238E27FC236}">
                <a16:creationId xmlns:a16="http://schemas.microsoft.com/office/drawing/2014/main" id="{8238FC25-2FF9-E698-E3F7-C5A314E1FECA}"/>
              </a:ext>
            </a:extLst>
          </p:cNvPr>
          <p:cNvSpPr>
            <a:spLocks noGrp="1"/>
          </p:cNvSpPr>
          <p:nvPr>
            <p:ph type="pic" sz="quarter" idx="12"/>
          </p:nvPr>
        </p:nvSpPr>
        <p:spPr>
          <a:xfrm>
            <a:off x="629728" y="1250831"/>
            <a:ext cx="2544793" cy="2536166"/>
          </a:xfrm>
        </p:spPr>
        <p:txBody>
          <a:bodyPr/>
          <a:lstStyle/>
          <a:p>
            <a:r>
              <a:rPr lang="de-DE"/>
              <a:t>Bild durch Klicken auf Symbol hinzufügen</a:t>
            </a:r>
          </a:p>
        </p:txBody>
      </p:sp>
    </p:spTree>
    <p:extLst>
      <p:ext uri="{BB962C8B-B14F-4D97-AF65-F5344CB8AC3E}">
        <p14:creationId xmlns:p14="http://schemas.microsoft.com/office/powerpoint/2010/main" val="2160583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elfolie hell">
    <p:spTree>
      <p:nvGrpSpPr>
        <p:cNvPr id="1" name=""/>
        <p:cNvGrpSpPr/>
        <p:nvPr/>
      </p:nvGrpSpPr>
      <p:grpSpPr>
        <a:xfrm>
          <a:off x="0" y="0"/>
          <a:ext cx="0" cy="0"/>
          <a:chOff x="0" y="0"/>
          <a:chExt cx="0" cy="0"/>
        </a:xfrm>
      </p:grpSpPr>
      <p:pic>
        <p:nvPicPr>
          <p:cNvPr id="9" name="Grafik 8" descr="Ein Bild, das Text, Schrift, Logo, Grafiken enthält.&#10;&#10;KI-generierte Inhalte können fehlerhaft sein.">
            <a:extLst>
              <a:ext uri="{FF2B5EF4-FFF2-40B4-BE49-F238E27FC236}">
                <a16:creationId xmlns:a16="http://schemas.microsoft.com/office/drawing/2014/main" id="{DC73666C-5B21-807C-2D65-064E34561B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13205" y="5839503"/>
            <a:ext cx="1870627" cy="487142"/>
          </a:xfrm>
          <a:prstGeom prst="rect">
            <a:avLst/>
          </a:prstGeom>
        </p:spPr>
      </p:pic>
      <p:pic>
        <p:nvPicPr>
          <p:cNvPr id="7" name="Grafik 6">
            <a:extLst>
              <a:ext uri="{FF2B5EF4-FFF2-40B4-BE49-F238E27FC236}">
                <a16:creationId xmlns:a16="http://schemas.microsoft.com/office/drawing/2014/main" id="{CD2F1EDB-9EFB-82D4-3FFE-141819122D64}"/>
              </a:ext>
            </a:extLst>
          </p:cNvPr>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5783" t="20105" r="7121" b="18211"/>
          <a:stretch/>
        </p:blipFill>
        <p:spPr>
          <a:xfrm>
            <a:off x="-1" y="1"/>
            <a:ext cx="12192001" cy="6858000"/>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343472" y="1844824"/>
            <a:ext cx="7992888" cy="2448271"/>
          </a:xfrm>
        </p:spPr>
        <p:txBody>
          <a:bodyPr anchor="b"/>
          <a:lstStyle>
            <a:lvl1pPr algn="l">
              <a:defRPr sz="500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540923" y="5958910"/>
            <a:ext cx="1636417" cy="367735"/>
          </a:xfrm>
          <a:prstGeom prst="rect">
            <a:avLst/>
          </a:prstGeom>
        </p:spPr>
      </p:pic>
      <p:pic>
        <p:nvPicPr>
          <p:cNvPr id="16" name="Grafik 15">
            <a:extLst>
              <a:ext uri="{FF2B5EF4-FFF2-40B4-BE49-F238E27FC236}">
                <a16:creationId xmlns:a16="http://schemas.microsoft.com/office/drawing/2014/main" id="{21E277DD-D1B4-14E1-F392-6E6244ECA304}"/>
              </a:ext>
            </a:extLst>
          </p:cNvPr>
          <p:cNvPicPr>
            <a:picLocks noChangeAspect="1"/>
          </p:cNvPicPr>
          <p:nvPr userDrawn="1"/>
        </p:nvPicPr>
        <p:blipFill>
          <a:blip r:embed="rId7">
            <a:extLst>
              <a:ext uri="{28A0092B-C50C-407E-A947-70E740481C1C}">
                <a14:useLocalDpi xmlns:a14="http://schemas.microsoft.com/office/drawing/2010/main" val="0"/>
              </a:ext>
            </a:extLst>
          </a:blip>
          <a:srcRect/>
          <a:stretch/>
        </p:blipFill>
        <p:spPr>
          <a:xfrm>
            <a:off x="10191492" y="5778235"/>
            <a:ext cx="1267081" cy="672904"/>
          </a:xfrm>
          <a:prstGeom prst="rect">
            <a:avLst/>
          </a:prstGeom>
        </p:spPr>
      </p:pic>
      <p:pic>
        <p:nvPicPr>
          <p:cNvPr id="4" name="Grafik 3">
            <a:extLst>
              <a:ext uri="{FF2B5EF4-FFF2-40B4-BE49-F238E27FC236}">
                <a16:creationId xmlns:a16="http://schemas.microsoft.com/office/drawing/2014/main" id="{46A47F07-0D8F-4816-0B6E-8FA2040AF0F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59"/>
          </a:xfrm>
          <a:prstGeom prst="rect">
            <a:avLst/>
          </a:prstGeom>
        </p:spPr>
      </p:pic>
      <p:pic>
        <p:nvPicPr>
          <p:cNvPr id="6" name="Grafik 5" descr="Ein Bild, das Schrift, Grafiken, Screenshot, Logo enthält.&#10;&#10;KI-generierte Inhalte können fehlerhaft sein.">
            <a:extLst>
              <a:ext uri="{FF2B5EF4-FFF2-40B4-BE49-F238E27FC236}">
                <a16:creationId xmlns:a16="http://schemas.microsoft.com/office/drawing/2014/main" id="{80FBDD65-1DC8-FE73-2D20-70ECA9A4A5FE}"/>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50863" y="5923079"/>
            <a:ext cx="1415480" cy="423241"/>
          </a:xfrm>
          <a:prstGeom prst="rect">
            <a:avLst/>
          </a:prstGeom>
        </p:spPr>
      </p:pic>
    </p:spTree>
    <p:extLst>
      <p:ext uri="{BB962C8B-B14F-4D97-AF65-F5344CB8AC3E}">
        <p14:creationId xmlns:p14="http://schemas.microsoft.com/office/powerpoint/2010/main" val="31368230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Zitat Taubenblau">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272448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Zitat Mauve">
    <p:bg>
      <p:bgPr>
        <a:solidFill>
          <a:schemeClr val="accent3"/>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52299" y="625476"/>
            <a:ext cx="371475" cy="381000"/>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1747114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Zitat Emeraldgrün">
    <p:bg>
      <p:bgPr>
        <a:solidFill>
          <a:schemeClr val="accent4"/>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40405580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Zitat Hibiskus">
    <p:bg>
      <p:bgPr>
        <a:solidFill>
          <a:schemeClr val="accent2"/>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13363489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Zitat Himmelblau">
    <p:bg>
      <p:bgPr>
        <a:solidFill>
          <a:schemeClr val="accent5"/>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2688989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Endslide">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0"/>
            <a:ext cx="12192001" cy="6857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524247" y="620712"/>
            <a:ext cx="10324281" cy="5256560"/>
          </a:xfrm>
        </p:spPr>
        <p:txBody>
          <a:bodyPr anchor="t"/>
          <a:lstStyle>
            <a:lvl1pPr>
              <a:lnSpc>
                <a:spcPct val="90000"/>
              </a:lnSpc>
              <a:defRPr sz="17600" spc="0">
                <a:latin typeface="+mn-lt"/>
              </a:defRPr>
            </a:lvl1pPr>
          </a:lstStyle>
          <a:p>
            <a:r>
              <a:rPr lang="de-DE" dirty="0"/>
              <a:t>Dank …</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24298208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slide mit Kontakt">
    <p:bg>
      <p:bgPr>
        <a:solidFill>
          <a:schemeClr val="accent1"/>
        </a:solidFill>
        <a:effectLst/>
      </p:bgPr>
    </p:bg>
    <p:spTree>
      <p:nvGrpSpPr>
        <p:cNvPr id="1" name=""/>
        <p:cNvGrpSpPr/>
        <p:nvPr/>
      </p:nvGrpSpPr>
      <p:grpSpPr>
        <a:xfrm>
          <a:off x="0" y="0"/>
          <a:ext cx="0" cy="0"/>
          <a:chOff x="0" y="0"/>
          <a:chExt cx="0" cy="0"/>
        </a:xfrm>
      </p:grpSpPr>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7392144" y="556418"/>
            <a:ext cx="4248993" cy="1792461"/>
          </a:xfrm>
        </p:spPr>
        <p:txBody>
          <a:bodyPr/>
          <a:lstStyle>
            <a:lvl1pPr algn="r">
              <a:lnSpc>
                <a:spcPct val="95000"/>
              </a:lnSpc>
              <a:spcBef>
                <a:spcPts val="0"/>
              </a:spcBef>
              <a:defRPr sz="2900" spc="0"/>
            </a:lvl1pPr>
            <a:lvl2pPr marL="0" indent="0">
              <a:buNone/>
              <a:defRPr sz="1600" spc="0"/>
            </a:lvl2pPr>
            <a:lvl3pPr>
              <a:defRPr sz="1400" spc="0"/>
            </a:lvl3pPr>
            <a:lvl4pPr>
              <a:defRPr sz="1200" spc="0"/>
            </a:lvl4pPr>
            <a:lvl5pPr>
              <a:defRPr sz="1200" spc="0"/>
            </a:lvl5pPr>
          </a:lstStyle>
          <a:p>
            <a:pPr lvl="0"/>
            <a:r>
              <a:rPr lang="de-DE" dirty="0"/>
              <a:t>Kontaktdaten einfügen</a:t>
            </a:r>
          </a:p>
        </p:txBody>
      </p:sp>
      <p:sp>
        <p:nvSpPr>
          <p:cNvPr id="7" name="Textfeld 6">
            <a:extLst>
              <a:ext uri="{FF2B5EF4-FFF2-40B4-BE49-F238E27FC236}">
                <a16:creationId xmlns:a16="http://schemas.microsoft.com/office/drawing/2014/main" id="{B7A1ABC1-C9A9-E20A-6C7E-3CC6EEF45665}"/>
              </a:ext>
            </a:extLst>
          </p:cNvPr>
          <p:cNvSpPr txBox="1"/>
          <p:nvPr userDrawn="1"/>
        </p:nvSpPr>
        <p:spPr>
          <a:xfrm>
            <a:off x="5735960" y="5541962"/>
            <a:ext cx="5905177" cy="821635"/>
          </a:xfrm>
          <a:prstGeom prst="rect">
            <a:avLst/>
          </a:prstGeom>
          <a:noFill/>
        </p:spPr>
        <p:txBody>
          <a:bodyPr wrap="square" lIns="0" tIns="0" rIns="0" bIns="0" rtlCol="0">
            <a:spAutoFit/>
          </a:bodyPr>
          <a:lstStyle/>
          <a:p>
            <a:pPr algn="r">
              <a:lnSpc>
                <a:spcPct val="113000"/>
              </a:lnSpc>
            </a:pPr>
            <a:r>
              <a:rPr lang="de-DE" sz="5000" dirty="0"/>
              <a:t>www.lernen.digital</a:t>
            </a:r>
          </a:p>
        </p:txBody>
      </p:sp>
      <p:pic>
        <p:nvPicPr>
          <p:cNvPr id="13" name="Grafik 12">
            <a:extLst>
              <a:ext uri="{FF2B5EF4-FFF2-40B4-BE49-F238E27FC236}">
                <a16:creationId xmlns:a16="http://schemas.microsoft.com/office/drawing/2014/main" id="{60BC7C31-1B39-1E9B-4F3E-542385A2CF0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50139" y="5839261"/>
            <a:ext cx="383487" cy="383487"/>
          </a:xfrm>
          <a:prstGeom prst="rect">
            <a:avLst/>
          </a:prstGeom>
        </p:spPr>
      </p:pic>
      <p:pic>
        <p:nvPicPr>
          <p:cNvPr id="15" name="Grafik 14">
            <a:extLst>
              <a:ext uri="{FF2B5EF4-FFF2-40B4-BE49-F238E27FC236}">
                <a16:creationId xmlns:a16="http://schemas.microsoft.com/office/drawing/2014/main" id="{E7271A83-2A44-0AAC-0F41-483CC7F9C41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80918" y="5813619"/>
            <a:ext cx="396801" cy="396801"/>
          </a:xfrm>
          <a:prstGeom prst="rect">
            <a:avLst/>
          </a:prstGeom>
        </p:spPr>
      </p:pic>
      <p:pic>
        <p:nvPicPr>
          <p:cNvPr id="17" name="Grafik 16">
            <a:extLst>
              <a:ext uri="{FF2B5EF4-FFF2-40B4-BE49-F238E27FC236}">
                <a16:creationId xmlns:a16="http://schemas.microsoft.com/office/drawing/2014/main" id="{D9D15E22-C0E7-C196-229F-2C9464C8DAA6}"/>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96631" y="5843931"/>
            <a:ext cx="451407" cy="366489"/>
          </a:xfrm>
          <a:prstGeom prst="rect">
            <a:avLst/>
          </a:prstGeom>
        </p:spPr>
      </p:pic>
      <p:pic>
        <p:nvPicPr>
          <p:cNvPr id="2" name="Grafik 1">
            <a:extLst>
              <a:ext uri="{FF2B5EF4-FFF2-40B4-BE49-F238E27FC236}">
                <a16:creationId xmlns:a16="http://schemas.microsoft.com/office/drawing/2014/main" id="{072B4688-0AF1-A001-9AC6-374E4B794F1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60"/>
          </a:xfrm>
          <a:prstGeom prst="rect">
            <a:avLst/>
          </a:prstGeom>
        </p:spPr>
      </p:pic>
    </p:spTree>
    <p:extLst>
      <p:ext uri="{BB962C8B-B14F-4D97-AF65-F5344CB8AC3E}">
        <p14:creationId xmlns:p14="http://schemas.microsoft.com/office/powerpoint/2010/main" val="322982916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F3D2CEA3-64CE-2588-1FB5-2EC412C707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
            <a:ext cx="12188977" cy="5367528"/>
          </a:xfrm>
          <a:prstGeom prst="rect">
            <a:avLst/>
          </a:prstGeom>
        </p:spPr>
      </p:pic>
      <p:sp>
        <p:nvSpPr>
          <p:cNvPr id="2" name="Titel 1">
            <a:extLst>
              <a:ext uri="{FF2B5EF4-FFF2-40B4-BE49-F238E27FC236}">
                <a16:creationId xmlns:a16="http://schemas.microsoft.com/office/drawing/2014/main" id="{0B6D8667-F6E9-9721-B16F-76C9643965B7}"/>
              </a:ext>
            </a:extLst>
          </p:cNvPr>
          <p:cNvSpPr>
            <a:spLocks noGrp="1"/>
          </p:cNvSpPr>
          <p:nvPr>
            <p:ph type="ctrTitle" hasCustomPrompt="1"/>
          </p:nvPr>
        </p:nvSpPr>
        <p:spPr>
          <a:xfrm>
            <a:off x="1328738" y="2187018"/>
            <a:ext cx="10303938" cy="2686639"/>
          </a:xfrm>
        </p:spPr>
        <p:txBody>
          <a:bodyPr anchor="t" anchorCtr="0"/>
          <a:lstStyle>
            <a:lvl1pPr algn="l">
              <a:lnSpc>
                <a:spcPts val="4800"/>
              </a:lnSpc>
              <a:defRPr sz="4000"/>
            </a:lvl1pPr>
          </a:lstStyle>
          <a:p>
            <a:r>
              <a:rPr lang="de-DE" dirty="0"/>
              <a:t>Überschrift</a:t>
            </a:r>
          </a:p>
        </p:txBody>
      </p:sp>
      <p:sp>
        <p:nvSpPr>
          <p:cNvPr id="3" name="Untertitel 2">
            <a:extLst>
              <a:ext uri="{FF2B5EF4-FFF2-40B4-BE49-F238E27FC236}">
                <a16:creationId xmlns:a16="http://schemas.microsoft.com/office/drawing/2014/main" id="{244A91EE-7584-591D-F5FB-F798A1ED6766}"/>
              </a:ext>
            </a:extLst>
          </p:cNvPr>
          <p:cNvSpPr>
            <a:spLocks noGrp="1"/>
          </p:cNvSpPr>
          <p:nvPr>
            <p:ph type="subTitle" idx="1" hasCustomPrompt="1"/>
          </p:nvPr>
        </p:nvSpPr>
        <p:spPr>
          <a:xfrm>
            <a:off x="1328738" y="1746015"/>
            <a:ext cx="1197646" cy="305252"/>
          </a:xfr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Text</a:t>
            </a:r>
          </a:p>
        </p:txBody>
      </p:sp>
      <p:pic>
        <p:nvPicPr>
          <p:cNvPr id="11" name="Grafik 10">
            <a:extLst>
              <a:ext uri="{FF2B5EF4-FFF2-40B4-BE49-F238E27FC236}">
                <a16:creationId xmlns:a16="http://schemas.microsoft.com/office/drawing/2014/main" id="{075656A4-E39E-B854-8149-7B1EB5CA370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60110" y="5848979"/>
            <a:ext cx="2661721" cy="527852"/>
          </a:xfrm>
          <a:prstGeom prst="rect">
            <a:avLst/>
          </a:prstGeom>
        </p:spPr>
      </p:pic>
      <p:pic>
        <p:nvPicPr>
          <p:cNvPr id="17" name="Grafik 16">
            <a:extLst>
              <a:ext uri="{FF2B5EF4-FFF2-40B4-BE49-F238E27FC236}">
                <a16:creationId xmlns:a16="http://schemas.microsoft.com/office/drawing/2014/main" id="{F7E6945F-8B28-5F7D-FB3B-150F4A99D62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7525583" y="5949499"/>
            <a:ext cx="1662867" cy="373677"/>
          </a:xfrm>
          <a:prstGeom prst="rect">
            <a:avLst/>
          </a:prstGeom>
        </p:spPr>
      </p:pic>
      <p:pic>
        <p:nvPicPr>
          <p:cNvPr id="4" name="Grafik 3">
            <a:extLst>
              <a:ext uri="{FF2B5EF4-FFF2-40B4-BE49-F238E27FC236}">
                <a16:creationId xmlns:a16="http://schemas.microsoft.com/office/drawing/2014/main" id="{7E35C558-7EC4-6C51-99AF-E3DCDA449EFE}"/>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9046799" y="572399"/>
            <a:ext cx="2488216" cy="604076"/>
          </a:xfrm>
          <a:prstGeom prst="rect">
            <a:avLst/>
          </a:prstGeom>
        </p:spPr>
      </p:pic>
      <p:pic>
        <p:nvPicPr>
          <p:cNvPr id="5" name="Grafik 4">
            <a:extLst>
              <a:ext uri="{FF2B5EF4-FFF2-40B4-BE49-F238E27FC236}">
                <a16:creationId xmlns:a16="http://schemas.microsoft.com/office/drawing/2014/main" id="{18CE5516-38F7-149B-4488-28D7385229F6}"/>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9928800" y="5608800"/>
            <a:ext cx="2268000" cy="1197588"/>
          </a:xfrm>
          <a:prstGeom prst="rect">
            <a:avLst/>
          </a:prstGeom>
        </p:spPr>
      </p:pic>
    </p:spTree>
    <p:extLst>
      <p:ext uri="{BB962C8B-B14F-4D97-AF65-F5344CB8AC3E}">
        <p14:creationId xmlns:p14="http://schemas.microsoft.com/office/powerpoint/2010/main" val="101046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19.12.25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10455493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19.12.25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964281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1991609" y="1700213"/>
            <a:ext cx="7848808" cy="3816350"/>
          </a:xfrm>
        </p:spPr>
        <p:txBody>
          <a:bodyPr/>
          <a:lstStyle>
            <a:lvl1pPr>
              <a:defRPr sz="1600" spc="0"/>
            </a:lvl1pPr>
          </a:lstStyle>
          <a:p>
            <a:r>
              <a:rPr lang="de-DE" dirty="0"/>
              <a:t>Tabelle für Agenda nutzen, Beispiel im Master-Deck</a:t>
            </a:r>
          </a:p>
        </p:txBody>
      </p:sp>
    </p:spTree>
    <p:extLst>
      <p:ext uri="{BB962C8B-B14F-4D97-AF65-F5344CB8AC3E}">
        <p14:creationId xmlns:p14="http://schemas.microsoft.com/office/powerpoint/2010/main" val="27675367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chluss">
    <p:bg>
      <p:bgPr>
        <a:solidFill>
          <a:schemeClr val="accent3"/>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19.12.25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pic>
        <p:nvPicPr>
          <p:cNvPr id="2" name="Grafik 1">
            <a:extLst>
              <a:ext uri="{FF2B5EF4-FFF2-40B4-BE49-F238E27FC236}">
                <a16:creationId xmlns:a16="http://schemas.microsoft.com/office/drawing/2014/main" id="{8F4F296A-C808-284F-29F0-4722552758E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046799" y="572399"/>
            <a:ext cx="2488216" cy="604076"/>
          </a:xfrm>
          <a:prstGeom prst="rect">
            <a:avLst/>
          </a:prstGeom>
        </p:spPr>
      </p:pic>
    </p:spTree>
    <p:extLst>
      <p:ext uri="{BB962C8B-B14F-4D97-AF65-F5344CB8AC3E}">
        <p14:creationId xmlns:p14="http://schemas.microsoft.com/office/powerpoint/2010/main" val="19603411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0B309-C59B-2CCB-524E-276FCBB67694}"/>
              </a:ext>
            </a:extLst>
          </p:cNvPr>
          <p:cNvSpPr>
            <a:spLocks noGrp="1"/>
          </p:cNvSpPr>
          <p:nvPr>
            <p:ph type="title" hasCustomPrompt="1"/>
          </p:nvPr>
        </p:nvSpPr>
        <p:spPr/>
        <p:txBody>
          <a:bodyPr/>
          <a:lstStyle>
            <a:lvl1pPr>
              <a:defRPr/>
            </a:lvl1pPr>
          </a:lstStyle>
          <a:p>
            <a:r>
              <a:rPr lang="de-DE" dirty="0"/>
              <a:t>Überschrift</a:t>
            </a:r>
          </a:p>
        </p:txBody>
      </p:sp>
      <p:sp>
        <p:nvSpPr>
          <p:cNvPr id="3" name="Datumsplatzhalter 2">
            <a:extLst>
              <a:ext uri="{FF2B5EF4-FFF2-40B4-BE49-F238E27FC236}">
                <a16:creationId xmlns:a16="http://schemas.microsoft.com/office/drawing/2014/main" id="{7EF600DB-96AF-AA7C-95FD-0AA27A051A7E}"/>
              </a:ext>
            </a:extLst>
          </p:cNvPr>
          <p:cNvSpPr>
            <a:spLocks noGrp="1"/>
          </p:cNvSpPr>
          <p:nvPr>
            <p:ph type="dt" sz="half" idx="10"/>
          </p:nvPr>
        </p:nvSpPr>
        <p:spPr/>
        <p:txBody>
          <a:bodyPr/>
          <a:lstStyle/>
          <a:p>
            <a:fld id="{04332C04-FA70-43ED-87F9-402E2825CCBB}" type="datetimeFigureOut">
              <a:rPr lang="de-DE" smtClean="0"/>
              <a:t>19.12.25</a:t>
            </a:fld>
            <a:endParaRPr lang="de-DE"/>
          </a:p>
        </p:txBody>
      </p:sp>
      <p:sp>
        <p:nvSpPr>
          <p:cNvPr id="4" name="Fußzeilenplatzhalter 3">
            <a:extLst>
              <a:ext uri="{FF2B5EF4-FFF2-40B4-BE49-F238E27FC236}">
                <a16:creationId xmlns:a16="http://schemas.microsoft.com/office/drawing/2014/main" id="{817F4BC7-C433-F62C-B286-77BF4385BA41}"/>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D43F53E-AB30-7EA0-750D-1D607F48EF50}"/>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0182167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C5BA57A-FE62-AB9A-6691-A7A65E55D099}"/>
              </a:ext>
            </a:extLst>
          </p:cNvPr>
          <p:cNvSpPr>
            <a:spLocks noGrp="1"/>
          </p:cNvSpPr>
          <p:nvPr>
            <p:ph type="dt" sz="half" idx="10"/>
          </p:nvPr>
        </p:nvSpPr>
        <p:spPr/>
        <p:txBody>
          <a:bodyPr/>
          <a:lstStyle/>
          <a:p>
            <a:fld id="{04332C04-FA70-43ED-87F9-402E2825CCBB}" type="datetimeFigureOut">
              <a:rPr lang="de-DE" smtClean="0"/>
              <a:t>19.12.25</a:t>
            </a:fld>
            <a:endParaRPr lang="de-DE"/>
          </a:p>
        </p:txBody>
      </p:sp>
      <p:sp>
        <p:nvSpPr>
          <p:cNvPr id="3" name="Fußzeilenplatzhalter 2">
            <a:extLst>
              <a:ext uri="{FF2B5EF4-FFF2-40B4-BE49-F238E27FC236}">
                <a16:creationId xmlns:a16="http://schemas.microsoft.com/office/drawing/2014/main" id="{C46B98F4-B2AC-58B9-6AC5-E93F89BA518C}"/>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7ADF9B5-1C4E-2F37-CA65-D6CDEBBE5372}"/>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228369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Inhalt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10082212" cy="3456210"/>
          </a:xfrm>
        </p:spPr>
        <p:txBody>
          <a:bodyPr/>
          <a:lstStyle>
            <a:lvl1pPr>
              <a:spcBef>
                <a:spcPts val="2600"/>
              </a:spcBef>
              <a:defRPr/>
            </a:lvl1pPr>
            <a:lvl2pPr>
              <a:spcBef>
                <a:spcPts val="2100"/>
              </a:spcBef>
              <a:defRPr/>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19.12.25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850088291"/>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2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19.12.25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6096000"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platzhalter 7">
            <a:extLst>
              <a:ext uri="{FF2B5EF4-FFF2-40B4-BE49-F238E27FC236}">
                <a16:creationId xmlns:a16="http://schemas.microsoft.com/office/drawing/2014/main" id="{FE98F1D9-2DA1-18D4-7DB2-A72A10817A51}"/>
              </a:ext>
            </a:extLst>
          </p:cNvPr>
          <p:cNvSpPr>
            <a:spLocks noGrp="1"/>
          </p:cNvSpPr>
          <p:nvPr>
            <p:ph type="body" sz="quarter" idx="18"/>
          </p:nvPr>
        </p:nvSpPr>
        <p:spPr>
          <a:xfrm>
            <a:off x="6572972"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771470855"/>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3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3208997" cy="3672236"/>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19.12.25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4113684"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Gerader Verbinder 5">
            <a:extLst>
              <a:ext uri="{FF2B5EF4-FFF2-40B4-BE49-F238E27FC236}">
                <a16:creationId xmlns:a16="http://schemas.microsoft.com/office/drawing/2014/main" id="{023A0E0D-9FB2-E94A-5A18-32EF6E2155CF}"/>
              </a:ext>
            </a:extLst>
          </p:cNvPr>
          <p:cNvCxnSpPr/>
          <p:nvPr userDrawn="1"/>
        </p:nvCxnSpPr>
        <p:spPr>
          <a:xfrm>
            <a:off x="8085609"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platzhalter 7">
            <a:extLst>
              <a:ext uri="{FF2B5EF4-FFF2-40B4-BE49-F238E27FC236}">
                <a16:creationId xmlns:a16="http://schemas.microsoft.com/office/drawing/2014/main" id="{1989D503-61B4-26E3-2BE8-C65B137A2D88}"/>
              </a:ext>
            </a:extLst>
          </p:cNvPr>
          <p:cNvSpPr>
            <a:spLocks noGrp="1"/>
          </p:cNvSpPr>
          <p:nvPr>
            <p:ph type="body" sz="quarter" idx="19"/>
          </p:nvPr>
        </p:nvSpPr>
        <p:spPr>
          <a:xfrm>
            <a:off x="450373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7">
            <a:extLst>
              <a:ext uri="{FF2B5EF4-FFF2-40B4-BE49-F238E27FC236}">
                <a16:creationId xmlns:a16="http://schemas.microsoft.com/office/drawing/2014/main" id="{CFE50A3F-D522-CEF4-33D1-4A2308F9D648}"/>
              </a:ext>
            </a:extLst>
          </p:cNvPr>
          <p:cNvSpPr>
            <a:spLocks noGrp="1"/>
          </p:cNvSpPr>
          <p:nvPr>
            <p:ph type="body" sz="quarter" idx="20"/>
          </p:nvPr>
        </p:nvSpPr>
        <p:spPr>
          <a:xfrm>
            <a:off x="844708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071796284"/>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4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19.12.25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13" name="Gerader Verbinder 12">
            <a:extLst>
              <a:ext uri="{FF2B5EF4-FFF2-40B4-BE49-F238E27FC236}">
                <a16:creationId xmlns:a16="http://schemas.microsoft.com/office/drawing/2014/main" id="{B003DAE8-1738-2DBF-DD6A-6F42CEC9C4FF}"/>
              </a:ext>
            </a:extLst>
          </p:cNvPr>
          <p:cNvCxnSpPr/>
          <p:nvPr userDrawn="1"/>
        </p:nvCxnSpPr>
        <p:spPr>
          <a:xfrm>
            <a:off x="550863"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D3CA3F25-5BC5-3906-F3EF-5EA9E9B09C6A}"/>
              </a:ext>
            </a:extLst>
          </p:cNvPr>
          <p:cNvCxnSpPr/>
          <p:nvPr userDrawn="1"/>
        </p:nvCxnSpPr>
        <p:spPr>
          <a:xfrm>
            <a:off x="6199188"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platzhalter 7">
            <a:extLst>
              <a:ext uri="{FF2B5EF4-FFF2-40B4-BE49-F238E27FC236}">
                <a16:creationId xmlns:a16="http://schemas.microsoft.com/office/drawing/2014/main" id="{EA4A47D3-E6F8-131E-BB55-E2E3774183C0}"/>
              </a:ext>
            </a:extLst>
          </p:cNvPr>
          <p:cNvSpPr>
            <a:spLocks noGrp="1"/>
          </p:cNvSpPr>
          <p:nvPr>
            <p:ph type="body" sz="quarter" idx="20"/>
          </p:nvPr>
        </p:nvSpPr>
        <p:spPr>
          <a:xfrm>
            <a:off x="550863"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3" name="Textplatzhalter 7">
            <a:extLst>
              <a:ext uri="{FF2B5EF4-FFF2-40B4-BE49-F238E27FC236}">
                <a16:creationId xmlns:a16="http://schemas.microsoft.com/office/drawing/2014/main" id="{8E010B87-13C5-0A58-7743-B386CFDE0FDD}"/>
              </a:ext>
            </a:extLst>
          </p:cNvPr>
          <p:cNvSpPr>
            <a:spLocks noGrp="1"/>
          </p:cNvSpPr>
          <p:nvPr>
            <p:ph type="body" sz="quarter" idx="21"/>
          </p:nvPr>
        </p:nvSpPr>
        <p:spPr>
          <a:xfrm>
            <a:off x="6178972"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4" name="Textplatzhalter 7">
            <a:extLst>
              <a:ext uri="{FF2B5EF4-FFF2-40B4-BE49-F238E27FC236}">
                <a16:creationId xmlns:a16="http://schemas.microsoft.com/office/drawing/2014/main" id="{114FC1E7-2B32-69FE-9543-B22469492E78}"/>
              </a:ext>
            </a:extLst>
          </p:cNvPr>
          <p:cNvSpPr>
            <a:spLocks noGrp="1"/>
          </p:cNvSpPr>
          <p:nvPr>
            <p:ph type="body" sz="quarter" idx="22"/>
          </p:nvPr>
        </p:nvSpPr>
        <p:spPr>
          <a:xfrm>
            <a:off x="550863"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Textplatzhalter 7">
            <a:extLst>
              <a:ext uri="{FF2B5EF4-FFF2-40B4-BE49-F238E27FC236}">
                <a16:creationId xmlns:a16="http://schemas.microsoft.com/office/drawing/2014/main" id="{0958A13E-B8F0-159E-111F-CA9E08B358CA}"/>
              </a:ext>
            </a:extLst>
          </p:cNvPr>
          <p:cNvSpPr>
            <a:spLocks noGrp="1"/>
          </p:cNvSpPr>
          <p:nvPr>
            <p:ph type="body" sz="quarter" idx="23"/>
          </p:nvPr>
        </p:nvSpPr>
        <p:spPr>
          <a:xfrm>
            <a:off x="6178972"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695212506"/>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4864"/>
            <a:ext cx="10082212" cy="3456384"/>
          </a:xfrm>
        </p:spPr>
        <p:txBody>
          <a:bodyPr/>
          <a:lstStyle>
            <a:lvl1pPr>
              <a:spcBef>
                <a:spcPts val="2600"/>
              </a:spcBef>
              <a:defRPr sz="2400"/>
            </a:lvl1pPr>
            <a:lvl2pPr marL="355600" indent="-355600">
              <a:spcBef>
                <a:spcPts val="2100"/>
              </a:spcBef>
              <a:buFont typeface="Kantumruy Pro" pitchFamily="2" charset="0"/>
              <a:buChar char="—"/>
              <a:defRPr sz="2400"/>
            </a:lvl2pPr>
            <a:lvl3pPr>
              <a:defRPr sz="2000"/>
            </a:lvl3pPr>
            <a:lvl4pPr>
              <a:defRPr sz="1800"/>
            </a:lvl4pPr>
            <a:lvl5pPr>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242733802"/>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Bild links Inhalt ">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951984" y="2276872"/>
            <a:ext cx="4681091" cy="3384375"/>
          </a:xfrm>
        </p:spPr>
        <p:txBody>
          <a:bodyPr/>
          <a:lstStyle>
            <a:lvl1pPr>
              <a:lnSpc>
                <a:spcPct val="100000"/>
              </a:lnSpc>
              <a:spcBef>
                <a:spcPts val="2600"/>
              </a:spcBef>
              <a:defRPr sz="2400"/>
            </a:lvl1pPr>
            <a:lvl2pPr marL="355600" indent="-355600">
              <a:lnSpc>
                <a:spcPct val="100000"/>
              </a:lnSpc>
              <a:spcBef>
                <a:spcPts val="2100"/>
              </a:spcBef>
              <a:buFont typeface="Kantumruy Pro" pitchFamily="2" charset="0"/>
              <a:buChar char="—"/>
              <a:defRPr sz="2400"/>
            </a:lvl2pPr>
            <a:lvl3pPr>
              <a:lnSpc>
                <a:spcPct val="100000"/>
              </a:lnSpc>
              <a:defRPr sz="2000"/>
            </a:lvl3pPr>
            <a:lvl4pPr>
              <a:lnSpc>
                <a:spcPct val="100000"/>
              </a:lnSpc>
              <a:defRPr sz="1800"/>
            </a:lvl4pPr>
            <a:lvl5pPr>
              <a:lnSpc>
                <a:spcPct val="100000"/>
              </a:lnSpc>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19.12.25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Bildplatzhalter 5">
            <a:extLst>
              <a:ext uri="{FF2B5EF4-FFF2-40B4-BE49-F238E27FC236}">
                <a16:creationId xmlns:a16="http://schemas.microsoft.com/office/drawing/2014/main" id="{85B398A4-769D-6876-946E-CAEF2EF90581}"/>
              </a:ext>
            </a:extLst>
          </p:cNvPr>
          <p:cNvSpPr>
            <a:spLocks noGrp="1"/>
          </p:cNvSpPr>
          <p:nvPr>
            <p:ph type="pic" sz="quarter" idx="17"/>
          </p:nvPr>
        </p:nvSpPr>
        <p:spPr>
          <a:xfrm>
            <a:off x="550862" y="2132856"/>
            <a:ext cx="5026026" cy="3474314"/>
          </a:xfrm>
        </p:spPr>
        <p:txBody>
          <a:bodyPr/>
          <a:lstStyle/>
          <a:p>
            <a:r>
              <a:rPr lang="de-DE"/>
              <a:t>Bild durch Klicken auf Symbol hinzufügen</a:t>
            </a:r>
          </a:p>
        </p:txBody>
      </p:sp>
    </p:spTree>
    <p:extLst>
      <p:ext uri="{BB962C8B-B14F-4D97-AF65-F5344CB8AC3E}">
        <p14:creationId xmlns:p14="http://schemas.microsoft.com/office/powerpoint/2010/main" val="1600858742"/>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Layout" Target="../slideLayouts/slideLayout29.xml"/><Relationship Id="rId7"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10" Type="http://schemas.openxmlformats.org/officeDocument/2006/relationships/image" Target="../media/image32.svg"/><Relationship Id="rId4" Type="http://schemas.openxmlformats.org/officeDocument/2006/relationships/slideLayout" Target="../slideLayouts/slideLayout30.xml"/><Relationship Id="rId9" Type="http://schemas.openxmlformats.org/officeDocument/2006/relationships/image" Target="../media/image3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9CE3E3E4-74CA-F83A-D7FE-073ED8CBAFD7}"/>
              </a:ext>
            </a:extLst>
          </p:cNvPr>
          <p:cNvSpPr/>
          <p:nvPr userDrawn="1"/>
        </p:nvSpPr>
        <p:spPr>
          <a:xfrm>
            <a:off x="0" y="6309320"/>
            <a:ext cx="12192000" cy="548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8B27D20C-6BE2-D299-8FEC-BA1FE02A06CF}"/>
              </a:ext>
            </a:extLst>
          </p:cNvPr>
          <p:cNvSpPr>
            <a:spLocks noGrp="1"/>
          </p:cNvSpPr>
          <p:nvPr>
            <p:ph type="title"/>
          </p:nvPr>
        </p:nvSpPr>
        <p:spPr>
          <a:xfrm>
            <a:off x="569342" y="561975"/>
            <a:ext cx="10063733" cy="922809"/>
          </a:xfrm>
          <a:prstGeom prst="rect">
            <a:avLst/>
          </a:prstGeom>
        </p:spPr>
        <p:txBody>
          <a:bodyPr vert="horz" lIns="0" tIns="0" rIns="0" bIns="0" rtlCol="0" anchor="t">
            <a:noAutofit/>
          </a:bodyPr>
          <a:lstStyle/>
          <a:p>
            <a:r>
              <a:rPr lang="de-DE" dirty="0"/>
              <a:t>Mastertitelformat bearbeiten</a:t>
            </a:r>
          </a:p>
        </p:txBody>
      </p:sp>
      <p:sp>
        <p:nvSpPr>
          <p:cNvPr id="3" name="Textplatzhalter 2">
            <a:extLst>
              <a:ext uri="{FF2B5EF4-FFF2-40B4-BE49-F238E27FC236}">
                <a16:creationId xmlns:a16="http://schemas.microsoft.com/office/drawing/2014/main" id="{F6E584FD-412E-2725-3683-7395D6DF5D0D}"/>
              </a:ext>
            </a:extLst>
          </p:cNvPr>
          <p:cNvSpPr>
            <a:spLocks noGrp="1"/>
          </p:cNvSpPr>
          <p:nvPr>
            <p:ph type="body" idx="1"/>
          </p:nvPr>
        </p:nvSpPr>
        <p:spPr>
          <a:xfrm>
            <a:off x="550863" y="2225040"/>
            <a:ext cx="10082212" cy="3436208"/>
          </a:xfrm>
          <a:prstGeom prst="rect">
            <a:avLst/>
          </a:prstGeom>
        </p:spPr>
        <p:txBody>
          <a:bodyPr vert="horz" lIns="0" tIns="0" rIns="0" bIns="0" rtlCol="0">
            <a:noAutofit/>
          </a:bodyPr>
          <a:lstStyle/>
          <a:p>
            <a:pPr lvl="0"/>
            <a:r>
              <a:rPr lang="de-DE" dirty="0"/>
              <a:t>Mastertextfeld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9D77742E-B787-D1A4-0BEA-E49A98D2DA26}"/>
              </a:ext>
            </a:extLst>
          </p:cNvPr>
          <p:cNvSpPr>
            <a:spLocks noGrp="1"/>
          </p:cNvSpPr>
          <p:nvPr>
            <p:ph type="dt" sz="half" idx="2"/>
          </p:nvPr>
        </p:nvSpPr>
        <p:spPr>
          <a:xfrm>
            <a:off x="550863" y="6497767"/>
            <a:ext cx="1152649" cy="153888"/>
          </a:xfrm>
          <a:prstGeom prst="rect">
            <a:avLst/>
          </a:prstGeom>
        </p:spPr>
        <p:txBody>
          <a:bodyPr vert="horz" wrap="square" lIns="0" tIns="0" rIns="0" bIns="0" rtlCol="0" anchor="ctr">
            <a:noAutofit/>
          </a:bodyPr>
          <a:lstStyle>
            <a:lvl1pPr algn="l">
              <a:defRPr sz="1000" spc="70" baseline="0">
                <a:solidFill>
                  <a:schemeClr val="tx1"/>
                </a:solidFill>
              </a:defRPr>
            </a:lvl1pPr>
          </a:lstStyle>
          <a:p>
            <a:fld id="{D6532FE3-A7DD-49AA-B4A9-8E4EE9F381C1}" type="datetime1">
              <a:rPr lang="de-DE" smtClean="0"/>
              <a:t>19.12.25</a:t>
            </a:fld>
            <a:endParaRPr lang="de-DE" dirty="0"/>
          </a:p>
        </p:txBody>
      </p:sp>
      <p:sp>
        <p:nvSpPr>
          <p:cNvPr id="5" name="Fußzeilenplatzhalter 4">
            <a:extLst>
              <a:ext uri="{FF2B5EF4-FFF2-40B4-BE49-F238E27FC236}">
                <a16:creationId xmlns:a16="http://schemas.microsoft.com/office/drawing/2014/main" id="{51A4020D-D717-E09D-8E62-9CFC5E5E59CB}"/>
              </a:ext>
            </a:extLst>
          </p:cNvPr>
          <p:cNvSpPr>
            <a:spLocks noGrp="1"/>
          </p:cNvSpPr>
          <p:nvPr>
            <p:ph type="ftr" sz="quarter" idx="3"/>
          </p:nvPr>
        </p:nvSpPr>
        <p:spPr>
          <a:xfrm flipH="1">
            <a:off x="1991608" y="6497767"/>
            <a:ext cx="1944151" cy="153888"/>
          </a:xfrm>
          <a:prstGeom prst="rect">
            <a:avLst/>
          </a:prstGeom>
        </p:spPr>
        <p:txBody>
          <a:bodyPr vert="horz" wrap="square" lIns="0" tIns="0" rIns="0" bIns="0" rtlCol="0" anchor="ctr">
            <a:noAutofit/>
          </a:bodyPr>
          <a:lstStyle>
            <a:lvl1pPr algn="l">
              <a:defRPr sz="1000" spc="70" baseline="0">
                <a:solidFill>
                  <a:schemeClr val="tx1"/>
                </a:solidFill>
              </a:defRPr>
            </a:lvl1pPr>
          </a:lstStyle>
          <a:p>
            <a:r>
              <a:rPr lang="de-DE"/>
              <a:t>Name der Präsentation</a:t>
            </a:r>
            <a:endParaRPr lang="de-DE" dirty="0"/>
          </a:p>
        </p:txBody>
      </p:sp>
      <p:sp>
        <p:nvSpPr>
          <p:cNvPr id="6" name="Foliennummernplatzhalter 5">
            <a:extLst>
              <a:ext uri="{FF2B5EF4-FFF2-40B4-BE49-F238E27FC236}">
                <a16:creationId xmlns:a16="http://schemas.microsoft.com/office/drawing/2014/main" id="{82477157-9A10-6250-33C9-1941620DE033}"/>
              </a:ext>
            </a:extLst>
          </p:cNvPr>
          <p:cNvSpPr>
            <a:spLocks noGrp="1"/>
          </p:cNvSpPr>
          <p:nvPr>
            <p:ph type="sldNum" sz="quarter" idx="4"/>
          </p:nvPr>
        </p:nvSpPr>
        <p:spPr>
          <a:xfrm>
            <a:off x="8897937" y="6497767"/>
            <a:ext cx="2743200" cy="153888"/>
          </a:xfrm>
          <a:prstGeom prst="rect">
            <a:avLst/>
          </a:prstGeom>
        </p:spPr>
        <p:txBody>
          <a:bodyPr vert="horz" lIns="0" tIns="0" rIns="0" bIns="0" rtlCol="0" anchor="ctr">
            <a:spAutoFit/>
          </a:bodyPr>
          <a:lstStyle>
            <a:lvl1pPr algn="r">
              <a:defRPr sz="1000" spc="70" baseline="0">
                <a:solidFill>
                  <a:schemeClr val="tx1"/>
                </a:solidFill>
              </a:defRPr>
            </a:lvl1pPr>
          </a:lstStyle>
          <a:p>
            <a:r>
              <a:rPr lang="de-DE" dirty="0"/>
              <a:t>Seite </a:t>
            </a:r>
            <a:fld id="{CE6CAF4D-DD0D-4F34-9F3A-F974D54A280A}" type="slidenum">
              <a:rPr lang="de-DE" smtClean="0"/>
              <a:pPr/>
              <a:t>‹Nr.›</a:t>
            </a:fld>
            <a:endParaRPr lang="de-DE" dirty="0"/>
          </a:p>
        </p:txBody>
      </p:sp>
      <p:pic>
        <p:nvPicPr>
          <p:cNvPr id="12" name="Grafik 11">
            <a:extLst>
              <a:ext uri="{FF2B5EF4-FFF2-40B4-BE49-F238E27FC236}">
                <a16:creationId xmlns:a16="http://schemas.microsoft.com/office/drawing/2014/main" id="{0C88CC7A-9221-FF5F-62E8-2E646494E0B5}"/>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1072307064"/>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8" r:id="rId3"/>
    <p:sldLayoutId id="2147483650" r:id="rId4"/>
    <p:sldLayoutId id="2147483674" r:id="rId5"/>
    <p:sldLayoutId id="2147483675" r:id="rId6"/>
    <p:sldLayoutId id="2147483676" r:id="rId7"/>
    <p:sldLayoutId id="2147483657" r:id="rId8"/>
    <p:sldLayoutId id="2147483663" r:id="rId9"/>
    <p:sldLayoutId id="2147483659" r:id="rId10"/>
    <p:sldLayoutId id="2147483661" r:id="rId11"/>
    <p:sldLayoutId id="2147483662" r:id="rId12"/>
    <p:sldLayoutId id="2147483654" r:id="rId13"/>
    <p:sldLayoutId id="2147483660" r:id="rId14"/>
    <p:sldLayoutId id="2147483670" r:id="rId15"/>
    <p:sldLayoutId id="2147483671" r:id="rId16"/>
    <p:sldLayoutId id="2147483655" r:id="rId17"/>
    <p:sldLayoutId id="2147483651" r:id="rId18"/>
    <p:sldLayoutId id="2147483669" r:id="rId19"/>
    <p:sldLayoutId id="2147483664" r:id="rId20"/>
    <p:sldLayoutId id="2147483665" r:id="rId21"/>
    <p:sldLayoutId id="2147483666" r:id="rId22"/>
    <p:sldLayoutId id="2147483667" r:id="rId23"/>
    <p:sldLayoutId id="2147483668" r:id="rId24"/>
    <p:sldLayoutId id="2147483672" r:id="rId25"/>
    <p:sldLayoutId id="2147483673" r:id="rId26"/>
  </p:sldLayoutIdLst>
  <p:hf hdr="0"/>
  <p:txStyles>
    <p:title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p:titleStyle>
    <p:bodyStyle>
      <a:lvl1pPr marL="0" indent="0" algn="l" defTabSz="914400" rtl="0" eaLnBrk="1" latinLnBrk="0" hangingPunct="1">
        <a:lnSpc>
          <a:spcPct val="114000"/>
        </a:lnSpc>
        <a:spcBef>
          <a:spcPts val="1200"/>
        </a:spcBef>
        <a:buFont typeface="Arial" panose="020B0604020202020204" pitchFamily="34" charset="0"/>
        <a:buNone/>
        <a:defRPr sz="1800" kern="1200" spc="30" baseline="0">
          <a:solidFill>
            <a:schemeClr val="tx1"/>
          </a:solidFill>
          <a:latin typeface="+mn-lt"/>
          <a:ea typeface="+mn-ea"/>
          <a:cs typeface="+mn-cs"/>
        </a:defRPr>
      </a:lvl1pPr>
      <a:lvl2pPr marL="361950" indent="-361950" algn="l" defTabSz="914400" rtl="0" eaLnBrk="1" latinLnBrk="0" hangingPunct="1">
        <a:lnSpc>
          <a:spcPct val="114000"/>
        </a:lnSpc>
        <a:spcBef>
          <a:spcPts val="500"/>
        </a:spcBef>
        <a:buFont typeface="Kantumruy Pro" pitchFamily="2" charset="0"/>
        <a:buChar char="—"/>
        <a:defRPr sz="18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4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4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47" userDrawn="1">
          <p15:clr>
            <a:srgbClr val="F26B43"/>
          </p15:clr>
        </p15:guide>
        <p15:guide id="4" pos="6698" userDrawn="1">
          <p15:clr>
            <a:srgbClr val="F26B43"/>
          </p15:clr>
        </p15:guide>
        <p15:guide id="5" orient="horz" pos="34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BEFB55DA-881E-44BF-18B7-CD0A95DAC5EA}"/>
              </a:ext>
            </a:extLst>
          </p:cNvPr>
          <p:cNvPicPr>
            <a:picLocks noChangeAspect="1"/>
          </p:cNvPicPr>
          <p:nvPr userDrawn="1"/>
        </p:nvPicPr>
        <p:blipFill>
          <a:blip r:embed="rId8">
            <a:extLst>
              <a:ext uri="{28A0092B-C50C-407E-A947-70E740481C1C}">
                <a14:useLocalDpi xmlns:a14="http://schemas.microsoft.com/office/drawing/2010/main" val="0"/>
              </a:ext>
            </a:extLst>
          </a:blip>
          <a:srcRect/>
          <a:stretch/>
        </p:blipFill>
        <p:spPr>
          <a:xfrm>
            <a:off x="10655" y="0"/>
            <a:ext cx="12170689" cy="1438659"/>
          </a:xfrm>
          <a:prstGeom prst="rect">
            <a:avLst/>
          </a:prstGeom>
        </p:spPr>
      </p:pic>
      <p:sp>
        <p:nvSpPr>
          <p:cNvPr id="2" name="Titelplatzhalter 1">
            <a:extLst>
              <a:ext uri="{FF2B5EF4-FFF2-40B4-BE49-F238E27FC236}">
                <a16:creationId xmlns:a16="http://schemas.microsoft.com/office/drawing/2014/main" id="{2DF7E689-7910-CE89-5699-5A606F08D87F}"/>
              </a:ext>
            </a:extLst>
          </p:cNvPr>
          <p:cNvSpPr>
            <a:spLocks noGrp="1"/>
          </p:cNvSpPr>
          <p:nvPr>
            <p:ph type="title"/>
          </p:nvPr>
        </p:nvSpPr>
        <p:spPr>
          <a:xfrm>
            <a:off x="1329178" y="489262"/>
            <a:ext cx="7494311" cy="707944"/>
          </a:xfrm>
          <a:prstGeom prst="rect">
            <a:avLst/>
          </a:prstGeom>
        </p:spPr>
        <p:txBody>
          <a:bodyPr vert="horz" lIns="0" tIns="0" rIns="0" bIns="0" rtlCol="0" anchor="t" anchorCtr="0">
            <a:noAutofit/>
          </a:bodyPr>
          <a:lstStyle/>
          <a:p>
            <a:r>
              <a:rPr lang="de-DE" dirty="0"/>
              <a:t>Überschrift</a:t>
            </a:r>
          </a:p>
        </p:txBody>
      </p:sp>
      <p:sp>
        <p:nvSpPr>
          <p:cNvPr id="3" name="Textplatzhalter 2">
            <a:extLst>
              <a:ext uri="{FF2B5EF4-FFF2-40B4-BE49-F238E27FC236}">
                <a16:creationId xmlns:a16="http://schemas.microsoft.com/office/drawing/2014/main" id="{008820E3-3063-D412-0E86-9833E3E1E4FE}"/>
              </a:ext>
            </a:extLst>
          </p:cNvPr>
          <p:cNvSpPr>
            <a:spLocks noGrp="1"/>
          </p:cNvSpPr>
          <p:nvPr>
            <p:ph type="body" idx="1"/>
          </p:nvPr>
        </p:nvSpPr>
        <p:spPr>
          <a:xfrm>
            <a:off x="1329178" y="1945195"/>
            <a:ext cx="9534084" cy="4244468"/>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818DA3B-862A-95E0-9937-45A93FFB9252}"/>
              </a:ext>
            </a:extLst>
          </p:cNvPr>
          <p:cNvSpPr>
            <a:spLocks noGrp="1"/>
          </p:cNvSpPr>
          <p:nvPr>
            <p:ph type="dt" sz="half" idx="2"/>
          </p:nvPr>
        </p:nvSpPr>
        <p:spPr>
          <a:xfrm>
            <a:off x="1328738"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fld id="{04332C04-FA70-43ED-87F9-402E2825CCBB}" type="datetimeFigureOut">
              <a:rPr lang="de-DE" smtClean="0"/>
              <a:pPr/>
              <a:t>19.12.25</a:t>
            </a:fld>
            <a:endParaRPr lang="de-DE" dirty="0"/>
          </a:p>
        </p:txBody>
      </p:sp>
      <p:sp>
        <p:nvSpPr>
          <p:cNvPr id="5" name="Fußzeilenplatzhalter 4">
            <a:extLst>
              <a:ext uri="{FF2B5EF4-FFF2-40B4-BE49-F238E27FC236}">
                <a16:creationId xmlns:a16="http://schemas.microsoft.com/office/drawing/2014/main" id="{B560B1AC-6A3E-0AB6-48DA-252453470703}"/>
              </a:ext>
            </a:extLst>
          </p:cNvPr>
          <p:cNvSpPr>
            <a:spLocks noGrp="1"/>
          </p:cNvSpPr>
          <p:nvPr>
            <p:ph type="ftr" sz="quarter" idx="3"/>
          </p:nvPr>
        </p:nvSpPr>
        <p:spPr>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endParaRPr lang="de-DE"/>
          </a:p>
        </p:txBody>
      </p:sp>
      <p:sp>
        <p:nvSpPr>
          <p:cNvPr id="6" name="Foliennummernplatzhalter 5">
            <a:extLst>
              <a:ext uri="{FF2B5EF4-FFF2-40B4-BE49-F238E27FC236}">
                <a16:creationId xmlns:a16="http://schemas.microsoft.com/office/drawing/2014/main" id="{540F38F5-AF28-37F4-4D0D-E7ADC00E9974}"/>
              </a:ext>
            </a:extLst>
          </p:cNvPr>
          <p:cNvSpPr>
            <a:spLocks noGrp="1"/>
          </p:cNvSpPr>
          <p:nvPr>
            <p:ph type="sldNum" sz="quarter" idx="4"/>
          </p:nvPr>
        </p:nvSpPr>
        <p:spPr>
          <a:xfrm>
            <a:off x="8610600" y="6440332"/>
            <a:ext cx="2252662" cy="166998"/>
          </a:xfrm>
          <a:prstGeom prst="rect">
            <a:avLst/>
          </a:prstGeom>
        </p:spPr>
        <p:txBody>
          <a:bodyPr vert="horz" lIns="0" tIns="0" rIns="0" bIns="0" rtlCol="0" anchor="t" anchorCtr="0">
            <a:noAutofit/>
          </a:bodyPr>
          <a:lstStyle>
            <a:lvl1pPr algn="r">
              <a:defRPr sz="1200">
                <a:solidFill>
                  <a:schemeClr val="bg2"/>
                </a:solidFill>
              </a:defRPr>
            </a:lvl1pPr>
          </a:lstStyle>
          <a:p>
            <a:fld id="{8C61EB5E-53A7-4DEC-945D-5A8AF1014CBF}" type="slidenum">
              <a:rPr lang="de-DE" smtClean="0"/>
              <a:pPr/>
              <a:t>‹Nr.›</a:t>
            </a:fld>
            <a:endParaRPr lang="de-DE" dirty="0"/>
          </a:p>
        </p:txBody>
      </p:sp>
      <p:pic>
        <p:nvPicPr>
          <p:cNvPr id="10" name="Grafik 9">
            <a:extLst>
              <a:ext uri="{FF2B5EF4-FFF2-40B4-BE49-F238E27FC236}">
                <a16:creationId xmlns:a16="http://schemas.microsoft.com/office/drawing/2014/main" id="{8FE8EE6C-FCF8-D71B-88C1-2315CE264079}"/>
              </a:ext>
            </a:extLst>
          </p:cNvPr>
          <p:cNvPicPr>
            <a:picLocks noChangeAspect="1"/>
          </p:cNvPicPr>
          <p:nvPr userDrawn="1"/>
        </p:nvPicPr>
        <p:blipFill>
          <a:blip r:embed="rId9">
            <a:extLst>
              <a:ext uri="{96DAC541-7B7A-43D3-8B79-37D633B846F1}">
                <asvg:svgBlip xmlns:asvg="http://schemas.microsoft.com/office/drawing/2016/SVG/main" r:embed="rId10"/>
              </a:ext>
            </a:extLst>
          </a:blip>
          <a:srcRect/>
          <a:stretch/>
        </p:blipFill>
        <p:spPr>
          <a:xfrm>
            <a:off x="9046799" y="572399"/>
            <a:ext cx="2488216" cy="604076"/>
          </a:xfrm>
          <a:prstGeom prst="rect">
            <a:avLst/>
          </a:prstGeom>
        </p:spPr>
      </p:pic>
    </p:spTree>
    <p:extLst>
      <p:ext uri="{BB962C8B-B14F-4D97-AF65-F5344CB8AC3E}">
        <p14:creationId xmlns:p14="http://schemas.microsoft.com/office/powerpoint/2010/main" val="1548049323"/>
      </p:ext>
    </p:extLst>
  </p:cSld>
  <p:clrMap bg1="dk1" tx1="lt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47">
          <p15:clr>
            <a:srgbClr val="F26B43"/>
          </p15:clr>
        </p15:guide>
        <p15:guide id="2" pos="3840">
          <p15:clr>
            <a:srgbClr val="F26B43"/>
          </p15:clr>
        </p15:guide>
        <p15:guide id="3" pos="837">
          <p15:clr>
            <a:srgbClr val="F26B43"/>
          </p15:clr>
        </p15:guide>
        <p15:guide id="4" pos="6841">
          <p15:clr>
            <a:srgbClr val="F26B43"/>
          </p15:clr>
        </p15:guide>
        <p15:guide id="5" orient="horz" pos="390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4.xml"/><Relationship Id="rId4" Type="http://schemas.openxmlformats.org/officeDocument/2006/relationships/hyperlink" Target="https://unsplash.com/de/fotos/v-4uGWI8QE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0.png"/><Relationship Id="rId1" Type="http://schemas.openxmlformats.org/officeDocument/2006/relationships/slideLayout" Target="../slideLayouts/slideLayout4.xml"/><Relationship Id="rId4" Type="http://schemas.openxmlformats.org/officeDocument/2006/relationships/hyperlink" Target="https://unsplash.com/de/fotos/PLpwgnjiR0A"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0.png"/><Relationship Id="rId1" Type="http://schemas.openxmlformats.org/officeDocument/2006/relationships/slideLayout" Target="../slideLayouts/slideLayout4.xml"/><Relationship Id="rId4" Type="http://schemas.openxmlformats.org/officeDocument/2006/relationships/hyperlink" Target="https://unsplash.com/de/fotos/wHh55EvjBdY"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hyperlink" Target="https://www.youtube.com/watch?v=_lmquW5Q8yE" TargetMode="External"/><Relationship Id="rId5" Type="http://schemas.openxmlformats.org/officeDocument/2006/relationships/hyperlink" Target="https://www.youtube.com/watch?v=W3G27XxE3HA" TargetMode="External"/><Relationship Id="rId4" Type="http://schemas.openxmlformats.org/officeDocument/2006/relationships/hyperlink" Target="https://www.youtube.com/watch?v=tWIbW56lokM"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xGLcPBlFyFY"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hyperlink" Target="https://www.youtube.com/watch?v=jw8rDKKu_rM"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17.xml"/><Relationship Id="rId5" Type="http://schemas.openxmlformats.org/officeDocument/2006/relationships/hyperlink" Target="https://www.youtube.com/watch?v=1V_xRb0x9aw" TargetMode="External"/><Relationship Id="rId4" Type="http://schemas.openxmlformats.org/officeDocument/2006/relationships/hyperlink" Target="https://www.youtube.com/watch?v=EDX6l9_58RA"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hyperlink" Target="https://www.youtube.com/watch?v=ugMk_tpVWu8" TargetMode="External"/><Relationship Id="rId4" Type="http://schemas.openxmlformats.org/officeDocument/2006/relationships/hyperlink" Target="https://www.youtube.com/watch?v=FpaoCUEhZJ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C-HOPqztIVI" TargetMode="External"/><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hyperlink" Target="https://digi4all.de/glossary/"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9.xml"/><Relationship Id="rId4" Type="http://schemas.openxmlformats.org/officeDocument/2006/relationships/hyperlink" Target="https://www.youtube.com/watch?v=WQm0McuIA84"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JEPdZgR-vBs" TargetMode="External"/><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openmusic.academy/docs/aXxJWuHh8BSN1QwnhLwhTm/mixing" TargetMode="Externa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hyperlink" Target="https://digi4all.de/musik-produktion-und-transformation/" TargetMode="External"/><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8" Type="http://schemas.openxmlformats.org/officeDocument/2006/relationships/hyperlink" Target="https://freemusicarchive.org/" TargetMode="External"/><Relationship Id="rId13" Type="http://schemas.openxmlformats.org/officeDocument/2006/relationships/hyperlink" Target="https://freemidi.org/" TargetMode="External"/><Relationship Id="rId3" Type="http://schemas.openxmlformats.org/officeDocument/2006/relationships/hyperlink" Target="https://openmusic.academy/" TargetMode="External"/><Relationship Id="rId7" Type="http://schemas.openxmlformats.org/officeDocument/2006/relationships/hyperlink" Target="http://www.whosampled.com/" TargetMode="External"/><Relationship Id="rId12" Type="http://schemas.openxmlformats.org/officeDocument/2006/relationships/hyperlink" Target="https://www.midiworld.com/" TargetMode="External"/><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hyperlink" Target="https://sites.google.com/view/edi-guidelines-en/home" TargetMode="External"/><Relationship Id="rId11" Type="http://schemas.openxmlformats.org/officeDocument/2006/relationships/image" Target="../media/image40.png"/><Relationship Id="rId5" Type="http://schemas.openxmlformats.org/officeDocument/2006/relationships/hyperlink" Target="https://daw.web.leuphana.de/" TargetMode="External"/><Relationship Id="rId10" Type="http://schemas.openxmlformats.org/officeDocument/2006/relationships/hyperlink" Target="https://everynoise.com/" TargetMode="External"/><Relationship Id="rId4" Type="http://schemas.openxmlformats.org/officeDocument/2006/relationships/hyperlink" Target="https://learningmusic.ableton.com/de/" TargetMode="External"/><Relationship Id="rId9" Type="http://schemas.openxmlformats.org/officeDocument/2006/relationships/hyperlink" Target="https://freesound.org/" TargetMode="External"/><Relationship Id="rId14" Type="http://schemas.openxmlformats.org/officeDocument/2006/relationships/hyperlink" Target="https://bitmidi.com/" TargetMode="External"/></Relationships>
</file>

<file path=ppt/slides/_rels/slide54.xml.rels><?xml version="1.0" encoding="UTF-8" standalone="yes"?>
<Relationships xmlns="http://schemas.openxmlformats.org/package/2006/relationships"><Relationship Id="rId8" Type="http://schemas.openxmlformats.org/officeDocument/2006/relationships/hyperlink" Target="https://www.youtube.com/playlist?list=PLmsQco5tySyz-21X81egPr78XLUdJ57uk" TargetMode="External"/><Relationship Id="rId13" Type="http://schemas.openxmlformats.org/officeDocument/2006/relationships/hyperlink" Target="https://www.youtube.com/watch?v=lqp1LbEtsJ4" TargetMode="External"/><Relationship Id="rId18" Type="http://schemas.openxmlformats.org/officeDocument/2006/relationships/image" Target="../media/image40.png"/><Relationship Id="rId3" Type="http://schemas.openxmlformats.org/officeDocument/2006/relationships/hyperlink" Target="https://www.youtube.com/@TapeNotesPodcast" TargetMode="External"/><Relationship Id="rId7" Type="http://schemas.openxmlformats.org/officeDocument/2006/relationships/hyperlink" Target="https://www.youtube.com/@tracklib" TargetMode="External"/><Relationship Id="rId12" Type="http://schemas.openxmlformats.org/officeDocument/2006/relationships/hyperlink" Target="https://www.youtube.com/@12tone" TargetMode="External"/><Relationship Id="rId17" Type="http://schemas.openxmlformats.org/officeDocument/2006/relationships/hyperlink" Target="https://digi4all.de/glossary/automation/" TargetMode="External"/><Relationship Id="rId2" Type="http://schemas.openxmlformats.org/officeDocument/2006/relationships/notesSlide" Target="../notesSlides/notesSlide35.xml"/><Relationship Id="rId16" Type="http://schemas.openxmlformats.org/officeDocument/2006/relationships/hyperlink" Target="https://www.youtube.com/watch?v=ugMk_tpVWu8" TargetMode="External"/><Relationship Id="rId1" Type="http://schemas.openxmlformats.org/officeDocument/2006/relationships/slideLayout" Target="../slideLayouts/slideLayout5.xml"/><Relationship Id="rId6" Type="http://schemas.openxmlformats.org/officeDocument/2006/relationships/hyperlink" Target="https://www.youtube.com/watch?v=NwSnKS1q4ow" TargetMode="External"/><Relationship Id="rId11" Type="http://schemas.openxmlformats.org/officeDocument/2006/relationships/hyperlink" Target="https://www.youtube.com/playlist?list=PLFGSMmY3wd5KwDS-o_OnTJxB_pK7FjquP" TargetMode="External"/><Relationship Id="rId5" Type="http://schemas.openxmlformats.org/officeDocument/2006/relationships/hyperlink" Target="https://www.youtube.com/@SoundFieldPBS" TargetMode="External"/><Relationship Id="rId15" Type="http://schemas.openxmlformats.org/officeDocument/2006/relationships/hyperlink" Target="https://www.youtube.com/watch?v=kpx2-EMfdbg" TargetMode="External"/><Relationship Id="rId10" Type="http://schemas.openxmlformats.org/officeDocument/2006/relationships/hyperlink" Target="https://www.youtube.com/@ArteTRACKS" TargetMode="External"/><Relationship Id="rId4" Type="http://schemas.openxmlformats.org/officeDocument/2006/relationships/hyperlink" Target="https://www.youtube.com/watch?v=WwtuP6Fzwbc" TargetMode="External"/><Relationship Id="rId9" Type="http://schemas.openxmlformats.org/officeDocument/2006/relationships/hyperlink" Target="https://youtu.be/5AqHSvR9bqs?feature=shared&amp;t=95" TargetMode="External"/><Relationship Id="rId14" Type="http://schemas.openxmlformats.org/officeDocument/2006/relationships/hyperlink" Target="https://www.youtube.com/watch?v=SENzTt3ftiU"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creativecommons.org/licenses/by/4.0/legalcode.de" TargetMode="External"/><Relationship Id="rId1" Type="http://schemas.openxmlformats.org/officeDocument/2006/relationships/slideLayout" Target="../slideLayouts/slideLayout30.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slides/_rels/slide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75F14D1-A3B2-624D-4E3D-2FC8D866CE59}"/>
              </a:ext>
            </a:extLst>
          </p:cNvPr>
          <p:cNvSpPr>
            <a:spLocks noGrp="1"/>
          </p:cNvSpPr>
          <p:nvPr>
            <p:ph type="ctrTitle"/>
          </p:nvPr>
        </p:nvSpPr>
        <p:spPr/>
        <p:txBody>
          <a:bodyPr/>
          <a:lstStyle/>
          <a:p>
            <a:r>
              <a:rPr lang="de-DE" dirty="0" err="1"/>
              <a:t>Let’s</a:t>
            </a:r>
            <a:r>
              <a:rPr lang="de-DE" dirty="0"/>
              <a:t> </a:t>
            </a:r>
            <a:r>
              <a:rPr lang="de-DE" dirty="0" err="1"/>
              <a:t>get</a:t>
            </a:r>
            <a:r>
              <a:rPr lang="de-DE" dirty="0"/>
              <a:t> digital</a:t>
            </a:r>
            <a:br>
              <a:rPr lang="de-DE" dirty="0"/>
            </a:br>
            <a:r>
              <a:rPr lang="de-DE" sz="4000" dirty="0"/>
              <a:t>Strategien und Praxen digitaler Musikproduktion</a:t>
            </a:r>
            <a:endParaRPr lang="de-DE" dirty="0"/>
          </a:p>
        </p:txBody>
      </p:sp>
      <p:sp>
        <p:nvSpPr>
          <p:cNvPr id="3" name="Untertitel 2">
            <a:extLst>
              <a:ext uri="{FF2B5EF4-FFF2-40B4-BE49-F238E27FC236}">
                <a16:creationId xmlns:a16="http://schemas.microsoft.com/office/drawing/2014/main" id="{5D49A0D0-FE14-60AC-40DE-E9E143812827}"/>
              </a:ext>
            </a:extLst>
          </p:cNvPr>
          <p:cNvSpPr>
            <a:spLocks noGrp="1"/>
          </p:cNvSpPr>
          <p:nvPr>
            <p:ph type="subTitle" idx="1"/>
          </p:nvPr>
        </p:nvSpPr>
        <p:spPr/>
        <p:txBody>
          <a:bodyPr/>
          <a:lstStyle/>
          <a:p>
            <a:r>
              <a:rPr lang="de-DE" dirty="0"/>
              <a:t>Datum</a:t>
            </a:r>
          </a:p>
        </p:txBody>
      </p:sp>
    </p:spTree>
    <p:extLst>
      <p:ext uri="{BB962C8B-B14F-4D97-AF65-F5344CB8AC3E}">
        <p14:creationId xmlns:p14="http://schemas.microsoft.com/office/powerpoint/2010/main" val="3507631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1C241A-A8C9-487D-4CE0-F6C928C132F5}"/>
              </a:ext>
            </a:extLst>
          </p:cNvPr>
          <p:cNvSpPr>
            <a:spLocks noGrp="1"/>
          </p:cNvSpPr>
          <p:nvPr>
            <p:ph type="title"/>
          </p:nvPr>
        </p:nvSpPr>
        <p:spPr/>
        <p:txBody>
          <a:bodyPr/>
          <a:lstStyle/>
          <a:p>
            <a:r>
              <a:rPr lang="de-DE" b="1" dirty="0"/>
              <a:t>…und was war das?</a:t>
            </a:r>
          </a:p>
        </p:txBody>
      </p:sp>
      <p:sp>
        <p:nvSpPr>
          <p:cNvPr id="3" name="Textplatzhalter 2">
            <a:extLst>
              <a:ext uri="{FF2B5EF4-FFF2-40B4-BE49-F238E27FC236}">
                <a16:creationId xmlns:a16="http://schemas.microsoft.com/office/drawing/2014/main" id="{4073572D-0620-BB90-DFB1-669172B924D9}"/>
              </a:ext>
            </a:extLst>
          </p:cNvPr>
          <p:cNvSpPr>
            <a:spLocks noGrp="1"/>
          </p:cNvSpPr>
          <p:nvPr>
            <p:ph type="body" sz="quarter" idx="13"/>
          </p:nvPr>
        </p:nvSpPr>
        <p:spPr>
          <a:xfrm>
            <a:off x="550863" y="2132856"/>
            <a:ext cx="4897065" cy="3456210"/>
          </a:xfrm>
        </p:spPr>
        <p:txBody>
          <a:bodyPr/>
          <a:lstStyle/>
          <a:p>
            <a:r>
              <a:rPr lang="de-DE" b="1" dirty="0"/>
              <a:t>Tastenbasierte Controller</a:t>
            </a:r>
          </a:p>
          <a:p>
            <a:r>
              <a:rPr lang="de-DE" dirty="0"/>
              <a:t>Tastenbasierte Controller sind durch eine Klaviatur einem Klavier ähnlich, werden aber meistens um frei belegbare Dreh- und Schieberegler und integrierte Gestaltungsoptionen (z.B.: </a:t>
            </a:r>
            <a:r>
              <a:rPr lang="de-DE" dirty="0" err="1"/>
              <a:t>Arpeggiator</a:t>
            </a:r>
            <a:r>
              <a:rPr lang="de-DE" dirty="0"/>
              <a:t>, Akkord-Modus, </a:t>
            </a:r>
            <a:r>
              <a:rPr lang="de-DE" dirty="0" err="1"/>
              <a:t>Sustainfunktion</a:t>
            </a:r>
            <a:r>
              <a:rPr lang="de-DE" dirty="0"/>
              <a:t>, ...) erweitert. Dabei gibt es unter anderem Unterschiede bezüglich des Umfangs der Klaviatur, des Tastenanschlags, der Anzahl von Dreh- und Schiebereglern und bei den Gestaltungsoptionen.</a:t>
            </a:r>
          </a:p>
          <a:p>
            <a:endParaRPr lang="de-DE" dirty="0"/>
          </a:p>
        </p:txBody>
      </p:sp>
      <p:sp>
        <p:nvSpPr>
          <p:cNvPr id="18" name="Foliennummernplatzhalter 17">
            <a:extLst>
              <a:ext uri="{FF2B5EF4-FFF2-40B4-BE49-F238E27FC236}">
                <a16:creationId xmlns:a16="http://schemas.microsoft.com/office/drawing/2014/main" id="{273E9F34-D98C-F711-86ED-8A37724864B4}"/>
              </a:ext>
            </a:extLst>
          </p:cNvPr>
          <p:cNvSpPr>
            <a:spLocks noGrp="1"/>
          </p:cNvSpPr>
          <p:nvPr>
            <p:ph type="sldNum" sz="quarter" idx="16"/>
          </p:nvPr>
        </p:nvSpPr>
        <p:spPr/>
        <p:txBody>
          <a:bodyPr/>
          <a:lstStyle/>
          <a:p>
            <a:r>
              <a:rPr lang="de-DE"/>
              <a:t>Seite </a:t>
            </a:r>
            <a:fld id="{CE6CAF4D-DD0D-4F34-9F3A-F974D54A280A}" type="slidenum">
              <a:rPr lang="de-DE" smtClean="0"/>
              <a:pPr/>
              <a:t>10</a:t>
            </a:fld>
            <a:endParaRPr lang="de-DE"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FD2E7037-90C6-52B6-EC71-0A990C6237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pic>
        <p:nvPicPr>
          <p:cNvPr id="5" name="Grafik 4" descr="Ein Bild, das Person, Im Haus, Computer, Klavier enthält.&#10;&#10;KI-generierte Inhalte können fehlerhaft sein.">
            <a:extLst>
              <a:ext uri="{FF2B5EF4-FFF2-40B4-BE49-F238E27FC236}">
                <a16:creationId xmlns:a16="http://schemas.microsoft.com/office/drawing/2014/main" id="{7D288821-BF6F-072D-9612-ADEFA1FE9E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205038"/>
            <a:ext cx="5756176" cy="3844448"/>
          </a:xfrm>
          <a:prstGeom prst="rect">
            <a:avLst/>
          </a:prstGeom>
          <a:effectLst>
            <a:softEdge rad="101692"/>
          </a:effectLst>
        </p:spPr>
      </p:pic>
      <p:sp>
        <p:nvSpPr>
          <p:cNvPr id="4" name="Textfeld 3">
            <a:extLst>
              <a:ext uri="{FF2B5EF4-FFF2-40B4-BE49-F238E27FC236}">
                <a16:creationId xmlns:a16="http://schemas.microsoft.com/office/drawing/2014/main" id="{432513CE-7EA2-870F-94BE-261FE316BA26}"/>
              </a:ext>
            </a:extLst>
          </p:cNvPr>
          <p:cNvSpPr txBox="1"/>
          <p:nvPr/>
        </p:nvSpPr>
        <p:spPr>
          <a:xfrm>
            <a:off x="6168008" y="5986376"/>
            <a:ext cx="12817424" cy="246221"/>
          </a:xfrm>
          <a:prstGeom prst="rect">
            <a:avLst/>
          </a:prstGeom>
          <a:noFill/>
        </p:spPr>
        <p:txBody>
          <a:bodyPr wrap="square">
            <a:spAutoFit/>
          </a:bodyPr>
          <a:lstStyle/>
          <a:p>
            <a:r>
              <a:rPr lang="de-DE" sz="1000" b="1" dirty="0"/>
              <a:t>Bildquelle: </a:t>
            </a:r>
            <a:r>
              <a:rPr lang="de-DE" sz="1000" dirty="0"/>
              <a:t>Foto von </a:t>
            </a:r>
            <a:r>
              <a:rPr lang="de-DE" sz="1000" dirty="0" err="1"/>
              <a:t>Bandlab</a:t>
            </a:r>
            <a:r>
              <a:rPr lang="de-DE" sz="1000" dirty="0"/>
              <a:t> auf </a:t>
            </a:r>
            <a:r>
              <a:rPr lang="de-DE" sz="1000" dirty="0" err="1"/>
              <a:t>Unsplash</a:t>
            </a:r>
            <a:r>
              <a:rPr lang="de-DE" sz="1000" dirty="0"/>
              <a:t> </a:t>
            </a:r>
            <a:r>
              <a:rPr lang="de-DE" sz="1000" dirty="0">
                <a:hlinkClick r:id="rId4"/>
              </a:rPr>
              <a:t>https://unsplash.com/de/fotos/v-4uGWI8QEg</a:t>
            </a:r>
            <a:r>
              <a:rPr lang="de-DE" sz="1000" dirty="0"/>
              <a:t> </a:t>
            </a:r>
          </a:p>
        </p:txBody>
      </p:sp>
    </p:spTree>
    <p:extLst>
      <p:ext uri="{BB962C8B-B14F-4D97-AF65-F5344CB8AC3E}">
        <p14:creationId xmlns:p14="http://schemas.microsoft.com/office/powerpoint/2010/main" val="3148812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1C241A-A8C9-487D-4CE0-F6C928C132F5}"/>
              </a:ext>
            </a:extLst>
          </p:cNvPr>
          <p:cNvSpPr>
            <a:spLocks noGrp="1"/>
          </p:cNvSpPr>
          <p:nvPr>
            <p:ph type="title"/>
          </p:nvPr>
        </p:nvSpPr>
        <p:spPr/>
        <p:txBody>
          <a:bodyPr/>
          <a:lstStyle/>
          <a:p>
            <a:r>
              <a:rPr lang="de-DE" b="1" dirty="0"/>
              <a:t>…und was war das?</a:t>
            </a:r>
          </a:p>
        </p:txBody>
      </p:sp>
      <p:sp>
        <p:nvSpPr>
          <p:cNvPr id="3" name="Textplatzhalter 2">
            <a:extLst>
              <a:ext uri="{FF2B5EF4-FFF2-40B4-BE49-F238E27FC236}">
                <a16:creationId xmlns:a16="http://schemas.microsoft.com/office/drawing/2014/main" id="{4073572D-0620-BB90-DFB1-669172B924D9}"/>
              </a:ext>
            </a:extLst>
          </p:cNvPr>
          <p:cNvSpPr>
            <a:spLocks noGrp="1"/>
          </p:cNvSpPr>
          <p:nvPr>
            <p:ph type="body" sz="quarter" idx="13"/>
          </p:nvPr>
        </p:nvSpPr>
        <p:spPr>
          <a:xfrm>
            <a:off x="550863" y="2132856"/>
            <a:ext cx="5545137" cy="3456210"/>
          </a:xfrm>
        </p:spPr>
        <p:txBody>
          <a:bodyPr/>
          <a:lstStyle/>
          <a:p>
            <a:r>
              <a:rPr lang="de-DE" b="1" dirty="0" err="1"/>
              <a:t>Padbasierte</a:t>
            </a:r>
            <a:r>
              <a:rPr lang="de-DE" b="1" dirty="0"/>
              <a:t> Controller</a:t>
            </a:r>
          </a:p>
          <a:p>
            <a:r>
              <a:rPr lang="de-DE" dirty="0" err="1"/>
              <a:t>Padbasierte</a:t>
            </a:r>
            <a:r>
              <a:rPr lang="de-DE" dirty="0"/>
              <a:t> Controller zeichnen durch ihre charakteristische Matrix aus 4x4 oder 8x8 Pads aus. Sie sind eng mit der kulturellen Praxis des </a:t>
            </a:r>
            <a:r>
              <a:rPr lang="de-DE" dirty="0" err="1"/>
              <a:t>Beatmakings</a:t>
            </a:r>
            <a:r>
              <a:rPr lang="de-DE" dirty="0"/>
              <a:t> im Hip Hop und der elektronischen Musik verbunden. Durch die drucksensitiven Pads wird die tastengebundene Zuschreibung der Klänge aufgelöst. Die Sounds der Pads lassen sich frei belegen und wie ein Schlagzeug, Sampler oder Synthesizer spielen. Ähnlich wie bei den tastenbasierten Controllern werden die Pads um Dreh- und Schieberegler und Gestaltungsoptionen ergänzt. </a:t>
            </a:r>
          </a:p>
        </p:txBody>
      </p:sp>
      <p:sp>
        <p:nvSpPr>
          <p:cNvPr id="18" name="Foliennummernplatzhalter 17">
            <a:extLst>
              <a:ext uri="{FF2B5EF4-FFF2-40B4-BE49-F238E27FC236}">
                <a16:creationId xmlns:a16="http://schemas.microsoft.com/office/drawing/2014/main" id="{273E9F34-D98C-F711-86ED-8A37724864B4}"/>
              </a:ext>
            </a:extLst>
          </p:cNvPr>
          <p:cNvSpPr>
            <a:spLocks noGrp="1"/>
          </p:cNvSpPr>
          <p:nvPr>
            <p:ph type="sldNum" sz="quarter" idx="16"/>
          </p:nvPr>
        </p:nvSpPr>
        <p:spPr/>
        <p:txBody>
          <a:bodyPr/>
          <a:lstStyle/>
          <a:p>
            <a:r>
              <a:rPr lang="de-DE"/>
              <a:t>Seite </a:t>
            </a:r>
            <a:fld id="{CE6CAF4D-DD0D-4F34-9F3A-F974D54A280A}" type="slidenum">
              <a:rPr lang="de-DE" smtClean="0"/>
              <a:pPr/>
              <a:t>11</a:t>
            </a:fld>
            <a:endParaRPr lang="de-DE"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5388ED6D-B49F-550F-FE3E-C3922FD740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pic>
        <p:nvPicPr>
          <p:cNvPr id="7" name="Grafik 6">
            <a:extLst>
              <a:ext uri="{FF2B5EF4-FFF2-40B4-BE49-F238E27FC236}">
                <a16:creationId xmlns:a16="http://schemas.microsoft.com/office/drawing/2014/main" id="{6EE2F365-2C05-B2D1-33EA-CD813912D4E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0" y="2216362"/>
            <a:ext cx="5756176" cy="3821800"/>
          </a:xfrm>
          <a:prstGeom prst="rect">
            <a:avLst/>
          </a:prstGeom>
          <a:effectLst>
            <a:softEdge rad="101692"/>
          </a:effectLst>
        </p:spPr>
      </p:pic>
      <p:sp>
        <p:nvSpPr>
          <p:cNvPr id="5" name="Textfeld 4">
            <a:extLst>
              <a:ext uri="{FF2B5EF4-FFF2-40B4-BE49-F238E27FC236}">
                <a16:creationId xmlns:a16="http://schemas.microsoft.com/office/drawing/2014/main" id="{AED7BD9C-DFF0-0840-7667-2E48A80C39CE}"/>
              </a:ext>
            </a:extLst>
          </p:cNvPr>
          <p:cNvSpPr txBox="1"/>
          <p:nvPr/>
        </p:nvSpPr>
        <p:spPr>
          <a:xfrm>
            <a:off x="6168008" y="5986376"/>
            <a:ext cx="12817424" cy="246221"/>
          </a:xfrm>
          <a:prstGeom prst="rect">
            <a:avLst/>
          </a:prstGeom>
          <a:noFill/>
        </p:spPr>
        <p:txBody>
          <a:bodyPr wrap="square">
            <a:spAutoFit/>
          </a:bodyPr>
          <a:lstStyle/>
          <a:p>
            <a:r>
              <a:rPr lang="de-DE" sz="1000" b="1" dirty="0"/>
              <a:t>Bildquelle: </a:t>
            </a:r>
            <a:r>
              <a:rPr lang="de-DE" sz="1000" dirty="0"/>
              <a:t>Foto von </a:t>
            </a:r>
            <a:r>
              <a:rPr lang="de-DE" sz="1000" dirty="0" err="1"/>
              <a:t>Yianni</a:t>
            </a:r>
            <a:r>
              <a:rPr lang="de-DE" sz="1000" dirty="0"/>
              <a:t> </a:t>
            </a:r>
            <a:r>
              <a:rPr lang="de-DE" sz="1000" dirty="0" err="1"/>
              <a:t>Mathioudakis</a:t>
            </a:r>
            <a:r>
              <a:rPr lang="de-DE" sz="1000" dirty="0"/>
              <a:t> auf </a:t>
            </a:r>
            <a:r>
              <a:rPr lang="de-DE" sz="1000" dirty="0" err="1"/>
              <a:t>Unsplash</a:t>
            </a:r>
            <a:r>
              <a:rPr lang="de-DE" sz="1000" dirty="0"/>
              <a:t> </a:t>
            </a:r>
            <a:r>
              <a:rPr lang="de-DE" sz="1000" dirty="0">
                <a:hlinkClick r:id="rId4"/>
              </a:rPr>
              <a:t>https://unsplash.com/de/fotos/PLpwgnjiR0A</a:t>
            </a:r>
            <a:r>
              <a:rPr lang="de-DE" sz="1000" dirty="0"/>
              <a:t> </a:t>
            </a:r>
          </a:p>
        </p:txBody>
      </p:sp>
    </p:spTree>
    <p:extLst>
      <p:ext uri="{BB962C8B-B14F-4D97-AF65-F5344CB8AC3E}">
        <p14:creationId xmlns:p14="http://schemas.microsoft.com/office/powerpoint/2010/main" val="844764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1C241A-A8C9-487D-4CE0-F6C928C132F5}"/>
              </a:ext>
            </a:extLst>
          </p:cNvPr>
          <p:cNvSpPr>
            <a:spLocks noGrp="1"/>
          </p:cNvSpPr>
          <p:nvPr>
            <p:ph type="title"/>
          </p:nvPr>
        </p:nvSpPr>
        <p:spPr/>
        <p:txBody>
          <a:bodyPr/>
          <a:lstStyle/>
          <a:p>
            <a:r>
              <a:rPr lang="de-DE" b="1" dirty="0"/>
              <a:t>…und was war das?</a:t>
            </a:r>
          </a:p>
        </p:txBody>
      </p:sp>
      <p:sp>
        <p:nvSpPr>
          <p:cNvPr id="3" name="Textplatzhalter 2">
            <a:extLst>
              <a:ext uri="{FF2B5EF4-FFF2-40B4-BE49-F238E27FC236}">
                <a16:creationId xmlns:a16="http://schemas.microsoft.com/office/drawing/2014/main" id="{4073572D-0620-BB90-DFB1-669172B924D9}"/>
              </a:ext>
            </a:extLst>
          </p:cNvPr>
          <p:cNvSpPr>
            <a:spLocks noGrp="1"/>
          </p:cNvSpPr>
          <p:nvPr>
            <p:ph type="body" sz="quarter" idx="13"/>
          </p:nvPr>
        </p:nvSpPr>
        <p:spPr>
          <a:xfrm>
            <a:off x="550863" y="2132856"/>
            <a:ext cx="5540443" cy="3456210"/>
          </a:xfrm>
        </p:spPr>
        <p:txBody>
          <a:bodyPr/>
          <a:lstStyle/>
          <a:p>
            <a:r>
              <a:rPr lang="de-DE" b="1" dirty="0" err="1"/>
              <a:t>Gridbasierte</a:t>
            </a:r>
            <a:r>
              <a:rPr lang="de-DE" b="1" dirty="0"/>
              <a:t> Controller</a:t>
            </a:r>
          </a:p>
          <a:p>
            <a:r>
              <a:rPr lang="de-DE" dirty="0" err="1"/>
              <a:t>Gridbasierte</a:t>
            </a:r>
            <a:r>
              <a:rPr lang="de-DE" dirty="0"/>
              <a:t> Controller lassen sich als eine Weiterführung der </a:t>
            </a:r>
            <a:r>
              <a:rPr lang="de-DE" dirty="0" err="1"/>
              <a:t>Padbasierten</a:t>
            </a:r>
            <a:r>
              <a:rPr lang="de-DE" dirty="0"/>
              <a:t> Controller und dessen Kulturen lesen. Sie bieten eine neue Art der Visualisierung, Spielbarkeit und Betrachtung musikalischer Strukturen. Sie sind für die Verwendung mit DAWs und deren Logiken des Umgangs und Funktionsweisen (wie zum Beispiel die loop- und clipbasierte Produktion) gestaltet.</a:t>
            </a:r>
          </a:p>
        </p:txBody>
      </p:sp>
      <p:sp>
        <p:nvSpPr>
          <p:cNvPr id="18" name="Foliennummernplatzhalter 17">
            <a:extLst>
              <a:ext uri="{FF2B5EF4-FFF2-40B4-BE49-F238E27FC236}">
                <a16:creationId xmlns:a16="http://schemas.microsoft.com/office/drawing/2014/main" id="{273E9F34-D98C-F711-86ED-8A37724864B4}"/>
              </a:ext>
            </a:extLst>
          </p:cNvPr>
          <p:cNvSpPr>
            <a:spLocks noGrp="1"/>
          </p:cNvSpPr>
          <p:nvPr>
            <p:ph type="sldNum" sz="quarter" idx="16"/>
          </p:nvPr>
        </p:nvSpPr>
        <p:spPr/>
        <p:txBody>
          <a:bodyPr/>
          <a:lstStyle/>
          <a:p>
            <a:r>
              <a:rPr lang="de-DE"/>
              <a:t>Seite </a:t>
            </a:r>
            <a:fld id="{CE6CAF4D-DD0D-4F34-9F3A-F974D54A280A}" type="slidenum">
              <a:rPr lang="de-DE" smtClean="0"/>
              <a:pPr/>
              <a:t>12</a:t>
            </a:fld>
            <a:endParaRPr lang="de-DE"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267F47C0-7A05-B1D5-3880-F45231E35D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pic>
        <p:nvPicPr>
          <p:cNvPr id="8" name="Grafik 7">
            <a:extLst>
              <a:ext uri="{FF2B5EF4-FFF2-40B4-BE49-F238E27FC236}">
                <a16:creationId xmlns:a16="http://schemas.microsoft.com/office/drawing/2014/main" id="{EE6ED4B2-3D43-8890-F270-F7C707CEA3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100695" y="2216362"/>
            <a:ext cx="5746785" cy="3821800"/>
          </a:xfrm>
          <a:prstGeom prst="rect">
            <a:avLst/>
          </a:prstGeom>
          <a:effectLst>
            <a:softEdge rad="101692"/>
          </a:effectLst>
        </p:spPr>
      </p:pic>
      <p:sp>
        <p:nvSpPr>
          <p:cNvPr id="4" name="Textfeld 3">
            <a:extLst>
              <a:ext uri="{FF2B5EF4-FFF2-40B4-BE49-F238E27FC236}">
                <a16:creationId xmlns:a16="http://schemas.microsoft.com/office/drawing/2014/main" id="{A506F5BF-AC46-5340-AD05-307A2804DBA4}"/>
              </a:ext>
            </a:extLst>
          </p:cNvPr>
          <p:cNvSpPr txBox="1"/>
          <p:nvPr/>
        </p:nvSpPr>
        <p:spPr>
          <a:xfrm>
            <a:off x="6168008" y="5986376"/>
            <a:ext cx="12817424" cy="246221"/>
          </a:xfrm>
          <a:prstGeom prst="rect">
            <a:avLst/>
          </a:prstGeom>
          <a:noFill/>
        </p:spPr>
        <p:txBody>
          <a:bodyPr wrap="square">
            <a:spAutoFit/>
          </a:bodyPr>
          <a:lstStyle/>
          <a:p>
            <a:r>
              <a:rPr lang="de-DE" sz="1000" b="1" dirty="0"/>
              <a:t>Bildquelle: </a:t>
            </a:r>
            <a:r>
              <a:rPr lang="de-DE" sz="1000" dirty="0"/>
              <a:t>Foto von Ricardo Abreu auf </a:t>
            </a:r>
            <a:r>
              <a:rPr lang="de-DE" sz="1000" dirty="0" err="1"/>
              <a:t>Unsplash</a:t>
            </a:r>
            <a:r>
              <a:rPr lang="de-DE" sz="1000" dirty="0"/>
              <a:t> </a:t>
            </a:r>
            <a:r>
              <a:rPr lang="de-DE" sz="1000" dirty="0">
                <a:hlinkClick r:id="rId4"/>
              </a:rPr>
              <a:t>https://unsplash.com/de/fotos/wHh55EvjBdY</a:t>
            </a:r>
            <a:endParaRPr lang="de-DE" sz="1000" dirty="0"/>
          </a:p>
        </p:txBody>
      </p:sp>
    </p:spTree>
    <p:extLst>
      <p:ext uri="{BB962C8B-B14F-4D97-AF65-F5344CB8AC3E}">
        <p14:creationId xmlns:p14="http://schemas.microsoft.com/office/powerpoint/2010/main" val="1915371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56A5B2-0AC5-5744-0115-EBA83AFA7A67}"/>
              </a:ext>
            </a:extLst>
          </p:cNvPr>
          <p:cNvSpPr>
            <a:spLocks noGrp="1"/>
          </p:cNvSpPr>
          <p:nvPr>
            <p:ph type="title"/>
          </p:nvPr>
        </p:nvSpPr>
        <p:spPr/>
        <p:txBody>
          <a:bodyPr/>
          <a:lstStyle/>
          <a:p>
            <a:r>
              <a:rPr lang="de-DE" dirty="0"/>
              <a:t>Input &amp; Fragerunde</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6DFE3358-19CF-FFCB-FD0F-D7E93B1794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5" name="Textfeld 4">
            <a:extLst>
              <a:ext uri="{FF2B5EF4-FFF2-40B4-BE49-F238E27FC236}">
                <a16:creationId xmlns:a16="http://schemas.microsoft.com/office/drawing/2014/main" id="{7CCC53D4-76BC-EE68-4692-F3095B4C6D90}"/>
              </a:ext>
            </a:extLst>
          </p:cNvPr>
          <p:cNvSpPr txBox="1"/>
          <p:nvPr/>
        </p:nvSpPr>
        <p:spPr>
          <a:xfrm>
            <a:off x="551384" y="3281139"/>
            <a:ext cx="9772544" cy="1234825"/>
          </a:xfrm>
          <a:prstGeom prst="rect">
            <a:avLst/>
          </a:prstGeom>
          <a:noFill/>
        </p:spPr>
        <p:txBody>
          <a:bodyPr wrap="square" lIns="0" tIns="0" rIns="0" bIns="0" rtlCol="0">
            <a:spAutoFit/>
          </a:bodyPr>
          <a:lstStyle/>
          <a:p>
            <a:pPr algn="l">
              <a:lnSpc>
                <a:spcPct val="113000"/>
              </a:lnSpc>
            </a:pPr>
            <a:r>
              <a:rPr lang="de-DE" dirty="0"/>
              <a:t>Hinweis: Die hier angeführten Videos gelten als Beispiele und wurden immer nur in Ausschnitten (und dann auch häufiger als Zusammenschnitt verschiedener Ausschnitte) gezeigt. Aus lizenzrechtlichen Gründen können wir diese hier jedoch nicht als Datei zur Verfügung stellen.</a:t>
            </a:r>
            <a:br>
              <a:rPr lang="de-DE" dirty="0"/>
            </a:br>
            <a:r>
              <a:rPr lang="de-DE" dirty="0"/>
              <a:t>Sie können als </a:t>
            </a:r>
            <a:r>
              <a:rPr lang="de-DE" dirty="0" err="1"/>
              <a:t>Fortbildner:in</a:t>
            </a:r>
            <a:r>
              <a:rPr lang="de-DE" dirty="0"/>
              <a:t> natürlich auch gerne Ihre eigenen Beispiele wählen. </a:t>
            </a:r>
          </a:p>
        </p:txBody>
      </p:sp>
    </p:spTree>
    <p:extLst>
      <p:ext uri="{BB962C8B-B14F-4D97-AF65-F5344CB8AC3E}">
        <p14:creationId xmlns:p14="http://schemas.microsoft.com/office/powerpoint/2010/main" val="4186623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hidden="1">
            <a:extLst>
              <a:ext uri="{FF2B5EF4-FFF2-40B4-BE49-F238E27FC236}">
                <a16:creationId xmlns:a16="http://schemas.microsoft.com/office/drawing/2014/main" id="{C37676FA-5A22-DE4C-8A41-A1156AD70461}"/>
              </a:ext>
            </a:extLst>
          </p:cNvPr>
          <p:cNvSpPr>
            <a:spLocks noGrp="1"/>
          </p:cNvSpPr>
          <p:nvPr>
            <p:ph type="dt" sz="half" idx="14"/>
          </p:nvPr>
        </p:nvSpPr>
        <p:spPr/>
        <p:txBody>
          <a:bodyPr/>
          <a:lstStyle/>
          <a:p>
            <a:pPr>
              <a:spcAft>
                <a:spcPts val="600"/>
              </a:spcAft>
            </a:pPr>
            <a:fld id="{85851317-5E0E-4AEB-A6EE-0F6F8918A190}" type="datetime1">
              <a:rPr lang="de-DE" smtClean="0"/>
              <a:pPr>
                <a:spcAft>
                  <a:spcPts val="600"/>
                </a:spcAft>
              </a:pPr>
              <a:t>19.12.25</a:t>
            </a:fld>
            <a:endParaRPr lang="de-DE"/>
          </a:p>
        </p:txBody>
      </p:sp>
      <p:sp>
        <p:nvSpPr>
          <p:cNvPr id="6" name="Foliennummernplatzhalter 5" hidden="1">
            <a:extLst>
              <a:ext uri="{FF2B5EF4-FFF2-40B4-BE49-F238E27FC236}">
                <a16:creationId xmlns:a16="http://schemas.microsoft.com/office/drawing/2014/main" id="{C251B398-471D-CF9F-4394-CD603468C879}"/>
              </a:ext>
            </a:extLst>
          </p:cNvPr>
          <p:cNvSpPr>
            <a:spLocks noGrp="1"/>
          </p:cNvSpPr>
          <p:nvPr>
            <p:ph type="sldNum" sz="quarter" idx="16"/>
          </p:nvPr>
        </p:nvSpPr>
        <p:spPr/>
        <p:txBody>
          <a:bodyPr/>
          <a:lstStyle/>
          <a:p>
            <a:pPr>
              <a:spcAft>
                <a:spcPts val="600"/>
              </a:spcAft>
            </a:pPr>
            <a:r>
              <a:rPr lang="de-DE"/>
              <a:t>Seite </a:t>
            </a:r>
            <a:fld id="{CE6CAF4D-DD0D-4F34-9F3A-F974D54A280A}" type="slidenum">
              <a:rPr lang="de-DE" smtClean="0"/>
              <a:pPr>
                <a:spcAft>
                  <a:spcPts val="600"/>
                </a:spcAft>
              </a:pPr>
              <a:t>14</a:t>
            </a:fld>
            <a:endParaRPr lang="de-DE"/>
          </a:p>
        </p:txBody>
      </p:sp>
      <p:pic>
        <p:nvPicPr>
          <p:cNvPr id="2" name="Grafik 1" descr="Ein Bild, das Grafiken, rot, Grafikdesign, Farbigkeit enthält.&#10;&#10;Automatisch generierte Beschreibung">
            <a:extLst>
              <a:ext uri="{FF2B5EF4-FFF2-40B4-BE49-F238E27FC236}">
                <a16:creationId xmlns:a16="http://schemas.microsoft.com/office/drawing/2014/main" id="{7370E46F-CA4A-EC03-5FAA-B1042A494B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3" name="Titel 1">
            <a:extLst>
              <a:ext uri="{FF2B5EF4-FFF2-40B4-BE49-F238E27FC236}">
                <a16:creationId xmlns:a16="http://schemas.microsoft.com/office/drawing/2014/main" id="{1691A3F3-44ED-4BC1-BFEE-6CC119AE6366}"/>
              </a:ext>
            </a:extLst>
          </p:cNvPr>
          <p:cNvSpPr>
            <a:spLocks noGrp="1"/>
          </p:cNvSpPr>
          <p:nvPr>
            <p:ph type="title"/>
          </p:nvPr>
        </p:nvSpPr>
        <p:spPr>
          <a:xfrm>
            <a:off x="569342" y="561975"/>
            <a:ext cx="10063733" cy="922809"/>
          </a:xfrm>
        </p:spPr>
        <p:txBody>
          <a:bodyPr/>
          <a:lstStyle/>
          <a:p>
            <a:r>
              <a:rPr lang="de-DE" b="1" dirty="0"/>
              <a:t>Anmerkung: Kurzer Zusammenschnitt aus mehren Videos, bei den dir hybriden Praktiken und das neue Vokabular erkenntlich sind. Gerne aus verschiedenen Richtungen der Musik Beispiele nehmen</a:t>
            </a:r>
            <a:br>
              <a:rPr lang="de-DE" b="1" dirty="0"/>
            </a:br>
            <a:br>
              <a:rPr lang="de-DE" b="1" dirty="0"/>
            </a:br>
            <a:r>
              <a:rPr lang="de-DE" b="1" dirty="0"/>
              <a:t>Auf ganzer Foliengröße (Vorschläge für Videos): </a:t>
            </a:r>
            <a:br>
              <a:rPr lang="de-DE" b="1" dirty="0"/>
            </a:br>
            <a:r>
              <a:rPr lang="de-DE" b="1" dirty="0"/>
              <a:t> </a:t>
            </a:r>
          </a:p>
        </p:txBody>
      </p:sp>
      <p:sp>
        <p:nvSpPr>
          <p:cNvPr id="9" name="Textfeld 8">
            <a:extLst>
              <a:ext uri="{FF2B5EF4-FFF2-40B4-BE49-F238E27FC236}">
                <a16:creationId xmlns:a16="http://schemas.microsoft.com/office/drawing/2014/main" id="{BBC959FE-FADA-C6B5-9525-58224E09C8ED}"/>
              </a:ext>
            </a:extLst>
          </p:cNvPr>
          <p:cNvSpPr txBox="1"/>
          <p:nvPr/>
        </p:nvSpPr>
        <p:spPr>
          <a:xfrm>
            <a:off x="407368" y="2967335"/>
            <a:ext cx="5400000" cy="1260000"/>
          </a:xfrm>
          <a:prstGeom prst="rect">
            <a:avLst/>
          </a:prstGeom>
          <a:noFill/>
        </p:spPr>
        <p:txBody>
          <a:bodyPr wrap="square">
            <a:spAutoFit/>
          </a:bodyPr>
          <a:lstStyle/>
          <a:p>
            <a:r>
              <a:rPr lang="de-DE" b="1" dirty="0">
                <a:effectLst/>
              </a:rPr>
              <a:t>BBC Studios. (2022, 21. Oktober).</a:t>
            </a:r>
            <a:r>
              <a:rPr lang="de-DE" dirty="0">
                <a:effectLst/>
              </a:rPr>
              <a:t> </a:t>
            </a:r>
            <a:r>
              <a:rPr lang="de-DE" i="1" dirty="0">
                <a:effectLst/>
              </a:rPr>
              <a:t>Hans Zimmer </a:t>
            </a:r>
            <a:r>
              <a:rPr lang="de-DE" i="1" dirty="0" err="1">
                <a:effectLst/>
              </a:rPr>
              <a:t>Composes</a:t>
            </a:r>
            <a:r>
              <a:rPr lang="de-DE" i="1" dirty="0">
                <a:effectLst/>
              </a:rPr>
              <a:t> </a:t>
            </a:r>
            <a:r>
              <a:rPr lang="de-DE" i="1" dirty="0" err="1">
                <a:effectLst/>
              </a:rPr>
              <a:t>Frozen</a:t>
            </a:r>
            <a:r>
              <a:rPr lang="de-DE" i="1" dirty="0">
                <a:effectLst/>
              </a:rPr>
              <a:t> Planet II | Hans Zimmer: Hollywood </a:t>
            </a:r>
            <a:r>
              <a:rPr lang="de-DE" i="1" dirty="0" err="1">
                <a:effectLst/>
              </a:rPr>
              <a:t>Rebel</a:t>
            </a:r>
            <a:r>
              <a:rPr lang="de-DE" i="1" dirty="0">
                <a:effectLst/>
              </a:rPr>
              <a:t>  </a:t>
            </a:r>
            <a:r>
              <a:rPr lang="de-DE" dirty="0">
                <a:effectLst/>
              </a:rPr>
              <a:t>[Video]. YouTube. </a:t>
            </a:r>
            <a:r>
              <a:rPr lang="de-DE" dirty="0">
                <a:effectLst/>
                <a:hlinkClick r:id="rId4"/>
              </a:rPr>
              <a:t>https://www.youtube.com/watch?v=tWIbW56lokM</a:t>
            </a:r>
            <a:r>
              <a:rPr lang="de-DE" dirty="0">
                <a:effectLst/>
              </a:rPr>
              <a:t>  </a:t>
            </a:r>
            <a:endParaRPr lang="de-DE" dirty="0"/>
          </a:p>
        </p:txBody>
      </p:sp>
      <p:sp>
        <p:nvSpPr>
          <p:cNvPr id="12" name="Textfeld 11">
            <a:extLst>
              <a:ext uri="{FF2B5EF4-FFF2-40B4-BE49-F238E27FC236}">
                <a16:creationId xmlns:a16="http://schemas.microsoft.com/office/drawing/2014/main" id="{2E771069-EB79-B7CB-6987-7E76789EEA95}"/>
              </a:ext>
            </a:extLst>
          </p:cNvPr>
          <p:cNvSpPr txBox="1"/>
          <p:nvPr/>
        </p:nvSpPr>
        <p:spPr>
          <a:xfrm>
            <a:off x="6384634" y="2974902"/>
            <a:ext cx="5400000" cy="923330"/>
          </a:xfrm>
          <a:prstGeom prst="rect">
            <a:avLst/>
          </a:prstGeom>
          <a:noFill/>
        </p:spPr>
        <p:txBody>
          <a:bodyPr wrap="square">
            <a:spAutoFit/>
          </a:bodyPr>
          <a:lstStyle/>
          <a:p>
            <a:r>
              <a:rPr lang="de-DE" sz="1800" b="1" dirty="0">
                <a:effectLst/>
              </a:rPr>
              <a:t>Apple Music. (2022, 28. Oktober).</a:t>
            </a:r>
            <a:r>
              <a:rPr lang="de-DE" sz="1800" dirty="0">
                <a:effectLst/>
              </a:rPr>
              <a:t> </a:t>
            </a:r>
            <a:r>
              <a:rPr lang="de-DE" sz="1800" i="1" dirty="0">
                <a:effectLst/>
              </a:rPr>
              <a:t>Fred </a:t>
            </a:r>
            <a:r>
              <a:rPr lang="de-DE" sz="1800" i="1" dirty="0" err="1">
                <a:effectLst/>
              </a:rPr>
              <a:t>again</a:t>
            </a:r>
            <a:r>
              <a:rPr lang="de-DE" sz="1800" i="1" dirty="0">
                <a:effectLst/>
              </a:rPr>
              <a:t>. </a:t>
            </a:r>
            <a:r>
              <a:rPr lang="de-DE" sz="1800" i="1" dirty="0" err="1">
                <a:effectLst/>
              </a:rPr>
              <a:t>Sequencing</a:t>
            </a:r>
            <a:r>
              <a:rPr lang="de-DE" sz="1800" i="1" dirty="0">
                <a:effectLst/>
              </a:rPr>
              <a:t> for 60 </a:t>
            </a:r>
            <a:r>
              <a:rPr lang="de-DE" sz="1800" i="1" dirty="0" err="1">
                <a:effectLst/>
              </a:rPr>
              <a:t>Seconds</a:t>
            </a:r>
            <a:r>
              <a:rPr lang="de-DE" sz="1800" i="1" dirty="0">
                <a:effectLst/>
              </a:rPr>
              <a:t> #Shorts </a:t>
            </a:r>
            <a:r>
              <a:rPr lang="de-DE" sz="1800" dirty="0">
                <a:effectLst/>
              </a:rPr>
              <a:t>[Video]. YouTube. </a:t>
            </a:r>
            <a:r>
              <a:rPr lang="de-DE" sz="1800" dirty="0">
                <a:effectLst/>
                <a:hlinkClick r:id="rId5"/>
              </a:rPr>
              <a:t>https://www.youtube.com/watch?v=W3G27XxE3HA</a:t>
            </a:r>
            <a:r>
              <a:rPr lang="de-DE" sz="1800" dirty="0">
                <a:effectLst/>
              </a:rPr>
              <a:t>  </a:t>
            </a:r>
            <a:endParaRPr lang="de-DE" dirty="0"/>
          </a:p>
        </p:txBody>
      </p:sp>
      <p:sp>
        <p:nvSpPr>
          <p:cNvPr id="13" name="Textfeld 12">
            <a:extLst>
              <a:ext uri="{FF2B5EF4-FFF2-40B4-BE49-F238E27FC236}">
                <a16:creationId xmlns:a16="http://schemas.microsoft.com/office/drawing/2014/main" id="{141C9BBC-2913-DBB7-4203-943B96857A0C}"/>
              </a:ext>
            </a:extLst>
          </p:cNvPr>
          <p:cNvSpPr txBox="1"/>
          <p:nvPr/>
        </p:nvSpPr>
        <p:spPr>
          <a:xfrm>
            <a:off x="3402025" y="4581128"/>
            <a:ext cx="5400000" cy="1260000"/>
          </a:xfrm>
          <a:prstGeom prst="rect">
            <a:avLst/>
          </a:prstGeom>
          <a:noFill/>
        </p:spPr>
        <p:txBody>
          <a:bodyPr wrap="square" lIns="0" tIns="0" rIns="0" bIns="0" rtlCol="0">
            <a:spAutoFit/>
          </a:bodyPr>
          <a:lstStyle/>
          <a:p>
            <a:pPr algn="l">
              <a:lnSpc>
                <a:spcPct val="113000"/>
              </a:lnSpc>
            </a:pPr>
            <a:r>
              <a:rPr lang="de-DE" b="1" dirty="0"/>
              <a:t>180 Fact. (2019, 9. Oktober).</a:t>
            </a:r>
            <a:r>
              <a:rPr lang="de-DE" dirty="0"/>
              <a:t> </a:t>
            </a:r>
            <a:r>
              <a:rPr lang="de-DE" i="1" dirty="0"/>
              <a:t>Channel </a:t>
            </a:r>
            <a:r>
              <a:rPr lang="de-DE" i="1" dirty="0" err="1"/>
              <a:t>Tres</a:t>
            </a:r>
            <a:r>
              <a:rPr lang="de-DE" i="1" dirty="0"/>
              <a:t> - </a:t>
            </a:r>
            <a:r>
              <a:rPr lang="de-DE" i="1" dirty="0" err="1"/>
              <a:t>Against</a:t>
            </a:r>
            <a:r>
              <a:rPr lang="de-DE" i="1" dirty="0"/>
              <a:t> The Clock</a:t>
            </a:r>
            <a:r>
              <a:rPr lang="de-DE" dirty="0"/>
              <a:t> [Video]. YouTube. </a:t>
            </a:r>
            <a:r>
              <a:rPr lang="de-DE" dirty="0">
                <a:hlinkClick r:id="rId6"/>
              </a:rPr>
              <a:t>https://www.youtube.com/watch?v=_lmquW5Q8yE</a:t>
            </a:r>
            <a:endParaRPr lang="de-DE" dirty="0"/>
          </a:p>
        </p:txBody>
      </p:sp>
    </p:spTree>
    <p:extLst>
      <p:ext uri="{BB962C8B-B14F-4D97-AF65-F5344CB8AC3E}">
        <p14:creationId xmlns:p14="http://schemas.microsoft.com/office/powerpoint/2010/main" val="1006314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0A234-4BAB-CD62-A931-F86DD8A8435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B2C1265-E2A0-7C35-7A30-0E513F54DB70}"/>
              </a:ext>
            </a:extLst>
          </p:cNvPr>
          <p:cNvSpPr>
            <a:spLocks noGrp="1"/>
          </p:cNvSpPr>
          <p:nvPr>
            <p:ph type="title"/>
          </p:nvPr>
        </p:nvSpPr>
        <p:spPr/>
        <p:txBody>
          <a:bodyPr/>
          <a:lstStyle/>
          <a:p>
            <a:r>
              <a:rPr lang="de-DE" dirty="0"/>
              <a:t>Historische Ableitung</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8306315B-1685-436D-7611-C8FBD470FE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4192040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hidden="1">
            <a:extLst>
              <a:ext uri="{FF2B5EF4-FFF2-40B4-BE49-F238E27FC236}">
                <a16:creationId xmlns:a16="http://schemas.microsoft.com/office/drawing/2014/main" id="{352950C2-AAA2-6B52-A6F8-F97902E9C159}"/>
              </a:ext>
            </a:extLst>
          </p:cNvPr>
          <p:cNvSpPr>
            <a:spLocks noGrp="1"/>
          </p:cNvSpPr>
          <p:nvPr>
            <p:ph type="dt" sz="half" idx="14"/>
          </p:nvPr>
        </p:nvSpPr>
        <p:spPr/>
        <p:txBody>
          <a:bodyPr/>
          <a:lstStyle/>
          <a:p>
            <a:pPr>
              <a:spcAft>
                <a:spcPts val="600"/>
              </a:spcAft>
            </a:pPr>
            <a:fld id="{85851317-5E0E-4AEB-A6EE-0F6F8918A190}" type="datetime1">
              <a:rPr lang="de-DE" smtClean="0"/>
              <a:pPr>
                <a:spcAft>
                  <a:spcPts val="600"/>
                </a:spcAft>
              </a:pPr>
              <a:t>19.12.25</a:t>
            </a:fld>
            <a:endParaRPr lang="de-DE"/>
          </a:p>
        </p:txBody>
      </p:sp>
      <p:sp>
        <p:nvSpPr>
          <p:cNvPr id="6" name="Foliennummernplatzhalter 5" hidden="1">
            <a:extLst>
              <a:ext uri="{FF2B5EF4-FFF2-40B4-BE49-F238E27FC236}">
                <a16:creationId xmlns:a16="http://schemas.microsoft.com/office/drawing/2014/main" id="{FAD84C72-8529-3B10-E1F8-2432DAB2F8C6}"/>
              </a:ext>
            </a:extLst>
          </p:cNvPr>
          <p:cNvSpPr>
            <a:spLocks noGrp="1"/>
          </p:cNvSpPr>
          <p:nvPr>
            <p:ph type="sldNum" sz="quarter" idx="16"/>
          </p:nvPr>
        </p:nvSpPr>
        <p:spPr/>
        <p:txBody>
          <a:bodyPr/>
          <a:lstStyle/>
          <a:p>
            <a:pPr>
              <a:spcAft>
                <a:spcPts val="600"/>
              </a:spcAft>
            </a:pPr>
            <a:r>
              <a:rPr lang="de-DE"/>
              <a:t>Seite </a:t>
            </a:r>
            <a:fld id="{CE6CAF4D-DD0D-4F34-9F3A-F974D54A280A}" type="slidenum">
              <a:rPr lang="de-DE" smtClean="0"/>
              <a:pPr>
                <a:spcAft>
                  <a:spcPts val="600"/>
                </a:spcAft>
              </a:pPr>
              <a:t>16</a:t>
            </a:fld>
            <a:endParaRPr lang="de-DE"/>
          </a:p>
        </p:txBody>
      </p:sp>
      <p:sp>
        <p:nvSpPr>
          <p:cNvPr id="3" name="Textfeld 2">
            <a:extLst>
              <a:ext uri="{FF2B5EF4-FFF2-40B4-BE49-F238E27FC236}">
                <a16:creationId xmlns:a16="http://schemas.microsoft.com/office/drawing/2014/main" id="{8B0169B6-8F10-A661-8FE4-766C1DAD01DD}"/>
              </a:ext>
            </a:extLst>
          </p:cNvPr>
          <p:cNvSpPr txBox="1"/>
          <p:nvPr/>
        </p:nvSpPr>
        <p:spPr>
          <a:xfrm>
            <a:off x="3143672" y="2564904"/>
            <a:ext cx="4364785" cy="295722"/>
          </a:xfrm>
          <a:prstGeom prst="rect">
            <a:avLst/>
          </a:prstGeom>
          <a:noFill/>
        </p:spPr>
        <p:txBody>
          <a:bodyPr wrap="none" lIns="0" tIns="0" rIns="0" bIns="0" rtlCol="0">
            <a:spAutoFit/>
          </a:bodyPr>
          <a:lstStyle/>
          <a:p>
            <a:pPr algn="l">
              <a:lnSpc>
                <a:spcPct val="113000"/>
              </a:lnSpc>
            </a:pPr>
            <a:r>
              <a:rPr lang="de-DE" dirty="0"/>
              <a:t>Nachstellung der Erfindung des Phonographen</a:t>
            </a:r>
          </a:p>
        </p:txBody>
      </p:sp>
      <p:sp>
        <p:nvSpPr>
          <p:cNvPr id="7" name="Textfeld 6">
            <a:extLst>
              <a:ext uri="{FF2B5EF4-FFF2-40B4-BE49-F238E27FC236}">
                <a16:creationId xmlns:a16="http://schemas.microsoft.com/office/drawing/2014/main" id="{51E952ED-1B6F-A9AC-B981-EA1611219DD8}"/>
              </a:ext>
            </a:extLst>
          </p:cNvPr>
          <p:cNvSpPr txBox="1"/>
          <p:nvPr/>
        </p:nvSpPr>
        <p:spPr>
          <a:xfrm>
            <a:off x="3048000" y="2967335"/>
            <a:ext cx="6096000" cy="923330"/>
          </a:xfrm>
          <a:prstGeom prst="rect">
            <a:avLst/>
          </a:prstGeom>
          <a:noFill/>
        </p:spPr>
        <p:txBody>
          <a:bodyPr wrap="square">
            <a:spAutoFit/>
          </a:bodyPr>
          <a:lstStyle/>
          <a:p>
            <a:r>
              <a:rPr lang="de-DE" b="1" dirty="0"/>
              <a:t>THEVICTROLAGUY. (2015, 19. November).</a:t>
            </a:r>
            <a:r>
              <a:rPr lang="de-DE" dirty="0"/>
              <a:t> </a:t>
            </a:r>
            <a:r>
              <a:rPr lang="de-DE" i="1" dirty="0" err="1"/>
              <a:t>edison</a:t>
            </a:r>
            <a:r>
              <a:rPr lang="de-DE" i="1" dirty="0"/>
              <a:t> </a:t>
            </a:r>
            <a:r>
              <a:rPr lang="de-DE" i="1" dirty="0" err="1"/>
              <a:t>the</a:t>
            </a:r>
            <a:r>
              <a:rPr lang="de-DE" i="1" dirty="0"/>
              <a:t> man / </a:t>
            </a:r>
            <a:r>
              <a:rPr lang="de-DE" i="1" dirty="0" err="1"/>
              <a:t>tinfoil</a:t>
            </a:r>
            <a:r>
              <a:rPr lang="de-DE" i="1" dirty="0"/>
              <a:t> </a:t>
            </a:r>
            <a:r>
              <a:rPr lang="de-DE" i="1" dirty="0" err="1"/>
              <a:t>phonograph</a:t>
            </a:r>
            <a:r>
              <a:rPr lang="de-DE" i="1" dirty="0"/>
              <a:t> </a:t>
            </a:r>
            <a:r>
              <a:rPr lang="de-DE" i="1" dirty="0" err="1"/>
              <a:t>test</a:t>
            </a:r>
            <a:r>
              <a:rPr lang="de-DE" dirty="0"/>
              <a:t> [Video]. YouTube. </a:t>
            </a:r>
            <a:r>
              <a:rPr lang="de-DE" dirty="0">
                <a:hlinkClick r:id="rId3"/>
              </a:rPr>
              <a:t>https://www.youtube.com/watch?v=xGLcPBlFyFY</a:t>
            </a:r>
            <a:endParaRPr lang="de-DE" dirty="0"/>
          </a:p>
        </p:txBody>
      </p:sp>
      <p:sp>
        <p:nvSpPr>
          <p:cNvPr id="8" name="Titel 1">
            <a:extLst>
              <a:ext uri="{FF2B5EF4-FFF2-40B4-BE49-F238E27FC236}">
                <a16:creationId xmlns:a16="http://schemas.microsoft.com/office/drawing/2014/main" id="{41F69624-E02D-FE63-BA29-6E66CD396903}"/>
              </a:ext>
            </a:extLst>
          </p:cNvPr>
          <p:cNvSpPr txBox="1">
            <a:spLocks/>
          </p:cNvSpPr>
          <p:nvPr/>
        </p:nvSpPr>
        <p:spPr>
          <a:xfrm>
            <a:off x="569343" y="561975"/>
            <a:ext cx="9055050" cy="922809"/>
          </a:xfrm>
          <a:prstGeom prst="rect">
            <a:avLst/>
          </a:prstGeom>
        </p:spPr>
        <p:txBody>
          <a:bodyPr/>
          <a:lst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a:lstStyle>
          <a:p>
            <a:pPr fontAlgn="t">
              <a:spcBef>
                <a:spcPts val="0"/>
              </a:spcBef>
            </a:pPr>
            <a:r>
              <a:rPr lang="de-DE" b="1" dirty="0">
                <a:solidFill>
                  <a:srgbClr val="000000"/>
                </a:solidFill>
                <a:latin typeface="Arial" panose="020B0604020202020204" pitchFamily="34" charset="0"/>
              </a:rPr>
              <a:t>Video auf ganzer Foliengröße</a:t>
            </a:r>
            <a:endParaRPr lang="de-DE" b="1" dirty="0"/>
          </a:p>
        </p:txBody>
      </p:sp>
      <p:pic>
        <p:nvPicPr>
          <p:cNvPr id="2" name="Grafik 1" descr="Ein Bild, das Grafiken, rot, Grafikdesign, Farbigkeit enthält.&#10;&#10;Automatisch generierte Beschreibung">
            <a:extLst>
              <a:ext uri="{FF2B5EF4-FFF2-40B4-BE49-F238E27FC236}">
                <a16:creationId xmlns:a16="http://schemas.microsoft.com/office/drawing/2014/main" id="{895F9FD2-A0CF-CB7C-6990-6EB9A9EFA9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9143844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78D168-AEC5-A006-B66E-83E93D1DBFE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2803E8F-84AF-34EF-5DE8-2A7A5C297DF2}"/>
              </a:ext>
            </a:extLst>
          </p:cNvPr>
          <p:cNvSpPr>
            <a:spLocks noGrp="1"/>
          </p:cNvSpPr>
          <p:nvPr>
            <p:ph type="title"/>
          </p:nvPr>
        </p:nvSpPr>
        <p:spPr/>
        <p:txBody>
          <a:bodyPr/>
          <a:lstStyle/>
          <a:p>
            <a:r>
              <a:rPr lang="de-DE" dirty="0"/>
              <a:t>Medienästhetische Praktiken</a:t>
            </a:r>
            <a:br>
              <a:rPr lang="de-DE" dirty="0"/>
            </a:br>
            <a:r>
              <a:rPr lang="de-DE" sz="6600" dirty="0"/>
              <a:t>Montage, Collage</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2D93D1D8-E3DF-9493-0492-9D1B8DB0BC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370180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9B1AD167-CFE8-7210-6ACB-7A233452A26B}"/>
              </a:ext>
            </a:extLst>
          </p:cNvPr>
          <p:cNvSpPr>
            <a:spLocks noGrp="1"/>
          </p:cNvSpPr>
          <p:nvPr>
            <p:ph type="sldNum" sz="quarter" idx="12"/>
          </p:nvPr>
        </p:nvSpPr>
        <p:spPr/>
        <p:txBody>
          <a:bodyPr/>
          <a:lstStyle/>
          <a:p>
            <a:r>
              <a:rPr lang="de-DE"/>
              <a:t>Seite </a:t>
            </a:r>
            <a:fld id="{CE6CAF4D-DD0D-4F34-9F3A-F974D54A280A}" type="slidenum">
              <a:rPr lang="de-DE" smtClean="0"/>
              <a:pPr/>
              <a:t>18</a:t>
            </a:fld>
            <a:endParaRPr lang="de-DE" dirty="0"/>
          </a:p>
        </p:txBody>
      </p:sp>
      <p:sp>
        <p:nvSpPr>
          <p:cNvPr id="2" name="Titel 1">
            <a:extLst>
              <a:ext uri="{FF2B5EF4-FFF2-40B4-BE49-F238E27FC236}">
                <a16:creationId xmlns:a16="http://schemas.microsoft.com/office/drawing/2014/main" id="{75C4A26A-F852-54C9-AB18-ECD38F36D7FF}"/>
              </a:ext>
            </a:extLst>
          </p:cNvPr>
          <p:cNvSpPr txBox="1">
            <a:spLocks/>
          </p:cNvSpPr>
          <p:nvPr/>
        </p:nvSpPr>
        <p:spPr>
          <a:xfrm>
            <a:off x="569343" y="561975"/>
            <a:ext cx="9055050" cy="922809"/>
          </a:xfrm>
          <a:prstGeom prst="rect">
            <a:avLst/>
          </a:prstGeom>
        </p:spPr>
        <p:txBody>
          <a:bodyPr/>
          <a:lst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a:lstStyle>
          <a:p>
            <a:pPr fontAlgn="t">
              <a:spcBef>
                <a:spcPts val="0"/>
              </a:spcBef>
            </a:pPr>
            <a:r>
              <a:rPr lang="de-DE" b="1" dirty="0">
                <a:solidFill>
                  <a:srgbClr val="000000"/>
                </a:solidFill>
                <a:latin typeface="Arial" panose="020B0604020202020204" pitchFamily="34" charset="0"/>
              </a:rPr>
              <a:t>Video auf ganzer Foliengröße</a:t>
            </a:r>
            <a:endParaRPr lang="de-DE" b="1"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8E9FACA2-E114-8D81-0FB9-4B98649014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7" name="Textfeld 6">
            <a:extLst>
              <a:ext uri="{FF2B5EF4-FFF2-40B4-BE49-F238E27FC236}">
                <a16:creationId xmlns:a16="http://schemas.microsoft.com/office/drawing/2014/main" id="{9AA2797F-19EF-1F3B-EBE2-58DF3AE30CF3}"/>
              </a:ext>
            </a:extLst>
          </p:cNvPr>
          <p:cNvSpPr txBox="1"/>
          <p:nvPr/>
        </p:nvSpPr>
        <p:spPr>
          <a:xfrm>
            <a:off x="3048000" y="2967335"/>
            <a:ext cx="6096000" cy="923330"/>
          </a:xfrm>
          <a:prstGeom prst="rect">
            <a:avLst/>
          </a:prstGeom>
          <a:noFill/>
        </p:spPr>
        <p:txBody>
          <a:bodyPr wrap="square">
            <a:spAutoFit/>
          </a:bodyPr>
          <a:lstStyle/>
          <a:p>
            <a:r>
              <a:rPr lang="de-DE" sz="1800" b="1" dirty="0">
                <a:effectLst/>
                <a:latin typeface="Helvetica" pitchFamily="2" charset="0"/>
              </a:rPr>
              <a:t>Im Walde. (2022, 14. Februar).</a:t>
            </a:r>
            <a:r>
              <a:rPr lang="de-DE" sz="1800" dirty="0">
                <a:effectLst/>
                <a:latin typeface="Helvetica" pitchFamily="2" charset="0"/>
              </a:rPr>
              <a:t> </a:t>
            </a:r>
            <a:r>
              <a:rPr lang="de-DE" sz="1800" i="1" dirty="0">
                <a:effectLst/>
                <a:latin typeface="Helvetica" pitchFamily="2" charset="0"/>
              </a:rPr>
              <a:t>John Cage - </a:t>
            </a:r>
            <a:r>
              <a:rPr lang="de-DE" sz="1800" i="1" dirty="0" err="1">
                <a:effectLst/>
                <a:latin typeface="Helvetica" pitchFamily="2" charset="0"/>
              </a:rPr>
              <a:t>Imaginary</a:t>
            </a:r>
            <a:r>
              <a:rPr lang="de-DE" sz="1800" i="1" dirty="0">
                <a:effectLst/>
                <a:latin typeface="Helvetica" pitchFamily="2" charset="0"/>
              </a:rPr>
              <a:t> Landscape </a:t>
            </a:r>
            <a:r>
              <a:rPr lang="de-DE" sz="1800" i="1" dirty="0" err="1">
                <a:effectLst/>
                <a:latin typeface="Helvetica" pitchFamily="2" charset="0"/>
              </a:rPr>
              <a:t>no</a:t>
            </a:r>
            <a:r>
              <a:rPr lang="de-DE" sz="1800" i="1" dirty="0">
                <a:effectLst/>
                <a:latin typeface="Helvetica" pitchFamily="2" charset="0"/>
              </a:rPr>
              <a:t>. 5 (1952) (</a:t>
            </a:r>
            <a:r>
              <a:rPr lang="de-DE" sz="1800" i="1" dirty="0" err="1">
                <a:effectLst/>
                <a:latin typeface="Helvetica" pitchFamily="2" charset="0"/>
              </a:rPr>
              <a:t>sheet</a:t>
            </a:r>
            <a:r>
              <a:rPr lang="de-DE" sz="1800" i="1" dirty="0">
                <a:effectLst/>
                <a:latin typeface="Helvetica" pitchFamily="2" charset="0"/>
              </a:rPr>
              <a:t> </a:t>
            </a:r>
            <a:r>
              <a:rPr lang="de-DE" sz="1800" i="1" dirty="0" err="1">
                <a:effectLst/>
                <a:latin typeface="Helvetica" pitchFamily="2" charset="0"/>
              </a:rPr>
              <a:t>music</a:t>
            </a:r>
            <a:r>
              <a:rPr lang="de-DE" sz="1800" i="1" dirty="0">
                <a:effectLst/>
                <a:latin typeface="Helvetica" pitchFamily="2" charset="0"/>
              </a:rPr>
              <a:t>) </a:t>
            </a:r>
            <a:r>
              <a:rPr lang="de-DE" sz="1800" dirty="0">
                <a:effectLst/>
                <a:latin typeface="Helvetica" pitchFamily="2" charset="0"/>
              </a:rPr>
              <a:t>[Video]. YouTube. </a:t>
            </a:r>
            <a:r>
              <a:rPr lang="de-DE" sz="1800" dirty="0">
                <a:effectLst/>
                <a:latin typeface="Helvetica" pitchFamily="2" charset="0"/>
                <a:hlinkClick r:id="rId4"/>
              </a:rPr>
              <a:t>https://www.youtube.com/watch?v=jw8rDKKu_rM</a:t>
            </a:r>
            <a:r>
              <a:rPr lang="de-DE" sz="1800" dirty="0">
                <a:effectLst/>
                <a:latin typeface="Helvetica" pitchFamily="2" charset="0"/>
              </a:rPr>
              <a:t> </a:t>
            </a:r>
            <a:endParaRPr lang="de-DE" dirty="0"/>
          </a:p>
        </p:txBody>
      </p:sp>
    </p:spTree>
    <p:extLst>
      <p:ext uri="{BB962C8B-B14F-4D97-AF65-F5344CB8AC3E}">
        <p14:creationId xmlns:p14="http://schemas.microsoft.com/office/powerpoint/2010/main" val="27032222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33E6AA-AB7C-3874-1EA5-50009381768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3C65B7F-034E-F5A2-FEC7-4123DE7865D2}"/>
              </a:ext>
            </a:extLst>
          </p:cNvPr>
          <p:cNvSpPr>
            <a:spLocks noGrp="1"/>
          </p:cNvSpPr>
          <p:nvPr>
            <p:ph type="title"/>
          </p:nvPr>
        </p:nvSpPr>
        <p:spPr/>
        <p:txBody>
          <a:bodyPr/>
          <a:lstStyle/>
          <a:p>
            <a:r>
              <a:rPr lang="de-DE" dirty="0"/>
              <a:t>Medienästhetische Praktiken</a:t>
            </a:r>
            <a:br>
              <a:rPr lang="de-DE" dirty="0"/>
            </a:br>
            <a:r>
              <a:rPr lang="de-DE" sz="6600" dirty="0"/>
              <a:t>Presets</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4777B7E8-00BD-C497-6959-855BA2F221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693466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12F0A6-32A9-6B48-09E4-9BA74E1D8337}"/>
              </a:ext>
            </a:extLst>
          </p:cNvPr>
          <p:cNvSpPr>
            <a:spLocks noGrp="1"/>
          </p:cNvSpPr>
          <p:nvPr>
            <p:ph type="title"/>
          </p:nvPr>
        </p:nvSpPr>
        <p:spPr/>
        <p:txBody>
          <a:bodyPr/>
          <a:lstStyle/>
          <a:p>
            <a:r>
              <a:rPr lang="de-DE" dirty="0"/>
              <a:t>Agenda Tag 1</a:t>
            </a:r>
          </a:p>
        </p:txBody>
      </p:sp>
      <p:graphicFrame>
        <p:nvGraphicFramePr>
          <p:cNvPr id="6" name="Tabelle 6">
            <a:extLst>
              <a:ext uri="{FF2B5EF4-FFF2-40B4-BE49-F238E27FC236}">
                <a16:creationId xmlns:a16="http://schemas.microsoft.com/office/drawing/2014/main" id="{B8233CFA-B5BA-8E9E-DDE7-958858811AC3}"/>
              </a:ext>
            </a:extLst>
          </p:cNvPr>
          <p:cNvGraphicFramePr>
            <a:graphicFrameLocks noGrp="1"/>
          </p:cNvGraphicFramePr>
          <p:nvPr>
            <p:ph type="tbl" sz="quarter" idx="17"/>
            <p:extLst>
              <p:ext uri="{D42A27DB-BD31-4B8C-83A1-F6EECF244321}">
                <p14:modId xmlns:p14="http://schemas.microsoft.com/office/powerpoint/2010/main" val="3536033028"/>
              </p:ext>
            </p:extLst>
          </p:nvPr>
        </p:nvGraphicFramePr>
        <p:xfrm>
          <a:off x="1992313" y="1700213"/>
          <a:ext cx="7848600" cy="3816352"/>
        </p:xfrm>
        <a:graphic>
          <a:graphicData uri="http://schemas.openxmlformats.org/drawingml/2006/table">
            <a:tbl>
              <a:tblPr>
                <a:tableStyleId>{5C22544A-7EE6-4342-B048-85BDC9FD1C3A}</a:tableStyleId>
              </a:tblPr>
              <a:tblGrid>
                <a:gridCol w="1223367">
                  <a:extLst>
                    <a:ext uri="{9D8B030D-6E8A-4147-A177-3AD203B41FA5}">
                      <a16:colId xmlns:a16="http://schemas.microsoft.com/office/drawing/2014/main" val="4263463641"/>
                    </a:ext>
                  </a:extLst>
                </a:gridCol>
                <a:gridCol w="6625233">
                  <a:extLst>
                    <a:ext uri="{9D8B030D-6E8A-4147-A177-3AD203B41FA5}">
                      <a16:colId xmlns:a16="http://schemas.microsoft.com/office/drawing/2014/main" val="34794982"/>
                    </a:ext>
                  </a:extLst>
                </a:gridCol>
              </a:tblGrid>
              <a:tr h="477044">
                <a:tc>
                  <a:txBody>
                    <a:bodyPr/>
                    <a:lstStyle/>
                    <a:p>
                      <a:pPr algn="r"/>
                      <a:r>
                        <a:rPr lang="de-DE" sz="1600" dirty="0" err="1"/>
                        <a:t>xx:xx</a:t>
                      </a:r>
                      <a:r>
                        <a:rPr lang="de-DE" sz="1600" dirty="0"/>
                        <a:t> Uhr</a:t>
                      </a:r>
                    </a:p>
                  </a:txBody>
                  <a:tcPr marL="0" marR="180000" anchor="ctr">
                    <a:noFill/>
                  </a:tcPr>
                </a:tc>
                <a:tc>
                  <a:txBody>
                    <a:bodyPr/>
                    <a:lstStyle/>
                    <a:p>
                      <a:r>
                        <a:rPr lang="de-DE" sz="1600" b="1" dirty="0"/>
                        <a:t>Kennenlernen &amp; Ausblick</a:t>
                      </a:r>
                    </a:p>
                  </a:txBody>
                  <a:tcPr marL="144000" anchor="ctr">
                    <a:noFill/>
                  </a:tcPr>
                </a:tc>
                <a:extLst>
                  <a:ext uri="{0D108BD9-81ED-4DB2-BD59-A6C34878D82A}">
                    <a16:rowId xmlns:a16="http://schemas.microsoft.com/office/drawing/2014/main" val="3206326925"/>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0" dirty="0">
                          <a:solidFill>
                            <a:schemeClr val="dk1"/>
                          </a:solidFill>
                        </a:rPr>
                        <a:t>Explorativ experimentelle Stationsarbeit</a:t>
                      </a:r>
                      <a:endParaRPr lang="de-DE" sz="1600" i="0" dirty="0"/>
                    </a:p>
                  </a:txBody>
                  <a:tcPr marL="144000" anchor="ctr">
                    <a:noFill/>
                  </a:tcPr>
                </a:tc>
                <a:extLst>
                  <a:ext uri="{0D108BD9-81ED-4DB2-BD59-A6C34878D82A}">
                    <a16:rowId xmlns:a16="http://schemas.microsoft.com/office/drawing/2014/main" val="1984301204"/>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B w="12700" cap="flat" cmpd="sng" algn="ctr">
                      <a:solidFill>
                        <a:schemeClr val="tx1"/>
                      </a:solidFill>
                      <a:prstDash val="solid"/>
                      <a:round/>
                      <a:headEnd type="none" w="med" len="med"/>
                      <a:tailEnd type="none" w="med" len="med"/>
                    </a:lnB>
                    <a:noFill/>
                  </a:tcPr>
                </a:tc>
                <a:tc>
                  <a:txBody>
                    <a:bodyPr/>
                    <a:lstStyle/>
                    <a:p>
                      <a:r>
                        <a:rPr lang="de-DE" sz="1600" dirty="0"/>
                        <a:t>1. Reflexionsrunde </a:t>
                      </a:r>
                      <a:endParaRPr lang="de-DE" sz="1600" i="1" dirty="0"/>
                    </a:p>
                  </a:txBody>
                  <a:tcPr marL="14400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604209"/>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T w="12700" cap="flat" cmpd="sng" algn="ctr">
                      <a:solidFill>
                        <a:schemeClr val="tx1"/>
                      </a:solidFill>
                      <a:prstDash val="solid"/>
                      <a:round/>
                      <a:headEnd type="none" w="med" len="med"/>
                      <a:tailEnd type="none" w="med" len="med"/>
                    </a:lnT>
                    <a:noFill/>
                  </a:tcPr>
                </a:tc>
                <a:tc>
                  <a:txBody>
                    <a:bodyPr/>
                    <a:lstStyle/>
                    <a:p>
                      <a:r>
                        <a:rPr lang="de-DE" sz="1600" b="1" dirty="0"/>
                        <a:t>Mittagspause</a:t>
                      </a:r>
                    </a:p>
                  </a:txBody>
                  <a:tcPr marL="14400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563819830"/>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0" dirty="0"/>
                        <a:t>Kleine Präsentation (bei Bedarf)</a:t>
                      </a:r>
                    </a:p>
                  </a:txBody>
                  <a:tcPr marL="144000" anchor="ctr">
                    <a:noFill/>
                  </a:tcPr>
                </a:tc>
                <a:extLst>
                  <a:ext uri="{0D108BD9-81ED-4DB2-BD59-A6C34878D82A}">
                    <a16:rowId xmlns:a16="http://schemas.microsoft.com/office/drawing/2014/main" val="1103404064"/>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1" dirty="0"/>
                        <a:t>Projektarbeit</a:t>
                      </a:r>
                    </a:p>
                  </a:txBody>
                  <a:tcPr marL="144000" anchor="ctr">
                    <a:noFill/>
                  </a:tcPr>
                </a:tc>
                <a:extLst>
                  <a:ext uri="{0D108BD9-81ED-4DB2-BD59-A6C34878D82A}">
                    <a16:rowId xmlns:a16="http://schemas.microsoft.com/office/drawing/2014/main" val="15463411"/>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B w="12700" cap="flat" cmpd="sng" algn="ctr">
                      <a:solidFill>
                        <a:schemeClr val="tx1"/>
                      </a:solidFill>
                      <a:prstDash val="solid"/>
                      <a:round/>
                      <a:headEnd type="none" w="med" len="med"/>
                      <a:tailEnd type="none" w="med" len="med"/>
                    </a:lnB>
                    <a:noFill/>
                  </a:tcPr>
                </a:tc>
                <a:tc>
                  <a:txBody>
                    <a:bodyPr/>
                    <a:lstStyle/>
                    <a:p>
                      <a:r>
                        <a:rPr lang="de-DE" sz="1600" dirty="0"/>
                        <a:t>Präsentation des bisherigen Standes &amp; 2. Reflexionsrunde</a:t>
                      </a:r>
                      <a:endParaRPr lang="de-DE" sz="1600" i="1" dirty="0"/>
                    </a:p>
                  </a:txBody>
                  <a:tcPr marL="14400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0919679"/>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T w="12700" cap="flat" cmpd="sng" algn="ctr">
                      <a:solidFill>
                        <a:schemeClr val="tx1"/>
                      </a:solidFill>
                      <a:prstDash val="solid"/>
                      <a:round/>
                      <a:headEnd type="none" w="med" len="med"/>
                      <a:tailEnd type="none" w="med" len="med"/>
                    </a:lnT>
                    <a:noFill/>
                  </a:tcPr>
                </a:tc>
                <a:tc>
                  <a:txBody>
                    <a:bodyPr/>
                    <a:lstStyle/>
                    <a:p>
                      <a:r>
                        <a:rPr lang="de-DE" sz="1600" b="1" dirty="0"/>
                        <a:t>Ende &amp; Ausklang</a:t>
                      </a:r>
                    </a:p>
                  </a:txBody>
                  <a:tcPr marL="14400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512905627"/>
                  </a:ext>
                </a:extLst>
              </a:tr>
            </a:tbl>
          </a:graphicData>
        </a:graphic>
      </p:graphicFrame>
      <p:pic>
        <p:nvPicPr>
          <p:cNvPr id="2" name="Grafik 1" descr="Ein Bild, das Grafiken, rot, Grafikdesign, Farbigkeit enthält.&#10;&#10;Automatisch generierte Beschreibung">
            <a:extLst>
              <a:ext uri="{FF2B5EF4-FFF2-40B4-BE49-F238E27FC236}">
                <a16:creationId xmlns:a16="http://schemas.microsoft.com/office/drawing/2014/main" id="{CE1ABA34-2D2D-65B8-E2E4-4528A23DD3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994172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9B1AD167-CFE8-7210-6ACB-7A233452A26B}"/>
              </a:ext>
            </a:extLst>
          </p:cNvPr>
          <p:cNvSpPr>
            <a:spLocks noGrp="1"/>
          </p:cNvSpPr>
          <p:nvPr>
            <p:ph type="sldNum" sz="quarter" idx="12"/>
          </p:nvPr>
        </p:nvSpPr>
        <p:spPr/>
        <p:txBody>
          <a:bodyPr/>
          <a:lstStyle/>
          <a:p>
            <a:r>
              <a:rPr lang="de-DE"/>
              <a:t>Seite </a:t>
            </a:r>
            <a:fld id="{CE6CAF4D-DD0D-4F34-9F3A-F974D54A280A}" type="slidenum">
              <a:rPr lang="de-DE" smtClean="0"/>
              <a:pPr/>
              <a:t>20</a:t>
            </a:fld>
            <a:endParaRPr lang="de-DE" dirty="0"/>
          </a:p>
        </p:txBody>
      </p:sp>
      <p:sp>
        <p:nvSpPr>
          <p:cNvPr id="2" name="Titel 1">
            <a:extLst>
              <a:ext uri="{FF2B5EF4-FFF2-40B4-BE49-F238E27FC236}">
                <a16:creationId xmlns:a16="http://schemas.microsoft.com/office/drawing/2014/main" id="{75C4A26A-F852-54C9-AB18-ECD38F36D7FF}"/>
              </a:ext>
            </a:extLst>
          </p:cNvPr>
          <p:cNvSpPr txBox="1">
            <a:spLocks/>
          </p:cNvSpPr>
          <p:nvPr/>
        </p:nvSpPr>
        <p:spPr>
          <a:xfrm>
            <a:off x="569343" y="561975"/>
            <a:ext cx="9055050" cy="922809"/>
          </a:xfrm>
          <a:prstGeom prst="rect">
            <a:avLst/>
          </a:prstGeom>
        </p:spPr>
        <p:txBody>
          <a:bodyPr/>
          <a:lst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a:lstStyle>
          <a:p>
            <a:pPr fontAlgn="t">
              <a:spcBef>
                <a:spcPts val="0"/>
              </a:spcBef>
            </a:pPr>
            <a:r>
              <a:rPr lang="de-DE" b="1" dirty="0">
                <a:solidFill>
                  <a:srgbClr val="000000"/>
                </a:solidFill>
                <a:latin typeface="Arial" panose="020B0604020202020204" pitchFamily="34" charset="0"/>
              </a:rPr>
              <a:t>Video auf ganzer Foliengröße</a:t>
            </a:r>
            <a:endParaRPr lang="de-DE" b="1"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8E9FACA2-E114-8D81-0FB9-4B98649014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5" name="Textfeld 4">
            <a:extLst>
              <a:ext uri="{FF2B5EF4-FFF2-40B4-BE49-F238E27FC236}">
                <a16:creationId xmlns:a16="http://schemas.microsoft.com/office/drawing/2014/main" id="{59391224-262D-7A99-0A65-58E900CF7B45}"/>
              </a:ext>
            </a:extLst>
          </p:cNvPr>
          <p:cNvSpPr txBox="1"/>
          <p:nvPr/>
        </p:nvSpPr>
        <p:spPr>
          <a:xfrm>
            <a:off x="695400" y="1830390"/>
            <a:ext cx="7532168" cy="608756"/>
          </a:xfrm>
          <a:prstGeom prst="rect">
            <a:avLst/>
          </a:prstGeom>
          <a:noFill/>
        </p:spPr>
        <p:txBody>
          <a:bodyPr wrap="square" lIns="0" tIns="0" rIns="0" bIns="0" rtlCol="0">
            <a:spAutoFit/>
          </a:bodyPr>
          <a:lstStyle/>
          <a:p>
            <a:pPr algn="l">
              <a:lnSpc>
                <a:spcPct val="113000"/>
              </a:lnSpc>
            </a:pPr>
            <a:r>
              <a:rPr lang="de-DE" dirty="0"/>
              <a:t>Zusammenschnitt aus dem Song </a:t>
            </a:r>
            <a:r>
              <a:rPr lang="de-DE" i="1" dirty="0"/>
              <a:t>Clint Eastwood </a:t>
            </a:r>
            <a:r>
              <a:rPr lang="de-DE" dirty="0"/>
              <a:t>von den </a:t>
            </a:r>
            <a:r>
              <a:rPr lang="de-DE" i="1" dirty="0"/>
              <a:t>Gorillaz</a:t>
            </a:r>
            <a:r>
              <a:rPr lang="de-DE" dirty="0"/>
              <a:t> und einem Interview, in dem er die Entstehung des Songs beschreibt: </a:t>
            </a:r>
          </a:p>
        </p:txBody>
      </p:sp>
      <p:sp>
        <p:nvSpPr>
          <p:cNvPr id="8" name="Textfeld 7">
            <a:extLst>
              <a:ext uri="{FF2B5EF4-FFF2-40B4-BE49-F238E27FC236}">
                <a16:creationId xmlns:a16="http://schemas.microsoft.com/office/drawing/2014/main" id="{9AB89D45-1F2C-3088-563D-A60894B9EE2A}"/>
              </a:ext>
            </a:extLst>
          </p:cNvPr>
          <p:cNvSpPr txBox="1"/>
          <p:nvPr/>
        </p:nvSpPr>
        <p:spPr>
          <a:xfrm>
            <a:off x="6072336" y="2773414"/>
            <a:ext cx="6096000" cy="923330"/>
          </a:xfrm>
          <a:prstGeom prst="rect">
            <a:avLst/>
          </a:prstGeom>
          <a:noFill/>
        </p:spPr>
        <p:txBody>
          <a:bodyPr wrap="square">
            <a:spAutoFit/>
          </a:bodyPr>
          <a:lstStyle/>
          <a:p>
            <a:r>
              <a:rPr lang="de-DE" sz="1800" b="1" dirty="0">
                <a:effectLst/>
                <a:latin typeface="Helvetica" pitchFamily="2" charset="0"/>
              </a:rPr>
              <a:t>Apple Music. (2023, 23. Februar). </a:t>
            </a:r>
            <a:r>
              <a:rPr lang="de-DE" sz="1800" i="1" dirty="0">
                <a:effectLst/>
                <a:latin typeface="Helvetica" pitchFamily="2" charset="0"/>
              </a:rPr>
              <a:t>Damon Albarn: Studio Tour, 'Cracker Island' &amp; Coachella</a:t>
            </a:r>
            <a:r>
              <a:rPr lang="de-DE" sz="1800" dirty="0">
                <a:effectLst/>
                <a:latin typeface="Helvetica" pitchFamily="2" charset="0"/>
              </a:rPr>
              <a:t>. YouTube. </a:t>
            </a:r>
            <a:r>
              <a:rPr lang="de-DE" sz="1800" dirty="0">
                <a:effectLst/>
                <a:latin typeface="Helvetica" pitchFamily="2" charset="0"/>
                <a:hlinkClick r:id="rId4"/>
              </a:rPr>
              <a:t>https://www.youtube.com/watch?v=EDX6l9_58RA</a:t>
            </a:r>
            <a:r>
              <a:rPr lang="de-DE" sz="1800" dirty="0">
                <a:effectLst/>
                <a:latin typeface="Helvetica" pitchFamily="2" charset="0"/>
              </a:rPr>
              <a:t>  </a:t>
            </a:r>
            <a:endParaRPr lang="de-DE" dirty="0"/>
          </a:p>
        </p:txBody>
      </p:sp>
      <p:sp>
        <p:nvSpPr>
          <p:cNvPr id="11" name="Textfeld 10">
            <a:extLst>
              <a:ext uri="{FF2B5EF4-FFF2-40B4-BE49-F238E27FC236}">
                <a16:creationId xmlns:a16="http://schemas.microsoft.com/office/drawing/2014/main" id="{19348FA3-A37E-DA5B-4DA8-543AAF5B66F1}"/>
              </a:ext>
            </a:extLst>
          </p:cNvPr>
          <p:cNvSpPr txBox="1"/>
          <p:nvPr/>
        </p:nvSpPr>
        <p:spPr>
          <a:xfrm>
            <a:off x="569343" y="2722645"/>
            <a:ext cx="6096000" cy="923330"/>
          </a:xfrm>
          <a:prstGeom prst="rect">
            <a:avLst/>
          </a:prstGeom>
          <a:noFill/>
        </p:spPr>
        <p:txBody>
          <a:bodyPr wrap="square">
            <a:spAutoFit/>
          </a:bodyPr>
          <a:lstStyle/>
          <a:p>
            <a:r>
              <a:rPr lang="de-DE" sz="1800" b="1" dirty="0" err="1">
                <a:effectLst/>
                <a:latin typeface="Helvetica" pitchFamily="2" charset="0"/>
              </a:rPr>
              <a:t>Gorillaz</a:t>
            </a:r>
            <a:r>
              <a:rPr lang="de-DE" sz="1800" b="1" dirty="0">
                <a:effectLst/>
                <a:latin typeface="Helvetica" pitchFamily="2" charset="0"/>
              </a:rPr>
              <a:t>. (2016, 28. Juni). </a:t>
            </a:r>
            <a:r>
              <a:rPr lang="de-DE" sz="1800" i="1" dirty="0" err="1">
                <a:effectLst/>
                <a:latin typeface="Helvetica" pitchFamily="2" charset="0"/>
              </a:rPr>
              <a:t>Gorillaz</a:t>
            </a:r>
            <a:r>
              <a:rPr lang="de-DE" sz="1800" i="1" dirty="0">
                <a:effectLst/>
                <a:latin typeface="Helvetica" pitchFamily="2" charset="0"/>
              </a:rPr>
              <a:t> - Clint Eastwood (Official Video)</a:t>
            </a:r>
            <a:r>
              <a:rPr lang="de-DE" sz="1800" dirty="0">
                <a:effectLst/>
                <a:latin typeface="Helvetica" pitchFamily="2" charset="0"/>
              </a:rPr>
              <a:t>. YouTube. </a:t>
            </a:r>
            <a:r>
              <a:rPr lang="de-DE" sz="1800" dirty="0">
                <a:effectLst/>
                <a:latin typeface="Helvetica" pitchFamily="2" charset="0"/>
                <a:hlinkClick r:id="rId5"/>
              </a:rPr>
              <a:t>https://www.youtube.com/watch?v=1V_xRb0x9aw</a:t>
            </a:r>
            <a:r>
              <a:rPr lang="de-DE" sz="1800" dirty="0">
                <a:effectLst/>
                <a:latin typeface="Helvetica" pitchFamily="2" charset="0"/>
              </a:rPr>
              <a:t>  </a:t>
            </a:r>
            <a:endParaRPr lang="de-DE" dirty="0"/>
          </a:p>
        </p:txBody>
      </p:sp>
    </p:spTree>
    <p:extLst>
      <p:ext uri="{BB962C8B-B14F-4D97-AF65-F5344CB8AC3E}">
        <p14:creationId xmlns:p14="http://schemas.microsoft.com/office/powerpoint/2010/main" val="30848738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A6D47-A873-8490-3E99-6FE18635BCE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FCA8020-688F-8F34-AD72-AABD38FF043A}"/>
              </a:ext>
            </a:extLst>
          </p:cNvPr>
          <p:cNvSpPr>
            <a:spLocks noGrp="1"/>
          </p:cNvSpPr>
          <p:nvPr>
            <p:ph type="title"/>
          </p:nvPr>
        </p:nvSpPr>
        <p:spPr/>
        <p:txBody>
          <a:bodyPr/>
          <a:lstStyle/>
          <a:p>
            <a:r>
              <a:rPr lang="de-DE" dirty="0"/>
              <a:t>Medienästhetische Praktiken – Sampling</a:t>
            </a:r>
            <a:br>
              <a:rPr lang="de-DE" dirty="0"/>
            </a:br>
            <a:r>
              <a:rPr lang="de-DE" sz="6600" dirty="0" err="1"/>
              <a:t>Choppen</a:t>
            </a:r>
            <a:r>
              <a:rPr lang="de-DE" sz="6600" dirty="0"/>
              <a:t>, Pitchen</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9BB4323A-580B-CF15-4D61-CAD3DE5B77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324921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9B1AD167-CFE8-7210-6ACB-7A233452A26B}"/>
              </a:ext>
            </a:extLst>
          </p:cNvPr>
          <p:cNvSpPr>
            <a:spLocks noGrp="1"/>
          </p:cNvSpPr>
          <p:nvPr>
            <p:ph type="sldNum" sz="quarter" idx="12"/>
          </p:nvPr>
        </p:nvSpPr>
        <p:spPr/>
        <p:txBody>
          <a:bodyPr/>
          <a:lstStyle/>
          <a:p>
            <a:r>
              <a:rPr lang="de-DE"/>
              <a:t>Seite </a:t>
            </a:r>
            <a:fld id="{CE6CAF4D-DD0D-4F34-9F3A-F974D54A280A}" type="slidenum">
              <a:rPr lang="de-DE" smtClean="0"/>
              <a:pPr/>
              <a:t>22</a:t>
            </a:fld>
            <a:endParaRPr lang="de-DE" dirty="0"/>
          </a:p>
        </p:txBody>
      </p:sp>
      <p:sp>
        <p:nvSpPr>
          <p:cNvPr id="2" name="Titel 1">
            <a:extLst>
              <a:ext uri="{FF2B5EF4-FFF2-40B4-BE49-F238E27FC236}">
                <a16:creationId xmlns:a16="http://schemas.microsoft.com/office/drawing/2014/main" id="{75C4A26A-F852-54C9-AB18-ECD38F36D7FF}"/>
              </a:ext>
            </a:extLst>
          </p:cNvPr>
          <p:cNvSpPr txBox="1">
            <a:spLocks/>
          </p:cNvSpPr>
          <p:nvPr/>
        </p:nvSpPr>
        <p:spPr>
          <a:xfrm>
            <a:off x="569343" y="561975"/>
            <a:ext cx="9055050" cy="922809"/>
          </a:xfrm>
          <a:prstGeom prst="rect">
            <a:avLst/>
          </a:prstGeom>
        </p:spPr>
        <p:txBody>
          <a:bodyPr/>
          <a:lst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a:lstStyle>
          <a:p>
            <a:pPr fontAlgn="t">
              <a:spcBef>
                <a:spcPts val="0"/>
              </a:spcBef>
            </a:pPr>
            <a:r>
              <a:rPr lang="de-DE" b="1" dirty="0">
                <a:solidFill>
                  <a:srgbClr val="000000"/>
                </a:solidFill>
                <a:latin typeface="Arial" panose="020B0604020202020204" pitchFamily="34" charset="0"/>
              </a:rPr>
              <a:t>Video auf ganzer Foliengröße</a:t>
            </a:r>
            <a:endParaRPr lang="de-DE" b="1"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8E9FACA2-E114-8D81-0FB9-4B98649014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5" name="Textfeld 4">
            <a:extLst>
              <a:ext uri="{FF2B5EF4-FFF2-40B4-BE49-F238E27FC236}">
                <a16:creationId xmlns:a16="http://schemas.microsoft.com/office/drawing/2014/main" id="{59391224-262D-7A99-0A65-58E900CF7B45}"/>
              </a:ext>
            </a:extLst>
          </p:cNvPr>
          <p:cNvSpPr txBox="1"/>
          <p:nvPr/>
        </p:nvSpPr>
        <p:spPr>
          <a:xfrm>
            <a:off x="767408" y="1758758"/>
            <a:ext cx="7532168" cy="295722"/>
          </a:xfrm>
          <a:prstGeom prst="rect">
            <a:avLst/>
          </a:prstGeom>
          <a:noFill/>
        </p:spPr>
        <p:txBody>
          <a:bodyPr wrap="square" lIns="0" tIns="0" rIns="0" bIns="0" rtlCol="0">
            <a:spAutoFit/>
          </a:bodyPr>
          <a:lstStyle/>
          <a:p>
            <a:pPr algn="l">
              <a:lnSpc>
                <a:spcPct val="113000"/>
              </a:lnSpc>
            </a:pPr>
            <a:r>
              <a:rPr lang="de-DE" dirty="0"/>
              <a:t>Zusammenschnitt mehrerer Sample-</a:t>
            </a:r>
            <a:r>
              <a:rPr lang="de-DE" dirty="0" err="1"/>
              <a:t>Breakdowns</a:t>
            </a:r>
            <a:r>
              <a:rPr lang="de-DE" dirty="0"/>
              <a:t> (gerne auch eigene nehmen): </a:t>
            </a:r>
          </a:p>
        </p:txBody>
      </p:sp>
      <p:sp>
        <p:nvSpPr>
          <p:cNvPr id="11" name="Textfeld 10">
            <a:extLst>
              <a:ext uri="{FF2B5EF4-FFF2-40B4-BE49-F238E27FC236}">
                <a16:creationId xmlns:a16="http://schemas.microsoft.com/office/drawing/2014/main" id="{19348FA3-A37E-DA5B-4DA8-543AAF5B66F1}"/>
              </a:ext>
            </a:extLst>
          </p:cNvPr>
          <p:cNvSpPr txBox="1"/>
          <p:nvPr/>
        </p:nvSpPr>
        <p:spPr>
          <a:xfrm>
            <a:off x="569343" y="2722645"/>
            <a:ext cx="6096000" cy="2585323"/>
          </a:xfrm>
          <a:prstGeom prst="rect">
            <a:avLst/>
          </a:prstGeom>
          <a:noFill/>
        </p:spPr>
        <p:txBody>
          <a:bodyPr wrap="square">
            <a:spAutoFit/>
          </a:bodyPr>
          <a:lstStyle/>
          <a:p>
            <a:r>
              <a:rPr lang="de-DE" dirty="0"/>
              <a:t>„</a:t>
            </a:r>
            <a:r>
              <a:rPr lang="de-DE" dirty="0" err="1"/>
              <a:t>Leavemealone</a:t>
            </a:r>
            <a:r>
              <a:rPr lang="de-DE" dirty="0"/>
              <a:t>“ </a:t>
            </a:r>
            <a:r>
              <a:rPr lang="de-DE" dirty="0" err="1"/>
              <a:t>Babykeem</a:t>
            </a:r>
            <a:r>
              <a:rPr lang="de-DE" dirty="0"/>
              <a:t> und Fred </a:t>
            </a:r>
            <a:r>
              <a:rPr lang="de-DE" dirty="0" err="1"/>
              <a:t>Again</a:t>
            </a:r>
            <a:br>
              <a:rPr lang="de-DE" dirty="0"/>
            </a:br>
            <a:r>
              <a:rPr lang="de-DE" dirty="0"/>
              <a:t>„</a:t>
            </a:r>
            <a:r>
              <a:rPr lang="de-DE" dirty="0" err="1"/>
              <a:t>Toxic</a:t>
            </a:r>
            <a:r>
              <a:rPr lang="de-DE" dirty="0"/>
              <a:t>" Britney Spears</a:t>
            </a:r>
          </a:p>
          <a:p>
            <a:r>
              <a:rPr lang="de-DE" dirty="0"/>
              <a:t>„Rhythm </a:t>
            </a:r>
            <a:r>
              <a:rPr lang="de-DE" dirty="0" err="1"/>
              <a:t>is</a:t>
            </a:r>
            <a:r>
              <a:rPr lang="de-DE" dirty="0"/>
              <a:t> a Dancer“ Snap! </a:t>
            </a:r>
            <a:br>
              <a:rPr lang="de-DE" dirty="0"/>
            </a:br>
            <a:br>
              <a:rPr lang="de-DE" dirty="0"/>
            </a:br>
            <a:r>
              <a:rPr lang="de-DE" sz="1800" b="1" dirty="0" err="1">
                <a:effectLst/>
                <a:latin typeface="Helvetica" pitchFamily="2" charset="0"/>
              </a:rPr>
              <a:t>Tracklib</a:t>
            </a:r>
            <a:r>
              <a:rPr lang="de-DE" sz="1800" b="1" dirty="0">
                <a:effectLst/>
                <a:latin typeface="Helvetica" pitchFamily="2" charset="0"/>
              </a:rPr>
              <a:t>. (2024, 7. November). </a:t>
            </a:r>
            <a:r>
              <a:rPr lang="de-DE" sz="1800" i="1" dirty="0">
                <a:effectLst/>
                <a:latin typeface="Helvetica" pitchFamily="2" charset="0"/>
              </a:rPr>
              <a:t>Sample Breakdown: The Most Iconic Electronic Music Sample </a:t>
            </a:r>
            <a:r>
              <a:rPr lang="de-DE" sz="1800" i="1" dirty="0" err="1">
                <a:effectLst/>
                <a:latin typeface="Helvetica" pitchFamily="2" charset="0"/>
              </a:rPr>
              <a:t>of</a:t>
            </a:r>
            <a:r>
              <a:rPr lang="de-DE" sz="1800" i="1" dirty="0">
                <a:effectLst/>
                <a:latin typeface="Helvetica" pitchFamily="2" charset="0"/>
              </a:rPr>
              <a:t> Every Year (1990-2024) </a:t>
            </a:r>
            <a:r>
              <a:rPr lang="de-DE" sz="1800" dirty="0">
                <a:effectLst/>
                <a:latin typeface="Helvetica" pitchFamily="2" charset="0"/>
              </a:rPr>
              <a:t>[Video]. YouTube. </a:t>
            </a:r>
            <a:r>
              <a:rPr lang="de-DE" sz="1800" dirty="0">
                <a:effectLst/>
                <a:latin typeface="Helvetica" pitchFamily="2" charset="0"/>
                <a:hlinkClick r:id="rId4"/>
              </a:rPr>
              <a:t>https://www.youtube.com/watch?v=FpaoCUEhZJM</a:t>
            </a:r>
            <a:r>
              <a:rPr lang="de-DE" sz="1800" dirty="0">
                <a:effectLst/>
                <a:latin typeface="Helvetica" pitchFamily="2" charset="0"/>
              </a:rPr>
              <a:t> </a:t>
            </a:r>
            <a:endParaRPr lang="de-DE" dirty="0"/>
          </a:p>
          <a:p>
            <a:endParaRPr lang="de-DE" dirty="0"/>
          </a:p>
        </p:txBody>
      </p:sp>
      <p:sp>
        <p:nvSpPr>
          <p:cNvPr id="6" name="Textfeld 5">
            <a:extLst>
              <a:ext uri="{FF2B5EF4-FFF2-40B4-BE49-F238E27FC236}">
                <a16:creationId xmlns:a16="http://schemas.microsoft.com/office/drawing/2014/main" id="{2DC5CBFD-CAE0-941B-CEC5-39562400AD72}"/>
              </a:ext>
            </a:extLst>
          </p:cNvPr>
          <p:cNvSpPr txBox="1"/>
          <p:nvPr/>
        </p:nvSpPr>
        <p:spPr>
          <a:xfrm>
            <a:off x="6675651" y="2737177"/>
            <a:ext cx="5180989" cy="1860894"/>
          </a:xfrm>
          <a:prstGeom prst="rect">
            <a:avLst/>
          </a:prstGeom>
          <a:noFill/>
        </p:spPr>
        <p:txBody>
          <a:bodyPr wrap="square" lIns="0" tIns="0" rIns="0" bIns="0" rtlCol="0">
            <a:spAutoFit/>
          </a:bodyPr>
          <a:lstStyle/>
          <a:p>
            <a:pPr algn="l">
              <a:lnSpc>
                <a:spcPct val="113000"/>
              </a:lnSpc>
            </a:pPr>
            <a:r>
              <a:rPr lang="de-DE" dirty="0"/>
              <a:t>„</a:t>
            </a:r>
            <a:r>
              <a:rPr lang="de-DE" dirty="0" err="1"/>
              <a:t>Somebody</a:t>
            </a:r>
            <a:r>
              <a:rPr lang="de-DE" dirty="0"/>
              <a:t> </a:t>
            </a:r>
            <a:r>
              <a:rPr lang="de-DE" dirty="0" err="1"/>
              <a:t>that</a:t>
            </a:r>
            <a:r>
              <a:rPr lang="de-DE" dirty="0"/>
              <a:t> I </a:t>
            </a:r>
            <a:r>
              <a:rPr lang="de-DE" dirty="0" err="1"/>
              <a:t>used</a:t>
            </a:r>
            <a:r>
              <a:rPr lang="de-DE" dirty="0"/>
              <a:t> </a:t>
            </a:r>
            <a:r>
              <a:rPr lang="de-DE" dirty="0" err="1"/>
              <a:t>to</a:t>
            </a:r>
            <a:r>
              <a:rPr lang="de-DE" dirty="0"/>
              <a:t> </a:t>
            </a:r>
            <a:r>
              <a:rPr lang="de-DE" dirty="0" err="1"/>
              <a:t>know</a:t>
            </a:r>
            <a:r>
              <a:rPr lang="de-DE" dirty="0"/>
              <a:t>“ </a:t>
            </a:r>
            <a:r>
              <a:rPr lang="de-DE" dirty="0" err="1"/>
              <a:t>Gotye</a:t>
            </a:r>
            <a:endParaRPr lang="de-DE" dirty="0"/>
          </a:p>
          <a:p>
            <a:pPr>
              <a:lnSpc>
                <a:spcPct val="113000"/>
              </a:lnSpc>
            </a:pPr>
            <a:r>
              <a:rPr lang="de-DE" sz="1800" b="1" dirty="0">
                <a:effectLst/>
                <a:latin typeface="Helvetica" pitchFamily="2" charset="0"/>
              </a:rPr>
              <a:t>Sample Sanctuary. (2024, 8. Januar). </a:t>
            </a:r>
            <a:r>
              <a:rPr lang="de-DE" sz="1800" i="1" dirty="0">
                <a:effectLst/>
                <a:latin typeface="Helvetica" pitchFamily="2" charset="0"/>
              </a:rPr>
              <a:t>Sample Breakdown: </a:t>
            </a:r>
            <a:r>
              <a:rPr lang="de-DE" sz="1800" i="1" dirty="0" err="1">
                <a:effectLst/>
                <a:latin typeface="Helvetica" pitchFamily="2" charset="0"/>
              </a:rPr>
              <a:t>Gotye</a:t>
            </a:r>
            <a:r>
              <a:rPr lang="de-DE" sz="1800" i="1" dirty="0">
                <a:effectLst/>
                <a:latin typeface="Helvetica" pitchFamily="2" charset="0"/>
              </a:rPr>
              <a:t> - </a:t>
            </a:r>
            <a:r>
              <a:rPr lang="de-DE" sz="1800" i="1" dirty="0" err="1">
                <a:effectLst/>
                <a:latin typeface="Helvetica" pitchFamily="2" charset="0"/>
              </a:rPr>
              <a:t>Somebody</a:t>
            </a:r>
            <a:r>
              <a:rPr lang="de-DE" sz="1800" i="1" dirty="0">
                <a:effectLst/>
                <a:latin typeface="Helvetica" pitchFamily="2" charset="0"/>
              </a:rPr>
              <a:t> </a:t>
            </a:r>
            <a:r>
              <a:rPr lang="de-DE" sz="1800" i="1" dirty="0" err="1">
                <a:effectLst/>
                <a:latin typeface="Helvetica" pitchFamily="2" charset="0"/>
              </a:rPr>
              <a:t>That</a:t>
            </a:r>
            <a:r>
              <a:rPr lang="de-DE" sz="1800" i="1" dirty="0">
                <a:effectLst/>
                <a:latin typeface="Helvetica" pitchFamily="2" charset="0"/>
              </a:rPr>
              <a:t> I </a:t>
            </a:r>
            <a:r>
              <a:rPr lang="de-DE" sz="1800" i="1" dirty="0" err="1">
                <a:effectLst/>
                <a:latin typeface="Helvetica" pitchFamily="2" charset="0"/>
              </a:rPr>
              <a:t>Used</a:t>
            </a:r>
            <a:r>
              <a:rPr lang="de-DE" sz="1800" i="1" dirty="0">
                <a:effectLst/>
                <a:latin typeface="Helvetica" pitchFamily="2" charset="0"/>
              </a:rPr>
              <a:t> To </a:t>
            </a:r>
            <a:r>
              <a:rPr lang="de-DE" sz="1800" i="1" dirty="0" err="1">
                <a:effectLst/>
                <a:latin typeface="Helvetica" pitchFamily="2" charset="0"/>
              </a:rPr>
              <a:t>Know</a:t>
            </a:r>
            <a:r>
              <a:rPr lang="de-DE" sz="1800" i="1" dirty="0">
                <a:effectLst/>
                <a:latin typeface="Helvetica" pitchFamily="2" charset="0"/>
              </a:rPr>
              <a:t> </a:t>
            </a:r>
            <a:r>
              <a:rPr lang="de-DE" sz="1800" dirty="0">
                <a:effectLst/>
                <a:latin typeface="Helvetica" pitchFamily="2" charset="0"/>
              </a:rPr>
              <a:t>[Video]. YouTube. </a:t>
            </a:r>
            <a:r>
              <a:rPr lang="de-DE" sz="1800" dirty="0">
                <a:effectLst/>
                <a:latin typeface="Helvetica" pitchFamily="2" charset="0"/>
                <a:hlinkClick r:id="rId5"/>
              </a:rPr>
              <a:t>https://www.youtube.com/watch?v=ugMk_tpVWu8</a:t>
            </a:r>
            <a:r>
              <a:rPr lang="de-DE" sz="1800" dirty="0">
                <a:effectLst/>
                <a:latin typeface="Helvetica" pitchFamily="2" charset="0"/>
              </a:rPr>
              <a:t>  </a:t>
            </a:r>
            <a:endParaRPr lang="de-DE" dirty="0"/>
          </a:p>
          <a:p>
            <a:pPr algn="l">
              <a:lnSpc>
                <a:spcPct val="113000"/>
              </a:lnSpc>
            </a:pPr>
            <a:endParaRPr lang="de-DE" dirty="0" err="1"/>
          </a:p>
        </p:txBody>
      </p:sp>
    </p:spTree>
    <p:extLst>
      <p:ext uri="{BB962C8B-B14F-4D97-AF65-F5344CB8AC3E}">
        <p14:creationId xmlns:p14="http://schemas.microsoft.com/office/powerpoint/2010/main" val="12347367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85AC2-BE08-4A5C-4010-D570B155217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8D37F93-FF8E-8DE4-2282-43DB3412B3BA}"/>
              </a:ext>
            </a:extLst>
          </p:cNvPr>
          <p:cNvSpPr>
            <a:spLocks noGrp="1"/>
          </p:cNvSpPr>
          <p:nvPr>
            <p:ph type="title"/>
          </p:nvPr>
        </p:nvSpPr>
        <p:spPr/>
        <p:txBody>
          <a:bodyPr/>
          <a:lstStyle/>
          <a:p>
            <a:r>
              <a:rPr lang="de-DE" dirty="0"/>
              <a:t>Medienästhetische Praktiken – Sampling</a:t>
            </a:r>
            <a:br>
              <a:rPr lang="de-DE" dirty="0"/>
            </a:br>
            <a:r>
              <a:rPr lang="de-DE" sz="6600" dirty="0"/>
              <a:t>Zwischen Reproduktion und Rekontextualisierung? </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CF4EC786-B87F-DECD-1B3A-E9AEE4F2D6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3303069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BF838-5F6F-496C-A400-5DD16A6B083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ACEF07C-F38A-5033-3B1C-4776B88D07E4}"/>
              </a:ext>
            </a:extLst>
          </p:cNvPr>
          <p:cNvSpPr>
            <a:spLocks noGrp="1"/>
          </p:cNvSpPr>
          <p:nvPr>
            <p:ph type="title"/>
          </p:nvPr>
        </p:nvSpPr>
        <p:spPr/>
        <p:txBody>
          <a:bodyPr/>
          <a:lstStyle/>
          <a:p>
            <a:r>
              <a:rPr lang="de-DE" dirty="0"/>
              <a:t>Medienästhetische Praktiken – Listening</a:t>
            </a:r>
            <a:br>
              <a:rPr lang="de-DE" dirty="0"/>
            </a:br>
            <a:r>
              <a:rPr lang="de-DE" sz="6600" dirty="0"/>
              <a:t>Hören und fluides Material? </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BBDD75E7-F9AC-0BD2-503D-212B5623F3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074624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a:extLst>
              <a:ext uri="{FF2B5EF4-FFF2-40B4-BE49-F238E27FC236}">
                <a16:creationId xmlns:a16="http://schemas.microsoft.com/office/drawing/2014/main" id="{F1A1C3BD-0898-3AF2-BF44-40843A7CEC8F}"/>
              </a:ext>
            </a:extLst>
          </p:cNvPr>
          <p:cNvSpPr>
            <a:spLocks noGrp="1"/>
          </p:cNvSpPr>
          <p:nvPr>
            <p:ph type="body" sz="quarter" idx="10"/>
          </p:nvPr>
        </p:nvSpPr>
        <p:spPr>
          <a:xfrm>
            <a:off x="2712566" y="836712"/>
            <a:ext cx="7991946" cy="4612928"/>
          </a:xfrm>
        </p:spPr>
        <p:txBody>
          <a:bodyPr/>
          <a:lstStyle/>
          <a:p>
            <a:r>
              <a:rPr lang="de-DE" sz="3000" dirty="0"/>
              <a:t>Die Medienphänomene der populären Kultur wie etwa das </a:t>
            </a:r>
            <a:r>
              <a:rPr lang="de-DE" sz="3000" dirty="0" err="1"/>
              <a:t>Crooning</a:t>
            </a:r>
            <a:r>
              <a:rPr lang="de-DE" sz="3000" dirty="0"/>
              <a:t>, Zeitmanipulationen, künstliche Räume, Überlagerungen etc., ihre Gestaltung und ihre Wirkungen sind mit den aus der Notenschrift abgeleiteten abstrakten Begriffen der Kompositionslehre weder zu beschreiben noch zu verstehen. An ihre Stelle treten das Experiment, die Adaption an das neue Medium und die Sprache der Effekte, eine Praxis des Machens, deren Gedächtnis nicht abstrakt notiert, sondern in den Tonträgern begreifbar vorliegt.</a:t>
            </a:r>
          </a:p>
        </p:txBody>
      </p:sp>
      <p:sp>
        <p:nvSpPr>
          <p:cNvPr id="5" name="Textplatzhalter 4">
            <a:extLst>
              <a:ext uri="{FF2B5EF4-FFF2-40B4-BE49-F238E27FC236}">
                <a16:creationId xmlns:a16="http://schemas.microsoft.com/office/drawing/2014/main" id="{AD7B4B7A-B977-7BBF-6820-604FBF29CB7E}"/>
              </a:ext>
            </a:extLst>
          </p:cNvPr>
          <p:cNvSpPr>
            <a:spLocks noGrp="1"/>
          </p:cNvSpPr>
          <p:nvPr>
            <p:ph type="body" sz="quarter" idx="11"/>
          </p:nvPr>
        </p:nvSpPr>
        <p:spPr/>
        <p:txBody>
          <a:bodyPr/>
          <a:lstStyle/>
          <a:p>
            <a:r>
              <a:rPr lang="de-DE" dirty="0">
                <a:solidFill>
                  <a:srgbClr val="FFFFFF"/>
                </a:solidFill>
                <a:effectLst/>
                <a:latin typeface="Helvetica" pitchFamily="2" charset="0"/>
              </a:rPr>
              <a:t>Großmann 2011, 163.</a:t>
            </a:r>
          </a:p>
        </p:txBody>
      </p:sp>
    </p:spTree>
    <p:extLst>
      <p:ext uri="{BB962C8B-B14F-4D97-AF65-F5344CB8AC3E}">
        <p14:creationId xmlns:p14="http://schemas.microsoft.com/office/powerpoint/2010/main" val="33681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56A5B2-0AC5-5744-0115-EBA83AFA7A67}"/>
              </a:ext>
            </a:extLst>
          </p:cNvPr>
          <p:cNvSpPr>
            <a:spLocks noGrp="1"/>
          </p:cNvSpPr>
          <p:nvPr>
            <p:ph type="title"/>
          </p:nvPr>
        </p:nvSpPr>
        <p:spPr/>
        <p:txBody>
          <a:bodyPr/>
          <a:lstStyle/>
          <a:p>
            <a:r>
              <a:rPr lang="de-DE" dirty="0"/>
              <a:t>Fragen?</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49E00621-FF10-4352-74A4-3906180A7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9614821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56A5B2-0AC5-5744-0115-EBA83AFA7A67}"/>
              </a:ext>
            </a:extLst>
          </p:cNvPr>
          <p:cNvSpPr>
            <a:spLocks noGrp="1"/>
          </p:cNvSpPr>
          <p:nvPr>
            <p:ph type="title"/>
          </p:nvPr>
        </p:nvSpPr>
        <p:spPr/>
        <p:txBody>
          <a:bodyPr/>
          <a:lstStyle/>
          <a:p>
            <a:r>
              <a:rPr lang="de-DE" dirty="0"/>
              <a:t>Arbeitsauftrag</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49E00621-FF10-4352-74A4-3906180A7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123691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EBE690-4BA8-8379-29EB-482A0EBFA872}"/>
              </a:ext>
            </a:extLst>
          </p:cNvPr>
          <p:cNvSpPr>
            <a:spLocks noGrp="1"/>
          </p:cNvSpPr>
          <p:nvPr>
            <p:ph type="title"/>
          </p:nvPr>
        </p:nvSpPr>
        <p:spPr>
          <a:xfrm>
            <a:off x="479376" y="764704"/>
            <a:ext cx="10796587" cy="4104456"/>
          </a:xfrm>
        </p:spPr>
        <p:txBody>
          <a:bodyPr/>
          <a:lstStyle/>
          <a:p>
            <a:r>
              <a:rPr lang="de-DE" dirty="0"/>
              <a:t>Bitte erstellen Sie einen 4-8 Takt-Loop. Probieren Sie verschiedene Techniken aus.</a:t>
            </a:r>
          </a:p>
        </p:txBody>
      </p:sp>
      <p:pic>
        <p:nvPicPr>
          <p:cNvPr id="4" name="Grafik 3" descr="Ein Bild, das Grafiken, rot, Grafikdesign, Farbigkeit enthält.&#10;&#10;Automatisch generierte Beschreibung">
            <a:extLst>
              <a:ext uri="{FF2B5EF4-FFF2-40B4-BE49-F238E27FC236}">
                <a16:creationId xmlns:a16="http://schemas.microsoft.com/office/drawing/2014/main" id="{6CA359E4-5D0B-3907-9C7D-CA8B7B722C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378178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56A5B2-0AC5-5744-0115-EBA83AFA7A67}"/>
              </a:ext>
            </a:extLst>
          </p:cNvPr>
          <p:cNvSpPr>
            <a:spLocks noGrp="1"/>
          </p:cNvSpPr>
          <p:nvPr>
            <p:ph type="title"/>
          </p:nvPr>
        </p:nvSpPr>
        <p:spPr/>
        <p:txBody>
          <a:bodyPr/>
          <a:lstStyle/>
          <a:p>
            <a:r>
              <a:rPr lang="de-DE" dirty="0"/>
              <a:t>Fragerunde</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49E00621-FF10-4352-74A4-3906180A7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750047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56A5B2-0AC5-5744-0115-EBA83AFA7A67}"/>
              </a:ext>
            </a:extLst>
          </p:cNvPr>
          <p:cNvSpPr>
            <a:spLocks noGrp="1"/>
          </p:cNvSpPr>
          <p:nvPr>
            <p:ph type="title"/>
          </p:nvPr>
        </p:nvSpPr>
        <p:spPr/>
        <p:txBody>
          <a:bodyPr/>
          <a:lstStyle/>
          <a:p>
            <a:r>
              <a:rPr lang="de-DE" dirty="0"/>
              <a:t>Fragerunde</a:t>
            </a:r>
          </a:p>
        </p:txBody>
      </p:sp>
      <p:pic>
        <p:nvPicPr>
          <p:cNvPr id="4" name="Grafik 3" descr="Ein Bild, das Grafiken, rot, Grafikdesign, Farbigkeit enthält.&#10;&#10;Automatisch generierte Beschreibung">
            <a:extLst>
              <a:ext uri="{FF2B5EF4-FFF2-40B4-BE49-F238E27FC236}">
                <a16:creationId xmlns:a16="http://schemas.microsoft.com/office/drawing/2014/main" id="{8B7820CE-10BF-957A-D1AD-9001BCF5F5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40904607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a:xfrm>
            <a:off x="569342" y="561975"/>
            <a:ext cx="10063733" cy="5675337"/>
          </a:xfrm>
        </p:spPr>
        <p:txBody>
          <a:bodyPr/>
          <a:lstStyle/>
          <a:p>
            <a:pPr fontAlgn="t">
              <a:spcBef>
                <a:spcPts val="0"/>
              </a:spcBef>
            </a:pPr>
            <a:r>
              <a:rPr lang="de-DE" sz="2800" b="1" i="0" u="none" strike="noStrike" dirty="0">
                <a:solidFill>
                  <a:srgbClr val="000000"/>
                </a:solidFill>
                <a:effectLst/>
                <a:latin typeface="Arial" panose="020B0604020202020204" pitchFamily="34" charset="0"/>
              </a:rPr>
              <a:t>Inwiefern hat die bisherige praktische Arbeit Ihr Verständnis für digitale Musikproduktion und die daraus entstandene Musik verändert?</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Wie haben Sie die körperliche Interaktion mit den Controllern und iPads erlebt?</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Beschreiben Sie einen Moment, in dem Sie das Gefühl hatten, etwas Neues zu entdecken.</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Was war heute anders als in Ihrem gewohnten Musikunterricht?</a:t>
            </a:r>
            <a:br>
              <a:rPr lang="de-DE" sz="2800" b="0" i="0" u="none" strike="noStrike" dirty="0">
                <a:solidFill>
                  <a:srgbClr val="000000"/>
                </a:solidFill>
                <a:effectLst/>
                <a:latin typeface="Arial" panose="020B0604020202020204" pitchFamily="34" charset="0"/>
              </a:rPr>
            </a:br>
            <a:endParaRPr lang="de-DE" sz="2800" dirty="0">
              <a:effectLst/>
            </a:endParaRPr>
          </a:p>
        </p:txBody>
      </p:sp>
      <p:sp>
        <p:nvSpPr>
          <p:cNvPr id="5" name="Foliennummernplatzhalter 4">
            <a:extLst>
              <a:ext uri="{FF2B5EF4-FFF2-40B4-BE49-F238E27FC236}">
                <a16:creationId xmlns:a16="http://schemas.microsoft.com/office/drawing/2014/main" id="{5E577435-1C7B-4EEA-936C-59364BC85A14}"/>
              </a:ext>
            </a:extLst>
          </p:cNvPr>
          <p:cNvSpPr>
            <a:spLocks noGrp="1"/>
          </p:cNvSpPr>
          <p:nvPr>
            <p:ph type="sldNum" sz="quarter" idx="12"/>
          </p:nvPr>
        </p:nvSpPr>
        <p:spPr/>
        <p:txBody>
          <a:bodyPr/>
          <a:lstStyle/>
          <a:p>
            <a:r>
              <a:rPr lang="de-DE"/>
              <a:t>Seite </a:t>
            </a:r>
            <a:fld id="{CE6CAF4D-DD0D-4F34-9F3A-F974D54A280A}" type="slidenum">
              <a:rPr lang="de-DE" smtClean="0"/>
              <a:pPr/>
              <a:t>30</a:t>
            </a:fld>
            <a:endParaRPr lang="de-DE"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6835005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E6702-60FA-E8A5-D6FE-D5596FA33E2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314272A-F80A-96B9-C0AA-72AC28DC7FC4}"/>
              </a:ext>
            </a:extLst>
          </p:cNvPr>
          <p:cNvSpPr>
            <a:spLocks noGrp="1"/>
          </p:cNvSpPr>
          <p:nvPr>
            <p:ph type="title"/>
          </p:nvPr>
        </p:nvSpPr>
        <p:spPr/>
        <p:txBody>
          <a:bodyPr/>
          <a:lstStyle/>
          <a:p>
            <a:r>
              <a:rPr lang="de-DE" dirty="0"/>
              <a:t>Tag 2</a:t>
            </a: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B0A93BA2-5325-D03A-0753-EC168EABB8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5386757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C5969-5D2B-3D1C-B27A-1DEE3594B72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50C6F26-E48A-55AE-5CD8-F08E523A7736}"/>
              </a:ext>
            </a:extLst>
          </p:cNvPr>
          <p:cNvSpPr>
            <a:spLocks noGrp="1"/>
          </p:cNvSpPr>
          <p:nvPr>
            <p:ph type="title"/>
          </p:nvPr>
        </p:nvSpPr>
        <p:spPr>
          <a:xfrm>
            <a:off x="524247" y="1376772"/>
            <a:ext cx="10796587" cy="4104456"/>
          </a:xfrm>
        </p:spPr>
        <p:txBody>
          <a:bodyPr/>
          <a:lstStyle/>
          <a:p>
            <a:r>
              <a:rPr lang="de-DE" dirty="0"/>
              <a:t>Sind Ihnen noch Fragen und Gedanken in Bezug auf das gestern Erlebte gekommen?</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3514029F-72A1-8D4B-7827-81094AB1CA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6145726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12F0A6-32A9-6B48-09E4-9BA74E1D8337}"/>
              </a:ext>
            </a:extLst>
          </p:cNvPr>
          <p:cNvSpPr>
            <a:spLocks noGrp="1"/>
          </p:cNvSpPr>
          <p:nvPr>
            <p:ph type="title"/>
          </p:nvPr>
        </p:nvSpPr>
        <p:spPr/>
        <p:txBody>
          <a:bodyPr/>
          <a:lstStyle/>
          <a:p>
            <a:r>
              <a:rPr lang="de-DE" dirty="0"/>
              <a:t>Agenda Tag 2</a:t>
            </a:r>
          </a:p>
        </p:txBody>
      </p:sp>
      <p:graphicFrame>
        <p:nvGraphicFramePr>
          <p:cNvPr id="6" name="Tabelle 6">
            <a:extLst>
              <a:ext uri="{FF2B5EF4-FFF2-40B4-BE49-F238E27FC236}">
                <a16:creationId xmlns:a16="http://schemas.microsoft.com/office/drawing/2014/main" id="{B8233CFA-B5BA-8E9E-DDE7-958858811AC3}"/>
              </a:ext>
            </a:extLst>
          </p:cNvPr>
          <p:cNvGraphicFramePr>
            <a:graphicFrameLocks noGrp="1"/>
          </p:cNvGraphicFramePr>
          <p:nvPr>
            <p:ph type="tbl" sz="quarter" idx="17"/>
            <p:extLst>
              <p:ext uri="{D42A27DB-BD31-4B8C-83A1-F6EECF244321}">
                <p14:modId xmlns:p14="http://schemas.microsoft.com/office/powerpoint/2010/main" val="1210892572"/>
              </p:ext>
            </p:extLst>
          </p:nvPr>
        </p:nvGraphicFramePr>
        <p:xfrm>
          <a:off x="1992313" y="1700213"/>
          <a:ext cx="7848600" cy="4293396"/>
        </p:xfrm>
        <a:graphic>
          <a:graphicData uri="http://schemas.openxmlformats.org/drawingml/2006/table">
            <a:tbl>
              <a:tblPr>
                <a:tableStyleId>{5C22544A-7EE6-4342-B048-85BDC9FD1C3A}</a:tableStyleId>
              </a:tblPr>
              <a:tblGrid>
                <a:gridCol w="1223367">
                  <a:extLst>
                    <a:ext uri="{9D8B030D-6E8A-4147-A177-3AD203B41FA5}">
                      <a16:colId xmlns:a16="http://schemas.microsoft.com/office/drawing/2014/main" val="4263463641"/>
                    </a:ext>
                  </a:extLst>
                </a:gridCol>
                <a:gridCol w="6625233">
                  <a:extLst>
                    <a:ext uri="{9D8B030D-6E8A-4147-A177-3AD203B41FA5}">
                      <a16:colId xmlns:a16="http://schemas.microsoft.com/office/drawing/2014/main" val="34794982"/>
                    </a:ext>
                  </a:extLst>
                </a:gridCol>
              </a:tblGrid>
              <a:tr h="477044">
                <a:tc>
                  <a:txBody>
                    <a:bodyPr/>
                    <a:lstStyle/>
                    <a:p>
                      <a:pPr algn="r"/>
                      <a:r>
                        <a:rPr lang="de-DE" sz="1600" dirty="0" err="1"/>
                        <a:t>xx:xx</a:t>
                      </a:r>
                      <a:r>
                        <a:rPr lang="de-DE" sz="1600" dirty="0"/>
                        <a:t> Uhr</a:t>
                      </a:r>
                    </a:p>
                  </a:txBody>
                  <a:tcPr marL="0" marR="180000" anchor="ctr">
                    <a:noFill/>
                  </a:tcPr>
                </a:tc>
                <a:tc>
                  <a:txBody>
                    <a:bodyPr/>
                    <a:lstStyle/>
                    <a:p>
                      <a:r>
                        <a:rPr lang="de-DE" sz="1600" b="1" dirty="0"/>
                        <a:t>Warmup &amp; Input</a:t>
                      </a:r>
                    </a:p>
                  </a:txBody>
                  <a:tcPr marL="144000" anchor="ctr">
                    <a:noFill/>
                  </a:tcPr>
                </a:tc>
                <a:extLst>
                  <a:ext uri="{0D108BD9-81ED-4DB2-BD59-A6C34878D82A}">
                    <a16:rowId xmlns:a16="http://schemas.microsoft.com/office/drawing/2014/main" val="3206326925"/>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0" dirty="0">
                          <a:solidFill>
                            <a:schemeClr val="dk1"/>
                          </a:solidFill>
                        </a:rPr>
                        <a:t>Projektarbeit</a:t>
                      </a:r>
                    </a:p>
                  </a:txBody>
                  <a:tcPr marL="144000" anchor="ctr">
                    <a:noFill/>
                  </a:tcPr>
                </a:tc>
                <a:extLst>
                  <a:ext uri="{0D108BD9-81ED-4DB2-BD59-A6C34878D82A}">
                    <a16:rowId xmlns:a16="http://schemas.microsoft.com/office/drawing/2014/main" val="1984301204"/>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0" dirty="0"/>
                        <a:t>3. Reflexionsrunde</a:t>
                      </a:r>
                    </a:p>
                  </a:txBody>
                  <a:tcPr marL="144000" anchor="ctr">
                    <a:noFill/>
                  </a:tcPr>
                </a:tc>
                <a:extLst>
                  <a:ext uri="{0D108BD9-81ED-4DB2-BD59-A6C34878D82A}">
                    <a16:rowId xmlns:a16="http://schemas.microsoft.com/office/drawing/2014/main" val="607626540"/>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B w="12700" cap="flat" cmpd="sng" algn="ctr">
                      <a:solidFill>
                        <a:schemeClr val="tx1"/>
                      </a:solidFill>
                      <a:prstDash val="solid"/>
                      <a:round/>
                      <a:headEnd type="none" w="med" len="med"/>
                      <a:tailEnd type="none" w="med" len="med"/>
                    </a:lnB>
                    <a:noFill/>
                  </a:tcPr>
                </a:tc>
                <a:tc>
                  <a:txBody>
                    <a:bodyPr/>
                    <a:lstStyle/>
                    <a:p>
                      <a:r>
                        <a:rPr lang="de-DE" sz="1600" dirty="0"/>
                        <a:t>Weitere Projektarbeit</a:t>
                      </a:r>
                      <a:endParaRPr lang="de-DE" sz="1600" i="1" dirty="0"/>
                    </a:p>
                  </a:txBody>
                  <a:tcPr marL="14400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604209"/>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T w="12700" cap="flat" cmpd="sng" algn="ctr">
                      <a:solidFill>
                        <a:schemeClr val="tx1"/>
                      </a:solidFill>
                      <a:prstDash val="solid"/>
                      <a:round/>
                      <a:headEnd type="none" w="med" len="med"/>
                      <a:tailEnd type="none" w="med" len="med"/>
                    </a:lnT>
                    <a:noFill/>
                  </a:tcPr>
                </a:tc>
                <a:tc>
                  <a:txBody>
                    <a:bodyPr/>
                    <a:lstStyle/>
                    <a:p>
                      <a:r>
                        <a:rPr lang="de-DE" sz="1600" b="1" dirty="0"/>
                        <a:t>Mittagspause</a:t>
                      </a:r>
                    </a:p>
                  </a:txBody>
                  <a:tcPr marL="14400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563819830"/>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i="0" dirty="0"/>
                        <a:t>Weitere Projektarbeit</a:t>
                      </a:r>
                    </a:p>
                  </a:txBody>
                  <a:tcPr marL="144000" anchor="ctr">
                    <a:noFill/>
                  </a:tcPr>
                </a:tc>
                <a:extLst>
                  <a:ext uri="{0D108BD9-81ED-4DB2-BD59-A6C34878D82A}">
                    <a16:rowId xmlns:a16="http://schemas.microsoft.com/office/drawing/2014/main" val="1103404064"/>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noFill/>
                  </a:tcPr>
                </a:tc>
                <a:tc>
                  <a:txBody>
                    <a:bodyPr/>
                    <a:lstStyle/>
                    <a:p>
                      <a:r>
                        <a:rPr lang="de-DE" sz="1600" dirty="0"/>
                        <a:t>Ergebnispräsentation und Reflexion</a:t>
                      </a:r>
                      <a:endParaRPr lang="de-DE" sz="1600" i="1" dirty="0"/>
                    </a:p>
                  </a:txBody>
                  <a:tcPr marL="144000" anchor="ctr">
                    <a:noFill/>
                  </a:tcPr>
                </a:tc>
                <a:extLst>
                  <a:ext uri="{0D108BD9-81ED-4DB2-BD59-A6C34878D82A}">
                    <a16:rowId xmlns:a16="http://schemas.microsoft.com/office/drawing/2014/main" val="15463411"/>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err="1">
                          <a:ln>
                            <a:noFill/>
                          </a:ln>
                          <a:solidFill>
                            <a:prstClr val="black"/>
                          </a:solidFill>
                          <a:effectLst/>
                          <a:uLnTx/>
                          <a:uFillTx/>
                          <a:latin typeface="Kantumruy Pro"/>
                          <a:ea typeface="+mn-ea"/>
                          <a:cs typeface="+mn-cs"/>
                        </a:rPr>
                        <a:t>xx:xx</a:t>
                      </a:r>
                      <a:r>
                        <a:rPr kumimoji="0" lang="de-DE" sz="1600" b="0" i="0" u="none" strike="noStrike" kern="1200" cap="none" spc="0" normalizeH="0" baseline="0" noProof="0" dirty="0">
                          <a:ln>
                            <a:noFill/>
                          </a:ln>
                          <a:solidFill>
                            <a:prstClr val="black"/>
                          </a:solidFill>
                          <a:effectLst/>
                          <a:uLnTx/>
                          <a:uFillTx/>
                          <a:latin typeface="Kantumruy Pro"/>
                          <a:ea typeface="+mn-ea"/>
                          <a:cs typeface="+mn-cs"/>
                        </a:rPr>
                        <a:t> Uhr</a:t>
                      </a:r>
                    </a:p>
                  </a:txBody>
                  <a:tcPr marL="0" marR="180000" anchor="ctr">
                    <a:lnB w="12700" cap="flat" cmpd="sng" algn="ctr">
                      <a:solidFill>
                        <a:schemeClr val="tx1"/>
                      </a:solidFill>
                      <a:prstDash val="solid"/>
                      <a:round/>
                      <a:headEnd type="none" w="med" len="med"/>
                      <a:tailEnd type="none" w="med" len="med"/>
                    </a:lnB>
                    <a:noFill/>
                  </a:tcPr>
                </a:tc>
                <a:tc>
                  <a:txBody>
                    <a:bodyPr/>
                    <a:lstStyle/>
                    <a:p>
                      <a:r>
                        <a:rPr lang="de-DE" sz="1600" dirty="0"/>
                        <a:t>Abschlussrunde </a:t>
                      </a:r>
                      <a:endParaRPr lang="de-DE" sz="1600" i="1" dirty="0"/>
                    </a:p>
                  </a:txBody>
                  <a:tcPr marL="14400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0919679"/>
                  </a:ext>
                </a:extLst>
              </a:tr>
              <a:tr h="47704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Kantumruy Pro"/>
                          <a:ea typeface="+mn-ea"/>
                          <a:cs typeface="+mn-cs"/>
                        </a:rPr>
                        <a:t>16:00 Uhr</a:t>
                      </a:r>
                    </a:p>
                  </a:txBody>
                  <a:tcPr marL="0" marR="180000" anchor="ctr">
                    <a:lnT w="12700" cap="flat" cmpd="sng" algn="ctr">
                      <a:solidFill>
                        <a:schemeClr val="tx1"/>
                      </a:solidFill>
                      <a:prstDash val="solid"/>
                      <a:round/>
                      <a:headEnd type="none" w="med" len="med"/>
                      <a:tailEnd type="none" w="med" len="med"/>
                    </a:lnT>
                    <a:noFill/>
                  </a:tcPr>
                </a:tc>
                <a:tc>
                  <a:txBody>
                    <a:bodyPr/>
                    <a:lstStyle/>
                    <a:p>
                      <a:r>
                        <a:rPr lang="de-DE" sz="1600" b="1" dirty="0"/>
                        <a:t>Ende &amp; Ausklang</a:t>
                      </a:r>
                    </a:p>
                  </a:txBody>
                  <a:tcPr marL="14400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512905627"/>
                  </a:ext>
                </a:extLst>
              </a:tr>
            </a:tbl>
          </a:graphicData>
        </a:graphic>
      </p:graphicFrame>
      <p:pic>
        <p:nvPicPr>
          <p:cNvPr id="2" name="Grafik 1" descr="Ein Bild, das Grafiken, rot, Grafikdesign, Farbigkeit enthält.&#10;&#10;Automatisch generierte Beschreibung">
            <a:extLst>
              <a:ext uri="{FF2B5EF4-FFF2-40B4-BE49-F238E27FC236}">
                <a16:creationId xmlns:a16="http://schemas.microsoft.com/office/drawing/2014/main" id="{5754BC70-E516-EAF9-9FFA-8C55E519EA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6780468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3620B-E833-3471-EE7E-97A5570D7D1E}"/>
            </a:ext>
          </a:extLst>
        </p:cNvPr>
        <p:cNvGrpSpPr/>
        <p:nvPr/>
      </p:nvGrpSpPr>
      <p:grpSpPr>
        <a:xfrm>
          <a:off x="0" y="0"/>
          <a:ext cx="0" cy="0"/>
          <a:chOff x="0" y="0"/>
          <a:chExt cx="0" cy="0"/>
        </a:xfrm>
      </p:grpSpPr>
      <p:sp>
        <p:nvSpPr>
          <p:cNvPr id="5" name="Foliennummernplatzhalter 4" hidden="1">
            <a:extLst>
              <a:ext uri="{FF2B5EF4-FFF2-40B4-BE49-F238E27FC236}">
                <a16:creationId xmlns:a16="http://schemas.microsoft.com/office/drawing/2014/main" id="{B71ED786-7913-4D49-9C4B-520FDA4A996D}"/>
              </a:ext>
            </a:extLst>
          </p:cNvPr>
          <p:cNvSpPr>
            <a:spLocks noGrp="1"/>
          </p:cNvSpPr>
          <p:nvPr>
            <p:ph type="sldNum" sz="quarter" idx="4294967295"/>
          </p:nvPr>
        </p:nvSpPr>
        <p:spPr>
          <a:xfrm>
            <a:off x="8897937" y="6497767"/>
            <a:ext cx="2743200" cy="153888"/>
          </a:xfrm>
        </p:spPr>
        <p:txBody>
          <a:bodyPr/>
          <a:lstStyle/>
          <a:p>
            <a:pPr>
              <a:spcAft>
                <a:spcPts val="600"/>
              </a:spcAft>
            </a:pPr>
            <a:r>
              <a:rPr lang="de-DE"/>
              <a:t>Seite </a:t>
            </a:r>
            <a:fld id="{CE6CAF4D-DD0D-4F34-9F3A-F974D54A280A}" type="slidenum">
              <a:rPr lang="de-DE" smtClean="0"/>
              <a:pPr>
                <a:spcAft>
                  <a:spcPts val="600"/>
                </a:spcAft>
              </a:pPr>
              <a:t>34</a:t>
            </a:fld>
            <a:endParaRPr lang="de-DE"/>
          </a:p>
        </p:txBody>
      </p:sp>
      <p:sp>
        <p:nvSpPr>
          <p:cNvPr id="3" name="Textfeld 2">
            <a:extLst>
              <a:ext uri="{FF2B5EF4-FFF2-40B4-BE49-F238E27FC236}">
                <a16:creationId xmlns:a16="http://schemas.microsoft.com/office/drawing/2014/main" id="{89733B41-8E35-54C8-A09E-7F2AB425F737}"/>
              </a:ext>
            </a:extLst>
          </p:cNvPr>
          <p:cNvSpPr txBox="1"/>
          <p:nvPr/>
        </p:nvSpPr>
        <p:spPr>
          <a:xfrm>
            <a:off x="1937538" y="3105835"/>
            <a:ext cx="8316924" cy="646331"/>
          </a:xfrm>
          <a:prstGeom prst="rect">
            <a:avLst/>
          </a:prstGeom>
          <a:noFill/>
        </p:spPr>
        <p:txBody>
          <a:bodyPr wrap="square">
            <a:spAutoFit/>
          </a:bodyPr>
          <a:lstStyle/>
          <a:p>
            <a:r>
              <a:rPr lang="de-DE" b="1" dirty="0">
                <a:solidFill>
                  <a:srgbClr val="000000"/>
                </a:solidFill>
                <a:effectLst/>
                <a:latin typeface="Helvetica" pitchFamily="2" charset="0"/>
              </a:rPr>
              <a:t>Tape Notes Podcast. (2022, 25. Juli). </a:t>
            </a:r>
            <a:r>
              <a:rPr lang="de-DE" i="1" dirty="0">
                <a:solidFill>
                  <a:srgbClr val="000000"/>
                </a:solidFill>
                <a:effectLst/>
                <a:latin typeface="Helvetica" pitchFamily="2" charset="0"/>
              </a:rPr>
              <a:t>FINNEAS </a:t>
            </a:r>
            <a:r>
              <a:rPr lang="de-DE" i="1" dirty="0" err="1">
                <a:solidFill>
                  <a:srgbClr val="000000"/>
                </a:solidFill>
                <a:effectLst/>
                <a:latin typeface="Helvetica" pitchFamily="2" charset="0"/>
              </a:rPr>
              <a:t>Favourite</a:t>
            </a:r>
            <a:r>
              <a:rPr lang="de-DE" i="1" dirty="0">
                <a:solidFill>
                  <a:srgbClr val="000000"/>
                </a:solidFill>
                <a:effectLst/>
                <a:latin typeface="Helvetica" pitchFamily="2" charset="0"/>
              </a:rPr>
              <a:t> Plug-in &amp; </a:t>
            </a:r>
            <a:r>
              <a:rPr lang="de-DE" i="1" dirty="0" err="1">
                <a:solidFill>
                  <a:srgbClr val="000000"/>
                </a:solidFill>
                <a:effectLst/>
                <a:latin typeface="Helvetica" pitchFamily="2" charset="0"/>
              </a:rPr>
              <a:t>Advice</a:t>
            </a:r>
            <a:r>
              <a:rPr lang="de-DE" i="1" dirty="0">
                <a:solidFill>
                  <a:srgbClr val="000000"/>
                </a:solidFill>
                <a:effectLst/>
                <a:latin typeface="Helvetica" pitchFamily="2" charset="0"/>
              </a:rPr>
              <a:t> for </a:t>
            </a:r>
            <a:r>
              <a:rPr lang="de-DE" i="1" dirty="0" err="1">
                <a:solidFill>
                  <a:srgbClr val="000000"/>
                </a:solidFill>
                <a:effectLst/>
                <a:latin typeface="Helvetica" pitchFamily="2" charset="0"/>
              </a:rPr>
              <a:t>Musicians</a:t>
            </a:r>
            <a:r>
              <a:rPr lang="de-DE" dirty="0">
                <a:solidFill>
                  <a:srgbClr val="000000"/>
                </a:solidFill>
                <a:effectLst/>
                <a:latin typeface="Helvetica" pitchFamily="2" charset="0"/>
              </a:rPr>
              <a:t> [Video].YouTube. </a:t>
            </a:r>
            <a:r>
              <a:rPr lang="de-DE" dirty="0">
                <a:solidFill>
                  <a:srgbClr val="000000"/>
                </a:solidFill>
                <a:effectLst/>
                <a:latin typeface="Helvetica" pitchFamily="2" charset="0"/>
                <a:hlinkClick r:id="rId3"/>
              </a:rPr>
              <a:t>https://www.youtube.com/watch?v=C-HOPqztIVI</a:t>
            </a:r>
            <a:r>
              <a:rPr lang="de-DE" dirty="0">
                <a:solidFill>
                  <a:srgbClr val="000000"/>
                </a:solidFill>
                <a:effectLst/>
                <a:latin typeface="Helvetica" pitchFamily="2" charset="0"/>
              </a:rPr>
              <a:t> </a:t>
            </a:r>
          </a:p>
        </p:txBody>
      </p:sp>
      <p:sp>
        <p:nvSpPr>
          <p:cNvPr id="4" name="Textfeld 3">
            <a:extLst>
              <a:ext uri="{FF2B5EF4-FFF2-40B4-BE49-F238E27FC236}">
                <a16:creationId xmlns:a16="http://schemas.microsoft.com/office/drawing/2014/main" id="{A14028F0-4C58-EDDE-AF8C-B2BE04C86C4B}"/>
              </a:ext>
            </a:extLst>
          </p:cNvPr>
          <p:cNvSpPr txBox="1"/>
          <p:nvPr/>
        </p:nvSpPr>
        <p:spPr>
          <a:xfrm>
            <a:off x="767408" y="566837"/>
            <a:ext cx="6696744" cy="459998"/>
          </a:xfrm>
          <a:prstGeom prst="rect">
            <a:avLst/>
          </a:prstGeom>
          <a:noFill/>
        </p:spPr>
        <p:txBody>
          <a:bodyPr wrap="square" lIns="0" tIns="0" rIns="0" bIns="0" rtlCol="0">
            <a:spAutoFit/>
          </a:bodyPr>
          <a:lstStyle/>
          <a:p>
            <a:pPr algn="l">
              <a:lnSpc>
                <a:spcPct val="113000"/>
              </a:lnSpc>
            </a:pPr>
            <a:r>
              <a:rPr lang="de-DE" sz="2800" dirty="0">
                <a:latin typeface="+mj-lt"/>
              </a:rPr>
              <a:t>Video auf voller Foliengröße </a:t>
            </a:r>
          </a:p>
        </p:txBody>
      </p:sp>
    </p:spTree>
    <p:extLst>
      <p:ext uri="{BB962C8B-B14F-4D97-AF65-F5344CB8AC3E}">
        <p14:creationId xmlns:p14="http://schemas.microsoft.com/office/powerpoint/2010/main" val="10312608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EBE690-4BA8-8379-29EB-482A0EBFA872}"/>
              </a:ext>
            </a:extLst>
          </p:cNvPr>
          <p:cNvSpPr>
            <a:spLocks noGrp="1"/>
          </p:cNvSpPr>
          <p:nvPr>
            <p:ph type="title"/>
          </p:nvPr>
        </p:nvSpPr>
        <p:spPr>
          <a:xfrm>
            <a:off x="479376" y="332656"/>
            <a:ext cx="10796587" cy="4104456"/>
          </a:xfrm>
        </p:spPr>
        <p:txBody>
          <a:bodyPr/>
          <a:lstStyle/>
          <a:p>
            <a:r>
              <a:rPr lang="de-DE" sz="7000" dirty="0"/>
              <a:t>Bitte arbeiten Sie weiter an Ihren Projekten und erstellen Sie, wenn Sie wollen, ein Arrangement ausgehend vom Loop. Fügen Sie Effekte hinzu. </a:t>
            </a:r>
          </a:p>
        </p:txBody>
      </p:sp>
      <p:pic>
        <p:nvPicPr>
          <p:cNvPr id="4" name="Grafik 3" descr="Ein Bild, das Grafiken, rot, Grafikdesign, Farbigkeit enthält.&#10;&#10;Automatisch generierte Beschreibung">
            <a:extLst>
              <a:ext uri="{FF2B5EF4-FFF2-40B4-BE49-F238E27FC236}">
                <a16:creationId xmlns:a16="http://schemas.microsoft.com/office/drawing/2014/main" id="{6CA359E4-5D0B-3907-9C7D-CA8B7B722C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084070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19C89-9957-41B6-30E0-1EAE68B6598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03B8A08-1714-E8FB-5DA3-90D63E718400}"/>
              </a:ext>
            </a:extLst>
          </p:cNvPr>
          <p:cNvSpPr>
            <a:spLocks noGrp="1"/>
          </p:cNvSpPr>
          <p:nvPr>
            <p:ph type="title"/>
          </p:nvPr>
        </p:nvSpPr>
        <p:spPr>
          <a:xfrm>
            <a:off x="479376" y="332656"/>
            <a:ext cx="10796587" cy="4104456"/>
          </a:xfrm>
        </p:spPr>
        <p:txBody>
          <a:bodyPr/>
          <a:lstStyle/>
          <a:p>
            <a:r>
              <a:rPr lang="de-DE" sz="7000" dirty="0"/>
              <a:t>Fragen zu Begriffen?</a:t>
            </a:r>
            <a:br>
              <a:rPr lang="de-DE" sz="7000" dirty="0"/>
            </a:br>
            <a:r>
              <a:rPr lang="de-DE" sz="7000" dirty="0"/>
              <a:t>Schauen Sie doch gerne mal in unser Glossar: </a:t>
            </a:r>
            <a:r>
              <a:rPr lang="de-DE" sz="7000" dirty="0">
                <a:hlinkClick r:id="rId3"/>
              </a:rPr>
              <a:t>https://digi4all.de/glossary/</a:t>
            </a:r>
            <a:endParaRPr lang="de-DE" sz="7000" dirty="0"/>
          </a:p>
        </p:txBody>
      </p:sp>
      <p:pic>
        <p:nvPicPr>
          <p:cNvPr id="4" name="Grafik 3" descr="Ein Bild, das Grafiken, rot, Grafikdesign, Farbigkeit enthält.&#10;&#10;Automatisch generierte Beschreibung">
            <a:extLst>
              <a:ext uri="{FF2B5EF4-FFF2-40B4-BE49-F238E27FC236}">
                <a16:creationId xmlns:a16="http://schemas.microsoft.com/office/drawing/2014/main" id="{4C0BB4E3-7022-A4F8-7ED9-C4EDDA9A7F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4949281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BF958-929A-1977-191F-7740E58C00D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A7B0EF5-FF87-51E2-7EC8-18D98AAAB208}"/>
              </a:ext>
            </a:extLst>
          </p:cNvPr>
          <p:cNvSpPr>
            <a:spLocks noGrp="1"/>
          </p:cNvSpPr>
          <p:nvPr>
            <p:ph type="title"/>
          </p:nvPr>
        </p:nvSpPr>
        <p:spPr/>
        <p:txBody>
          <a:bodyPr/>
          <a:lstStyle/>
          <a:p>
            <a:r>
              <a:rPr lang="de-DE" dirty="0"/>
              <a:t>Produktionstechniken</a:t>
            </a:r>
            <a:br>
              <a:rPr lang="de-DE" dirty="0"/>
            </a:br>
            <a:r>
              <a:rPr lang="de-DE" sz="4400" dirty="0"/>
              <a:t>Anmerkung: Zeigen Sie die folgenden Techniken immer in kurzen Pausen des Schaffensprozesses der Gruppe und legen Sie es nahe, manche davon auszuprobieren.  </a:t>
            </a:r>
            <a:br>
              <a:rPr lang="de-DE" dirty="0"/>
            </a:b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B55F9A7C-40F3-8057-6D3A-D3D881458B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0895299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BF958-929A-1977-191F-7740E58C00D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A7B0EF5-FF87-51E2-7EC8-18D98AAAB208}"/>
              </a:ext>
            </a:extLst>
          </p:cNvPr>
          <p:cNvSpPr>
            <a:spLocks noGrp="1"/>
          </p:cNvSpPr>
          <p:nvPr>
            <p:ph type="title"/>
          </p:nvPr>
        </p:nvSpPr>
        <p:spPr/>
        <p:txBody>
          <a:bodyPr/>
          <a:lstStyle/>
          <a:p>
            <a:r>
              <a:rPr lang="de-DE" dirty="0"/>
              <a:t>Produktionstechniken</a:t>
            </a:r>
            <a:br>
              <a:rPr lang="de-DE" dirty="0"/>
            </a:br>
            <a:r>
              <a:rPr lang="de-DE" sz="6600" dirty="0"/>
              <a:t>Sampling und Arrangement </a:t>
            </a:r>
            <a:br>
              <a:rPr lang="de-DE" dirty="0"/>
            </a:b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B55F9A7C-40F3-8057-6D3A-D3D881458B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0906118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33051-98BE-77AC-ABBF-6E7CC95558A1}"/>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C1175DFC-B0EC-766B-BBE4-D61F308737D9}"/>
              </a:ext>
            </a:extLst>
          </p:cNvPr>
          <p:cNvSpPr>
            <a:spLocks noGrp="1"/>
          </p:cNvSpPr>
          <p:nvPr>
            <p:ph type="title"/>
          </p:nvPr>
        </p:nvSpPr>
        <p:spPr>
          <a:xfrm>
            <a:off x="569342" y="561975"/>
            <a:ext cx="10063733" cy="922809"/>
          </a:xfrm>
        </p:spPr>
        <p:txBody>
          <a:bodyPr anchor="ctr">
            <a:normAutofit/>
          </a:bodyPr>
          <a:lstStyle/>
          <a:p>
            <a:r>
              <a:rPr lang="de-DE" dirty="0"/>
              <a:t>Arrangement</a:t>
            </a:r>
          </a:p>
        </p:txBody>
      </p:sp>
      <p:pic>
        <p:nvPicPr>
          <p:cNvPr id="4" name="Grafik 3" descr="Ein Bild, das Screenshot, Multimedia-Software, Grafiksoftware, 3D-Modellierung enthält.&#10;&#10;KI-generierte Inhalte können fehlerhaft sein.">
            <a:extLst>
              <a:ext uri="{FF2B5EF4-FFF2-40B4-BE49-F238E27FC236}">
                <a16:creationId xmlns:a16="http://schemas.microsoft.com/office/drawing/2014/main" id="{017DE9FF-87D8-6547-E571-8B71AC0E6F0A}"/>
              </a:ext>
            </a:extLst>
          </p:cNvPr>
          <p:cNvPicPr>
            <a:picLocks noChangeAspect="1"/>
          </p:cNvPicPr>
          <p:nvPr/>
        </p:nvPicPr>
        <p:blipFill>
          <a:blip r:embed="rId3"/>
          <a:stretch>
            <a:fillRect/>
          </a:stretch>
        </p:blipFill>
        <p:spPr>
          <a:xfrm>
            <a:off x="569342" y="2617007"/>
            <a:ext cx="4841366" cy="2469097"/>
          </a:xfrm>
          <a:prstGeom prst="rect">
            <a:avLst/>
          </a:prstGeom>
          <a:noFill/>
        </p:spPr>
      </p:pic>
      <p:sp>
        <p:nvSpPr>
          <p:cNvPr id="7" name="Textplatzhalter 6">
            <a:extLst>
              <a:ext uri="{FF2B5EF4-FFF2-40B4-BE49-F238E27FC236}">
                <a16:creationId xmlns:a16="http://schemas.microsoft.com/office/drawing/2014/main" id="{9A7923F3-6080-4285-79B9-1C4AE61B452E}"/>
              </a:ext>
            </a:extLst>
          </p:cNvPr>
          <p:cNvSpPr>
            <a:spLocks noGrp="1"/>
          </p:cNvSpPr>
          <p:nvPr>
            <p:ph type="body" sz="quarter" idx="4294967295"/>
          </p:nvPr>
        </p:nvSpPr>
        <p:spPr>
          <a:xfrm>
            <a:off x="5791708" y="1675284"/>
            <a:ext cx="4841366" cy="4352544"/>
          </a:xfrm>
        </p:spPr>
        <p:txBody>
          <a:bodyPr anchor="t">
            <a:normAutofit fontScale="92500" lnSpcReduction="10000"/>
          </a:bodyPr>
          <a:lstStyle/>
          <a:p>
            <a:r>
              <a:rPr lang="de-DE" kern="1200" dirty="0"/>
              <a:t>Die Strukturierung und Instrumentation eines Songs. Eine klassische Popsongstruktur ist zum Beispiel:</a:t>
            </a:r>
            <a:br>
              <a:rPr lang="de-DE" kern="1200" dirty="0"/>
            </a:br>
            <a:r>
              <a:rPr lang="de-DE" kern="1200" dirty="0"/>
              <a:t>Intro (4-8 Takte)</a:t>
            </a:r>
            <a:br>
              <a:rPr lang="de-DE" kern="1200" dirty="0"/>
            </a:br>
            <a:r>
              <a:rPr lang="de-DE" kern="1200" dirty="0"/>
              <a:t>Verse 1 (16 Takte) </a:t>
            </a:r>
            <a:r>
              <a:rPr lang="de-DE" dirty="0"/>
              <a:t>–</a:t>
            </a:r>
            <a:r>
              <a:rPr lang="de-DE" kern="1200" dirty="0"/>
              <a:t> weniger Instrumente</a:t>
            </a:r>
            <a:br>
              <a:rPr lang="de-DE" kern="1200" dirty="0"/>
            </a:br>
            <a:r>
              <a:rPr lang="de-DE" kern="1200" dirty="0"/>
              <a:t>Chorus  (8-16 Takte) </a:t>
            </a:r>
            <a:r>
              <a:rPr lang="de-DE" dirty="0"/>
              <a:t>–</a:t>
            </a:r>
            <a:r>
              <a:rPr lang="de-DE" kern="1200" dirty="0"/>
              <a:t> volle Instrumentation  </a:t>
            </a:r>
            <a:br>
              <a:rPr lang="de-DE" kern="1200" dirty="0"/>
            </a:br>
            <a:r>
              <a:rPr lang="de-DE" kern="1200" dirty="0"/>
              <a:t>Verse 2 (16 Takte) </a:t>
            </a:r>
            <a:r>
              <a:rPr lang="de-DE" dirty="0"/>
              <a:t>–</a:t>
            </a:r>
            <a:r>
              <a:rPr lang="de-DE" kern="1200" dirty="0"/>
              <a:t> weniger Instrumente</a:t>
            </a:r>
            <a:br>
              <a:rPr lang="de-DE" kern="1200" dirty="0"/>
            </a:br>
            <a:r>
              <a:rPr lang="de-DE" kern="1200" dirty="0"/>
              <a:t>Bridge (8 Takte) – Kontrast</a:t>
            </a:r>
            <a:br>
              <a:rPr lang="de-DE" kern="1200" dirty="0"/>
            </a:br>
            <a:r>
              <a:rPr lang="de-DE" kern="1200" dirty="0"/>
              <a:t>Chorus  (8-16 Takte) </a:t>
            </a:r>
            <a:r>
              <a:rPr lang="de-DE" dirty="0"/>
              <a:t>–</a:t>
            </a:r>
            <a:r>
              <a:rPr lang="de-DE" kern="1200" dirty="0"/>
              <a:t> volle Instrumentation</a:t>
            </a:r>
            <a:br>
              <a:rPr lang="de-DE" kern="1200" dirty="0"/>
            </a:br>
            <a:r>
              <a:rPr lang="de-DE" kern="1200" dirty="0"/>
              <a:t>Outro (4-8 Takte)</a:t>
            </a:r>
          </a:p>
          <a:p>
            <a:r>
              <a:rPr lang="de-DE" kern="1200" dirty="0"/>
              <a:t>Heutzutage gibt es allerdings viele weitere Strukturen und Ansätze für die Gestaltung eines Song-Arrangements. Probieren Sie es gerne aus: </a:t>
            </a:r>
            <a:r>
              <a:rPr lang="de-DE" dirty="0"/>
              <a:t>V</a:t>
            </a:r>
            <a:r>
              <a:rPr lang="de-DE" kern="1200" dirty="0"/>
              <a:t>erlängern Sie Ihre Loops, nehmen Sie an verschiedenen Stellen Spuren weg und fügen Sie an anderen Stellen Spuren hinzu.</a:t>
            </a:r>
            <a:endParaRPr lang="en-US" kern="1200" dirty="0"/>
          </a:p>
          <a:p>
            <a:endParaRPr lang="en-US" kern="1200" dirty="0"/>
          </a:p>
        </p:txBody>
      </p:sp>
      <p:pic>
        <p:nvPicPr>
          <p:cNvPr id="2" name="Grafik 1" descr="Ein Bild, das Grafiken, rot, Grafikdesign, Farbigkeit enthält.&#10;&#10;Automatisch generierte Beschreibung">
            <a:extLst>
              <a:ext uri="{FF2B5EF4-FFF2-40B4-BE49-F238E27FC236}">
                <a16:creationId xmlns:a16="http://schemas.microsoft.com/office/drawing/2014/main" id="{8E96DEEE-660A-708C-E974-3F58C9712D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108440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p:txBody>
          <a:bodyPr/>
          <a:lstStyle/>
          <a:p>
            <a:pPr rtl="0" fontAlgn="t">
              <a:spcBef>
                <a:spcPts val="0"/>
              </a:spcBef>
              <a:spcAft>
                <a:spcPts val="0"/>
              </a:spcAft>
            </a:pPr>
            <a:r>
              <a:rPr lang="de-DE" sz="2800" b="1" i="0" u="none" strike="noStrike" dirty="0">
                <a:solidFill>
                  <a:srgbClr val="000000"/>
                </a:solidFill>
                <a:effectLst/>
                <a:latin typeface="Arial" panose="020B0604020202020204" pitchFamily="34" charset="0"/>
              </a:rPr>
              <a:t>Was für Musikstile spielen Sie gerne? </a:t>
            </a:r>
            <a:br>
              <a:rPr lang="de-DE" sz="2800" b="1" i="0" u="none" strike="noStrike" dirty="0">
                <a:solidFill>
                  <a:srgbClr val="000000"/>
                </a:solidFill>
                <a:effectLst/>
                <a:latin typeface="Arial" panose="020B0604020202020204" pitchFamily="34" charset="0"/>
              </a:rPr>
            </a:br>
            <a:br>
              <a:rPr lang="de-DE" sz="2800" b="1" dirty="0">
                <a:effectLst/>
              </a:rPr>
            </a:br>
            <a:r>
              <a:rPr lang="de-DE" sz="2800" b="1" i="0" u="none" strike="noStrike" dirty="0">
                <a:solidFill>
                  <a:srgbClr val="000000"/>
                </a:solidFill>
                <a:effectLst/>
                <a:latin typeface="Arial" panose="020B0604020202020204" pitchFamily="34" charset="0"/>
              </a:rPr>
              <a:t>Was für Musikstile hören Sie gerne? </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Was für Musikstile unterrichten Sie gerne?</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Wie würden Sie Ihre aktuelle Einstellung gegenüber digitalen Musikpraxen beschreiben?</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br>
              <a:rPr lang="de-DE" sz="2800" b="1" dirty="0">
                <a:effectLst/>
              </a:rPr>
            </a:br>
            <a:endParaRPr lang="de-DE" b="1"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2862635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DE93CE3C-B905-7BCD-87AB-A5D61DA4495A}"/>
              </a:ext>
            </a:extLst>
          </p:cNvPr>
          <p:cNvSpPr>
            <a:spLocks noGrp="1"/>
          </p:cNvSpPr>
          <p:nvPr>
            <p:ph type="title"/>
          </p:nvPr>
        </p:nvSpPr>
        <p:spPr/>
        <p:txBody>
          <a:bodyPr/>
          <a:lstStyle/>
          <a:p>
            <a:r>
              <a:rPr lang="de-DE" dirty="0"/>
              <a:t>Sampling &amp; Sample-</a:t>
            </a:r>
            <a:r>
              <a:rPr lang="de-DE" dirty="0" err="1"/>
              <a:t>Chopping</a:t>
            </a:r>
            <a:br>
              <a:rPr lang="de-DE" dirty="0"/>
            </a:br>
            <a:endParaRPr lang="de-DE" dirty="0"/>
          </a:p>
        </p:txBody>
      </p:sp>
      <p:sp>
        <p:nvSpPr>
          <p:cNvPr id="7" name="Textplatzhalter 6">
            <a:extLst>
              <a:ext uri="{FF2B5EF4-FFF2-40B4-BE49-F238E27FC236}">
                <a16:creationId xmlns:a16="http://schemas.microsoft.com/office/drawing/2014/main" id="{0157A04E-712E-144B-D523-D8A750249620}"/>
              </a:ext>
            </a:extLst>
          </p:cNvPr>
          <p:cNvSpPr>
            <a:spLocks noGrp="1"/>
          </p:cNvSpPr>
          <p:nvPr>
            <p:ph type="body" sz="quarter" idx="13"/>
          </p:nvPr>
        </p:nvSpPr>
        <p:spPr>
          <a:xfrm>
            <a:off x="550863" y="1628801"/>
            <a:ext cx="5068164" cy="3744242"/>
          </a:xfrm>
        </p:spPr>
        <p:txBody>
          <a:bodyPr/>
          <a:lstStyle/>
          <a:p>
            <a:pPr>
              <a:spcBef>
                <a:spcPts val="600"/>
              </a:spcBef>
            </a:pPr>
            <a:r>
              <a:rPr lang="de-DE" b="1" dirty="0"/>
              <a:t>Sampling</a:t>
            </a:r>
            <a:r>
              <a:rPr lang="de-DE" dirty="0"/>
              <a:t> beschreibt die Verwendung vorhandener Audio-Aufnahmen als Basis für die Produktion neuer Musik. </a:t>
            </a:r>
          </a:p>
          <a:p>
            <a:pPr>
              <a:spcBef>
                <a:spcPts val="600"/>
              </a:spcBef>
            </a:pPr>
            <a:r>
              <a:rPr lang="de-DE" b="1" dirty="0"/>
              <a:t>Sample-</a:t>
            </a:r>
            <a:r>
              <a:rPr lang="de-DE" b="1" dirty="0" err="1"/>
              <a:t>Chopping</a:t>
            </a:r>
            <a:r>
              <a:rPr lang="de-DE" dirty="0"/>
              <a:t> ist eine Technik und beschreibt das Schneiden von Audiomaterial (z. B. Vocals oder Samples) in kleine Stücke und das </a:t>
            </a:r>
            <a:r>
              <a:rPr lang="de-DE" dirty="0" err="1"/>
              <a:t>Rearrangieren</a:t>
            </a:r>
            <a:r>
              <a:rPr lang="de-DE" dirty="0"/>
              <a:t> dieser Fragmente zu neuen Mustern. Das </a:t>
            </a:r>
            <a:r>
              <a:rPr lang="de-DE" dirty="0" err="1"/>
              <a:t>Chopping</a:t>
            </a:r>
            <a:r>
              <a:rPr lang="de-DE" dirty="0"/>
              <a:t> von Samples ist ein zentrales Stilmittel der samplebasierten Musikproduktion.</a:t>
            </a:r>
          </a:p>
        </p:txBody>
      </p:sp>
      <p:sp>
        <p:nvSpPr>
          <p:cNvPr id="8" name="Textplatzhalter 7">
            <a:extLst>
              <a:ext uri="{FF2B5EF4-FFF2-40B4-BE49-F238E27FC236}">
                <a16:creationId xmlns:a16="http://schemas.microsoft.com/office/drawing/2014/main" id="{3764E6A1-86F4-D067-D9B2-469C897CE168}"/>
              </a:ext>
            </a:extLst>
          </p:cNvPr>
          <p:cNvSpPr>
            <a:spLocks noGrp="1"/>
          </p:cNvSpPr>
          <p:nvPr>
            <p:ph type="body" sz="quarter" idx="18"/>
          </p:nvPr>
        </p:nvSpPr>
        <p:spPr>
          <a:xfrm>
            <a:off x="6572972" y="1556792"/>
            <a:ext cx="5068164" cy="4379193"/>
          </a:xfrm>
        </p:spPr>
        <p:txBody>
          <a:bodyPr/>
          <a:lstStyle/>
          <a:p>
            <a:pPr>
              <a:spcBef>
                <a:spcPts val="600"/>
              </a:spcBef>
            </a:pPr>
            <a:r>
              <a:rPr lang="de-DE" dirty="0"/>
              <a:t>Anwendungsbeispiel in </a:t>
            </a:r>
            <a:r>
              <a:rPr lang="de-DE" dirty="0" err="1"/>
              <a:t>GarageBand</a:t>
            </a:r>
            <a:r>
              <a:rPr lang="de-DE" dirty="0"/>
              <a:t>:</a:t>
            </a:r>
          </a:p>
          <a:p>
            <a:pPr marL="342900" indent="-342900">
              <a:spcBef>
                <a:spcPts val="600"/>
              </a:spcBef>
              <a:buFont typeface="Symbol" panose="05050102010706020507" pitchFamily="18" charset="2"/>
              <a:buChar char="-"/>
            </a:pPr>
            <a:r>
              <a:rPr lang="de-DE" dirty="0"/>
              <a:t>Importieren Sie ein Sample aus den Apple Loops und ziehen sie es unter die letzte Spur Ihres Songs, um eine neue Audiospur mit dem Sample zu erzeugen.</a:t>
            </a:r>
          </a:p>
          <a:p>
            <a:pPr marL="342900" indent="-342900">
              <a:spcBef>
                <a:spcPts val="600"/>
              </a:spcBef>
              <a:buFont typeface="Symbol" panose="05050102010706020507" pitchFamily="18" charset="2"/>
              <a:buChar char="-"/>
            </a:pPr>
            <a:r>
              <a:rPr lang="de-DE" dirty="0"/>
              <a:t>Klicken Sie nun die entstandene Audio-Region an und wählen aus dem Bearbeitungsmenü die Option „Teilen“. Die nun erschienene Schere können Sie verschieben und mit einen Wisch nach unten die Spur in kleinere Teile aufteilen und diese neu arrangieren. </a:t>
            </a:r>
          </a:p>
        </p:txBody>
      </p:sp>
      <p:pic>
        <p:nvPicPr>
          <p:cNvPr id="2" name="Grafik 1" descr="Ein Bild, das Grafiken, rot, Grafikdesign, Farbigkeit enthält.&#10;&#10;Automatisch generierte Beschreibung">
            <a:extLst>
              <a:ext uri="{FF2B5EF4-FFF2-40B4-BE49-F238E27FC236}">
                <a16:creationId xmlns:a16="http://schemas.microsoft.com/office/drawing/2014/main" id="{5CDB53E2-37F1-3532-BB6A-E8F78D9C19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6680693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BC4AC-30D0-5CDA-DBD4-32F0FF9C1AA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90D2EE3-17E9-981B-813A-0BCE462AC1B5}"/>
              </a:ext>
            </a:extLst>
          </p:cNvPr>
          <p:cNvSpPr>
            <a:spLocks noGrp="1"/>
          </p:cNvSpPr>
          <p:nvPr>
            <p:ph type="title"/>
          </p:nvPr>
        </p:nvSpPr>
        <p:spPr/>
        <p:txBody>
          <a:bodyPr/>
          <a:lstStyle/>
          <a:p>
            <a:r>
              <a:rPr lang="de-DE" dirty="0"/>
              <a:t>Produktionstechniken</a:t>
            </a:r>
            <a:br>
              <a:rPr lang="de-DE" dirty="0"/>
            </a:br>
            <a:r>
              <a:rPr lang="de-DE" sz="6600" dirty="0"/>
              <a:t>Was mit MIDI  </a:t>
            </a:r>
            <a:br>
              <a:rPr lang="de-DE" dirty="0"/>
            </a:b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29F59B14-877B-B74B-2A4E-983A18FE1F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9747600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3620B-E833-3471-EE7E-97A5570D7D1E}"/>
            </a:ext>
          </a:extLst>
        </p:cNvPr>
        <p:cNvGrpSpPr/>
        <p:nvPr/>
      </p:nvGrpSpPr>
      <p:grpSpPr>
        <a:xfrm>
          <a:off x="0" y="0"/>
          <a:ext cx="0" cy="0"/>
          <a:chOff x="0" y="0"/>
          <a:chExt cx="0" cy="0"/>
        </a:xfrm>
      </p:grpSpPr>
      <p:sp>
        <p:nvSpPr>
          <p:cNvPr id="5" name="Foliennummernplatzhalter 4" hidden="1">
            <a:extLst>
              <a:ext uri="{FF2B5EF4-FFF2-40B4-BE49-F238E27FC236}">
                <a16:creationId xmlns:a16="http://schemas.microsoft.com/office/drawing/2014/main" id="{B71ED786-7913-4D49-9C4B-520FDA4A996D}"/>
              </a:ext>
            </a:extLst>
          </p:cNvPr>
          <p:cNvSpPr>
            <a:spLocks noGrp="1"/>
          </p:cNvSpPr>
          <p:nvPr>
            <p:ph type="sldNum" sz="quarter" idx="4294967295"/>
          </p:nvPr>
        </p:nvSpPr>
        <p:spPr>
          <a:xfrm>
            <a:off x="8897937" y="6497767"/>
            <a:ext cx="2743200" cy="153888"/>
          </a:xfrm>
        </p:spPr>
        <p:txBody>
          <a:bodyPr/>
          <a:lstStyle/>
          <a:p>
            <a:pPr>
              <a:spcAft>
                <a:spcPts val="600"/>
              </a:spcAft>
            </a:pPr>
            <a:r>
              <a:rPr lang="de-DE"/>
              <a:t>Seite </a:t>
            </a:r>
            <a:fld id="{CE6CAF4D-DD0D-4F34-9F3A-F974D54A280A}" type="slidenum">
              <a:rPr lang="de-DE" smtClean="0"/>
              <a:pPr>
                <a:spcAft>
                  <a:spcPts val="600"/>
                </a:spcAft>
              </a:pPr>
              <a:t>42</a:t>
            </a:fld>
            <a:endParaRPr lang="de-DE"/>
          </a:p>
        </p:txBody>
      </p:sp>
      <p:sp>
        <p:nvSpPr>
          <p:cNvPr id="4" name="Textfeld 3">
            <a:extLst>
              <a:ext uri="{FF2B5EF4-FFF2-40B4-BE49-F238E27FC236}">
                <a16:creationId xmlns:a16="http://schemas.microsoft.com/office/drawing/2014/main" id="{A14028F0-4C58-EDDE-AF8C-B2BE04C86C4B}"/>
              </a:ext>
            </a:extLst>
          </p:cNvPr>
          <p:cNvSpPr txBox="1"/>
          <p:nvPr/>
        </p:nvSpPr>
        <p:spPr>
          <a:xfrm>
            <a:off x="767408" y="566837"/>
            <a:ext cx="6696744" cy="459998"/>
          </a:xfrm>
          <a:prstGeom prst="rect">
            <a:avLst/>
          </a:prstGeom>
          <a:noFill/>
        </p:spPr>
        <p:txBody>
          <a:bodyPr wrap="square" lIns="0" tIns="0" rIns="0" bIns="0" rtlCol="0">
            <a:spAutoFit/>
          </a:bodyPr>
          <a:lstStyle/>
          <a:p>
            <a:pPr algn="l">
              <a:lnSpc>
                <a:spcPct val="113000"/>
              </a:lnSpc>
            </a:pPr>
            <a:r>
              <a:rPr lang="de-DE" sz="2800" dirty="0">
                <a:latin typeface="+mj-lt"/>
              </a:rPr>
              <a:t>Video auf voller Foliengröße </a:t>
            </a:r>
          </a:p>
        </p:txBody>
      </p:sp>
      <p:sp>
        <p:nvSpPr>
          <p:cNvPr id="2" name="Textfeld 1">
            <a:extLst>
              <a:ext uri="{FF2B5EF4-FFF2-40B4-BE49-F238E27FC236}">
                <a16:creationId xmlns:a16="http://schemas.microsoft.com/office/drawing/2014/main" id="{B1C5FB0F-96A6-8D03-50A8-78B47FB165AB}"/>
              </a:ext>
            </a:extLst>
          </p:cNvPr>
          <p:cNvSpPr txBox="1"/>
          <p:nvPr/>
        </p:nvSpPr>
        <p:spPr>
          <a:xfrm>
            <a:off x="2423592" y="2060848"/>
            <a:ext cx="7056784" cy="608756"/>
          </a:xfrm>
          <a:prstGeom prst="rect">
            <a:avLst/>
          </a:prstGeom>
          <a:noFill/>
        </p:spPr>
        <p:txBody>
          <a:bodyPr wrap="square" lIns="0" tIns="0" rIns="0" bIns="0" rtlCol="0">
            <a:spAutoFit/>
          </a:bodyPr>
          <a:lstStyle/>
          <a:p>
            <a:pPr algn="l">
              <a:lnSpc>
                <a:spcPct val="113000"/>
              </a:lnSpc>
            </a:pPr>
            <a:r>
              <a:rPr lang="de-DE" dirty="0"/>
              <a:t>Ein Beispiel auswählen, bei dem die Arbeit mit MIDI-Dateien ein Teil des kreativen Schaffensprozesses ist, zum Beispiel dieses Video:</a:t>
            </a:r>
          </a:p>
        </p:txBody>
      </p:sp>
      <p:pic>
        <p:nvPicPr>
          <p:cNvPr id="6" name="Grafik 5" descr="Ein Bild, das Grafiken, rot, Grafikdesign, Farbigkeit enthält.&#10;&#10;Automatisch generierte Beschreibung">
            <a:extLst>
              <a:ext uri="{FF2B5EF4-FFF2-40B4-BE49-F238E27FC236}">
                <a16:creationId xmlns:a16="http://schemas.microsoft.com/office/drawing/2014/main" id="{3D8568BC-35B8-61C0-6FFA-3DE50E6DB6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8" name="Textfeld 7">
            <a:extLst>
              <a:ext uri="{FF2B5EF4-FFF2-40B4-BE49-F238E27FC236}">
                <a16:creationId xmlns:a16="http://schemas.microsoft.com/office/drawing/2014/main" id="{6D9BEF44-DD2E-8836-7A3D-EE01E5DA4AEB}"/>
              </a:ext>
            </a:extLst>
          </p:cNvPr>
          <p:cNvSpPr txBox="1"/>
          <p:nvPr/>
        </p:nvSpPr>
        <p:spPr>
          <a:xfrm>
            <a:off x="2339752" y="2967335"/>
            <a:ext cx="7512496" cy="923330"/>
          </a:xfrm>
          <a:prstGeom prst="rect">
            <a:avLst/>
          </a:prstGeom>
          <a:noFill/>
        </p:spPr>
        <p:txBody>
          <a:bodyPr wrap="square">
            <a:spAutoFit/>
          </a:bodyPr>
          <a:lstStyle/>
          <a:p>
            <a:r>
              <a:rPr lang="de-DE" sz="1800" b="1" dirty="0">
                <a:effectLst/>
              </a:rPr>
              <a:t>Tape Notes Podcast. (2024, 30. Juni).</a:t>
            </a:r>
            <a:r>
              <a:rPr lang="de-DE" sz="1800" dirty="0">
                <a:effectLst/>
              </a:rPr>
              <a:t> </a:t>
            </a:r>
            <a:r>
              <a:rPr lang="de-DE" sz="1800" i="1" dirty="0">
                <a:effectLst/>
              </a:rPr>
              <a:t>George Daniel &amp; AG Cook </a:t>
            </a:r>
            <a:r>
              <a:rPr lang="de-DE" sz="1800" i="1" dirty="0" err="1">
                <a:effectLst/>
              </a:rPr>
              <a:t>Unpack</a:t>
            </a:r>
            <a:r>
              <a:rPr lang="de-DE" sz="1800" i="1" dirty="0">
                <a:effectLst/>
              </a:rPr>
              <a:t> </a:t>
            </a:r>
            <a:r>
              <a:rPr lang="de-DE" sz="1800" i="1" dirty="0" err="1">
                <a:effectLst/>
              </a:rPr>
              <a:t>Logic</a:t>
            </a:r>
            <a:r>
              <a:rPr lang="de-DE" sz="1800" i="1" dirty="0">
                <a:effectLst/>
              </a:rPr>
              <a:t> Session for </a:t>
            </a:r>
            <a:r>
              <a:rPr lang="de-DE" sz="1800" i="1" dirty="0" err="1">
                <a:effectLst/>
              </a:rPr>
              <a:t>Charli</a:t>
            </a:r>
            <a:r>
              <a:rPr lang="de-DE" sz="1800" i="1" dirty="0">
                <a:effectLst/>
              </a:rPr>
              <a:t> </a:t>
            </a:r>
            <a:r>
              <a:rPr lang="de-DE" sz="1800" i="1" dirty="0" err="1">
                <a:effectLst/>
              </a:rPr>
              <a:t>XCX's</a:t>
            </a:r>
            <a:r>
              <a:rPr lang="de-DE" sz="1800" i="1" dirty="0">
                <a:effectLst/>
              </a:rPr>
              <a:t> "Club Classics" </a:t>
            </a:r>
            <a:r>
              <a:rPr lang="de-DE" sz="1800" i="1" dirty="0" err="1">
                <a:effectLst/>
              </a:rPr>
              <a:t>from</a:t>
            </a:r>
            <a:r>
              <a:rPr lang="de-DE" sz="1800" i="1" dirty="0">
                <a:effectLst/>
              </a:rPr>
              <a:t> New Album "BRAT„ </a:t>
            </a:r>
            <a:r>
              <a:rPr lang="de-DE" sz="1800" dirty="0">
                <a:effectLst/>
              </a:rPr>
              <a:t>[Video]. YouTube. </a:t>
            </a:r>
            <a:r>
              <a:rPr lang="de-DE" sz="1800" dirty="0">
                <a:effectLst/>
                <a:hlinkClick r:id="rId4"/>
              </a:rPr>
              <a:t>https://www.youtube.com/watch?v=WQm0McuIA84</a:t>
            </a:r>
            <a:r>
              <a:rPr lang="de-DE" sz="1800" dirty="0">
                <a:effectLst/>
              </a:rPr>
              <a:t>  </a:t>
            </a:r>
            <a:endParaRPr lang="de-DE" dirty="0"/>
          </a:p>
        </p:txBody>
      </p:sp>
    </p:spTree>
    <p:extLst>
      <p:ext uri="{BB962C8B-B14F-4D97-AF65-F5344CB8AC3E}">
        <p14:creationId xmlns:p14="http://schemas.microsoft.com/office/powerpoint/2010/main" val="12526917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BC4AC-30D0-5CDA-DBD4-32F0FF9C1AA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90D2EE3-17E9-981B-813A-0BCE462AC1B5}"/>
              </a:ext>
            </a:extLst>
          </p:cNvPr>
          <p:cNvSpPr>
            <a:spLocks noGrp="1"/>
          </p:cNvSpPr>
          <p:nvPr>
            <p:ph type="title"/>
          </p:nvPr>
        </p:nvSpPr>
        <p:spPr/>
        <p:txBody>
          <a:bodyPr/>
          <a:lstStyle/>
          <a:p>
            <a:r>
              <a:rPr lang="de-DE" dirty="0"/>
              <a:t>Produktionstechniken</a:t>
            </a:r>
            <a:br>
              <a:rPr lang="de-DE" dirty="0"/>
            </a:br>
            <a:r>
              <a:rPr lang="de-DE" sz="6600" dirty="0"/>
              <a:t>Multitrack Recording, Layering, Textur und Field Recording</a:t>
            </a:r>
            <a:br>
              <a:rPr lang="de-DE" dirty="0"/>
            </a:b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29F59B14-877B-B74B-2A4E-983A18FE1F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2163989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3620B-E833-3471-EE7E-97A5570D7D1E}"/>
            </a:ext>
          </a:extLst>
        </p:cNvPr>
        <p:cNvGrpSpPr/>
        <p:nvPr/>
      </p:nvGrpSpPr>
      <p:grpSpPr>
        <a:xfrm>
          <a:off x="0" y="0"/>
          <a:ext cx="0" cy="0"/>
          <a:chOff x="0" y="0"/>
          <a:chExt cx="0" cy="0"/>
        </a:xfrm>
      </p:grpSpPr>
      <p:sp>
        <p:nvSpPr>
          <p:cNvPr id="5" name="Foliennummernplatzhalter 4" hidden="1">
            <a:extLst>
              <a:ext uri="{FF2B5EF4-FFF2-40B4-BE49-F238E27FC236}">
                <a16:creationId xmlns:a16="http://schemas.microsoft.com/office/drawing/2014/main" id="{B71ED786-7913-4D49-9C4B-520FDA4A996D}"/>
              </a:ext>
            </a:extLst>
          </p:cNvPr>
          <p:cNvSpPr>
            <a:spLocks noGrp="1"/>
          </p:cNvSpPr>
          <p:nvPr>
            <p:ph type="sldNum" sz="quarter" idx="4294967295"/>
          </p:nvPr>
        </p:nvSpPr>
        <p:spPr>
          <a:xfrm>
            <a:off x="8897937" y="6497767"/>
            <a:ext cx="2743200" cy="153888"/>
          </a:xfrm>
        </p:spPr>
        <p:txBody>
          <a:bodyPr/>
          <a:lstStyle/>
          <a:p>
            <a:pPr>
              <a:spcAft>
                <a:spcPts val="600"/>
              </a:spcAft>
            </a:pPr>
            <a:r>
              <a:rPr lang="de-DE"/>
              <a:t>Seite </a:t>
            </a:r>
            <a:fld id="{CE6CAF4D-DD0D-4F34-9F3A-F974D54A280A}" type="slidenum">
              <a:rPr lang="de-DE" smtClean="0"/>
              <a:pPr>
                <a:spcAft>
                  <a:spcPts val="600"/>
                </a:spcAft>
              </a:pPr>
              <a:t>44</a:t>
            </a:fld>
            <a:endParaRPr lang="de-DE"/>
          </a:p>
        </p:txBody>
      </p:sp>
      <p:sp>
        <p:nvSpPr>
          <p:cNvPr id="3" name="Textfeld 2">
            <a:extLst>
              <a:ext uri="{FF2B5EF4-FFF2-40B4-BE49-F238E27FC236}">
                <a16:creationId xmlns:a16="http://schemas.microsoft.com/office/drawing/2014/main" id="{89733B41-8E35-54C8-A09E-7F2AB425F737}"/>
              </a:ext>
            </a:extLst>
          </p:cNvPr>
          <p:cNvSpPr txBox="1"/>
          <p:nvPr/>
        </p:nvSpPr>
        <p:spPr>
          <a:xfrm>
            <a:off x="1595500" y="2967335"/>
            <a:ext cx="9001000" cy="923330"/>
          </a:xfrm>
          <a:prstGeom prst="rect">
            <a:avLst/>
          </a:prstGeom>
          <a:noFill/>
        </p:spPr>
        <p:txBody>
          <a:bodyPr wrap="square">
            <a:spAutoFit/>
          </a:bodyPr>
          <a:lstStyle/>
          <a:p>
            <a:r>
              <a:rPr lang="de-DE" sz="1800" dirty="0">
                <a:effectLst/>
                <a:latin typeface="Helvetica" pitchFamily="2" charset="0"/>
              </a:rPr>
              <a:t>Ausschnitte aus:</a:t>
            </a:r>
          </a:p>
          <a:p>
            <a:r>
              <a:rPr lang="de-DE" sz="1800" b="1" dirty="0">
                <a:effectLst/>
                <a:latin typeface="Helvetica" pitchFamily="2" charset="0"/>
              </a:rPr>
              <a:t>Genius. (2018, 22. Mai). </a:t>
            </a:r>
            <a:r>
              <a:rPr lang="de-DE" sz="1800" i="1" dirty="0">
                <a:effectLst/>
                <a:latin typeface="Helvetica" pitchFamily="2" charset="0"/>
              </a:rPr>
              <a:t>The Making </a:t>
            </a:r>
            <a:r>
              <a:rPr lang="de-DE" sz="1800" i="1" dirty="0" err="1">
                <a:effectLst/>
                <a:latin typeface="Helvetica" pitchFamily="2" charset="0"/>
              </a:rPr>
              <a:t>Of</a:t>
            </a:r>
            <a:r>
              <a:rPr lang="de-DE" sz="1800" i="1" dirty="0">
                <a:effectLst/>
                <a:latin typeface="Helvetica" pitchFamily="2" charset="0"/>
              </a:rPr>
              <a:t> A$AP </a:t>
            </a:r>
            <a:r>
              <a:rPr lang="de-DE" sz="1800" i="1" dirty="0" err="1">
                <a:effectLst/>
                <a:latin typeface="Helvetica" pitchFamily="2" charset="0"/>
              </a:rPr>
              <a:t>Ferg's</a:t>
            </a:r>
            <a:r>
              <a:rPr lang="de-DE" sz="1800" i="1" dirty="0">
                <a:effectLst/>
                <a:latin typeface="Helvetica" pitchFamily="2" charset="0"/>
              </a:rPr>
              <a:t> "Plain Jane" With Kirk Knight | </a:t>
            </a:r>
            <a:r>
              <a:rPr lang="de-DE" sz="1800" i="1" dirty="0" err="1">
                <a:effectLst/>
                <a:latin typeface="Helvetica" pitchFamily="2" charset="0"/>
              </a:rPr>
              <a:t>Deconstructed</a:t>
            </a:r>
            <a:r>
              <a:rPr lang="de-DE" sz="1800" i="1" dirty="0">
                <a:effectLst/>
                <a:latin typeface="Helvetica" pitchFamily="2" charset="0"/>
              </a:rPr>
              <a:t> </a:t>
            </a:r>
            <a:r>
              <a:rPr lang="de-DE" sz="1800" dirty="0">
                <a:effectLst/>
                <a:latin typeface="Helvetica" pitchFamily="2" charset="0"/>
              </a:rPr>
              <a:t>[Video]. YouTube. </a:t>
            </a:r>
            <a:r>
              <a:rPr lang="de-DE" sz="1800" dirty="0">
                <a:effectLst/>
                <a:latin typeface="Helvetica" pitchFamily="2" charset="0"/>
                <a:hlinkClick r:id="rId3"/>
              </a:rPr>
              <a:t>https://www.youtube.com/watch?v=JEPdZgR-vBs</a:t>
            </a:r>
            <a:r>
              <a:rPr lang="de-DE" sz="1800" dirty="0">
                <a:effectLst/>
                <a:latin typeface="Helvetica" pitchFamily="2" charset="0"/>
              </a:rPr>
              <a:t>  </a:t>
            </a:r>
            <a:endParaRPr lang="de-DE" dirty="0"/>
          </a:p>
        </p:txBody>
      </p:sp>
      <p:sp>
        <p:nvSpPr>
          <p:cNvPr id="4" name="Textfeld 3">
            <a:extLst>
              <a:ext uri="{FF2B5EF4-FFF2-40B4-BE49-F238E27FC236}">
                <a16:creationId xmlns:a16="http://schemas.microsoft.com/office/drawing/2014/main" id="{A14028F0-4C58-EDDE-AF8C-B2BE04C86C4B}"/>
              </a:ext>
            </a:extLst>
          </p:cNvPr>
          <p:cNvSpPr txBox="1"/>
          <p:nvPr/>
        </p:nvSpPr>
        <p:spPr>
          <a:xfrm>
            <a:off x="767408" y="566837"/>
            <a:ext cx="6696744" cy="459998"/>
          </a:xfrm>
          <a:prstGeom prst="rect">
            <a:avLst/>
          </a:prstGeom>
          <a:noFill/>
        </p:spPr>
        <p:txBody>
          <a:bodyPr wrap="square" lIns="0" tIns="0" rIns="0" bIns="0" rtlCol="0">
            <a:spAutoFit/>
          </a:bodyPr>
          <a:lstStyle/>
          <a:p>
            <a:pPr algn="l">
              <a:lnSpc>
                <a:spcPct val="113000"/>
              </a:lnSpc>
            </a:pPr>
            <a:r>
              <a:rPr lang="de-DE" sz="2800" dirty="0">
                <a:latin typeface="+mj-lt"/>
              </a:rPr>
              <a:t>Video auf voller Foliengröße </a:t>
            </a:r>
          </a:p>
        </p:txBody>
      </p:sp>
      <p:pic>
        <p:nvPicPr>
          <p:cNvPr id="2" name="Grafik 1" descr="Ein Bild, das Grafiken, rot, Grafikdesign, Farbigkeit enthält.&#10;&#10;Automatisch generierte Beschreibung">
            <a:extLst>
              <a:ext uri="{FF2B5EF4-FFF2-40B4-BE49-F238E27FC236}">
                <a16:creationId xmlns:a16="http://schemas.microsoft.com/office/drawing/2014/main" id="{E860CC42-53D5-0F52-C161-E4928C91A8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1505186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31C846F1-3808-A7E3-28C6-BD73E20DC64D}"/>
              </a:ext>
            </a:extLst>
          </p:cNvPr>
          <p:cNvSpPr>
            <a:spLocks noGrp="1"/>
          </p:cNvSpPr>
          <p:nvPr>
            <p:ph type="title"/>
          </p:nvPr>
        </p:nvSpPr>
        <p:spPr/>
        <p:txBody>
          <a:bodyPr/>
          <a:lstStyle/>
          <a:p>
            <a:r>
              <a:rPr lang="de-DE" dirty="0"/>
              <a:t>Layering </a:t>
            </a:r>
          </a:p>
        </p:txBody>
      </p:sp>
      <p:sp>
        <p:nvSpPr>
          <p:cNvPr id="7" name="Textplatzhalter 6">
            <a:extLst>
              <a:ext uri="{FF2B5EF4-FFF2-40B4-BE49-F238E27FC236}">
                <a16:creationId xmlns:a16="http://schemas.microsoft.com/office/drawing/2014/main" id="{3EE6CB2E-2207-A317-0A1B-42C8C168EDCC}"/>
              </a:ext>
            </a:extLst>
          </p:cNvPr>
          <p:cNvSpPr>
            <a:spLocks noGrp="1"/>
          </p:cNvSpPr>
          <p:nvPr>
            <p:ph type="body" sz="quarter" idx="13"/>
          </p:nvPr>
        </p:nvSpPr>
        <p:spPr>
          <a:xfrm>
            <a:off x="569342" y="1556879"/>
            <a:ext cx="5068164" cy="3744242"/>
          </a:xfrm>
        </p:spPr>
        <p:txBody>
          <a:bodyPr/>
          <a:lstStyle/>
          <a:p>
            <a:pPr>
              <a:spcBef>
                <a:spcPts val="600"/>
              </a:spcBef>
            </a:pPr>
            <a:r>
              <a:rPr lang="de-DE" dirty="0"/>
              <a:t>Bei dieser Technik werden verschiedene Instrumente/Sounds miteinander kombiniert, um einen komplexeren und/oder satteren Sound zu erzeugen. Dafür können z. B. gleiche Instrumente in eine andere Tonhöhe verschoben werden, verschiedene Rhythmus-Pattern kombiniert oder vorhandene Melodielinien/Akkordfolgen mit anderen Instrumenten gespielt werden. Layering kann zudem für die Erzeugung von Stereo-Effekten genutzt werden, indem die eine Spur nach links und die andere Spur nach rechts </a:t>
            </a:r>
            <a:r>
              <a:rPr lang="de-DE" dirty="0" err="1"/>
              <a:t>gepannt</a:t>
            </a:r>
            <a:r>
              <a:rPr lang="de-DE" dirty="0"/>
              <a:t> werden. </a:t>
            </a:r>
          </a:p>
        </p:txBody>
      </p:sp>
      <p:sp>
        <p:nvSpPr>
          <p:cNvPr id="10" name="Textplatzhalter 9">
            <a:extLst>
              <a:ext uri="{FF2B5EF4-FFF2-40B4-BE49-F238E27FC236}">
                <a16:creationId xmlns:a16="http://schemas.microsoft.com/office/drawing/2014/main" id="{64697A77-856D-B412-DEDC-39EE0BCB20B0}"/>
              </a:ext>
            </a:extLst>
          </p:cNvPr>
          <p:cNvSpPr>
            <a:spLocks noGrp="1"/>
          </p:cNvSpPr>
          <p:nvPr>
            <p:ph type="body" sz="quarter" idx="18"/>
          </p:nvPr>
        </p:nvSpPr>
        <p:spPr>
          <a:xfrm>
            <a:off x="6554494" y="1565398"/>
            <a:ext cx="5068164" cy="3744242"/>
          </a:xfrm>
        </p:spPr>
        <p:txBody>
          <a:bodyPr/>
          <a:lstStyle/>
          <a:p>
            <a:pPr>
              <a:spcBef>
                <a:spcPts val="600"/>
              </a:spcBef>
            </a:pPr>
            <a:r>
              <a:rPr lang="de-DE" dirty="0"/>
              <a:t>Probieren Sie es gerne mal aus:</a:t>
            </a:r>
          </a:p>
          <a:p>
            <a:pPr marL="342900" indent="-342900">
              <a:lnSpc>
                <a:spcPct val="100000"/>
              </a:lnSpc>
              <a:spcBef>
                <a:spcPts val="600"/>
              </a:spcBef>
              <a:buFont typeface="Symbol" panose="05050102010706020507" pitchFamily="18" charset="2"/>
              <a:buChar char="-"/>
            </a:pPr>
            <a:r>
              <a:rPr lang="de-DE" dirty="0"/>
              <a:t>Duplizieren Sie eine gewünschte Spur </a:t>
            </a:r>
          </a:p>
          <a:p>
            <a:pPr marL="342900" indent="-342900">
              <a:lnSpc>
                <a:spcPct val="100000"/>
              </a:lnSpc>
              <a:spcBef>
                <a:spcPts val="600"/>
              </a:spcBef>
              <a:buFont typeface="Symbol" panose="05050102010706020507" pitchFamily="18" charset="2"/>
              <a:buChar char="-"/>
            </a:pPr>
            <a:r>
              <a:rPr lang="de-DE" dirty="0"/>
              <a:t>Wählen Sie für diese duplizierte Spur ein anderes Instrument aus</a:t>
            </a:r>
          </a:p>
          <a:p>
            <a:pPr marL="342900" indent="-342900">
              <a:lnSpc>
                <a:spcPct val="100000"/>
              </a:lnSpc>
              <a:spcBef>
                <a:spcPts val="600"/>
              </a:spcBef>
              <a:buFont typeface="Symbol" panose="05050102010706020507" pitchFamily="18" charset="2"/>
              <a:buChar char="-"/>
            </a:pPr>
            <a:r>
              <a:rPr lang="de-DE" dirty="0"/>
              <a:t>Benutzen Sie nun das </a:t>
            </a:r>
            <a:r>
              <a:rPr lang="de-DE" dirty="0" err="1"/>
              <a:t>Panning</a:t>
            </a:r>
            <a:r>
              <a:rPr lang="de-DE" dirty="0"/>
              <a:t> oder ändern Sie die Oktaven </a:t>
            </a:r>
          </a:p>
          <a:p>
            <a:pPr marL="342900" indent="-342900">
              <a:lnSpc>
                <a:spcPct val="100000"/>
              </a:lnSpc>
              <a:spcBef>
                <a:spcPts val="600"/>
              </a:spcBef>
              <a:buFont typeface="Symbol" panose="05050102010706020507" pitchFamily="18" charset="2"/>
              <a:buChar char="-"/>
            </a:pPr>
            <a:r>
              <a:rPr lang="de-DE" dirty="0"/>
              <a:t>Auch die Veränderung der Velocity bei Tönen in beiden Spuren kann einen interessanten Effekt erzeugen</a:t>
            </a:r>
          </a:p>
        </p:txBody>
      </p:sp>
      <p:pic>
        <p:nvPicPr>
          <p:cNvPr id="2" name="Grafik 1" descr="Ein Bild, das Grafiken, rot, Grafikdesign, Farbigkeit enthält.&#10;&#10;Automatisch generierte Beschreibung">
            <a:extLst>
              <a:ext uri="{FF2B5EF4-FFF2-40B4-BE49-F238E27FC236}">
                <a16:creationId xmlns:a16="http://schemas.microsoft.com/office/drawing/2014/main" id="{D3B8257A-A1D8-FA2E-E42C-FA36C2CA21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0836791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5CE38-48E7-1F35-8605-6E22A8D4D35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A4DD871-DDF1-55A7-8AE7-A140BA7704FE}"/>
              </a:ext>
            </a:extLst>
          </p:cNvPr>
          <p:cNvSpPr>
            <a:spLocks noGrp="1"/>
          </p:cNvSpPr>
          <p:nvPr>
            <p:ph type="title"/>
          </p:nvPr>
        </p:nvSpPr>
        <p:spPr>
          <a:xfrm>
            <a:off x="479376" y="332656"/>
            <a:ext cx="10796587" cy="4104456"/>
          </a:xfrm>
        </p:spPr>
        <p:txBody>
          <a:bodyPr/>
          <a:lstStyle/>
          <a:p>
            <a:br>
              <a:rPr lang="de-DE" sz="7000" dirty="0"/>
            </a:br>
            <a:r>
              <a:rPr lang="de-DE" sz="7000" dirty="0"/>
              <a:t>Reflektieren Sie ihren bisherigen Prozess. Was fiel Ihnen leicht? Was fiel Ihnen schwerer?</a:t>
            </a:r>
          </a:p>
        </p:txBody>
      </p:sp>
      <p:pic>
        <p:nvPicPr>
          <p:cNvPr id="4" name="Grafik 3" descr="Ein Bild, das Grafiken, rot, Grafikdesign, Farbigkeit enthält.&#10;&#10;Automatisch generierte Beschreibung">
            <a:extLst>
              <a:ext uri="{FF2B5EF4-FFF2-40B4-BE49-F238E27FC236}">
                <a16:creationId xmlns:a16="http://schemas.microsoft.com/office/drawing/2014/main" id="{44C6BEAC-7222-3E46-428E-4612F75BC9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5594253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1F3E9-07FF-49B6-7CB5-A7BEFE8A5BF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052924A-D7D4-F9AE-39B4-BE342D46D55A}"/>
              </a:ext>
            </a:extLst>
          </p:cNvPr>
          <p:cNvSpPr>
            <a:spLocks noGrp="1"/>
          </p:cNvSpPr>
          <p:nvPr>
            <p:ph type="title"/>
          </p:nvPr>
        </p:nvSpPr>
        <p:spPr/>
        <p:txBody>
          <a:bodyPr/>
          <a:lstStyle/>
          <a:p>
            <a:r>
              <a:rPr lang="de-DE" dirty="0"/>
              <a:t>Produktionstechniken</a:t>
            </a:r>
            <a:br>
              <a:rPr lang="de-DE" dirty="0"/>
            </a:br>
            <a:r>
              <a:rPr lang="de-DE" sz="6600" dirty="0" err="1"/>
              <a:t>Reverb</a:t>
            </a:r>
            <a:r>
              <a:rPr lang="de-DE" sz="6600" dirty="0"/>
              <a:t> </a:t>
            </a:r>
            <a:br>
              <a:rPr lang="de-DE" dirty="0"/>
            </a:b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E3AEB3FF-3C1A-A492-28A2-79B7654BE4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18504354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38573-2CED-CC2B-92A1-604A3063742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35A00EF-3873-DBA7-644F-2494F235ADD1}"/>
              </a:ext>
            </a:extLst>
          </p:cNvPr>
          <p:cNvSpPr>
            <a:spLocks noGrp="1"/>
          </p:cNvSpPr>
          <p:nvPr>
            <p:ph type="title"/>
          </p:nvPr>
        </p:nvSpPr>
        <p:spPr/>
        <p:txBody>
          <a:bodyPr/>
          <a:lstStyle/>
          <a:p>
            <a:r>
              <a:rPr lang="de-DE" dirty="0"/>
              <a:t>Produktionstechniken</a:t>
            </a:r>
            <a:br>
              <a:rPr lang="de-DE" dirty="0"/>
            </a:br>
            <a:r>
              <a:rPr lang="de-DE" sz="6600" dirty="0"/>
              <a:t>Mixing </a:t>
            </a:r>
            <a:br>
              <a:rPr lang="de-DE" dirty="0"/>
            </a:br>
            <a:endParaRPr lang="de-DE" sz="6600" dirty="0"/>
          </a:p>
        </p:txBody>
      </p:sp>
      <p:pic>
        <p:nvPicPr>
          <p:cNvPr id="3" name="Grafik 2" descr="Ein Bild, das Grafiken, rot, Grafikdesign, Farbigkeit enthält.&#10;&#10;Automatisch generierte Beschreibung">
            <a:extLst>
              <a:ext uri="{FF2B5EF4-FFF2-40B4-BE49-F238E27FC236}">
                <a16:creationId xmlns:a16="http://schemas.microsoft.com/office/drawing/2014/main" id="{E6BF2E61-17DC-7DA8-CA3E-4E78E0C82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4489347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E072D-E632-124D-954E-46999136AA90}"/>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56AC3180-C6E9-1B7D-F620-03F3BA1C6A1E}"/>
              </a:ext>
            </a:extLst>
          </p:cNvPr>
          <p:cNvSpPr>
            <a:spLocks noGrp="1"/>
          </p:cNvSpPr>
          <p:nvPr>
            <p:ph type="title"/>
          </p:nvPr>
        </p:nvSpPr>
        <p:spPr/>
        <p:txBody>
          <a:bodyPr/>
          <a:lstStyle/>
          <a:p>
            <a:r>
              <a:rPr lang="de-DE" dirty="0"/>
              <a:t>Mixing </a:t>
            </a:r>
          </a:p>
        </p:txBody>
      </p:sp>
      <p:sp>
        <p:nvSpPr>
          <p:cNvPr id="7" name="Textplatzhalter 6">
            <a:extLst>
              <a:ext uri="{FF2B5EF4-FFF2-40B4-BE49-F238E27FC236}">
                <a16:creationId xmlns:a16="http://schemas.microsoft.com/office/drawing/2014/main" id="{1A74FE28-9C84-B668-806F-F9A95AB84508}"/>
              </a:ext>
            </a:extLst>
          </p:cNvPr>
          <p:cNvSpPr>
            <a:spLocks noGrp="1"/>
          </p:cNvSpPr>
          <p:nvPr>
            <p:ph type="body" sz="quarter" idx="13"/>
          </p:nvPr>
        </p:nvSpPr>
        <p:spPr>
          <a:xfrm>
            <a:off x="550862" y="1138039"/>
            <a:ext cx="5185097" cy="5315297"/>
          </a:xfrm>
        </p:spPr>
        <p:txBody>
          <a:bodyPr/>
          <a:lstStyle/>
          <a:p>
            <a:r>
              <a:rPr lang="de-DE" sz="1900" dirty="0"/>
              <a:t>Der Prozess, bei dem mehrere Audiospuren kombiniert und die Pegel, Equalizer-Einstellungen und Effekte optimiert werden, um das gewünschte Klangbild zu erreichen.</a:t>
            </a:r>
            <a:br>
              <a:rPr lang="de-DE" sz="1900" dirty="0"/>
            </a:br>
            <a:r>
              <a:rPr lang="de-DE" sz="1900" dirty="0"/>
              <a:t>Hier wird sehr oft mit visuellen Equalizern gearbeitet, die die Frequenzbereiche visualisieren.  Auch </a:t>
            </a:r>
            <a:r>
              <a:rPr lang="de-DE" sz="1900" dirty="0" err="1"/>
              <a:t>GarageBand</a:t>
            </a:r>
            <a:r>
              <a:rPr lang="de-DE" sz="1900" dirty="0"/>
              <a:t> hat einen eingebauten Equalizer, den sie bei jeder Spur benutzen können. Achten Sie darauf, alles im Gesamtmix zu betrachten und sich nicht in den EQ-Einstellungen einer einzelnen Spur zu verlieren. Die </a:t>
            </a:r>
            <a:r>
              <a:rPr lang="de-DE" sz="1900" dirty="0" err="1"/>
              <a:t>Kolleg:innen</a:t>
            </a:r>
            <a:r>
              <a:rPr lang="de-DE" sz="1900" dirty="0"/>
              <a:t> von </a:t>
            </a:r>
            <a:r>
              <a:rPr lang="de-DE" sz="1900" dirty="0" err="1"/>
              <a:t>DiDiPro</a:t>
            </a:r>
            <a:r>
              <a:rPr lang="de-DE" sz="1900" dirty="0"/>
              <a:t> haben zu diesem Thema sehr schöne Inhalte erstellt:</a:t>
            </a:r>
            <a:br>
              <a:rPr lang="de-DE" sz="1900" dirty="0"/>
            </a:br>
            <a:r>
              <a:rPr lang="de-DE" sz="1900" dirty="0">
                <a:hlinkClick r:id="rId2"/>
              </a:rPr>
              <a:t>https://openmusic.academy/docs/aXxJWuHh8BSN1QwnhLwhTm/mixing</a:t>
            </a:r>
            <a:r>
              <a:rPr lang="de-DE" sz="1900" dirty="0"/>
              <a:t> </a:t>
            </a:r>
          </a:p>
        </p:txBody>
      </p:sp>
      <p:sp>
        <p:nvSpPr>
          <p:cNvPr id="10" name="Textplatzhalter 9">
            <a:extLst>
              <a:ext uri="{FF2B5EF4-FFF2-40B4-BE49-F238E27FC236}">
                <a16:creationId xmlns:a16="http://schemas.microsoft.com/office/drawing/2014/main" id="{120BF0F1-2968-82E8-77D3-B91195683FDE}"/>
              </a:ext>
            </a:extLst>
          </p:cNvPr>
          <p:cNvSpPr>
            <a:spLocks noGrp="1"/>
          </p:cNvSpPr>
          <p:nvPr>
            <p:ph type="body" sz="quarter" idx="18"/>
          </p:nvPr>
        </p:nvSpPr>
        <p:spPr>
          <a:xfrm>
            <a:off x="6572972" y="1196926"/>
            <a:ext cx="5068164" cy="3744242"/>
          </a:xfrm>
        </p:spPr>
        <p:txBody>
          <a:bodyPr/>
          <a:lstStyle/>
          <a:p>
            <a:pPr>
              <a:spcBef>
                <a:spcPts val="600"/>
              </a:spcBef>
            </a:pPr>
            <a:r>
              <a:rPr lang="de-DE" sz="1900" dirty="0"/>
              <a:t>Ungefähre Richtwerte für die </a:t>
            </a:r>
            <a:br>
              <a:rPr lang="de-DE" sz="1900" dirty="0"/>
            </a:br>
            <a:r>
              <a:rPr lang="de-DE" sz="1900" dirty="0"/>
              <a:t>Frequenzbereiche sind:</a:t>
            </a:r>
          </a:p>
          <a:p>
            <a:pPr marL="342900" indent="-342900">
              <a:lnSpc>
                <a:spcPct val="100000"/>
              </a:lnSpc>
              <a:spcBef>
                <a:spcPts val="0"/>
              </a:spcBef>
              <a:buFont typeface="Symbol" panose="05050102010706020507" pitchFamily="18" charset="2"/>
              <a:buChar char="-"/>
            </a:pPr>
            <a:r>
              <a:rPr lang="de-DE" sz="1900" dirty="0"/>
              <a:t>Sub-Bass: 20-60 Hz (Fundament, sparsam dosieren)</a:t>
            </a:r>
          </a:p>
          <a:p>
            <a:pPr marL="342900" indent="-342900">
              <a:lnSpc>
                <a:spcPct val="100000"/>
              </a:lnSpc>
              <a:spcBef>
                <a:spcPts val="0"/>
              </a:spcBef>
              <a:buFont typeface="Symbol" panose="05050102010706020507" pitchFamily="18" charset="2"/>
              <a:buChar char="-"/>
            </a:pPr>
            <a:r>
              <a:rPr lang="de-DE" sz="1900" dirty="0"/>
              <a:t>Bass: 60-250 Hz (Wärme und Kraft)</a:t>
            </a:r>
          </a:p>
          <a:p>
            <a:pPr marL="342900" indent="-342900">
              <a:lnSpc>
                <a:spcPct val="100000"/>
              </a:lnSpc>
              <a:spcBef>
                <a:spcPts val="0"/>
              </a:spcBef>
              <a:buFont typeface="Symbol" panose="05050102010706020507" pitchFamily="18" charset="2"/>
              <a:buChar char="-"/>
            </a:pPr>
            <a:r>
              <a:rPr lang="de-DE" sz="1900" dirty="0"/>
              <a:t>Untere Mitten: 250-500 Hz (oft problematisch, ausdünnen)</a:t>
            </a:r>
          </a:p>
          <a:p>
            <a:pPr marL="342900" indent="-342900">
              <a:lnSpc>
                <a:spcPct val="100000"/>
              </a:lnSpc>
              <a:spcBef>
                <a:spcPts val="0"/>
              </a:spcBef>
              <a:buFont typeface="Symbol" panose="05050102010706020507" pitchFamily="18" charset="2"/>
              <a:buChar char="-"/>
            </a:pPr>
            <a:r>
              <a:rPr lang="de-DE" sz="1900" dirty="0"/>
              <a:t>Mitten: 500-2000 Hz (Grundton der meisten Instrumente)</a:t>
            </a:r>
          </a:p>
          <a:p>
            <a:pPr marL="342900" indent="-342900">
              <a:lnSpc>
                <a:spcPct val="100000"/>
              </a:lnSpc>
              <a:spcBef>
                <a:spcPts val="0"/>
              </a:spcBef>
              <a:buFont typeface="Symbol" panose="05050102010706020507" pitchFamily="18" charset="2"/>
              <a:buChar char="-"/>
            </a:pPr>
            <a:r>
              <a:rPr lang="de-DE" sz="1900" dirty="0"/>
              <a:t>Obere Mitten: 2-5 kHz (Klarheit und Präsenz)</a:t>
            </a:r>
          </a:p>
          <a:p>
            <a:pPr marL="342900" indent="-342900">
              <a:lnSpc>
                <a:spcPct val="100000"/>
              </a:lnSpc>
              <a:spcBef>
                <a:spcPts val="0"/>
              </a:spcBef>
              <a:buFont typeface="Symbol" panose="05050102010706020507" pitchFamily="18" charset="2"/>
              <a:buChar char="-"/>
            </a:pPr>
            <a:r>
              <a:rPr lang="de-DE" sz="1900" dirty="0"/>
              <a:t>Höhen: 5-10 kHz (Brillanz und Schärfe)</a:t>
            </a:r>
          </a:p>
        </p:txBody>
      </p:sp>
      <p:pic>
        <p:nvPicPr>
          <p:cNvPr id="2" name="Grafik 1" descr="Ein Bild, das Grafiken, rot, Grafikdesign, Farbigkeit enthält.&#10;&#10;Automatisch generierte Beschreibung">
            <a:extLst>
              <a:ext uri="{FF2B5EF4-FFF2-40B4-BE49-F238E27FC236}">
                <a16:creationId xmlns:a16="http://schemas.microsoft.com/office/drawing/2014/main" id="{D20DDC92-D216-5672-22B2-1B34556E6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699194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p:txBody>
          <a:bodyPr/>
          <a:lstStyle/>
          <a:p>
            <a:pPr rtl="0" fontAlgn="t">
              <a:spcBef>
                <a:spcPts val="0"/>
              </a:spcBef>
              <a:spcAft>
                <a:spcPts val="0"/>
              </a:spcAft>
            </a:pPr>
            <a:r>
              <a:rPr lang="de-DE" sz="2800" b="1" i="0" u="none" strike="noStrike" dirty="0">
                <a:solidFill>
                  <a:srgbClr val="000000"/>
                </a:solidFill>
                <a:effectLst/>
                <a:latin typeface="Arial" panose="020B0604020202020204" pitchFamily="34" charset="0"/>
              </a:rPr>
              <a:t>Stellen Sie bitte Ihre Erfahrungen mit Technologien in Ihrer musikalischen Praxis dar. </a:t>
            </a:r>
            <a:br>
              <a:rPr lang="de-DE" sz="2800" b="1" i="0" u="none" strike="noStrike" dirty="0">
                <a:solidFill>
                  <a:srgbClr val="000000"/>
                </a:solidFill>
                <a:effectLst/>
                <a:latin typeface="Arial" panose="020B0604020202020204" pitchFamily="34" charset="0"/>
              </a:rPr>
            </a:br>
            <a:endParaRPr lang="de-DE" sz="2800" b="1" dirty="0">
              <a:effectLst/>
            </a:endParaRPr>
          </a:p>
        </p:txBody>
      </p:sp>
      <p:sp>
        <p:nvSpPr>
          <p:cNvPr id="5" name="Foliennummernplatzhalter 4">
            <a:extLst>
              <a:ext uri="{FF2B5EF4-FFF2-40B4-BE49-F238E27FC236}">
                <a16:creationId xmlns:a16="http://schemas.microsoft.com/office/drawing/2014/main" id="{5E577435-1C7B-4EEA-936C-59364BC85A14}"/>
              </a:ext>
            </a:extLst>
          </p:cNvPr>
          <p:cNvSpPr>
            <a:spLocks noGrp="1"/>
          </p:cNvSpPr>
          <p:nvPr>
            <p:ph type="sldNum" sz="quarter" idx="12"/>
          </p:nvPr>
        </p:nvSpPr>
        <p:spPr/>
        <p:txBody>
          <a:bodyPr/>
          <a:lstStyle/>
          <a:p>
            <a:r>
              <a:rPr lang="de-DE"/>
              <a:t>Seite </a:t>
            </a:r>
            <a:fld id="{CE6CAF4D-DD0D-4F34-9F3A-F974D54A280A}" type="slidenum">
              <a:rPr lang="de-DE" smtClean="0"/>
              <a:pPr/>
              <a:t>5</a:t>
            </a:fld>
            <a:endParaRPr lang="de-DE" dirty="0"/>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7004231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46698-49EA-84D5-6414-4B5B5C8D6BF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923B47A-1A54-6741-7A3A-ADA13E95A7FB}"/>
              </a:ext>
            </a:extLst>
          </p:cNvPr>
          <p:cNvSpPr>
            <a:spLocks noGrp="1"/>
          </p:cNvSpPr>
          <p:nvPr>
            <p:ph type="title"/>
          </p:nvPr>
        </p:nvSpPr>
        <p:spPr>
          <a:xfrm>
            <a:off x="337767" y="260648"/>
            <a:ext cx="10438754" cy="4104456"/>
          </a:xfrm>
        </p:spPr>
        <p:txBody>
          <a:bodyPr/>
          <a:lstStyle/>
          <a:p>
            <a:r>
              <a:rPr lang="de-DE" sz="6600" dirty="0"/>
              <a:t>Präsentieren Sie Ihre Projekte und teilen Sie Ihren Prozess mit der Gruppe. </a:t>
            </a:r>
            <a:r>
              <a:rPr lang="de-DE" sz="6600" dirty="0">
                <a:sym typeface="Wingdings" pitchFamily="2" charset="2"/>
              </a:rPr>
              <a:t></a:t>
            </a:r>
            <a:r>
              <a:rPr lang="de-DE" sz="6600" dirty="0"/>
              <a:t> </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1B24FEBB-A100-CA7F-BA3A-739FD28BC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42457389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p:txBody>
          <a:bodyPr/>
          <a:lstStyle/>
          <a:p>
            <a:pPr rtl="0" fontAlgn="t">
              <a:spcBef>
                <a:spcPts val="0"/>
              </a:spcBef>
              <a:spcAft>
                <a:spcPts val="0"/>
              </a:spcAft>
            </a:pPr>
            <a:r>
              <a:rPr lang="de-DE" sz="2800" b="0" i="0" u="none" strike="noStrike" dirty="0">
                <a:solidFill>
                  <a:srgbClr val="000000"/>
                </a:solidFill>
                <a:effectLst/>
                <a:latin typeface="Arial" panose="020B0604020202020204" pitchFamily="34" charset="0"/>
              </a:rPr>
              <a:t>Wo sehen Sie Einsatzmöglichkeiten der hier vorgestellten Geräte und Arbeitsweisen?</a:t>
            </a:r>
            <a:br>
              <a:rPr lang="de-DE" sz="2800" b="0" i="0" u="none" strike="noStrike" dirty="0">
                <a:solidFill>
                  <a:srgbClr val="000000"/>
                </a:solidFill>
                <a:effectLst/>
                <a:latin typeface="Arial" panose="020B0604020202020204" pitchFamily="34" charset="0"/>
              </a:rPr>
            </a:br>
            <a:br>
              <a:rPr lang="de-DE" sz="2800" b="0" i="0" u="none" strike="noStrike" dirty="0">
                <a:solidFill>
                  <a:srgbClr val="000000"/>
                </a:solidFill>
                <a:effectLst/>
                <a:latin typeface="Arial" panose="020B0604020202020204" pitchFamily="34" charset="0"/>
              </a:rPr>
            </a:br>
            <a:r>
              <a:rPr lang="de-DE" sz="2800" b="0" i="0" u="none" strike="noStrike" dirty="0">
                <a:solidFill>
                  <a:srgbClr val="000000"/>
                </a:solidFill>
                <a:effectLst/>
                <a:latin typeface="Arial" panose="020B0604020202020204" pitchFamily="34" charset="0"/>
              </a:rPr>
              <a:t>Wie fanden Sie es?</a:t>
            </a:r>
            <a:br>
              <a:rPr lang="de-DE" sz="2800" b="0" i="0" u="none" strike="noStrike" dirty="0">
                <a:solidFill>
                  <a:srgbClr val="000000"/>
                </a:solidFill>
                <a:effectLst/>
                <a:latin typeface="Arial" panose="020B0604020202020204" pitchFamily="34" charset="0"/>
              </a:rPr>
            </a:br>
            <a:r>
              <a:rPr lang="de-DE" sz="2800" b="0" i="0" u="none" strike="noStrike" dirty="0">
                <a:solidFill>
                  <a:srgbClr val="000000"/>
                </a:solidFill>
                <a:effectLst/>
                <a:latin typeface="Arial" panose="020B0604020202020204" pitchFamily="34" charset="0"/>
              </a:rPr>
              <a:t>Hat sich Ihre Sichtweise auf bestimmte Aspekte/Rollen/ Ästhetiken verändert?</a:t>
            </a:r>
            <a:br>
              <a:rPr lang="de-DE" sz="2800" b="0" i="0" u="none" strike="noStrike" dirty="0">
                <a:solidFill>
                  <a:srgbClr val="000000"/>
                </a:solidFill>
                <a:effectLst/>
                <a:latin typeface="Arial" panose="020B0604020202020204" pitchFamily="34" charset="0"/>
              </a:rPr>
            </a:br>
            <a:br>
              <a:rPr lang="de-DE" sz="2800" b="0" i="0" u="none" strike="noStrike" dirty="0">
                <a:solidFill>
                  <a:srgbClr val="000000"/>
                </a:solidFill>
                <a:effectLst/>
                <a:latin typeface="Arial" panose="020B0604020202020204" pitchFamily="34" charset="0"/>
              </a:rPr>
            </a:br>
            <a:r>
              <a:rPr lang="de-DE" sz="2800" b="0" i="0" u="none" strike="noStrike" dirty="0">
                <a:solidFill>
                  <a:srgbClr val="000000"/>
                </a:solidFill>
                <a:effectLst/>
                <a:latin typeface="Arial" panose="020B0604020202020204" pitchFamily="34" charset="0"/>
              </a:rPr>
              <a:t>Welche Veränderung in Ihrer Einstellung zu digitaler Musikproduktion nehmen Sie bei sich wahr?</a:t>
            </a:r>
            <a:br>
              <a:rPr lang="de-DE" sz="2800" b="0" i="0" u="none" strike="noStrike" dirty="0">
                <a:solidFill>
                  <a:srgbClr val="000000"/>
                </a:solidFill>
                <a:effectLst/>
                <a:latin typeface="Arial" panose="020B0604020202020204" pitchFamily="34" charset="0"/>
              </a:rPr>
            </a:br>
            <a:br>
              <a:rPr lang="de-DE" sz="2800" b="0" i="0" u="none" strike="noStrike" dirty="0">
                <a:solidFill>
                  <a:srgbClr val="000000"/>
                </a:solidFill>
                <a:effectLst/>
                <a:latin typeface="Arial" panose="020B0604020202020204" pitchFamily="34" charset="0"/>
              </a:rPr>
            </a:br>
            <a:br>
              <a:rPr lang="de-DE" sz="2800" b="0" i="0" u="none" strike="noStrike" dirty="0">
                <a:solidFill>
                  <a:srgbClr val="000000"/>
                </a:solidFill>
                <a:effectLst/>
                <a:latin typeface="Arial" panose="020B0604020202020204" pitchFamily="34" charset="0"/>
              </a:rPr>
            </a:br>
            <a:r>
              <a:rPr lang="de-DE" sz="2800" b="0" i="0" u="none" strike="noStrike" dirty="0">
                <a:solidFill>
                  <a:srgbClr val="000000"/>
                </a:solidFill>
                <a:effectLst/>
                <a:latin typeface="Arial" panose="020B0604020202020204" pitchFamily="34" charset="0"/>
              </a:rPr>
              <a:t>Was haben Sie für Anregungen?</a:t>
            </a:r>
            <a:br>
              <a:rPr lang="de-DE" sz="2800" b="0" i="0" u="none" strike="noStrike" dirty="0">
                <a:solidFill>
                  <a:srgbClr val="000000"/>
                </a:solidFill>
                <a:effectLst/>
                <a:latin typeface="Arial" panose="020B0604020202020204" pitchFamily="34" charset="0"/>
              </a:rPr>
            </a:br>
            <a:r>
              <a:rPr lang="de-DE" sz="2800" b="0" i="0" u="none" strike="noStrike" dirty="0">
                <a:solidFill>
                  <a:srgbClr val="000000"/>
                </a:solidFill>
                <a:effectLst/>
                <a:latin typeface="Arial" panose="020B0604020202020204" pitchFamily="34" charset="0"/>
              </a:rPr>
              <a:t>Immer her mit der Kritik!</a:t>
            </a:r>
            <a:endParaRPr lang="de-DE" sz="2800" dirty="0">
              <a:effectLst/>
            </a:endParaRPr>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3427753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56A5B2-0AC5-5744-0115-EBA83AFA7A67}"/>
              </a:ext>
            </a:extLst>
          </p:cNvPr>
          <p:cNvSpPr>
            <a:spLocks noGrp="1"/>
          </p:cNvSpPr>
          <p:nvPr>
            <p:ph type="title"/>
          </p:nvPr>
        </p:nvSpPr>
        <p:spPr/>
        <p:txBody>
          <a:bodyPr/>
          <a:lstStyle/>
          <a:p>
            <a:r>
              <a:rPr lang="de-DE" dirty="0"/>
              <a:t>Nützliche Websites</a:t>
            </a:r>
          </a:p>
        </p:txBody>
      </p:sp>
      <p:pic>
        <p:nvPicPr>
          <p:cNvPr id="3" name="Grafik 2" descr="Ein Bild, das Grafiken, rot, Grafikdesign, Farbigkeit enthält.&#10;&#10;Automatisch generierte Beschreibung">
            <a:extLst>
              <a:ext uri="{FF2B5EF4-FFF2-40B4-BE49-F238E27FC236}">
                <a16:creationId xmlns:a16="http://schemas.microsoft.com/office/drawing/2014/main" id="{49E00621-FF10-4352-74A4-3906180A7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4" name="Textfeld 3">
            <a:extLst>
              <a:ext uri="{FF2B5EF4-FFF2-40B4-BE49-F238E27FC236}">
                <a16:creationId xmlns:a16="http://schemas.microsoft.com/office/drawing/2014/main" id="{9B9D8B28-843E-859E-8D7E-AE1CEE7BBCD8}"/>
              </a:ext>
            </a:extLst>
          </p:cNvPr>
          <p:cNvSpPr txBox="1"/>
          <p:nvPr/>
        </p:nvSpPr>
        <p:spPr>
          <a:xfrm>
            <a:off x="695400" y="5445224"/>
            <a:ext cx="9649072" cy="295722"/>
          </a:xfrm>
          <a:prstGeom prst="rect">
            <a:avLst/>
          </a:prstGeom>
          <a:noFill/>
        </p:spPr>
        <p:txBody>
          <a:bodyPr wrap="square" lIns="0" tIns="0" rIns="0" bIns="0" rtlCol="0">
            <a:spAutoFit/>
          </a:bodyPr>
          <a:lstStyle/>
          <a:p>
            <a:pPr algn="l">
              <a:lnSpc>
                <a:spcPct val="113000"/>
              </a:lnSpc>
            </a:pPr>
            <a:r>
              <a:rPr lang="de-DE" dirty="0"/>
              <a:t>Unsere Website befindet unter: </a:t>
            </a:r>
            <a:r>
              <a:rPr lang="de-DE" dirty="0">
                <a:hlinkClick r:id="rId3"/>
              </a:rPr>
              <a:t>https://digi4all.de/musik-produktion-und-transformation/</a:t>
            </a:r>
            <a:endParaRPr lang="de-DE" dirty="0"/>
          </a:p>
        </p:txBody>
      </p:sp>
    </p:spTree>
    <p:extLst>
      <p:ext uri="{BB962C8B-B14F-4D97-AF65-F5344CB8AC3E}">
        <p14:creationId xmlns:p14="http://schemas.microsoft.com/office/powerpoint/2010/main" val="30518878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3626C6-16E5-7B29-26D5-71249E61BCC1}"/>
              </a:ext>
            </a:extLst>
          </p:cNvPr>
          <p:cNvSpPr>
            <a:spLocks noGrp="1"/>
          </p:cNvSpPr>
          <p:nvPr>
            <p:ph type="title"/>
          </p:nvPr>
        </p:nvSpPr>
        <p:spPr/>
        <p:txBody>
          <a:bodyPr/>
          <a:lstStyle/>
          <a:p>
            <a:r>
              <a:rPr lang="de-DE" dirty="0"/>
              <a:t>Umsonst und hilfreich</a:t>
            </a:r>
          </a:p>
        </p:txBody>
      </p:sp>
      <p:sp>
        <p:nvSpPr>
          <p:cNvPr id="3" name="Textplatzhalter 2">
            <a:extLst>
              <a:ext uri="{FF2B5EF4-FFF2-40B4-BE49-F238E27FC236}">
                <a16:creationId xmlns:a16="http://schemas.microsoft.com/office/drawing/2014/main" id="{AD2FD601-C536-E20E-A33B-015A6DDC7EB1}"/>
              </a:ext>
            </a:extLst>
          </p:cNvPr>
          <p:cNvSpPr>
            <a:spLocks noGrp="1"/>
          </p:cNvSpPr>
          <p:nvPr>
            <p:ph type="body" sz="quarter" idx="13"/>
          </p:nvPr>
        </p:nvSpPr>
        <p:spPr>
          <a:xfrm>
            <a:off x="550863" y="1772988"/>
            <a:ext cx="3208997" cy="3672236"/>
          </a:xfrm>
        </p:spPr>
        <p:txBody>
          <a:bodyPr/>
          <a:lstStyle/>
          <a:p>
            <a:r>
              <a:rPr lang="de-DE" sz="1000" b="1" dirty="0"/>
              <a:t>OER-Seiten</a:t>
            </a:r>
          </a:p>
          <a:p>
            <a:pPr lvl="1">
              <a:buFont typeface="Symbol" panose="05050102010706020507" pitchFamily="18" charset="2"/>
              <a:buChar char="-"/>
            </a:pPr>
            <a:r>
              <a:rPr lang="de-DE" sz="1000" dirty="0">
                <a:hlinkClick r:id="rId3"/>
              </a:rPr>
              <a:t>https://openmusic.academy/</a:t>
            </a:r>
            <a:r>
              <a:rPr lang="de-DE" sz="1000" dirty="0"/>
              <a:t>: Die Website stellt offen zugängliche, frei nutz- und veränderbare Lerninhalte rund um Musik bereit. Mehrere Hochschulen, Lehrkräfte und Musiker*innen stellen hier breitgefächerte kostenlose Kurse und Materialen zur Verfügung. </a:t>
            </a:r>
          </a:p>
          <a:p>
            <a:pPr lvl="1">
              <a:buFont typeface="Symbol" panose="05050102010706020507" pitchFamily="18" charset="2"/>
              <a:buChar char="-"/>
            </a:pPr>
            <a:r>
              <a:rPr lang="de-DE" sz="1000" dirty="0">
                <a:hlinkClick r:id="rId4"/>
              </a:rPr>
              <a:t>https://learningmusic.ableton.com/de/</a:t>
            </a:r>
            <a:r>
              <a:rPr lang="de-DE" sz="1000" dirty="0"/>
              <a:t>: Der Hersteller </a:t>
            </a:r>
            <a:r>
              <a:rPr lang="de-DE" sz="1000" dirty="0" err="1"/>
              <a:t>Ableton</a:t>
            </a:r>
            <a:r>
              <a:rPr lang="de-DE" sz="1000" dirty="0"/>
              <a:t> bietet interaktive und kostenlose Onlinekurse zur Musiklehre an</a:t>
            </a:r>
          </a:p>
          <a:p>
            <a:pPr lvl="1">
              <a:buFont typeface="Symbol" panose="05050102010706020507" pitchFamily="18" charset="2"/>
              <a:buChar char="-"/>
            </a:pPr>
            <a:r>
              <a:rPr lang="de-DE" sz="1000" dirty="0">
                <a:hlinkClick r:id="rId5"/>
              </a:rPr>
              <a:t>https://daw.web.leuphana.de/</a:t>
            </a:r>
            <a:r>
              <a:rPr lang="de-DE" sz="1000" dirty="0"/>
              <a:t>: Ein Angebot von der Leuphana Universität Lüneburg mit Online-Kursen zum Arbeiten mit den DAWs </a:t>
            </a:r>
            <a:r>
              <a:rPr lang="de-DE" sz="1000" dirty="0" err="1"/>
              <a:t>Ableton</a:t>
            </a:r>
            <a:r>
              <a:rPr lang="de-DE" sz="1000" dirty="0"/>
              <a:t> und </a:t>
            </a:r>
            <a:r>
              <a:rPr lang="de-DE" sz="1000" dirty="0" err="1"/>
              <a:t>Logic</a:t>
            </a:r>
            <a:r>
              <a:rPr lang="de-DE" sz="1000" dirty="0"/>
              <a:t> Pro.</a:t>
            </a:r>
          </a:p>
          <a:p>
            <a:pPr lvl="1">
              <a:buFont typeface="Symbol" panose="05050102010706020507" pitchFamily="18" charset="2"/>
              <a:buChar char="-"/>
            </a:pPr>
            <a:r>
              <a:rPr lang="de-DE" sz="1000" dirty="0">
                <a:hlinkClick r:id="rId6"/>
              </a:rPr>
              <a:t>https://sites.google.com/view/edi-guidelines-en/home</a:t>
            </a:r>
            <a:r>
              <a:rPr lang="de-DE" sz="1000" dirty="0"/>
              <a:t>: Ein im Zuge eines Forschungsprojektes zwischen Hochschule und Schule, in Schweden entwickeltes Modell für den Umgang mit elektronisch digitalen Instrumenten im Musikunterricht.</a:t>
            </a:r>
          </a:p>
        </p:txBody>
      </p:sp>
      <p:sp>
        <p:nvSpPr>
          <p:cNvPr id="6" name="Foliennummernplatzhalter 5">
            <a:extLst>
              <a:ext uri="{FF2B5EF4-FFF2-40B4-BE49-F238E27FC236}">
                <a16:creationId xmlns:a16="http://schemas.microsoft.com/office/drawing/2014/main" id="{43FB3408-FE0E-3797-D2E0-7B670FA498B4}"/>
              </a:ext>
            </a:extLst>
          </p:cNvPr>
          <p:cNvSpPr>
            <a:spLocks noGrp="1"/>
          </p:cNvSpPr>
          <p:nvPr>
            <p:ph type="sldNum" sz="quarter" idx="16"/>
          </p:nvPr>
        </p:nvSpPr>
        <p:spPr/>
        <p:txBody>
          <a:bodyPr/>
          <a:lstStyle/>
          <a:p>
            <a:r>
              <a:rPr lang="de-DE"/>
              <a:t>Seite </a:t>
            </a:r>
            <a:fld id="{CE6CAF4D-DD0D-4F34-9F3A-F974D54A280A}" type="slidenum">
              <a:rPr lang="de-DE" smtClean="0"/>
              <a:pPr/>
              <a:t>53</a:t>
            </a:fld>
            <a:endParaRPr lang="de-DE" dirty="0"/>
          </a:p>
        </p:txBody>
      </p:sp>
      <p:sp>
        <p:nvSpPr>
          <p:cNvPr id="8" name="Textplatzhalter 7">
            <a:extLst>
              <a:ext uri="{FF2B5EF4-FFF2-40B4-BE49-F238E27FC236}">
                <a16:creationId xmlns:a16="http://schemas.microsoft.com/office/drawing/2014/main" id="{515877F5-C13A-5BE5-D879-5343F272F096}"/>
              </a:ext>
            </a:extLst>
          </p:cNvPr>
          <p:cNvSpPr>
            <a:spLocks noGrp="1"/>
          </p:cNvSpPr>
          <p:nvPr>
            <p:ph type="body" sz="quarter" idx="19"/>
          </p:nvPr>
        </p:nvSpPr>
        <p:spPr>
          <a:xfrm>
            <a:off x="4503738" y="1772987"/>
            <a:ext cx="3208997" cy="3672235"/>
          </a:xfrm>
        </p:spPr>
        <p:txBody>
          <a:bodyPr/>
          <a:lstStyle/>
          <a:p>
            <a:r>
              <a:rPr lang="de-DE" sz="1000" b="1" dirty="0"/>
              <a:t>Sounds</a:t>
            </a:r>
          </a:p>
          <a:p>
            <a:pPr lvl="1"/>
            <a:r>
              <a:rPr lang="de-DE" sz="1000" dirty="0">
                <a:hlinkClick r:id="rId7"/>
              </a:rPr>
              <a:t>www.whosampled.com</a:t>
            </a:r>
            <a:r>
              <a:rPr lang="de-DE" sz="1000" dirty="0"/>
              <a:t>: Eine Daten- und Communityplattform, die Samples, Remixe, etc. von Songs und Tracks aufzeigt.</a:t>
            </a:r>
          </a:p>
          <a:p>
            <a:pPr lvl="1"/>
            <a:r>
              <a:rPr lang="de-DE" sz="1000" dirty="0">
                <a:hlinkClick r:id="rId8"/>
              </a:rPr>
              <a:t>https://freemusicarchive.org/</a:t>
            </a:r>
            <a:r>
              <a:rPr lang="de-DE" sz="1000" dirty="0"/>
              <a:t>: Eine Website, auf der kostenlose und rechtlich geklärte Musik für persönlichen Nutzen heruntergeladen werden kann.</a:t>
            </a:r>
          </a:p>
          <a:p>
            <a:pPr lvl="1"/>
            <a:r>
              <a:rPr lang="de-DE" sz="1000" dirty="0">
                <a:hlinkClick r:id="rId9"/>
              </a:rPr>
              <a:t>https://freesound.org/</a:t>
            </a:r>
            <a:r>
              <a:rPr lang="de-DE" sz="1000" dirty="0"/>
              <a:t>: Eine communitybasierte Website, auf der alle möglichen Sounds kostenlos und für die Weiternutzung freigegeben heruntergeladen werden können. Sie wurde 2005 von der Music Technology Group der </a:t>
            </a:r>
            <a:r>
              <a:rPr lang="de-DE" sz="1000" dirty="0" err="1"/>
              <a:t>Universitat</a:t>
            </a:r>
            <a:r>
              <a:rPr lang="de-DE" sz="1000" dirty="0"/>
              <a:t> </a:t>
            </a:r>
            <a:r>
              <a:rPr lang="de-DE" sz="1000" dirty="0" err="1"/>
              <a:t>Pompeu</a:t>
            </a:r>
            <a:r>
              <a:rPr lang="de-DE" sz="1000" dirty="0"/>
              <a:t> </a:t>
            </a:r>
            <a:r>
              <a:rPr lang="de-DE" sz="1000" dirty="0" err="1"/>
              <a:t>Fabra</a:t>
            </a:r>
            <a:r>
              <a:rPr lang="de-DE" sz="1000" dirty="0"/>
              <a:t> in Barcelona ins Leben gerufen</a:t>
            </a:r>
          </a:p>
          <a:p>
            <a:pPr lvl="1"/>
            <a:r>
              <a:rPr lang="de-DE" sz="1000" dirty="0">
                <a:hlinkClick r:id="rId10"/>
              </a:rPr>
              <a:t>https://everynoise.com/</a:t>
            </a:r>
            <a:r>
              <a:rPr lang="de-DE" sz="1000" dirty="0"/>
              <a:t>: Every Noise at </a:t>
            </a:r>
            <a:r>
              <a:rPr lang="de-DE" sz="1000" dirty="0" err="1"/>
              <a:t>Once</a:t>
            </a:r>
            <a:r>
              <a:rPr lang="de-DE" sz="1000" dirty="0"/>
              <a:t> ist ein interaktiver Musik-Navigator, der tausende von Musikgenres visualisiert und durch Klicks erkundbar macht, wobei ähnliche Genres nahe beieinander angeordnet sind.</a:t>
            </a:r>
          </a:p>
        </p:txBody>
      </p:sp>
      <p:pic>
        <p:nvPicPr>
          <p:cNvPr id="7" name="Grafik 6" descr="Ein Bild, das Grafiken, rot, Grafikdesign, Farbigkeit enthält.&#10;&#10;Automatisch generierte Beschreibung">
            <a:extLst>
              <a:ext uri="{FF2B5EF4-FFF2-40B4-BE49-F238E27FC236}">
                <a16:creationId xmlns:a16="http://schemas.microsoft.com/office/drawing/2014/main" id="{B27245DE-ADFA-5442-70E9-03C57DF3582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9" name="Datumsplatzhalter 2">
            <a:extLst>
              <a:ext uri="{FF2B5EF4-FFF2-40B4-BE49-F238E27FC236}">
                <a16:creationId xmlns:a16="http://schemas.microsoft.com/office/drawing/2014/main" id="{C076266A-661C-DE8D-BF3F-B0C44071B2DA}"/>
              </a:ext>
            </a:extLst>
          </p:cNvPr>
          <p:cNvSpPr txBox="1">
            <a:spLocks/>
          </p:cNvSpPr>
          <p:nvPr/>
        </p:nvSpPr>
        <p:spPr>
          <a:xfrm>
            <a:off x="478855" y="6343879"/>
            <a:ext cx="3024857" cy="153888"/>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1000" dirty="0"/>
          </a:p>
        </p:txBody>
      </p:sp>
      <p:sp>
        <p:nvSpPr>
          <p:cNvPr id="5" name="Textplatzhalter 2">
            <a:extLst>
              <a:ext uri="{FF2B5EF4-FFF2-40B4-BE49-F238E27FC236}">
                <a16:creationId xmlns:a16="http://schemas.microsoft.com/office/drawing/2014/main" id="{3C6B3C17-2116-11DD-C594-3D6632721D97}"/>
              </a:ext>
            </a:extLst>
          </p:cNvPr>
          <p:cNvSpPr>
            <a:spLocks noGrp="1"/>
          </p:cNvSpPr>
          <p:nvPr>
            <p:ph type="body" sz="quarter" idx="20"/>
          </p:nvPr>
        </p:nvSpPr>
        <p:spPr>
          <a:xfrm>
            <a:off x="8447088" y="1772987"/>
            <a:ext cx="3208997" cy="3672235"/>
          </a:xfrm>
        </p:spPr>
        <p:txBody>
          <a:bodyPr/>
          <a:lstStyle/>
          <a:p>
            <a:r>
              <a:rPr lang="de-DE" sz="1000" b="1" dirty="0"/>
              <a:t>MIDI</a:t>
            </a:r>
          </a:p>
          <a:p>
            <a:pPr lvl="1">
              <a:buFont typeface="Symbol" panose="05050102010706020507" pitchFamily="18" charset="2"/>
              <a:buChar char="-"/>
            </a:pPr>
            <a:r>
              <a:rPr lang="de-DE" sz="1000" dirty="0">
                <a:hlinkClick r:id="rId12"/>
              </a:rPr>
              <a:t>https://</a:t>
            </a:r>
            <a:r>
              <a:rPr lang="de-DE" sz="1000" dirty="0" err="1">
                <a:hlinkClick r:id="rId12"/>
              </a:rPr>
              <a:t>www.midiworld.com</a:t>
            </a:r>
            <a:r>
              <a:rPr lang="de-DE" sz="1000" dirty="0">
                <a:hlinkClick r:id="rId12"/>
              </a:rPr>
              <a:t>/ </a:t>
            </a:r>
            <a:r>
              <a:rPr lang="de-DE" sz="1000" dirty="0"/>
              <a:t>: Die Website bietet eine umfangreiche kostenlose Sammlung von MIDI-Dateien verschiedener Genres für Playback-Material, Remixe, Mashups, Unterrichtsanalysen und vieles mehr. Zudem bietet die Website weiterführende Informationen zur Funktionsweise und Historie des MIDI-Formats. Es bestehen potenzielle Qualitätsprobleme bei der MIDI-Programmierung; die Dateien sollten daher vor dem Einsatz im schulischen Kontext immer überprüft werden.</a:t>
            </a:r>
          </a:p>
          <a:p>
            <a:pPr lvl="1">
              <a:buFont typeface="Symbol" panose="05050102010706020507" pitchFamily="18" charset="2"/>
              <a:buChar char="-"/>
            </a:pPr>
            <a:r>
              <a:rPr lang="de-DE" sz="1000" dirty="0">
                <a:hlinkClick r:id="rId13"/>
              </a:rPr>
              <a:t>https://freemidi.org/ </a:t>
            </a:r>
            <a:r>
              <a:rPr lang="de-DE" sz="1000" dirty="0"/>
              <a:t>: Die Website bietet eine umfangreiche kostenlose Sammlung von MIDI-Dateien verschiedener Genres für Playback-Material, Remixe, Mashups, Unterrichtsanalysen und vieles mehr. Es bestehen potenzielle Qualitätsprobleme bei der MIDI-Programmierung; die Dateien sollten daher vor dem Einsatz im schulischen Kontext immer überprüft werden.</a:t>
            </a:r>
          </a:p>
          <a:p>
            <a:pPr lvl="1">
              <a:buFont typeface="Symbol" panose="05050102010706020507" pitchFamily="18" charset="2"/>
              <a:buChar char="-"/>
            </a:pPr>
            <a:r>
              <a:rPr lang="de-DE" sz="1000" dirty="0">
                <a:hlinkClick r:id="rId14"/>
              </a:rPr>
              <a:t>https://bitmidi.com</a:t>
            </a:r>
            <a:r>
              <a:rPr lang="de-DE" sz="1000" dirty="0"/>
              <a:t>: siehe </a:t>
            </a:r>
            <a:r>
              <a:rPr lang="de-DE" sz="1000" dirty="0" err="1"/>
              <a:t>freemidi</a:t>
            </a:r>
            <a:endParaRPr lang="de-DE" sz="1000" dirty="0"/>
          </a:p>
        </p:txBody>
      </p:sp>
    </p:spTree>
    <p:extLst>
      <p:ext uri="{BB962C8B-B14F-4D97-AF65-F5344CB8AC3E}">
        <p14:creationId xmlns:p14="http://schemas.microsoft.com/office/powerpoint/2010/main" val="14688236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B0708-36AC-4836-3F67-01A2A0B2F21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E75A848-95CB-E2C7-3DD9-888C8128937A}"/>
              </a:ext>
            </a:extLst>
          </p:cNvPr>
          <p:cNvSpPr>
            <a:spLocks noGrp="1"/>
          </p:cNvSpPr>
          <p:nvPr>
            <p:ph type="title"/>
          </p:nvPr>
        </p:nvSpPr>
        <p:spPr/>
        <p:txBody>
          <a:bodyPr/>
          <a:lstStyle/>
          <a:p>
            <a:r>
              <a:rPr lang="de-DE" dirty="0"/>
              <a:t>Umsonst und informativ</a:t>
            </a:r>
            <a:r>
              <a:rPr lang="de-DE"/>
              <a:t>: YouTube-Kanäle </a:t>
            </a:r>
            <a:r>
              <a:rPr lang="de-DE" dirty="0"/>
              <a:t>und weitere Videos</a:t>
            </a:r>
          </a:p>
        </p:txBody>
      </p:sp>
      <p:sp>
        <p:nvSpPr>
          <p:cNvPr id="3" name="Textplatzhalter 2">
            <a:extLst>
              <a:ext uri="{FF2B5EF4-FFF2-40B4-BE49-F238E27FC236}">
                <a16:creationId xmlns:a16="http://schemas.microsoft.com/office/drawing/2014/main" id="{DC8D8EDB-A543-815B-B6D4-F8FC7CDFC31C}"/>
              </a:ext>
            </a:extLst>
          </p:cNvPr>
          <p:cNvSpPr>
            <a:spLocks noGrp="1"/>
          </p:cNvSpPr>
          <p:nvPr>
            <p:ph type="body" sz="quarter" idx="13"/>
          </p:nvPr>
        </p:nvSpPr>
        <p:spPr>
          <a:xfrm>
            <a:off x="452171" y="1772816"/>
            <a:ext cx="5421718" cy="3744242"/>
          </a:xfrm>
        </p:spPr>
        <p:txBody>
          <a:bodyPr/>
          <a:lstStyle/>
          <a:p>
            <a:pPr marL="0" lvl="1" indent="0">
              <a:spcBef>
                <a:spcPts val="600"/>
              </a:spcBef>
              <a:buNone/>
            </a:pPr>
            <a:r>
              <a:rPr lang="de-DE" sz="1000" b="1" dirty="0"/>
              <a:t>Channels</a:t>
            </a:r>
            <a:endParaRPr lang="de-DE" sz="1000" b="1" dirty="0">
              <a:hlinkClick r:id="rId3"/>
            </a:endParaRPr>
          </a:p>
          <a:p>
            <a:pPr lvl="1">
              <a:spcBef>
                <a:spcPts val="600"/>
              </a:spcBef>
              <a:buFont typeface="Symbol" panose="05050102010706020507" pitchFamily="18" charset="2"/>
              <a:buChar char="-"/>
            </a:pPr>
            <a:r>
              <a:rPr lang="de-DE" sz="1000" dirty="0">
                <a:hlinkClick r:id="rId3"/>
              </a:rPr>
              <a:t>Tape Notes</a:t>
            </a:r>
            <a:r>
              <a:rPr lang="de-DE" sz="1000" dirty="0"/>
              <a:t>: Ein (Video)Podcast in dem </a:t>
            </a:r>
            <a:r>
              <a:rPr lang="de-DE" sz="1000" dirty="0" err="1"/>
              <a:t>Musiker:innen</a:t>
            </a:r>
            <a:r>
              <a:rPr lang="de-DE" sz="1000" dirty="0"/>
              <a:t> ihre Alben und Produktionsansätze besprechen und Einblicke in Projekte und Workflows geben. Zum Beispiel Jamie XX über den Song “Life“ </a:t>
            </a:r>
            <a:r>
              <a:rPr lang="de-DE" sz="1000" dirty="0" err="1"/>
              <a:t>feat</a:t>
            </a:r>
            <a:r>
              <a:rPr lang="de-DE" sz="1000" dirty="0"/>
              <a:t>. Robyn: </a:t>
            </a:r>
            <a:r>
              <a:rPr lang="de-DE" sz="1000" dirty="0">
                <a:hlinkClick r:id="rId4"/>
              </a:rPr>
              <a:t>https://www.youtube.com/watch?v=WwtuP6Fzwbc</a:t>
            </a:r>
            <a:r>
              <a:rPr lang="de-DE" sz="1000" dirty="0"/>
              <a:t> </a:t>
            </a:r>
          </a:p>
          <a:p>
            <a:pPr lvl="1">
              <a:spcBef>
                <a:spcPts val="600"/>
              </a:spcBef>
              <a:buFont typeface="Symbol" panose="05050102010706020507" pitchFamily="18" charset="2"/>
              <a:buChar char="-"/>
            </a:pPr>
            <a:r>
              <a:rPr lang="de-DE" sz="1000" dirty="0">
                <a:hlinkClick r:id="rId5"/>
              </a:rPr>
              <a:t>Sound Field PBS</a:t>
            </a:r>
            <a:r>
              <a:rPr lang="de-DE" sz="1000" dirty="0"/>
              <a:t>: Ein Kanal von PBS, der Musiktheorie, Produktion Geschichte und Kultur von Songs und Genres und deren Verbindungen aufzeigt. Zum Beispiel über HYPERPOP: </a:t>
            </a:r>
            <a:r>
              <a:rPr lang="de-DE" sz="1000" dirty="0">
                <a:hlinkClick r:id="rId6"/>
              </a:rPr>
              <a:t>https://www.youtube.com/watch?v=NwSnKS1q4ow</a:t>
            </a:r>
            <a:r>
              <a:rPr lang="de-DE" sz="1000" dirty="0"/>
              <a:t> </a:t>
            </a:r>
          </a:p>
          <a:p>
            <a:pPr lvl="1">
              <a:spcBef>
                <a:spcPts val="600"/>
              </a:spcBef>
              <a:buFont typeface="Symbol" panose="05050102010706020507" pitchFamily="18" charset="2"/>
              <a:buChar char="-"/>
            </a:pPr>
            <a:r>
              <a:rPr lang="de-DE" sz="1000" dirty="0" err="1">
                <a:hlinkClick r:id="rId7"/>
              </a:rPr>
              <a:t>Tracklib</a:t>
            </a:r>
            <a:r>
              <a:rPr lang="de-DE" sz="1000" dirty="0"/>
              <a:t>: Auch wenn der Channel an sich ein </a:t>
            </a:r>
            <a:r>
              <a:rPr lang="de-DE" sz="1000" dirty="0" err="1"/>
              <a:t>Werbechannel</a:t>
            </a:r>
            <a:r>
              <a:rPr lang="de-DE" sz="1000" dirty="0"/>
              <a:t> für eine App ist, so hat er unter anderem sehr gute Visualisierungen von Tracks und wie diese Samples benutzen und bearbeiten. Eine Übersicht findet sich in der </a:t>
            </a:r>
            <a:r>
              <a:rPr lang="de-DE" sz="1000" dirty="0">
                <a:hlinkClick r:id="rId8"/>
              </a:rPr>
              <a:t>Playlist Sample Breakdown</a:t>
            </a:r>
            <a:r>
              <a:rPr lang="de-DE" sz="1000" dirty="0"/>
              <a:t>. Ein Beispiel ist der Breakdown von Daft </a:t>
            </a:r>
            <a:r>
              <a:rPr lang="de-DE" sz="1000" dirty="0" err="1"/>
              <a:t>PunksTrack</a:t>
            </a:r>
            <a:r>
              <a:rPr lang="de-DE" sz="1000" dirty="0"/>
              <a:t> „Face </a:t>
            </a:r>
            <a:r>
              <a:rPr lang="de-DE" sz="1000" dirty="0" err="1"/>
              <a:t>to</a:t>
            </a:r>
            <a:r>
              <a:rPr lang="de-DE" sz="1000" dirty="0"/>
              <a:t> Face“: </a:t>
            </a:r>
            <a:r>
              <a:rPr lang="de-DE" sz="1000" dirty="0">
                <a:hlinkClick r:id="rId9"/>
              </a:rPr>
              <a:t>https://youtu.be/5AqHSvR9bqs?t=95</a:t>
            </a:r>
            <a:r>
              <a:rPr lang="de-DE" sz="1000" dirty="0"/>
              <a:t> </a:t>
            </a:r>
          </a:p>
          <a:p>
            <a:pPr lvl="1">
              <a:spcBef>
                <a:spcPts val="600"/>
              </a:spcBef>
              <a:buFont typeface="Symbol" panose="05050102010706020507" pitchFamily="18" charset="2"/>
              <a:buChar char="-"/>
            </a:pPr>
            <a:r>
              <a:rPr lang="de-DE" sz="1000" dirty="0">
                <a:hlinkClick r:id="rId10"/>
              </a:rPr>
              <a:t>Arte Tracks</a:t>
            </a:r>
            <a:r>
              <a:rPr lang="de-DE" sz="1000" dirty="0"/>
              <a:t>: der </a:t>
            </a:r>
            <a:r>
              <a:rPr lang="de-DE" sz="1000" dirty="0" err="1"/>
              <a:t>Youtube</a:t>
            </a:r>
            <a:r>
              <a:rPr lang="de-DE" sz="1000" dirty="0"/>
              <a:t>-Kanal der Show Arte TRACKS. Gerade die Videos zu Musikszenen sind immer mal wieder spannend, um neue Musik, Szenen und ihre Bedeutungen kennenzulernen. </a:t>
            </a:r>
            <a:r>
              <a:rPr lang="de-DE" sz="1000" dirty="0">
                <a:hlinkClick r:id="rId11"/>
              </a:rPr>
              <a:t>https://www.youtube.com/playlist?list=PLFGSMmY3wd5KwDS-o_OnTJxB_pK7FjquP</a:t>
            </a:r>
            <a:r>
              <a:rPr lang="de-DE" sz="1000" dirty="0"/>
              <a:t> </a:t>
            </a:r>
          </a:p>
          <a:p>
            <a:pPr lvl="1">
              <a:spcBef>
                <a:spcPts val="600"/>
              </a:spcBef>
              <a:buFont typeface="Symbol" panose="05050102010706020507" pitchFamily="18" charset="2"/>
              <a:buChar char="-"/>
            </a:pPr>
            <a:r>
              <a:rPr lang="de-DE" sz="1000" dirty="0">
                <a:latin typeface="+mn-lt"/>
                <a:hlinkClick r:id="rId12"/>
              </a:rPr>
              <a:t>12tone</a:t>
            </a:r>
            <a:r>
              <a:rPr lang="de-DE" sz="1000" dirty="0">
                <a:latin typeface="+mn-lt"/>
              </a:rPr>
              <a:t>: Um es mit der Selbstbeschreibung des Kanals zu sagen „</a:t>
            </a:r>
            <a:r>
              <a:rPr lang="de-DE" sz="1000" dirty="0" err="1">
                <a:latin typeface="+mn-lt"/>
              </a:rPr>
              <a:t>something</a:t>
            </a:r>
            <a:r>
              <a:rPr lang="de-DE" sz="1000" dirty="0">
                <a:latin typeface="+mn-lt"/>
              </a:rPr>
              <a:t>, </a:t>
            </a:r>
            <a:r>
              <a:rPr lang="de-DE" sz="1000" dirty="0" err="1">
                <a:latin typeface="+mn-lt"/>
              </a:rPr>
              <a:t>something</a:t>
            </a:r>
            <a:r>
              <a:rPr lang="de-DE" sz="1000" dirty="0">
                <a:latin typeface="+mn-lt"/>
              </a:rPr>
              <a:t> </a:t>
            </a:r>
            <a:r>
              <a:rPr lang="de-DE" sz="1000" dirty="0" err="1">
                <a:latin typeface="+mn-lt"/>
              </a:rPr>
              <a:t>music</a:t>
            </a:r>
            <a:r>
              <a:rPr lang="de-DE" sz="1000" dirty="0">
                <a:latin typeface="+mn-lt"/>
              </a:rPr>
              <a:t> </a:t>
            </a:r>
            <a:r>
              <a:rPr lang="de-DE" sz="1000" dirty="0" err="1">
                <a:latin typeface="+mn-lt"/>
              </a:rPr>
              <a:t>theory</a:t>
            </a:r>
            <a:r>
              <a:rPr lang="de-DE" sz="1000" dirty="0">
                <a:latin typeface="+mn-lt"/>
              </a:rPr>
              <a:t>“.  Auf Notenpapier werden mit Zeichnungen und Musiktheorie Songwriting </a:t>
            </a:r>
            <a:r>
              <a:rPr lang="de-DE" sz="1000" dirty="0" err="1">
                <a:latin typeface="+mn-lt"/>
              </a:rPr>
              <a:t>Tips</a:t>
            </a:r>
            <a:r>
              <a:rPr lang="de-DE" sz="1000" dirty="0">
                <a:latin typeface="+mn-lt"/>
              </a:rPr>
              <a:t> gegeben und (Pop)Songs auf das Wie und das Warum mit klassischen Mitteln analysiert.  Zum Beispiel „</a:t>
            </a:r>
            <a:r>
              <a:rPr lang="de-DE" sz="1000" dirty="0" err="1">
                <a:latin typeface="+mn-lt"/>
              </a:rPr>
              <a:t>Testify</a:t>
            </a:r>
            <a:r>
              <a:rPr lang="de-DE" sz="1000" dirty="0">
                <a:latin typeface="+mn-lt"/>
              </a:rPr>
              <a:t>“ von Rage </a:t>
            </a:r>
            <a:r>
              <a:rPr lang="de-DE" sz="1000" dirty="0" err="1">
                <a:latin typeface="+mn-lt"/>
              </a:rPr>
              <a:t>Against</a:t>
            </a:r>
            <a:r>
              <a:rPr lang="de-DE" sz="1000" dirty="0">
                <a:latin typeface="+mn-lt"/>
              </a:rPr>
              <a:t> The </a:t>
            </a:r>
            <a:r>
              <a:rPr lang="de-DE" sz="1000" dirty="0" err="1">
                <a:latin typeface="+mn-lt"/>
              </a:rPr>
              <a:t>Machine</a:t>
            </a:r>
            <a:r>
              <a:rPr lang="de-DE" sz="1000" dirty="0">
                <a:latin typeface="+mn-lt"/>
              </a:rPr>
              <a:t>: </a:t>
            </a:r>
            <a:r>
              <a:rPr lang="de-DE" sz="1000" dirty="0">
                <a:latin typeface="+mn-lt"/>
                <a:hlinkClick r:id="rId13"/>
              </a:rPr>
              <a:t>https://www.youtube.com/watch?v=lqp1LbEtsJ4</a:t>
            </a:r>
            <a:r>
              <a:rPr lang="de-DE" sz="1000" dirty="0">
                <a:latin typeface="+mn-lt"/>
              </a:rPr>
              <a:t>   </a:t>
            </a:r>
          </a:p>
          <a:p>
            <a:pPr lvl="1"/>
            <a:endParaRPr lang="de-DE" sz="1000" dirty="0"/>
          </a:p>
        </p:txBody>
      </p:sp>
      <p:sp>
        <p:nvSpPr>
          <p:cNvPr id="6" name="Foliennummernplatzhalter 5">
            <a:extLst>
              <a:ext uri="{FF2B5EF4-FFF2-40B4-BE49-F238E27FC236}">
                <a16:creationId xmlns:a16="http://schemas.microsoft.com/office/drawing/2014/main" id="{68F26FF0-67C5-4D78-AF6E-DD87EC362F7E}"/>
              </a:ext>
            </a:extLst>
          </p:cNvPr>
          <p:cNvSpPr>
            <a:spLocks noGrp="1"/>
          </p:cNvSpPr>
          <p:nvPr>
            <p:ph type="sldNum" sz="quarter" idx="16"/>
          </p:nvPr>
        </p:nvSpPr>
        <p:spPr/>
        <p:txBody>
          <a:bodyPr/>
          <a:lstStyle/>
          <a:p>
            <a:r>
              <a:rPr lang="de-DE"/>
              <a:t>Seite </a:t>
            </a:r>
            <a:fld id="{CE6CAF4D-DD0D-4F34-9F3A-F974D54A280A}" type="slidenum">
              <a:rPr lang="de-DE" smtClean="0"/>
              <a:pPr/>
              <a:t>54</a:t>
            </a:fld>
            <a:endParaRPr lang="de-DE" dirty="0"/>
          </a:p>
        </p:txBody>
      </p:sp>
      <p:sp>
        <p:nvSpPr>
          <p:cNvPr id="8" name="Textplatzhalter 7">
            <a:extLst>
              <a:ext uri="{FF2B5EF4-FFF2-40B4-BE49-F238E27FC236}">
                <a16:creationId xmlns:a16="http://schemas.microsoft.com/office/drawing/2014/main" id="{08E89A0C-FA90-351E-90E0-56F9EF8B7084}"/>
              </a:ext>
            </a:extLst>
          </p:cNvPr>
          <p:cNvSpPr>
            <a:spLocks noGrp="1"/>
          </p:cNvSpPr>
          <p:nvPr>
            <p:ph type="body" sz="quarter" idx="18"/>
          </p:nvPr>
        </p:nvSpPr>
        <p:spPr>
          <a:xfrm>
            <a:off x="6312024" y="1819052"/>
            <a:ext cx="5421718" cy="3744242"/>
          </a:xfrm>
        </p:spPr>
        <p:txBody>
          <a:bodyPr/>
          <a:lstStyle/>
          <a:p>
            <a:pPr>
              <a:lnSpc>
                <a:spcPct val="100000"/>
              </a:lnSpc>
              <a:spcBef>
                <a:spcPts val="600"/>
              </a:spcBef>
              <a:spcAft>
                <a:spcPts val="0"/>
              </a:spcAft>
            </a:pPr>
            <a:r>
              <a:rPr lang="de-DE" sz="1000" b="1" dirty="0"/>
              <a:t>Videos</a:t>
            </a:r>
          </a:p>
          <a:p>
            <a:pPr marL="285750" indent="-285750">
              <a:lnSpc>
                <a:spcPct val="100000"/>
              </a:lnSpc>
              <a:spcBef>
                <a:spcPts val="600"/>
              </a:spcBef>
              <a:spcAft>
                <a:spcPts val="0"/>
              </a:spcAft>
              <a:buFont typeface="Symbol" pitchFamily="2" charset="2"/>
              <a:buChar char="-"/>
            </a:pPr>
            <a:r>
              <a:rPr lang="de-DE" sz="1000" dirty="0">
                <a:hlinkClick r:id="rId14"/>
              </a:rPr>
              <a:t>How J Dilla humanized his MPC3000</a:t>
            </a:r>
            <a:r>
              <a:rPr lang="de-DE" sz="1000" dirty="0"/>
              <a:t>: Ein kurzes Video über die Bedeutung und den Einfluss von J Dilla und seine Nutzung von Technologie und Techniken. Gute Visualisierung von Konzepten und den Spielweisen. Auch Begriffe wie Quantisierung werden hier gut dargestellt erklärt.</a:t>
            </a:r>
            <a:br>
              <a:rPr lang="de-DE" sz="1000" dirty="0"/>
            </a:br>
            <a:r>
              <a:rPr lang="de-DE" sz="1000" dirty="0">
                <a:hlinkClick r:id="rId14"/>
              </a:rPr>
              <a:t>https://www.youtube.com/watch?v=SENzTt3ftiU</a:t>
            </a:r>
            <a:r>
              <a:rPr lang="de-DE" sz="1000" dirty="0"/>
              <a:t> </a:t>
            </a:r>
          </a:p>
          <a:p>
            <a:pPr marL="285750" indent="-285750">
              <a:lnSpc>
                <a:spcPct val="100000"/>
              </a:lnSpc>
              <a:spcBef>
                <a:spcPts val="600"/>
              </a:spcBef>
              <a:spcAft>
                <a:spcPts val="0"/>
              </a:spcAft>
              <a:buFont typeface="Symbol" pitchFamily="2" charset="2"/>
              <a:buChar char="-"/>
            </a:pPr>
            <a:r>
              <a:rPr lang="de-DE" sz="1000" dirty="0">
                <a:hlinkClick r:id="rId15"/>
              </a:rPr>
              <a:t>Wie der Welthit „Bad Guy“ produziert wurde</a:t>
            </a:r>
            <a:r>
              <a:rPr lang="de-DE" sz="1000" dirty="0"/>
              <a:t>: Billie </a:t>
            </a:r>
            <a:r>
              <a:rPr lang="de-DE" sz="1000" dirty="0" err="1"/>
              <a:t>Eilish</a:t>
            </a:r>
            <a:r>
              <a:rPr lang="de-DE" sz="1000" dirty="0"/>
              <a:t> und ihr Bruder und Produzent </a:t>
            </a:r>
            <a:r>
              <a:rPr lang="de-DE" sz="1000" dirty="0" err="1"/>
              <a:t>Finneas</a:t>
            </a:r>
            <a:r>
              <a:rPr lang="de-DE" sz="1000" dirty="0"/>
              <a:t> erklären, wie der Song produziert wurde und wo Ideen für die Elemente herkommen.</a:t>
            </a:r>
            <a:br>
              <a:rPr lang="de-DE" sz="1000" dirty="0"/>
            </a:br>
            <a:r>
              <a:rPr lang="de-DE" sz="1000" dirty="0">
                <a:hlinkClick r:id="rId15"/>
              </a:rPr>
              <a:t>https://www.youtube.com/watch?v=kpx2-EMfdbg</a:t>
            </a:r>
            <a:r>
              <a:rPr lang="de-DE" sz="1000" dirty="0"/>
              <a:t> </a:t>
            </a:r>
          </a:p>
          <a:p>
            <a:pPr marL="285750" indent="-285750">
              <a:lnSpc>
                <a:spcPct val="100000"/>
              </a:lnSpc>
              <a:spcBef>
                <a:spcPts val="600"/>
              </a:spcBef>
              <a:spcAft>
                <a:spcPts val="0"/>
              </a:spcAft>
              <a:buFont typeface="Symbol" pitchFamily="2" charset="2"/>
              <a:buChar char="-"/>
            </a:pPr>
            <a:r>
              <a:rPr lang="de-DE" sz="1000" dirty="0">
                <a:hlinkClick r:id="rId16"/>
              </a:rPr>
              <a:t>Die Samples bei </a:t>
            </a:r>
            <a:r>
              <a:rPr lang="de-DE" sz="1000" dirty="0" err="1">
                <a:hlinkClick r:id="rId16"/>
              </a:rPr>
              <a:t>Gotye</a:t>
            </a:r>
            <a:r>
              <a:rPr lang="de-DE" sz="1000" dirty="0"/>
              <a:t>: Der Song „</a:t>
            </a:r>
            <a:r>
              <a:rPr lang="de-DE" sz="1000" dirty="0" err="1"/>
              <a:t>Somebody</a:t>
            </a:r>
            <a:r>
              <a:rPr lang="de-DE" sz="1000" dirty="0"/>
              <a:t> </a:t>
            </a:r>
            <a:r>
              <a:rPr lang="de-DE" sz="1000" dirty="0" err="1"/>
              <a:t>That</a:t>
            </a:r>
            <a:r>
              <a:rPr lang="de-DE" sz="1000" dirty="0"/>
              <a:t> i </a:t>
            </a:r>
            <a:r>
              <a:rPr lang="de-DE" sz="1000" dirty="0" err="1"/>
              <a:t>Used</a:t>
            </a:r>
            <a:r>
              <a:rPr lang="de-DE" sz="1000" dirty="0"/>
              <a:t> </a:t>
            </a:r>
            <a:r>
              <a:rPr lang="de-DE" sz="1000" dirty="0" err="1"/>
              <a:t>To</a:t>
            </a:r>
            <a:r>
              <a:rPr lang="de-DE" sz="1000" dirty="0"/>
              <a:t> </a:t>
            </a:r>
            <a:r>
              <a:rPr lang="de-DE" sz="1000" dirty="0" err="1"/>
              <a:t>Know</a:t>
            </a:r>
            <a:r>
              <a:rPr lang="de-DE" sz="1000" dirty="0"/>
              <a:t>“ enthält überraschend viele Samples. Welche das sind zeigt dieses Video auf: </a:t>
            </a:r>
            <a:r>
              <a:rPr lang="de-DE" sz="1000" dirty="0">
                <a:hlinkClick r:id="rId16"/>
              </a:rPr>
              <a:t>https://www.youtube.com/watch?v=ugMk_tpVWu8</a:t>
            </a:r>
            <a:r>
              <a:rPr lang="de-DE" sz="1000" dirty="0"/>
              <a:t> </a:t>
            </a:r>
          </a:p>
          <a:p>
            <a:pPr marL="285750" indent="-285750">
              <a:lnSpc>
                <a:spcPct val="100000"/>
              </a:lnSpc>
              <a:spcBef>
                <a:spcPts val="600"/>
              </a:spcBef>
              <a:spcAft>
                <a:spcPts val="0"/>
              </a:spcAft>
              <a:buFont typeface="Symbol" pitchFamily="2" charset="2"/>
              <a:buChar char="-"/>
            </a:pPr>
            <a:r>
              <a:rPr lang="de-DE" sz="1000" dirty="0">
                <a:latin typeface="+mn-lt"/>
              </a:rPr>
              <a:t>Viele Tutorials zu einzelnen Techniken und Effekten finden Sie auch in dem Glossar auf unserer begleitenden Website. Wie zum Beispiel zu dem Thema Automation: </a:t>
            </a:r>
            <a:r>
              <a:rPr lang="de-DE" sz="1000" dirty="0">
                <a:latin typeface="+mn-lt"/>
                <a:hlinkClick r:id="rId17"/>
              </a:rPr>
              <a:t>https://digi4all.de/glossary/automation/</a:t>
            </a:r>
            <a:r>
              <a:rPr lang="de-DE" sz="1000" dirty="0">
                <a:latin typeface="+mn-lt"/>
              </a:rPr>
              <a:t> </a:t>
            </a:r>
            <a:br>
              <a:rPr lang="de-DE" sz="1000" dirty="0">
                <a:latin typeface="+mn-lt"/>
              </a:rPr>
            </a:br>
            <a:br>
              <a:rPr lang="de-DE" sz="1000" dirty="0">
                <a:latin typeface="+mn-lt"/>
              </a:rPr>
            </a:br>
            <a:r>
              <a:rPr lang="de-DE" sz="1000" dirty="0">
                <a:latin typeface="+mn-lt"/>
              </a:rPr>
              <a:t>Achten Sie bei der eigenen Recherche (zu vielen Genres und Techniken gibt es Tutorials und Erklärungen) immer darauf, wie welches Wissen vermittelt wird und aus welcher Position und mit welcher Motivation die </a:t>
            </a:r>
            <a:r>
              <a:rPr lang="de-DE" sz="1000" dirty="0" err="1">
                <a:latin typeface="+mn-lt"/>
              </a:rPr>
              <a:t>Video-Ersteller:innen</a:t>
            </a:r>
            <a:r>
              <a:rPr lang="de-DE" sz="1000" dirty="0">
                <a:latin typeface="+mn-lt"/>
              </a:rPr>
              <a:t> die Inhalte zu Verfügung stellen. </a:t>
            </a:r>
            <a:endParaRPr lang="de-DE" sz="1000" dirty="0"/>
          </a:p>
          <a:p>
            <a:pPr>
              <a:lnSpc>
                <a:spcPct val="100000"/>
              </a:lnSpc>
            </a:pPr>
            <a:endParaRPr lang="de-DE" sz="1000" dirty="0"/>
          </a:p>
        </p:txBody>
      </p:sp>
      <p:pic>
        <p:nvPicPr>
          <p:cNvPr id="7" name="Grafik 6" descr="Ein Bild, das Grafiken, rot, Grafikdesign, Farbigkeit enthält.&#10;&#10;Automatisch generierte Beschreibung">
            <a:extLst>
              <a:ext uri="{FF2B5EF4-FFF2-40B4-BE49-F238E27FC236}">
                <a16:creationId xmlns:a16="http://schemas.microsoft.com/office/drawing/2014/main" id="{106A46B1-CBBC-4B00-35F5-9980A444EF6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9" name="Datumsplatzhalter 2">
            <a:extLst>
              <a:ext uri="{FF2B5EF4-FFF2-40B4-BE49-F238E27FC236}">
                <a16:creationId xmlns:a16="http://schemas.microsoft.com/office/drawing/2014/main" id="{645A481F-14F5-EC7E-042D-0B213E77136C}"/>
              </a:ext>
            </a:extLst>
          </p:cNvPr>
          <p:cNvSpPr txBox="1">
            <a:spLocks/>
          </p:cNvSpPr>
          <p:nvPr/>
        </p:nvSpPr>
        <p:spPr>
          <a:xfrm>
            <a:off x="478855" y="6343879"/>
            <a:ext cx="3024857" cy="153888"/>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1000" dirty="0"/>
          </a:p>
        </p:txBody>
      </p:sp>
    </p:spTree>
    <p:extLst>
      <p:ext uri="{BB962C8B-B14F-4D97-AF65-F5344CB8AC3E}">
        <p14:creationId xmlns:p14="http://schemas.microsoft.com/office/powerpoint/2010/main" val="5468592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F7667C-C665-E67E-5D02-1E5861C7355C}"/>
              </a:ext>
            </a:extLst>
          </p:cNvPr>
          <p:cNvSpPr>
            <a:spLocks noGrp="1"/>
          </p:cNvSpPr>
          <p:nvPr>
            <p:ph type="title"/>
          </p:nvPr>
        </p:nvSpPr>
        <p:spPr/>
        <p:txBody>
          <a:bodyPr/>
          <a:lstStyle/>
          <a:p>
            <a:r>
              <a:rPr lang="de-DE" dirty="0"/>
              <a:t>Vielen</a:t>
            </a:r>
            <a:br>
              <a:rPr lang="de-DE" dirty="0"/>
            </a:br>
            <a:r>
              <a:rPr lang="de-DE" dirty="0"/>
              <a:t>Dank!</a:t>
            </a:r>
          </a:p>
        </p:txBody>
      </p:sp>
      <p:pic>
        <p:nvPicPr>
          <p:cNvPr id="6" name="Grafik 5" descr="Ein Bild, das Grafiken, rot, Grafikdesign, Farbigkeit enthält.&#10;&#10;Automatisch generierte Beschreibung">
            <a:extLst>
              <a:ext uri="{FF2B5EF4-FFF2-40B4-BE49-F238E27FC236}">
                <a16:creationId xmlns:a16="http://schemas.microsoft.com/office/drawing/2014/main" id="{E4352DE7-F5F5-C098-CF84-ED869EB46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7" name="Textfeld 6">
            <a:extLst>
              <a:ext uri="{FF2B5EF4-FFF2-40B4-BE49-F238E27FC236}">
                <a16:creationId xmlns:a16="http://schemas.microsoft.com/office/drawing/2014/main" id="{D606DC88-5D9B-976B-4BEF-A322C8FC15FF}"/>
              </a:ext>
            </a:extLst>
          </p:cNvPr>
          <p:cNvSpPr txBox="1"/>
          <p:nvPr/>
        </p:nvSpPr>
        <p:spPr>
          <a:xfrm>
            <a:off x="695400" y="5589240"/>
            <a:ext cx="8280920" cy="295722"/>
          </a:xfrm>
          <a:prstGeom prst="rect">
            <a:avLst/>
          </a:prstGeom>
          <a:noFill/>
        </p:spPr>
        <p:txBody>
          <a:bodyPr wrap="square" lIns="0" tIns="0" rIns="0" bIns="0" rtlCol="0">
            <a:spAutoFit/>
          </a:bodyPr>
          <a:lstStyle/>
          <a:p>
            <a:pPr algn="l">
              <a:lnSpc>
                <a:spcPct val="113000"/>
              </a:lnSpc>
            </a:pPr>
            <a:r>
              <a:rPr lang="de-DE" dirty="0"/>
              <a:t>Melden Sie Sich gerne bei mir unter: [Eigene Kontaktdaten einfügen]</a:t>
            </a:r>
          </a:p>
        </p:txBody>
      </p:sp>
    </p:spTree>
    <p:extLst>
      <p:ext uri="{BB962C8B-B14F-4D97-AF65-F5344CB8AC3E}">
        <p14:creationId xmlns:p14="http://schemas.microsoft.com/office/powerpoint/2010/main" val="419828624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20F67B-1A7D-C68E-1A26-5F31504D92D1}"/>
              </a:ext>
            </a:extLst>
          </p:cNvPr>
          <p:cNvSpPr>
            <a:spLocks noGrp="1"/>
          </p:cNvSpPr>
          <p:nvPr>
            <p:ph type="title"/>
          </p:nvPr>
        </p:nvSpPr>
        <p:spPr/>
        <p:txBody>
          <a:bodyPr/>
          <a:lstStyle/>
          <a:p>
            <a:r>
              <a:rPr lang="de-DE" dirty="0"/>
              <a:t>Quellen</a:t>
            </a:r>
          </a:p>
        </p:txBody>
      </p:sp>
      <p:sp>
        <p:nvSpPr>
          <p:cNvPr id="3" name="Textplatzhalter 2">
            <a:extLst>
              <a:ext uri="{FF2B5EF4-FFF2-40B4-BE49-F238E27FC236}">
                <a16:creationId xmlns:a16="http://schemas.microsoft.com/office/drawing/2014/main" id="{9D50F9FC-F916-410E-E81B-73176DC70C12}"/>
              </a:ext>
            </a:extLst>
          </p:cNvPr>
          <p:cNvSpPr>
            <a:spLocks noGrp="1"/>
          </p:cNvSpPr>
          <p:nvPr>
            <p:ph type="body" sz="quarter" idx="13"/>
          </p:nvPr>
        </p:nvSpPr>
        <p:spPr>
          <a:xfrm>
            <a:off x="569342" y="1196752"/>
            <a:ext cx="3366417" cy="3456384"/>
          </a:xfrm>
        </p:spPr>
        <p:txBody>
          <a:bodyPr/>
          <a:lstStyle/>
          <a:p>
            <a:pPr>
              <a:lnSpc>
                <a:spcPct val="100000"/>
              </a:lnSpc>
            </a:pPr>
            <a:r>
              <a:rPr lang="de-DE" sz="1000" dirty="0"/>
              <a:t>Videos:</a:t>
            </a:r>
          </a:p>
        </p:txBody>
      </p:sp>
      <p:sp>
        <p:nvSpPr>
          <p:cNvPr id="6" name="Foliennummernplatzhalter 5">
            <a:extLst>
              <a:ext uri="{FF2B5EF4-FFF2-40B4-BE49-F238E27FC236}">
                <a16:creationId xmlns:a16="http://schemas.microsoft.com/office/drawing/2014/main" id="{FA52D550-8F91-B1EE-4BCD-3A041F452466}"/>
              </a:ext>
            </a:extLst>
          </p:cNvPr>
          <p:cNvSpPr>
            <a:spLocks noGrp="1"/>
          </p:cNvSpPr>
          <p:nvPr>
            <p:ph type="sldNum" sz="quarter" idx="16"/>
          </p:nvPr>
        </p:nvSpPr>
        <p:spPr/>
        <p:txBody>
          <a:bodyPr/>
          <a:lstStyle/>
          <a:p>
            <a:r>
              <a:rPr lang="de-DE"/>
              <a:t>Seite </a:t>
            </a:r>
            <a:fld id="{CE6CAF4D-DD0D-4F34-9F3A-F974D54A280A}" type="slidenum">
              <a:rPr lang="de-DE" smtClean="0"/>
              <a:pPr/>
              <a:t>56</a:t>
            </a:fld>
            <a:endParaRPr lang="de-DE" dirty="0"/>
          </a:p>
        </p:txBody>
      </p:sp>
      <p:pic>
        <p:nvPicPr>
          <p:cNvPr id="7" name="Grafik 6" descr="Ein Bild, das Grafiken, rot, Grafikdesign, Farbigkeit enthält.&#10;&#10;Automatisch generierte Beschreibung">
            <a:extLst>
              <a:ext uri="{FF2B5EF4-FFF2-40B4-BE49-F238E27FC236}">
                <a16:creationId xmlns:a16="http://schemas.microsoft.com/office/drawing/2014/main" id="{774CCB01-8C02-8CF7-929D-1A9B6BAD4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
        <p:nvSpPr>
          <p:cNvPr id="8" name="Textplatzhalter 2">
            <a:extLst>
              <a:ext uri="{FF2B5EF4-FFF2-40B4-BE49-F238E27FC236}">
                <a16:creationId xmlns:a16="http://schemas.microsoft.com/office/drawing/2014/main" id="{4D8E64E0-5455-9E9F-3E75-2C6F892189A8}"/>
              </a:ext>
            </a:extLst>
          </p:cNvPr>
          <p:cNvSpPr txBox="1">
            <a:spLocks/>
          </p:cNvSpPr>
          <p:nvPr/>
        </p:nvSpPr>
        <p:spPr>
          <a:xfrm>
            <a:off x="4070537" y="764704"/>
            <a:ext cx="2952328" cy="3456384"/>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br>
              <a:rPr lang="de-DE" sz="1000" dirty="0"/>
            </a:br>
            <a:endParaRPr lang="de-DE" sz="1000" dirty="0"/>
          </a:p>
          <a:p>
            <a:endParaRPr lang="de-DE" sz="1000" dirty="0"/>
          </a:p>
        </p:txBody>
      </p:sp>
      <p:sp>
        <p:nvSpPr>
          <p:cNvPr id="10" name="Textfeld 9">
            <a:extLst>
              <a:ext uri="{FF2B5EF4-FFF2-40B4-BE49-F238E27FC236}">
                <a16:creationId xmlns:a16="http://schemas.microsoft.com/office/drawing/2014/main" id="{9EC017EC-8253-CE7F-CC1B-DDAC3F1C2BF9}"/>
              </a:ext>
            </a:extLst>
          </p:cNvPr>
          <p:cNvSpPr txBox="1"/>
          <p:nvPr/>
        </p:nvSpPr>
        <p:spPr>
          <a:xfrm>
            <a:off x="7464152" y="1159584"/>
            <a:ext cx="3359571" cy="1477328"/>
          </a:xfrm>
          <a:prstGeom prst="rect">
            <a:avLst/>
          </a:prstGeom>
          <a:noFill/>
        </p:spPr>
        <p:txBody>
          <a:bodyPr wrap="square">
            <a:spAutoFit/>
          </a:bodyPr>
          <a:lstStyle/>
          <a:p>
            <a:pPr>
              <a:lnSpc>
                <a:spcPct val="100000"/>
              </a:lnSpc>
            </a:pPr>
            <a:r>
              <a:rPr lang="de-DE" sz="1000" dirty="0"/>
              <a:t>Zitat aus:</a:t>
            </a:r>
            <a:br>
              <a:rPr lang="de-DE" sz="1000" dirty="0"/>
            </a:br>
            <a:endParaRPr lang="de-DE" sz="1000" dirty="0"/>
          </a:p>
          <a:p>
            <a:pPr>
              <a:lnSpc>
                <a:spcPct val="100000"/>
              </a:lnSpc>
            </a:pPr>
            <a:r>
              <a:rPr lang="de-DE" sz="1000" dirty="0"/>
              <a:t>Großmann, Rolf (2013): ›Sonic Fiction‹ – Zum Begreifen musikalisch-medialer Gestalten. Ein Plädoyer zum (Wieder)Lesen der Textsammlung ›Heller als die Sonne‹ von </a:t>
            </a:r>
            <a:r>
              <a:rPr lang="de-DE" sz="1000" dirty="0" err="1"/>
              <a:t>Kodwo</a:t>
            </a:r>
            <a:r>
              <a:rPr lang="de-DE" sz="1000" dirty="0"/>
              <a:t> </a:t>
            </a:r>
            <a:r>
              <a:rPr lang="de-DE" sz="1000" dirty="0" err="1"/>
              <a:t>Eshun</a:t>
            </a:r>
            <a:r>
              <a:rPr lang="de-DE" sz="1000" dirty="0"/>
              <a:t>. In: Enders, </a:t>
            </a:r>
            <a:r>
              <a:rPr lang="de-DE" sz="1000" dirty="0" err="1"/>
              <a:t>Oberschmidt</a:t>
            </a:r>
            <a:r>
              <a:rPr lang="de-DE" sz="1000" dirty="0"/>
              <a:t>, Gerhard: Die Metapher als ›Medium‹ des Musikverstehens. Wissenschaftliches Symposium, 17. Juni - 19. Juni 2011. Electronic Publishing Osnabrück.</a:t>
            </a:r>
          </a:p>
        </p:txBody>
      </p:sp>
      <p:sp>
        <p:nvSpPr>
          <p:cNvPr id="11" name="Datumsplatzhalter 2">
            <a:extLst>
              <a:ext uri="{FF2B5EF4-FFF2-40B4-BE49-F238E27FC236}">
                <a16:creationId xmlns:a16="http://schemas.microsoft.com/office/drawing/2014/main" id="{FA01FB14-F633-BE1D-40E1-0FC526EA1D7C}"/>
              </a:ext>
            </a:extLst>
          </p:cNvPr>
          <p:cNvSpPr txBox="1">
            <a:spLocks/>
          </p:cNvSpPr>
          <p:nvPr/>
        </p:nvSpPr>
        <p:spPr>
          <a:xfrm>
            <a:off x="478855" y="6343879"/>
            <a:ext cx="3024857" cy="153888"/>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1000" dirty="0"/>
          </a:p>
        </p:txBody>
      </p:sp>
    </p:spTree>
    <p:extLst>
      <p:ext uri="{BB962C8B-B14F-4D97-AF65-F5344CB8AC3E}">
        <p14:creationId xmlns:p14="http://schemas.microsoft.com/office/powerpoint/2010/main" val="3870704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a:extLst>
              <a:ext uri="{FF2B5EF4-FFF2-40B4-BE49-F238E27FC236}">
                <a16:creationId xmlns:a16="http://schemas.microsoft.com/office/drawing/2014/main" id="{5A546293-5A47-A8E3-08CE-FEC2DCC1F7BF}"/>
              </a:ext>
            </a:extLst>
          </p:cNvPr>
          <p:cNvSpPr txBox="1">
            <a:spLocks/>
          </p:cNvSpPr>
          <p:nvPr/>
        </p:nvSpPr>
        <p:spPr>
          <a:xfrm>
            <a:off x="1329178" y="1945194"/>
            <a:ext cx="9530910" cy="3499642"/>
          </a:xfrm>
          <a:prstGeom prst="rect">
            <a:avLst/>
          </a:prstGeom>
        </p:spPr>
        <p:txBody>
          <a:bodyPr vert="horz" lIns="0" tIns="0" rIns="0" bIns="0" numCol="3" spcCol="90000" rtlCol="0" anchor="t" anchorCtr="0">
            <a:noAutofit/>
          </a:bodyPr>
          <a:lst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l" defTabSz="914400" rtl="0" eaLnBrk="1" fontAlgn="auto" latinLnBrk="0" hangingPunct="1">
              <a:lnSpc>
                <a:spcPts val="1800"/>
              </a:lnSpc>
              <a:spcBef>
                <a:spcPts val="0"/>
              </a:spcBef>
              <a:spcAft>
                <a:spcPts val="0"/>
              </a:spcAft>
              <a:buClrTx/>
              <a:buSzTx/>
              <a:buFontTx/>
              <a:buNone/>
              <a:tabLst/>
              <a:defRPr/>
            </a:pPr>
            <a:r>
              <a:rPr kumimoji="0" lang="de-DE" sz="1500" b="0" i="0" u="none" strike="noStrike" kern="1200" cap="none" spc="0" normalizeH="0" baseline="0" noProof="0" dirty="0">
                <a:ln>
                  <a:noFill/>
                </a:ln>
                <a:solidFill>
                  <a:srgbClr val="000000"/>
                </a:solidFill>
                <a:effectLst/>
                <a:uLnTx/>
                <a:uFillTx/>
                <a:latin typeface="Kantumruy Pro SemiBold" pitchFamily="2" charset="0"/>
                <a:ea typeface="+mn-ea"/>
              </a:rPr>
              <a:t>Erschienen im</a:t>
            </a:r>
          </a:p>
          <a:p>
            <a:pPr marL="0" marR="0" lvl="0" indent="0" algn="l" defTabSz="914400" rtl="0" eaLnBrk="1" fontAlgn="auto" latinLnBrk="0" hangingPunct="1">
              <a:lnSpc>
                <a:spcPts val="1800"/>
              </a:lnSpc>
              <a:spcBef>
                <a:spcPts val="0"/>
              </a:spcBef>
              <a:spcAft>
                <a:spcPts val="0"/>
              </a:spcAft>
              <a:buClrTx/>
              <a:buSzTx/>
              <a:buFontTx/>
              <a:buNone/>
              <a:tabLst/>
              <a:defRPr/>
            </a:pPr>
            <a:r>
              <a:rPr kumimoji="0" lang="de-DE" sz="1500" b="0" i="0" u="none" strike="noStrike" kern="1200" cap="none" spc="0" normalizeH="0" baseline="0" noProof="0" dirty="0">
                <a:ln>
                  <a:noFill/>
                </a:ln>
                <a:solidFill>
                  <a:srgbClr val="000000"/>
                </a:solidFill>
                <a:effectLst/>
                <a:uLnTx/>
                <a:uFillTx/>
                <a:latin typeface="Kantumruy Pro"/>
                <a:ea typeface="+mn-ea"/>
                <a:cs typeface="+mn-cs"/>
              </a:rPr>
              <a:t>Kompetenzverbund </a:t>
            </a:r>
            <a:r>
              <a:rPr kumimoji="0" lang="de-DE" sz="1500" b="0" i="0" u="none" strike="noStrike" kern="1200" cap="none" spc="0" normalizeH="0" baseline="0" noProof="0" dirty="0" err="1">
                <a:ln>
                  <a:noFill/>
                </a:ln>
                <a:solidFill>
                  <a:srgbClr val="000000"/>
                </a:solidFill>
                <a:effectLst/>
                <a:uLnTx/>
                <a:uFillTx/>
                <a:latin typeface="Kantumruy Pro"/>
                <a:ea typeface="+mn-ea"/>
                <a:cs typeface="+mn-cs"/>
              </a:rPr>
              <a:t>lernen:digital</a:t>
            </a:r>
            <a:endParaRPr kumimoji="0" lang="de-DE" sz="1500" b="0" i="0" u="none" strike="noStrike" kern="1200" cap="none" spc="0" normalizeH="0" baseline="0" noProof="0" dirty="0">
              <a:ln>
                <a:noFill/>
              </a:ln>
              <a:solidFill>
                <a:srgbClr val="000000"/>
              </a:solidFill>
              <a:effectLst/>
              <a:uLnTx/>
              <a:uFillTx/>
              <a:latin typeface="Kantumruy Pro"/>
              <a:ea typeface="+mn-ea"/>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de-DE" sz="1500" b="0" i="0" u="none" strike="noStrike" kern="1200" cap="none" spc="0" normalizeH="0" baseline="0" noProof="0" dirty="0">
                <a:ln>
                  <a:noFill/>
                </a:ln>
                <a:solidFill>
                  <a:srgbClr val="000000"/>
                </a:solidFill>
                <a:effectLst/>
                <a:uLnTx/>
                <a:uFillTx/>
                <a:latin typeface="Kantumruy Pro"/>
                <a:ea typeface="+mn-ea"/>
                <a:cs typeface="+mn-cs"/>
              </a:rPr>
              <a:t>Marlene-Dietrich-Allee 16,</a:t>
            </a:r>
            <a:br>
              <a:rPr kumimoji="0" lang="de-DE" sz="1500" b="0" i="0" u="none" strike="noStrike" kern="1200" cap="none" spc="0" normalizeH="0" baseline="0" noProof="0" dirty="0">
                <a:ln>
                  <a:noFill/>
                </a:ln>
                <a:solidFill>
                  <a:srgbClr val="000000"/>
                </a:solidFill>
                <a:effectLst/>
                <a:uLnTx/>
                <a:uFillTx/>
                <a:latin typeface="Kantumruy Pro"/>
                <a:ea typeface="+mn-ea"/>
                <a:cs typeface="+mn-cs"/>
              </a:rPr>
            </a:br>
            <a:r>
              <a:rPr kumimoji="0" lang="de-DE" sz="1500" b="0" i="0" u="none" strike="noStrike" kern="1200" cap="none" spc="0" normalizeH="0" baseline="0" noProof="0" dirty="0">
                <a:ln>
                  <a:noFill/>
                </a:ln>
                <a:solidFill>
                  <a:srgbClr val="000000"/>
                </a:solidFill>
                <a:effectLst/>
                <a:uLnTx/>
                <a:uFillTx/>
                <a:latin typeface="Kantumruy Pro"/>
                <a:ea typeface="+mn-ea"/>
                <a:cs typeface="+mn-cs"/>
              </a:rPr>
              <a:t>14482 Potsdam</a:t>
            </a:r>
          </a:p>
          <a:p>
            <a:pPr marL="0" marR="0" lvl="0" indent="0" algn="l" defTabSz="914400" rtl="0" eaLnBrk="1" fontAlgn="auto" latinLnBrk="0" hangingPunct="1">
              <a:lnSpc>
                <a:spcPts val="1800"/>
              </a:lnSpc>
              <a:spcBef>
                <a:spcPts val="0"/>
              </a:spcBef>
              <a:spcAft>
                <a:spcPts val="0"/>
              </a:spcAft>
              <a:buClrTx/>
              <a:buSzTx/>
              <a:buFontTx/>
              <a:buNone/>
              <a:tabLst/>
              <a:defRPr/>
            </a:pPr>
            <a:r>
              <a:rPr kumimoji="0" lang="de-DE" sz="1500" b="0" i="0" u="none" strike="noStrike" kern="1200" cap="none" spc="0" normalizeH="0" baseline="0" noProof="0" dirty="0">
                <a:ln>
                  <a:noFill/>
                </a:ln>
                <a:solidFill>
                  <a:srgbClr val="000000"/>
                </a:solidFill>
                <a:effectLst/>
                <a:uLnTx/>
                <a:uFillTx/>
                <a:latin typeface="Kantumruy Pro"/>
                <a:ea typeface="+mn-ea"/>
                <a:cs typeface="+mn-cs"/>
              </a:rPr>
              <a:t>Tel: 0331-977-256362</a:t>
            </a:r>
          </a:p>
          <a:p>
            <a:pPr marL="0" marR="0" lvl="0" indent="0" algn="l" defTabSz="914400" rtl="0" eaLnBrk="1" fontAlgn="auto" latinLnBrk="0" hangingPunct="1">
              <a:lnSpc>
                <a:spcPts val="1800"/>
              </a:lnSpc>
              <a:spcBef>
                <a:spcPts val="0"/>
              </a:spcBef>
              <a:spcAft>
                <a:spcPts val="0"/>
              </a:spcAft>
              <a:buClrTx/>
              <a:buSzTx/>
              <a:buFontTx/>
              <a:buNone/>
              <a:tabLst/>
              <a:defRPr/>
            </a:pPr>
            <a:r>
              <a:rPr kumimoji="0" lang="de-DE" sz="1500" b="0" i="0" u="none" strike="noStrike" kern="1200" cap="none" spc="0" normalizeH="0" baseline="0" noProof="0" dirty="0">
                <a:ln>
                  <a:noFill/>
                </a:ln>
                <a:solidFill>
                  <a:srgbClr val="000000"/>
                </a:solidFill>
                <a:effectLst/>
                <a:uLnTx/>
                <a:uFillTx/>
                <a:latin typeface="Kantumruy Pro"/>
                <a:ea typeface="+mn-ea"/>
                <a:cs typeface="+mn-cs"/>
              </a:rPr>
              <a:t>E-Mail: </a:t>
            </a:r>
            <a:r>
              <a:rPr kumimoji="0" lang="de-DE" sz="1500" b="0" i="0" u="none" strike="noStrike" kern="1200" cap="none" spc="0" normalizeH="0" baseline="0" noProof="0" dirty="0" err="1">
                <a:ln>
                  <a:noFill/>
                </a:ln>
                <a:solidFill>
                  <a:srgbClr val="000000"/>
                </a:solidFill>
                <a:effectLst/>
                <a:uLnTx/>
                <a:uFillTx/>
                <a:latin typeface="Kantumruy Pro"/>
                <a:ea typeface="+mn-ea"/>
                <a:cs typeface="+mn-cs"/>
              </a:rPr>
              <a:t>geschaeftsstelle@lernen.digital</a:t>
            </a:r>
            <a:endParaRPr kumimoji="0" lang="de-DE" sz="1500" b="0" i="0" u="none" strike="noStrike" kern="1200" cap="none" spc="0" normalizeH="0" baseline="0" noProof="0" dirty="0">
              <a:ln>
                <a:noFill/>
              </a:ln>
              <a:solidFill>
                <a:srgbClr val="000000"/>
              </a:solidFill>
              <a:effectLst/>
              <a:uLnTx/>
              <a:uFillTx/>
              <a:latin typeface="Kantumruy Pro"/>
              <a:ea typeface="+mn-ea"/>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endParaRPr kumimoji="0" lang="de-DE" sz="1500" b="0" i="0" u="none" strike="noStrike" kern="1200" cap="none" spc="0" normalizeH="0" baseline="0" noProof="0" dirty="0">
              <a:ln>
                <a:noFill/>
              </a:ln>
              <a:solidFill>
                <a:srgbClr val="000000"/>
              </a:solidFill>
              <a:effectLst/>
              <a:uLnTx/>
              <a:uFillTx/>
              <a:latin typeface="Kantumruy Pro"/>
              <a:ea typeface="+mn-ea"/>
              <a:cs typeface="+mn-cs"/>
            </a:endParaRPr>
          </a:p>
          <a:p>
            <a:pPr marL="0" marR="0" lvl="1" indent="0" algn="l" defTabSz="914400" rtl="0" eaLnBrk="1" fontAlgn="auto" latinLnBrk="0" hangingPunct="1">
              <a:lnSpc>
                <a:spcPts val="1800"/>
              </a:lnSpc>
              <a:spcBef>
                <a:spcPts val="0"/>
              </a:spcBef>
              <a:spcAft>
                <a:spcPts val="0"/>
              </a:spcAft>
              <a:buClrTx/>
              <a:buSzTx/>
              <a:buFontTx/>
              <a:buNone/>
              <a:tabLst/>
              <a:defRPr/>
            </a:pPr>
            <a:r>
              <a:rPr kumimoji="0" lang="de-DE" sz="1500" b="1" i="0" u="none" strike="noStrike" kern="1200" cap="none" spc="0" normalizeH="0" baseline="0" noProof="0" dirty="0">
                <a:ln>
                  <a:noFill/>
                </a:ln>
                <a:solidFill>
                  <a:srgbClr val="000000"/>
                </a:solidFill>
                <a:effectLst/>
                <a:uLnTx/>
                <a:uFillTx/>
                <a:latin typeface="Kantumruy Pro SemiBold" pitchFamily="2" charset="0"/>
                <a:ea typeface="+mn-ea"/>
              </a:rPr>
              <a:t>Projektverbund</a:t>
            </a:r>
          </a:p>
          <a:p>
            <a:pPr marL="0" marR="0" lvl="0" indent="0" algn="l" defTabSz="914400" rtl="0" eaLnBrk="1" fontAlgn="auto" latinLnBrk="0" hangingPunct="1">
              <a:lnSpc>
                <a:spcPts val="1800"/>
              </a:lnSpc>
              <a:spcBef>
                <a:spcPts val="0"/>
              </a:spcBef>
              <a:spcAft>
                <a:spcPts val="0"/>
              </a:spcAft>
              <a:buClrTx/>
              <a:buSzTx/>
              <a:buFontTx/>
              <a:buNone/>
              <a:tabLst/>
              <a:defRPr/>
            </a:pPr>
            <a:r>
              <a:rPr kumimoji="0" lang="de-DE" sz="1500" b="0" i="0" u="none" strike="noStrike" kern="1200" cap="none" spc="0" normalizeH="0" baseline="0" noProof="0" dirty="0">
                <a:ln>
                  <a:noFill/>
                </a:ln>
                <a:solidFill>
                  <a:srgbClr val="000000"/>
                </a:solidFill>
                <a:effectLst/>
                <a:uLnTx/>
                <a:uFillTx/>
                <a:latin typeface="Kantumruy Pro"/>
                <a:ea typeface="+mn-ea"/>
                <a:cs typeface="+mn-cs"/>
              </a:rPr>
              <a:t>DiäS</a:t>
            </a:r>
            <a:br>
              <a:rPr kumimoji="0" lang="de-DE" sz="1500" b="0" i="0" u="none" strike="noStrike" kern="1200" cap="none" spc="0" normalizeH="0" baseline="0" noProof="0" dirty="0">
                <a:ln>
                  <a:noFill/>
                </a:ln>
                <a:solidFill>
                  <a:srgbClr val="000000"/>
                </a:solidFill>
                <a:effectLst/>
                <a:uLnTx/>
                <a:uFillTx/>
                <a:latin typeface="Kantumruy Pro"/>
                <a:ea typeface="+mn-ea"/>
                <a:cs typeface="+mn-cs"/>
              </a:rPr>
            </a:br>
            <a:endParaRPr kumimoji="0" lang="de-DE" sz="1500" b="0" i="0" u="none" strike="noStrike" kern="1200" cap="none" spc="0" normalizeH="0" baseline="0" noProof="0" dirty="0">
              <a:ln>
                <a:noFill/>
              </a:ln>
              <a:solidFill>
                <a:srgbClr val="000000"/>
              </a:solidFill>
              <a:effectLst/>
              <a:uLnTx/>
              <a:uFillTx/>
              <a:latin typeface="Kantumruy Pro"/>
              <a:ea typeface="+mn-ea"/>
              <a:cs typeface="+mn-cs"/>
            </a:endParaRPr>
          </a:p>
          <a:p>
            <a:pPr marL="0" marR="0" lvl="1" indent="0" algn="l" defTabSz="914400" rtl="0" eaLnBrk="1" fontAlgn="auto" latinLnBrk="0" hangingPunct="1">
              <a:lnSpc>
                <a:spcPts val="1800"/>
              </a:lnSpc>
              <a:spcBef>
                <a:spcPts val="0"/>
              </a:spcBef>
              <a:spcAft>
                <a:spcPts val="0"/>
              </a:spcAft>
              <a:buClrTx/>
              <a:buSzTx/>
              <a:buFontTx/>
              <a:buNone/>
              <a:tabLst/>
              <a:defRPr/>
            </a:pPr>
            <a:r>
              <a:rPr kumimoji="0" lang="de-DE" sz="1500" b="0" i="0" u="none" strike="noStrike" kern="1200" cap="none" spc="0" normalizeH="0" baseline="0" noProof="0" dirty="0">
                <a:ln>
                  <a:noFill/>
                </a:ln>
                <a:solidFill>
                  <a:srgbClr val="000000"/>
                </a:solidFill>
                <a:effectLst/>
                <a:uLnTx/>
                <a:uFillTx/>
                <a:latin typeface="Kantumruy Pro SemiBold" pitchFamily="2" charset="0"/>
                <a:ea typeface="+mn-ea"/>
              </a:rPr>
              <a:t>Datum der Erstveröffentlichung</a:t>
            </a:r>
          </a:p>
          <a:p>
            <a:pPr marL="0" marR="0" lvl="0" indent="0" algn="l" defTabSz="914400" rtl="0" eaLnBrk="1" fontAlgn="auto" latinLnBrk="0" hangingPunct="1">
              <a:lnSpc>
                <a:spcPts val="1800"/>
              </a:lnSpc>
              <a:spcBef>
                <a:spcPts val="0"/>
              </a:spcBef>
              <a:spcAft>
                <a:spcPts val="0"/>
              </a:spcAft>
              <a:buClrTx/>
              <a:buSzTx/>
              <a:buFontTx/>
              <a:buNone/>
              <a:tabLst/>
              <a:defRPr/>
            </a:pPr>
            <a:r>
              <a:rPr kumimoji="0" lang="de-DE" sz="1500" b="0" i="0" u="none" strike="noStrike" kern="1200" cap="none" spc="0" normalizeH="0" baseline="0" noProof="0" dirty="0">
                <a:ln>
                  <a:noFill/>
                </a:ln>
                <a:solidFill>
                  <a:srgbClr val="000000"/>
                </a:solidFill>
                <a:effectLst/>
                <a:uLnTx/>
                <a:uFillTx/>
                <a:latin typeface="Kantumruy Pro"/>
                <a:ea typeface="+mn-ea"/>
                <a:cs typeface="+mn-cs"/>
              </a:rPr>
              <a:t>19.12.2025</a:t>
            </a:r>
          </a:p>
          <a:p>
            <a:pPr marL="0" marR="0" lvl="0" indent="0" algn="l" defTabSz="914400" rtl="0" eaLnBrk="1" fontAlgn="auto" latinLnBrk="0" hangingPunct="1">
              <a:lnSpc>
                <a:spcPts val="1800"/>
              </a:lnSpc>
              <a:spcBef>
                <a:spcPts val="0"/>
              </a:spcBef>
              <a:spcAft>
                <a:spcPts val="0"/>
              </a:spcAft>
              <a:buClrTx/>
              <a:buSzTx/>
              <a:buFontTx/>
              <a:buNone/>
              <a:tabLst/>
              <a:defRPr/>
            </a:pPr>
            <a:endParaRPr kumimoji="0" lang="de-DE" sz="1500" b="0" i="0" u="none" strike="noStrike" kern="1200" cap="none" spc="0" normalizeH="0" baseline="0" noProof="0" dirty="0">
              <a:ln>
                <a:noFill/>
              </a:ln>
              <a:solidFill>
                <a:srgbClr val="000000"/>
              </a:solidFill>
              <a:effectLst/>
              <a:uLnTx/>
              <a:uFillTx/>
              <a:latin typeface="Kantumruy Pro"/>
              <a:ea typeface="+mn-ea"/>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endParaRPr kumimoji="0" lang="de-DE" sz="1500" b="0" i="0" u="none" strike="noStrike" kern="1200" cap="none" spc="0" normalizeH="0" baseline="0" noProof="0" dirty="0">
              <a:ln>
                <a:noFill/>
              </a:ln>
              <a:solidFill>
                <a:srgbClr val="000000"/>
              </a:solidFill>
              <a:effectLst/>
              <a:uLnTx/>
              <a:uFillTx/>
              <a:latin typeface="Kantumruy Pro"/>
              <a:ea typeface="+mn-ea"/>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endParaRPr kumimoji="0" lang="de-DE" sz="1500" b="0" i="0" u="none" strike="noStrike" kern="1200" cap="none" spc="0" normalizeH="0" baseline="0" noProof="0" dirty="0">
              <a:ln>
                <a:noFill/>
              </a:ln>
              <a:solidFill>
                <a:srgbClr val="000000"/>
              </a:solidFill>
              <a:effectLst/>
              <a:uLnTx/>
              <a:uFillTx/>
              <a:latin typeface="Kantumruy Pro"/>
              <a:ea typeface="+mn-ea"/>
              <a:cs typeface="+mn-cs"/>
            </a:endParaRPr>
          </a:p>
          <a:p>
            <a:pPr marL="0" marR="0" lvl="1" indent="0" algn="l" defTabSz="914400" rtl="0" eaLnBrk="1" fontAlgn="auto" latinLnBrk="0" hangingPunct="1">
              <a:lnSpc>
                <a:spcPts val="1800"/>
              </a:lnSpc>
              <a:spcBef>
                <a:spcPts val="0"/>
              </a:spcBef>
              <a:spcAft>
                <a:spcPts val="0"/>
              </a:spcAft>
              <a:buClrTx/>
              <a:buSzTx/>
              <a:buFontTx/>
              <a:buNone/>
              <a:tabLst/>
              <a:defRPr/>
            </a:pPr>
            <a:r>
              <a:rPr kumimoji="0" lang="de-DE" sz="1500" b="1" i="0" u="none" strike="noStrike" kern="1200" cap="none" spc="0" normalizeH="0" baseline="0" noProof="0" dirty="0" err="1">
                <a:ln>
                  <a:noFill/>
                </a:ln>
                <a:solidFill>
                  <a:srgbClr val="000000"/>
                </a:solidFill>
                <a:effectLst/>
                <a:uLnTx/>
                <a:uFillTx/>
                <a:latin typeface="Kantumruy Pro SemiBold" pitchFamily="2" charset="0"/>
                <a:ea typeface="+mn-ea"/>
              </a:rPr>
              <a:t>Autor:innen</a:t>
            </a:r>
            <a:endParaRPr kumimoji="0" lang="de-DE" sz="1500" b="1" i="0" u="none" strike="noStrike" kern="1200" cap="none" spc="0" normalizeH="0" baseline="0" noProof="0" dirty="0">
              <a:ln>
                <a:noFill/>
              </a:ln>
              <a:solidFill>
                <a:srgbClr val="000000"/>
              </a:solidFill>
              <a:effectLst/>
              <a:uLnTx/>
              <a:uFillTx/>
              <a:latin typeface="Kantumruy Pro SemiBold" pitchFamily="2" charset="0"/>
              <a:ea typeface="+mn-ea"/>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de-DE" sz="1500" b="0" i="0" u="none" strike="noStrike" kern="1200" cap="none" spc="0" normalizeH="0" baseline="0" noProof="0" dirty="0">
                <a:ln>
                  <a:noFill/>
                </a:ln>
                <a:solidFill>
                  <a:srgbClr val="000000"/>
                </a:solidFill>
                <a:effectLst/>
                <a:uLnTx/>
                <a:uFillTx/>
                <a:latin typeface="Kantumruy Pro"/>
                <a:ea typeface="+mn-ea"/>
                <a:cs typeface="+mn-cs"/>
              </a:rPr>
              <a:t>Finn Joris Brunken</a:t>
            </a:r>
            <a:br>
              <a:rPr kumimoji="0" lang="de-DE" sz="1500" b="0" i="0" u="none" strike="noStrike" kern="1200" cap="none" spc="0" normalizeH="0" baseline="0" noProof="0" dirty="0">
                <a:ln>
                  <a:noFill/>
                </a:ln>
                <a:solidFill>
                  <a:srgbClr val="000000"/>
                </a:solidFill>
                <a:effectLst/>
                <a:uLnTx/>
                <a:uFillTx/>
                <a:latin typeface="Kantumruy Pro"/>
                <a:ea typeface="+mn-ea"/>
                <a:cs typeface="+mn-cs"/>
              </a:rPr>
            </a:br>
            <a:r>
              <a:rPr kumimoji="0" lang="de-DE" sz="1500" b="0" i="0" u="none" strike="noStrike" kern="1200" cap="none" spc="0" normalizeH="0" baseline="0" noProof="0" dirty="0">
                <a:ln>
                  <a:noFill/>
                </a:ln>
                <a:solidFill>
                  <a:srgbClr val="000000"/>
                </a:solidFill>
                <a:effectLst/>
                <a:uLnTx/>
                <a:uFillTx/>
                <a:latin typeface="Kantumruy Pro"/>
                <a:ea typeface="+mn-ea"/>
                <a:cs typeface="+mn-cs"/>
              </a:rPr>
              <a:t>Christoph Stange</a:t>
            </a:r>
            <a:br>
              <a:rPr kumimoji="0" lang="de-DE" sz="1500" b="0" i="0" u="none" strike="noStrike" kern="1200" cap="none" spc="0" normalizeH="0" baseline="0" noProof="0" dirty="0">
                <a:ln>
                  <a:noFill/>
                </a:ln>
                <a:solidFill>
                  <a:srgbClr val="000000"/>
                </a:solidFill>
                <a:effectLst/>
                <a:uLnTx/>
                <a:uFillTx/>
                <a:latin typeface="Kantumruy Pro"/>
                <a:ea typeface="+mn-ea"/>
                <a:cs typeface="+mn-cs"/>
              </a:rPr>
            </a:br>
            <a:br>
              <a:rPr kumimoji="0" lang="de-DE" sz="1500" b="0" i="0" u="none" strike="noStrike" kern="1200" cap="none" spc="0" normalizeH="0" baseline="0" noProof="0" dirty="0">
                <a:ln>
                  <a:noFill/>
                </a:ln>
                <a:solidFill>
                  <a:srgbClr val="000000"/>
                </a:solidFill>
                <a:effectLst/>
                <a:uLnTx/>
                <a:uFillTx/>
                <a:latin typeface="Kantumruy Pro"/>
                <a:ea typeface="+mn-ea"/>
                <a:cs typeface="+mn-cs"/>
              </a:rPr>
            </a:br>
            <a:br>
              <a:rPr kumimoji="0" lang="de-DE" sz="1500" b="0" i="0" u="none" strike="noStrike" kern="1200" cap="none" spc="0" normalizeH="0" baseline="0" noProof="0" dirty="0">
                <a:ln>
                  <a:noFill/>
                </a:ln>
                <a:solidFill>
                  <a:srgbClr val="000000"/>
                </a:solidFill>
                <a:effectLst/>
                <a:uLnTx/>
                <a:uFillTx/>
                <a:latin typeface="Kantumruy Pro"/>
                <a:ea typeface="+mn-ea"/>
                <a:cs typeface="+mn-cs"/>
              </a:rPr>
            </a:br>
            <a:br>
              <a:rPr kumimoji="0" lang="de-DE" sz="1500" b="0" i="0" u="none" strike="noStrike" kern="1200" cap="none" spc="0" normalizeH="0" baseline="0" noProof="0" dirty="0">
                <a:ln>
                  <a:noFill/>
                </a:ln>
                <a:solidFill>
                  <a:srgbClr val="000000"/>
                </a:solidFill>
                <a:effectLst/>
                <a:uLnTx/>
                <a:uFillTx/>
                <a:latin typeface="Kantumruy Pro"/>
                <a:ea typeface="+mn-ea"/>
                <a:cs typeface="+mn-cs"/>
              </a:rPr>
            </a:br>
            <a:r>
              <a:rPr kumimoji="0" lang="de-DE" sz="1500" b="1" i="0" u="none" strike="noStrike" kern="1200" cap="none" spc="0" normalizeH="0" baseline="0" noProof="0" dirty="0">
                <a:ln>
                  <a:noFill/>
                </a:ln>
                <a:solidFill>
                  <a:srgbClr val="000000"/>
                </a:solidFill>
                <a:effectLst/>
                <a:uLnTx/>
                <a:uFillTx/>
                <a:latin typeface="Kantumruy Pro SemiBold" pitchFamily="2" charset="0"/>
                <a:ea typeface="+mn-ea"/>
                <a:cs typeface="Kantumruy Pro SemiBold" pitchFamily="2" charset="0"/>
              </a:rPr>
              <a:t>Zitierhinweis</a:t>
            </a:r>
          </a:p>
          <a:p>
            <a:pPr marL="0" marR="0" lvl="0" indent="0" algn="l" defTabSz="914400" rtl="0" eaLnBrk="1" fontAlgn="auto" latinLnBrk="0" hangingPunct="1">
              <a:lnSpc>
                <a:spcPts val="1800"/>
              </a:lnSpc>
              <a:spcBef>
                <a:spcPts val="0"/>
              </a:spcBef>
              <a:spcAft>
                <a:spcPts val="0"/>
              </a:spcAft>
              <a:buClrTx/>
              <a:buSzTx/>
              <a:buFontTx/>
              <a:buNone/>
              <a:tabLst/>
              <a:defRPr/>
            </a:pPr>
            <a:r>
              <a:rPr kumimoji="0" lang="de-DE" sz="1500" b="0" i="0" u="none" strike="noStrike" kern="1200" cap="none" spc="0" normalizeH="0" baseline="0" noProof="0" dirty="0">
                <a:ln>
                  <a:noFill/>
                </a:ln>
                <a:solidFill>
                  <a:srgbClr val="000000"/>
                </a:solidFill>
                <a:effectLst/>
                <a:uLnTx/>
                <a:uFillTx/>
                <a:latin typeface="Kantumruy Pro"/>
                <a:ea typeface="+mn-ea"/>
                <a:cs typeface="+mn-cs"/>
              </a:rPr>
              <a:t>Brunken, Finn Joris; Stange, Christoph (2025). </a:t>
            </a:r>
            <a:r>
              <a:rPr kumimoji="0" lang="de-DE" sz="1500" b="0" i="1" u="none" strike="noStrike" kern="1200" cap="none" spc="0" normalizeH="0" baseline="0" noProof="0" dirty="0" err="1">
                <a:ln>
                  <a:noFill/>
                </a:ln>
                <a:solidFill>
                  <a:srgbClr val="000000"/>
                </a:solidFill>
                <a:effectLst/>
                <a:uLnTx/>
                <a:uFillTx/>
                <a:latin typeface="Kantumruy Pro"/>
                <a:ea typeface="+mn-ea"/>
                <a:cs typeface="+mn-cs"/>
              </a:rPr>
              <a:t>Let’s</a:t>
            </a:r>
            <a:r>
              <a:rPr kumimoji="0" lang="de-DE" sz="1500" b="0" i="1" u="none" strike="noStrike" kern="1200" cap="none" spc="0" normalizeH="0" baseline="0" noProof="0" dirty="0">
                <a:ln>
                  <a:noFill/>
                </a:ln>
                <a:solidFill>
                  <a:srgbClr val="000000"/>
                </a:solidFill>
                <a:effectLst/>
                <a:uLnTx/>
                <a:uFillTx/>
                <a:latin typeface="Kantumruy Pro"/>
                <a:ea typeface="+mn-ea"/>
                <a:cs typeface="+mn-cs"/>
              </a:rPr>
              <a:t> </a:t>
            </a:r>
            <a:r>
              <a:rPr kumimoji="0" lang="de-DE" sz="1500" b="0" i="1" u="none" strike="noStrike" kern="1200" cap="none" spc="0" normalizeH="0" baseline="0" noProof="0" dirty="0" err="1">
                <a:ln>
                  <a:noFill/>
                </a:ln>
                <a:solidFill>
                  <a:srgbClr val="000000"/>
                </a:solidFill>
                <a:effectLst/>
                <a:uLnTx/>
                <a:uFillTx/>
                <a:latin typeface="Kantumruy Pro"/>
                <a:ea typeface="+mn-ea"/>
                <a:cs typeface="+mn-cs"/>
              </a:rPr>
              <a:t>get</a:t>
            </a:r>
            <a:r>
              <a:rPr kumimoji="0" lang="de-DE" sz="1500" b="0" i="1" u="none" strike="noStrike" kern="1200" cap="none" spc="0" normalizeH="0" baseline="0" noProof="0" dirty="0">
                <a:ln>
                  <a:noFill/>
                </a:ln>
                <a:solidFill>
                  <a:srgbClr val="000000"/>
                </a:solidFill>
                <a:effectLst/>
                <a:uLnTx/>
                <a:uFillTx/>
                <a:latin typeface="Kantumruy Pro"/>
                <a:ea typeface="+mn-ea"/>
                <a:cs typeface="+mn-cs"/>
              </a:rPr>
              <a:t> digital: Strategien und Praxen digitaler Musikproduktion</a:t>
            </a:r>
            <a:r>
              <a:rPr kumimoji="0" lang="de-DE" sz="1500" b="0" i="0" u="none" strike="noStrike" kern="1200" cap="none" spc="0" normalizeH="0" baseline="0" noProof="0" dirty="0">
                <a:ln>
                  <a:noFill/>
                </a:ln>
                <a:solidFill>
                  <a:srgbClr val="000000"/>
                </a:solidFill>
                <a:effectLst/>
                <a:uLnTx/>
                <a:uFillTx/>
                <a:latin typeface="Kantumruy Pro"/>
                <a:ea typeface="+mn-ea"/>
                <a:cs typeface="+mn-cs"/>
              </a:rPr>
              <a:t>. Kompetenzverbund </a:t>
            </a:r>
            <a:r>
              <a:rPr kumimoji="0" lang="de-DE" sz="1500" b="0" i="0" u="none" strike="noStrike" kern="1200" cap="none" spc="0" normalizeH="0" baseline="0" noProof="0" dirty="0" err="1">
                <a:ln>
                  <a:noFill/>
                </a:ln>
                <a:solidFill>
                  <a:srgbClr val="000000"/>
                </a:solidFill>
                <a:effectLst/>
                <a:uLnTx/>
                <a:uFillTx/>
                <a:latin typeface="Kantumruy Pro"/>
                <a:ea typeface="+mn-ea"/>
                <a:cs typeface="+mn-cs"/>
              </a:rPr>
              <a:t>lernen:digital</a:t>
            </a:r>
            <a:endParaRPr kumimoji="0" lang="de-DE" sz="1500" b="0" i="0" u="none" strike="noStrike" kern="1200" cap="none" spc="0" normalizeH="0" baseline="0" noProof="0" dirty="0">
              <a:ln>
                <a:noFill/>
              </a:ln>
              <a:solidFill>
                <a:srgbClr val="000000"/>
              </a:solidFill>
              <a:effectLst/>
              <a:uLnTx/>
              <a:uFillTx/>
              <a:latin typeface="Kantumruy Pro"/>
              <a:ea typeface="+mn-ea"/>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endParaRPr kumimoji="0" lang="de-DE" sz="1500" b="0" i="0" u="none" strike="noStrike" kern="1200" cap="none" spc="0" normalizeH="0" baseline="0" noProof="0" dirty="0">
              <a:ln>
                <a:noFill/>
              </a:ln>
              <a:solidFill>
                <a:srgbClr val="000000"/>
              </a:solidFill>
              <a:effectLst/>
              <a:uLnTx/>
              <a:uFillTx/>
              <a:latin typeface="Kantumruy Pro"/>
              <a:ea typeface="+mn-ea"/>
              <a:cs typeface="+mn-cs"/>
            </a:endParaRPr>
          </a:p>
        </p:txBody>
      </p:sp>
    </p:spTree>
    <p:extLst>
      <p:ext uri="{BB962C8B-B14F-4D97-AF65-F5344CB8AC3E}">
        <p14:creationId xmlns:p14="http://schemas.microsoft.com/office/powerpoint/2010/main" val="3514434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7030E687-6F18-04E5-E6D1-BF65A39E6D67}"/>
              </a:ext>
            </a:extLst>
          </p:cNvPr>
          <p:cNvSpPr>
            <a:spLocks noGrp="1"/>
          </p:cNvSpPr>
          <p:nvPr>
            <p:ph type="body" sz="quarter" idx="13"/>
          </p:nvPr>
        </p:nvSpPr>
        <p:spPr/>
        <p:txBody>
          <a:bodyPr/>
          <a:lstStyle/>
          <a:p>
            <a:r>
              <a:rPr lang="de-DE" dirty="0"/>
              <a:t>Die vorliegende Veröffentlichung ist im Rahmen des Projektverbunds DiäS für das Musik / Kunst / Sport im Kompetenzverbund </a:t>
            </a:r>
            <a:r>
              <a:rPr lang="de-DE" dirty="0" err="1"/>
              <a:t>lernen:digital</a:t>
            </a:r>
            <a:r>
              <a:rPr lang="de-DE" dirty="0"/>
              <a:t> entstanden. </a:t>
            </a:r>
          </a:p>
          <a:p>
            <a:endParaRPr lang="de-DE" dirty="0"/>
          </a:p>
          <a:p>
            <a:r>
              <a:rPr lang="de-DE" dirty="0"/>
              <a:t>Finanziert durch die Europäische Union – </a:t>
            </a:r>
            <a:r>
              <a:rPr lang="de-DE" dirty="0" err="1"/>
              <a:t>NextGenerationEU</a:t>
            </a:r>
            <a:r>
              <a:rPr lang="de-DE" dirty="0"/>
              <a:t> und gefördert durch das Bundesministerium für Bildung, Familie, Senioren, Frauen und Jugend. Die geäußerten Ansichten und Meinungen sind ausschließlich die des Autors/der Autorin und spiegeln nicht unbedingt die Ansichten der Europäischen Union, Europäischen Kommission oder des Bundesministeriums für Bildung, Familie, Senioren, Frauen und Jugend wider. Weder Europäische Union, Europäische Kommission noch das Bundesministerium für Bildung, Familie, Senioren, Frauen und Jugend können </a:t>
            </a:r>
            <a:r>
              <a:rPr lang="de-DE" dirty="0" err="1"/>
              <a:t>für</a:t>
            </a:r>
            <a:r>
              <a:rPr lang="de-DE" dirty="0"/>
              <a:t> sie verantwortlich gemacht werden.</a:t>
            </a:r>
          </a:p>
        </p:txBody>
      </p:sp>
      <p:sp>
        <p:nvSpPr>
          <p:cNvPr id="4" name="Textplatzhalter 3">
            <a:extLst>
              <a:ext uri="{FF2B5EF4-FFF2-40B4-BE49-F238E27FC236}">
                <a16:creationId xmlns:a16="http://schemas.microsoft.com/office/drawing/2014/main" id="{26085A44-CFE6-C202-5875-FB29D701A602}"/>
              </a:ext>
            </a:extLst>
          </p:cNvPr>
          <p:cNvSpPr>
            <a:spLocks noGrp="1"/>
          </p:cNvSpPr>
          <p:nvPr>
            <p:ph type="body" sz="quarter" idx="14"/>
          </p:nvPr>
        </p:nvSpPr>
        <p:spPr/>
        <p:txBody>
          <a:bodyPr/>
          <a:lstStyle/>
          <a:p>
            <a:r>
              <a:rPr lang="de-DE" b="0" i="0" u="none" strike="noStrike" dirty="0">
                <a:solidFill>
                  <a:srgbClr val="202334"/>
                </a:solidFill>
                <a:effectLst/>
                <a:latin typeface="Kantumruy Pro" pitchFamily="2" charset="0"/>
              </a:rPr>
              <a:t>Dieses Produkt ist unter der Lizenz [Empfehlung: </a:t>
            </a:r>
            <a:r>
              <a:rPr lang="de-DE" b="0" i="0" u="sng" dirty="0">
                <a:solidFill>
                  <a:srgbClr val="000000"/>
                </a:solidFill>
                <a:effectLst/>
                <a:latin typeface="Kantumruy Pro" pitchFamily="2" charset="0"/>
                <a:hlinkClick r:id="rId2"/>
              </a:rPr>
              <a:t>CC BY 4.0</a:t>
            </a:r>
            <a:r>
              <a:rPr lang="de-DE" b="0" i="0" u="none" strike="noStrike" dirty="0">
                <a:solidFill>
                  <a:srgbClr val="202334"/>
                </a:solidFill>
                <a:effectLst/>
                <a:latin typeface="Kantumruy Pro" pitchFamily="2" charset="0"/>
              </a:rPr>
              <a:t>] veröffentlicht. Von der Lizenz ausgenommen sind Logos, Zitate sowie anders gekennzeichnete Materialien und Abbildungen. Die </a:t>
            </a:r>
            <a:r>
              <a:rPr lang="de-DE" b="0" i="0" u="none" strike="noStrike" dirty="0" err="1">
                <a:solidFill>
                  <a:srgbClr val="202334"/>
                </a:solidFill>
                <a:effectLst/>
                <a:latin typeface="Kantumruy Pro" pitchFamily="2" charset="0"/>
              </a:rPr>
              <a:t>Urheber:innen</a:t>
            </a:r>
            <a:r>
              <a:rPr lang="de-DE" b="0" i="0" u="none" strike="noStrike" dirty="0">
                <a:solidFill>
                  <a:srgbClr val="202334"/>
                </a:solidFill>
                <a:effectLst/>
                <a:latin typeface="Kantumruy Pro" pitchFamily="2" charset="0"/>
              </a:rPr>
              <a:t> sollen bei der Weiterverwendung wie folgt angegeben werden: B</a:t>
            </a:r>
            <a:r>
              <a:rPr lang="de-DE" dirty="0">
                <a:solidFill>
                  <a:srgbClr val="202334"/>
                </a:solidFill>
                <a:latin typeface="Kantumruy Pro" pitchFamily="2" charset="0"/>
              </a:rPr>
              <a:t>runken, Finn Joris; Stange, Christoph;</a:t>
            </a:r>
            <a:r>
              <a:rPr lang="de-DE" b="0" i="0" u="none" strike="noStrike" dirty="0">
                <a:solidFill>
                  <a:srgbClr val="202334"/>
                </a:solidFill>
                <a:effectLst/>
                <a:latin typeface="Kantumruy Pro" pitchFamily="2" charset="0"/>
              </a:rPr>
              <a:t> Kompetenzverbund </a:t>
            </a:r>
            <a:r>
              <a:rPr lang="de-DE" b="0" i="0" u="none" strike="noStrike" dirty="0" err="1">
                <a:solidFill>
                  <a:srgbClr val="202334"/>
                </a:solidFill>
                <a:effectLst/>
                <a:latin typeface="Kantumruy Pro" pitchFamily="2" charset="0"/>
              </a:rPr>
              <a:t>lernen:digital</a:t>
            </a:r>
            <a:r>
              <a:rPr lang="de-DE" b="0" i="0" u="none" strike="noStrike" dirty="0">
                <a:solidFill>
                  <a:srgbClr val="202334"/>
                </a:solidFill>
                <a:effectLst/>
                <a:latin typeface="Kantumruy Pro" pitchFamily="2" charset="0"/>
              </a:rPr>
              <a:t>, entstanden im Projektverbund </a:t>
            </a:r>
            <a:r>
              <a:rPr lang="de-DE" dirty="0">
                <a:solidFill>
                  <a:srgbClr val="202334"/>
                </a:solidFill>
                <a:latin typeface="Kantumruy Pro" pitchFamily="2" charset="0"/>
              </a:rPr>
              <a:t>DiäS</a:t>
            </a:r>
            <a:r>
              <a:rPr lang="de-DE" b="0" i="0" u="none" strike="noStrike" dirty="0">
                <a:solidFill>
                  <a:srgbClr val="202334"/>
                </a:solidFill>
                <a:effectLst/>
                <a:latin typeface="Kantumruy Pro" pitchFamily="2" charset="0"/>
              </a:rPr>
              <a:t>.</a:t>
            </a:r>
            <a:endParaRPr lang="de-DE" dirty="0"/>
          </a:p>
        </p:txBody>
      </p:sp>
      <p:pic>
        <p:nvPicPr>
          <p:cNvPr id="6" name="Grafik 5">
            <a:extLst>
              <a:ext uri="{FF2B5EF4-FFF2-40B4-BE49-F238E27FC236}">
                <a16:creationId xmlns:a16="http://schemas.microsoft.com/office/drawing/2014/main" id="{7D74B237-61AE-BF90-F094-5060F6754D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23763" y="5211574"/>
            <a:ext cx="253395" cy="253395"/>
          </a:xfrm>
          <a:prstGeom prst="rect">
            <a:avLst/>
          </a:prstGeom>
        </p:spPr>
      </p:pic>
      <p:pic>
        <p:nvPicPr>
          <p:cNvPr id="8" name="Grafik 7">
            <a:extLst>
              <a:ext uri="{FF2B5EF4-FFF2-40B4-BE49-F238E27FC236}">
                <a16:creationId xmlns:a16="http://schemas.microsoft.com/office/drawing/2014/main" id="{D0C2CE2C-0F49-BF81-9DE7-B5CFA7BFB3B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26455" y="5211574"/>
            <a:ext cx="253395" cy="253395"/>
          </a:xfrm>
          <a:prstGeom prst="rect">
            <a:avLst/>
          </a:prstGeom>
        </p:spPr>
      </p:pic>
    </p:spTree>
    <p:extLst>
      <p:ext uri="{BB962C8B-B14F-4D97-AF65-F5344CB8AC3E}">
        <p14:creationId xmlns:p14="http://schemas.microsoft.com/office/powerpoint/2010/main" val="621379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p:txBody>
          <a:bodyPr/>
          <a:lstStyle/>
          <a:p>
            <a:pPr rtl="0" fontAlgn="t">
              <a:spcBef>
                <a:spcPts val="0"/>
              </a:spcBef>
              <a:spcAft>
                <a:spcPts val="0"/>
              </a:spcAft>
            </a:pPr>
            <a:r>
              <a:rPr lang="de-DE" sz="2800" b="1" i="0" u="none" strike="noStrike" dirty="0">
                <a:solidFill>
                  <a:srgbClr val="000000"/>
                </a:solidFill>
                <a:effectLst/>
                <a:latin typeface="Arial" panose="020B0604020202020204" pitchFamily="34" charset="0"/>
              </a:rPr>
              <a:t>Wie sehen Sie Ihre eigene Rolle und Aufgabe als Musiklehrkraft?</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Sehen Sie diese im Wandel?</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Welche Rolle spielen digitale </a:t>
            </a:r>
            <a:r>
              <a:rPr lang="de-DE" b="1" dirty="0">
                <a:solidFill>
                  <a:srgbClr val="000000"/>
                </a:solidFill>
                <a:latin typeface="Arial" panose="020B0604020202020204" pitchFamily="34" charset="0"/>
              </a:rPr>
              <a:t>Tools und Techniken in Ihrem Unterricht?</a:t>
            </a:r>
            <a:br>
              <a:rPr lang="de-DE" b="1" dirty="0">
                <a:solidFill>
                  <a:srgbClr val="000000"/>
                </a:solidFill>
                <a:latin typeface="Arial" panose="020B0604020202020204" pitchFamily="34" charset="0"/>
              </a:rPr>
            </a:br>
            <a:br>
              <a:rPr lang="de-DE" b="1" dirty="0">
                <a:solidFill>
                  <a:srgbClr val="000000"/>
                </a:solidFill>
                <a:latin typeface="Arial" panose="020B0604020202020204" pitchFamily="34" charset="0"/>
              </a:rPr>
            </a:br>
            <a:br>
              <a:rPr lang="de-DE" b="1" dirty="0">
                <a:solidFill>
                  <a:srgbClr val="000000"/>
                </a:solidFill>
                <a:latin typeface="Arial" panose="020B0604020202020204" pitchFamily="34" charset="0"/>
              </a:rPr>
            </a:br>
            <a:br>
              <a:rPr lang="de-DE" b="1" dirty="0">
                <a:solidFill>
                  <a:srgbClr val="000000"/>
                </a:solidFill>
                <a:latin typeface="Arial" panose="020B0604020202020204" pitchFamily="34" charset="0"/>
              </a:rPr>
            </a:br>
            <a:br>
              <a:rPr lang="de-DE" b="1" dirty="0">
                <a:solidFill>
                  <a:srgbClr val="000000"/>
                </a:solidFill>
                <a:latin typeface="Arial" panose="020B0604020202020204" pitchFamily="34" charset="0"/>
              </a:rPr>
            </a:br>
            <a:endParaRPr lang="de-DE" sz="2800" b="1" dirty="0">
              <a:effectLst/>
            </a:endParaRPr>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344450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EBE690-4BA8-8379-29EB-482A0EBFA872}"/>
              </a:ext>
            </a:extLst>
          </p:cNvPr>
          <p:cNvSpPr>
            <a:spLocks noGrp="1"/>
          </p:cNvSpPr>
          <p:nvPr>
            <p:ph type="title"/>
          </p:nvPr>
        </p:nvSpPr>
        <p:spPr>
          <a:xfrm>
            <a:off x="560413" y="549275"/>
            <a:ext cx="11188377" cy="4104456"/>
          </a:xfrm>
        </p:spPr>
        <p:txBody>
          <a:bodyPr/>
          <a:lstStyle/>
          <a:p>
            <a:r>
              <a:rPr lang="de-DE" dirty="0"/>
              <a:t>Bitte arbeiten Sie an den aufgebauten Geräten Stationen – mindestens 20 Minuten pro Station.</a:t>
            </a:r>
          </a:p>
        </p:txBody>
      </p:sp>
      <p:pic>
        <p:nvPicPr>
          <p:cNvPr id="4" name="Grafik 3" descr="Ein Bild, das Grafiken, rot, Grafikdesign, Farbigkeit enthält.&#10;&#10;Automatisch generierte Beschreibung">
            <a:extLst>
              <a:ext uri="{FF2B5EF4-FFF2-40B4-BE49-F238E27FC236}">
                <a16:creationId xmlns:a16="http://schemas.microsoft.com/office/drawing/2014/main" id="{6CA359E4-5D0B-3907-9C7D-CA8B7B722C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570095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a:xfrm>
            <a:off x="569343" y="561975"/>
            <a:ext cx="9055050" cy="922809"/>
          </a:xfrm>
        </p:spPr>
        <p:txBody>
          <a:bodyPr/>
          <a:lstStyle/>
          <a:p>
            <a:pPr rtl="0" fontAlgn="t">
              <a:spcBef>
                <a:spcPts val="0"/>
              </a:spcBef>
              <a:spcAft>
                <a:spcPts val="0"/>
              </a:spcAft>
            </a:pPr>
            <a:r>
              <a:rPr lang="de-DE" sz="2800" b="1" i="0" u="none" strike="noStrike" dirty="0">
                <a:solidFill>
                  <a:srgbClr val="000000"/>
                </a:solidFill>
                <a:effectLst/>
                <a:latin typeface="Arial" panose="020B0604020202020204" pitchFamily="34" charset="0"/>
              </a:rPr>
              <a:t>Welche Geräte haben Ihnen am meisten Spaß gemacht? </a:t>
            </a:r>
            <a:r>
              <a:rPr lang="de-DE" b="1" dirty="0">
                <a:solidFill>
                  <a:srgbClr val="000000"/>
                </a:solidFill>
                <a:latin typeface="Arial" panose="020B0604020202020204" pitchFamily="34" charset="0"/>
              </a:rPr>
              <a:t>W</a:t>
            </a:r>
            <a:r>
              <a:rPr lang="de-DE" sz="2800" b="1" i="0" u="none" strike="noStrike" dirty="0">
                <a:solidFill>
                  <a:srgbClr val="000000"/>
                </a:solidFill>
                <a:effectLst/>
                <a:latin typeface="Arial" panose="020B0604020202020204" pitchFamily="34" charset="0"/>
              </a:rPr>
              <a:t>elche fanden Sie am interessantesten? </a:t>
            </a: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br>
              <a:rPr lang="de-DE" sz="2800" b="1" i="0" u="none" strike="noStrike" dirty="0">
                <a:solidFill>
                  <a:srgbClr val="000000"/>
                </a:solidFill>
                <a:effectLst/>
                <a:latin typeface="Arial" panose="020B0604020202020204" pitchFamily="34" charset="0"/>
              </a:rPr>
            </a:br>
            <a:r>
              <a:rPr lang="de-DE" sz="2800" b="1" i="0" u="none" strike="noStrike" dirty="0">
                <a:solidFill>
                  <a:srgbClr val="000000"/>
                </a:solidFill>
                <a:effectLst/>
                <a:latin typeface="Arial" panose="020B0604020202020204" pitchFamily="34" charset="0"/>
              </a:rPr>
              <a:t>Was hat Sie irritiert? </a:t>
            </a:r>
            <a:r>
              <a:rPr lang="de-DE" b="1" dirty="0">
                <a:solidFill>
                  <a:srgbClr val="000000"/>
                </a:solidFill>
                <a:latin typeface="Arial" panose="020B0604020202020204" pitchFamily="34" charset="0"/>
              </a:rPr>
              <a:t>W</a:t>
            </a:r>
            <a:r>
              <a:rPr lang="de-DE" sz="2800" b="1" i="0" u="none" strike="noStrike" dirty="0">
                <a:solidFill>
                  <a:srgbClr val="000000"/>
                </a:solidFill>
                <a:effectLst/>
                <a:latin typeface="Arial" panose="020B0604020202020204" pitchFamily="34" charset="0"/>
              </a:rPr>
              <a:t>omit möchten Sie gerne weiterarbeiten?</a:t>
            </a:r>
            <a:endParaRPr lang="de-DE" sz="2800" b="1" dirty="0">
              <a:effectLst/>
            </a:endParaRPr>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560783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3D523E-C865-2115-04A7-931750AF10DA}"/>
              </a:ext>
            </a:extLst>
          </p:cNvPr>
          <p:cNvSpPr>
            <a:spLocks noGrp="1"/>
          </p:cNvSpPr>
          <p:nvPr>
            <p:ph type="title"/>
          </p:nvPr>
        </p:nvSpPr>
        <p:spPr>
          <a:xfrm>
            <a:off x="569343" y="561975"/>
            <a:ext cx="9055050" cy="922809"/>
          </a:xfrm>
        </p:spPr>
        <p:txBody>
          <a:bodyPr/>
          <a:lstStyle/>
          <a:p>
            <a:pPr rtl="0" fontAlgn="t">
              <a:spcBef>
                <a:spcPts val="0"/>
              </a:spcBef>
              <a:spcAft>
                <a:spcPts val="0"/>
              </a:spcAft>
            </a:pPr>
            <a:r>
              <a:rPr lang="de-DE" b="1" dirty="0">
                <a:solidFill>
                  <a:srgbClr val="000000"/>
                </a:solidFill>
                <a:latin typeface="Arial" panose="020B0604020202020204" pitchFamily="34" charset="0"/>
              </a:rPr>
              <a:t>Anmerkung: </a:t>
            </a:r>
            <a:br>
              <a:rPr lang="de-DE" b="1" dirty="0">
                <a:solidFill>
                  <a:srgbClr val="000000"/>
                </a:solidFill>
                <a:latin typeface="Arial" panose="020B0604020202020204" pitchFamily="34" charset="0"/>
              </a:rPr>
            </a:br>
            <a:r>
              <a:rPr lang="de-DE" b="1" dirty="0">
                <a:solidFill>
                  <a:srgbClr val="000000"/>
                </a:solidFill>
                <a:latin typeface="Arial" panose="020B0604020202020204" pitchFamily="34" charset="0"/>
              </a:rPr>
              <a:t>Wenn Sie als Fortbildner:innen das Gefühl haben, ein zu großes Moment der Irritation bei dem Umgang mit den Geräten bei den Teilnehmer:innen zu spüren, dann könnten Folien wie die nächsten drei Folien (die ausgeblendeten Folien 10-12 sind gemeint) helfen. Ansonsten können diese übersprungen werden.</a:t>
            </a:r>
            <a:endParaRPr lang="de-DE" sz="2800" b="1" dirty="0">
              <a:effectLst/>
            </a:endParaRPr>
          </a:p>
        </p:txBody>
      </p:sp>
      <p:pic>
        <p:nvPicPr>
          <p:cNvPr id="6" name="Grafik 5" descr="Ein Bild, das Grafiken, rot, Grafikdesign, Farbigkeit enthält.&#10;&#10;Automatisch generierte Beschreibung">
            <a:extLst>
              <a:ext uri="{FF2B5EF4-FFF2-40B4-BE49-F238E27FC236}">
                <a16:creationId xmlns:a16="http://schemas.microsoft.com/office/drawing/2014/main" id="{1BAE0E06-797B-3713-0CC4-4729177B46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4353" y="1196752"/>
            <a:ext cx="533400" cy="622300"/>
          </a:xfrm>
          <a:prstGeom prst="rect">
            <a:avLst/>
          </a:prstGeom>
        </p:spPr>
      </p:pic>
    </p:spTree>
    <p:extLst>
      <p:ext uri="{BB962C8B-B14F-4D97-AF65-F5344CB8AC3E}">
        <p14:creationId xmlns:p14="http://schemas.microsoft.com/office/powerpoint/2010/main" val="2559832007"/>
      </p:ext>
    </p:extLst>
  </p:cSld>
  <p:clrMapOvr>
    <a:masterClrMapping/>
  </p:clrMapOvr>
</p:sld>
</file>

<file path=ppt/theme/theme1.xml><?xml version="1.0" encoding="utf-8"?>
<a:theme xmlns:a="http://schemas.openxmlformats.org/drawingml/2006/main" name="Kompetenzverbund_Digital">
  <a:themeElements>
    <a:clrScheme name="Lernen Digital Kunst_Sport">
      <a:dk1>
        <a:sysClr val="windowText" lastClr="000000"/>
      </a:dk1>
      <a:lt1>
        <a:sysClr val="window" lastClr="FFFFFF"/>
      </a:lt1>
      <a:dk2>
        <a:srgbClr val="44546A"/>
      </a:dk2>
      <a:lt2>
        <a:srgbClr val="E8EBF0"/>
      </a:lt2>
      <a:accent1>
        <a:srgbClr val="FF98FF"/>
      </a:accent1>
      <a:accent2>
        <a:srgbClr val="FF3859"/>
      </a:accent2>
      <a:accent3>
        <a:srgbClr val="B4E0E8"/>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lnSpc>
            <a:spcPct val="113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lnSpc>
            <a:spcPct val="113000"/>
          </a:lnSpc>
          <a:defRPr dirty="0" err="1" smtClean="0"/>
        </a:defPPr>
      </a:lstStyle>
    </a:txDef>
  </a:objectDefaults>
  <a:extraClrSchemeLst/>
  <a:extLst>
    <a:ext uri="{05A4C25C-085E-4340-85A3-A5531E510DB2}">
      <thm15:themeFamily xmlns:thm15="http://schemas.microsoft.com/office/thememl/2012/main" name="PowerPoint Vorlage Musik/Kunst/Sport" id="{86C3166B-B7E6-5640-BC4B-DA3979C786E9}" vid="{BC005B68-D38E-084B-AAF1-26AE534978F8}"/>
    </a:ext>
  </a:extLst>
</a:theme>
</file>

<file path=ppt/theme/theme2.xml><?xml version="1.0" encoding="utf-8"?>
<a:theme xmlns:a="http://schemas.openxmlformats.org/drawingml/2006/main" name="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D-ppt-Vorlagen OER_Mauve.potx" id="{9694290F-34AE-4660-AE15-2E96310BFA1D}" vid="{5ABFE91C-6D6F-47E6-86F3-74CE9FF6C3EC}"/>
    </a:ext>
  </a:extLst>
</a:theme>
</file>

<file path=ppt/theme/theme3.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Kompetenzverbund_Digital</Template>
  <TotalTime>0</TotalTime>
  <Words>4024</Words>
  <Application>Microsoft Macintosh PowerPoint</Application>
  <PresentationFormat>Breitbild</PresentationFormat>
  <Paragraphs>262</Paragraphs>
  <Slides>58</Slides>
  <Notes>37</Notes>
  <HiddenSlides>3</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58</vt:i4>
      </vt:variant>
    </vt:vector>
  </HeadingPairs>
  <TitlesOfParts>
    <vt:vector size="68" baseType="lpstr">
      <vt:lpstr>Arial</vt:lpstr>
      <vt:lpstr>Helvetica</vt:lpstr>
      <vt:lpstr>Helvetica Neue</vt:lpstr>
      <vt:lpstr>Kantumruy Pro</vt:lpstr>
      <vt:lpstr>Kantumruy Pro Medium</vt:lpstr>
      <vt:lpstr>Kantumruy Pro SemiBold</vt:lpstr>
      <vt:lpstr>Symbol</vt:lpstr>
      <vt:lpstr>Wingdings</vt:lpstr>
      <vt:lpstr>Kompetenzverbund_Digital</vt:lpstr>
      <vt:lpstr>LD-Design</vt:lpstr>
      <vt:lpstr>Let’s get digital Strategien und Praxen digitaler Musikproduktion</vt:lpstr>
      <vt:lpstr>Agenda Tag 1</vt:lpstr>
      <vt:lpstr>Fragerunde</vt:lpstr>
      <vt:lpstr>Was für Musikstile spielen Sie gerne?   Was für Musikstile hören Sie gerne?   Was für Musikstile unterrichten Sie gerne?  Wie würden Sie Ihre aktuelle Einstellung gegenüber digitalen Musikpraxen beschreiben?    </vt:lpstr>
      <vt:lpstr>Stellen Sie bitte Ihre Erfahrungen mit Technologien in Ihrer musikalischen Praxis dar.  </vt:lpstr>
      <vt:lpstr>Wie sehen Sie Ihre eigene Rolle und Aufgabe als Musiklehrkraft?  Sehen Sie diese im Wandel?  Welche Rolle spielen digitale Tools und Techniken in Ihrem Unterricht?     </vt:lpstr>
      <vt:lpstr>Bitte arbeiten Sie an den aufgebauten Geräten Stationen – mindestens 20 Minuten pro Station.</vt:lpstr>
      <vt:lpstr>Welche Geräte haben Ihnen am meisten Spaß gemacht? Welche fanden Sie am interessantesten?    Was hat Sie irritiert? Womit möchten Sie gerne weiterarbeiten?</vt:lpstr>
      <vt:lpstr>Anmerkung:  Wenn Sie als Fortbildner:innen das Gefühl haben, ein zu großes Moment der Irritation bei dem Umgang mit den Geräten bei den Teilnehmer:innen zu spüren, dann könnten Folien wie die nächsten drei Folien (die ausgeblendeten Folien 10-12 sind gemeint) helfen. Ansonsten können diese übersprungen werden.</vt:lpstr>
      <vt:lpstr>…und was war das?</vt:lpstr>
      <vt:lpstr>…und was war das?</vt:lpstr>
      <vt:lpstr>…und was war das?</vt:lpstr>
      <vt:lpstr>Input &amp; Fragerunde</vt:lpstr>
      <vt:lpstr>Anmerkung: Kurzer Zusammenschnitt aus mehren Videos, bei den dir hybriden Praktiken und das neue Vokabular erkenntlich sind. Gerne aus verschiedenen Richtungen der Musik Beispiele nehmen  Auf ganzer Foliengröße (Vorschläge für Videos):   </vt:lpstr>
      <vt:lpstr>Historische Ableitung</vt:lpstr>
      <vt:lpstr>PowerPoint-Präsentation</vt:lpstr>
      <vt:lpstr>Medienästhetische Praktiken Montage, Collage</vt:lpstr>
      <vt:lpstr>PowerPoint-Präsentation</vt:lpstr>
      <vt:lpstr>Medienästhetische Praktiken Presets</vt:lpstr>
      <vt:lpstr>PowerPoint-Präsentation</vt:lpstr>
      <vt:lpstr>Medienästhetische Praktiken – Sampling Choppen, Pitchen</vt:lpstr>
      <vt:lpstr>PowerPoint-Präsentation</vt:lpstr>
      <vt:lpstr>Medienästhetische Praktiken – Sampling Zwischen Reproduktion und Rekontextualisierung? </vt:lpstr>
      <vt:lpstr>Medienästhetische Praktiken – Listening Hören und fluides Material? </vt:lpstr>
      <vt:lpstr>PowerPoint-Präsentation</vt:lpstr>
      <vt:lpstr>Fragen?</vt:lpstr>
      <vt:lpstr>Arbeitsauftrag</vt:lpstr>
      <vt:lpstr>Bitte erstellen Sie einen 4-8 Takt-Loop. Probieren Sie verschiedene Techniken aus.</vt:lpstr>
      <vt:lpstr>Fragerunde</vt:lpstr>
      <vt:lpstr>Inwiefern hat die bisherige praktische Arbeit Ihr Verständnis für digitale Musikproduktion und die daraus entstandene Musik verändert?  Wie haben Sie die körperliche Interaktion mit den Controllern und iPads erlebt?  Beschreiben Sie einen Moment, in dem Sie das Gefühl hatten, etwas Neues zu entdecken.  Was war heute anders als in Ihrem gewohnten Musikunterricht? </vt:lpstr>
      <vt:lpstr>Tag 2</vt:lpstr>
      <vt:lpstr>Sind Ihnen noch Fragen und Gedanken in Bezug auf das gestern Erlebte gekommen?</vt:lpstr>
      <vt:lpstr>Agenda Tag 2</vt:lpstr>
      <vt:lpstr>PowerPoint-Präsentation</vt:lpstr>
      <vt:lpstr>Bitte arbeiten Sie weiter an Ihren Projekten und erstellen Sie, wenn Sie wollen, ein Arrangement ausgehend vom Loop. Fügen Sie Effekte hinzu. </vt:lpstr>
      <vt:lpstr>Fragen zu Begriffen? Schauen Sie doch gerne mal in unser Glossar: https://digi4all.de/glossary/</vt:lpstr>
      <vt:lpstr>Produktionstechniken Anmerkung: Zeigen Sie die folgenden Techniken immer in kurzen Pausen des Schaffensprozesses der Gruppe und legen Sie es nahe, manche davon auszuprobieren.   </vt:lpstr>
      <vt:lpstr>Produktionstechniken Sampling und Arrangement  </vt:lpstr>
      <vt:lpstr>Arrangement</vt:lpstr>
      <vt:lpstr>Sampling &amp; Sample-Chopping </vt:lpstr>
      <vt:lpstr>Produktionstechniken Was mit MIDI   </vt:lpstr>
      <vt:lpstr>PowerPoint-Präsentation</vt:lpstr>
      <vt:lpstr>Produktionstechniken Multitrack Recording, Layering, Textur und Field Recording </vt:lpstr>
      <vt:lpstr>PowerPoint-Präsentation</vt:lpstr>
      <vt:lpstr>Layering </vt:lpstr>
      <vt:lpstr> Reflektieren Sie ihren bisherigen Prozess. Was fiel Ihnen leicht? Was fiel Ihnen schwerer?</vt:lpstr>
      <vt:lpstr>Produktionstechniken Reverb  </vt:lpstr>
      <vt:lpstr>Produktionstechniken Mixing  </vt:lpstr>
      <vt:lpstr>Mixing </vt:lpstr>
      <vt:lpstr>Präsentieren Sie Ihre Projekte und teilen Sie Ihren Prozess mit der Gruppe.  </vt:lpstr>
      <vt:lpstr>Wo sehen Sie Einsatzmöglichkeiten der hier vorgestellten Geräte und Arbeitsweisen?  Wie fanden Sie es? Hat sich Ihre Sichtweise auf bestimmte Aspekte/Rollen/ Ästhetiken verändert?  Welche Veränderung in Ihrer Einstellung zu digitaler Musikproduktion nehmen Sie bei sich wahr?   Was haben Sie für Anregungen? Immer her mit der Kritik!</vt:lpstr>
      <vt:lpstr>Nützliche Websites</vt:lpstr>
      <vt:lpstr>Umsonst und hilfreich</vt:lpstr>
      <vt:lpstr>Umsonst und informativ: YouTube-Kanäle und weitere Videos</vt:lpstr>
      <vt:lpstr>Vielen Dank!</vt:lpstr>
      <vt:lpstr>Quellen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H1 Lorem ipsum dolor sit amet cons adipiscing elit</dc:title>
  <dc:creator>Finn Brunken</dc:creator>
  <cp:lastModifiedBy>Finn Joris Brunken</cp:lastModifiedBy>
  <cp:revision>88</cp:revision>
  <dcterms:created xsi:type="dcterms:W3CDTF">2024-10-30T13:37:02Z</dcterms:created>
  <dcterms:modified xsi:type="dcterms:W3CDTF">2025-12-19T11:36:53Z</dcterms:modified>
</cp:coreProperties>
</file>