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58" r:id="rId4"/>
    <p:sldId id="306" r:id="rId5"/>
    <p:sldId id="260" r:id="rId6"/>
    <p:sldId id="263" r:id="rId7"/>
    <p:sldId id="264" r:id="rId8"/>
    <p:sldId id="267" r:id="rId9"/>
    <p:sldId id="268" r:id="rId10"/>
    <p:sldId id="270" r:id="rId11"/>
    <p:sldId id="495" r:id="rId12"/>
    <p:sldId id="499" r:id="rId13"/>
    <p:sldId id="500" r:id="rId14"/>
    <p:sldId id="498" r:id="rId15"/>
    <p:sldId id="501" r:id="rId16"/>
    <p:sldId id="281" r:id="rId17"/>
    <p:sldId id="282" r:id="rId18"/>
    <p:sldId id="283" r:id="rId19"/>
    <p:sldId id="284" r:id="rId20"/>
    <p:sldId id="285" r:id="rId21"/>
    <p:sldId id="292" r:id="rId22"/>
    <p:sldId id="286" r:id="rId23"/>
    <p:sldId id="287" r:id="rId24"/>
    <p:sldId id="288" r:id="rId25"/>
    <p:sldId id="290" r:id="rId26"/>
    <p:sldId id="291" r:id="rId27"/>
    <p:sldId id="294" r:id="rId28"/>
    <p:sldId id="293" r:id="rId29"/>
    <p:sldId id="298" r:id="rId30"/>
    <p:sldId id="318" r:id="rId31"/>
    <p:sldId id="300" r:id="rId32"/>
    <p:sldId id="301" r:id="rId33"/>
    <p:sldId id="313" r:id="rId34"/>
    <p:sldId id="305" r:id="rId35"/>
  </p:sldIdLst>
  <p:sldSz cx="18288000" cy="10287000"/>
  <p:notesSz cx="6858000" cy="9144000"/>
  <p:embeddedFontLst>
    <p:embeddedFont>
      <p:font typeface="Calibri (MS)" panose="020F0502020204030204" pitchFamily="34" charset="0"/>
      <p:regular r:id="rId37"/>
    </p:embeddedFont>
    <p:embeddedFont>
      <p:font typeface="Calibri (MS) Bold" panose="020F0702030404030204" pitchFamily="34" charset="0"/>
      <p:regular r:id="rId38"/>
      <p:bold r:id="rId39"/>
    </p:embeddedFont>
    <p:embeddedFont>
      <p:font typeface="Calibri (MS) Light" panose="020F0302020204030204" pitchFamily="34" charset="0"/>
      <p:regular r:id="rId40"/>
    </p:embeddedFont>
    <p:embeddedFont>
      <p:font typeface="Canva Sans" panose="020B0503030501040103" pitchFamily="34" charset="0"/>
      <p:regular r:id="rId41"/>
    </p:embeddedFont>
    <p:embeddedFont>
      <p:font typeface="Canva Sans Bold" panose="020B0803030501040103" pitchFamily="34" charset="0"/>
      <p:regular r:id="rId42"/>
      <p:bold r:id="rId43"/>
    </p:embeddedFont>
    <p:embeddedFont>
      <p:font typeface="Contrail One" panose="02000000000000000000" pitchFamily="2" charset="77"/>
      <p:regular r:id="rId44"/>
    </p:embeddedFont>
    <p:embeddedFont>
      <p:font typeface="Malik" pitchFamily="2" charset="77"/>
      <p:regular r:id="rId45"/>
    </p:embeddedFont>
    <p:embeddedFont>
      <p:font typeface="TT Chocolates" panose="02000503020000020003" pitchFamily="2" charset="77"/>
      <p:regular r:id="rId4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B2AA"/>
    <a:srgbClr val="89D7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 autoAdjust="0"/>
    <p:restoredTop sz="82127" autoAdjust="0"/>
  </p:normalViewPr>
  <p:slideViewPr>
    <p:cSldViewPr>
      <p:cViewPr varScale="1">
        <p:scale>
          <a:sx n="55" d="100"/>
          <a:sy n="55" d="100"/>
        </p:scale>
        <p:origin x="736" y="5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7.fntdata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0" Type="http://schemas.openxmlformats.org/officeDocument/2006/relationships/slide" Target="slides/slide19.xml"/><Relationship Id="rId41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svg"/><Relationship Id="rId1" Type="http://schemas.openxmlformats.org/officeDocument/2006/relationships/image" Target="../media/image12.png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svg"/><Relationship Id="rId1" Type="http://schemas.openxmlformats.org/officeDocument/2006/relationships/image" Target="../media/image12.png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037D13-7DB3-4635-9F34-8B84409A6F8C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13D0B1E-9951-4642-BF4C-823335B95161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de-DE" sz="3600" dirty="0"/>
            <a:t>Erfahrung: Escape Room oder Spiel?</a:t>
          </a:r>
          <a:endParaRPr lang="en-US" sz="3600" dirty="0"/>
        </a:p>
      </dgm:t>
    </dgm:pt>
    <dgm:pt modelId="{8CC940C9-9BA1-415C-86A5-F3651C703EE7}" type="parTrans" cxnId="{213867E1-36BC-4494-AAAF-8B0235848361}">
      <dgm:prSet/>
      <dgm:spPr/>
      <dgm:t>
        <a:bodyPr/>
        <a:lstStyle/>
        <a:p>
          <a:endParaRPr lang="en-US"/>
        </a:p>
      </dgm:t>
    </dgm:pt>
    <dgm:pt modelId="{1BE3E0D0-9CCE-4C7C-8FE7-D4F1CDE887BB}" type="sibTrans" cxnId="{213867E1-36BC-4494-AAAF-8B0235848361}">
      <dgm:prSet/>
      <dgm:spPr/>
      <dgm:t>
        <a:bodyPr/>
        <a:lstStyle/>
        <a:p>
          <a:endParaRPr lang="en-US"/>
        </a:p>
      </dgm:t>
    </dgm:pt>
    <dgm:pt modelId="{B7FEEB06-7F69-4274-8C4C-DD6272E9E64E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de-DE" sz="3600" dirty="0"/>
            <a:t>Erfahrung Unterricht Methode: </a:t>
          </a:r>
          <a:r>
            <a:rPr lang="de-DE" sz="3600" dirty="0" err="1"/>
            <a:t>EduEscape</a:t>
          </a:r>
          <a:r>
            <a:rPr lang="de-DE" sz="3600" dirty="0"/>
            <a:t> Game? </a:t>
          </a:r>
          <a:endParaRPr lang="en-US" sz="3600" dirty="0"/>
        </a:p>
      </dgm:t>
    </dgm:pt>
    <dgm:pt modelId="{333961F9-5E94-44F1-A378-F133EEE02AC5}" type="parTrans" cxnId="{EE0397FA-0E50-45C2-9F1C-59DEE622B1DC}">
      <dgm:prSet/>
      <dgm:spPr/>
      <dgm:t>
        <a:bodyPr/>
        <a:lstStyle/>
        <a:p>
          <a:endParaRPr lang="en-US"/>
        </a:p>
      </dgm:t>
    </dgm:pt>
    <dgm:pt modelId="{522891BB-DEBF-4274-B20C-ECAF0BC28128}" type="sibTrans" cxnId="{EE0397FA-0E50-45C2-9F1C-59DEE622B1DC}">
      <dgm:prSet/>
      <dgm:spPr/>
      <dgm:t>
        <a:bodyPr/>
        <a:lstStyle/>
        <a:p>
          <a:endParaRPr lang="en-US"/>
        </a:p>
      </dgm:t>
    </dgm:pt>
    <dgm:pt modelId="{4F5E105B-75CE-4C14-96A5-29231FA69B4B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de-DE" sz="3600" dirty="0"/>
            <a:t>Wünsche für die Fortbildung?</a:t>
          </a:r>
          <a:endParaRPr lang="en-US" sz="3600" dirty="0"/>
        </a:p>
      </dgm:t>
    </dgm:pt>
    <dgm:pt modelId="{2A6F2B39-FF78-412A-B644-D443FE9C4871}" type="parTrans" cxnId="{80CF75AA-6B08-4D7C-8D72-46A6630DA220}">
      <dgm:prSet/>
      <dgm:spPr/>
      <dgm:t>
        <a:bodyPr/>
        <a:lstStyle/>
        <a:p>
          <a:endParaRPr lang="en-US"/>
        </a:p>
      </dgm:t>
    </dgm:pt>
    <dgm:pt modelId="{0B93CFBF-FA3F-439E-B0CE-E92D949252AC}" type="sibTrans" cxnId="{80CF75AA-6B08-4D7C-8D72-46A6630DA220}">
      <dgm:prSet/>
      <dgm:spPr/>
      <dgm:t>
        <a:bodyPr/>
        <a:lstStyle/>
        <a:p>
          <a:endParaRPr lang="en-US"/>
        </a:p>
      </dgm:t>
    </dgm:pt>
    <dgm:pt modelId="{219163F0-398D-428A-A3D9-84D8C29E948E}" type="pres">
      <dgm:prSet presAssocID="{7E037D13-7DB3-4635-9F34-8B84409A6F8C}" presName="root" presStyleCnt="0">
        <dgm:presLayoutVars>
          <dgm:dir/>
          <dgm:resizeHandles val="exact"/>
        </dgm:presLayoutVars>
      </dgm:prSet>
      <dgm:spPr/>
    </dgm:pt>
    <dgm:pt modelId="{5450C0D2-55CF-4B95-9649-CD74BE5A0584}" type="pres">
      <dgm:prSet presAssocID="{C13D0B1E-9951-4642-BF4C-823335B95161}" presName="compNode" presStyleCnt="0"/>
      <dgm:spPr/>
    </dgm:pt>
    <dgm:pt modelId="{5B677E0F-23E0-4BD2-98C2-3A55EE7341DC}" type="pres">
      <dgm:prSet presAssocID="{C13D0B1E-9951-4642-BF4C-823335B95161}" presName="bgRect" presStyleLbl="bgShp" presStyleIdx="0" presStyleCnt="3"/>
      <dgm:spPr>
        <a:solidFill>
          <a:srgbClr val="89D7D2"/>
        </a:solidFill>
      </dgm:spPr>
    </dgm:pt>
    <dgm:pt modelId="{863687A7-A9B1-4FAC-9F7A-CA44A1BCDC28}" type="pres">
      <dgm:prSet presAssocID="{C13D0B1E-9951-4642-BF4C-823335B95161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ss Pieces"/>
        </a:ext>
      </dgm:extLst>
    </dgm:pt>
    <dgm:pt modelId="{032A3D69-31BA-4D59-B3F5-C99CB02B9D9F}" type="pres">
      <dgm:prSet presAssocID="{C13D0B1E-9951-4642-BF4C-823335B95161}" presName="spaceRect" presStyleCnt="0"/>
      <dgm:spPr/>
    </dgm:pt>
    <dgm:pt modelId="{C54B1ED0-4E62-436E-AC2D-ECC75C235D18}" type="pres">
      <dgm:prSet presAssocID="{C13D0B1E-9951-4642-BF4C-823335B95161}" presName="parTx" presStyleLbl="revTx" presStyleIdx="0" presStyleCnt="3">
        <dgm:presLayoutVars>
          <dgm:chMax val="0"/>
          <dgm:chPref val="0"/>
        </dgm:presLayoutVars>
      </dgm:prSet>
      <dgm:spPr/>
    </dgm:pt>
    <dgm:pt modelId="{6C237D1C-03E6-4EE8-84E9-D86D89A8704E}" type="pres">
      <dgm:prSet presAssocID="{1BE3E0D0-9CCE-4C7C-8FE7-D4F1CDE887BB}" presName="sibTrans" presStyleCnt="0"/>
      <dgm:spPr/>
    </dgm:pt>
    <dgm:pt modelId="{C57F29AE-AE96-4657-BB78-FF39EAD28DB9}" type="pres">
      <dgm:prSet presAssocID="{B7FEEB06-7F69-4274-8C4C-DD6272E9E64E}" presName="compNode" presStyleCnt="0"/>
      <dgm:spPr/>
    </dgm:pt>
    <dgm:pt modelId="{177DCDA5-3D2E-499C-8835-588D77C7EE73}" type="pres">
      <dgm:prSet presAssocID="{B7FEEB06-7F69-4274-8C4C-DD6272E9E64E}" presName="bgRect" presStyleLbl="bgShp" presStyleIdx="1" presStyleCnt="3"/>
      <dgm:spPr>
        <a:solidFill>
          <a:srgbClr val="89D7D2"/>
        </a:solidFill>
      </dgm:spPr>
    </dgm:pt>
    <dgm:pt modelId="{2FF60534-484F-4EAB-95C8-648673A94D68}" type="pres">
      <dgm:prSet presAssocID="{B7FEEB06-7F69-4274-8C4C-DD6272E9E64E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Klassenzimmer"/>
        </a:ext>
      </dgm:extLst>
    </dgm:pt>
    <dgm:pt modelId="{B88B5D59-F106-49BA-B4EE-23805E672535}" type="pres">
      <dgm:prSet presAssocID="{B7FEEB06-7F69-4274-8C4C-DD6272E9E64E}" presName="spaceRect" presStyleCnt="0"/>
      <dgm:spPr/>
    </dgm:pt>
    <dgm:pt modelId="{10AB0479-DBD8-4995-9BEC-E6E5BD4FEE60}" type="pres">
      <dgm:prSet presAssocID="{B7FEEB06-7F69-4274-8C4C-DD6272E9E64E}" presName="parTx" presStyleLbl="revTx" presStyleIdx="1" presStyleCnt="3">
        <dgm:presLayoutVars>
          <dgm:chMax val="0"/>
          <dgm:chPref val="0"/>
        </dgm:presLayoutVars>
      </dgm:prSet>
      <dgm:spPr/>
    </dgm:pt>
    <dgm:pt modelId="{BFCF65BF-A246-4D30-AA58-947E06A770D8}" type="pres">
      <dgm:prSet presAssocID="{522891BB-DEBF-4274-B20C-ECAF0BC28128}" presName="sibTrans" presStyleCnt="0"/>
      <dgm:spPr/>
    </dgm:pt>
    <dgm:pt modelId="{CFFDB2A1-9712-4C0D-BAF9-CDB09AC09C5D}" type="pres">
      <dgm:prSet presAssocID="{4F5E105B-75CE-4C14-96A5-29231FA69B4B}" presName="compNode" presStyleCnt="0"/>
      <dgm:spPr/>
    </dgm:pt>
    <dgm:pt modelId="{1E91416F-1D7D-425D-8747-B8E6BFAF33A4}" type="pres">
      <dgm:prSet presAssocID="{4F5E105B-75CE-4C14-96A5-29231FA69B4B}" presName="bgRect" presStyleLbl="bgShp" presStyleIdx="2" presStyleCnt="3"/>
      <dgm:spPr>
        <a:solidFill>
          <a:srgbClr val="89D7D2"/>
        </a:solidFill>
      </dgm:spPr>
    </dgm:pt>
    <dgm:pt modelId="{3C9C1C56-E93E-4C51-ADE5-C664EA37D0B6}" type="pres">
      <dgm:prSet presAssocID="{4F5E105B-75CE-4C14-96A5-29231FA69B4B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Luftballons"/>
        </a:ext>
      </dgm:extLst>
    </dgm:pt>
    <dgm:pt modelId="{0DB60D28-8A38-432E-8325-25604EF77831}" type="pres">
      <dgm:prSet presAssocID="{4F5E105B-75CE-4C14-96A5-29231FA69B4B}" presName="spaceRect" presStyleCnt="0"/>
      <dgm:spPr/>
    </dgm:pt>
    <dgm:pt modelId="{BAFBF095-876A-40AD-A515-22D5C2E76203}" type="pres">
      <dgm:prSet presAssocID="{4F5E105B-75CE-4C14-96A5-29231FA69B4B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4293E96F-692E-44A8-93D3-7CEEAC72951B}" type="presOf" srcId="{C13D0B1E-9951-4642-BF4C-823335B95161}" destId="{C54B1ED0-4E62-436E-AC2D-ECC75C235D18}" srcOrd="0" destOrd="0" presId="urn:microsoft.com/office/officeart/2018/2/layout/IconVerticalSolidList"/>
    <dgm:cxn modelId="{56FDE174-FF1F-48A6-A8A9-5312F2DD796E}" type="presOf" srcId="{4F5E105B-75CE-4C14-96A5-29231FA69B4B}" destId="{BAFBF095-876A-40AD-A515-22D5C2E76203}" srcOrd="0" destOrd="0" presId="urn:microsoft.com/office/officeart/2018/2/layout/IconVerticalSolidList"/>
    <dgm:cxn modelId="{400E4999-A206-4F8B-A873-DAAB881FA631}" type="presOf" srcId="{B7FEEB06-7F69-4274-8C4C-DD6272E9E64E}" destId="{10AB0479-DBD8-4995-9BEC-E6E5BD4FEE60}" srcOrd="0" destOrd="0" presId="urn:microsoft.com/office/officeart/2018/2/layout/IconVerticalSolidList"/>
    <dgm:cxn modelId="{80CF75AA-6B08-4D7C-8D72-46A6630DA220}" srcId="{7E037D13-7DB3-4635-9F34-8B84409A6F8C}" destId="{4F5E105B-75CE-4C14-96A5-29231FA69B4B}" srcOrd="2" destOrd="0" parTransId="{2A6F2B39-FF78-412A-B644-D443FE9C4871}" sibTransId="{0B93CFBF-FA3F-439E-B0CE-E92D949252AC}"/>
    <dgm:cxn modelId="{A2B441B2-B6FC-4947-A0DF-665840845D67}" type="presOf" srcId="{7E037D13-7DB3-4635-9F34-8B84409A6F8C}" destId="{219163F0-398D-428A-A3D9-84D8C29E948E}" srcOrd="0" destOrd="0" presId="urn:microsoft.com/office/officeart/2018/2/layout/IconVerticalSolidList"/>
    <dgm:cxn modelId="{213867E1-36BC-4494-AAAF-8B0235848361}" srcId="{7E037D13-7DB3-4635-9F34-8B84409A6F8C}" destId="{C13D0B1E-9951-4642-BF4C-823335B95161}" srcOrd="0" destOrd="0" parTransId="{8CC940C9-9BA1-415C-86A5-F3651C703EE7}" sibTransId="{1BE3E0D0-9CCE-4C7C-8FE7-D4F1CDE887BB}"/>
    <dgm:cxn modelId="{EE0397FA-0E50-45C2-9F1C-59DEE622B1DC}" srcId="{7E037D13-7DB3-4635-9F34-8B84409A6F8C}" destId="{B7FEEB06-7F69-4274-8C4C-DD6272E9E64E}" srcOrd="1" destOrd="0" parTransId="{333961F9-5E94-44F1-A378-F133EEE02AC5}" sibTransId="{522891BB-DEBF-4274-B20C-ECAF0BC28128}"/>
    <dgm:cxn modelId="{01A3E278-5E50-400F-8449-4F145E1E22E9}" type="presParOf" srcId="{219163F0-398D-428A-A3D9-84D8C29E948E}" destId="{5450C0D2-55CF-4B95-9649-CD74BE5A0584}" srcOrd="0" destOrd="0" presId="urn:microsoft.com/office/officeart/2018/2/layout/IconVerticalSolidList"/>
    <dgm:cxn modelId="{CD2DEBE9-B8A6-487A-9E42-259FD9BEC24D}" type="presParOf" srcId="{5450C0D2-55CF-4B95-9649-CD74BE5A0584}" destId="{5B677E0F-23E0-4BD2-98C2-3A55EE7341DC}" srcOrd="0" destOrd="0" presId="urn:microsoft.com/office/officeart/2018/2/layout/IconVerticalSolidList"/>
    <dgm:cxn modelId="{0C70B2D1-2823-47FD-9885-E6A4DAA1864F}" type="presParOf" srcId="{5450C0D2-55CF-4B95-9649-CD74BE5A0584}" destId="{863687A7-A9B1-4FAC-9F7A-CA44A1BCDC28}" srcOrd="1" destOrd="0" presId="urn:microsoft.com/office/officeart/2018/2/layout/IconVerticalSolidList"/>
    <dgm:cxn modelId="{2E3FC498-B856-4762-A3E7-B1FEC89CD1D7}" type="presParOf" srcId="{5450C0D2-55CF-4B95-9649-CD74BE5A0584}" destId="{032A3D69-31BA-4D59-B3F5-C99CB02B9D9F}" srcOrd="2" destOrd="0" presId="urn:microsoft.com/office/officeart/2018/2/layout/IconVerticalSolidList"/>
    <dgm:cxn modelId="{D501736F-07A7-451E-9B13-171FC972F822}" type="presParOf" srcId="{5450C0D2-55CF-4B95-9649-CD74BE5A0584}" destId="{C54B1ED0-4E62-436E-AC2D-ECC75C235D18}" srcOrd="3" destOrd="0" presId="urn:microsoft.com/office/officeart/2018/2/layout/IconVerticalSolidList"/>
    <dgm:cxn modelId="{111BA133-3696-4BA0-BF8A-57FBDB9558C8}" type="presParOf" srcId="{219163F0-398D-428A-A3D9-84D8C29E948E}" destId="{6C237D1C-03E6-4EE8-84E9-D86D89A8704E}" srcOrd="1" destOrd="0" presId="urn:microsoft.com/office/officeart/2018/2/layout/IconVerticalSolidList"/>
    <dgm:cxn modelId="{487ED9E3-FF6F-4CE9-BB6A-F9E8F694D6ED}" type="presParOf" srcId="{219163F0-398D-428A-A3D9-84D8C29E948E}" destId="{C57F29AE-AE96-4657-BB78-FF39EAD28DB9}" srcOrd="2" destOrd="0" presId="urn:microsoft.com/office/officeart/2018/2/layout/IconVerticalSolidList"/>
    <dgm:cxn modelId="{3CB4BE66-BF90-4121-9BBD-2608C3D16255}" type="presParOf" srcId="{C57F29AE-AE96-4657-BB78-FF39EAD28DB9}" destId="{177DCDA5-3D2E-499C-8835-588D77C7EE73}" srcOrd="0" destOrd="0" presId="urn:microsoft.com/office/officeart/2018/2/layout/IconVerticalSolidList"/>
    <dgm:cxn modelId="{6D80B370-CB10-4E37-9EB3-EDF16BAA3250}" type="presParOf" srcId="{C57F29AE-AE96-4657-BB78-FF39EAD28DB9}" destId="{2FF60534-484F-4EAB-95C8-648673A94D68}" srcOrd="1" destOrd="0" presId="urn:microsoft.com/office/officeart/2018/2/layout/IconVerticalSolidList"/>
    <dgm:cxn modelId="{2DAF91F7-D7EF-4058-942A-8A83B4124C4D}" type="presParOf" srcId="{C57F29AE-AE96-4657-BB78-FF39EAD28DB9}" destId="{B88B5D59-F106-49BA-B4EE-23805E672535}" srcOrd="2" destOrd="0" presId="urn:microsoft.com/office/officeart/2018/2/layout/IconVerticalSolidList"/>
    <dgm:cxn modelId="{7CD8F88D-5186-4D93-A5E8-BA9E49C26420}" type="presParOf" srcId="{C57F29AE-AE96-4657-BB78-FF39EAD28DB9}" destId="{10AB0479-DBD8-4995-9BEC-E6E5BD4FEE60}" srcOrd="3" destOrd="0" presId="urn:microsoft.com/office/officeart/2018/2/layout/IconVerticalSolidList"/>
    <dgm:cxn modelId="{6A6DBF44-DC8F-454B-A321-9DF5E7BEC4E5}" type="presParOf" srcId="{219163F0-398D-428A-A3D9-84D8C29E948E}" destId="{BFCF65BF-A246-4D30-AA58-947E06A770D8}" srcOrd="3" destOrd="0" presId="urn:microsoft.com/office/officeart/2018/2/layout/IconVerticalSolidList"/>
    <dgm:cxn modelId="{5F3591EC-DC4B-425A-94DA-3B2A24BBE270}" type="presParOf" srcId="{219163F0-398D-428A-A3D9-84D8C29E948E}" destId="{CFFDB2A1-9712-4C0D-BAF9-CDB09AC09C5D}" srcOrd="4" destOrd="0" presId="urn:microsoft.com/office/officeart/2018/2/layout/IconVerticalSolidList"/>
    <dgm:cxn modelId="{ABB1435F-AECB-4163-8370-ABA74BEFA54D}" type="presParOf" srcId="{CFFDB2A1-9712-4C0D-BAF9-CDB09AC09C5D}" destId="{1E91416F-1D7D-425D-8747-B8E6BFAF33A4}" srcOrd="0" destOrd="0" presId="urn:microsoft.com/office/officeart/2018/2/layout/IconVerticalSolidList"/>
    <dgm:cxn modelId="{D7593284-A9D2-4408-ABBE-E37B9892EC1E}" type="presParOf" srcId="{CFFDB2A1-9712-4C0D-BAF9-CDB09AC09C5D}" destId="{3C9C1C56-E93E-4C51-ADE5-C664EA37D0B6}" srcOrd="1" destOrd="0" presId="urn:microsoft.com/office/officeart/2018/2/layout/IconVerticalSolidList"/>
    <dgm:cxn modelId="{D48ED6EE-1B73-41A8-81C1-8E9BA66B7F44}" type="presParOf" srcId="{CFFDB2A1-9712-4C0D-BAF9-CDB09AC09C5D}" destId="{0DB60D28-8A38-432E-8325-25604EF77831}" srcOrd="2" destOrd="0" presId="urn:microsoft.com/office/officeart/2018/2/layout/IconVerticalSolidList"/>
    <dgm:cxn modelId="{93FF5FEA-42EE-4D13-8E73-80EAD1281EC1}" type="presParOf" srcId="{CFFDB2A1-9712-4C0D-BAF9-CDB09AC09C5D}" destId="{BAFBF095-876A-40AD-A515-22D5C2E76203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677E0F-23E0-4BD2-98C2-3A55EE7341DC}">
      <dsp:nvSpPr>
        <dsp:cNvPr id="0" name=""/>
        <dsp:cNvSpPr/>
      </dsp:nvSpPr>
      <dsp:spPr>
        <a:xfrm>
          <a:off x="0" y="397"/>
          <a:ext cx="11624976" cy="930467"/>
        </a:xfrm>
        <a:prstGeom prst="roundRect">
          <a:avLst>
            <a:gd name="adj" fmla="val 10000"/>
          </a:avLst>
        </a:prstGeom>
        <a:solidFill>
          <a:srgbClr val="89D7D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3687A7-A9B1-4FAC-9F7A-CA44A1BCDC28}">
      <dsp:nvSpPr>
        <dsp:cNvPr id="0" name=""/>
        <dsp:cNvSpPr/>
      </dsp:nvSpPr>
      <dsp:spPr>
        <a:xfrm>
          <a:off x="281466" y="209752"/>
          <a:ext cx="511756" cy="51175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4B1ED0-4E62-436E-AC2D-ECC75C235D18}">
      <dsp:nvSpPr>
        <dsp:cNvPr id="0" name=""/>
        <dsp:cNvSpPr/>
      </dsp:nvSpPr>
      <dsp:spPr>
        <a:xfrm>
          <a:off x="1074689" y="397"/>
          <a:ext cx="10550286" cy="9304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474" tIns="98474" rIns="98474" bIns="98474" numCol="1" spcCol="1270" anchor="ctr" anchorCtr="0">
          <a:noAutofit/>
        </a:bodyPr>
        <a:lstStyle/>
        <a:p>
          <a:pPr marL="0" lvl="0" indent="0" algn="l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600" kern="1200" dirty="0"/>
            <a:t>Erfahrung: Escape Room oder Spiel?</a:t>
          </a:r>
          <a:endParaRPr lang="en-US" sz="3600" kern="1200" dirty="0"/>
        </a:p>
      </dsp:txBody>
      <dsp:txXfrm>
        <a:off x="1074689" y="397"/>
        <a:ext cx="10550286" cy="930467"/>
      </dsp:txXfrm>
    </dsp:sp>
    <dsp:sp modelId="{177DCDA5-3D2E-499C-8835-588D77C7EE73}">
      <dsp:nvSpPr>
        <dsp:cNvPr id="0" name=""/>
        <dsp:cNvSpPr/>
      </dsp:nvSpPr>
      <dsp:spPr>
        <a:xfrm>
          <a:off x="0" y="1163481"/>
          <a:ext cx="11624976" cy="930467"/>
        </a:xfrm>
        <a:prstGeom prst="roundRect">
          <a:avLst>
            <a:gd name="adj" fmla="val 10000"/>
          </a:avLst>
        </a:prstGeom>
        <a:solidFill>
          <a:srgbClr val="89D7D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F60534-484F-4EAB-95C8-648673A94D68}">
      <dsp:nvSpPr>
        <dsp:cNvPr id="0" name=""/>
        <dsp:cNvSpPr/>
      </dsp:nvSpPr>
      <dsp:spPr>
        <a:xfrm>
          <a:off x="281466" y="1372836"/>
          <a:ext cx="511756" cy="51175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AB0479-DBD8-4995-9BEC-E6E5BD4FEE60}">
      <dsp:nvSpPr>
        <dsp:cNvPr id="0" name=""/>
        <dsp:cNvSpPr/>
      </dsp:nvSpPr>
      <dsp:spPr>
        <a:xfrm>
          <a:off x="1074689" y="1163481"/>
          <a:ext cx="10550286" cy="9304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474" tIns="98474" rIns="98474" bIns="98474" numCol="1" spcCol="1270" anchor="ctr" anchorCtr="0">
          <a:noAutofit/>
        </a:bodyPr>
        <a:lstStyle/>
        <a:p>
          <a:pPr marL="0" lvl="0" indent="0" algn="l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600" kern="1200" dirty="0"/>
            <a:t>Erfahrung Unterricht Methode: </a:t>
          </a:r>
          <a:r>
            <a:rPr lang="de-DE" sz="3600" kern="1200" dirty="0" err="1"/>
            <a:t>EduEscape</a:t>
          </a:r>
          <a:r>
            <a:rPr lang="de-DE" sz="3600" kern="1200" dirty="0"/>
            <a:t> Game? </a:t>
          </a:r>
          <a:endParaRPr lang="en-US" sz="3600" kern="1200" dirty="0"/>
        </a:p>
      </dsp:txBody>
      <dsp:txXfrm>
        <a:off x="1074689" y="1163481"/>
        <a:ext cx="10550286" cy="930467"/>
      </dsp:txXfrm>
    </dsp:sp>
    <dsp:sp modelId="{1E91416F-1D7D-425D-8747-B8E6BFAF33A4}">
      <dsp:nvSpPr>
        <dsp:cNvPr id="0" name=""/>
        <dsp:cNvSpPr/>
      </dsp:nvSpPr>
      <dsp:spPr>
        <a:xfrm>
          <a:off x="0" y="2326565"/>
          <a:ext cx="11624976" cy="930467"/>
        </a:xfrm>
        <a:prstGeom prst="roundRect">
          <a:avLst>
            <a:gd name="adj" fmla="val 10000"/>
          </a:avLst>
        </a:prstGeom>
        <a:solidFill>
          <a:srgbClr val="89D7D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9C1C56-E93E-4C51-ADE5-C664EA37D0B6}">
      <dsp:nvSpPr>
        <dsp:cNvPr id="0" name=""/>
        <dsp:cNvSpPr/>
      </dsp:nvSpPr>
      <dsp:spPr>
        <a:xfrm>
          <a:off x="281466" y="2535920"/>
          <a:ext cx="511756" cy="51175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FBF095-876A-40AD-A515-22D5C2E76203}">
      <dsp:nvSpPr>
        <dsp:cNvPr id="0" name=""/>
        <dsp:cNvSpPr/>
      </dsp:nvSpPr>
      <dsp:spPr>
        <a:xfrm>
          <a:off x="1074689" y="2326565"/>
          <a:ext cx="10550286" cy="9304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474" tIns="98474" rIns="98474" bIns="98474" numCol="1" spcCol="1270" anchor="ctr" anchorCtr="0">
          <a:noAutofit/>
        </a:bodyPr>
        <a:lstStyle/>
        <a:p>
          <a:pPr marL="0" lvl="0" indent="0" algn="l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600" kern="1200" dirty="0"/>
            <a:t>Wünsche für die Fortbildung?</a:t>
          </a:r>
          <a:endParaRPr lang="en-US" sz="3600" kern="1200" dirty="0"/>
        </a:p>
      </dsp:txBody>
      <dsp:txXfrm>
        <a:off x="1074689" y="2326565"/>
        <a:ext cx="10550286" cy="9304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13.08.2025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‹Nr.›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wichtig: Experiment stets im Fokus!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Im EduEscape Game „</a:t>
            </a:r>
            <a:r>
              <a:rPr lang="de-DE" dirty="0" err="1"/>
              <a:t>Aquaville</a:t>
            </a:r>
            <a:r>
              <a:rPr lang="de-DE" dirty="0"/>
              <a:t>“ ist ein Switch eingebaut der aktiviert wird, wenn die Schüler:innen das EduEscape sehr schnell gelöst haben. Sie erhalten dann eine weiter Aufgabe/einen weiteren Versuch. 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553050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Das Tool Actionbound wird interaktiv vorgestellt.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30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705793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wichtig: Experiment stets im Fokus!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wichtig: Experiment stets im Fokus!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5CD1CC-489C-D15F-844F-D0FBAC4214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CDB6B02-61CC-3BDB-208D-41EF93D3BCA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1EF00E-2A8A-2C1A-02DC-E67CBB148CA4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D2C6C655-425A-5D53-F82C-4ADA3F7000C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2EFBE17F-3BB4-6F49-E278-2DB0812F70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wichtig: Experiment stets im Fokus!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447033-031A-3502-F889-5950F6E63A4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18B383-20F7-0410-D622-F3D8FA58A4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1709088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9ADB86-D504-73E2-EAB9-953CAC1B50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2A5C63A-598A-880E-7BB8-2B2B9AA1D05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9C2ECDF-C385-8608-C41C-008E1ED19EA4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54628EC6-1A40-F98B-C98C-FF7D947F396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0C3CCA7A-B733-D677-49C6-7AE59A4EDA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wichtig: Experiment stets im Fokus!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B9FEF0-6DEA-747A-04CE-6574A9E09C5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EDDF67-BF27-813E-1341-CB75FDFB27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5589384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3112A2-3FD3-67FD-4F6B-EBA712A27A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75AD3B2-2213-F966-0D38-595116E22A5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AEA2B6-B94D-F96C-FC15-7230C1D2DE6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F70F80A5-FE91-E448-CEF2-6E8CFE97AA8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3CA3FC51-CCF9-D08C-1D0C-CD1FF55A30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wichtig: Experiment stets im Fokus!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3655FF-6893-AE05-B5FA-26EEE5888C6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70E40B-D8A6-2B91-2D40-0B7DB2F3F9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5639438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114606-A47B-55B6-D7F9-2A75581FAD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4EE2309-3436-A08F-7E5F-74C16CB0A37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BA078B-73E8-4B60-144F-A2DC162D76AB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E05624D5-3603-B05C-C002-D666D77C46D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7498057F-017F-B6FC-2568-67F4E8649E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wichtig: Experiment stets im Fokus!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E4BD29-7208-BACF-334A-653BF224978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465A36-A877-A534-64AF-7A1B7A2CF0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1606029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21044D-1DE6-7CD2-CCBA-C2A6910901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BCB70A3-E4DC-4378-CF9C-412ED2494A9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E64486C-C556-0F18-669D-BA21DF1C58B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F2B46309-2B55-425D-758F-B7462AD5874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18814725-7091-423D-8A31-F1F29C8FAC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wichtig: Experiment stets im Fokus!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C54E8A-A387-5191-5CFE-BCF6D610F29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18E382-3EBF-8EF2-0BD9-774989B31E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1791520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Die Schrift kann ich Actionbound leider nicht individuell eingestellt werden und bei der voreingestellten Schrift handelt es sich um eine 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Schrift mir Serifen.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Auch können keine Hervorhebungen von zum Beispiel Schlüsselwörter ermöglicht werden, sowie ist der Hintergrund voreingestellt und kann nicht angepasst werden. Alternativ können die einzufügenden Texte als als Bilddateien integriert werden. 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23500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svg"/><Relationship Id="rId3" Type="http://schemas.openxmlformats.org/officeDocument/2006/relationships/image" Target="../media/image2.jpeg"/><Relationship Id="rId7" Type="http://schemas.openxmlformats.org/officeDocument/2006/relationships/image" Target="../media/image43.svg"/><Relationship Id="rId12" Type="http://schemas.openxmlformats.org/officeDocument/2006/relationships/image" Target="../media/image48.png"/><Relationship Id="rId17" Type="http://schemas.openxmlformats.org/officeDocument/2006/relationships/image" Target="../media/image53.svg"/><Relationship Id="rId2" Type="http://schemas.openxmlformats.org/officeDocument/2006/relationships/image" Target="../media/image5.png"/><Relationship Id="rId16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11" Type="http://schemas.openxmlformats.org/officeDocument/2006/relationships/image" Target="../media/image47.svg"/><Relationship Id="rId5" Type="http://schemas.openxmlformats.org/officeDocument/2006/relationships/image" Target="../media/image41.svg"/><Relationship Id="rId15" Type="http://schemas.openxmlformats.org/officeDocument/2006/relationships/image" Target="../media/image51.sv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svg"/><Relationship Id="rId14" Type="http://schemas.openxmlformats.org/officeDocument/2006/relationships/image" Target="../media/image5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firefly.adobe.com/?media=featured" TargetMode="External"/><Relationship Id="rId3" Type="http://schemas.openxmlformats.org/officeDocument/2006/relationships/image" Target="../media/image2.jpeg"/><Relationship Id="rId7" Type="http://schemas.openxmlformats.org/officeDocument/2006/relationships/image" Target="../media/image5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app.leonardo.ai/auth/login?callbackUrl=%2F" TargetMode="External"/><Relationship Id="rId5" Type="http://schemas.openxmlformats.org/officeDocument/2006/relationships/image" Target="../media/image55.svg"/><Relationship Id="rId4" Type="http://schemas.openxmlformats.org/officeDocument/2006/relationships/image" Target="../media/image54.png"/><Relationship Id="rId9" Type="http://schemas.openxmlformats.org/officeDocument/2006/relationships/image" Target="../media/image5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2.jpeg"/><Relationship Id="rId7" Type="http://schemas.openxmlformats.org/officeDocument/2006/relationships/image" Target="../media/image61.svg"/><Relationship Id="rId12" Type="http://schemas.openxmlformats.org/officeDocument/2006/relationships/image" Target="../media/image6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11" Type="http://schemas.openxmlformats.org/officeDocument/2006/relationships/image" Target="../media/image65.jpeg"/><Relationship Id="rId5" Type="http://schemas.openxmlformats.org/officeDocument/2006/relationships/image" Target="../media/image59.png"/><Relationship Id="rId10" Type="http://schemas.openxmlformats.org/officeDocument/2006/relationships/image" Target="../media/image64.png"/><Relationship Id="rId4" Type="http://schemas.openxmlformats.org/officeDocument/2006/relationships/image" Target="../media/image58.png"/><Relationship Id="rId9" Type="http://schemas.openxmlformats.org/officeDocument/2006/relationships/image" Target="../media/image63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2.jpeg"/><Relationship Id="rId7" Type="http://schemas.openxmlformats.org/officeDocument/2006/relationships/image" Target="../media/image71.svg"/><Relationship Id="rId12" Type="http://schemas.openxmlformats.org/officeDocument/2006/relationships/image" Target="../media/image7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11" Type="http://schemas.openxmlformats.org/officeDocument/2006/relationships/image" Target="../media/image75.png"/><Relationship Id="rId5" Type="http://schemas.openxmlformats.org/officeDocument/2006/relationships/image" Target="../media/image69.png"/><Relationship Id="rId10" Type="http://schemas.openxmlformats.org/officeDocument/2006/relationships/image" Target="../media/image74.png"/><Relationship Id="rId4" Type="http://schemas.openxmlformats.org/officeDocument/2006/relationships/image" Target="../media/image58.png"/><Relationship Id="rId9" Type="http://schemas.openxmlformats.org/officeDocument/2006/relationships/image" Target="../media/image73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jpeg"/><Relationship Id="rId5" Type="http://schemas.openxmlformats.org/officeDocument/2006/relationships/image" Target="../media/image77.png"/><Relationship Id="rId4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.png"/><Relationship Id="rId4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1.png"/><Relationship Id="rId4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3.svg"/><Relationship Id="rId4" Type="http://schemas.openxmlformats.org/officeDocument/2006/relationships/image" Target="../media/image82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image" Target="../media/image2.jpeg"/><Relationship Id="rId7" Type="http://schemas.openxmlformats.org/officeDocument/2006/relationships/hyperlink" Target="mailto:soraya.cornelius@ph-ludwigsburg.de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hyperlink" Target="mailto:isabel.rubner@ph-ludwigsburg.de" TargetMode="External"/><Relationship Id="rId5" Type="http://schemas.openxmlformats.org/officeDocument/2006/relationships/image" Target="../media/image85.png"/><Relationship Id="rId4" Type="http://schemas.openxmlformats.org/officeDocument/2006/relationships/image" Target="../media/image84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2.jpe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11.jpeg"/><Relationship Id="rId9" Type="http://schemas.microsoft.com/office/2007/relationships/diagramDrawing" Target="../diagrams/drawin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g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6000">
            <a:off x="-26916" y="15968"/>
            <a:ext cx="18305926" cy="10318903"/>
          </a:xfrm>
          <a:custGeom>
            <a:avLst/>
            <a:gdLst/>
            <a:ahLst/>
            <a:cxnLst/>
            <a:rect l="l" t="t" r="r" b="b"/>
            <a:pathLst>
              <a:path w="18305926" h="10318903">
                <a:moveTo>
                  <a:pt x="17954" y="0"/>
                </a:moveTo>
                <a:lnTo>
                  <a:pt x="18305926" y="31918"/>
                </a:lnTo>
                <a:lnTo>
                  <a:pt x="18287972" y="10318902"/>
                </a:lnTo>
                <a:lnTo>
                  <a:pt x="0" y="10286984"/>
                </a:lnTo>
                <a:lnTo>
                  <a:pt x="17954" y="0"/>
                </a:lnTo>
                <a:close/>
              </a:path>
            </a:pathLst>
          </a:custGeom>
          <a:blipFill>
            <a:blip r:embed="rId2"/>
            <a:stretch>
              <a:fillRect l="-162" t="-34" r="-1355" b="-1043"/>
            </a:stretch>
          </a:blipFill>
        </p:spPr>
        <p:txBody>
          <a:bodyPr/>
          <a:lstStyle/>
          <a:p>
            <a:endParaRPr lang="de-DE" dirty="0"/>
          </a:p>
        </p:txBody>
      </p:sp>
      <p:sp>
        <p:nvSpPr>
          <p:cNvPr id="3" name="Freeform 3"/>
          <p:cNvSpPr/>
          <p:nvPr/>
        </p:nvSpPr>
        <p:spPr>
          <a:xfrm>
            <a:off x="11787692" y="220626"/>
            <a:ext cx="4790814" cy="2161855"/>
          </a:xfrm>
          <a:custGeom>
            <a:avLst/>
            <a:gdLst/>
            <a:ahLst/>
            <a:cxnLst/>
            <a:rect l="l" t="t" r="r" b="b"/>
            <a:pathLst>
              <a:path w="4790814" h="2161855">
                <a:moveTo>
                  <a:pt x="0" y="0"/>
                </a:moveTo>
                <a:lnTo>
                  <a:pt x="4790814" y="0"/>
                </a:lnTo>
                <a:lnTo>
                  <a:pt x="4790814" y="2161855"/>
                </a:lnTo>
                <a:lnTo>
                  <a:pt x="0" y="216185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4" name="TextBox 4"/>
          <p:cNvSpPr txBox="1"/>
          <p:nvPr/>
        </p:nvSpPr>
        <p:spPr>
          <a:xfrm>
            <a:off x="1981927" y="2172931"/>
            <a:ext cx="9246616" cy="28158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489"/>
              </a:lnSpc>
            </a:pPr>
            <a:r>
              <a:rPr lang="en-US" sz="5349" dirty="0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EduEscape Games erstellen mit KI Tools und </a:t>
            </a:r>
            <a:r>
              <a:rPr lang="en-US" sz="5349" dirty="0" err="1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Actionbound</a:t>
            </a:r>
            <a:endParaRPr lang="en-US" sz="5050" dirty="0">
              <a:solidFill>
                <a:srgbClr val="000000"/>
              </a:solidFill>
              <a:latin typeface="Calibri (MS)"/>
              <a:ea typeface="Calibri (MS)"/>
              <a:cs typeface="Calibri (MS)"/>
              <a:sym typeface="Calibri (MS)"/>
            </a:endParaRPr>
          </a:p>
          <a:p>
            <a:pPr algn="l">
              <a:lnSpc>
                <a:spcPts val="7489"/>
              </a:lnSpc>
              <a:spcBef>
                <a:spcPct val="0"/>
              </a:spcBef>
            </a:pPr>
            <a:endParaRPr lang="en-US" sz="5050" dirty="0">
              <a:solidFill>
                <a:srgbClr val="000000"/>
              </a:solidFill>
              <a:latin typeface="Calibri (MS)"/>
              <a:ea typeface="Calibri (MS)"/>
              <a:cs typeface="Calibri (MS)"/>
              <a:sym typeface="Calibri (MS)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981926" y="4606862"/>
            <a:ext cx="8369542" cy="7639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668"/>
              </a:lnSpc>
              <a:spcBef>
                <a:spcPct val="0"/>
              </a:spcBef>
            </a:pPr>
            <a:r>
              <a:rPr lang="en-US" sz="4048" dirty="0">
                <a:solidFill>
                  <a:srgbClr val="000000"/>
                </a:solidFill>
                <a:latin typeface="Calibri (MS) Light"/>
                <a:ea typeface="Calibri (MS) Light"/>
                <a:cs typeface="Calibri (MS) Light"/>
                <a:sym typeface="Calibri (MS) Light"/>
              </a:rPr>
              <a:t>Schön, </a:t>
            </a:r>
            <a:r>
              <a:rPr lang="en-US" sz="4048" dirty="0" err="1">
                <a:solidFill>
                  <a:srgbClr val="000000"/>
                </a:solidFill>
                <a:latin typeface="Calibri (MS) Light"/>
                <a:ea typeface="Calibri (MS) Light"/>
                <a:cs typeface="Calibri (MS) Light"/>
                <a:sym typeface="Calibri (MS) Light"/>
              </a:rPr>
              <a:t>dass</a:t>
            </a:r>
            <a:r>
              <a:rPr lang="en-US" sz="4048" dirty="0">
                <a:solidFill>
                  <a:srgbClr val="000000"/>
                </a:solidFill>
                <a:latin typeface="Calibri (MS) Light"/>
                <a:ea typeface="Calibri (MS) Light"/>
                <a:cs typeface="Calibri (MS) Light"/>
                <a:sym typeface="Calibri (MS) Light"/>
              </a:rPr>
              <a:t> Sie </a:t>
            </a:r>
            <a:r>
              <a:rPr lang="en-US" sz="4048" dirty="0" err="1">
                <a:solidFill>
                  <a:srgbClr val="000000"/>
                </a:solidFill>
                <a:latin typeface="Calibri (MS) Light"/>
                <a:ea typeface="Calibri (MS) Light"/>
                <a:cs typeface="Calibri (MS) Light"/>
                <a:sym typeface="Calibri (MS) Light"/>
              </a:rPr>
              <a:t>dabei</a:t>
            </a:r>
            <a:r>
              <a:rPr lang="en-US" sz="4048" dirty="0">
                <a:solidFill>
                  <a:srgbClr val="000000"/>
                </a:solidFill>
                <a:latin typeface="Calibri (MS) Light"/>
                <a:ea typeface="Calibri (MS) Light"/>
                <a:cs typeface="Calibri (MS) Light"/>
                <a:sym typeface="Calibri (MS) Light"/>
              </a:rPr>
              <a:t> </a:t>
            </a:r>
            <a:r>
              <a:rPr lang="en-US" sz="4048" dirty="0" err="1">
                <a:solidFill>
                  <a:srgbClr val="000000"/>
                </a:solidFill>
                <a:latin typeface="Calibri (MS) Light"/>
                <a:ea typeface="Calibri (MS) Light"/>
                <a:cs typeface="Calibri (MS) Light"/>
                <a:sym typeface="Calibri (MS) Light"/>
              </a:rPr>
              <a:t>sind</a:t>
            </a:r>
            <a:r>
              <a:rPr lang="en-US" sz="4048" dirty="0">
                <a:solidFill>
                  <a:srgbClr val="000000"/>
                </a:solidFill>
                <a:latin typeface="Calibri (MS) Light"/>
                <a:ea typeface="Calibri (MS) Light"/>
                <a:cs typeface="Calibri (MS) Light"/>
                <a:sym typeface="Calibri (MS) Light"/>
              </a:rPr>
              <a:t>!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981926" y="6761441"/>
            <a:ext cx="11886473" cy="21471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5668"/>
              </a:lnSpc>
              <a:spcBef>
                <a:spcPct val="0"/>
              </a:spcBef>
            </a:pPr>
            <a:r>
              <a:rPr lang="en-US" sz="4048" dirty="0">
                <a:solidFill>
                  <a:srgbClr val="000000"/>
                </a:solidFill>
                <a:latin typeface="Calibri (MS) Light"/>
                <a:ea typeface="Calibri (MS) Light"/>
                <a:cs typeface="Calibri (MS) Light"/>
                <a:sym typeface="Calibri (MS) Light"/>
              </a:rPr>
              <a:t>Datum, </a:t>
            </a:r>
            <a:r>
              <a:rPr lang="en-US" sz="4048" dirty="0" err="1">
                <a:solidFill>
                  <a:srgbClr val="000000"/>
                </a:solidFill>
                <a:latin typeface="Calibri (MS) Light"/>
                <a:ea typeface="Calibri (MS) Light"/>
                <a:cs typeface="Calibri (MS) Light"/>
                <a:sym typeface="Calibri (MS) Light"/>
              </a:rPr>
              <a:t>Uhrzeit</a:t>
            </a:r>
            <a:endParaRPr lang="en-US" sz="4048" u="none" strike="noStrike" dirty="0">
              <a:solidFill>
                <a:srgbClr val="000000"/>
              </a:solidFill>
              <a:latin typeface="Calibri (MS) Light"/>
              <a:ea typeface="Calibri (MS) Light"/>
              <a:cs typeface="Calibri (MS) Light"/>
              <a:sym typeface="Calibri (MS) Light"/>
            </a:endParaRPr>
          </a:p>
          <a:p>
            <a:pPr marL="0" lvl="0" indent="0" algn="l">
              <a:lnSpc>
                <a:spcPts val="5668"/>
              </a:lnSpc>
              <a:spcBef>
                <a:spcPct val="0"/>
              </a:spcBef>
            </a:pPr>
            <a:r>
              <a:rPr lang="en-US" sz="4048" u="none" strike="noStrike" dirty="0" err="1">
                <a:solidFill>
                  <a:srgbClr val="000000"/>
                </a:solidFill>
                <a:latin typeface="Calibri (MS) Light"/>
                <a:ea typeface="Calibri (MS) Light"/>
                <a:cs typeface="Calibri (MS) Light"/>
                <a:sym typeface="Calibri (MS) Light"/>
              </a:rPr>
              <a:t>Referent:innen</a:t>
            </a:r>
            <a:endParaRPr lang="en-US" sz="4048" u="none" strike="noStrike" dirty="0">
              <a:solidFill>
                <a:srgbClr val="000000"/>
              </a:solidFill>
              <a:latin typeface="Calibri (MS) Light"/>
              <a:ea typeface="Calibri (MS) Light"/>
              <a:cs typeface="Calibri (MS) Light"/>
              <a:sym typeface="Calibri (MS) Light"/>
            </a:endParaRPr>
          </a:p>
          <a:p>
            <a:pPr marL="0" lvl="0" indent="0" algn="l">
              <a:lnSpc>
                <a:spcPts val="5668"/>
              </a:lnSpc>
              <a:spcBef>
                <a:spcPct val="0"/>
              </a:spcBef>
            </a:pPr>
            <a:endParaRPr lang="en-US" sz="4048" u="none" strike="noStrike" dirty="0">
              <a:solidFill>
                <a:srgbClr val="000000"/>
              </a:solidFill>
              <a:latin typeface="Calibri (MS) Light"/>
              <a:ea typeface="Calibri (MS) Light"/>
              <a:cs typeface="Calibri (MS) Light"/>
              <a:sym typeface="Calibri (MS) Light"/>
            </a:endParaRPr>
          </a:p>
        </p:txBody>
      </p:sp>
      <p:pic>
        <p:nvPicPr>
          <p:cNvPr id="9" name="Grafik 8" descr="Ein Bild, das Screenshot, Kreis, Schrift, Schwarzweiß enthält.&#10;&#10;Automatisch generierte Beschreibung">
            <a:extLst>
              <a:ext uri="{FF2B5EF4-FFF2-40B4-BE49-F238E27FC236}">
                <a16:creationId xmlns:a16="http://schemas.microsoft.com/office/drawing/2014/main" id="{4DD02F60-4530-52B2-014B-1D70CC72F5B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33344" r="50409" b="33089"/>
          <a:stretch/>
        </p:blipFill>
        <p:spPr bwMode="auto">
          <a:xfrm>
            <a:off x="16557951" y="9639300"/>
            <a:ext cx="1730049" cy="647700"/>
          </a:xfrm>
          <a:prstGeom prst="rect">
            <a:avLst/>
          </a:prstGeom>
        </p:spPr>
      </p:pic>
      <p:grpSp>
        <p:nvGrpSpPr>
          <p:cNvPr id="16" name="Group 4">
            <a:extLst>
              <a:ext uri="{FF2B5EF4-FFF2-40B4-BE49-F238E27FC236}">
                <a16:creationId xmlns:a16="http://schemas.microsoft.com/office/drawing/2014/main" id="{FFF2788F-D063-C88A-BF38-BB5FD4003FEE}"/>
              </a:ext>
            </a:extLst>
          </p:cNvPr>
          <p:cNvGrpSpPr/>
          <p:nvPr/>
        </p:nvGrpSpPr>
        <p:grpSpPr>
          <a:xfrm>
            <a:off x="10361629" y="2208814"/>
            <a:ext cx="6005782" cy="4726294"/>
            <a:chOff x="0" y="0"/>
            <a:chExt cx="6149528" cy="4842130"/>
          </a:xfrm>
        </p:grpSpPr>
        <p:pic>
          <p:nvPicPr>
            <p:cNvPr id="17" name="Picture 5">
              <a:extLst>
                <a:ext uri="{FF2B5EF4-FFF2-40B4-BE49-F238E27FC236}">
                  <a16:creationId xmlns:a16="http://schemas.microsoft.com/office/drawing/2014/main" id="{10D21E4B-0554-DE50-A6C9-E68C432E438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4443" r="4443"/>
            <a:stretch>
              <a:fillRect/>
            </a:stretch>
          </p:blipFill>
          <p:spPr>
            <a:xfrm>
              <a:off x="0" y="0"/>
              <a:ext cx="6149528" cy="484213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7318" y="16438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B794F92F-F68D-B8FF-2FA0-52B90A33F00C}"/>
              </a:ext>
            </a:extLst>
          </p:cNvPr>
          <p:cNvSpPr txBox="1"/>
          <p:nvPr/>
        </p:nvSpPr>
        <p:spPr>
          <a:xfrm>
            <a:off x="1028700" y="1456473"/>
            <a:ext cx="12741471" cy="7582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>
              <a:lnSpc>
                <a:spcPts val="6299"/>
              </a:lnSpc>
              <a:spcBef>
                <a:spcPct val="0"/>
              </a:spcBef>
            </a:pPr>
            <a:r>
              <a:rPr lang="en-US" sz="4499" b="1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Good Practice </a:t>
            </a:r>
            <a:r>
              <a:rPr lang="en-US" sz="4499" b="1" dirty="0" err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Beispiel</a:t>
            </a:r>
            <a:r>
              <a:rPr lang="en-US" sz="4499" b="1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- </a:t>
            </a:r>
            <a:r>
              <a:rPr lang="en-US" sz="4499" b="1" dirty="0" err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Aquaville</a:t>
            </a:r>
            <a:endParaRPr lang="en-US" sz="4499" b="1" dirty="0">
              <a:solidFill>
                <a:srgbClr val="000000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</p:txBody>
      </p:sp>
      <p:pic>
        <p:nvPicPr>
          <p:cNvPr id="7" name="Grafik 6" descr="Ein Bild, das Text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756E6B65-C79B-A735-D23E-A559DD5501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4100" y="2290547"/>
            <a:ext cx="13639800" cy="768840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A03982-5F1B-625D-C131-656F2EC0D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43D65240-69E2-F0A3-1193-3B8AC7BE6EFE}"/>
              </a:ext>
            </a:extLst>
          </p:cNvPr>
          <p:cNvSpPr/>
          <p:nvPr/>
        </p:nvSpPr>
        <p:spPr>
          <a:xfrm>
            <a:off x="0" y="16329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DE2ED57E-2C41-F95E-E72B-303EAC2B1D2E}"/>
              </a:ext>
            </a:extLst>
          </p:cNvPr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E4CFA22B-C005-A51C-9386-E184B51C49DD}"/>
              </a:ext>
            </a:extLst>
          </p:cNvPr>
          <p:cNvGrpSpPr/>
          <p:nvPr/>
        </p:nvGrpSpPr>
        <p:grpSpPr>
          <a:xfrm>
            <a:off x="13944600" y="5143500"/>
            <a:ext cx="2216504" cy="4234313"/>
            <a:chOff x="0" y="0"/>
            <a:chExt cx="3587013" cy="111521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4096B9CD-6E42-29BF-B18D-DA91FB8DF006}"/>
                </a:ext>
              </a:extLst>
            </p:cNvPr>
            <p:cNvSpPr/>
            <p:nvPr/>
          </p:nvSpPr>
          <p:spPr>
            <a:xfrm>
              <a:off x="0" y="0"/>
              <a:ext cx="3587013" cy="1115210"/>
            </a:xfrm>
            <a:custGeom>
              <a:avLst/>
              <a:gdLst/>
              <a:ahLst/>
              <a:cxnLst/>
              <a:rect l="l" t="t" r="r" b="b"/>
              <a:pathLst>
                <a:path w="3587013" h="1115210">
                  <a:moveTo>
                    <a:pt x="28991" y="0"/>
                  </a:moveTo>
                  <a:lnTo>
                    <a:pt x="3558022" y="0"/>
                  </a:lnTo>
                  <a:cubicBezTo>
                    <a:pt x="3565711" y="0"/>
                    <a:pt x="3573085" y="3054"/>
                    <a:pt x="3578521" y="8491"/>
                  </a:cubicBezTo>
                  <a:cubicBezTo>
                    <a:pt x="3583958" y="13928"/>
                    <a:pt x="3587013" y="21302"/>
                    <a:pt x="3587013" y="28991"/>
                  </a:cubicBezTo>
                  <a:lnTo>
                    <a:pt x="3587013" y="1086219"/>
                  </a:lnTo>
                  <a:cubicBezTo>
                    <a:pt x="3587013" y="1102230"/>
                    <a:pt x="3574033" y="1115210"/>
                    <a:pt x="3558022" y="1115210"/>
                  </a:cubicBezTo>
                  <a:lnTo>
                    <a:pt x="28991" y="1115210"/>
                  </a:lnTo>
                  <a:cubicBezTo>
                    <a:pt x="12980" y="1115210"/>
                    <a:pt x="0" y="1102230"/>
                    <a:pt x="0" y="1086219"/>
                  </a:cubicBezTo>
                  <a:lnTo>
                    <a:pt x="0" y="28991"/>
                  </a:lnTo>
                  <a:cubicBezTo>
                    <a:pt x="0" y="12980"/>
                    <a:pt x="12980" y="0"/>
                    <a:pt x="28991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DE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E0A703DC-29E9-1209-2388-3E7CFC9D1089}"/>
                </a:ext>
              </a:extLst>
            </p:cNvPr>
            <p:cNvSpPr txBox="1"/>
            <p:nvPr/>
          </p:nvSpPr>
          <p:spPr>
            <a:xfrm>
              <a:off x="0" y="-38100"/>
              <a:ext cx="3587013" cy="115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9" name="TextBox 4">
            <a:extLst>
              <a:ext uri="{FF2B5EF4-FFF2-40B4-BE49-F238E27FC236}">
                <a16:creationId xmlns:a16="http://schemas.microsoft.com/office/drawing/2014/main" id="{368CB57D-7F4B-122B-091E-6D636693B3DD}"/>
              </a:ext>
            </a:extLst>
          </p:cNvPr>
          <p:cNvSpPr txBox="1"/>
          <p:nvPr/>
        </p:nvSpPr>
        <p:spPr>
          <a:xfrm>
            <a:off x="1028700" y="1456473"/>
            <a:ext cx="12741471" cy="7582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>
              <a:lnSpc>
                <a:spcPts val="6299"/>
              </a:lnSpc>
              <a:spcBef>
                <a:spcPct val="0"/>
              </a:spcBef>
            </a:pPr>
            <a:r>
              <a:rPr lang="en-US" sz="4499" b="1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Good Practice </a:t>
            </a:r>
            <a:r>
              <a:rPr lang="en-US" sz="4499" b="1" dirty="0" err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Beispiel</a:t>
            </a:r>
            <a:r>
              <a:rPr lang="en-US" sz="4499" b="1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- </a:t>
            </a:r>
            <a:r>
              <a:rPr lang="en-US" sz="4499" b="1" dirty="0" err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Aquaville</a:t>
            </a:r>
            <a:endParaRPr lang="en-US" sz="4499" b="1" dirty="0">
              <a:solidFill>
                <a:srgbClr val="000000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</p:txBody>
      </p:sp>
      <p:pic>
        <p:nvPicPr>
          <p:cNvPr id="10" name="Grafik 9" descr="Ein Bild, das Text, Screenshot enthält.&#10;&#10;KI-generierte Inhalte können fehlerhaft sein.">
            <a:extLst>
              <a:ext uri="{FF2B5EF4-FFF2-40B4-BE49-F238E27FC236}">
                <a16:creationId xmlns:a16="http://schemas.microsoft.com/office/drawing/2014/main" id="{FD8B28E6-A99F-4E38-FA5C-D2C5BA119F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848" y="2219502"/>
            <a:ext cx="13608304" cy="7698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7612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9F5C64-0760-A1F5-8E8B-E51F12188A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C28107DE-8B8D-6911-20AC-F13E00AD2B25}"/>
              </a:ext>
            </a:extLst>
          </p:cNvPr>
          <p:cNvSpPr/>
          <p:nvPr/>
        </p:nvSpPr>
        <p:spPr>
          <a:xfrm>
            <a:off x="27122" y="47611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1" b="-121"/>
            </a:stretch>
          </a:blipFill>
        </p:spPr>
        <p:txBody>
          <a:bodyPr/>
          <a:lstStyle/>
          <a:p>
            <a:endParaRPr lang="de-DE" dirty="0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047C9DD5-38AA-A43F-B314-E0334CA28EAC}"/>
              </a:ext>
            </a:extLst>
          </p:cNvPr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677D49C2-5784-8CCC-4766-52CE2D02A124}"/>
              </a:ext>
            </a:extLst>
          </p:cNvPr>
          <p:cNvSpPr txBox="1"/>
          <p:nvPr/>
        </p:nvSpPr>
        <p:spPr>
          <a:xfrm>
            <a:off x="1028700" y="1456473"/>
            <a:ext cx="12741471" cy="7582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>
              <a:lnSpc>
                <a:spcPts val="6299"/>
              </a:lnSpc>
              <a:spcBef>
                <a:spcPct val="0"/>
              </a:spcBef>
            </a:pPr>
            <a:r>
              <a:rPr lang="en-US" sz="4499" b="1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Good Practice </a:t>
            </a:r>
            <a:r>
              <a:rPr lang="en-US" sz="4499" b="1" dirty="0" err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Beispiel</a:t>
            </a:r>
            <a:r>
              <a:rPr lang="en-US" sz="4499" b="1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– </a:t>
            </a:r>
            <a:r>
              <a:rPr lang="en-US" sz="4499" b="1" dirty="0" err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Einblicke</a:t>
            </a:r>
            <a:r>
              <a:rPr lang="en-US" sz="4499" b="1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in </a:t>
            </a:r>
            <a:r>
              <a:rPr lang="en-US" sz="4499" b="1" dirty="0" err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Aquaville</a:t>
            </a:r>
            <a:endParaRPr lang="en-US" sz="4499" b="1" dirty="0">
              <a:solidFill>
                <a:srgbClr val="000000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</p:txBody>
      </p:sp>
      <p:pic>
        <p:nvPicPr>
          <p:cNvPr id="13" name="Grafik 12" descr="Ein Bild, das Text, Screenshot, Schrift enthält.&#10;&#10;KI-generierte Inhalte können fehlerhaft sein.">
            <a:extLst>
              <a:ext uri="{FF2B5EF4-FFF2-40B4-BE49-F238E27FC236}">
                <a16:creationId xmlns:a16="http://schemas.microsoft.com/office/drawing/2014/main" id="{1EBAE0AE-BF35-72ED-BA61-7D822ED769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598" y="2847148"/>
            <a:ext cx="14027498" cy="7890468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9C663290-32FD-E138-C198-643EEFAB7E9A}"/>
              </a:ext>
            </a:extLst>
          </p:cNvPr>
          <p:cNvSpPr txBox="1"/>
          <p:nvPr/>
        </p:nvSpPr>
        <p:spPr>
          <a:xfrm>
            <a:off x="1028700" y="2226353"/>
            <a:ext cx="7239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400" dirty="0"/>
              <a:t>Aktivierung von Vorwissen</a:t>
            </a:r>
          </a:p>
        </p:txBody>
      </p:sp>
    </p:spTree>
    <p:extLst>
      <p:ext uri="{BB962C8B-B14F-4D97-AF65-F5344CB8AC3E}">
        <p14:creationId xmlns:p14="http://schemas.microsoft.com/office/powerpoint/2010/main" val="18355549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BE1D4F-1C05-E342-A052-69F674FC6F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8931F928-DF50-DAC1-BE10-CEDDF58C112D}"/>
              </a:ext>
            </a:extLst>
          </p:cNvPr>
          <p:cNvSpPr/>
          <p:nvPr/>
        </p:nvSpPr>
        <p:spPr>
          <a:xfrm>
            <a:off x="16476" y="47611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1" b="-121"/>
            </a:stretch>
          </a:blipFill>
        </p:spPr>
        <p:txBody>
          <a:bodyPr/>
          <a:lstStyle/>
          <a:p>
            <a:endParaRPr lang="de-DE" dirty="0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D16EAB3C-FCEB-106F-0CFB-4AB3009EC338}"/>
              </a:ext>
            </a:extLst>
          </p:cNvPr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19EA1207-F77F-0A7E-39DA-B73AA46D4B3B}"/>
              </a:ext>
            </a:extLst>
          </p:cNvPr>
          <p:cNvSpPr txBox="1"/>
          <p:nvPr/>
        </p:nvSpPr>
        <p:spPr>
          <a:xfrm>
            <a:off x="1028700" y="1456473"/>
            <a:ext cx="12741471" cy="7582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>
              <a:lnSpc>
                <a:spcPts val="6299"/>
              </a:lnSpc>
              <a:spcBef>
                <a:spcPct val="0"/>
              </a:spcBef>
            </a:pPr>
            <a:r>
              <a:rPr lang="en-US" sz="4499" b="1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Good Practice </a:t>
            </a:r>
            <a:r>
              <a:rPr lang="en-US" sz="4499" b="1" dirty="0" err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Beispiel</a:t>
            </a:r>
            <a:r>
              <a:rPr lang="en-US" sz="4499" b="1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– </a:t>
            </a:r>
            <a:r>
              <a:rPr lang="en-US" sz="4499" b="1" dirty="0" err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Einblicke</a:t>
            </a:r>
            <a:r>
              <a:rPr lang="en-US" sz="4499" b="1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in </a:t>
            </a:r>
            <a:r>
              <a:rPr lang="en-US" sz="4499" b="1" dirty="0" err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Aquaville</a:t>
            </a:r>
            <a:endParaRPr lang="en-US" sz="4499" b="1" dirty="0">
              <a:solidFill>
                <a:srgbClr val="000000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8B85B1A8-90A3-CEA4-8335-0682B278AC09}"/>
              </a:ext>
            </a:extLst>
          </p:cNvPr>
          <p:cNvSpPr txBox="1"/>
          <p:nvPr/>
        </p:nvSpPr>
        <p:spPr>
          <a:xfrm>
            <a:off x="1028700" y="2226353"/>
            <a:ext cx="7239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400" dirty="0"/>
              <a:t>Aktivierung von Vorwissen</a:t>
            </a:r>
          </a:p>
        </p:txBody>
      </p:sp>
      <p:pic>
        <p:nvPicPr>
          <p:cNvPr id="16" name="Grafik 15" descr="Ein Bild, das Screenshot enthält.&#10;&#10;KI-generierte Inhalte können fehlerhaft sein.">
            <a:extLst>
              <a:ext uri="{FF2B5EF4-FFF2-40B4-BE49-F238E27FC236}">
                <a16:creationId xmlns:a16="http://schemas.microsoft.com/office/drawing/2014/main" id="{928044A6-190F-010F-4005-827A09AD07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028" y="3749643"/>
            <a:ext cx="7695814" cy="4409853"/>
          </a:xfrm>
          <a:prstGeom prst="rect">
            <a:avLst/>
          </a:prstGeom>
        </p:spPr>
      </p:pic>
      <p:pic>
        <p:nvPicPr>
          <p:cNvPr id="20" name="Grafik 19" descr="Ein Bild, das Text, Zylinder, Blechdose, Batterie enthält.&#10;&#10;KI-generierte Inhalte können fehlerhaft sein.">
            <a:extLst>
              <a:ext uri="{FF2B5EF4-FFF2-40B4-BE49-F238E27FC236}">
                <a16:creationId xmlns:a16="http://schemas.microsoft.com/office/drawing/2014/main" id="{4DE493B6-3167-0F8E-6801-984B6F46CC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4842" y="3799363"/>
            <a:ext cx="7772400" cy="431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9741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F986EB-D0B0-D8A0-0366-2AEF16DE32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191B111-4182-C300-1698-24BF9382B679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9CE07F12-772A-599F-FF0A-C2A0A428B750}"/>
              </a:ext>
            </a:extLst>
          </p:cNvPr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8F8E5275-3151-5AC0-B9D0-5B1AE7DDCFF0}"/>
              </a:ext>
            </a:extLst>
          </p:cNvPr>
          <p:cNvSpPr txBox="1"/>
          <p:nvPr/>
        </p:nvSpPr>
        <p:spPr>
          <a:xfrm>
            <a:off x="4133313" y="4277359"/>
            <a:ext cx="6532245" cy="9721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39"/>
              </a:lnSpc>
              <a:spcBef>
                <a:spcPct val="0"/>
              </a:spcBef>
            </a:pPr>
            <a:endParaRPr lang="en-US" sz="5599" dirty="0">
              <a:solidFill>
                <a:srgbClr val="000000"/>
              </a:solidFill>
              <a:latin typeface="Malik"/>
              <a:ea typeface="Malik"/>
              <a:cs typeface="Malik"/>
              <a:sym typeface="Malik"/>
            </a:endParaRP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32CADDCC-43B4-8EC4-041E-8242888B562E}"/>
              </a:ext>
            </a:extLst>
          </p:cNvPr>
          <p:cNvSpPr txBox="1"/>
          <p:nvPr/>
        </p:nvSpPr>
        <p:spPr>
          <a:xfrm>
            <a:off x="1028700" y="1456473"/>
            <a:ext cx="12741471" cy="7582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>
              <a:lnSpc>
                <a:spcPts val="6299"/>
              </a:lnSpc>
              <a:spcBef>
                <a:spcPct val="0"/>
              </a:spcBef>
            </a:pPr>
            <a:r>
              <a:rPr lang="en-US" sz="4499" b="1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Good Practice </a:t>
            </a:r>
            <a:r>
              <a:rPr lang="en-US" sz="4499" b="1" dirty="0" err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Beispiel</a:t>
            </a:r>
            <a:r>
              <a:rPr lang="en-US" sz="4499" b="1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– </a:t>
            </a:r>
            <a:r>
              <a:rPr lang="en-US" sz="4499" b="1" dirty="0" err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Einblicke</a:t>
            </a:r>
            <a:r>
              <a:rPr lang="en-US" sz="4499" b="1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in </a:t>
            </a:r>
            <a:r>
              <a:rPr lang="en-US" sz="4499" b="1" dirty="0" err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Aquaville</a:t>
            </a:r>
            <a:endParaRPr lang="en-US" sz="4499" b="1" dirty="0">
              <a:solidFill>
                <a:srgbClr val="000000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</p:txBody>
      </p:sp>
      <p:pic>
        <p:nvPicPr>
          <p:cNvPr id="9" name="Grafik 8" descr="Ein Bild, das Text, Screenshot, Diagramm, Design enthält.&#10;&#10;KI-generierte Inhalte können fehlerhaft sein.">
            <a:extLst>
              <a:ext uri="{FF2B5EF4-FFF2-40B4-BE49-F238E27FC236}">
                <a16:creationId xmlns:a16="http://schemas.microsoft.com/office/drawing/2014/main" id="{45D3954C-0827-120D-081B-B2CB31EDB6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9156" y="2628900"/>
            <a:ext cx="12249687" cy="6890449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5B6DC39A-22CD-77A4-5B52-D170191C22D2}"/>
              </a:ext>
            </a:extLst>
          </p:cNvPr>
          <p:cNvSpPr txBox="1"/>
          <p:nvPr/>
        </p:nvSpPr>
        <p:spPr>
          <a:xfrm>
            <a:off x="1028700" y="2226353"/>
            <a:ext cx="7239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400" dirty="0"/>
              <a:t>Verschieden Arten von Rätseln</a:t>
            </a:r>
          </a:p>
        </p:txBody>
      </p:sp>
    </p:spTree>
    <p:extLst>
      <p:ext uri="{BB962C8B-B14F-4D97-AF65-F5344CB8AC3E}">
        <p14:creationId xmlns:p14="http://schemas.microsoft.com/office/powerpoint/2010/main" val="22716928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922CED-DA63-E752-D3F4-F7654F616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322B3EFC-D328-7BAF-7A5B-66CC56953463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F762EF9B-348F-3623-5D01-E92BB4101144}"/>
              </a:ext>
            </a:extLst>
          </p:cNvPr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54DB0EC5-DBBF-5838-586B-DE6698080730}"/>
              </a:ext>
            </a:extLst>
          </p:cNvPr>
          <p:cNvSpPr txBox="1"/>
          <p:nvPr/>
        </p:nvSpPr>
        <p:spPr>
          <a:xfrm>
            <a:off x="4133313" y="4277359"/>
            <a:ext cx="6532245" cy="9721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39"/>
              </a:lnSpc>
              <a:spcBef>
                <a:spcPct val="0"/>
              </a:spcBef>
            </a:pPr>
            <a:endParaRPr lang="en-US" sz="5599" dirty="0">
              <a:solidFill>
                <a:srgbClr val="000000"/>
              </a:solidFill>
              <a:latin typeface="Malik"/>
              <a:ea typeface="Malik"/>
              <a:cs typeface="Malik"/>
              <a:sym typeface="Malik"/>
            </a:endParaRP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84FC4F13-D483-D937-54A4-682B025829F7}"/>
              </a:ext>
            </a:extLst>
          </p:cNvPr>
          <p:cNvSpPr txBox="1"/>
          <p:nvPr/>
        </p:nvSpPr>
        <p:spPr>
          <a:xfrm>
            <a:off x="1028700" y="1456473"/>
            <a:ext cx="12741471" cy="7582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>
              <a:lnSpc>
                <a:spcPts val="6299"/>
              </a:lnSpc>
              <a:spcBef>
                <a:spcPct val="0"/>
              </a:spcBef>
            </a:pPr>
            <a:r>
              <a:rPr lang="en-US" sz="4499" b="1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Good Practice </a:t>
            </a:r>
            <a:r>
              <a:rPr lang="en-US" sz="4499" b="1" dirty="0" err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Beispiel</a:t>
            </a:r>
            <a:r>
              <a:rPr lang="en-US" sz="4499" b="1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– </a:t>
            </a:r>
            <a:r>
              <a:rPr lang="en-US" sz="4499" b="1" dirty="0" err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Einblicke</a:t>
            </a:r>
            <a:r>
              <a:rPr lang="en-US" sz="4499" b="1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in </a:t>
            </a:r>
            <a:r>
              <a:rPr lang="en-US" sz="4499" b="1" dirty="0" err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Aquaville</a:t>
            </a:r>
            <a:endParaRPr lang="en-US" sz="4499" b="1" dirty="0">
              <a:solidFill>
                <a:srgbClr val="000000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540689DF-2C21-71D1-99D6-4DE8A524CF23}"/>
              </a:ext>
            </a:extLst>
          </p:cNvPr>
          <p:cNvSpPr txBox="1"/>
          <p:nvPr/>
        </p:nvSpPr>
        <p:spPr>
          <a:xfrm>
            <a:off x="1028700" y="2226353"/>
            <a:ext cx="7239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400" dirty="0"/>
              <a:t>Integration von Experimenten</a:t>
            </a:r>
          </a:p>
        </p:txBody>
      </p:sp>
      <p:pic>
        <p:nvPicPr>
          <p:cNvPr id="8" name="Grafik 7" descr="Ein Bild, das Text, Flugzeug, Screenshot enthält.&#10;&#10;KI-generierte Inhalte können fehlerhaft sein.">
            <a:extLst>
              <a:ext uri="{FF2B5EF4-FFF2-40B4-BE49-F238E27FC236}">
                <a16:creationId xmlns:a16="http://schemas.microsoft.com/office/drawing/2014/main" id="{46211F2D-17DB-4F52-053E-3D68AADBB7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256" y="3007453"/>
            <a:ext cx="12173487" cy="6836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5656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4" name="Freeform 4"/>
          <p:cNvSpPr/>
          <p:nvPr/>
        </p:nvSpPr>
        <p:spPr>
          <a:xfrm>
            <a:off x="2074293" y="2514309"/>
            <a:ext cx="14474784" cy="6984083"/>
          </a:xfrm>
          <a:custGeom>
            <a:avLst/>
            <a:gdLst/>
            <a:ahLst/>
            <a:cxnLst/>
            <a:rect l="l" t="t" r="r" b="b"/>
            <a:pathLst>
              <a:path w="14474784" h="6984083">
                <a:moveTo>
                  <a:pt x="0" y="0"/>
                </a:moveTo>
                <a:lnTo>
                  <a:pt x="14474784" y="0"/>
                </a:lnTo>
                <a:lnTo>
                  <a:pt x="14474784" y="6984084"/>
                </a:lnTo>
                <a:lnTo>
                  <a:pt x="0" y="698408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11969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4" name="Freeform 4"/>
          <p:cNvSpPr/>
          <p:nvPr/>
        </p:nvSpPr>
        <p:spPr>
          <a:xfrm>
            <a:off x="4268433" y="3021699"/>
            <a:ext cx="9751134" cy="6898927"/>
          </a:xfrm>
          <a:custGeom>
            <a:avLst/>
            <a:gdLst/>
            <a:ahLst/>
            <a:cxnLst/>
            <a:rect l="l" t="t" r="r" b="b"/>
            <a:pathLst>
              <a:path w="9751134" h="6898927">
                <a:moveTo>
                  <a:pt x="0" y="0"/>
                </a:moveTo>
                <a:lnTo>
                  <a:pt x="9751134" y="0"/>
                </a:lnTo>
                <a:lnTo>
                  <a:pt x="9751134" y="6898927"/>
                </a:lnTo>
                <a:lnTo>
                  <a:pt x="0" y="689892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5" name="TextBox 5"/>
          <p:cNvSpPr txBox="1"/>
          <p:nvPr/>
        </p:nvSpPr>
        <p:spPr>
          <a:xfrm>
            <a:off x="1028700" y="1870811"/>
            <a:ext cx="11976130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7279"/>
              </a:lnSpc>
              <a:spcBef>
                <a:spcPct val="0"/>
              </a:spcBef>
            </a:pPr>
            <a:r>
              <a:rPr lang="en-US" sz="5199" b="1" u="none" strike="noStrik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Aufbau von EduEscapeGames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">
            <a:extLst>
              <a:ext uri="{FF2B5EF4-FFF2-40B4-BE49-F238E27FC236}">
                <a16:creationId xmlns:a16="http://schemas.microsoft.com/office/drawing/2014/main" id="{176BC65D-389E-C765-E068-E3DA739F8D57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28" name="Freeform 9">
            <a:extLst>
              <a:ext uri="{FF2B5EF4-FFF2-40B4-BE49-F238E27FC236}">
                <a16:creationId xmlns:a16="http://schemas.microsoft.com/office/drawing/2014/main" id="{EA4753ED-E117-049C-193D-CB4B5F6DD0CA}"/>
              </a:ext>
            </a:extLst>
          </p:cNvPr>
          <p:cNvSpPr/>
          <p:nvPr/>
        </p:nvSpPr>
        <p:spPr>
          <a:xfrm rot="16200000">
            <a:off x="11777001" y="2955110"/>
            <a:ext cx="2455657" cy="3599003"/>
          </a:xfrm>
          <a:custGeom>
            <a:avLst/>
            <a:gdLst/>
            <a:ahLst/>
            <a:cxnLst/>
            <a:rect l="l" t="t" r="r" b="b"/>
            <a:pathLst>
              <a:path w="7124700" h="10441939">
                <a:moveTo>
                  <a:pt x="4051300" y="7090410"/>
                </a:moveTo>
                <a:cubicBezTo>
                  <a:pt x="5787390" y="6851650"/>
                  <a:pt x="7124700" y="5363210"/>
                  <a:pt x="7124700" y="3562350"/>
                </a:cubicBezTo>
                <a:cubicBezTo>
                  <a:pt x="7124700" y="1595120"/>
                  <a:pt x="5529580" y="0"/>
                  <a:pt x="3562350" y="0"/>
                </a:cubicBezTo>
                <a:cubicBezTo>
                  <a:pt x="1595120" y="0"/>
                  <a:pt x="0" y="1595120"/>
                  <a:pt x="0" y="3562350"/>
                </a:cubicBezTo>
                <a:cubicBezTo>
                  <a:pt x="0" y="5363210"/>
                  <a:pt x="1337310" y="6851650"/>
                  <a:pt x="3072130" y="7090410"/>
                </a:cubicBezTo>
                <a:lnTo>
                  <a:pt x="3072130" y="8567420"/>
                </a:lnTo>
                <a:lnTo>
                  <a:pt x="1929130" y="7425689"/>
                </a:lnTo>
                <a:lnTo>
                  <a:pt x="1929130" y="8809989"/>
                </a:lnTo>
                <a:lnTo>
                  <a:pt x="3561080" y="10441939"/>
                </a:lnTo>
                <a:lnTo>
                  <a:pt x="5194300" y="8808720"/>
                </a:lnTo>
                <a:lnTo>
                  <a:pt x="5194300" y="7424420"/>
                </a:lnTo>
                <a:lnTo>
                  <a:pt x="4051300" y="8567420"/>
                </a:lnTo>
                <a:lnTo>
                  <a:pt x="4051300" y="7090410"/>
                </a:lnTo>
                <a:close/>
              </a:path>
            </a:pathLst>
          </a:custGeom>
          <a:solidFill>
            <a:srgbClr val="50C1C6"/>
          </a:solidFill>
        </p:spPr>
        <p:txBody>
          <a:bodyPr/>
          <a:lstStyle/>
          <a:p>
            <a:endParaRPr lang="de-DE" dirty="0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4" name="TextBox 4"/>
          <p:cNvSpPr txBox="1"/>
          <p:nvPr/>
        </p:nvSpPr>
        <p:spPr>
          <a:xfrm>
            <a:off x="1028700" y="1870811"/>
            <a:ext cx="11976130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7279"/>
              </a:lnSpc>
              <a:spcBef>
                <a:spcPct val="0"/>
              </a:spcBef>
            </a:pPr>
            <a:r>
              <a:rPr lang="en-US" sz="5199" b="1" u="none" strike="noStrik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Aufbau von EscapeGames</a:t>
            </a:r>
          </a:p>
        </p:txBody>
      </p:sp>
      <p:sp>
        <p:nvSpPr>
          <p:cNvPr id="6" name="Freeform 6"/>
          <p:cNvSpPr/>
          <p:nvPr/>
        </p:nvSpPr>
        <p:spPr>
          <a:xfrm rot="16200000">
            <a:off x="2894304" y="3021009"/>
            <a:ext cx="2455657" cy="3599003"/>
          </a:xfrm>
          <a:custGeom>
            <a:avLst/>
            <a:gdLst/>
            <a:ahLst/>
            <a:cxnLst/>
            <a:rect l="l" t="t" r="r" b="b"/>
            <a:pathLst>
              <a:path w="7124700" h="10441939">
                <a:moveTo>
                  <a:pt x="4051300" y="7090410"/>
                </a:moveTo>
                <a:cubicBezTo>
                  <a:pt x="5787390" y="6851650"/>
                  <a:pt x="7124700" y="5363210"/>
                  <a:pt x="7124700" y="3562350"/>
                </a:cubicBezTo>
                <a:cubicBezTo>
                  <a:pt x="7124700" y="1595120"/>
                  <a:pt x="5529580" y="0"/>
                  <a:pt x="3562350" y="0"/>
                </a:cubicBezTo>
                <a:cubicBezTo>
                  <a:pt x="1595120" y="0"/>
                  <a:pt x="0" y="1595120"/>
                  <a:pt x="0" y="3562350"/>
                </a:cubicBezTo>
                <a:cubicBezTo>
                  <a:pt x="0" y="5363210"/>
                  <a:pt x="1337310" y="6851650"/>
                  <a:pt x="3072130" y="7090410"/>
                </a:cubicBezTo>
                <a:lnTo>
                  <a:pt x="3072130" y="8567420"/>
                </a:lnTo>
                <a:lnTo>
                  <a:pt x="1929130" y="7425689"/>
                </a:lnTo>
                <a:lnTo>
                  <a:pt x="1929130" y="8809989"/>
                </a:lnTo>
                <a:lnTo>
                  <a:pt x="3561080" y="10441939"/>
                </a:lnTo>
                <a:lnTo>
                  <a:pt x="5194300" y="8808720"/>
                </a:lnTo>
                <a:lnTo>
                  <a:pt x="5194300" y="7424420"/>
                </a:lnTo>
                <a:lnTo>
                  <a:pt x="4051300" y="8567420"/>
                </a:lnTo>
                <a:lnTo>
                  <a:pt x="4051300" y="7090410"/>
                </a:lnTo>
                <a:close/>
              </a:path>
            </a:pathLst>
          </a:custGeom>
          <a:solidFill>
            <a:srgbClr val="50C1C6"/>
          </a:solidFill>
        </p:spPr>
        <p:txBody>
          <a:bodyPr/>
          <a:lstStyle/>
          <a:p>
            <a:endParaRPr lang="de-DE" dirty="0"/>
          </a:p>
        </p:txBody>
      </p:sp>
      <p:sp>
        <p:nvSpPr>
          <p:cNvPr id="9" name="Freeform 9"/>
          <p:cNvSpPr/>
          <p:nvPr/>
        </p:nvSpPr>
        <p:spPr>
          <a:xfrm rot="16200000">
            <a:off x="7588438" y="3021011"/>
            <a:ext cx="2455657" cy="3599003"/>
          </a:xfrm>
          <a:custGeom>
            <a:avLst/>
            <a:gdLst/>
            <a:ahLst/>
            <a:cxnLst/>
            <a:rect l="l" t="t" r="r" b="b"/>
            <a:pathLst>
              <a:path w="7124700" h="10441939">
                <a:moveTo>
                  <a:pt x="4051300" y="7090410"/>
                </a:moveTo>
                <a:cubicBezTo>
                  <a:pt x="5787390" y="6851650"/>
                  <a:pt x="7124700" y="5363210"/>
                  <a:pt x="7124700" y="3562350"/>
                </a:cubicBezTo>
                <a:cubicBezTo>
                  <a:pt x="7124700" y="1595120"/>
                  <a:pt x="5529580" y="0"/>
                  <a:pt x="3562350" y="0"/>
                </a:cubicBezTo>
                <a:cubicBezTo>
                  <a:pt x="1595120" y="0"/>
                  <a:pt x="0" y="1595120"/>
                  <a:pt x="0" y="3562350"/>
                </a:cubicBezTo>
                <a:cubicBezTo>
                  <a:pt x="0" y="5363210"/>
                  <a:pt x="1337310" y="6851650"/>
                  <a:pt x="3072130" y="7090410"/>
                </a:cubicBezTo>
                <a:lnTo>
                  <a:pt x="3072130" y="8567420"/>
                </a:lnTo>
                <a:lnTo>
                  <a:pt x="1929130" y="7425689"/>
                </a:lnTo>
                <a:lnTo>
                  <a:pt x="1929130" y="8809989"/>
                </a:lnTo>
                <a:lnTo>
                  <a:pt x="3561080" y="10441939"/>
                </a:lnTo>
                <a:lnTo>
                  <a:pt x="5194300" y="8808720"/>
                </a:lnTo>
                <a:lnTo>
                  <a:pt x="5194300" y="7424420"/>
                </a:lnTo>
                <a:lnTo>
                  <a:pt x="4051300" y="8567420"/>
                </a:lnTo>
                <a:lnTo>
                  <a:pt x="4051300" y="7090410"/>
                </a:lnTo>
                <a:close/>
              </a:path>
            </a:pathLst>
          </a:custGeom>
          <a:solidFill>
            <a:srgbClr val="50C1C6"/>
          </a:solidFill>
        </p:spPr>
        <p:txBody>
          <a:bodyPr/>
          <a:lstStyle/>
          <a:p>
            <a:endParaRPr lang="de-DE"/>
          </a:p>
        </p:txBody>
      </p:sp>
      <p:sp>
        <p:nvSpPr>
          <p:cNvPr id="14" name="TextBox 14"/>
          <p:cNvSpPr txBox="1"/>
          <p:nvPr/>
        </p:nvSpPr>
        <p:spPr>
          <a:xfrm>
            <a:off x="2466892" y="6089440"/>
            <a:ext cx="3279226" cy="10998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4480"/>
              </a:lnSpc>
              <a:spcBef>
                <a:spcPct val="0"/>
              </a:spcBef>
            </a:pPr>
            <a:r>
              <a:rPr lang="en-US" sz="3200" b="1" u="none" strike="noStrike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Einleitungs</a:t>
            </a:r>
            <a:r>
              <a:rPr lang="en-US" sz="3200" b="1" u="none" strike="noStrike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-</a:t>
            </a:r>
          </a:p>
          <a:p>
            <a:pPr marL="0" lvl="0" indent="0" algn="just">
              <a:lnSpc>
                <a:spcPts val="4480"/>
              </a:lnSpc>
              <a:spcBef>
                <a:spcPct val="0"/>
              </a:spcBef>
            </a:pPr>
            <a:r>
              <a:rPr lang="en-US" sz="3200" b="1" u="none" strike="noStrike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geschichte</a:t>
            </a:r>
            <a:endParaRPr lang="en-US" sz="3200" b="1" u="none" strike="noStrike" dirty="0">
              <a:solidFill>
                <a:srgbClr val="000000"/>
              </a:solidFill>
              <a:latin typeface="Canva Sans Bold"/>
              <a:ea typeface="Canva Sans Bold"/>
              <a:cs typeface="Canva Sans Bold"/>
              <a:sym typeface="Canva Sans Bold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6407961" y="6089440"/>
            <a:ext cx="4440519" cy="11101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4480"/>
              </a:lnSpc>
              <a:spcBef>
                <a:spcPct val="0"/>
              </a:spcBef>
            </a:pPr>
            <a:r>
              <a:rPr lang="en-US" sz="3200" b="1" u="none" strike="noStrike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Rätsel</a:t>
            </a:r>
            <a:r>
              <a:rPr lang="en-US" sz="3200" b="1" u="none" strike="noStrike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/</a:t>
            </a:r>
            <a:r>
              <a:rPr lang="en-US" sz="3200" b="1" u="none" strike="noStrike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Experimente</a:t>
            </a:r>
            <a:r>
              <a:rPr lang="en-US" sz="3200" b="1" u="none" strike="noStrike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/</a:t>
            </a:r>
          </a:p>
          <a:p>
            <a:pPr marL="0" lvl="0" indent="0" algn="just">
              <a:lnSpc>
                <a:spcPts val="4480"/>
              </a:lnSpc>
              <a:spcBef>
                <a:spcPct val="0"/>
              </a:spcBef>
            </a:pPr>
            <a:r>
              <a:rPr lang="en-US" sz="3200" b="1" u="none" strike="noStrike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digitale</a:t>
            </a:r>
            <a:r>
              <a:rPr lang="en-US" sz="3200" b="1" u="none" strike="noStrike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</a:t>
            </a:r>
            <a:r>
              <a:rPr lang="en-US" sz="3200" b="1" u="none" strike="noStrike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Anreicherung</a:t>
            </a:r>
            <a:endParaRPr lang="en-US" sz="3200" b="1" u="none" strike="noStrike" dirty="0">
              <a:solidFill>
                <a:srgbClr val="000000"/>
              </a:solidFill>
              <a:latin typeface="Canva Sans Bold"/>
              <a:ea typeface="Canva Sans Bold"/>
              <a:cs typeface="Canva Sans Bold"/>
              <a:sym typeface="Canva Sans Bold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1334807" y="6052221"/>
            <a:ext cx="3088564" cy="1661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4480"/>
              </a:lnSpc>
              <a:spcBef>
                <a:spcPct val="0"/>
              </a:spcBef>
            </a:pPr>
            <a:r>
              <a:rPr lang="en-US" sz="3200" b="1" u="none" strike="noStrike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Abschluss</a:t>
            </a:r>
            <a:r>
              <a:rPr lang="en-US" sz="3200" b="1" u="none" strike="noStrike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und </a:t>
            </a:r>
            <a:r>
              <a:rPr lang="en-US" sz="3200" b="1" u="none" strike="noStrike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ggf</a:t>
            </a:r>
            <a:r>
              <a:rPr lang="en-US" sz="3200" b="1" u="none" strike="noStrike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. </a:t>
            </a:r>
            <a:r>
              <a:rPr lang="en-US" sz="3200" b="1" u="none" strike="noStrike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Ausblick</a:t>
            </a:r>
            <a:endParaRPr lang="en-US" sz="3200" b="1" u="none" strike="noStrike" dirty="0">
              <a:solidFill>
                <a:srgbClr val="000000"/>
              </a:solidFill>
              <a:latin typeface="Canva Sans Bold"/>
              <a:ea typeface="Canva Sans Bold"/>
              <a:cs typeface="Canva Sans Bold"/>
              <a:sym typeface="Canva Sans Bold"/>
            </a:endParaRPr>
          </a:p>
          <a:p>
            <a:pPr marL="0" lvl="0" indent="0" algn="just">
              <a:lnSpc>
                <a:spcPts val="4480"/>
              </a:lnSpc>
              <a:spcBef>
                <a:spcPct val="0"/>
              </a:spcBef>
            </a:pPr>
            <a:endParaRPr lang="en-US" sz="3200" b="1" u="none" strike="noStrike" dirty="0">
              <a:solidFill>
                <a:srgbClr val="000000"/>
              </a:solidFill>
              <a:latin typeface="Canva Sans Bold"/>
              <a:ea typeface="Canva Sans Bold"/>
              <a:cs typeface="Canva Sans Bold"/>
              <a:sym typeface="Canva Sans Bold"/>
            </a:endParaRPr>
          </a:p>
        </p:txBody>
      </p:sp>
      <p:pic>
        <p:nvPicPr>
          <p:cNvPr id="18" name="Grafik 17" descr="Ein Bild, das Text, Multimedia, Screenshot, Elektronisches Gerät enthält.&#10;&#10;KI-generierte Inhalte können fehlerhaft sein.">
            <a:extLst>
              <a:ext uri="{FF2B5EF4-FFF2-40B4-BE49-F238E27FC236}">
                <a16:creationId xmlns:a16="http://schemas.microsoft.com/office/drawing/2014/main" id="{17F90ACD-6D42-F7F6-2862-FA411C2A32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74" t="31425" r="38583" b="23826"/>
          <a:stretch>
            <a:fillRect/>
          </a:stretch>
        </p:blipFill>
        <p:spPr>
          <a:xfrm>
            <a:off x="2433341" y="3691057"/>
            <a:ext cx="2260790" cy="2258904"/>
          </a:xfrm>
          <a:prstGeom prst="ellipse">
            <a:avLst/>
          </a:prstGeom>
        </p:spPr>
      </p:pic>
      <p:pic>
        <p:nvPicPr>
          <p:cNvPr id="21" name="Grafik 20" descr="Ein Bild, das Becher, Geschirr, Tasse, Glas enthält.&#10;&#10;KI-generierte Inhalte können fehlerhaft sein.">
            <a:extLst>
              <a:ext uri="{FF2B5EF4-FFF2-40B4-BE49-F238E27FC236}">
                <a16:creationId xmlns:a16="http://schemas.microsoft.com/office/drawing/2014/main" id="{8B8DF3F7-54BD-4122-3B38-AAE69232E2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36" t="4679" r="24147" b="19346"/>
          <a:stretch>
            <a:fillRect/>
          </a:stretch>
        </p:blipFill>
        <p:spPr>
          <a:xfrm>
            <a:off x="7138409" y="3700112"/>
            <a:ext cx="2211712" cy="2240794"/>
          </a:xfrm>
          <a:prstGeom prst="ellipse">
            <a:avLst/>
          </a:prstGeom>
        </p:spPr>
      </p:pic>
      <p:pic>
        <p:nvPicPr>
          <p:cNvPr id="27" name="Grafik 26" descr="Ein Bild, das Zylinder, Text enthält.&#10;&#10;KI-generierte Inhalte können fehlerhaft sein.">
            <a:extLst>
              <a:ext uri="{FF2B5EF4-FFF2-40B4-BE49-F238E27FC236}">
                <a16:creationId xmlns:a16="http://schemas.microsoft.com/office/drawing/2014/main" id="{AB3F8AA6-6A86-7165-3F5E-C4DD1F1706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83" t="-84" r="17676" b="8441"/>
          <a:stretch>
            <a:fillRect/>
          </a:stretch>
        </p:blipFill>
        <p:spPr>
          <a:xfrm>
            <a:off x="11334807" y="3649744"/>
            <a:ext cx="2218457" cy="2209733"/>
          </a:xfrm>
          <a:prstGeom prst="ellipse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5" name="TextBox 5"/>
          <p:cNvSpPr txBox="1"/>
          <p:nvPr/>
        </p:nvSpPr>
        <p:spPr>
          <a:xfrm>
            <a:off x="1028700" y="1870811"/>
            <a:ext cx="11976130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7279"/>
              </a:lnSpc>
              <a:spcBef>
                <a:spcPct val="0"/>
              </a:spcBef>
            </a:pPr>
            <a:r>
              <a:rPr lang="en-US" sz="5199" b="1" u="none" strike="noStrik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Aufbau von EscapeGames</a:t>
            </a:r>
          </a:p>
        </p:txBody>
      </p:sp>
      <p:pic>
        <p:nvPicPr>
          <p:cNvPr id="6" name="Grafik 5" descr="Ein Bild, das Screenshot, Rechteck, Diagramm, Pixel enthält.&#10;&#10;KI-generierte Inhalte können fehlerhaft sein.">
            <a:extLst>
              <a:ext uri="{FF2B5EF4-FFF2-40B4-BE49-F238E27FC236}">
                <a16:creationId xmlns:a16="http://schemas.microsoft.com/office/drawing/2014/main" id="{27060266-445E-2DB1-1674-D5EEE38491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2759911"/>
            <a:ext cx="14694247" cy="649838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16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9" name="TextBox 9"/>
          <p:cNvSpPr txBox="1"/>
          <p:nvPr/>
        </p:nvSpPr>
        <p:spPr>
          <a:xfrm>
            <a:off x="1606860" y="1880336"/>
            <a:ext cx="11976130" cy="7620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299"/>
              </a:lnSpc>
              <a:spcBef>
                <a:spcPct val="0"/>
              </a:spcBef>
            </a:pPr>
            <a:r>
              <a:rPr lang="en-US" sz="4499" b="1" dirty="0">
                <a:solidFill>
                  <a:srgbClr val="000000"/>
                </a:solidFill>
                <a:latin typeface="+mj-lt"/>
                <a:ea typeface="Contrail One"/>
                <a:cs typeface="Contrail One"/>
                <a:sym typeface="Contrail One"/>
              </a:rPr>
              <a:t>Was Sie in </a:t>
            </a:r>
            <a:r>
              <a:rPr lang="en-US" sz="4499" b="1" dirty="0" err="1">
                <a:solidFill>
                  <a:srgbClr val="000000"/>
                </a:solidFill>
                <a:latin typeface="+mj-lt"/>
                <a:ea typeface="Contrail One"/>
                <a:cs typeface="Contrail One"/>
                <a:sym typeface="Contrail One"/>
              </a:rPr>
              <a:t>dieser</a:t>
            </a:r>
            <a:r>
              <a:rPr lang="en-US" sz="4499" b="1" dirty="0">
                <a:solidFill>
                  <a:srgbClr val="000000"/>
                </a:solidFill>
                <a:latin typeface="+mj-lt"/>
                <a:ea typeface="Contrail One"/>
                <a:cs typeface="Contrail One"/>
                <a:sym typeface="Contrail One"/>
              </a:rPr>
              <a:t> </a:t>
            </a:r>
            <a:r>
              <a:rPr lang="en-US" sz="4499" b="1" dirty="0" err="1">
                <a:solidFill>
                  <a:srgbClr val="000000"/>
                </a:solidFill>
                <a:latin typeface="+mj-lt"/>
                <a:ea typeface="Contrail One"/>
                <a:cs typeface="Contrail One"/>
                <a:sym typeface="Contrail One"/>
              </a:rPr>
              <a:t>Fortbildung</a:t>
            </a:r>
            <a:r>
              <a:rPr lang="en-US" sz="4499" b="1" dirty="0">
                <a:solidFill>
                  <a:srgbClr val="000000"/>
                </a:solidFill>
                <a:latin typeface="+mj-lt"/>
                <a:ea typeface="Contrail One"/>
                <a:cs typeface="Contrail One"/>
                <a:sym typeface="Contrail One"/>
              </a:rPr>
              <a:t> </a:t>
            </a:r>
            <a:r>
              <a:rPr lang="en-US" sz="4499" b="1" dirty="0" err="1">
                <a:solidFill>
                  <a:srgbClr val="000000"/>
                </a:solidFill>
                <a:latin typeface="+mj-lt"/>
                <a:ea typeface="Contrail One"/>
                <a:cs typeface="Contrail One"/>
                <a:sym typeface="Contrail One"/>
              </a:rPr>
              <a:t>erwartet</a:t>
            </a:r>
            <a:r>
              <a:rPr lang="en-US" sz="4499" b="1" dirty="0">
                <a:solidFill>
                  <a:srgbClr val="000000"/>
                </a:solidFill>
                <a:latin typeface="+mj-lt"/>
                <a:ea typeface="Contrail One"/>
                <a:cs typeface="Contrail One"/>
                <a:sym typeface="Contrail One"/>
              </a:rPr>
              <a:t>: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667794" y="6335011"/>
            <a:ext cx="3518435" cy="22840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879"/>
              </a:lnSpc>
              <a:spcBef>
                <a:spcPct val="0"/>
              </a:spcBef>
            </a:pPr>
            <a:r>
              <a:rPr lang="en-US" sz="4199" u="none" strike="noStrike" dirty="0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 </a:t>
            </a:r>
            <a:r>
              <a:rPr lang="en-US" sz="4199" u="none" strike="noStrike" dirty="0" err="1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Einsatz-möglichkeiten</a:t>
            </a:r>
            <a:r>
              <a:rPr lang="en-US" sz="4199" u="none" strike="noStrike" dirty="0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 und </a:t>
            </a:r>
            <a:r>
              <a:rPr lang="en-US" sz="4199" u="none" strike="noStrike" dirty="0" err="1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Mehrwert</a:t>
            </a:r>
            <a:endParaRPr lang="en-US" sz="4199" u="none" strike="noStrike" dirty="0">
              <a:solidFill>
                <a:srgbClr val="000000"/>
              </a:solidFill>
              <a:latin typeface="Calibri (MS)"/>
              <a:ea typeface="Calibri (MS)"/>
              <a:cs typeface="Calibri (MS)"/>
              <a:sym typeface="Calibri (MS)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2985425" y="6515236"/>
            <a:ext cx="4155203" cy="14662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5879"/>
              </a:lnSpc>
              <a:spcBef>
                <a:spcPct val="0"/>
              </a:spcBef>
            </a:pPr>
            <a:r>
              <a:rPr lang="en-US" sz="4199" u="none" strike="noStrike" dirty="0" err="1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Erstellung</a:t>
            </a:r>
            <a:r>
              <a:rPr lang="en-US" sz="4199" u="none" strike="noStrike" dirty="0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 von EduEscape Games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5014743" y="6408220"/>
            <a:ext cx="4494912" cy="15411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879"/>
              </a:lnSpc>
              <a:spcBef>
                <a:spcPct val="0"/>
              </a:spcBef>
            </a:pPr>
            <a:r>
              <a:rPr lang="en-US" sz="4199" u="none" strike="noStrike" dirty="0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Good-Practice Beispiel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9934275" y="6443825"/>
            <a:ext cx="2428415" cy="798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879"/>
              </a:lnSpc>
              <a:spcBef>
                <a:spcPct val="0"/>
              </a:spcBef>
            </a:pPr>
            <a:r>
              <a:rPr lang="en-US" sz="4199" u="none" strike="noStrike" dirty="0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KI-Tools</a:t>
            </a:r>
          </a:p>
        </p:txBody>
      </p:sp>
      <p:sp>
        <p:nvSpPr>
          <p:cNvPr id="14" name="Freeform 14"/>
          <p:cNvSpPr/>
          <p:nvPr/>
        </p:nvSpPr>
        <p:spPr>
          <a:xfrm>
            <a:off x="13047788" y="3532888"/>
            <a:ext cx="3769312" cy="2915402"/>
          </a:xfrm>
          <a:custGeom>
            <a:avLst/>
            <a:gdLst/>
            <a:ahLst/>
            <a:cxnLst/>
            <a:rect l="l" t="t" r="r" b="b"/>
            <a:pathLst>
              <a:path w="3742129" h="2432349">
                <a:moveTo>
                  <a:pt x="0" y="0"/>
                </a:moveTo>
                <a:lnTo>
                  <a:pt x="3742130" y="0"/>
                </a:lnTo>
                <a:lnTo>
                  <a:pt x="3742130" y="2432348"/>
                </a:lnTo>
                <a:lnTo>
                  <a:pt x="0" y="243234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3695" r="-19250" b="-3421"/>
            </a:stretch>
          </a:blipFill>
        </p:spPr>
        <p:txBody>
          <a:bodyPr/>
          <a:lstStyle/>
          <a:p>
            <a:endParaRPr lang="de-DE" dirty="0"/>
          </a:p>
        </p:txBody>
      </p:sp>
      <p:grpSp>
        <p:nvGrpSpPr>
          <p:cNvPr id="16" name="Group 4">
            <a:extLst>
              <a:ext uri="{FF2B5EF4-FFF2-40B4-BE49-F238E27FC236}">
                <a16:creationId xmlns:a16="http://schemas.microsoft.com/office/drawing/2014/main" id="{9F961F57-8C94-0CB6-84D4-39A2026156AC}"/>
              </a:ext>
            </a:extLst>
          </p:cNvPr>
          <p:cNvGrpSpPr/>
          <p:nvPr/>
        </p:nvGrpSpPr>
        <p:grpSpPr>
          <a:xfrm>
            <a:off x="1127052" y="3528423"/>
            <a:ext cx="3985404" cy="3182628"/>
            <a:chOff x="0" y="0"/>
            <a:chExt cx="6149528" cy="4842130"/>
          </a:xfrm>
        </p:grpSpPr>
        <p:pic>
          <p:nvPicPr>
            <p:cNvPr id="17" name="Picture 5">
              <a:extLst>
                <a:ext uri="{FF2B5EF4-FFF2-40B4-BE49-F238E27FC236}">
                  <a16:creationId xmlns:a16="http://schemas.microsoft.com/office/drawing/2014/main" id="{BC9467F9-1147-8F45-6D7F-0DA838E110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4443" r="4443"/>
            <a:stretch>
              <a:fillRect/>
            </a:stretch>
          </p:blipFill>
          <p:spPr>
            <a:xfrm>
              <a:off x="0" y="0"/>
              <a:ext cx="6149528" cy="4842130"/>
            </a:xfrm>
            <a:prstGeom prst="rect">
              <a:avLst/>
            </a:prstGeom>
          </p:spPr>
        </p:pic>
      </p:grpSp>
      <p:pic>
        <p:nvPicPr>
          <p:cNvPr id="23" name="Grafik 22" descr="Ein Bild, das Computer, computer, Text, Netbook enthält.&#10;&#10;KI-generierte Inhalte können fehlerhaft sein.">
            <a:extLst>
              <a:ext uri="{FF2B5EF4-FFF2-40B4-BE49-F238E27FC236}">
                <a16:creationId xmlns:a16="http://schemas.microsoft.com/office/drawing/2014/main" id="{75B78863-51EE-5276-23D9-1E42B69FEEB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7" r="7750" b="10040"/>
          <a:stretch>
            <a:fillRect/>
          </a:stretch>
        </p:blipFill>
        <p:spPr>
          <a:xfrm>
            <a:off x="9106818" y="3554217"/>
            <a:ext cx="3670364" cy="2806587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F3534902-EF5C-FB9C-7688-B17F04F074F9}"/>
              </a:ext>
            </a:extLst>
          </p:cNvPr>
          <p:cNvSpPr txBox="1"/>
          <p:nvPr/>
        </p:nvSpPr>
        <p:spPr>
          <a:xfrm>
            <a:off x="12666133" y="-250613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pic>
        <p:nvPicPr>
          <p:cNvPr id="15" name="Grafik 14" descr="Ein Bild, das Wolke, Himmel, Wasser, draußen enthält.&#10;&#10;KI-generierte Inhalte können fehlerhaft sein.">
            <a:extLst>
              <a:ext uri="{FF2B5EF4-FFF2-40B4-BE49-F238E27FC236}">
                <a16:creationId xmlns:a16="http://schemas.microsoft.com/office/drawing/2014/main" id="{3D3D9DE5-13F5-40E7-11E4-2BCF220CCB8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70" r="23938"/>
          <a:stretch>
            <a:fillRect/>
          </a:stretch>
        </p:blipFill>
        <p:spPr>
          <a:xfrm>
            <a:off x="5622718" y="3453745"/>
            <a:ext cx="2912688" cy="288126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4" name="Freeform 4"/>
          <p:cNvSpPr/>
          <p:nvPr/>
        </p:nvSpPr>
        <p:spPr>
          <a:xfrm>
            <a:off x="1210906" y="3072827"/>
            <a:ext cx="9495774" cy="2385813"/>
          </a:xfrm>
          <a:custGeom>
            <a:avLst/>
            <a:gdLst/>
            <a:ahLst/>
            <a:cxnLst/>
            <a:rect l="l" t="t" r="r" b="b"/>
            <a:pathLst>
              <a:path w="9495774" h="2385813">
                <a:moveTo>
                  <a:pt x="0" y="0"/>
                </a:moveTo>
                <a:lnTo>
                  <a:pt x="9495774" y="0"/>
                </a:lnTo>
                <a:lnTo>
                  <a:pt x="9495774" y="2385814"/>
                </a:lnTo>
                <a:lnTo>
                  <a:pt x="0" y="238581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5" name="Freeform 5"/>
          <p:cNvSpPr/>
          <p:nvPr/>
        </p:nvSpPr>
        <p:spPr>
          <a:xfrm>
            <a:off x="10504090" y="3409004"/>
            <a:ext cx="6189298" cy="4758023"/>
          </a:xfrm>
          <a:custGeom>
            <a:avLst/>
            <a:gdLst/>
            <a:ahLst/>
            <a:cxnLst/>
            <a:rect l="l" t="t" r="r" b="b"/>
            <a:pathLst>
              <a:path w="6189298" h="4758023">
                <a:moveTo>
                  <a:pt x="0" y="0"/>
                </a:moveTo>
                <a:lnTo>
                  <a:pt x="6189298" y="0"/>
                </a:lnTo>
                <a:lnTo>
                  <a:pt x="6189298" y="4758023"/>
                </a:lnTo>
                <a:lnTo>
                  <a:pt x="0" y="475802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6" name="TextBox 6"/>
          <p:cNvSpPr txBox="1"/>
          <p:nvPr/>
        </p:nvSpPr>
        <p:spPr>
          <a:xfrm>
            <a:off x="1028700" y="1870811"/>
            <a:ext cx="11976130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7279"/>
              </a:lnSpc>
              <a:spcBef>
                <a:spcPct val="0"/>
              </a:spcBef>
            </a:pPr>
            <a:r>
              <a:rPr lang="en-US" sz="5199" b="1" u="none" strike="noStrik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Vor- und Nachteile?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790701" y="8081302"/>
            <a:ext cx="5041075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6300"/>
              </a:lnSpc>
              <a:spcBef>
                <a:spcPct val="0"/>
              </a:spcBef>
            </a:pPr>
            <a:r>
              <a:rPr lang="en-US" sz="4500" b="1" u="none" strike="noStrik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linearer Ablauf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1352325" y="8081302"/>
            <a:ext cx="4845272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6300"/>
              </a:lnSpc>
              <a:spcBef>
                <a:spcPct val="0"/>
              </a:spcBef>
            </a:pPr>
            <a:r>
              <a:rPr lang="en-US" sz="4500" b="1" u="none" strike="noStrik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variabler Ablauf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4" name="Freeform 4"/>
          <p:cNvSpPr/>
          <p:nvPr/>
        </p:nvSpPr>
        <p:spPr>
          <a:xfrm>
            <a:off x="6190029" y="3086100"/>
            <a:ext cx="5907943" cy="5937631"/>
          </a:xfrm>
          <a:custGeom>
            <a:avLst/>
            <a:gdLst/>
            <a:ahLst/>
            <a:cxnLst/>
            <a:rect l="l" t="t" r="r" b="b"/>
            <a:pathLst>
              <a:path w="5907943" h="5937631">
                <a:moveTo>
                  <a:pt x="0" y="0"/>
                </a:moveTo>
                <a:lnTo>
                  <a:pt x="5907942" y="0"/>
                </a:lnTo>
                <a:lnTo>
                  <a:pt x="5907942" y="5937631"/>
                </a:lnTo>
                <a:lnTo>
                  <a:pt x="0" y="593763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5" name="Freeform 5"/>
          <p:cNvSpPr/>
          <p:nvPr/>
        </p:nvSpPr>
        <p:spPr>
          <a:xfrm>
            <a:off x="12565191" y="2091553"/>
            <a:ext cx="1989094" cy="1989094"/>
          </a:xfrm>
          <a:custGeom>
            <a:avLst/>
            <a:gdLst/>
            <a:ahLst/>
            <a:cxnLst/>
            <a:rect l="l" t="t" r="r" b="b"/>
            <a:pathLst>
              <a:path w="1989094" h="1989094">
                <a:moveTo>
                  <a:pt x="0" y="0"/>
                </a:moveTo>
                <a:lnTo>
                  <a:pt x="1989094" y="0"/>
                </a:lnTo>
                <a:lnTo>
                  <a:pt x="1989094" y="1989094"/>
                </a:lnTo>
                <a:lnTo>
                  <a:pt x="0" y="198909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6" name="Freeform 6"/>
          <p:cNvSpPr/>
          <p:nvPr/>
        </p:nvSpPr>
        <p:spPr>
          <a:xfrm>
            <a:off x="13416794" y="4419688"/>
            <a:ext cx="2271252" cy="2271252"/>
          </a:xfrm>
          <a:custGeom>
            <a:avLst/>
            <a:gdLst/>
            <a:ahLst/>
            <a:cxnLst/>
            <a:rect l="l" t="t" r="r" b="b"/>
            <a:pathLst>
              <a:path w="2271252" h="2271252">
                <a:moveTo>
                  <a:pt x="0" y="0"/>
                </a:moveTo>
                <a:lnTo>
                  <a:pt x="2271251" y="0"/>
                </a:lnTo>
                <a:lnTo>
                  <a:pt x="2271251" y="2271252"/>
                </a:lnTo>
                <a:lnTo>
                  <a:pt x="0" y="227125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7" name="Freeform 7"/>
          <p:cNvSpPr/>
          <p:nvPr/>
        </p:nvSpPr>
        <p:spPr>
          <a:xfrm>
            <a:off x="12451765" y="7083615"/>
            <a:ext cx="2215945" cy="2215945"/>
          </a:xfrm>
          <a:custGeom>
            <a:avLst/>
            <a:gdLst/>
            <a:ahLst/>
            <a:cxnLst/>
            <a:rect l="l" t="t" r="r" b="b"/>
            <a:pathLst>
              <a:path w="2215945" h="2215945">
                <a:moveTo>
                  <a:pt x="0" y="0"/>
                </a:moveTo>
                <a:lnTo>
                  <a:pt x="2215945" y="0"/>
                </a:lnTo>
                <a:lnTo>
                  <a:pt x="2215945" y="2215946"/>
                </a:lnTo>
                <a:lnTo>
                  <a:pt x="0" y="221594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8" name="Freeform 8"/>
          <p:cNvSpPr/>
          <p:nvPr/>
        </p:nvSpPr>
        <p:spPr>
          <a:xfrm>
            <a:off x="2893142" y="3497914"/>
            <a:ext cx="2363429" cy="2363429"/>
          </a:xfrm>
          <a:custGeom>
            <a:avLst/>
            <a:gdLst/>
            <a:ahLst/>
            <a:cxnLst/>
            <a:rect l="l" t="t" r="r" b="b"/>
            <a:pathLst>
              <a:path w="2363429" h="2363429">
                <a:moveTo>
                  <a:pt x="0" y="0"/>
                </a:moveTo>
                <a:lnTo>
                  <a:pt x="2363429" y="0"/>
                </a:lnTo>
                <a:lnTo>
                  <a:pt x="2363429" y="2363429"/>
                </a:lnTo>
                <a:lnTo>
                  <a:pt x="0" y="2363429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9" name="Freeform 9"/>
          <p:cNvSpPr/>
          <p:nvPr/>
        </p:nvSpPr>
        <p:spPr>
          <a:xfrm>
            <a:off x="3442519" y="7200900"/>
            <a:ext cx="2215945" cy="2215945"/>
          </a:xfrm>
          <a:custGeom>
            <a:avLst/>
            <a:gdLst/>
            <a:ahLst/>
            <a:cxnLst/>
            <a:rect l="l" t="t" r="r" b="b"/>
            <a:pathLst>
              <a:path w="2215945" h="2215945">
                <a:moveTo>
                  <a:pt x="0" y="0"/>
                </a:moveTo>
                <a:lnTo>
                  <a:pt x="2215946" y="0"/>
                </a:lnTo>
                <a:lnTo>
                  <a:pt x="2215946" y="2215945"/>
                </a:lnTo>
                <a:lnTo>
                  <a:pt x="0" y="2215945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10" name="Freeform 10"/>
          <p:cNvSpPr/>
          <p:nvPr/>
        </p:nvSpPr>
        <p:spPr>
          <a:xfrm>
            <a:off x="7909393" y="611313"/>
            <a:ext cx="2146593" cy="2146593"/>
          </a:xfrm>
          <a:custGeom>
            <a:avLst/>
            <a:gdLst/>
            <a:ahLst/>
            <a:cxnLst/>
            <a:rect l="l" t="t" r="r" b="b"/>
            <a:pathLst>
              <a:path w="2146593" h="2146593">
                <a:moveTo>
                  <a:pt x="0" y="0"/>
                </a:moveTo>
                <a:lnTo>
                  <a:pt x="2146593" y="0"/>
                </a:lnTo>
                <a:lnTo>
                  <a:pt x="2146593" y="2146593"/>
                </a:lnTo>
                <a:lnTo>
                  <a:pt x="0" y="2146593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11" name="TextBox 11"/>
          <p:cNvSpPr txBox="1"/>
          <p:nvPr/>
        </p:nvSpPr>
        <p:spPr>
          <a:xfrm>
            <a:off x="1028700" y="1870811"/>
            <a:ext cx="11976130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7279"/>
              </a:lnSpc>
              <a:spcBef>
                <a:spcPct val="0"/>
              </a:spcBef>
            </a:pPr>
            <a:r>
              <a:rPr lang="en-US" sz="5199" b="1" u="none" strike="noStrik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BNE-Fokussierung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4" name="Freeform 4"/>
          <p:cNvSpPr/>
          <p:nvPr/>
        </p:nvSpPr>
        <p:spPr>
          <a:xfrm>
            <a:off x="2218306" y="3534539"/>
            <a:ext cx="3217921" cy="3217921"/>
          </a:xfrm>
          <a:custGeom>
            <a:avLst/>
            <a:gdLst/>
            <a:ahLst/>
            <a:cxnLst/>
            <a:rect l="l" t="t" r="r" b="b"/>
            <a:pathLst>
              <a:path w="3217921" h="3217921">
                <a:moveTo>
                  <a:pt x="0" y="0"/>
                </a:moveTo>
                <a:lnTo>
                  <a:pt x="3217921" y="0"/>
                </a:lnTo>
                <a:lnTo>
                  <a:pt x="3217921" y="3217922"/>
                </a:lnTo>
                <a:lnTo>
                  <a:pt x="0" y="321792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5" name="Freeform 5">
            <a:hlinkClick r:id="rId6" tooltip="https://app.leonardo.ai/auth/login?callbackUrl=%2F"/>
          </p:cNvPr>
          <p:cNvSpPr/>
          <p:nvPr/>
        </p:nvSpPr>
        <p:spPr>
          <a:xfrm>
            <a:off x="7602784" y="3534539"/>
            <a:ext cx="3082431" cy="3493422"/>
          </a:xfrm>
          <a:custGeom>
            <a:avLst/>
            <a:gdLst/>
            <a:ahLst/>
            <a:cxnLst/>
            <a:rect l="l" t="t" r="r" b="b"/>
            <a:pathLst>
              <a:path w="3082431" h="3493422">
                <a:moveTo>
                  <a:pt x="0" y="0"/>
                </a:moveTo>
                <a:lnTo>
                  <a:pt x="3082432" y="0"/>
                </a:lnTo>
                <a:lnTo>
                  <a:pt x="3082432" y="3493422"/>
                </a:lnTo>
                <a:lnTo>
                  <a:pt x="0" y="349342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6" name="Freeform 6">
            <a:hlinkClick r:id="rId8" tooltip="https://firefly.adobe.com/?media=featured"/>
          </p:cNvPr>
          <p:cNvSpPr/>
          <p:nvPr/>
        </p:nvSpPr>
        <p:spPr>
          <a:xfrm>
            <a:off x="12140444" y="4626292"/>
            <a:ext cx="4408633" cy="1034415"/>
          </a:xfrm>
          <a:custGeom>
            <a:avLst/>
            <a:gdLst/>
            <a:ahLst/>
            <a:cxnLst/>
            <a:rect l="l" t="t" r="r" b="b"/>
            <a:pathLst>
              <a:path w="4408633" h="1034415">
                <a:moveTo>
                  <a:pt x="0" y="0"/>
                </a:moveTo>
                <a:lnTo>
                  <a:pt x="4408633" y="0"/>
                </a:lnTo>
                <a:lnTo>
                  <a:pt x="4408633" y="1034416"/>
                </a:lnTo>
                <a:lnTo>
                  <a:pt x="0" y="1034416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b="-4538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7" name="TextBox 7"/>
          <p:cNvSpPr txBox="1"/>
          <p:nvPr/>
        </p:nvSpPr>
        <p:spPr>
          <a:xfrm>
            <a:off x="1028700" y="1870811"/>
            <a:ext cx="11976130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7279"/>
              </a:lnSpc>
              <a:spcBef>
                <a:spcPct val="0"/>
              </a:spcBef>
            </a:pPr>
            <a:r>
              <a:rPr lang="en-US" sz="5199" b="1" u="none" strike="noStrike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Bildgeneration</a:t>
            </a:r>
            <a:r>
              <a:rPr lang="en-US" sz="5199" b="1" u="none" strike="noStrike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- </a:t>
            </a:r>
            <a:r>
              <a:rPr lang="en-US" sz="5199" b="1" u="none" strike="noStrike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Beispiele</a:t>
            </a:r>
            <a:endParaRPr lang="en-US" sz="5199" b="1" u="none" strike="noStrike" dirty="0">
              <a:solidFill>
                <a:srgbClr val="000000"/>
              </a:solidFill>
              <a:latin typeface="Canva Sans Bold"/>
              <a:ea typeface="Canva Sans Bold"/>
              <a:cs typeface="Canva Sans Bold"/>
              <a:sym typeface="Canva Sans Bold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grpSp>
        <p:nvGrpSpPr>
          <p:cNvPr id="4" name="Group 4"/>
          <p:cNvGrpSpPr/>
          <p:nvPr/>
        </p:nvGrpSpPr>
        <p:grpSpPr>
          <a:xfrm>
            <a:off x="10047361" y="1814178"/>
            <a:ext cx="6610038" cy="865346"/>
            <a:chOff x="0" y="0"/>
            <a:chExt cx="2252108" cy="294832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252108" cy="294832"/>
            </a:xfrm>
            <a:custGeom>
              <a:avLst/>
              <a:gdLst/>
              <a:ahLst/>
              <a:cxnLst/>
              <a:rect l="l" t="t" r="r" b="b"/>
              <a:pathLst>
                <a:path w="2252108" h="294832">
                  <a:moveTo>
                    <a:pt x="22254" y="0"/>
                  </a:moveTo>
                  <a:lnTo>
                    <a:pt x="2229855" y="0"/>
                  </a:lnTo>
                  <a:cubicBezTo>
                    <a:pt x="2242145" y="0"/>
                    <a:pt x="2252108" y="9963"/>
                    <a:pt x="2252108" y="22254"/>
                  </a:cubicBezTo>
                  <a:lnTo>
                    <a:pt x="2252108" y="272579"/>
                  </a:lnTo>
                  <a:cubicBezTo>
                    <a:pt x="2252108" y="284869"/>
                    <a:pt x="2242145" y="294832"/>
                    <a:pt x="2229855" y="294832"/>
                  </a:cubicBezTo>
                  <a:lnTo>
                    <a:pt x="22254" y="294832"/>
                  </a:lnTo>
                  <a:cubicBezTo>
                    <a:pt x="9963" y="294832"/>
                    <a:pt x="0" y="284869"/>
                    <a:pt x="0" y="272579"/>
                  </a:cubicBezTo>
                  <a:lnTo>
                    <a:pt x="0" y="22254"/>
                  </a:lnTo>
                  <a:cubicBezTo>
                    <a:pt x="0" y="9963"/>
                    <a:pt x="9963" y="0"/>
                    <a:pt x="22254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2252108" cy="3424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4199"/>
                </a:lnSpc>
                <a:spcBef>
                  <a:spcPct val="0"/>
                </a:spcBef>
              </a:pPr>
              <a:r>
                <a:rPr lang="en-US" sz="2999" u="none" strike="noStrike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MODALITY PRINCIPLE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9915461" y="2637644"/>
            <a:ext cx="6767920" cy="1364880"/>
            <a:chOff x="0" y="0"/>
            <a:chExt cx="2000793" cy="403498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000793" cy="403498"/>
            </a:xfrm>
            <a:custGeom>
              <a:avLst/>
              <a:gdLst/>
              <a:ahLst/>
              <a:cxnLst/>
              <a:rect l="l" t="t" r="r" b="b"/>
              <a:pathLst>
                <a:path w="2000793" h="403498">
                  <a:moveTo>
                    <a:pt x="9151" y="0"/>
                  </a:moveTo>
                  <a:lnTo>
                    <a:pt x="1991642" y="0"/>
                  </a:lnTo>
                  <a:cubicBezTo>
                    <a:pt x="1996696" y="0"/>
                    <a:pt x="2000793" y="4097"/>
                    <a:pt x="2000793" y="9151"/>
                  </a:cubicBezTo>
                  <a:lnTo>
                    <a:pt x="2000793" y="394347"/>
                  </a:lnTo>
                  <a:cubicBezTo>
                    <a:pt x="2000793" y="396774"/>
                    <a:pt x="1999829" y="399102"/>
                    <a:pt x="1998113" y="400818"/>
                  </a:cubicBezTo>
                  <a:cubicBezTo>
                    <a:pt x="1996397" y="402534"/>
                    <a:pt x="1994069" y="403498"/>
                    <a:pt x="1991642" y="403498"/>
                  </a:cubicBezTo>
                  <a:lnTo>
                    <a:pt x="9151" y="403498"/>
                  </a:lnTo>
                  <a:cubicBezTo>
                    <a:pt x="6724" y="403498"/>
                    <a:pt x="4397" y="402534"/>
                    <a:pt x="2680" y="400818"/>
                  </a:cubicBezTo>
                  <a:cubicBezTo>
                    <a:pt x="964" y="399102"/>
                    <a:pt x="0" y="396774"/>
                    <a:pt x="0" y="394347"/>
                  </a:cubicBezTo>
                  <a:lnTo>
                    <a:pt x="0" y="9151"/>
                  </a:lnTo>
                  <a:cubicBezTo>
                    <a:pt x="0" y="6724"/>
                    <a:pt x="964" y="4397"/>
                    <a:pt x="2680" y="2680"/>
                  </a:cubicBezTo>
                  <a:cubicBezTo>
                    <a:pt x="4397" y="964"/>
                    <a:pt x="6724" y="0"/>
                    <a:pt x="9151" y="0"/>
                  </a:cubicBezTo>
                  <a:close/>
                </a:path>
              </a:pathLst>
            </a:custGeom>
            <a:blipFill>
              <a:blip r:embed="rId4"/>
              <a:stretch>
                <a:fillRect t="-190493" b="-190493"/>
              </a:stretch>
            </a:blipFill>
            <a:ln w="38100" cap="sq">
              <a:solidFill>
                <a:srgbClr val="70C1C5"/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9915461" y="4156254"/>
            <a:ext cx="3331000" cy="4531365"/>
            <a:chOff x="0" y="0"/>
            <a:chExt cx="972078" cy="1322378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972078" cy="1322378"/>
            </a:xfrm>
            <a:custGeom>
              <a:avLst/>
              <a:gdLst/>
              <a:ahLst/>
              <a:cxnLst/>
              <a:rect l="l" t="t" r="r" b="b"/>
              <a:pathLst>
                <a:path w="972078" h="1322378">
                  <a:moveTo>
                    <a:pt x="18594" y="0"/>
                  </a:moveTo>
                  <a:lnTo>
                    <a:pt x="953485" y="0"/>
                  </a:lnTo>
                  <a:cubicBezTo>
                    <a:pt x="958416" y="0"/>
                    <a:pt x="963145" y="1959"/>
                    <a:pt x="966632" y="5446"/>
                  </a:cubicBezTo>
                  <a:cubicBezTo>
                    <a:pt x="970119" y="8933"/>
                    <a:pt x="972078" y="13662"/>
                    <a:pt x="972078" y="18594"/>
                  </a:cubicBezTo>
                  <a:lnTo>
                    <a:pt x="972078" y="1303784"/>
                  </a:lnTo>
                  <a:cubicBezTo>
                    <a:pt x="972078" y="1308715"/>
                    <a:pt x="970119" y="1313445"/>
                    <a:pt x="966632" y="1316932"/>
                  </a:cubicBezTo>
                  <a:cubicBezTo>
                    <a:pt x="963145" y="1320419"/>
                    <a:pt x="958416" y="1322378"/>
                    <a:pt x="953485" y="1322378"/>
                  </a:cubicBezTo>
                  <a:lnTo>
                    <a:pt x="18594" y="1322378"/>
                  </a:lnTo>
                  <a:cubicBezTo>
                    <a:pt x="13662" y="1322378"/>
                    <a:pt x="8933" y="1320419"/>
                    <a:pt x="5446" y="1316932"/>
                  </a:cubicBezTo>
                  <a:cubicBezTo>
                    <a:pt x="1959" y="1313445"/>
                    <a:pt x="0" y="1308715"/>
                    <a:pt x="0" y="1303784"/>
                  </a:cubicBezTo>
                  <a:lnTo>
                    <a:pt x="0" y="18594"/>
                  </a:lnTo>
                  <a:cubicBezTo>
                    <a:pt x="0" y="13662"/>
                    <a:pt x="1959" y="8933"/>
                    <a:pt x="5446" y="5446"/>
                  </a:cubicBezTo>
                  <a:cubicBezTo>
                    <a:pt x="8933" y="1959"/>
                    <a:pt x="13662" y="0"/>
                    <a:pt x="18594" y="0"/>
                  </a:cubicBezTo>
                  <a:close/>
                </a:path>
              </a:pathLst>
            </a:custGeom>
            <a:blipFill>
              <a:blip r:embed="rId5">
                <a:alphaModFix amt="95000"/>
              </a:blip>
              <a:stretch>
                <a:fillRect l="-5545" r="-5545"/>
              </a:stretch>
            </a:blipFill>
            <a:ln w="38100" cap="sq">
              <a:solidFill>
                <a:srgbClr val="70C1C5">
                  <a:alpha val="94902"/>
                </a:srgbClr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1071139" y="8925744"/>
            <a:ext cx="4456565" cy="851588"/>
            <a:chOff x="0" y="0"/>
            <a:chExt cx="5942086" cy="1135451"/>
          </a:xfrm>
        </p:grpSpPr>
        <p:sp>
          <p:nvSpPr>
            <p:cNvPr id="12" name="Freeform 12"/>
            <p:cNvSpPr/>
            <p:nvPr/>
          </p:nvSpPr>
          <p:spPr>
            <a:xfrm>
              <a:off x="4536012" y="24652"/>
              <a:ext cx="1406074" cy="1110798"/>
            </a:xfrm>
            <a:custGeom>
              <a:avLst/>
              <a:gdLst/>
              <a:ahLst/>
              <a:cxnLst/>
              <a:rect l="l" t="t" r="r" b="b"/>
              <a:pathLst>
                <a:path w="1406074" h="1110798">
                  <a:moveTo>
                    <a:pt x="0" y="0"/>
                  </a:moveTo>
                  <a:lnTo>
                    <a:pt x="1406074" y="0"/>
                  </a:lnTo>
                  <a:lnTo>
                    <a:pt x="1406074" y="1110799"/>
                  </a:lnTo>
                  <a:lnTo>
                    <a:pt x="0" y="111079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13" name="Freeform 13"/>
            <p:cNvSpPr/>
            <p:nvPr/>
          </p:nvSpPr>
          <p:spPr>
            <a:xfrm>
              <a:off x="0" y="0"/>
              <a:ext cx="1061494" cy="1061494"/>
            </a:xfrm>
            <a:custGeom>
              <a:avLst/>
              <a:gdLst/>
              <a:ahLst/>
              <a:cxnLst/>
              <a:rect l="l" t="t" r="r" b="b"/>
              <a:pathLst>
                <a:path w="1061494" h="1061494">
                  <a:moveTo>
                    <a:pt x="0" y="0"/>
                  </a:moveTo>
                  <a:lnTo>
                    <a:pt x="1061494" y="0"/>
                  </a:lnTo>
                  <a:lnTo>
                    <a:pt x="1061494" y="1061494"/>
                  </a:lnTo>
                  <a:lnTo>
                    <a:pt x="0" y="10614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3352380" y="4156254"/>
            <a:ext cx="3331000" cy="4531365"/>
            <a:chOff x="0" y="0"/>
            <a:chExt cx="972078" cy="1322378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972078" cy="1322378"/>
            </a:xfrm>
            <a:custGeom>
              <a:avLst/>
              <a:gdLst/>
              <a:ahLst/>
              <a:cxnLst/>
              <a:rect l="l" t="t" r="r" b="b"/>
              <a:pathLst>
                <a:path w="972078" h="1322378">
                  <a:moveTo>
                    <a:pt x="18594" y="0"/>
                  </a:moveTo>
                  <a:lnTo>
                    <a:pt x="953485" y="0"/>
                  </a:lnTo>
                  <a:cubicBezTo>
                    <a:pt x="958416" y="0"/>
                    <a:pt x="963145" y="1959"/>
                    <a:pt x="966632" y="5446"/>
                  </a:cubicBezTo>
                  <a:cubicBezTo>
                    <a:pt x="970119" y="8933"/>
                    <a:pt x="972078" y="13662"/>
                    <a:pt x="972078" y="18594"/>
                  </a:cubicBezTo>
                  <a:lnTo>
                    <a:pt x="972078" y="1303784"/>
                  </a:lnTo>
                  <a:cubicBezTo>
                    <a:pt x="972078" y="1308715"/>
                    <a:pt x="970119" y="1313445"/>
                    <a:pt x="966632" y="1316932"/>
                  </a:cubicBezTo>
                  <a:cubicBezTo>
                    <a:pt x="963145" y="1320419"/>
                    <a:pt x="958416" y="1322378"/>
                    <a:pt x="953485" y="1322378"/>
                  </a:cubicBezTo>
                  <a:lnTo>
                    <a:pt x="18594" y="1322378"/>
                  </a:lnTo>
                  <a:cubicBezTo>
                    <a:pt x="13662" y="1322378"/>
                    <a:pt x="8933" y="1320419"/>
                    <a:pt x="5446" y="1316932"/>
                  </a:cubicBezTo>
                  <a:cubicBezTo>
                    <a:pt x="1959" y="1313445"/>
                    <a:pt x="0" y="1308715"/>
                    <a:pt x="0" y="1303784"/>
                  </a:cubicBezTo>
                  <a:lnTo>
                    <a:pt x="0" y="18594"/>
                  </a:lnTo>
                  <a:cubicBezTo>
                    <a:pt x="0" y="13662"/>
                    <a:pt x="1959" y="8933"/>
                    <a:pt x="5446" y="5446"/>
                  </a:cubicBezTo>
                  <a:cubicBezTo>
                    <a:pt x="8933" y="1959"/>
                    <a:pt x="13662" y="0"/>
                    <a:pt x="18594" y="0"/>
                  </a:cubicBezTo>
                  <a:close/>
                </a:path>
              </a:pathLst>
            </a:custGeom>
            <a:blipFill>
              <a:blip r:embed="rId10">
                <a:alphaModFix amt="95000"/>
              </a:blip>
              <a:stretch>
                <a:fillRect l="-704" r="-704"/>
              </a:stretch>
            </a:blipFill>
            <a:ln w="38100" cap="sq">
              <a:solidFill>
                <a:srgbClr val="70C1C5">
                  <a:alpha val="94902"/>
                </a:srgbClr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10126610" y="2710688"/>
            <a:ext cx="6556770" cy="12614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45"/>
              </a:lnSpc>
              <a:spcBef>
                <a:spcPct val="0"/>
              </a:spcBef>
            </a:pPr>
            <a:r>
              <a:rPr lang="en-US" sz="246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Für die Erklärungen von Grafiken sind gesprochene Texte besser als geschriebene.</a:t>
            </a:r>
          </a:p>
        </p:txBody>
      </p:sp>
      <p:grpSp>
        <p:nvGrpSpPr>
          <p:cNvPr id="17" name="Group 17"/>
          <p:cNvGrpSpPr/>
          <p:nvPr/>
        </p:nvGrpSpPr>
        <p:grpSpPr>
          <a:xfrm>
            <a:off x="2599345" y="1575928"/>
            <a:ext cx="5050591" cy="1056117"/>
            <a:chOff x="0" y="0"/>
            <a:chExt cx="1409955" cy="294832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409955" cy="294832"/>
            </a:xfrm>
            <a:custGeom>
              <a:avLst/>
              <a:gdLst/>
              <a:ahLst/>
              <a:cxnLst/>
              <a:rect l="l" t="t" r="r" b="b"/>
              <a:pathLst>
                <a:path w="1409955" h="294832">
                  <a:moveTo>
                    <a:pt x="29125" y="0"/>
                  </a:moveTo>
                  <a:lnTo>
                    <a:pt x="1380831" y="0"/>
                  </a:lnTo>
                  <a:cubicBezTo>
                    <a:pt x="1396916" y="0"/>
                    <a:pt x="1409955" y="13040"/>
                    <a:pt x="1409955" y="29125"/>
                  </a:cubicBezTo>
                  <a:lnTo>
                    <a:pt x="1409955" y="265708"/>
                  </a:lnTo>
                  <a:cubicBezTo>
                    <a:pt x="1409955" y="273432"/>
                    <a:pt x="1406887" y="280840"/>
                    <a:pt x="1401425" y="286302"/>
                  </a:cubicBezTo>
                  <a:cubicBezTo>
                    <a:pt x="1395963" y="291764"/>
                    <a:pt x="1388555" y="294832"/>
                    <a:pt x="1380831" y="294832"/>
                  </a:cubicBezTo>
                  <a:lnTo>
                    <a:pt x="29125" y="294832"/>
                  </a:lnTo>
                  <a:cubicBezTo>
                    <a:pt x="13040" y="294832"/>
                    <a:pt x="0" y="281793"/>
                    <a:pt x="0" y="265708"/>
                  </a:cubicBezTo>
                  <a:lnTo>
                    <a:pt x="0" y="29125"/>
                  </a:lnTo>
                  <a:cubicBezTo>
                    <a:pt x="0" y="21400"/>
                    <a:pt x="3068" y="13992"/>
                    <a:pt x="8530" y="8530"/>
                  </a:cubicBezTo>
                  <a:cubicBezTo>
                    <a:pt x="13992" y="3068"/>
                    <a:pt x="21400" y="0"/>
                    <a:pt x="29125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47625"/>
              <a:ext cx="1409955" cy="3424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4199"/>
                </a:lnSpc>
                <a:spcBef>
                  <a:spcPct val="0"/>
                </a:spcBef>
              </a:pPr>
              <a:r>
                <a:rPr lang="en-US" sz="2999" u="none" strike="noStrike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COHERENCE PRINCIPLE</a:t>
              </a: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744859" y="4734878"/>
            <a:ext cx="3262259" cy="2727728"/>
            <a:chOff x="0" y="0"/>
            <a:chExt cx="972078" cy="8128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972078" cy="812800"/>
            </a:xfrm>
            <a:custGeom>
              <a:avLst/>
              <a:gdLst/>
              <a:ahLst/>
              <a:cxnLst/>
              <a:rect l="l" t="t" r="r" b="b"/>
              <a:pathLst>
                <a:path w="972078" h="812800">
                  <a:moveTo>
                    <a:pt x="18985" y="0"/>
                  </a:moveTo>
                  <a:lnTo>
                    <a:pt x="953093" y="0"/>
                  </a:lnTo>
                  <a:cubicBezTo>
                    <a:pt x="963578" y="0"/>
                    <a:pt x="972078" y="8500"/>
                    <a:pt x="972078" y="18985"/>
                  </a:cubicBezTo>
                  <a:lnTo>
                    <a:pt x="972078" y="793815"/>
                  </a:lnTo>
                  <a:cubicBezTo>
                    <a:pt x="972078" y="804300"/>
                    <a:pt x="963578" y="812800"/>
                    <a:pt x="953093" y="812800"/>
                  </a:cubicBezTo>
                  <a:lnTo>
                    <a:pt x="18985" y="812800"/>
                  </a:lnTo>
                  <a:cubicBezTo>
                    <a:pt x="8500" y="812800"/>
                    <a:pt x="0" y="804300"/>
                    <a:pt x="0" y="793815"/>
                  </a:cubicBezTo>
                  <a:lnTo>
                    <a:pt x="0" y="18985"/>
                  </a:lnTo>
                  <a:cubicBezTo>
                    <a:pt x="0" y="8500"/>
                    <a:pt x="8500" y="0"/>
                    <a:pt x="18985" y="0"/>
                  </a:cubicBezTo>
                  <a:close/>
                </a:path>
              </a:pathLst>
            </a:custGeom>
            <a:blipFill>
              <a:blip r:embed="rId11"/>
              <a:stretch>
                <a:fillRect l="-146476" t="-65811"/>
              </a:stretch>
            </a:blipFill>
            <a:ln w="38100" cap="sq">
              <a:solidFill>
                <a:srgbClr val="70C1C5"/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22" name="Freeform 22"/>
          <p:cNvSpPr/>
          <p:nvPr/>
        </p:nvSpPr>
        <p:spPr>
          <a:xfrm>
            <a:off x="2118184" y="5629812"/>
            <a:ext cx="2139915" cy="1124347"/>
          </a:xfrm>
          <a:custGeom>
            <a:avLst/>
            <a:gdLst/>
            <a:ahLst/>
            <a:cxnLst/>
            <a:rect l="l" t="t" r="r" b="b"/>
            <a:pathLst>
              <a:path w="2139915" h="1124347">
                <a:moveTo>
                  <a:pt x="0" y="0"/>
                </a:moveTo>
                <a:lnTo>
                  <a:pt x="2139914" y="0"/>
                </a:lnTo>
                <a:lnTo>
                  <a:pt x="2139914" y="1124347"/>
                </a:lnTo>
                <a:lnTo>
                  <a:pt x="0" y="1124347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grpSp>
        <p:nvGrpSpPr>
          <p:cNvPr id="23" name="Group 23"/>
          <p:cNvGrpSpPr/>
          <p:nvPr/>
        </p:nvGrpSpPr>
        <p:grpSpPr>
          <a:xfrm>
            <a:off x="5057820" y="4734878"/>
            <a:ext cx="3314859" cy="2771709"/>
            <a:chOff x="0" y="0"/>
            <a:chExt cx="972078" cy="8128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972078" cy="812800"/>
            </a:xfrm>
            <a:custGeom>
              <a:avLst/>
              <a:gdLst/>
              <a:ahLst/>
              <a:cxnLst/>
              <a:rect l="l" t="t" r="r" b="b"/>
              <a:pathLst>
                <a:path w="972078" h="812800">
                  <a:moveTo>
                    <a:pt x="18684" y="0"/>
                  </a:moveTo>
                  <a:lnTo>
                    <a:pt x="953394" y="0"/>
                  </a:lnTo>
                  <a:cubicBezTo>
                    <a:pt x="963713" y="0"/>
                    <a:pt x="972078" y="8365"/>
                    <a:pt x="972078" y="18684"/>
                  </a:cubicBezTo>
                  <a:lnTo>
                    <a:pt x="972078" y="794116"/>
                  </a:lnTo>
                  <a:cubicBezTo>
                    <a:pt x="972078" y="804435"/>
                    <a:pt x="963713" y="812800"/>
                    <a:pt x="953394" y="812800"/>
                  </a:cubicBezTo>
                  <a:lnTo>
                    <a:pt x="18684" y="812800"/>
                  </a:lnTo>
                  <a:cubicBezTo>
                    <a:pt x="8365" y="812800"/>
                    <a:pt x="0" y="804435"/>
                    <a:pt x="0" y="794116"/>
                  </a:cubicBezTo>
                  <a:lnTo>
                    <a:pt x="0" y="18684"/>
                  </a:lnTo>
                  <a:cubicBezTo>
                    <a:pt x="0" y="8365"/>
                    <a:pt x="8365" y="0"/>
                    <a:pt x="18684" y="0"/>
                  </a:cubicBezTo>
                  <a:close/>
                </a:path>
              </a:pathLst>
            </a:custGeom>
            <a:blipFill>
              <a:blip r:embed="rId4"/>
              <a:stretch>
                <a:fillRect t="-8004" b="-8004"/>
              </a:stretch>
            </a:blipFill>
            <a:ln w="38100" cap="sq">
              <a:solidFill>
                <a:srgbClr val="70C1C5"/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25" name="Freeform 25"/>
          <p:cNvSpPr/>
          <p:nvPr/>
        </p:nvSpPr>
        <p:spPr>
          <a:xfrm>
            <a:off x="4989906" y="5201633"/>
            <a:ext cx="3522872" cy="1850976"/>
          </a:xfrm>
          <a:custGeom>
            <a:avLst/>
            <a:gdLst/>
            <a:ahLst/>
            <a:cxnLst/>
            <a:rect l="l" t="t" r="r" b="b"/>
            <a:pathLst>
              <a:path w="3522872" h="1850976">
                <a:moveTo>
                  <a:pt x="0" y="0"/>
                </a:moveTo>
                <a:lnTo>
                  <a:pt x="3522872" y="0"/>
                </a:lnTo>
                <a:lnTo>
                  <a:pt x="3522872" y="1850975"/>
                </a:lnTo>
                <a:lnTo>
                  <a:pt x="0" y="1850975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grpSp>
        <p:nvGrpSpPr>
          <p:cNvPr id="26" name="Group 26"/>
          <p:cNvGrpSpPr/>
          <p:nvPr/>
        </p:nvGrpSpPr>
        <p:grpSpPr>
          <a:xfrm>
            <a:off x="1744859" y="2673925"/>
            <a:ext cx="6767920" cy="1364880"/>
            <a:chOff x="0" y="0"/>
            <a:chExt cx="2000793" cy="403498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2000793" cy="403498"/>
            </a:xfrm>
            <a:custGeom>
              <a:avLst/>
              <a:gdLst/>
              <a:ahLst/>
              <a:cxnLst/>
              <a:rect l="l" t="t" r="r" b="b"/>
              <a:pathLst>
                <a:path w="2000793" h="403498">
                  <a:moveTo>
                    <a:pt x="9151" y="0"/>
                  </a:moveTo>
                  <a:lnTo>
                    <a:pt x="1991642" y="0"/>
                  </a:lnTo>
                  <a:cubicBezTo>
                    <a:pt x="1996696" y="0"/>
                    <a:pt x="2000793" y="4097"/>
                    <a:pt x="2000793" y="9151"/>
                  </a:cubicBezTo>
                  <a:lnTo>
                    <a:pt x="2000793" y="394347"/>
                  </a:lnTo>
                  <a:cubicBezTo>
                    <a:pt x="2000793" y="396774"/>
                    <a:pt x="1999829" y="399102"/>
                    <a:pt x="1998113" y="400818"/>
                  </a:cubicBezTo>
                  <a:cubicBezTo>
                    <a:pt x="1996397" y="402534"/>
                    <a:pt x="1994069" y="403498"/>
                    <a:pt x="1991642" y="403498"/>
                  </a:cubicBezTo>
                  <a:lnTo>
                    <a:pt x="9151" y="403498"/>
                  </a:lnTo>
                  <a:cubicBezTo>
                    <a:pt x="6724" y="403498"/>
                    <a:pt x="4397" y="402534"/>
                    <a:pt x="2680" y="400818"/>
                  </a:cubicBezTo>
                  <a:cubicBezTo>
                    <a:pt x="964" y="399102"/>
                    <a:pt x="0" y="396774"/>
                    <a:pt x="0" y="394347"/>
                  </a:cubicBezTo>
                  <a:lnTo>
                    <a:pt x="0" y="9151"/>
                  </a:lnTo>
                  <a:cubicBezTo>
                    <a:pt x="0" y="6724"/>
                    <a:pt x="964" y="4397"/>
                    <a:pt x="2680" y="2680"/>
                  </a:cubicBezTo>
                  <a:cubicBezTo>
                    <a:pt x="4397" y="964"/>
                    <a:pt x="6724" y="0"/>
                    <a:pt x="9151" y="0"/>
                  </a:cubicBezTo>
                  <a:close/>
                </a:path>
              </a:pathLst>
            </a:custGeom>
            <a:blipFill>
              <a:blip r:embed="rId4"/>
              <a:stretch>
                <a:fillRect t="-190493" b="-190493"/>
              </a:stretch>
            </a:blipFill>
            <a:ln w="38100" cap="sq">
              <a:solidFill>
                <a:srgbClr val="70C1C5"/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28" name="TextBox 28"/>
          <p:cNvSpPr txBox="1"/>
          <p:nvPr/>
        </p:nvSpPr>
        <p:spPr>
          <a:xfrm>
            <a:off x="1875174" y="2793970"/>
            <a:ext cx="6806909" cy="8130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445"/>
              </a:lnSpc>
              <a:spcBef>
                <a:spcPct val="0"/>
              </a:spcBef>
            </a:pPr>
            <a:r>
              <a:rPr lang="en-US" sz="2461" u="none" strike="noStrik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Nur die für das Verstehen unbedingt benötigte Informationen werden gezeigt.</a:t>
            </a:r>
          </a:p>
        </p:txBody>
      </p:sp>
      <p:grpSp>
        <p:nvGrpSpPr>
          <p:cNvPr id="29" name="Group 29"/>
          <p:cNvGrpSpPr/>
          <p:nvPr/>
        </p:nvGrpSpPr>
        <p:grpSpPr>
          <a:xfrm>
            <a:off x="2778836" y="8826906"/>
            <a:ext cx="4456565" cy="851588"/>
            <a:chOff x="0" y="0"/>
            <a:chExt cx="5942086" cy="1135451"/>
          </a:xfrm>
        </p:grpSpPr>
        <p:sp>
          <p:nvSpPr>
            <p:cNvPr id="30" name="Freeform 30"/>
            <p:cNvSpPr/>
            <p:nvPr/>
          </p:nvSpPr>
          <p:spPr>
            <a:xfrm>
              <a:off x="4536012" y="24652"/>
              <a:ext cx="1406074" cy="1110798"/>
            </a:xfrm>
            <a:custGeom>
              <a:avLst/>
              <a:gdLst/>
              <a:ahLst/>
              <a:cxnLst/>
              <a:rect l="l" t="t" r="r" b="b"/>
              <a:pathLst>
                <a:path w="1406074" h="1110798">
                  <a:moveTo>
                    <a:pt x="0" y="0"/>
                  </a:moveTo>
                  <a:lnTo>
                    <a:pt x="1406074" y="0"/>
                  </a:lnTo>
                  <a:lnTo>
                    <a:pt x="1406074" y="1110799"/>
                  </a:lnTo>
                  <a:lnTo>
                    <a:pt x="0" y="111079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1" name="Freeform 31"/>
            <p:cNvSpPr/>
            <p:nvPr/>
          </p:nvSpPr>
          <p:spPr>
            <a:xfrm>
              <a:off x="0" y="0"/>
              <a:ext cx="1061494" cy="1061494"/>
            </a:xfrm>
            <a:custGeom>
              <a:avLst/>
              <a:gdLst/>
              <a:ahLst/>
              <a:cxnLst/>
              <a:rect l="l" t="t" r="r" b="b"/>
              <a:pathLst>
                <a:path w="1061494" h="1061494">
                  <a:moveTo>
                    <a:pt x="0" y="0"/>
                  </a:moveTo>
                  <a:lnTo>
                    <a:pt x="1061494" y="0"/>
                  </a:lnTo>
                  <a:lnTo>
                    <a:pt x="1061494" y="1061494"/>
                  </a:lnTo>
                  <a:lnTo>
                    <a:pt x="0" y="10614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32" name="TextBox 32"/>
          <p:cNvSpPr txBox="1"/>
          <p:nvPr/>
        </p:nvSpPr>
        <p:spPr>
          <a:xfrm>
            <a:off x="14730536" y="9720182"/>
            <a:ext cx="3348707" cy="481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27"/>
              </a:lnSpc>
              <a:spcBef>
                <a:spcPct val="0"/>
              </a:spcBef>
            </a:pPr>
            <a:r>
              <a:rPr lang="en-US" sz="2805">
                <a:solidFill>
                  <a:srgbClr val="000000"/>
                </a:solidFill>
                <a:latin typeface="TT Chocolates"/>
                <a:ea typeface="TT Chocolates"/>
                <a:cs typeface="TT Chocolates"/>
                <a:sym typeface="TT Chocolates"/>
              </a:rPr>
              <a:t>vgl. Mayer, R. E. (2001)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7259300" y="9210675"/>
            <a:ext cx="152400" cy="200025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32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4512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5" name="TextBox 5"/>
          <p:cNvSpPr txBox="1"/>
          <p:nvPr/>
        </p:nvSpPr>
        <p:spPr>
          <a:xfrm>
            <a:off x="1028700" y="1870811"/>
            <a:ext cx="11976130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7279"/>
              </a:lnSpc>
              <a:spcBef>
                <a:spcPct val="0"/>
              </a:spcBef>
            </a:pPr>
            <a:r>
              <a:rPr lang="en-US" sz="5199" b="1" u="none" strike="noStrik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Chat Bots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735343" y="3183573"/>
            <a:ext cx="4863539" cy="39223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6160"/>
              </a:lnSpc>
              <a:spcBef>
                <a:spcPct val="0"/>
              </a:spcBef>
            </a:pPr>
            <a:r>
              <a:rPr lang="en-US" sz="4400" u="none" strike="noStrike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EduEscape Game </a:t>
            </a:r>
            <a:r>
              <a:rPr lang="en-US" sz="4400" u="none" strike="noStrike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Entwicklung</a:t>
            </a:r>
            <a:r>
              <a:rPr lang="en-US" sz="4400" u="none" strike="noStrike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: </a:t>
            </a:r>
          </a:p>
          <a:p>
            <a:pPr marL="949964" lvl="1" indent="-474982" algn="just">
              <a:lnSpc>
                <a:spcPts val="6160"/>
              </a:lnSpc>
              <a:buFont typeface="Arial"/>
              <a:buChar char="•"/>
            </a:pPr>
            <a:r>
              <a:rPr lang="en-US" sz="4400" u="none" strike="noStrike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Ideenfindung</a:t>
            </a:r>
            <a:endParaRPr lang="en-US" sz="4400" u="none" strike="noStrike" dirty="0">
              <a:solidFill>
                <a:srgbClr val="000000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marL="949964" lvl="1" indent="-474982" algn="just">
              <a:lnSpc>
                <a:spcPts val="6160"/>
              </a:lnSpc>
              <a:spcBef>
                <a:spcPct val="0"/>
              </a:spcBef>
              <a:buFont typeface="Arial"/>
              <a:buChar char="•"/>
            </a:pPr>
            <a:r>
              <a:rPr lang="en-US" sz="4400" u="none" strike="noStrike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Formulierung</a:t>
            </a:r>
            <a:endParaRPr lang="en-US" sz="4400" u="none" strike="noStrike" dirty="0">
              <a:solidFill>
                <a:srgbClr val="000000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marL="949964" lvl="1" indent="-474982" algn="just">
              <a:lnSpc>
                <a:spcPts val="6160"/>
              </a:lnSpc>
              <a:spcBef>
                <a:spcPct val="0"/>
              </a:spcBef>
              <a:buFont typeface="Arial"/>
              <a:buChar char="•"/>
            </a:pPr>
            <a:r>
              <a:rPr lang="en-US" sz="4400" u="none" strike="noStrike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Korrekturen</a:t>
            </a:r>
            <a:endParaRPr lang="en-US" sz="4400" u="none" strike="noStrike" dirty="0">
              <a:solidFill>
                <a:srgbClr val="000000"/>
              </a:solidFill>
              <a:latin typeface="Canva Sans"/>
              <a:ea typeface="Canva Sans"/>
              <a:cs typeface="Canva Sans"/>
              <a:sym typeface="Canva Sans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2037984" y="3138487"/>
            <a:ext cx="5074804" cy="3879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160"/>
              </a:lnSpc>
              <a:spcBef>
                <a:spcPct val="0"/>
              </a:spcBef>
            </a:pPr>
            <a:r>
              <a:rPr lang="en-US" sz="4400" u="none" strike="noStrike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Einsatz</a:t>
            </a:r>
            <a:r>
              <a:rPr lang="en-US" sz="4400" u="none" strike="noStrike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4400" u="none" strike="noStrike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im</a:t>
            </a:r>
            <a:r>
              <a:rPr lang="en-US" sz="4400" u="none" strike="noStrike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EduEscape Game:</a:t>
            </a:r>
          </a:p>
          <a:p>
            <a:pPr marL="949964" lvl="1" indent="-474982" algn="just">
              <a:lnSpc>
                <a:spcPts val="6160"/>
              </a:lnSpc>
              <a:spcBef>
                <a:spcPct val="0"/>
              </a:spcBef>
              <a:buFont typeface="Arial"/>
              <a:buChar char="•"/>
            </a:pPr>
            <a:r>
              <a:rPr lang="en-US" sz="4400" u="none" strike="noStrike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Prompting</a:t>
            </a:r>
          </a:p>
          <a:p>
            <a:pPr marL="949964" lvl="1" indent="-474982" algn="just">
              <a:lnSpc>
                <a:spcPts val="6160"/>
              </a:lnSpc>
              <a:spcBef>
                <a:spcPct val="0"/>
              </a:spcBef>
              <a:buFont typeface="Arial"/>
              <a:buChar char="•"/>
            </a:pPr>
            <a:r>
              <a:rPr lang="en-US" sz="4400" u="none" strike="noStrike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No-Coding Chatbot</a:t>
            </a:r>
          </a:p>
        </p:txBody>
      </p:sp>
      <p:pic>
        <p:nvPicPr>
          <p:cNvPr id="8" name="Grafik 7" descr="Ein Bild, das Computer, computer, Text, Netbook enthält.&#10;&#10;KI-generierte Inhalte können fehlerhaft sein.">
            <a:extLst>
              <a:ext uri="{FF2B5EF4-FFF2-40B4-BE49-F238E27FC236}">
                <a16:creationId xmlns:a16="http://schemas.microsoft.com/office/drawing/2014/main" id="{46626477-611B-A7A4-EF97-97FAA56EA2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7" r="7750" b="10040"/>
          <a:stretch>
            <a:fillRect/>
          </a:stretch>
        </p:blipFill>
        <p:spPr>
          <a:xfrm>
            <a:off x="6429590" y="2866492"/>
            <a:ext cx="5428819" cy="415121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4" name="Freeform 4"/>
          <p:cNvSpPr/>
          <p:nvPr/>
        </p:nvSpPr>
        <p:spPr>
          <a:xfrm>
            <a:off x="2606736" y="4023978"/>
            <a:ext cx="5734885" cy="3088015"/>
          </a:xfrm>
          <a:custGeom>
            <a:avLst/>
            <a:gdLst/>
            <a:ahLst/>
            <a:cxnLst/>
            <a:rect l="l" t="t" r="r" b="b"/>
            <a:pathLst>
              <a:path w="5734885" h="3088015">
                <a:moveTo>
                  <a:pt x="0" y="0"/>
                </a:moveTo>
                <a:lnTo>
                  <a:pt x="5734885" y="0"/>
                </a:lnTo>
                <a:lnTo>
                  <a:pt x="5734885" y="3088015"/>
                </a:lnTo>
                <a:lnTo>
                  <a:pt x="0" y="308801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5" name="Freeform 5"/>
          <p:cNvSpPr/>
          <p:nvPr/>
        </p:nvSpPr>
        <p:spPr>
          <a:xfrm>
            <a:off x="9831761" y="3116420"/>
            <a:ext cx="4242372" cy="5692448"/>
          </a:xfrm>
          <a:custGeom>
            <a:avLst/>
            <a:gdLst/>
            <a:ahLst/>
            <a:cxnLst/>
            <a:rect l="l" t="t" r="r" b="b"/>
            <a:pathLst>
              <a:path w="4242372" h="5692448">
                <a:moveTo>
                  <a:pt x="0" y="0"/>
                </a:moveTo>
                <a:lnTo>
                  <a:pt x="4242372" y="0"/>
                </a:lnTo>
                <a:lnTo>
                  <a:pt x="4242372" y="5692448"/>
                </a:lnTo>
                <a:lnTo>
                  <a:pt x="0" y="569244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6" name="TextBox 6"/>
          <p:cNvSpPr txBox="1"/>
          <p:nvPr/>
        </p:nvSpPr>
        <p:spPr>
          <a:xfrm>
            <a:off x="1028700" y="1870811"/>
            <a:ext cx="11976130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7279"/>
              </a:lnSpc>
              <a:spcBef>
                <a:spcPct val="0"/>
              </a:spcBef>
            </a:pPr>
            <a:r>
              <a:rPr lang="en-US" sz="5199" b="1" u="none" strike="noStrik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Vertonung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grpSp>
        <p:nvGrpSpPr>
          <p:cNvPr id="4" name="Group 4"/>
          <p:cNvGrpSpPr/>
          <p:nvPr/>
        </p:nvGrpSpPr>
        <p:grpSpPr>
          <a:xfrm>
            <a:off x="8944673" y="1882578"/>
            <a:ext cx="6661187" cy="953510"/>
            <a:chOff x="0" y="0"/>
            <a:chExt cx="2059689" cy="294832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059689" cy="294832"/>
            </a:xfrm>
            <a:custGeom>
              <a:avLst/>
              <a:gdLst/>
              <a:ahLst/>
              <a:cxnLst/>
              <a:rect l="l" t="t" r="r" b="b"/>
              <a:pathLst>
                <a:path w="2059689" h="294832">
                  <a:moveTo>
                    <a:pt x="22083" y="0"/>
                  </a:moveTo>
                  <a:lnTo>
                    <a:pt x="2037606" y="0"/>
                  </a:lnTo>
                  <a:cubicBezTo>
                    <a:pt x="2049802" y="0"/>
                    <a:pt x="2059689" y="9887"/>
                    <a:pt x="2059689" y="22083"/>
                  </a:cubicBezTo>
                  <a:lnTo>
                    <a:pt x="2059689" y="272750"/>
                  </a:lnTo>
                  <a:cubicBezTo>
                    <a:pt x="2059689" y="284946"/>
                    <a:pt x="2049802" y="294832"/>
                    <a:pt x="2037606" y="294832"/>
                  </a:cubicBezTo>
                  <a:lnTo>
                    <a:pt x="22083" y="294832"/>
                  </a:lnTo>
                  <a:cubicBezTo>
                    <a:pt x="9887" y="294832"/>
                    <a:pt x="0" y="284946"/>
                    <a:pt x="0" y="272750"/>
                  </a:cubicBezTo>
                  <a:lnTo>
                    <a:pt x="0" y="22083"/>
                  </a:lnTo>
                  <a:cubicBezTo>
                    <a:pt x="0" y="9887"/>
                    <a:pt x="9887" y="0"/>
                    <a:pt x="2208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2059689" cy="3424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4199"/>
                </a:lnSpc>
                <a:spcBef>
                  <a:spcPct val="0"/>
                </a:spcBef>
              </a:pPr>
              <a:r>
                <a:rPr lang="en-US" sz="2999" u="none" strike="noStrike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PERSONALIZATION PRINCIPLE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8834881" y="2669773"/>
            <a:ext cx="6880771" cy="1387638"/>
            <a:chOff x="0" y="0"/>
            <a:chExt cx="2000793" cy="403498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000793" cy="403498"/>
            </a:xfrm>
            <a:custGeom>
              <a:avLst/>
              <a:gdLst/>
              <a:ahLst/>
              <a:cxnLst/>
              <a:rect l="l" t="t" r="r" b="b"/>
              <a:pathLst>
                <a:path w="2000793" h="403498">
                  <a:moveTo>
                    <a:pt x="9001" y="0"/>
                  </a:moveTo>
                  <a:lnTo>
                    <a:pt x="1991792" y="0"/>
                  </a:lnTo>
                  <a:cubicBezTo>
                    <a:pt x="1994179" y="0"/>
                    <a:pt x="1996469" y="948"/>
                    <a:pt x="1998157" y="2636"/>
                  </a:cubicBezTo>
                  <a:cubicBezTo>
                    <a:pt x="1999845" y="4324"/>
                    <a:pt x="2000793" y="6614"/>
                    <a:pt x="2000793" y="9001"/>
                  </a:cubicBezTo>
                  <a:lnTo>
                    <a:pt x="2000793" y="394497"/>
                  </a:lnTo>
                  <a:cubicBezTo>
                    <a:pt x="2000793" y="396884"/>
                    <a:pt x="1999845" y="399174"/>
                    <a:pt x="1998157" y="400862"/>
                  </a:cubicBezTo>
                  <a:cubicBezTo>
                    <a:pt x="1996469" y="402550"/>
                    <a:pt x="1994179" y="403498"/>
                    <a:pt x="1991792" y="403498"/>
                  </a:cubicBezTo>
                  <a:lnTo>
                    <a:pt x="9001" y="403498"/>
                  </a:lnTo>
                  <a:cubicBezTo>
                    <a:pt x="6614" y="403498"/>
                    <a:pt x="4324" y="402550"/>
                    <a:pt x="2636" y="400862"/>
                  </a:cubicBezTo>
                  <a:cubicBezTo>
                    <a:pt x="948" y="399174"/>
                    <a:pt x="0" y="396884"/>
                    <a:pt x="0" y="394497"/>
                  </a:cubicBezTo>
                  <a:lnTo>
                    <a:pt x="0" y="9001"/>
                  </a:lnTo>
                  <a:cubicBezTo>
                    <a:pt x="0" y="6614"/>
                    <a:pt x="948" y="4324"/>
                    <a:pt x="2636" y="2636"/>
                  </a:cubicBezTo>
                  <a:cubicBezTo>
                    <a:pt x="4324" y="948"/>
                    <a:pt x="6614" y="0"/>
                    <a:pt x="9001" y="0"/>
                  </a:cubicBezTo>
                  <a:close/>
                </a:path>
              </a:pathLst>
            </a:custGeom>
            <a:blipFill>
              <a:blip r:embed="rId4"/>
              <a:stretch>
                <a:fillRect t="-190493" b="-190493"/>
              </a:stretch>
            </a:blipFill>
            <a:ln w="38100" cap="sq">
              <a:solidFill>
                <a:srgbClr val="70C1C5"/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8834881" y="4213705"/>
            <a:ext cx="3386543" cy="4606923"/>
            <a:chOff x="0" y="0"/>
            <a:chExt cx="972078" cy="1322378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972078" cy="1322378"/>
            </a:xfrm>
            <a:custGeom>
              <a:avLst/>
              <a:gdLst/>
              <a:ahLst/>
              <a:cxnLst/>
              <a:rect l="l" t="t" r="r" b="b"/>
              <a:pathLst>
                <a:path w="972078" h="1322378">
                  <a:moveTo>
                    <a:pt x="18289" y="0"/>
                  </a:moveTo>
                  <a:lnTo>
                    <a:pt x="953789" y="0"/>
                  </a:lnTo>
                  <a:cubicBezTo>
                    <a:pt x="958640" y="0"/>
                    <a:pt x="963292" y="1927"/>
                    <a:pt x="966722" y="5357"/>
                  </a:cubicBezTo>
                  <a:cubicBezTo>
                    <a:pt x="970151" y="8786"/>
                    <a:pt x="972078" y="13438"/>
                    <a:pt x="972078" y="18289"/>
                  </a:cubicBezTo>
                  <a:lnTo>
                    <a:pt x="972078" y="1304089"/>
                  </a:lnTo>
                  <a:cubicBezTo>
                    <a:pt x="972078" y="1314190"/>
                    <a:pt x="963890" y="1322378"/>
                    <a:pt x="953789" y="1322378"/>
                  </a:cubicBezTo>
                  <a:lnTo>
                    <a:pt x="18289" y="1322378"/>
                  </a:lnTo>
                  <a:cubicBezTo>
                    <a:pt x="13438" y="1322378"/>
                    <a:pt x="8786" y="1320451"/>
                    <a:pt x="5357" y="1317021"/>
                  </a:cubicBezTo>
                  <a:cubicBezTo>
                    <a:pt x="1927" y="1313591"/>
                    <a:pt x="0" y="1308939"/>
                    <a:pt x="0" y="1304089"/>
                  </a:cubicBezTo>
                  <a:lnTo>
                    <a:pt x="0" y="18289"/>
                  </a:lnTo>
                  <a:cubicBezTo>
                    <a:pt x="0" y="13438"/>
                    <a:pt x="1927" y="8786"/>
                    <a:pt x="5357" y="5357"/>
                  </a:cubicBezTo>
                  <a:cubicBezTo>
                    <a:pt x="8786" y="1927"/>
                    <a:pt x="13438" y="0"/>
                    <a:pt x="18289" y="0"/>
                  </a:cubicBezTo>
                  <a:close/>
                </a:path>
              </a:pathLst>
            </a:custGeom>
            <a:blipFill>
              <a:blip r:embed="rId5">
                <a:alphaModFix amt="95000"/>
              </a:blip>
              <a:stretch>
                <a:fillRect b="-9625"/>
              </a:stretch>
            </a:blipFill>
            <a:ln w="38100" cap="sq">
              <a:solidFill>
                <a:srgbClr val="70C1C5">
                  <a:alpha val="94902"/>
                </a:srgbClr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11" name="Freeform 11"/>
          <p:cNvSpPr/>
          <p:nvPr/>
        </p:nvSpPr>
        <p:spPr>
          <a:xfrm>
            <a:off x="13580800" y="9123914"/>
            <a:ext cx="1072140" cy="846990"/>
          </a:xfrm>
          <a:custGeom>
            <a:avLst/>
            <a:gdLst/>
            <a:ahLst/>
            <a:cxnLst/>
            <a:rect l="l" t="t" r="r" b="b"/>
            <a:pathLst>
              <a:path w="1072140" h="846990">
                <a:moveTo>
                  <a:pt x="0" y="0"/>
                </a:moveTo>
                <a:lnTo>
                  <a:pt x="1072140" y="0"/>
                </a:lnTo>
                <a:lnTo>
                  <a:pt x="1072140" y="846991"/>
                </a:lnTo>
                <a:lnTo>
                  <a:pt x="0" y="84699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12" name="Freeform 12"/>
          <p:cNvSpPr/>
          <p:nvPr/>
        </p:nvSpPr>
        <p:spPr>
          <a:xfrm>
            <a:off x="10123455" y="9161510"/>
            <a:ext cx="809395" cy="809395"/>
          </a:xfrm>
          <a:custGeom>
            <a:avLst/>
            <a:gdLst/>
            <a:ahLst/>
            <a:cxnLst/>
            <a:rect l="l" t="t" r="r" b="b"/>
            <a:pathLst>
              <a:path w="809395" h="809395">
                <a:moveTo>
                  <a:pt x="0" y="0"/>
                </a:moveTo>
                <a:lnTo>
                  <a:pt x="809395" y="0"/>
                </a:lnTo>
                <a:lnTo>
                  <a:pt x="809395" y="809395"/>
                </a:lnTo>
                <a:lnTo>
                  <a:pt x="0" y="80939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grpSp>
        <p:nvGrpSpPr>
          <p:cNvPr id="13" name="Group 13"/>
          <p:cNvGrpSpPr/>
          <p:nvPr/>
        </p:nvGrpSpPr>
        <p:grpSpPr>
          <a:xfrm>
            <a:off x="12329109" y="4213705"/>
            <a:ext cx="3386543" cy="4606923"/>
            <a:chOff x="0" y="0"/>
            <a:chExt cx="972078" cy="132237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972078" cy="1322378"/>
            </a:xfrm>
            <a:custGeom>
              <a:avLst/>
              <a:gdLst/>
              <a:ahLst/>
              <a:cxnLst/>
              <a:rect l="l" t="t" r="r" b="b"/>
              <a:pathLst>
                <a:path w="972078" h="1322378">
                  <a:moveTo>
                    <a:pt x="18289" y="0"/>
                  </a:moveTo>
                  <a:lnTo>
                    <a:pt x="953789" y="0"/>
                  </a:lnTo>
                  <a:cubicBezTo>
                    <a:pt x="958640" y="0"/>
                    <a:pt x="963292" y="1927"/>
                    <a:pt x="966722" y="5357"/>
                  </a:cubicBezTo>
                  <a:cubicBezTo>
                    <a:pt x="970151" y="8786"/>
                    <a:pt x="972078" y="13438"/>
                    <a:pt x="972078" y="18289"/>
                  </a:cubicBezTo>
                  <a:lnTo>
                    <a:pt x="972078" y="1304089"/>
                  </a:lnTo>
                  <a:cubicBezTo>
                    <a:pt x="972078" y="1314190"/>
                    <a:pt x="963890" y="1322378"/>
                    <a:pt x="953789" y="1322378"/>
                  </a:cubicBezTo>
                  <a:lnTo>
                    <a:pt x="18289" y="1322378"/>
                  </a:lnTo>
                  <a:cubicBezTo>
                    <a:pt x="13438" y="1322378"/>
                    <a:pt x="8786" y="1320451"/>
                    <a:pt x="5357" y="1317021"/>
                  </a:cubicBezTo>
                  <a:cubicBezTo>
                    <a:pt x="1927" y="1313591"/>
                    <a:pt x="0" y="1308939"/>
                    <a:pt x="0" y="1304089"/>
                  </a:cubicBezTo>
                  <a:lnTo>
                    <a:pt x="0" y="18289"/>
                  </a:lnTo>
                  <a:cubicBezTo>
                    <a:pt x="0" y="13438"/>
                    <a:pt x="1927" y="8786"/>
                    <a:pt x="5357" y="5357"/>
                  </a:cubicBezTo>
                  <a:cubicBezTo>
                    <a:pt x="8786" y="1927"/>
                    <a:pt x="13438" y="0"/>
                    <a:pt x="18289" y="0"/>
                  </a:cubicBezTo>
                  <a:close/>
                </a:path>
              </a:pathLst>
            </a:custGeom>
            <a:blipFill>
              <a:blip r:embed="rId10">
                <a:alphaModFix amt="95000"/>
              </a:blip>
              <a:stretch>
                <a:fillRect t="-1031" b="-1031"/>
              </a:stretch>
            </a:blipFill>
            <a:ln w="38100" cap="sq">
              <a:solidFill>
                <a:srgbClr val="70C1C5">
                  <a:alpha val="94902"/>
                </a:srgbClr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9015780" y="2952487"/>
            <a:ext cx="6518974" cy="8324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445"/>
              </a:lnSpc>
              <a:spcBef>
                <a:spcPct val="0"/>
              </a:spcBef>
            </a:pPr>
            <a:r>
              <a:rPr lang="en-US" sz="2461" u="none" strike="noStrik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Persönliche Ansprachen sind formalen vorzuziehen.</a:t>
            </a:r>
          </a:p>
        </p:txBody>
      </p:sp>
      <p:grpSp>
        <p:nvGrpSpPr>
          <p:cNvPr id="16" name="Group 16"/>
          <p:cNvGrpSpPr/>
          <p:nvPr/>
        </p:nvGrpSpPr>
        <p:grpSpPr>
          <a:xfrm>
            <a:off x="1752786" y="1882578"/>
            <a:ext cx="6661187" cy="953510"/>
            <a:chOff x="0" y="0"/>
            <a:chExt cx="2059689" cy="294832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059689" cy="294832"/>
            </a:xfrm>
            <a:custGeom>
              <a:avLst/>
              <a:gdLst/>
              <a:ahLst/>
              <a:cxnLst/>
              <a:rect l="l" t="t" r="r" b="b"/>
              <a:pathLst>
                <a:path w="2059689" h="294832">
                  <a:moveTo>
                    <a:pt x="22083" y="0"/>
                  </a:moveTo>
                  <a:lnTo>
                    <a:pt x="2037606" y="0"/>
                  </a:lnTo>
                  <a:cubicBezTo>
                    <a:pt x="2049802" y="0"/>
                    <a:pt x="2059689" y="9887"/>
                    <a:pt x="2059689" y="22083"/>
                  </a:cubicBezTo>
                  <a:lnTo>
                    <a:pt x="2059689" y="272750"/>
                  </a:lnTo>
                  <a:cubicBezTo>
                    <a:pt x="2059689" y="284946"/>
                    <a:pt x="2049802" y="294832"/>
                    <a:pt x="2037606" y="294832"/>
                  </a:cubicBezTo>
                  <a:lnTo>
                    <a:pt x="22083" y="294832"/>
                  </a:lnTo>
                  <a:cubicBezTo>
                    <a:pt x="9887" y="294832"/>
                    <a:pt x="0" y="284946"/>
                    <a:pt x="0" y="272750"/>
                  </a:cubicBezTo>
                  <a:lnTo>
                    <a:pt x="0" y="22083"/>
                  </a:lnTo>
                  <a:cubicBezTo>
                    <a:pt x="0" y="9887"/>
                    <a:pt x="9887" y="0"/>
                    <a:pt x="2208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47625"/>
              <a:ext cx="2059689" cy="3424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4199"/>
                </a:lnSpc>
                <a:spcBef>
                  <a:spcPct val="0"/>
                </a:spcBef>
              </a:pPr>
              <a:r>
                <a:rPr lang="en-US" sz="2999" u="none" strike="noStrike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VOICE PRINCIPLE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642994" y="2669773"/>
            <a:ext cx="6880771" cy="1387638"/>
            <a:chOff x="0" y="0"/>
            <a:chExt cx="2000793" cy="403498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000793" cy="403498"/>
            </a:xfrm>
            <a:custGeom>
              <a:avLst/>
              <a:gdLst/>
              <a:ahLst/>
              <a:cxnLst/>
              <a:rect l="l" t="t" r="r" b="b"/>
              <a:pathLst>
                <a:path w="2000793" h="403498">
                  <a:moveTo>
                    <a:pt x="9001" y="0"/>
                  </a:moveTo>
                  <a:lnTo>
                    <a:pt x="1991792" y="0"/>
                  </a:lnTo>
                  <a:cubicBezTo>
                    <a:pt x="1994179" y="0"/>
                    <a:pt x="1996469" y="948"/>
                    <a:pt x="1998157" y="2636"/>
                  </a:cubicBezTo>
                  <a:cubicBezTo>
                    <a:pt x="1999845" y="4324"/>
                    <a:pt x="2000793" y="6614"/>
                    <a:pt x="2000793" y="9001"/>
                  </a:cubicBezTo>
                  <a:lnTo>
                    <a:pt x="2000793" y="394497"/>
                  </a:lnTo>
                  <a:cubicBezTo>
                    <a:pt x="2000793" y="396884"/>
                    <a:pt x="1999845" y="399174"/>
                    <a:pt x="1998157" y="400862"/>
                  </a:cubicBezTo>
                  <a:cubicBezTo>
                    <a:pt x="1996469" y="402550"/>
                    <a:pt x="1994179" y="403498"/>
                    <a:pt x="1991792" y="403498"/>
                  </a:cubicBezTo>
                  <a:lnTo>
                    <a:pt x="9001" y="403498"/>
                  </a:lnTo>
                  <a:cubicBezTo>
                    <a:pt x="6614" y="403498"/>
                    <a:pt x="4324" y="402550"/>
                    <a:pt x="2636" y="400862"/>
                  </a:cubicBezTo>
                  <a:cubicBezTo>
                    <a:pt x="948" y="399174"/>
                    <a:pt x="0" y="396884"/>
                    <a:pt x="0" y="394497"/>
                  </a:cubicBezTo>
                  <a:lnTo>
                    <a:pt x="0" y="9001"/>
                  </a:lnTo>
                  <a:cubicBezTo>
                    <a:pt x="0" y="6614"/>
                    <a:pt x="948" y="4324"/>
                    <a:pt x="2636" y="2636"/>
                  </a:cubicBezTo>
                  <a:cubicBezTo>
                    <a:pt x="4324" y="948"/>
                    <a:pt x="6614" y="0"/>
                    <a:pt x="9001" y="0"/>
                  </a:cubicBezTo>
                  <a:close/>
                </a:path>
              </a:pathLst>
            </a:custGeom>
            <a:blipFill>
              <a:blip r:embed="rId4"/>
              <a:stretch>
                <a:fillRect t="-190493" b="-190493"/>
              </a:stretch>
            </a:blipFill>
            <a:ln w="38100" cap="sq">
              <a:solidFill>
                <a:srgbClr val="70C1C5"/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1642994" y="4213705"/>
            <a:ext cx="3386543" cy="4606923"/>
            <a:chOff x="0" y="0"/>
            <a:chExt cx="972078" cy="1322378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972078" cy="1322378"/>
            </a:xfrm>
            <a:custGeom>
              <a:avLst/>
              <a:gdLst/>
              <a:ahLst/>
              <a:cxnLst/>
              <a:rect l="l" t="t" r="r" b="b"/>
              <a:pathLst>
                <a:path w="972078" h="1322378">
                  <a:moveTo>
                    <a:pt x="18289" y="0"/>
                  </a:moveTo>
                  <a:lnTo>
                    <a:pt x="953789" y="0"/>
                  </a:lnTo>
                  <a:cubicBezTo>
                    <a:pt x="958640" y="0"/>
                    <a:pt x="963292" y="1927"/>
                    <a:pt x="966722" y="5357"/>
                  </a:cubicBezTo>
                  <a:cubicBezTo>
                    <a:pt x="970151" y="8786"/>
                    <a:pt x="972078" y="13438"/>
                    <a:pt x="972078" y="18289"/>
                  </a:cubicBezTo>
                  <a:lnTo>
                    <a:pt x="972078" y="1304089"/>
                  </a:lnTo>
                  <a:cubicBezTo>
                    <a:pt x="972078" y="1314190"/>
                    <a:pt x="963890" y="1322378"/>
                    <a:pt x="953789" y="1322378"/>
                  </a:cubicBezTo>
                  <a:lnTo>
                    <a:pt x="18289" y="1322378"/>
                  </a:lnTo>
                  <a:cubicBezTo>
                    <a:pt x="13438" y="1322378"/>
                    <a:pt x="8786" y="1320451"/>
                    <a:pt x="5357" y="1317021"/>
                  </a:cubicBezTo>
                  <a:cubicBezTo>
                    <a:pt x="1927" y="1313591"/>
                    <a:pt x="0" y="1308939"/>
                    <a:pt x="0" y="1304089"/>
                  </a:cubicBezTo>
                  <a:lnTo>
                    <a:pt x="0" y="18289"/>
                  </a:lnTo>
                  <a:cubicBezTo>
                    <a:pt x="0" y="13438"/>
                    <a:pt x="1927" y="8786"/>
                    <a:pt x="5357" y="5357"/>
                  </a:cubicBezTo>
                  <a:cubicBezTo>
                    <a:pt x="8786" y="1927"/>
                    <a:pt x="13438" y="0"/>
                    <a:pt x="18289" y="0"/>
                  </a:cubicBezTo>
                  <a:close/>
                </a:path>
              </a:pathLst>
            </a:custGeom>
            <a:blipFill>
              <a:blip r:embed="rId11">
                <a:alphaModFix amt="95000"/>
              </a:blip>
              <a:stretch>
                <a:fillRect l="-9235" t="-6004" r="-11757" b="-4510"/>
              </a:stretch>
            </a:blipFill>
            <a:ln w="38100" cap="sq">
              <a:solidFill>
                <a:srgbClr val="70C1C5">
                  <a:alpha val="94902"/>
                </a:srgbClr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23" name="Freeform 23"/>
          <p:cNvSpPr/>
          <p:nvPr/>
        </p:nvSpPr>
        <p:spPr>
          <a:xfrm>
            <a:off x="6390304" y="9180307"/>
            <a:ext cx="1072140" cy="846990"/>
          </a:xfrm>
          <a:custGeom>
            <a:avLst/>
            <a:gdLst/>
            <a:ahLst/>
            <a:cxnLst/>
            <a:rect l="l" t="t" r="r" b="b"/>
            <a:pathLst>
              <a:path w="1072140" h="846990">
                <a:moveTo>
                  <a:pt x="0" y="0"/>
                </a:moveTo>
                <a:lnTo>
                  <a:pt x="1072139" y="0"/>
                </a:lnTo>
                <a:lnTo>
                  <a:pt x="1072139" y="846990"/>
                </a:lnTo>
                <a:lnTo>
                  <a:pt x="0" y="84699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24" name="Freeform 24"/>
          <p:cNvSpPr/>
          <p:nvPr/>
        </p:nvSpPr>
        <p:spPr>
          <a:xfrm>
            <a:off x="2931568" y="9161510"/>
            <a:ext cx="809395" cy="809395"/>
          </a:xfrm>
          <a:custGeom>
            <a:avLst/>
            <a:gdLst/>
            <a:ahLst/>
            <a:cxnLst/>
            <a:rect l="l" t="t" r="r" b="b"/>
            <a:pathLst>
              <a:path w="809395" h="809395">
                <a:moveTo>
                  <a:pt x="0" y="0"/>
                </a:moveTo>
                <a:lnTo>
                  <a:pt x="809395" y="0"/>
                </a:lnTo>
                <a:lnTo>
                  <a:pt x="809395" y="809395"/>
                </a:lnTo>
                <a:lnTo>
                  <a:pt x="0" y="80939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grpSp>
        <p:nvGrpSpPr>
          <p:cNvPr id="25" name="Group 25"/>
          <p:cNvGrpSpPr/>
          <p:nvPr/>
        </p:nvGrpSpPr>
        <p:grpSpPr>
          <a:xfrm>
            <a:off x="5137222" y="4213705"/>
            <a:ext cx="3386543" cy="4606923"/>
            <a:chOff x="0" y="0"/>
            <a:chExt cx="972078" cy="1322378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972078" cy="1322378"/>
            </a:xfrm>
            <a:custGeom>
              <a:avLst/>
              <a:gdLst/>
              <a:ahLst/>
              <a:cxnLst/>
              <a:rect l="l" t="t" r="r" b="b"/>
              <a:pathLst>
                <a:path w="972078" h="1322378">
                  <a:moveTo>
                    <a:pt x="18289" y="0"/>
                  </a:moveTo>
                  <a:lnTo>
                    <a:pt x="953789" y="0"/>
                  </a:lnTo>
                  <a:cubicBezTo>
                    <a:pt x="958640" y="0"/>
                    <a:pt x="963292" y="1927"/>
                    <a:pt x="966722" y="5357"/>
                  </a:cubicBezTo>
                  <a:cubicBezTo>
                    <a:pt x="970151" y="8786"/>
                    <a:pt x="972078" y="13438"/>
                    <a:pt x="972078" y="18289"/>
                  </a:cubicBezTo>
                  <a:lnTo>
                    <a:pt x="972078" y="1304089"/>
                  </a:lnTo>
                  <a:cubicBezTo>
                    <a:pt x="972078" y="1314190"/>
                    <a:pt x="963890" y="1322378"/>
                    <a:pt x="953789" y="1322378"/>
                  </a:cubicBezTo>
                  <a:lnTo>
                    <a:pt x="18289" y="1322378"/>
                  </a:lnTo>
                  <a:cubicBezTo>
                    <a:pt x="13438" y="1322378"/>
                    <a:pt x="8786" y="1320451"/>
                    <a:pt x="5357" y="1317021"/>
                  </a:cubicBezTo>
                  <a:cubicBezTo>
                    <a:pt x="1927" y="1313591"/>
                    <a:pt x="0" y="1308939"/>
                    <a:pt x="0" y="1304089"/>
                  </a:cubicBezTo>
                  <a:lnTo>
                    <a:pt x="0" y="18289"/>
                  </a:lnTo>
                  <a:cubicBezTo>
                    <a:pt x="0" y="13438"/>
                    <a:pt x="1927" y="8786"/>
                    <a:pt x="5357" y="5357"/>
                  </a:cubicBezTo>
                  <a:cubicBezTo>
                    <a:pt x="8786" y="1927"/>
                    <a:pt x="13438" y="0"/>
                    <a:pt x="18289" y="0"/>
                  </a:cubicBezTo>
                  <a:close/>
                </a:path>
              </a:pathLst>
            </a:custGeom>
            <a:blipFill>
              <a:blip r:embed="rId12">
                <a:alphaModFix amt="95000"/>
              </a:blip>
              <a:stretch>
                <a:fillRect l="-8688" t="-4292" r="-9658" b="-5190"/>
              </a:stretch>
            </a:blipFill>
            <a:ln w="38100" cap="sq">
              <a:solidFill>
                <a:srgbClr val="70C1C5">
                  <a:alpha val="94902"/>
                </a:srgbClr>
              </a:solidFill>
              <a:prstDash val="solid"/>
              <a:miter/>
            </a:ln>
          </p:spPr>
          <p:txBody>
            <a:bodyPr/>
            <a:lstStyle/>
            <a:p>
              <a:endParaRPr lang="de-DE" dirty="0"/>
            </a:p>
          </p:txBody>
        </p:sp>
      </p:grpSp>
      <p:sp>
        <p:nvSpPr>
          <p:cNvPr id="27" name="TextBox 27"/>
          <p:cNvSpPr txBox="1"/>
          <p:nvPr/>
        </p:nvSpPr>
        <p:spPr>
          <a:xfrm>
            <a:off x="1823892" y="2750862"/>
            <a:ext cx="6518974" cy="12609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445"/>
              </a:lnSpc>
              <a:spcBef>
                <a:spcPct val="0"/>
              </a:spcBef>
            </a:pPr>
            <a:r>
              <a:rPr lang="en-US" sz="2461" u="none" strike="noStrik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Eine natürliche ist einer maschinellen Stimme bei auditiven Aufbereitungen der Lernmaterialien vorzuziehen. 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7259300" y="9210675"/>
            <a:ext cx="152400" cy="200025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36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4656619" y="9786857"/>
            <a:ext cx="3587388" cy="5146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7"/>
              </a:lnSpc>
              <a:spcBef>
                <a:spcPct val="0"/>
              </a:spcBef>
            </a:pPr>
            <a:r>
              <a:rPr lang="en-US" sz="3005">
                <a:solidFill>
                  <a:srgbClr val="000000"/>
                </a:solidFill>
                <a:latin typeface="TT Chocolates"/>
                <a:ea typeface="TT Chocolates"/>
                <a:cs typeface="TT Chocolates"/>
                <a:sym typeface="TT Chocolates"/>
              </a:rPr>
              <a:t>vgl. Mayer, R. E. (2001)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5" name="TextBox 5"/>
          <p:cNvSpPr txBox="1"/>
          <p:nvPr/>
        </p:nvSpPr>
        <p:spPr>
          <a:xfrm>
            <a:off x="1028700" y="1870811"/>
            <a:ext cx="11976130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7279"/>
              </a:lnSpc>
              <a:spcBef>
                <a:spcPct val="0"/>
              </a:spcBef>
            </a:pPr>
            <a:r>
              <a:rPr lang="en-US" sz="5199" b="1" u="none" strike="noStrik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Barrierefreiheit</a:t>
            </a:r>
          </a:p>
        </p:txBody>
      </p:sp>
      <p:pic>
        <p:nvPicPr>
          <p:cNvPr id="9" name="Grafik 8" descr="Ein Bild, das Text, Screenshot, Schrift enthält.&#10;&#10;KI-generierte Inhalte können fehlerhaft sein.">
            <a:extLst>
              <a:ext uri="{FF2B5EF4-FFF2-40B4-BE49-F238E27FC236}">
                <a16:creationId xmlns:a16="http://schemas.microsoft.com/office/drawing/2014/main" id="{BDCF6B71-592C-8B6A-FE30-C042A99045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8080" y="3305992"/>
            <a:ext cx="10059170" cy="5658283"/>
          </a:xfrm>
          <a:prstGeom prst="rect">
            <a:avLst/>
          </a:prstGeom>
        </p:spPr>
      </p:pic>
      <p:pic>
        <p:nvPicPr>
          <p:cNvPr id="11" name="Grafik 10" descr="Ein Bild, das Wolke, Himmel, Wasser, draußen enthält.&#10;&#10;KI-generierte Inhalte können fehlerhaft sein.">
            <a:extLst>
              <a:ext uri="{FF2B5EF4-FFF2-40B4-BE49-F238E27FC236}">
                <a16:creationId xmlns:a16="http://schemas.microsoft.com/office/drawing/2014/main" id="{576B8F5F-3EFF-EFEF-7CED-B8350649F19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3122739"/>
            <a:ext cx="5596420" cy="6024787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47612"/>
            <a:ext cx="18288000" cy="10334611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5" name="TextBox 5"/>
          <p:cNvSpPr txBox="1"/>
          <p:nvPr/>
        </p:nvSpPr>
        <p:spPr>
          <a:xfrm>
            <a:off x="1028700" y="1870811"/>
            <a:ext cx="11976130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7279"/>
              </a:lnSpc>
              <a:spcBef>
                <a:spcPct val="0"/>
              </a:spcBef>
            </a:pPr>
            <a:r>
              <a:rPr lang="en-US" sz="5199" b="1" u="none" strike="noStrik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Barrierefreiheit</a:t>
            </a:r>
          </a:p>
        </p:txBody>
      </p:sp>
      <p:pic>
        <p:nvPicPr>
          <p:cNvPr id="7" name="Grafik 6" descr="Ein Bild, das Text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CC803D9B-0297-5339-3AE1-5CC00FDAF3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3193458"/>
            <a:ext cx="10058400" cy="67056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832" y="47611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5" name="TextBox 5"/>
          <p:cNvSpPr txBox="1"/>
          <p:nvPr/>
        </p:nvSpPr>
        <p:spPr>
          <a:xfrm>
            <a:off x="1028700" y="1870811"/>
            <a:ext cx="11976130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7279"/>
              </a:lnSpc>
              <a:spcBef>
                <a:spcPct val="0"/>
              </a:spcBef>
            </a:pPr>
            <a:r>
              <a:rPr lang="en-US" sz="5199" b="1" u="none" strike="noStrike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Erstellung</a:t>
            </a:r>
            <a:r>
              <a:rPr lang="en-US" sz="5199" b="1" u="none" strike="noStrike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</a:t>
            </a:r>
            <a:r>
              <a:rPr lang="en-US" sz="5199" b="1" u="none" strike="noStrike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eigenes</a:t>
            </a:r>
            <a:r>
              <a:rPr lang="en-US" sz="5199" b="1" u="none" strike="noStrike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EduEscape Game</a:t>
            </a:r>
          </a:p>
        </p:txBody>
      </p:sp>
      <p:pic>
        <p:nvPicPr>
          <p:cNvPr id="7" name="Grafik 6" descr="Ein Bild, das Text, Screenshot enthält.&#10;&#10;KI-generierte Inhalte können fehlerhaft sein.">
            <a:extLst>
              <a:ext uri="{FF2B5EF4-FFF2-40B4-BE49-F238E27FC236}">
                <a16:creationId xmlns:a16="http://schemas.microsoft.com/office/drawing/2014/main" id="{DAC54091-7ABB-12BB-CE7B-924A9B8A07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3621589"/>
            <a:ext cx="11277600" cy="477616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21920" y="-47611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 dirty="0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4" name="TextBox 4"/>
          <p:cNvSpPr txBox="1"/>
          <p:nvPr/>
        </p:nvSpPr>
        <p:spPr>
          <a:xfrm>
            <a:off x="1606860" y="1794611"/>
            <a:ext cx="11976130" cy="8477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299"/>
              </a:lnSpc>
              <a:spcBef>
                <a:spcPct val="0"/>
              </a:spcBef>
            </a:pPr>
            <a:r>
              <a:rPr lang="en-US" sz="4499" b="1" u="none" strike="noStrike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Vorstellungsrunde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221476" y="7491848"/>
            <a:ext cx="5922524" cy="8477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299"/>
              </a:lnSpc>
              <a:spcBef>
                <a:spcPct val="0"/>
              </a:spcBef>
            </a:pPr>
            <a:r>
              <a:rPr lang="en-US" sz="4499" b="1" u="none" strike="noStrike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Ihr Wirkungsort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369777" y="7709322"/>
            <a:ext cx="5514264" cy="15661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299"/>
              </a:lnSpc>
              <a:spcBef>
                <a:spcPct val="0"/>
              </a:spcBef>
            </a:pPr>
            <a:r>
              <a:rPr lang="en-US" sz="4499" b="1" u="none" strike="noStrike" dirty="0" err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Ihre</a:t>
            </a:r>
            <a:r>
              <a:rPr lang="en-US" sz="4499" b="1" u="none" strike="noStrike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4499" b="1" u="none" strike="noStrike" dirty="0" err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Erfahrungen</a:t>
            </a:r>
            <a:r>
              <a:rPr lang="en-US" sz="4499" b="1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mit</a:t>
            </a:r>
            <a:endParaRPr lang="en-US" sz="4499" b="1" u="none" strike="noStrike" dirty="0">
              <a:solidFill>
                <a:srgbClr val="000000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  <a:p>
            <a:pPr marL="0" lvl="0" indent="0" algn="ctr">
              <a:lnSpc>
                <a:spcPts val="6299"/>
              </a:lnSpc>
              <a:spcBef>
                <a:spcPct val="0"/>
              </a:spcBef>
            </a:pPr>
            <a:r>
              <a:rPr lang="en-US" sz="4499" b="1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game-based learning</a:t>
            </a:r>
          </a:p>
        </p:txBody>
      </p:sp>
      <p:grpSp>
        <p:nvGrpSpPr>
          <p:cNvPr id="12" name="Group 4">
            <a:extLst>
              <a:ext uri="{FF2B5EF4-FFF2-40B4-BE49-F238E27FC236}">
                <a16:creationId xmlns:a16="http://schemas.microsoft.com/office/drawing/2014/main" id="{DECB04EB-B845-04B9-78B3-38B64B9DD84F}"/>
              </a:ext>
            </a:extLst>
          </p:cNvPr>
          <p:cNvGrpSpPr/>
          <p:nvPr/>
        </p:nvGrpSpPr>
        <p:grpSpPr>
          <a:xfrm>
            <a:off x="10124018" y="3294628"/>
            <a:ext cx="6005782" cy="4726294"/>
            <a:chOff x="0" y="0"/>
            <a:chExt cx="6149528" cy="4842130"/>
          </a:xfrm>
        </p:grpSpPr>
        <p:pic>
          <p:nvPicPr>
            <p:cNvPr id="13" name="Picture 5">
              <a:extLst>
                <a:ext uri="{FF2B5EF4-FFF2-40B4-BE49-F238E27FC236}">
                  <a16:creationId xmlns:a16="http://schemas.microsoft.com/office/drawing/2014/main" id="{17420C31-6AD9-CA64-3CA2-DB63F0AECEA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4443" r="4443"/>
            <a:stretch>
              <a:fillRect/>
            </a:stretch>
          </p:blipFill>
          <p:spPr>
            <a:xfrm>
              <a:off x="0" y="0"/>
              <a:ext cx="6149528" cy="4842130"/>
            </a:xfrm>
            <a:prstGeom prst="rect">
              <a:avLst/>
            </a:prstGeom>
          </p:spPr>
        </p:pic>
      </p:grpSp>
      <p:pic>
        <p:nvPicPr>
          <p:cNvPr id="15" name="Grafik 14" descr="Schulgebäude mit einfarbiger Füllung">
            <a:extLst>
              <a:ext uri="{FF2B5EF4-FFF2-40B4-BE49-F238E27FC236}">
                <a16:creationId xmlns:a16="http://schemas.microsoft.com/office/drawing/2014/main" id="{FC940035-E14F-7B2E-67FA-2873C93C00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532098" y="3067922"/>
            <a:ext cx="4953000" cy="49530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D7C319-9DD8-BDB5-41EA-0D708C1B7B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E2455AE7-7093-A219-27C9-4D8D3F6ABFCE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3AF6499F-19A9-DCE6-C864-2894DC6096FF}"/>
              </a:ext>
            </a:extLst>
          </p:cNvPr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37E02D0A-4995-6410-50C1-5B0F30CC9C25}"/>
              </a:ext>
            </a:extLst>
          </p:cNvPr>
          <p:cNvSpPr txBox="1"/>
          <p:nvPr/>
        </p:nvSpPr>
        <p:spPr>
          <a:xfrm>
            <a:off x="1028700" y="1870811"/>
            <a:ext cx="11976130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7279"/>
              </a:lnSpc>
              <a:spcBef>
                <a:spcPct val="0"/>
              </a:spcBef>
            </a:pPr>
            <a:r>
              <a:rPr lang="en-US" sz="5199" b="1" u="none" strike="noStrike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Einführung</a:t>
            </a:r>
            <a:r>
              <a:rPr lang="en-US" sz="5199" b="1" u="none" strike="noStrike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</a:t>
            </a:r>
            <a:r>
              <a:rPr lang="en-US" sz="5199" b="1" u="none" strike="noStrike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Actionbound</a:t>
            </a:r>
            <a:r>
              <a:rPr lang="en-US" sz="5199" b="1" u="none" strike="noStrike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</a:t>
            </a:r>
          </a:p>
        </p:txBody>
      </p:sp>
      <p:pic>
        <p:nvPicPr>
          <p:cNvPr id="6" name="Grafik 5" descr="Ein Bild, das Text, Software, Multimedia-Software, Computersymbol enthält.&#10;&#10;KI-generierte Inhalte können fehlerhaft sein.">
            <a:extLst>
              <a:ext uri="{FF2B5EF4-FFF2-40B4-BE49-F238E27FC236}">
                <a16:creationId xmlns:a16="http://schemas.microsoft.com/office/drawing/2014/main" id="{0727521E-3619-EC19-C1F1-78A765C0B4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4585" y="3054562"/>
            <a:ext cx="10718830" cy="6874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3627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4" name="Freeform 4"/>
          <p:cNvSpPr/>
          <p:nvPr/>
        </p:nvSpPr>
        <p:spPr>
          <a:xfrm>
            <a:off x="2597545" y="1637577"/>
            <a:ext cx="13092910" cy="8510268"/>
          </a:xfrm>
          <a:custGeom>
            <a:avLst/>
            <a:gdLst/>
            <a:ahLst/>
            <a:cxnLst/>
            <a:rect l="l" t="t" r="r" b="b"/>
            <a:pathLst>
              <a:path w="13092910" h="8510268">
                <a:moveTo>
                  <a:pt x="0" y="0"/>
                </a:moveTo>
                <a:lnTo>
                  <a:pt x="13092910" y="0"/>
                </a:lnTo>
                <a:lnTo>
                  <a:pt x="13092910" y="8510268"/>
                </a:lnTo>
                <a:lnTo>
                  <a:pt x="0" y="851026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3695" b="-3421"/>
            </a:stretch>
          </a:blipFill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4" name="TextBox 4"/>
          <p:cNvSpPr txBox="1"/>
          <p:nvPr/>
        </p:nvSpPr>
        <p:spPr>
          <a:xfrm>
            <a:off x="1028700" y="1870811"/>
            <a:ext cx="11976130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7279"/>
              </a:lnSpc>
              <a:spcBef>
                <a:spcPct val="0"/>
              </a:spcBef>
            </a:pPr>
            <a:r>
              <a:rPr lang="en-US" sz="5199" b="1" u="none" strike="noStrike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Reflexion</a:t>
            </a:r>
            <a:endParaRPr lang="en-US" sz="5199" b="1" u="none" strike="noStrike" dirty="0">
              <a:solidFill>
                <a:srgbClr val="000000"/>
              </a:solidFill>
              <a:latin typeface="Canva Sans Bold"/>
              <a:ea typeface="Canva Sans Bold"/>
              <a:cs typeface="Canva Sans Bold"/>
              <a:sym typeface="Canva Sans Bold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2209800" y="2757906"/>
            <a:ext cx="7975630" cy="7010400"/>
          </a:xfrm>
          <a:custGeom>
            <a:avLst/>
            <a:gdLst/>
            <a:ahLst/>
            <a:cxnLst/>
            <a:rect l="l" t="t" r="r" b="b"/>
            <a:pathLst>
              <a:path w="6133258" h="5834261">
                <a:moveTo>
                  <a:pt x="0" y="0"/>
                </a:moveTo>
                <a:lnTo>
                  <a:pt x="6133258" y="0"/>
                </a:lnTo>
                <a:lnTo>
                  <a:pt x="6133258" y="5834262"/>
                </a:lnTo>
                <a:lnTo>
                  <a:pt x="0" y="583426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75253F0C-F6B4-EEBA-9458-BA82BF5F5054}"/>
              </a:ext>
            </a:extLst>
          </p:cNvPr>
          <p:cNvSpPr txBox="1"/>
          <p:nvPr/>
        </p:nvSpPr>
        <p:spPr>
          <a:xfrm>
            <a:off x="10986477" y="2080693"/>
            <a:ext cx="5562600" cy="5324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5199" b="1" dirty="0">
                <a:solidFill>
                  <a:srgbClr val="000000"/>
                </a:solidFill>
                <a:latin typeface="Canva Sans Bold"/>
              </a:rPr>
              <a:t>Ausblick:</a:t>
            </a:r>
            <a:endParaRPr lang="de-DE" sz="3600" b="1" dirty="0"/>
          </a:p>
          <a:p>
            <a:endParaRPr lang="de-DE" sz="3600" b="1" dirty="0"/>
          </a:p>
          <a:p>
            <a:r>
              <a:rPr lang="de-DE" sz="3600" b="1" dirty="0"/>
              <a:t>Optionale Beratungstermine: </a:t>
            </a:r>
          </a:p>
          <a:p>
            <a:r>
              <a:rPr lang="de-DE" sz="3600" dirty="0"/>
              <a:t>Kontakt per Mail</a:t>
            </a:r>
          </a:p>
          <a:p>
            <a:endParaRPr lang="de-DE" sz="3600" b="1" dirty="0"/>
          </a:p>
          <a:p>
            <a:r>
              <a:rPr lang="de-DE" sz="3600" b="1" dirty="0"/>
              <a:t>Digitale Abschlussveranstaltung: </a:t>
            </a:r>
            <a:r>
              <a:rPr lang="de-DE" sz="3600" dirty="0"/>
              <a:t>Datum, Uhrzeit</a:t>
            </a:r>
            <a:endParaRPr lang="de-DE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95088C-9156-F50E-BA5A-E07176EF7E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DEB26CCA-3786-2C34-0874-4D81F8C8C72D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0E0CD88D-7751-7C5B-7DD4-C319374593BD}"/>
              </a:ext>
            </a:extLst>
          </p:cNvPr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grpSp>
        <p:nvGrpSpPr>
          <p:cNvPr id="6" name="Gruppieren">
            <a:extLst>
              <a:ext uri="{FF2B5EF4-FFF2-40B4-BE49-F238E27FC236}">
                <a16:creationId xmlns:a16="http://schemas.microsoft.com/office/drawing/2014/main" id="{A76B8188-D5F4-50F2-C661-90C17969F7CF}"/>
              </a:ext>
            </a:extLst>
          </p:cNvPr>
          <p:cNvGrpSpPr/>
          <p:nvPr/>
        </p:nvGrpSpPr>
        <p:grpSpPr>
          <a:xfrm>
            <a:off x="8001000" y="8593810"/>
            <a:ext cx="5874118" cy="1358771"/>
            <a:chOff x="0" y="0"/>
            <a:chExt cx="11748234" cy="2717540"/>
          </a:xfrm>
        </p:grpSpPr>
        <p:pic>
          <p:nvPicPr>
            <p:cNvPr id="7" name="Vector_Stiftung_WB_Marke_4c_Schutzraum.jpg" descr="Vector_Stiftung_WB_Marke_4c_Schutzraum.jpg">
              <a:extLst>
                <a:ext uri="{FF2B5EF4-FFF2-40B4-BE49-F238E27FC236}">
                  <a16:creationId xmlns:a16="http://schemas.microsoft.com/office/drawing/2014/main" id="{43C149EE-3D0A-E64F-5A2D-F00FFEB228D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6520"/>
            <a:stretch>
              <a:fillRect/>
            </a:stretch>
          </p:blipFill>
          <p:spPr>
            <a:xfrm>
              <a:off x="0" y="1683"/>
              <a:ext cx="6568346" cy="271417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0" name="Rechteck">
              <a:extLst>
                <a:ext uri="{FF2B5EF4-FFF2-40B4-BE49-F238E27FC236}">
                  <a16:creationId xmlns:a16="http://schemas.microsoft.com/office/drawing/2014/main" id="{9023754D-2A39-EDB3-C866-8B3BFE5D226D}"/>
                </a:ext>
              </a:extLst>
            </p:cNvPr>
            <p:cNvSpPr/>
            <p:nvPr/>
          </p:nvSpPr>
          <p:spPr>
            <a:xfrm>
              <a:off x="6831017" y="0"/>
              <a:ext cx="4917218" cy="2717541"/>
            </a:xfrm>
            <a:prstGeom prst="rect">
              <a:avLst/>
            </a:pr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sz="1600"/>
            </a:p>
          </p:txBody>
        </p:sp>
        <p:pic>
          <p:nvPicPr>
            <p:cNvPr id="11" name="2560px-Fonds_der_Chemischen_Industrie_Logo.png" descr="2560px-Fonds_der_Chemischen_Industrie_Logo.png">
              <a:extLst>
                <a:ext uri="{FF2B5EF4-FFF2-40B4-BE49-F238E27FC236}">
                  <a16:creationId xmlns:a16="http://schemas.microsoft.com/office/drawing/2014/main" id="{7D3AC581-C1AE-08DA-6081-FD2AB7F29DA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064471" y="33239"/>
              <a:ext cx="4450310" cy="26510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2" name="Textfeld 11">
            <a:extLst>
              <a:ext uri="{FF2B5EF4-FFF2-40B4-BE49-F238E27FC236}">
                <a16:creationId xmlns:a16="http://schemas.microsoft.com/office/drawing/2014/main" id="{684047CF-A060-EF9E-E42C-22613382EBC9}"/>
              </a:ext>
            </a:extLst>
          </p:cNvPr>
          <p:cNvSpPr txBox="1"/>
          <p:nvPr/>
        </p:nvSpPr>
        <p:spPr>
          <a:xfrm>
            <a:off x="1828800" y="3333238"/>
            <a:ext cx="14859000" cy="41755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defTabSz="412750" hangingPunct="0"/>
            <a:r>
              <a:rPr lang="de-DE" sz="3600" b="1" dirty="0">
                <a:solidFill>
                  <a:srgbClr val="000000"/>
                </a:solidFill>
                <a:ea typeface="Helvetica Neue"/>
                <a:cs typeface="Helvetica Neue"/>
                <a:sym typeface="Helvetica Neue"/>
              </a:rPr>
              <a:t>Sie möchten gerne mehr über das Projekt Science4Exit erfahren oder weitere EduEscape Games kennenlernen und bei sich im Unterricht einsetzen?</a:t>
            </a:r>
          </a:p>
          <a:p>
            <a:pPr defTabSz="412750" hangingPunct="0"/>
            <a:r>
              <a:rPr lang="de-DE" sz="3600" b="1" dirty="0">
                <a:solidFill>
                  <a:srgbClr val="000000"/>
                </a:solidFill>
                <a:ea typeface="Helvetica Neue"/>
                <a:cs typeface="Helvetica Neue"/>
                <a:sym typeface="Helvetica Neue"/>
              </a:rPr>
              <a:t>Dann kontaktieren Sie uns gerne per Mail. </a:t>
            </a:r>
          </a:p>
          <a:p>
            <a:pPr defTabSz="412750" hangingPunct="0"/>
            <a:endParaRPr lang="de-DE" sz="2000" b="1" dirty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defTabSz="412750" hangingPunct="0"/>
            <a:endParaRPr lang="de-DE" sz="2000" dirty="0"/>
          </a:p>
          <a:p>
            <a:pPr defTabSz="412750" hangingPunct="0"/>
            <a:r>
              <a:rPr lang="de-DE" sz="2000" dirty="0"/>
              <a:t>Prof. Dr. Isabel Rubner</a:t>
            </a:r>
          </a:p>
          <a:p>
            <a:pPr defTabSz="412750" hangingPunct="0"/>
            <a:r>
              <a:rPr lang="de-DE" sz="2000" dirty="0">
                <a:hlinkClick r:id="rId6"/>
              </a:rPr>
              <a:t>i</a:t>
            </a:r>
            <a:r>
              <a:rPr lang="de-DE" sz="2000" b="1" dirty="0">
                <a:solidFill>
                  <a:srgbClr val="000000"/>
                </a:solidFill>
                <a:sym typeface="Helvetica Neue"/>
                <a:hlinkClick r:id="rId6"/>
              </a:rPr>
              <a:t>sabel.rubner@ph-ludwigsburg.de</a:t>
            </a:r>
            <a:endParaRPr lang="de-DE" sz="2000" b="1" dirty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defTabSz="412750" hangingPunct="0"/>
            <a:endParaRPr lang="de-DE" sz="2000" b="1" dirty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defTabSz="412750" hangingPunct="0"/>
            <a:r>
              <a:rPr lang="de-DE" sz="2000" b="1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Soraya Cornelius</a:t>
            </a:r>
          </a:p>
          <a:p>
            <a:pPr defTabSz="412750" hangingPunct="0"/>
            <a:r>
              <a:rPr lang="de-DE" sz="2000" dirty="0">
                <a:hlinkClick r:id="rId7"/>
              </a:rPr>
              <a:t>s</a:t>
            </a:r>
            <a:r>
              <a:rPr lang="de-DE" sz="2000" b="1" dirty="0">
                <a:solidFill>
                  <a:srgbClr val="000000"/>
                </a:solidFill>
                <a:sym typeface="Helvetica Neue"/>
                <a:hlinkClick r:id="rId7"/>
              </a:rPr>
              <a:t>oraya.cornelius@ph-ludwigsburg.de</a:t>
            </a:r>
            <a:endParaRPr lang="de-DE" sz="2000" b="1" dirty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defTabSz="412750" hangingPunct="0"/>
            <a:endParaRPr lang="de-DE" sz="2000" b="1" dirty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AB05DCA7-6FB0-099A-9241-61E41DCAD4D4}"/>
              </a:ext>
            </a:extLst>
          </p:cNvPr>
          <p:cNvSpPr txBox="1"/>
          <p:nvPr/>
        </p:nvSpPr>
        <p:spPr>
          <a:xfrm>
            <a:off x="1028700" y="1870811"/>
            <a:ext cx="15049500" cy="8742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just">
              <a:lnSpc>
                <a:spcPts val="7279"/>
              </a:lnSpc>
              <a:spcBef>
                <a:spcPct val="0"/>
              </a:spcBef>
            </a:pPr>
            <a:r>
              <a:rPr lang="en-US" sz="5199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Kontakt</a:t>
            </a:r>
            <a:r>
              <a:rPr lang="en-US" sz="5199" b="1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</a:t>
            </a:r>
            <a:r>
              <a:rPr lang="en-US" sz="5199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zum</a:t>
            </a:r>
            <a:r>
              <a:rPr lang="en-US" sz="5199" b="1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</a:t>
            </a:r>
            <a:r>
              <a:rPr lang="en-US" sz="5199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Arbeitskreis</a:t>
            </a:r>
            <a:endParaRPr lang="en-US" sz="5199" b="1" u="none" strike="noStrike" dirty="0">
              <a:solidFill>
                <a:srgbClr val="000000"/>
              </a:solidFill>
              <a:latin typeface="Canva Sans Bold"/>
              <a:ea typeface="Canva Sans Bold"/>
              <a:cs typeface="Canva Sans Bold"/>
              <a:sym typeface="Canva Sans Bold"/>
            </a:endParaRPr>
          </a:p>
        </p:txBody>
      </p:sp>
      <p:pic>
        <p:nvPicPr>
          <p:cNvPr id="14" name="Grafik 13" descr="Ein Bild, das Text, Screenshot, Muster, Quadrat enthält.&#10;&#10;KI-generierte Inhalte können fehlerhaft sein.">
            <a:extLst>
              <a:ext uri="{FF2B5EF4-FFF2-40B4-BE49-F238E27FC236}">
                <a16:creationId xmlns:a16="http://schemas.microsoft.com/office/drawing/2014/main" id="{0115A2C0-484F-E6B6-CA54-1095C4F6664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2600" y="4787545"/>
            <a:ext cx="2895600" cy="3590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13842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C77C7111-E262-8E08-6538-9AC83E2FD6BD}"/>
              </a:ext>
            </a:extLst>
          </p:cNvPr>
          <p:cNvSpPr txBox="1"/>
          <p:nvPr/>
        </p:nvSpPr>
        <p:spPr>
          <a:xfrm>
            <a:off x="2061675" y="5532232"/>
            <a:ext cx="14487434" cy="10991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940"/>
              </a:lnSpc>
              <a:spcBef>
                <a:spcPct val="0"/>
              </a:spcBef>
            </a:pPr>
            <a:r>
              <a:rPr lang="en-US" sz="21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Mayer, R. E. (2021). Cognitive Theory of Multimedia Learning. In L. Fiorella &amp; R. E. Mayer (Hrsg.), The Cambridge Handbook of Multimedia Learning (3. Aufl., S. 57–72). Cambridge University Press. https://doi.org/10.1017/9781108894333.008</a:t>
            </a:r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F560EE0E-B5BC-A234-CEA3-37E1CDBD4357}"/>
              </a:ext>
            </a:extLst>
          </p:cNvPr>
          <p:cNvSpPr txBox="1"/>
          <p:nvPr/>
        </p:nvSpPr>
        <p:spPr>
          <a:xfrm>
            <a:off x="2061675" y="4691175"/>
            <a:ext cx="15356089" cy="7277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940"/>
              </a:lnSpc>
              <a:spcBef>
                <a:spcPct val="0"/>
              </a:spcBef>
            </a:pPr>
            <a:r>
              <a:rPr lang="en-US" sz="2100" u="none" strike="noStrik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Mayer, R. E. (2014). Cognitive Theory of Multimedia Learning. In R. E. Mayer (Hrsg.), The Cambridge Handbook of Multimedia Learning (2. Aufl., S. 43–71). Cambridge University Press. https://doi.org/10.1017/CBO9781139547369.005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1795B12A-BE03-DAFD-346E-6A38AC6BD1FA}"/>
              </a:ext>
            </a:extLst>
          </p:cNvPr>
          <p:cNvSpPr txBox="1"/>
          <p:nvPr/>
        </p:nvSpPr>
        <p:spPr>
          <a:xfrm>
            <a:off x="2061675" y="3891391"/>
            <a:ext cx="14487434" cy="7277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940"/>
              </a:lnSpc>
              <a:spcBef>
                <a:spcPct val="0"/>
              </a:spcBef>
            </a:pPr>
            <a:r>
              <a:rPr lang="en-US" sz="2100" u="none" strike="noStrike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Mayer, R. E. (2001). Multimedia Learning (1. </a:t>
            </a:r>
            <a:r>
              <a:rPr lang="en-US" sz="2100" u="none" strike="noStrike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Aufl</a:t>
            </a:r>
            <a:r>
              <a:rPr lang="en-US" sz="2100" u="none" strike="noStrike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.). Cambridge University Press. https://</a:t>
            </a:r>
            <a:r>
              <a:rPr lang="en-US" sz="2100" u="none" strike="noStrike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doi.org</a:t>
            </a:r>
            <a:r>
              <a:rPr lang="en-US" sz="2100" u="none" strike="noStrike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/10.1017/CBO9781139164603</a:t>
            </a:r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29B6819D-9643-5651-AC02-5D6AA405A7AF}"/>
              </a:ext>
            </a:extLst>
          </p:cNvPr>
          <p:cNvSpPr txBox="1"/>
          <p:nvPr/>
        </p:nvSpPr>
        <p:spPr>
          <a:xfrm>
            <a:off x="2061675" y="6679042"/>
            <a:ext cx="14817093" cy="2880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911"/>
              </a:lnSpc>
            </a:pPr>
            <a:r>
              <a:rPr lang="en-US" sz="2079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Rubner, I., Ditter, D., Weiser, D., Ditter, R. &amp; Lukas, S. (2024). Escape the classroom: Wissenschaft </a:t>
            </a:r>
            <a:r>
              <a:rPr lang="en-US" sz="2079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interaktiv</a:t>
            </a:r>
            <a:r>
              <a:rPr lang="en-US" sz="2079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. </a:t>
            </a:r>
            <a:r>
              <a:rPr lang="en-US" sz="2079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Nachrichten</a:t>
            </a:r>
            <a:r>
              <a:rPr lang="en-US" sz="2079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079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aus</a:t>
            </a:r>
            <a:r>
              <a:rPr lang="en-US" sz="2079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der </a:t>
            </a:r>
            <a:r>
              <a:rPr lang="en-US" sz="2079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Chemie</a:t>
            </a:r>
            <a:r>
              <a:rPr lang="en-US" sz="2079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, 72(10), 8–11. https://</a:t>
            </a:r>
            <a:r>
              <a:rPr lang="en-US" sz="2079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doi.org</a:t>
            </a:r>
            <a:r>
              <a:rPr lang="en-US" sz="2079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/10.1002/nadc.20244144112</a:t>
            </a:r>
          </a:p>
          <a:p>
            <a:pPr algn="l">
              <a:lnSpc>
                <a:spcPts val="2911"/>
              </a:lnSpc>
              <a:spcBef>
                <a:spcPct val="0"/>
              </a:spcBef>
            </a:pPr>
            <a:r>
              <a:rPr lang="en-US" sz="2079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Rubner, I., Ditter, D., Weiser, D., Lukas. S.(2024): Experimental Escape Games with Digital Enrichment - An Innovative Format in Science Education. New Perspectives in Science Education. Florenz 14./15.03.2024</a:t>
            </a:r>
          </a:p>
          <a:p>
            <a:pPr algn="l">
              <a:lnSpc>
                <a:spcPts val="2911"/>
              </a:lnSpc>
              <a:spcBef>
                <a:spcPct val="0"/>
              </a:spcBef>
            </a:pPr>
            <a:r>
              <a:rPr lang="en-US" sz="2079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Rubner, I.; Ditter, D., Weiser, D., Ditter, R., Lukas, S. (2024): Das Projekt Science4Exit – </a:t>
            </a:r>
            <a:r>
              <a:rPr lang="en-US" sz="2079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experimentelle</a:t>
            </a:r>
            <a:r>
              <a:rPr lang="en-US" sz="2079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Escape Games mit </a:t>
            </a:r>
            <a:r>
              <a:rPr lang="en-US" sz="2079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digitaler</a:t>
            </a:r>
            <a:r>
              <a:rPr lang="en-US" sz="2079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079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Anreicherung</a:t>
            </a:r>
            <a:r>
              <a:rPr lang="en-US" sz="2079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. </a:t>
            </a:r>
            <a:r>
              <a:rPr lang="en-US" sz="2079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Chemie</a:t>
            </a:r>
            <a:r>
              <a:rPr lang="en-US" sz="2079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&amp; Schule | Salzburg | 39 | 2024 Nr. 3, S. 5-9</a:t>
            </a:r>
          </a:p>
          <a:p>
            <a:pPr algn="l">
              <a:lnSpc>
                <a:spcPts val="2911"/>
              </a:lnSpc>
              <a:spcBef>
                <a:spcPct val="0"/>
              </a:spcBef>
            </a:pPr>
            <a:r>
              <a:rPr lang="en-US" sz="2079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Rubner, I., Ditter, D., Weiser, D. &amp; Lukas, S. (2024). Experimental Escape Games with Digital Enrichment - An Innovative Format in Science Education. New Perspectives in Science Education, 13th Edition 2024.</a:t>
            </a:r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5B45033C-8593-F948-69EC-F9635E09B561}"/>
              </a:ext>
            </a:extLst>
          </p:cNvPr>
          <p:cNvSpPr txBox="1"/>
          <p:nvPr/>
        </p:nvSpPr>
        <p:spPr>
          <a:xfrm>
            <a:off x="2061675" y="1620633"/>
            <a:ext cx="13792807" cy="22136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940"/>
              </a:lnSpc>
              <a:spcBef>
                <a:spcPct val="0"/>
              </a:spcBef>
            </a:pPr>
            <a:r>
              <a:rPr lang="en-US" sz="2100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Ditter, D., Lukas, S., Weiser, D., Rubner, I. (2023): Science4Exit Project: Experimental Escape Games with Digital Enrichment in an Extracurricular Learning Venue. Proceedings of the 17th European Conference on Games Based Learning, ECGBL 2023, p.154-161, https://</a:t>
            </a:r>
            <a:r>
              <a:rPr lang="en-US" sz="21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doi.org</a:t>
            </a:r>
            <a:r>
              <a:rPr lang="en-US" sz="2100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/10.34190/ecgbl.17.1.1620</a:t>
            </a:r>
          </a:p>
          <a:p>
            <a:pPr algn="l">
              <a:lnSpc>
                <a:spcPts val="2940"/>
              </a:lnSpc>
              <a:spcBef>
                <a:spcPct val="0"/>
              </a:spcBef>
            </a:pPr>
            <a:r>
              <a:rPr lang="en-US" sz="2100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Hesser, R., Lukas, S., Rubner, I. (2023): Science4Exitschool: Escape Games for Chemistry Classes. Proceedings of the 17th European Conference on Games Based Learning, ECGBL 2023, p.833-835, DOI: https://</a:t>
            </a:r>
            <a:r>
              <a:rPr lang="en-US" sz="21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doi.org</a:t>
            </a:r>
            <a:r>
              <a:rPr lang="en-US" sz="2100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/10.34190/ecgbl.17.1.1559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673A5E-08FC-61E4-9A16-8B771391BC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A77C5274-F550-45C6-7F20-F84ED0492A6A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 dirty="0">
              <a:highlight>
                <a:srgbClr val="FFFF00"/>
              </a:highlight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A45387DF-D98B-1FEA-1A3C-7C4617B77AC5}"/>
              </a:ext>
            </a:extLst>
          </p:cNvPr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AF5DCA50-3A54-EB7D-59AE-9624DF7A0159}"/>
              </a:ext>
            </a:extLst>
          </p:cNvPr>
          <p:cNvSpPr txBox="1"/>
          <p:nvPr/>
        </p:nvSpPr>
        <p:spPr>
          <a:xfrm>
            <a:off x="1606860" y="1794611"/>
            <a:ext cx="11976130" cy="7582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299"/>
              </a:lnSpc>
              <a:spcBef>
                <a:spcPct val="0"/>
              </a:spcBef>
            </a:pPr>
            <a:r>
              <a:rPr lang="en-US" sz="4499" b="1" u="none" strike="noStrike" dirty="0" err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Ankommen</a:t>
            </a:r>
            <a:r>
              <a:rPr lang="en-US" sz="4499" b="1" u="none" strike="noStrike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– </a:t>
            </a:r>
            <a:r>
              <a:rPr lang="en-US" sz="4499" b="1" u="none" strike="noStrike" dirty="0" err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Austausch</a:t>
            </a:r>
            <a:r>
              <a:rPr lang="en-US" sz="4499" b="1" u="none" strike="noStrike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in Teams</a:t>
            </a:r>
          </a:p>
        </p:txBody>
      </p:sp>
      <p:pic>
        <p:nvPicPr>
          <p:cNvPr id="12" name="Grafik 11" descr="Ein Bild, das Gebäude, Text, Werbung, Beschilderung enthält.&#10;&#10;Automatisch generierte Beschreibung">
            <a:extLst>
              <a:ext uri="{FF2B5EF4-FFF2-40B4-BE49-F238E27FC236}">
                <a16:creationId xmlns:a16="http://schemas.microsoft.com/office/drawing/2014/main" id="{D97B775C-E8AE-CF7F-7B86-B87724C021C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6465" t="29366" r="6402" b="35801"/>
          <a:stretch>
            <a:fillRect/>
          </a:stretch>
        </p:blipFill>
        <p:spPr bwMode="auto">
          <a:xfrm rot="5400000">
            <a:off x="11404580" y="4258345"/>
            <a:ext cx="6832639" cy="3124200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8C50EADB-3EC4-D0A6-7A96-64A504DED0DF}"/>
              </a:ext>
            </a:extLst>
          </p:cNvPr>
          <p:cNvSpPr txBox="1"/>
          <p:nvPr/>
        </p:nvSpPr>
        <p:spPr>
          <a:xfrm>
            <a:off x="5045767" y="7131329"/>
            <a:ext cx="4989663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rgbClr val="000000"/>
                </a:solidFill>
                <a:highlight>
                  <a:srgbClr val="FFFF00"/>
                </a:highlight>
                <a:cs typeface="Calibri (MS) Bold"/>
              </a:rPr>
              <a:t>Link bzw. QR-Code zu einer Umfrage einfügen</a:t>
            </a:r>
          </a:p>
          <a:p>
            <a:endParaRPr lang="de-DE" sz="4400" dirty="0"/>
          </a:p>
        </p:txBody>
      </p:sp>
      <p:graphicFrame>
        <p:nvGraphicFramePr>
          <p:cNvPr id="14" name="Textfeld 9">
            <a:extLst>
              <a:ext uri="{FF2B5EF4-FFF2-40B4-BE49-F238E27FC236}">
                <a16:creationId xmlns:a16="http://schemas.microsoft.com/office/drawing/2014/main" id="{854C0922-A270-791B-67AF-5BC96B22DB5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37976085"/>
              </p:ext>
            </p:extLst>
          </p:nvPr>
        </p:nvGraphicFramePr>
        <p:xfrm>
          <a:off x="1633823" y="3075073"/>
          <a:ext cx="11624976" cy="32574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0012210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 dirty="0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5" name="TextBox 5"/>
          <p:cNvSpPr txBox="1"/>
          <p:nvPr/>
        </p:nvSpPr>
        <p:spPr>
          <a:xfrm>
            <a:off x="1028700" y="1794611"/>
            <a:ext cx="11976130" cy="8477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299"/>
              </a:lnSpc>
              <a:spcBef>
                <a:spcPct val="0"/>
              </a:spcBef>
            </a:pPr>
            <a:r>
              <a:rPr lang="en-US" sz="4499" b="1" u="none" strike="noStrike" dirty="0" err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Fragen</a:t>
            </a:r>
            <a:r>
              <a:rPr lang="en-US" sz="4499" b="1" u="none" strike="noStrike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4499" b="1" u="none" strike="noStrike" dirty="0" err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zu</a:t>
            </a:r>
            <a:r>
              <a:rPr lang="en-US" sz="4499" b="1" u="none" strike="noStrike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den </a:t>
            </a:r>
            <a:r>
              <a:rPr lang="de-DE" sz="4499" b="1" u="none" strike="noStrike" noProof="0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vorbereitenden</a:t>
            </a:r>
            <a:r>
              <a:rPr lang="en-US" sz="4499" b="1" u="none" strike="noStrike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Videos?</a:t>
            </a:r>
          </a:p>
        </p:txBody>
      </p:sp>
      <p:pic>
        <p:nvPicPr>
          <p:cNvPr id="7" name="Grafik 6" descr="Fragezeichen mit einfarbiger Füllung">
            <a:extLst>
              <a:ext uri="{FF2B5EF4-FFF2-40B4-BE49-F238E27FC236}">
                <a16:creationId xmlns:a16="http://schemas.microsoft.com/office/drawing/2014/main" id="{37BABADC-A453-7657-05FD-9EDCEC755B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15000" y="3141071"/>
            <a:ext cx="5486400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47612"/>
            <a:ext cx="18288000" cy="10334611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4" name="TextBox 4"/>
          <p:cNvSpPr txBox="1"/>
          <p:nvPr/>
        </p:nvSpPr>
        <p:spPr>
          <a:xfrm>
            <a:off x="1028700" y="1635650"/>
            <a:ext cx="11976130" cy="8477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299"/>
              </a:lnSpc>
              <a:spcBef>
                <a:spcPct val="0"/>
              </a:spcBef>
            </a:pPr>
            <a:r>
              <a:rPr lang="en-US" sz="4499" b="1" dirty="0" err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Ziele</a:t>
            </a:r>
            <a:r>
              <a:rPr lang="en-US" sz="4499" b="1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von EduEscape Games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85467334-176F-E11C-8EB4-6D4D94C10C6C}"/>
              </a:ext>
            </a:extLst>
          </p:cNvPr>
          <p:cNvSpPr/>
          <p:nvPr/>
        </p:nvSpPr>
        <p:spPr>
          <a:xfrm>
            <a:off x="11780810" y="2705100"/>
            <a:ext cx="4768267" cy="6316443"/>
          </a:xfrm>
          <a:prstGeom prst="rect">
            <a:avLst/>
          </a:prstGeom>
          <a:solidFill>
            <a:srgbClr val="89D7D2"/>
          </a:solidFill>
          <a:effectLst>
            <a:softEdge rad="89853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Box 7"/>
          <p:cNvSpPr txBox="1"/>
          <p:nvPr/>
        </p:nvSpPr>
        <p:spPr>
          <a:xfrm>
            <a:off x="12189510" y="3292743"/>
            <a:ext cx="3950866" cy="47367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5320"/>
              </a:lnSpc>
              <a:spcBef>
                <a:spcPct val="0"/>
              </a:spcBef>
            </a:pPr>
            <a:r>
              <a:rPr lang="en-US" sz="4400" dirty="0" err="1">
                <a:solidFill>
                  <a:schemeClr val="bg1"/>
                </a:solidFill>
                <a:ea typeface="Contrail One"/>
                <a:cs typeface="Contrail One"/>
                <a:sym typeface="Contrail One"/>
              </a:rPr>
              <a:t>kooperatives</a:t>
            </a:r>
            <a:r>
              <a:rPr lang="en-US" sz="4400" dirty="0">
                <a:solidFill>
                  <a:schemeClr val="bg1"/>
                </a:solidFill>
                <a:ea typeface="Contrail One"/>
                <a:cs typeface="Contrail One"/>
                <a:sym typeface="Contrail One"/>
              </a:rPr>
              <a:t> </a:t>
            </a:r>
            <a:r>
              <a:rPr lang="en-US" sz="4400" dirty="0" err="1">
                <a:solidFill>
                  <a:schemeClr val="bg1"/>
                </a:solidFill>
                <a:ea typeface="Contrail One"/>
                <a:cs typeface="Contrail One"/>
                <a:sym typeface="Contrail One"/>
              </a:rPr>
              <a:t>Lösen</a:t>
            </a:r>
            <a:r>
              <a:rPr lang="en-US" sz="4400" dirty="0">
                <a:solidFill>
                  <a:schemeClr val="bg1"/>
                </a:solidFill>
                <a:ea typeface="Contrail One"/>
                <a:cs typeface="Contrail One"/>
                <a:sym typeface="Contrail One"/>
              </a:rPr>
              <a:t> von </a:t>
            </a:r>
            <a:r>
              <a:rPr lang="en-US" sz="4400" dirty="0" err="1">
                <a:solidFill>
                  <a:schemeClr val="bg1"/>
                </a:solidFill>
                <a:ea typeface="Contrail One"/>
                <a:cs typeface="Contrail One"/>
                <a:sym typeface="Contrail One"/>
              </a:rPr>
              <a:t>Rätseln</a:t>
            </a:r>
            <a:r>
              <a:rPr lang="en-US" sz="4400" dirty="0">
                <a:solidFill>
                  <a:schemeClr val="bg1"/>
                </a:solidFill>
                <a:ea typeface="Contrail One"/>
                <a:cs typeface="Contrail One"/>
                <a:sym typeface="Contrail One"/>
              </a:rPr>
              <a:t> und </a:t>
            </a:r>
            <a:r>
              <a:rPr lang="en-US" sz="4400" dirty="0" err="1">
                <a:solidFill>
                  <a:schemeClr val="bg1"/>
                </a:solidFill>
                <a:ea typeface="Contrail One"/>
                <a:cs typeface="Contrail One"/>
                <a:sym typeface="Contrail One"/>
              </a:rPr>
              <a:t>Erweiterung</a:t>
            </a:r>
            <a:r>
              <a:rPr lang="en-US" sz="4400" dirty="0">
                <a:solidFill>
                  <a:schemeClr val="bg1"/>
                </a:solidFill>
                <a:ea typeface="Contrail One"/>
                <a:cs typeface="Contrail One"/>
                <a:sym typeface="Contrail One"/>
              </a:rPr>
              <a:t> /</a:t>
            </a:r>
          </a:p>
          <a:p>
            <a:pPr marL="0" lvl="0" indent="0" algn="ctr">
              <a:lnSpc>
                <a:spcPts val="5320"/>
              </a:lnSpc>
              <a:spcBef>
                <a:spcPct val="0"/>
              </a:spcBef>
            </a:pPr>
            <a:r>
              <a:rPr lang="en-US" sz="4400" dirty="0" err="1">
                <a:solidFill>
                  <a:schemeClr val="bg1"/>
                </a:solidFill>
                <a:ea typeface="Contrail One"/>
                <a:cs typeface="Contrail One"/>
                <a:sym typeface="Contrail One"/>
              </a:rPr>
              <a:t>Vertiefung</a:t>
            </a:r>
            <a:r>
              <a:rPr lang="en-US" sz="4400" dirty="0">
                <a:solidFill>
                  <a:schemeClr val="bg1"/>
                </a:solidFill>
                <a:ea typeface="Contrail One"/>
                <a:cs typeface="Contrail One"/>
                <a:sym typeface="Contrail One"/>
              </a:rPr>
              <a:t> von </a:t>
            </a:r>
          </a:p>
          <a:p>
            <a:pPr marL="0" lvl="0" indent="0" algn="ctr">
              <a:lnSpc>
                <a:spcPts val="5320"/>
              </a:lnSpc>
              <a:spcBef>
                <a:spcPct val="0"/>
              </a:spcBef>
            </a:pPr>
            <a:r>
              <a:rPr lang="en-US" sz="4400" dirty="0" err="1">
                <a:solidFill>
                  <a:schemeClr val="bg1"/>
                </a:solidFill>
                <a:cs typeface="Calibri (MS) Bold"/>
                <a:sym typeface="Contrail One"/>
              </a:rPr>
              <a:t>Kompetenzen</a:t>
            </a:r>
            <a:r>
              <a:rPr lang="en-US" sz="4400" u="none" strike="noStrike" dirty="0">
                <a:solidFill>
                  <a:schemeClr val="bg1"/>
                </a:solidFill>
                <a:ea typeface="Contrail One"/>
                <a:cs typeface="Contrail One"/>
                <a:sym typeface="Contrail One"/>
              </a:rPr>
              <a:t> und Wissen</a:t>
            </a:r>
          </a:p>
        </p:txBody>
      </p:sp>
      <p:pic>
        <p:nvPicPr>
          <p:cNvPr id="9" name="Grafik 8" descr="Ein Bild, das Im Haus, Kleidung, Person, medizinische Ausrüstung enthält.&#10;&#10;KI-generierte Inhalte können fehlerhaft sein.">
            <a:extLst>
              <a:ext uri="{FF2B5EF4-FFF2-40B4-BE49-F238E27FC236}">
                <a16:creationId xmlns:a16="http://schemas.microsoft.com/office/drawing/2014/main" id="{48DD859B-4D19-AF00-F2E7-F484FC3679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10" r="11537" b="8067"/>
          <a:stretch>
            <a:fillRect/>
          </a:stretch>
        </p:blipFill>
        <p:spPr>
          <a:xfrm>
            <a:off x="1978711" y="2705100"/>
            <a:ext cx="9982200" cy="6305775"/>
          </a:xfrm>
          <a:prstGeom prst="flowChartProcess">
            <a:avLst/>
          </a:prstGeom>
          <a:effectLst>
            <a:softEdge rad="89853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47611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9" name="TextBox 9"/>
          <p:cNvSpPr txBox="1"/>
          <p:nvPr/>
        </p:nvSpPr>
        <p:spPr>
          <a:xfrm>
            <a:off x="1028700" y="1624953"/>
            <a:ext cx="12741471" cy="8477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299"/>
              </a:lnSpc>
              <a:spcBef>
                <a:spcPct val="0"/>
              </a:spcBef>
            </a:pPr>
            <a:r>
              <a:rPr lang="en-US" sz="4499" b="1" u="none" strike="noStrike" dirty="0" err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Einsatzmöglichkeiten</a:t>
            </a:r>
            <a:r>
              <a:rPr lang="en-US" sz="4499" b="1" u="none" strike="noStrike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von EduEscape Games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059208" y="7213680"/>
            <a:ext cx="5922524" cy="15661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299"/>
              </a:lnSpc>
              <a:spcBef>
                <a:spcPct val="0"/>
              </a:spcBef>
            </a:pPr>
            <a:r>
              <a:rPr lang="en-US" sz="4499" b="1" u="none" strike="noStrike" dirty="0" err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Festigung</a:t>
            </a:r>
            <a:r>
              <a:rPr lang="en-US" sz="4499" b="1" u="none" strike="noStrike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/</a:t>
            </a:r>
          </a:p>
          <a:p>
            <a:pPr marL="0" lvl="0" indent="0" algn="ctr">
              <a:lnSpc>
                <a:spcPts val="6299"/>
              </a:lnSpc>
              <a:spcBef>
                <a:spcPct val="0"/>
              </a:spcBef>
            </a:pPr>
            <a:r>
              <a:rPr lang="en-US" sz="4499" b="1" u="none" strike="noStrike" dirty="0" err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Wiederholung</a:t>
            </a:r>
            <a:endParaRPr lang="en-US" sz="4499" b="1" u="none" strike="noStrike" dirty="0">
              <a:solidFill>
                <a:srgbClr val="000000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9962932" y="7375586"/>
            <a:ext cx="5514264" cy="7582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299"/>
              </a:lnSpc>
              <a:spcBef>
                <a:spcPct val="0"/>
              </a:spcBef>
            </a:pPr>
            <a:r>
              <a:rPr lang="en-US" sz="4499" b="1" u="none" strike="noStrike" dirty="0" err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Themeneinstieg</a:t>
            </a:r>
            <a:endParaRPr lang="en-US" sz="4499" b="1" u="none" strike="noStrike" dirty="0">
              <a:solidFill>
                <a:srgbClr val="000000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</p:txBody>
      </p:sp>
      <p:sp>
        <p:nvSpPr>
          <p:cNvPr id="12" name="Nach rechts gekrümmter Pfeil 11">
            <a:extLst>
              <a:ext uri="{FF2B5EF4-FFF2-40B4-BE49-F238E27FC236}">
                <a16:creationId xmlns:a16="http://schemas.microsoft.com/office/drawing/2014/main" id="{98F126C5-84D1-AECC-7D1E-433F83446DAA}"/>
              </a:ext>
            </a:extLst>
          </p:cNvPr>
          <p:cNvSpPr/>
          <p:nvPr/>
        </p:nvSpPr>
        <p:spPr>
          <a:xfrm>
            <a:off x="3567995" y="3453247"/>
            <a:ext cx="1482955" cy="2863333"/>
          </a:xfrm>
          <a:prstGeom prst="curvedRightArrow">
            <a:avLst/>
          </a:prstGeom>
          <a:solidFill>
            <a:srgbClr val="89D7D2"/>
          </a:solidFill>
          <a:ln>
            <a:solidFill>
              <a:srgbClr val="4DB2A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4" name="Nach rechts gekrümmter Pfeil 13">
            <a:extLst>
              <a:ext uri="{FF2B5EF4-FFF2-40B4-BE49-F238E27FC236}">
                <a16:creationId xmlns:a16="http://schemas.microsoft.com/office/drawing/2014/main" id="{4735ED89-DC16-E921-55E1-18E43088227B}"/>
              </a:ext>
            </a:extLst>
          </p:cNvPr>
          <p:cNvSpPr/>
          <p:nvPr/>
        </p:nvSpPr>
        <p:spPr>
          <a:xfrm rot="10800000">
            <a:off x="5451672" y="3371439"/>
            <a:ext cx="1482955" cy="2863333"/>
          </a:xfrm>
          <a:prstGeom prst="curvedRightArrow">
            <a:avLst/>
          </a:prstGeom>
          <a:solidFill>
            <a:srgbClr val="89D7D2"/>
          </a:solidFill>
          <a:ln>
            <a:solidFill>
              <a:srgbClr val="4DB2A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pic>
        <p:nvPicPr>
          <p:cNvPr id="18" name="Grafik 17" descr="Rakete mit einfarbiger Füllung">
            <a:extLst>
              <a:ext uri="{FF2B5EF4-FFF2-40B4-BE49-F238E27FC236}">
                <a16:creationId xmlns:a16="http://schemas.microsoft.com/office/drawing/2014/main" id="{CFCC3B14-02FD-658A-0963-75A0038416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972800" y="2919018"/>
            <a:ext cx="3768176" cy="376817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5" name="TextBox 5"/>
          <p:cNvSpPr txBox="1"/>
          <p:nvPr/>
        </p:nvSpPr>
        <p:spPr>
          <a:xfrm>
            <a:off x="1028700" y="1456473"/>
            <a:ext cx="12741471" cy="7582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299"/>
              </a:lnSpc>
              <a:spcBef>
                <a:spcPct val="0"/>
              </a:spcBef>
            </a:pPr>
            <a:r>
              <a:rPr lang="en-US" sz="4499" b="1" u="none" strike="noStrike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Good Practice Beispiel - </a:t>
            </a:r>
            <a:r>
              <a:rPr lang="en-US" sz="4499" b="1" u="none" strike="noStrike" dirty="0" err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Aquaville</a:t>
            </a:r>
            <a:endParaRPr lang="en-US" sz="4499" b="1" u="none" strike="noStrike" dirty="0">
              <a:solidFill>
                <a:srgbClr val="000000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</p:txBody>
      </p:sp>
      <p:pic>
        <p:nvPicPr>
          <p:cNvPr id="9" name="Grafik 8" descr="Ein Bild, das Text, Multimedia, Tablet, Gerät enthält.&#10;&#10;KI-generierte Inhalte können fehlerhaft sein.">
            <a:extLst>
              <a:ext uri="{FF2B5EF4-FFF2-40B4-BE49-F238E27FC236}">
                <a16:creationId xmlns:a16="http://schemas.microsoft.com/office/drawing/2014/main" id="{E941C800-F393-B433-73AA-8608A784145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39" t="9315" r="14286"/>
          <a:stretch>
            <a:fillRect/>
          </a:stretch>
        </p:blipFill>
        <p:spPr>
          <a:xfrm>
            <a:off x="3983971" y="2713672"/>
            <a:ext cx="10439400" cy="707434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1" b="-121"/>
            </a:stretch>
          </a:blipFill>
        </p:spPr>
        <p:txBody>
          <a:bodyPr/>
          <a:lstStyle/>
          <a:p>
            <a:endParaRPr lang="de-DE" dirty="0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4" name="TextBox 4"/>
          <p:cNvSpPr txBox="1"/>
          <p:nvPr/>
        </p:nvSpPr>
        <p:spPr>
          <a:xfrm>
            <a:off x="1028700" y="1456473"/>
            <a:ext cx="12741471" cy="7582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>
              <a:lnSpc>
                <a:spcPts val="6299"/>
              </a:lnSpc>
              <a:spcBef>
                <a:spcPct val="0"/>
              </a:spcBef>
            </a:pPr>
            <a:r>
              <a:rPr lang="en-US" sz="4499" b="1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Good Practice </a:t>
            </a:r>
            <a:r>
              <a:rPr lang="en-US" sz="4499" b="1" dirty="0" err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Beispiel</a:t>
            </a:r>
            <a:r>
              <a:rPr lang="en-US" sz="4499" b="1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- </a:t>
            </a:r>
            <a:r>
              <a:rPr lang="en-US" sz="4499" b="1" dirty="0" err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Aquaville</a:t>
            </a:r>
            <a:endParaRPr lang="en-US" sz="4499" b="1" dirty="0">
              <a:solidFill>
                <a:srgbClr val="000000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8B4FD37-B88A-D433-1CB9-D281191CD7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78" b="10909"/>
          <a:stretch>
            <a:fillRect/>
          </a:stretch>
        </p:blipFill>
        <p:spPr bwMode="auto">
          <a:xfrm>
            <a:off x="5638800" y="2642746"/>
            <a:ext cx="6354065" cy="5001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8A71A4E7-C5DC-3CC1-53C6-3B641BB951FB}"/>
              </a:ext>
            </a:extLst>
          </p:cNvPr>
          <p:cNvSpPr txBox="1"/>
          <p:nvPr/>
        </p:nvSpPr>
        <p:spPr>
          <a:xfrm>
            <a:off x="4800600" y="8045697"/>
            <a:ext cx="8686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800" dirty="0"/>
              <a:t>https://</a:t>
            </a:r>
            <a:r>
              <a:rPr lang="de-DE" sz="4800" dirty="0" err="1"/>
              <a:t>actionbound.com</a:t>
            </a:r>
            <a:r>
              <a:rPr lang="de-DE" sz="4800" dirty="0"/>
              <a:t>/</a:t>
            </a:r>
            <a:r>
              <a:rPr lang="de-DE" sz="4800" dirty="0" err="1"/>
              <a:t>bound</a:t>
            </a:r>
            <a:r>
              <a:rPr lang="de-DE" sz="4800" dirty="0"/>
              <a:t>/aquaville370469126636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997</Words>
  <Application>Microsoft Macintosh PowerPoint</Application>
  <PresentationFormat>Benutzerdefiniert</PresentationFormat>
  <Paragraphs>135</Paragraphs>
  <Slides>34</Slides>
  <Notes>11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11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34</vt:i4>
      </vt:variant>
    </vt:vector>
  </HeadingPairs>
  <TitlesOfParts>
    <vt:vector size="46" baseType="lpstr">
      <vt:lpstr>Calibri (MS)</vt:lpstr>
      <vt:lpstr>Arial</vt:lpstr>
      <vt:lpstr>Helvetica Neue</vt:lpstr>
      <vt:lpstr>Calibri (MS) Light</vt:lpstr>
      <vt:lpstr>Malik</vt:lpstr>
      <vt:lpstr>Calibri</vt:lpstr>
      <vt:lpstr>Calibri (MS) Bold</vt:lpstr>
      <vt:lpstr>TT Chocolates</vt:lpstr>
      <vt:lpstr>Canva Sans</vt:lpstr>
      <vt:lpstr>Canva Sans Bold</vt:lpstr>
      <vt:lpstr>Contrail One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Escape Game</dc:title>
  <cp:lastModifiedBy>Soraya Cornelius</cp:lastModifiedBy>
  <cp:revision>61</cp:revision>
  <dcterms:created xsi:type="dcterms:W3CDTF">2006-08-16T00:00:00Z</dcterms:created>
  <dcterms:modified xsi:type="dcterms:W3CDTF">2025-08-13T08:01:55Z</dcterms:modified>
  <dc:identifier>DAGlbUk-WA0</dc:identifier>
</cp:coreProperties>
</file>