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omments/comment1.xml" ContentType="application/vnd.openxmlformats-officedocument.presentationml.comment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58" r:id="rId1"/>
    <p:sldMasterId id="2147483666" r:id="rId2"/>
    <p:sldMasterId id="2147483686" r:id="rId3"/>
  </p:sldMasterIdLst>
  <p:notesMasterIdLst>
    <p:notesMasterId r:id="rId50"/>
  </p:notesMasterIdLst>
  <p:handoutMasterIdLst>
    <p:handoutMasterId r:id="rId51"/>
  </p:handoutMasterIdLst>
  <p:sldIdLst>
    <p:sldId id="285" r:id="rId4"/>
    <p:sldId id="419" r:id="rId5"/>
    <p:sldId id="344" r:id="rId6"/>
    <p:sldId id="340" r:id="rId7"/>
    <p:sldId id="343" r:id="rId8"/>
    <p:sldId id="351" r:id="rId9"/>
    <p:sldId id="410" r:id="rId10"/>
    <p:sldId id="400" r:id="rId11"/>
    <p:sldId id="407" r:id="rId12"/>
    <p:sldId id="346" r:id="rId13"/>
    <p:sldId id="341" r:id="rId14"/>
    <p:sldId id="304" r:id="rId15"/>
    <p:sldId id="313" r:id="rId16"/>
    <p:sldId id="354" r:id="rId17"/>
    <p:sldId id="352" r:id="rId18"/>
    <p:sldId id="302" r:id="rId19"/>
    <p:sldId id="353" r:id="rId20"/>
    <p:sldId id="389" r:id="rId21"/>
    <p:sldId id="402" r:id="rId22"/>
    <p:sldId id="359" r:id="rId23"/>
    <p:sldId id="406" r:id="rId24"/>
    <p:sldId id="415" r:id="rId25"/>
    <p:sldId id="403" r:id="rId26"/>
    <p:sldId id="373" r:id="rId27"/>
    <p:sldId id="362" r:id="rId28"/>
    <p:sldId id="420" r:id="rId29"/>
    <p:sldId id="418" r:id="rId30"/>
    <p:sldId id="392" r:id="rId31"/>
    <p:sldId id="409" r:id="rId32"/>
    <p:sldId id="383" r:id="rId33"/>
    <p:sldId id="408" r:id="rId34"/>
    <p:sldId id="367" r:id="rId35"/>
    <p:sldId id="395" r:id="rId36"/>
    <p:sldId id="326" r:id="rId37"/>
    <p:sldId id="384" r:id="rId38"/>
    <p:sldId id="331" r:id="rId39"/>
    <p:sldId id="394" r:id="rId40"/>
    <p:sldId id="396" r:id="rId41"/>
    <p:sldId id="397" r:id="rId42"/>
    <p:sldId id="398" r:id="rId43"/>
    <p:sldId id="349" r:id="rId44"/>
    <p:sldId id="387" r:id="rId45"/>
    <p:sldId id="385" r:id="rId46"/>
    <p:sldId id="293" r:id="rId47"/>
    <p:sldId id="391" r:id="rId48"/>
    <p:sldId id="417" r:id="rId49"/>
  </p:sldIdLst>
  <p:sldSz cx="12192000"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2"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6">
          <p15:clr>
            <a:srgbClr val="A4A3A4"/>
          </p15:clr>
        </p15:guide>
        <p15:guide id="2" pos="2100">
          <p15:clr>
            <a:srgbClr val="A4A3A4"/>
          </p15:clr>
        </p15:guide>
        <p15:guide id="3"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Kempfer" initials="MOU" lastIdx="7" clrIdx="0">
    <p:extLst>
      <p:ext uri="{19B8F6BF-5375-455C-9EA6-DF929625EA0E}">
        <p15:presenceInfo xmlns:p15="http://schemas.microsoft.com/office/powerpoint/2012/main" userId="KKempfer" providerId="None"/>
      </p:ext>
    </p:extLst>
  </p:cmAuthor>
  <p:cmAuthor id="2" name="Michael Kortmann" initials="MK" lastIdx="1" clrIdx="1">
    <p:extLst>
      <p:ext uri="{19B8F6BF-5375-455C-9EA6-DF929625EA0E}">
        <p15:presenceInfo xmlns:p15="http://schemas.microsoft.com/office/powerpoint/2012/main" userId="Michael Kortmann" providerId="None"/>
      </p:ext>
    </p:extLst>
  </p:cmAuthor>
  <p:cmAuthor id="3" name="Schröder, Britta" initials="SB" lastIdx="46" clrIdx="2">
    <p:extLst>
      <p:ext uri="{19B8F6BF-5375-455C-9EA6-DF929625EA0E}">
        <p15:presenceInfo xmlns:p15="http://schemas.microsoft.com/office/powerpoint/2012/main" userId="S-1-5-21-1436637245-520980865-784352226-53162" providerId="AD"/>
      </p:ext>
    </p:extLst>
  </p:cmAuthor>
  <p:cmAuthor id="4" name="Esther Sophie" initials="" lastIdx="12" clrIdx="3">
    <p:extLst>
      <p:ext uri="{19B8F6BF-5375-455C-9EA6-DF929625EA0E}">
        <p15:presenceInfo xmlns:p15="http://schemas.microsoft.com/office/powerpoint/2012/main" userId="S::Esther.Sophie@study.tu-dortmund.de::1d715400-27c8-487d-bf58-21ab87d38b7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1DE"/>
    <a:srgbClr val="565656"/>
    <a:srgbClr val="71893F"/>
    <a:srgbClr val="90A369"/>
    <a:srgbClr val="84B819"/>
    <a:srgbClr val="84B818"/>
    <a:srgbClr val="E1E9D6"/>
    <a:srgbClr val="AEC87A"/>
    <a:srgbClr val="FFFFFF"/>
    <a:srgbClr val="BFF5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915" autoAdjust="0"/>
    <p:restoredTop sz="50509" autoAdjust="0"/>
  </p:normalViewPr>
  <p:slideViewPr>
    <p:cSldViewPr snapToGrid="0">
      <p:cViewPr varScale="1">
        <p:scale>
          <a:sx n="53" d="100"/>
          <a:sy n="53" d="100"/>
        </p:scale>
        <p:origin x="1950" y="72"/>
      </p:cViewPr>
      <p:guideLst>
        <p:guide orient="horz" pos="1182"/>
        <p:guide pos="3840"/>
      </p:guideLst>
    </p:cSldViewPr>
  </p:slideViewPr>
  <p:outlineViewPr>
    <p:cViewPr>
      <p:scale>
        <a:sx n="33" d="100"/>
        <a:sy n="33" d="100"/>
      </p:scale>
      <p:origin x="0" y="-4675"/>
    </p:cViewPr>
  </p:outlineViewPr>
  <p:notesTextViewPr>
    <p:cViewPr>
      <p:scale>
        <a:sx n="150" d="100"/>
        <a:sy n="150" d="100"/>
      </p:scale>
      <p:origin x="0" y="0"/>
    </p:cViewPr>
  </p:notesTextViewPr>
  <p:sorterViewPr>
    <p:cViewPr>
      <p:scale>
        <a:sx n="100" d="100"/>
        <a:sy n="100" d="100"/>
      </p:scale>
      <p:origin x="0" y="0"/>
    </p:cViewPr>
  </p:sorterViewPr>
  <p:notesViewPr>
    <p:cSldViewPr snapToGrid="0" showGuides="1">
      <p:cViewPr varScale="1">
        <p:scale>
          <a:sx n="60" d="100"/>
          <a:sy n="60" d="100"/>
        </p:scale>
        <p:origin x="3202" y="43"/>
      </p:cViewPr>
      <p:guideLst>
        <p:guide orient="horz" pos="3126"/>
        <p:guide pos="2100"/>
        <p:guide pos="214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25-02-18T12:02:37.787" idx="44">
    <p:pos x="10" y="10"/>
    <p:text>4. Praxisphase „Dynamik“ wird durch Fortbildner:innen angeleitet und begleitet:
- Die Gestaltung wird erneut mit unterschiedlicher Körperspannung durchgeführt und dabei gefilmt.
1. Umsetzung wie ein Roboter / Spaghetti aus der Packung
2. Umsetzung wie ein Schlendrian oder Chiller / gekochte Spaghetti
Die Videos werden miteinander verglichen.
Als Sprinteraufgabe können noch weitere Ideenkarten ausprobiert werden (Ideenkarten Kunststücke mit dem Ball kreieren).
Als Sprinteraufgabe kann die Choreografie an die Musik angepasst werden.</p:text>
    <p:extLst>
      <p:ext uri="{C676402C-5697-4E1C-873F-D02D1690AC5C}">
        <p15:threadingInfo xmlns:p15="http://schemas.microsoft.com/office/powerpoint/2012/main" timeZoneBias="-60"/>
      </p:ext>
    </p:extLst>
  </p:cm>
</p:cmLst>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A56641-4E0D-4817-A955-4F7413C0156A}" type="doc">
      <dgm:prSet loTypeId="urn:microsoft.com/office/officeart/2008/layout/VerticalCurvedList" loCatId="list" qsTypeId="urn:microsoft.com/office/officeart/2005/8/quickstyle/simple1" qsCatId="simple" csTypeId="urn:microsoft.com/office/officeart/2005/8/colors/accent3_2" csCatId="accent3" phldr="1"/>
      <dgm:spPr/>
      <dgm:t>
        <a:bodyPr/>
        <a:lstStyle/>
        <a:p>
          <a:endParaRPr lang="de-DE"/>
        </a:p>
      </dgm:t>
    </dgm:pt>
    <dgm:pt modelId="{C18EFE35-3F15-4458-8DCC-FD2E15B363AA}">
      <dgm:prSet phldrT="[Text]" custT="1"/>
      <dgm:spPr/>
      <dgm:t>
        <a:bodyPr/>
        <a:lstStyle/>
        <a:p>
          <a:r>
            <a:rPr lang="de-DE" sz="3200" dirty="0">
              <a:solidFill>
                <a:schemeClr val="tx1"/>
              </a:solidFill>
              <a:latin typeface="Arial" panose="020B0604020202020204" pitchFamily="34" charset="0"/>
              <a:cs typeface="Arial" panose="020B0604020202020204" pitchFamily="34" charset="0"/>
            </a:rPr>
            <a:t>Unterhaltung, Kurzweil, Show</a:t>
          </a:r>
        </a:p>
      </dgm:t>
    </dgm:pt>
    <dgm:pt modelId="{D30EAD31-151A-4D42-83BD-0554BD05CAC3}" type="parTrans" cxnId="{9F5232B9-6AB8-4174-903A-38F34A33126D}">
      <dgm:prSet/>
      <dgm:spPr/>
      <dgm:t>
        <a:bodyPr/>
        <a:lstStyle/>
        <a:p>
          <a:endParaRPr lang="de-DE" sz="1600">
            <a:solidFill>
              <a:schemeClr val="tx1"/>
            </a:solidFill>
            <a:latin typeface="Arial" panose="020B0604020202020204" pitchFamily="34" charset="0"/>
            <a:cs typeface="Arial" panose="020B0604020202020204" pitchFamily="34" charset="0"/>
          </a:endParaRPr>
        </a:p>
      </dgm:t>
    </dgm:pt>
    <dgm:pt modelId="{FC50B70D-7A4E-4E43-B89F-BD81F3802CAE}" type="sibTrans" cxnId="{9F5232B9-6AB8-4174-903A-38F34A33126D}">
      <dgm:prSet/>
      <dgm:spPr/>
      <dgm:t>
        <a:bodyPr/>
        <a:lstStyle/>
        <a:p>
          <a:endParaRPr lang="de-DE" sz="1600">
            <a:solidFill>
              <a:schemeClr val="tx1"/>
            </a:solidFill>
            <a:latin typeface="Arial" panose="020B0604020202020204" pitchFamily="34" charset="0"/>
            <a:cs typeface="Arial" panose="020B0604020202020204" pitchFamily="34" charset="0"/>
          </a:endParaRPr>
        </a:p>
      </dgm:t>
    </dgm:pt>
    <dgm:pt modelId="{6A1C5CCC-6BC6-47D8-BD8B-1DA755B0336C}">
      <dgm:prSet phldrT="[Text]" custT="1"/>
      <dgm:spPr/>
      <dgm:t>
        <a:bodyPr/>
        <a:lstStyle/>
        <a:p>
          <a:r>
            <a:rPr lang="de-DE" sz="3200" dirty="0">
              <a:solidFill>
                <a:schemeClr val="tx1"/>
              </a:solidFill>
              <a:latin typeface="Arial" panose="020B0604020202020204" pitchFamily="34" charset="0"/>
              <a:cs typeface="Arial" panose="020B0604020202020204" pitchFamily="34" charset="0"/>
            </a:rPr>
            <a:t>Spannung, Ereignishaftigkeit</a:t>
          </a:r>
        </a:p>
      </dgm:t>
    </dgm:pt>
    <dgm:pt modelId="{1CEA6740-65E8-4BE7-A992-CE735902D389}" type="parTrans" cxnId="{D6C85896-A898-46DA-84CC-23BE2AE728E5}">
      <dgm:prSet/>
      <dgm:spPr/>
      <dgm:t>
        <a:bodyPr/>
        <a:lstStyle/>
        <a:p>
          <a:endParaRPr lang="de-DE" sz="1600">
            <a:solidFill>
              <a:schemeClr val="tx1"/>
            </a:solidFill>
            <a:latin typeface="Arial" panose="020B0604020202020204" pitchFamily="34" charset="0"/>
            <a:cs typeface="Arial" panose="020B0604020202020204" pitchFamily="34" charset="0"/>
          </a:endParaRPr>
        </a:p>
      </dgm:t>
    </dgm:pt>
    <dgm:pt modelId="{1F8C0275-5F23-4AA0-A5D9-2B1146AECEA0}" type="sibTrans" cxnId="{D6C85896-A898-46DA-84CC-23BE2AE728E5}">
      <dgm:prSet/>
      <dgm:spPr/>
      <dgm:t>
        <a:bodyPr/>
        <a:lstStyle/>
        <a:p>
          <a:endParaRPr lang="de-DE" sz="1600">
            <a:solidFill>
              <a:schemeClr val="tx1"/>
            </a:solidFill>
            <a:latin typeface="Arial" panose="020B0604020202020204" pitchFamily="34" charset="0"/>
            <a:cs typeface="Arial" panose="020B0604020202020204" pitchFamily="34" charset="0"/>
          </a:endParaRPr>
        </a:p>
      </dgm:t>
    </dgm:pt>
    <dgm:pt modelId="{32561E53-5DF2-4E6D-8FCA-CBCC2B77C6B5}">
      <dgm:prSet phldrT="[Text]" custT="1"/>
      <dgm:spPr/>
      <dgm:t>
        <a:bodyPr/>
        <a:lstStyle/>
        <a:p>
          <a:r>
            <a:rPr lang="de-DE" sz="3200" dirty="0">
              <a:solidFill>
                <a:schemeClr val="tx1"/>
              </a:solidFill>
              <a:latin typeface="Arial" panose="020B0604020202020204" pitchFamily="34" charset="0"/>
              <a:cs typeface="Arial" panose="020B0604020202020204" pitchFamily="34" charset="0"/>
            </a:rPr>
            <a:t>Vieldeutigkeit, Nachdenklichkeit</a:t>
          </a:r>
        </a:p>
      </dgm:t>
    </dgm:pt>
    <dgm:pt modelId="{C7092B2B-4405-4400-A2BC-5F1174EC6AF6}" type="parTrans" cxnId="{4664D245-3490-40DB-9521-F99955C7054F}">
      <dgm:prSet/>
      <dgm:spPr/>
      <dgm:t>
        <a:bodyPr/>
        <a:lstStyle/>
        <a:p>
          <a:endParaRPr lang="de-DE" sz="1600">
            <a:solidFill>
              <a:schemeClr val="tx1"/>
            </a:solidFill>
            <a:latin typeface="Arial" panose="020B0604020202020204" pitchFamily="34" charset="0"/>
            <a:cs typeface="Arial" panose="020B0604020202020204" pitchFamily="34" charset="0"/>
          </a:endParaRPr>
        </a:p>
      </dgm:t>
    </dgm:pt>
    <dgm:pt modelId="{B652F049-EBB6-4657-89A9-D18FB7C225CB}" type="sibTrans" cxnId="{4664D245-3490-40DB-9521-F99955C7054F}">
      <dgm:prSet/>
      <dgm:spPr/>
      <dgm:t>
        <a:bodyPr/>
        <a:lstStyle/>
        <a:p>
          <a:endParaRPr lang="de-DE" sz="1600">
            <a:solidFill>
              <a:schemeClr val="tx1"/>
            </a:solidFill>
            <a:latin typeface="Arial" panose="020B0604020202020204" pitchFamily="34" charset="0"/>
            <a:cs typeface="Arial" panose="020B0604020202020204" pitchFamily="34" charset="0"/>
          </a:endParaRPr>
        </a:p>
      </dgm:t>
    </dgm:pt>
    <dgm:pt modelId="{CC236F71-A447-474D-9BA7-066E49D4A62D}">
      <dgm:prSet phldrT="[Text]" custT="1"/>
      <dgm:spPr/>
      <dgm:t>
        <a:bodyPr/>
        <a:lstStyle/>
        <a:p>
          <a:r>
            <a:rPr lang="de-DE" sz="3200" dirty="0">
              <a:solidFill>
                <a:schemeClr val="tx1"/>
              </a:solidFill>
              <a:latin typeface="Arial" panose="020B0604020202020204" pitchFamily="34" charset="0"/>
              <a:cs typeface="Arial" panose="020B0604020202020204" pitchFamily="34" charset="0"/>
            </a:rPr>
            <a:t>Komik, Witz</a:t>
          </a:r>
        </a:p>
      </dgm:t>
    </dgm:pt>
    <dgm:pt modelId="{4DF68B40-E452-4540-9A74-04FBAF6D728B}" type="parTrans" cxnId="{C688C7DB-FD36-4E6D-9A41-CB6765E418B6}">
      <dgm:prSet/>
      <dgm:spPr/>
      <dgm:t>
        <a:bodyPr/>
        <a:lstStyle/>
        <a:p>
          <a:endParaRPr lang="de-DE" sz="1600">
            <a:solidFill>
              <a:schemeClr val="tx1"/>
            </a:solidFill>
            <a:latin typeface="Arial" panose="020B0604020202020204" pitchFamily="34" charset="0"/>
            <a:cs typeface="Arial" panose="020B0604020202020204" pitchFamily="34" charset="0"/>
          </a:endParaRPr>
        </a:p>
      </dgm:t>
    </dgm:pt>
    <dgm:pt modelId="{814DDAD6-20C4-4BBB-8E2C-56644F151C58}" type="sibTrans" cxnId="{C688C7DB-FD36-4E6D-9A41-CB6765E418B6}">
      <dgm:prSet/>
      <dgm:spPr/>
      <dgm:t>
        <a:bodyPr/>
        <a:lstStyle/>
        <a:p>
          <a:endParaRPr lang="de-DE" sz="1600">
            <a:solidFill>
              <a:schemeClr val="tx1"/>
            </a:solidFill>
            <a:latin typeface="Arial" panose="020B0604020202020204" pitchFamily="34" charset="0"/>
            <a:cs typeface="Arial" panose="020B0604020202020204" pitchFamily="34" charset="0"/>
          </a:endParaRPr>
        </a:p>
      </dgm:t>
    </dgm:pt>
    <dgm:pt modelId="{3B2D1D74-9DFE-4477-91FB-BA22B0C33486}" type="pres">
      <dgm:prSet presAssocID="{26A56641-4E0D-4817-A955-4F7413C0156A}" presName="Name0" presStyleCnt="0">
        <dgm:presLayoutVars>
          <dgm:chMax val="7"/>
          <dgm:chPref val="7"/>
          <dgm:dir/>
        </dgm:presLayoutVars>
      </dgm:prSet>
      <dgm:spPr/>
    </dgm:pt>
    <dgm:pt modelId="{BC08A0FB-75CD-42D7-B7AE-0A623AA91E7D}" type="pres">
      <dgm:prSet presAssocID="{26A56641-4E0D-4817-A955-4F7413C0156A}" presName="Name1" presStyleCnt="0"/>
      <dgm:spPr/>
    </dgm:pt>
    <dgm:pt modelId="{13A7EECD-42C6-48AF-ACA2-9DAE209F6199}" type="pres">
      <dgm:prSet presAssocID="{26A56641-4E0D-4817-A955-4F7413C0156A}" presName="cycle" presStyleCnt="0"/>
      <dgm:spPr/>
    </dgm:pt>
    <dgm:pt modelId="{B49268EA-8A7C-4E0B-98D3-6B284A96E23B}" type="pres">
      <dgm:prSet presAssocID="{26A56641-4E0D-4817-A955-4F7413C0156A}" presName="srcNode" presStyleLbl="node1" presStyleIdx="0" presStyleCnt="4"/>
      <dgm:spPr/>
    </dgm:pt>
    <dgm:pt modelId="{4C6ABA5D-DA87-4FB8-B7CE-99C67553A889}" type="pres">
      <dgm:prSet presAssocID="{26A56641-4E0D-4817-A955-4F7413C0156A}" presName="conn" presStyleLbl="parChTrans1D2" presStyleIdx="0" presStyleCnt="1"/>
      <dgm:spPr/>
    </dgm:pt>
    <dgm:pt modelId="{79E34E7D-94DF-4CCE-9D57-AB50761827A0}" type="pres">
      <dgm:prSet presAssocID="{26A56641-4E0D-4817-A955-4F7413C0156A}" presName="extraNode" presStyleLbl="node1" presStyleIdx="0" presStyleCnt="4"/>
      <dgm:spPr/>
    </dgm:pt>
    <dgm:pt modelId="{B7779BCE-D42D-4A76-8208-1F4A0502A499}" type="pres">
      <dgm:prSet presAssocID="{26A56641-4E0D-4817-A955-4F7413C0156A}" presName="dstNode" presStyleLbl="node1" presStyleIdx="0" presStyleCnt="4"/>
      <dgm:spPr/>
    </dgm:pt>
    <dgm:pt modelId="{CAE0B9AA-11D7-4334-B8F0-2D2BA4E79CC2}" type="pres">
      <dgm:prSet presAssocID="{C18EFE35-3F15-4458-8DCC-FD2E15B363AA}" presName="text_1" presStyleLbl="node1" presStyleIdx="0" presStyleCnt="4">
        <dgm:presLayoutVars>
          <dgm:bulletEnabled val="1"/>
        </dgm:presLayoutVars>
      </dgm:prSet>
      <dgm:spPr/>
    </dgm:pt>
    <dgm:pt modelId="{CEBC1342-1169-49ED-A4C9-EEF375F7505E}" type="pres">
      <dgm:prSet presAssocID="{C18EFE35-3F15-4458-8DCC-FD2E15B363AA}" presName="accent_1" presStyleCnt="0"/>
      <dgm:spPr/>
    </dgm:pt>
    <dgm:pt modelId="{569FE1EE-3BB6-4E67-9CF7-A62F32C93D7E}" type="pres">
      <dgm:prSet presAssocID="{C18EFE35-3F15-4458-8DCC-FD2E15B363AA}" presName="accentRepeatNode" presStyleLbl="solidFgAcc1" presStyleIdx="0" presStyleCnt="4"/>
      <dgm:spPr/>
    </dgm:pt>
    <dgm:pt modelId="{D9BBBE07-23E7-436F-9FFE-CB6947E7D523}" type="pres">
      <dgm:prSet presAssocID="{6A1C5CCC-6BC6-47D8-BD8B-1DA755B0336C}" presName="text_2" presStyleLbl="node1" presStyleIdx="1" presStyleCnt="4">
        <dgm:presLayoutVars>
          <dgm:bulletEnabled val="1"/>
        </dgm:presLayoutVars>
      </dgm:prSet>
      <dgm:spPr/>
    </dgm:pt>
    <dgm:pt modelId="{8A45EEB0-B587-4494-9ED3-5620B52E6D99}" type="pres">
      <dgm:prSet presAssocID="{6A1C5CCC-6BC6-47D8-BD8B-1DA755B0336C}" presName="accent_2" presStyleCnt="0"/>
      <dgm:spPr/>
    </dgm:pt>
    <dgm:pt modelId="{56F880BA-6FAC-4287-A4DA-99E303C49E6B}" type="pres">
      <dgm:prSet presAssocID="{6A1C5CCC-6BC6-47D8-BD8B-1DA755B0336C}" presName="accentRepeatNode" presStyleLbl="solidFgAcc1" presStyleIdx="1" presStyleCnt="4"/>
      <dgm:spPr/>
    </dgm:pt>
    <dgm:pt modelId="{750A6726-0BF6-490F-B5D3-74654F806A8D}" type="pres">
      <dgm:prSet presAssocID="{32561E53-5DF2-4E6D-8FCA-CBCC2B77C6B5}" presName="text_3" presStyleLbl="node1" presStyleIdx="2" presStyleCnt="4">
        <dgm:presLayoutVars>
          <dgm:bulletEnabled val="1"/>
        </dgm:presLayoutVars>
      </dgm:prSet>
      <dgm:spPr/>
    </dgm:pt>
    <dgm:pt modelId="{13C38573-03D0-4C37-9571-9D714A40B14C}" type="pres">
      <dgm:prSet presAssocID="{32561E53-5DF2-4E6D-8FCA-CBCC2B77C6B5}" presName="accent_3" presStyleCnt="0"/>
      <dgm:spPr/>
    </dgm:pt>
    <dgm:pt modelId="{B2EB56F0-A7BC-4E64-BD68-ECEC45F5A0F4}" type="pres">
      <dgm:prSet presAssocID="{32561E53-5DF2-4E6D-8FCA-CBCC2B77C6B5}" presName="accentRepeatNode" presStyleLbl="solidFgAcc1" presStyleIdx="2" presStyleCnt="4"/>
      <dgm:spPr/>
    </dgm:pt>
    <dgm:pt modelId="{42F44F84-A156-41AC-8F5F-0DE156A15D29}" type="pres">
      <dgm:prSet presAssocID="{CC236F71-A447-474D-9BA7-066E49D4A62D}" presName="text_4" presStyleLbl="node1" presStyleIdx="3" presStyleCnt="4">
        <dgm:presLayoutVars>
          <dgm:bulletEnabled val="1"/>
        </dgm:presLayoutVars>
      </dgm:prSet>
      <dgm:spPr/>
    </dgm:pt>
    <dgm:pt modelId="{9B06B750-67A8-4A05-8AAD-42A1212182A3}" type="pres">
      <dgm:prSet presAssocID="{CC236F71-A447-474D-9BA7-066E49D4A62D}" presName="accent_4" presStyleCnt="0"/>
      <dgm:spPr/>
    </dgm:pt>
    <dgm:pt modelId="{C2A9CF0B-BB6E-463D-A0C0-71223B3B0AA7}" type="pres">
      <dgm:prSet presAssocID="{CC236F71-A447-474D-9BA7-066E49D4A62D}" presName="accentRepeatNode" presStyleLbl="solidFgAcc1" presStyleIdx="3" presStyleCnt="4"/>
      <dgm:spPr/>
    </dgm:pt>
  </dgm:ptLst>
  <dgm:cxnLst>
    <dgm:cxn modelId="{4B520C43-EF8C-495D-86F3-8DBB2745A949}" type="presOf" srcId="{32561E53-5DF2-4E6D-8FCA-CBCC2B77C6B5}" destId="{750A6726-0BF6-490F-B5D3-74654F806A8D}" srcOrd="0" destOrd="0" presId="urn:microsoft.com/office/officeart/2008/layout/VerticalCurvedList"/>
    <dgm:cxn modelId="{4664D245-3490-40DB-9521-F99955C7054F}" srcId="{26A56641-4E0D-4817-A955-4F7413C0156A}" destId="{32561E53-5DF2-4E6D-8FCA-CBCC2B77C6B5}" srcOrd="2" destOrd="0" parTransId="{C7092B2B-4405-4400-A2BC-5F1174EC6AF6}" sibTransId="{B652F049-EBB6-4657-89A9-D18FB7C225CB}"/>
    <dgm:cxn modelId="{4594776C-3B31-46AA-B0DF-6411DF1CEAC0}" type="presOf" srcId="{FC50B70D-7A4E-4E43-B89F-BD81F3802CAE}" destId="{4C6ABA5D-DA87-4FB8-B7CE-99C67553A889}" srcOrd="0" destOrd="0" presId="urn:microsoft.com/office/officeart/2008/layout/VerticalCurvedList"/>
    <dgm:cxn modelId="{9514B275-7C21-4509-B748-554776C04AAE}" type="presOf" srcId="{CC236F71-A447-474D-9BA7-066E49D4A62D}" destId="{42F44F84-A156-41AC-8F5F-0DE156A15D29}" srcOrd="0" destOrd="0" presId="urn:microsoft.com/office/officeart/2008/layout/VerticalCurvedList"/>
    <dgm:cxn modelId="{D6C85896-A898-46DA-84CC-23BE2AE728E5}" srcId="{26A56641-4E0D-4817-A955-4F7413C0156A}" destId="{6A1C5CCC-6BC6-47D8-BD8B-1DA755B0336C}" srcOrd="1" destOrd="0" parTransId="{1CEA6740-65E8-4BE7-A992-CE735902D389}" sibTransId="{1F8C0275-5F23-4AA0-A5D9-2B1146AECEA0}"/>
    <dgm:cxn modelId="{6C32D098-707B-4804-B653-32E039D88C45}" type="presOf" srcId="{26A56641-4E0D-4817-A955-4F7413C0156A}" destId="{3B2D1D74-9DFE-4477-91FB-BA22B0C33486}" srcOrd="0" destOrd="0" presId="urn:microsoft.com/office/officeart/2008/layout/VerticalCurvedList"/>
    <dgm:cxn modelId="{9F5232B9-6AB8-4174-903A-38F34A33126D}" srcId="{26A56641-4E0D-4817-A955-4F7413C0156A}" destId="{C18EFE35-3F15-4458-8DCC-FD2E15B363AA}" srcOrd="0" destOrd="0" parTransId="{D30EAD31-151A-4D42-83BD-0554BD05CAC3}" sibTransId="{FC50B70D-7A4E-4E43-B89F-BD81F3802CAE}"/>
    <dgm:cxn modelId="{941B12CD-208A-4701-B858-E436E8B75F3A}" type="presOf" srcId="{C18EFE35-3F15-4458-8DCC-FD2E15B363AA}" destId="{CAE0B9AA-11D7-4334-B8F0-2D2BA4E79CC2}" srcOrd="0" destOrd="0" presId="urn:microsoft.com/office/officeart/2008/layout/VerticalCurvedList"/>
    <dgm:cxn modelId="{C688C7DB-FD36-4E6D-9A41-CB6765E418B6}" srcId="{26A56641-4E0D-4817-A955-4F7413C0156A}" destId="{CC236F71-A447-474D-9BA7-066E49D4A62D}" srcOrd="3" destOrd="0" parTransId="{4DF68B40-E452-4540-9A74-04FBAF6D728B}" sibTransId="{814DDAD6-20C4-4BBB-8E2C-56644F151C58}"/>
    <dgm:cxn modelId="{9A1E84FC-0D64-425A-B779-283E1DE5CA60}" type="presOf" srcId="{6A1C5CCC-6BC6-47D8-BD8B-1DA755B0336C}" destId="{D9BBBE07-23E7-436F-9FFE-CB6947E7D523}" srcOrd="0" destOrd="0" presId="urn:microsoft.com/office/officeart/2008/layout/VerticalCurvedList"/>
    <dgm:cxn modelId="{CD358E34-B938-42F1-BE58-AAE15974AB9D}" type="presParOf" srcId="{3B2D1D74-9DFE-4477-91FB-BA22B0C33486}" destId="{BC08A0FB-75CD-42D7-B7AE-0A623AA91E7D}" srcOrd="0" destOrd="0" presId="urn:microsoft.com/office/officeart/2008/layout/VerticalCurvedList"/>
    <dgm:cxn modelId="{0529F968-E1DF-46B3-B9EE-CBC482B41257}" type="presParOf" srcId="{BC08A0FB-75CD-42D7-B7AE-0A623AA91E7D}" destId="{13A7EECD-42C6-48AF-ACA2-9DAE209F6199}" srcOrd="0" destOrd="0" presId="urn:microsoft.com/office/officeart/2008/layout/VerticalCurvedList"/>
    <dgm:cxn modelId="{161C28EC-9D33-41F2-ACA8-14947EA5CE52}" type="presParOf" srcId="{13A7EECD-42C6-48AF-ACA2-9DAE209F6199}" destId="{B49268EA-8A7C-4E0B-98D3-6B284A96E23B}" srcOrd="0" destOrd="0" presId="urn:microsoft.com/office/officeart/2008/layout/VerticalCurvedList"/>
    <dgm:cxn modelId="{480E196A-C412-4281-9F93-C4D4C7D67682}" type="presParOf" srcId="{13A7EECD-42C6-48AF-ACA2-9DAE209F6199}" destId="{4C6ABA5D-DA87-4FB8-B7CE-99C67553A889}" srcOrd="1" destOrd="0" presId="urn:microsoft.com/office/officeart/2008/layout/VerticalCurvedList"/>
    <dgm:cxn modelId="{16851F86-BF68-4FA0-B2A2-A77AF2748AAD}" type="presParOf" srcId="{13A7EECD-42C6-48AF-ACA2-9DAE209F6199}" destId="{79E34E7D-94DF-4CCE-9D57-AB50761827A0}" srcOrd="2" destOrd="0" presId="urn:microsoft.com/office/officeart/2008/layout/VerticalCurvedList"/>
    <dgm:cxn modelId="{5D144374-AE6F-489B-9954-595A1594F49B}" type="presParOf" srcId="{13A7EECD-42C6-48AF-ACA2-9DAE209F6199}" destId="{B7779BCE-D42D-4A76-8208-1F4A0502A499}" srcOrd="3" destOrd="0" presId="urn:microsoft.com/office/officeart/2008/layout/VerticalCurvedList"/>
    <dgm:cxn modelId="{607FC6B0-4678-4FE7-B29D-7D948DCAA6AF}" type="presParOf" srcId="{BC08A0FB-75CD-42D7-B7AE-0A623AA91E7D}" destId="{CAE0B9AA-11D7-4334-B8F0-2D2BA4E79CC2}" srcOrd="1" destOrd="0" presId="urn:microsoft.com/office/officeart/2008/layout/VerticalCurvedList"/>
    <dgm:cxn modelId="{D7EF23D3-34CD-4937-859B-0AB7CAB256A1}" type="presParOf" srcId="{BC08A0FB-75CD-42D7-B7AE-0A623AA91E7D}" destId="{CEBC1342-1169-49ED-A4C9-EEF375F7505E}" srcOrd="2" destOrd="0" presId="urn:microsoft.com/office/officeart/2008/layout/VerticalCurvedList"/>
    <dgm:cxn modelId="{F48B749E-27C6-4BF3-95F6-FBBED6F68CAD}" type="presParOf" srcId="{CEBC1342-1169-49ED-A4C9-EEF375F7505E}" destId="{569FE1EE-3BB6-4E67-9CF7-A62F32C93D7E}" srcOrd="0" destOrd="0" presId="urn:microsoft.com/office/officeart/2008/layout/VerticalCurvedList"/>
    <dgm:cxn modelId="{21379550-0579-492C-BBCD-D265D6F88B6E}" type="presParOf" srcId="{BC08A0FB-75CD-42D7-B7AE-0A623AA91E7D}" destId="{D9BBBE07-23E7-436F-9FFE-CB6947E7D523}" srcOrd="3" destOrd="0" presId="urn:microsoft.com/office/officeart/2008/layout/VerticalCurvedList"/>
    <dgm:cxn modelId="{F92A4CF9-AD51-48ED-A9AE-8D9F3034988C}" type="presParOf" srcId="{BC08A0FB-75CD-42D7-B7AE-0A623AA91E7D}" destId="{8A45EEB0-B587-4494-9ED3-5620B52E6D99}" srcOrd="4" destOrd="0" presId="urn:microsoft.com/office/officeart/2008/layout/VerticalCurvedList"/>
    <dgm:cxn modelId="{BFEAC3E1-BE25-479E-ACB3-C095D3AD54CB}" type="presParOf" srcId="{8A45EEB0-B587-4494-9ED3-5620B52E6D99}" destId="{56F880BA-6FAC-4287-A4DA-99E303C49E6B}" srcOrd="0" destOrd="0" presId="urn:microsoft.com/office/officeart/2008/layout/VerticalCurvedList"/>
    <dgm:cxn modelId="{570E1AD8-24CB-4606-A7BC-B952BC1B6B44}" type="presParOf" srcId="{BC08A0FB-75CD-42D7-B7AE-0A623AA91E7D}" destId="{750A6726-0BF6-490F-B5D3-74654F806A8D}" srcOrd="5" destOrd="0" presId="urn:microsoft.com/office/officeart/2008/layout/VerticalCurvedList"/>
    <dgm:cxn modelId="{5787DB4E-8DDB-4F8A-8160-2D06B2409E09}" type="presParOf" srcId="{BC08A0FB-75CD-42D7-B7AE-0A623AA91E7D}" destId="{13C38573-03D0-4C37-9571-9D714A40B14C}" srcOrd="6" destOrd="0" presId="urn:microsoft.com/office/officeart/2008/layout/VerticalCurvedList"/>
    <dgm:cxn modelId="{6BBBE15E-C5A4-4991-A182-09D38CB06E69}" type="presParOf" srcId="{13C38573-03D0-4C37-9571-9D714A40B14C}" destId="{B2EB56F0-A7BC-4E64-BD68-ECEC45F5A0F4}" srcOrd="0" destOrd="0" presId="urn:microsoft.com/office/officeart/2008/layout/VerticalCurvedList"/>
    <dgm:cxn modelId="{8F7645A0-1030-4C74-A406-B9CD4430C41F}" type="presParOf" srcId="{BC08A0FB-75CD-42D7-B7AE-0A623AA91E7D}" destId="{42F44F84-A156-41AC-8F5F-0DE156A15D29}" srcOrd="7" destOrd="0" presId="urn:microsoft.com/office/officeart/2008/layout/VerticalCurvedList"/>
    <dgm:cxn modelId="{5E0D3D35-9FF7-48F7-893B-105A1C922B82}" type="presParOf" srcId="{BC08A0FB-75CD-42D7-B7AE-0A623AA91E7D}" destId="{9B06B750-67A8-4A05-8AAD-42A1212182A3}" srcOrd="8" destOrd="0" presId="urn:microsoft.com/office/officeart/2008/layout/VerticalCurvedList"/>
    <dgm:cxn modelId="{036995AA-F31A-4A15-A9E1-777EAA02D789}" type="presParOf" srcId="{9B06B750-67A8-4A05-8AAD-42A1212182A3}" destId="{C2A9CF0B-BB6E-463D-A0C0-71223B3B0AA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952730-2B10-4F3C-9604-BDB525695515}" type="doc">
      <dgm:prSet loTypeId="urn:microsoft.com/office/officeart/2005/8/layout/default" loCatId="list" qsTypeId="urn:microsoft.com/office/officeart/2005/8/quickstyle/simple1" qsCatId="simple" csTypeId="urn:microsoft.com/office/officeart/2005/8/colors/accent3_2" csCatId="accent3" phldr="1"/>
      <dgm:spPr/>
      <dgm:t>
        <a:bodyPr/>
        <a:lstStyle/>
        <a:p>
          <a:endParaRPr lang="de-DE"/>
        </a:p>
      </dgm:t>
    </dgm:pt>
    <dgm:pt modelId="{89DCEA72-AB83-4D49-9F7A-05E23892CDAB}">
      <dgm:prSet phldrT="[Text]" custT="1"/>
      <dgm:spPr/>
      <dgm:t>
        <a:bodyPr/>
        <a:lstStyle/>
        <a:p>
          <a:r>
            <a:rPr lang="de-DE" sz="2000" dirty="0">
              <a:solidFill>
                <a:schemeClr val="tx1"/>
              </a:solidFill>
              <a:effectLst/>
              <a:latin typeface="Arial" panose="020B0604020202020204" pitchFamily="34" charset="0"/>
              <a:ea typeface="Calibri" panose="020F0502020204030204" pitchFamily="34" charset="0"/>
              <a:cs typeface="Calibri" panose="020F0502020204030204" pitchFamily="34" charset="0"/>
            </a:rPr>
            <a:t>Sich-ähnlich-Machen, Nachmachen, sich anpassen</a:t>
          </a:r>
          <a:endParaRPr lang="de-DE" sz="2000" dirty="0">
            <a:solidFill>
              <a:schemeClr val="tx1"/>
            </a:solidFill>
          </a:endParaRPr>
        </a:p>
      </dgm:t>
    </dgm:pt>
    <dgm:pt modelId="{3D3A41DA-61D1-4490-B695-F417B9E4D07A}" type="parTrans" cxnId="{B4BEFDEF-8727-4BDC-8B01-D88D18AF0952}">
      <dgm:prSet/>
      <dgm:spPr/>
      <dgm:t>
        <a:bodyPr/>
        <a:lstStyle/>
        <a:p>
          <a:endParaRPr lang="de-DE" sz="1200">
            <a:solidFill>
              <a:schemeClr val="tx1"/>
            </a:solidFill>
          </a:endParaRPr>
        </a:p>
      </dgm:t>
    </dgm:pt>
    <dgm:pt modelId="{3B4E691E-6A76-4BBF-BC69-2B3761D5EC63}" type="sibTrans" cxnId="{B4BEFDEF-8727-4BDC-8B01-D88D18AF0952}">
      <dgm:prSet/>
      <dgm:spPr/>
      <dgm:t>
        <a:bodyPr/>
        <a:lstStyle/>
        <a:p>
          <a:endParaRPr lang="de-DE" sz="1200">
            <a:solidFill>
              <a:schemeClr val="tx1"/>
            </a:solidFill>
          </a:endParaRPr>
        </a:p>
      </dgm:t>
    </dgm:pt>
    <dgm:pt modelId="{2DBB738C-9F02-4098-8966-25FE4A1CC6B8}">
      <dgm:prSet phldrT="[Text]" custT="1"/>
      <dgm:spPr/>
      <dgm:t>
        <a:bodyPr/>
        <a:lstStyle/>
        <a:p>
          <a:r>
            <a:rPr lang="de-DE" sz="2000" dirty="0">
              <a:solidFill>
                <a:schemeClr val="tx1"/>
              </a:solidFill>
              <a:effectLst/>
              <a:latin typeface="Arial" panose="020B0604020202020204" pitchFamily="34" charset="0"/>
              <a:ea typeface="Calibri" panose="020F0502020204030204" pitchFamily="34" charset="0"/>
              <a:cs typeface="Calibri" panose="020F0502020204030204" pitchFamily="34" charset="0"/>
            </a:rPr>
            <a:t>Ausgrenzen, Eingrenzen, Reduzieren</a:t>
          </a:r>
          <a:endParaRPr lang="de-DE" sz="2000" dirty="0">
            <a:solidFill>
              <a:schemeClr val="tx1"/>
            </a:solidFill>
          </a:endParaRPr>
        </a:p>
      </dgm:t>
    </dgm:pt>
    <dgm:pt modelId="{43A13240-4844-4A22-BCD9-3BAAAADD454D}" type="parTrans" cxnId="{05D51E39-C469-4935-AE56-5E2770F484EC}">
      <dgm:prSet/>
      <dgm:spPr/>
      <dgm:t>
        <a:bodyPr/>
        <a:lstStyle/>
        <a:p>
          <a:endParaRPr lang="de-DE" sz="1200">
            <a:solidFill>
              <a:schemeClr val="tx1"/>
            </a:solidFill>
          </a:endParaRPr>
        </a:p>
      </dgm:t>
    </dgm:pt>
    <dgm:pt modelId="{8BE7E45B-5EAD-4881-AEEE-4C715B66DEA7}" type="sibTrans" cxnId="{05D51E39-C469-4935-AE56-5E2770F484EC}">
      <dgm:prSet/>
      <dgm:spPr/>
      <dgm:t>
        <a:bodyPr/>
        <a:lstStyle/>
        <a:p>
          <a:endParaRPr lang="de-DE" sz="1200">
            <a:solidFill>
              <a:schemeClr val="tx1"/>
            </a:solidFill>
          </a:endParaRPr>
        </a:p>
      </dgm:t>
    </dgm:pt>
    <dgm:pt modelId="{72FC301A-51C7-4783-9444-3ADD611C5B7D}">
      <dgm:prSet phldrT="[Text]" custT="1"/>
      <dgm:spPr/>
      <dgm:t>
        <a:bodyPr/>
        <a:lstStyle/>
        <a:p>
          <a:r>
            <a:rPr lang="de-DE" sz="2000" dirty="0">
              <a:solidFill>
                <a:schemeClr val="tx1"/>
              </a:solidFill>
              <a:effectLst/>
              <a:latin typeface="Arial" panose="020B0604020202020204" pitchFamily="34" charset="0"/>
              <a:ea typeface="Calibri" panose="020F0502020204030204" pitchFamily="34" charset="0"/>
              <a:cs typeface="Calibri" panose="020F0502020204030204" pitchFamily="34" charset="0"/>
            </a:rPr>
            <a:t>Rhythmisieren</a:t>
          </a:r>
          <a:endParaRPr lang="de-DE" sz="2000" dirty="0">
            <a:solidFill>
              <a:schemeClr val="tx1"/>
            </a:solidFill>
          </a:endParaRPr>
        </a:p>
      </dgm:t>
    </dgm:pt>
    <dgm:pt modelId="{9C800643-5EC6-4F4F-8E8F-C01137B92A84}" type="parTrans" cxnId="{8CFDDE30-1157-4327-882D-8D10399681B8}">
      <dgm:prSet/>
      <dgm:spPr/>
      <dgm:t>
        <a:bodyPr/>
        <a:lstStyle/>
        <a:p>
          <a:endParaRPr lang="de-DE" sz="1200">
            <a:solidFill>
              <a:schemeClr val="tx1"/>
            </a:solidFill>
          </a:endParaRPr>
        </a:p>
      </dgm:t>
    </dgm:pt>
    <dgm:pt modelId="{543AC792-FAC9-4C15-80E9-209F0EA83536}" type="sibTrans" cxnId="{8CFDDE30-1157-4327-882D-8D10399681B8}">
      <dgm:prSet/>
      <dgm:spPr/>
      <dgm:t>
        <a:bodyPr/>
        <a:lstStyle/>
        <a:p>
          <a:endParaRPr lang="de-DE" sz="1200">
            <a:solidFill>
              <a:schemeClr val="tx1"/>
            </a:solidFill>
          </a:endParaRPr>
        </a:p>
      </dgm:t>
    </dgm:pt>
    <dgm:pt modelId="{4CB42F2A-6500-4A57-9FEB-3FF60BEB3D1B}">
      <dgm:prSet custT="1"/>
      <dgm:spPr/>
      <dgm:t>
        <a:bodyPr/>
        <a:lstStyle/>
        <a:p>
          <a:r>
            <a:rPr lang="de-DE" sz="2000">
              <a:solidFill>
                <a:schemeClr val="tx1"/>
              </a:solidFill>
              <a:effectLst/>
              <a:latin typeface="Arial" panose="020B0604020202020204" pitchFamily="34" charset="0"/>
              <a:ea typeface="Calibri" panose="020F0502020204030204" pitchFamily="34" charset="0"/>
              <a:cs typeface="Calibri" panose="020F0502020204030204" pitchFamily="34" charset="0"/>
            </a:rPr>
            <a:t>Kontrastieren, Polarisieren</a:t>
          </a:r>
          <a:endParaRPr lang="de-DE" sz="2000" dirty="0">
            <a:solidFill>
              <a:schemeClr val="tx1"/>
            </a:solidFill>
            <a:effectLst/>
            <a:latin typeface="Arial" panose="020B0604020202020204" pitchFamily="34" charset="0"/>
            <a:ea typeface="Calibri" panose="020F0502020204030204" pitchFamily="34" charset="0"/>
            <a:cs typeface="Calibri" panose="020F0502020204030204" pitchFamily="34" charset="0"/>
          </a:endParaRPr>
        </a:p>
      </dgm:t>
    </dgm:pt>
    <dgm:pt modelId="{9CA18A4C-0759-4F74-A47C-A929EE359661}" type="parTrans" cxnId="{2784FD82-1A8B-4B80-AB1D-70EA991C82FD}">
      <dgm:prSet/>
      <dgm:spPr/>
      <dgm:t>
        <a:bodyPr/>
        <a:lstStyle/>
        <a:p>
          <a:endParaRPr lang="de-DE" sz="1200">
            <a:solidFill>
              <a:schemeClr val="tx1"/>
            </a:solidFill>
          </a:endParaRPr>
        </a:p>
      </dgm:t>
    </dgm:pt>
    <dgm:pt modelId="{F45ED957-034F-4868-AC2D-FB138DE497A7}" type="sibTrans" cxnId="{2784FD82-1A8B-4B80-AB1D-70EA991C82FD}">
      <dgm:prSet/>
      <dgm:spPr/>
      <dgm:t>
        <a:bodyPr/>
        <a:lstStyle/>
        <a:p>
          <a:endParaRPr lang="de-DE" sz="1200">
            <a:solidFill>
              <a:schemeClr val="tx1"/>
            </a:solidFill>
          </a:endParaRPr>
        </a:p>
      </dgm:t>
    </dgm:pt>
    <dgm:pt modelId="{8CB2A9DD-43D1-462A-A2C4-C093B1CB4BEC}">
      <dgm:prSet custT="1"/>
      <dgm:spPr/>
      <dgm:t>
        <a:bodyPr/>
        <a:lstStyle/>
        <a:p>
          <a:r>
            <a:rPr lang="de-DE" sz="2000">
              <a:solidFill>
                <a:schemeClr val="tx1"/>
              </a:solidFill>
              <a:effectLst/>
              <a:latin typeface="Arial" panose="020B0604020202020204" pitchFamily="34" charset="0"/>
              <a:ea typeface="Calibri" panose="020F0502020204030204" pitchFamily="34" charset="0"/>
              <a:cs typeface="Calibri" panose="020F0502020204030204" pitchFamily="34" charset="0"/>
            </a:rPr>
            <a:t>Verändern, Verfremden, Verzerren</a:t>
          </a:r>
          <a:endParaRPr lang="de-DE" sz="2000" dirty="0">
            <a:solidFill>
              <a:schemeClr val="tx1"/>
            </a:solidFill>
            <a:effectLst/>
            <a:latin typeface="Arial" panose="020B0604020202020204" pitchFamily="34" charset="0"/>
            <a:ea typeface="Calibri" panose="020F0502020204030204" pitchFamily="34" charset="0"/>
            <a:cs typeface="Calibri" panose="020F0502020204030204" pitchFamily="34" charset="0"/>
          </a:endParaRPr>
        </a:p>
      </dgm:t>
    </dgm:pt>
    <dgm:pt modelId="{E5EC8AF7-476A-4FDB-96C8-B9A1F4346454}" type="parTrans" cxnId="{26ECEF50-9C90-4DF2-A568-511E8A43CBE7}">
      <dgm:prSet/>
      <dgm:spPr/>
      <dgm:t>
        <a:bodyPr/>
        <a:lstStyle/>
        <a:p>
          <a:endParaRPr lang="de-DE" sz="1200">
            <a:solidFill>
              <a:schemeClr val="tx1"/>
            </a:solidFill>
          </a:endParaRPr>
        </a:p>
      </dgm:t>
    </dgm:pt>
    <dgm:pt modelId="{BC0243ED-F0B3-4664-AF3F-4AEB3F60CFFE}" type="sibTrans" cxnId="{26ECEF50-9C90-4DF2-A568-511E8A43CBE7}">
      <dgm:prSet/>
      <dgm:spPr/>
      <dgm:t>
        <a:bodyPr/>
        <a:lstStyle/>
        <a:p>
          <a:endParaRPr lang="de-DE" sz="1200">
            <a:solidFill>
              <a:schemeClr val="tx1"/>
            </a:solidFill>
          </a:endParaRPr>
        </a:p>
      </dgm:t>
    </dgm:pt>
    <dgm:pt modelId="{66C20CFC-3BF2-41BB-95FD-8403DBC189C9}" type="pres">
      <dgm:prSet presAssocID="{46952730-2B10-4F3C-9604-BDB525695515}" presName="diagram" presStyleCnt="0">
        <dgm:presLayoutVars>
          <dgm:dir/>
          <dgm:resizeHandles val="exact"/>
        </dgm:presLayoutVars>
      </dgm:prSet>
      <dgm:spPr/>
    </dgm:pt>
    <dgm:pt modelId="{B949141F-7AA8-4A78-8F5F-39C4B7F44E02}" type="pres">
      <dgm:prSet presAssocID="{89DCEA72-AB83-4D49-9F7A-05E23892CDAB}" presName="node" presStyleLbl="node1" presStyleIdx="0" presStyleCnt="5">
        <dgm:presLayoutVars>
          <dgm:bulletEnabled val="1"/>
        </dgm:presLayoutVars>
      </dgm:prSet>
      <dgm:spPr/>
    </dgm:pt>
    <dgm:pt modelId="{8EFDE938-67B0-48F3-BA43-DB7E287A080C}" type="pres">
      <dgm:prSet presAssocID="{3B4E691E-6A76-4BBF-BC69-2B3761D5EC63}" presName="sibTrans" presStyleCnt="0"/>
      <dgm:spPr/>
    </dgm:pt>
    <dgm:pt modelId="{DBD46116-C766-490B-90FF-6D86CED3763E}" type="pres">
      <dgm:prSet presAssocID="{2DBB738C-9F02-4098-8966-25FE4A1CC6B8}" presName="node" presStyleLbl="node1" presStyleIdx="1" presStyleCnt="5">
        <dgm:presLayoutVars>
          <dgm:bulletEnabled val="1"/>
        </dgm:presLayoutVars>
      </dgm:prSet>
      <dgm:spPr/>
    </dgm:pt>
    <dgm:pt modelId="{2650F890-FDDE-4A8B-99E1-867496642707}" type="pres">
      <dgm:prSet presAssocID="{8BE7E45B-5EAD-4881-AEEE-4C715B66DEA7}" presName="sibTrans" presStyleCnt="0"/>
      <dgm:spPr/>
    </dgm:pt>
    <dgm:pt modelId="{57003821-8955-43BC-B37C-A03FC2C8FA53}" type="pres">
      <dgm:prSet presAssocID="{72FC301A-51C7-4783-9444-3ADD611C5B7D}" presName="node" presStyleLbl="node1" presStyleIdx="2" presStyleCnt="5">
        <dgm:presLayoutVars>
          <dgm:bulletEnabled val="1"/>
        </dgm:presLayoutVars>
      </dgm:prSet>
      <dgm:spPr/>
    </dgm:pt>
    <dgm:pt modelId="{462AC518-6174-49A2-9B10-A33A725C46BC}" type="pres">
      <dgm:prSet presAssocID="{543AC792-FAC9-4C15-80E9-209F0EA83536}" presName="sibTrans" presStyleCnt="0"/>
      <dgm:spPr/>
    </dgm:pt>
    <dgm:pt modelId="{AA21824A-5DB6-4589-9A71-6C7C7AC0A9CB}" type="pres">
      <dgm:prSet presAssocID="{4CB42F2A-6500-4A57-9FEB-3FF60BEB3D1B}" presName="node" presStyleLbl="node1" presStyleIdx="3" presStyleCnt="5">
        <dgm:presLayoutVars>
          <dgm:bulletEnabled val="1"/>
        </dgm:presLayoutVars>
      </dgm:prSet>
      <dgm:spPr/>
    </dgm:pt>
    <dgm:pt modelId="{CD78854F-A1D2-46FE-AB7A-EB146A6B6CB4}" type="pres">
      <dgm:prSet presAssocID="{F45ED957-034F-4868-AC2D-FB138DE497A7}" presName="sibTrans" presStyleCnt="0"/>
      <dgm:spPr/>
    </dgm:pt>
    <dgm:pt modelId="{7E25C4C2-990A-4B40-AE77-C059DD79BCC8}" type="pres">
      <dgm:prSet presAssocID="{8CB2A9DD-43D1-462A-A2C4-C093B1CB4BEC}" presName="node" presStyleLbl="node1" presStyleIdx="4" presStyleCnt="5">
        <dgm:presLayoutVars>
          <dgm:bulletEnabled val="1"/>
        </dgm:presLayoutVars>
      </dgm:prSet>
      <dgm:spPr/>
    </dgm:pt>
  </dgm:ptLst>
  <dgm:cxnLst>
    <dgm:cxn modelId="{02B0C21C-BFA3-4A82-BC7F-F60ABC201244}" type="presOf" srcId="{2DBB738C-9F02-4098-8966-25FE4A1CC6B8}" destId="{DBD46116-C766-490B-90FF-6D86CED3763E}" srcOrd="0" destOrd="0" presId="urn:microsoft.com/office/officeart/2005/8/layout/default"/>
    <dgm:cxn modelId="{8CFDDE30-1157-4327-882D-8D10399681B8}" srcId="{46952730-2B10-4F3C-9604-BDB525695515}" destId="{72FC301A-51C7-4783-9444-3ADD611C5B7D}" srcOrd="2" destOrd="0" parTransId="{9C800643-5EC6-4F4F-8E8F-C01137B92A84}" sibTransId="{543AC792-FAC9-4C15-80E9-209F0EA83536}"/>
    <dgm:cxn modelId="{05D51E39-C469-4935-AE56-5E2770F484EC}" srcId="{46952730-2B10-4F3C-9604-BDB525695515}" destId="{2DBB738C-9F02-4098-8966-25FE4A1CC6B8}" srcOrd="1" destOrd="0" parTransId="{43A13240-4844-4A22-BCD9-3BAAAADD454D}" sibTransId="{8BE7E45B-5EAD-4881-AEEE-4C715B66DEA7}"/>
    <dgm:cxn modelId="{26ECEF50-9C90-4DF2-A568-511E8A43CBE7}" srcId="{46952730-2B10-4F3C-9604-BDB525695515}" destId="{8CB2A9DD-43D1-462A-A2C4-C093B1CB4BEC}" srcOrd="4" destOrd="0" parTransId="{E5EC8AF7-476A-4FDB-96C8-B9A1F4346454}" sibTransId="{BC0243ED-F0B3-4664-AF3F-4AEB3F60CFFE}"/>
    <dgm:cxn modelId="{196B2853-02C9-45D4-A333-7F7C7E689549}" type="presOf" srcId="{8CB2A9DD-43D1-462A-A2C4-C093B1CB4BEC}" destId="{7E25C4C2-990A-4B40-AE77-C059DD79BCC8}" srcOrd="0" destOrd="0" presId="urn:microsoft.com/office/officeart/2005/8/layout/default"/>
    <dgm:cxn modelId="{0425277E-0CF1-4F79-AD75-62CC1B7D8DAF}" type="presOf" srcId="{4CB42F2A-6500-4A57-9FEB-3FF60BEB3D1B}" destId="{AA21824A-5DB6-4589-9A71-6C7C7AC0A9CB}" srcOrd="0" destOrd="0" presId="urn:microsoft.com/office/officeart/2005/8/layout/default"/>
    <dgm:cxn modelId="{2784FD82-1A8B-4B80-AB1D-70EA991C82FD}" srcId="{46952730-2B10-4F3C-9604-BDB525695515}" destId="{4CB42F2A-6500-4A57-9FEB-3FF60BEB3D1B}" srcOrd="3" destOrd="0" parTransId="{9CA18A4C-0759-4F74-A47C-A929EE359661}" sibTransId="{F45ED957-034F-4868-AC2D-FB138DE497A7}"/>
    <dgm:cxn modelId="{0252B383-FCAC-4020-AC99-1377F0C6F8E6}" type="presOf" srcId="{46952730-2B10-4F3C-9604-BDB525695515}" destId="{66C20CFC-3BF2-41BB-95FD-8403DBC189C9}" srcOrd="0" destOrd="0" presId="urn:microsoft.com/office/officeart/2005/8/layout/default"/>
    <dgm:cxn modelId="{0C0DAAC4-E098-45B6-AF0D-4FED826D885B}" type="presOf" srcId="{89DCEA72-AB83-4D49-9F7A-05E23892CDAB}" destId="{B949141F-7AA8-4A78-8F5F-39C4B7F44E02}" srcOrd="0" destOrd="0" presId="urn:microsoft.com/office/officeart/2005/8/layout/default"/>
    <dgm:cxn modelId="{B4BEFDEF-8727-4BDC-8B01-D88D18AF0952}" srcId="{46952730-2B10-4F3C-9604-BDB525695515}" destId="{89DCEA72-AB83-4D49-9F7A-05E23892CDAB}" srcOrd="0" destOrd="0" parTransId="{3D3A41DA-61D1-4490-B695-F417B9E4D07A}" sibTransId="{3B4E691E-6A76-4BBF-BC69-2B3761D5EC63}"/>
    <dgm:cxn modelId="{54EDA4FA-89C7-404F-9C83-0527BD238107}" type="presOf" srcId="{72FC301A-51C7-4783-9444-3ADD611C5B7D}" destId="{57003821-8955-43BC-B37C-A03FC2C8FA53}" srcOrd="0" destOrd="0" presId="urn:microsoft.com/office/officeart/2005/8/layout/default"/>
    <dgm:cxn modelId="{4D867172-259F-4DBE-97B2-754E6F42B379}" type="presParOf" srcId="{66C20CFC-3BF2-41BB-95FD-8403DBC189C9}" destId="{B949141F-7AA8-4A78-8F5F-39C4B7F44E02}" srcOrd="0" destOrd="0" presId="urn:microsoft.com/office/officeart/2005/8/layout/default"/>
    <dgm:cxn modelId="{99EBF37D-B49E-49AA-85A7-9896272739AF}" type="presParOf" srcId="{66C20CFC-3BF2-41BB-95FD-8403DBC189C9}" destId="{8EFDE938-67B0-48F3-BA43-DB7E287A080C}" srcOrd="1" destOrd="0" presId="urn:microsoft.com/office/officeart/2005/8/layout/default"/>
    <dgm:cxn modelId="{BD6F9203-1C75-4BD4-88A6-D556503AA53B}" type="presParOf" srcId="{66C20CFC-3BF2-41BB-95FD-8403DBC189C9}" destId="{DBD46116-C766-490B-90FF-6D86CED3763E}" srcOrd="2" destOrd="0" presId="urn:microsoft.com/office/officeart/2005/8/layout/default"/>
    <dgm:cxn modelId="{5D39F3B2-AE31-4DE5-A27E-75FD7F1E7E6D}" type="presParOf" srcId="{66C20CFC-3BF2-41BB-95FD-8403DBC189C9}" destId="{2650F890-FDDE-4A8B-99E1-867496642707}" srcOrd="3" destOrd="0" presId="urn:microsoft.com/office/officeart/2005/8/layout/default"/>
    <dgm:cxn modelId="{C0AE7572-CFEE-4964-9A84-247492B00581}" type="presParOf" srcId="{66C20CFC-3BF2-41BB-95FD-8403DBC189C9}" destId="{57003821-8955-43BC-B37C-A03FC2C8FA53}" srcOrd="4" destOrd="0" presId="urn:microsoft.com/office/officeart/2005/8/layout/default"/>
    <dgm:cxn modelId="{D725963A-6BCC-4BCE-BA11-CADE7DD3D318}" type="presParOf" srcId="{66C20CFC-3BF2-41BB-95FD-8403DBC189C9}" destId="{462AC518-6174-49A2-9B10-A33A725C46BC}" srcOrd="5" destOrd="0" presId="urn:microsoft.com/office/officeart/2005/8/layout/default"/>
    <dgm:cxn modelId="{CCAF8537-0FF2-4C84-B0AD-DA122A2C51EC}" type="presParOf" srcId="{66C20CFC-3BF2-41BB-95FD-8403DBC189C9}" destId="{AA21824A-5DB6-4589-9A71-6C7C7AC0A9CB}" srcOrd="6" destOrd="0" presId="urn:microsoft.com/office/officeart/2005/8/layout/default"/>
    <dgm:cxn modelId="{EFB7B225-461B-4DEB-AED4-A2826057F581}" type="presParOf" srcId="{66C20CFC-3BF2-41BB-95FD-8403DBC189C9}" destId="{CD78854F-A1D2-46FE-AB7A-EB146A6B6CB4}" srcOrd="7" destOrd="0" presId="urn:microsoft.com/office/officeart/2005/8/layout/default"/>
    <dgm:cxn modelId="{C3234C47-FA96-4F49-8472-EFFF4C664FB6}" type="presParOf" srcId="{66C20CFC-3BF2-41BB-95FD-8403DBC189C9}" destId="{7E25C4C2-990A-4B40-AE77-C059DD79BCC8}"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6ABA5D-DA87-4FB8-B7CE-99C67553A889}">
      <dsp:nvSpPr>
        <dsp:cNvPr id="0" name=""/>
        <dsp:cNvSpPr/>
      </dsp:nvSpPr>
      <dsp:spPr>
        <a:xfrm>
          <a:off x="-4592539" y="-704134"/>
          <a:ext cx="5470681" cy="5470681"/>
        </a:xfrm>
        <a:prstGeom prst="blockArc">
          <a:avLst>
            <a:gd name="adj1" fmla="val 18900000"/>
            <a:gd name="adj2" fmla="val 2700000"/>
            <a:gd name="adj3" fmla="val 395"/>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E0B9AA-11D7-4334-B8F0-2D2BA4E79CC2}">
      <dsp:nvSpPr>
        <dsp:cNvPr id="0" name=""/>
        <dsp:cNvSpPr/>
      </dsp:nvSpPr>
      <dsp:spPr>
        <a:xfrm>
          <a:off x="459952" y="312318"/>
          <a:ext cx="9619486" cy="624961"/>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6063" tIns="81280" rIns="81280" bIns="81280" numCol="1" spcCol="1270" anchor="ctr" anchorCtr="0">
          <a:noAutofit/>
        </a:bodyPr>
        <a:lstStyle/>
        <a:p>
          <a:pPr marL="0" lvl="0" indent="0" algn="l" defTabSz="1422400">
            <a:lnSpc>
              <a:spcPct val="90000"/>
            </a:lnSpc>
            <a:spcBef>
              <a:spcPct val="0"/>
            </a:spcBef>
            <a:spcAft>
              <a:spcPct val="35000"/>
            </a:spcAft>
            <a:buNone/>
          </a:pPr>
          <a:r>
            <a:rPr lang="de-DE" sz="3200" kern="1200" dirty="0">
              <a:solidFill>
                <a:schemeClr val="tx1"/>
              </a:solidFill>
              <a:latin typeface="Arial" panose="020B0604020202020204" pitchFamily="34" charset="0"/>
              <a:cs typeface="Arial" panose="020B0604020202020204" pitchFamily="34" charset="0"/>
            </a:rPr>
            <a:t>Unterhaltung, Kurzweil, Show</a:t>
          </a:r>
        </a:p>
      </dsp:txBody>
      <dsp:txXfrm>
        <a:off x="459952" y="312318"/>
        <a:ext cx="9619486" cy="624961"/>
      </dsp:txXfrm>
    </dsp:sp>
    <dsp:sp modelId="{569FE1EE-3BB6-4E67-9CF7-A62F32C93D7E}">
      <dsp:nvSpPr>
        <dsp:cNvPr id="0" name=""/>
        <dsp:cNvSpPr/>
      </dsp:nvSpPr>
      <dsp:spPr>
        <a:xfrm>
          <a:off x="69351" y="234198"/>
          <a:ext cx="781201" cy="781201"/>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BBBE07-23E7-436F-9FFE-CB6947E7D523}">
      <dsp:nvSpPr>
        <dsp:cNvPr id="0" name=""/>
        <dsp:cNvSpPr/>
      </dsp:nvSpPr>
      <dsp:spPr>
        <a:xfrm>
          <a:off x="818257" y="1249922"/>
          <a:ext cx="9261181" cy="624961"/>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6063" tIns="81280" rIns="81280" bIns="81280" numCol="1" spcCol="1270" anchor="ctr" anchorCtr="0">
          <a:noAutofit/>
        </a:bodyPr>
        <a:lstStyle/>
        <a:p>
          <a:pPr marL="0" lvl="0" indent="0" algn="l" defTabSz="1422400">
            <a:lnSpc>
              <a:spcPct val="90000"/>
            </a:lnSpc>
            <a:spcBef>
              <a:spcPct val="0"/>
            </a:spcBef>
            <a:spcAft>
              <a:spcPct val="35000"/>
            </a:spcAft>
            <a:buNone/>
          </a:pPr>
          <a:r>
            <a:rPr lang="de-DE" sz="3200" kern="1200" dirty="0">
              <a:solidFill>
                <a:schemeClr val="tx1"/>
              </a:solidFill>
              <a:latin typeface="Arial" panose="020B0604020202020204" pitchFamily="34" charset="0"/>
              <a:cs typeface="Arial" panose="020B0604020202020204" pitchFamily="34" charset="0"/>
            </a:rPr>
            <a:t>Spannung, Ereignishaftigkeit</a:t>
          </a:r>
        </a:p>
      </dsp:txBody>
      <dsp:txXfrm>
        <a:off x="818257" y="1249922"/>
        <a:ext cx="9261181" cy="624961"/>
      </dsp:txXfrm>
    </dsp:sp>
    <dsp:sp modelId="{56F880BA-6FAC-4287-A4DA-99E303C49E6B}">
      <dsp:nvSpPr>
        <dsp:cNvPr id="0" name=""/>
        <dsp:cNvSpPr/>
      </dsp:nvSpPr>
      <dsp:spPr>
        <a:xfrm>
          <a:off x="427656" y="1171802"/>
          <a:ext cx="781201" cy="781201"/>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0A6726-0BF6-490F-B5D3-74654F806A8D}">
      <dsp:nvSpPr>
        <dsp:cNvPr id="0" name=""/>
        <dsp:cNvSpPr/>
      </dsp:nvSpPr>
      <dsp:spPr>
        <a:xfrm>
          <a:off x="818257" y="2187527"/>
          <a:ext cx="9261181" cy="624961"/>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6063" tIns="81280" rIns="81280" bIns="81280" numCol="1" spcCol="1270" anchor="ctr" anchorCtr="0">
          <a:noAutofit/>
        </a:bodyPr>
        <a:lstStyle/>
        <a:p>
          <a:pPr marL="0" lvl="0" indent="0" algn="l" defTabSz="1422400">
            <a:lnSpc>
              <a:spcPct val="90000"/>
            </a:lnSpc>
            <a:spcBef>
              <a:spcPct val="0"/>
            </a:spcBef>
            <a:spcAft>
              <a:spcPct val="35000"/>
            </a:spcAft>
            <a:buNone/>
          </a:pPr>
          <a:r>
            <a:rPr lang="de-DE" sz="3200" kern="1200" dirty="0">
              <a:solidFill>
                <a:schemeClr val="tx1"/>
              </a:solidFill>
              <a:latin typeface="Arial" panose="020B0604020202020204" pitchFamily="34" charset="0"/>
              <a:cs typeface="Arial" panose="020B0604020202020204" pitchFamily="34" charset="0"/>
            </a:rPr>
            <a:t>Vieldeutigkeit, Nachdenklichkeit</a:t>
          </a:r>
        </a:p>
      </dsp:txBody>
      <dsp:txXfrm>
        <a:off x="818257" y="2187527"/>
        <a:ext cx="9261181" cy="624961"/>
      </dsp:txXfrm>
    </dsp:sp>
    <dsp:sp modelId="{B2EB56F0-A7BC-4E64-BD68-ECEC45F5A0F4}">
      <dsp:nvSpPr>
        <dsp:cNvPr id="0" name=""/>
        <dsp:cNvSpPr/>
      </dsp:nvSpPr>
      <dsp:spPr>
        <a:xfrm>
          <a:off x="427656" y="2109407"/>
          <a:ext cx="781201" cy="781201"/>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2F44F84-A156-41AC-8F5F-0DE156A15D29}">
      <dsp:nvSpPr>
        <dsp:cNvPr id="0" name=""/>
        <dsp:cNvSpPr/>
      </dsp:nvSpPr>
      <dsp:spPr>
        <a:xfrm>
          <a:off x="459952" y="3125132"/>
          <a:ext cx="9619486" cy="624961"/>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6063" tIns="81280" rIns="81280" bIns="81280" numCol="1" spcCol="1270" anchor="ctr" anchorCtr="0">
          <a:noAutofit/>
        </a:bodyPr>
        <a:lstStyle/>
        <a:p>
          <a:pPr marL="0" lvl="0" indent="0" algn="l" defTabSz="1422400">
            <a:lnSpc>
              <a:spcPct val="90000"/>
            </a:lnSpc>
            <a:spcBef>
              <a:spcPct val="0"/>
            </a:spcBef>
            <a:spcAft>
              <a:spcPct val="35000"/>
            </a:spcAft>
            <a:buNone/>
          </a:pPr>
          <a:r>
            <a:rPr lang="de-DE" sz="3200" kern="1200" dirty="0">
              <a:solidFill>
                <a:schemeClr val="tx1"/>
              </a:solidFill>
              <a:latin typeface="Arial" panose="020B0604020202020204" pitchFamily="34" charset="0"/>
              <a:cs typeface="Arial" panose="020B0604020202020204" pitchFamily="34" charset="0"/>
            </a:rPr>
            <a:t>Komik, Witz</a:t>
          </a:r>
        </a:p>
      </dsp:txBody>
      <dsp:txXfrm>
        <a:off x="459952" y="3125132"/>
        <a:ext cx="9619486" cy="624961"/>
      </dsp:txXfrm>
    </dsp:sp>
    <dsp:sp modelId="{C2A9CF0B-BB6E-463D-A0C0-71223B3B0AA7}">
      <dsp:nvSpPr>
        <dsp:cNvPr id="0" name=""/>
        <dsp:cNvSpPr/>
      </dsp:nvSpPr>
      <dsp:spPr>
        <a:xfrm>
          <a:off x="69351" y="3047012"/>
          <a:ext cx="781201" cy="781201"/>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49141F-7AA8-4A78-8F5F-39C4B7F44E02}">
      <dsp:nvSpPr>
        <dsp:cNvPr id="0" name=""/>
        <dsp:cNvSpPr/>
      </dsp:nvSpPr>
      <dsp:spPr>
        <a:xfrm>
          <a:off x="455860" y="1186"/>
          <a:ext cx="2754157" cy="16524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dirty="0">
              <a:solidFill>
                <a:schemeClr val="tx1"/>
              </a:solidFill>
              <a:effectLst/>
              <a:latin typeface="Arial" panose="020B0604020202020204" pitchFamily="34" charset="0"/>
              <a:ea typeface="Calibri" panose="020F0502020204030204" pitchFamily="34" charset="0"/>
              <a:cs typeface="Calibri" panose="020F0502020204030204" pitchFamily="34" charset="0"/>
            </a:rPr>
            <a:t>Sich-ähnlich-Machen, Nachmachen, sich anpassen</a:t>
          </a:r>
          <a:endParaRPr lang="de-DE" sz="2000" kern="1200" dirty="0">
            <a:solidFill>
              <a:schemeClr val="tx1"/>
            </a:solidFill>
          </a:endParaRPr>
        </a:p>
      </dsp:txBody>
      <dsp:txXfrm>
        <a:off x="455860" y="1186"/>
        <a:ext cx="2754157" cy="1652494"/>
      </dsp:txXfrm>
    </dsp:sp>
    <dsp:sp modelId="{DBD46116-C766-490B-90FF-6D86CED3763E}">
      <dsp:nvSpPr>
        <dsp:cNvPr id="0" name=""/>
        <dsp:cNvSpPr/>
      </dsp:nvSpPr>
      <dsp:spPr>
        <a:xfrm>
          <a:off x="3485433" y="1186"/>
          <a:ext cx="2754157" cy="16524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dirty="0">
              <a:solidFill>
                <a:schemeClr val="tx1"/>
              </a:solidFill>
              <a:effectLst/>
              <a:latin typeface="Arial" panose="020B0604020202020204" pitchFamily="34" charset="0"/>
              <a:ea typeface="Calibri" panose="020F0502020204030204" pitchFamily="34" charset="0"/>
              <a:cs typeface="Calibri" panose="020F0502020204030204" pitchFamily="34" charset="0"/>
            </a:rPr>
            <a:t>Ausgrenzen, Eingrenzen, Reduzieren</a:t>
          </a:r>
          <a:endParaRPr lang="de-DE" sz="2000" kern="1200" dirty="0">
            <a:solidFill>
              <a:schemeClr val="tx1"/>
            </a:solidFill>
          </a:endParaRPr>
        </a:p>
      </dsp:txBody>
      <dsp:txXfrm>
        <a:off x="3485433" y="1186"/>
        <a:ext cx="2754157" cy="1652494"/>
      </dsp:txXfrm>
    </dsp:sp>
    <dsp:sp modelId="{57003821-8955-43BC-B37C-A03FC2C8FA53}">
      <dsp:nvSpPr>
        <dsp:cNvPr id="0" name=""/>
        <dsp:cNvSpPr/>
      </dsp:nvSpPr>
      <dsp:spPr>
        <a:xfrm>
          <a:off x="6515006" y="1186"/>
          <a:ext cx="2754157" cy="16524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dirty="0">
              <a:solidFill>
                <a:schemeClr val="tx1"/>
              </a:solidFill>
              <a:effectLst/>
              <a:latin typeface="Arial" panose="020B0604020202020204" pitchFamily="34" charset="0"/>
              <a:ea typeface="Calibri" panose="020F0502020204030204" pitchFamily="34" charset="0"/>
              <a:cs typeface="Calibri" panose="020F0502020204030204" pitchFamily="34" charset="0"/>
            </a:rPr>
            <a:t>Rhythmisieren</a:t>
          </a:r>
          <a:endParaRPr lang="de-DE" sz="2000" kern="1200" dirty="0">
            <a:solidFill>
              <a:schemeClr val="tx1"/>
            </a:solidFill>
          </a:endParaRPr>
        </a:p>
      </dsp:txBody>
      <dsp:txXfrm>
        <a:off x="6515006" y="1186"/>
        <a:ext cx="2754157" cy="1652494"/>
      </dsp:txXfrm>
    </dsp:sp>
    <dsp:sp modelId="{AA21824A-5DB6-4589-9A71-6C7C7AC0A9CB}">
      <dsp:nvSpPr>
        <dsp:cNvPr id="0" name=""/>
        <dsp:cNvSpPr/>
      </dsp:nvSpPr>
      <dsp:spPr>
        <a:xfrm>
          <a:off x="1970647" y="1929096"/>
          <a:ext cx="2754157" cy="16524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solidFill>
                <a:schemeClr val="tx1"/>
              </a:solidFill>
              <a:effectLst/>
              <a:latin typeface="Arial" panose="020B0604020202020204" pitchFamily="34" charset="0"/>
              <a:ea typeface="Calibri" panose="020F0502020204030204" pitchFamily="34" charset="0"/>
              <a:cs typeface="Calibri" panose="020F0502020204030204" pitchFamily="34" charset="0"/>
            </a:rPr>
            <a:t>Kontrastieren, Polarisieren</a:t>
          </a:r>
          <a:endParaRPr lang="de-DE" sz="2000" kern="1200" dirty="0">
            <a:solidFill>
              <a:schemeClr val="tx1"/>
            </a:solidFill>
            <a:effectLst/>
            <a:latin typeface="Arial" panose="020B0604020202020204" pitchFamily="34" charset="0"/>
            <a:ea typeface="Calibri" panose="020F0502020204030204" pitchFamily="34" charset="0"/>
            <a:cs typeface="Calibri" panose="020F0502020204030204" pitchFamily="34" charset="0"/>
          </a:endParaRPr>
        </a:p>
      </dsp:txBody>
      <dsp:txXfrm>
        <a:off x="1970647" y="1929096"/>
        <a:ext cx="2754157" cy="1652494"/>
      </dsp:txXfrm>
    </dsp:sp>
    <dsp:sp modelId="{7E25C4C2-990A-4B40-AE77-C059DD79BCC8}">
      <dsp:nvSpPr>
        <dsp:cNvPr id="0" name=""/>
        <dsp:cNvSpPr/>
      </dsp:nvSpPr>
      <dsp:spPr>
        <a:xfrm>
          <a:off x="5000220" y="1929096"/>
          <a:ext cx="2754157" cy="16524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solidFill>
                <a:schemeClr val="tx1"/>
              </a:solidFill>
              <a:effectLst/>
              <a:latin typeface="Arial" panose="020B0604020202020204" pitchFamily="34" charset="0"/>
              <a:ea typeface="Calibri" panose="020F0502020204030204" pitchFamily="34" charset="0"/>
              <a:cs typeface="Calibri" panose="020F0502020204030204" pitchFamily="34" charset="0"/>
            </a:rPr>
            <a:t>Verändern, Verfremden, Verzerren</a:t>
          </a:r>
          <a:endParaRPr lang="de-DE" sz="2000" kern="1200" dirty="0">
            <a:solidFill>
              <a:schemeClr val="tx1"/>
            </a:solidFill>
            <a:effectLst/>
            <a:latin typeface="Arial" panose="020B0604020202020204" pitchFamily="34" charset="0"/>
            <a:ea typeface="Calibri" panose="020F0502020204030204" pitchFamily="34" charset="0"/>
            <a:cs typeface="Calibri" panose="020F0502020204030204" pitchFamily="34" charset="0"/>
          </a:endParaRPr>
        </a:p>
      </dsp:txBody>
      <dsp:txXfrm>
        <a:off x="5000220" y="1929096"/>
        <a:ext cx="2754157" cy="1652494"/>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2" y="1"/>
            <a:ext cx="2946078" cy="496569"/>
          </a:xfrm>
          <a:prstGeom prst="rect">
            <a:avLst/>
          </a:prstGeom>
        </p:spPr>
        <p:txBody>
          <a:bodyPr vert="horz" lIns="89995" tIns="44998" rIns="89995" bIns="44998" rtlCol="0"/>
          <a:lstStyle>
            <a:lvl1pPr algn="l">
              <a:defRPr sz="1200"/>
            </a:lvl1pPr>
          </a:lstStyle>
          <a:p>
            <a:endParaRPr lang="de-DE"/>
          </a:p>
        </p:txBody>
      </p:sp>
      <p:sp>
        <p:nvSpPr>
          <p:cNvPr id="3" name="Datumsplatzhalter 2"/>
          <p:cNvSpPr>
            <a:spLocks noGrp="1"/>
          </p:cNvSpPr>
          <p:nvPr>
            <p:ph type="dt" sz="quarter" idx="1"/>
          </p:nvPr>
        </p:nvSpPr>
        <p:spPr>
          <a:xfrm>
            <a:off x="3850026" y="1"/>
            <a:ext cx="2946078" cy="496569"/>
          </a:xfrm>
          <a:prstGeom prst="rect">
            <a:avLst/>
          </a:prstGeom>
        </p:spPr>
        <p:txBody>
          <a:bodyPr vert="horz" lIns="89995" tIns="44998" rIns="89995" bIns="44998" rtlCol="0"/>
          <a:lstStyle>
            <a:lvl1pPr algn="r">
              <a:defRPr sz="1200"/>
            </a:lvl1pPr>
          </a:lstStyle>
          <a:p>
            <a:fld id="{C5FA43C0-EE8D-4BF5-9BB6-92F47E17EACA}" type="datetimeFigureOut">
              <a:rPr lang="de-DE" smtClean="0"/>
              <a:t>09.02.2026</a:t>
            </a:fld>
            <a:endParaRPr lang="de-DE"/>
          </a:p>
        </p:txBody>
      </p:sp>
      <p:sp>
        <p:nvSpPr>
          <p:cNvPr id="4" name="Fußzeilenplatzhalter 3"/>
          <p:cNvSpPr>
            <a:spLocks noGrp="1"/>
          </p:cNvSpPr>
          <p:nvPr>
            <p:ph type="ftr" sz="quarter" idx="2"/>
          </p:nvPr>
        </p:nvSpPr>
        <p:spPr>
          <a:xfrm>
            <a:off x="2" y="9428493"/>
            <a:ext cx="2946078" cy="496568"/>
          </a:xfrm>
          <a:prstGeom prst="rect">
            <a:avLst/>
          </a:prstGeom>
        </p:spPr>
        <p:txBody>
          <a:bodyPr vert="horz" lIns="89995" tIns="44998" rIns="89995" bIns="44998" rtlCol="0" anchor="b"/>
          <a:lstStyle>
            <a:lvl1pPr algn="l">
              <a:defRPr sz="1200"/>
            </a:lvl1pPr>
          </a:lstStyle>
          <a:p>
            <a:endParaRPr lang="de-DE"/>
          </a:p>
        </p:txBody>
      </p:sp>
      <p:sp>
        <p:nvSpPr>
          <p:cNvPr id="5" name="Foliennummernplatzhalter 4"/>
          <p:cNvSpPr>
            <a:spLocks noGrp="1"/>
          </p:cNvSpPr>
          <p:nvPr>
            <p:ph type="sldNum" sz="quarter" idx="3"/>
          </p:nvPr>
        </p:nvSpPr>
        <p:spPr>
          <a:xfrm>
            <a:off x="3850026" y="9428493"/>
            <a:ext cx="2946078" cy="496568"/>
          </a:xfrm>
          <a:prstGeom prst="rect">
            <a:avLst/>
          </a:prstGeom>
        </p:spPr>
        <p:txBody>
          <a:bodyPr vert="horz" lIns="89995" tIns="44998" rIns="89995" bIns="44998" rtlCol="0" anchor="b"/>
          <a:lstStyle>
            <a:lvl1pPr algn="r">
              <a:defRPr sz="1200"/>
            </a:lvl1pPr>
          </a:lstStyle>
          <a:p>
            <a:fld id="{B72E2501-49A7-46C1-A650-2E4E69B74A64}" type="slidenum">
              <a:rPr lang="de-DE" smtClean="0"/>
              <a:t>‹Nr.›</a:t>
            </a:fld>
            <a:endParaRPr lang="de-DE"/>
          </a:p>
        </p:txBody>
      </p:sp>
    </p:spTree>
    <p:extLst>
      <p:ext uri="{BB962C8B-B14F-4D97-AF65-F5344CB8AC3E}">
        <p14:creationId xmlns:p14="http://schemas.microsoft.com/office/powerpoint/2010/main" val="165101875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45659" cy="496332"/>
          </a:xfrm>
          <a:prstGeom prst="rect">
            <a:avLst/>
          </a:prstGeom>
        </p:spPr>
        <p:txBody>
          <a:bodyPr vert="horz" lIns="92389" tIns="46194" rIns="92389" bIns="46194" rtlCol="0"/>
          <a:lstStyle>
            <a:lvl1pPr algn="l">
              <a:defRPr sz="1200"/>
            </a:lvl1pPr>
          </a:lstStyle>
          <a:p>
            <a:endParaRPr lang="de-DE"/>
          </a:p>
        </p:txBody>
      </p:sp>
      <p:sp>
        <p:nvSpPr>
          <p:cNvPr id="3" name="Datumsplatzhalter 2"/>
          <p:cNvSpPr>
            <a:spLocks noGrp="1"/>
          </p:cNvSpPr>
          <p:nvPr>
            <p:ph type="dt" idx="1"/>
          </p:nvPr>
        </p:nvSpPr>
        <p:spPr>
          <a:xfrm>
            <a:off x="3850443" y="1"/>
            <a:ext cx="2945659" cy="496332"/>
          </a:xfrm>
          <a:prstGeom prst="rect">
            <a:avLst/>
          </a:prstGeom>
        </p:spPr>
        <p:txBody>
          <a:bodyPr vert="horz" lIns="92389" tIns="46194" rIns="92389" bIns="46194" rtlCol="0"/>
          <a:lstStyle>
            <a:lvl1pPr algn="r">
              <a:defRPr sz="1200"/>
            </a:lvl1pPr>
          </a:lstStyle>
          <a:p>
            <a:fld id="{82836A0A-6672-46C7-9ABE-B1C2C091CBBF}" type="datetimeFigureOut">
              <a:rPr lang="de-DE" smtClean="0"/>
              <a:t>09.02.2026</a:t>
            </a:fld>
            <a:endParaRPr lang="de-DE"/>
          </a:p>
        </p:txBody>
      </p:sp>
      <p:sp>
        <p:nvSpPr>
          <p:cNvPr id="4" name="Folienbildplatzhalter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2389" tIns="46194" rIns="92389" bIns="46194" rtlCol="0" anchor="ctr"/>
          <a:lstStyle/>
          <a:p>
            <a:endParaRPr lang="de-DE"/>
          </a:p>
        </p:txBody>
      </p:sp>
      <p:sp>
        <p:nvSpPr>
          <p:cNvPr id="5" name="Notizenplatzhalter 4"/>
          <p:cNvSpPr>
            <a:spLocks noGrp="1"/>
          </p:cNvSpPr>
          <p:nvPr>
            <p:ph type="body" sz="quarter" idx="3"/>
          </p:nvPr>
        </p:nvSpPr>
        <p:spPr>
          <a:xfrm>
            <a:off x="679768" y="4715155"/>
            <a:ext cx="5438140" cy="4466987"/>
          </a:xfrm>
          <a:prstGeom prst="rect">
            <a:avLst/>
          </a:prstGeom>
        </p:spPr>
        <p:txBody>
          <a:bodyPr vert="horz" lIns="92389" tIns="46194" rIns="92389" bIns="46194"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28584"/>
            <a:ext cx="2945659" cy="496332"/>
          </a:xfrm>
          <a:prstGeom prst="rect">
            <a:avLst/>
          </a:prstGeom>
        </p:spPr>
        <p:txBody>
          <a:bodyPr vert="horz" lIns="92389" tIns="46194" rIns="92389" bIns="46194"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28584"/>
            <a:ext cx="2945659" cy="496332"/>
          </a:xfrm>
          <a:prstGeom prst="rect">
            <a:avLst/>
          </a:prstGeom>
        </p:spPr>
        <p:txBody>
          <a:bodyPr vert="horz" lIns="92389" tIns="46194" rIns="92389" bIns="46194" rtlCol="0" anchor="b"/>
          <a:lstStyle>
            <a:lvl1pPr algn="r">
              <a:defRPr sz="1200"/>
            </a:lvl1pPr>
          </a:lstStyle>
          <a:p>
            <a:fld id="{0C5A8957-2272-47E9-ACB7-BE704508C9C4}" type="slidenum">
              <a:rPr lang="de-DE" smtClean="0"/>
              <a:t>‹Nr.›</a:t>
            </a:fld>
            <a:endParaRPr lang="de-DE"/>
          </a:p>
        </p:txBody>
      </p:sp>
    </p:spTree>
    <p:extLst>
      <p:ext uri="{BB962C8B-B14F-4D97-AF65-F5344CB8AC3E}">
        <p14:creationId xmlns:p14="http://schemas.microsoft.com/office/powerpoint/2010/main" val="1796172107"/>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Begrüßung und Relevanz des Themas durch Vortrag der </a:t>
            </a:r>
            <a:r>
              <a:rPr lang="de-DE" b="1" dirty="0" err="1"/>
              <a:t>Fortbildner:innen</a:t>
            </a:r>
            <a:r>
              <a:rPr lang="de-DE" b="1" dirty="0"/>
              <a:t>:</a:t>
            </a:r>
            <a:endParaRPr lang="de-DE" baseline="0" dirty="0"/>
          </a:p>
          <a:p>
            <a:r>
              <a:rPr lang="de-DE" u="sng" dirty="0"/>
              <a:t>Zeit für die Folien 1-4: </a:t>
            </a:r>
            <a:r>
              <a:rPr lang="de-DE" dirty="0"/>
              <a:t>20 Minuten </a:t>
            </a:r>
          </a:p>
          <a:p>
            <a:endParaRPr lang="de-DE" dirty="0"/>
          </a:p>
          <a:p>
            <a:r>
              <a:rPr lang="de-DE" dirty="0"/>
              <a:t>Relevanz des Themas:</a:t>
            </a:r>
          </a:p>
          <a:p>
            <a:r>
              <a:rPr lang="de-DE" dirty="0"/>
              <a:t>Die Forschung zeigt, dass koll. Lernen in allen Fachbereichen und für alle Aufgabenarten eine effektive Lernform ist (viele Studien zeigen, dass kollaboratives Lernen im Vergleich zum individuellen Lernen effektiver ist). Durch die Interaktion der Lernenden wird Wissen konstruiert. Digitale Medien können dabei eine vertiefte Zusammenarbeit der Lernenden fördern.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a:p>
            <a:r>
              <a:rPr lang="de-DE" dirty="0"/>
              <a:t>Ziele der Fortbildung:</a:t>
            </a:r>
          </a:p>
          <a:p>
            <a:r>
              <a:rPr lang="de-DE" dirty="0"/>
              <a:t>Die Teilnehmenden sind in der Lage digital-kollaboratives Lernen im Gestalten, Tanzen, Darstellen im Unterricht zu initiieren und zu steuern sowie Videos gezielt zur Unterstützung des kollaborativen Lernens einzusetzen. Die Teilnehmenden können am Ende der Fortbildung ein digital-kollaboratives Unterrichtsvorhaben mit Videos im Gestalten, Tanzen, Darstellen eigenständig entwickeln.</a:t>
            </a:r>
          </a:p>
          <a:p>
            <a:endParaRPr lang="de-DE" dirty="0"/>
          </a:p>
        </p:txBody>
      </p:sp>
      <p:sp>
        <p:nvSpPr>
          <p:cNvPr id="4" name="Datumsplatzhalter 3"/>
          <p:cNvSpPr>
            <a:spLocks noGrp="1"/>
          </p:cNvSpPr>
          <p:nvPr>
            <p:ph type="dt" idx="10"/>
          </p:nvPr>
        </p:nvSpPr>
        <p:spPr/>
        <p:txBody>
          <a:bodyPr/>
          <a:lstStyle/>
          <a:p>
            <a:fld id="{B1751ABD-A431-4BBD-A08E-49D402DB2D24}"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1</a:t>
            </a:fld>
            <a:endParaRPr lang="de-DE"/>
          </a:p>
        </p:txBody>
      </p:sp>
    </p:spTree>
    <p:extLst>
      <p:ext uri="{BB962C8B-B14F-4D97-AF65-F5344CB8AC3E}">
        <p14:creationId xmlns:p14="http://schemas.microsoft.com/office/powerpoint/2010/main" val="1075390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Theoretische Einführung zum Gestalten, Tanzen, Darstellen durch Vortrag der </a:t>
            </a:r>
            <a:r>
              <a:rPr lang="de-DE" b="1" dirty="0" err="1"/>
              <a:t>Fortbildner:innen</a:t>
            </a:r>
            <a:r>
              <a:rPr lang="de-DE" b="1" dirty="0"/>
              <a:t>:</a:t>
            </a:r>
          </a:p>
          <a:p>
            <a:endParaRPr lang="de-DE" dirty="0"/>
          </a:p>
          <a:p>
            <a:r>
              <a:rPr lang="de-DE" dirty="0"/>
              <a:t>Im Sport und Bewegungsfeld Gestalten, Tanzen, Darstellen – Gymnastik, Tanz, Bewegungskünste ist es zum einen das Ziel Ausdruck, Rhythmusgefühl, Bewegungsqualität, Körperwahrnehmung, kreatives Gestalten und Kollaboration zu fördern. Zum anderen erschließen wir kulturelle Ausdrucksformen wie Yoga, Bewegungstheater oder Volkstänze. So wird körperlich-ästhetische Bildung mit kultureller Teilhabe verbunden und Raum für Kreativität, Gemeinschaft und Vielfalt geschaffen.</a:t>
            </a:r>
          </a:p>
          <a:p>
            <a:endParaRPr lang="de-DE" dirty="0"/>
          </a:p>
          <a:p>
            <a:r>
              <a:rPr lang="de-DE" dirty="0">
                <a:sym typeface="Wingdings" panose="05000000000000000000" pitchFamily="2" charset="2"/>
              </a:rPr>
              <a:t> Heute Kreativität und Kollaboration im Gestaltungsprozess im Vordergrund an verschiedenen Beispielen in der Tanzkultur</a:t>
            </a:r>
            <a:endParaRPr lang="de-DE" dirty="0"/>
          </a:p>
        </p:txBody>
      </p:sp>
      <p:sp>
        <p:nvSpPr>
          <p:cNvPr id="4" name="Datumsplatzhalter 3"/>
          <p:cNvSpPr>
            <a:spLocks noGrp="1"/>
          </p:cNvSpPr>
          <p:nvPr>
            <p:ph type="dt" idx="1"/>
          </p:nvPr>
        </p:nvSpPr>
        <p:spPr/>
        <p:txBody>
          <a:bodyPr/>
          <a:lstStyle/>
          <a:p>
            <a:fld id="{09C66928-8215-4B32-B331-EBF84B951862}"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10</a:t>
            </a:fld>
            <a:endParaRPr lang="de-DE"/>
          </a:p>
        </p:txBody>
      </p:sp>
    </p:spTree>
    <p:extLst>
      <p:ext uri="{BB962C8B-B14F-4D97-AF65-F5344CB8AC3E}">
        <p14:creationId xmlns:p14="http://schemas.microsoft.com/office/powerpoint/2010/main" val="263062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Theoretische Einführung zum Gestalten, Tanzen, Darstellen durch Vortrag der </a:t>
            </a:r>
            <a:r>
              <a:rPr lang="de-DE" b="1" dirty="0" err="1"/>
              <a:t>Fortbildner:innen</a:t>
            </a:r>
            <a:r>
              <a:rPr lang="de-DE" b="1" dirty="0"/>
              <a:t>:</a:t>
            </a:r>
          </a:p>
          <a:p>
            <a:endParaRPr lang="de-DE" b="1"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Gestaltungsprozesse sind ein Kern des Sport- und Bewegungsfeldes. Eine </a:t>
            </a:r>
            <a:r>
              <a:rPr lang="de-DE" sz="1800" dirty="0">
                <a:effectLst/>
                <a:latin typeface="Arial" panose="020B0604020202020204" pitchFamily="34" charset="0"/>
                <a:ea typeface="Calibri" panose="020F0502020204030204" pitchFamily="34" charset="0"/>
                <a:cs typeface="Times New Roman" panose="02020603050405020304" pitchFamily="18" charset="0"/>
              </a:rPr>
              <a:t>Bewegungsgestaltung kann sowohl Vorgang als auch Endprodukt sein.</a:t>
            </a:r>
            <a:endParaRPr lang="de-DE" dirty="0"/>
          </a:p>
          <a:p>
            <a:r>
              <a:rPr lang="de-DE" b="0" dirty="0"/>
              <a:t>Drei zentrale methodische Wege führen zur Komposition als Endprodukt.</a:t>
            </a:r>
          </a:p>
          <a:p>
            <a:r>
              <a:rPr lang="de-DE" b="0" dirty="0"/>
              <a:t>Nachgestalten - Das Gestalten als reproduktive Tätigkeit über den Weg der Imitation, bei der Bewegungsformen und –folgen erlernt, geübt und gefestigt werden.</a:t>
            </a:r>
          </a:p>
          <a:p>
            <a:r>
              <a:rPr lang="de-DE" b="0" dirty="0"/>
              <a:t>Umgestalten - Das Gestalten als reproduktive und produktive Tätigkeit über einen Wechsel von Imitation und Improvisation. Bewegungen werden variiert und weiterentwickelt, kombiniert, geübt und gefestigt.</a:t>
            </a:r>
          </a:p>
          <a:p>
            <a:r>
              <a:rPr lang="de-DE" b="0" dirty="0"/>
              <a:t>Neugestalten - Das Gestalten als produktive Tätigkeit über den Weg der Improvisation. Es findet ein kreativer Umgang mit Bewegung statt über ein spielerisches Suchen und Ausprobieren, Finden und Festhalten, Reflektieren und Auswählen, Überarbeiten, Verändern und Umgestalten bis hin zum Üben und Festigen.</a:t>
            </a:r>
          </a:p>
        </p:txBody>
      </p:sp>
      <p:sp>
        <p:nvSpPr>
          <p:cNvPr id="4" name="Datumsplatzhalter 3"/>
          <p:cNvSpPr>
            <a:spLocks noGrp="1"/>
          </p:cNvSpPr>
          <p:nvPr>
            <p:ph type="dt" idx="1"/>
          </p:nvPr>
        </p:nvSpPr>
        <p:spPr/>
        <p:txBody>
          <a:bodyPr/>
          <a:lstStyle/>
          <a:p>
            <a:fld id="{46DD7830-554F-48D5-AAF3-89C544CC56FE}"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11</a:t>
            </a:fld>
            <a:endParaRPr lang="de-DE"/>
          </a:p>
        </p:txBody>
      </p:sp>
    </p:spTree>
    <p:extLst>
      <p:ext uri="{BB962C8B-B14F-4D97-AF65-F5344CB8AC3E}">
        <p14:creationId xmlns:p14="http://schemas.microsoft.com/office/powerpoint/2010/main" val="1217176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Theoretische Einführung zum Gestalten, Tanzen, Darstellen durch Vortrag der </a:t>
            </a:r>
            <a:r>
              <a:rPr lang="de-DE" b="1" dirty="0" err="1"/>
              <a:t>Fortbildner:innen</a:t>
            </a:r>
            <a:r>
              <a:rPr lang="de-DE" b="1" dirty="0"/>
              <a:t>:</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rial" panose="020B0604020202020204" pitchFamily="34" charset="0"/>
                <a:ea typeface="Calibri" panose="020F0502020204030204" pitchFamily="34" charset="0"/>
                <a:cs typeface="Times New Roman" panose="02020603050405020304" pitchFamily="18" charset="0"/>
              </a:rPr>
              <a:t>Ein Gestaltungsprozess kann unterschiedlich ablaufen, enthält aber meistens die hier aufgeführten zentralen Schritte. Um in der Schule Gestaltungsprozesse anzuleiten und zu begleiten ist es wichtig diese zentralen Schritte zu kennen – von der Festlegung der Gestaltungsabsicht über die Auswahl von Ausgangspunkten, zur Nutzung von Gestaltungsprinzipien, dem Gestalten und Finden von Bewegungen sowie dem Festlegen und Üben.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2800" dirty="0">
                <a:latin typeface="Arial" panose="020B0604020202020204" pitchFamily="34" charset="0"/>
                <a:cs typeface="Arial" panose="020B0604020202020204" pitchFamily="34" charset="0"/>
              </a:rPr>
              <a:t>Die einzelnen Schritte des Gestaltungsprozesses können durch die Lehrkraft vorgegeben oder von den </a:t>
            </a:r>
            <a:r>
              <a:rPr lang="de-DE" sz="2800" dirty="0" err="1">
                <a:latin typeface="Arial" panose="020B0604020202020204" pitchFamily="34" charset="0"/>
                <a:cs typeface="Arial" panose="020B0604020202020204" pitchFamily="34" charset="0"/>
              </a:rPr>
              <a:t>Schüler:innen</a:t>
            </a:r>
            <a:r>
              <a:rPr lang="de-DE" sz="2800" dirty="0">
                <a:latin typeface="Arial" panose="020B0604020202020204" pitchFamily="34" charset="0"/>
                <a:cs typeface="Arial" panose="020B0604020202020204" pitchFamily="34" charset="0"/>
              </a:rPr>
              <a:t> eigenständig durchlaufen werden.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rial" panose="020B0604020202020204" pitchFamily="34" charset="0"/>
                <a:ea typeface="Calibri" panose="020F0502020204030204" pitchFamily="34" charset="0"/>
                <a:cs typeface="Times New Roman" panose="02020603050405020304" pitchFamily="18" charset="0"/>
              </a:rPr>
              <a:t>Wichtig im Gestaltungsprozess ist, dass immer in Bezug zur </a:t>
            </a:r>
            <a:r>
              <a:rPr lang="de-DE" sz="1800" i="1" dirty="0">
                <a:effectLst/>
                <a:latin typeface="Arial" panose="020B0604020202020204" pitchFamily="34" charset="0"/>
                <a:ea typeface="Calibri" panose="020F0502020204030204" pitchFamily="34" charset="0"/>
                <a:cs typeface="Times New Roman" panose="02020603050405020304" pitchFamily="18" charset="0"/>
              </a:rPr>
              <a:t>Gestaltungsabsicht</a:t>
            </a:r>
            <a:r>
              <a:rPr lang="de-DE" sz="1800" dirty="0">
                <a:effectLst/>
                <a:latin typeface="Arial" panose="020B0604020202020204" pitchFamily="34" charset="0"/>
                <a:ea typeface="Calibri" panose="020F0502020204030204" pitchFamily="34" charset="0"/>
                <a:cs typeface="Times New Roman" panose="02020603050405020304" pitchFamily="18" charset="0"/>
              </a:rPr>
              <a:t> gearbeitet wird. Diese soll verdeutlicht und unterstützt werden. Im Prozess sollten die entstandenen Ideen immer wieder reflektiert, überarbeitet und gefestigt werden. Dementsprechend wird im Prozess oft zu einzelnen Schritten zurückgegangen, um zum Beispiel bei einem neuen Ausgangspunkt zu beginnen oder die Absicht abzuändern und an die im Prozess entstandenen Ideen anzupassen.</a:t>
            </a:r>
          </a:p>
          <a:p>
            <a:endParaRPr lang="de-DE" dirty="0"/>
          </a:p>
          <a:p>
            <a:r>
              <a:rPr lang="de-DE" dirty="0"/>
              <a:t>Zusatz:</a:t>
            </a:r>
          </a:p>
          <a:p>
            <a:r>
              <a:rPr lang="de-DE" dirty="0"/>
              <a:t>Bei Projekten kann der ganze Prozess durchlaufen werden. Anregungen gibt es z.B. online, um gemeinsam mit den Lernenden eine Gestaltungsabsicht zu finden: https://calypso.tanzzeit-berlin.de/</a:t>
            </a:r>
          </a:p>
          <a:p>
            <a:r>
              <a:rPr lang="de-DE" dirty="0"/>
              <a:t>In einer Unterrichtsreihe ist es aus zeitlichen Gründen ratsam Absicht und Ausgangspunkte festzulegen und den Fokus auf das Finden und Kreieren von Bewegungen zu legen.</a:t>
            </a:r>
          </a:p>
        </p:txBody>
      </p:sp>
      <p:sp>
        <p:nvSpPr>
          <p:cNvPr id="4" name="Foliennummernplatzhalter 3"/>
          <p:cNvSpPr>
            <a:spLocks noGrp="1"/>
          </p:cNvSpPr>
          <p:nvPr>
            <p:ph type="sldNum" sz="quarter" idx="10"/>
          </p:nvPr>
        </p:nvSpPr>
        <p:spPr/>
        <p:txBody>
          <a:bodyPr/>
          <a:lstStyle/>
          <a:p>
            <a:fld id="{26404D29-068A-4A1A-B873-B9E07217D9DB}" type="slidenum">
              <a:rPr lang="de-DE" smtClean="0"/>
              <a:t>12</a:t>
            </a:fld>
            <a:endParaRPr lang="de-DE"/>
          </a:p>
        </p:txBody>
      </p:sp>
    </p:spTree>
    <p:extLst>
      <p:ext uri="{BB962C8B-B14F-4D97-AF65-F5344CB8AC3E}">
        <p14:creationId xmlns:p14="http://schemas.microsoft.com/office/powerpoint/2010/main" val="574260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Theoretische Einführung zum Gestalten, Tanzen, Darstellen durch Vortrag der </a:t>
            </a:r>
            <a:r>
              <a:rPr lang="de-DE" b="1" dirty="0" err="1"/>
              <a:t>Fortbildner:innen</a:t>
            </a:r>
            <a:r>
              <a:rPr lang="de-DE" b="1"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baseline="0" dirty="0"/>
              <a:t>Bewegungsgestaltungen / Choreografien stehen immer unter einer bestimmten Absicht: Sie können…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b="0" baseline="0" dirty="0"/>
              <a:t>Unterhalten durch Bewegungskönnen, Übereinstimmung von Körper und Bewegung mit Musik, Materialien und Objekten, Synchronität in der Bewegungsausführung, Harmonie, Leichtigkeit etc. wie z.B. in stilgebundene Tänzen wie </a:t>
            </a:r>
            <a:r>
              <a:rPr lang="de-DE" b="0" baseline="0" dirty="0" err="1"/>
              <a:t>HipHop</a:t>
            </a:r>
            <a:r>
              <a:rPr lang="de-DE" b="0" baseline="0" dirty="0"/>
              <a:t>-Dance, Jazz-Dance, Video-Clip-Dancing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b="0" baseline="0" dirty="0"/>
              <a:t>Spannung erzeugen durch Bewegungsexperimente, akrobatische oder artistische Bewegungsideen, die auf originelle Weise verbunden werden wie z.B. im Break-Dance, in der Rhythmische Sportgymnastik, in der Artistik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b="0" baseline="0" dirty="0"/>
              <a:t>zum Nachdenken anregen  in dem Wahrnehmungsgewohnheiten herausgefordert, Erwartungen verunsichert werden, um neue Perspektiven entdecken zu können wie z.B. im Tanztheater, im Contemporary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b="0" baseline="0" dirty="0"/>
              <a:t>zum Lachen bringen durch Übertreibungen, Verfremdungen und Verzerrungen (karikieren, persiflieren) wie z.B. im Bewegungstheater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baseline="0" dirty="0"/>
              <a:t>Zur didaktischen Reduktion bietet es sich an eine Unterrichtsreihe zu einer Gestaltungsabsicht umzusetzen.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baseline="0" dirty="0"/>
          </a:p>
        </p:txBody>
      </p:sp>
      <p:sp>
        <p:nvSpPr>
          <p:cNvPr id="4" name="Datumsplatzhalter 3"/>
          <p:cNvSpPr>
            <a:spLocks noGrp="1"/>
          </p:cNvSpPr>
          <p:nvPr>
            <p:ph type="dt" idx="10"/>
          </p:nvPr>
        </p:nvSpPr>
        <p:spPr/>
        <p:txBody>
          <a:bodyPr/>
          <a:lstStyle/>
          <a:p>
            <a:fld id="{B5862168-2ADE-43F5-A0E2-EB4C631623EA}"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13</a:t>
            </a:fld>
            <a:endParaRPr lang="de-DE"/>
          </a:p>
        </p:txBody>
      </p:sp>
    </p:spTree>
    <p:extLst>
      <p:ext uri="{BB962C8B-B14F-4D97-AF65-F5344CB8AC3E}">
        <p14:creationId xmlns:p14="http://schemas.microsoft.com/office/powerpoint/2010/main" val="393010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Theoretische Einführung zum Gestalten, Tanzen, Darstellen durch Vortrag der </a:t>
            </a:r>
            <a:r>
              <a:rPr lang="de-DE" b="1" dirty="0" err="1"/>
              <a:t>Fortbildner:innen</a:t>
            </a:r>
            <a:r>
              <a:rPr lang="de-DE"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effectLst/>
                <a:latin typeface="Arial" panose="020B060402020202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i="0" dirty="0">
                <a:effectLst/>
                <a:latin typeface="Arial" panose="020B0604020202020204" pitchFamily="34" charset="0"/>
                <a:ea typeface="Calibri" panose="020F0502020204030204" pitchFamily="34" charset="0"/>
                <a:cs typeface="Times New Roman" panose="02020603050405020304" pitchFamily="18" charset="0"/>
              </a:rPr>
              <a:t>Ausgangspunkte</a:t>
            </a:r>
            <a:r>
              <a:rPr lang="de-DE" sz="1200" dirty="0">
                <a:effectLst/>
                <a:latin typeface="Arial" panose="020B0604020202020204" pitchFamily="34" charset="0"/>
                <a:ea typeface="Calibri" panose="020F0502020204030204" pitchFamily="34" charset="0"/>
                <a:cs typeface="Times New Roman" panose="02020603050405020304" pitchFamily="18" charset="0"/>
              </a:rPr>
              <a:t> zur Umsetzung der Gestaltungsabsicht können Körper und Bewegung, Musik, Thema, Material, Text, Bild etc. sein.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effectLst/>
                <a:latin typeface="Arial" panose="020B0604020202020204" pitchFamily="34" charset="0"/>
                <a:ea typeface="Calibri" panose="020F0502020204030204" pitchFamily="34" charset="0"/>
                <a:cs typeface="Times New Roman" panose="02020603050405020304" pitchFamily="18" charset="0"/>
              </a:rPr>
              <a:t>So kann zum Beispiel ein Liedtext Zeile für Zeile in Bewegungen umgesetzt werden oder der Rhythmus der Musik durch den Körper vertanzt werden.</a:t>
            </a:r>
            <a:endParaRPr lang="de-DE" dirty="0"/>
          </a:p>
        </p:txBody>
      </p:sp>
      <p:sp>
        <p:nvSpPr>
          <p:cNvPr id="4" name="Datumsplatzhalter 3"/>
          <p:cNvSpPr>
            <a:spLocks noGrp="1"/>
          </p:cNvSpPr>
          <p:nvPr>
            <p:ph type="dt" idx="1"/>
          </p:nvPr>
        </p:nvSpPr>
        <p:spPr/>
        <p:txBody>
          <a:bodyPr/>
          <a:lstStyle/>
          <a:p>
            <a:fld id="{2A4B7691-AD4B-4970-9EF8-BAD64DCA845E}"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14</a:t>
            </a:fld>
            <a:endParaRPr lang="de-DE"/>
          </a:p>
        </p:txBody>
      </p:sp>
    </p:spTree>
    <p:extLst>
      <p:ext uri="{BB962C8B-B14F-4D97-AF65-F5344CB8AC3E}">
        <p14:creationId xmlns:p14="http://schemas.microsoft.com/office/powerpoint/2010/main" val="3503337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Theoretische Einführung zum Gestalten, Tanzen, Darstellen durch Vortrag der </a:t>
            </a:r>
            <a:r>
              <a:rPr lang="de-DE" b="1" dirty="0" err="1"/>
              <a:t>Fortbildner:innen</a:t>
            </a:r>
            <a:r>
              <a:rPr lang="de-DE" b="1"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Anlässe und Zugänge, um Bewegungen zu gestalten, die im Unterricht angewendet werden können, sind</a:t>
            </a:r>
          </a:p>
          <a:p>
            <a:pPr marL="285750" indent="-285750" algn="just">
              <a:lnSpc>
                <a:spcPct val="115000"/>
              </a:lnSpc>
              <a:buFont typeface="Arial" panose="020B0604020202020204" pitchFamily="34" charset="0"/>
              <a:buChar char="•"/>
            </a:pPr>
            <a:r>
              <a:rPr lang="de-DE" sz="1800" dirty="0">
                <a:effectLst/>
                <a:latin typeface="Arial" panose="020B0604020202020204" pitchFamily="34" charset="0"/>
                <a:ea typeface="Calibri" panose="020F0502020204030204" pitchFamily="34" charset="0"/>
                <a:cs typeface="Times New Roman" panose="02020603050405020304" pitchFamily="18" charset="0"/>
              </a:rPr>
              <a:t>Sich-ähnlich-Machen, Nachmachen, Anpassen: Hier geht es darum, sich an einen anderen, an ein Verhalten, eine Haltung oder einen Gegenstand anzugleichen. Der Mensch macht sich etwas Fremdes zu eigen. Nachmachen ist einerseits eine Methode deduktiven Bewegungslernens, aber andererseits auch eine Methode kreativen Gestaltens (z.B. ein Kunstwerk nachzustellen) (Klinge, 2009).</a:t>
            </a:r>
          </a:p>
          <a:p>
            <a:pPr marL="285750" indent="-285750" algn="just">
              <a:lnSpc>
                <a:spcPct val="115000"/>
              </a:lnSpc>
              <a:buFont typeface="Arial" panose="020B0604020202020204" pitchFamily="34" charset="0"/>
              <a:buChar char="•"/>
            </a:pPr>
            <a:r>
              <a:rPr lang="de-DE" sz="1800" dirty="0">
                <a:effectLst/>
                <a:latin typeface="Arial" panose="020B0604020202020204" pitchFamily="34" charset="0"/>
                <a:ea typeface="Calibri" panose="020F0502020204030204" pitchFamily="34" charset="0"/>
                <a:cs typeface="Times New Roman" panose="02020603050405020304" pitchFamily="18" charset="0"/>
              </a:rPr>
              <a:t>Ausgrenzen, Eingrenzen, Reduzieren: Bei diesem Prinzip beschränkt man sich in der Fülle an Wahrnehmungen und Eindrücken auf Teile oder einen Aspekt des Ganzen (Klinge, 2009). So können zum Beispiel Teile des Körpers ausgegrenzt werden und so mit den restlichen Körperteilen Bewegungen erfunden werden.</a:t>
            </a:r>
          </a:p>
          <a:p>
            <a:pPr marL="285750" indent="-285750" algn="just">
              <a:lnSpc>
                <a:spcPct val="115000"/>
              </a:lnSpc>
              <a:buFont typeface="Arial" panose="020B0604020202020204" pitchFamily="34" charset="0"/>
              <a:buChar char="•"/>
            </a:pPr>
            <a:r>
              <a:rPr lang="de-DE" sz="1800" dirty="0">
                <a:effectLst/>
                <a:latin typeface="Arial" panose="020B0604020202020204" pitchFamily="34" charset="0"/>
                <a:ea typeface="Calibri" panose="020F0502020204030204" pitchFamily="34" charset="0"/>
                <a:cs typeface="Times New Roman" panose="02020603050405020304" pitchFamily="18" charset="0"/>
              </a:rPr>
              <a:t>Rhythmisieren: Das Einlassen auf einen Rhythmus einer Musik stellt einen Zugang zu Bewegungsgestaltungen dar. Es können aber auch eigene rhythmische Formen erfunden werden, z.B. aus Alltagsbewegungen und körpereigenen Rhythmen (Herzschlag, Atmung) (Klinge, 2009).</a:t>
            </a:r>
          </a:p>
          <a:p>
            <a:pPr marL="285750" indent="-285750" algn="just">
              <a:lnSpc>
                <a:spcPct val="115000"/>
              </a:lnSpc>
              <a:buFont typeface="Arial" panose="020B0604020202020204" pitchFamily="34" charset="0"/>
              <a:buChar char="•"/>
            </a:pPr>
            <a:r>
              <a:rPr lang="de-DE" sz="1800" dirty="0">
                <a:effectLst/>
                <a:latin typeface="Arial" panose="020B0604020202020204" pitchFamily="34" charset="0"/>
                <a:ea typeface="Calibri" panose="020F0502020204030204" pitchFamily="34" charset="0"/>
                <a:cs typeface="Times New Roman" panose="02020603050405020304" pitchFamily="18" charset="0"/>
              </a:rPr>
              <a:t>Kontrastieren, Polarisieren: Beim Kontrastieren und Polarisieren werden Erwartungen und Gewohnheiten durchkreuzt und Unruhe und Widerstreit provoziert, z.B., indem man schnelle Bewegungen langsam ausführt (Klinge, 2009).</a:t>
            </a:r>
          </a:p>
          <a:p>
            <a:pPr marL="285750" indent="-285750" algn="just">
              <a:lnSpc>
                <a:spcPct val="115000"/>
              </a:lnSpc>
              <a:buFont typeface="Arial" panose="020B0604020202020204" pitchFamily="34" charset="0"/>
              <a:buChar char="•"/>
            </a:pPr>
            <a:r>
              <a:rPr lang="de-DE" sz="1800" dirty="0">
                <a:effectLst/>
                <a:latin typeface="Arial" panose="020B0604020202020204" pitchFamily="34" charset="0"/>
                <a:ea typeface="Calibri" panose="020F0502020204030204" pitchFamily="34" charset="0"/>
                <a:cs typeface="Times New Roman" panose="02020603050405020304" pitchFamily="18" charset="0"/>
              </a:rPr>
              <a:t>Verändern, Verfremden, Verzerren: Das Prinzip Verändern, Verfremden, Verzerren lässt Impulse durch Beunruhigungen des Vertrauten und Gewohnten entstehen. Beispielhaft kann ein Stab als Musikinstrument verwendet werden (Klinge, 2009).</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p:txBody>
      </p:sp>
      <p:sp>
        <p:nvSpPr>
          <p:cNvPr id="4" name="Datumsplatzhalter 3"/>
          <p:cNvSpPr>
            <a:spLocks noGrp="1"/>
          </p:cNvSpPr>
          <p:nvPr>
            <p:ph type="dt" idx="10"/>
          </p:nvPr>
        </p:nvSpPr>
        <p:spPr/>
        <p:txBody>
          <a:bodyPr/>
          <a:lstStyle/>
          <a:p>
            <a:fld id="{EF59484C-FFBD-4835-B151-C756F6E36DA3}"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15</a:t>
            </a:fld>
            <a:endParaRPr lang="de-DE"/>
          </a:p>
        </p:txBody>
      </p:sp>
    </p:spTree>
    <p:extLst>
      <p:ext uri="{BB962C8B-B14F-4D97-AF65-F5344CB8AC3E}">
        <p14:creationId xmlns:p14="http://schemas.microsoft.com/office/powerpoint/2010/main" val="441456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Theoretische Einführung zum Gestalten, Tanzen, Darstellen durch Vortrag der </a:t>
            </a:r>
            <a:r>
              <a:rPr lang="de-DE" b="1" dirty="0" err="1"/>
              <a:t>Fortbildner:innen</a:t>
            </a:r>
            <a:r>
              <a:rPr lang="de-DE" b="1" dirty="0"/>
              <a:t>:</a:t>
            </a:r>
          </a:p>
          <a:p>
            <a:endParaRPr lang="de-DE" dirty="0"/>
          </a:p>
          <a:p>
            <a:r>
              <a:rPr lang="de-DE" dirty="0"/>
              <a:t>Beispiele für Gestaltungsabsichten und die dazu nutzbaren Gestaltungsprinzipien sind in der Tabelle dargestellt.</a:t>
            </a:r>
          </a:p>
        </p:txBody>
      </p:sp>
      <p:sp>
        <p:nvSpPr>
          <p:cNvPr id="4" name="Datumsplatzhalter 3"/>
          <p:cNvSpPr>
            <a:spLocks noGrp="1"/>
          </p:cNvSpPr>
          <p:nvPr>
            <p:ph type="dt" idx="10"/>
          </p:nvPr>
        </p:nvSpPr>
        <p:spPr/>
        <p:txBody>
          <a:bodyPr/>
          <a:lstStyle/>
          <a:p>
            <a:fld id="{7C53A6FC-B014-4D5D-ABAE-B1CECA937D93}"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16</a:t>
            </a:fld>
            <a:endParaRPr lang="de-DE"/>
          </a:p>
        </p:txBody>
      </p:sp>
    </p:spTree>
    <p:extLst>
      <p:ext uri="{BB962C8B-B14F-4D97-AF65-F5344CB8AC3E}">
        <p14:creationId xmlns:p14="http://schemas.microsoft.com/office/powerpoint/2010/main" val="545068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Theoretische Einführung zum Gestalten, Tanzen, Darstellen durch Vortrag der </a:t>
            </a:r>
            <a:r>
              <a:rPr lang="de-DE" b="1" dirty="0" err="1"/>
              <a:t>Fortbildner:innen</a:t>
            </a:r>
            <a:r>
              <a:rPr lang="de-DE" b="1"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Bewegungen können im Gestaltungsprozess variiert und angepasst werden, um die Gestaltungsabsicht zu verdeutlichen. Dazu können die Gestaltungsparameter genutzt werden. </a:t>
            </a:r>
            <a:r>
              <a:rPr lang="de-DE" baseline="0"/>
              <a:t>So kann </a:t>
            </a:r>
            <a:r>
              <a:rPr lang="de-DE" baseline="0" dirty="0"/>
              <a:t>eine Bewegung zum Beispiel schnell oder langsam ausgeführt werden und erzielt dadurch eine andere Wirkung. Die Bewegungen können immer wieder unter diesen Gesichtspunkten analysiert und verändert werden.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In einem Unterrichtsvorhaben kann die Lehrkraft einzelne oder mehrere Gestaltungsparameter thematisieren.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p:txBody>
      </p:sp>
      <p:sp>
        <p:nvSpPr>
          <p:cNvPr id="4" name="Foliennummernplatzhalter 3"/>
          <p:cNvSpPr>
            <a:spLocks noGrp="1"/>
          </p:cNvSpPr>
          <p:nvPr>
            <p:ph type="sldNum" sz="quarter" idx="10"/>
          </p:nvPr>
        </p:nvSpPr>
        <p:spPr/>
        <p:txBody>
          <a:bodyPr/>
          <a:lstStyle/>
          <a:p>
            <a:fld id="{2DCCB6E9-423A-4C2D-9FD2-C7A643DE6B8F}" type="slidenum">
              <a:rPr lang="de-DE" smtClean="0"/>
              <a:t>17</a:t>
            </a:fld>
            <a:endParaRPr lang="de-DE"/>
          </a:p>
        </p:txBody>
      </p:sp>
    </p:spTree>
    <p:extLst>
      <p:ext uri="{BB962C8B-B14F-4D97-AF65-F5344CB8AC3E}">
        <p14:creationId xmlns:p14="http://schemas.microsoft.com/office/powerpoint/2010/main" val="3170322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1. Praxisphase wird durch Fortbildner*innen angeleitet und begleitet: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dirty="0"/>
              <a:t> 15 Minuten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Die Teilnehmenden erarbeiten in Gruppen (idealerweise 4er Gruppen) die Aufgabe. Sie bekommen Tablets mit den 4 Videos zur Verfügung gestellt und sollen nun kollaborativ die Tanzschritte erlernen. Die Choreografie sollte mindestens 2x 8 Zählzeiten lang sein und alle vier </a:t>
            </a:r>
            <a:r>
              <a:rPr lang="de-DE" b="0" dirty="0" err="1"/>
              <a:t>Gumboot</a:t>
            </a:r>
            <a:r>
              <a:rPr lang="de-DE" b="0" dirty="0"/>
              <a:t>-Dance Tanzschritte enthalten. Es können eigene Kreationen hinzugefügt werden.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u="sng" dirty="0"/>
              <a:t>Material:</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Tablets (je nach Anzahl Tablets verändert sich die Gruppendynamik)</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Videos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Zu beachten: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Die Gruppen sollen hier möglichst frei zusammenarbeiten und Erfahrungen im gemeinsamen Gestalten von Choreografien sammeln. Im Anschluss wird die Gruppenarbeit in Bezug auf die Merkmale kollaborativen Lernens reflektiert. Es können vielfältige Möglichkeiten auftreten, wie die Gruppe zusammenarbeitet: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rPr>
              <a:t>Die Gruppe lernt die Tanzschritte gemeinsam vom Video und im Anschluss werden die Bewegungen gemeinsam zu einer Choreografie zusammengefügt.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rPr>
              <a:t>Die Gruppe lernt die Tanzschritte gemeinsam und im Anschluss überlegt sich jede Person einen Teil der Choreografie, die dann zusammengefügt wird.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rPr>
              <a:t>Jede Person aus der Gruppe erlernt einen Tanzschritt und bringt den anderen diesen bei </a:t>
            </a:r>
            <a:r>
              <a:rPr lang="de-DE" b="0" dirty="0">
                <a:solidFill>
                  <a:srgbClr val="FF0000"/>
                </a:solidFill>
                <a:sym typeface="Wingdings" panose="05000000000000000000" pitchFamily="2" charset="2"/>
              </a:rPr>
              <a:t>(</a:t>
            </a:r>
            <a:r>
              <a:rPr lang="de-DE" b="0" dirty="0" err="1">
                <a:solidFill>
                  <a:srgbClr val="FF0000"/>
                </a:solidFill>
              </a:rPr>
              <a:t>Expert:innenprinzip</a:t>
            </a:r>
            <a:r>
              <a:rPr lang="de-DE" b="0" dirty="0">
                <a:solidFill>
                  <a:srgbClr val="FF0000"/>
                </a:solidFill>
              </a:rPr>
              <a:t>: </a:t>
            </a:r>
            <a:r>
              <a:rPr lang="de-DE" b="0" dirty="0">
                <a:solidFill>
                  <a:srgbClr val="FF0000"/>
                </a:solidFill>
                <a:sym typeface="Wingdings" panose="05000000000000000000" pitchFamily="2" charset="2"/>
              </a:rPr>
              <a:t>kollaborative Lernform Gruppenpuzzle).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sym typeface="Wingdings" panose="05000000000000000000" pitchFamily="2" charset="2"/>
              </a:rPr>
              <a:t>Eine Person bringt die Schritte bei und entscheidet, wie die Choreografie abläuft. Die anderen folgen. (Hierbei wird kaum bis keine Verantwortung von den folgenden Personen übernommen. Dieser Fall sollte z.B. durch eine Einführung von Rollen oder Teilaufgaben entgegengewirkt werden)</a:t>
            </a:r>
            <a:endParaRPr lang="de-DE" b="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rPr>
              <a:t>Die Gruppe verteilt Rollen im Lernprozess: </a:t>
            </a:r>
            <a:r>
              <a:rPr lang="de-DE" b="0" dirty="0" err="1">
                <a:solidFill>
                  <a:srgbClr val="FF0000"/>
                </a:solidFill>
              </a:rPr>
              <a:t>Tabletverantwortliche:r</a:t>
            </a:r>
            <a:r>
              <a:rPr lang="de-DE" b="0" dirty="0">
                <a:solidFill>
                  <a:srgbClr val="FF0000"/>
                </a:solidFill>
              </a:rPr>
              <a:t>, </a:t>
            </a:r>
            <a:r>
              <a:rPr lang="de-DE" b="0" dirty="0" err="1">
                <a:solidFill>
                  <a:srgbClr val="FF0000"/>
                </a:solidFill>
              </a:rPr>
              <a:t>Taktgeber:in</a:t>
            </a:r>
            <a:r>
              <a:rPr lang="de-DE" b="0" dirty="0">
                <a:solidFill>
                  <a:srgbClr val="FF0000"/>
                </a:solidFill>
              </a:rPr>
              <a:t>, </a:t>
            </a:r>
            <a:r>
              <a:rPr lang="de-DE" b="0" dirty="0" err="1">
                <a:solidFill>
                  <a:srgbClr val="FF0000"/>
                </a:solidFill>
              </a:rPr>
              <a:t>Organisator:in</a:t>
            </a:r>
            <a:r>
              <a:rPr lang="de-DE" b="0" dirty="0">
                <a:solidFill>
                  <a:srgbClr val="FF0000"/>
                </a:solidFill>
              </a:rPr>
              <a:t>, </a:t>
            </a:r>
            <a:r>
              <a:rPr lang="de-DE" b="0" dirty="0" err="1">
                <a:solidFill>
                  <a:srgbClr val="FF0000"/>
                </a:solidFill>
              </a:rPr>
              <a:t>Moderator:in</a:t>
            </a:r>
            <a:r>
              <a:rPr lang="de-DE" b="0" dirty="0">
                <a:solidFill>
                  <a:srgbClr val="FF0000"/>
                </a:solidFill>
              </a:rPr>
              <a:t>, </a:t>
            </a:r>
            <a:r>
              <a:rPr lang="de-DE" b="0" dirty="0" err="1">
                <a:solidFill>
                  <a:srgbClr val="FF0000"/>
                </a:solidFill>
              </a:rPr>
              <a:t>Feedbackgeber:in</a:t>
            </a:r>
            <a:endParaRPr lang="de-DE" b="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solidFill>
                  <a:srgbClr val="FF0000"/>
                </a:solidFill>
                <a:sym typeface="Wingdings" panose="05000000000000000000" pitchFamily="2" charset="2"/>
              </a:rPr>
              <a:t>Die Anzahl an Tablets kann die Zusammenarbeit beeinflussen und kann variiert werden. Bei einem Tablet werden die Bewegungen voraussichtlich eher zusammen gelernt. Bei einem Tablet pro Person kann sich die Gruppe zum Erlernen der Schritte aufteilen und nach dem </a:t>
            </a:r>
            <a:r>
              <a:rPr lang="de-DE" b="0" dirty="0" err="1">
                <a:solidFill>
                  <a:srgbClr val="FF0000"/>
                </a:solidFill>
                <a:sym typeface="Wingdings" panose="05000000000000000000" pitchFamily="2" charset="2"/>
              </a:rPr>
              <a:t>Expert:innenprinzip</a:t>
            </a:r>
            <a:r>
              <a:rPr lang="de-DE" b="0" dirty="0">
                <a:solidFill>
                  <a:srgbClr val="FF0000"/>
                </a:solidFill>
                <a:sym typeface="Wingdings" panose="05000000000000000000" pitchFamily="2" charset="2"/>
              </a:rPr>
              <a:t> gegenseitig beibringen.</a:t>
            </a:r>
            <a:endParaRPr lang="de-DE" b="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Auf </a:t>
            </a:r>
            <a:r>
              <a:rPr lang="de-DE" u="sng" dirty="0"/>
              <a:t>Folie 21 </a:t>
            </a:r>
            <a:r>
              <a:rPr lang="de-DE" dirty="0"/>
              <a:t>ist eine Sammlung von Formen kollaborativen Lernens, die auftreten können.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Datumsplatzhalter 3"/>
          <p:cNvSpPr>
            <a:spLocks noGrp="1"/>
          </p:cNvSpPr>
          <p:nvPr>
            <p:ph type="dt" idx="1"/>
          </p:nvPr>
        </p:nvSpPr>
        <p:spPr/>
        <p:txBody>
          <a:bodyPr/>
          <a:lstStyle/>
          <a:p>
            <a:fld id="{4254CBE6-609D-4D5C-B211-0AA1AF071D42}"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18</a:t>
            </a:fld>
            <a:endParaRPr lang="de-DE"/>
          </a:p>
        </p:txBody>
      </p:sp>
    </p:spTree>
    <p:extLst>
      <p:ext uri="{BB962C8B-B14F-4D97-AF65-F5344CB8AC3E}">
        <p14:creationId xmlns:p14="http://schemas.microsoft.com/office/powerpoint/2010/main" val="1333119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i="0" dirty="0"/>
              <a:t>Theoretische Reflexion zur Praxisphase durch Gruppengespräche. Diese wird durch die </a:t>
            </a:r>
            <a:r>
              <a:rPr lang="de-DE" b="1" i="0" dirty="0" err="1"/>
              <a:t>Fortbildner:innen</a:t>
            </a:r>
            <a:r>
              <a:rPr lang="de-DE" b="1" i="0" dirty="0"/>
              <a:t> organisiert.</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u="none" dirty="0"/>
              <a:t> </a:t>
            </a:r>
            <a:r>
              <a:rPr lang="de-DE" b="0" dirty="0"/>
              <a:t>20 Minuten</a:t>
            </a:r>
          </a:p>
          <a:p>
            <a:endParaRPr lang="de-DE" dirty="0"/>
          </a:p>
          <a:p>
            <a:endParaRPr lang="de-DE" dirty="0"/>
          </a:p>
          <a:p>
            <a:r>
              <a:rPr lang="de-DE" u="sng" dirty="0"/>
              <a:t>Material:</a:t>
            </a:r>
          </a:p>
          <a:p>
            <a:pPr marL="171450" indent="-171450">
              <a:buFontTx/>
              <a:buChar char="-"/>
            </a:pPr>
            <a:r>
              <a:rPr lang="de-DE" dirty="0"/>
              <a:t>Plakate</a:t>
            </a:r>
          </a:p>
          <a:p>
            <a:pPr marL="171450" indent="-171450">
              <a:buFontTx/>
              <a:buChar char="-"/>
            </a:pPr>
            <a:r>
              <a:rPr lang="de-DE" dirty="0"/>
              <a:t>Stifte</a:t>
            </a:r>
          </a:p>
          <a:p>
            <a:pPr marL="171450" indent="-171450">
              <a:buFontTx/>
              <a:buChar char="-"/>
            </a:pPr>
            <a:r>
              <a:rPr lang="de-DE" dirty="0"/>
              <a:t>Moderationskarten</a:t>
            </a:r>
          </a:p>
          <a:p>
            <a:endParaRPr lang="de-DE" dirty="0"/>
          </a:p>
        </p:txBody>
      </p:sp>
      <p:sp>
        <p:nvSpPr>
          <p:cNvPr id="4" name="Datumsplatzhalter 3"/>
          <p:cNvSpPr>
            <a:spLocks noGrp="1"/>
          </p:cNvSpPr>
          <p:nvPr>
            <p:ph type="dt" idx="1"/>
          </p:nvPr>
        </p:nvSpPr>
        <p:spPr/>
        <p:txBody>
          <a:bodyPr/>
          <a:lstStyle/>
          <a:p>
            <a:fld id="{5E819939-CD1F-47DD-8081-7B6703C44602}"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19</a:t>
            </a:fld>
            <a:endParaRPr lang="de-DE"/>
          </a:p>
        </p:txBody>
      </p:sp>
    </p:spTree>
    <p:extLst>
      <p:ext uri="{BB962C8B-B14F-4D97-AF65-F5344CB8AC3E}">
        <p14:creationId xmlns:p14="http://schemas.microsoft.com/office/powerpoint/2010/main" val="1198644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Datumsplatzhalter 3"/>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9F13E9-6635-4EE8-8131-A93D57C49376}" type="datetime1">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09.02.2026</a:t>
            </a:fld>
            <a:endParaRPr kumimoji="0" lang="de-DE"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liennummernplatzhalt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5A8957-2272-47E9-ACB7-BE704508C9C4}"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840610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i="0" dirty="0"/>
              <a:t>Theoretische Reflexion zur Praxisphase durch Plenumsgespräch. Diese wird durch die </a:t>
            </a:r>
            <a:r>
              <a:rPr lang="de-DE" b="1" i="0" dirty="0" err="1"/>
              <a:t>Fortbildner:innen</a:t>
            </a:r>
            <a:r>
              <a:rPr lang="de-DE" b="1" i="0" dirty="0"/>
              <a:t> angeleitet, um die Ergebnisse gemeinsam zu sammeln.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u="none" dirty="0"/>
              <a:t> </a:t>
            </a:r>
            <a:r>
              <a:rPr lang="de-DE" b="0" dirty="0"/>
              <a:t>10 Minuten</a:t>
            </a:r>
          </a:p>
          <a:p>
            <a:pPr marL="0" indent="0">
              <a:buNone/>
            </a:pPr>
            <a:endParaRPr lang="de-DE" dirty="0"/>
          </a:p>
          <a:p>
            <a:pPr marL="0" indent="0">
              <a:buNone/>
            </a:pPr>
            <a:r>
              <a:rPr lang="de-DE" dirty="0"/>
              <a:t>Gemeinsame Sammlung zur Initiierung und Steuerung von kollaborativem Lernen im Plenum am Whiteboard.</a:t>
            </a:r>
          </a:p>
          <a:p>
            <a:r>
              <a:rPr lang="de-DE" dirty="0">
                <a:sym typeface="Wingdings" panose="05000000000000000000" pitchFamily="2" charset="2"/>
              </a:rPr>
              <a:t>Ggf. Nachfrage: Wie könnten die Merkmale durch inhaltliche und methodische Möglichkeiten angesprochen werden?</a:t>
            </a:r>
          </a:p>
          <a:p>
            <a:endParaRPr lang="de-DE" dirty="0">
              <a:sym typeface="Wingdings" panose="05000000000000000000" pitchFamily="2" charset="2"/>
            </a:endParaRPr>
          </a:p>
          <a:p>
            <a:endParaRPr lang="de-DE" dirty="0">
              <a:sym typeface="Wingdings" panose="05000000000000000000" pitchFamily="2" charset="2"/>
            </a:endParaRPr>
          </a:p>
          <a:p>
            <a:pPr marL="0" indent="0">
              <a:buFont typeface="Arial" panose="020B0604020202020204" pitchFamily="34" charset="0"/>
              <a:buNone/>
            </a:pPr>
            <a:r>
              <a:rPr lang="de-DE" u="sng" dirty="0"/>
              <a:t>Material:</a:t>
            </a:r>
          </a:p>
          <a:p>
            <a:pPr marL="171450" indent="-171450">
              <a:buFontTx/>
              <a:buChar char="-"/>
            </a:pPr>
            <a:r>
              <a:rPr lang="de-DE" dirty="0"/>
              <a:t>Whiteboard</a:t>
            </a:r>
          </a:p>
          <a:p>
            <a:pPr marL="171450" indent="-171450">
              <a:buFontTx/>
              <a:buChar char="-"/>
            </a:pPr>
            <a:r>
              <a:rPr lang="de-DE" dirty="0" err="1"/>
              <a:t>Whiteboardmarker</a:t>
            </a:r>
            <a:endParaRPr lang="de-DE" dirty="0"/>
          </a:p>
          <a:p>
            <a:pPr marL="171450" indent="-171450">
              <a:buFontTx/>
              <a:buChar char="-"/>
            </a:pPr>
            <a:r>
              <a:rPr lang="de-DE" dirty="0"/>
              <a:t>Moderationskarten, Magnete</a:t>
            </a:r>
          </a:p>
          <a:p>
            <a:endParaRPr lang="de-DE" dirty="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Auf </a:t>
            </a:r>
            <a:r>
              <a:rPr lang="de-DE" u="sng" dirty="0"/>
              <a:t>Folie 21 bis 23</a:t>
            </a:r>
            <a:r>
              <a:rPr lang="de-DE" u="none" dirty="0"/>
              <a:t> sind Beispiele für </a:t>
            </a:r>
            <a:r>
              <a:rPr lang="de-DE" dirty="0"/>
              <a:t>Ergebnissammlungen hinterlegt.</a:t>
            </a:r>
            <a:endParaRPr lang="de-DE" dirty="0">
              <a:sym typeface="Wingdings" panose="05000000000000000000" pitchFamily="2" charset="2"/>
            </a:endParaRPr>
          </a:p>
        </p:txBody>
      </p:sp>
      <p:sp>
        <p:nvSpPr>
          <p:cNvPr id="4" name="Datumsplatzhalter 3"/>
          <p:cNvSpPr>
            <a:spLocks noGrp="1"/>
          </p:cNvSpPr>
          <p:nvPr>
            <p:ph type="dt" idx="1"/>
          </p:nvPr>
        </p:nvSpPr>
        <p:spPr/>
        <p:txBody>
          <a:bodyPr/>
          <a:lstStyle/>
          <a:p>
            <a:fld id="{B5059D4B-FD41-4F8B-B29F-4CC608F6E48B}"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20</a:t>
            </a:fld>
            <a:endParaRPr lang="de-DE"/>
          </a:p>
        </p:txBody>
      </p:sp>
    </p:spTree>
    <p:extLst>
      <p:ext uri="{BB962C8B-B14F-4D97-AF65-F5344CB8AC3E}">
        <p14:creationId xmlns:p14="http://schemas.microsoft.com/office/powerpoint/2010/main" val="2722746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Ergebnisse werden durch die </a:t>
            </a:r>
            <a:r>
              <a:rPr lang="de-DE" b="1" dirty="0" err="1"/>
              <a:t>Fortbildner:in</a:t>
            </a:r>
            <a:r>
              <a:rPr lang="de-DE" b="1" dirty="0"/>
              <a:t> gesammelt (Möglichkeit 1)</a:t>
            </a:r>
          </a:p>
          <a:p>
            <a:endParaRPr lang="de-DE" dirty="0"/>
          </a:p>
          <a:p>
            <a:r>
              <a:rPr lang="de-DE" dirty="0"/>
              <a:t>Möglichkeiten der Umsetzung:</a:t>
            </a:r>
          </a:p>
          <a:p>
            <a:pPr marL="171450" indent="-171450">
              <a:buFont typeface="Arial" panose="020B0604020202020204" pitchFamily="34" charset="0"/>
              <a:buChar char="•"/>
            </a:pPr>
            <a:r>
              <a:rPr lang="de-DE" dirty="0"/>
              <a:t>Veranschaulichung als Mind-Map, Concept-</a:t>
            </a:r>
            <a:r>
              <a:rPr lang="de-DE" dirty="0" err="1"/>
              <a:t>Map</a:t>
            </a:r>
            <a:r>
              <a:rPr lang="de-DE" dirty="0"/>
              <a:t>, Schaubild etc.</a:t>
            </a:r>
          </a:p>
          <a:p>
            <a:pPr marL="171450" indent="-171450">
              <a:buFont typeface="Arial" panose="020B0604020202020204" pitchFamily="34" charset="0"/>
              <a:buChar char="•"/>
            </a:pPr>
            <a:r>
              <a:rPr lang="de-DE" dirty="0"/>
              <a:t>Veranschaulichung auf einer Tafel, einem Whiteboard, Moderationskarten etc.</a:t>
            </a:r>
          </a:p>
          <a:p>
            <a:endParaRPr lang="de-DE" dirty="0"/>
          </a:p>
        </p:txBody>
      </p:sp>
      <p:sp>
        <p:nvSpPr>
          <p:cNvPr id="4" name="Datumsplatzhalter 3"/>
          <p:cNvSpPr>
            <a:spLocks noGrp="1"/>
          </p:cNvSpPr>
          <p:nvPr>
            <p:ph type="dt" idx="1"/>
          </p:nvPr>
        </p:nvSpPr>
        <p:spPr/>
        <p:txBody>
          <a:bodyPr/>
          <a:lstStyle/>
          <a:p>
            <a:fld id="{0C22D143-4988-4284-98FE-7CA197373C37}"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21</a:t>
            </a:fld>
            <a:endParaRPr lang="de-DE"/>
          </a:p>
        </p:txBody>
      </p:sp>
    </p:spTree>
    <p:extLst>
      <p:ext uri="{BB962C8B-B14F-4D97-AF65-F5344CB8AC3E}">
        <p14:creationId xmlns:p14="http://schemas.microsoft.com/office/powerpoint/2010/main" val="5937700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Ergebnisse werden durch die </a:t>
            </a:r>
            <a:r>
              <a:rPr lang="de-DE" b="1" dirty="0" err="1"/>
              <a:t>Fortbildner:in</a:t>
            </a:r>
            <a:r>
              <a:rPr lang="de-DE" b="1" dirty="0"/>
              <a:t> gesammelt (Möglichkeit 1)</a:t>
            </a:r>
          </a:p>
          <a:p>
            <a:endParaRPr lang="de-DE" dirty="0"/>
          </a:p>
          <a:p>
            <a:r>
              <a:rPr lang="de-DE" dirty="0"/>
              <a:t>Möglichkeiten der Umsetzung:</a:t>
            </a:r>
          </a:p>
          <a:p>
            <a:pPr marL="171450" indent="-171450">
              <a:buFont typeface="Arial" panose="020B0604020202020204" pitchFamily="34" charset="0"/>
              <a:buChar char="•"/>
            </a:pPr>
            <a:r>
              <a:rPr lang="de-DE" dirty="0"/>
              <a:t>Veranschaulichung als Mind-Map, Concept-</a:t>
            </a:r>
            <a:r>
              <a:rPr lang="de-DE" dirty="0" err="1"/>
              <a:t>Map</a:t>
            </a:r>
            <a:r>
              <a:rPr lang="de-DE" dirty="0"/>
              <a:t>, Schaubild etc.</a:t>
            </a:r>
          </a:p>
          <a:p>
            <a:pPr marL="171450" indent="-171450">
              <a:buFont typeface="Arial" panose="020B0604020202020204" pitchFamily="34" charset="0"/>
              <a:buChar char="•"/>
            </a:pPr>
            <a:r>
              <a:rPr lang="de-DE" dirty="0"/>
              <a:t>Veranschaulichung auf einer Tafel, einem Whiteboard, Moderationskarten etc.</a:t>
            </a:r>
          </a:p>
          <a:p>
            <a:pPr marL="171450" indent="-171450">
              <a:buFontTx/>
              <a:buChar char="-"/>
            </a:pPr>
            <a:endParaRPr lang="de-DE" dirty="0"/>
          </a:p>
          <a:p>
            <a:pPr marL="0" indent="0">
              <a:buFontTx/>
              <a:buNone/>
            </a:pPr>
            <a:r>
              <a:rPr lang="de-DE" dirty="0"/>
              <a:t>Zu beachten:</a:t>
            </a:r>
          </a:p>
          <a:p>
            <a:pPr marL="0" indent="0">
              <a:buFontTx/>
              <a:buNone/>
            </a:pPr>
            <a:r>
              <a:rPr lang="de-DE" dirty="0"/>
              <a:t>Lernende mit weniger Erfahrung im koll. Lernen brauchen Übung, mehr Struktur und mehr Zeit für kollaborative Lernprozesse</a:t>
            </a:r>
          </a:p>
          <a:p>
            <a:endParaRPr lang="de-DE" dirty="0"/>
          </a:p>
        </p:txBody>
      </p:sp>
      <p:sp>
        <p:nvSpPr>
          <p:cNvPr id="4" name="Datumsplatzhalter 3"/>
          <p:cNvSpPr>
            <a:spLocks noGrp="1"/>
          </p:cNvSpPr>
          <p:nvPr>
            <p:ph type="dt" idx="1"/>
          </p:nvPr>
        </p:nvSpPr>
        <p:spPr/>
        <p:txBody>
          <a:bodyPr/>
          <a:lstStyle/>
          <a:p>
            <a:fld id="{0C22D143-4988-4284-98FE-7CA197373C37}"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22</a:t>
            </a:fld>
            <a:endParaRPr lang="de-DE"/>
          </a:p>
        </p:txBody>
      </p:sp>
    </p:spTree>
    <p:extLst>
      <p:ext uri="{BB962C8B-B14F-4D97-AF65-F5344CB8AC3E}">
        <p14:creationId xmlns:p14="http://schemas.microsoft.com/office/powerpoint/2010/main" val="1802445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Ergebnisse werden durch die </a:t>
            </a:r>
            <a:r>
              <a:rPr lang="de-DE" b="1" dirty="0" err="1"/>
              <a:t>Fortbildner:in</a:t>
            </a:r>
            <a:r>
              <a:rPr lang="de-DE" b="1" dirty="0"/>
              <a:t> gesammelt (Möglichkeit 2)</a:t>
            </a:r>
          </a:p>
          <a:p>
            <a:endParaRPr lang="de-DE" dirty="0"/>
          </a:p>
          <a:p>
            <a:r>
              <a:rPr lang="de-DE" dirty="0"/>
              <a:t>Möglichkeiten der Umsetzung:</a:t>
            </a:r>
          </a:p>
          <a:p>
            <a:pPr marL="171450" indent="-171450">
              <a:buFont typeface="Arial" panose="020B0604020202020204" pitchFamily="34" charset="0"/>
              <a:buChar char="•"/>
            </a:pPr>
            <a:r>
              <a:rPr lang="de-DE" dirty="0"/>
              <a:t>Veranschaulichung als Mind-Map, Concept-</a:t>
            </a:r>
            <a:r>
              <a:rPr lang="de-DE" dirty="0" err="1"/>
              <a:t>Map</a:t>
            </a:r>
            <a:r>
              <a:rPr lang="de-DE" dirty="0"/>
              <a:t>, Schaubild etc.</a:t>
            </a:r>
          </a:p>
          <a:p>
            <a:pPr marL="171450" indent="-171450">
              <a:buFont typeface="Arial" panose="020B0604020202020204" pitchFamily="34" charset="0"/>
              <a:buChar char="•"/>
            </a:pPr>
            <a:r>
              <a:rPr lang="de-DE" dirty="0"/>
              <a:t>Veranschaulichung auf einer Tafel, einem Whiteboard, Moderationskarten etc.</a:t>
            </a:r>
          </a:p>
          <a:p>
            <a:pPr marL="171450" indent="-171450">
              <a:buFontTx/>
              <a:buChar char="-"/>
            </a:pPr>
            <a:endParaRPr lang="de-DE" dirty="0"/>
          </a:p>
          <a:p>
            <a:pPr marL="0" indent="0">
              <a:buFontTx/>
              <a:buNone/>
            </a:pPr>
            <a:r>
              <a:rPr lang="de-DE" dirty="0"/>
              <a:t>Zu beachten:</a:t>
            </a:r>
          </a:p>
          <a:p>
            <a:pPr marL="0" indent="0">
              <a:buFontTx/>
              <a:buNone/>
            </a:pPr>
            <a:r>
              <a:rPr lang="de-DE" dirty="0"/>
              <a:t>Lernende mit weniger Erfahrung im koll. Lernen brauchen Übung, mehr Struktur und mehr Zeit für kollaborative Lernprozesse</a:t>
            </a:r>
          </a:p>
          <a:p>
            <a:endParaRPr lang="de-DE" dirty="0"/>
          </a:p>
        </p:txBody>
      </p:sp>
      <p:sp>
        <p:nvSpPr>
          <p:cNvPr id="4" name="Datumsplatzhalter 3"/>
          <p:cNvSpPr>
            <a:spLocks noGrp="1"/>
          </p:cNvSpPr>
          <p:nvPr>
            <p:ph type="dt" idx="1"/>
          </p:nvPr>
        </p:nvSpPr>
        <p:spPr/>
        <p:txBody>
          <a:bodyPr/>
          <a:lstStyle/>
          <a:p>
            <a:fld id="{FFBA2763-B3E2-4D5C-9469-CB12C2E889EF}"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23</a:t>
            </a:fld>
            <a:endParaRPr lang="de-DE"/>
          </a:p>
        </p:txBody>
      </p:sp>
    </p:spTree>
    <p:extLst>
      <p:ext uri="{BB962C8B-B14F-4D97-AF65-F5344CB8AC3E}">
        <p14:creationId xmlns:p14="http://schemas.microsoft.com/office/powerpoint/2010/main" val="24003800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Datumsplatzhalter 3"/>
          <p:cNvSpPr>
            <a:spLocks noGrp="1"/>
          </p:cNvSpPr>
          <p:nvPr>
            <p:ph type="dt" idx="10"/>
          </p:nvPr>
        </p:nvSpPr>
        <p:spPr/>
        <p:txBody>
          <a:bodyPr/>
          <a:lstStyle/>
          <a:p>
            <a:fld id="{F5699385-4DB7-4B8C-BCC8-9A1848D93814}"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24</a:t>
            </a:fld>
            <a:endParaRPr lang="de-DE"/>
          </a:p>
        </p:txBody>
      </p:sp>
    </p:spTree>
    <p:extLst>
      <p:ext uri="{BB962C8B-B14F-4D97-AF65-F5344CB8AC3E}">
        <p14:creationId xmlns:p14="http://schemas.microsoft.com/office/powerpoint/2010/main" val="25128516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b="1" dirty="0"/>
              <a:t>Überleitung zur Lerneinheit 2 durch die </a:t>
            </a:r>
            <a:r>
              <a:rPr lang="de-DE" b="1" dirty="0" err="1"/>
              <a:t>Fortbildner:innen</a:t>
            </a:r>
            <a:r>
              <a:rPr lang="de-DE" b="1"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u="sng" dirty="0"/>
              <a:t>Ziele LE2: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Möglichkeiten des Einsatzes von Videos zur Förderung des kollaborativen Lernens in Gestaltungsprozessen benennen und umsetzen.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den Einsatz von Videos im Lernprozess analysieren und entscheiden sowie begründen, inwieweit dieser zur Förderung des kollaborativen Lernens beiträgt.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benennen, was es im Lernprozess mit Videos zu beachten gilt.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dirty="0"/>
          </a:p>
        </p:txBody>
      </p:sp>
      <p:sp>
        <p:nvSpPr>
          <p:cNvPr id="4" name="Datumsplatzhalter 3"/>
          <p:cNvSpPr>
            <a:spLocks noGrp="1"/>
          </p:cNvSpPr>
          <p:nvPr>
            <p:ph type="dt" idx="10"/>
          </p:nvPr>
        </p:nvSpPr>
        <p:spPr/>
        <p:txBody>
          <a:bodyPr/>
          <a:lstStyle/>
          <a:p>
            <a:fld id="{B1751ABD-A431-4BBD-A08E-49D402DB2D24}"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25</a:t>
            </a:fld>
            <a:endParaRPr lang="de-DE"/>
          </a:p>
        </p:txBody>
      </p:sp>
    </p:spTree>
    <p:extLst>
      <p:ext uri="{BB962C8B-B14F-4D97-AF65-F5344CB8AC3E}">
        <p14:creationId xmlns:p14="http://schemas.microsoft.com/office/powerpoint/2010/main" val="6575035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Zusammenfassung und Reflexion des im Basismodul „Videografie im Sportunterricht“ erlangten Wissens ergänzt mit Erfahrungen aus der eigenen Praxis wird durch </a:t>
            </a:r>
            <a:r>
              <a:rPr lang="de-DE" b="1" dirty="0" err="1"/>
              <a:t>Fortbildner:innen</a:t>
            </a:r>
            <a:r>
              <a:rPr lang="de-DE" b="1" dirty="0"/>
              <a:t> angeleitet und begleitet </a:t>
            </a:r>
            <a:r>
              <a:rPr lang="de-DE" b="0" dirty="0"/>
              <a:t>(zur kognitiven Aktivierung und Transparenz)</a:t>
            </a:r>
            <a:r>
              <a:rPr lang="de-DE"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dirty="0"/>
              <a:t> 15 Minuten</a:t>
            </a:r>
            <a:endParaRPr lang="de-DE"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dirty="0"/>
          </a:p>
          <a:p>
            <a:pPr marL="228600" indent="-228600">
              <a:buAutoNum type="arabicPeriod"/>
            </a:pPr>
            <a:r>
              <a:rPr lang="de-DE" dirty="0"/>
              <a:t>Murmelphase mit </a:t>
            </a:r>
            <a:r>
              <a:rPr lang="de-DE" dirty="0" err="1"/>
              <a:t>Sitznachbar:innen</a:t>
            </a:r>
            <a:endParaRPr lang="de-DE" dirty="0"/>
          </a:p>
          <a:p>
            <a:pPr marL="228600" indent="-228600">
              <a:buAutoNum type="arabicPeriod"/>
            </a:pPr>
            <a:r>
              <a:rPr lang="de-DE" dirty="0"/>
              <a:t>Gemeinsame Sammlung zum Einsatz von Videografie im Gestalten, Tanzen, Darstellen im Plenum am Whiteboard</a:t>
            </a:r>
          </a:p>
          <a:p>
            <a:pPr marL="228600" indent="-228600">
              <a:buAutoNum type="arabicPeriod"/>
            </a:pPr>
            <a:endParaRPr lang="de-DE" dirty="0"/>
          </a:p>
          <a:p>
            <a:pPr marL="0" indent="0">
              <a:buNone/>
            </a:pPr>
            <a:endParaRPr lang="de-DE" dirty="0"/>
          </a:p>
          <a:p>
            <a:pPr marL="0" indent="0">
              <a:buFont typeface="Arial" panose="020B0604020202020204" pitchFamily="34" charset="0"/>
              <a:buNone/>
            </a:pPr>
            <a:r>
              <a:rPr lang="de-DE" u="sng" dirty="0"/>
              <a:t>Material:</a:t>
            </a:r>
          </a:p>
          <a:p>
            <a:pPr marL="171450" indent="-171450">
              <a:buFontTx/>
              <a:buChar char="-"/>
            </a:pPr>
            <a:r>
              <a:rPr lang="de-DE" dirty="0"/>
              <a:t>Whiteboard</a:t>
            </a:r>
          </a:p>
          <a:p>
            <a:pPr marL="171450" indent="-171450">
              <a:buFontTx/>
              <a:buChar char="-"/>
            </a:pPr>
            <a:r>
              <a:rPr lang="de-DE" dirty="0" err="1"/>
              <a:t>Whiteboardmarker</a:t>
            </a:r>
            <a:endParaRPr lang="de-DE" dirty="0"/>
          </a:p>
          <a:p>
            <a:pPr marL="171450" indent="-171450">
              <a:buFontTx/>
              <a:buChar char="-"/>
            </a:pPr>
            <a:r>
              <a:rPr lang="de-DE" dirty="0"/>
              <a:t>Moderationskarten, Magnete</a:t>
            </a:r>
          </a:p>
          <a:p>
            <a:pPr marL="0" indent="0">
              <a:buNone/>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Auf </a:t>
            </a:r>
            <a:r>
              <a:rPr lang="de-DE" u="sng" dirty="0"/>
              <a:t>Folie 27</a:t>
            </a:r>
            <a:r>
              <a:rPr lang="de-DE" u="none" dirty="0"/>
              <a:t> ist ein Beispiel für eine </a:t>
            </a:r>
            <a:r>
              <a:rPr lang="de-DE" dirty="0"/>
              <a:t>Ergebnissammlung.</a:t>
            </a:r>
            <a:endParaRPr lang="de-DE" dirty="0">
              <a:sym typeface="Wingdings" panose="05000000000000000000" pitchFamily="2" charset="2"/>
            </a:endParaRPr>
          </a:p>
          <a:p>
            <a:pPr marL="0" indent="0">
              <a:buNone/>
            </a:pPr>
            <a:endParaRPr lang="de-DE" dirty="0"/>
          </a:p>
        </p:txBody>
      </p:sp>
      <p:sp>
        <p:nvSpPr>
          <p:cNvPr id="4" name="Datumsplatzhalter 3"/>
          <p:cNvSpPr>
            <a:spLocks noGrp="1"/>
          </p:cNvSpPr>
          <p:nvPr>
            <p:ph type="dt" idx="1"/>
          </p:nvPr>
        </p:nvSpPr>
        <p:spPr/>
        <p:txBody>
          <a:bodyPr/>
          <a:lstStyle/>
          <a:p>
            <a:fld id="{8C234A74-8E0E-4B02-B4E4-840DC076E59E}"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26</a:t>
            </a:fld>
            <a:endParaRPr lang="de-DE"/>
          </a:p>
        </p:txBody>
      </p:sp>
    </p:spTree>
    <p:extLst>
      <p:ext uri="{BB962C8B-B14F-4D97-AF65-F5344CB8AC3E}">
        <p14:creationId xmlns:p14="http://schemas.microsoft.com/office/powerpoint/2010/main" val="38123595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Ergebnisse werden durch die </a:t>
            </a:r>
            <a:r>
              <a:rPr lang="de-DE" b="1" dirty="0" err="1"/>
              <a:t>Fortbildner:in</a:t>
            </a:r>
            <a:r>
              <a:rPr lang="de-DE" b="1" dirty="0"/>
              <a:t> gesammelt</a:t>
            </a:r>
          </a:p>
          <a:p>
            <a:endParaRPr lang="de-DE" dirty="0"/>
          </a:p>
          <a:p>
            <a:r>
              <a:rPr lang="de-DE" dirty="0"/>
              <a:t>Möglichkeiten:</a:t>
            </a:r>
          </a:p>
          <a:p>
            <a:pPr marL="171450" indent="-171450">
              <a:buFont typeface="Arial" panose="020B0604020202020204" pitchFamily="34" charset="0"/>
              <a:buChar char="•"/>
            </a:pPr>
            <a:r>
              <a:rPr lang="de-DE" dirty="0"/>
              <a:t>als Mind-Map, Concept-</a:t>
            </a:r>
            <a:r>
              <a:rPr lang="de-DE" dirty="0" err="1"/>
              <a:t>Map</a:t>
            </a:r>
            <a:r>
              <a:rPr lang="de-DE" dirty="0"/>
              <a:t>, Schaubild etc.</a:t>
            </a:r>
          </a:p>
          <a:p>
            <a:pPr marL="171450" indent="-171450">
              <a:buFont typeface="Arial" panose="020B0604020202020204" pitchFamily="34" charset="0"/>
              <a:buChar char="•"/>
            </a:pPr>
            <a:r>
              <a:rPr lang="de-DE" dirty="0"/>
              <a:t>auf einer Tafel, einem Whiteboard, Moderationskarten etc.</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endParaRPr lang="de-DE" dirty="0"/>
          </a:p>
          <a:p>
            <a:pPr marL="0" indent="0">
              <a:buFont typeface="Arial" panose="020B0604020202020204" pitchFamily="34" charset="0"/>
              <a:buNone/>
            </a:pPr>
            <a:r>
              <a:rPr lang="de-DE" u="sng" dirty="0"/>
              <a:t>Material:</a:t>
            </a:r>
          </a:p>
          <a:p>
            <a:pPr marL="171450" indent="-171450">
              <a:buFontTx/>
              <a:buChar char="-"/>
            </a:pPr>
            <a:r>
              <a:rPr lang="de-DE" dirty="0"/>
              <a:t>Whiteboard</a:t>
            </a:r>
          </a:p>
          <a:p>
            <a:pPr marL="171450" indent="-171450">
              <a:buFontTx/>
              <a:buChar char="-"/>
            </a:pPr>
            <a:r>
              <a:rPr lang="de-DE" dirty="0" err="1"/>
              <a:t>Whiteboardmarker</a:t>
            </a:r>
            <a:endParaRPr lang="de-DE" dirty="0"/>
          </a:p>
          <a:p>
            <a:pPr marL="171450" indent="-171450">
              <a:buFontTx/>
              <a:buChar char="-"/>
            </a:pPr>
            <a:r>
              <a:rPr lang="de-DE" dirty="0"/>
              <a:t>Moderationskarten, Magnete</a:t>
            </a:r>
          </a:p>
          <a:p>
            <a:endParaRPr lang="de-DE" u="sng" dirty="0"/>
          </a:p>
          <a:p>
            <a:r>
              <a:rPr lang="de-DE" u="sng" dirty="0"/>
              <a:t>Weiteres Hintergrundwissen zum Videoeinsatz:</a:t>
            </a:r>
            <a:endParaRPr kumimoji="0" lang="de-DE" sz="18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endParaRPr>
          </a:p>
          <a:p>
            <a:r>
              <a:rPr kumimoji="0" lang="de-DE" sz="1800" b="0" i="0" u="sng"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Was gilt es bei Videoaufnahmen von </a:t>
            </a:r>
            <a:r>
              <a:rPr kumimoji="0" lang="de-DE" sz="1800" b="0" i="0" u="sng" strike="noStrike" kern="1200" cap="none" spc="0" normalizeH="0" baseline="0" noProof="0" dirty="0" err="1">
                <a:ln>
                  <a:noFill/>
                </a:ln>
                <a:solidFill>
                  <a:schemeClr val="bg1"/>
                </a:solidFill>
                <a:effectLst/>
                <a:uLnTx/>
                <a:uFillTx/>
                <a:latin typeface="Arial" panose="020B0604020202020204" pitchFamily="34" charset="0"/>
                <a:ea typeface="+mn-ea"/>
                <a:cs typeface="Arial" pitchFamily="34" charset="0"/>
              </a:rPr>
              <a:t>Schüler:innen</a:t>
            </a:r>
            <a:r>
              <a:rPr kumimoji="0" lang="de-DE" sz="1800" b="0" i="0" u="sng"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 zu beachten?</a:t>
            </a:r>
          </a:p>
          <a:p>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Je nach </a:t>
            </a:r>
            <a:r>
              <a:rPr kumimoji="0" lang="de-DE" sz="1800" b="0" i="0" u="sng"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Zweck des Videos </a:t>
            </a: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müssen unterschiedliche Merkmale erfüllt werden:</a:t>
            </a:r>
          </a:p>
          <a:p>
            <a:pPr marL="571500" marR="0" lvl="0" indent="-342900" algn="l" defTabSz="914400" rtl="0" eaLnBrk="1" fontAlgn="auto" latinLnBrk="0" hangingPunct="1">
              <a:lnSpc>
                <a:spcPct val="100000"/>
              </a:lnSpc>
              <a:spcBef>
                <a:spcPts val="600"/>
              </a:spcBef>
              <a:spcAft>
                <a:spcPts val="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Sichtbarkeit der Bewegungen </a:t>
            </a:r>
            <a:r>
              <a:rPr kumimoji="0" lang="de-DE" sz="1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(z.B. zur Analyse der Bewegungsausführung)</a:t>
            </a:r>
          </a:p>
          <a:p>
            <a:pPr marL="571500" marR="0" lvl="0" indent="-342900" algn="l" defTabSz="914400" rtl="0" eaLnBrk="1" fontAlgn="auto" latinLnBrk="0" hangingPunct="1">
              <a:lnSpc>
                <a:spcPct val="100000"/>
              </a:lnSpc>
              <a:spcBef>
                <a:spcPts val="600"/>
              </a:spcBef>
              <a:spcAft>
                <a:spcPts val="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Sichtbarkeit der Gestaltung </a:t>
            </a:r>
            <a:r>
              <a:rPr kumimoji="0" lang="de-DE" sz="1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(z.B. zur Analyse der Gestaltungsabsicht)</a:t>
            </a:r>
            <a:endPar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endParaRPr>
          </a:p>
          <a:p>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Dazu gilt es folgendes festzulegen:</a:t>
            </a:r>
          </a:p>
          <a:p>
            <a:pPr marL="571500" marR="0" lvl="0" indent="-342900" algn="l" defTabSz="914400" rtl="0" eaLnBrk="1" fontAlgn="auto" latinLnBrk="0" hangingPunct="1">
              <a:lnSpc>
                <a:spcPct val="100000"/>
              </a:lnSpc>
              <a:spcBef>
                <a:spcPts val="600"/>
              </a:spcBef>
              <a:spcAft>
                <a:spcPts val="0"/>
              </a:spcAft>
              <a:buClrTx/>
              <a:buSzTx/>
              <a:buFont typeface="Arial" pitchFamily="34" charset="0"/>
              <a:buChar char="•"/>
              <a:tabLst/>
              <a:defRPr/>
            </a:pPr>
            <a:r>
              <a:rPr kumimoji="0" lang="de-DE"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Aufnahmeposition und Aufnahmebereich</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4000" dirty="0">
                <a:solidFill>
                  <a:schemeClr val="bg1"/>
                </a:solidFill>
                <a:latin typeface="Arial" panose="020B0604020202020204" pitchFamily="34" charset="0"/>
                <a:cs typeface="Arial" panose="020B0604020202020204" pitchFamily="34" charset="0"/>
              </a:rPr>
              <a:t>Frontalansicht vs. Rückansicht vs. Seitenperspektive</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4000" dirty="0">
                <a:solidFill>
                  <a:schemeClr val="bg1"/>
                </a:solidFill>
                <a:latin typeface="Arial" panose="020B0604020202020204" pitchFamily="34" charset="0"/>
                <a:cs typeface="Arial" panose="020B0604020202020204" pitchFamily="34" charset="0"/>
              </a:rPr>
              <a:t>Abstand</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4000" dirty="0">
                <a:solidFill>
                  <a:schemeClr val="bg1"/>
                </a:solidFill>
                <a:latin typeface="Arial" panose="020B0604020202020204" pitchFamily="34" charset="0"/>
                <a:cs typeface="Arial" panose="020B0604020202020204" pitchFamily="34" charset="0"/>
              </a:rPr>
              <a:t>Feste Position/Stativ vs. Kameraperson</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4000" dirty="0">
                <a:solidFill>
                  <a:schemeClr val="bg1"/>
                </a:solidFill>
                <a:latin typeface="Arial" panose="020B0604020202020204" pitchFamily="34" charset="0"/>
                <a:cs typeface="Arial" panose="020B0604020202020204" pitchFamily="34" charset="0"/>
              </a:rPr>
              <a:t>Hintergrund und Umgebung</a:t>
            </a:r>
            <a:endParaRPr kumimoji="0" lang="de-DE"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endParaRPr>
          </a:p>
          <a:p>
            <a:pPr marL="571500" marR="0" lvl="0" indent="-342900" algn="l" defTabSz="914400" rtl="0" eaLnBrk="1" fontAlgn="auto" latinLnBrk="0" hangingPunct="1">
              <a:lnSpc>
                <a:spcPct val="100000"/>
              </a:lnSpc>
              <a:spcBef>
                <a:spcPts val="600"/>
              </a:spcBef>
              <a:spcAft>
                <a:spcPts val="0"/>
              </a:spcAft>
              <a:buClrTx/>
              <a:buSzTx/>
              <a:buFont typeface="Arial" pitchFamily="34" charset="0"/>
              <a:buChar char="•"/>
              <a:tabLst/>
              <a:defRPr/>
            </a:pPr>
            <a:r>
              <a:rPr kumimoji="0" lang="de-DE" sz="2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Kamera- und Aufnahmemodus</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4000" dirty="0">
                <a:solidFill>
                  <a:schemeClr val="bg1"/>
                </a:solidFill>
                <a:latin typeface="Arial" panose="020B0604020202020204" pitchFamily="34" charset="0"/>
                <a:cs typeface="Arial" panose="020B0604020202020204" pitchFamily="34" charset="0"/>
              </a:rPr>
              <a:t>Frontkamera vs. Hauptkamera/Rückkamera</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4000" dirty="0">
                <a:solidFill>
                  <a:schemeClr val="bg1"/>
                </a:solidFill>
                <a:latin typeface="Arial" panose="020B0604020202020204" pitchFamily="34" charset="0"/>
                <a:cs typeface="Arial" panose="020B0604020202020204" pitchFamily="34" charset="0"/>
              </a:rPr>
              <a:t>Weitwinkel vs. Normaleinstellung vs. Nahaufnahme</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4000" dirty="0">
                <a:solidFill>
                  <a:schemeClr val="bg1"/>
                </a:solidFill>
                <a:latin typeface="Arial" panose="020B0604020202020204" pitchFamily="34" charset="0"/>
                <a:cs typeface="Arial" panose="020B0604020202020204" pitchFamily="34" charset="0"/>
              </a:rPr>
              <a:t>Normalgeschwindigkeit vs. Zeitlupenaufnahme</a:t>
            </a:r>
            <a:endParaRPr kumimoji="0" lang="de-DE" sz="18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endParaRPr>
          </a:p>
          <a:p>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Zudem sollten ein </a:t>
            </a:r>
            <a:r>
              <a:rPr kumimoji="0" lang="de-DE" sz="1800" b="0" i="0" u="sng"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sensibler Umgang</a:t>
            </a: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 mit Videos beachtet werden: </a:t>
            </a:r>
          </a:p>
          <a:p>
            <a:pPr marL="571500" marR="0" lvl="0" indent="-285750" algn="l" defTabSz="914400" rtl="0" eaLnBrk="1" fontAlgn="auto" latinLnBrk="0" hangingPunct="1">
              <a:lnSpc>
                <a:spcPct val="100000"/>
              </a:lnSpc>
              <a:spcBef>
                <a:spcPts val="1417"/>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Datenschutz beachten: Einwilligung der </a:t>
            </a:r>
            <a:r>
              <a:rPr kumimoji="0" lang="de-DE" sz="1800" b="0" i="0" u="none" strike="noStrike" kern="1200" cap="none" spc="0" normalizeH="0" baseline="0" noProof="0" dirty="0" err="1">
                <a:ln>
                  <a:noFill/>
                </a:ln>
                <a:solidFill>
                  <a:schemeClr val="bg1"/>
                </a:solidFill>
                <a:effectLst/>
                <a:uLnTx/>
                <a:uFillTx/>
                <a:latin typeface="Arial" panose="020B0604020202020204" pitchFamily="34" charset="0"/>
                <a:ea typeface="+mn-ea"/>
                <a:cs typeface="Arial" pitchFamily="34" charset="0"/>
              </a:rPr>
              <a:t>Schüler:innen</a:t>
            </a: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 und oder der Erziehungsberechtigten einholen, sichere Speicherung gewährleisten</a:t>
            </a:r>
          </a:p>
          <a:p>
            <a:pPr marL="571500" marR="0" lvl="0" indent="-285750" algn="l" defTabSz="914400" rtl="0" eaLnBrk="1" fontAlgn="auto" latinLnBrk="0" hangingPunct="1">
              <a:lnSpc>
                <a:spcPct val="100000"/>
              </a:lnSpc>
              <a:spcBef>
                <a:spcPts val="3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respektvolle, wertschätzende und sichere Lernumgebung schaffen</a:t>
            </a:r>
          </a:p>
          <a:p>
            <a:pPr marL="571500" marR="0" lvl="0" indent="-285750" algn="l" defTabSz="914400" rtl="0" eaLnBrk="1" fontAlgn="auto" latinLnBrk="0" hangingPunct="1">
              <a:lnSpc>
                <a:spcPct val="100000"/>
              </a:lnSpc>
              <a:spcBef>
                <a:spcPts val="3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Rücksprache mit den </a:t>
            </a:r>
            <a:r>
              <a:rPr kumimoji="0" lang="de-DE" sz="1800" b="0" i="0" u="none" strike="noStrike" kern="1200" cap="none" spc="0" normalizeH="0" baseline="0" noProof="0" dirty="0" err="1">
                <a:ln>
                  <a:noFill/>
                </a:ln>
                <a:solidFill>
                  <a:schemeClr val="bg1"/>
                </a:solidFill>
                <a:effectLst/>
                <a:uLnTx/>
                <a:uFillTx/>
                <a:latin typeface="Arial" panose="020B0604020202020204" pitchFamily="34" charset="0"/>
                <a:ea typeface="+mn-ea"/>
                <a:cs typeface="Arial" pitchFamily="34" charset="0"/>
              </a:rPr>
              <a:t>Schüler:innen</a:t>
            </a: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 halten</a:t>
            </a:r>
          </a:p>
          <a:p>
            <a:pPr marL="571500" marR="0" lvl="0" indent="-285750" algn="l" defTabSz="914400" rtl="0" eaLnBrk="1" fontAlgn="auto" latinLnBrk="0" hangingPunct="1">
              <a:lnSpc>
                <a:spcPct val="100000"/>
              </a:lnSpc>
              <a:spcBef>
                <a:spcPts val="3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Umgang mit Körperlichkeit: Förderung einer positiven Selbstwahrnehmung</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de-DE"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Fokus auf Lernfortschritte statt Körperbewertung (z.B. Vorher-Nachher-Vergleich nutzen)</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de-DE"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Positives und konstruktives Feedback geben in Bezug auf Bewegung statt Körperlichkeit</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de-DE"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Möglichkeit den Fokus auf die Gestaltung statt auf die Ausführung zu richten</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de-DE"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Freiwilligkeit und Selbstkontrolle</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de-DE"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Normen und Ideale reflektieren (Verweis ComeNet5)</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de-DE"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Schrittweise Einführung in die Arbeit mit Videoaufnahmen</a:t>
            </a:r>
          </a:p>
          <a:p>
            <a:endParaRPr lang="de-DE" dirty="0"/>
          </a:p>
          <a:p>
            <a:r>
              <a:rPr kumimoji="0" lang="de-DE" sz="1200" b="0" i="0" u="sng" strike="noStrike" kern="1200" cap="none" spc="-1" normalizeH="0" baseline="0" noProof="0" dirty="0">
                <a:ln>
                  <a:noFill/>
                </a:ln>
                <a:solidFill>
                  <a:schemeClr val="bg1"/>
                </a:solidFill>
                <a:effectLst/>
                <a:uLnTx/>
                <a:uFillTx/>
                <a:latin typeface="Arial" panose="020B0604020202020204" pitchFamily="34" charset="0"/>
                <a:ea typeface="+mn-ea"/>
                <a:cs typeface="Arial" pitchFamily="34" charset="0"/>
              </a:rPr>
              <a:t>Was sollte bei der Videoanalyse im Unterricht beachtet werden?</a:t>
            </a:r>
          </a:p>
          <a:p>
            <a:pPr marL="685800" marR="0" lvl="0" indent="-457200" algn="l" defTabSz="914400" rtl="0" eaLnBrk="1" fontAlgn="auto" latinLnBrk="0" hangingPunct="1">
              <a:lnSpc>
                <a:spcPct val="100000"/>
              </a:lnSpc>
              <a:spcBef>
                <a:spcPts val="600"/>
              </a:spcBef>
              <a:spcAft>
                <a:spcPts val="0"/>
              </a:spcAft>
              <a:buClrTx/>
              <a:buSzTx/>
              <a:buFont typeface="Arial" pitchFamily="34" charset="0"/>
              <a:buChar char="•"/>
              <a:tabLst/>
              <a:defRPr/>
            </a:pPr>
            <a:r>
              <a:rPr kumimoji="0" lang="de-DE" sz="1200" b="0" i="0" u="none" strike="noStrike" kern="1200" cap="none" spc="-1" normalizeH="0" baseline="0" noProof="0" dirty="0">
                <a:ln>
                  <a:noFill/>
                </a:ln>
                <a:solidFill>
                  <a:schemeClr val="bg1"/>
                </a:solidFill>
                <a:effectLst/>
                <a:uLnTx/>
                <a:uFillTx/>
                <a:latin typeface="Arial" panose="020B0604020202020204" pitchFamily="34" charset="0"/>
                <a:ea typeface="+mn-ea"/>
                <a:cs typeface="Arial" pitchFamily="34" charset="0"/>
              </a:rPr>
              <a:t>Klare Zielsetzung</a:t>
            </a:r>
          </a:p>
          <a:p>
            <a:pPr marL="685800" marR="0" lvl="0" indent="-457200" algn="l" defTabSz="914400" rtl="0" eaLnBrk="1" fontAlgn="auto" latinLnBrk="0" hangingPunct="1">
              <a:lnSpc>
                <a:spcPct val="100000"/>
              </a:lnSpc>
              <a:spcBef>
                <a:spcPts val="600"/>
              </a:spcBef>
              <a:spcAft>
                <a:spcPts val="0"/>
              </a:spcAft>
              <a:buClrTx/>
              <a:buSzTx/>
              <a:buFont typeface="Arial" pitchFamily="34" charset="0"/>
              <a:buChar char="•"/>
              <a:tabLst/>
              <a:defRPr/>
            </a:pPr>
            <a:r>
              <a:rPr kumimoji="0" lang="de-DE" sz="1200" b="0" i="0" u="none" strike="noStrike" kern="1200" cap="none" spc="-1" normalizeH="0" baseline="0" noProof="0" dirty="0">
                <a:ln>
                  <a:noFill/>
                </a:ln>
                <a:solidFill>
                  <a:schemeClr val="bg1"/>
                </a:solidFill>
                <a:effectLst/>
                <a:uLnTx/>
                <a:uFillTx/>
                <a:latin typeface="Arial" panose="020B0604020202020204" pitchFamily="34" charset="0"/>
                <a:ea typeface="+mn-ea"/>
                <a:cs typeface="Arial" pitchFamily="34" charset="0"/>
              </a:rPr>
              <a:t>Passende Videoauswahl</a:t>
            </a:r>
          </a:p>
          <a:p>
            <a:pPr marL="685800" marR="0" lvl="0" indent="-457200" algn="l" defTabSz="914400" rtl="0" eaLnBrk="1" fontAlgn="auto" latinLnBrk="0" hangingPunct="1">
              <a:lnSpc>
                <a:spcPct val="100000"/>
              </a:lnSpc>
              <a:spcBef>
                <a:spcPts val="600"/>
              </a:spcBef>
              <a:spcAft>
                <a:spcPts val="0"/>
              </a:spcAft>
              <a:buClrTx/>
              <a:buSzTx/>
              <a:buFont typeface="Arial" pitchFamily="34" charset="0"/>
              <a:buChar char="•"/>
              <a:tabLst/>
              <a:defRPr/>
            </a:pPr>
            <a:r>
              <a:rPr kumimoji="0" lang="de-DE" sz="1200" b="0" i="0" u="none" strike="noStrike" kern="1200" cap="none" spc="-1" normalizeH="0" baseline="0" noProof="0" dirty="0">
                <a:ln>
                  <a:noFill/>
                </a:ln>
                <a:solidFill>
                  <a:schemeClr val="bg1"/>
                </a:solidFill>
                <a:effectLst/>
                <a:uLnTx/>
                <a:uFillTx/>
                <a:latin typeface="Arial" panose="020B0604020202020204" pitchFamily="34" charset="0"/>
                <a:ea typeface="+mn-ea"/>
                <a:cs typeface="Arial" pitchFamily="34" charset="0"/>
              </a:rPr>
              <a:t>Klare und reduzierte Anzahl an Analysekriterien</a:t>
            </a:r>
          </a:p>
          <a:p>
            <a:pPr marL="685800" marR="0" lvl="0" indent="-457200" algn="l" defTabSz="914400" rtl="0" eaLnBrk="1" fontAlgn="auto" latinLnBrk="0" hangingPunct="1">
              <a:lnSpc>
                <a:spcPct val="100000"/>
              </a:lnSpc>
              <a:spcBef>
                <a:spcPts val="600"/>
              </a:spcBef>
              <a:spcAft>
                <a:spcPts val="0"/>
              </a:spcAft>
              <a:buClrTx/>
              <a:buSzTx/>
              <a:buFont typeface="Arial" pitchFamily="34" charset="0"/>
              <a:buChar char="•"/>
              <a:tabLst/>
              <a:defRPr/>
            </a:pPr>
            <a:r>
              <a:rPr kumimoji="0" lang="de-DE" sz="1200" b="0" i="0" u="none" strike="noStrike" kern="1200" cap="none" spc="-1" normalizeH="0" baseline="0" noProof="0" dirty="0">
                <a:ln>
                  <a:noFill/>
                </a:ln>
                <a:solidFill>
                  <a:schemeClr val="bg1"/>
                </a:solidFill>
                <a:effectLst/>
                <a:uLnTx/>
                <a:uFillTx/>
                <a:latin typeface="Arial" panose="020B0604020202020204" pitchFamily="34" charset="0"/>
                <a:ea typeface="+mn-ea"/>
                <a:cs typeface="Arial" pitchFamily="34" charset="0"/>
              </a:rPr>
              <a:t>Strukturierte Beobachtung</a:t>
            </a:r>
            <a:endParaRPr lang="de-DE" dirty="0"/>
          </a:p>
          <a:p>
            <a:r>
              <a:rPr lang="de-DE" dirty="0"/>
              <a:t>Was kann in Videos von Bewegungsgestaltungen analysiert werden?</a:t>
            </a:r>
          </a:p>
          <a:p>
            <a:pPr marL="57150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Ausführung der Bewegungen</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Bewegungsqualität (Bewegungsgenauigkeit, Körperspannung, Sicherheit in der Bewegung etc.)</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Ausdruck</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Zeitlich-rhythmische Umsetzung</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Synchronität</a:t>
            </a:r>
          </a:p>
          <a:p>
            <a:pPr marL="57150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Gestaltung der Bewegungen</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Stimmigkeit von Gestaltungsabsicht und Umsetzung</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Kreativität und Originalität</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Gestaltungsparameter</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Umgang mit Musik</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Umgang mit Materialien</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Beziehung zueinander</a:t>
            </a: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r>
              <a:rPr lang="de-DE" sz="1200" spc="-1" dirty="0">
                <a:solidFill>
                  <a:srgbClr val="565656"/>
                </a:solidFill>
                <a:latin typeface="Arial" panose="020B0604020202020204" pitchFamily="34" charset="0"/>
                <a:cs typeface="Arial" panose="020B0604020202020204" pitchFamily="34" charset="0"/>
              </a:rPr>
              <a:t>Schwierigkeit und Komplexität</a:t>
            </a:r>
            <a:endParaRPr lang="de-DE" sz="1100" dirty="0">
              <a:solidFill>
                <a:srgbClr val="565656"/>
              </a:solidFill>
              <a:latin typeface="Arial" panose="020B0604020202020204" pitchFamily="34" charset="0"/>
              <a:cs typeface="Arial" panose="020B0604020202020204" pitchFamily="34" charset="0"/>
            </a:endParaRPr>
          </a:p>
          <a:p>
            <a:pPr marL="731838" marR="0" lvl="1" indent="-196850" algn="l" defTabSz="914400" rtl="0" eaLnBrk="1" fontAlgn="auto" latinLnBrk="0" hangingPunct="1">
              <a:lnSpc>
                <a:spcPct val="100000"/>
              </a:lnSpc>
              <a:spcBef>
                <a:spcPts val="300"/>
              </a:spcBef>
              <a:spcAft>
                <a:spcPts val="0"/>
              </a:spcAft>
              <a:buClrTx/>
              <a:buSzTx/>
              <a:buFont typeface="Arial" pitchFamily="34" charset="0"/>
              <a:buChar char="•"/>
              <a:tabLst/>
              <a:defRPr/>
            </a:pPr>
            <a:endParaRPr lang="de-DE" sz="1200" spc="-1" dirty="0">
              <a:solidFill>
                <a:srgbClr val="565656"/>
              </a:solidFill>
              <a:latin typeface="Arial" panose="020B0604020202020204" pitchFamily="34" charset="0"/>
              <a:cs typeface="Arial" panose="020B0604020202020204" pitchFamily="34" charset="0"/>
            </a:endParaRPr>
          </a:p>
          <a:p>
            <a:endParaRPr lang="de-DE" dirty="0"/>
          </a:p>
          <a:p>
            <a:endParaRPr lang="de-DE" dirty="0"/>
          </a:p>
        </p:txBody>
      </p:sp>
      <p:sp>
        <p:nvSpPr>
          <p:cNvPr id="4" name="Datumsplatzhalter 3"/>
          <p:cNvSpPr>
            <a:spLocks noGrp="1"/>
          </p:cNvSpPr>
          <p:nvPr>
            <p:ph type="dt" idx="1"/>
          </p:nvPr>
        </p:nvSpPr>
        <p:spPr/>
        <p:txBody>
          <a:bodyPr/>
          <a:lstStyle/>
          <a:p>
            <a:fld id="{041D96F1-C490-4C4D-A797-4DCFC9DF2626}"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27</a:t>
            </a:fld>
            <a:endParaRPr lang="de-DE"/>
          </a:p>
        </p:txBody>
      </p:sp>
    </p:spTree>
    <p:extLst>
      <p:ext uri="{BB962C8B-B14F-4D97-AF65-F5344CB8AC3E}">
        <p14:creationId xmlns:p14="http://schemas.microsoft.com/office/powerpoint/2010/main" val="28555357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2. Praxisphase wird durch Fortbildner*innen angeleitet und begleitet: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Die Teilnehmenden erarbeiten in Gruppen (idealerweise 4er Gruppen) die Aufgabe. Sie bekommen Tablets zur Verfügung gestellt und sollen nun kollaborativ eine Gruppenchoreografie mit Videoeinsatz erarbeiten. Die Choreografie sollte mind. eine Länge von circa 30 Sekunden haben. Die vorher erarbeiteten Möglichkeiten des Videoeinsatzes sollen erprobt werden.</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dirty="0"/>
              <a:t> 30 Minuten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a:t>
            </a:r>
            <a:r>
              <a:rPr lang="de-DE" dirty="0" err="1"/>
              <a:t>Fortbildner:innen</a:t>
            </a:r>
            <a:r>
              <a:rPr lang="de-DE" dirty="0"/>
              <a:t> sollten den Fokus auf den Medieneinsatz richten und beobachten, wie diese den kollaborativen Lernprozess fördern und behindern.</a:t>
            </a:r>
          </a:p>
          <a:p>
            <a:pPr marL="0" indent="0">
              <a:buNone/>
            </a:pPr>
            <a:endParaRPr lang="de-DE" dirty="0"/>
          </a:p>
          <a:p>
            <a:pPr marL="0" indent="0">
              <a:buNone/>
            </a:pPr>
            <a:r>
              <a:rPr lang="de-DE" dirty="0"/>
              <a:t>Varianten der Umsetzung der Praxisphase:</a:t>
            </a:r>
          </a:p>
          <a:p>
            <a:pPr marL="171450" indent="-171450">
              <a:buFont typeface="Arial" panose="020B0604020202020204" pitchFamily="34" charset="0"/>
              <a:buChar char="•"/>
            </a:pPr>
            <a:r>
              <a:rPr lang="de-DE" dirty="0"/>
              <a:t>Möglichkeit mehr zum kollaborativen Gestaltungsprozess vorzugeben, z.B. erst Einzelarbeit (Bewegungen zum Thema Trauer finden), dann Austausch mit </a:t>
            </a:r>
            <a:r>
              <a:rPr lang="de-DE" dirty="0" err="1"/>
              <a:t>Partner:in</a:t>
            </a:r>
            <a:r>
              <a:rPr lang="de-DE" dirty="0"/>
              <a:t> (Lieblingsbewegungen zeigen, optimieren und beibringen), dann Gruppenarbeit (Bewegungen austauschen und zu einer Choreografie zusammenfügen</a:t>
            </a:r>
          </a:p>
          <a:p>
            <a:pPr marL="171450" indent="-171450">
              <a:buFont typeface="Arial" panose="020B0604020202020204" pitchFamily="34" charset="0"/>
              <a:buChar char="•"/>
            </a:pPr>
            <a:r>
              <a:rPr lang="de-DE" dirty="0"/>
              <a:t>Es können auch Gründe für Trauer, Folgen der Trauer, Phasen der Trauer (Verleugnung, Wut, Verhandeln, Depression und Akzeptanz) gesammelt und als Ausgangspunkte genutzt werden.</a:t>
            </a:r>
          </a:p>
          <a:p>
            <a:endParaRPr lang="de-DE" dirty="0"/>
          </a:p>
          <a:p>
            <a:endParaRPr lang="de-DE" dirty="0"/>
          </a:p>
          <a:p>
            <a:r>
              <a:rPr lang="de-DE" u="sng" dirty="0"/>
              <a:t>Material:</a:t>
            </a:r>
          </a:p>
          <a:p>
            <a:pPr marL="171450" indent="-171450">
              <a:buFontTx/>
              <a:buChar char="-"/>
            </a:pPr>
            <a:r>
              <a:rPr lang="de-DE" dirty="0"/>
              <a:t>Tablets</a:t>
            </a:r>
          </a:p>
          <a:p>
            <a:pPr marL="171450" indent="-171450">
              <a:buFontTx/>
              <a:buChar cha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Zu beachten: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Die Gruppen sollen hier möglichst frei zusammenarbeiten und Erfahrungen im gemeinsamen Gestalten von Choreografien mit Videos sammeln. Im Anschluss wird die Gruppenarbeit in Bezug auf den Videoeinsatz im kollaborativen Lernprozess reflektiert. Es können vielfältige Möglichkeiten auftreten, wie die Gruppe mit Videoeinsatz zusammenarbeitet: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rPr>
              <a:t>Die Gruppe sucht online Beispielvideos zu Trauer, die als Inspiration für die gemeinsame Choreografie genutzt werden.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rPr>
              <a:t>Die Gruppe sucht online Beispieltanzschritte, die gemeinsam gelernt und für die Choreografie zusammengesetzt werden.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rPr>
              <a:t>Die Gruppe macht Videoaufnahmen der Gruppenchoreografie und analysiert diese gemeinsam.</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rPr>
              <a:t>Die Gruppe videografiert den gesamten Gruppenarbeitsprozess und reflektiert im Anschluss, wie der Gruppenarbeitsprozess gelaufen ist.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0" dirty="0">
                <a:solidFill>
                  <a:srgbClr val="FF0000"/>
                </a:solidFill>
              </a:rPr>
              <a:t>Die Gruppe verteilt Rollen für digitale Medien im Lernprozess: </a:t>
            </a:r>
            <a:r>
              <a:rPr lang="de-DE" b="0" dirty="0" err="1">
                <a:solidFill>
                  <a:srgbClr val="FF0000"/>
                </a:solidFill>
              </a:rPr>
              <a:t>Tabletverantwortliche:r</a:t>
            </a:r>
            <a:r>
              <a:rPr lang="de-DE" b="0" dirty="0">
                <a:solidFill>
                  <a:srgbClr val="FF0000"/>
                </a:solidFill>
              </a:rPr>
              <a:t>, </a:t>
            </a:r>
            <a:r>
              <a:rPr lang="de-DE" b="0" dirty="0" err="1">
                <a:solidFill>
                  <a:srgbClr val="FF0000"/>
                </a:solidFill>
              </a:rPr>
              <a:t>Musikverantwortliche:r</a:t>
            </a:r>
            <a:endParaRPr lang="de-DE" b="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solidFill>
                  <a:srgbClr val="FF0000"/>
                </a:solidFill>
                <a:sym typeface="Wingdings" panose="05000000000000000000" pitchFamily="2" charset="2"/>
              </a:rPr>
              <a:t>Die Anzahl an Tablets kann die Zusammenarbeit beeinflussen und kann variiert werden.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Auf </a:t>
            </a:r>
            <a:r>
              <a:rPr lang="de-DE" u="sng" dirty="0"/>
              <a:t>Folie 31</a:t>
            </a:r>
            <a:r>
              <a:rPr lang="de-DE" dirty="0"/>
              <a:t> ist Hintergrundwissen zum Videoeinsatz zur Förderung des kollaborativen Lernens dargestellt.</a:t>
            </a:r>
          </a:p>
        </p:txBody>
      </p:sp>
      <p:sp>
        <p:nvSpPr>
          <p:cNvPr id="4" name="Datumsplatzhalter 3"/>
          <p:cNvSpPr>
            <a:spLocks noGrp="1"/>
          </p:cNvSpPr>
          <p:nvPr>
            <p:ph type="dt" idx="1"/>
          </p:nvPr>
        </p:nvSpPr>
        <p:spPr/>
        <p:txBody>
          <a:bodyPr/>
          <a:lstStyle/>
          <a:p>
            <a:fld id="{731DCAD7-FA19-452E-9FB2-BD3667805F20}"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28</a:t>
            </a:fld>
            <a:endParaRPr lang="de-DE"/>
          </a:p>
        </p:txBody>
      </p:sp>
    </p:spTree>
    <p:extLst>
      <p:ext uri="{BB962C8B-B14F-4D97-AF65-F5344CB8AC3E}">
        <p14:creationId xmlns:p14="http://schemas.microsoft.com/office/powerpoint/2010/main" val="34062925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i="0" dirty="0"/>
              <a:t>Theoretische Reflexion zur Praxisphase durch Gruppengespräche. Dieses wird durch die </a:t>
            </a:r>
            <a:r>
              <a:rPr lang="de-DE" b="1" i="0" dirty="0" err="1"/>
              <a:t>Fortbildner:innen</a:t>
            </a:r>
            <a:r>
              <a:rPr lang="de-DE" b="1" i="0" dirty="0"/>
              <a:t> organisiert.</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effectLst>
                  <a:outerShdw blurRad="38100" dist="38100" dir="2700000" algn="tl">
                    <a:srgbClr val="000000">
                      <a:alpha val="43137"/>
                    </a:srgbClr>
                  </a:outerShdw>
                </a:effectLst>
              </a:rPr>
              <a:t>Zeit für diese Phase: </a:t>
            </a:r>
            <a:r>
              <a:rPr lang="de-DE" b="0" dirty="0"/>
              <a:t>20 Minuten</a:t>
            </a:r>
            <a:endParaRPr lang="de-DE" dirty="0"/>
          </a:p>
          <a:p>
            <a:endParaRPr lang="de-DE" dirty="0"/>
          </a:p>
          <a:p>
            <a:endParaRPr lang="de-DE" dirty="0"/>
          </a:p>
          <a:p>
            <a:r>
              <a:rPr lang="de-DE" u="sng" dirty="0"/>
              <a:t>Material:</a:t>
            </a:r>
          </a:p>
          <a:p>
            <a:pPr marL="171450" indent="-171450">
              <a:buFontTx/>
              <a:buChar char="-"/>
            </a:pPr>
            <a:r>
              <a:rPr lang="de-DE" dirty="0"/>
              <a:t>Plakate</a:t>
            </a:r>
          </a:p>
          <a:p>
            <a:pPr marL="171450" indent="-171450">
              <a:buFontTx/>
              <a:buChar char="-"/>
            </a:pPr>
            <a:r>
              <a:rPr lang="de-DE" dirty="0"/>
              <a:t>Stifte</a:t>
            </a:r>
          </a:p>
          <a:p>
            <a:pPr marL="171450" indent="-171450">
              <a:buFontTx/>
              <a:buChar char="-"/>
            </a:pPr>
            <a:r>
              <a:rPr lang="de-DE" dirty="0"/>
              <a:t>Moderationskarten</a:t>
            </a:r>
          </a:p>
          <a:p>
            <a:endParaRPr lang="de-DE" dirty="0"/>
          </a:p>
        </p:txBody>
      </p:sp>
      <p:sp>
        <p:nvSpPr>
          <p:cNvPr id="4" name="Datumsplatzhalter 3"/>
          <p:cNvSpPr>
            <a:spLocks noGrp="1"/>
          </p:cNvSpPr>
          <p:nvPr>
            <p:ph type="dt" idx="1"/>
          </p:nvPr>
        </p:nvSpPr>
        <p:spPr/>
        <p:txBody>
          <a:bodyPr/>
          <a:lstStyle/>
          <a:p>
            <a:fld id="{96EF1D7A-0A6B-4D94-A275-60CC745A77B0}"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29</a:t>
            </a:fld>
            <a:endParaRPr lang="de-DE"/>
          </a:p>
        </p:txBody>
      </p:sp>
    </p:spTree>
    <p:extLst>
      <p:ext uri="{BB962C8B-B14F-4D97-AF65-F5344CB8AC3E}">
        <p14:creationId xmlns:p14="http://schemas.microsoft.com/office/powerpoint/2010/main" val="1502258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Vorstellung des Ablaufs, Relevanz des Themas durch Vortrag der </a:t>
            </a:r>
            <a:r>
              <a:rPr lang="de-DE" b="1" dirty="0" err="1"/>
              <a:t>Fortbildner:innen</a:t>
            </a:r>
            <a:r>
              <a:rPr lang="de-DE" b="1" dirty="0"/>
              <a:t> </a:t>
            </a:r>
            <a:r>
              <a:rPr lang="de-DE" b="0" dirty="0"/>
              <a:t>(zur </a:t>
            </a:r>
            <a:r>
              <a:rPr lang="de-DE" dirty="0"/>
              <a:t>Schaffung von Transparenz, inhaltlicher Klarheit und Struktur)</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u="sng" dirty="0"/>
              <a:t>Ziele: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LE1: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in Gruppenprozessen die Merkmale kollaborativen Lernens beobachten und benennen.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Initiierungs- und Steuerungsmechanismen in Bewegungsgestaltungsprozessen benennen, erklären und anwenden.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LE2: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Möglichkeiten des Einsatzes von Videos zur Förderung des kollaborativen Lernens in Gestaltungsprozessen benennen und umsetzen.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den Einsatz von Videos im Lernprozess analysieren und entscheiden sowie begründen, inwieweit dieser zur Förderung des kollaborativen Lernens beiträgt.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benennen, was es im Lernprozess mit Videos zu beachten gilt.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LE3:</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digital-kollaborative Unterrichtsvorhaben im Gestalten, Tanzen, Darstellen entwerfen und reflektieren.</a:t>
            </a:r>
          </a:p>
        </p:txBody>
      </p:sp>
      <p:sp>
        <p:nvSpPr>
          <p:cNvPr id="4" name="Datumsplatzhalter 3"/>
          <p:cNvSpPr>
            <a:spLocks noGrp="1"/>
          </p:cNvSpPr>
          <p:nvPr>
            <p:ph type="dt" idx="1"/>
          </p:nvPr>
        </p:nvSpPr>
        <p:spPr/>
        <p:txBody>
          <a:bodyPr/>
          <a:lstStyle/>
          <a:p>
            <a:fld id="{40E6520F-3BA4-4A14-AD31-D9EF4A2EC157}"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3</a:t>
            </a:fld>
            <a:endParaRPr lang="de-DE"/>
          </a:p>
        </p:txBody>
      </p:sp>
    </p:spTree>
    <p:extLst>
      <p:ext uri="{BB962C8B-B14F-4D97-AF65-F5344CB8AC3E}">
        <p14:creationId xmlns:p14="http://schemas.microsoft.com/office/powerpoint/2010/main" val="12782597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i="0" dirty="0"/>
              <a:t>Theoretische Reflexion zur Praxisphase Plenumsgespräch. Diese wird durch die </a:t>
            </a:r>
            <a:r>
              <a:rPr lang="de-DE" b="1" i="0" dirty="0" err="1"/>
              <a:t>Fortbildner:innen</a:t>
            </a:r>
            <a:r>
              <a:rPr lang="de-DE" b="1" i="0" dirty="0"/>
              <a:t> angeleitet, um das Erlebte in die Theorie zum Videoeinsatz im kollaborativen Lernen einzuordnen. </a:t>
            </a:r>
            <a:r>
              <a:rPr lang="de-DE" b="1" dirty="0"/>
              <a:t>Ergebnisse werden durch die </a:t>
            </a:r>
            <a:r>
              <a:rPr lang="de-DE" b="1" dirty="0" err="1"/>
              <a:t>Fortbildner:in</a:t>
            </a:r>
            <a:r>
              <a:rPr lang="de-DE" b="1" dirty="0"/>
              <a:t> gesammelt.</a:t>
            </a:r>
            <a:endParaRPr lang="de-DE"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dirty="0"/>
              <a:t> 10 Minuten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i="0" dirty="0"/>
          </a:p>
          <a:p>
            <a:pPr marL="0" indent="0">
              <a:buNone/>
            </a:pPr>
            <a:r>
              <a:rPr lang="de-DE" dirty="0"/>
              <a:t>Gemeinsame Sammlung zum Videoeinsatz zur Förderung von kollaborativem Lernen im Plenum</a:t>
            </a:r>
          </a:p>
          <a:p>
            <a:pPr marL="0" indent="0">
              <a:buNone/>
            </a:pPr>
            <a:endParaRPr lang="de-DE" dirty="0">
              <a:sym typeface="Wingdings" panose="05000000000000000000" pitchFamily="2" charset="2"/>
            </a:endParaRPr>
          </a:p>
          <a:p>
            <a:pPr marL="0" indent="0">
              <a:buNone/>
            </a:pPr>
            <a:endParaRPr lang="de-DE" dirty="0">
              <a:sym typeface="Wingdings" panose="05000000000000000000" pitchFamily="2" charset="2"/>
            </a:endParaRPr>
          </a:p>
          <a:p>
            <a:pPr marL="0" indent="0">
              <a:buFont typeface="Arial" panose="020B0604020202020204" pitchFamily="34" charset="0"/>
              <a:buNone/>
            </a:pPr>
            <a:r>
              <a:rPr lang="de-DE" u="sng" dirty="0"/>
              <a:t>Material:</a:t>
            </a:r>
          </a:p>
          <a:p>
            <a:pPr marL="171450" indent="-171450">
              <a:buFontTx/>
              <a:buChar char="-"/>
            </a:pPr>
            <a:r>
              <a:rPr lang="de-DE" dirty="0"/>
              <a:t>Whiteboard</a:t>
            </a:r>
          </a:p>
          <a:p>
            <a:pPr marL="171450" indent="-171450">
              <a:buFontTx/>
              <a:buChar char="-"/>
            </a:pPr>
            <a:r>
              <a:rPr lang="de-DE" dirty="0" err="1"/>
              <a:t>Whiteboardmarker</a:t>
            </a:r>
            <a:endParaRPr lang="de-DE" dirty="0"/>
          </a:p>
          <a:p>
            <a:pPr marL="171450" indent="-171450">
              <a:buFontTx/>
              <a:buChar char="-"/>
            </a:pPr>
            <a:r>
              <a:rPr lang="de-DE" dirty="0"/>
              <a:t>Moderationskarten, Magnete</a:t>
            </a:r>
          </a:p>
          <a:p>
            <a:endParaRPr lang="de-DE" dirty="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Auf </a:t>
            </a:r>
            <a:r>
              <a:rPr lang="de-DE" u="sng" dirty="0"/>
              <a:t>Folie 31</a:t>
            </a:r>
            <a:r>
              <a:rPr lang="de-DE" u="none" dirty="0"/>
              <a:t> ist ein Beispiel für die </a:t>
            </a:r>
            <a:r>
              <a:rPr lang="de-DE" dirty="0"/>
              <a:t>Ergebnissammlung zu finden.</a:t>
            </a:r>
            <a:endParaRPr lang="de-DE" dirty="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sym typeface="Wingdings" panose="05000000000000000000" pitchFamily="2" charset="2"/>
            </a:endParaRPr>
          </a:p>
          <a:p>
            <a:pPr marL="0" indent="0">
              <a:buNone/>
            </a:pPr>
            <a:endParaRPr lang="de-DE" dirty="0">
              <a:sym typeface="Wingdings" panose="05000000000000000000" pitchFamily="2" charset="2"/>
            </a:endParaRPr>
          </a:p>
        </p:txBody>
      </p:sp>
      <p:sp>
        <p:nvSpPr>
          <p:cNvPr id="4" name="Datumsplatzhalter 3"/>
          <p:cNvSpPr>
            <a:spLocks noGrp="1"/>
          </p:cNvSpPr>
          <p:nvPr>
            <p:ph type="dt" idx="1"/>
          </p:nvPr>
        </p:nvSpPr>
        <p:spPr/>
        <p:txBody>
          <a:bodyPr/>
          <a:lstStyle/>
          <a:p>
            <a:fld id="{2D27A4C7-98FE-45CF-AFD9-7B86F4F4413D}"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30</a:t>
            </a:fld>
            <a:endParaRPr lang="de-DE"/>
          </a:p>
        </p:txBody>
      </p:sp>
    </p:spTree>
    <p:extLst>
      <p:ext uri="{BB962C8B-B14F-4D97-AF65-F5344CB8AC3E}">
        <p14:creationId xmlns:p14="http://schemas.microsoft.com/office/powerpoint/2010/main" val="17349235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Mögliche Ergebnisdarstellung durch die </a:t>
            </a:r>
            <a:r>
              <a:rPr lang="de-DE" b="1" dirty="0" err="1"/>
              <a:t>Fortbildner:in</a:t>
            </a:r>
            <a:r>
              <a:rPr lang="de-DE" b="1" dirty="0"/>
              <a:t>.</a:t>
            </a:r>
            <a:endParaRPr lang="de-DE" b="1" u="none" dirty="0"/>
          </a:p>
          <a:p>
            <a:endParaRPr lang="de-DE" dirty="0"/>
          </a:p>
          <a:p>
            <a:r>
              <a:rPr lang="de-DE" dirty="0"/>
              <a:t>Möglichkeiten der Umsetzung:</a:t>
            </a:r>
          </a:p>
          <a:p>
            <a:pPr marL="171450" indent="-171450">
              <a:buFont typeface="Arial" panose="020B0604020202020204" pitchFamily="34" charset="0"/>
              <a:buChar char="•"/>
            </a:pPr>
            <a:r>
              <a:rPr lang="de-DE" dirty="0"/>
              <a:t>Veranschaulichung als Mind-Map, Concept-</a:t>
            </a:r>
            <a:r>
              <a:rPr lang="de-DE" dirty="0" err="1"/>
              <a:t>Map</a:t>
            </a:r>
            <a:r>
              <a:rPr lang="de-DE" dirty="0"/>
              <a:t>, Schaubild etc.</a:t>
            </a:r>
          </a:p>
          <a:p>
            <a:pPr marL="171450" indent="-171450">
              <a:buFont typeface="Arial" panose="020B0604020202020204" pitchFamily="34" charset="0"/>
              <a:buChar char="•"/>
            </a:pPr>
            <a:r>
              <a:rPr lang="de-DE" dirty="0"/>
              <a:t>Veranschaulichung auf einer Tafel, einem Whiteboard, Moderationskarten etc.</a:t>
            </a:r>
          </a:p>
        </p:txBody>
      </p:sp>
      <p:sp>
        <p:nvSpPr>
          <p:cNvPr id="4" name="Datumsplatzhalter 3"/>
          <p:cNvSpPr>
            <a:spLocks noGrp="1"/>
          </p:cNvSpPr>
          <p:nvPr>
            <p:ph type="dt" idx="1"/>
          </p:nvPr>
        </p:nvSpPr>
        <p:spPr/>
        <p:txBody>
          <a:bodyPr/>
          <a:lstStyle/>
          <a:p>
            <a:fld id="{041D96F1-C490-4C4D-A797-4DCFC9DF2626}"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31</a:t>
            </a:fld>
            <a:endParaRPr lang="de-DE"/>
          </a:p>
        </p:txBody>
      </p:sp>
    </p:spTree>
    <p:extLst>
      <p:ext uri="{BB962C8B-B14F-4D97-AF65-F5344CB8AC3E}">
        <p14:creationId xmlns:p14="http://schemas.microsoft.com/office/powerpoint/2010/main" val="41294885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baseline="0" dirty="0"/>
              <a:t>Diskussion zum Einsatz von Videos im kollaborativen Lernen im Gestalten, Tanzen, Darstellen wird durch die </a:t>
            </a:r>
            <a:r>
              <a:rPr lang="de-DE" b="1" baseline="0" dirty="0" err="1"/>
              <a:t>Fortbildner:innen</a:t>
            </a:r>
            <a:r>
              <a:rPr lang="de-DE" b="1" baseline="0" dirty="0"/>
              <a:t> angeleitet.</a:t>
            </a:r>
            <a:endParaRPr lang="de-D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u="none" dirty="0"/>
              <a:t> </a:t>
            </a:r>
            <a:r>
              <a:rPr lang="de-DE" b="0" dirty="0"/>
              <a:t>10 Minuten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In dieser Phase können Fragen, Anmerkungen und Erfahrungen besprochen werden und es kann ein Austausch zu Best-Practice-Beispielen aus dem eigenen Unterricht stattfinden.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Vor einer Diskussion im Plenum kann eine Murmelphase mit den </a:t>
            </a:r>
            <a:r>
              <a:rPr lang="de-DE" baseline="0" dirty="0" err="1"/>
              <a:t>Sitznachbar:innen</a:t>
            </a:r>
            <a:r>
              <a:rPr lang="de-DE" baseline="0" dirty="0"/>
              <a:t> durchgeführt werden.</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u="sng" baseline="0" dirty="0"/>
              <a:t>Mögliche Themen, die in der Diskussion auftreten können: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Zum </a:t>
            </a:r>
            <a:r>
              <a:rPr lang="de-DE" b="1" baseline="0" dirty="0"/>
              <a:t>Thema Datenschutz</a:t>
            </a:r>
            <a:r>
              <a:rPr lang="de-DE" baseline="0" dirty="0"/>
              <a:t> gibt es im Basismodul Videografie im Sportunterricht ausführliche Infos. Mögliche Umsetzungsideen für den Videoeinsatz im Gestalten, Tanzen, Darstellen können gemeinsam besprochen werden. </a:t>
            </a:r>
            <a:r>
              <a:rPr lang="de-DE" dirty="0"/>
              <a:t>Es müssen klare Regeln zum Umgang mit den Videos aufgestellt werden. Hier können auch die Themen Privatsphäre, Informationssicherheit und Persönlichkeitsrechte im Umgang mit Medien detaillierter besprochen werden.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Um eine unterrichtsfremde Nutzung der Daten bei </a:t>
            </a:r>
            <a:r>
              <a:rPr lang="de-DE" dirty="0" err="1"/>
              <a:t>Schüler:innengeräten</a:t>
            </a:r>
            <a:r>
              <a:rPr lang="de-DE" dirty="0"/>
              <a:t>, zu verhindern  können die Videos am Ende jeder Einheit bei den Lehrenden gespeichert werden. Bei iPads ist dies über </a:t>
            </a:r>
            <a:r>
              <a:rPr lang="de-DE" dirty="0" err="1"/>
              <a:t>AirDrop</a:t>
            </a:r>
            <a:r>
              <a:rPr lang="de-DE" dirty="0"/>
              <a:t> möglich.</a:t>
            </a:r>
            <a:endParaRPr lang="de-D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Zum </a:t>
            </a:r>
            <a:r>
              <a:rPr lang="de-DE" b="1" baseline="0" dirty="0"/>
              <a:t>Thema Musik</a:t>
            </a:r>
            <a:r>
              <a:rPr lang="de-DE" baseline="0" dirty="0"/>
              <a:t>: </a:t>
            </a:r>
            <a:r>
              <a:rPr lang="de-DE" dirty="0"/>
              <a:t>Musikanregungen können online bezogen werden, z.B. unter „Musik für rhythmische Sportgymnastik“. Die Nutzung aktueller Hits kann dabei motivierend wirken und an den Lebenswelten der Teilnehmenden anknüpfen. Ein mögliches Beispiel für den Einsatz ist der Song </a:t>
            </a:r>
            <a:r>
              <a:rPr lang="de-DE" i="0" dirty="0" err="1"/>
              <a:t>Elastic</a:t>
            </a:r>
            <a:r>
              <a:rPr lang="de-DE" i="0" dirty="0"/>
              <a:t> Heart </a:t>
            </a:r>
            <a:r>
              <a:rPr lang="de-DE" dirty="0"/>
              <a:t>von Sia. Bei der Auswahl von Songs mit Liedtexten (Lyrics) ist jedoch auf altersangemessene, unbedenkliche Inhalte zu achten. Alternativ eignen sich instrumental gehaltene Stücke oder Songs ohne Lyrics.</a:t>
            </a:r>
          </a:p>
          <a:p>
            <a:r>
              <a:rPr lang="de-DE" b="1" dirty="0"/>
              <a:t>Weitere mögliche Diskussionspunkte:</a:t>
            </a:r>
          </a:p>
          <a:p>
            <a:pPr marL="171450" indent="-171450">
              <a:buFont typeface="Arial" panose="020B0604020202020204" pitchFamily="34" charset="0"/>
              <a:buChar char="•"/>
            </a:pPr>
            <a:r>
              <a:rPr lang="de-DE" dirty="0"/>
              <a:t>Chancen</a:t>
            </a:r>
          </a:p>
          <a:p>
            <a:pPr marL="628650" lvl="1" indent="-171450">
              <a:buFont typeface="Arial" panose="020B0604020202020204" pitchFamily="34" charset="0"/>
              <a:buChar char="•"/>
            </a:pPr>
            <a:r>
              <a:rPr lang="de-DE" dirty="0"/>
              <a:t>digitale Kompetenzen fördern</a:t>
            </a:r>
          </a:p>
          <a:p>
            <a:pPr marL="628650" lvl="1" indent="-171450">
              <a:buFont typeface="Arial" panose="020B0604020202020204" pitchFamily="34" charset="0"/>
              <a:buChar char="•"/>
            </a:pPr>
            <a:r>
              <a:rPr lang="de-DE" dirty="0"/>
              <a:t>Austausch und Reflexion ermöglichen</a:t>
            </a:r>
          </a:p>
          <a:p>
            <a:pPr marL="628650" lvl="1" indent="-171450">
              <a:buFont typeface="Arial" panose="020B0604020202020204" pitchFamily="34" charset="0"/>
              <a:buChar char="•"/>
            </a:pPr>
            <a:r>
              <a:rPr lang="de-DE" dirty="0"/>
              <a:t>Ideen zu Tänzen aus dem Internet</a:t>
            </a:r>
          </a:p>
          <a:p>
            <a:pPr marL="628650" lvl="1" indent="-171450">
              <a:buFont typeface="Arial" panose="020B0604020202020204" pitchFamily="34" charset="0"/>
              <a:buChar char="•"/>
            </a:pPr>
            <a:r>
              <a:rPr lang="de-DE" dirty="0"/>
              <a:t>Umgang mit Körperlichkeit – Ausdruck des Körpers im Tanzen</a:t>
            </a:r>
          </a:p>
          <a:p>
            <a:pPr marL="628650" lvl="1" indent="-171450">
              <a:buFont typeface="Arial" panose="020B0604020202020204" pitchFamily="34" charset="0"/>
              <a:buChar char="•"/>
            </a:pPr>
            <a:r>
              <a:rPr lang="de-DE" dirty="0"/>
              <a:t>Transformation des Lernens (neue Möglichkeiten durch Videos)</a:t>
            </a:r>
          </a:p>
          <a:p>
            <a:pPr marL="171450" indent="-171450">
              <a:buFont typeface="Arial" panose="020B0604020202020204" pitchFamily="34" charset="0"/>
              <a:buChar char="•"/>
            </a:pPr>
            <a:r>
              <a:rPr lang="de-DE" dirty="0"/>
              <a:t>Herausforderungen</a:t>
            </a:r>
          </a:p>
          <a:p>
            <a:pPr marL="628650" lvl="1" indent="-171450">
              <a:buFont typeface="Arial" panose="020B0604020202020204" pitchFamily="34" charset="0"/>
              <a:buChar char="•"/>
            </a:pPr>
            <a:r>
              <a:rPr lang="de-DE" dirty="0"/>
              <a:t>digitale Kompetenzen der Lernenden (Umgang Tablet)</a:t>
            </a:r>
          </a:p>
          <a:p>
            <a:pPr marL="628650" lvl="1" indent="-171450">
              <a:buFont typeface="Arial" panose="020B0604020202020204" pitchFamily="34" charset="0"/>
              <a:buChar char="•"/>
            </a:pPr>
            <a:r>
              <a:rPr lang="de-DE" dirty="0"/>
              <a:t>Funktion der digitalen Medien</a:t>
            </a:r>
          </a:p>
          <a:p>
            <a:pPr marL="628650" lvl="1" indent="-171450">
              <a:buFont typeface="Arial" panose="020B0604020202020204" pitchFamily="34" charset="0"/>
              <a:buChar char="•"/>
            </a:pPr>
            <a:r>
              <a:rPr lang="de-DE" dirty="0"/>
              <a:t>Umgang mit Körperlichkeit</a:t>
            </a:r>
          </a:p>
          <a:p>
            <a:pPr marL="628650" lvl="1" indent="-171450">
              <a:buFont typeface="Arial" panose="020B0604020202020204" pitchFamily="34" charset="0"/>
              <a:buChar char="•"/>
            </a:pPr>
            <a:r>
              <a:rPr lang="de-DE" dirty="0"/>
              <a:t>Rahmenbedingungen (Zugriff auf Tablets, WLAN etc.)</a:t>
            </a:r>
          </a:p>
        </p:txBody>
      </p:sp>
      <p:sp>
        <p:nvSpPr>
          <p:cNvPr id="4" name="Datumsplatzhalter 3"/>
          <p:cNvSpPr>
            <a:spLocks noGrp="1"/>
          </p:cNvSpPr>
          <p:nvPr>
            <p:ph type="dt" idx="1"/>
          </p:nvPr>
        </p:nvSpPr>
        <p:spPr/>
        <p:txBody>
          <a:bodyPr/>
          <a:lstStyle/>
          <a:p>
            <a:fld id="{3D10A54E-735A-48CB-9735-A9ACD920596F}"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32</a:t>
            </a:fld>
            <a:endParaRPr lang="de-DE"/>
          </a:p>
        </p:txBody>
      </p:sp>
    </p:spTree>
    <p:extLst>
      <p:ext uri="{BB962C8B-B14F-4D97-AF65-F5344CB8AC3E}">
        <p14:creationId xmlns:p14="http://schemas.microsoft.com/office/powerpoint/2010/main" val="12318582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In Ergänzung zur Diskussion können hier nochmal die wesentlichen Erkenntnisse aus der Forschung zum digital-kollaborativen Lernen durch Vortrag der </a:t>
            </a:r>
            <a:r>
              <a:rPr lang="de-DE" b="1" dirty="0" err="1"/>
              <a:t>Fortbildner:innen</a:t>
            </a:r>
            <a:r>
              <a:rPr lang="de-DE" b="1" dirty="0"/>
              <a:t> vorgestellt werden:</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u="none" dirty="0"/>
              <a:t> </a:t>
            </a:r>
            <a:r>
              <a:rPr lang="de-DE" b="0" dirty="0"/>
              <a:t>5 Minuten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Da für eine erfolgreiche Umsetzung vor allem die Methodik und bestimmte Rahmenbedingungen von Bedeutung sind (Sung et al., 2017), zeigen wir Praxisempfehlungen für eine erfolgreiche Umsetzung kollaborativen Lernens auf, die sich in der Forschung gezeigt haben.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Zusatzinfo:</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Strukturierungshilfen: Eine Strukturierung der Interaktion ist umso empfehlenswerter, je weniger die Lernenden mit Formen kooperativen Lernens vertraut sind (Konrad &amp; Traub, 2016). Mögliche Rollen sind Zeitbeauftragte, Aufgabenbeauftragte, Dokumentationsbeauftragte, Medienbeauftragte, Musikbeauftragte etc..</a:t>
            </a:r>
          </a:p>
        </p:txBody>
      </p:sp>
      <p:sp>
        <p:nvSpPr>
          <p:cNvPr id="4" name="Datumsplatzhalter 3"/>
          <p:cNvSpPr>
            <a:spLocks noGrp="1"/>
          </p:cNvSpPr>
          <p:nvPr>
            <p:ph type="dt" idx="10"/>
          </p:nvPr>
        </p:nvSpPr>
        <p:spPr/>
        <p:txBody>
          <a:bodyPr/>
          <a:lstStyle/>
          <a:p>
            <a:fld id="{8E6A4D1F-1808-48ED-9AC9-CD88D716AEA4}"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33</a:t>
            </a:fld>
            <a:endParaRPr lang="de-DE"/>
          </a:p>
        </p:txBody>
      </p:sp>
    </p:spTree>
    <p:extLst>
      <p:ext uri="{BB962C8B-B14F-4D97-AF65-F5344CB8AC3E}">
        <p14:creationId xmlns:p14="http://schemas.microsoft.com/office/powerpoint/2010/main" val="36541288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Datumsplatzhalter 3"/>
          <p:cNvSpPr>
            <a:spLocks noGrp="1"/>
          </p:cNvSpPr>
          <p:nvPr>
            <p:ph type="dt" idx="10"/>
          </p:nvPr>
        </p:nvSpPr>
        <p:spPr/>
        <p:txBody>
          <a:bodyPr/>
          <a:lstStyle/>
          <a:p>
            <a:fld id="{F5699385-4DB7-4B8C-BCC8-9A1848D93814}"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34</a:t>
            </a:fld>
            <a:endParaRPr lang="de-DE"/>
          </a:p>
        </p:txBody>
      </p:sp>
    </p:spTree>
    <p:extLst>
      <p:ext uri="{BB962C8B-B14F-4D97-AF65-F5344CB8AC3E}">
        <p14:creationId xmlns:p14="http://schemas.microsoft.com/office/powerpoint/2010/main" val="5283158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Überleitung zur Lerneinheit 3 durch die </a:t>
            </a:r>
            <a:r>
              <a:rPr lang="de-DE" b="1" dirty="0" err="1"/>
              <a:t>Fortbildner:innen</a:t>
            </a:r>
            <a:r>
              <a:rPr lang="de-DE" b="1"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u="sng" baseline="0" dirty="0"/>
              <a:t>Ziele </a:t>
            </a:r>
            <a:r>
              <a:rPr lang="de-DE" u="sng" dirty="0"/>
              <a:t>LE3:</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digital-kollaborative Unterrichtsvorhaben im Gestalten, Tanzen, Darstellen entwerfen und reflektieren.</a:t>
            </a:r>
          </a:p>
          <a:p>
            <a:endParaRPr lang="de-DE" dirty="0"/>
          </a:p>
        </p:txBody>
      </p:sp>
      <p:sp>
        <p:nvSpPr>
          <p:cNvPr id="4" name="Datumsplatzhalter 3"/>
          <p:cNvSpPr>
            <a:spLocks noGrp="1"/>
          </p:cNvSpPr>
          <p:nvPr>
            <p:ph type="dt" idx="10"/>
          </p:nvPr>
        </p:nvSpPr>
        <p:spPr/>
        <p:txBody>
          <a:bodyPr/>
          <a:lstStyle/>
          <a:p>
            <a:fld id="{B1751ABD-A431-4BBD-A08E-49D402DB2D24}"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35</a:t>
            </a:fld>
            <a:endParaRPr lang="de-DE"/>
          </a:p>
        </p:txBody>
      </p:sp>
    </p:spTree>
    <p:extLst>
      <p:ext uri="{BB962C8B-B14F-4D97-AF65-F5344CB8AC3E}">
        <p14:creationId xmlns:p14="http://schemas.microsoft.com/office/powerpoint/2010/main" val="10753904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3. Praxisphase wird durch Fortbildner*innen angeleitet und begleitet: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Die Teilnehmenden erarbeiten in Gruppen (idealerweise 4er Gruppen) die Aufgabe zu einem </a:t>
            </a:r>
            <a:r>
              <a:rPr lang="de-DE" dirty="0"/>
              <a:t>selbstgewählten Gegenstand im Gestalten, Tanzen, Darstellen.</a:t>
            </a:r>
          </a:p>
          <a:p>
            <a:pPr marL="0" indent="0">
              <a:buFont typeface="Arial" panose="020B0604020202020204" pitchFamily="34" charset="0"/>
              <a:buNone/>
            </a:pPr>
            <a:r>
              <a:rPr lang="de-DE" dirty="0"/>
              <a:t>Das Unterrichtsvorhaben wird am Ende (z.B. in einem Museumsgang) vorgestellt.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i="0" u="sng" dirty="0"/>
              <a:t>Zeit für diese Phase:</a:t>
            </a:r>
            <a:r>
              <a:rPr lang="de-DE" b="0" i="0" u="none" dirty="0"/>
              <a:t> </a:t>
            </a:r>
            <a:r>
              <a:rPr lang="de-DE" b="0" dirty="0"/>
              <a:t>45 Minuten</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u="sng" dirty="0"/>
              <a:t>Material:</a:t>
            </a:r>
          </a:p>
          <a:p>
            <a:pPr marL="171450" indent="-171450">
              <a:buFontTx/>
              <a:buChar char="-"/>
            </a:pPr>
            <a:r>
              <a:rPr lang="de-DE" dirty="0"/>
              <a:t>Plakate</a:t>
            </a:r>
          </a:p>
          <a:p>
            <a:pPr marL="171450" indent="-171450">
              <a:buFontTx/>
              <a:buChar char="-"/>
            </a:pPr>
            <a:r>
              <a:rPr lang="de-DE" dirty="0"/>
              <a:t>Stifte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Moderationskarten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Datumsplatzhalter 3"/>
          <p:cNvSpPr>
            <a:spLocks noGrp="1"/>
          </p:cNvSpPr>
          <p:nvPr>
            <p:ph type="dt" idx="1"/>
          </p:nvPr>
        </p:nvSpPr>
        <p:spPr/>
        <p:txBody>
          <a:bodyPr/>
          <a:lstStyle/>
          <a:p>
            <a:fld id="{2A752900-8B6C-4DD5-8830-9B815C305A73}"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36</a:t>
            </a:fld>
            <a:endParaRPr lang="de-DE"/>
          </a:p>
        </p:txBody>
      </p:sp>
    </p:spTree>
    <p:extLst>
      <p:ext uri="{BB962C8B-B14F-4D97-AF65-F5344CB8AC3E}">
        <p14:creationId xmlns:p14="http://schemas.microsoft.com/office/powerpoint/2010/main" val="24759423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Die Vorstellung der Unterrichtsvorhaben wird durch die </a:t>
            </a:r>
            <a:r>
              <a:rPr lang="de-DE" b="1" dirty="0" err="1"/>
              <a:t>Fortbildner:innen</a:t>
            </a:r>
            <a:r>
              <a:rPr lang="de-DE" b="1" dirty="0"/>
              <a:t> angeleitet und begleitet: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u="none" dirty="0"/>
              <a:t> </a:t>
            </a:r>
            <a:r>
              <a:rPr lang="de-DE" b="0" dirty="0"/>
              <a:t>30 Minuten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Unterrichtsvorhaben werden vorgestellt und reflektiert z.B. in einem Museumsgang/Gallery-Walk, damit alle Gruppen einen Einblick in die Ergebnisse bekommen.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a:t>
            </a:r>
            <a:r>
              <a:rPr lang="de-DE" dirty="0" err="1"/>
              <a:t>Fortbildner:innen</a:t>
            </a:r>
            <a:r>
              <a:rPr lang="de-DE" dirty="0"/>
              <a:t> sollten die Unterrichtsvorhaben in Bezug auf die Reflexionsfragen prüfen und diese in die Diskussionen der Beiträge einbringen.</a:t>
            </a:r>
          </a:p>
          <a:p>
            <a:endParaRPr lang="de-DE" dirty="0"/>
          </a:p>
        </p:txBody>
      </p:sp>
      <p:sp>
        <p:nvSpPr>
          <p:cNvPr id="4" name="Datumsplatzhalter 3"/>
          <p:cNvSpPr>
            <a:spLocks noGrp="1"/>
          </p:cNvSpPr>
          <p:nvPr>
            <p:ph type="dt" idx="1"/>
          </p:nvPr>
        </p:nvSpPr>
        <p:spPr/>
        <p:txBody>
          <a:bodyPr/>
          <a:lstStyle/>
          <a:p>
            <a:fld id="{778AA3AA-654B-4531-A5CB-C65D39D6D70B}"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37</a:t>
            </a:fld>
            <a:endParaRPr lang="de-DE"/>
          </a:p>
        </p:txBody>
      </p:sp>
    </p:spTree>
    <p:extLst>
      <p:ext uri="{BB962C8B-B14F-4D97-AF65-F5344CB8AC3E}">
        <p14:creationId xmlns:p14="http://schemas.microsoft.com/office/powerpoint/2010/main" val="17603599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Falls noch Zeit vorhanden ist, kann dieses Beispiel für digital-kollaboratives Lernen im Gestalten, Tanzen, Darstellen (Folien 38-41) durch die </a:t>
            </a:r>
            <a:r>
              <a:rPr lang="de-DE" b="1" dirty="0" err="1"/>
              <a:t>Fortbildner:innen</a:t>
            </a:r>
            <a:r>
              <a:rPr lang="de-DE" b="1" dirty="0"/>
              <a:t> zur Diskussion gestellt werden:</a:t>
            </a:r>
          </a:p>
          <a:p>
            <a:endParaRPr lang="de-DE" dirty="0"/>
          </a:p>
          <a:p>
            <a:pPr marL="171450" indent="-171450">
              <a:buFont typeface="Arial" panose="020B0604020202020204" pitchFamily="34" charset="0"/>
              <a:buChar char="•"/>
            </a:pPr>
            <a:r>
              <a:rPr lang="de-DE" dirty="0"/>
              <a:t>Entwicklung einer Bewegungsgestaltung zur Gestaltungsabsicht Spannung, Ereignishaftigkeit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Unterrichtsreihe zum Thema „Gemeinsam tänzerische Choreografien mit Ball mithilfe von Videos entwickeln“ unter der Fragestellung „Wie können wir eine spannende Choreografie mit Ball gestalten?“</a:t>
            </a:r>
          </a:p>
          <a:p>
            <a:pPr marL="171450" indent="-171450">
              <a:buFont typeface="Arial" panose="020B0604020202020204" pitchFamily="34" charset="0"/>
              <a:buChar char="•"/>
            </a:pPr>
            <a:r>
              <a:rPr lang="de-DE" dirty="0"/>
              <a:t>Objekt Ball als Ausgangspunkt um Bewegungen</a:t>
            </a:r>
            <a:r>
              <a:rPr lang="de-DE" baseline="0" dirty="0"/>
              <a:t> zu gestalten</a:t>
            </a:r>
          </a:p>
          <a:p>
            <a:pPr marL="171450" indent="-171450">
              <a:buFont typeface="Arial" panose="020B0604020202020204" pitchFamily="34" charset="0"/>
              <a:buChar char="•"/>
            </a:pPr>
            <a:r>
              <a:rPr lang="de-DE" baseline="0" dirty="0"/>
              <a:t>6 Lerneinheiten</a:t>
            </a:r>
          </a:p>
        </p:txBody>
      </p:sp>
      <p:sp>
        <p:nvSpPr>
          <p:cNvPr id="4" name="Datumsplatzhalter 3"/>
          <p:cNvSpPr>
            <a:spLocks noGrp="1"/>
          </p:cNvSpPr>
          <p:nvPr>
            <p:ph type="dt" idx="10"/>
          </p:nvPr>
        </p:nvSpPr>
        <p:spPr/>
        <p:txBody>
          <a:bodyPr/>
          <a:lstStyle/>
          <a:p>
            <a:fld id="{EB975523-BF09-4D78-A568-BDB18E656163}"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38</a:t>
            </a:fld>
            <a:endParaRPr lang="de-DE"/>
          </a:p>
        </p:txBody>
      </p:sp>
    </p:spTree>
    <p:extLst>
      <p:ext uri="{BB962C8B-B14F-4D97-AF65-F5344CB8AC3E}">
        <p14:creationId xmlns:p14="http://schemas.microsoft.com/office/powerpoint/2010/main" val="16421330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Falls noch Zeit vorhanden ist, kann dieses Beispiel für digital-kollaboratives Lernen im Gestalten, Tanzen, Darstellen (Folien 38-41) durch die </a:t>
            </a:r>
            <a:r>
              <a:rPr lang="de-DE" b="1" dirty="0" err="1"/>
              <a:t>Fortbildner:innen</a:t>
            </a:r>
            <a:r>
              <a:rPr lang="de-DE" b="1" dirty="0"/>
              <a:t> zur Diskussion gestellt werden: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Hier sind Einblicke in die erste Unterrichtseinheit zu sehen, bei der es darum geht erste spannende Bewegungen mit dem Ball zu kreieren und zu kombinieren.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Nachdem Regeln im Umgang mit dem Ball geklärt wurden, werden erste Bewegungen mit dem Ball erprobt</a:t>
            </a:r>
            <a:r>
              <a:rPr lang="de-DE" baseline="0" dirty="0"/>
              <a:t> mit Anregungen (z.B. Bewegungen mit dem Ball am Platz finden, ohne Hände, mit Hand und Bauch, Ball am Boden in der Luft). </a:t>
            </a:r>
            <a:r>
              <a:rPr lang="de-DE" dirty="0"/>
              <a:t>Bewegungsformen mit dem</a:t>
            </a:r>
            <a:r>
              <a:rPr lang="de-DE" baseline="0" dirty="0"/>
              <a:t> Ball werden im Plenum gesammelt und im Anschluss in Partnerarbeit </a:t>
            </a:r>
            <a:r>
              <a:rPr lang="de-DE" dirty="0"/>
              <a:t>Lieblingsbewegung</a:t>
            </a:r>
            <a:r>
              <a:rPr lang="de-DE" baseline="0" dirty="0"/>
              <a:t> aufgenommen (Einstieg ins filmen, Scheu verlieren mit Partner*in). Ideenkarten können auf Beispielvideos zur Unterstützung bei der Bewegungsfindung verweisen. Anschließend findet ein Austausch in Gruppenarbeit (2 Paare kommen zusammen) statt und die Gruppe erarbeitet eine Choreografie mit allen Bewegungsformen mit dem Ball. Videos werden aufgenommen und ein Video wird für die Präsentationsphase ausgewählt. Die Lehrkraft fungiert als </a:t>
            </a:r>
            <a:r>
              <a:rPr lang="de-DE" baseline="0" dirty="0" err="1"/>
              <a:t>Organisator:in</a:t>
            </a:r>
            <a:r>
              <a:rPr lang="de-DE" baseline="0" dirty="0"/>
              <a:t> und steht als </a:t>
            </a:r>
            <a:r>
              <a:rPr lang="de-DE" baseline="0" dirty="0" err="1"/>
              <a:t>Berater:in</a:t>
            </a:r>
            <a:r>
              <a:rPr lang="de-DE" baseline="0" dirty="0"/>
              <a:t> zur Seite.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Digital-kollaboratives Lernen: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aseline="0" dirty="0"/>
              <a:t>Kollaborative Lernform „Erkunden – Austauschen – Vorstellen“ / „Ich – Du – Wir“</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aseline="0" dirty="0"/>
              <a:t>Einsatz von Videos zur Förderung kollaborativen Lernens durch </a:t>
            </a:r>
            <a:r>
              <a:rPr lang="de-DE" sz="1200" dirty="0">
                <a:solidFill>
                  <a:schemeClr val="bg1"/>
                </a:solidFill>
                <a:latin typeface="Arial" panose="020B0604020202020204" pitchFamily="34" charset="0"/>
                <a:cs typeface="Arial" panose="020B0604020202020204" pitchFamily="34" charset="0"/>
              </a:rPr>
              <a:t>Videoaufnahmen eigener Bewegungen sowie Videoanalysen und Videofeedback </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DE" sz="1200" dirty="0">
              <a:solidFill>
                <a:schemeClr val="bg1"/>
              </a:solidFill>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DE" baseline="0" dirty="0"/>
          </a:p>
        </p:txBody>
      </p:sp>
      <p:sp>
        <p:nvSpPr>
          <p:cNvPr id="4" name="Foliennummernplatzhalter 3"/>
          <p:cNvSpPr>
            <a:spLocks noGrp="1"/>
          </p:cNvSpPr>
          <p:nvPr>
            <p:ph type="sldNum" sz="quarter" idx="10"/>
          </p:nvPr>
        </p:nvSpPr>
        <p:spPr/>
        <p:txBody>
          <a:bodyPr/>
          <a:lstStyle/>
          <a:p>
            <a:fld id="{342A1B0A-A720-4A62-9233-CDA94C8B21DE}" type="slidenum">
              <a:rPr lang="de-DE" smtClean="0"/>
              <a:t>39</a:t>
            </a:fld>
            <a:endParaRPr lang="de-DE"/>
          </a:p>
        </p:txBody>
      </p:sp>
    </p:spTree>
    <p:extLst>
      <p:ext uri="{BB962C8B-B14F-4D97-AF65-F5344CB8AC3E}">
        <p14:creationId xmlns:p14="http://schemas.microsoft.com/office/powerpoint/2010/main" val="3163948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r>
              <a:rPr lang="de-DE" b="1" dirty="0"/>
              <a:t>1. Vorstellungsrunde wird durch </a:t>
            </a:r>
            <a:r>
              <a:rPr lang="de-DE" b="1" dirty="0" err="1"/>
              <a:t>Fortbildner:innen</a:t>
            </a:r>
            <a:r>
              <a:rPr lang="de-DE" b="1" dirty="0"/>
              <a:t> angeleitet und begleitet.</a:t>
            </a:r>
          </a:p>
          <a:p>
            <a:pPr marL="0" indent="0">
              <a:buFontTx/>
              <a:buNone/>
            </a:pPr>
            <a:endParaRPr lang="de-DE" b="1" dirty="0"/>
          </a:p>
          <a:p>
            <a:pPr marL="0" indent="0">
              <a:buFontTx/>
              <a:buNone/>
            </a:pPr>
            <a:r>
              <a:rPr lang="de-DE" b="1" dirty="0"/>
              <a:t>2. Bewegte Begrüßung wird durch </a:t>
            </a:r>
            <a:r>
              <a:rPr lang="de-DE" b="1" dirty="0" err="1"/>
              <a:t>Fortbildner:innen</a:t>
            </a:r>
            <a:r>
              <a:rPr lang="de-DE" b="1" dirty="0"/>
              <a:t> angeleitet und begleitet:</a:t>
            </a:r>
          </a:p>
          <a:p>
            <a:pPr marL="0" indent="0">
              <a:buFont typeface="Arial" panose="020B0604020202020204" pitchFamily="34" charset="0"/>
              <a:buNone/>
            </a:pPr>
            <a:r>
              <a:rPr lang="de-DE" b="0" dirty="0"/>
              <a:t>Teilnehmende bewegen sich </a:t>
            </a:r>
            <a:r>
              <a:rPr lang="de-DE" dirty="0"/>
              <a:t>auf den Rhythmus der Musik fort</a:t>
            </a:r>
          </a:p>
          <a:p>
            <a:pPr marL="171450" indent="-171450">
              <a:buFont typeface="Arial" panose="020B0604020202020204" pitchFamily="34" charset="0"/>
              <a:buChar char="•"/>
            </a:pPr>
            <a:r>
              <a:rPr lang="de-DE" dirty="0"/>
              <a:t>wenn sie jemanden treffen begrüßen sie sich und stellen sich gegenseitig vor (5 Personen)</a:t>
            </a:r>
          </a:p>
          <a:p>
            <a:pPr marL="171450" indent="-171450">
              <a:buFont typeface="Arial" panose="020B0604020202020204" pitchFamily="34" charset="0"/>
              <a:buChar char="•"/>
            </a:pPr>
            <a:r>
              <a:rPr lang="de-DE" dirty="0"/>
              <a:t>Teilnehmende wählen eine Fortbewegungsart und wenn sie jemanden treffen stellen sie sich vor und tauschen die Fortbewegungsart (5 Personen)</a:t>
            </a:r>
          </a:p>
          <a:p>
            <a:pPr marL="171450" indent="-171450">
              <a:buFont typeface="Arial" panose="020B0604020202020204" pitchFamily="34" charset="0"/>
              <a:buChar char="•"/>
            </a:pPr>
            <a:r>
              <a:rPr lang="de-DE" dirty="0"/>
              <a:t>Teilnehmende zeigen sich pantomimisch ihr Hobby (3 Personen)</a:t>
            </a:r>
          </a:p>
          <a:p>
            <a:pPr marL="171450" indent="-171450">
              <a:buFont typeface="Arial" panose="020B0604020202020204" pitchFamily="34" charset="0"/>
              <a:buChar char="•"/>
            </a:pPr>
            <a:r>
              <a:rPr lang="de-DE" dirty="0"/>
              <a:t>Teilnehmende zeigen sich einen bekannten Tanzschritt (1 Person)</a:t>
            </a:r>
          </a:p>
          <a:p>
            <a:pPr marL="0" indent="0">
              <a:buFontTx/>
              <a:buNone/>
            </a:pPr>
            <a:endParaRPr lang="de-DE" b="1" dirty="0"/>
          </a:p>
          <a:p>
            <a:pPr marL="0" indent="0">
              <a:buFontTx/>
              <a:buNone/>
            </a:pPr>
            <a:endParaRPr lang="de-DE" b="1" dirty="0"/>
          </a:p>
          <a:p>
            <a:pPr marL="0" indent="0">
              <a:buFontTx/>
              <a:buNone/>
            </a:pPr>
            <a:r>
              <a:rPr lang="de-DE" b="0" u="sng" dirty="0"/>
              <a:t>Material:</a:t>
            </a:r>
          </a:p>
          <a:p>
            <a:pPr marL="0" indent="0">
              <a:buFontTx/>
              <a:buNone/>
            </a:pPr>
            <a:r>
              <a:rPr lang="de-DE" b="0" dirty="0"/>
              <a:t>Musik: 110-130 bpm, z.B. Justin Timberlake – „</a:t>
            </a:r>
            <a:r>
              <a:rPr lang="de-DE" b="0" dirty="0" err="1"/>
              <a:t>Can‘t</a:t>
            </a:r>
            <a:r>
              <a:rPr lang="de-DE" b="0" dirty="0"/>
              <a:t> </a:t>
            </a:r>
            <a:r>
              <a:rPr lang="de-DE" b="0" dirty="0" err="1"/>
              <a:t>Stop</a:t>
            </a:r>
            <a:r>
              <a:rPr lang="de-DE" b="0" dirty="0"/>
              <a:t> </a:t>
            </a:r>
            <a:r>
              <a:rPr lang="de-DE" b="0" dirty="0" err="1"/>
              <a:t>the</a:t>
            </a:r>
            <a:r>
              <a:rPr lang="de-DE" b="0" dirty="0"/>
              <a:t> Feeling!“ oder </a:t>
            </a:r>
            <a:r>
              <a:rPr lang="de-DE" b="0" dirty="0" err="1"/>
              <a:t>Maroon</a:t>
            </a:r>
            <a:r>
              <a:rPr lang="de-DE" b="0" dirty="0"/>
              <a:t> 5 – „Moves Like Jagger“</a:t>
            </a:r>
          </a:p>
        </p:txBody>
      </p:sp>
      <p:sp>
        <p:nvSpPr>
          <p:cNvPr id="4" name="Datumsplatzhalter 3"/>
          <p:cNvSpPr>
            <a:spLocks noGrp="1"/>
          </p:cNvSpPr>
          <p:nvPr>
            <p:ph type="dt" idx="1"/>
          </p:nvPr>
        </p:nvSpPr>
        <p:spPr/>
        <p:txBody>
          <a:bodyPr/>
          <a:lstStyle/>
          <a:p>
            <a:fld id="{71D0F5F6-9B36-4ACF-AA50-2F6156BE5D42}"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4</a:t>
            </a:fld>
            <a:endParaRPr lang="de-DE"/>
          </a:p>
        </p:txBody>
      </p:sp>
    </p:spTree>
    <p:extLst>
      <p:ext uri="{BB962C8B-B14F-4D97-AF65-F5344CB8AC3E}">
        <p14:creationId xmlns:p14="http://schemas.microsoft.com/office/powerpoint/2010/main" val="381071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Falls noch Zeit vorhanden ist, kann dieses Beispiel für digital-kollaboratives Lernen im Gestalten, Tanzen, Darstellen (Folien 38-41) durch die </a:t>
            </a:r>
            <a:r>
              <a:rPr lang="de-DE" b="1" dirty="0" err="1"/>
              <a:t>Fortbildner:innen</a:t>
            </a:r>
            <a:r>
              <a:rPr lang="de-DE" b="1" dirty="0"/>
              <a:t> zur Diskussion gestellt werden: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Tablets werden mit einer anderen Gruppe getauscht, betrachtet und analysiert in Bezug auf den Beobachtungsauftrag.</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Gruppen geben sich gegenseitig eine Rückmeldung zu der Gestaltung. Die Lehrkraft fungiert als </a:t>
            </a:r>
            <a:r>
              <a:rPr lang="de-DE" dirty="0" err="1"/>
              <a:t>Organisator:in</a:t>
            </a:r>
            <a:r>
              <a:rPr lang="de-DE" dirty="0"/>
              <a:t> und </a:t>
            </a:r>
            <a:r>
              <a:rPr lang="de-DE" dirty="0" err="1"/>
              <a:t>Berater:in</a:t>
            </a:r>
            <a:r>
              <a:rPr lang="de-D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a:p>
            <a:r>
              <a:rPr lang="de-DE" dirty="0"/>
              <a:t>Die Frage „Was macht eine Choreografie spannend und ereignishaft?“ wird im Anschluss mit </a:t>
            </a:r>
            <a:r>
              <a:rPr lang="de-DE" dirty="0" err="1"/>
              <a:t>Schüler:innen</a:t>
            </a:r>
            <a:r>
              <a:rPr lang="de-DE" dirty="0"/>
              <a:t> im Plenum besprochen und Kriterien werden gesammelt, z.B. </a:t>
            </a:r>
          </a:p>
          <a:p>
            <a:pPr marL="171450" indent="-171450">
              <a:buFont typeface="Arial" panose="020B0604020202020204" pitchFamily="34" charset="0"/>
              <a:buChar char="•"/>
            </a:pPr>
            <a:r>
              <a:rPr lang="de-DE" dirty="0"/>
              <a:t>Variationen der Bewegungen,</a:t>
            </a:r>
          </a:p>
          <a:p>
            <a:pPr marL="171450" indent="-171450">
              <a:buFont typeface="Arial" panose="020B0604020202020204" pitchFamily="34" charset="0"/>
              <a:buChar char="•"/>
            </a:pPr>
            <a:r>
              <a:rPr lang="de-DE" dirty="0"/>
              <a:t>Flüssige Ausführung, Eleganz / Bewegungskönnen,</a:t>
            </a:r>
          </a:p>
          <a:p>
            <a:pPr marL="171450" indent="-171450">
              <a:buFont typeface="Arial" panose="020B0604020202020204" pitchFamily="34" charset="0"/>
              <a:buChar char="•"/>
            </a:pPr>
            <a:r>
              <a:rPr lang="de-DE" dirty="0"/>
              <a:t>Spektakuläre Bewegungen,</a:t>
            </a:r>
          </a:p>
          <a:p>
            <a:pPr marL="171450" indent="-171450">
              <a:buFont typeface="Arial" panose="020B0604020202020204" pitchFamily="34" charset="0"/>
              <a:buChar char="•"/>
            </a:pPr>
            <a:r>
              <a:rPr lang="de-DE" dirty="0"/>
              <a:t>Ungewohnte Bewegungen (Originalität, Kreativität),</a:t>
            </a:r>
          </a:p>
          <a:p>
            <a:pPr marL="171450" indent="-171450">
              <a:buFont typeface="Arial" panose="020B0604020202020204" pitchFamily="34" charset="0"/>
              <a:buChar char="•"/>
            </a:pPr>
            <a:r>
              <a:rPr lang="de-DE" dirty="0"/>
              <a:t>Zusammenspiel der Gruppe</a:t>
            </a:r>
          </a:p>
          <a:p>
            <a:pPr marL="171450" indent="-171450">
              <a:buFont typeface="Arial" panose="020B0604020202020204" pitchFamily="34" charset="0"/>
              <a:buChar char="•"/>
            </a:pPr>
            <a:r>
              <a:rPr lang="de-DE" dirty="0"/>
              <a:t>Synchronität (Zeitliche Gestaltung),</a:t>
            </a:r>
          </a:p>
          <a:p>
            <a:pPr marL="171450" indent="-171450">
              <a:buFont typeface="Arial" panose="020B0604020202020204" pitchFamily="34" charset="0"/>
              <a:buChar char="•"/>
            </a:pPr>
            <a:r>
              <a:rPr lang="de-DE" dirty="0"/>
              <a:t>Verschiedene Aufstellungen (Räumliche Gestaltung),</a:t>
            </a:r>
          </a:p>
          <a:p>
            <a:pPr marL="171450" indent="-171450">
              <a:buFont typeface="Arial" panose="020B0604020202020204" pitchFamily="34" charset="0"/>
              <a:buChar char="•"/>
            </a:pPr>
            <a:r>
              <a:rPr lang="de-DE" dirty="0"/>
              <a:t>Flüssige Bewegungen (Dynamik) </a:t>
            </a:r>
          </a:p>
          <a:p>
            <a:pPr marL="171450" indent="-171450">
              <a:buFont typeface="Arial" panose="020B0604020202020204" pitchFamily="34" charset="0"/>
              <a:buChar char="•"/>
            </a:pPr>
            <a:r>
              <a:rPr lang="de-DE" dirty="0"/>
              <a:t>etc. </a:t>
            </a:r>
          </a:p>
          <a:p>
            <a:r>
              <a:rPr lang="de-DE" dirty="0"/>
              <a:t>Darauf aufbauend werden in den nächsten Einheiten die Gestaltungsparameter Raum, Zeit, Dynamik aufgegriffen und erarbeitet.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342A1B0A-A720-4A62-9233-CDA94C8B21DE}" type="slidenum">
              <a:rPr lang="de-DE" smtClean="0"/>
              <a:t>40</a:t>
            </a:fld>
            <a:endParaRPr lang="de-DE"/>
          </a:p>
        </p:txBody>
      </p:sp>
    </p:spTree>
    <p:extLst>
      <p:ext uri="{BB962C8B-B14F-4D97-AF65-F5344CB8AC3E}">
        <p14:creationId xmlns:p14="http://schemas.microsoft.com/office/powerpoint/2010/main" val="14679791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Falls noch Zeit vorhanden ist, kann dieses Beispiel für digital-kollaboratives Lernen im Gestalten, Tanzen, Darstellen (Folien 38-41) durch die </a:t>
            </a:r>
            <a:r>
              <a:rPr lang="de-DE" b="1" dirty="0" err="1"/>
              <a:t>Fortbildner:innen</a:t>
            </a:r>
            <a:r>
              <a:rPr lang="de-DE" b="1" dirty="0"/>
              <a:t> zur Diskussion gestellt werden:</a:t>
            </a:r>
          </a:p>
          <a:p>
            <a:endParaRPr lang="de-DE" dirty="0"/>
          </a:p>
          <a:p>
            <a:r>
              <a:rPr lang="de-DE" dirty="0"/>
              <a:t>Die Gestaltung wird erneut mit unterschiedlicher Körperspannung durchgeführt und dabei gefilmt.</a:t>
            </a:r>
          </a:p>
          <a:p>
            <a:r>
              <a:rPr lang="de-DE" dirty="0"/>
              <a:t>1. Umsetzung wie ein Roboter / Spaghetti aus der Packung</a:t>
            </a:r>
          </a:p>
          <a:p>
            <a:r>
              <a:rPr lang="de-DE" dirty="0"/>
              <a:t>2. Umsetzung wie ein Schlendrian oder </a:t>
            </a:r>
            <a:r>
              <a:rPr lang="de-DE" dirty="0" err="1"/>
              <a:t>Chiller</a:t>
            </a:r>
            <a:r>
              <a:rPr lang="de-DE" dirty="0"/>
              <a:t> / gekochte Spaghetti</a:t>
            </a:r>
          </a:p>
          <a:p>
            <a:r>
              <a:rPr lang="de-DE" dirty="0"/>
              <a:t>Die Videos werden miteinander verglichen.</a:t>
            </a:r>
          </a:p>
          <a:p>
            <a:r>
              <a:rPr lang="de-DE" dirty="0"/>
              <a:t>Als Sprinteraufgabe können noch weitere Ideenkarten ausprobiert werden </a:t>
            </a:r>
            <a:r>
              <a:rPr lang="de-DE" i="1" dirty="0"/>
              <a:t>(Ideenkarten (03)).</a:t>
            </a:r>
          </a:p>
          <a:p>
            <a:r>
              <a:rPr lang="de-DE" dirty="0"/>
              <a:t>Als Sprinteraufgabe kann die Choreografie an die Musik angepasst werden.</a:t>
            </a:r>
          </a:p>
          <a:p>
            <a:endParaRPr lang="de-DE" dirty="0"/>
          </a:p>
        </p:txBody>
      </p:sp>
      <p:sp>
        <p:nvSpPr>
          <p:cNvPr id="4" name="Datumsplatzhalter 3"/>
          <p:cNvSpPr>
            <a:spLocks noGrp="1"/>
          </p:cNvSpPr>
          <p:nvPr>
            <p:ph type="dt" idx="10"/>
          </p:nvPr>
        </p:nvSpPr>
        <p:spPr/>
        <p:txBody>
          <a:bodyPr/>
          <a:lstStyle/>
          <a:p>
            <a:fld id="{EB975523-BF09-4D78-A568-BDB18E656163}"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41</a:t>
            </a:fld>
            <a:endParaRPr lang="de-DE"/>
          </a:p>
        </p:txBody>
      </p:sp>
    </p:spTree>
    <p:extLst>
      <p:ext uri="{BB962C8B-B14F-4D97-AF65-F5344CB8AC3E}">
        <p14:creationId xmlns:p14="http://schemas.microsoft.com/office/powerpoint/2010/main" val="33554834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baseline="0" dirty="0"/>
              <a:t>Diskussion zum digital-kollaborativen Lernen im Gestalten, Tanzen, Darstellen wird durch die </a:t>
            </a:r>
            <a:r>
              <a:rPr lang="de-DE" b="1" baseline="0" dirty="0" err="1"/>
              <a:t>Fortbildner:innen</a:t>
            </a:r>
            <a:r>
              <a:rPr lang="de-DE" b="1" baseline="0" dirty="0"/>
              <a:t> angeleitet.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a:t>
            </a:r>
            <a:r>
              <a:rPr lang="de-DE" b="0" u="none" dirty="0"/>
              <a:t> </a:t>
            </a:r>
            <a:r>
              <a:rPr lang="de-DE" b="0" dirty="0"/>
              <a:t>15 Minuten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In dieser Phase können Fragen, Anmerkungen und Erfahrungen besprochen werden.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Vor einer Diskussion im Plenum kann nach Bedarf eine Murmelphase mit den </a:t>
            </a:r>
            <a:r>
              <a:rPr lang="de-DE" baseline="0" dirty="0" err="1"/>
              <a:t>Sitznachbar:innen</a:t>
            </a:r>
            <a:r>
              <a:rPr lang="de-DE" baseline="0" dirty="0"/>
              <a:t> durchgeführt werden.</a:t>
            </a:r>
          </a:p>
          <a:p>
            <a:endParaRPr lang="de-DE" dirty="0"/>
          </a:p>
          <a:p>
            <a:endParaRPr lang="de-DE" dirty="0"/>
          </a:p>
        </p:txBody>
      </p:sp>
      <p:sp>
        <p:nvSpPr>
          <p:cNvPr id="4" name="Datumsplatzhalter 3"/>
          <p:cNvSpPr>
            <a:spLocks noGrp="1"/>
          </p:cNvSpPr>
          <p:nvPr>
            <p:ph type="dt" idx="1"/>
          </p:nvPr>
        </p:nvSpPr>
        <p:spPr/>
        <p:txBody>
          <a:bodyPr/>
          <a:lstStyle/>
          <a:p>
            <a:fld id="{9A7B2297-C40E-4183-81B8-EF09ABD6FB8A}"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42</a:t>
            </a:fld>
            <a:endParaRPr lang="de-DE"/>
          </a:p>
        </p:txBody>
      </p:sp>
    </p:spTree>
    <p:extLst>
      <p:ext uri="{BB962C8B-B14F-4D97-AF65-F5344CB8AC3E}">
        <p14:creationId xmlns:p14="http://schemas.microsoft.com/office/powerpoint/2010/main" val="40924073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Datumsplatzhalter 3"/>
          <p:cNvSpPr>
            <a:spLocks noGrp="1"/>
          </p:cNvSpPr>
          <p:nvPr>
            <p:ph type="dt" idx="10"/>
          </p:nvPr>
        </p:nvSpPr>
        <p:spPr/>
        <p:txBody>
          <a:bodyPr/>
          <a:lstStyle/>
          <a:p>
            <a:fld id="{F5699385-4DB7-4B8C-BCC8-9A1848D93814}"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43</a:t>
            </a:fld>
            <a:endParaRPr lang="de-DE"/>
          </a:p>
        </p:txBody>
      </p:sp>
    </p:spTree>
    <p:extLst>
      <p:ext uri="{BB962C8B-B14F-4D97-AF65-F5344CB8AC3E}">
        <p14:creationId xmlns:p14="http://schemas.microsoft.com/office/powerpoint/2010/main" val="5283158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Datumsplatzhalter 3"/>
          <p:cNvSpPr>
            <a:spLocks noGrp="1"/>
          </p:cNvSpPr>
          <p:nvPr>
            <p:ph type="dt" idx="10"/>
          </p:nvPr>
        </p:nvSpPr>
        <p:spPr/>
        <p:txBody>
          <a:bodyPr/>
          <a:lstStyle/>
          <a:p>
            <a:fld id="{A8135A9A-0226-4C98-A400-13755B4D486A}"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44</a:t>
            </a:fld>
            <a:endParaRPr lang="de-DE"/>
          </a:p>
        </p:txBody>
      </p:sp>
    </p:spTree>
    <p:extLst>
      <p:ext uri="{BB962C8B-B14F-4D97-AF65-F5344CB8AC3E}">
        <p14:creationId xmlns:p14="http://schemas.microsoft.com/office/powerpoint/2010/main" val="31042446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691DE-5811-F44F-D071-F06A1C247B9D}" type="slidenum">
              <a:rPr kumimoji="0" sz="12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sz="12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Überleitung zur Lerneinheit 1 durch die </a:t>
            </a:r>
            <a:r>
              <a:rPr lang="de-DE" b="1" dirty="0" err="1"/>
              <a:t>Fortbildner:innen</a:t>
            </a:r>
            <a:r>
              <a:rPr lang="de-DE" b="1"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u="sng" dirty="0"/>
              <a:t>Ziele LE1: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in Gruppenprozessen die Merkmale kollaborativen Lernens beobachten und benennen.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Teilnehmenden können Initiierungs- und Steuerungsmechanismen in Bewegungsgestaltungsprozessen benennen, erklären und anwenden.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Datumsplatzhalter 3"/>
          <p:cNvSpPr>
            <a:spLocks noGrp="1"/>
          </p:cNvSpPr>
          <p:nvPr>
            <p:ph type="dt" idx="10"/>
          </p:nvPr>
        </p:nvSpPr>
        <p:spPr/>
        <p:txBody>
          <a:bodyPr/>
          <a:lstStyle/>
          <a:p>
            <a:fld id="{B1751ABD-A431-4BBD-A08E-49D402DB2D24}" type="datetime1">
              <a:rPr lang="de-DE" smtClean="0"/>
              <a:t>09.02.2026</a:t>
            </a:fld>
            <a:endParaRPr lang="de-DE"/>
          </a:p>
        </p:txBody>
      </p:sp>
      <p:sp>
        <p:nvSpPr>
          <p:cNvPr id="5" name="Foliennummernplatzhalter 4"/>
          <p:cNvSpPr>
            <a:spLocks noGrp="1"/>
          </p:cNvSpPr>
          <p:nvPr>
            <p:ph type="sldNum" sz="quarter" idx="11"/>
          </p:nvPr>
        </p:nvSpPr>
        <p:spPr/>
        <p:txBody>
          <a:bodyPr/>
          <a:lstStyle/>
          <a:p>
            <a:fld id="{0C5A8957-2272-47E9-ACB7-BE704508C9C4}" type="slidenum">
              <a:rPr lang="de-DE" smtClean="0"/>
              <a:t>5</a:t>
            </a:fld>
            <a:endParaRPr lang="de-DE"/>
          </a:p>
        </p:txBody>
      </p:sp>
    </p:spTree>
    <p:extLst>
      <p:ext uri="{BB962C8B-B14F-4D97-AF65-F5344CB8AC3E}">
        <p14:creationId xmlns:p14="http://schemas.microsoft.com/office/powerpoint/2010/main" val="3332088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Zusammenfassung und Reflexion des im Basismodul „Digital-kollaboratives Lernen“ erlangten Wissens ergänzt mit Erfahrungen aus der eigenen Praxis wird durch </a:t>
            </a:r>
            <a:r>
              <a:rPr lang="de-DE" b="1" dirty="0" err="1"/>
              <a:t>Fortbildner:innen</a:t>
            </a:r>
            <a:r>
              <a:rPr lang="de-DE" b="1" dirty="0"/>
              <a:t> angeleitet und begleitet </a:t>
            </a:r>
            <a:r>
              <a:rPr lang="de-DE" b="0" dirty="0"/>
              <a:t>(zur kognitiven Aktivierung und Transparenz)</a:t>
            </a:r>
            <a:r>
              <a:rPr lang="de-DE"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 </a:t>
            </a:r>
            <a:r>
              <a:rPr lang="de-DE" b="0" dirty="0"/>
              <a:t>15 Minuten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228600" indent="-228600">
              <a:buAutoNum type="arabicPeriod"/>
            </a:pPr>
            <a:r>
              <a:rPr lang="de-DE" dirty="0"/>
              <a:t>Murmelphase mit </a:t>
            </a:r>
            <a:r>
              <a:rPr lang="de-DE" dirty="0" err="1"/>
              <a:t>Sitznachbar:innen</a:t>
            </a:r>
            <a:endParaRPr lang="de-DE" dirty="0"/>
          </a:p>
          <a:p>
            <a:pPr marL="228600" indent="-228600">
              <a:buAutoNum type="arabicPeriod"/>
            </a:pPr>
            <a:r>
              <a:rPr lang="de-DE" dirty="0"/>
              <a:t>Gemeinsame Sammlung zum digital-kollaborativen Lernen im Plenum am Whiteboard</a:t>
            </a:r>
          </a:p>
          <a:p>
            <a:pPr marL="228600" indent="-228600">
              <a:buAutoNum type="arabicPeriod"/>
            </a:pPr>
            <a:endParaRPr lang="de-DE" dirty="0"/>
          </a:p>
          <a:p>
            <a:pPr marL="0" indent="0">
              <a:buNone/>
            </a:pPr>
            <a:endParaRPr lang="de-DE" dirty="0"/>
          </a:p>
          <a:p>
            <a:pPr marL="0" indent="0">
              <a:buFont typeface="Arial" panose="020B0604020202020204" pitchFamily="34" charset="0"/>
              <a:buNone/>
            </a:pPr>
            <a:r>
              <a:rPr lang="de-DE" u="sng" dirty="0"/>
              <a:t>Material:</a:t>
            </a:r>
          </a:p>
          <a:p>
            <a:pPr marL="171450" indent="-171450">
              <a:buFontTx/>
              <a:buChar char="-"/>
            </a:pPr>
            <a:r>
              <a:rPr lang="de-DE" dirty="0"/>
              <a:t>Whiteboard</a:t>
            </a:r>
          </a:p>
          <a:p>
            <a:pPr marL="171450" indent="-171450">
              <a:buFontTx/>
              <a:buChar char="-"/>
            </a:pPr>
            <a:r>
              <a:rPr lang="de-DE" dirty="0" err="1"/>
              <a:t>Whiteboardmarker</a:t>
            </a:r>
            <a:endParaRPr lang="de-DE" dirty="0"/>
          </a:p>
          <a:p>
            <a:pPr marL="171450" indent="-171450">
              <a:buFontTx/>
              <a:buChar char="-"/>
            </a:pPr>
            <a:r>
              <a:rPr lang="de-DE" dirty="0"/>
              <a:t>Moderationskarten, Magnete</a:t>
            </a:r>
          </a:p>
          <a:p>
            <a:pPr marL="0" indent="0">
              <a:buNone/>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Auf </a:t>
            </a:r>
            <a:r>
              <a:rPr lang="de-DE" u="sng" dirty="0"/>
              <a:t>Folie 7</a:t>
            </a:r>
            <a:r>
              <a:rPr lang="de-DE" u="none" dirty="0"/>
              <a:t> ist ein Beispiel für eine </a:t>
            </a:r>
            <a:r>
              <a:rPr lang="de-DE" dirty="0"/>
              <a:t>Ergebnissammlung.</a:t>
            </a:r>
            <a:endParaRPr lang="de-DE" dirty="0">
              <a:sym typeface="Wingdings" panose="05000000000000000000" pitchFamily="2" charset="2"/>
            </a:endParaRPr>
          </a:p>
          <a:p>
            <a:pPr marL="0" indent="0">
              <a:buNone/>
            </a:pPr>
            <a:endParaRPr lang="de-DE" dirty="0"/>
          </a:p>
        </p:txBody>
      </p:sp>
      <p:sp>
        <p:nvSpPr>
          <p:cNvPr id="4" name="Datumsplatzhalter 3"/>
          <p:cNvSpPr>
            <a:spLocks noGrp="1"/>
          </p:cNvSpPr>
          <p:nvPr>
            <p:ph type="dt" idx="1"/>
          </p:nvPr>
        </p:nvSpPr>
        <p:spPr/>
        <p:txBody>
          <a:bodyPr/>
          <a:lstStyle/>
          <a:p>
            <a:fld id="{8C234A74-8E0E-4B02-B4E4-840DC076E59E}"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6</a:t>
            </a:fld>
            <a:endParaRPr lang="de-DE"/>
          </a:p>
        </p:txBody>
      </p:sp>
    </p:spTree>
    <p:extLst>
      <p:ext uri="{BB962C8B-B14F-4D97-AF65-F5344CB8AC3E}">
        <p14:creationId xmlns:p14="http://schemas.microsoft.com/office/powerpoint/2010/main" val="1068102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Ergebnisse werden durch die </a:t>
            </a:r>
            <a:r>
              <a:rPr lang="de-DE" b="1" dirty="0" err="1"/>
              <a:t>Fortbildner:in</a:t>
            </a:r>
            <a:r>
              <a:rPr lang="de-DE" b="1" dirty="0"/>
              <a:t> gesammelt</a:t>
            </a:r>
          </a:p>
          <a:p>
            <a:endParaRPr lang="de-DE" dirty="0"/>
          </a:p>
          <a:p>
            <a:r>
              <a:rPr lang="de-DE" dirty="0"/>
              <a:t>Möglichkeiten:</a:t>
            </a:r>
          </a:p>
          <a:p>
            <a:pPr marL="171450" indent="-171450">
              <a:buFont typeface="Arial" panose="020B0604020202020204" pitchFamily="34" charset="0"/>
              <a:buChar char="•"/>
            </a:pPr>
            <a:r>
              <a:rPr lang="de-DE" dirty="0"/>
              <a:t>als Mind-Map, Concept-</a:t>
            </a:r>
            <a:r>
              <a:rPr lang="de-DE" dirty="0" err="1"/>
              <a:t>Map</a:t>
            </a:r>
            <a:r>
              <a:rPr lang="de-DE" dirty="0"/>
              <a:t>, Schaubild etc.</a:t>
            </a:r>
          </a:p>
          <a:p>
            <a:pPr marL="171450" indent="-171450">
              <a:buFont typeface="Arial" panose="020B0604020202020204" pitchFamily="34" charset="0"/>
              <a:buChar char="•"/>
            </a:pPr>
            <a:r>
              <a:rPr lang="de-DE" dirty="0"/>
              <a:t>auf einer Tafel, einem Whiteboard, Moderationskarten etc.</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endParaRPr lang="de-DE" dirty="0"/>
          </a:p>
          <a:p>
            <a:pPr marL="0" indent="0">
              <a:buFont typeface="Arial" panose="020B0604020202020204" pitchFamily="34" charset="0"/>
              <a:buNone/>
            </a:pPr>
            <a:r>
              <a:rPr lang="de-DE" u="sng" dirty="0"/>
              <a:t>Material:</a:t>
            </a:r>
          </a:p>
          <a:p>
            <a:pPr marL="171450" indent="-171450">
              <a:buFontTx/>
              <a:buChar char="-"/>
            </a:pPr>
            <a:r>
              <a:rPr lang="de-DE" dirty="0"/>
              <a:t>Whiteboard</a:t>
            </a:r>
          </a:p>
          <a:p>
            <a:pPr marL="171450" indent="-171450">
              <a:buFontTx/>
              <a:buChar char="-"/>
            </a:pPr>
            <a:r>
              <a:rPr lang="de-DE" dirty="0" err="1"/>
              <a:t>Whiteboardmarker</a:t>
            </a:r>
            <a:endParaRPr lang="de-DE" dirty="0"/>
          </a:p>
          <a:p>
            <a:pPr marL="171450" indent="-171450">
              <a:buFontTx/>
              <a:buChar char="-"/>
            </a:pPr>
            <a:r>
              <a:rPr lang="de-DE" dirty="0"/>
              <a:t>Moderationskarten, Magnete</a:t>
            </a:r>
          </a:p>
          <a:p>
            <a:endParaRPr lang="de-DE" dirty="0"/>
          </a:p>
        </p:txBody>
      </p:sp>
      <p:sp>
        <p:nvSpPr>
          <p:cNvPr id="4" name="Datumsplatzhalter 3"/>
          <p:cNvSpPr>
            <a:spLocks noGrp="1"/>
          </p:cNvSpPr>
          <p:nvPr>
            <p:ph type="dt" idx="1"/>
          </p:nvPr>
        </p:nvSpPr>
        <p:spPr/>
        <p:txBody>
          <a:bodyPr/>
          <a:lstStyle/>
          <a:p>
            <a:fld id="{A3E1D227-CFBC-4B7F-9A1B-C8113A3018F6}"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7</a:t>
            </a:fld>
            <a:endParaRPr lang="de-DE"/>
          </a:p>
        </p:txBody>
      </p:sp>
    </p:spTree>
    <p:extLst>
      <p:ext uri="{BB962C8B-B14F-4D97-AF65-F5344CB8AC3E}">
        <p14:creationId xmlns:p14="http://schemas.microsoft.com/office/powerpoint/2010/main" val="2344154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Gegebenenfalls theoretische Auffrischung zum kollaborativen Lernen durch Vortrag der </a:t>
            </a:r>
            <a:r>
              <a:rPr lang="de-DE" b="1" dirty="0" err="1"/>
              <a:t>Fortbildner:innen</a:t>
            </a:r>
            <a:endParaRPr lang="de-DE" b="1" dirty="0"/>
          </a:p>
          <a:p>
            <a:endParaRPr lang="de-DE" dirty="0"/>
          </a:p>
          <a:p>
            <a:endParaRPr lang="de-DE" dirty="0"/>
          </a:p>
        </p:txBody>
      </p:sp>
      <p:sp>
        <p:nvSpPr>
          <p:cNvPr id="4" name="Datumsplatzhalter 3"/>
          <p:cNvSpPr>
            <a:spLocks noGrp="1"/>
          </p:cNvSpPr>
          <p:nvPr>
            <p:ph type="dt" idx="1"/>
          </p:nvPr>
        </p:nvSpPr>
        <p:spPr/>
        <p:txBody>
          <a:bodyPr/>
          <a:lstStyle/>
          <a:p>
            <a:fld id="{043DD709-0CD7-486F-867F-6A1077D0D0E0}"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8</a:t>
            </a:fld>
            <a:endParaRPr lang="de-DE"/>
          </a:p>
        </p:txBody>
      </p:sp>
    </p:spTree>
    <p:extLst>
      <p:ext uri="{BB962C8B-B14F-4D97-AF65-F5344CB8AC3E}">
        <p14:creationId xmlns:p14="http://schemas.microsoft.com/office/powerpoint/2010/main" val="4134475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Theoretische Einführung zum Gestalten, Tanzen, Darstellen durch Vortrag der </a:t>
            </a:r>
            <a:r>
              <a:rPr lang="de-DE" b="1" dirty="0" err="1"/>
              <a:t>Fortbildner:innen</a:t>
            </a:r>
            <a:r>
              <a:rPr lang="de-DE"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u="sng" dirty="0"/>
              <a:t>Zeit für diese Phase (Folien 10-17): </a:t>
            </a:r>
            <a:r>
              <a:rPr lang="de-DE" b="0" dirty="0"/>
              <a:t>10 Minuten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Kurze Einführung in die Ziele und methodischen Wege des Gestaltens und wie diese ablaufen sowie durch die Lehrkraft unterstützt werden können.</a:t>
            </a:r>
          </a:p>
          <a:p>
            <a:endParaRPr lang="de-DE" dirty="0"/>
          </a:p>
        </p:txBody>
      </p:sp>
      <p:sp>
        <p:nvSpPr>
          <p:cNvPr id="4" name="Datumsplatzhalter 3"/>
          <p:cNvSpPr>
            <a:spLocks noGrp="1"/>
          </p:cNvSpPr>
          <p:nvPr>
            <p:ph type="dt" idx="1"/>
          </p:nvPr>
        </p:nvSpPr>
        <p:spPr/>
        <p:txBody>
          <a:bodyPr/>
          <a:lstStyle/>
          <a:p>
            <a:fld id="{9D9F13E9-6635-4EE8-8131-A93D57C49376}" type="datetime1">
              <a:rPr lang="de-DE" smtClean="0"/>
              <a:t>09.02.2026</a:t>
            </a:fld>
            <a:endParaRPr lang="de-DE"/>
          </a:p>
        </p:txBody>
      </p:sp>
      <p:sp>
        <p:nvSpPr>
          <p:cNvPr id="5" name="Foliennummernplatzhalter 4"/>
          <p:cNvSpPr>
            <a:spLocks noGrp="1"/>
          </p:cNvSpPr>
          <p:nvPr>
            <p:ph type="sldNum" sz="quarter" idx="5"/>
          </p:nvPr>
        </p:nvSpPr>
        <p:spPr/>
        <p:txBody>
          <a:bodyPr/>
          <a:lstStyle/>
          <a:p>
            <a:fld id="{0C5A8957-2272-47E9-ACB7-BE704508C9C4}" type="slidenum">
              <a:rPr lang="de-DE" smtClean="0"/>
              <a:t>9</a:t>
            </a:fld>
            <a:endParaRPr lang="de-DE"/>
          </a:p>
        </p:txBody>
      </p:sp>
    </p:spTree>
    <p:extLst>
      <p:ext uri="{BB962C8B-B14F-4D97-AF65-F5344CB8AC3E}">
        <p14:creationId xmlns:p14="http://schemas.microsoft.com/office/powerpoint/2010/main" val="25355648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sv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11.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2.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2.jpe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1.svg"/><Relationship Id="rId5" Type="http://schemas.openxmlformats.org/officeDocument/2006/relationships/image" Target="../media/image20.png"/><Relationship Id="rId10" Type="http://schemas.openxmlformats.org/officeDocument/2006/relationships/image" Target="../media/image16.svg"/><Relationship Id="rId4" Type="http://schemas.openxmlformats.org/officeDocument/2006/relationships/image" Target="../media/image19.svg"/><Relationship Id="rId9" Type="http://schemas.openxmlformats.org/officeDocument/2006/relationships/image" Target="../media/image2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UDO Titelfolie">
    <p:spTree>
      <p:nvGrpSpPr>
        <p:cNvPr id="1" name=""/>
        <p:cNvGrpSpPr/>
        <p:nvPr/>
      </p:nvGrpSpPr>
      <p:grpSpPr>
        <a:xfrm>
          <a:off x="0" y="0"/>
          <a:ext cx="0" cy="0"/>
          <a:chOff x="0" y="0"/>
          <a:chExt cx="0" cy="0"/>
        </a:xfrm>
      </p:grpSpPr>
      <p:pic>
        <p:nvPicPr>
          <p:cNvPr id="11" name="Picture 3" descr="Erstes Foto: ein Chemiker im Labor, der eine Schutzbrille trägt und ein Reagenzglas in der Hand hält. Zweites Foto: Mathetower, auf dem sich das grüne TU-Logo dreht. Drittes Foto: zwei Studentinnen und ein Student, die gemeinsam in ein Buch schauen.Viertes Foto: Hängebahn." title="Vier Bilder vom Campus der TU Dortmun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565995"/>
            <a:ext cx="12192000" cy="2051008"/>
          </a:xfrm>
          <a:prstGeom prst="rect">
            <a:avLst/>
          </a:prstGeom>
          <a:noFill/>
          <a:extLst>
            <a:ext uri="{909E8E84-426E-40DD-AFC4-6F175D3DCCD1}">
              <a14:hiddenFill xmlns:a14="http://schemas.microsoft.com/office/drawing/2010/main">
                <a:solidFill>
                  <a:srgbClr val="FFFFFF"/>
                </a:solidFill>
              </a14:hiddenFill>
            </a:ext>
          </a:extLst>
        </p:spPr>
      </p:pic>
      <p:sp>
        <p:nvSpPr>
          <p:cNvPr id="12" name="Titel 1"/>
          <p:cNvSpPr>
            <a:spLocks noGrp="1"/>
          </p:cNvSpPr>
          <p:nvPr>
            <p:ph type="title"/>
          </p:nvPr>
        </p:nvSpPr>
        <p:spPr>
          <a:xfrm>
            <a:off x="335360" y="1316766"/>
            <a:ext cx="11521280" cy="1417556"/>
          </a:xfrm>
          <a:prstGeom prst="rect">
            <a:avLst/>
          </a:prstGeom>
        </p:spPr>
        <p:txBody>
          <a:bodyPr anchor="ctr"/>
          <a:lstStyle>
            <a:lvl1pPr algn="ctr">
              <a:defRPr sz="2400" baseline="0">
                <a:latin typeface="Arial" panose="020B0604020202020204" pitchFamily="34" charset="0"/>
                <a:cs typeface="Arial" panose="020B0604020202020204" pitchFamily="34" charset="0"/>
              </a:defRPr>
            </a:lvl1pPr>
          </a:lstStyle>
          <a:p>
            <a:endParaRPr lang="de-DE" dirty="0"/>
          </a:p>
        </p:txBody>
      </p:sp>
      <p:sp>
        <p:nvSpPr>
          <p:cNvPr id="13" name="Textplatzhalter 13"/>
          <p:cNvSpPr>
            <a:spLocks noGrp="1"/>
          </p:cNvSpPr>
          <p:nvPr>
            <p:ph type="body" sz="quarter" idx="11"/>
          </p:nvPr>
        </p:nvSpPr>
        <p:spPr>
          <a:xfrm>
            <a:off x="333507" y="2870469"/>
            <a:ext cx="11523133" cy="711326"/>
          </a:xfrm>
          <a:prstGeom prst="rect">
            <a:avLst/>
          </a:prstGeom>
        </p:spPr>
        <p:txBody>
          <a:bodyPr anchor="ctr">
            <a:normAutofit/>
          </a:bodyPr>
          <a:lstStyle>
            <a:lvl1pPr marL="0" indent="0" algn="ctr">
              <a:buNone/>
              <a:defRPr sz="2400">
                <a:solidFill>
                  <a:schemeClr val="tx1">
                    <a:lumMod val="50000"/>
                    <a:lumOff val="50000"/>
                  </a:schemeClr>
                </a:solidFill>
              </a:defRPr>
            </a:lvl1pPr>
          </a:lstStyle>
          <a:p>
            <a:pPr lvl="0"/>
            <a:endParaRPr lang="de-DE" dirty="0"/>
          </a:p>
        </p:txBody>
      </p:sp>
      <p:pic>
        <p:nvPicPr>
          <p:cNvPr id="10" name="Grafik 3" descr="Ein Bild, das Text, Schrift, Symbol, Grafiken enthält.&#10;&#10;Automatisch generierte Beschreibung"/>
          <p:cNvPicPr/>
          <p:nvPr userDrawn="1"/>
        </p:nvPicPr>
        <p:blipFill>
          <a:blip r:embed="rId3"/>
          <a:stretch/>
        </p:blipFill>
        <p:spPr bwMode="auto">
          <a:xfrm>
            <a:off x="609600" y="5588286"/>
            <a:ext cx="2171880" cy="995400"/>
          </a:xfrm>
          <a:prstGeom prst="rect">
            <a:avLst/>
          </a:prstGeom>
          <a:ln w="0">
            <a:noFill/>
          </a:ln>
        </p:spPr>
      </p:pic>
      <p:pic>
        <p:nvPicPr>
          <p:cNvPr id="14" name="Grafik 13">
            <a:extLst>
              <a:ext uri="{FF2B5EF4-FFF2-40B4-BE49-F238E27FC236}">
                <a16:creationId xmlns:a16="http://schemas.microsoft.com/office/drawing/2014/main" id="{27B53D8C-AD90-47C7-84B1-6381C721FE9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525583" y="5949499"/>
            <a:ext cx="1662867" cy="373677"/>
          </a:xfrm>
          <a:prstGeom prst="rect">
            <a:avLst/>
          </a:prstGeom>
        </p:spPr>
      </p:pic>
      <p:pic>
        <p:nvPicPr>
          <p:cNvPr id="15" name="Grafik 14">
            <a:extLst>
              <a:ext uri="{FF2B5EF4-FFF2-40B4-BE49-F238E27FC236}">
                <a16:creationId xmlns:a16="http://schemas.microsoft.com/office/drawing/2014/main" id="{039A6E28-BCAC-4EBB-A6C4-B6E67169BEAF}"/>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928800" y="5608800"/>
            <a:ext cx="2268000" cy="1197588"/>
          </a:xfrm>
          <a:prstGeom prst="rect">
            <a:avLst/>
          </a:prstGeom>
        </p:spPr>
      </p:pic>
    </p:spTree>
    <p:extLst>
      <p:ext uri="{BB962C8B-B14F-4D97-AF65-F5344CB8AC3E}">
        <p14:creationId xmlns:p14="http://schemas.microsoft.com/office/powerpoint/2010/main" val="373922562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09.02.2026</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559223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09.02.2026</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15993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3"/>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09.02.2026</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pic>
        <p:nvPicPr>
          <p:cNvPr id="2" name="Grafik 1">
            <a:extLst>
              <a:ext uri="{FF2B5EF4-FFF2-40B4-BE49-F238E27FC236}">
                <a16:creationId xmlns:a16="http://schemas.microsoft.com/office/drawing/2014/main" id="{8F4F296A-C808-284F-29F0-4722552758E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046799" y="572399"/>
            <a:ext cx="2488216" cy="604076"/>
          </a:xfrm>
          <a:prstGeom prst="rect">
            <a:avLst/>
          </a:prstGeom>
        </p:spPr>
      </p:pic>
    </p:spTree>
    <p:extLst>
      <p:ext uri="{BB962C8B-B14F-4D97-AF65-F5344CB8AC3E}">
        <p14:creationId xmlns:p14="http://schemas.microsoft.com/office/powerpoint/2010/main" val="41905721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dirty="0"/>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fld id="{04332C04-FA70-43ED-87F9-402E2825CCBB}" type="datetimeFigureOut">
              <a:rPr lang="de-DE" smtClean="0"/>
              <a:t>09.02.2026</a:t>
            </a:fld>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10670270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fld id="{04332C04-FA70-43ED-87F9-402E2825CCBB}" type="datetimeFigureOut">
              <a:rPr lang="de-DE" smtClean="0"/>
              <a:t>09.02.2026</a:t>
            </a:fld>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20387752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Slide">
    <p:spTree>
      <p:nvGrpSpPr>
        <p:cNvPr id="1" name=""/>
        <p:cNvGrpSpPr/>
        <p:nvPr/>
      </p:nvGrpSpPr>
      <p:grpSpPr bwMode="auto">
        <a:xfrm>
          <a:off x="0" y="0"/>
          <a:ext cx="0" cy="0"/>
          <a:chOff x="0" y="0"/>
          <a:chExt cx="0" cy="0"/>
        </a:xfrm>
      </p:grpSpPr>
    </p:spTree>
    <p:extLst>
      <p:ext uri="{BB962C8B-B14F-4D97-AF65-F5344CB8AC3E}">
        <p14:creationId xmlns:p14="http://schemas.microsoft.com/office/powerpoint/2010/main" val="32307347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type="tx" preserve="1" userDrawn="1">
  <p:cSld name="Title Slide">
    <p:spTree>
      <p:nvGrpSpPr>
        <p:cNvPr id="1" name=""/>
        <p:cNvGrpSpPr/>
        <p:nvPr/>
      </p:nvGrpSpPr>
      <p:grpSpPr bwMode="auto">
        <a:xfrm>
          <a:off x="0" y="0"/>
          <a:ext cx="0" cy="0"/>
          <a:chOff x="0" y="0"/>
          <a:chExt cx="0" cy="0"/>
        </a:xfrm>
      </p:grpSpPr>
      <p:sp>
        <p:nvSpPr>
          <p:cNvPr id="249404506"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
        <p:nvSpPr>
          <p:cNvPr id="1956753006" name="PlaceHolder 2"/>
          <p:cNvSpPr>
            <a:spLocks noGrp="1"/>
          </p:cNvSpPr>
          <p:nvPr>
            <p:ph type="subTitle"/>
          </p:nvPr>
        </p:nvSpPr>
        <p:spPr bwMode="auto">
          <a:xfrm>
            <a:off x="1230480" y="1847880"/>
            <a:ext cx="9768960" cy="4350960"/>
          </a:xfrm>
          <a:prstGeom prst="rect">
            <a:avLst/>
          </a:prstGeom>
          <a:noFill/>
          <a:ln w="0">
            <a:noFill/>
          </a:ln>
        </p:spPr>
        <p:txBody>
          <a:bodyPr lIns="0" tIns="0" rIns="0" bIns="0" anchor="ctr">
            <a:noAutofit/>
          </a:bodyPr>
          <a:lstStyle/>
          <a:p>
            <a:pPr indent="0" algn="ctr">
              <a:buNone/>
              <a:defRPr/>
            </a:pPr>
            <a:endParaRPr lang="de-DE" sz="3200" b="0" strike="noStrike" spc="-1">
              <a:solidFill>
                <a:srgbClr val="000000"/>
              </a:solidFill>
              <a:latin typeface="Arial"/>
            </a:endParaRPr>
          </a:p>
        </p:txBody>
      </p:sp>
    </p:spTree>
    <p:extLst>
      <p:ext uri="{BB962C8B-B14F-4D97-AF65-F5344CB8AC3E}">
        <p14:creationId xmlns:p14="http://schemas.microsoft.com/office/powerpoint/2010/main" val="6540317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obj" preserve="1" userDrawn="1">
  <p:cSld name="Title, Content">
    <p:spTree>
      <p:nvGrpSpPr>
        <p:cNvPr id="1" name=""/>
        <p:cNvGrpSpPr/>
        <p:nvPr/>
      </p:nvGrpSpPr>
      <p:grpSpPr bwMode="auto">
        <a:xfrm>
          <a:off x="0" y="0"/>
          <a:ext cx="0" cy="0"/>
          <a:chOff x="0" y="0"/>
          <a:chExt cx="0" cy="0"/>
        </a:xfrm>
      </p:grpSpPr>
      <p:sp>
        <p:nvSpPr>
          <p:cNvPr id="472653742"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
        <p:nvSpPr>
          <p:cNvPr id="324097499" name="PlaceHolder 2"/>
          <p:cNvSpPr>
            <a:spLocks noGrp="1"/>
          </p:cNvSpPr>
          <p:nvPr>
            <p:ph/>
          </p:nvPr>
        </p:nvSpPr>
        <p:spPr bwMode="auto">
          <a:xfrm>
            <a:off x="1230480" y="1847880"/>
            <a:ext cx="9768960" cy="435096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Tree>
    <p:extLst>
      <p:ext uri="{BB962C8B-B14F-4D97-AF65-F5344CB8AC3E}">
        <p14:creationId xmlns:p14="http://schemas.microsoft.com/office/powerpoint/2010/main" val="3192295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type="twoObj" preserve="1" userDrawn="1">
  <p:cSld name="Title, 2 Content">
    <p:spTree>
      <p:nvGrpSpPr>
        <p:cNvPr id="1" name=""/>
        <p:cNvGrpSpPr/>
        <p:nvPr/>
      </p:nvGrpSpPr>
      <p:grpSpPr bwMode="auto">
        <a:xfrm>
          <a:off x="0" y="0"/>
          <a:ext cx="0" cy="0"/>
          <a:chOff x="0" y="0"/>
          <a:chExt cx="0" cy="0"/>
        </a:xfrm>
      </p:grpSpPr>
      <p:sp>
        <p:nvSpPr>
          <p:cNvPr id="46022239"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
        <p:nvSpPr>
          <p:cNvPr id="3211325" name="PlaceHolder 2"/>
          <p:cNvSpPr>
            <a:spLocks noGrp="1"/>
          </p:cNvSpPr>
          <p:nvPr>
            <p:ph/>
          </p:nvPr>
        </p:nvSpPr>
        <p:spPr bwMode="auto">
          <a:xfrm>
            <a:off x="1230480" y="1847880"/>
            <a:ext cx="4767120" cy="435096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1676111890" name="PlaceHolder 3"/>
          <p:cNvSpPr>
            <a:spLocks noGrp="1"/>
          </p:cNvSpPr>
          <p:nvPr>
            <p:ph/>
          </p:nvPr>
        </p:nvSpPr>
        <p:spPr bwMode="auto">
          <a:xfrm>
            <a:off x="6236280" y="1847880"/>
            <a:ext cx="4767120" cy="435096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Tree>
    <p:extLst>
      <p:ext uri="{BB962C8B-B14F-4D97-AF65-F5344CB8AC3E}">
        <p14:creationId xmlns:p14="http://schemas.microsoft.com/office/powerpoint/2010/main" val="21890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spTree>
      <p:nvGrpSpPr>
        <p:cNvPr id="1" name=""/>
        <p:cNvGrpSpPr/>
        <p:nvPr/>
      </p:nvGrpSpPr>
      <p:grpSpPr bwMode="auto">
        <a:xfrm>
          <a:off x="0" y="0"/>
          <a:ext cx="0" cy="0"/>
          <a:chOff x="0" y="0"/>
          <a:chExt cx="0" cy="0"/>
        </a:xfrm>
      </p:grpSpPr>
      <p:sp>
        <p:nvSpPr>
          <p:cNvPr id="556090697"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Tree>
    <p:extLst>
      <p:ext uri="{BB962C8B-B14F-4D97-AF65-F5344CB8AC3E}">
        <p14:creationId xmlns:p14="http://schemas.microsoft.com/office/powerpoint/2010/main" val="1239564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grpSp>
        <p:nvGrpSpPr>
          <p:cNvPr id="8" name="Gruppieren 7">
            <a:extLst>
              <a:ext uri="{FF2B5EF4-FFF2-40B4-BE49-F238E27FC236}">
                <a16:creationId xmlns:a16="http://schemas.microsoft.com/office/drawing/2014/main" id="{7DDCD2CD-2E38-6CA3-0247-DE942BD4B526}"/>
              </a:ext>
            </a:extLst>
          </p:cNvPr>
          <p:cNvGrpSpPr/>
          <p:nvPr userDrawn="1"/>
        </p:nvGrpSpPr>
        <p:grpSpPr>
          <a:xfrm>
            <a:off x="233111" y="4485117"/>
            <a:ext cx="11725779" cy="2112235"/>
            <a:chOff x="174833" y="3363838"/>
            <a:chExt cx="8794334" cy="1584176"/>
          </a:xfrm>
        </p:grpSpPr>
        <p:grpSp>
          <p:nvGrpSpPr>
            <p:cNvPr id="6" name="Gruppieren 5">
              <a:extLst>
                <a:ext uri="{FF2B5EF4-FFF2-40B4-BE49-F238E27FC236}">
                  <a16:creationId xmlns:a16="http://schemas.microsoft.com/office/drawing/2014/main" id="{9C404CD8-546C-306F-2C8F-1C32282C11B4}"/>
                </a:ext>
              </a:extLst>
            </p:cNvPr>
            <p:cNvGrpSpPr/>
            <p:nvPr userDrawn="1"/>
          </p:nvGrpSpPr>
          <p:grpSpPr>
            <a:xfrm>
              <a:off x="174833" y="3363838"/>
              <a:ext cx="8794334" cy="1584176"/>
              <a:chOff x="174833" y="3363838"/>
              <a:chExt cx="8794334" cy="1584176"/>
            </a:xfrm>
          </p:grpSpPr>
          <p:pic>
            <p:nvPicPr>
              <p:cNvPr id="5" name="Grafik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4833" y="3363838"/>
                <a:ext cx="8794334" cy="1584176"/>
              </a:xfrm>
              <a:prstGeom prst="rect">
                <a:avLst/>
              </a:prstGeom>
            </p:spPr>
          </p:pic>
          <p:sp>
            <p:nvSpPr>
              <p:cNvPr id="4" name="Rechteck 3">
                <a:extLst>
                  <a:ext uri="{FF2B5EF4-FFF2-40B4-BE49-F238E27FC236}">
                    <a16:creationId xmlns:a16="http://schemas.microsoft.com/office/drawing/2014/main" id="{511E2C7B-2B8F-3272-A0B0-BB8EDE29B183}"/>
                  </a:ext>
                </a:extLst>
              </p:cNvPr>
              <p:cNvSpPr/>
              <p:nvPr userDrawn="1"/>
            </p:nvSpPr>
            <p:spPr>
              <a:xfrm>
                <a:off x="5436096" y="3435920"/>
                <a:ext cx="1796784" cy="1512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p>
            </p:txBody>
          </p:sp>
        </p:grpSp>
        <p:pic>
          <p:nvPicPr>
            <p:cNvPr id="3" name="Picture 2">
              <a:extLst>
                <a:ext uri="{FF2B5EF4-FFF2-40B4-BE49-F238E27FC236}">
                  <a16:creationId xmlns:a16="http://schemas.microsoft.com/office/drawing/2014/main" id="{946D2016-68D5-6902-4501-2350E0059A49}"/>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5530568" y="3497005"/>
              <a:ext cx="1607840" cy="1389923"/>
            </a:xfrm>
            <a:prstGeom prst="roundRect">
              <a:avLst>
                <a:gd name="adj" fmla="val 4766"/>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sp>
        <p:nvSpPr>
          <p:cNvPr id="2" name="Titel 1"/>
          <p:cNvSpPr>
            <a:spLocks noGrp="1"/>
          </p:cNvSpPr>
          <p:nvPr>
            <p:ph type="title"/>
          </p:nvPr>
        </p:nvSpPr>
        <p:spPr>
          <a:xfrm>
            <a:off x="335360" y="1316765"/>
            <a:ext cx="11521280" cy="2304256"/>
          </a:xfrm>
          <a:prstGeom prst="rect">
            <a:avLst/>
          </a:prstGeom>
        </p:spPr>
        <p:txBody>
          <a:bodyPr/>
          <a:lstStyle>
            <a:lvl1pPr algn="ctr">
              <a:defRPr sz="2400" baseline="0">
                <a:latin typeface="Arial" panose="020B0604020202020204" pitchFamily="34" charset="0"/>
                <a:cs typeface="Arial" panose="020B0604020202020204" pitchFamily="34" charset="0"/>
              </a:defRPr>
            </a:lvl1pPr>
          </a:lstStyle>
          <a:p>
            <a:endParaRPr lang="de-DE" dirty="0"/>
          </a:p>
        </p:txBody>
      </p:sp>
      <p:sp>
        <p:nvSpPr>
          <p:cNvPr id="14" name="Textplatzhalter 13"/>
          <p:cNvSpPr>
            <a:spLocks noGrp="1"/>
          </p:cNvSpPr>
          <p:nvPr>
            <p:ph type="body" sz="quarter" idx="11"/>
          </p:nvPr>
        </p:nvSpPr>
        <p:spPr>
          <a:xfrm>
            <a:off x="334434" y="3525011"/>
            <a:ext cx="11523133" cy="1056216"/>
          </a:xfrm>
          <a:prstGeom prst="rect">
            <a:avLst/>
          </a:prstGeom>
        </p:spPr>
        <p:txBody>
          <a:bodyPr>
            <a:normAutofit/>
          </a:bodyPr>
          <a:lstStyle>
            <a:lvl1pPr marL="0" indent="0" algn="ctr">
              <a:buNone/>
              <a:defRPr sz="2400">
                <a:solidFill>
                  <a:schemeClr val="tx1">
                    <a:lumMod val="50000"/>
                    <a:lumOff val="50000"/>
                  </a:schemeClr>
                </a:solidFill>
              </a:defRPr>
            </a:lvl1pPr>
          </a:lstStyle>
          <a:p>
            <a:pPr lvl="0"/>
            <a:endParaRPr lang="de-DE" dirty="0"/>
          </a:p>
        </p:txBody>
      </p:sp>
    </p:spTree>
    <p:custDataLst>
      <p:tags r:id="rId1"/>
    </p:custDataLst>
    <p:extLst>
      <p:ext uri="{BB962C8B-B14F-4D97-AF65-F5344CB8AC3E}">
        <p14:creationId xmlns:p14="http://schemas.microsoft.com/office/powerpoint/2010/main" val="287163534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type="objOnly" preserve="1" userDrawn="1">
  <p:cSld name="Centered Text">
    <p:spTree>
      <p:nvGrpSpPr>
        <p:cNvPr id="1" name=""/>
        <p:cNvGrpSpPr/>
        <p:nvPr/>
      </p:nvGrpSpPr>
      <p:grpSpPr bwMode="auto">
        <a:xfrm>
          <a:off x="0" y="0"/>
          <a:ext cx="0" cy="0"/>
          <a:chOff x="0" y="0"/>
          <a:chExt cx="0" cy="0"/>
        </a:xfrm>
      </p:grpSpPr>
      <p:sp>
        <p:nvSpPr>
          <p:cNvPr id="1681070070" name="PlaceHolder 1"/>
          <p:cNvSpPr>
            <a:spLocks noGrp="1"/>
          </p:cNvSpPr>
          <p:nvPr>
            <p:ph type="subTitle"/>
          </p:nvPr>
        </p:nvSpPr>
        <p:spPr bwMode="auto">
          <a:xfrm>
            <a:off x="1230480" y="928080"/>
            <a:ext cx="9768960" cy="3897720"/>
          </a:xfrm>
          <a:prstGeom prst="rect">
            <a:avLst/>
          </a:prstGeom>
          <a:noFill/>
          <a:ln w="0">
            <a:noFill/>
          </a:ln>
        </p:spPr>
        <p:txBody>
          <a:bodyPr lIns="0" tIns="0" rIns="0" bIns="0" anchor="ctr">
            <a:noAutofit/>
          </a:bodyPr>
          <a:lstStyle/>
          <a:p>
            <a:pPr algn="ctr">
              <a:defRPr/>
            </a:pPr>
            <a:endParaRPr lang="de-DE" sz="3200" b="0" strike="noStrike" spc="-1">
              <a:solidFill>
                <a:srgbClr val="000000"/>
              </a:solidFill>
              <a:latin typeface="Arial"/>
            </a:endParaRPr>
          </a:p>
        </p:txBody>
      </p:sp>
    </p:spTree>
    <p:extLst>
      <p:ext uri="{BB962C8B-B14F-4D97-AF65-F5344CB8AC3E}">
        <p14:creationId xmlns:p14="http://schemas.microsoft.com/office/powerpoint/2010/main" val="22147950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type="twoObjAndObj" preserve="1" userDrawn="1">
  <p:cSld name="Title, 2 Content and Content">
    <p:spTree>
      <p:nvGrpSpPr>
        <p:cNvPr id="1" name=""/>
        <p:cNvGrpSpPr/>
        <p:nvPr/>
      </p:nvGrpSpPr>
      <p:grpSpPr bwMode="auto">
        <a:xfrm>
          <a:off x="0" y="0"/>
          <a:ext cx="0" cy="0"/>
          <a:chOff x="0" y="0"/>
          <a:chExt cx="0" cy="0"/>
        </a:xfrm>
      </p:grpSpPr>
      <p:sp>
        <p:nvSpPr>
          <p:cNvPr id="1145127097"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
        <p:nvSpPr>
          <p:cNvPr id="621949895" name="PlaceHolder 2"/>
          <p:cNvSpPr>
            <a:spLocks noGrp="1"/>
          </p:cNvSpPr>
          <p:nvPr>
            <p:ph/>
          </p:nvPr>
        </p:nvSpPr>
        <p:spPr bwMode="auto">
          <a:xfrm>
            <a:off x="1230480" y="184788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786703724" name="PlaceHolder 3"/>
          <p:cNvSpPr>
            <a:spLocks noGrp="1"/>
          </p:cNvSpPr>
          <p:nvPr>
            <p:ph/>
          </p:nvPr>
        </p:nvSpPr>
        <p:spPr bwMode="auto">
          <a:xfrm>
            <a:off x="6236280" y="1847880"/>
            <a:ext cx="4767120" cy="435096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445146845" name="PlaceHolder 4"/>
          <p:cNvSpPr>
            <a:spLocks noGrp="1"/>
          </p:cNvSpPr>
          <p:nvPr>
            <p:ph/>
          </p:nvPr>
        </p:nvSpPr>
        <p:spPr bwMode="auto">
          <a:xfrm>
            <a:off x="1230480" y="412056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Tree>
    <p:extLst>
      <p:ext uri="{BB962C8B-B14F-4D97-AF65-F5344CB8AC3E}">
        <p14:creationId xmlns:p14="http://schemas.microsoft.com/office/powerpoint/2010/main" val="17924170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type="objAndTwoObj" preserve="1" userDrawn="1">
  <p:cSld name="Title Content and 2 Content">
    <p:spTree>
      <p:nvGrpSpPr>
        <p:cNvPr id="1" name=""/>
        <p:cNvGrpSpPr/>
        <p:nvPr/>
      </p:nvGrpSpPr>
      <p:grpSpPr bwMode="auto">
        <a:xfrm>
          <a:off x="0" y="0"/>
          <a:ext cx="0" cy="0"/>
          <a:chOff x="0" y="0"/>
          <a:chExt cx="0" cy="0"/>
        </a:xfrm>
      </p:grpSpPr>
      <p:sp>
        <p:nvSpPr>
          <p:cNvPr id="143186741"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
        <p:nvSpPr>
          <p:cNvPr id="880953033" name="PlaceHolder 2"/>
          <p:cNvSpPr>
            <a:spLocks noGrp="1"/>
          </p:cNvSpPr>
          <p:nvPr>
            <p:ph/>
          </p:nvPr>
        </p:nvSpPr>
        <p:spPr bwMode="auto">
          <a:xfrm>
            <a:off x="1230480" y="1847880"/>
            <a:ext cx="4767120" cy="435096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849442818" name="PlaceHolder 3"/>
          <p:cNvSpPr>
            <a:spLocks noGrp="1"/>
          </p:cNvSpPr>
          <p:nvPr>
            <p:ph/>
          </p:nvPr>
        </p:nvSpPr>
        <p:spPr bwMode="auto">
          <a:xfrm>
            <a:off x="6236280" y="184788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158882751" name="PlaceHolder 4"/>
          <p:cNvSpPr>
            <a:spLocks noGrp="1"/>
          </p:cNvSpPr>
          <p:nvPr>
            <p:ph/>
          </p:nvPr>
        </p:nvSpPr>
        <p:spPr bwMode="auto">
          <a:xfrm>
            <a:off x="6236280" y="412056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Tree>
    <p:extLst>
      <p:ext uri="{BB962C8B-B14F-4D97-AF65-F5344CB8AC3E}">
        <p14:creationId xmlns:p14="http://schemas.microsoft.com/office/powerpoint/2010/main" val="25297140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type="twoObjOverTx" preserve="1" userDrawn="1">
  <p:cSld name="Title, 2 Content over Content">
    <p:spTree>
      <p:nvGrpSpPr>
        <p:cNvPr id="1" name=""/>
        <p:cNvGrpSpPr/>
        <p:nvPr/>
      </p:nvGrpSpPr>
      <p:grpSpPr bwMode="auto">
        <a:xfrm>
          <a:off x="0" y="0"/>
          <a:ext cx="0" cy="0"/>
          <a:chOff x="0" y="0"/>
          <a:chExt cx="0" cy="0"/>
        </a:xfrm>
      </p:grpSpPr>
      <p:sp>
        <p:nvSpPr>
          <p:cNvPr id="2078297541"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
        <p:nvSpPr>
          <p:cNvPr id="999095371" name="PlaceHolder 2"/>
          <p:cNvSpPr>
            <a:spLocks noGrp="1"/>
          </p:cNvSpPr>
          <p:nvPr>
            <p:ph/>
          </p:nvPr>
        </p:nvSpPr>
        <p:spPr bwMode="auto">
          <a:xfrm>
            <a:off x="1230480" y="184788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237514748" name="PlaceHolder 3"/>
          <p:cNvSpPr>
            <a:spLocks noGrp="1"/>
          </p:cNvSpPr>
          <p:nvPr>
            <p:ph/>
          </p:nvPr>
        </p:nvSpPr>
        <p:spPr bwMode="auto">
          <a:xfrm>
            <a:off x="6236280" y="184788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1757024026" name="PlaceHolder 4"/>
          <p:cNvSpPr>
            <a:spLocks noGrp="1"/>
          </p:cNvSpPr>
          <p:nvPr>
            <p:ph/>
          </p:nvPr>
        </p:nvSpPr>
        <p:spPr bwMode="auto">
          <a:xfrm>
            <a:off x="1230480" y="4120560"/>
            <a:ext cx="976896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Tree>
    <p:extLst>
      <p:ext uri="{BB962C8B-B14F-4D97-AF65-F5344CB8AC3E}">
        <p14:creationId xmlns:p14="http://schemas.microsoft.com/office/powerpoint/2010/main" val="42030411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type="objOverTx" preserve="1" userDrawn="1">
  <p:cSld name="Title, Content over Content">
    <p:spTree>
      <p:nvGrpSpPr>
        <p:cNvPr id="1" name=""/>
        <p:cNvGrpSpPr/>
        <p:nvPr/>
      </p:nvGrpSpPr>
      <p:grpSpPr bwMode="auto">
        <a:xfrm>
          <a:off x="0" y="0"/>
          <a:ext cx="0" cy="0"/>
          <a:chOff x="0" y="0"/>
          <a:chExt cx="0" cy="0"/>
        </a:xfrm>
      </p:grpSpPr>
      <p:sp>
        <p:nvSpPr>
          <p:cNvPr id="234023513"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
        <p:nvSpPr>
          <p:cNvPr id="200887026" name="PlaceHolder 2"/>
          <p:cNvSpPr>
            <a:spLocks noGrp="1"/>
          </p:cNvSpPr>
          <p:nvPr>
            <p:ph/>
          </p:nvPr>
        </p:nvSpPr>
        <p:spPr bwMode="auto">
          <a:xfrm>
            <a:off x="1230480" y="1847880"/>
            <a:ext cx="976896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553947052" name="PlaceHolder 3"/>
          <p:cNvSpPr>
            <a:spLocks noGrp="1"/>
          </p:cNvSpPr>
          <p:nvPr>
            <p:ph/>
          </p:nvPr>
        </p:nvSpPr>
        <p:spPr bwMode="auto">
          <a:xfrm>
            <a:off x="1230480" y="4120560"/>
            <a:ext cx="976896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Tree>
    <p:extLst>
      <p:ext uri="{BB962C8B-B14F-4D97-AF65-F5344CB8AC3E}">
        <p14:creationId xmlns:p14="http://schemas.microsoft.com/office/powerpoint/2010/main" val="23542582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type="fourObj" preserve="1" userDrawn="1">
  <p:cSld name="Title, 4 Content">
    <p:spTree>
      <p:nvGrpSpPr>
        <p:cNvPr id="1" name=""/>
        <p:cNvGrpSpPr/>
        <p:nvPr/>
      </p:nvGrpSpPr>
      <p:grpSpPr bwMode="auto">
        <a:xfrm>
          <a:off x="0" y="0"/>
          <a:ext cx="0" cy="0"/>
          <a:chOff x="0" y="0"/>
          <a:chExt cx="0" cy="0"/>
        </a:xfrm>
      </p:grpSpPr>
      <p:sp>
        <p:nvSpPr>
          <p:cNvPr id="1417925870"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
        <p:nvSpPr>
          <p:cNvPr id="306242142" name="PlaceHolder 2"/>
          <p:cNvSpPr>
            <a:spLocks noGrp="1"/>
          </p:cNvSpPr>
          <p:nvPr>
            <p:ph/>
          </p:nvPr>
        </p:nvSpPr>
        <p:spPr bwMode="auto">
          <a:xfrm>
            <a:off x="1230480" y="184788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1576954229" name="PlaceHolder 3"/>
          <p:cNvSpPr>
            <a:spLocks noGrp="1"/>
          </p:cNvSpPr>
          <p:nvPr>
            <p:ph/>
          </p:nvPr>
        </p:nvSpPr>
        <p:spPr bwMode="auto">
          <a:xfrm>
            <a:off x="6236280" y="184788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967934223" name="PlaceHolder 4"/>
          <p:cNvSpPr>
            <a:spLocks noGrp="1"/>
          </p:cNvSpPr>
          <p:nvPr>
            <p:ph/>
          </p:nvPr>
        </p:nvSpPr>
        <p:spPr bwMode="auto">
          <a:xfrm>
            <a:off x="1230480" y="412056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1728972595" name="PlaceHolder 5"/>
          <p:cNvSpPr>
            <a:spLocks noGrp="1"/>
          </p:cNvSpPr>
          <p:nvPr>
            <p:ph/>
          </p:nvPr>
        </p:nvSpPr>
        <p:spPr bwMode="auto">
          <a:xfrm>
            <a:off x="6236280" y="4120560"/>
            <a:ext cx="47671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Tree>
    <p:extLst>
      <p:ext uri="{BB962C8B-B14F-4D97-AF65-F5344CB8AC3E}">
        <p14:creationId xmlns:p14="http://schemas.microsoft.com/office/powerpoint/2010/main" val="15855683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type="blank" preserve="1" userDrawn="1">
  <p:cSld name="Title, 6 Content">
    <p:spTree>
      <p:nvGrpSpPr>
        <p:cNvPr id="1" name=""/>
        <p:cNvGrpSpPr/>
        <p:nvPr/>
      </p:nvGrpSpPr>
      <p:grpSpPr bwMode="auto">
        <a:xfrm>
          <a:off x="0" y="0"/>
          <a:ext cx="0" cy="0"/>
          <a:chOff x="0" y="0"/>
          <a:chExt cx="0" cy="0"/>
        </a:xfrm>
      </p:grpSpPr>
      <p:sp>
        <p:nvSpPr>
          <p:cNvPr id="1410540789" name="PlaceHolder 1"/>
          <p:cNvSpPr>
            <a:spLocks noGrp="1"/>
          </p:cNvSpPr>
          <p:nvPr>
            <p:ph type="title"/>
          </p:nvPr>
        </p:nvSpPr>
        <p:spPr bwMode="auto">
          <a:xfrm>
            <a:off x="1230480" y="928080"/>
            <a:ext cx="9768960" cy="840600"/>
          </a:xfrm>
          <a:prstGeom prst="rect">
            <a:avLst/>
          </a:prstGeom>
          <a:noFill/>
          <a:ln w="0">
            <a:noFill/>
          </a:ln>
        </p:spPr>
        <p:txBody>
          <a:bodyPr lIns="0" tIns="0" rIns="0" bIns="0" anchor="ctr">
            <a:noAutofit/>
          </a:bodyPr>
          <a:lstStyle/>
          <a:p>
            <a:pPr indent="0">
              <a:buNone/>
              <a:defRPr/>
            </a:pPr>
            <a:endParaRPr lang="de-DE" sz="1800" b="0" strike="noStrike" spc="-1">
              <a:solidFill>
                <a:srgbClr val="000000"/>
              </a:solidFill>
              <a:latin typeface="Calibri"/>
            </a:endParaRPr>
          </a:p>
        </p:txBody>
      </p:sp>
      <p:sp>
        <p:nvSpPr>
          <p:cNvPr id="1084717267" name="PlaceHolder 2"/>
          <p:cNvSpPr>
            <a:spLocks noGrp="1"/>
          </p:cNvSpPr>
          <p:nvPr>
            <p:ph/>
          </p:nvPr>
        </p:nvSpPr>
        <p:spPr bwMode="auto">
          <a:xfrm>
            <a:off x="1230480" y="1847880"/>
            <a:ext cx="31453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1375638100" name="PlaceHolder 3"/>
          <p:cNvSpPr>
            <a:spLocks noGrp="1"/>
          </p:cNvSpPr>
          <p:nvPr>
            <p:ph/>
          </p:nvPr>
        </p:nvSpPr>
        <p:spPr bwMode="auto">
          <a:xfrm>
            <a:off x="4533480" y="1847880"/>
            <a:ext cx="31453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1659110149" name="PlaceHolder 4"/>
          <p:cNvSpPr>
            <a:spLocks noGrp="1"/>
          </p:cNvSpPr>
          <p:nvPr>
            <p:ph/>
          </p:nvPr>
        </p:nvSpPr>
        <p:spPr bwMode="auto">
          <a:xfrm>
            <a:off x="7836480" y="1847880"/>
            <a:ext cx="31453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523533738" name="PlaceHolder 5"/>
          <p:cNvSpPr>
            <a:spLocks noGrp="1"/>
          </p:cNvSpPr>
          <p:nvPr>
            <p:ph/>
          </p:nvPr>
        </p:nvSpPr>
        <p:spPr bwMode="auto">
          <a:xfrm>
            <a:off x="1230480" y="4120560"/>
            <a:ext cx="31453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877919446" name="PlaceHolder 6"/>
          <p:cNvSpPr>
            <a:spLocks noGrp="1"/>
          </p:cNvSpPr>
          <p:nvPr>
            <p:ph/>
          </p:nvPr>
        </p:nvSpPr>
        <p:spPr bwMode="auto">
          <a:xfrm>
            <a:off x="4533480" y="4120560"/>
            <a:ext cx="31453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
        <p:nvSpPr>
          <p:cNvPr id="1035434779" name="PlaceHolder 7"/>
          <p:cNvSpPr>
            <a:spLocks noGrp="1"/>
          </p:cNvSpPr>
          <p:nvPr>
            <p:ph/>
          </p:nvPr>
        </p:nvSpPr>
        <p:spPr bwMode="auto">
          <a:xfrm>
            <a:off x="7836480" y="4120560"/>
            <a:ext cx="3145320" cy="2075040"/>
          </a:xfrm>
          <a:prstGeom prst="rect">
            <a:avLst/>
          </a:prstGeom>
          <a:noFill/>
          <a:ln w="0">
            <a:noFill/>
          </a:ln>
        </p:spPr>
        <p:txBody>
          <a:bodyPr lIns="0" tIns="0" rIns="0" bIns="0" anchor="t">
            <a:normAutofit/>
          </a:bodyPr>
          <a:lstStyle/>
          <a:p>
            <a:pPr indent="0">
              <a:lnSpc>
                <a:spcPct val="90000"/>
              </a:lnSpc>
              <a:spcBef>
                <a:spcPts val="1417"/>
              </a:spcBef>
              <a:buNone/>
              <a:defRPr/>
            </a:pPr>
            <a:endParaRPr lang="de-DE" sz="2800" b="0" strike="noStrike" spc="-1">
              <a:solidFill>
                <a:srgbClr val="000000"/>
              </a:solidFill>
              <a:latin typeface="Calibri"/>
            </a:endParaRPr>
          </a:p>
        </p:txBody>
      </p:sp>
    </p:spTree>
    <p:extLst>
      <p:ext uri="{BB962C8B-B14F-4D97-AF65-F5344CB8AC3E}">
        <p14:creationId xmlns:p14="http://schemas.microsoft.com/office/powerpoint/2010/main" val="3834828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UDO Schmal mit Bild">
    <p:spTree>
      <p:nvGrpSpPr>
        <p:cNvPr id="1" name=""/>
        <p:cNvGrpSpPr/>
        <p:nvPr/>
      </p:nvGrpSpPr>
      <p:grpSpPr>
        <a:xfrm>
          <a:off x="0" y="0"/>
          <a:ext cx="0" cy="0"/>
          <a:chOff x="0" y="0"/>
          <a:chExt cx="0" cy="0"/>
        </a:xfrm>
      </p:grpSpPr>
      <p:sp>
        <p:nvSpPr>
          <p:cNvPr id="12" name="Titel 1"/>
          <p:cNvSpPr>
            <a:spLocks noGrp="1"/>
          </p:cNvSpPr>
          <p:nvPr>
            <p:ph type="title" hasCustomPrompt="1"/>
          </p:nvPr>
        </p:nvSpPr>
        <p:spPr>
          <a:xfrm>
            <a:off x="609599" y="1242883"/>
            <a:ext cx="10944000" cy="435722"/>
          </a:xfrm>
          <a:prstGeom prst="rect">
            <a:avLst/>
          </a:prstGeom>
        </p:spPr>
        <p:txBody>
          <a:bodyPr/>
          <a:lstStyle>
            <a:lvl1pPr>
              <a:defRPr sz="2400">
                <a:solidFill>
                  <a:srgbClr val="84B818"/>
                </a:solidFill>
                <a:latin typeface="Arial" panose="020B0604020202020204" pitchFamily="34" charset="0"/>
                <a:cs typeface="Arial" panose="020B0604020202020204" pitchFamily="34" charset="0"/>
              </a:defRPr>
            </a:lvl1pPr>
          </a:lstStyle>
          <a:p>
            <a:pPr lvl="0"/>
            <a:r>
              <a:rPr lang="de-DE" dirty="0"/>
              <a:t>Hier Titel</a:t>
            </a:r>
          </a:p>
        </p:txBody>
      </p:sp>
      <p:cxnSp>
        <p:nvCxnSpPr>
          <p:cNvPr id="7" name="Gerade Verbindung 6"/>
          <p:cNvCxnSpPr/>
          <p:nvPr userDrawn="1"/>
        </p:nvCxnSpPr>
        <p:spPr>
          <a:xfrm>
            <a:off x="609600" y="1080140"/>
            <a:ext cx="10944000" cy="1"/>
          </a:xfrm>
          <a:prstGeom prst="line">
            <a:avLst/>
          </a:prstGeom>
          <a:ln w="3175">
            <a:solidFill>
              <a:schemeClr val="tx1"/>
            </a:solidFill>
          </a:ln>
        </p:spPr>
        <p:style>
          <a:lnRef idx="1">
            <a:schemeClr val="accent3"/>
          </a:lnRef>
          <a:fillRef idx="0">
            <a:schemeClr val="accent3"/>
          </a:fillRef>
          <a:effectRef idx="0">
            <a:schemeClr val="accent3"/>
          </a:effectRef>
          <a:fontRef idx="minor">
            <a:schemeClr val="tx1"/>
          </a:fontRef>
        </p:style>
      </p:cxnSp>
      <p:sp>
        <p:nvSpPr>
          <p:cNvPr id="3" name="Inhaltsplatzhalter 2"/>
          <p:cNvSpPr>
            <a:spLocks noGrp="1"/>
          </p:cNvSpPr>
          <p:nvPr>
            <p:ph idx="1" hasCustomPrompt="1"/>
          </p:nvPr>
        </p:nvSpPr>
        <p:spPr>
          <a:xfrm>
            <a:off x="609599" y="1789052"/>
            <a:ext cx="10944000" cy="4063095"/>
          </a:xfrm>
        </p:spPr>
        <p:txBody>
          <a:bodyPr>
            <a:normAutofit/>
          </a:bodyPr>
          <a:lstStyle>
            <a:lvl1pPr marL="285750" indent="-285750">
              <a:lnSpc>
                <a:spcPct val="100000"/>
              </a:lnSpc>
              <a:spcBef>
                <a:spcPts val="200"/>
              </a:spcBef>
              <a:spcAft>
                <a:spcPts val="300"/>
              </a:spcAft>
              <a:buFont typeface="Arial" pitchFamily="34" charset="0"/>
              <a:buChar char="•"/>
              <a:defRPr sz="1800" baseline="0">
                <a:solidFill>
                  <a:srgbClr val="565656"/>
                </a:solidFill>
                <a:latin typeface="Arial" panose="020B0604020202020204" pitchFamily="34" charset="0"/>
                <a:cs typeface="Arial" pitchFamily="34" charset="0"/>
              </a:defRPr>
            </a:lvl1pPr>
            <a:lvl2pPr marL="446088" indent="-196850">
              <a:spcBef>
                <a:spcPts val="200"/>
              </a:spcBef>
              <a:defRPr sz="1600">
                <a:latin typeface="Arial" panose="020B0604020202020204" pitchFamily="34" charset="0"/>
                <a:cs typeface="Arial" pitchFamily="34" charset="0"/>
              </a:defRPr>
            </a:lvl2pPr>
          </a:lstStyle>
          <a:p>
            <a:pPr lvl="0"/>
            <a:r>
              <a:rPr lang="de-DE" dirty="0"/>
              <a:t>Erste Ebene</a:t>
            </a:r>
          </a:p>
          <a:p>
            <a:pPr lvl="1"/>
            <a:r>
              <a:rPr lang="de-DE" dirty="0"/>
              <a:t>Zweite Ebene</a:t>
            </a:r>
          </a:p>
          <a:p>
            <a:pPr lvl="1"/>
            <a:endParaRPr lang="de-DE" dirty="0"/>
          </a:p>
          <a:p>
            <a:pPr lvl="0"/>
            <a:endParaRPr lang="de-DE" dirty="0"/>
          </a:p>
        </p:txBody>
      </p:sp>
      <p:sp>
        <p:nvSpPr>
          <p:cNvPr id="10" name="Foliennummernplatzhalter 1"/>
          <p:cNvSpPr>
            <a:spLocks noGrp="1"/>
          </p:cNvSpPr>
          <p:nvPr>
            <p:ph type="sldNum" sz="quarter" idx="4"/>
          </p:nvPr>
        </p:nvSpPr>
        <p:spPr>
          <a:xfrm>
            <a:off x="9442451" y="6310465"/>
            <a:ext cx="2133600" cy="365125"/>
          </a:xfrm>
          <a:prstGeom prst="rect">
            <a:avLst/>
          </a:prstGeom>
        </p:spPr>
        <p:txBody>
          <a:bodyPr vert="horz" lIns="91440" tIns="45720" rIns="91440" bIns="45720" rtlCol="0" anchor="ctr"/>
          <a:lstStyle>
            <a:lvl1pPr algn="r">
              <a:defRPr sz="1600" b="1">
                <a:solidFill>
                  <a:schemeClr val="tx1"/>
                </a:solidFill>
                <a:latin typeface="Akkurat" panose="02000503040000020004" pitchFamily="2" charset="0"/>
                <a:cs typeface="Arial" panose="020B0604020202020204" pitchFamily="34" charset="0"/>
              </a:defRPr>
            </a:lvl1pPr>
          </a:lstStyle>
          <a:p>
            <a:fld id="{7A811826-DEC5-45A6-80D0-3A8D392BC278}" type="slidenum">
              <a:rPr lang="de-DE" smtClean="0"/>
              <a:pPr/>
              <a:t>‹Nr.›</a:t>
            </a:fld>
            <a:endParaRPr lang="de-DE" dirty="0"/>
          </a:p>
        </p:txBody>
      </p:sp>
    </p:spTree>
    <p:extLst>
      <p:ext uri="{BB962C8B-B14F-4D97-AF65-F5344CB8AC3E}">
        <p14:creationId xmlns:p14="http://schemas.microsoft.com/office/powerpoint/2010/main" val="391707395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UDO Schmal mit Bild">
    <p:spTree>
      <p:nvGrpSpPr>
        <p:cNvPr id="1" name=""/>
        <p:cNvGrpSpPr/>
        <p:nvPr/>
      </p:nvGrpSpPr>
      <p:grpSpPr>
        <a:xfrm>
          <a:off x="0" y="0"/>
          <a:ext cx="0" cy="0"/>
          <a:chOff x="0" y="0"/>
          <a:chExt cx="0" cy="0"/>
        </a:xfrm>
      </p:grpSpPr>
      <p:sp>
        <p:nvSpPr>
          <p:cNvPr id="12" name="Titel 1"/>
          <p:cNvSpPr>
            <a:spLocks noGrp="1"/>
          </p:cNvSpPr>
          <p:nvPr>
            <p:ph type="title" hasCustomPrompt="1"/>
          </p:nvPr>
        </p:nvSpPr>
        <p:spPr>
          <a:xfrm>
            <a:off x="609599" y="1242883"/>
            <a:ext cx="10944000" cy="435722"/>
          </a:xfrm>
          <a:prstGeom prst="rect">
            <a:avLst/>
          </a:prstGeom>
        </p:spPr>
        <p:txBody>
          <a:bodyPr/>
          <a:lstStyle>
            <a:lvl1pPr>
              <a:defRPr sz="2400">
                <a:solidFill>
                  <a:srgbClr val="84B818"/>
                </a:solidFill>
                <a:latin typeface="Akkurat" panose="02000503040000020004" pitchFamily="2" charset="0"/>
              </a:defRPr>
            </a:lvl1pPr>
          </a:lstStyle>
          <a:p>
            <a:pPr lvl="0"/>
            <a:r>
              <a:rPr lang="de-DE" dirty="0"/>
              <a:t>Hier Titel</a:t>
            </a:r>
          </a:p>
        </p:txBody>
      </p:sp>
      <p:cxnSp>
        <p:nvCxnSpPr>
          <p:cNvPr id="7" name="Gerade Verbindung 6"/>
          <p:cNvCxnSpPr/>
          <p:nvPr userDrawn="1"/>
        </p:nvCxnSpPr>
        <p:spPr>
          <a:xfrm>
            <a:off x="609600" y="1080140"/>
            <a:ext cx="10944000" cy="1"/>
          </a:xfrm>
          <a:prstGeom prst="line">
            <a:avLst/>
          </a:prstGeom>
          <a:ln w="3175">
            <a:solidFill>
              <a:schemeClr val="tx1"/>
            </a:solidFill>
          </a:ln>
        </p:spPr>
        <p:style>
          <a:lnRef idx="1">
            <a:schemeClr val="accent3"/>
          </a:lnRef>
          <a:fillRef idx="0">
            <a:schemeClr val="accent3"/>
          </a:fillRef>
          <a:effectRef idx="0">
            <a:schemeClr val="accent3"/>
          </a:effectRef>
          <a:fontRef idx="minor">
            <a:schemeClr val="tx1"/>
          </a:fontRef>
        </p:style>
      </p:cxnSp>
      <p:sp>
        <p:nvSpPr>
          <p:cNvPr id="10" name="Foliennummernplatzhalter 1"/>
          <p:cNvSpPr>
            <a:spLocks noGrp="1"/>
          </p:cNvSpPr>
          <p:nvPr>
            <p:ph type="sldNum" sz="quarter" idx="4"/>
          </p:nvPr>
        </p:nvSpPr>
        <p:spPr>
          <a:xfrm>
            <a:off x="9442451" y="6310465"/>
            <a:ext cx="2133600" cy="365125"/>
          </a:xfrm>
          <a:prstGeom prst="rect">
            <a:avLst/>
          </a:prstGeom>
        </p:spPr>
        <p:txBody>
          <a:bodyPr vert="horz" lIns="91440" tIns="45720" rIns="91440" bIns="45720" rtlCol="0" anchor="ctr"/>
          <a:lstStyle>
            <a:lvl1pPr algn="r">
              <a:defRPr sz="1600" b="1">
                <a:solidFill>
                  <a:schemeClr val="tx1"/>
                </a:solidFill>
                <a:latin typeface="Akkurat" panose="02000503040000020004" pitchFamily="2" charset="0"/>
                <a:cs typeface="Arial" panose="020B0604020202020204" pitchFamily="34" charset="0"/>
              </a:defRPr>
            </a:lvl1pPr>
          </a:lstStyle>
          <a:p>
            <a:fld id="{7A811826-DEC5-45A6-80D0-3A8D392BC278}" type="slidenum">
              <a:rPr lang="de-DE" smtClean="0"/>
              <a:pPr/>
              <a:t>‹Nr.›</a:t>
            </a:fld>
            <a:endParaRPr lang="de-DE" dirty="0"/>
          </a:p>
        </p:txBody>
      </p:sp>
      <p:sp>
        <p:nvSpPr>
          <p:cNvPr id="6" name="Inhaltsplatzhalter 2"/>
          <p:cNvSpPr>
            <a:spLocks noGrp="1"/>
          </p:cNvSpPr>
          <p:nvPr>
            <p:ph sz="half" idx="10"/>
          </p:nvPr>
        </p:nvSpPr>
        <p:spPr>
          <a:xfrm>
            <a:off x="609599" y="1790966"/>
            <a:ext cx="5400000" cy="4063095"/>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Inhaltsplatzhalter 3"/>
          <p:cNvSpPr>
            <a:spLocks noGrp="1"/>
          </p:cNvSpPr>
          <p:nvPr>
            <p:ph sz="half" idx="2"/>
          </p:nvPr>
        </p:nvSpPr>
        <p:spPr>
          <a:xfrm>
            <a:off x="6153599" y="1790965"/>
            <a:ext cx="5400000" cy="4063095"/>
          </a:xfrm>
        </p:spPr>
        <p:txBody>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2706431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chluss">
    <p:spTree>
      <p:nvGrpSpPr>
        <p:cNvPr id="1" name=""/>
        <p:cNvGrpSpPr/>
        <p:nvPr/>
      </p:nvGrpSpPr>
      <p:grpSpPr>
        <a:xfrm>
          <a:off x="0" y="0"/>
          <a:ext cx="0" cy="0"/>
          <a:chOff x="0" y="0"/>
          <a:chExt cx="0" cy="0"/>
        </a:xfrm>
      </p:grpSpPr>
      <p:sp>
        <p:nvSpPr>
          <p:cNvPr id="4" name="Textfeld 3"/>
          <p:cNvSpPr txBox="1"/>
          <p:nvPr userDrawn="1"/>
        </p:nvSpPr>
        <p:spPr>
          <a:xfrm>
            <a:off x="6317001" y="1999400"/>
            <a:ext cx="5001196" cy="430887"/>
          </a:xfrm>
          <a:prstGeom prst="rect">
            <a:avLst/>
          </a:prstGeom>
          <a:noFill/>
        </p:spPr>
        <p:txBody>
          <a:bodyPr wrap="square" rtlCol="0">
            <a:spAutoFit/>
          </a:bodyPr>
          <a:lstStyle/>
          <a:p>
            <a:pPr algn="ctr"/>
            <a:r>
              <a:rPr lang="de-DE" sz="2200" dirty="0">
                <a:solidFill>
                  <a:srgbClr val="565656"/>
                </a:solidFill>
                <a:latin typeface="Akkurat" panose="02000503040000020004" pitchFamily="2" charset="0"/>
                <a:cs typeface="Arial" panose="020B0604020202020204" pitchFamily="34" charset="0"/>
              </a:rPr>
              <a:t>www.sport.tu-dortmund.de</a:t>
            </a:r>
            <a:r>
              <a:rPr lang="de-DE" sz="2200" dirty="0">
                <a:solidFill>
                  <a:srgbClr val="565656"/>
                </a:solidFill>
                <a:latin typeface="Arial" panose="020B0604020202020204" pitchFamily="34" charset="0"/>
                <a:cs typeface="Arial" panose="020B0604020202020204" pitchFamily="34" charset="0"/>
              </a:rPr>
              <a:t> </a:t>
            </a:r>
          </a:p>
        </p:txBody>
      </p:sp>
      <p:pic>
        <p:nvPicPr>
          <p:cNvPr id="1026"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6081599" y="2545656"/>
            <a:ext cx="5472000" cy="30732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5" name="Picture 11"/>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r="90380"/>
          <a:stretch/>
        </p:blipFill>
        <p:spPr bwMode="auto">
          <a:xfrm>
            <a:off x="6317001" y="2019030"/>
            <a:ext cx="590328" cy="41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1"/>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r="90380"/>
          <a:stretch/>
        </p:blipFill>
        <p:spPr bwMode="auto">
          <a:xfrm rot="10800000">
            <a:off x="10727869" y="2063280"/>
            <a:ext cx="590328" cy="41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el 1"/>
          <p:cNvSpPr>
            <a:spLocks noGrp="1"/>
          </p:cNvSpPr>
          <p:nvPr>
            <p:ph type="title" hasCustomPrompt="1"/>
          </p:nvPr>
        </p:nvSpPr>
        <p:spPr>
          <a:xfrm>
            <a:off x="609599" y="1242883"/>
            <a:ext cx="10944000" cy="435722"/>
          </a:xfrm>
          <a:prstGeom prst="rect">
            <a:avLst/>
          </a:prstGeom>
        </p:spPr>
        <p:txBody>
          <a:bodyPr/>
          <a:lstStyle>
            <a:lvl1pPr algn="l">
              <a:defRPr sz="2400">
                <a:solidFill>
                  <a:srgbClr val="84B818"/>
                </a:solidFill>
                <a:latin typeface="Arial" panose="020B0604020202020204" pitchFamily="34" charset="0"/>
                <a:cs typeface="Arial" panose="020B0604020202020204" pitchFamily="34" charset="0"/>
              </a:defRPr>
            </a:lvl1pPr>
          </a:lstStyle>
          <a:p>
            <a:pPr lvl="0"/>
            <a:r>
              <a:rPr lang="de-DE" dirty="0"/>
              <a:t>Vielen Dank für Ihre Aufmerksamkeit!</a:t>
            </a:r>
          </a:p>
        </p:txBody>
      </p:sp>
      <p:sp>
        <p:nvSpPr>
          <p:cNvPr id="9" name="Inhaltsplatzhalter 2"/>
          <p:cNvSpPr>
            <a:spLocks noGrp="1"/>
          </p:cNvSpPr>
          <p:nvPr>
            <p:ph sz="half" idx="10"/>
          </p:nvPr>
        </p:nvSpPr>
        <p:spPr>
          <a:xfrm>
            <a:off x="609598" y="1790966"/>
            <a:ext cx="5297215" cy="3827893"/>
          </a:xfrm>
        </p:spPr>
        <p:txBody>
          <a:bodyPr/>
          <a:lstStyle>
            <a:lvl1pPr>
              <a:spcBef>
                <a:spcPts val="0"/>
              </a:spcBef>
              <a:spcAft>
                <a:spcPts val="600"/>
              </a:spcAft>
              <a:defRPr sz="2000">
                <a:solidFill>
                  <a:srgbClr val="565656"/>
                </a:solidFill>
                <a:latin typeface="Arial" panose="020B0604020202020204" pitchFamily="34" charset="0"/>
                <a:cs typeface="Arial" panose="020B0604020202020204" pitchFamily="34" charset="0"/>
              </a:defRPr>
            </a:lvl1pPr>
            <a:lvl2pPr>
              <a:defRPr sz="1800">
                <a:solidFill>
                  <a:srgbClr val="565656"/>
                </a:solidFill>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ustDataLst>
      <p:tags r:id="rId1"/>
    </p:custDataLst>
    <p:extLst>
      <p:ext uri="{BB962C8B-B14F-4D97-AF65-F5344CB8AC3E}">
        <p14:creationId xmlns:p14="http://schemas.microsoft.com/office/powerpoint/2010/main" val="405514380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chluss">
    <p:spTree>
      <p:nvGrpSpPr>
        <p:cNvPr id="1" name=""/>
        <p:cNvGrpSpPr/>
        <p:nvPr/>
      </p:nvGrpSpPr>
      <p:grpSpPr>
        <a:xfrm>
          <a:off x="0" y="0"/>
          <a:ext cx="0" cy="0"/>
          <a:chOff x="0" y="0"/>
          <a:chExt cx="0" cy="0"/>
        </a:xfrm>
      </p:grpSpPr>
      <p:sp>
        <p:nvSpPr>
          <p:cNvPr id="4" name="Textfeld 3"/>
          <p:cNvSpPr txBox="1"/>
          <p:nvPr userDrawn="1"/>
        </p:nvSpPr>
        <p:spPr>
          <a:xfrm>
            <a:off x="6317001" y="5755489"/>
            <a:ext cx="5001196" cy="430887"/>
          </a:xfrm>
          <a:prstGeom prst="rect">
            <a:avLst/>
          </a:prstGeom>
          <a:noFill/>
        </p:spPr>
        <p:txBody>
          <a:bodyPr wrap="square" rtlCol="0">
            <a:spAutoFit/>
          </a:bodyPr>
          <a:lstStyle/>
          <a:p>
            <a:pPr algn="ctr"/>
            <a:r>
              <a:rPr lang="de-DE" sz="2200" dirty="0">
                <a:solidFill>
                  <a:srgbClr val="565656"/>
                </a:solidFill>
                <a:latin typeface="Akkurat" panose="02000503040000020004" pitchFamily="2" charset="0"/>
                <a:cs typeface="Arial" panose="020B0604020202020204" pitchFamily="34" charset="0"/>
              </a:rPr>
              <a:t>www.sport.tu-dortmund.de</a:t>
            </a:r>
            <a:r>
              <a:rPr lang="de-DE" sz="2200" dirty="0">
                <a:solidFill>
                  <a:srgbClr val="565656"/>
                </a:solidFill>
                <a:latin typeface="Arial" panose="020B0604020202020204" pitchFamily="34" charset="0"/>
                <a:cs typeface="Arial" panose="020B0604020202020204" pitchFamily="34" charset="0"/>
              </a:rPr>
              <a:t> </a:t>
            </a:r>
          </a:p>
        </p:txBody>
      </p:sp>
      <p:pic>
        <p:nvPicPr>
          <p:cNvPr id="5" name="Picture 11"/>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90380"/>
          <a:stretch/>
        </p:blipFill>
        <p:spPr bwMode="auto">
          <a:xfrm>
            <a:off x="6317001" y="5775119"/>
            <a:ext cx="590328" cy="41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1"/>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90380"/>
          <a:stretch/>
        </p:blipFill>
        <p:spPr bwMode="auto">
          <a:xfrm rot="10800000">
            <a:off x="10727869" y="5819369"/>
            <a:ext cx="590328" cy="41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6081599" y="2545656"/>
            <a:ext cx="5472000" cy="30732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8" name="Titel 1"/>
          <p:cNvSpPr>
            <a:spLocks noGrp="1"/>
          </p:cNvSpPr>
          <p:nvPr>
            <p:ph type="title" hasCustomPrompt="1"/>
          </p:nvPr>
        </p:nvSpPr>
        <p:spPr>
          <a:xfrm>
            <a:off x="609599" y="1242883"/>
            <a:ext cx="10944000" cy="435722"/>
          </a:xfrm>
          <a:prstGeom prst="rect">
            <a:avLst/>
          </a:prstGeom>
        </p:spPr>
        <p:txBody>
          <a:bodyPr/>
          <a:lstStyle>
            <a:lvl1pPr algn="l">
              <a:defRPr sz="2400">
                <a:solidFill>
                  <a:srgbClr val="84B818"/>
                </a:solidFill>
                <a:latin typeface="Arial" panose="020B0604020202020204" pitchFamily="34" charset="0"/>
                <a:cs typeface="Arial" panose="020B0604020202020204" pitchFamily="34" charset="0"/>
              </a:defRPr>
            </a:lvl1pPr>
          </a:lstStyle>
          <a:p>
            <a:pPr lvl="0"/>
            <a:r>
              <a:rPr lang="de-DE" dirty="0"/>
              <a:t>Vielen Dank für Ihre Aufmerksamkeit!</a:t>
            </a:r>
          </a:p>
        </p:txBody>
      </p:sp>
      <p:sp>
        <p:nvSpPr>
          <p:cNvPr id="9" name="Inhaltsplatzhalter 2"/>
          <p:cNvSpPr>
            <a:spLocks noGrp="1"/>
          </p:cNvSpPr>
          <p:nvPr>
            <p:ph sz="half" idx="10"/>
          </p:nvPr>
        </p:nvSpPr>
        <p:spPr>
          <a:xfrm>
            <a:off x="609598" y="1790966"/>
            <a:ext cx="5297215" cy="3827893"/>
          </a:xfrm>
        </p:spPr>
        <p:txBody>
          <a:bodyPr/>
          <a:lstStyle>
            <a:lvl1pPr>
              <a:spcBef>
                <a:spcPts val="0"/>
              </a:spcBef>
              <a:spcAft>
                <a:spcPts val="600"/>
              </a:spcAft>
              <a:defRPr sz="2000">
                <a:solidFill>
                  <a:srgbClr val="565656"/>
                </a:solidFill>
                <a:latin typeface="Arial" panose="020B0604020202020204" pitchFamily="34" charset="0"/>
                <a:cs typeface="Arial" panose="020B0604020202020204" pitchFamily="34" charset="0"/>
              </a:defRPr>
            </a:lvl1pPr>
            <a:lvl2pPr>
              <a:defRPr sz="1800">
                <a:solidFill>
                  <a:srgbClr val="565656"/>
                </a:solidFill>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ustDataLst>
      <p:tags r:id="rId1"/>
    </p:custDataLst>
    <p:extLst>
      <p:ext uri="{BB962C8B-B14F-4D97-AF65-F5344CB8AC3E}">
        <p14:creationId xmlns:p14="http://schemas.microsoft.com/office/powerpoint/2010/main" val="369557111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Überschrift + Text">
    <p:spTree>
      <p:nvGrpSpPr>
        <p:cNvPr id="1" name=""/>
        <p:cNvGrpSpPr/>
        <p:nvPr/>
      </p:nvGrpSpPr>
      <p:grpSpPr>
        <a:xfrm>
          <a:off x="0" y="0"/>
          <a:ext cx="0" cy="0"/>
          <a:chOff x="0" y="0"/>
          <a:chExt cx="0" cy="0"/>
        </a:xfrm>
      </p:grpSpPr>
      <p:sp>
        <p:nvSpPr>
          <p:cNvPr id="2" name="Titel 1"/>
          <p:cNvSpPr>
            <a:spLocks noGrp="1"/>
          </p:cNvSpPr>
          <p:nvPr>
            <p:ph type="title"/>
          </p:nvPr>
        </p:nvSpPr>
        <p:spPr>
          <a:xfrm>
            <a:off x="335360" y="1220755"/>
            <a:ext cx="11521280" cy="672075"/>
          </a:xfrm>
          <a:prstGeom prst="rect">
            <a:avLst/>
          </a:prstGeom>
        </p:spPr>
        <p:txBody>
          <a:bodyPr/>
          <a:lstStyle>
            <a:lvl1pPr algn="l">
              <a:defRPr sz="4267">
                <a:solidFill>
                  <a:srgbClr val="84B818"/>
                </a:solidFill>
                <a:latin typeface="Arial" panose="020B0604020202020204" pitchFamily="34" charset="0"/>
                <a:cs typeface="Arial" panose="020B0604020202020204" pitchFamily="34" charset="0"/>
              </a:defRPr>
            </a:lvl1pPr>
          </a:lstStyle>
          <a:p>
            <a:r>
              <a:rPr lang="de-DE" dirty="0"/>
              <a:t>Titel</a:t>
            </a:r>
          </a:p>
        </p:txBody>
      </p:sp>
      <p:sp>
        <p:nvSpPr>
          <p:cNvPr id="4" name="Textplatzhalter 3"/>
          <p:cNvSpPr>
            <a:spLocks noGrp="1"/>
          </p:cNvSpPr>
          <p:nvPr>
            <p:ph type="body" sz="quarter" idx="10"/>
          </p:nvPr>
        </p:nvSpPr>
        <p:spPr>
          <a:xfrm>
            <a:off x="334434" y="1988841"/>
            <a:ext cx="11523133" cy="4320116"/>
          </a:xfrm>
          <a:prstGeom prst="rect">
            <a:avLst/>
          </a:prstGeom>
        </p:spPr>
        <p:txBody>
          <a:bodyPr/>
          <a:lstStyle>
            <a:lvl1pPr>
              <a:buClr>
                <a:srgbClr val="84B818"/>
              </a:buClr>
              <a:defRPr sz="3200">
                <a:solidFill>
                  <a:srgbClr val="565656"/>
                </a:solidFill>
                <a:latin typeface="Arial" panose="020B0604020202020204" pitchFamily="34" charset="0"/>
                <a:cs typeface="Arial" panose="020B0604020202020204" pitchFamily="34" charset="0"/>
              </a:defRPr>
            </a:lvl1pPr>
          </a:lstStyle>
          <a:p>
            <a:pPr lvl="0"/>
            <a:r>
              <a:rPr lang="de-DE" dirty="0"/>
              <a:t>Textmasterformat bearbeiten</a:t>
            </a:r>
          </a:p>
        </p:txBody>
      </p:sp>
      <p:sp>
        <p:nvSpPr>
          <p:cNvPr id="6" name="Foliennummernplatzhalter 5"/>
          <p:cNvSpPr>
            <a:spLocks noGrp="1"/>
          </p:cNvSpPr>
          <p:nvPr>
            <p:ph type="sldNum" sz="quarter" idx="4"/>
          </p:nvPr>
        </p:nvSpPr>
        <p:spPr>
          <a:xfrm>
            <a:off x="11088555" y="6501342"/>
            <a:ext cx="733813" cy="279917"/>
          </a:xfrm>
          <a:prstGeom prst="rect">
            <a:avLst/>
          </a:prstGeom>
        </p:spPr>
        <p:txBody>
          <a:bodyPr vert="horz" lIns="91440" tIns="45720" rIns="91440" bIns="45720" rtlCol="0" anchor="ctr"/>
          <a:lstStyle>
            <a:lvl1pPr algn="ctr">
              <a:defRPr sz="1600">
                <a:solidFill>
                  <a:srgbClr val="84B818"/>
                </a:solidFill>
                <a:latin typeface="Arial" panose="020B0604020202020204" pitchFamily="34" charset="0"/>
                <a:cs typeface="Arial" panose="020B0604020202020204" pitchFamily="34" charset="0"/>
              </a:defRPr>
            </a:lvl1pPr>
          </a:lstStyle>
          <a:p>
            <a:fld id="{63CECEBB-547B-4598-95D8-3FB4D608B5D5}" type="slidenum">
              <a:rPr lang="de-DE" smtClean="0"/>
              <a:pPr/>
              <a:t>‹Nr.›</a:t>
            </a:fld>
            <a:endParaRPr lang="de-DE" dirty="0"/>
          </a:p>
        </p:txBody>
      </p:sp>
    </p:spTree>
    <p:extLst>
      <p:ext uri="{BB962C8B-B14F-4D97-AF65-F5344CB8AC3E}">
        <p14:creationId xmlns:p14="http://schemas.microsoft.com/office/powerpoint/2010/main" val="3820438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Schluss">
    <p:spTree>
      <p:nvGrpSpPr>
        <p:cNvPr id="1" name=""/>
        <p:cNvGrpSpPr/>
        <p:nvPr/>
      </p:nvGrpSpPr>
      <p:grpSpPr>
        <a:xfrm>
          <a:off x="0" y="0"/>
          <a:ext cx="0" cy="0"/>
          <a:chOff x="0" y="0"/>
          <a:chExt cx="0" cy="0"/>
        </a:xfrm>
      </p:grpSpPr>
      <p:sp>
        <p:nvSpPr>
          <p:cNvPr id="4" name="Textfeld 3"/>
          <p:cNvSpPr txBox="1"/>
          <p:nvPr userDrawn="1"/>
        </p:nvSpPr>
        <p:spPr>
          <a:xfrm>
            <a:off x="6317001" y="5755489"/>
            <a:ext cx="5001196" cy="430887"/>
          </a:xfrm>
          <a:prstGeom prst="rect">
            <a:avLst/>
          </a:prstGeom>
          <a:noFill/>
        </p:spPr>
        <p:txBody>
          <a:bodyPr wrap="square" rtlCol="0">
            <a:spAutoFit/>
          </a:bodyPr>
          <a:lstStyle/>
          <a:p>
            <a:pPr algn="ctr"/>
            <a:r>
              <a:rPr lang="de-DE" sz="2200" dirty="0">
                <a:solidFill>
                  <a:srgbClr val="565656"/>
                </a:solidFill>
                <a:latin typeface="Akkurat" panose="02000503040000020004" pitchFamily="2" charset="0"/>
                <a:cs typeface="Arial" panose="020B0604020202020204" pitchFamily="34" charset="0"/>
              </a:rPr>
              <a:t>www.sport.tu-dortmund.de</a:t>
            </a:r>
            <a:r>
              <a:rPr lang="de-DE" sz="2200" dirty="0">
                <a:solidFill>
                  <a:srgbClr val="565656"/>
                </a:solidFill>
                <a:latin typeface="Arial" panose="020B0604020202020204" pitchFamily="34" charset="0"/>
                <a:cs typeface="Arial" panose="020B0604020202020204" pitchFamily="34" charset="0"/>
              </a:rPr>
              <a:t> </a:t>
            </a:r>
          </a:p>
        </p:txBody>
      </p:sp>
      <p:pic>
        <p:nvPicPr>
          <p:cNvPr id="5" name="Picture 11"/>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90380"/>
          <a:stretch/>
        </p:blipFill>
        <p:spPr bwMode="auto">
          <a:xfrm>
            <a:off x="6317001" y="5775119"/>
            <a:ext cx="590328" cy="41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1"/>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90380"/>
          <a:stretch/>
        </p:blipFill>
        <p:spPr bwMode="auto">
          <a:xfrm rot="10800000">
            <a:off x="10727869" y="5819369"/>
            <a:ext cx="590328" cy="41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6081599" y="2545656"/>
            <a:ext cx="5472000" cy="30732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8" name="Titel 1"/>
          <p:cNvSpPr>
            <a:spLocks noGrp="1"/>
          </p:cNvSpPr>
          <p:nvPr>
            <p:ph type="title" hasCustomPrompt="1"/>
          </p:nvPr>
        </p:nvSpPr>
        <p:spPr>
          <a:xfrm>
            <a:off x="609599" y="1242883"/>
            <a:ext cx="10944000" cy="435722"/>
          </a:xfrm>
          <a:prstGeom prst="rect">
            <a:avLst/>
          </a:prstGeom>
        </p:spPr>
        <p:txBody>
          <a:bodyPr/>
          <a:lstStyle>
            <a:lvl1pPr algn="l">
              <a:defRPr sz="2400">
                <a:solidFill>
                  <a:srgbClr val="84B818"/>
                </a:solidFill>
                <a:latin typeface="Akkurat" panose="02000503040000020004" pitchFamily="2" charset="0"/>
              </a:defRPr>
            </a:lvl1pPr>
          </a:lstStyle>
          <a:p>
            <a:pPr lvl="0"/>
            <a:r>
              <a:rPr lang="de-DE" dirty="0"/>
              <a:t>Vielen Dank für Ihre Aufmerksamkeit!</a:t>
            </a:r>
          </a:p>
        </p:txBody>
      </p:sp>
      <p:sp>
        <p:nvSpPr>
          <p:cNvPr id="9" name="Inhaltsplatzhalter 2"/>
          <p:cNvSpPr>
            <a:spLocks noGrp="1"/>
          </p:cNvSpPr>
          <p:nvPr>
            <p:ph sz="half" idx="10"/>
          </p:nvPr>
        </p:nvSpPr>
        <p:spPr>
          <a:xfrm>
            <a:off x="609598" y="1790966"/>
            <a:ext cx="5297215" cy="3827893"/>
          </a:xfrm>
        </p:spPr>
        <p:txBody>
          <a:bodyPr/>
          <a:lstStyle>
            <a:lvl1pPr>
              <a:spcBef>
                <a:spcPts val="0"/>
              </a:spcBef>
              <a:spcAft>
                <a:spcPts val="600"/>
              </a:spcAft>
              <a:defRPr sz="2000">
                <a:solidFill>
                  <a:srgbClr val="565656"/>
                </a:solidFill>
              </a:defRPr>
            </a:lvl1pPr>
            <a:lvl2pPr>
              <a:defRPr sz="1800">
                <a:solidFill>
                  <a:srgbClr val="565656"/>
                </a:solidFill>
                <a:latin typeface="Akkurat" panose="02000503040000020004" pitchFamily="2" charset="0"/>
              </a:defRPr>
            </a:lvl2pPr>
            <a:lvl3pPr>
              <a:defRPr sz="1800">
                <a:latin typeface="Akkurat" panose="02000503040000020004" pitchFamily="2" charset="0"/>
              </a:defRPr>
            </a:lvl3pPr>
            <a:lvl4pPr>
              <a:defRPr sz="1800"/>
            </a:lvl4pPr>
            <a:lvl5pPr>
              <a:defRPr sz="1800">
                <a:latin typeface="Akkurat" panose="02000503040000020004" pitchFamily="2" charset="0"/>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ustDataLst>
      <p:tags r:id="rId1"/>
    </p:custDataLst>
    <p:extLst>
      <p:ext uri="{BB962C8B-B14F-4D97-AF65-F5344CB8AC3E}">
        <p14:creationId xmlns:p14="http://schemas.microsoft.com/office/powerpoint/2010/main" val="174733976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F3D2CEA3-64CE-2588-1FB5-2EC412C707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88977"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dirty="0"/>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Text</a:t>
            </a:r>
          </a:p>
        </p:txBody>
      </p:sp>
      <p:pic>
        <p:nvPicPr>
          <p:cNvPr id="11" name="Grafik 10">
            <a:extLst>
              <a:ext uri="{FF2B5EF4-FFF2-40B4-BE49-F238E27FC236}">
                <a16:creationId xmlns:a16="http://schemas.microsoft.com/office/drawing/2014/main" id="{075656A4-E39E-B854-8149-7B1EB5CA370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60110" y="5848979"/>
            <a:ext cx="2661721" cy="527852"/>
          </a:xfrm>
          <a:prstGeom prst="rect">
            <a:avLst/>
          </a:prstGeom>
        </p:spPr>
      </p:pic>
      <p:pic>
        <p:nvPicPr>
          <p:cNvPr id="13" name="Grafik 12">
            <a:extLst>
              <a:ext uri="{FF2B5EF4-FFF2-40B4-BE49-F238E27FC236}">
                <a16:creationId xmlns:a16="http://schemas.microsoft.com/office/drawing/2014/main" id="{00082828-590A-492F-5DD3-0BF3516F19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004424" y="5552576"/>
            <a:ext cx="1901825" cy="1306981"/>
          </a:xfrm>
          <a:prstGeom prst="rect">
            <a:avLst/>
          </a:prstGeom>
        </p:spPr>
      </p:pic>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5583" y="5949499"/>
            <a:ext cx="1662867" cy="373677"/>
          </a:xfrm>
          <a:prstGeom prst="rect">
            <a:avLst/>
          </a:prstGeom>
        </p:spPr>
      </p:pic>
      <p:pic>
        <p:nvPicPr>
          <p:cNvPr id="4" name="Grafik 3">
            <a:extLst>
              <a:ext uri="{FF2B5EF4-FFF2-40B4-BE49-F238E27FC236}">
                <a16:creationId xmlns:a16="http://schemas.microsoft.com/office/drawing/2014/main" id="{7E35C558-7EC4-6C51-99AF-E3DCDA449EFE}"/>
              </a:ext>
            </a:extLst>
          </p:cNvPr>
          <p:cNvPicPr>
            <a:picLocks noChangeAspect="1"/>
          </p:cNvPicPr>
          <p:nvPr userDrawn="1"/>
        </p:nvPicPr>
        <p:blipFill>
          <a:blip r:embed="rId9">
            <a:extLst>
              <a:ext uri="{96DAC541-7B7A-43D3-8B79-37D633B846F1}">
                <asvg:svgBlip xmlns:asvg="http://schemas.microsoft.com/office/drawing/2016/SVG/main" r:embed="rId10"/>
              </a:ext>
            </a:extLst>
          </a:blip>
          <a:srcRect/>
          <a:stretch/>
        </p:blipFill>
        <p:spPr>
          <a:xfrm>
            <a:off x="9046799" y="572399"/>
            <a:ext cx="2488216" cy="604076"/>
          </a:xfrm>
          <a:prstGeom prst="rect">
            <a:avLst/>
          </a:prstGeom>
        </p:spPr>
      </p:pic>
    </p:spTree>
    <p:extLst>
      <p:ext uri="{BB962C8B-B14F-4D97-AF65-F5344CB8AC3E}">
        <p14:creationId xmlns:p14="http://schemas.microsoft.com/office/powerpoint/2010/main" val="2891452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tiff"/><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11.xml"/><Relationship Id="rId7"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16.svg"/><Relationship Id="rId4" Type="http://schemas.openxmlformats.org/officeDocument/2006/relationships/slideLayout" Target="../slideLayouts/slideLayout12.xml"/><Relationship Id="rId9" Type="http://schemas.openxmlformats.org/officeDocument/2006/relationships/image" Target="../media/image1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3.xml"/><Relationship Id="rId18" Type="http://schemas.openxmlformats.org/officeDocument/2006/relationships/image" Target="../media/image5.jp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7.jpg"/><Relationship Id="rId2" Type="http://schemas.openxmlformats.org/officeDocument/2006/relationships/slideLayout" Target="../slideLayouts/slideLayout16.xml"/><Relationship Id="rId16" Type="http://schemas.openxmlformats.org/officeDocument/2006/relationships/image" Target="../media/image26.jp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25.jp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24.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de-DE" dirty="0"/>
              <a:t>Normale Schrift</a:t>
            </a:r>
          </a:p>
          <a:p>
            <a:pPr lvl="0"/>
            <a:endParaRPr lang="de-DE" dirty="0"/>
          </a:p>
        </p:txBody>
      </p:sp>
      <p:pic>
        <p:nvPicPr>
          <p:cNvPr id="7" name="Picture 15" title="Logo TU Dortmund"/>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68315" y="334967"/>
            <a:ext cx="302418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oliennummernplatzhalter 1"/>
          <p:cNvSpPr>
            <a:spLocks noGrp="1"/>
          </p:cNvSpPr>
          <p:nvPr>
            <p:ph type="sldNum" sz="quarter" idx="4"/>
          </p:nvPr>
        </p:nvSpPr>
        <p:spPr>
          <a:xfrm>
            <a:off x="9442451" y="6310465"/>
            <a:ext cx="2133600" cy="365125"/>
          </a:xfrm>
          <a:prstGeom prst="rect">
            <a:avLst/>
          </a:prstGeom>
        </p:spPr>
        <p:txBody>
          <a:bodyPr vert="horz" lIns="91440" tIns="45720" rIns="91440" bIns="45720" rtlCol="0" anchor="ctr"/>
          <a:lstStyle>
            <a:lvl1pPr algn="r">
              <a:defRPr sz="1600" b="1">
                <a:solidFill>
                  <a:schemeClr val="tx1"/>
                </a:solidFill>
                <a:latin typeface="Akkurat" panose="02000503040000020004" pitchFamily="2" charset="0"/>
                <a:cs typeface="Arial" panose="020B0604020202020204" pitchFamily="34" charset="0"/>
              </a:defRPr>
            </a:lvl1pPr>
          </a:lstStyle>
          <a:p>
            <a:fld id="{7A811826-DEC5-45A6-80D0-3A8D392BC278}" type="slidenum">
              <a:rPr lang="de-DE" smtClean="0"/>
              <a:pPr/>
              <a:t>‹Nr.›</a:t>
            </a:fld>
            <a:endParaRPr lang="de-DE" dirty="0"/>
          </a:p>
        </p:txBody>
      </p:sp>
      <p:pic>
        <p:nvPicPr>
          <p:cNvPr id="2" name="Grafik 1"/>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959351" y="336433"/>
            <a:ext cx="1192411" cy="547809"/>
          </a:xfrm>
          <a:prstGeom prst="rect">
            <a:avLst/>
          </a:prstGeom>
        </p:spPr>
      </p:pic>
      <p:pic>
        <p:nvPicPr>
          <p:cNvPr id="4" name="Grafik 3"/>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935721" y="334967"/>
            <a:ext cx="3147060" cy="807720"/>
          </a:xfrm>
          <a:prstGeom prst="rect">
            <a:avLst/>
          </a:prstGeom>
        </p:spPr>
      </p:pic>
    </p:spTree>
    <p:extLst>
      <p:ext uri="{BB962C8B-B14F-4D97-AF65-F5344CB8AC3E}">
        <p14:creationId xmlns:p14="http://schemas.microsoft.com/office/powerpoint/2010/main" val="3291570308"/>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54" r:id="rId8"/>
  </p:sldLayoutIdLst>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hf hdr="0" ftr="0" dt="0"/>
  <p:txStyles>
    <p:titleStyle>
      <a:lvl1pPr algn="l" defTabSz="914400" rtl="0" eaLnBrk="1" latinLnBrk="0" hangingPunct="1">
        <a:spcBef>
          <a:spcPct val="0"/>
        </a:spcBef>
        <a:buNone/>
        <a:defRPr lang="de-DE" sz="1750" kern="1200" smtClean="0">
          <a:solidFill>
            <a:schemeClr val="tx1"/>
          </a:solidFill>
          <a:effectLst/>
          <a:latin typeface="Arial" pitchFamily="34" charset="0"/>
          <a:ea typeface="+mj-ea"/>
          <a:cs typeface="Arial" pitchFamily="34" charset="0"/>
        </a:defRPr>
      </a:lvl1pPr>
    </p:titleStyle>
    <p:bodyStyle>
      <a:lvl1pPr marL="285750" indent="-285750" algn="l" defTabSz="914400" rtl="0" eaLnBrk="1" latinLnBrk="0" hangingPunct="1">
        <a:lnSpc>
          <a:spcPct val="100000"/>
        </a:lnSpc>
        <a:spcBef>
          <a:spcPts val="500"/>
        </a:spcBef>
        <a:spcAft>
          <a:spcPts val="1400"/>
        </a:spcAft>
        <a:buFont typeface="Arial" pitchFamily="34" charset="0"/>
        <a:buChar char="•"/>
        <a:defRPr sz="2400" kern="1200" baseline="0">
          <a:solidFill>
            <a:schemeClr val="tx1"/>
          </a:solidFill>
          <a:latin typeface="Arial" panose="020B0604020202020204" pitchFamily="34" charset="0"/>
          <a:ea typeface="+mn-ea"/>
          <a:cs typeface="Arial" pitchFamily="34" charset="0"/>
        </a:defRPr>
      </a:lvl1pPr>
      <a:lvl2pPr marL="285750" indent="-285750" algn="l" defTabSz="914400" rtl="0" eaLnBrk="1" latinLnBrk="0" hangingPunct="1">
        <a:spcBef>
          <a:spcPct val="20000"/>
        </a:spcBef>
        <a:buFont typeface="Arial" pitchFamily="34" charset="0"/>
        <a:buChar char="•"/>
        <a:defRPr sz="1700" kern="1200" baseline="0">
          <a:solidFill>
            <a:srgbClr val="565656"/>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baseline="0">
          <a:solidFill>
            <a:srgbClr val="565656"/>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baseline="0">
          <a:solidFill>
            <a:srgbClr val="565656"/>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baseline="0">
          <a:solidFill>
            <a:srgbClr val="565656"/>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EFB55DA-881E-44BF-18B7-CD0A95DAC5EA}"/>
              </a:ext>
            </a:extLst>
          </p:cNvPr>
          <p:cNvPicPr>
            <a:picLocks noChangeAspect="1"/>
          </p:cNvPicPr>
          <p:nvPr userDrawn="1"/>
        </p:nvPicPr>
        <p:blipFill>
          <a:blip r:embed="rId8" cstate="print">
            <a:extLst>
              <a:ext uri="{28A0092B-C50C-407E-A947-70E740481C1C}">
                <a14:useLocalDpi xmlns:a14="http://schemas.microsoft.com/office/drawing/2010/main" val="0"/>
              </a:ext>
            </a:extLst>
          </a:blip>
          <a:srcRect/>
          <a:stretch/>
        </p:blipFill>
        <p:spPr>
          <a:xfrm>
            <a:off x="10655" y="0"/>
            <a:ext cx="12170689" cy="1438659"/>
          </a:xfrm>
          <a:prstGeom prst="rect">
            <a:avLst/>
          </a:prstGeom>
        </p:spPr>
      </p:pic>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7494311" cy="707944"/>
          </a:xfrm>
          <a:prstGeom prst="rect">
            <a:avLst/>
          </a:prstGeom>
        </p:spPr>
        <p:txBody>
          <a:bodyPr vert="horz" lIns="0" tIns="0" rIns="0" bIns="0" rtlCol="0" anchor="t" anchorCtr="0">
            <a:noAutofit/>
          </a:bodyPr>
          <a:lstStyle/>
          <a:p>
            <a:r>
              <a:rPr lang="de-DE" dirty="0"/>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fld id="{04332C04-FA70-43ED-87F9-402E2825CCBB}" type="datetimeFigureOut">
              <a:rPr lang="de-DE" smtClean="0"/>
              <a:pPr/>
              <a:t>09.02.2026</a:t>
            </a:fld>
            <a:endParaRPr lang="de-DE" dirty="0"/>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dirty="0"/>
          </a:p>
        </p:txBody>
      </p:sp>
      <p:pic>
        <p:nvPicPr>
          <p:cNvPr id="10" name="Grafik 9">
            <a:extLst>
              <a:ext uri="{FF2B5EF4-FFF2-40B4-BE49-F238E27FC236}">
                <a16:creationId xmlns:a16="http://schemas.microsoft.com/office/drawing/2014/main" id="{8FE8EE6C-FCF8-D71B-88C1-2315CE264079}"/>
              </a:ext>
            </a:extLst>
          </p:cNvPr>
          <p:cNvPicPr>
            <a:picLocks noChangeAspect="1"/>
          </p:cNvPicPr>
          <p:nvPr userDrawn="1"/>
        </p:nvPicPr>
        <p:blipFill>
          <a:blip r:embed="rId9">
            <a:extLst>
              <a:ext uri="{96DAC541-7B7A-43D3-8B79-37D633B846F1}">
                <asvg:svgBlip xmlns:asvg="http://schemas.microsoft.com/office/drawing/2016/SVG/main" r:embed="rId10"/>
              </a:ext>
            </a:extLst>
          </a:blip>
          <a:srcRect/>
          <a:stretch/>
        </p:blipFill>
        <p:spPr>
          <a:xfrm>
            <a:off x="9046799" y="572399"/>
            <a:ext cx="2488216" cy="604076"/>
          </a:xfrm>
          <a:prstGeom prst="rect">
            <a:avLst/>
          </a:prstGeom>
        </p:spPr>
      </p:pic>
    </p:spTree>
    <p:extLst>
      <p:ext uri="{BB962C8B-B14F-4D97-AF65-F5344CB8AC3E}">
        <p14:creationId xmlns:p14="http://schemas.microsoft.com/office/powerpoint/2010/main" val="430774585"/>
      </p:ext>
    </p:extLst>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p15:clr>
            <a:srgbClr val="F26B43"/>
          </p15:clr>
        </p15:guide>
        <p15:guide id="2" pos="3840">
          <p15:clr>
            <a:srgbClr val="F26B43"/>
          </p15:clr>
        </p15:guide>
        <p15:guide id="3" pos="837">
          <p15:clr>
            <a:srgbClr val="F26B43"/>
          </p15:clr>
        </p15:guide>
        <p15:guide id="4" pos="6841">
          <p15:clr>
            <a:srgbClr val="F26B43"/>
          </p15:clr>
        </p15:guide>
        <p15:guide id="5" orient="horz" pos="390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bwMode="auto">
        <a:xfrm>
          <a:off x="0" y="0"/>
          <a:ext cx="0" cy="0"/>
          <a:chOff x="0" y="0"/>
          <a:chExt cx="0" cy="0"/>
        </a:xfrm>
      </p:grpSpPr>
      <p:pic>
        <p:nvPicPr>
          <p:cNvPr id="1461777492" name="Grafik 6"/>
          <p:cNvPicPr/>
          <p:nvPr/>
        </p:nvPicPr>
        <p:blipFill>
          <a:blip r:embed="rId14"/>
          <a:stretch/>
        </p:blipFill>
        <p:spPr bwMode="auto">
          <a:xfrm>
            <a:off x="-6480" y="3600"/>
            <a:ext cx="12198240" cy="6854039"/>
          </a:xfrm>
          <a:prstGeom prst="rect">
            <a:avLst/>
          </a:prstGeom>
          <a:ln w="0">
            <a:noFill/>
          </a:ln>
        </p:spPr>
      </p:pic>
      <p:pic>
        <p:nvPicPr>
          <p:cNvPr id="182782953" name="Grafik 7" descr="Das Logo des Projekts &quot;ComeSport. Kompetenznetzwerk&quot;."/>
          <p:cNvPicPr/>
          <p:nvPr/>
        </p:nvPicPr>
        <p:blipFill>
          <a:blip r:embed="rId15"/>
          <a:stretch/>
        </p:blipFill>
        <p:spPr bwMode="auto">
          <a:xfrm>
            <a:off x="537120" y="279720"/>
            <a:ext cx="3411000" cy="869760"/>
          </a:xfrm>
          <a:prstGeom prst="rect">
            <a:avLst/>
          </a:prstGeom>
          <a:ln w="0">
            <a:noFill/>
          </a:ln>
        </p:spPr>
      </p:pic>
      <p:pic>
        <p:nvPicPr>
          <p:cNvPr id="1165954862" name="Grafik 12"/>
          <p:cNvPicPr/>
          <p:nvPr/>
        </p:nvPicPr>
        <p:blipFill>
          <a:blip r:embed="rId16"/>
          <a:stretch/>
        </p:blipFill>
        <p:spPr bwMode="auto">
          <a:xfrm>
            <a:off x="0" y="0"/>
            <a:ext cx="12192120" cy="6850440"/>
          </a:xfrm>
          <a:prstGeom prst="rect">
            <a:avLst/>
          </a:prstGeom>
          <a:ln w="0">
            <a:noFill/>
          </a:ln>
        </p:spPr>
      </p:pic>
      <p:sp>
        <p:nvSpPr>
          <p:cNvPr id="783573162" name="PlaceHolder 1"/>
          <p:cNvSpPr>
            <a:spLocks noGrp="1"/>
          </p:cNvSpPr>
          <p:nvPr>
            <p:ph type="title"/>
          </p:nvPr>
        </p:nvSpPr>
        <p:spPr bwMode="auto">
          <a:xfrm>
            <a:off x="1523880" y="1311120"/>
            <a:ext cx="9143640" cy="2198520"/>
          </a:xfrm>
          <a:prstGeom prst="rect">
            <a:avLst/>
          </a:prstGeom>
          <a:noFill/>
          <a:ln w="0">
            <a:noFill/>
          </a:ln>
        </p:spPr>
        <p:txBody>
          <a:bodyPr anchor="b">
            <a:noAutofit/>
          </a:bodyPr>
          <a:lstStyle/>
          <a:p>
            <a:pPr indent="0" algn="ctr">
              <a:lnSpc>
                <a:spcPct val="90000"/>
              </a:lnSpc>
              <a:buNone/>
              <a:defRPr/>
            </a:pPr>
            <a:r>
              <a:rPr lang="de-DE" sz="6000" b="0" strike="noStrike" spc="-1">
                <a:solidFill>
                  <a:srgbClr val="000000"/>
                </a:solidFill>
                <a:latin typeface="Calibri Light"/>
              </a:rPr>
              <a:t>Mastertitelformat bearbeiten</a:t>
            </a:r>
            <a:endParaRPr lang="de-DE" sz="6000" b="0" strike="noStrike" spc="-1">
              <a:solidFill>
                <a:srgbClr val="000000"/>
              </a:solidFill>
              <a:latin typeface="Calibri"/>
            </a:endParaRPr>
          </a:p>
        </p:txBody>
      </p:sp>
      <p:pic>
        <p:nvPicPr>
          <p:cNvPr id="1993116866" name="Grafik 6" descr="Ein Projektverbund von lernen:digital. Kompetenzzentrum MINT"/>
          <p:cNvPicPr/>
          <p:nvPr/>
        </p:nvPicPr>
        <p:blipFill>
          <a:blip r:embed="rId17"/>
          <a:stretch/>
        </p:blipFill>
        <p:spPr bwMode="auto">
          <a:xfrm>
            <a:off x="1386360" y="5582520"/>
            <a:ext cx="2171880" cy="995400"/>
          </a:xfrm>
          <a:prstGeom prst="rect">
            <a:avLst/>
          </a:prstGeom>
          <a:ln w="0">
            <a:noFill/>
          </a:ln>
        </p:spPr>
      </p:pic>
      <p:pic>
        <p:nvPicPr>
          <p:cNvPr id="1591439937" name="Grafik 3" descr="Ein Bild, das Text, Schrift, Symbol, Grafiken enthält.&#10;&#10;Automatisch generierte Beschreibung"/>
          <p:cNvPicPr/>
          <p:nvPr/>
        </p:nvPicPr>
        <p:blipFill>
          <a:blip r:embed="rId18"/>
          <a:stretch/>
        </p:blipFill>
        <p:spPr bwMode="auto">
          <a:xfrm>
            <a:off x="1386360" y="5582520"/>
            <a:ext cx="2171880" cy="995400"/>
          </a:xfrm>
          <a:prstGeom prst="rect">
            <a:avLst/>
          </a:prstGeom>
          <a:ln w="0">
            <a:noFill/>
          </a:ln>
        </p:spPr>
      </p:pic>
      <p:pic>
        <p:nvPicPr>
          <p:cNvPr id="300175876" name="Grafik 14" descr="Das Logo des Projekts &quot;ComeSport. Kompetenznetzwerk&quot;."/>
          <p:cNvPicPr/>
          <p:nvPr/>
        </p:nvPicPr>
        <p:blipFill>
          <a:blip r:embed="rId15"/>
          <a:stretch/>
        </p:blipFill>
        <p:spPr bwMode="auto">
          <a:xfrm>
            <a:off x="537120" y="279720"/>
            <a:ext cx="3411000" cy="869760"/>
          </a:xfrm>
          <a:prstGeom prst="rect">
            <a:avLst/>
          </a:prstGeom>
          <a:ln w="0">
            <a:noFill/>
          </a:ln>
        </p:spPr>
      </p:pic>
      <p:sp>
        <p:nvSpPr>
          <p:cNvPr id="1889771954" name="PlaceHolder 2"/>
          <p:cNvSpPr>
            <a:spLocks noGrp="1"/>
          </p:cNvSpPr>
          <p:nvPr>
            <p:ph type="body"/>
          </p:nvPr>
        </p:nvSpPr>
        <p:spPr bwMode="auto">
          <a:xfrm>
            <a:off x="609480" y="1604520"/>
            <a:ext cx="109724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a:buChar char=""/>
              <a:defRPr/>
            </a:pPr>
            <a:r>
              <a:rPr lang="de-DE" sz="2800" b="0" strike="noStrike" spc="-1">
                <a:solidFill>
                  <a:srgbClr val="000000"/>
                </a:solidFill>
                <a:latin typeface="Calibri"/>
              </a:rPr>
              <a:t>Format des Gliederungstextes durch Klicken bearbeiten</a:t>
            </a:r>
          </a:p>
          <a:p>
            <a:pPr marL="864000" lvl="1" indent="-324000">
              <a:lnSpc>
                <a:spcPct val="90000"/>
              </a:lnSpc>
              <a:spcBef>
                <a:spcPts val="1134"/>
              </a:spcBef>
              <a:buClr>
                <a:srgbClr val="000000"/>
              </a:buClr>
              <a:buSzPct val="75000"/>
              <a:buFont typeface="Symbol"/>
              <a:buChar char=""/>
              <a:defRPr/>
            </a:pPr>
            <a:r>
              <a:rPr lang="de-DE" sz="2000" b="0" strike="noStrike" spc="-1">
                <a:solidFill>
                  <a:srgbClr val="000000"/>
                </a:solidFill>
                <a:latin typeface="Calibri"/>
              </a:rPr>
              <a:t>Zweite Gliederungsebene</a:t>
            </a:r>
          </a:p>
          <a:p>
            <a:pPr marL="1296000" lvl="2" indent="-288000">
              <a:lnSpc>
                <a:spcPct val="90000"/>
              </a:lnSpc>
              <a:spcBef>
                <a:spcPts val="850"/>
              </a:spcBef>
              <a:buClr>
                <a:srgbClr val="000000"/>
              </a:buClr>
              <a:buSzPct val="45000"/>
              <a:buFont typeface="Wingdings"/>
              <a:buChar char=""/>
              <a:defRPr/>
            </a:pPr>
            <a:r>
              <a:rPr lang="de-DE" sz="1800" b="0" strike="noStrike" spc="-1">
                <a:solidFill>
                  <a:srgbClr val="000000"/>
                </a:solidFill>
                <a:latin typeface="Calibri"/>
              </a:rPr>
              <a:t>Dritte Gliederungsebene</a:t>
            </a:r>
          </a:p>
          <a:p>
            <a:pPr marL="1728000" lvl="3" indent="-216000">
              <a:lnSpc>
                <a:spcPct val="90000"/>
              </a:lnSpc>
              <a:spcBef>
                <a:spcPts val="567"/>
              </a:spcBef>
              <a:buClr>
                <a:srgbClr val="000000"/>
              </a:buClr>
              <a:buSzPct val="75000"/>
              <a:buFont typeface="Symbol"/>
              <a:buChar char=""/>
              <a:defRPr/>
            </a:pPr>
            <a:r>
              <a:rPr lang="de-DE" sz="1800" b="0" strike="noStrike" spc="-1">
                <a:solidFill>
                  <a:srgbClr val="000000"/>
                </a:solidFill>
                <a:latin typeface="Calibri"/>
              </a:rPr>
              <a:t>Vierte Gliederungsebene</a:t>
            </a:r>
          </a:p>
          <a:p>
            <a:pPr marL="2160000" lvl="4" indent="-216000">
              <a:lnSpc>
                <a:spcPct val="90000"/>
              </a:lnSpc>
              <a:spcBef>
                <a:spcPts val="283"/>
              </a:spcBef>
              <a:buClr>
                <a:srgbClr val="000000"/>
              </a:buClr>
              <a:buSzPct val="45000"/>
              <a:buFont typeface="Wingdings"/>
              <a:buChar char=""/>
              <a:defRPr/>
            </a:pPr>
            <a:r>
              <a:rPr lang="de-DE" sz="2000" b="0" strike="noStrike" spc="-1">
                <a:solidFill>
                  <a:srgbClr val="000000"/>
                </a:solidFill>
                <a:latin typeface="Calibri"/>
              </a:rPr>
              <a:t>Fünfte Gliederungsebene</a:t>
            </a:r>
          </a:p>
          <a:p>
            <a:pPr marL="2592000" lvl="5" indent="-216000">
              <a:lnSpc>
                <a:spcPct val="90000"/>
              </a:lnSpc>
              <a:spcBef>
                <a:spcPts val="283"/>
              </a:spcBef>
              <a:buClr>
                <a:srgbClr val="000000"/>
              </a:buClr>
              <a:buSzPct val="45000"/>
              <a:buFont typeface="Wingdings"/>
              <a:buChar char=""/>
              <a:defRPr/>
            </a:pPr>
            <a:r>
              <a:rPr lang="de-DE" sz="2000" b="0" strike="noStrike" spc="-1">
                <a:solidFill>
                  <a:srgbClr val="000000"/>
                </a:solidFill>
                <a:latin typeface="Calibri"/>
              </a:rPr>
              <a:t>Sechste Gliederungsebene</a:t>
            </a:r>
          </a:p>
          <a:p>
            <a:pPr marL="3024000" lvl="6" indent="-216000">
              <a:lnSpc>
                <a:spcPct val="90000"/>
              </a:lnSpc>
              <a:spcBef>
                <a:spcPts val="283"/>
              </a:spcBef>
              <a:buClr>
                <a:srgbClr val="000000"/>
              </a:buClr>
              <a:buSzPct val="45000"/>
              <a:buFont typeface="Wingdings"/>
              <a:buChar char=""/>
              <a:defRPr/>
            </a:pPr>
            <a:r>
              <a:rPr lang="de-DE" sz="2000" b="0" strike="noStrike" spc="-1">
                <a:solidFill>
                  <a:srgbClr val="000000"/>
                </a:solidFill>
                <a:latin typeface="Calibri"/>
              </a:rPr>
              <a:t>Siebte Gliederungsebene</a:t>
            </a:r>
          </a:p>
        </p:txBody>
      </p:sp>
    </p:spTree>
    <p:extLst>
      <p:ext uri="{BB962C8B-B14F-4D97-AF65-F5344CB8AC3E}">
        <p14:creationId xmlns:p14="http://schemas.microsoft.com/office/powerpoint/2010/main" val="335726277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sa/4.0/deed.d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3" Type="http://schemas.openxmlformats.org/officeDocument/2006/relationships/image" Target="../media/image47.png"/><Relationship Id="rId18" Type="http://schemas.openxmlformats.org/officeDocument/2006/relationships/image" Target="../media/image52.svg"/><Relationship Id="rId26" Type="http://schemas.openxmlformats.org/officeDocument/2006/relationships/image" Target="../media/image60.svg"/><Relationship Id="rId21" Type="http://schemas.openxmlformats.org/officeDocument/2006/relationships/image" Target="../media/image55.png"/><Relationship Id="rId34" Type="http://schemas.openxmlformats.org/officeDocument/2006/relationships/image" Target="../media/image68.svg"/><Relationship Id="rId7" Type="http://schemas.openxmlformats.org/officeDocument/2006/relationships/image" Target="../media/image41.png"/><Relationship Id="rId12" Type="http://schemas.openxmlformats.org/officeDocument/2006/relationships/image" Target="../media/image46.svg"/><Relationship Id="rId17" Type="http://schemas.openxmlformats.org/officeDocument/2006/relationships/image" Target="../media/image51.png"/><Relationship Id="rId25" Type="http://schemas.openxmlformats.org/officeDocument/2006/relationships/image" Target="../media/image59.png"/><Relationship Id="rId33" Type="http://schemas.openxmlformats.org/officeDocument/2006/relationships/image" Target="../media/image67.png"/><Relationship Id="rId38" Type="http://schemas.openxmlformats.org/officeDocument/2006/relationships/image" Target="../media/image72.svg"/><Relationship Id="rId2" Type="http://schemas.openxmlformats.org/officeDocument/2006/relationships/notesSlide" Target="../notesSlides/notesSlide11.xml"/><Relationship Id="rId16" Type="http://schemas.openxmlformats.org/officeDocument/2006/relationships/image" Target="../media/image50.svg"/><Relationship Id="rId20" Type="http://schemas.openxmlformats.org/officeDocument/2006/relationships/image" Target="../media/image54.svg"/><Relationship Id="rId29" Type="http://schemas.openxmlformats.org/officeDocument/2006/relationships/image" Target="../media/image63.png"/><Relationship Id="rId1" Type="http://schemas.openxmlformats.org/officeDocument/2006/relationships/slideLayout" Target="../slideLayouts/slideLayout3.xml"/><Relationship Id="rId6" Type="http://schemas.openxmlformats.org/officeDocument/2006/relationships/image" Target="../media/image40.svg"/><Relationship Id="rId11" Type="http://schemas.openxmlformats.org/officeDocument/2006/relationships/image" Target="../media/image45.png"/><Relationship Id="rId24" Type="http://schemas.openxmlformats.org/officeDocument/2006/relationships/image" Target="../media/image58.svg"/><Relationship Id="rId32" Type="http://schemas.openxmlformats.org/officeDocument/2006/relationships/image" Target="../media/image66.svg"/><Relationship Id="rId37" Type="http://schemas.openxmlformats.org/officeDocument/2006/relationships/image" Target="../media/image71.png"/><Relationship Id="rId5" Type="http://schemas.openxmlformats.org/officeDocument/2006/relationships/image" Target="../media/image39.png"/><Relationship Id="rId15" Type="http://schemas.openxmlformats.org/officeDocument/2006/relationships/image" Target="../media/image49.png"/><Relationship Id="rId23" Type="http://schemas.openxmlformats.org/officeDocument/2006/relationships/image" Target="../media/image57.png"/><Relationship Id="rId28" Type="http://schemas.openxmlformats.org/officeDocument/2006/relationships/image" Target="../media/image62.svg"/><Relationship Id="rId36" Type="http://schemas.openxmlformats.org/officeDocument/2006/relationships/image" Target="../media/image70.svg"/><Relationship Id="rId10" Type="http://schemas.openxmlformats.org/officeDocument/2006/relationships/image" Target="../media/image44.svg"/><Relationship Id="rId19" Type="http://schemas.openxmlformats.org/officeDocument/2006/relationships/image" Target="../media/image53.png"/><Relationship Id="rId31" Type="http://schemas.openxmlformats.org/officeDocument/2006/relationships/image" Target="../media/image65.png"/><Relationship Id="rId4" Type="http://schemas.openxmlformats.org/officeDocument/2006/relationships/image" Target="../media/image38.svg"/><Relationship Id="rId9" Type="http://schemas.openxmlformats.org/officeDocument/2006/relationships/image" Target="../media/image43.png"/><Relationship Id="rId14" Type="http://schemas.openxmlformats.org/officeDocument/2006/relationships/image" Target="../media/image48.svg"/><Relationship Id="rId22" Type="http://schemas.openxmlformats.org/officeDocument/2006/relationships/image" Target="../media/image56.svg"/><Relationship Id="rId27" Type="http://schemas.openxmlformats.org/officeDocument/2006/relationships/image" Target="../media/image61.png"/><Relationship Id="rId30" Type="http://schemas.openxmlformats.org/officeDocument/2006/relationships/image" Target="../media/image64.svg"/><Relationship Id="rId35" Type="http://schemas.openxmlformats.org/officeDocument/2006/relationships/image" Target="../media/image69.png"/><Relationship Id="rId8" Type="http://schemas.openxmlformats.org/officeDocument/2006/relationships/image" Target="../media/image42.svg"/><Relationship Id="rId3" Type="http://schemas.openxmlformats.org/officeDocument/2006/relationships/image" Target="../media/image3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hyperlink" Target="https://de.m.wikipedia.org/wiki/Datei:Bootsa.jpg"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hyperlink" Target="https://creativecommons.org/licenses/by-sa/3.0/deed.de" TargetMode="External"/><Relationship Id="rId5" Type="http://schemas.openxmlformats.org/officeDocument/2006/relationships/image" Target="../media/image75.jpeg"/><Relationship Id="rId4" Type="http://schemas.openxmlformats.org/officeDocument/2006/relationships/image" Target="../media/image74.svg"/></Relationships>
</file>

<file path=ppt/slides/_rels/slide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74.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76.jpg"/><Relationship Id="rId7" Type="http://schemas.openxmlformats.org/officeDocument/2006/relationships/image" Target="../media/image79.sv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78.png"/><Relationship Id="rId5" Type="http://schemas.openxmlformats.org/officeDocument/2006/relationships/image" Target="../media/image5.jpg"/><Relationship Id="rId4" Type="http://schemas.openxmlformats.org/officeDocument/2006/relationships/image" Target="../media/image77.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svg"/></Relationships>
</file>

<file path=ppt/slides/_rels/slide2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81.svg"/></Relationships>
</file>

<file path=ppt/slides/_rels/slide28.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82.png"/><Relationship Id="rId7" Type="http://schemas.openxmlformats.org/officeDocument/2006/relationships/image" Target="../media/image73.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85.svg"/><Relationship Id="rId5" Type="http://schemas.openxmlformats.org/officeDocument/2006/relationships/image" Target="../media/image84.png"/><Relationship Id="rId4" Type="http://schemas.openxmlformats.org/officeDocument/2006/relationships/image" Target="../media/image83.svg"/></Relationships>
</file>

<file path=ppt/slides/_rels/slide2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74.sv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2.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76.jpg"/><Relationship Id="rId7" Type="http://schemas.openxmlformats.org/officeDocument/2006/relationships/image" Target="../media/image79.sv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78.png"/><Relationship Id="rId5" Type="http://schemas.openxmlformats.org/officeDocument/2006/relationships/image" Target="../media/image5.jpg"/><Relationship Id="rId4" Type="http://schemas.openxmlformats.org/officeDocument/2006/relationships/image" Target="../media/image77.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comments" Target="../comments/comment1.xml"/><Relationship Id="rId4" Type="http://schemas.openxmlformats.org/officeDocument/2006/relationships/image" Target="../media/image74.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5.jpg"/><Relationship Id="rId4" Type="http://schemas.openxmlformats.org/officeDocument/2006/relationships/image" Target="../media/image77.jp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hyperlink" Target="https://de.m.wikipedia.org/wiki/Datei:Bootsa.jpg" TargetMode="External"/><Relationship Id="rId2" Type="http://schemas.openxmlformats.org/officeDocument/2006/relationships/hyperlink" Target="https://creativecommons.org/licenses/by-sa/3.0/deed.de" TargetMode="Externa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86.png"/><Relationship Id="rId7" Type="http://schemas.openxmlformats.org/officeDocument/2006/relationships/hyperlink" Target="https://creativecommons.org/licenses/by-sa/4.0/deed.de" TargetMode="External"/><Relationship Id="rId2" Type="http://schemas.openxmlformats.org/officeDocument/2006/relationships/notesSlide" Target="../notesSlides/notesSlide45.xml"/><Relationship Id="rId1" Type="http://schemas.openxmlformats.org/officeDocument/2006/relationships/slideLayout" Target="../slideLayouts/slideLayout16.xml"/><Relationship Id="rId6" Type="http://schemas.openxmlformats.org/officeDocument/2006/relationships/image" Target="../media/image29.png"/><Relationship Id="rId11" Type="http://schemas.openxmlformats.org/officeDocument/2006/relationships/image" Target="../media/image9.svg"/><Relationship Id="rId5" Type="http://schemas.openxmlformats.org/officeDocument/2006/relationships/image" Target="../media/image30.png"/><Relationship Id="rId10" Type="http://schemas.openxmlformats.org/officeDocument/2006/relationships/image" Target="../media/image8.png"/><Relationship Id="rId4" Type="http://schemas.openxmlformats.org/officeDocument/2006/relationships/image" Target="../media/image28.png"/><Relationship Id="rId9" Type="http://schemas.openxmlformats.org/officeDocument/2006/relationships/image" Target="../media/image7.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prstGeom prst="rect">
            <a:avLst/>
          </a:prstGeom>
        </p:spPr>
        <p:txBody>
          <a:bodyPr/>
          <a:lstStyle/>
          <a:p>
            <a:pPr algn="ctr"/>
            <a:r>
              <a:rPr lang="de-DE" sz="3600" dirty="0">
                <a:solidFill>
                  <a:srgbClr val="84B818"/>
                </a:solidFill>
              </a:rPr>
              <a:t>Digital-kollaboratives Lernen mit Videos im Gestalten, Tanzen, Darstellen</a:t>
            </a:r>
          </a:p>
        </p:txBody>
      </p:sp>
      <p:sp>
        <p:nvSpPr>
          <p:cNvPr id="3" name="Textplatzhalter 2"/>
          <p:cNvSpPr>
            <a:spLocks noGrp="1"/>
          </p:cNvSpPr>
          <p:nvPr>
            <p:ph type="body" sz="quarter" idx="11"/>
          </p:nvPr>
        </p:nvSpPr>
        <p:spPr/>
        <p:txBody>
          <a:bodyPr/>
          <a:lstStyle/>
          <a:p>
            <a:pPr marL="0" indent="0" algn="ctr">
              <a:buNone/>
            </a:pPr>
            <a:r>
              <a:rPr lang="de-DE" dirty="0">
                <a:solidFill>
                  <a:schemeClr val="tx1"/>
                </a:solidFill>
              </a:rPr>
              <a:t>Anwendungsmodul</a:t>
            </a:r>
          </a:p>
        </p:txBody>
      </p:sp>
      <p:sp>
        <p:nvSpPr>
          <p:cNvPr id="14" name="Textplatzhalter 3">
            <a:extLst>
              <a:ext uri="{FF2B5EF4-FFF2-40B4-BE49-F238E27FC236}">
                <a16:creationId xmlns:a16="http://schemas.microsoft.com/office/drawing/2014/main" id="{9B43BD55-2C84-42E4-BC3F-5A68E49DE1B6}"/>
              </a:ext>
              <a:ext uri="{C183D7F6-B498-43B3-948B-1728B52AA6E4}">
                <adec:decorative xmlns:adec="http://schemas.microsoft.com/office/drawing/2017/decorative" val="0"/>
              </a:ext>
            </a:extLst>
          </p:cNvPr>
          <p:cNvSpPr txBox="1">
            <a:spLocks/>
          </p:cNvSpPr>
          <p:nvPr/>
        </p:nvSpPr>
        <p:spPr bwMode="auto">
          <a:xfrm>
            <a:off x="3294955" y="6105539"/>
            <a:ext cx="2620070" cy="676261"/>
          </a:xfrm>
          <a:prstGeom prst="rect">
            <a:avLst/>
          </a:prstGeom>
        </p:spPr>
        <p:txBody>
          <a:bodyPr vert="horz" lIns="0" tIns="0" rIns="0" bIns="0" rtlCol="0" anchor="t" anchorCtr="0">
            <a:noAutofit/>
          </a:bodyPr>
          <a:lstStyle>
            <a:lvl1pPr marL="0" indent="0" algn="l" defTabSz="914400" rtl="0" eaLnBrk="1" latinLnBrk="0" hangingPunct="1">
              <a:lnSpc>
                <a:spcPts val="1440"/>
              </a:lnSpc>
              <a:spcBef>
                <a:spcPts val="0"/>
              </a:spcBef>
              <a:buFontTx/>
              <a:buNone/>
              <a:defRPr sz="1200" kern="1200">
                <a:solidFill>
                  <a:schemeClr val="bg2"/>
                </a:solidFill>
                <a:latin typeface="+mn-lt"/>
                <a:ea typeface="+mn-ea"/>
                <a:cs typeface="+mn-cs"/>
              </a:defRPr>
            </a:lvl1pPr>
            <a:lvl2pPr marL="0" indent="0" algn="l" defTabSz="914400" rtl="0" eaLnBrk="1" latinLnBrk="0" hangingPunct="1">
              <a:lnSpc>
                <a:spcPts val="1440"/>
              </a:lnSpc>
              <a:spcBef>
                <a:spcPts val="0"/>
              </a:spcBef>
              <a:buFontTx/>
              <a:buNone/>
              <a:defRPr sz="12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3pPr>
            <a:lvl4pPr marL="54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4pPr>
            <a:lvl5pPr marL="72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600" b="0" i="0" u="none" strike="noStrike" kern="1200" cap="none" spc="0" normalizeH="0" baseline="0" noProof="0" dirty="0">
                <a:ln>
                  <a:noFill/>
                </a:ln>
                <a:solidFill>
                  <a:srgbClr val="202334"/>
                </a:solidFill>
                <a:effectLst/>
                <a:uLnTx/>
                <a:uFillTx/>
                <a:latin typeface="Kantumruy Pro" pitchFamily="2" charset="0"/>
                <a:ea typeface="+mn-ea"/>
                <a:cs typeface="+mn-cs"/>
              </a:rPr>
              <a:t>Dieses Produkt ist unter der Lizenz CC BY-SA 4.0 veröffentlicht. Ausgenommene Inhalte sind an den einzelnen Inhalten angegeben. Die </a:t>
            </a:r>
            <a:r>
              <a:rPr kumimoji="0" lang="de-DE" sz="600" b="0" i="0" u="none" strike="noStrike" kern="1200" cap="none" spc="0" normalizeH="0" baseline="0" noProof="0" dirty="0" err="1">
                <a:ln>
                  <a:noFill/>
                </a:ln>
                <a:solidFill>
                  <a:srgbClr val="202334"/>
                </a:solidFill>
                <a:effectLst/>
                <a:uLnTx/>
                <a:uFillTx/>
                <a:latin typeface="Kantumruy Pro" pitchFamily="2" charset="0"/>
                <a:ea typeface="+mn-ea"/>
                <a:cs typeface="+mn-cs"/>
              </a:rPr>
              <a:t>Urheber:innen</a:t>
            </a:r>
            <a:r>
              <a:rPr kumimoji="0" lang="de-DE" sz="600" b="0" i="0" u="none" strike="noStrike" kern="1200" cap="none" spc="0" normalizeH="0" baseline="0" noProof="0" dirty="0">
                <a:ln>
                  <a:noFill/>
                </a:ln>
                <a:solidFill>
                  <a:srgbClr val="202334"/>
                </a:solidFill>
                <a:effectLst/>
                <a:uLnTx/>
                <a:uFillTx/>
                <a:latin typeface="Kantumruy Pro" pitchFamily="2" charset="0"/>
                <a:ea typeface="+mn-ea"/>
                <a:cs typeface="+mn-cs"/>
              </a:rPr>
              <a:t> sollen bei der Weiterverwendung wie folgt angegeben werden: Britta Schröder &amp; Thomas Jaitner, Kompetenzverbund </a:t>
            </a:r>
            <a:r>
              <a:rPr kumimoji="0" lang="de-DE" sz="600" b="0" i="0" u="none" strike="noStrike" kern="1200" cap="none" spc="0" normalizeH="0" baseline="0" noProof="0" dirty="0" err="1">
                <a:ln>
                  <a:noFill/>
                </a:ln>
                <a:solidFill>
                  <a:srgbClr val="202334"/>
                </a:solidFill>
                <a:effectLst/>
                <a:uLnTx/>
                <a:uFillTx/>
                <a:latin typeface="Kantumruy Pro" pitchFamily="2" charset="0"/>
                <a:ea typeface="+mn-ea"/>
                <a:cs typeface="+mn-cs"/>
              </a:rPr>
              <a:t>lernen:digital</a:t>
            </a:r>
            <a:r>
              <a:rPr kumimoji="0" lang="de-DE" sz="600" b="0" i="0" u="none" strike="noStrike" kern="1200" cap="none" spc="0" normalizeH="0" baseline="0" noProof="0" dirty="0">
                <a:ln>
                  <a:noFill/>
                </a:ln>
                <a:solidFill>
                  <a:srgbClr val="202334"/>
                </a:solidFill>
                <a:effectLst/>
                <a:uLnTx/>
                <a:uFillTx/>
                <a:latin typeface="Kantumruy Pro" pitchFamily="2" charset="0"/>
                <a:ea typeface="+mn-ea"/>
                <a:cs typeface="+mn-cs"/>
              </a:rPr>
              <a:t>, entstanden im Projektverbund </a:t>
            </a:r>
            <a:r>
              <a:rPr kumimoji="0" lang="de-DE" sz="600" b="0" i="0" u="none" strike="noStrike" kern="1200" cap="none" spc="0" normalizeH="0" baseline="0" noProof="0" dirty="0" err="1">
                <a:ln>
                  <a:noFill/>
                </a:ln>
                <a:solidFill>
                  <a:srgbClr val="202334"/>
                </a:solidFill>
                <a:effectLst/>
                <a:uLnTx/>
                <a:uFillTx/>
                <a:latin typeface="Kantumruy Pro" pitchFamily="2" charset="0"/>
                <a:ea typeface="+mn-ea"/>
                <a:cs typeface="+mn-cs"/>
              </a:rPr>
              <a:t>Com</a:t>
            </a:r>
            <a:r>
              <a:rPr kumimoji="0" lang="de-DE" sz="600" b="0" i="0" u="none" strike="noStrike" kern="1200" cap="none" spc="0" normalizeH="0" baseline="30000" noProof="0" dirty="0" err="1">
                <a:ln>
                  <a:noFill/>
                </a:ln>
                <a:solidFill>
                  <a:srgbClr val="202334"/>
                </a:solidFill>
                <a:effectLst/>
                <a:uLnTx/>
                <a:uFillTx/>
                <a:latin typeface="Kantumruy Pro" pitchFamily="2" charset="0"/>
                <a:ea typeface="+mn-ea"/>
                <a:cs typeface="+mn-cs"/>
              </a:rPr>
              <a:t>e</a:t>
            </a:r>
            <a:r>
              <a:rPr kumimoji="0" lang="de-DE" sz="600" b="0" i="0" u="none" strike="noStrike" kern="1200" cap="none" spc="0" normalizeH="0" baseline="0" noProof="0" dirty="0" err="1">
                <a:ln>
                  <a:noFill/>
                </a:ln>
                <a:solidFill>
                  <a:srgbClr val="202334"/>
                </a:solidFill>
                <a:effectLst/>
                <a:uLnTx/>
                <a:uFillTx/>
                <a:latin typeface="Kantumruy Pro" pitchFamily="2" charset="0"/>
                <a:ea typeface="+mn-ea"/>
                <a:cs typeface="+mn-cs"/>
              </a:rPr>
              <a:t>Sport</a:t>
            </a:r>
            <a:r>
              <a:rPr kumimoji="0" lang="de-DE" sz="600" b="0" i="0" u="none" strike="noStrike" kern="1200" cap="none" spc="0" normalizeH="0" baseline="0" noProof="0" dirty="0">
                <a:ln>
                  <a:noFill/>
                </a:ln>
                <a:solidFill>
                  <a:srgbClr val="202334"/>
                </a:solidFill>
                <a:effectLst/>
                <a:uLnTx/>
                <a:uFillTx/>
                <a:latin typeface="Kantumruy Pro" pitchFamily="2" charset="0"/>
                <a:ea typeface="+mn-ea"/>
                <a:cs typeface="+mn-cs"/>
              </a:rPr>
              <a:t>.</a:t>
            </a:r>
            <a:endParaRPr kumimoji="0" lang="de-DE" sz="600" b="0" i="0" u="none" strike="noStrike" kern="1200" cap="none" spc="0" normalizeH="0" baseline="0" noProof="0" dirty="0">
              <a:ln>
                <a:noFill/>
              </a:ln>
              <a:solidFill>
                <a:srgbClr val="000000"/>
              </a:solidFill>
              <a:effectLst/>
              <a:uLnTx/>
              <a:uFillTx/>
              <a:latin typeface="Kantumruy Pro"/>
              <a:ea typeface="+mn-ea"/>
              <a:cs typeface="+mn-cs"/>
            </a:endParaRPr>
          </a:p>
        </p:txBody>
      </p:sp>
      <p:grpSp>
        <p:nvGrpSpPr>
          <p:cNvPr id="4" name="Gruppieren 3">
            <a:extLst>
              <a:ext uri="{FF2B5EF4-FFF2-40B4-BE49-F238E27FC236}">
                <a16:creationId xmlns:a16="http://schemas.microsoft.com/office/drawing/2014/main" id="{3278C629-A3FD-4E26-A2A3-76E7376DFFD6}"/>
              </a:ext>
              <a:ext uri="{C183D7F6-B498-43B3-948B-1728B52AA6E4}">
                <adec:decorative xmlns:adec="http://schemas.microsoft.com/office/drawing/2017/decorative" val="1"/>
              </a:ext>
            </a:extLst>
          </p:cNvPr>
          <p:cNvGrpSpPr/>
          <p:nvPr/>
        </p:nvGrpSpPr>
        <p:grpSpPr>
          <a:xfrm>
            <a:off x="3294955" y="5784365"/>
            <a:ext cx="843585" cy="253396"/>
            <a:chOff x="3294955" y="5784365"/>
            <a:chExt cx="843585" cy="253396"/>
          </a:xfrm>
        </p:grpSpPr>
        <p:pic>
          <p:nvPicPr>
            <p:cNvPr id="13" name="Grafik 12" descr="Creative Commons Icon CC">
              <a:hlinkClick r:id="rId3"/>
              <a:extLst>
                <a:ext uri="{FF2B5EF4-FFF2-40B4-BE49-F238E27FC236}">
                  <a16:creationId xmlns:a16="http://schemas.microsoft.com/office/drawing/2014/main" id="{29695DDB-E89C-4513-AD34-728E40CCE5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294955" y="5784365"/>
              <a:ext cx="253396" cy="253396"/>
            </a:xfrm>
            <a:prstGeom prst="rect">
              <a:avLst/>
            </a:prstGeom>
          </p:spPr>
        </p:pic>
        <p:pic>
          <p:nvPicPr>
            <p:cNvPr id="15" name="Grafik 14" descr="Creative Commons Icon SA">
              <a:hlinkClick r:id="rId3"/>
              <a:extLst>
                <a:ext uri="{FF2B5EF4-FFF2-40B4-BE49-F238E27FC236}">
                  <a16:creationId xmlns:a16="http://schemas.microsoft.com/office/drawing/2014/main" id="{CAEA1010-632E-4305-83B0-91B5AE7371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3885145" y="5784366"/>
              <a:ext cx="253395" cy="253395"/>
            </a:xfrm>
            <a:prstGeom prst="rect">
              <a:avLst/>
            </a:prstGeom>
          </p:spPr>
        </p:pic>
        <p:pic>
          <p:nvPicPr>
            <p:cNvPr id="16" name="Grafik 15" descr="Creative Commons Icon BY">
              <a:hlinkClick r:id="rId3"/>
              <a:extLst>
                <a:ext uri="{FF2B5EF4-FFF2-40B4-BE49-F238E27FC236}">
                  <a16:creationId xmlns:a16="http://schemas.microsoft.com/office/drawing/2014/main" id="{71778C09-ADA0-4E8F-9AF9-AD7FA1AED59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3590050" y="5784365"/>
              <a:ext cx="253396" cy="253396"/>
            </a:xfrm>
            <a:prstGeom prst="rect">
              <a:avLst/>
            </a:prstGeom>
          </p:spPr>
        </p:pic>
      </p:grpSp>
    </p:spTree>
    <p:extLst>
      <p:ext uri="{BB962C8B-B14F-4D97-AF65-F5344CB8AC3E}">
        <p14:creationId xmlns:p14="http://schemas.microsoft.com/office/powerpoint/2010/main" val="305145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2E077F-0C5E-4595-AF26-B0E7B3F637C8}"/>
              </a:ext>
            </a:extLst>
          </p:cNvPr>
          <p:cNvSpPr>
            <a:spLocks noGrp="1"/>
          </p:cNvSpPr>
          <p:nvPr>
            <p:ph type="title"/>
          </p:nvPr>
        </p:nvSpPr>
        <p:spPr/>
        <p:txBody>
          <a:bodyPr/>
          <a:lstStyle/>
          <a:p>
            <a:r>
              <a:rPr lang="de-DE" dirty="0"/>
              <a:t>Ziele von Gestalten, Tanzen, Darstellen – Gymnastik, Tanz, Bewegungskünste</a:t>
            </a:r>
          </a:p>
        </p:txBody>
      </p:sp>
      <p:sp>
        <p:nvSpPr>
          <p:cNvPr id="16" name="Rechteck: abgerundete Ecken 15">
            <a:extLst>
              <a:ext uri="{FF2B5EF4-FFF2-40B4-BE49-F238E27FC236}">
                <a16:creationId xmlns:a16="http://schemas.microsoft.com/office/drawing/2014/main" id="{CF069345-17DB-412E-93A7-E1D63F9F7E31}"/>
              </a:ext>
            </a:extLst>
          </p:cNvPr>
          <p:cNvSpPr/>
          <p:nvPr/>
        </p:nvSpPr>
        <p:spPr>
          <a:xfrm>
            <a:off x="4059346" y="2543371"/>
            <a:ext cx="1800000" cy="2104653"/>
          </a:xfrm>
          <a:prstGeom prst="round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de-DE" dirty="0">
                <a:solidFill>
                  <a:schemeClr val="tx1"/>
                </a:solidFill>
                <a:latin typeface="Arial" panose="020B0604020202020204" pitchFamily="34" charset="0"/>
                <a:cs typeface="Arial" panose="020B0604020202020204" pitchFamily="34" charset="0"/>
              </a:rPr>
              <a:t>Entwicklungs-förderung durch Bewegung, Spiel und Sport</a:t>
            </a:r>
          </a:p>
        </p:txBody>
      </p:sp>
      <p:sp>
        <p:nvSpPr>
          <p:cNvPr id="15" name="Rechteck: abgerundete Ecken 14">
            <a:extLst>
              <a:ext uri="{FF2B5EF4-FFF2-40B4-BE49-F238E27FC236}">
                <a16:creationId xmlns:a16="http://schemas.microsoft.com/office/drawing/2014/main" id="{9A5F1442-1A0F-4F83-A584-4658F139FDFE}"/>
              </a:ext>
            </a:extLst>
          </p:cNvPr>
          <p:cNvSpPr/>
          <p:nvPr/>
        </p:nvSpPr>
        <p:spPr>
          <a:xfrm>
            <a:off x="6098519" y="2543371"/>
            <a:ext cx="1800000" cy="2104653"/>
          </a:xfrm>
          <a:prstGeom prst="round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r"/>
            <a:r>
              <a:rPr lang="de-DE" dirty="0">
                <a:solidFill>
                  <a:schemeClr val="tx1"/>
                </a:solidFill>
                <a:latin typeface="Arial" panose="020B0604020202020204" pitchFamily="34" charset="0"/>
                <a:cs typeface="Arial" panose="020B0604020202020204" pitchFamily="34" charset="0"/>
              </a:rPr>
              <a:t>Erschließung der Bewegungs-, Spiel- und Sportkultur</a:t>
            </a:r>
          </a:p>
        </p:txBody>
      </p:sp>
      <p:sp>
        <p:nvSpPr>
          <p:cNvPr id="10" name="Explosion 2 9">
            <a:extLst>
              <a:ext uri="{FF2B5EF4-FFF2-40B4-BE49-F238E27FC236}">
                <a16:creationId xmlns:a16="http://schemas.microsoft.com/office/drawing/2014/main" id="{B0AB9644-42E7-484A-B1D8-212453FCABBE}"/>
              </a:ext>
            </a:extLst>
          </p:cNvPr>
          <p:cNvSpPr/>
          <p:nvPr/>
        </p:nvSpPr>
        <p:spPr>
          <a:xfrm rot="1155864">
            <a:off x="1631572" y="1463062"/>
            <a:ext cx="2997673" cy="2190735"/>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Rhythmus</a:t>
            </a:r>
          </a:p>
        </p:txBody>
      </p:sp>
      <p:sp>
        <p:nvSpPr>
          <p:cNvPr id="13" name="Explosion 2 10">
            <a:extLst>
              <a:ext uri="{FF2B5EF4-FFF2-40B4-BE49-F238E27FC236}">
                <a16:creationId xmlns:a16="http://schemas.microsoft.com/office/drawing/2014/main" id="{DC6407AE-16E0-4E3A-921C-271777E7DCE1}"/>
              </a:ext>
            </a:extLst>
          </p:cNvPr>
          <p:cNvSpPr/>
          <p:nvPr/>
        </p:nvSpPr>
        <p:spPr>
          <a:xfrm rot="362432">
            <a:off x="156952" y="2549005"/>
            <a:ext cx="3352355" cy="2190735"/>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Bewegungs-qualität</a:t>
            </a:r>
          </a:p>
        </p:txBody>
      </p:sp>
      <p:sp>
        <p:nvSpPr>
          <p:cNvPr id="11" name="Explosion 2 12">
            <a:extLst>
              <a:ext uri="{FF2B5EF4-FFF2-40B4-BE49-F238E27FC236}">
                <a16:creationId xmlns:a16="http://schemas.microsoft.com/office/drawing/2014/main" id="{078B2F7A-4AFD-4F9B-8116-C296082001D5}"/>
              </a:ext>
            </a:extLst>
          </p:cNvPr>
          <p:cNvSpPr/>
          <p:nvPr/>
        </p:nvSpPr>
        <p:spPr>
          <a:xfrm>
            <a:off x="319618" y="3701719"/>
            <a:ext cx="3671697" cy="2190735"/>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Körper-wahrnehmung</a:t>
            </a:r>
          </a:p>
        </p:txBody>
      </p:sp>
      <p:sp>
        <p:nvSpPr>
          <p:cNvPr id="12" name="Explosion 2 11">
            <a:extLst>
              <a:ext uri="{FF2B5EF4-FFF2-40B4-BE49-F238E27FC236}">
                <a16:creationId xmlns:a16="http://schemas.microsoft.com/office/drawing/2014/main" id="{9A565DBC-F663-415C-88AD-206C9B459FB9}"/>
              </a:ext>
            </a:extLst>
          </p:cNvPr>
          <p:cNvSpPr/>
          <p:nvPr/>
        </p:nvSpPr>
        <p:spPr>
          <a:xfrm rot="451579">
            <a:off x="2124983" y="4497726"/>
            <a:ext cx="2596200" cy="2190735"/>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Ausdruck</a:t>
            </a:r>
          </a:p>
        </p:txBody>
      </p:sp>
      <p:sp>
        <p:nvSpPr>
          <p:cNvPr id="14" name="Explosion 2 11">
            <a:extLst>
              <a:ext uri="{FF2B5EF4-FFF2-40B4-BE49-F238E27FC236}">
                <a16:creationId xmlns:a16="http://schemas.microsoft.com/office/drawing/2014/main" id="{92CA9A77-F1D4-4E01-9AD1-830A1F0F0E30}"/>
              </a:ext>
            </a:extLst>
          </p:cNvPr>
          <p:cNvSpPr/>
          <p:nvPr/>
        </p:nvSpPr>
        <p:spPr>
          <a:xfrm>
            <a:off x="3518411" y="4599735"/>
            <a:ext cx="3419877" cy="2190735"/>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Kollaboration</a:t>
            </a:r>
          </a:p>
        </p:txBody>
      </p:sp>
      <p:sp>
        <p:nvSpPr>
          <p:cNvPr id="23" name="Explosion 2 8">
            <a:extLst>
              <a:ext uri="{FF2B5EF4-FFF2-40B4-BE49-F238E27FC236}">
                <a16:creationId xmlns:a16="http://schemas.microsoft.com/office/drawing/2014/main" id="{E0BAF481-E59E-43AF-A3B7-A575F8042A53}"/>
              </a:ext>
            </a:extLst>
          </p:cNvPr>
          <p:cNvSpPr/>
          <p:nvPr/>
        </p:nvSpPr>
        <p:spPr>
          <a:xfrm rot="6420347">
            <a:off x="9211307" y="4818619"/>
            <a:ext cx="1562951" cy="2083053"/>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vert="vert270" rtlCol="0" anchor="ctr"/>
          <a:lstStyle/>
          <a:p>
            <a:pPr algn="ctr"/>
            <a:r>
              <a:rPr lang="de-DE" sz="1600" dirty="0">
                <a:solidFill>
                  <a:schemeClr val="tx1"/>
                </a:solidFill>
                <a:latin typeface="Arial" panose="020B0604020202020204" pitchFamily="34" charset="0"/>
                <a:cs typeface="Arial" panose="020B0604020202020204" pitchFamily="34" charset="0"/>
              </a:rPr>
              <a:t>…</a:t>
            </a:r>
          </a:p>
        </p:txBody>
      </p:sp>
      <p:sp>
        <p:nvSpPr>
          <p:cNvPr id="18" name="Explosion 2 2">
            <a:extLst>
              <a:ext uri="{FF2B5EF4-FFF2-40B4-BE49-F238E27FC236}">
                <a16:creationId xmlns:a16="http://schemas.microsoft.com/office/drawing/2014/main" id="{415F76A3-EE9D-4CA0-9A54-6D380A328865}"/>
              </a:ext>
            </a:extLst>
          </p:cNvPr>
          <p:cNvSpPr/>
          <p:nvPr/>
        </p:nvSpPr>
        <p:spPr>
          <a:xfrm>
            <a:off x="7613332" y="1624197"/>
            <a:ext cx="2019804" cy="1904080"/>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Yoga</a:t>
            </a:r>
          </a:p>
        </p:txBody>
      </p:sp>
      <p:sp>
        <p:nvSpPr>
          <p:cNvPr id="20" name="Explosion 2 7">
            <a:extLst>
              <a:ext uri="{FF2B5EF4-FFF2-40B4-BE49-F238E27FC236}">
                <a16:creationId xmlns:a16="http://schemas.microsoft.com/office/drawing/2014/main" id="{370B2ADB-D0DD-4B4D-82CE-2C38FD1EC9BB}"/>
              </a:ext>
            </a:extLst>
          </p:cNvPr>
          <p:cNvSpPr/>
          <p:nvPr/>
        </p:nvSpPr>
        <p:spPr>
          <a:xfrm>
            <a:off x="8011387" y="2231222"/>
            <a:ext cx="4147276" cy="1904080"/>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Rhythmische Sportgymnastik</a:t>
            </a:r>
          </a:p>
        </p:txBody>
      </p:sp>
      <p:sp>
        <p:nvSpPr>
          <p:cNvPr id="19" name="Explosion 2 6">
            <a:extLst>
              <a:ext uri="{FF2B5EF4-FFF2-40B4-BE49-F238E27FC236}">
                <a16:creationId xmlns:a16="http://schemas.microsoft.com/office/drawing/2014/main" id="{27E6B50B-2FB7-4E92-8CF3-599420DCE798}"/>
              </a:ext>
            </a:extLst>
          </p:cNvPr>
          <p:cNvSpPr/>
          <p:nvPr/>
        </p:nvSpPr>
        <p:spPr>
          <a:xfrm rot="954322">
            <a:off x="8169021" y="3700322"/>
            <a:ext cx="3774337" cy="1696057"/>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Bewegungs-theater</a:t>
            </a:r>
          </a:p>
        </p:txBody>
      </p:sp>
      <p:sp>
        <p:nvSpPr>
          <p:cNvPr id="21" name="Explosion 2 8">
            <a:extLst>
              <a:ext uri="{FF2B5EF4-FFF2-40B4-BE49-F238E27FC236}">
                <a16:creationId xmlns:a16="http://schemas.microsoft.com/office/drawing/2014/main" id="{4FCFA24A-B677-45AD-824E-B0D73ED2D2F2}"/>
              </a:ext>
            </a:extLst>
          </p:cNvPr>
          <p:cNvSpPr/>
          <p:nvPr/>
        </p:nvSpPr>
        <p:spPr>
          <a:xfrm rot="3312208">
            <a:off x="7232006" y="4474064"/>
            <a:ext cx="2439052" cy="2058762"/>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vert="vert270" rtlCol="0" anchor="ctr"/>
          <a:lstStyle/>
          <a:p>
            <a:pPr algn="ctr"/>
            <a:r>
              <a:rPr lang="de-DE" sz="1600" dirty="0">
                <a:solidFill>
                  <a:schemeClr val="tx1"/>
                </a:solidFill>
                <a:latin typeface="Arial" panose="020B0604020202020204" pitchFamily="34" charset="0"/>
                <a:cs typeface="Arial" panose="020B0604020202020204" pitchFamily="34" charset="0"/>
              </a:rPr>
              <a:t>Volks-tänze</a:t>
            </a:r>
          </a:p>
        </p:txBody>
      </p:sp>
      <p:sp>
        <p:nvSpPr>
          <p:cNvPr id="24" name="Explosion 2 8">
            <a:extLst>
              <a:ext uri="{FF2B5EF4-FFF2-40B4-BE49-F238E27FC236}">
                <a16:creationId xmlns:a16="http://schemas.microsoft.com/office/drawing/2014/main" id="{F5360F9D-3BD5-42B3-BFC1-7A1E4CEB0DF4}"/>
              </a:ext>
            </a:extLst>
          </p:cNvPr>
          <p:cNvSpPr/>
          <p:nvPr/>
        </p:nvSpPr>
        <p:spPr>
          <a:xfrm rot="4422985">
            <a:off x="874113" y="5008642"/>
            <a:ext cx="1562951" cy="2083053"/>
          </a:xfrm>
          <a:prstGeom prst="irregularSeal2">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vert="vert270" rtlCol="0" anchor="ctr"/>
          <a:lstStyle/>
          <a:p>
            <a:pPr algn="ctr"/>
            <a:r>
              <a:rPr lang="de-DE" sz="1600" dirty="0">
                <a:solidFill>
                  <a:schemeClr val="tx1"/>
                </a:solidFill>
                <a:latin typeface="Arial" panose="020B0604020202020204" pitchFamily="34" charset="0"/>
                <a:cs typeface="Arial" panose="020B0604020202020204" pitchFamily="34" charset="0"/>
              </a:rPr>
              <a:t>…</a:t>
            </a:r>
          </a:p>
        </p:txBody>
      </p:sp>
      <p:sp>
        <p:nvSpPr>
          <p:cNvPr id="17" name="Rechteck: abgerundete Ecken 16">
            <a:extLst>
              <a:ext uri="{FF2B5EF4-FFF2-40B4-BE49-F238E27FC236}">
                <a16:creationId xmlns:a16="http://schemas.microsoft.com/office/drawing/2014/main" id="{C8DA6716-4EDD-45E7-B692-B2F907BD1378}"/>
              </a:ext>
              <a:ext uri="{C183D7F6-B498-43B3-948B-1728B52AA6E4}">
                <adec:decorative xmlns:adec="http://schemas.microsoft.com/office/drawing/2017/decorative" val="1"/>
              </a:ext>
            </a:extLst>
          </p:cNvPr>
          <p:cNvSpPr/>
          <p:nvPr/>
        </p:nvSpPr>
        <p:spPr>
          <a:xfrm>
            <a:off x="6096000" y="2534026"/>
            <a:ext cx="1800000" cy="2104653"/>
          </a:xfrm>
          <a:prstGeom prst="round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r"/>
            <a:r>
              <a:rPr lang="de-DE" dirty="0">
                <a:solidFill>
                  <a:schemeClr val="tx1"/>
                </a:solidFill>
                <a:latin typeface="Arial" panose="020B0604020202020204" pitchFamily="34" charset="0"/>
                <a:cs typeface="Arial" panose="020B0604020202020204" pitchFamily="34" charset="0"/>
              </a:rPr>
              <a:t>Erschließung der Bewegungs-, Spiel- und Sportkultur</a:t>
            </a:r>
          </a:p>
        </p:txBody>
      </p:sp>
      <p:sp>
        <p:nvSpPr>
          <p:cNvPr id="22" name="Rechteck: abgerundete Ecken 21">
            <a:extLst>
              <a:ext uri="{FF2B5EF4-FFF2-40B4-BE49-F238E27FC236}">
                <a16:creationId xmlns:a16="http://schemas.microsoft.com/office/drawing/2014/main" id="{BB39E1AD-9175-4174-AE03-595F9D6B30EC}"/>
              </a:ext>
              <a:ext uri="{C183D7F6-B498-43B3-948B-1728B52AA6E4}">
                <adec:decorative xmlns:adec="http://schemas.microsoft.com/office/drawing/2017/decorative" val="1"/>
              </a:ext>
            </a:extLst>
          </p:cNvPr>
          <p:cNvSpPr/>
          <p:nvPr/>
        </p:nvSpPr>
        <p:spPr>
          <a:xfrm>
            <a:off x="4056827" y="2534026"/>
            <a:ext cx="1800000" cy="2104653"/>
          </a:xfrm>
          <a:prstGeom prst="round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de-DE" dirty="0">
                <a:solidFill>
                  <a:schemeClr val="tx1"/>
                </a:solidFill>
                <a:latin typeface="Arial" panose="020B0604020202020204" pitchFamily="34" charset="0"/>
                <a:cs typeface="Arial" panose="020B0604020202020204" pitchFamily="34" charset="0"/>
              </a:rPr>
              <a:t>Entwicklungs-förderung durch Bewegung, Spiel und Sport</a:t>
            </a:r>
          </a:p>
        </p:txBody>
      </p:sp>
      <p:sp>
        <p:nvSpPr>
          <p:cNvPr id="4" name="Foliennummernplatzhalter 3">
            <a:extLst>
              <a:ext uri="{FF2B5EF4-FFF2-40B4-BE49-F238E27FC236}">
                <a16:creationId xmlns:a16="http://schemas.microsoft.com/office/drawing/2014/main" id="{25312234-DBED-4EE8-80BF-B9DB90FB12A0}"/>
              </a:ext>
            </a:extLst>
          </p:cNvPr>
          <p:cNvSpPr>
            <a:spLocks noGrp="1"/>
          </p:cNvSpPr>
          <p:nvPr>
            <p:ph type="sldNum" sz="quarter" idx="4"/>
          </p:nvPr>
        </p:nvSpPr>
        <p:spPr/>
        <p:txBody>
          <a:bodyPr/>
          <a:lstStyle/>
          <a:p>
            <a:fld id="{7A811826-DEC5-45A6-80D0-3A8D392BC278}" type="slidenum">
              <a:rPr lang="de-DE" smtClean="0">
                <a:solidFill>
                  <a:schemeClr val="tx1">
                    <a:lumMod val="85000"/>
                    <a:lumOff val="15000"/>
                  </a:schemeClr>
                </a:solidFill>
              </a:rPr>
              <a:pPr/>
              <a:t>10</a:t>
            </a:fld>
            <a:endParaRPr lang="de-DE" dirty="0">
              <a:solidFill>
                <a:schemeClr val="tx1">
                  <a:lumMod val="85000"/>
                  <a:lumOff val="15000"/>
                </a:schemeClr>
              </a:solidFill>
            </a:endParaRPr>
          </a:p>
        </p:txBody>
      </p:sp>
    </p:spTree>
    <p:extLst>
      <p:ext uri="{BB962C8B-B14F-4D97-AF65-F5344CB8AC3E}">
        <p14:creationId xmlns:p14="http://schemas.microsoft.com/office/powerpoint/2010/main" val="1226741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1" grpId="0" animBg="1"/>
      <p:bldP spid="12" grpId="0" animBg="1"/>
      <p:bldP spid="14" grpId="0" animBg="1"/>
      <p:bldP spid="23" grpId="0" animBg="1"/>
      <p:bldP spid="18" grpId="0" animBg="1"/>
      <p:bldP spid="20" grpId="0" animBg="1"/>
      <p:bldP spid="19" grpId="0" animBg="1"/>
      <p:bldP spid="21"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4514E0-DA8B-4BB9-A909-294B0C029829}"/>
              </a:ext>
            </a:extLst>
          </p:cNvPr>
          <p:cNvSpPr>
            <a:spLocks noGrp="1"/>
          </p:cNvSpPr>
          <p:nvPr>
            <p:ph type="title"/>
          </p:nvPr>
        </p:nvSpPr>
        <p:spPr/>
        <p:txBody>
          <a:bodyPr/>
          <a:lstStyle/>
          <a:p>
            <a:r>
              <a:rPr lang="de-DE" dirty="0"/>
              <a:t>Methodische Wege der Gestaltung</a:t>
            </a:r>
          </a:p>
        </p:txBody>
      </p:sp>
      <p:graphicFrame>
        <p:nvGraphicFramePr>
          <p:cNvPr id="5" name="Tabelle 5">
            <a:extLst>
              <a:ext uri="{FF2B5EF4-FFF2-40B4-BE49-F238E27FC236}">
                <a16:creationId xmlns:a16="http://schemas.microsoft.com/office/drawing/2014/main" id="{EC9537C7-1336-4760-B258-A6AB28E12D8C}"/>
              </a:ext>
            </a:extLst>
          </p:cNvPr>
          <p:cNvGraphicFramePr>
            <a:graphicFrameLocks noGrp="1"/>
          </p:cNvGraphicFramePr>
          <p:nvPr>
            <p:ph idx="1"/>
            <p:extLst>
              <p:ext uri="{D42A27DB-BD31-4B8C-83A1-F6EECF244321}">
                <p14:modId xmlns:p14="http://schemas.microsoft.com/office/powerpoint/2010/main" val="2016248039"/>
              </p:ext>
            </p:extLst>
          </p:nvPr>
        </p:nvGraphicFramePr>
        <p:xfrm>
          <a:off x="609600" y="1789113"/>
          <a:ext cx="10944225" cy="4124960"/>
        </p:xfrm>
        <a:graphic>
          <a:graphicData uri="http://schemas.openxmlformats.org/drawingml/2006/table">
            <a:tbl>
              <a:tblPr firstRow="1" bandRow="1">
                <a:tableStyleId>{9D7B26C5-4107-4FEC-AEDC-1716B250A1EF}</a:tableStyleId>
              </a:tblPr>
              <a:tblGrid>
                <a:gridCol w="3648075">
                  <a:extLst>
                    <a:ext uri="{9D8B030D-6E8A-4147-A177-3AD203B41FA5}">
                      <a16:colId xmlns:a16="http://schemas.microsoft.com/office/drawing/2014/main" val="4205742228"/>
                    </a:ext>
                  </a:extLst>
                </a:gridCol>
                <a:gridCol w="3648075">
                  <a:extLst>
                    <a:ext uri="{9D8B030D-6E8A-4147-A177-3AD203B41FA5}">
                      <a16:colId xmlns:a16="http://schemas.microsoft.com/office/drawing/2014/main" val="928879477"/>
                    </a:ext>
                  </a:extLst>
                </a:gridCol>
                <a:gridCol w="3648075">
                  <a:extLst>
                    <a:ext uri="{9D8B030D-6E8A-4147-A177-3AD203B41FA5}">
                      <a16:colId xmlns:a16="http://schemas.microsoft.com/office/drawing/2014/main" val="941728677"/>
                    </a:ext>
                  </a:extLst>
                </a:gridCol>
              </a:tblGrid>
              <a:tr h="370840">
                <a:tc>
                  <a:txBody>
                    <a:bodyPr/>
                    <a:lstStyle/>
                    <a:p>
                      <a:pPr algn="ctr"/>
                      <a:r>
                        <a:rPr lang="de-DE" dirty="0">
                          <a:latin typeface="Arial" panose="020B0604020202020204" pitchFamily="34" charset="0"/>
                          <a:cs typeface="Arial" panose="020B0604020202020204" pitchFamily="34" charset="0"/>
                        </a:rPr>
                        <a:t>Nachgestalten</a:t>
                      </a:r>
                    </a:p>
                  </a:txBody>
                  <a:tcPr/>
                </a:tc>
                <a:tc>
                  <a:txBody>
                    <a:bodyPr/>
                    <a:lstStyle/>
                    <a:p>
                      <a:pPr algn="ctr"/>
                      <a:r>
                        <a:rPr lang="de-DE" dirty="0">
                          <a:latin typeface="Arial" panose="020B0604020202020204" pitchFamily="34" charset="0"/>
                          <a:cs typeface="Arial" panose="020B0604020202020204" pitchFamily="34" charset="0"/>
                        </a:rPr>
                        <a:t>Umgestalten</a:t>
                      </a:r>
                    </a:p>
                  </a:txBody>
                  <a:tcPr/>
                </a:tc>
                <a:tc>
                  <a:txBody>
                    <a:bodyPr/>
                    <a:lstStyle/>
                    <a:p>
                      <a:pPr algn="ctr"/>
                      <a:r>
                        <a:rPr lang="de-DE" dirty="0">
                          <a:latin typeface="Arial" panose="020B0604020202020204" pitchFamily="34" charset="0"/>
                          <a:cs typeface="Arial" panose="020B0604020202020204" pitchFamily="34" charset="0"/>
                        </a:rPr>
                        <a:t>Neugestalten</a:t>
                      </a:r>
                    </a:p>
                  </a:txBody>
                  <a:tcPr/>
                </a:tc>
                <a:extLst>
                  <a:ext uri="{0D108BD9-81ED-4DB2-BD59-A6C34878D82A}">
                    <a16:rowId xmlns:a16="http://schemas.microsoft.com/office/drawing/2014/main" val="3346164037"/>
                  </a:ext>
                </a:extLst>
              </a:tr>
              <a:tr h="370840">
                <a:tc>
                  <a:txBody>
                    <a:bodyPr/>
                    <a:lstStyle/>
                    <a:p>
                      <a:pPr algn="ctr"/>
                      <a:endParaRPr lang="de-DE"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endParaRPr lang="de-DE"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0354980"/>
                  </a:ext>
                </a:extLst>
              </a:tr>
              <a:tr h="370840">
                <a:tc gridSpan="3">
                  <a:txBody>
                    <a:bodyPr/>
                    <a:lstStyle/>
                    <a:p>
                      <a:pPr algn="ctr"/>
                      <a:r>
                        <a:rPr lang="de-DE" dirty="0">
                          <a:latin typeface="Arial" panose="020B0604020202020204" pitchFamily="34" charset="0"/>
                          <a:cs typeface="Arial" panose="020B0604020202020204" pitchFamily="34" charset="0"/>
                        </a:rPr>
                        <a:t>Choreografie als Endprodukt eines Gestaltungsprozesses</a:t>
                      </a:r>
                    </a:p>
                  </a:txBody>
                  <a:tcPr>
                    <a:lnT w="12700" cap="flat" cmpd="sng" algn="ctr">
                      <a:solidFill>
                        <a:schemeClr val="tx1"/>
                      </a:solidFill>
                      <a:prstDash val="solid"/>
                      <a:round/>
                      <a:headEnd type="none" w="med" len="med"/>
                      <a:tailEnd type="none" w="med" len="med"/>
                    </a:lnT>
                  </a:tcPr>
                </a:tc>
                <a:tc hMerge="1">
                  <a:txBody>
                    <a:bodyPr/>
                    <a:lstStyle/>
                    <a:p>
                      <a:r>
                        <a:rPr lang="de-DE" dirty="0"/>
                        <a:t>Choreografie als Endprodukt eines Gestaltungsprozesses</a:t>
                      </a:r>
                    </a:p>
                  </a:txBody>
                  <a:tcPr/>
                </a:tc>
                <a:tc hMerge="1">
                  <a:txBody>
                    <a:bodyPr/>
                    <a:lstStyle/>
                    <a:p>
                      <a:endParaRPr lang="de-DE" dirty="0"/>
                    </a:p>
                  </a:txBody>
                  <a:tcPr/>
                </a:tc>
                <a:extLst>
                  <a:ext uri="{0D108BD9-81ED-4DB2-BD59-A6C34878D82A}">
                    <a16:rowId xmlns:a16="http://schemas.microsoft.com/office/drawing/2014/main" val="2466548568"/>
                  </a:ext>
                </a:extLst>
              </a:tr>
            </a:tbl>
          </a:graphicData>
        </a:graphic>
      </p:graphicFrame>
      <p:grpSp>
        <p:nvGrpSpPr>
          <p:cNvPr id="7" name="Gruppieren 6" descr="Eine Person macht vor, die anderen gestalten die Bewegung nach.">
            <a:extLst>
              <a:ext uri="{FF2B5EF4-FFF2-40B4-BE49-F238E27FC236}">
                <a16:creationId xmlns:a16="http://schemas.microsoft.com/office/drawing/2014/main" id="{3907542F-35F3-4BD5-B0FE-D5CEE390F4A1}"/>
              </a:ext>
            </a:extLst>
          </p:cNvPr>
          <p:cNvGrpSpPr/>
          <p:nvPr/>
        </p:nvGrpSpPr>
        <p:grpSpPr>
          <a:xfrm>
            <a:off x="1048856" y="2306307"/>
            <a:ext cx="2555832" cy="2927988"/>
            <a:chOff x="1048856" y="2306307"/>
            <a:chExt cx="2555832" cy="2927988"/>
          </a:xfrm>
        </p:grpSpPr>
        <p:pic>
          <p:nvPicPr>
            <p:cNvPr id="21" name="Grafik 20" descr="Person, die vorwärts geht">
              <a:extLst>
                <a:ext uri="{FF2B5EF4-FFF2-40B4-BE49-F238E27FC236}">
                  <a16:creationId xmlns:a16="http://schemas.microsoft.com/office/drawing/2014/main" id="{BC5EE29C-BF6F-471E-9CB4-8AE501ADBB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48856" y="3488970"/>
              <a:ext cx="949212" cy="1745325"/>
            </a:xfrm>
            <a:prstGeom prst="rect">
              <a:avLst/>
            </a:prstGeom>
          </p:spPr>
        </p:pic>
        <p:pic>
          <p:nvPicPr>
            <p:cNvPr id="44" name="Grafik 43" descr="Person, die vorwärts geht">
              <a:extLst>
                <a:ext uri="{FF2B5EF4-FFF2-40B4-BE49-F238E27FC236}">
                  <a16:creationId xmlns:a16="http://schemas.microsoft.com/office/drawing/2014/main" id="{63EA7519-7AAF-48FE-B86D-7A183A79B4A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22091" y="2640991"/>
              <a:ext cx="949579" cy="1746000"/>
            </a:xfrm>
            <a:prstGeom prst="rect">
              <a:avLst/>
            </a:prstGeom>
          </p:spPr>
        </p:pic>
        <p:pic>
          <p:nvPicPr>
            <p:cNvPr id="19" name="Grafik 18" descr="Person, die vorwärts geht">
              <a:extLst>
                <a:ext uri="{FF2B5EF4-FFF2-40B4-BE49-F238E27FC236}">
                  <a16:creationId xmlns:a16="http://schemas.microsoft.com/office/drawing/2014/main" id="{F4EFC0CE-06CF-44F4-B9FB-6C9AB4B6EC2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65270" y="2821222"/>
              <a:ext cx="949579" cy="1746000"/>
            </a:xfrm>
            <a:prstGeom prst="rect">
              <a:avLst/>
            </a:prstGeom>
          </p:spPr>
        </p:pic>
        <p:pic>
          <p:nvPicPr>
            <p:cNvPr id="23" name="Grafik 22" descr="Person, die vorwärts geht">
              <a:extLst>
                <a:ext uri="{FF2B5EF4-FFF2-40B4-BE49-F238E27FC236}">
                  <a16:creationId xmlns:a16="http://schemas.microsoft.com/office/drawing/2014/main" id="{AF406397-DFCC-4E73-9BFE-0000B8E1513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55109" y="3026121"/>
              <a:ext cx="949579" cy="1746000"/>
            </a:xfrm>
            <a:prstGeom prst="rect">
              <a:avLst/>
            </a:prstGeom>
          </p:spPr>
        </p:pic>
        <p:pic>
          <p:nvPicPr>
            <p:cNvPr id="33" name="Grafik 32">
              <a:extLst>
                <a:ext uri="{FF2B5EF4-FFF2-40B4-BE49-F238E27FC236}">
                  <a16:creationId xmlns:a16="http://schemas.microsoft.com/office/drawing/2014/main" id="{1EB16294-3475-4C09-83D2-364D0C469F75}"/>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778927" y="2306307"/>
              <a:ext cx="483949" cy="424800"/>
            </a:xfrm>
            <a:prstGeom prst="rect">
              <a:avLst/>
            </a:prstGeom>
          </p:spPr>
        </p:pic>
        <p:pic>
          <p:nvPicPr>
            <p:cNvPr id="41" name="Grafik 40">
              <a:extLst>
                <a:ext uri="{FF2B5EF4-FFF2-40B4-BE49-F238E27FC236}">
                  <a16:creationId xmlns:a16="http://schemas.microsoft.com/office/drawing/2014/main" id="{13E86EFA-1F2C-4B4F-BD24-98F3E6D716DD}"/>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255628" y="3166351"/>
              <a:ext cx="392797" cy="424221"/>
            </a:xfrm>
            <a:prstGeom prst="rect">
              <a:avLst/>
            </a:prstGeom>
          </p:spPr>
        </p:pic>
        <p:pic>
          <p:nvPicPr>
            <p:cNvPr id="56" name="Grafik 55">
              <a:extLst>
                <a:ext uri="{FF2B5EF4-FFF2-40B4-BE49-F238E27FC236}">
                  <a16:creationId xmlns:a16="http://schemas.microsoft.com/office/drawing/2014/main" id="{AE04E0B1-48AF-4FE2-B1D6-81DC6ABB2C8E}"/>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330078" y="2476714"/>
              <a:ext cx="364605" cy="468000"/>
            </a:xfrm>
            <a:prstGeom prst="rect">
              <a:avLst/>
            </a:prstGeom>
          </p:spPr>
        </p:pic>
        <p:pic>
          <p:nvPicPr>
            <p:cNvPr id="58" name="Grafik 57">
              <a:extLst>
                <a:ext uri="{FF2B5EF4-FFF2-40B4-BE49-F238E27FC236}">
                  <a16:creationId xmlns:a16="http://schemas.microsoft.com/office/drawing/2014/main" id="{B9FACE0D-63EB-4D87-9635-8857DBC4520C}"/>
                </a:ext>
                <a:ext uri="{C183D7F6-B498-43B3-948B-1728B52AA6E4}">
                  <adec:decorative xmlns:adec="http://schemas.microsoft.com/office/drawing/2017/decorative" val="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921276" y="2710714"/>
              <a:ext cx="367668" cy="426028"/>
            </a:xfrm>
            <a:prstGeom prst="rect">
              <a:avLst/>
            </a:prstGeom>
          </p:spPr>
        </p:pic>
      </p:grpSp>
      <p:grpSp>
        <p:nvGrpSpPr>
          <p:cNvPr id="8" name="Gruppieren 7" descr="Eine Person macht eine Bewegung vor, die anderen gestalten die Bewegung um.">
            <a:extLst>
              <a:ext uri="{FF2B5EF4-FFF2-40B4-BE49-F238E27FC236}">
                <a16:creationId xmlns:a16="http://schemas.microsoft.com/office/drawing/2014/main" id="{65D322CC-44FD-471D-B7A0-DAC1EF4D65EE}"/>
              </a:ext>
            </a:extLst>
          </p:cNvPr>
          <p:cNvGrpSpPr/>
          <p:nvPr/>
        </p:nvGrpSpPr>
        <p:grpSpPr>
          <a:xfrm>
            <a:off x="4858924" y="2434742"/>
            <a:ext cx="2555694" cy="2927236"/>
            <a:chOff x="4858924" y="2434742"/>
            <a:chExt cx="2555694" cy="2927236"/>
          </a:xfrm>
        </p:grpSpPr>
        <p:pic>
          <p:nvPicPr>
            <p:cNvPr id="61" name="Grafik 60" descr="Person, die vorwärts geht">
              <a:extLst>
                <a:ext uri="{FF2B5EF4-FFF2-40B4-BE49-F238E27FC236}">
                  <a16:creationId xmlns:a16="http://schemas.microsoft.com/office/drawing/2014/main" id="{62665E8E-EC14-49F3-8651-011B34BCB2C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58924" y="3616653"/>
              <a:ext cx="949212" cy="1745325"/>
            </a:xfrm>
            <a:prstGeom prst="rect">
              <a:avLst/>
            </a:prstGeom>
          </p:spPr>
        </p:pic>
        <p:pic>
          <p:nvPicPr>
            <p:cNvPr id="62" name="Grafik 61" descr="Person, die vorwärts geht">
              <a:extLst>
                <a:ext uri="{FF2B5EF4-FFF2-40B4-BE49-F238E27FC236}">
                  <a16:creationId xmlns:a16="http://schemas.microsoft.com/office/drawing/2014/main" id="{C747EFD5-2C91-446F-B28C-A94FE9EE4B7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6465039" y="3147101"/>
              <a:ext cx="949579" cy="1746000"/>
            </a:xfrm>
            <a:prstGeom prst="rect">
              <a:avLst/>
            </a:prstGeom>
          </p:spPr>
        </p:pic>
        <p:pic>
          <p:nvPicPr>
            <p:cNvPr id="59" name="Grafik 58" descr="Person, die vorwärts geht">
              <a:extLst>
                <a:ext uri="{FF2B5EF4-FFF2-40B4-BE49-F238E27FC236}">
                  <a16:creationId xmlns:a16="http://schemas.microsoft.com/office/drawing/2014/main" id="{FDE5BEA2-647A-4714-9668-95FFDBAEF13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5432159" y="2768674"/>
              <a:ext cx="949579" cy="1746000"/>
            </a:xfrm>
            <a:prstGeom prst="rect">
              <a:avLst/>
            </a:prstGeom>
          </p:spPr>
        </p:pic>
        <p:pic>
          <p:nvPicPr>
            <p:cNvPr id="60" name="Grafik 59" descr="Person, die vorwärts geht">
              <a:extLst>
                <a:ext uri="{FF2B5EF4-FFF2-40B4-BE49-F238E27FC236}">
                  <a16:creationId xmlns:a16="http://schemas.microsoft.com/office/drawing/2014/main" id="{32FB9AFE-D7C1-4E05-A0B6-E727CB0A9D5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5875338" y="2948905"/>
              <a:ext cx="949579" cy="1746000"/>
            </a:xfrm>
            <a:prstGeom prst="rect">
              <a:avLst/>
            </a:prstGeom>
          </p:spPr>
        </p:pic>
        <p:pic>
          <p:nvPicPr>
            <p:cNvPr id="50" name="Grafik 49">
              <a:extLst>
                <a:ext uri="{FF2B5EF4-FFF2-40B4-BE49-F238E27FC236}">
                  <a16:creationId xmlns:a16="http://schemas.microsoft.com/office/drawing/2014/main" id="{012DFD34-945F-47D1-8DFF-19C9FA063C7F}"/>
                </a:ext>
                <a:ext uri="{C183D7F6-B498-43B3-948B-1728B52AA6E4}">
                  <adec:decorative xmlns:adec="http://schemas.microsoft.com/office/drawing/2017/decorative" val="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220796" y="2670616"/>
              <a:ext cx="355962" cy="431823"/>
            </a:xfrm>
            <a:prstGeom prst="rect">
              <a:avLst/>
            </a:prstGeom>
          </p:spPr>
        </p:pic>
        <p:pic>
          <p:nvPicPr>
            <p:cNvPr id="54" name="Grafik 53">
              <a:extLst>
                <a:ext uri="{FF2B5EF4-FFF2-40B4-BE49-F238E27FC236}">
                  <a16:creationId xmlns:a16="http://schemas.microsoft.com/office/drawing/2014/main" id="{B922ECB5-16B0-40AE-8178-96F4046EF65E}"/>
                </a:ext>
                <a:ext uri="{C183D7F6-B498-43B3-948B-1728B52AA6E4}">
                  <adec:decorative xmlns:adec="http://schemas.microsoft.com/office/drawing/2017/decorative" val="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695846" y="2434742"/>
              <a:ext cx="444000" cy="468000"/>
            </a:xfrm>
            <a:prstGeom prst="rect">
              <a:avLst/>
            </a:prstGeom>
          </p:spPr>
        </p:pic>
        <p:pic>
          <p:nvPicPr>
            <p:cNvPr id="64" name="Grafik 63">
              <a:extLst>
                <a:ext uri="{FF2B5EF4-FFF2-40B4-BE49-F238E27FC236}">
                  <a16:creationId xmlns:a16="http://schemas.microsoft.com/office/drawing/2014/main" id="{14181AFC-EFD7-4887-A031-5B7A00F46399}"/>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065696" y="3294034"/>
              <a:ext cx="392797" cy="424221"/>
            </a:xfrm>
            <a:prstGeom prst="rect">
              <a:avLst/>
            </a:prstGeom>
          </p:spPr>
        </p:pic>
        <p:pic>
          <p:nvPicPr>
            <p:cNvPr id="52" name="Grafik 51">
              <a:extLst>
                <a:ext uri="{FF2B5EF4-FFF2-40B4-BE49-F238E27FC236}">
                  <a16:creationId xmlns:a16="http://schemas.microsoft.com/office/drawing/2014/main" id="{7CDA1F4F-36DC-41B4-8CF9-8A0B5A48F3F7}"/>
                </a:ext>
                <a:ext uri="{C183D7F6-B498-43B3-948B-1728B52AA6E4}">
                  <adec:decorative xmlns:adec="http://schemas.microsoft.com/office/drawing/2017/decorative" val="1"/>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flipH="1">
              <a:off x="6729547" y="2792121"/>
              <a:ext cx="462000" cy="468000"/>
            </a:xfrm>
            <a:prstGeom prst="rect">
              <a:avLst/>
            </a:prstGeom>
          </p:spPr>
        </p:pic>
      </p:grpSp>
      <p:grpSp>
        <p:nvGrpSpPr>
          <p:cNvPr id="9" name="Gruppieren 8" descr="4 Personen gestalten ihre neue, eigene Bewegung.">
            <a:extLst>
              <a:ext uri="{FF2B5EF4-FFF2-40B4-BE49-F238E27FC236}">
                <a16:creationId xmlns:a16="http://schemas.microsoft.com/office/drawing/2014/main" id="{9A6AF87F-E1C4-4A2E-BEEF-DCE10F0812EB}"/>
              </a:ext>
            </a:extLst>
          </p:cNvPr>
          <p:cNvGrpSpPr/>
          <p:nvPr/>
        </p:nvGrpSpPr>
        <p:grpSpPr>
          <a:xfrm>
            <a:off x="8380588" y="2245817"/>
            <a:ext cx="2614902" cy="2999646"/>
            <a:chOff x="8380588" y="2245817"/>
            <a:chExt cx="2614902" cy="2999646"/>
          </a:xfrm>
        </p:grpSpPr>
        <p:pic>
          <p:nvPicPr>
            <p:cNvPr id="25" name="Grafik 24" descr="Person, die sich duckt">
              <a:extLst>
                <a:ext uri="{FF2B5EF4-FFF2-40B4-BE49-F238E27FC236}">
                  <a16:creationId xmlns:a16="http://schemas.microsoft.com/office/drawing/2014/main" id="{B5451CF6-0EED-46BA-9922-9B3B411D37AF}"/>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668368" y="3174970"/>
              <a:ext cx="962274" cy="1080000"/>
            </a:xfrm>
            <a:prstGeom prst="rect">
              <a:avLst/>
            </a:prstGeom>
          </p:spPr>
        </p:pic>
        <p:pic>
          <p:nvPicPr>
            <p:cNvPr id="17" name="Grafik 16" descr="Person mit verschränkten Armen">
              <a:extLst>
                <a:ext uri="{FF2B5EF4-FFF2-40B4-BE49-F238E27FC236}">
                  <a16:creationId xmlns:a16="http://schemas.microsoft.com/office/drawing/2014/main" id="{496C3DE8-9E6D-4EBA-8888-01951748D85D}"/>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9738395" y="2584153"/>
              <a:ext cx="776670" cy="1745325"/>
            </a:xfrm>
            <a:prstGeom prst="rect">
              <a:avLst/>
            </a:prstGeom>
          </p:spPr>
        </p:pic>
        <p:pic>
          <p:nvPicPr>
            <p:cNvPr id="27" name="Grafik 26" descr="Person, die auf Knien sitzt">
              <a:extLst>
                <a:ext uri="{FF2B5EF4-FFF2-40B4-BE49-F238E27FC236}">
                  <a16:creationId xmlns:a16="http://schemas.microsoft.com/office/drawing/2014/main" id="{735CB8EA-634D-4905-954F-73F612AD7433}"/>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8380588" y="4021463"/>
              <a:ext cx="1044621" cy="1224000"/>
            </a:xfrm>
            <a:prstGeom prst="rect">
              <a:avLst/>
            </a:prstGeom>
          </p:spPr>
        </p:pic>
        <p:pic>
          <p:nvPicPr>
            <p:cNvPr id="29" name="Grafik 28" descr="Person, die auf dem Boden sitzt">
              <a:extLst>
                <a:ext uri="{FF2B5EF4-FFF2-40B4-BE49-F238E27FC236}">
                  <a16:creationId xmlns:a16="http://schemas.microsoft.com/office/drawing/2014/main" id="{F875A5CA-8C35-4076-A159-EEF8DAF015FD}"/>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10023012" y="3995804"/>
              <a:ext cx="972478" cy="1188000"/>
            </a:xfrm>
            <a:prstGeom prst="rect">
              <a:avLst/>
            </a:prstGeom>
          </p:spPr>
        </p:pic>
        <p:pic>
          <p:nvPicPr>
            <p:cNvPr id="31" name="Grafik 30" descr="Frau mit Ponyfrisur">
              <a:extLst>
                <a:ext uri="{FF2B5EF4-FFF2-40B4-BE49-F238E27FC236}">
                  <a16:creationId xmlns:a16="http://schemas.microsoft.com/office/drawing/2014/main" id="{B7E32176-D9DB-48F8-9023-0773A6C850C3}"/>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157103" y="3617591"/>
              <a:ext cx="519288" cy="468000"/>
            </a:xfrm>
            <a:prstGeom prst="rect">
              <a:avLst/>
            </a:prstGeom>
          </p:spPr>
        </p:pic>
        <p:pic>
          <p:nvPicPr>
            <p:cNvPr id="39" name="Grafik 38" descr="Eine Frau mit anliegend geflochtenen Zöpfen">
              <a:extLst>
                <a:ext uri="{FF2B5EF4-FFF2-40B4-BE49-F238E27FC236}">
                  <a16:creationId xmlns:a16="http://schemas.microsoft.com/office/drawing/2014/main" id="{1D1B543A-2C63-494B-8CBE-C3E910D8E5E8}"/>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8974451" y="2765586"/>
              <a:ext cx="468000" cy="583397"/>
            </a:xfrm>
            <a:prstGeom prst="rect">
              <a:avLst/>
            </a:prstGeom>
          </p:spPr>
        </p:pic>
        <p:pic>
          <p:nvPicPr>
            <p:cNvPr id="35" name="Grafik 34">
              <a:extLst>
                <a:ext uri="{FF2B5EF4-FFF2-40B4-BE49-F238E27FC236}">
                  <a16:creationId xmlns:a16="http://schemas.microsoft.com/office/drawing/2014/main" id="{5BC0989B-3AF2-4394-AAB7-FB9F85EB4B26}"/>
                </a:ext>
                <a:ext uri="{C183D7F6-B498-43B3-948B-1728B52AA6E4}">
                  <adec:decorative xmlns:adec="http://schemas.microsoft.com/office/drawing/2017/decorative" val="1"/>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8561775" y="3702544"/>
              <a:ext cx="468000" cy="468000"/>
            </a:xfrm>
            <a:prstGeom prst="rect">
              <a:avLst/>
            </a:prstGeom>
          </p:spPr>
        </p:pic>
        <p:pic>
          <p:nvPicPr>
            <p:cNvPr id="43" name="Grafik 42">
              <a:extLst>
                <a:ext uri="{FF2B5EF4-FFF2-40B4-BE49-F238E27FC236}">
                  <a16:creationId xmlns:a16="http://schemas.microsoft.com/office/drawing/2014/main" id="{381EC776-3C52-4686-B8B9-CC081A770EE5}"/>
                </a:ext>
                <a:ext uri="{C183D7F6-B498-43B3-948B-1728B52AA6E4}">
                  <adec:decorative xmlns:adec="http://schemas.microsoft.com/office/drawing/2017/decorative" val="1"/>
                </a:ext>
              </a:extLst>
            </p:cNvPr>
            <p:cNvPicPr>
              <a:picLocks noChangeAspect="1"/>
            </p:cNvPicPr>
            <p:nvPr/>
          </p:nvPicPr>
          <p:blipFill>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tretch>
              <a:fillRect/>
            </a:stretch>
          </p:blipFill>
          <p:spPr>
            <a:xfrm>
              <a:off x="10012386" y="2245817"/>
              <a:ext cx="387630" cy="424800"/>
            </a:xfrm>
            <a:prstGeom prst="rect">
              <a:avLst/>
            </a:prstGeom>
          </p:spPr>
        </p:pic>
      </p:grpSp>
      <p:sp>
        <p:nvSpPr>
          <p:cNvPr id="4" name="Foliennummernplatzhalter 3">
            <a:extLst>
              <a:ext uri="{FF2B5EF4-FFF2-40B4-BE49-F238E27FC236}">
                <a16:creationId xmlns:a16="http://schemas.microsoft.com/office/drawing/2014/main" id="{0E39873B-B62B-468C-B144-2C385316B717}"/>
              </a:ext>
            </a:extLst>
          </p:cNvPr>
          <p:cNvSpPr>
            <a:spLocks noGrp="1"/>
          </p:cNvSpPr>
          <p:nvPr>
            <p:ph type="sldNum" sz="quarter" idx="4"/>
          </p:nvPr>
        </p:nvSpPr>
        <p:spPr/>
        <p:txBody>
          <a:bodyPr/>
          <a:lstStyle/>
          <a:p>
            <a:fld id="{7A811826-DEC5-45A6-80D0-3A8D392BC278}" type="slidenum">
              <a:rPr lang="de-DE" smtClean="0"/>
              <a:pPr/>
              <a:t>11</a:t>
            </a:fld>
            <a:endParaRPr lang="de-DE" dirty="0"/>
          </a:p>
        </p:txBody>
      </p:sp>
      <p:sp>
        <p:nvSpPr>
          <p:cNvPr id="3" name="Pfeil: nach unten 2">
            <a:extLst>
              <a:ext uri="{FF2B5EF4-FFF2-40B4-BE49-F238E27FC236}">
                <a16:creationId xmlns:a16="http://schemas.microsoft.com/office/drawing/2014/main" id="{612498AB-44CE-4D4B-9BCC-27F10E7D325C}"/>
              </a:ext>
              <a:ext uri="{C183D7F6-B498-43B3-948B-1728B52AA6E4}">
                <adec:decorative xmlns:adec="http://schemas.microsoft.com/office/drawing/2017/decorative" val="1"/>
              </a:ext>
            </a:extLst>
          </p:cNvPr>
          <p:cNvSpPr/>
          <p:nvPr/>
        </p:nvSpPr>
        <p:spPr>
          <a:xfrm>
            <a:off x="4239491" y="2402061"/>
            <a:ext cx="238991" cy="2899063"/>
          </a:xfrm>
          <a:prstGeom prst="down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6" name="Pfeil: nach unten 5">
            <a:extLst>
              <a:ext uri="{FF2B5EF4-FFF2-40B4-BE49-F238E27FC236}">
                <a16:creationId xmlns:a16="http://schemas.microsoft.com/office/drawing/2014/main" id="{1BF66857-F1BD-44DD-B80D-7B387636DBA3}"/>
              </a:ext>
              <a:ext uri="{C183D7F6-B498-43B3-948B-1728B52AA6E4}">
                <adec:decorative xmlns:adec="http://schemas.microsoft.com/office/drawing/2017/decorative" val="1"/>
              </a:ext>
            </a:extLst>
          </p:cNvPr>
          <p:cNvSpPr/>
          <p:nvPr/>
        </p:nvSpPr>
        <p:spPr>
          <a:xfrm>
            <a:off x="7713520" y="2402060"/>
            <a:ext cx="238991" cy="2899063"/>
          </a:xfrm>
          <a:prstGeom prst="down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913568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Gebogener Pfeil 22">
            <a:extLst>
              <a:ext uri="{C183D7F6-B498-43B3-948B-1728B52AA6E4}">
                <adec:decorative xmlns:adec="http://schemas.microsoft.com/office/drawing/2017/decorative" val="1"/>
              </a:ext>
            </a:extLst>
          </p:cNvPr>
          <p:cNvSpPr/>
          <p:nvPr/>
        </p:nvSpPr>
        <p:spPr>
          <a:xfrm rot="10800000">
            <a:off x="8431156" y="3289086"/>
            <a:ext cx="2276365" cy="2276365"/>
          </a:xfrm>
          <a:prstGeom prst="circularArrow">
            <a:avLst>
              <a:gd name="adj1" fmla="val 2934"/>
              <a:gd name="adj2" fmla="val 359249"/>
              <a:gd name="adj3" fmla="val 19959245"/>
              <a:gd name="adj4" fmla="val 13069516"/>
              <a:gd name="adj5" fmla="val 3423"/>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sp>
      <p:sp>
        <p:nvSpPr>
          <p:cNvPr id="16" name="Form 15">
            <a:extLst>
              <a:ext uri="{C183D7F6-B498-43B3-948B-1728B52AA6E4}">
                <adec:decorative xmlns:adec="http://schemas.microsoft.com/office/drawing/2017/decorative" val="1"/>
              </a:ext>
            </a:extLst>
          </p:cNvPr>
          <p:cNvSpPr/>
          <p:nvPr/>
        </p:nvSpPr>
        <p:spPr>
          <a:xfrm>
            <a:off x="6019889" y="3469755"/>
            <a:ext cx="2037376" cy="2037376"/>
          </a:xfrm>
          <a:prstGeom prst="leftCircularArrow">
            <a:avLst>
              <a:gd name="adj1" fmla="val 3279"/>
              <a:gd name="adj2" fmla="val 404662"/>
              <a:gd name="adj3" fmla="val 1576069"/>
              <a:gd name="adj4" fmla="val 8420386"/>
              <a:gd name="adj5" fmla="val 3825"/>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sp>
      <p:sp>
        <p:nvSpPr>
          <p:cNvPr id="25" name="Gebogener Pfeil 24">
            <a:extLst>
              <a:ext uri="{C183D7F6-B498-43B3-948B-1728B52AA6E4}">
                <adec:decorative xmlns:adec="http://schemas.microsoft.com/office/drawing/2017/decorative" val="1"/>
              </a:ext>
            </a:extLst>
          </p:cNvPr>
          <p:cNvSpPr/>
          <p:nvPr/>
        </p:nvSpPr>
        <p:spPr>
          <a:xfrm rot="10800000">
            <a:off x="3731046" y="3261306"/>
            <a:ext cx="2276365" cy="2276365"/>
          </a:xfrm>
          <a:prstGeom prst="circularArrow">
            <a:avLst>
              <a:gd name="adj1" fmla="val 2934"/>
              <a:gd name="adj2" fmla="val 359249"/>
              <a:gd name="adj3" fmla="val 19959245"/>
              <a:gd name="adj4" fmla="val 13069516"/>
              <a:gd name="adj5" fmla="val 3423"/>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txBody>
          <a:bodyPr/>
          <a:lstStyle/>
          <a:p>
            <a:endParaRPr lang="de-DE" dirty="0"/>
          </a:p>
        </p:txBody>
      </p:sp>
      <p:sp>
        <p:nvSpPr>
          <p:cNvPr id="19" name="Gebogener Pfeil 18">
            <a:extLst>
              <a:ext uri="{C183D7F6-B498-43B3-948B-1728B52AA6E4}">
                <adec:decorative xmlns:adec="http://schemas.microsoft.com/office/drawing/2017/decorative" val="1"/>
              </a:ext>
            </a:extLst>
          </p:cNvPr>
          <p:cNvSpPr/>
          <p:nvPr/>
        </p:nvSpPr>
        <p:spPr>
          <a:xfrm>
            <a:off x="8327114" y="1921424"/>
            <a:ext cx="2276365" cy="2276365"/>
          </a:xfrm>
          <a:prstGeom prst="circularArrow">
            <a:avLst>
              <a:gd name="adj1" fmla="val 2934"/>
              <a:gd name="adj2" fmla="val 359249"/>
              <a:gd name="adj3" fmla="val 19959245"/>
              <a:gd name="adj4" fmla="val 13069516"/>
              <a:gd name="adj5" fmla="val 3423"/>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sp>
      <p:sp>
        <p:nvSpPr>
          <p:cNvPr id="6" name="Form 5">
            <a:extLst>
              <a:ext uri="{C183D7F6-B498-43B3-948B-1728B52AA6E4}">
                <adec:decorative xmlns:adec="http://schemas.microsoft.com/office/drawing/2017/decorative" val="1"/>
              </a:ext>
            </a:extLst>
          </p:cNvPr>
          <p:cNvSpPr/>
          <p:nvPr/>
        </p:nvSpPr>
        <p:spPr>
          <a:xfrm rot="10800000">
            <a:off x="6108085" y="1988841"/>
            <a:ext cx="2010732" cy="2010732"/>
          </a:xfrm>
          <a:prstGeom prst="leftCircularArrow">
            <a:avLst>
              <a:gd name="adj1" fmla="val 3322"/>
              <a:gd name="adj2" fmla="val 410446"/>
              <a:gd name="adj3" fmla="val 1711192"/>
              <a:gd name="adj4" fmla="val 8549724"/>
              <a:gd name="adj5" fmla="val 3876"/>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sp>
      <p:sp>
        <p:nvSpPr>
          <p:cNvPr id="13" name="Gebogener Pfeil 12">
            <a:extLst>
              <a:ext uri="{C183D7F6-B498-43B3-948B-1728B52AA6E4}">
                <adec:decorative xmlns:adec="http://schemas.microsoft.com/office/drawing/2017/decorative" val="0"/>
              </a:ext>
            </a:extLst>
          </p:cNvPr>
          <p:cNvSpPr/>
          <p:nvPr/>
        </p:nvSpPr>
        <p:spPr>
          <a:xfrm>
            <a:off x="3635371" y="1972701"/>
            <a:ext cx="2273199" cy="2273199"/>
          </a:xfrm>
          <a:prstGeom prst="circularArrow">
            <a:avLst>
              <a:gd name="adj1" fmla="val 2938"/>
              <a:gd name="adj2" fmla="val 359784"/>
              <a:gd name="adj3" fmla="val 20080553"/>
              <a:gd name="adj4" fmla="val 13191359"/>
              <a:gd name="adj5" fmla="val 3428"/>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sp>
      <p:sp>
        <p:nvSpPr>
          <p:cNvPr id="24" name="Form 23">
            <a:extLst>
              <a:ext uri="{C183D7F6-B498-43B3-948B-1728B52AA6E4}">
                <adec:decorative xmlns:adec="http://schemas.microsoft.com/office/drawing/2017/decorative" val="1"/>
              </a:ext>
            </a:extLst>
          </p:cNvPr>
          <p:cNvSpPr/>
          <p:nvPr/>
        </p:nvSpPr>
        <p:spPr>
          <a:xfrm rot="10800000">
            <a:off x="1492427" y="1987002"/>
            <a:ext cx="2010732" cy="2010732"/>
          </a:xfrm>
          <a:prstGeom prst="leftCircularArrow">
            <a:avLst>
              <a:gd name="adj1" fmla="val 3322"/>
              <a:gd name="adj2" fmla="val 410446"/>
              <a:gd name="adj3" fmla="val 1711192"/>
              <a:gd name="adj4" fmla="val 8549724"/>
              <a:gd name="adj5" fmla="val 3876"/>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sp>
      <p:sp>
        <p:nvSpPr>
          <p:cNvPr id="10" name="Form 9">
            <a:extLst>
              <a:ext uri="{C183D7F6-B498-43B3-948B-1728B52AA6E4}">
                <adec:decorative xmlns:adec="http://schemas.microsoft.com/office/drawing/2017/decorative" val="1"/>
              </a:ext>
            </a:extLst>
          </p:cNvPr>
          <p:cNvSpPr/>
          <p:nvPr/>
        </p:nvSpPr>
        <p:spPr>
          <a:xfrm>
            <a:off x="1404970" y="3454673"/>
            <a:ext cx="2010732" cy="2010732"/>
          </a:xfrm>
          <a:prstGeom prst="leftCircularArrow">
            <a:avLst>
              <a:gd name="adj1" fmla="val 3322"/>
              <a:gd name="adj2" fmla="val 410446"/>
              <a:gd name="adj3" fmla="val 1711192"/>
              <a:gd name="adj4" fmla="val 8549724"/>
              <a:gd name="adj5" fmla="val 3876"/>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sp>
      <p:sp>
        <p:nvSpPr>
          <p:cNvPr id="21" name="Freihandform 20"/>
          <p:cNvSpPr/>
          <p:nvPr/>
        </p:nvSpPr>
        <p:spPr>
          <a:xfrm>
            <a:off x="9744901" y="2758608"/>
            <a:ext cx="1836000" cy="1962283"/>
          </a:xfrm>
          <a:custGeom>
            <a:avLst/>
            <a:gdLst>
              <a:gd name="connsiteX0" fmla="*/ 0 w 1355731"/>
              <a:gd name="connsiteY0" fmla="*/ 135573 h 1471712"/>
              <a:gd name="connsiteX1" fmla="*/ 135573 w 1355731"/>
              <a:gd name="connsiteY1" fmla="*/ 0 h 1471712"/>
              <a:gd name="connsiteX2" fmla="*/ 1220158 w 1355731"/>
              <a:gd name="connsiteY2" fmla="*/ 0 h 1471712"/>
              <a:gd name="connsiteX3" fmla="*/ 1355731 w 1355731"/>
              <a:gd name="connsiteY3" fmla="*/ 135573 h 1471712"/>
              <a:gd name="connsiteX4" fmla="*/ 1355731 w 1355731"/>
              <a:gd name="connsiteY4" fmla="*/ 1336139 h 1471712"/>
              <a:gd name="connsiteX5" fmla="*/ 1220158 w 1355731"/>
              <a:gd name="connsiteY5" fmla="*/ 1471712 h 1471712"/>
              <a:gd name="connsiteX6" fmla="*/ 135573 w 1355731"/>
              <a:gd name="connsiteY6" fmla="*/ 1471712 h 1471712"/>
              <a:gd name="connsiteX7" fmla="*/ 0 w 1355731"/>
              <a:gd name="connsiteY7" fmla="*/ 1336139 h 1471712"/>
              <a:gd name="connsiteX8" fmla="*/ 0 w 1355731"/>
              <a:gd name="connsiteY8" fmla="*/ 135573 h 147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731" h="1471712">
                <a:moveTo>
                  <a:pt x="0" y="135573"/>
                </a:moveTo>
                <a:cubicBezTo>
                  <a:pt x="0" y="60698"/>
                  <a:pt x="60698" y="0"/>
                  <a:pt x="135573" y="0"/>
                </a:cubicBezTo>
                <a:lnTo>
                  <a:pt x="1220158" y="0"/>
                </a:lnTo>
                <a:cubicBezTo>
                  <a:pt x="1295033" y="0"/>
                  <a:pt x="1355731" y="60698"/>
                  <a:pt x="1355731" y="135573"/>
                </a:cubicBezTo>
                <a:lnTo>
                  <a:pt x="1355731" y="1336139"/>
                </a:lnTo>
                <a:cubicBezTo>
                  <a:pt x="1355731" y="1411014"/>
                  <a:pt x="1295033" y="1471712"/>
                  <a:pt x="1220158" y="1471712"/>
                </a:cubicBezTo>
                <a:lnTo>
                  <a:pt x="135573" y="1471712"/>
                </a:lnTo>
                <a:cubicBezTo>
                  <a:pt x="60698" y="1471712"/>
                  <a:pt x="0" y="1411014"/>
                  <a:pt x="0" y="1336139"/>
                </a:cubicBezTo>
                <a:lnTo>
                  <a:pt x="0" y="135573"/>
                </a:lnTo>
                <a:close/>
              </a:path>
            </a:pathLst>
          </a:custGeom>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0557" tIns="70557" rIns="70557" bIns="491047" numCol="1" spcCol="1270" anchor="t" anchorCtr="0">
            <a:noAutofit/>
          </a:bodyPr>
          <a:lstStyle/>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Wird meine Gestaltungsabsicht deutlich?</a:t>
            </a:r>
          </a:p>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Wie ist die Ausführung?</a:t>
            </a:r>
          </a:p>
        </p:txBody>
      </p:sp>
      <p:sp>
        <p:nvSpPr>
          <p:cNvPr id="18" name="Freihandform 17"/>
          <p:cNvSpPr/>
          <p:nvPr/>
        </p:nvSpPr>
        <p:spPr>
          <a:xfrm>
            <a:off x="7418328" y="2755241"/>
            <a:ext cx="1836000" cy="1962283"/>
          </a:xfrm>
          <a:custGeom>
            <a:avLst/>
            <a:gdLst>
              <a:gd name="connsiteX0" fmla="*/ 0 w 1355731"/>
              <a:gd name="connsiteY0" fmla="*/ 135573 h 1471712"/>
              <a:gd name="connsiteX1" fmla="*/ 135573 w 1355731"/>
              <a:gd name="connsiteY1" fmla="*/ 0 h 1471712"/>
              <a:gd name="connsiteX2" fmla="*/ 1220158 w 1355731"/>
              <a:gd name="connsiteY2" fmla="*/ 0 h 1471712"/>
              <a:gd name="connsiteX3" fmla="*/ 1355731 w 1355731"/>
              <a:gd name="connsiteY3" fmla="*/ 135573 h 1471712"/>
              <a:gd name="connsiteX4" fmla="*/ 1355731 w 1355731"/>
              <a:gd name="connsiteY4" fmla="*/ 1336139 h 1471712"/>
              <a:gd name="connsiteX5" fmla="*/ 1220158 w 1355731"/>
              <a:gd name="connsiteY5" fmla="*/ 1471712 h 1471712"/>
              <a:gd name="connsiteX6" fmla="*/ 135573 w 1355731"/>
              <a:gd name="connsiteY6" fmla="*/ 1471712 h 1471712"/>
              <a:gd name="connsiteX7" fmla="*/ 0 w 1355731"/>
              <a:gd name="connsiteY7" fmla="*/ 1336139 h 1471712"/>
              <a:gd name="connsiteX8" fmla="*/ 0 w 1355731"/>
              <a:gd name="connsiteY8" fmla="*/ 135573 h 147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731" h="1471712">
                <a:moveTo>
                  <a:pt x="0" y="135573"/>
                </a:moveTo>
                <a:cubicBezTo>
                  <a:pt x="0" y="60698"/>
                  <a:pt x="60698" y="0"/>
                  <a:pt x="135573" y="0"/>
                </a:cubicBezTo>
                <a:lnTo>
                  <a:pt x="1220158" y="0"/>
                </a:lnTo>
                <a:cubicBezTo>
                  <a:pt x="1295033" y="0"/>
                  <a:pt x="1355731" y="60698"/>
                  <a:pt x="1355731" y="135573"/>
                </a:cubicBezTo>
                <a:lnTo>
                  <a:pt x="1355731" y="1336139"/>
                </a:lnTo>
                <a:cubicBezTo>
                  <a:pt x="1355731" y="1411014"/>
                  <a:pt x="1295033" y="1471712"/>
                  <a:pt x="1220158" y="1471712"/>
                </a:cubicBezTo>
                <a:lnTo>
                  <a:pt x="135573" y="1471712"/>
                </a:lnTo>
                <a:cubicBezTo>
                  <a:pt x="60698" y="1471712"/>
                  <a:pt x="0" y="1411014"/>
                  <a:pt x="0" y="1336139"/>
                </a:cubicBezTo>
                <a:lnTo>
                  <a:pt x="0" y="135573"/>
                </a:lnTo>
                <a:close/>
              </a:path>
            </a:pathLst>
          </a:custGeom>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0557" tIns="491047" rIns="70557" bIns="70557" numCol="1" spcCol="1270" anchor="t" anchorCtr="0">
            <a:noAutofit/>
          </a:bodyPr>
          <a:lstStyle/>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Welche Bewegungen passen zu meiner Gestaltungsabsicht?</a:t>
            </a:r>
          </a:p>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Wie kann ich die Bewegung interessant gestalten?</a:t>
            </a:r>
          </a:p>
        </p:txBody>
      </p:sp>
      <p:sp>
        <p:nvSpPr>
          <p:cNvPr id="15" name="Freihandform 14"/>
          <p:cNvSpPr/>
          <p:nvPr/>
        </p:nvSpPr>
        <p:spPr>
          <a:xfrm>
            <a:off x="5078485" y="2822956"/>
            <a:ext cx="1836000" cy="1962283"/>
          </a:xfrm>
          <a:custGeom>
            <a:avLst/>
            <a:gdLst>
              <a:gd name="connsiteX0" fmla="*/ 0 w 1355731"/>
              <a:gd name="connsiteY0" fmla="*/ 135573 h 1471712"/>
              <a:gd name="connsiteX1" fmla="*/ 135573 w 1355731"/>
              <a:gd name="connsiteY1" fmla="*/ 0 h 1471712"/>
              <a:gd name="connsiteX2" fmla="*/ 1220158 w 1355731"/>
              <a:gd name="connsiteY2" fmla="*/ 0 h 1471712"/>
              <a:gd name="connsiteX3" fmla="*/ 1355731 w 1355731"/>
              <a:gd name="connsiteY3" fmla="*/ 135573 h 1471712"/>
              <a:gd name="connsiteX4" fmla="*/ 1355731 w 1355731"/>
              <a:gd name="connsiteY4" fmla="*/ 1336139 h 1471712"/>
              <a:gd name="connsiteX5" fmla="*/ 1220158 w 1355731"/>
              <a:gd name="connsiteY5" fmla="*/ 1471712 h 1471712"/>
              <a:gd name="connsiteX6" fmla="*/ 135573 w 1355731"/>
              <a:gd name="connsiteY6" fmla="*/ 1471712 h 1471712"/>
              <a:gd name="connsiteX7" fmla="*/ 0 w 1355731"/>
              <a:gd name="connsiteY7" fmla="*/ 1336139 h 1471712"/>
              <a:gd name="connsiteX8" fmla="*/ 0 w 1355731"/>
              <a:gd name="connsiteY8" fmla="*/ 135573 h 147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731" h="1471712">
                <a:moveTo>
                  <a:pt x="0" y="135573"/>
                </a:moveTo>
                <a:cubicBezTo>
                  <a:pt x="0" y="60698"/>
                  <a:pt x="60698" y="0"/>
                  <a:pt x="135573" y="0"/>
                </a:cubicBezTo>
                <a:lnTo>
                  <a:pt x="1220158" y="0"/>
                </a:lnTo>
                <a:cubicBezTo>
                  <a:pt x="1295033" y="0"/>
                  <a:pt x="1355731" y="60698"/>
                  <a:pt x="1355731" y="135573"/>
                </a:cubicBezTo>
                <a:lnTo>
                  <a:pt x="1355731" y="1336139"/>
                </a:lnTo>
                <a:cubicBezTo>
                  <a:pt x="1355731" y="1411014"/>
                  <a:pt x="1295033" y="1471712"/>
                  <a:pt x="1220158" y="1471712"/>
                </a:cubicBezTo>
                <a:lnTo>
                  <a:pt x="135573" y="1471712"/>
                </a:lnTo>
                <a:cubicBezTo>
                  <a:pt x="60698" y="1471712"/>
                  <a:pt x="0" y="1411014"/>
                  <a:pt x="0" y="1336139"/>
                </a:cubicBezTo>
                <a:lnTo>
                  <a:pt x="0" y="135573"/>
                </a:lnTo>
                <a:close/>
              </a:path>
            </a:pathLst>
          </a:custGeom>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0557" tIns="70557" rIns="70557" bIns="491047" numCol="1" spcCol="1270" anchor="t" anchorCtr="0">
            <a:noAutofit/>
          </a:bodyPr>
          <a:lstStyle/>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Wie fange ich an Bewegungen zu gestalten?</a:t>
            </a:r>
          </a:p>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Wie bekomme ich Ideen?</a:t>
            </a:r>
          </a:p>
        </p:txBody>
      </p:sp>
      <p:sp>
        <p:nvSpPr>
          <p:cNvPr id="12" name="Freihandform 11"/>
          <p:cNvSpPr/>
          <p:nvPr/>
        </p:nvSpPr>
        <p:spPr>
          <a:xfrm>
            <a:off x="2765180" y="2755241"/>
            <a:ext cx="1836000" cy="1962283"/>
          </a:xfrm>
          <a:custGeom>
            <a:avLst/>
            <a:gdLst>
              <a:gd name="connsiteX0" fmla="*/ 0 w 1355731"/>
              <a:gd name="connsiteY0" fmla="*/ 135573 h 1471712"/>
              <a:gd name="connsiteX1" fmla="*/ 135573 w 1355731"/>
              <a:gd name="connsiteY1" fmla="*/ 0 h 1471712"/>
              <a:gd name="connsiteX2" fmla="*/ 1220158 w 1355731"/>
              <a:gd name="connsiteY2" fmla="*/ 0 h 1471712"/>
              <a:gd name="connsiteX3" fmla="*/ 1355731 w 1355731"/>
              <a:gd name="connsiteY3" fmla="*/ 135573 h 1471712"/>
              <a:gd name="connsiteX4" fmla="*/ 1355731 w 1355731"/>
              <a:gd name="connsiteY4" fmla="*/ 1336139 h 1471712"/>
              <a:gd name="connsiteX5" fmla="*/ 1220158 w 1355731"/>
              <a:gd name="connsiteY5" fmla="*/ 1471712 h 1471712"/>
              <a:gd name="connsiteX6" fmla="*/ 135573 w 1355731"/>
              <a:gd name="connsiteY6" fmla="*/ 1471712 h 1471712"/>
              <a:gd name="connsiteX7" fmla="*/ 0 w 1355731"/>
              <a:gd name="connsiteY7" fmla="*/ 1336139 h 1471712"/>
              <a:gd name="connsiteX8" fmla="*/ 0 w 1355731"/>
              <a:gd name="connsiteY8" fmla="*/ 135573 h 147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731" h="1471712">
                <a:moveTo>
                  <a:pt x="0" y="135573"/>
                </a:moveTo>
                <a:cubicBezTo>
                  <a:pt x="0" y="60698"/>
                  <a:pt x="60698" y="0"/>
                  <a:pt x="135573" y="0"/>
                </a:cubicBezTo>
                <a:lnTo>
                  <a:pt x="1220158" y="0"/>
                </a:lnTo>
                <a:cubicBezTo>
                  <a:pt x="1295033" y="0"/>
                  <a:pt x="1355731" y="60698"/>
                  <a:pt x="1355731" y="135573"/>
                </a:cubicBezTo>
                <a:lnTo>
                  <a:pt x="1355731" y="1336139"/>
                </a:lnTo>
                <a:cubicBezTo>
                  <a:pt x="1355731" y="1411014"/>
                  <a:pt x="1295033" y="1471712"/>
                  <a:pt x="1220158" y="1471712"/>
                </a:cubicBezTo>
                <a:lnTo>
                  <a:pt x="135573" y="1471712"/>
                </a:lnTo>
                <a:cubicBezTo>
                  <a:pt x="60698" y="1471712"/>
                  <a:pt x="0" y="1411014"/>
                  <a:pt x="0" y="1336139"/>
                </a:cubicBezTo>
                <a:lnTo>
                  <a:pt x="0" y="135573"/>
                </a:lnTo>
                <a:close/>
              </a:path>
            </a:pathLst>
          </a:custGeom>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0557" tIns="491047" rIns="70557" bIns="70557" numCol="1" spcCol="1270" anchor="t" anchorCtr="0">
            <a:noAutofit/>
          </a:bodyPr>
          <a:lstStyle/>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Woran mache ich die Gestaltungsabsicht fest?</a:t>
            </a:r>
          </a:p>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Wo kann ich ansetzen, um meine Absicht deutlich zu machen?</a:t>
            </a:r>
          </a:p>
        </p:txBody>
      </p:sp>
      <p:sp>
        <p:nvSpPr>
          <p:cNvPr id="9" name="Freihandform 8"/>
          <p:cNvSpPr/>
          <p:nvPr/>
        </p:nvSpPr>
        <p:spPr>
          <a:xfrm>
            <a:off x="438605" y="2758608"/>
            <a:ext cx="1836000" cy="1962283"/>
          </a:xfrm>
          <a:custGeom>
            <a:avLst/>
            <a:gdLst>
              <a:gd name="connsiteX0" fmla="*/ 0 w 1355731"/>
              <a:gd name="connsiteY0" fmla="*/ 135573 h 1471712"/>
              <a:gd name="connsiteX1" fmla="*/ 135573 w 1355731"/>
              <a:gd name="connsiteY1" fmla="*/ 0 h 1471712"/>
              <a:gd name="connsiteX2" fmla="*/ 1220158 w 1355731"/>
              <a:gd name="connsiteY2" fmla="*/ 0 h 1471712"/>
              <a:gd name="connsiteX3" fmla="*/ 1355731 w 1355731"/>
              <a:gd name="connsiteY3" fmla="*/ 135573 h 1471712"/>
              <a:gd name="connsiteX4" fmla="*/ 1355731 w 1355731"/>
              <a:gd name="connsiteY4" fmla="*/ 1336139 h 1471712"/>
              <a:gd name="connsiteX5" fmla="*/ 1220158 w 1355731"/>
              <a:gd name="connsiteY5" fmla="*/ 1471712 h 1471712"/>
              <a:gd name="connsiteX6" fmla="*/ 135573 w 1355731"/>
              <a:gd name="connsiteY6" fmla="*/ 1471712 h 1471712"/>
              <a:gd name="connsiteX7" fmla="*/ 0 w 1355731"/>
              <a:gd name="connsiteY7" fmla="*/ 1336139 h 1471712"/>
              <a:gd name="connsiteX8" fmla="*/ 0 w 1355731"/>
              <a:gd name="connsiteY8" fmla="*/ 135573 h 147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731" h="1471712">
                <a:moveTo>
                  <a:pt x="0" y="135573"/>
                </a:moveTo>
                <a:cubicBezTo>
                  <a:pt x="0" y="60698"/>
                  <a:pt x="60698" y="0"/>
                  <a:pt x="135573" y="0"/>
                </a:cubicBezTo>
                <a:lnTo>
                  <a:pt x="1220158" y="0"/>
                </a:lnTo>
                <a:cubicBezTo>
                  <a:pt x="1295033" y="0"/>
                  <a:pt x="1355731" y="60698"/>
                  <a:pt x="1355731" y="135573"/>
                </a:cubicBezTo>
                <a:lnTo>
                  <a:pt x="1355731" y="1336139"/>
                </a:lnTo>
                <a:cubicBezTo>
                  <a:pt x="1355731" y="1411014"/>
                  <a:pt x="1295033" y="1471712"/>
                  <a:pt x="1220158" y="1471712"/>
                </a:cubicBezTo>
                <a:lnTo>
                  <a:pt x="135573" y="1471712"/>
                </a:lnTo>
                <a:cubicBezTo>
                  <a:pt x="60698" y="1471712"/>
                  <a:pt x="0" y="1411014"/>
                  <a:pt x="0" y="1336139"/>
                </a:cubicBezTo>
                <a:lnTo>
                  <a:pt x="0" y="135573"/>
                </a:lnTo>
                <a:close/>
              </a:path>
            </a:pathLst>
          </a:custGeom>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0557" tIns="70557" rIns="70557" bIns="491047" numCol="1" spcCol="1270" anchor="t" anchorCtr="0">
            <a:noAutofit/>
          </a:bodyPr>
          <a:lstStyle/>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Was möchte ich darstellen?</a:t>
            </a:r>
          </a:p>
          <a:p>
            <a:pPr marL="76198" lvl="1" indent="-76198" defTabSz="592652">
              <a:lnSpc>
                <a:spcPct val="90000"/>
              </a:lnSpc>
              <a:spcBef>
                <a:spcPct val="0"/>
              </a:spcBef>
              <a:spcAft>
                <a:spcPct val="15000"/>
              </a:spcAft>
              <a:buChar char="••"/>
            </a:pPr>
            <a:r>
              <a:rPr lang="de-DE" sz="1333" dirty="0">
                <a:solidFill>
                  <a:schemeClr val="tx1"/>
                </a:solidFill>
                <a:latin typeface="Arial" panose="020B0604020202020204" pitchFamily="34" charset="0"/>
                <a:cs typeface="Arial" panose="020B0604020202020204" pitchFamily="34" charset="0"/>
              </a:rPr>
              <a:t>Was möchte ich bewirken?</a:t>
            </a:r>
          </a:p>
        </p:txBody>
      </p:sp>
      <p:sp>
        <p:nvSpPr>
          <p:cNvPr id="2" name="Titel 1"/>
          <p:cNvSpPr>
            <a:spLocks noGrp="1"/>
          </p:cNvSpPr>
          <p:nvPr>
            <p:ph type="title"/>
          </p:nvPr>
        </p:nvSpPr>
        <p:spPr>
          <a:xfrm>
            <a:off x="609600" y="1243420"/>
            <a:ext cx="10944000" cy="435722"/>
          </a:xfrm>
        </p:spPr>
        <p:txBody>
          <a:bodyPr/>
          <a:lstStyle/>
          <a:p>
            <a:r>
              <a:rPr lang="de-DE" dirty="0"/>
              <a:t>Struktur eines Gestaltungsprozesses</a:t>
            </a:r>
          </a:p>
        </p:txBody>
      </p:sp>
      <p:sp>
        <p:nvSpPr>
          <p:cNvPr id="11" name="Freihandform 10"/>
          <p:cNvSpPr/>
          <p:nvPr/>
        </p:nvSpPr>
        <p:spPr>
          <a:xfrm>
            <a:off x="866784" y="4389105"/>
            <a:ext cx="1620000" cy="638968"/>
          </a:xfrm>
          <a:custGeom>
            <a:avLst/>
            <a:gdLst>
              <a:gd name="connsiteX0" fmla="*/ 0 w 1205095"/>
              <a:gd name="connsiteY0" fmla="*/ 47923 h 479226"/>
              <a:gd name="connsiteX1" fmla="*/ 47923 w 1205095"/>
              <a:gd name="connsiteY1" fmla="*/ 0 h 479226"/>
              <a:gd name="connsiteX2" fmla="*/ 1157172 w 1205095"/>
              <a:gd name="connsiteY2" fmla="*/ 0 h 479226"/>
              <a:gd name="connsiteX3" fmla="*/ 1205095 w 1205095"/>
              <a:gd name="connsiteY3" fmla="*/ 47923 h 479226"/>
              <a:gd name="connsiteX4" fmla="*/ 1205095 w 1205095"/>
              <a:gd name="connsiteY4" fmla="*/ 431303 h 479226"/>
              <a:gd name="connsiteX5" fmla="*/ 1157172 w 1205095"/>
              <a:gd name="connsiteY5" fmla="*/ 479226 h 479226"/>
              <a:gd name="connsiteX6" fmla="*/ 47923 w 1205095"/>
              <a:gd name="connsiteY6" fmla="*/ 479226 h 479226"/>
              <a:gd name="connsiteX7" fmla="*/ 0 w 1205095"/>
              <a:gd name="connsiteY7" fmla="*/ 431303 h 479226"/>
              <a:gd name="connsiteX8" fmla="*/ 0 w 1205095"/>
              <a:gd name="connsiteY8" fmla="*/ 47923 h 47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5095" h="479226">
                <a:moveTo>
                  <a:pt x="0" y="47923"/>
                </a:moveTo>
                <a:cubicBezTo>
                  <a:pt x="0" y="21456"/>
                  <a:pt x="21456" y="0"/>
                  <a:pt x="47923" y="0"/>
                </a:cubicBezTo>
                <a:lnTo>
                  <a:pt x="1157172" y="0"/>
                </a:lnTo>
                <a:cubicBezTo>
                  <a:pt x="1183639" y="0"/>
                  <a:pt x="1205095" y="21456"/>
                  <a:pt x="1205095" y="47923"/>
                </a:cubicBezTo>
                <a:lnTo>
                  <a:pt x="1205095" y="431303"/>
                </a:lnTo>
                <a:cubicBezTo>
                  <a:pt x="1205095" y="457770"/>
                  <a:pt x="1183639" y="479226"/>
                  <a:pt x="1157172" y="479226"/>
                </a:cubicBezTo>
                <a:lnTo>
                  <a:pt x="47923" y="479226"/>
                </a:lnTo>
                <a:cubicBezTo>
                  <a:pt x="21456" y="479226"/>
                  <a:pt x="0" y="457770"/>
                  <a:pt x="0" y="431303"/>
                </a:cubicBezTo>
                <a:lnTo>
                  <a:pt x="0" y="47923"/>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4115" tIns="35648" rIns="44115" bIns="35648" numCol="1" spcCol="1270" anchor="ctr" anchorCtr="0">
            <a:noAutofit/>
          </a:bodyPr>
          <a:lstStyle/>
          <a:p>
            <a:pPr algn="ctr" defTabSz="592652">
              <a:lnSpc>
                <a:spcPct val="90000"/>
              </a:lnSpc>
              <a:spcBef>
                <a:spcPct val="0"/>
              </a:spcBef>
              <a:spcAft>
                <a:spcPct val="35000"/>
              </a:spcAft>
            </a:pPr>
            <a:r>
              <a:rPr lang="de-DE" sz="1333" dirty="0">
                <a:solidFill>
                  <a:schemeClr val="tx1"/>
                </a:solidFill>
                <a:latin typeface="Arial" panose="020B0604020202020204" pitchFamily="34" charset="0"/>
                <a:cs typeface="Arial" panose="020B0604020202020204" pitchFamily="34" charset="0"/>
              </a:rPr>
              <a:t>Gestaltungsabsicht festlegen</a:t>
            </a:r>
          </a:p>
        </p:txBody>
      </p:sp>
      <p:sp>
        <p:nvSpPr>
          <p:cNvPr id="14" name="Freihandform 13"/>
          <p:cNvSpPr/>
          <p:nvPr/>
        </p:nvSpPr>
        <p:spPr>
          <a:xfrm>
            <a:off x="3166877" y="2405988"/>
            <a:ext cx="1620000" cy="638968"/>
          </a:xfrm>
          <a:custGeom>
            <a:avLst/>
            <a:gdLst>
              <a:gd name="connsiteX0" fmla="*/ 0 w 1205095"/>
              <a:gd name="connsiteY0" fmla="*/ 47923 h 479226"/>
              <a:gd name="connsiteX1" fmla="*/ 47923 w 1205095"/>
              <a:gd name="connsiteY1" fmla="*/ 0 h 479226"/>
              <a:gd name="connsiteX2" fmla="*/ 1157172 w 1205095"/>
              <a:gd name="connsiteY2" fmla="*/ 0 h 479226"/>
              <a:gd name="connsiteX3" fmla="*/ 1205095 w 1205095"/>
              <a:gd name="connsiteY3" fmla="*/ 47923 h 479226"/>
              <a:gd name="connsiteX4" fmla="*/ 1205095 w 1205095"/>
              <a:gd name="connsiteY4" fmla="*/ 431303 h 479226"/>
              <a:gd name="connsiteX5" fmla="*/ 1157172 w 1205095"/>
              <a:gd name="connsiteY5" fmla="*/ 479226 h 479226"/>
              <a:gd name="connsiteX6" fmla="*/ 47923 w 1205095"/>
              <a:gd name="connsiteY6" fmla="*/ 479226 h 479226"/>
              <a:gd name="connsiteX7" fmla="*/ 0 w 1205095"/>
              <a:gd name="connsiteY7" fmla="*/ 431303 h 479226"/>
              <a:gd name="connsiteX8" fmla="*/ 0 w 1205095"/>
              <a:gd name="connsiteY8" fmla="*/ 47923 h 47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5095" h="479226">
                <a:moveTo>
                  <a:pt x="0" y="47923"/>
                </a:moveTo>
                <a:cubicBezTo>
                  <a:pt x="0" y="21456"/>
                  <a:pt x="21456" y="0"/>
                  <a:pt x="47923" y="0"/>
                </a:cubicBezTo>
                <a:lnTo>
                  <a:pt x="1157172" y="0"/>
                </a:lnTo>
                <a:cubicBezTo>
                  <a:pt x="1183639" y="0"/>
                  <a:pt x="1205095" y="21456"/>
                  <a:pt x="1205095" y="47923"/>
                </a:cubicBezTo>
                <a:lnTo>
                  <a:pt x="1205095" y="431303"/>
                </a:lnTo>
                <a:cubicBezTo>
                  <a:pt x="1205095" y="457770"/>
                  <a:pt x="1183639" y="479226"/>
                  <a:pt x="1157172" y="479226"/>
                </a:cubicBezTo>
                <a:lnTo>
                  <a:pt x="47923" y="479226"/>
                </a:lnTo>
                <a:cubicBezTo>
                  <a:pt x="21456" y="479226"/>
                  <a:pt x="0" y="457770"/>
                  <a:pt x="0" y="431303"/>
                </a:cubicBezTo>
                <a:lnTo>
                  <a:pt x="0" y="47923"/>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4115" tIns="35648" rIns="44115" bIns="35648" numCol="1" spcCol="1270" anchor="ctr" anchorCtr="0">
            <a:noAutofit/>
          </a:bodyPr>
          <a:lstStyle/>
          <a:p>
            <a:pPr algn="ctr" defTabSz="592652">
              <a:lnSpc>
                <a:spcPct val="90000"/>
              </a:lnSpc>
              <a:spcBef>
                <a:spcPct val="0"/>
              </a:spcBef>
              <a:spcAft>
                <a:spcPct val="35000"/>
              </a:spcAft>
            </a:pPr>
            <a:r>
              <a:rPr lang="de-DE" sz="1333" dirty="0">
                <a:solidFill>
                  <a:schemeClr val="tx1"/>
                </a:solidFill>
                <a:latin typeface="Arial" panose="020B0604020202020204" pitchFamily="34" charset="0"/>
                <a:cs typeface="Arial" panose="020B0604020202020204" pitchFamily="34" charset="0"/>
              </a:rPr>
              <a:t>Ausgangspunkte für die Gestaltung auswählen</a:t>
            </a:r>
          </a:p>
        </p:txBody>
      </p:sp>
      <p:sp>
        <p:nvSpPr>
          <p:cNvPr id="17" name="Freihandform 16"/>
          <p:cNvSpPr/>
          <p:nvPr/>
        </p:nvSpPr>
        <p:spPr>
          <a:xfrm>
            <a:off x="5506660" y="4453449"/>
            <a:ext cx="1620000" cy="638968"/>
          </a:xfrm>
          <a:custGeom>
            <a:avLst/>
            <a:gdLst>
              <a:gd name="connsiteX0" fmla="*/ 0 w 1205095"/>
              <a:gd name="connsiteY0" fmla="*/ 47923 h 479226"/>
              <a:gd name="connsiteX1" fmla="*/ 47923 w 1205095"/>
              <a:gd name="connsiteY1" fmla="*/ 0 h 479226"/>
              <a:gd name="connsiteX2" fmla="*/ 1157172 w 1205095"/>
              <a:gd name="connsiteY2" fmla="*/ 0 h 479226"/>
              <a:gd name="connsiteX3" fmla="*/ 1205095 w 1205095"/>
              <a:gd name="connsiteY3" fmla="*/ 47923 h 479226"/>
              <a:gd name="connsiteX4" fmla="*/ 1205095 w 1205095"/>
              <a:gd name="connsiteY4" fmla="*/ 431303 h 479226"/>
              <a:gd name="connsiteX5" fmla="*/ 1157172 w 1205095"/>
              <a:gd name="connsiteY5" fmla="*/ 479226 h 479226"/>
              <a:gd name="connsiteX6" fmla="*/ 47923 w 1205095"/>
              <a:gd name="connsiteY6" fmla="*/ 479226 h 479226"/>
              <a:gd name="connsiteX7" fmla="*/ 0 w 1205095"/>
              <a:gd name="connsiteY7" fmla="*/ 431303 h 479226"/>
              <a:gd name="connsiteX8" fmla="*/ 0 w 1205095"/>
              <a:gd name="connsiteY8" fmla="*/ 47923 h 47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5095" h="479226">
                <a:moveTo>
                  <a:pt x="0" y="47923"/>
                </a:moveTo>
                <a:cubicBezTo>
                  <a:pt x="0" y="21456"/>
                  <a:pt x="21456" y="0"/>
                  <a:pt x="47923" y="0"/>
                </a:cubicBezTo>
                <a:lnTo>
                  <a:pt x="1157172" y="0"/>
                </a:lnTo>
                <a:cubicBezTo>
                  <a:pt x="1183639" y="0"/>
                  <a:pt x="1205095" y="21456"/>
                  <a:pt x="1205095" y="47923"/>
                </a:cubicBezTo>
                <a:lnTo>
                  <a:pt x="1205095" y="431303"/>
                </a:lnTo>
                <a:cubicBezTo>
                  <a:pt x="1205095" y="457770"/>
                  <a:pt x="1183639" y="479226"/>
                  <a:pt x="1157172" y="479226"/>
                </a:cubicBezTo>
                <a:lnTo>
                  <a:pt x="47923" y="479226"/>
                </a:lnTo>
                <a:cubicBezTo>
                  <a:pt x="21456" y="479226"/>
                  <a:pt x="0" y="457770"/>
                  <a:pt x="0" y="431303"/>
                </a:cubicBezTo>
                <a:lnTo>
                  <a:pt x="0" y="47923"/>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4115" tIns="35648" rIns="44115" bIns="35648" numCol="1" spcCol="1270" anchor="ctr" anchorCtr="0">
            <a:noAutofit/>
          </a:bodyPr>
          <a:lstStyle/>
          <a:p>
            <a:pPr algn="ctr" defTabSz="592652">
              <a:lnSpc>
                <a:spcPct val="90000"/>
              </a:lnSpc>
              <a:spcBef>
                <a:spcPct val="0"/>
              </a:spcBef>
              <a:spcAft>
                <a:spcPct val="35000"/>
              </a:spcAft>
            </a:pPr>
            <a:r>
              <a:rPr lang="de-DE" sz="1333" dirty="0">
                <a:solidFill>
                  <a:schemeClr val="tx1"/>
                </a:solidFill>
                <a:latin typeface="Arial" panose="020B0604020202020204" pitchFamily="34" charset="0"/>
                <a:cs typeface="Arial" panose="020B0604020202020204" pitchFamily="34" charset="0"/>
              </a:rPr>
              <a:t>Gestaltungs-prinzipien nutzen</a:t>
            </a:r>
          </a:p>
        </p:txBody>
      </p:sp>
      <p:sp>
        <p:nvSpPr>
          <p:cNvPr id="20" name="Freihandform 19"/>
          <p:cNvSpPr/>
          <p:nvPr/>
        </p:nvSpPr>
        <p:spPr>
          <a:xfrm>
            <a:off x="7820025" y="2405988"/>
            <a:ext cx="1620000" cy="638968"/>
          </a:xfrm>
          <a:custGeom>
            <a:avLst/>
            <a:gdLst>
              <a:gd name="connsiteX0" fmla="*/ 0 w 1205095"/>
              <a:gd name="connsiteY0" fmla="*/ 47923 h 479226"/>
              <a:gd name="connsiteX1" fmla="*/ 47923 w 1205095"/>
              <a:gd name="connsiteY1" fmla="*/ 0 h 479226"/>
              <a:gd name="connsiteX2" fmla="*/ 1157172 w 1205095"/>
              <a:gd name="connsiteY2" fmla="*/ 0 h 479226"/>
              <a:gd name="connsiteX3" fmla="*/ 1205095 w 1205095"/>
              <a:gd name="connsiteY3" fmla="*/ 47923 h 479226"/>
              <a:gd name="connsiteX4" fmla="*/ 1205095 w 1205095"/>
              <a:gd name="connsiteY4" fmla="*/ 431303 h 479226"/>
              <a:gd name="connsiteX5" fmla="*/ 1157172 w 1205095"/>
              <a:gd name="connsiteY5" fmla="*/ 479226 h 479226"/>
              <a:gd name="connsiteX6" fmla="*/ 47923 w 1205095"/>
              <a:gd name="connsiteY6" fmla="*/ 479226 h 479226"/>
              <a:gd name="connsiteX7" fmla="*/ 0 w 1205095"/>
              <a:gd name="connsiteY7" fmla="*/ 431303 h 479226"/>
              <a:gd name="connsiteX8" fmla="*/ 0 w 1205095"/>
              <a:gd name="connsiteY8" fmla="*/ 47923 h 47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5095" h="479226">
                <a:moveTo>
                  <a:pt x="0" y="47923"/>
                </a:moveTo>
                <a:cubicBezTo>
                  <a:pt x="0" y="21456"/>
                  <a:pt x="21456" y="0"/>
                  <a:pt x="47923" y="0"/>
                </a:cubicBezTo>
                <a:lnTo>
                  <a:pt x="1157172" y="0"/>
                </a:lnTo>
                <a:cubicBezTo>
                  <a:pt x="1183639" y="0"/>
                  <a:pt x="1205095" y="21456"/>
                  <a:pt x="1205095" y="47923"/>
                </a:cubicBezTo>
                <a:lnTo>
                  <a:pt x="1205095" y="431303"/>
                </a:lnTo>
                <a:cubicBezTo>
                  <a:pt x="1205095" y="457770"/>
                  <a:pt x="1183639" y="479226"/>
                  <a:pt x="1157172" y="479226"/>
                </a:cubicBezTo>
                <a:lnTo>
                  <a:pt x="47923" y="479226"/>
                </a:lnTo>
                <a:cubicBezTo>
                  <a:pt x="21456" y="479226"/>
                  <a:pt x="0" y="457770"/>
                  <a:pt x="0" y="431303"/>
                </a:cubicBezTo>
                <a:lnTo>
                  <a:pt x="0" y="47923"/>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4115" tIns="35648" rIns="44115" bIns="35648" numCol="1" spcCol="1270" anchor="ctr" anchorCtr="0">
            <a:noAutofit/>
          </a:bodyPr>
          <a:lstStyle/>
          <a:p>
            <a:pPr algn="ctr" defTabSz="592652">
              <a:lnSpc>
                <a:spcPct val="90000"/>
              </a:lnSpc>
              <a:spcBef>
                <a:spcPct val="0"/>
              </a:spcBef>
              <a:spcAft>
                <a:spcPct val="35000"/>
              </a:spcAft>
            </a:pPr>
            <a:r>
              <a:rPr lang="de-DE" sz="1333" dirty="0">
                <a:solidFill>
                  <a:schemeClr val="tx1"/>
                </a:solidFill>
                <a:latin typeface="Arial" panose="020B0604020202020204" pitchFamily="34" charset="0"/>
                <a:cs typeface="Arial" panose="020B0604020202020204" pitchFamily="34" charset="0"/>
              </a:rPr>
              <a:t>Bewegungen und Bewegungsmotive finden und gestalten</a:t>
            </a:r>
          </a:p>
        </p:txBody>
      </p:sp>
      <p:sp>
        <p:nvSpPr>
          <p:cNvPr id="22" name="Freihandform 21"/>
          <p:cNvSpPr/>
          <p:nvPr/>
        </p:nvSpPr>
        <p:spPr>
          <a:xfrm>
            <a:off x="10222207" y="4453449"/>
            <a:ext cx="1620000" cy="638968"/>
          </a:xfrm>
          <a:custGeom>
            <a:avLst/>
            <a:gdLst>
              <a:gd name="connsiteX0" fmla="*/ 0 w 1205095"/>
              <a:gd name="connsiteY0" fmla="*/ 47923 h 479226"/>
              <a:gd name="connsiteX1" fmla="*/ 47923 w 1205095"/>
              <a:gd name="connsiteY1" fmla="*/ 0 h 479226"/>
              <a:gd name="connsiteX2" fmla="*/ 1157172 w 1205095"/>
              <a:gd name="connsiteY2" fmla="*/ 0 h 479226"/>
              <a:gd name="connsiteX3" fmla="*/ 1205095 w 1205095"/>
              <a:gd name="connsiteY3" fmla="*/ 47923 h 479226"/>
              <a:gd name="connsiteX4" fmla="*/ 1205095 w 1205095"/>
              <a:gd name="connsiteY4" fmla="*/ 431303 h 479226"/>
              <a:gd name="connsiteX5" fmla="*/ 1157172 w 1205095"/>
              <a:gd name="connsiteY5" fmla="*/ 479226 h 479226"/>
              <a:gd name="connsiteX6" fmla="*/ 47923 w 1205095"/>
              <a:gd name="connsiteY6" fmla="*/ 479226 h 479226"/>
              <a:gd name="connsiteX7" fmla="*/ 0 w 1205095"/>
              <a:gd name="connsiteY7" fmla="*/ 431303 h 479226"/>
              <a:gd name="connsiteX8" fmla="*/ 0 w 1205095"/>
              <a:gd name="connsiteY8" fmla="*/ 47923 h 47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5095" h="479226">
                <a:moveTo>
                  <a:pt x="0" y="47923"/>
                </a:moveTo>
                <a:cubicBezTo>
                  <a:pt x="0" y="21456"/>
                  <a:pt x="21456" y="0"/>
                  <a:pt x="47923" y="0"/>
                </a:cubicBezTo>
                <a:lnTo>
                  <a:pt x="1157172" y="0"/>
                </a:lnTo>
                <a:cubicBezTo>
                  <a:pt x="1183639" y="0"/>
                  <a:pt x="1205095" y="21456"/>
                  <a:pt x="1205095" y="47923"/>
                </a:cubicBezTo>
                <a:lnTo>
                  <a:pt x="1205095" y="431303"/>
                </a:lnTo>
                <a:cubicBezTo>
                  <a:pt x="1205095" y="457770"/>
                  <a:pt x="1183639" y="479226"/>
                  <a:pt x="1157172" y="479226"/>
                </a:cubicBezTo>
                <a:lnTo>
                  <a:pt x="47923" y="479226"/>
                </a:lnTo>
                <a:cubicBezTo>
                  <a:pt x="21456" y="479226"/>
                  <a:pt x="0" y="457770"/>
                  <a:pt x="0" y="431303"/>
                </a:cubicBezTo>
                <a:lnTo>
                  <a:pt x="0" y="47923"/>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4115" tIns="35648" rIns="44115" bIns="35648" numCol="1" spcCol="1270" anchor="ctr" anchorCtr="0">
            <a:noAutofit/>
          </a:bodyPr>
          <a:lstStyle/>
          <a:p>
            <a:pPr algn="ctr" defTabSz="592652">
              <a:lnSpc>
                <a:spcPct val="90000"/>
              </a:lnSpc>
              <a:spcBef>
                <a:spcPct val="0"/>
              </a:spcBef>
              <a:spcAft>
                <a:spcPct val="35000"/>
              </a:spcAft>
            </a:pPr>
            <a:r>
              <a:rPr lang="de-DE" sz="1333" dirty="0">
                <a:solidFill>
                  <a:schemeClr val="tx1"/>
                </a:solidFill>
                <a:latin typeface="Arial" panose="020B0604020202020204" pitchFamily="34" charset="0"/>
                <a:cs typeface="Arial" panose="020B0604020202020204" pitchFamily="34" charset="0"/>
              </a:rPr>
              <a:t>Gestaltung festlegen und üben</a:t>
            </a:r>
          </a:p>
        </p:txBody>
      </p:sp>
      <p:sp>
        <p:nvSpPr>
          <p:cNvPr id="3" name="Textfeld 2">
            <a:extLst>
              <a:ext uri="{FF2B5EF4-FFF2-40B4-BE49-F238E27FC236}">
                <a16:creationId xmlns:a16="http://schemas.microsoft.com/office/drawing/2014/main" id="{3601F8AA-E097-4B95-A1C3-23C68B10AC85}"/>
              </a:ext>
            </a:extLst>
          </p:cNvPr>
          <p:cNvSpPr txBox="1"/>
          <p:nvPr/>
        </p:nvSpPr>
        <p:spPr>
          <a:xfrm>
            <a:off x="438606" y="5935287"/>
            <a:ext cx="11114994" cy="646331"/>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Die einzelnen Schritte des Gestaltungsprozesses können durch die Lehrkraft vorgegeben oder von den </a:t>
            </a:r>
            <a:r>
              <a:rPr lang="de-DE" dirty="0" err="1">
                <a:latin typeface="Arial" panose="020B0604020202020204" pitchFamily="34" charset="0"/>
                <a:cs typeface="Arial" panose="020B0604020202020204" pitchFamily="34" charset="0"/>
              </a:rPr>
              <a:t>Schüler:innen</a:t>
            </a:r>
            <a:r>
              <a:rPr lang="de-DE" dirty="0">
                <a:latin typeface="Arial" panose="020B0604020202020204" pitchFamily="34" charset="0"/>
                <a:cs typeface="Arial" panose="020B0604020202020204" pitchFamily="34" charset="0"/>
              </a:rPr>
              <a:t> eigenständig durchlaufen werden.</a:t>
            </a:r>
          </a:p>
        </p:txBody>
      </p:sp>
    </p:spTree>
    <p:extLst>
      <p:ext uri="{BB962C8B-B14F-4D97-AF65-F5344CB8AC3E}">
        <p14:creationId xmlns:p14="http://schemas.microsoft.com/office/powerpoint/2010/main" val="280602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8" grpId="0" animBg="1"/>
      <p:bldP spid="15" grpId="0" animBg="1"/>
      <p:bldP spid="12" grpId="0" animBg="1"/>
      <p:bldP spid="9" grpId="0" animBg="1"/>
      <p:bldP spid="11" grpId="0" animBg="1"/>
      <p:bldP spid="14" grpId="0" animBg="1"/>
      <p:bldP spid="17" grpId="0" animBg="1"/>
      <p:bldP spid="20"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Gestaltungsabsicht: Was möchte ich mit meiner Gestaltung bewirken?</a:t>
            </a:r>
          </a:p>
        </p:txBody>
      </p:sp>
      <p:sp>
        <p:nvSpPr>
          <p:cNvPr id="3" name="Rechteck 2"/>
          <p:cNvSpPr/>
          <p:nvPr/>
        </p:nvSpPr>
        <p:spPr>
          <a:xfrm rot="16200000">
            <a:off x="-950764" y="3558710"/>
            <a:ext cx="3643946" cy="523220"/>
          </a:xfrm>
          <a:prstGeom prst="rect">
            <a:avLst/>
          </a:prstGeom>
        </p:spPr>
        <p:txBody>
          <a:bodyPr wrap="none">
            <a:spAutoFit/>
          </a:bodyPr>
          <a:lstStyle/>
          <a:p>
            <a:r>
              <a:rPr lang="de-DE" sz="2800" dirty="0">
                <a:latin typeface="Arial" panose="020B0604020202020204" pitchFamily="34" charset="0"/>
                <a:cs typeface="Arial" panose="020B0604020202020204" pitchFamily="34" charset="0"/>
              </a:rPr>
              <a:t>Gestaltungsabsichten</a:t>
            </a:r>
          </a:p>
        </p:txBody>
      </p:sp>
      <p:graphicFrame>
        <p:nvGraphicFramePr>
          <p:cNvPr id="5" name="Inhaltsplatzhalter 4" descr="Die Abbildung stellt die vier Gestaltungsabsichten nach Klinge (2010) dar.&#10;1. Unterhaltung, Kurzweil, Show&#10;2. Spannung Ereignishaftigkeit&#10;3. Vieldeutigkeit, Nachdenklichkeit&#10;4. Komik, Witz"/>
          <p:cNvGraphicFramePr>
            <a:graphicFrameLocks noGrp="1"/>
          </p:cNvGraphicFramePr>
          <p:nvPr>
            <p:ph idx="1"/>
            <p:extLst>
              <p:ext uri="{D42A27DB-BD31-4B8C-83A1-F6EECF244321}">
                <p14:modId xmlns:p14="http://schemas.microsoft.com/office/powerpoint/2010/main" val="3688193256"/>
              </p:ext>
            </p:extLst>
          </p:nvPr>
        </p:nvGraphicFramePr>
        <p:xfrm>
          <a:off x="1418999" y="1789114"/>
          <a:ext cx="10134600" cy="40624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feld 5"/>
          <p:cNvSpPr txBox="1"/>
          <p:nvPr/>
        </p:nvSpPr>
        <p:spPr>
          <a:xfrm>
            <a:off x="10270273" y="5851526"/>
            <a:ext cx="1305778" cy="261610"/>
          </a:xfrm>
          <a:prstGeom prst="rect">
            <a:avLst/>
          </a:prstGeom>
          <a:noFill/>
        </p:spPr>
        <p:txBody>
          <a:bodyPr wrap="square" rtlCol="0">
            <a:spAutoFit/>
          </a:bodyPr>
          <a:lstStyle/>
          <a:p>
            <a:r>
              <a:rPr lang="de-DE" sz="1100" dirty="0">
                <a:solidFill>
                  <a:srgbClr val="565656"/>
                </a:solidFill>
                <a:latin typeface="Arial" panose="020B0604020202020204" pitchFamily="34" charset="0"/>
                <a:cs typeface="Arial" panose="020B0604020202020204" pitchFamily="34" charset="0"/>
              </a:rPr>
              <a:t>(Klinge, 2010)</a:t>
            </a:r>
          </a:p>
        </p:txBody>
      </p:sp>
      <p:sp>
        <p:nvSpPr>
          <p:cNvPr id="4" name="Foliennummernplatzhalter 3"/>
          <p:cNvSpPr>
            <a:spLocks noGrp="1"/>
          </p:cNvSpPr>
          <p:nvPr>
            <p:ph type="sldNum" sz="quarter" idx="4"/>
          </p:nvPr>
        </p:nvSpPr>
        <p:spPr/>
        <p:txBody>
          <a:bodyPr/>
          <a:lstStyle/>
          <a:p>
            <a:fld id="{7A811826-DEC5-45A6-80D0-3A8D392BC278}" type="slidenum">
              <a:rPr lang="de-DE" smtClean="0"/>
              <a:pPr/>
              <a:t>13</a:t>
            </a:fld>
            <a:endParaRPr lang="de-DE" dirty="0"/>
          </a:p>
        </p:txBody>
      </p:sp>
    </p:spTree>
    <p:extLst>
      <p:ext uri="{BB962C8B-B14F-4D97-AF65-F5344CB8AC3E}">
        <p14:creationId xmlns:p14="http://schemas.microsoft.com/office/powerpoint/2010/main" val="3084158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4C6ABA5D-DA87-4FB8-B7CE-99C67553A889}"/>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graphicEl>
                                              <a:dgm id="{569FE1EE-3BB6-4E67-9CF7-A62F32C93D7E}"/>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graphicEl>
                                              <a:dgm id="{CAE0B9AA-11D7-4334-B8F0-2D2BA4E79CC2}"/>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56F880BA-6FAC-4287-A4DA-99E303C49E6B}"/>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graphicEl>
                                              <a:dgm id="{D9BBBE07-23E7-436F-9FFE-CB6947E7D523}"/>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graphicEl>
                                              <a:dgm id="{B2EB56F0-A7BC-4E64-BD68-ECEC45F5A0F4}"/>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graphicEl>
                                              <a:dgm id="{750A6726-0BF6-490F-B5D3-74654F806A8D}"/>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graphicEl>
                                              <a:dgm id="{C2A9CF0B-BB6E-463D-A0C0-71223B3B0AA7}"/>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graphicEl>
                                              <a:dgm id="{42F44F84-A156-41AC-8F5F-0DE156A15D2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5" grpId="0" uiExpand="1">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9EB6C3-45AF-4BC1-BB06-26A4C5DC3B84}"/>
              </a:ext>
            </a:extLst>
          </p:cNvPr>
          <p:cNvSpPr>
            <a:spLocks noGrp="1"/>
          </p:cNvSpPr>
          <p:nvPr>
            <p:ph type="title"/>
          </p:nvPr>
        </p:nvSpPr>
        <p:spPr>
          <a:xfrm>
            <a:off x="609599" y="1242883"/>
            <a:ext cx="11176762" cy="435722"/>
          </a:xfrm>
        </p:spPr>
        <p:txBody>
          <a:bodyPr/>
          <a:lstStyle/>
          <a:p>
            <a:r>
              <a:rPr lang="de-DE" dirty="0"/>
              <a:t>Ausgangspunkte: Wo kann ich ansetzen, um meine Absicht deutlich zu machen?</a:t>
            </a:r>
          </a:p>
        </p:txBody>
      </p:sp>
      <p:sp>
        <p:nvSpPr>
          <p:cNvPr id="7" name="Ellipse 6">
            <a:extLst>
              <a:ext uri="{FF2B5EF4-FFF2-40B4-BE49-F238E27FC236}">
                <a16:creationId xmlns:a16="http://schemas.microsoft.com/office/drawing/2014/main" id="{999F6F9E-B199-44AD-ACD9-F1D8DC1B4BC1}"/>
              </a:ext>
            </a:extLst>
          </p:cNvPr>
          <p:cNvSpPr/>
          <p:nvPr/>
        </p:nvSpPr>
        <p:spPr>
          <a:xfrm>
            <a:off x="4015401" y="3185502"/>
            <a:ext cx="4161198" cy="1209679"/>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b="1" dirty="0">
                <a:solidFill>
                  <a:schemeClr val="tx1">
                    <a:lumMod val="85000"/>
                    <a:lumOff val="15000"/>
                  </a:schemeClr>
                </a:solidFill>
                <a:latin typeface="Arial" panose="020B0604020202020204" pitchFamily="34" charset="0"/>
                <a:cs typeface="Arial" panose="020B0604020202020204" pitchFamily="34" charset="0"/>
              </a:rPr>
              <a:t>Ausgangspunkte für Bewegungsgestaltung</a:t>
            </a:r>
          </a:p>
        </p:txBody>
      </p:sp>
      <p:sp>
        <p:nvSpPr>
          <p:cNvPr id="37" name="Explosion 2 9">
            <a:extLst>
              <a:ext uri="{FF2B5EF4-FFF2-40B4-BE49-F238E27FC236}">
                <a16:creationId xmlns:a16="http://schemas.microsoft.com/office/drawing/2014/main" id="{06C47F9C-FFA8-4D2C-AADA-68176D6FCB07}"/>
              </a:ext>
              <a:ext uri="{C183D7F6-B498-43B3-948B-1728B52AA6E4}">
                <adec:decorative xmlns:adec="http://schemas.microsoft.com/office/drawing/2017/decorative" val="1"/>
              </a:ext>
            </a:extLst>
          </p:cNvPr>
          <p:cNvSpPr/>
          <p:nvPr/>
        </p:nvSpPr>
        <p:spPr>
          <a:xfrm>
            <a:off x="7782278" y="1743365"/>
            <a:ext cx="3860128" cy="1262350"/>
          </a:xfrm>
          <a:prstGeom prst="ellips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sz="1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6" name="Explosion 2 9">
            <a:extLst>
              <a:ext uri="{FF2B5EF4-FFF2-40B4-BE49-F238E27FC236}">
                <a16:creationId xmlns:a16="http://schemas.microsoft.com/office/drawing/2014/main" id="{3E782E51-D344-4EA9-A8DA-746E0975FC43}"/>
              </a:ext>
              <a:ext uri="{C183D7F6-B498-43B3-948B-1728B52AA6E4}">
                <adec:decorative xmlns:adec="http://schemas.microsoft.com/office/drawing/2017/decorative" val="1"/>
              </a:ext>
            </a:extLst>
          </p:cNvPr>
          <p:cNvSpPr/>
          <p:nvPr/>
        </p:nvSpPr>
        <p:spPr>
          <a:xfrm>
            <a:off x="7486295" y="2543309"/>
            <a:ext cx="3860128" cy="1564288"/>
          </a:xfrm>
          <a:prstGeom prst="ellips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sz="1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5" name="Explosion 2 9">
            <a:extLst>
              <a:ext uri="{FF2B5EF4-FFF2-40B4-BE49-F238E27FC236}">
                <a16:creationId xmlns:a16="http://schemas.microsoft.com/office/drawing/2014/main" id="{6B5F76B0-50D8-4504-A5E4-85BF034BAB10}"/>
              </a:ext>
              <a:ext uri="{C183D7F6-B498-43B3-948B-1728B52AA6E4}">
                <adec:decorative xmlns:adec="http://schemas.microsoft.com/office/drawing/2017/decorative" val="1"/>
              </a:ext>
            </a:extLst>
          </p:cNvPr>
          <p:cNvSpPr/>
          <p:nvPr/>
        </p:nvSpPr>
        <p:spPr>
          <a:xfrm>
            <a:off x="8021859" y="3737760"/>
            <a:ext cx="3860128" cy="1700975"/>
          </a:xfrm>
          <a:prstGeom prst="ellips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sz="1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4" name="Explosion 2 9">
            <a:extLst>
              <a:ext uri="{FF2B5EF4-FFF2-40B4-BE49-F238E27FC236}">
                <a16:creationId xmlns:a16="http://schemas.microsoft.com/office/drawing/2014/main" id="{73614375-4A95-4BE3-AAA5-BDCCA6087409}"/>
              </a:ext>
              <a:ext uri="{C183D7F6-B498-43B3-948B-1728B52AA6E4}">
                <adec:decorative xmlns:adec="http://schemas.microsoft.com/office/drawing/2017/decorative" val="1"/>
              </a:ext>
            </a:extLst>
          </p:cNvPr>
          <p:cNvSpPr/>
          <p:nvPr/>
        </p:nvSpPr>
        <p:spPr>
          <a:xfrm>
            <a:off x="6153054" y="4588482"/>
            <a:ext cx="3860128" cy="1700975"/>
          </a:xfrm>
          <a:prstGeom prst="ellips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sz="1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3" name="Explosion 2 9">
            <a:extLst>
              <a:ext uri="{FF2B5EF4-FFF2-40B4-BE49-F238E27FC236}">
                <a16:creationId xmlns:a16="http://schemas.microsoft.com/office/drawing/2014/main" id="{B53BC3BB-62F3-461C-BCB4-6C9A8F286722}"/>
              </a:ext>
              <a:ext uri="{C183D7F6-B498-43B3-948B-1728B52AA6E4}">
                <adec:decorative xmlns:adec="http://schemas.microsoft.com/office/drawing/2017/decorative" val="1"/>
              </a:ext>
            </a:extLst>
          </p:cNvPr>
          <p:cNvSpPr/>
          <p:nvPr/>
        </p:nvSpPr>
        <p:spPr>
          <a:xfrm>
            <a:off x="3266704" y="4839688"/>
            <a:ext cx="3860128" cy="1700975"/>
          </a:xfrm>
          <a:prstGeom prst="ellips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sz="1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2" name="Explosion 2 9">
            <a:extLst>
              <a:ext uri="{FF2B5EF4-FFF2-40B4-BE49-F238E27FC236}">
                <a16:creationId xmlns:a16="http://schemas.microsoft.com/office/drawing/2014/main" id="{D0027F88-B182-43BF-A033-4287BF040F33}"/>
              </a:ext>
              <a:ext uri="{C183D7F6-B498-43B3-948B-1728B52AA6E4}">
                <adec:decorative xmlns:adec="http://schemas.microsoft.com/office/drawing/2017/decorative" val="1"/>
              </a:ext>
            </a:extLst>
          </p:cNvPr>
          <p:cNvSpPr/>
          <p:nvPr/>
        </p:nvSpPr>
        <p:spPr>
          <a:xfrm>
            <a:off x="1025613" y="4000955"/>
            <a:ext cx="3860128" cy="1700975"/>
          </a:xfrm>
          <a:prstGeom prst="ellips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sz="1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0" name="Explosion 2 9">
            <a:extLst>
              <a:ext uri="{FF2B5EF4-FFF2-40B4-BE49-F238E27FC236}">
                <a16:creationId xmlns:a16="http://schemas.microsoft.com/office/drawing/2014/main" id="{7E7C68A0-7B20-4ECA-A067-52019A372756}"/>
              </a:ext>
              <a:ext uri="{C183D7F6-B498-43B3-948B-1728B52AA6E4}">
                <adec:decorative xmlns:adec="http://schemas.microsoft.com/office/drawing/2017/decorative" val="1"/>
              </a:ext>
            </a:extLst>
          </p:cNvPr>
          <p:cNvSpPr/>
          <p:nvPr/>
        </p:nvSpPr>
        <p:spPr>
          <a:xfrm>
            <a:off x="205402" y="3019565"/>
            <a:ext cx="3860128" cy="1700975"/>
          </a:xfrm>
          <a:prstGeom prst="ellips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sz="1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1" name="Explosion 2 9">
            <a:extLst>
              <a:ext uri="{FF2B5EF4-FFF2-40B4-BE49-F238E27FC236}">
                <a16:creationId xmlns:a16="http://schemas.microsoft.com/office/drawing/2014/main" id="{0173CDFC-A2F2-4AFA-BE8E-5B130832CE89}"/>
              </a:ext>
              <a:ext uri="{C183D7F6-B498-43B3-948B-1728B52AA6E4}">
                <adec:decorative xmlns:adec="http://schemas.microsoft.com/office/drawing/2017/decorative" val="1"/>
              </a:ext>
            </a:extLst>
          </p:cNvPr>
          <p:cNvSpPr/>
          <p:nvPr/>
        </p:nvSpPr>
        <p:spPr>
          <a:xfrm>
            <a:off x="3786811" y="1710299"/>
            <a:ext cx="4452766" cy="1353510"/>
          </a:xfrm>
          <a:prstGeom prst="ellips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sz="1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28" name="Explosion 2 9">
            <a:extLst>
              <a:ext uri="{FF2B5EF4-FFF2-40B4-BE49-F238E27FC236}">
                <a16:creationId xmlns:a16="http://schemas.microsoft.com/office/drawing/2014/main" id="{0FFC4146-A96E-4ACD-9FC5-390BEDC01C27}"/>
              </a:ext>
              <a:ext uri="{C183D7F6-B498-43B3-948B-1728B52AA6E4}">
                <adec:decorative xmlns:adec="http://schemas.microsoft.com/office/drawing/2017/decorative" val="1"/>
              </a:ext>
            </a:extLst>
          </p:cNvPr>
          <p:cNvSpPr/>
          <p:nvPr/>
        </p:nvSpPr>
        <p:spPr>
          <a:xfrm>
            <a:off x="1053219" y="2012673"/>
            <a:ext cx="3561540" cy="1700975"/>
          </a:xfrm>
          <a:prstGeom prst="ellips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sz="1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8" name="Textfeld 7">
            <a:extLst>
              <a:ext uri="{FF2B5EF4-FFF2-40B4-BE49-F238E27FC236}">
                <a16:creationId xmlns:a16="http://schemas.microsoft.com/office/drawing/2014/main" id="{11A17E75-E4F9-4295-8068-7093119D872E}"/>
              </a:ext>
            </a:extLst>
          </p:cNvPr>
          <p:cNvSpPr txBox="1"/>
          <p:nvPr/>
        </p:nvSpPr>
        <p:spPr>
          <a:xfrm>
            <a:off x="6943895" y="5172264"/>
            <a:ext cx="2465407"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Musik</a:t>
            </a:r>
          </a:p>
        </p:txBody>
      </p:sp>
      <p:sp>
        <p:nvSpPr>
          <p:cNvPr id="9" name="Textfeld 8">
            <a:extLst>
              <a:ext uri="{FF2B5EF4-FFF2-40B4-BE49-F238E27FC236}">
                <a16:creationId xmlns:a16="http://schemas.microsoft.com/office/drawing/2014/main" id="{8C2E800B-38EF-40F0-AFEA-3FA91FDBB28E}"/>
              </a:ext>
            </a:extLst>
          </p:cNvPr>
          <p:cNvSpPr txBox="1"/>
          <p:nvPr/>
        </p:nvSpPr>
        <p:spPr>
          <a:xfrm>
            <a:off x="3926307" y="5356930"/>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Objekte</a:t>
            </a:r>
          </a:p>
        </p:txBody>
      </p:sp>
      <p:sp>
        <p:nvSpPr>
          <p:cNvPr id="10" name="Textfeld 9">
            <a:extLst>
              <a:ext uri="{FF2B5EF4-FFF2-40B4-BE49-F238E27FC236}">
                <a16:creationId xmlns:a16="http://schemas.microsoft.com/office/drawing/2014/main" id="{350E45D6-2E7E-43CC-8EE4-50FE61251A53}"/>
              </a:ext>
            </a:extLst>
          </p:cNvPr>
          <p:cNvSpPr txBox="1"/>
          <p:nvPr/>
        </p:nvSpPr>
        <p:spPr>
          <a:xfrm>
            <a:off x="1656439" y="4905380"/>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Bewegungslandschaften</a:t>
            </a:r>
          </a:p>
        </p:txBody>
      </p:sp>
      <p:sp>
        <p:nvSpPr>
          <p:cNvPr id="11" name="Textfeld 10">
            <a:extLst>
              <a:ext uri="{FF2B5EF4-FFF2-40B4-BE49-F238E27FC236}">
                <a16:creationId xmlns:a16="http://schemas.microsoft.com/office/drawing/2014/main" id="{F5FC4B77-2F1C-4717-8D88-67B32A891895}"/>
              </a:ext>
            </a:extLst>
          </p:cNvPr>
          <p:cNvSpPr txBox="1"/>
          <p:nvPr/>
        </p:nvSpPr>
        <p:spPr>
          <a:xfrm>
            <a:off x="9269976" y="4267514"/>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Worte</a:t>
            </a:r>
          </a:p>
        </p:txBody>
      </p:sp>
      <p:sp>
        <p:nvSpPr>
          <p:cNvPr id="12" name="Textfeld 11">
            <a:extLst>
              <a:ext uri="{FF2B5EF4-FFF2-40B4-BE49-F238E27FC236}">
                <a16:creationId xmlns:a16="http://schemas.microsoft.com/office/drawing/2014/main" id="{E7EC28C6-D5CB-4202-96F2-63AFEEB09051}"/>
              </a:ext>
            </a:extLst>
          </p:cNvPr>
          <p:cNvSpPr txBox="1"/>
          <p:nvPr/>
        </p:nvSpPr>
        <p:spPr>
          <a:xfrm>
            <a:off x="8325400" y="2829302"/>
            <a:ext cx="921731"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Bilder</a:t>
            </a:r>
          </a:p>
        </p:txBody>
      </p:sp>
      <p:sp>
        <p:nvSpPr>
          <p:cNvPr id="13" name="Textfeld 12">
            <a:extLst>
              <a:ext uri="{FF2B5EF4-FFF2-40B4-BE49-F238E27FC236}">
                <a16:creationId xmlns:a16="http://schemas.microsoft.com/office/drawing/2014/main" id="{FD76C1D5-2BAF-41F0-BB40-2C8A827EFEC9}"/>
              </a:ext>
            </a:extLst>
          </p:cNvPr>
          <p:cNvSpPr txBox="1"/>
          <p:nvPr/>
        </p:nvSpPr>
        <p:spPr>
          <a:xfrm>
            <a:off x="4056827" y="2180205"/>
            <a:ext cx="4406096"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Bewegungsmöglichkeiten des Körpers</a:t>
            </a:r>
          </a:p>
        </p:txBody>
      </p:sp>
      <p:sp>
        <p:nvSpPr>
          <p:cNvPr id="14" name="Textfeld 13">
            <a:extLst>
              <a:ext uri="{FF2B5EF4-FFF2-40B4-BE49-F238E27FC236}">
                <a16:creationId xmlns:a16="http://schemas.microsoft.com/office/drawing/2014/main" id="{8337D225-43DA-4821-881D-C3DC12C39AEC}"/>
              </a:ext>
            </a:extLst>
          </p:cNvPr>
          <p:cNvSpPr txBox="1"/>
          <p:nvPr/>
        </p:nvSpPr>
        <p:spPr>
          <a:xfrm>
            <a:off x="2282292" y="4332522"/>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Geräte</a:t>
            </a:r>
          </a:p>
        </p:txBody>
      </p:sp>
      <p:sp>
        <p:nvSpPr>
          <p:cNvPr id="15" name="Textfeld 14">
            <a:extLst>
              <a:ext uri="{FF2B5EF4-FFF2-40B4-BE49-F238E27FC236}">
                <a16:creationId xmlns:a16="http://schemas.microsoft.com/office/drawing/2014/main" id="{810280B6-C006-4830-B838-B731C8992A9A}"/>
              </a:ext>
            </a:extLst>
          </p:cNvPr>
          <p:cNvSpPr txBox="1"/>
          <p:nvPr/>
        </p:nvSpPr>
        <p:spPr>
          <a:xfrm>
            <a:off x="9453871" y="2744534"/>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Vorstellungen</a:t>
            </a:r>
          </a:p>
        </p:txBody>
      </p:sp>
      <p:sp>
        <p:nvSpPr>
          <p:cNvPr id="16" name="Textfeld 15">
            <a:extLst>
              <a:ext uri="{FF2B5EF4-FFF2-40B4-BE49-F238E27FC236}">
                <a16:creationId xmlns:a16="http://schemas.microsoft.com/office/drawing/2014/main" id="{62ECAB06-E069-4FBA-88D3-42568359CA2A}"/>
              </a:ext>
            </a:extLst>
          </p:cNvPr>
          <p:cNvSpPr txBox="1"/>
          <p:nvPr/>
        </p:nvSpPr>
        <p:spPr>
          <a:xfrm>
            <a:off x="8386723" y="5586981"/>
            <a:ext cx="2465407"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Laute</a:t>
            </a:r>
          </a:p>
        </p:txBody>
      </p:sp>
      <p:sp>
        <p:nvSpPr>
          <p:cNvPr id="17" name="Textfeld 16">
            <a:extLst>
              <a:ext uri="{FF2B5EF4-FFF2-40B4-BE49-F238E27FC236}">
                <a16:creationId xmlns:a16="http://schemas.microsoft.com/office/drawing/2014/main" id="{D07B4BBF-43D1-4831-9F08-01D867DC8AFE}"/>
              </a:ext>
            </a:extLst>
          </p:cNvPr>
          <p:cNvSpPr txBox="1"/>
          <p:nvPr/>
        </p:nvSpPr>
        <p:spPr>
          <a:xfrm>
            <a:off x="1561110" y="2909757"/>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Beziehung zur </a:t>
            </a:r>
            <a:r>
              <a:rPr lang="de-DE" dirty="0" err="1">
                <a:latin typeface="Arial" panose="020B0604020202020204" pitchFamily="34" charset="0"/>
                <a:cs typeface="Arial" panose="020B0604020202020204" pitchFamily="34" charset="0"/>
              </a:rPr>
              <a:t>Partner:in</a:t>
            </a:r>
            <a:endParaRPr lang="de-DE" dirty="0">
              <a:latin typeface="Arial" panose="020B0604020202020204" pitchFamily="34" charset="0"/>
              <a:cs typeface="Arial" panose="020B0604020202020204" pitchFamily="34" charset="0"/>
            </a:endParaRPr>
          </a:p>
        </p:txBody>
      </p:sp>
      <p:sp>
        <p:nvSpPr>
          <p:cNvPr id="18" name="Textfeld 17">
            <a:extLst>
              <a:ext uri="{FF2B5EF4-FFF2-40B4-BE49-F238E27FC236}">
                <a16:creationId xmlns:a16="http://schemas.microsoft.com/office/drawing/2014/main" id="{1EDBD338-1B76-4B14-B0F2-7E7E0438957B}"/>
              </a:ext>
            </a:extLst>
          </p:cNvPr>
          <p:cNvSpPr txBox="1"/>
          <p:nvPr/>
        </p:nvSpPr>
        <p:spPr>
          <a:xfrm>
            <a:off x="9712342" y="4897344"/>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Gedichte</a:t>
            </a:r>
          </a:p>
        </p:txBody>
      </p:sp>
      <p:sp>
        <p:nvSpPr>
          <p:cNvPr id="19" name="Textfeld 18">
            <a:extLst>
              <a:ext uri="{FF2B5EF4-FFF2-40B4-BE49-F238E27FC236}">
                <a16:creationId xmlns:a16="http://schemas.microsoft.com/office/drawing/2014/main" id="{8336ACBA-0EC9-47BD-951E-2A34F565BD8F}"/>
              </a:ext>
            </a:extLst>
          </p:cNvPr>
          <p:cNvSpPr txBox="1"/>
          <p:nvPr/>
        </p:nvSpPr>
        <p:spPr>
          <a:xfrm>
            <a:off x="8469653" y="4851443"/>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Texte</a:t>
            </a:r>
          </a:p>
        </p:txBody>
      </p:sp>
      <p:sp>
        <p:nvSpPr>
          <p:cNvPr id="20" name="Textfeld 19">
            <a:extLst>
              <a:ext uri="{FF2B5EF4-FFF2-40B4-BE49-F238E27FC236}">
                <a16:creationId xmlns:a16="http://schemas.microsoft.com/office/drawing/2014/main" id="{92FFF57A-099A-486B-9486-1043E3794A9B}"/>
              </a:ext>
            </a:extLst>
          </p:cNvPr>
          <p:cNvSpPr txBox="1"/>
          <p:nvPr/>
        </p:nvSpPr>
        <p:spPr>
          <a:xfrm>
            <a:off x="504010" y="3625097"/>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Gegebenheiten des Raumes</a:t>
            </a:r>
          </a:p>
        </p:txBody>
      </p:sp>
      <p:sp>
        <p:nvSpPr>
          <p:cNvPr id="21" name="Textfeld 20">
            <a:extLst>
              <a:ext uri="{FF2B5EF4-FFF2-40B4-BE49-F238E27FC236}">
                <a16:creationId xmlns:a16="http://schemas.microsoft.com/office/drawing/2014/main" id="{675565D2-F34E-4C7A-ADCC-5E22F60BC311}"/>
              </a:ext>
            </a:extLst>
          </p:cNvPr>
          <p:cNvSpPr txBox="1"/>
          <p:nvPr/>
        </p:nvSpPr>
        <p:spPr>
          <a:xfrm>
            <a:off x="9037006" y="3351923"/>
            <a:ext cx="3316708"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Geschichten</a:t>
            </a:r>
          </a:p>
        </p:txBody>
      </p:sp>
      <p:sp>
        <p:nvSpPr>
          <p:cNvPr id="23" name="Textfeld 22">
            <a:extLst>
              <a:ext uri="{FF2B5EF4-FFF2-40B4-BE49-F238E27FC236}">
                <a16:creationId xmlns:a16="http://schemas.microsoft.com/office/drawing/2014/main" id="{69162368-A01A-4161-86BE-0419AB15ADBE}"/>
              </a:ext>
            </a:extLst>
          </p:cNvPr>
          <p:cNvSpPr txBox="1"/>
          <p:nvPr/>
        </p:nvSpPr>
        <p:spPr>
          <a:xfrm>
            <a:off x="5295900" y="5814534"/>
            <a:ext cx="1830932" cy="369332"/>
          </a:xfrm>
          <a:prstGeom prst="rect">
            <a:avLst/>
          </a:prstGeom>
          <a:noFill/>
        </p:spPr>
        <p:txBody>
          <a:bodyPr wrap="square">
            <a:spAutoFit/>
          </a:bodyPr>
          <a:lstStyle/>
          <a:p>
            <a:r>
              <a:rPr lang="de-DE" dirty="0">
                <a:latin typeface="Arial" panose="020B0604020202020204" pitchFamily="34" charset="0"/>
                <a:cs typeface="Arial" panose="020B0604020202020204" pitchFamily="34" charset="0"/>
              </a:rPr>
              <a:t>Materialien</a:t>
            </a:r>
            <a:endParaRPr lang="de-DE" dirty="0"/>
          </a:p>
        </p:txBody>
      </p:sp>
      <p:sp>
        <p:nvSpPr>
          <p:cNvPr id="25" name="Textfeld 24">
            <a:extLst>
              <a:ext uri="{FF2B5EF4-FFF2-40B4-BE49-F238E27FC236}">
                <a16:creationId xmlns:a16="http://schemas.microsoft.com/office/drawing/2014/main" id="{84D4FA3D-17A2-4165-AE0F-98808FEEC886}"/>
              </a:ext>
            </a:extLst>
          </p:cNvPr>
          <p:cNvSpPr txBox="1"/>
          <p:nvPr/>
        </p:nvSpPr>
        <p:spPr>
          <a:xfrm>
            <a:off x="8758906" y="1980676"/>
            <a:ext cx="2487593" cy="369332"/>
          </a:xfrm>
          <a:prstGeom prst="rect">
            <a:avLst/>
          </a:prstGeom>
          <a:noFill/>
        </p:spPr>
        <p:txBody>
          <a:bodyPr wrap="square">
            <a:spAutoFit/>
          </a:bodyPr>
          <a:lstStyle/>
          <a:p>
            <a:r>
              <a:rPr lang="de-DE" dirty="0">
                <a:latin typeface="Arial" panose="020B0604020202020204" pitchFamily="34" charset="0"/>
                <a:cs typeface="Arial" panose="020B0604020202020204" pitchFamily="34" charset="0"/>
              </a:rPr>
              <a:t>Alltagsbewegungen</a:t>
            </a:r>
            <a:endParaRPr lang="de-DE" dirty="0"/>
          </a:p>
        </p:txBody>
      </p:sp>
      <p:sp>
        <p:nvSpPr>
          <p:cNvPr id="26" name="Textfeld 25">
            <a:extLst>
              <a:ext uri="{FF2B5EF4-FFF2-40B4-BE49-F238E27FC236}">
                <a16:creationId xmlns:a16="http://schemas.microsoft.com/office/drawing/2014/main" id="{248C8A7B-3A59-4591-81CA-3FEA45EC5ECC}"/>
              </a:ext>
            </a:extLst>
          </p:cNvPr>
          <p:cNvSpPr txBox="1"/>
          <p:nvPr/>
        </p:nvSpPr>
        <p:spPr>
          <a:xfrm>
            <a:off x="10423781" y="4127617"/>
            <a:ext cx="1362580" cy="369332"/>
          </a:xfrm>
          <a:prstGeom prst="rect">
            <a:avLst/>
          </a:prstGeom>
          <a:noFill/>
        </p:spPr>
        <p:txBody>
          <a:bodyPr wrap="square">
            <a:spAutoFit/>
          </a:bodyPr>
          <a:lstStyle/>
          <a:p>
            <a:r>
              <a:rPr lang="de-DE" dirty="0">
                <a:latin typeface="Arial" panose="020B0604020202020204" pitchFamily="34" charset="0"/>
                <a:cs typeface="Arial" panose="020B0604020202020204" pitchFamily="34" charset="0"/>
              </a:rPr>
              <a:t>Themen</a:t>
            </a:r>
            <a:endParaRPr lang="de-DE" dirty="0"/>
          </a:p>
        </p:txBody>
      </p:sp>
      <p:sp>
        <p:nvSpPr>
          <p:cNvPr id="27" name="Textfeld 26">
            <a:extLst>
              <a:ext uri="{FF2B5EF4-FFF2-40B4-BE49-F238E27FC236}">
                <a16:creationId xmlns:a16="http://schemas.microsoft.com/office/drawing/2014/main" id="{914910A7-0B78-44FE-9D3D-AA941025BDB2}"/>
              </a:ext>
            </a:extLst>
          </p:cNvPr>
          <p:cNvSpPr txBox="1"/>
          <p:nvPr/>
        </p:nvSpPr>
        <p:spPr>
          <a:xfrm>
            <a:off x="2431743" y="2219300"/>
            <a:ext cx="1326914" cy="369332"/>
          </a:xfrm>
          <a:prstGeom prst="rect">
            <a:avLst/>
          </a:prstGeom>
          <a:noFill/>
        </p:spPr>
        <p:txBody>
          <a:bodyPr wrap="square" rtlCol="0">
            <a:spAutoFit/>
          </a:bodyPr>
          <a:lstStyle/>
          <a:p>
            <a:r>
              <a:rPr lang="de-DE" dirty="0">
                <a:latin typeface="Arial" panose="020B0604020202020204" pitchFamily="34" charset="0"/>
                <a:cs typeface="Arial" panose="020B0604020202020204" pitchFamily="34" charset="0"/>
              </a:rPr>
              <a:t>Tanzstil</a:t>
            </a:r>
          </a:p>
        </p:txBody>
      </p:sp>
      <p:sp>
        <p:nvSpPr>
          <p:cNvPr id="4" name="Foliennummernplatzhalter 3">
            <a:extLst>
              <a:ext uri="{FF2B5EF4-FFF2-40B4-BE49-F238E27FC236}">
                <a16:creationId xmlns:a16="http://schemas.microsoft.com/office/drawing/2014/main" id="{05199F60-9D34-42A5-B256-0F7D08AF8300}"/>
              </a:ext>
            </a:extLst>
          </p:cNvPr>
          <p:cNvSpPr>
            <a:spLocks noGrp="1"/>
          </p:cNvSpPr>
          <p:nvPr>
            <p:ph type="sldNum" sz="quarter" idx="4"/>
          </p:nvPr>
        </p:nvSpPr>
        <p:spPr/>
        <p:txBody>
          <a:bodyPr/>
          <a:lstStyle/>
          <a:p>
            <a:fld id="{7A811826-DEC5-45A6-80D0-3A8D392BC278}" type="slidenum">
              <a:rPr lang="de-DE" smtClean="0"/>
              <a:pPr/>
              <a:t>14</a:t>
            </a:fld>
            <a:endParaRPr lang="de-DE" dirty="0"/>
          </a:p>
        </p:txBody>
      </p:sp>
    </p:spTree>
    <p:extLst>
      <p:ext uri="{BB962C8B-B14F-4D97-AF65-F5344CB8AC3E}">
        <p14:creationId xmlns:p14="http://schemas.microsoft.com/office/powerpoint/2010/main" val="1598834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Gestaltungsprinzipien: Wie können Bewegungen gestaltet werden?</a:t>
            </a:r>
          </a:p>
        </p:txBody>
      </p:sp>
      <p:graphicFrame>
        <p:nvGraphicFramePr>
          <p:cNvPr id="7" name="Inhaltsplatzhalter 6" descr="Die Abbildung zeigt fünf Gestaltungsprinzipen. &#10;1. Sich-ähnlich-Machen, Nachmachen, sich anpassen&#10;2. Ausgrenzen, Eingrenzen, Reduzieren&#10;3. Rhythmisieren&#10;4. Kontrastieren, Polarisieren&#10;5. Verändern, Verfremden, Verzerren"/>
          <p:cNvGraphicFramePr>
            <a:graphicFrameLocks noGrp="1"/>
          </p:cNvGraphicFramePr>
          <p:nvPr>
            <p:ph idx="1"/>
            <p:extLst>
              <p:ext uri="{D42A27DB-BD31-4B8C-83A1-F6EECF244321}">
                <p14:modId xmlns:p14="http://schemas.microsoft.com/office/powerpoint/2010/main" val="400754021"/>
              </p:ext>
            </p:extLst>
          </p:nvPr>
        </p:nvGraphicFramePr>
        <p:xfrm>
          <a:off x="1233488" y="2001328"/>
          <a:ext cx="9725025" cy="35827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feld 4">
            <a:extLst>
              <a:ext uri="{FF2B5EF4-FFF2-40B4-BE49-F238E27FC236}">
                <a16:creationId xmlns:a16="http://schemas.microsoft.com/office/drawing/2014/main" id="{50613EA0-52DE-4A7F-8E29-848243F9FE7C}"/>
              </a:ext>
            </a:extLst>
          </p:cNvPr>
          <p:cNvSpPr txBox="1"/>
          <p:nvPr/>
        </p:nvSpPr>
        <p:spPr>
          <a:xfrm>
            <a:off x="10270273" y="5851526"/>
            <a:ext cx="1305778" cy="261610"/>
          </a:xfrm>
          <a:prstGeom prst="rect">
            <a:avLst/>
          </a:prstGeom>
          <a:noFill/>
        </p:spPr>
        <p:txBody>
          <a:bodyPr wrap="square" rtlCol="0">
            <a:spAutoFit/>
          </a:bodyPr>
          <a:lstStyle/>
          <a:p>
            <a:r>
              <a:rPr lang="de-DE" sz="1100" dirty="0">
                <a:solidFill>
                  <a:srgbClr val="565656"/>
                </a:solidFill>
                <a:latin typeface="Arial" panose="020B0604020202020204" pitchFamily="34" charset="0"/>
                <a:cs typeface="Arial" panose="020B0604020202020204" pitchFamily="34" charset="0"/>
              </a:rPr>
              <a:t>(Klinge, 2009)</a:t>
            </a:r>
          </a:p>
        </p:txBody>
      </p:sp>
      <p:sp>
        <p:nvSpPr>
          <p:cNvPr id="4" name="Foliennummernplatzhalter 3"/>
          <p:cNvSpPr>
            <a:spLocks noGrp="1"/>
          </p:cNvSpPr>
          <p:nvPr>
            <p:ph type="sldNum" sz="quarter" idx="4"/>
          </p:nvPr>
        </p:nvSpPr>
        <p:spPr/>
        <p:txBody>
          <a:bodyPr/>
          <a:lstStyle/>
          <a:p>
            <a:fld id="{7A811826-DEC5-45A6-80D0-3A8D392BC278}" type="slidenum">
              <a:rPr lang="de-DE" smtClean="0"/>
              <a:pPr/>
              <a:t>15</a:t>
            </a:fld>
            <a:endParaRPr lang="de-DE" dirty="0"/>
          </a:p>
        </p:txBody>
      </p:sp>
    </p:spTree>
    <p:extLst>
      <p:ext uri="{BB962C8B-B14F-4D97-AF65-F5344CB8AC3E}">
        <p14:creationId xmlns:p14="http://schemas.microsoft.com/office/powerpoint/2010/main" val="28597128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32051" y="-435722"/>
            <a:ext cx="10944000" cy="435722"/>
          </a:xfrm>
        </p:spPr>
        <p:txBody>
          <a:bodyPr/>
          <a:lstStyle/>
          <a:p>
            <a:r>
              <a:rPr lang="de-DE" dirty="0"/>
              <a:t>Beispiele für Gestaltungsabsichten und Gestaltungsprinzipien</a:t>
            </a:r>
          </a:p>
        </p:txBody>
      </p:sp>
      <p:graphicFrame>
        <p:nvGraphicFramePr>
          <p:cNvPr id="8" name="Inhaltsplatzhalter 7"/>
          <p:cNvGraphicFramePr>
            <a:graphicFrameLocks noGrp="1"/>
          </p:cNvGraphicFramePr>
          <p:nvPr>
            <p:ph idx="1"/>
            <p:extLst>
              <p:ext uri="{D42A27DB-BD31-4B8C-83A1-F6EECF244321}">
                <p14:modId xmlns:p14="http://schemas.microsoft.com/office/powerpoint/2010/main" val="2037888584"/>
              </p:ext>
            </p:extLst>
          </p:nvPr>
        </p:nvGraphicFramePr>
        <p:xfrm>
          <a:off x="609599" y="1242883"/>
          <a:ext cx="10944000" cy="4308930"/>
        </p:xfrm>
        <a:graphic>
          <a:graphicData uri="http://schemas.openxmlformats.org/drawingml/2006/table">
            <a:tbl>
              <a:tblPr firstRow="1" firstCol="1" bandRow="1"/>
              <a:tblGrid>
                <a:gridCol w="2565904">
                  <a:extLst>
                    <a:ext uri="{9D8B030D-6E8A-4147-A177-3AD203B41FA5}">
                      <a16:colId xmlns:a16="http://schemas.microsoft.com/office/drawing/2014/main" val="3710281605"/>
                    </a:ext>
                  </a:extLst>
                </a:gridCol>
                <a:gridCol w="2773397">
                  <a:extLst>
                    <a:ext uri="{9D8B030D-6E8A-4147-A177-3AD203B41FA5}">
                      <a16:colId xmlns:a16="http://schemas.microsoft.com/office/drawing/2014/main" val="318861515"/>
                    </a:ext>
                  </a:extLst>
                </a:gridCol>
                <a:gridCol w="5604699">
                  <a:extLst>
                    <a:ext uri="{9D8B030D-6E8A-4147-A177-3AD203B41FA5}">
                      <a16:colId xmlns:a16="http://schemas.microsoft.com/office/drawing/2014/main" val="502349743"/>
                    </a:ext>
                  </a:extLst>
                </a:gridCol>
              </a:tblGrid>
              <a:tr h="232864">
                <a:tc>
                  <a:txBody>
                    <a:bodyPr/>
                    <a:lstStyle/>
                    <a:p>
                      <a:pPr algn="l">
                        <a:lnSpc>
                          <a:spcPct val="115000"/>
                        </a:lnSpc>
                        <a:spcAft>
                          <a:spcPts val="0"/>
                        </a:spcAft>
                      </a:pPr>
                      <a:r>
                        <a:rPr lang="de-DE" sz="1600" b="1">
                          <a:effectLst/>
                          <a:latin typeface="Arial" panose="020B0604020202020204" pitchFamily="34" charset="0"/>
                          <a:ea typeface="Calibri" panose="020F0502020204030204" pitchFamily="34" charset="0"/>
                          <a:cs typeface="Calibri" panose="020F0502020204030204" pitchFamily="34" charset="0"/>
                        </a:rPr>
                        <a:t>Gestaltungsabsicht</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lnSpc>
                          <a:spcPct val="115000"/>
                        </a:lnSpc>
                        <a:spcAft>
                          <a:spcPts val="0"/>
                        </a:spcAft>
                      </a:pPr>
                      <a:r>
                        <a:rPr lang="de-DE" sz="1600" b="1">
                          <a:effectLst/>
                          <a:latin typeface="Arial" panose="020B0604020202020204" pitchFamily="34" charset="0"/>
                          <a:ea typeface="Calibri" panose="020F0502020204030204" pitchFamily="34" charset="0"/>
                          <a:cs typeface="Calibri" panose="020F0502020204030204" pitchFamily="34" charset="0"/>
                        </a:rPr>
                        <a:t>Beispiele</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lnSpc>
                          <a:spcPct val="115000"/>
                        </a:lnSpc>
                        <a:spcAft>
                          <a:spcPts val="0"/>
                        </a:spcAft>
                      </a:pPr>
                      <a:r>
                        <a:rPr lang="de-DE" sz="1600" b="1">
                          <a:effectLst/>
                          <a:latin typeface="Arial" panose="020B0604020202020204" pitchFamily="34" charset="0"/>
                          <a:ea typeface="Calibri" panose="020F0502020204030204" pitchFamily="34" charset="0"/>
                          <a:cs typeface="Calibri" panose="020F0502020204030204" pitchFamily="34" charset="0"/>
                        </a:rPr>
                        <a:t>Gestaltungsprinzipien und Kernelemente</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690097148"/>
                  </a:ext>
                </a:extLst>
              </a:tr>
              <a:tr h="931455">
                <a:tc>
                  <a:txBody>
                    <a:bodyPr/>
                    <a:lstStyle/>
                    <a:p>
                      <a:pPr algn="l">
                        <a:lnSpc>
                          <a:spcPct val="115000"/>
                        </a:lnSpc>
                        <a:spcAft>
                          <a:spcPts val="0"/>
                        </a:spcAft>
                      </a:pPr>
                      <a:r>
                        <a:rPr lang="de-DE" sz="1600" dirty="0">
                          <a:effectLst/>
                          <a:latin typeface="Arial" panose="020B0604020202020204" pitchFamily="34" charset="0"/>
                          <a:ea typeface="Calibri" panose="020F0502020204030204" pitchFamily="34" charset="0"/>
                          <a:cs typeface="Calibri" panose="020F0502020204030204" pitchFamily="34" charset="0"/>
                        </a:rPr>
                        <a:t>Unterhaltung, Kurzweil, Show</a:t>
                      </a:r>
                      <a:endParaRPr lang="de-DE" sz="2000" dirty="0">
                        <a:effectLst/>
                        <a:latin typeface="Arial" panose="020B0604020202020204" pitchFamily="34" charset="0"/>
                        <a:ea typeface="Calibri" panose="020F0502020204030204" pitchFamily="34" charset="0"/>
                        <a:cs typeface="Calibri" panose="020F0502020204030204" pitchFamily="34" charset="0"/>
                      </a:endParaRPr>
                    </a:p>
                  </a:txBody>
                  <a:tcP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600" dirty="0" err="1">
                          <a:effectLst/>
                          <a:latin typeface="Arial" panose="020B0604020202020204" pitchFamily="34" charset="0"/>
                          <a:ea typeface="Calibri" panose="020F0502020204030204" pitchFamily="34" charset="0"/>
                          <a:cs typeface="Calibri" panose="020F0502020204030204" pitchFamily="34" charset="0"/>
                        </a:rPr>
                        <a:t>Stilgebundene</a:t>
                      </a:r>
                      <a:r>
                        <a:rPr lang="en-US" sz="1600" dirty="0">
                          <a:effectLst/>
                          <a:latin typeface="Arial" panose="020B0604020202020204" pitchFamily="34" charset="0"/>
                          <a:ea typeface="Calibri" panose="020F0502020204030204" pitchFamily="34" charset="0"/>
                          <a:cs typeface="Calibri" panose="020F0502020204030204" pitchFamily="34" charset="0"/>
                        </a:rPr>
                        <a:t> </a:t>
                      </a:r>
                      <a:r>
                        <a:rPr lang="en-US" sz="1600" dirty="0" err="1">
                          <a:effectLst/>
                          <a:latin typeface="Arial" panose="020B0604020202020204" pitchFamily="34" charset="0"/>
                          <a:ea typeface="Calibri" panose="020F0502020204030204" pitchFamily="34" charset="0"/>
                          <a:cs typeface="Calibri" panose="020F0502020204030204" pitchFamily="34" charset="0"/>
                        </a:rPr>
                        <a:t>Tänze</a:t>
                      </a:r>
                      <a:r>
                        <a:rPr lang="en-US" sz="1600" dirty="0">
                          <a:effectLst/>
                          <a:latin typeface="Arial" panose="020B0604020202020204" pitchFamily="34" charset="0"/>
                          <a:ea typeface="Calibri" panose="020F0502020204030204" pitchFamily="34" charset="0"/>
                          <a:cs typeface="Calibri" panose="020F0502020204030204" pitchFamily="34" charset="0"/>
                        </a:rPr>
                        <a:t> </a:t>
                      </a:r>
                      <a:r>
                        <a:rPr lang="en-US" sz="1600" dirty="0" err="1">
                          <a:effectLst/>
                          <a:latin typeface="Arial" panose="020B0604020202020204" pitchFamily="34" charset="0"/>
                          <a:ea typeface="Calibri" panose="020F0502020204030204" pitchFamily="34" charset="0"/>
                          <a:cs typeface="Calibri" panose="020F0502020204030204" pitchFamily="34" charset="0"/>
                        </a:rPr>
                        <a:t>wie</a:t>
                      </a:r>
                      <a:r>
                        <a:rPr lang="en-US" sz="1600" dirty="0">
                          <a:effectLst/>
                          <a:latin typeface="Arial" panose="020B0604020202020204" pitchFamily="34" charset="0"/>
                          <a:ea typeface="Calibri" panose="020F0502020204030204" pitchFamily="34" charset="0"/>
                          <a:cs typeface="Calibri" panose="020F0502020204030204" pitchFamily="34" charset="0"/>
                        </a:rPr>
                        <a:t> </a:t>
                      </a:r>
                      <a:r>
                        <a:rPr lang="en-US" sz="1600" dirty="0" err="1">
                          <a:effectLst/>
                          <a:latin typeface="Arial" panose="020B0604020202020204" pitchFamily="34" charset="0"/>
                          <a:ea typeface="Calibri" panose="020F0502020204030204" pitchFamily="34" charset="0"/>
                          <a:cs typeface="Calibri" panose="020F0502020204030204" pitchFamily="34" charset="0"/>
                        </a:rPr>
                        <a:t>HipHop</a:t>
                      </a:r>
                      <a:r>
                        <a:rPr lang="en-US" sz="1600" dirty="0">
                          <a:effectLst/>
                          <a:latin typeface="Arial" panose="020B0604020202020204" pitchFamily="34" charset="0"/>
                          <a:ea typeface="Calibri" panose="020F0502020204030204" pitchFamily="34" charset="0"/>
                          <a:cs typeface="Calibri" panose="020F0502020204030204" pitchFamily="34" charset="0"/>
                        </a:rPr>
                        <a:t>-Dance, Jazz-Dance, Video-Clip-Dancing</a:t>
                      </a:r>
                      <a:endParaRPr lang="de-DE" sz="2000" dirty="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de-DE" sz="1600">
                          <a:effectLst/>
                          <a:latin typeface="Arial" panose="020B0604020202020204" pitchFamily="34" charset="0"/>
                          <a:ea typeface="Calibri" panose="020F0502020204030204" pitchFamily="34" charset="0"/>
                          <a:cs typeface="Calibri" panose="020F0502020204030204" pitchFamily="34" charset="0"/>
                        </a:rPr>
                        <a:t>Nachahmen, Verändern, Anpassung der Bewegung an den Charakter der Musik, Tanztechnische Fertigkeiten, Bewegungspräzision</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443618"/>
                  </a:ext>
                </a:extLst>
              </a:tr>
              <a:tr h="931455">
                <a:tc>
                  <a:txBody>
                    <a:bodyPr/>
                    <a:lstStyle/>
                    <a:p>
                      <a:pPr algn="l">
                        <a:lnSpc>
                          <a:spcPct val="115000"/>
                        </a:lnSpc>
                        <a:spcAft>
                          <a:spcPts val="0"/>
                        </a:spcAft>
                      </a:pPr>
                      <a:r>
                        <a:rPr lang="de-DE" sz="1600">
                          <a:effectLst/>
                          <a:latin typeface="Arial" panose="020B0604020202020204" pitchFamily="34" charset="0"/>
                          <a:ea typeface="Calibri" panose="020F0502020204030204" pitchFamily="34" charset="0"/>
                          <a:cs typeface="Calibri" panose="020F0502020204030204" pitchFamily="34" charset="0"/>
                        </a:rPr>
                        <a:t>Spannung, Ereignishaftigkeit</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600">
                          <a:effectLst/>
                          <a:latin typeface="Arial" panose="020B0604020202020204" pitchFamily="34" charset="0"/>
                          <a:ea typeface="Calibri" panose="020F0502020204030204" pitchFamily="34" charset="0"/>
                          <a:cs typeface="Calibri" panose="020F0502020204030204" pitchFamily="34" charset="0"/>
                        </a:rPr>
                        <a:t>Break-Dance, Artistik, Akrobatik, Kontaktimprovisation</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de-DE" sz="1600">
                          <a:effectLst/>
                          <a:latin typeface="Arial" panose="020B0604020202020204" pitchFamily="34" charset="0"/>
                          <a:ea typeface="Calibri" panose="020F0502020204030204" pitchFamily="34" charset="0"/>
                          <a:cs typeface="Calibri" panose="020F0502020204030204" pitchFamily="34" charset="0"/>
                        </a:rPr>
                        <a:t>ungewohntes Zusammensetzen von bekannten Bewegungen, Erfinden neuer Bewegungsmöglichkeiten, Nachahmen, Bewegungskönnen, Originalität</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4126247"/>
                  </a:ext>
                </a:extLst>
              </a:tr>
              <a:tr h="1164318">
                <a:tc>
                  <a:txBody>
                    <a:bodyPr/>
                    <a:lstStyle/>
                    <a:p>
                      <a:pPr algn="l">
                        <a:lnSpc>
                          <a:spcPct val="115000"/>
                        </a:lnSpc>
                        <a:spcAft>
                          <a:spcPts val="0"/>
                        </a:spcAft>
                      </a:pPr>
                      <a:r>
                        <a:rPr lang="de-DE" sz="1600">
                          <a:effectLst/>
                          <a:latin typeface="Arial" panose="020B0604020202020204" pitchFamily="34" charset="0"/>
                          <a:ea typeface="Calibri" panose="020F0502020204030204" pitchFamily="34" charset="0"/>
                          <a:cs typeface="Calibri" panose="020F0502020204030204" pitchFamily="34" charset="0"/>
                        </a:rPr>
                        <a:t>Vieldeutigkeit, Nachdenklichkeit</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600">
                          <a:effectLst/>
                          <a:latin typeface="Arial" panose="020B0604020202020204" pitchFamily="34" charset="0"/>
                          <a:ea typeface="Calibri" panose="020F0502020204030204" pitchFamily="34" charset="0"/>
                          <a:cs typeface="Calibri" panose="020F0502020204030204" pitchFamily="34" charset="0"/>
                        </a:rPr>
                        <a:t>Tanztheater, zeitgenössischer Tanz, Ausdruckstanz</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de-DE" sz="1600">
                          <a:effectLst/>
                          <a:latin typeface="Arial" panose="020B0604020202020204" pitchFamily="34" charset="0"/>
                          <a:ea typeface="Calibri" panose="020F0502020204030204" pitchFamily="34" charset="0"/>
                          <a:cs typeface="Calibri" panose="020F0502020204030204" pitchFamily="34" charset="0"/>
                        </a:rPr>
                        <a:t>Nachahmen, Verändern, Reduzieren, Rhythmisieren, Stilisieren von Alltags- wie Tanzbewegungen, Verunsicherung von Wahrnehmungsgewohnheiten, Frustrieren von Erwartungen und Illusionen</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8551015"/>
                  </a:ext>
                </a:extLst>
              </a:tr>
              <a:tr h="698591">
                <a:tc>
                  <a:txBody>
                    <a:bodyPr/>
                    <a:lstStyle/>
                    <a:p>
                      <a:pPr algn="l">
                        <a:lnSpc>
                          <a:spcPct val="115000"/>
                        </a:lnSpc>
                        <a:spcAft>
                          <a:spcPts val="0"/>
                        </a:spcAft>
                      </a:pPr>
                      <a:r>
                        <a:rPr lang="de-DE" sz="1600">
                          <a:effectLst/>
                          <a:latin typeface="Arial" panose="020B0604020202020204" pitchFamily="34" charset="0"/>
                          <a:ea typeface="Calibri" panose="020F0502020204030204" pitchFamily="34" charset="0"/>
                          <a:cs typeface="Calibri" panose="020F0502020204030204" pitchFamily="34" charset="0"/>
                        </a:rPr>
                        <a:t>Komik, Witz</a:t>
                      </a:r>
                      <a:endParaRPr lang="de-DE" sz="2000">
                        <a:effectLst/>
                        <a:latin typeface="Arial" panose="020B0604020202020204" pitchFamily="34" charset="0"/>
                        <a:ea typeface="Calibri" panose="020F0502020204030204" pitchFamily="34" charset="0"/>
                        <a:cs typeface="Calibri" panose="020F0502020204030204" pitchFamily="34" charset="0"/>
                      </a:endParaRPr>
                    </a:p>
                  </a:txBody>
                  <a:tcP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de-DE" sz="1600" dirty="0">
                          <a:effectLst/>
                          <a:latin typeface="Arial" panose="020B0604020202020204" pitchFamily="34" charset="0"/>
                          <a:ea typeface="Calibri" panose="020F0502020204030204" pitchFamily="34" charset="0"/>
                          <a:cs typeface="Calibri" panose="020F0502020204030204" pitchFamily="34" charset="0"/>
                        </a:rPr>
                        <a:t>Bewegungstheater</a:t>
                      </a:r>
                      <a:endParaRPr lang="de-DE" sz="2000" dirty="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de-DE" sz="1600" dirty="0">
                          <a:effectLst/>
                          <a:latin typeface="Arial" panose="020B0604020202020204" pitchFamily="34" charset="0"/>
                          <a:ea typeface="Calibri" panose="020F0502020204030204" pitchFamily="34" charset="0"/>
                          <a:cs typeface="Calibri" panose="020F0502020204030204" pitchFamily="34" charset="0"/>
                        </a:rPr>
                        <a:t>Verändern, Verzerren, Übertreiben, Verfremden, Polarisieren, Überraschungen durch ungewohnte Zusammensetzungen</a:t>
                      </a:r>
                      <a:endParaRPr lang="de-DE" sz="2000" dirty="0">
                        <a:effectLst/>
                        <a:latin typeface="Arial" panose="020B0604020202020204" pitchFamily="34" charset="0"/>
                        <a:ea typeface="Calibri" panose="020F0502020204030204" pitchFamily="34" charset="0"/>
                        <a:cs typeface="Calibri" panose="020F0502020204030204" pitchFamily="34" charset="0"/>
                      </a:endParaRPr>
                    </a:p>
                  </a:txBody>
                  <a:tcP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6849836"/>
                  </a:ext>
                </a:extLst>
              </a:tr>
            </a:tbl>
          </a:graphicData>
        </a:graphic>
      </p:graphicFrame>
      <p:sp>
        <p:nvSpPr>
          <p:cNvPr id="3" name="Textfeld 2"/>
          <p:cNvSpPr txBox="1"/>
          <p:nvPr/>
        </p:nvSpPr>
        <p:spPr>
          <a:xfrm>
            <a:off x="4710545" y="5660408"/>
            <a:ext cx="6843054" cy="307777"/>
          </a:xfrm>
          <a:prstGeom prst="rect">
            <a:avLst/>
          </a:prstGeom>
          <a:noFill/>
        </p:spPr>
        <p:txBody>
          <a:bodyPr wrap="square" rtlCol="0">
            <a:spAutoFit/>
          </a:bodyPr>
          <a:lstStyle/>
          <a:p>
            <a:r>
              <a:rPr lang="de-DE" sz="1400" i="1" dirty="0">
                <a:latin typeface="Arial" panose="020B0604020202020204" pitchFamily="34" charset="0"/>
                <a:cs typeface="Arial" panose="020B0604020202020204" pitchFamily="34" charset="0"/>
              </a:rPr>
              <a:t>Abb. </a:t>
            </a:r>
            <a:r>
              <a:rPr lang="de-DE" sz="1400" dirty="0">
                <a:latin typeface="Arial" panose="020B0604020202020204" pitchFamily="34" charset="0"/>
                <a:cs typeface="Arial" panose="020B0604020202020204" pitchFamily="34" charset="0"/>
              </a:rPr>
              <a:t>Gestaltungsabsichten und Gestaltungsprinzipien (adaptiert nach Klinge, 2010)</a:t>
            </a:r>
          </a:p>
        </p:txBody>
      </p:sp>
      <p:sp>
        <p:nvSpPr>
          <p:cNvPr id="4" name="Foliennummernplatzhalter 3"/>
          <p:cNvSpPr>
            <a:spLocks noGrp="1"/>
          </p:cNvSpPr>
          <p:nvPr>
            <p:ph type="sldNum" sz="quarter" idx="4"/>
          </p:nvPr>
        </p:nvSpPr>
        <p:spPr/>
        <p:txBody>
          <a:bodyPr/>
          <a:lstStyle/>
          <a:p>
            <a:fld id="{7A811826-DEC5-45A6-80D0-3A8D392BC278}" type="slidenum">
              <a:rPr lang="de-DE" smtClean="0"/>
              <a:pPr/>
              <a:t>16</a:t>
            </a:fld>
            <a:endParaRPr lang="de-DE" dirty="0"/>
          </a:p>
        </p:txBody>
      </p:sp>
    </p:spTree>
    <p:extLst>
      <p:ext uri="{BB962C8B-B14F-4D97-AF65-F5344CB8AC3E}">
        <p14:creationId xmlns:p14="http://schemas.microsoft.com/office/powerpoint/2010/main" val="7782443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95E0C8A-C210-41C1-A89E-E2C082377D1B}"/>
              </a:ext>
            </a:extLst>
          </p:cNvPr>
          <p:cNvSpPr>
            <a:spLocks noGrp="1"/>
          </p:cNvSpPr>
          <p:nvPr>
            <p:ph type="title"/>
          </p:nvPr>
        </p:nvSpPr>
        <p:spPr>
          <a:xfrm>
            <a:off x="546194" y="1242883"/>
            <a:ext cx="11163016" cy="435722"/>
          </a:xfrm>
        </p:spPr>
        <p:txBody>
          <a:bodyPr/>
          <a:lstStyle/>
          <a:p>
            <a:r>
              <a:rPr lang="de-DE" dirty="0"/>
              <a:t>Gestaltungsparameter: Wie können Bewegungen variiert und analysiert werden?</a:t>
            </a:r>
          </a:p>
        </p:txBody>
      </p:sp>
      <p:graphicFrame>
        <p:nvGraphicFramePr>
          <p:cNvPr id="6" name="Tabelle 5"/>
          <p:cNvGraphicFramePr>
            <a:graphicFrameLocks noGrp="1"/>
          </p:cNvGraphicFramePr>
          <p:nvPr>
            <p:extLst>
              <p:ext uri="{D42A27DB-BD31-4B8C-83A1-F6EECF244321}">
                <p14:modId xmlns:p14="http://schemas.microsoft.com/office/powerpoint/2010/main" val="2291973254"/>
              </p:ext>
            </p:extLst>
          </p:nvPr>
        </p:nvGraphicFramePr>
        <p:xfrm>
          <a:off x="546194" y="1805125"/>
          <a:ext cx="11099612" cy="4500001"/>
        </p:xfrm>
        <a:graphic>
          <a:graphicData uri="http://schemas.openxmlformats.org/drawingml/2006/table">
            <a:tbl>
              <a:tblPr firstRow="1" bandRow="1">
                <a:tableStyleId>{073A0DAA-6AF3-43AB-8588-CEC1D06C72B9}</a:tableStyleId>
              </a:tblPr>
              <a:tblGrid>
                <a:gridCol w="2774903">
                  <a:extLst>
                    <a:ext uri="{9D8B030D-6E8A-4147-A177-3AD203B41FA5}">
                      <a16:colId xmlns:a16="http://schemas.microsoft.com/office/drawing/2014/main" val="1908761279"/>
                    </a:ext>
                  </a:extLst>
                </a:gridCol>
                <a:gridCol w="2774903">
                  <a:extLst>
                    <a:ext uri="{9D8B030D-6E8A-4147-A177-3AD203B41FA5}">
                      <a16:colId xmlns:a16="http://schemas.microsoft.com/office/drawing/2014/main" val="1264273309"/>
                    </a:ext>
                  </a:extLst>
                </a:gridCol>
                <a:gridCol w="2774903">
                  <a:extLst>
                    <a:ext uri="{9D8B030D-6E8A-4147-A177-3AD203B41FA5}">
                      <a16:colId xmlns:a16="http://schemas.microsoft.com/office/drawing/2014/main" val="1354649711"/>
                    </a:ext>
                  </a:extLst>
                </a:gridCol>
                <a:gridCol w="2774903">
                  <a:extLst>
                    <a:ext uri="{9D8B030D-6E8A-4147-A177-3AD203B41FA5}">
                      <a16:colId xmlns:a16="http://schemas.microsoft.com/office/drawing/2014/main" val="4098028666"/>
                    </a:ext>
                  </a:extLst>
                </a:gridCol>
              </a:tblGrid>
              <a:tr h="423949">
                <a:tc>
                  <a:txBody>
                    <a:bodyPr/>
                    <a:lstStyle/>
                    <a:p>
                      <a:r>
                        <a:rPr lang="de-DE" sz="1800" dirty="0">
                          <a:solidFill>
                            <a:sysClr val="windowText" lastClr="000000"/>
                          </a:solidFill>
                          <a:latin typeface="Arial" panose="020B0604020202020204" pitchFamily="34" charset="0"/>
                          <a:cs typeface="Arial" panose="020B0604020202020204" pitchFamily="34" charset="0"/>
                        </a:rPr>
                        <a:t>RAUM</a:t>
                      </a:r>
                    </a:p>
                  </a:txBody>
                  <a:tcPr marL="121920" marR="121920" marT="60960" marB="60960">
                    <a:solidFill>
                      <a:schemeClr val="bg1"/>
                    </a:solidFill>
                  </a:tcPr>
                </a:tc>
                <a:tc>
                  <a:txBody>
                    <a:bodyPr/>
                    <a:lstStyle/>
                    <a:p>
                      <a:r>
                        <a:rPr lang="de-DE" sz="1800" dirty="0">
                          <a:solidFill>
                            <a:sysClr val="windowText" lastClr="000000"/>
                          </a:solidFill>
                          <a:latin typeface="Arial" panose="020B0604020202020204" pitchFamily="34" charset="0"/>
                          <a:cs typeface="Arial" panose="020B0604020202020204" pitchFamily="34" charset="0"/>
                        </a:rPr>
                        <a:t>ZEIT</a:t>
                      </a:r>
                    </a:p>
                  </a:txBody>
                  <a:tcPr marL="121920" marR="121920" marT="60960" marB="60960">
                    <a:solidFill>
                      <a:schemeClr val="bg1"/>
                    </a:solidFill>
                  </a:tcPr>
                </a:tc>
                <a:tc>
                  <a:txBody>
                    <a:bodyPr/>
                    <a:lstStyle/>
                    <a:p>
                      <a:r>
                        <a:rPr lang="de-DE" sz="1800" dirty="0">
                          <a:solidFill>
                            <a:sysClr val="windowText" lastClr="000000"/>
                          </a:solidFill>
                          <a:latin typeface="Arial" panose="020B0604020202020204" pitchFamily="34" charset="0"/>
                          <a:cs typeface="Arial" panose="020B0604020202020204" pitchFamily="34" charset="0"/>
                        </a:rPr>
                        <a:t>DYNAMIK</a:t>
                      </a:r>
                    </a:p>
                  </a:txBody>
                  <a:tcPr marL="121920" marR="121920" marT="60960" marB="60960">
                    <a:solidFill>
                      <a:schemeClr val="bg1"/>
                    </a:solidFill>
                  </a:tcPr>
                </a:tc>
                <a:tc>
                  <a:txBody>
                    <a:bodyPr/>
                    <a:lstStyle/>
                    <a:p>
                      <a:r>
                        <a:rPr lang="de-DE" sz="1800" dirty="0">
                          <a:solidFill>
                            <a:sysClr val="windowText" lastClr="000000"/>
                          </a:solidFill>
                          <a:latin typeface="Arial" panose="020B0604020202020204" pitchFamily="34" charset="0"/>
                          <a:cs typeface="Arial" panose="020B0604020202020204" pitchFamily="34" charset="0"/>
                        </a:rPr>
                        <a:t>FORMALER AUFBAU</a:t>
                      </a:r>
                    </a:p>
                  </a:txBody>
                  <a:tcPr marL="121920" marR="121920" marT="60960" marB="60960">
                    <a:solidFill>
                      <a:schemeClr val="bg1"/>
                    </a:solidFill>
                  </a:tcPr>
                </a:tc>
                <a:extLst>
                  <a:ext uri="{0D108BD9-81ED-4DB2-BD59-A6C34878D82A}">
                    <a16:rowId xmlns:a16="http://schemas.microsoft.com/office/drawing/2014/main" val="3867615046"/>
                  </a:ext>
                </a:extLst>
              </a:tr>
              <a:tr h="514903">
                <a:tc>
                  <a:txBody>
                    <a:bodyPr/>
                    <a:lstStyle/>
                    <a:p>
                      <a:r>
                        <a:rPr lang="de-DE" sz="1800" dirty="0">
                          <a:latin typeface="Arial" panose="020B0604020202020204" pitchFamily="34" charset="0"/>
                          <a:cs typeface="Arial" panose="020B0604020202020204" pitchFamily="34" charset="0"/>
                        </a:rPr>
                        <a:t>Raumebenen</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Tempo</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Krafteinsatz</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Thema</a:t>
                      </a:r>
                    </a:p>
                  </a:txBody>
                  <a:tcPr marL="121920" marR="121920" marT="60960" marB="60960" anchor="ctr"/>
                </a:tc>
                <a:extLst>
                  <a:ext uri="{0D108BD9-81ED-4DB2-BD59-A6C34878D82A}">
                    <a16:rowId xmlns:a16="http://schemas.microsoft.com/office/drawing/2014/main" val="2587475813"/>
                  </a:ext>
                </a:extLst>
              </a:tr>
              <a:tr h="514903">
                <a:tc>
                  <a:txBody>
                    <a:bodyPr/>
                    <a:lstStyle/>
                    <a:p>
                      <a:r>
                        <a:rPr lang="de-DE" sz="1800" dirty="0">
                          <a:latin typeface="Arial" panose="020B0604020202020204" pitchFamily="34" charset="0"/>
                          <a:cs typeface="Arial" panose="020B0604020202020204" pitchFamily="34" charset="0"/>
                        </a:rPr>
                        <a:t>Raumorientierungen</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Rhythmus</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Spannung</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Musik</a:t>
                      </a:r>
                    </a:p>
                  </a:txBody>
                  <a:tcPr marL="121920" marR="121920" marT="60960" marB="60960" anchor="ctr"/>
                </a:tc>
                <a:extLst>
                  <a:ext uri="{0D108BD9-81ED-4DB2-BD59-A6C34878D82A}">
                    <a16:rowId xmlns:a16="http://schemas.microsoft.com/office/drawing/2014/main" val="880058988"/>
                  </a:ext>
                </a:extLst>
              </a:tr>
              <a:tr h="514903">
                <a:tc>
                  <a:txBody>
                    <a:bodyPr/>
                    <a:lstStyle/>
                    <a:p>
                      <a:r>
                        <a:rPr lang="de-DE" sz="1800" dirty="0">
                          <a:latin typeface="Arial" panose="020B0604020202020204" pitchFamily="34" charset="0"/>
                          <a:cs typeface="Arial" panose="020B0604020202020204" pitchFamily="34" charset="0"/>
                        </a:rPr>
                        <a:t>Raumdimensionen</a:t>
                      </a:r>
                    </a:p>
                  </a:txBody>
                  <a:tcPr marL="121920" marR="121920" marT="60960" marB="60960" anchor="ctr"/>
                </a:tc>
                <a:tc>
                  <a:txBody>
                    <a:bodyPr/>
                    <a:lstStyle/>
                    <a:p>
                      <a:r>
                        <a:rPr lang="de-DE" sz="1800">
                          <a:latin typeface="Arial" panose="020B0604020202020204" pitchFamily="34" charset="0"/>
                          <a:cs typeface="Arial" panose="020B0604020202020204" pitchFamily="34" charset="0"/>
                        </a:rPr>
                        <a:t>metrisch</a:t>
                      </a:r>
                      <a:r>
                        <a:rPr lang="de-DE" sz="1800" baseline="0">
                          <a:latin typeface="Arial" panose="020B0604020202020204" pitchFamily="34" charset="0"/>
                          <a:cs typeface="Arial" panose="020B0604020202020204" pitchFamily="34" charset="0"/>
                        </a:rPr>
                        <a:t> </a:t>
                      </a:r>
                      <a:r>
                        <a:rPr lang="de-DE" sz="1800" baseline="0" dirty="0">
                          <a:latin typeface="Arial" panose="020B0604020202020204" pitchFamily="34" charset="0"/>
                          <a:cs typeface="Arial" panose="020B0604020202020204" pitchFamily="34" charset="0"/>
                        </a:rPr>
                        <a:t>– ametrisch</a:t>
                      </a:r>
                      <a:endParaRPr lang="de-DE" sz="1800" dirty="0">
                        <a:latin typeface="Arial" panose="020B0604020202020204" pitchFamily="34" charset="0"/>
                        <a:cs typeface="Arial" panose="020B0604020202020204" pitchFamily="34" charset="0"/>
                      </a:endParaRP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Bewegungsfluss</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Muster</a:t>
                      </a:r>
                    </a:p>
                  </a:txBody>
                  <a:tcPr marL="121920" marR="121920" marT="60960" marB="60960" anchor="ctr"/>
                </a:tc>
                <a:extLst>
                  <a:ext uri="{0D108BD9-81ED-4DB2-BD59-A6C34878D82A}">
                    <a16:rowId xmlns:a16="http://schemas.microsoft.com/office/drawing/2014/main" val="3364271621"/>
                  </a:ext>
                </a:extLst>
              </a:tr>
              <a:tr h="423949">
                <a:tc>
                  <a:txBody>
                    <a:bodyPr/>
                    <a:lstStyle/>
                    <a:p>
                      <a:r>
                        <a:rPr lang="de-DE" sz="1800" dirty="0">
                          <a:latin typeface="Arial" panose="020B0604020202020204" pitchFamily="34" charset="0"/>
                          <a:cs typeface="Arial" panose="020B0604020202020204" pitchFamily="34" charset="0"/>
                        </a:rPr>
                        <a:t>Körperachsen</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Pausen</a:t>
                      </a:r>
                    </a:p>
                  </a:txBody>
                  <a:tcPr marL="121920" marR="121920" marT="60960" marB="6096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Arial" panose="020B0604020202020204" pitchFamily="34" charset="0"/>
                          <a:cs typeface="Arial" panose="020B0604020202020204" pitchFamily="34" charset="0"/>
                        </a:rPr>
                        <a:t>Intensität</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Struktur</a:t>
                      </a:r>
                    </a:p>
                  </a:txBody>
                  <a:tcPr marL="121920" marR="121920" marT="60960" marB="60960" anchor="ctr"/>
                </a:tc>
                <a:extLst>
                  <a:ext uri="{0D108BD9-81ED-4DB2-BD59-A6C34878D82A}">
                    <a16:rowId xmlns:a16="http://schemas.microsoft.com/office/drawing/2014/main" val="303873584"/>
                  </a:ext>
                </a:extLst>
              </a:tr>
              <a:tr h="562685">
                <a:tc>
                  <a:txBody>
                    <a:bodyPr/>
                    <a:lstStyle/>
                    <a:p>
                      <a:r>
                        <a:rPr lang="de-DE" sz="1800" dirty="0">
                          <a:latin typeface="Arial" panose="020B0604020202020204" pitchFamily="34" charset="0"/>
                          <a:cs typeface="Arial" panose="020B0604020202020204" pitchFamily="34" charset="0"/>
                        </a:rPr>
                        <a:t>Raumwege</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synchron –</a:t>
                      </a:r>
                      <a:r>
                        <a:rPr lang="de-DE" sz="1800" baseline="0" dirty="0">
                          <a:latin typeface="Arial" panose="020B0604020202020204" pitchFamily="34" charset="0"/>
                          <a:cs typeface="Arial" panose="020B0604020202020204" pitchFamily="34" charset="0"/>
                        </a:rPr>
                        <a:t> asynchron</a:t>
                      </a:r>
                      <a:endParaRPr lang="de-DE" sz="1800" dirty="0">
                        <a:latin typeface="Arial" panose="020B0604020202020204" pitchFamily="34" charset="0"/>
                        <a:cs typeface="Arial" panose="020B0604020202020204" pitchFamily="34" charset="0"/>
                      </a:endParaRPr>
                    </a:p>
                  </a:txBody>
                  <a:tcPr marL="121920" marR="121920" marT="60960" marB="6096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dirty="0">
                        <a:latin typeface="Arial" panose="020B0604020202020204" pitchFamily="34" charset="0"/>
                        <a:cs typeface="Arial" panose="020B0604020202020204" pitchFamily="34" charset="0"/>
                      </a:endParaRP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Spannungsbogen</a:t>
                      </a:r>
                    </a:p>
                  </a:txBody>
                  <a:tcPr marL="121920" marR="121920" marT="60960" marB="60960" anchor="ctr"/>
                </a:tc>
                <a:extLst>
                  <a:ext uri="{0D108BD9-81ED-4DB2-BD59-A6C34878D82A}">
                    <a16:rowId xmlns:a16="http://schemas.microsoft.com/office/drawing/2014/main" val="3195113867"/>
                  </a:ext>
                </a:extLst>
              </a:tr>
              <a:tr h="514903">
                <a:tc>
                  <a:txBody>
                    <a:bodyPr/>
                    <a:lstStyle/>
                    <a:p>
                      <a:r>
                        <a:rPr lang="de-DE" sz="1800" dirty="0">
                          <a:latin typeface="Arial" panose="020B0604020202020204" pitchFamily="34" charset="0"/>
                          <a:cs typeface="Arial" panose="020B0604020202020204" pitchFamily="34" charset="0"/>
                        </a:rPr>
                        <a:t>Konstellationen</a:t>
                      </a: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simultan – sukzessiv</a:t>
                      </a:r>
                    </a:p>
                  </a:txBody>
                  <a:tcPr marL="121920" marR="121920" marT="60960" marB="60960" anchor="ctr"/>
                </a:tc>
                <a:tc>
                  <a:txBody>
                    <a:bodyPr/>
                    <a:lstStyle/>
                    <a:p>
                      <a:endParaRPr lang="de-DE" sz="1800" dirty="0">
                        <a:latin typeface="Arial" panose="020B0604020202020204" pitchFamily="34" charset="0"/>
                        <a:cs typeface="Arial" panose="020B0604020202020204" pitchFamily="34" charset="0"/>
                      </a:endParaRPr>
                    </a:p>
                  </a:txBody>
                  <a:tcPr marL="121920" marR="121920" marT="60960" marB="60960" anchor="ctr"/>
                </a:tc>
                <a:tc>
                  <a:txBody>
                    <a:bodyPr/>
                    <a:lstStyle/>
                    <a:p>
                      <a:endParaRPr lang="de-DE" sz="1800" dirty="0">
                        <a:latin typeface="Arial" panose="020B0604020202020204" pitchFamily="34" charset="0"/>
                        <a:cs typeface="Arial" panose="020B0604020202020204" pitchFamily="34" charset="0"/>
                      </a:endParaRPr>
                    </a:p>
                  </a:txBody>
                  <a:tcPr marL="121920" marR="121920" marT="60960" marB="60960" anchor="ctr"/>
                </a:tc>
                <a:extLst>
                  <a:ext uri="{0D108BD9-81ED-4DB2-BD59-A6C34878D82A}">
                    <a16:rowId xmlns:a16="http://schemas.microsoft.com/office/drawing/2014/main" val="2387660436"/>
                  </a:ext>
                </a:extLst>
              </a:tr>
              <a:tr h="514903">
                <a:tc>
                  <a:txBody>
                    <a:bodyPr/>
                    <a:lstStyle/>
                    <a:p>
                      <a:endParaRPr lang="de-DE" sz="1800" dirty="0">
                        <a:latin typeface="Arial" panose="020B0604020202020204" pitchFamily="34" charset="0"/>
                        <a:cs typeface="Arial" panose="020B0604020202020204" pitchFamily="34" charset="0"/>
                      </a:endParaRP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Kanon</a:t>
                      </a:r>
                    </a:p>
                  </a:txBody>
                  <a:tcPr marL="121920" marR="121920" marT="60960" marB="60960" anchor="ctr"/>
                </a:tc>
                <a:tc>
                  <a:txBody>
                    <a:bodyPr/>
                    <a:lstStyle/>
                    <a:p>
                      <a:endParaRPr lang="de-DE" sz="1800" dirty="0">
                        <a:latin typeface="Arial" panose="020B0604020202020204" pitchFamily="34" charset="0"/>
                        <a:cs typeface="Arial" panose="020B0604020202020204" pitchFamily="34" charset="0"/>
                      </a:endParaRPr>
                    </a:p>
                  </a:txBody>
                  <a:tcPr marL="121920" marR="121920" marT="60960" marB="60960" anchor="ctr"/>
                </a:tc>
                <a:tc>
                  <a:txBody>
                    <a:bodyPr/>
                    <a:lstStyle/>
                    <a:p>
                      <a:endParaRPr lang="de-DE" sz="1800" dirty="0">
                        <a:latin typeface="Arial" panose="020B0604020202020204" pitchFamily="34" charset="0"/>
                        <a:cs typeface="Arial" panose="020B0604020202020204" pitchFamily="34" charset="0"/>
                      </a:endParaRPr>
                    </a:p>
                  </a:txBody>
                  <a:tcPr marL="121920" marR="121920" marT="60960" marB="60960" anchor="ctr"/>
                </a:tc>
                <a:extLst>
                  <a:ext uri="{0D108BD9-81ED-4DB2-BD59-A6C34878D82A}">
                    <a16:rowId xmlns:a16="http://schemas.microsoft.com/office/drawing/2014/main" val="1504628233"/>
                  </a:ext>
                </a:extLst>
              </a:tr>
              <a:tr h="514903">
                <a:tc>
                  <a:txBody>
                    <a:bodyPr/>
                    <a:lstStyle/>
                    <a:p>
                      <a:endParaRPr lang="de-DE" sz="1800" dirty="0">
                        <a:latin typeface="Arial" panose="020B0604020202020204" pitchFamily="34" charset="0"/>
                        <a:cs typeface="Arial" panose="020B0604020202020204" pitchFamily="34" charset="0"/>
                      </a:endParaRPr>
                    </a:p>
                  </a:txBody>
                  <a:tcPr marL="121920" marR="121920" marT="60960" marB="60960" anchor="ctr"/>
                </a:tc>
                <a:tc>
                  <a:txBody>
                    <a:bodyPr/>
                    <a:lstStyle/>
                    <a:p>
                      <a:r>
                        <a:rPr lang="de-DE" sz="1800" dirty="0">
                          <a:latin typeface="Arial" panose="020B0604020202020204" pitchFamily="34" charset="0"/>
                          <a:cs typeface="Arial" panose="020B0604020202020204" pitchFamily="34" charset="0"/>
                        </a:rPr>
                        <a:t>Frage</a:t>
                      </a:r>
                      <a:r>
                        <a:rPr lang="de-DE" sz="1800" baseline="0" dirty="0">
                          <a:latin typeface="Arial" panose="020B0604020202020204" pitchFamily="34" charset="0"/>
                          <a:cs typeface="Arial" panose="020B0604020202020204" pitchFamily="34" charset="0"/>
                        </a:rPr>
                        <a:t> – Antwort</a:t>
                      </a:r>
                      <a:endParaRPr lang="de-DE" sz="1800" dirty="0">
                        <a:latin typeface="Arial" panose="020B0604020202020204" pitchFamily="34" charset="0"/>
                        <a:cs typeface="Arial" panose="020B0604020202020204" pitchFamily="34" charset="0"/>
                      </a:endParaRPr>
                    </a:p>
                  </a:txBody>
                  <a:tcPr marL="121920" marR="121920" marT="60960" marB="60960" anchor="ctr"/>
                </a:tc>
                <a:tc>
                  <a:txBody>
                    <a:bodyPr/>
                    <a:lstStyle/>
                    <a:p>
                      <a:endParaRPr lang="de-DE" sz="1800" dirty="0">
                        <a:latin typeface="Arial" panose="020B0604020202020204" pitchFamily="34" charset="0"/>
                        <a:cs typeface="Arial" panose="020B0604020202020204" pitchFamily="34" charset="0"/>
                      </a:endParaRPr>
                    </a:p>
                  </a:txBody>
                  <a:tcPr marL="121920" marR="121920" marT="60960" marB="60960" anchor="ctr"/>
                </a:tc>
                <a:tc>
                  <a:txBody>
                    <a:bodyPr/>
                    <a:lstStyle/>
                    <a:p>
                      <a:endParaRPr lang="de-DE" sz="1800" dirty="0">
                        <a:latin typeface="Arial" panose="020B0604020202020204" pitchFamily="34" charset="0"/>
                        <a:cs typeface="Arial" panose="020B0604020202020204" pitchFamily="34" charset="0"/>
                      </a:endParaRPr>
                    </a:p>
                  </a:txBody>
                  <a:tcPr marL="121920" marR="121920" marT="60960" marB="60960" anchor="ctr"/>
                </a:tc>
                <a:extLst>
                  <a:ext uri="{0D108BD9-81ED-4DB2-BD59-A6C34878D82A}">
                    <a16:rowId xmlns:a16="http://schemas.microsoft.com/office/drawing/2014/main" val="611783918"/>
                  </a:ext>
                </a:extLst>
              </a:tr>
            </a:tbl>
          </a:graphicData>
        </a:graphic>
      </p:graphicFrame>
    </p:spTree>
    <p:extLst>
      <p:ext uri="{BB962C8B-B14F-4D97-AF65-F5344CB8AC3E}">
        <p14:creationId xmlns:p14="http://schemas.microsoft.com/office/powerpoint/2010/main" val="2133220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8EBFD8-6252-4524-A76A-EFD99AECD572}"/>
              </a:ext>
            </a:extLst>
          </p:cNvPr>
          <p:cNvSpPr>
            <a:spLocks noGrp="1"/>
          </p:cNvSpPr>
          <p:nvPr>
            <p:ph type="title"/>
          </p:nvPr>
        </p:nvSpPr>
        <p:spPr/>
        <p:txBody>
          <a:bodyPr/>
          <a:lstStyle/>
          <a:p>
            <a:r>
              <a:rPr lang="de-DE" dirty="0"/>
              <a:t>Gemeinsam Choreografien gestalten</a:t>
            </a:r>
          </a:p>
        </p:txBody>
      </p:sp>
      <p:sp>
        <p:nvSpPr>
          <p:cNvPr id="3" name="Inhaltsplatzhalter 2">
            <a:extLst>
              <a:ext uri="{FF2B5EF4-FFF2-40B4-BE49-F238E27FC236}">
                <a16:creationId xmlns:a16="http://schemas.microsoft.com/office/drawing/2014/main" id="{33CFDEB4-C4D3-4806-82DD-096191312233}"/>
              </a:ext>
            </a:extLst>
          </p:cNvPr>
          <p:cNvSpPr>
            <a:spLocks noGrp="1"/>
          </p:cNvSpPr>
          <p:nvPr>
            <p:ph idx="1"/>
          </p:nvPr>
        </p:nvSpPr>
        <p:spPr/>
        <p:txBody>
          <a:bodyPr/>
          <a:lstStyle/>
          <a:p>
            <a:pPr marL="0" indent="0">
              <a:buNone/>
            </a:pPr>
            <a:r>
              <a:rPr lang="de-DE" b="1" dirty="0">
                <a:solidFill>
                  <a:schemeClr val="tx1"/>
                </a:solidFill>
              </a:rPr>
              <a:t>Aufgabe: </a:t>
            </a:r>
            <a:r>
              <a:rPr lang="de-DE" dirty="0">
                <a:solidFill>
                  <a:schemeClr val="tx1"/>
                </a:solidFill>
              </a:rPr>
              <a:t>Lernen Sie in Vierergruppen vier </a:t>
            </a:r>
            <a:r>
              <a:rPr lang="de-DE" dirty="0" err="1">
                <a:solidFill>
                  <a:schemeClr val="tx1"/>
                </a:solidFill>
              </a:rPr>
              <a:t>Gumboot</a:t>
            </a:r>
            <a:r>
              <a:rPr lang="de-DE" dirty="0">
                <a:solidFill>
                  <a:schemeClr val="tx1"/>
                </a:solidFill>
              </a:rPr>
              <a:t>-Dance Tanzschritte und gestalten eine </a:t>
            </a:r>
            <a:r>
              <a:rPr lang="de-DE" dirty="0" err="1">
                <a:solidFill>
                  <a:schemeClr val="tx1"/>
                </a:solidFill>
              </a:rPr>
              <a:t>Gumboot</a:t>
            </a:r>
            <a:r>
              <a:rPr lang="de-DE" dirty="0">
                <a:solidFill>
                  <a:schemeClr val="tx1"/>
                </a:solidFill>
              </a:rPr>
              <a:t>-Dance Choreografie.</a:t>
            </a:r>
          </a:p>
          <a:p>
            <a:pPr marL="0" indent="0">
              <a:buNone/>
            </a:pPr>
            <a:r>
              <a:rPr lang="de-DE" b="1" dirty="0">
                <a:solidFill>
                  <a:schemeClr val="tx1"/>
                </a:solidFill>
              </a:rPr>
              <a:t>Material: </a:t>
            </a:r>
            <a:r>
              <a:rPr lang="de-DE" dirty="0">
                <a:solidFill>
                  <a:schemeClr val="tx1"/>
                </a:solidFill>
              </a:rPr>
              <a:t>4 Videos mit Bewegungen aus dem Bereich </a:t>
            </a:r>
            <a:r>
              <a:rPr lang="de-DE" dirty="0" err="1">
                <a:solidFill>
                  <a:schemeClr val="tx1"/>
                </a:solidFill>
              </a:rPr>
              <a:t>Gumboot</a:t>
            </a:r>
            <a:r>
              <a:rPr lang="de-DE" dirty="0">
                <a:solidFill>
                  <a:schemeClr val="tx1"/>
                </a:solidFill>
              </a:rPr>
              <a:t>-Dance</a:t>
            </a:r>
          </a:p>
          <a:p>
            <a:pPr marL="0" indent="0">
              <a:buNone/>
            </a:pPr>
            <a:endParaRPr lang="de-DE" dirty="0">
              <a:solidFill>
                <a:schemeClr val="tx1"/>
              </a:solidFill>
            </a:endParaRPr>
          </a:p>
          <a:p>
            <a:pPr marL="0" indent="0">
              <a:buNone/>
            </a:pPr>
            <a:endParaRPr lang="de-DE" dirty="0">
              <a:solidFill>
                <a:schemeClr val="tx1"/>
              </a:solidFill>
            </a:endParaRPr>
          </a:p>
          <a:p>
            <a:endParaRPr lang="de-DE" dirty="0">
              <a:solidFill>
                <a:schemeClr val="tx1"/>
              </a:solidFill>
            </a:endParaRPr>
          </a:p>
        </p:txBody>
      </p:sp>
      <p:sp>
        <p:nvSpPr>
          <p:cNvPr id="4" name="Foliennummernplatzhalter 3">
            <a:extLst>
              <a:ext uri="{FF2B5EF4-FFF2-40B4-BE49-F238E27FC236}">
                <a16:creationId xmlns:a16="http://schemas.microsoft.com/office/drawing/2014/main" id="{4A3A426A-D226-45FA-A5B3-7AEFB8535B81}"/>
              </a:ext>
            </a:extLst>
          </p:cNvPr>
          <p:cNvSpPr>
            <a:spLocks noGrp="1"/>
          </p:cNvSpPr>
          <p:nvPr>
            <p:ph type="sldNum" sz="quarter" idx="4"/>
          </p:nvPr>
        </p:nvSpPr>
        <p:spPr/>
        <p:txBody>
          <a:bodyPr/>
          <a:lstStyle/>
          <a:p>
            <a:fld id="{7A811826-DEC5-45A6-80D0-3A8D392BC278}" type="slidenum">
              <a:rPr lang="de-DE" smtClean="0"/>
              <a:pPr/>
              <a:t>18</a:t>
            </a:fld>
            <a:endParaRPr lang="de-DE" dirty="0"/>
          </a:p>
        </p:txBody>
      </p:sp>
      <p:pic>
        <p:nvPicPr>
          <p:cNvPr id="6" name="Grafik 5" descr="Benutzer mit einfarbiger Füllung">
            <a:extLst>
              <a:ext uri="{FF2B5EF4-FFF2-40B4-BE49-F238E27FC236}">
                <a16:creationId xmlns:a16="http://schemas.microsoft.com/office/drawing/2014/main" id="{2DE5D6EF-6894-4AB0-9DC2-D4375EA115D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39199" y="1003544"/>
            <a:ext cx="914400" cy="914400"/>
          </a:xfrm>
          <a:prstGeom prst="rect">
            <a:avLst/>
          </a:prstGeom>
        </p:spPr>
      </p:pic>
      <p:pic>
        <p:nvPicPr>
          <p:cNvPr id="7" name="Inhaltsplatzhalter 2" descr="Unterkörper von zwei Gumboot-Tänzer:innen in Gummistiefeln und blauen Latzhosen">
            <a:extLst>
              <a:ext uri="{FF2B5EF4-FFF2-40B4-BE49-F238E27FC236}">
                <a16:creationId xmlns:a16="http://schemas.microsoft.com/office/drawing/2014/main" id="{A6FC0E63-7844-4F2B-83BB-05F78BCB96A1}"/>
              </a:ext>
            </a:extLst>
          </p:cNvPr>
          <p:cNvPicPr>
            <a:picLocks noGrp="1" noChangeAspect="1"/>
          </p:cNvPicPr>
          <p:nvPr/>
        </p:nvPicPr>
        <p:blipFill rotWithShape="1">
          <a:blip r:embed="rId5" cstate="print">
            <a:extLst>
              <a:ext uri="{28A0092B-C50C-407E-A947-70E740481C1C}">
                <a14:useLocalDpi xmlns:a14="http://schemas.microsoft.com/office/drawing/2010/main" val="0"/>
              </a:ext>
            </a:extLst>
          </a:blip>
          <a:srcRect l="11846" r="15066"/>
          <a:stretch/>
        </p:blipFill>
        <p:spPr bwMode="auto">
          <a:xfrm>
            <a:off x="638401" y="3156179"/>
            <a:ext cx="3467691" cy="3154286"/>
          </a:xfrm>
          <a:prstGeom prst="rect">
            <a:avLst/>
          </a:prstGeom>
          <a:noFill/>
          <a:ln w="0">
            <a:noFill/>
          </a:ln>
        </p:spPr>
      </p:pic>
      <p:sp>
        <p:nvSpPr>
          <p:cNvPr id="8" name="Textfeld 7">
            <a:extLst>
              <a:ext uri="{FF2B5EF4-FFF2-40B4-BE49-F238E27FC236}">
                <a16:creationId xmlns:a16="http://schemas.microsoft.com/office/drawing/2014/main" id="{DE3136EF-318C-4BBE-A125-517DBFCD9B9E}"/>
              </a:ext>
            </a:extLst>
          </p:cNvPr>
          <p:cNvSpPr txBox="1"/>
          <p:nvPr/>
        </p:nvSpPr>
        <p:spPr bwMode="auto">
          <a:xfrm>
            <a:off x="609599" y="6395915"/>
            <a:ext cx="11145522" cy="323165"/>
          </a:xfrm>
          <a:prstGeom prst="rect">
            <a:avLst/>
          </a:prstGeom>
          <a:noFill/>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00" dirty="0">
                <a:solidFill>
                  <a:schemeClr val="tx1"/>
                </a:solidFill>
                <a:latin typeface="Arial" panose="020B0604020202020204" pitchFamily="34" charset="0"/>
                <a:ea typeface="Calibri" panose="020F0502020204030204" pitchFamily="34" charset="0"/>
                <a:cs typeface="Arial" panose="020B0604020202020204" pitchFamily="34" charset="0"/>
              </a:rPr>
              <a:t>Bild </a:t>
            </a:r>
            <a:r>
              <a:rPr lang="de-DE" sz="800" dirty="0" err="1">
                <a:solidFill>
                  <a:schemeClr val="tx1"/>
                </a:solidFill>
                <a:latin typeface="Arial" panose="020B0604020202020204" pitchFamily="34" charset="0"/>
                <a:ea typeface="Calibri" panose="020F0502020204030204" pitchFamily="34" charset="0"/>
                <a:cs typeface="Arial" panose="020B0604020202020204" pitchFamily="34" charset="0"/>
              </a:rPr>
              <a:t>Gumboot</a:t>
            </a:r>
            <a:r>
              <a:rPr lang="de-DE" sz="800" dirty="0">
                <a:solidFill>
                  <a:schemeClr val="tx1"/>
                </a:solidFill>
                <a:latin typeface="Arial" panose="020B0604020202020204" pitchFamily="34" charset="0"/>
                <a:ea typeface="Calibri" panose="020F0502020204030204" pitchFamily="34" charset="0"/>
                <a:cs typeface="Arial" panose="020B0604020202020204" pitchFamily="34" charset="0"/>
              </a:rPr>
              <a:t> Dance SA von Laura SA, CC BY-SA 3.0, </a:t>
            </a:r>
            <a:r>
              <a:rPr lang="de-DE" sz="800" dirty="0">
                <a:solidFill>
                  <a:schemeClr val="tx1"/>
                </a:solidFill>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https://creativecommons.org/licenses/by-sa/3.0/deed.de</a:t>
            </a:r>
            <a:r>
              <a:rPr lang="de-DE" sz="800" dirty="0">
                <a:solidFill>
                  <a:schemeClr val="tx1"/>
                </a:solidFill>
                <a:latin typeface="Arial" panose="020B0604020202020204" pitchFamily="34" charset="0"/>
                <a:ea typeface="Calibri" panose="020F0502020204030204" pitchFamily="34" charset="0"/>
                <a:cs typeface="Arial" panose="020B0604020202020204" pitchFamily="34" charset="0"/>
              </a:rPr>
              <a:t>, Ursprungsort: </a:t>
            </a:r>
            <a:r>
              <a:rPr lang="de-DE" sz="800" dirty="0">
                <a:solidFill>
                  <a:schemeClr val="tx1"/>
                </a:solidFill>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https://de.m.wikipedia.org/wiki/Datei:Bootsa.jpg</a:t>
            </a:r>
            <a:endParaRPr lang="de-DE" sz="800" dirty="0">
              <a:solidFill>
                <a:schemeClr val="tx1"/>
              </a:solidFill>
              <a:latin typeface="Arial" panose="020B0604020202020204" pitchFamily="34" charset="0"/>
              <a:ea typeface="Calibri" panose="020F0502020204030204" pitchFamily="34" charset="0"/>
              <a:cs typeface="Arial" panose="020B0604020202020204" pitchFamily="34" charset="0"/>
            </a:endParaRPr>
          </a:p>
          <a:p>
            <a:endParaRPr lang="de-DE" sz="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2440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A29392-28BC-4A9E-9E81-FCBC4338078F}"/>
              </a:ext>
            </a:extLst>
          </p:cNvPr>
          <p:cNvSpPr>
            <a:spLocks noGrp="1"/>
          </p:cNvSpPr>
          <p:nvPr>
            <p:ph type="title"/>
          </p:nvPr>
        </p:nvSpPr>
        <p:spPr/>
        <p:txBody>
          <a:bodyPr/>
          <a:lstStyle/>
          <a:p>
            <a:r>
              <a:rPr lang="de-DE" dirty="0"/>
              <a:t>Reflektierte Praxis</a:t>
            </a:r>
          </a:p>
        </p:txBody>
      </p:sp>
      <p:sp>
        <p:nvSpPr>
          <p:cNvPr id="3" name="Inhaltsplatzhalter 2">
            <a:extLst>
              <a:ext uri="{FF2B5EF4-FFF2-40B4-BE49-F238E27FC236}">
                <a16:creationId xmlns:a16="http://schemas.microsoft.com/office/drawing/2014/main" id="{A40C30AC-A496-47A2-B239-B277852DB06B}"/>
              </a:ext>
            </a:extLst>
          </p:cNvPr>
          <p:cNvSpPr>
            <a:spLocks noGrp="1"/>
          </p:cNvSpPr>
          <p:nvPr>
            <p:ph idx="1"/>
          </p:nvPr>
        </p:nvSpPr>
        <p:spPr/>
        <p:txBody>
          <a:bodyPr/>
          <a:lstStyle/>
          <a:p>
            <a:pPr marL="342900" indent="-342900">
              <a:buFont typeface="+mj-lt"/>
              <a:buAutoNum type="arabicPeriod"/>
            </a:pPr>
            <a:r>
              <a:rPr lang="de-DE" dirty="0">
                <a:solidFill>
                  <a:schemeClr val="tx1"/>
                </a:solidFill>
              </a:rPr>
              <a:t>Dokumentieren Sie Ihr Vorgehen beim Lernen und Gestalten Ihrer Choreografie.</a:t>
            </a:r>
          </a:p>
          <a:p>
            <a:pPr marL="342900" indent="-342900">
              <a:buFont typeface="+mj-lt"/>
              <a:buAutoNum type="arabicPeriod"/>
            </a:pPr>
            <a:endParaRPr lang="de-DE" dirty="0">
              <a:solidFill>
                <a:schemeClr val="tx1"/>
              </a:solidFill>
            </a:endParaRPr>
          </a:p>
          <a:p>
            <a:pPr marL="342900" indent="-342900">
              <a:buFont typeface="+mj-lt"/>
              <a:buAutoNum type="arabicPeriod"/>
            </a:pPr>
            <a:r>
              <a:rPr lang="de-DE" dirty="0">
                <a:solidFill>
                  <a:schemeClr val="tx1"/>
                </a:solidFill>
              </a:rPr>
              <a:t>Präsentieren Sie einer anderen Gruppe Ihr Vorgehen und reflektieren Sie gemeinsam, welche Merkmale kollaborativen Lernens aufgetreten sind und durch welche Initiierung und Steuerung.</a:t>
            </a:r>
          </a:p>
        </p:txBody>
      </p:sp>
      <p:sp>
        <p:nvSpPr>
          <p:cNvPr id="4" name="Foliennummernplatzhalter 3">
            <a:extLst>
              <a:ext uri="{FF2B5EF4-FFF2-40B4-BE49-F238E27FC236}">
                <a16:creationId xmlns:a16="http://schemas.microsoft.com/office/drawing/2014/main" id="{9D780FAD-FF68-4DEE-9221-AFE1B4E98EB2}"/>
              </a:ext>
            </a:extLst>
          </p:cNvPr>
          <p:cNvSpPr>
            <a:spLocks noGrp="1"/>
          </p:cNvSpPr>
          <p:nvPr>
            <p:ph type="sldNum" sz="quarter" idx="4"/>
          </p:nvPr>
        </p:nvSpPr>
        <p:spPr/>
        <p:txBody>
          <a:bodyPr/>
          <a:lstStyle/>
          <a:p>
            <a:fld id="{7A811826-DEC5-45A6-80D0-3A8D392BC278}" type="slidenum">
              <a:rPr lang="de-DE" smtClean="0"/>
              <a:pPr/>
              <a:t>19</a:t>
            </a:fld>
            <a:endParaRPr lang="de-DE" dirty="0"/>
          </a:p>
        </p:txBody>
      </p:sp>
      <p:pic>
        <p:nvPicPr>
          <p:cNvPr id="5" name="Grafik 4" descr="Benutzer mit einfarbiger Füllung">
            <a:extLst>
              <a:ext uri="{FF2B5EF4-FFF2-40B4-BE49-F238E27FC236}">
                <a16:creationId xmlns:a16="http://schemas.microsoft.com/office/drawing/2014/main" id="{A4AD6949-8D60-4011-A055-8391A9FFDD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39199" y="1003544"/>
            <a:ext cx="914400" cy="914400"/>
          </a:xfrm>
          <a:prstGeom prst="rect">
            <a:avLst/>
          </a:prstGeom>
        </p:spPr>
      </p:pic>
    </p:spTree>
    <p:extLst>
      <p:ext uri="{BB962C8B-B14F-4D97-AF65-F5344CB8AC3E}">
        <p14:creationId xmlns:p14="http://schemas.microsoft.com/office/powerpoint/2010/main" val="145287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2">
            <a:extLst>
              <a:ext uri="{FF2B5EF4-FFF2-40B4-BE49-F238E27FC236}">
                <a16:creationId xmlns:a16="http://schemas.microsoft.com/office/drawing/2014/main" id="{C1C7C978-9BAE-4B2F-B09A-8EEEDB228454}"/>
              </a:ext>
            </a:extLst>
          </p:cNvPr>
          <p:cNvSpPr txBox="1">
            <a:spLocks/>
          </p:cNvSpPr>
          <p:nvPr/>
        </p:nvSpPr>
        <p:spPr>
          <a:xfrm>
            <a:off x="609599" y="1700086"/>
            <a:ext cx="10944000" cy="4609264"/>
          </a:xfrm>
          <a:prstGeom prst="rect">
            <a:avLst/>
          </a:prstGeom>
        </p:spPr>
        <p:txBody>
          <a:bodyPr vert="horz" lIns="91440" tIns="45720" rIns="91440" bIns="45720" rtlCol="0">
            <a:normAutofit/>
          </a:bodyPr>
          <a:lstStyle>
            <a:lvl1pPr marL="285750" indent="-285750" algn="l" defTabSz="914400" rtl="0" eaLnBrk="1" latinLnBrk="0" hangingPunct="1">
              <a:lnSpc>
                <a:spcPct val="100000"/>
              </a:lnSpc>
              <a:spcBef>
                <a:spcPts val="200"/>
              </a:spcBef>
              <a:spcAft>
                <a:spcPts val="300"/>
              </a:spcAft>
              <a:buFont typeface="Arial" pitchFamily="34" charset="0"/>
              <a:buChar char="•"/>
              <a:defRPr sz="1800" kern="1200" baseline="0">
                <a:solidFill>
                  <a:srgbClr val="565656"/>
                </a:solidFill>
                <a:latin typeface="Arial" panose="020B0604020202020204" pitchFamily="34" charset="0"/>
                <a:ea typeface="+mn-ea"/>
                <a:cs typeface="Arial" pitchFamily="34" charset="0"/>
              </a:defRPr>
            </a:lvl1pPr>
            <a:lvl2pPr marL="446088" indent="-196850" algn="l" defTabSz="914400" rtl="0" eaLnBrk="1" latinLnBrk="0" hangingPunct="1">
              <a:spcBef>
                <a:spcPts val="200"/>
              </a:spcBef>
              <a:buFont typeface="Arial" pitchFamily="34" charset="0"/>
              <a:buChar char="•"/>
              <a:defRPr sz="1600" kern="1200" baseline="0">
                <a:solidFill>
                  <a:srgbClr val="565656"/>
                </a:solidFill>
                <a:latin typeface="Arial" panose="020B0604020202020204"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baseline="0">
                <a:solidFill>
                  <a:srgbClr val="565656"/>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baseline="0">
                <a:solidFill>
                  <a:srgbClr val="565656"/>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baseline="0">
                <a:solidFill>
                  <a:srgbClr val="565656"/>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rPr>
              <a:t>Diese Folien dienen als Orientierungshilfe und können je nach Zielgruppe, zeitlichem Rahmen und inhaltlichen Schwerpunkten flexibel angepasst und variiert werden.</a:t>
            </a: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rPr>
              <a:t>In den Foliennotizen erhalten Sie weiterführende Informationen zu der didaktisch-methodischen Planung der Folie und den Inhalten.</a:t>
            </a: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lang="de-DE" dirty="0">
                <a:solidFill>
                  <a:srgbClr val="202334"/>
                </a:solidFill>
              </a:rPr>
              <a:t>Eine mögliche </a:t>
            </a:r>
            <a:r>
              <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rPr>
              <a:t>Zeitplanung </a:t>
            </a:r>
            <a:r>
              <a:rPr lang="de-DE" dirty="0">
                <a:solidFill>
                  <a:srgbClr val="202334"/>
                </a:solidFill>
              </a:rPr>
              <a:t>ist in den Foliennotizen integriert. Sie </a:t>
            </a:r>
            <a:r>
              <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rPr>
              <a:t>orientiert sich an den einzelnen Phasen der Fortbildung. Die Fortbildung kann in drei 90-Minuten-Blöcke mit 15-Minuten-Pausen nach Lerneinheit 1 sowie 2 umgesetzt werden.</a:t>
            </a: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rPr>
              <a:t>Zur Ermöglichung der Praxisphasen ist eine Sporthalle oder ein Gymnastikraum mit ausreichend Platz zur Bewegung wichtig.</a:t>
            </a: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rPr>
              <a:t>Für die Umsetzung der Fortbildung benötigen Sie </a:t>
            </a:r>
            <a:r>
              <a:rPr lang="de-DE" dirty="0">
                <a:solidFill>
                  <a:srgbClr val="202334"/>
                </a:solidFill>
              </a:rPr>
              <a:t>Z</a:t>
            </a:r>
            <a:r>
              <a:rPr kumimoji="0" lang="de-DE" sz="1800" b="0" i="0" u="none" strike="noStrike" kern="1200" cap="none" spc="0" normalizeH="0" baseline="0" noProof="0" dirty="0" err="1">
                <a:ln>
                  <a:noFill/>
                </a:ln>
                <a:solidFill>
                  <a:srgbClr val="202334"/>
                </a:solidFill>
                <a:effectLst/>
                <a:uLnTx/>
                <a:uFillTx/>
                <a:latin typeface="Arial" panose="020B0604020202020204" pitchFamily="34" charset="0"/>
                <a:ea typeface="+mn-ea"/>
                <a:cs typeface="Arial" pitchFamily="34" charset="0"/>
              </a:rPr>
              <a:t>ugang</a:t>
            </a:r>
            <a:r>
              <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rPr>
              <a:t> zu einem Laptop oder Tablet, einem Smartboard oder </a:t>
            </a:r>
            <a:r>
              <a:rPr lang="de-DE" dirty="0" err="1">
                <a:solidFill>
                  <a:srgbClr val="202334"/>
                </a:solidFill>
              </a:rPr>
              <a:t>Beamer</a:t>
            </a:r>
            <a:r>
              <a:rPr lang="de-DE" dirty="0">
                <a:solidFill>
                  <a:srgbClr val="202334"/>
                </a:solidFill>
              </a:rPr>
              <a:t>, einer Musikanlage, mindestens einem Tablet mit Kamerafunktion pro vier Teilnehmenden und dem Internet</a:t>
            </a:r>
            <a:r>
              <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rPr>
              <a:t>.</a:t>
            </a:r>
            <a:endParaRPr lang="de-DE" dirty="0">
              <a:solidFill>
                <a:srgbClr val="202334"/>
              </a:solidFill>
            </a:endParaRPr>
          </a:p>
          <a:p>
            <a:pPr marL="0" marR="0" lvl="0" indent="0" algn="l" defTabSz="914400" rtl="0" eaLnBrk="1" fontAlgn="auto" latinLnBrk="0" hangingPunct="1">
              <a:lnSpc>
                <a:spcPct val="100000"/>
              </a:lnSpc>
              <a:spcBef>
                <a:spcPts val="200"/>
              </a:spcBef>
              <a:spcAft>
                <a:spcPts val="300"/>
              </a:spcAft>
              <a:buClrTx/>
              <a:buSzTx/>
              <a:buNone/>
              <a:tabLst/>
              <a:defRPr/>
            </a:pPr>
            <a:endPar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endParaRPr>
          </a:p>
          <a:p>
            <a:pPr marL="0" marR="0" lvl="0" indent="0" algn="r" defTabSz="914400" rtl="0" eaLnBrk="1" fontAlgn="auto" latinLnBrk="0" hangingPunct="1">
              <a:lnSpc>
                <a:spcPct val="100000"/>
              </a:lnSpc>
              <a:spcBef>
                <a:spcPts val="200"/>
              </a:spcBef>
              <a:spcAft>
                <a:spcPts val="300"/>
              </a:spcAft>
              <a:buClrTx/>
              <a:buSzTx/>
              <a:buNone/>
              <a:tabLst/>
              <a:defRPr/>
            </a:pPr>
            <a:r>
              <a:rPr lang="de-DE" dirty="0">
                <a:solidFill>
                  <a:srgbClr val="202334"/>
                </a:solidFill>
              </a:rPr>
              <a:t>Viel Spaß bei der Umsetzung der Fortbildung! </a:t>
            </a:r>
            <a:r>
              <a:rPr lang="de-DE" dirty="0">
                <a:solidFill>
                  <a:srgbClr val="202334"/>
                </a:solidFill>
                <a:sym typeface="Wingdings" panose="05000000000000000000" pitchFamily="2" charset="2"/>
              </a:rPr>
              <a:t></a:t>
            </a:r>
            <a:endPar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endParaRP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endPar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endParaRP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endParaRPr kumimoji="0" lang="de-DE" sz="1800" b="0" i="0" u="none" strike="noStrike" kern="1200" cap="none" spc="0" normalizeH="0" baseline="0" noProof="0" dirty="0">
              <a:ln>
                <a:noFill/>
              </a:ln>
              <a:solidFill>
                <a:srgbClr val="202334"/>
              </a:solidFill>
              <a:effectLst/>
              <a:uLnTx/>
              <a:uFillTx/>
              <a:latin typeface="Arial" panose="020B0604020202020204" pitchFamily="34" charset="0"/>
              <a:ea typeface="+mn-ea"/>
              <a:cs typeface="Arial" pitchFamily="34" charset="0"/>
            </a:endParaRPr>
          </a:p>
        </p:txBody>
      </p:sp>
      <p:sp>
        <p:nvSpPr>
          <p:cNvPr id="2" name="Titel 1">
            <a:extLst>
              <a:ext uri="{FF2B5EF4-FFF2-40B4-BE49-F238E27FC236}">
                <a16:creationId xmlns:a16="http://schemas.microsoft.com/office/drawing/2014/main" id="{9740BE5C-EF3D-4A58-899F-B9692FA16926}"/>
              </a:ext>
            </a:extLst>
          </p:cNvPr>
          <p:cNvSpPr>
            <a:spLocks noGrp="1"/>
          </p:cNvSpPr>
          <p:nvPr>
            <p:ph type="title"/>
          </p:nvPr>
        </p:nvSpPr>
        <p:spPr/>
        <p:txBody>
          <a:bodyPr/>
          <a:lstStyle/>
          <a:p>
            <a:r>
              <a:rPr lang="de-DE" dirty="0"/>
              <a:t>Organisatorisches</a:t>
            </a:r>
          </a:p>
        </p:txBody>
      </p:sp>
    </p:spTree>
    <p:extLst>
      <p:ext uri="{BB962C8B-B14F-4D97-AF65-F5344CB8AC3E}">
        <p14:creationId xmlns:p14="http://schemas.microsoft.com/office/powerpoint/2010/main" val="33823487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214970-0DF9-470A-B15A-F189561DA4C0}"/>
              </a:ext>
            </a:extLst>
          </p:cNvPr>
          <p:cNvSpPr>
            <a:spLocks noGrp="1"/>
          </p:cNvSpPr>
          <p:nvPr>
            <p:ph type="title"/>
          </p:nvPr>
        </p:nvSpPr>
        <p:spPr/>
        <p:txBody>
          <a:bodyPr/>
          <a:lstStyle/>
          <a:p>
            <a:r>
              <a:rPr lang="de-DE" dirty="0"/>
              <a:t>Reflexion der Praxis</a:t>
            </a:r>
          </a:p>
        </p:txBody>
      </p:sp>
      <p:sp>
        <p:nvSpPr>
          <p:cNvPr id="3" name="Inhaltsplatzhalter 2">
            <a:extLst>
              <a:ext uri="{FF2B5EF4-FFF2-40B4-BE49-F238E27FC236}">
                <a16:creationId xmlns:a16="http://schemas.microsoft.com/office/drawing/2014/main" id="{99E35CCD-DFFA-4573-8D8D-A4A4252770BD}"/>
              </a:ext>
            </a:extLst>
          </p:cNvPr>
          <p:cNvSpPr>
            <a:spLocks noGrp="1"/>
          </p:cNvSpPr>
          <p:nvPr>
            <p:ph idx="1"/>
          </p:nvPr>
        </p:nvSpPr>
        <p:spPr/>
        <p:txBody>
          <a:bodyPr>
            <a:normAutofit/>
          </a:bodyPr>
          <a:lstStyle/>
          <a:p>
            <a:pPr marL="0" indent="0">
              <a:buNone/>
            </a:pPr>
            <a:r>
              <a:rPr lang="de-DE" dirty="0">
                <a:solidFill>
                  <a:schemeClr val="tx1"/>
                </a:solidFill>
              </a:rPr>
              <a:t>Wie kann kollaboratives Lernen in Gestaltungsprozessen initiiert und gesteuert werden?</a:t>
            </a:r>
          </a:p>
          <a:p>
            <a:r>
              <a:rPr lang="de-DE" dirty="0">
                <a:solidFill>
                  <a:schemeClr val="tx1"/>
                </a:solidFill>
              </a:rPr>
              <a:t>Wie wurden die Merkmale kollaborativen Lernens angesprochen?</a:t>
            </a:r>
          </a:p>
          <a:p>
            <a:r>
              <a:rPr lang="de-DE" dirty="0">
                <a:solidFill>
                  <a:schemeClr val="tx1"/>
                </a:solidFill>
              </a:rPr>
              <a:t>Was gilt es im kollaborativen Lernprozess mit </a:t>
            </a:r>
            <a:r>
              <a:rPr lang="de-DE" dirty="0" err="1">
                <a:solidFill>
                  <a:schemeClr val="tx1"/>
                </a:solidFill>
              </a:rPr>
              <a:t>Schüler:innen</a:t>
            </a:r>
            <a:r>
              <a:rPr lang="de-DE" dirty="0">
                <a:solidFill>
                  <a:schemeClr val="tx1"/>
                </a:solidFill>
              </a:rPr>
              <a:t> zu beachten? </a:t>
            </a:r>
          </a:p>
          <a:p>
            <a:r>
              <a:rPr lang="de-DE" dirty="0">
                <a:solidFill>
                  <a:schemeClr val="tx1"/>
                </a:solidFill>
              </a:rPr>
              <a:t>Welche möglichen Probleme sollten bedacht werden?</a:t>
            </a:r>
          </a:p>
          <a:p>
            <a:pPr marL="0" indent="0">
              <a:buNone/>
            </a:pPr>
            <a:endParaRPr lang="de-DE" dirty="0">
              <a:solidFill>
                <a:schemeClr val="tx1"/>
              </a:solidFill>
            </a:endParaRPr>
          </a:p>
        </p:txBody>
      </p:sp>
      <p:sp>
        <p:nvSpPr>
          <p:cNvPr id="4" name="Foliennummernplatzhalter 3">
            <a:extLst>
              <a:ext uri="{FF2B5EF4-FFF2-40B4-BE49-F238E27FC236}">
                <a16:creationId xmlns:a16="http://schemas.microsoft.com/office/drawing/2014/main" id="{7F347784-5283-4FC2-B452-769F2CA34235}"/>
              </a:ext>
            </a:extLst>
          </p:cNvPr>
          <p:cNvSpPr>
            <a:spLocks noGrp="1"/>
          </p:cNvSpPr>
          <p:nvPr>
            <p:ph type="sldNum" sz="quarter" idx="4"/>
          </p:nvPr>
        </p:nvSpPr>
        <p:spPr/>
        <p:txBody>
          <a:bodyPr/>
          <a:lstStyle/>
          <a:p>
            <a:fld id="{7A811826-DEC5-45A6-80D0-3A8D392BC278}" type="slidenum">
              <a:rPr lang="de-DE" smtClean="0"/>
              <a:pPr/>
              <a:t>20</a:t>
            </a:fld>
            <a:endParaRPr lang="de-DE" dirty="0"/>
          </a:p>
        </p:txBody>
      </p:sp>
    </p:spTree>
    <p:extLst>
      <p:ext uri="{BB962C8B-B14F-4D97-AF65-F5344CB8AC3E}">
        <p14:creationId xmlns:p14="http://schemas.microsoft.com/office/powerpoint/2010/main" val="2868956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8770F6D-6763-4546-8507-CACE8EBFCCE2}"/>
              </a:ext>
            </a:extLst>
          </p:cNvPr>
          <p:cNvSpPr>
            <a:spLocks noGrp="1"/>
          </p:cNvSpPr>
          <p:nvPr>
            <p:ph type="title"/>
          </p:nvPr>
        </p:nvSpPr>
        <p:spPr/>
        <p:txBody>
          <a:bodyPr/>
          <a:lstStyle/>
          <a:p>
            <a:r>
              <a:rPr lang="de-DE" dirty="0"/>
              <a:t>Hintergrundwissen</a:t>
            </a:r>
          </a:p>
        </p:txBody>
      </p:sp>
      <p:sp>
        <p:nvSpPr>
          <p:cNvPr id="19" name="Ellipse 18">
            <a:extLst>
              <a:ext uri="{FF2B5EF4-FFF2-40B4-BE49-F238E27FC236}">
                <a16:creationId xmlns:a16="http://schemas.microsoft.com/office/drawing/2014/main" id="{6354D897-3AED-4A8D-B918-9EDEF3D6ED19}"/>
              </a:ext>
            </a:extLst>
          </p:cNvPr>
          <p:cNvSpPr/>
          <p:nvPr/>
        </p:nvSpPr>
        <p:spPr>
          <a:xfrm>
            <a:off x="4917193" y="2321095"/>
            <a:ext cx="1867429"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Positive Interdependenz</a:t>
            </a:r>
          </a:p>
        </p:txBody>
      </p:sp>
      <p:sp>
        <p:nvSpPr>
          <p:cNvPr id="20" name="Ellipse 19">
            <a:extLst>
              <a:ext uri="{FF2B5EF4-FFF2-40B4-BE49-F238E27FC236}">
                <a16:creationId xmlns:a16="http://schemas.microsoft.com/office/drawing/2014/main" id="{A5ACDE37-5F50-4D97-9040-748B4F9667A7}"/>
              </a:ext>
            </a:extLst>
          </p:cNvPr>
          <p:cNvSpPr/>
          <p:nvPr/>
        </p:nvSpPr>
        <p:spPr>
          <a:xfrm>
            <a:off x="4940054" y="3104007"/>
            <a:ext cx="1867430" cy="511630"/>
          </a:xfrm>
          <a:prstGeom prst="ellipse">
            <a:avLst/>
          </a:prstGeom>
          <a:solidFill>
            <a:srgbClr val="9BBB59">
              <a:lumMod val="20000"/>
              <a:lumOff val="80000"/>
            </a:srgbClr>
          </a:solidFill>
          <a:ln w="25400" cap="flat" cmpd="sng" algn="ctr">
            <a:solidFill>
              <a:srgbClr val="71893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Förderliche Interaktion</a:t>
            </a:r>
          </a:p>
        </p:txBody>
      </p:sp>
      <p:sp>
        <p:nvSpPr>
          <p:cNvPr id="21" name="Ellipse 20">
            <a:extLst>
              <a:ext uri="{FF2B5EF4-FFF2-40B4-BE49-F238E27FC236}">
                <a16:creationId xmlns:a16="http://schemas.microsoft.com/office/drawing/2014/main" id="{76C4E066-2436-4663-AF9D-3F8BABB006B3}"/>
              </a:ext>
            </a:extLst>
          </p:cNvPr>
          <p:cNvSpPr/>
          <p:nvPr/>
        </p:nvSpPr>
        <p:spPr>
          <a:xfrm>
            <a:off x="4905764" y="3886919"/>
            <a:ext cx="1896003"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Individuelle Verantwortlichkeit</a:t>
            </a:r>
          </a:p>
        </p:txBody>
      </p:sp>
      <p:sp>
        <p:nvSpPr>
          <p:cNvPr id="22" name="Ellipse 21">
            <a:extLst>
              <a:ext uri="{FF2B5EF4-FFF2-40B4-BE49-F238E27FC236}">
                <a16:creationId xmlns:a16="http://schemas.microsoft.com/office/drawing/2014/main" id="{CA26CA7F-EB39-46D0-A956-692E689BC428}"/>
              </a:ext>
            </a:extLst>
          </p:cNvPr>
          <p:cNvSpPr/>
          <p:nvPr/>
        </p:nvSpPr>
        <p:spPr>
          <a:xfrm>
            <a:off x="4888619" y="4669831"/>
            <a:ext cx="1896003"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Sozial-kompetenzen</a:t>
            </a:r>
          </a:p>
        </p:txBody>
      </p:sp>
      <p:sp>
        <p:nvSpPr>
          <p:cNvPr id="23" name="Ellipse 22">
            <a:extLst>
              <a:ext uri="{FF2B5EF4-FFF2-40B4-BE49-F238E27FC236}">
                <a16:creationId xmlns:a16="http://schemas.microsoft.com/office/drawing/2014/main" id="{F8246AA4-7AE0-42AA-9949-1AFB8107FF57}"/>
              </a:ext>
            </a:extLst>
          </p:cNvPr>
          <p:cNvSpPr/>
          <p:nvPr/>
        </p:nvSpPr>
        <p:spPr>
          <a:xfrm>
            <a:off x="4905764" y="5452742"/>
            <a:ext cx="1867429" cy="601186"/>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Reflexion der Gruppenarbeits-prozesse</a:t>
            </a:r>
          </a:p>
        </p:txBody>
      </p:sp>
      <p:sp>
        <p:nvSpPr>
          <p:cNvPr id="26" name="Textfeld 25">
            <a:extLst>
              <a:ext uri="{FF2B5EF4-FFF2-40B4-BE49-F238E27FC236}">
                <a16:creationId xmlns:a16="http://schemas.microsoft.com/office/drawing/2014/main" id="{51F3C5DC-C61D-4A99-8827-5021D4EE0DFF}"/>
              </a:ext>
            </a:extLst>
          </p:cNvPr>
          <p:cNvSpPr txBox="1"/>
          <p:nvPr/>
        </p:nvSpPr>
        <p:spPr>
          <a:xfrm>
            <a:off x="7456730" y="2801651"/>
            <a:ext cx="4559973"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Gegenseitiges Vormachen von Bewegungsideen</a:t>
            </a:r>
          </a:p>
        </p:txBody>
      </p:sp>
      <p:sp>
        <p:nvSpPr>
          <p:cNvPr id="27" name="Textfeld 26">
            <a:extLst>
              <a:ext uri="{FF2B5EF4-FFF2-40B4-BE49-F238E27FC236}">
                <a16:creationId xmlns:a16="http://schemas.microsoft.com/office/drawing/2014/main" id="{39581C77-4FD9-4F43-A189-1CCF0435FD0F}"/>
              </a:ext>
            </a:extLst>
          </p:cNvPr>
          <p:cNvSpPr txBox="1"/>
          <p:nvPr/>
        </p:nvSpPr>
        <p:spPr>
          <a:xfrm>
            <a:off x="560352" y="4301302"/>
            <a:ext cx="2739911"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Gestaltungsideen beitragen</a:t>
            </a:r>
          </a:p>
        </p:txBody>
      </p:sp>
      <p:sp>
        <p:nvSpPr>
          <p:cNvPr id="28" name="Textfeld 27">
            <a:extLst>
              <a:ext uri="{FF2B5EF4-FFF2-40B4-BE49-F238E27FC236}">
                <a16:creationId xmlns:a16="http://schemas.microsoft.com/office/drawing/2014/main" id="{8891F90A-C32E-4302-9C23-FAD45A84D1A1}"/>
              </a:ext>
            </a:extLst>
          </p:cNvPr>
          <p:cNvSpPr txBox="1"/>
          <p:nvPr/>
        </p:nvSpPr>
        <p:spPr>
          <a:xfrm>
            <a:off x="7668860" y="4992644"/>
            <a:ext cx="3533422" cy="584775"/>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Konstruktive Rückmeldungen zu Bewegungen geben</a:t>
            </a:r>
          </a:p>
        </p:txBody>
      </p:sp>
      <p:sp>
        <p:nvSpPr>
          <p:cNvPr id="30" name="Textfeld 29">
            <a:extLst>
              <a:ext uri="{FF2B5EF4-FFF2-40B4-BE49-F238E27FC236}">
                <a16:creationId xmlns:a16="http://schemas.microsoft.com/office/drawing/2014/main" id="{77FED15B-D544-46E4-BEE8-C6BF22A64827}"/>
              </a:ext>
            </a:extLst>
          </p:cNvPr>
          <p:cNvSpPr txBox="1"/>
          <p:nvPr/>
        </p:nvSpPr>
        <p:spPr>
          <a:xfrm>
            <a:off x="1182728" y="3114659"/>
            <a:ext cx="2435735"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Gemeinsames Bewegen</a:t>
            </a:r>
          </a:p>
        </p:txBody>
      </p:sp>
      <p:cxnSp>
        <p:nvCxnSpPr>
          <p:cNvPr id="32" name="Gerade Verbindung mit Pfeil 31">
            <a:extLst>
              <a:ext uri="{FF2B5EF4-FFF2-40B4-BE49-F238E27FC236}">
                <a16:creationId xmlns:a16="http://schemas.microsoft.com/office/drawing/2014/main" id="{C77F54C4-0468-4807-8F3E-8719A2518947}"/>
              </a:ext>
            </a:extLst>
          </p:cNvPr>
          <p:cNvCxnSpPr>
            <a:cxnSpLocks/>
            <a:endCxn id="20" idx="2"/>
          </p:cNvCxnSpPr>
          <p:nvPr/>
        </p:nvCxnSpPr>
        <p:spPr>
          <a:xfrm>
            <a:off x="3747911" y="3309981"/>
            <a:ext cx="1192143" cy="49841"/>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33" name="Gerade Verbindung mit Pfeil 32">
            <a:extLst>
              <a:ext uri="{FF2B5EF4-FFF2-40B4-BE49-F238E27FC236}">
                <a16:creationId xmlns:a16="http://schemas.microsoft.com/office/drawing/2014/main" id="{9ABECA52-C699-4B35-81BE-6B8EE1D57AAB}"/>
              </a:ext>
            </a:extLst>
          </p:cNvPr>
          <p:cNvCxnSpPr>
            <a:cxnSpLocks/>
            <a:stCxn id="51" idx="3"/>
            <a:endCxn id="20" idx="2"/>
          </p:cNvCxnSpPr>
          <p:nvPr/>
        </p:nvCxnSpPr>
        <p:spPr>
          <a:xfrm flipV="1">
            <a:off x="3959294" y="3359822"/>
            <a:ext cx="980760" cy="307634"/>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35" name="Titel 1">
            <a:extLst>
              <a:ext uri="{FF2B5EF4-FFF2-40B4-BE49-F238E27FC236}">
                <a16:creationId xmlns:a16="http://schemas.microsoft.com/office/drawing/2014/main" id="{F2AEECA7-8091-4A19-B466-AB2875E3D09E}"/>
              </a:ext>
            </a:extLst>
          </p:cNvPr>
          <p:cNvSpPr txBox="1">
            <a:spLocks/>
          </p:cNvSpPr>
          <p:nvPr/>
        </p:nvSpPr>
        <p:spPr>
          <a:xfrm>
            <a:off x="609599" y="1705729"/>
            <a:ext cx="10944000" cy="435722"/>
          </a:xfrm>
          <a:prstGeom prst="rect">
            <a:avLst/>
          </a:prstGeom>
        </p:spPr>
        <p:txBody>
          <a:bodyPr/>
          <a:lstStyle>
            <a:lvl1pPr algn="l" defTabSz="914400" rtl="0" eaLnBrk="1" latinLnBrk="0" hangingPunct="1">
              <a:spcBef>
                <a:spcPct val="0"/>
              </a:spcBef>
              <a:buNone/>
              <a:defRPr lang="de-DE" sz="2400" kern="1200">
                <a:solidFill>
                  <a:srgbClr val="84B818"/>
                </a:soli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2400" b="0" i="0" u="none" strike="noStrike" kern="1200" cap="none" spc="0" normalizeH="0" baseline="0" noProof="0" dirty="0">
                <a:ln>
                  <a:noFill/>
                </a:ln>
                <a:solidFill>
                  <a:srgbClr val="84B818"/>
                </a:solidFill>
                <a:effectLst/>
                <a:uLnTx/>
                <a:uFillTx/>
                <a:latin typeface="Arial" panose="020B0604020202020204" pitchFamily="34" charset="0"/>
                <a:ea typeface="+mj-ea"/>
                <a:cs typeface="Arial" panose="020B0604020202020204" pitchFamily="34" charset="0"/>
              </a:rPr>
              <a:t>Mögliche Formen des kollaborativen Lernens im Gestalten, Tanzen, Darstellen</a:t>
            </a:r>
          </a:p>
        </p:txBody>
      </p:sp>
      <p:sp>
        <p:nvSpPr>
          <p:cNvPr id="36" name="Textfeld 35">
            <a:extLst>
              <a:ext uri="{FF2B5EF4-FFF2-40B4-BE49-F238E27FC236}">
                <a16:creationId xmlns:a16="http://schemas.microsoft.com/office/drawing/2014/main" id="{AC1C79EC-C256-47D9-82FC-FD49020BEF4E}"/>
              </a:ext>
            </a:extLst>
          </p:cNvPr>
          <p:cNvSpPr txBox="1"/>
          <p:nvPr/>
        </p:nvSpPr>
        <p:spPr>
          <a:xfrm>
            <a:off x="7900973" y="2242431"/>
            <a:ext cx="3533422" cy="584775"/>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Anderen Feedback zu den Bewegungen geben</a:t>
            </a:r>
          </a:p>
        </p:txBody>
      </p:sp>
      <p:cxnSp>
        <p:nvCxnSpPr>
          <p:cNvPr id="34" name="Gerade Verbindung mit Pfeil 33">
            <a:extLst>
              <a:ext uri="{FF2B5EF4-FFF2-40B4-BE49-F238E27FC236}">
                <a16:creationId xmlns:a16="http://schemas.microsoft.com/office/drawing/2014/main" id="{F9ACB2D4-D682-4821-B536-1D16322356A3}"/>
              </a:ext>
            </a:extLst>
          </p:cNvPr>
          <p:cNvCxnSpPr>
            <a:cxnSpLocks/>
            <a:stCxn id="22" idx="6"/>
            <a:endCxn id="28" idx="1"/>
          </p:cNvCxnSpPr>
          <p:nvPr/>
        </p:nvCxnSpPr>
        <p:spPr>
          <a:xfrm>
            <a:off x="6784622" y="4925646"/>
            <a:ext cx="884238" cy="359386"/>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37" name="Gerade Verbindung mit Pfeil 36">
            <a:extLst>
              <a:ext uri="{FF2B5EF4-FFF2-40B4-BE49-F238E27FC236}">
                <a16:creationId xmlns:a16="http://schemas.microsoft.com/office/drawing/2014/main" id="{63650DBB-5799-4DDC-8059-1559AC0E17EF}"/>
              </a:ext>
            </a:extLst>
          </p:cNvPr>
          <p:cNvCxnSpPr>
            <a:cxnSpLocks/>
            <a:stCxn id="20" idx="6"/>
            <a:endCxn id="26" idx="1"/>
          </p:cNvCxnSpPr>
          <p:nvPr/>
        </p:nvCxnSpPr>
        <p:spPr>
          <a:xfrm flipV="1">
            <a:off x="6807484" y="2970928"/>
            <a:ext cx="649246" cy="388894"/>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38" name="Gerade Verbindung mit Pfeil 37">
            <a:extLst>
              <a:ext uri="{FF2B5EF4-FFF2-40B4-BE49-F238E27FC236}">
                <a16:creationId xmlns:a16="http://schemas.microsoft.com/office/drawing/2014/main" id="{508AA924-4E2F-4E58-B622-60C819373198}"/>
              </a:ext>
            </a:extLst>
          </p:cNvPr>
          <p:cNvCxnSpPr>
            <a:cxnSpLocks/>
            <a:stCxn id="21" idx="2"/>
            <a:endCxn id="27" idx="3"/>
          </p:cNvCxnSpPr>
          <p:nvPr/>
        </p:nvCxnSpPr>
        <p:spPr>
          <a:xfrm flipH="1">
            <a:off x="3300263" y="4142734"/>
            <a:ext cx="1605501" cy="327845"/>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39" name="Gerade Verbindung mit Pfeil 38">
            <a:extLst>
              <a:ext uri="{FF2B5EF4-FFF2-40B4-BE49-F238E27FC236}">
                <a16:creationId xmlns:a16="http://schemas.microsoft.com/office/drawing/2014/main" id="{4944FDB0-F83B-411F-B531-9EC64AA08ECE}"/>
              </a:ext>
            </a:extLst>
          </p:cNvPr>
          <p:cNvCxnSpPr>
            <a:cxnSpLocks/>
            <a:stCxn id="19" idx="6"/>
            <a:endCxn id="36" idx="1"/>
          </p:cNvCxnSpPr>
          <p:nvPr/>
        </p:nvCxnSpPr>
        <p:spPr>
          <a:xfrm flipV="1">
            <a:off x="6784622" y="2534819"/>
            <a:ext cx="1116351" cy="42091"/>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40" name="Gerade Verbindung mit Pfeil 39">
            <a:extLst>
              <a:ext uri="{FF2B5EF4-FFF2-40B4-BE49-F238E27FC236}">
                <a16:creationId xmlns:a16="http://schemas.microsoft.com/office/drawing/2014/main" id="{3E632755-94D2-4635-BB6A-141E01A36B6C}"/>
              </a:ext>
            </a:extLst>
          </p:cNvPr>
          <p:cNvCxnSpPr>
            <a:cxnSpLocks/>
            <a:stCxn id="23" idx="6"/>
            <a:endCxn id="114" idx="1"/>
          </p:cNvCxnSpPr>
          <p:nvPr/>
        </p:nvCxnSpPr>
        <p:spPr>
          <a:xfrm>
            <a:off x="6773193" y="5753335"/>
            <a:ext cx="700755" cy="90917"/>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48" name="Textfeld 47">
            <a:extLst>
              <a:ext uri="{FF2B5EF4-FFF2-40B4-BE49-F238E27FC236}">
                <a16:creationId xmlns:a16="http://schemas.microsoft.com/office/drawing/2014/main" id="{AC4F39E1-F0E1-4BAF-A72C-8E1083BA9797}"/>
              </a:ext>
            </a:extLst>
          </p:cNvPr>
          <p:cNvSpPr txBox="1"/>
          <p:nvPr/>
        </p:nvSpPr>
        <p:spPr>
          <a:xfrm>
            <a:off x="403503" y="2321095"/>
            <a:ext cx="4042026"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Gegenseitige Zuweisung von Bewegungen</a:t>
            </a:r>
          </a:p>
        </p:txBody>
      </p:sp>
      <p:cxnSp>
        <p:nvCxnSpPr>
          <p:cNvPr id="49" name="Gerade Verbindung mit Pfeil 48">
            <a:extLst>
              <a:ext uri="{FF2B5EF4-FFF2-40B4-BE49-F238E27FC236}">
                <a16:creationId xmlns:a16="http://schemas.microsoft.com/office/drawing/2014/main" id="{56421047-3939-4348-9EB5-3DFCBD394112}"/>
              </a:ext>
            </a:extLst>
          </p:cNvPr>
          <p:cNvCxnSpPr>
            <a:cxnSpLocks/>
            <a:stCxn id="48" idx="3"/>
            <a:endCxn id="19" idx="2"/>
          </p:cNvCxnSpPr>
          <p:nvPr/>
        </p:nvCxnSpPr>
        <p:spPr>
          <a:xfrm>
            <a:off x="4445529" y="2490372"/>
            <a:ext cx="471664" cy="86538"/>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50" name="Textfeld 49">
            <a:extLst>
              <a:ext uri="{FF2B5EF4-FFF2-40B4-BE49-F238E27FC236}">
                <a16:creationId xmlns:a16="http://schemas.microsoft.com/office/drawing/2014/main" id="{46B12F94-5AEB-46DA-B306-F66630566FC0}"/>
              </a:ext>
            </a:extLst>
          </p:cNvPr>
          <p:cNvSpPr txBox="1"/>
          <p:nvPr/>
        </p:nvSpPr>
        <p:spPr>
          <a:xfrm>
            <a:off x="7436749" y="3427649"/>
            <a:ext cx="4310183"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Gemeinsames Festlegen von Bewegungen</a:t>
            </a:r>
          </a:p>
        </p:txBody>
      </p:sp>
      <p:cxnSp>
        <p:nvCxnSpPr>
          <p:cNvPr id="55" name="Gerade Verbindung mit Pfeil 54">
            <a:extLst>
              <a:ext uri="{FF2B5EF4-FFF2-40B4-BE49-F238E27FC236}">
                <a16:creationId xmlns:a16="http://schemas.microsoft.com/office/drawing/2014/main" id="{0ABC75F6-843C-4521-871E-8A210B0C2CB9}"/>
              </a:ext>
            </a:extLst>
          </p:cNvPr>
          <p:cNvCxnSpPr>
            <a:cxnSpLocks/>
            <a:stCxn id="20" idx="6"/>
            <a:endCxn id="50" idx="1"/>
          </p:cNvCxnSpPr>
          <p:nvPr/>
        </p:nvCxnSpPr>
        <p:spPr>
          <a:xfrm>
            <a:off x="6807484" y="3359822"/>
            <a:ext cx="629265" cy="237104"/>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59" name="Gerade Verbindung mit Pfeil 58">
            <a:extLst>
              <a:ext uri="{FF2B5EF4-FFF2-40B4-BE49-F238E27FC236}">
                <a16:creationId xmlns:a16="http://schemas.microsoft.com/office/drawing/2014/main" id="{32C2AA4E-FCC8-4786-A70A-44808E3ADDF3}"/>
              </a:ext>
            </a:extLst>
          </p:cNvPr>
          <p:cNvCxnSpPr>
            <a:cxnSpLocks/>
            <a:stCxn id="61" idx="3"/>
            <a:endCxn id="23" idx="2"/>
          </p:cNvCxnSpPr>
          <p:nvPr/>
        </p:nvCxnSpPr>
        <p:spPr>
          <a:xfrm>
            <a:off x="3959293" y="5649816"/>
            <a:ext cx="946471" cy="103519"/>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61" name="Textfeld 60">
            <a:extLst>
              <a:ext uri="{FF2B5EF4-FFF2-40B4-BE49-F238E27FC236}">
                <a16:creationId xmlns:a16="http://schemas.microsoft.com/office/drawing/2014/main" id="{D157D2E9-A23A-4CEF-A0C2-B54FFCB87647}"/>
              </a:ext>
            </a:extLst>
          </p:cNvPr>
          <p:cNvSpPr txBox="1"/>
          <p:nvPr/>
        </p:nvSpPr>
        <p:spPr>
          <a:xfrm>
            <a:off x="606460" y="5480539"/>
            <a:ext cx="3352833"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Besprechung der Zusammenarbeit</a:t>
            </a:r>
          </a:p>
        </p:txBody>
      </p:sp>
      <p:sp>
        <p:nvSpPr>
          <p:cNvPr id="63" name="Textfeld 62">
            <a:extLst>
              <a:ext uri="{FF2B5EF4-FFF2-40B4-BE49-F238E27FC236}">
                <a16:creationId xmlns:a16="http://schemas.microsoft.com/office/drawing/2014/main" id="{8CEBB7A8-8EB5-4835-B53F-8B6355210F6A}"/>
              </a:ext>
            </a:extLst>
          </p:cNvPr>
          <p:cNvSpPr txBox="1"/>
          <p:nvPr/>
        </p:nvSpPr>
        <p:spPr>
          <a:xfrm>
            <a:off x="7456730" y="6111082"/>
            <a:ext cx="3997645"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Besprechung des weiteren Vorgehens</a:t>
            </a:r>
          </a:p>
        </p:txBody>
      </p:sp>
      <p:cxnSp>
        <p:nvCxnSpPr>
          <p:cNvPr id="65" name="Gerade Verbindung mit Pfeil 64">
            <a:extLst>
              <a:ext uri="{FF2B5EF4-FFF2-40B4-BE49-F238E27FC236}">
                <a16:creationId xmlns:a16="http://schemas.microsoft.com/office/drawing/2014/main" id="{F16FDBE6-5364-4CFB-8489-DF8D73BC12ED}"/>
              </a:ext>
            </a:extLst>
          </p:cNvPr>
          <p:cNvCxnSpPr>
            <a:cxnSpLocks/>
            <a:stCxn id="23" idx="6"/>
            <a:endCxn id="63" idx="1"/>
          </p:cNvCxnSpPr>
          <p:nvPr/>
        </p:nvCxnSpPr>
        <p:spPr>
          <a:xfrm>
            <a:off x="6773193" y="5753335"/>
            <a:ext cx="683537" cy="527024"/>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70" name="Textfeld 69">
            <a:extLst>
              <a:ext uri="{FF2B5EF4-FFF2-40B4-BE49-F238E27FC236}">
                <a16:creationId xmlns:a16="http://schemas.microsoft.com/office/drawing/2014/main" id="{C9567D7B-41B6-4760-B196-48781032112E}"/>
              </a:ext>
            </a:extLst>
          </p:cNvPr>
          <p:cNvSpPr txBox="1"/>
          <p:nvPr/>
        </p:nvSpPr>
        <p:spPr>
          <a:xfrm>
            <a:off x="7544145" y="3114650"/>
            <a:ext cx="3890249"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Erklären von Bewegungen</a:t>
            </a:r>
          </a:p>
        </p:txBody>
      </p:sp>
      <p:cxnSp>
        <p:nvCxnSpPr>
          <p:cNvPr id="73" name="Gerade Verbindung mit Pfeil 72">
            <a:extLst>
              <a:ext uri="{FF2B5EF4-FFF2-40B4-BE49-F238E27FC236}">
                <a16:creationId xmlns:a16="http://schemas.microsoft.com/office/drawing/2014/main" id="{61DB5597-D0E5-43C2-A0D1-23D5C01A3064}"/>
              </a:ext>
            </a:extLst>
          </p:cNvPr>
          <p:cNvCxnSpPr>
            <a:cxnSpLocks/>
            <a:stCxn id="20" idx="6"/>
            <a:endCxn id="70" idx="1"/>
          </p:cNvCxnSpPr>
          <p:nvPr/>
        </p:nvCxnSpPr>
        <p:spPr>
          <a:xfrm flipV="1">
            <a:off x="6807484" y="3283927"/>
            <a:ext cx="736661" cy="75895"/>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78" name="Textfeld 77">
            <a:extLst>
              <a:ext uri="{FF2B5EF4-FFF2-40B4-BE49-F238E27FC236}">
                <a16:creationId xmlns:a16="http://schemas.microsoft.com/office/drawing/2014/main" id="{806CBF78-F2F5-4E23-BAB9-B77C8C3DD6D1}"/>
              </a:ext>
            </a:extLst>
          </p:cNvPr>
          <p:cNvSpPr txBox="1"/>
          <p:nvPr/>
        </p:nvSpPr>
        <p:spPr>
          <a:xfrm>
            <a:off x="7668860" y="4366646"/>
            <a:ext cx="1511059"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mitdiskutieren</a:t>
            </a:r>
          </a:p>
        </p:txBody>
      </p:sp>
      <p:cxnSp>
        <p:nvCxnSpPr>
          <p:cNvPr id="79" name="Gerade Verbindung mit Pfeil 78">
            <a:extLst>
              <a:ext uri="{FF2B5EF4-FFF2-40B4-BE49-F238E27FC236}">
                <a16:creationId xmlns:a16="http://schemas.microsoft.com/office/drawing/2014/main" id="{2DC280E4-E2E3-404C-94B4-69EF2C62C248}"/>
              </a:ext>
            </a:extLst>
          </p:cNvPr>
          <p:cNvCxnSpPr>
            <a:cxnSpLocks/>
            <a:stCxn id="21" idx="6"/>
            <a:endCxn id="78" idx="1"/>
          </p:cNvCxnSpPr>
          <p:nvPr/>
        </p:nvCxnSpPr>
        <p:spPr>
          <a:xfrm>
            <a:off x="6801767" y="4142734"/>
            <a:ext cx="867093" cy="393189"/>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84" name="Gerade Verbindung mit Pfeil 83">
            <a:extLst>
              <a:ext uri="{FF2B5EF4-FFF2-40B4-BE49-F238E27FC236}">
                <a16:creationId xmlns:a16="http://schemas.microsoft.com/office/drawing/2014/main" id="{FC76F10D-86B7-4067-98CE-61AB33E225A9}"/>
              </a:ext>
            </a:extLst>
          </p:cNvPr>
          <p:cNvCxnSpPr>
            <a:cxnSpLocks/>
            <a:stCxn id="22" idx="2"/>
            <a:endCxn id="94" idx="3"/>
          </p:cNvCxnSpPr>
          <p:nvPr/>
        </p:nvCxnSpPr>
        <p:spPr>
          <a:xfrm flipH="1" flipV="1">
            <a:off x="3977919" y="4863658"/>
            <a:ext cx="910700" cy="61988"/>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86" name="Textfeld 85">
            <a:extLst>
              <a:ext uri="{FF2B5EF4-FFF2-40B4-BE49-F238E27FC236}">
                <a16:creationId xmlns:a16="http://schemas.microsoft.com/office/drawing/2014/main" id="{81BC7DCC-1043-4CA2-AA0E-E3DB2FE338A3}"/>
              </a:ext>
            </a:extLst>
          </p:cNvPr>
          <p:cNvSpPr txBox="1"/>
          <p:nvPr/>
        </p:nvSpPr>
        <p:spPr>
          <a:xfrm>
            <a:off x="1922220" y="5087460"/>
            <a:ext cx="2180793"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Positives Sozialklima</a:t>
            </a:r>
          </a:p>
        </p:txBody>
      </p:sp>
      <p:cxnSp>
        <p:nvCxnSpPr>
          <p:cNvPr id="87" name="Gerade Verbindung mit Pfeil 86">
            <a:extLst>
              <a:ext uri="{FF2B5EF4-FFF2-40B4-BE49-F238E27FC236}">
                <a16:creationId xmlns:a16="http://schemas.microsoft.com/office/drawing/2014/main" id="{6045EC2E-AB79-4B82-A557-057F5235EEC2}"/>
              </a:ext>
            </a:extLst>
          </p:cNvPr>
          <p:cNvCxnSpPr>
            <a:cxnSpLocks/>
            <a:stCxn id="22" idx="2"/>
            <a:endCxn id="86" idx="3"/>
          </p:cNvCxnSpPr>
          <p:nvPr/>
        </p:nvCxnSpPr>
        <p:spPr>
          <a:xfrm flipH="1">
            <a:off x="4103013" y="4925646"/>
            <a:ext cx="785606" cy="331091"/>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51" name="Textfeld 50">
            <a:extLst>
              <a:ext uri="{FF2B5EF4-FFF2-40B4-BE49-F238E27FC236}">
                <a16:creationId xmlns:a16="http://schemas.microsoft.com/office/drawing/2014/main" id="{3D387AC8-2E04-4CBB-9EA9-2B626E04137C}"/>
              </a:ext>
            </a:extLst>
          </p:cNvPr>
          <p:cNvSpPr txBox="1"/>
          <p:nvPr/>
        </p:nvSpPr>
        <p:spPr>
          <a:xfrm>
            <a:off x="629871" y="3498179"/>
            <a:ext cx="3329423"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Diskutieren von Gestaltungsideen</a:t>
            </a:r>
          </a:p>
        </p:txBody>
      </p:sp>
      <p:sp>
        <p:nvSpPr>
          <p:cNvPr id="53" name="Textfeld 52">
            <a:extLst>
              <a:ext uri="{FF2B5EF4-FFF2-40B4-BE49-F238E27FC236}">
                <a16:creationId xmlns:a16="http://schemas.microsoft.com/office/drawing/2014/main" id="{E67C174E-C12F-46D5-B7AD-B825F76D2D14}"/>
              </a:ext>
            </a:extLst>
          </p:cNvPr>
          <p:cNvSpPr txBox="1"/>
          <p:nvPr/>
        </p:nvSpPr>
        <p:spPr>
          <a:xfrm>
            <a:off x="7717277" y="4679645"/>
            <a:ext cx="3533422"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Sich gegenseitig ausreden lassen</a:t>
            </a:r>
          </a:p>
        </p:txBody>
      </p:sp>
      <p:cxnSp>
        <p:nvCxnSpPr>
          <p:cNvPr id="54" name="Gerade Verbindung mit Pfeil 53">
            <a:extLst>
              <a:ext uri="{FF2B5EF4-FFF2-40B4-BE49-F238E27FC236}">
                <a16:creationId xmlns:a16="http://schemas.microsoft.com/office/drawing/2014/main" id="{B36BB9BA-F680-44AF-B1FA-4372192F00EB}"/>
              </a:ext>
            </a:extLst>
          </p:cNvPr>
          <p:cNvCxnSpPr>
            <a:cxnSpLocks/>
            <a:stCxn id="22" idx="6"/>
            <a:endCxn id="53" idx="1"/>
          </p:cNvCxnSpPr>
          <p:nvPr/>
        </p:nvCxnSpPr>
        <p:spPr>
          <a:xfrm flipV="1">
            <a:off x="6784622" y="4848922"/>
            <a:ext cx="932655" cy="76724"/>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62" name="Textfeld 61">
            <a:extLst>
              <a:ext uri="{FF2B5EF4-FFF2-40B4-BE49-F238E27FC236}">
                <a16:creationId xmlns:a16="http://schemas.microsoft.com/office/drawing/2014/main" id="{02BC0AF6-156C-4D4C-926D-1D1E193F96F0}"/>
              </a:ext>
            </a:extLst>
          </p:cNvPr>
          <p:cNvSpPr txBox="1"/>
          <p:nvPr/>
        </p:nvSpPr>
        <p:spPr>
          <a:xfrm>
            <a:off x="513281" y="2714174"/>
            <a:ext cx="3449151" cy="345960"/>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Gegenseitige Zuweisung von Rollen</a:t>
            </a:r>
          </a:p>
        </p:txBody>
      </p:sp>
      <p:cxnSp>
        <p:nvCxnSpPr>
          <p:cNvPr id="66" name="Gerade Verbindung mit Pfeil 65">
            <a:extLst>
              <a:ext uri="{FF2B5EF4-FFF2-40B4-BE49-F238E27FC236}">
                <a16:creationId xmlns:a16="http://schemas.microsoft.com/office/drawing/2014/main" id="{580EF5C2-363B-4A32-890A-A3C1DA47BB99}"/>
              </a:ext>
            </a:extLst>
          </p:cNvPr>
          <p:cNvCxnSpPr>
            <a:cxnSpLocks/>
            <a:stCxn id="62" idx="3"/>
            <a:endCxn id="19" idx="2"/>
          </p:cNvCxnSpPr>
          <p:nvPr/>
        </p:nvCxnSpPr>
        <p:spPr>
          <a:xfrm flipV="1">
            <a:off x="3962432" y="2576910"/>
            <a:ext cx="954761" cy="310244"/>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71" name="Textfeld 70">
            <a:extLst>
              <a:ext uri="{FF2B5EF4-FFF2-40B4-BE49-F238E27FC236}">
                <a16:creationId xmlns:a16="http://schemas.microsoft.com/office/drawing/2014/main" id="{F0ACC996-8774-4E67-87E3-E9C159039C19}"/>
              </a:ext>
            </a:extLst>
          </p:cNvPr>
          <p:cNvSpPr txBox="1"/>
          <p:nvPr/>
        </p:nvSpPr>
        <p:spPr>
          <a:xfrm>
            <a:off x="1731907" y="3900817"/>
            <a:ext cx="1706512" cy="345960"/>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Rollen ausfüllen</a:t>
            </a:r>
          </a:p>
        </p:txBody>
      </p:sp>
      <p:cxnSp>
        <p:nvCxnSpPr>
          <p:cNvPr id="74" name="Gerade Verbindung mit Pfeil 73">
            <a:extLst>
              <a:ext uri="{FF2B5EF4-FFF2-40B4-BE49-F238E27FC236}">
                <a16:creationId xmlns:a16="http://schemas.microsoft.com/office/drawing/2014/main" id="{FBE8045D-719E-4D70-A54F-CDA013C43B60}"/>
              </a:ext>
            </a:extLst>
          </p:cNvPr>
          <p:cNvCxnSpPr>
            <a:cxnSpLocks/>
            <a:stCxn id="21" idx="2"/>
            <a:endCxn id="71" idx="3"/>
          </p:cNvCxnSpPr>
          <p:nvPr/>
        </p:nvCxnSpPr>
        <p:spPr>
          <a:xfrm flipH="1" flipV="1">
            <a:off x="3438419" y="4073797"/>
            <a:ext cx="1467345" cy="68937"/>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94" name="Textfeld 93">
            <a:extLst>
              <a:ext uri="{FF2B5EF4-FFF2-40B4-BE49-F238E27FC236}">
                <a16:creationId xmlns:a16="http://schemas.microsoft.com/office/drawing/2014/main" id="{8C7C43BC-D7B3-4831-88AA-C6756EFAFEA9}"/>
              </a:ext>
            </a:extLst>
          </p:cNvPr>
          <p:cNvSpPr txBox="1"/>
          <p:nvPr/>
        </p:nvSpPr>
        <p:spPr>
          <a:xfrm>
            <a:off x="1329179" y="4694381"/>
            <a:ext cx="2648740"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Aktiv den anderen zuhören</a:t>
            </a:r>
          </a:p>
        </p:txBody>
      </p:sp>
      <p:sp>
        <p:nvSpPr>
          <p:cNvPr id="97" name="Textfeld 96">
            <a:extLst>
              <a:ext uri="{FF2B5EF4-FFF2-40B4-BE49-F238E27FC236}">
                <a16:creationId xmlns:a16="http://schemas.microsoft.com/office/drawing/2014/main" id="{98EC84B1-3409-433D-B1A6-2C683B24BCCF}"/>
              </a:ext>
            </a:extLst>
          </p:cNvPr>
          <p:cNvSpPr txBox="1"/>
          <p:nvPr/>
        </p:nvSpPr>
        <p:spPr>
          <a:xfrm>
            <a:off x="7982336" y="4053647"/>
            <a:ext cx="3452058"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Feedback geben und annehmen</a:t>
            </a:r>
          </a:p>
        </p:txBody>
      </p:sp>
      <p:cxnSp>
        <p:nvCxnSpPr>
          <p:cNvPr id="102" name="Gerade Verbindung mit Pfeil 101">
            <a:extLst>
              <a:ext uri="{FF2B5EF4-FFF2-40B4-BE49-F238E27FC236}">
                <a16:creationId xmlns:a16="http://schemas.microsoft.com/office/drawing/2014/main" id="{91995A6C-3B31-4362-9298-901FBB158208}"/>
              </a:ext>
            </a:extLst>
          </p:cNvPr>
          <p:cNvCxnSpPr>
            <a:cxnSpLocks/>
            <a:stCxn id="21" idx="6"/>
            <a:endCxn id="97" idx="1"/>
          </p:cNvCxnSpPr>
          <p:nvPr/>
        </p:nvCxnSpPr>
        <p:spPr>
          <a:xfrm>
            <a:off x="6801767" y="4142734"/>
            <a:ext cx="1180569" cy="80190"/>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113" name="Textfeld 112">
            <a:extLst>
              <a:ext uri="{FF2B5EF4-FFF2-40B4-BE49-F238E27FC236}">
                <a16:creationId xmlns:a16="http://schemas.microsoft.com/office/drawing/2014/main" id="{AC6F0FFE-4948-4768-AA7A-D168F6E4E0F5}"/>
              </a:ext>
            </a:extLst>
          </p:cNvPr>
          <p:cNvSpPr txBox="1"/>
          <p:nvPr/>
        </p:nvSpPr>
        <p:spPr>
          <a:xfrm>
            <a:off x="1172711" y="5873617"/>
            <a:ext cx="2795191" cy="584775"/>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Besprechung der Gefühle im Gruppenarbeitsprozess</a:t>
            </a:r>
          </a:p>
        </p:txBody>
      </p:sp>
      <p:sp>
        <p:nvSpPr>
          <p:cNvPr id="114" name="Textfeld 113">
            <a:extLst>
              <a:ext uri="{FF2B5EF4-FFF2-40B4-BE49-F238E27FC236}">
                <a16:creationId xmlns:a16="http://schemas.microsoft.com/office/drawing/2014/main" id="{D80A4D57-94CE-4465-B2A3-9C2CD2FC346E}"/>
              </a:ext>
            </a:extLst>
          </p:cNvPr>
          <p:cNvSpPr txBox="1"/>
          <p:nvPr/>
        </p:nvSpPr>
        <p:spPr>
          <a:xfrm>
            <a:off x="7473948" y="5551864"/>
            <a:ext cx="3997645" cy="584775"/>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Verbesserungsvorschläge für die weitere Zusammenarbeit</a:t>
            </a:r>
          </a:p>
        </p:txBody>
      </p:sp>
      <p:cxnSp>
        <p:nvCxnSpPr>
          <p:cNvPr id="116" name="Gerade Verbindung mit Pfeil 115">
            <a:extLst>
              <a:ext uri="{FF2B5EF4-FFF2-40B4-BE49-F238E27FC236}">
                <a16:creationId xmlns:a16="http://schemas.microsoft.com/office/drawing/2014/main" id="{C9BE8852-0088-4901-9A39-1C2F32A65EF1}"/>
              </a:ext>
            </a:extLst>
          </p:cNvPr>
          <p:cNvCxnSpPr>
            <a:cxnSpLocks/>
            <a:stCxn id="113" idx="3"/>
            <a:endCxn id="23" idx="2"/>
          </p:cNvCxnSpPr>
          <p:nvPr/>
        </p:nvCxnSpPr>
        <p:spPr>
          <a:xfrm flipV="1">
            <a:off x="3967902" y="5753335"/>
            <a:ext cx="937862" cy="412670"/>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52" name="Textfeld 51">
            <a:extLst>
              <a:ext uri="{FF2B5EF4-FFF2-40B4-BE49-F238E27FC236}">
                <a16:creationId xmlns:a16="http://schemas.microsoft.com/office/drawing/2014/main" id="{FF9C642D-783F-4626-B8F2-DD3552AE73FF}"/>
              </a:ext>
            </a:extLst>
          </p:cNvPr>
          <p:cNvSpPr txBox="1"/>
          <p:nvPr/>
        </p:nvSpPr>
        <p:spPr>
          <a:xfrm>
            <a:off x="7589149" y="3740648"/>
            <a:ext cx="4310183"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Gemeinsames Entscheiden</a:t>
            </a:r>
          </a:p>
        </p:txBody>
      </p:sp>
      <p:cxnSp>
        <p:nvCxnSpPr>
          <p:cNvPr id="56" name="Gerade Verbindung mit Pfeil 55">
            <a:extLst>
              <a:ext uri="{FF2B5EF4-FFF2-40B4-BE49-F238E27FC236}">
                <a16:creationId xmlns:a16="http://schemas.microsoft.com/office/drawing/2014/main" id="{4698EA61-EC5F-4CCA-9360-D6A6E886940C}"/>
              </a:ext>
            </a:extLst>
          </p:cNvPr>
          <p:cNvCxnSpPr>
            <a:cxnSpLocks/>
            <a:stCxn id="20" idx="6"/>
            <a:endCxn id="52" idx="1"/>
          </p:cNvCxnSpPr>
          <p:nvPr/>
        </p:nvCxnSpPr>
        <p:spPr>
          <a:xfrm>
            <a:off x="6807484" y="3359822"/>
            <a:ext cx="781665" cy="550103"/>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Tree>
    <p:extLst>
      <p:ext uri="{BB962C8B-B14F-4D97-AF65-F5344CB8AC3E}">
        <p14:creationId xmlns:p14="http://schemas.microsoft.com/office/powerpoint/2010/main" val="2698443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8770F6D-6763-4546-8507-CACE8EBFCCE2}"/>
              </a:ext>
            </a:extLst>
          </p:cNvPr>
          <p:cNvSpPr>
            <a:spLocks noGrp="1"/>
          </p:cNvSpPr>
          <p:nvPr>
            <p:ph type="title"/>
          </p:nvPr>
        </p:nvSpPr>
        <p:spPr/>
        <p:txBody>
          <a:bodyPr/>
          <a:lstStyle/>
          <a:p>
            <a:r>
              <a:rPr lang="de-DE" dirty="0"/>
              <a:t>Hintergrundwissen</a:t>
            </a:r>
          </a:p>
        </p:txBody>
      </p:sp>
      <p:sp>
        <p:nvSpPr>
          <p:cNvPr id="19" name="Ellipse 18">
            <a:extLst>
              <a:ext uri="{FF2B5EF4-FFF2-40B4-BE49-F238E27FC236}">
                <a16:creationId xmlns:a16="http://schemas.microsoft.com/office/drawing/2014/main" id="{6354D897-3AED-4A8D-B918-9EDEF3D6ED19}"/>
              </a:ext>
            </a:extLst>
          </p:cNvPr>
          <p:cNvSpPr/>
          <p:nvPr/>
        </p:nvSpPr>
        <p:spPr>
          <a:xfrm>
            <a:off x="4917193" y="2321095"/>
            <a:ext cx="1867429"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Positive Interdependenz</a:t>
            </a:r>
          </a:p>
        </p:txBody>
      </p:sp>
      <p:sp>
        <p:nvSpPr>
          <p:cNvPr id="20" name="Ellipse 19">
            <a:extLst>
              <a:ext uri="{FF2B5EF4-FFF2-40B4-BE49-F238E27FC236}">
                <a16:creationId xmlns:a16="http://schemas.microsoft.com/office/drawing/2014/main" id="{A5ACDE37-5F50-4D97-9040-748B4F9667A7}"/>
              </a:ext>
            </a:extLst>
          </p:cNvPr>
          <p:cNvSpPr/>
          <p:nvPr/>
        </p:nvSpPr>
        <p:spPr>
          <a:xfrm>
            <a:off x="4940054" y="3028992"/>
            <a:ext cx="1867430" cy="511630"/>
          </a:xfrm>
          <a:prstGeom prst="ellipse">
            <a:avLst/>
          </a:prstGeom>
          <a:solidFill>
            <a:srgbClr val="9BBB59">
              <a:lumMod val="20000"/>
              <a:lumOff val="80000"/>
            </a:srgbClr>
          </a:solidFill>
          <a:ln w="25400" cap="flat" cmpd="sng" algn="ctr">
            <a:solidFill>
              <a:srgbClr val="71893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Förderliche Interaktion</a:t>
            </a:r>
          </a:p>
        </p:txBody>
      </p:sp>
      <p:sp>
        <p:nvSpPr>
          <p:cNvPr id="21" name="Ellipse 20">
            <a:extLst>
              <a:ext uri="{FF2B5EF4-FFF2-40B4-BE49-F238E27FC236}">
                <a16:creationId xmlns:a16="http://schemas.microsoft.com/office/drawing/2014/main" id="{76C4E066-2436-4663-AF9D-3F8BABB006B3}"/>
              </a:ext>
            </a:extLst>
          </p:cNvPr>
          <p:cNvSpPr/>
          <p:nvPr/>
        </p:nvSpPr>
        <p:spPr>
          <a:xfrm>
            <a:off x="4905764" y="3736889"/>
            <a:ext cx="1896003"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Individuelle Verantwortlichkeit</a:t>
            </a:r>
          </a:p>
        </p:txBody>
      </p:sp>
      <p:sp>
        <p:nvSpPr>
          <p:cNvPr id="22" name="Ellipse 21">
            <a:extLst>
              <a:ext uri="{FF2B5EF4-FFF2-40B4-BE49-F238E27FC236}">
                <a16:creationId xmlns:a16="http://schemas.microsoft.com/office/drawing/2014/main" id="{CA26CA7F-EB39-46D0-A956-692E689BC428}"/>
              </a:ext>
            </a:extLst>
          </p:cNvPr>
          <p:cNvSpPr/>
          <p:nvPr/>
        </p:nvSpPr>
        <p:spPr>
          <a:xfrm>
            <a:off x="4922909" y="4444786"/>
            <a:ext cx="1896003"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Sozial-kompetenzen</a:t>
            </a:r>
          </a:p>
        </p:txBody>
      </p:sp>
      <p:sp>
        <p:nvSpPr>
          <p:cNvPr id="23" name="Ellipse 22">
            <a:extLst>
              <a:ext uri="{FF2B5EF4-FFF2-40B4-BE49-F238E27FC236}">
                <a16:creationId xmlns:a16="http://schemas.microsoft.com/office/drawing/2014/main" id="{F8246AA4-7AE0-42AA-9949-1AFB8107FF57}"/>
              </a:ext>
            </a:extLst>
          </p:cNvPr>
          <p:cNvSpPr/>
          <p:nvPr/>
        </p:nvSpPr>
        <p:spPr>
          <a:xfrm>
            <a:off x="4928626" y="5152683"/>
            <a:ext cx="1867429" cy="601186"/>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Reflexion der Gruppenarbeits-prozesse</a:t>
            </a:r>
          </a:p>
        </p:txBody>
      </p:sp>
      <p:cxnSp>
        <p:nvCxnSpPr>
          <p:cNvPr id="24" name="Gerade Verbindung mit Pfeil 23">
            <a:extLst>
              <a:ext uri="{FF2B5EF4-FFF2-40B4-BE49-F238E27FC236}">
                <a16:creationId xmlns:a16="http://schemas.microsoft.com/office/drawing/2014/main" id="{C566FA2D-B624-4CE9-AF96-669AE0188693}"/>
              </a:ext>
            </a:extLst>
          </p:cNvPr>
          <p:cNvCxnSpPr>
            <a:cxnSpLocks/>
            <a:stCxn id="19" idx="6"/>
          </p:cNvCxnSpPr>
          <p:nvPr/>
        </p:nvCxnSpPr>
        <p:spPr>
          <a:xfrm flipV="1">
            <a:off x="6784622" y="2280432"/>
            <a:ext cx="360302" cy="296478"/>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25" name="Textfeld 24">
            <a:extLst>
              <a:ext uri="{FF2B5EF4-FFF2-40B4-BE49-F238E27FC236}">
                <a16:creationId xmlns:a16="http://schemas.microsoft.com/office/drawing/2014/main" id="{14E9FCF1-9264-4BE9-BF7D-DAFE569F0A68}"/>
              </a:ext>
            </a:extLst>
          </p:cNvPr>
          <p:cNvSpPr txBox="1"/>
          <p:nvPr/>
        </p:nvSpPr>
        <p:spPr>
          <a:xfrm>
            <a:off x="7428089" y="1930579"/>
            <a:ext cx="3533422" cy="830997"/>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Gruppenchoreografie, bei der alle einen Part übernehmen und sichtbar sind</a:t>
            </a:r>
          </a:p>
        </p:txBody>
      </p:sp>
      <p:sp>
        <p:nvSpPr>
          <p:cNvPr id="26" name="Textfeld 25">
            <a:extLst>
              <a:ext uri="{FF2B5EF4-FFF2-40B4-BE49-F238E27FC236}">
                <a16:creationId xmlns:a16="http://schemas.microsoft.com/office/drawing/2014/main" id="{51F3C5DC-C61D-4A99-8827-5021D4EE0DFF}"/>
              </a:ext>
            </a:extLst>
          </p:cNvPr>
          <p:cNvSpPr txBox="1"/>
          <p:nvPr/>
        </p:nvSpPr>
        <p:spPr>
          <a:xfrm>
            <a:off x="7632028" y="3009225"/>
            <a:ext cx="3533422"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Offene Gestaltungsaufgabe</a:t>
            </a:r>
          </a:p>
        </p:txBody>
      </p:sp>
      <p:sp>
        <p:nvSpPr>
          <p:cNvPr id="27" name="Textfeld 26">
            <a:extLst>
              <a:ext uri="{FF2B5EF4-FFF2-40B4-BE49-F238E27FC236}">
                <a16:creationId xmlns:a16="http://schemas.microsoft.com/office/drawing/2014/main" id="{39581C77-4FD9-4F43-A189-1CCF0435FD0F}"/>
              </a:ext>
            </a:extLst>
          </p:cNvPr>
          <p:cNvSpPr txBox="1"/>
          <p:nvPr/>
        </p:nvSpPr>
        <p:spPr>
          <a:xfrm>
            <a:off x="717156" y="3971824"/>
            <a:ext cx="3025039"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(verbindliche) Rollenverteilung</a:t>
            </a:r>
          </a:p>
        </p:txBody>
      </p:sp>
      <p:sp>
        <p:nvSpPr>
          <p:cNvPr id="28" name="Textfeld 27">
            <a:extLst>
              <a:ext uri="{FF2B5EF4-FFF2-40B4-BE49-F238E27FC236}">
                <a16:creationId xmlns:a16="http://schemas.microsoft.com/office/drawing/2014/main" id="{8891F90A-C32E-4302-9C23-FAD45A84D1A1}"/>
              </a:ext>
            </a:extLst>
          </p:cNvPr>
          <p:cNvSpPr txBox="1"/>
          <p:nvPr/>
        </p:nvSpPr>
        <p:spPr>
          <a:xfrm>
            <a:off x="7675740" y="4444786"/>
            <a:ext cx="3533422"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Kommunikationsregeln</a:t>
            </a:r>
          </a:p>
        </p:txBody>
      </p:sp>
      <p:sp>
        <p:nvSpPr>
          <p:cNvPr id="29" name="Textfeld 28">
            <a:extLst>
              <a:ext uri="{FF2B5EF4-FFF2-40B4-BE49-F238E27FC236}">
                <a16:creationId xmlns:a16="http://schemas.microsoft.com/office/drawing/2014/main" id="{775FD86C-E6EC-4AB7-9D2D-5B5DF7B4A1FB}"/>
              </a:ext>
            </a:extLst>
          </p:cNvPr>
          <p:cNvSpPr txBox="1"/>
          <p:nvPr/>
        </p:nvSpPr>
        <p:spPr>
          <a:xfrm>
            <a:off x="7632028" y="5095230"/>
            <a:ext cx="3533422"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Anleitung von Reflexionsphasen</a:t>
            </a:r>
          </a:p>
        </p:txBody>
      </p:sp>
      <p:sp>
        <p:nvSpPr>
          <p:cNvPr id="30" name="Textfeld 29">
            <a:extLst>
              <a:ext uri="{FF2B5EF4-FFF2-40B4-BE49-F238E27FC236}">
                <a16:creationId xmlns:a16="http://schemas.microsoft.com/office/drawing/2014/main" id="{77FED15B-D544-46E4-BEE8-C6BF22A64827}"/>
              </a:ext>
            </a:extLst>
          </p:cNvPr>
          <p:cNvSpPr txBox="1"/>
          <p:nvPr/>
        </p:nvSpPr>
        <p:spPr>
          <a:xfrm>
            <a:off x="885615" y="3100141"/>
            <a:ext cx="3533422"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Moderationsübernahme</a:t>
            </a:r>
          </a:p>
        </p:txBody>
      </p:sp>
      <p:sp>
        <p:nvSpPr>
          <p:cNvPr id="31" name="Textfeld 30">
            <a:extLst>
              <a:ext uri="{FF2B5EF4-FFF2-40B4-BE49-F238E27FC236}">
                <a16:creationId xmlns:a16="http://schemas.microsoft.com/office/drawing/2014/main" id="{26B346E2-7224-4E7A-B475-12CCB8C0CD5F}"/>
              </a:ext>
            </a:extLst>
          </p:cNvPr>
          <p:cNvSpPr txBox="1"/>
          <p:nvPr/>
        </p:nvSpPr>
        <p:spPr>
          <a:xfrm>
            <a:off x="1230489" y="3469473"/>
            <a:ext cx="3533422"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durch Moderator*</a:t>
            </a:r>
            <a:r>
              <a:rPr lang="de-DE" sz="1600" dirty="0" err="1">
                <a:solidFill>
                  <a:prstClr val="black"/>
                </a:solidFill>
                <a:latin typeface="Arial" panose="020B0604020202020204" pitchFamily="34" charset="0"/>
                <a:cs typeface="Arial" panose="020B0604020202020204" pitchFamily="34" charset="0"/>
              </a:rPr>
              <a:t>innenrolle</a:t>
            </a:r>
            <a:endParaRPr lang="de-DE" sz="1600" dirty="0">
              <a:solidFill>
                <a:prstClr val="black"/>
              </a:solidFill>
              <a:latin typeface="Arial" panose="020B0604020202020204" pitchFamily="34" charset="0"/>
              <a:cs typeface="Arial" panose="020B0604020202020204" pitchFamily="34" charset="0"/>
            </a:endParaRPr>
          </a:p>
        </p:txBody>
      </p:sp>
      <p:cxnSp>
        <p:nvCxnSpPr>
          <p:cNvPr id="32" name="Gerade Verbindung mit Pfeil 31">
            <a:extLst>
              <a:ext uri="{FF2B5EF4-FFF2-40B4-BE49-F238E27FC236}">
                <a16:creationId xmlns:a16="http://schemas.microsoft.com/office/drawing/2014/main" id="{C77F54C4-0468-4807-8F3E-8719A2518947}"/>
              </a:ext>
            </a:extLst>
          </p:cNvPr>
          <p:cNvCxnSpPr>
            <a:cxnSpLocks/>
            <a:endCxn id="20" idx="2"/>
          </p:cNvCxnSpPr>
          <p:nvPr/>
        </p:nvCxnSpPr>
        <p:spPr>
          <a:xfrm flipV="1">
            <a:off x="3747911" y="3284807"/>
            <a:ext cx="1192143" cy="25174"/>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33" name="Gerade Verbindung mit Pfeil 32">
            <a:extLst>
              <a:ext uri="{FF2B5EF4-FFF2-40B4-BE49-F238E27FC236}">
                <a16:creationId xmlns:a16="http://schemas.microsoft.com/office/drawing/2014/main" id="{9ABECA52-C699-4B35-81BE-6B8EE1D57AAB}"/>
              </a:ext>
            </a:extLst>
          </p:cNvPr>
          <p:cNvCxnSpPr>
            <a:cxnSpLocks/>
            <a:endCxn id="21" idx="2"/>
          </p:cNvCxnSpPr>
          <p:nvPr/>
        </p:nvCxnSpPr>
        <p:spPr>
          <a:xfrm>
            <a:off x="4067776" y="3736889"/>
            <a:ext cx="837988" cy="255815"/>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35" name="Titel 1">
            <a:extLst>
              <a:ext uri="{FF2B5EF4-FFF2-40B4-BE49-F238E27FC236}">
                <a16:creationId xmlns:a16="http://schemas.microsoft.com/office/drawing/2014/main" id="{F2AEECA7-8091-4A19-B466-AB2875E3D09E}"/>
              </a:ext>
            </a:extLst>
          </p:cNvPr>
          <p:cNvSpPr txBox="1">
            <a:spLocks/>
          </p:cNvSpPr>
          <p:nvPr/>
        </p:nvSpPr>
        <p:spPr>
          <a:xfrm>
            <a:off x="609599" y="1705729"/>
            <a:ext cx="10944000" cy="435722"/>
          </a:xfrm>
          <a:prstGeom prst="rect">
            <a:avLst/>
          </a:prstGeom>
        </p:spPr>
        <p:txBody>
          <a:bodyPr/>
          <a:lstStyle>
            <a:lvl1pPr algn="l" defTabSz="914400" rtl="0" eaLnBrk="1" latinLnBrk="0" hangingPunct="1">
              <a:spcBef>
                <a:spcPct val="0"/>
              </a:spcBef>
              <a:buNone/>
              <a:defRPr lang="de-DE" sz="2400" kern="1200">
                <a:solidFill>
                  <a:srgbClr val="84B818"/>
                </a:soli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2400" b="0" i="0" u="none" strike="noStrike" kern="1200" cap="none" spc="0" normalizeH="0" baseline="0" noProof="0" dirty="0">
                <a:ln>
                  <a:noFill/>
                </a:ln>
                <a:solidFill>
                  <a:srgbClr val="84B818"/>
                </a:solidFill>
                <a:effectLst/>
                <a:uLnTx/>
                <a:uFillTx/>
                <a:latin typeface="Arial" panose="020B0604020202020204" pitchFamily="34" charset="0"/>
                <a:ea typeface="+mj-ea"/>
                <a:cs typeface="Arial" panose="020B0604020202020204" pitchFamily="34" charset="0"/>
              </a:rPr>
              <a:t>Steuerungsmöglichkeiten kollaborativen Lernens</a:t>
            </a:r>
          </a:p>
        </p:txBody>
      </p:sp>
      <p:sp>
        <p:nvSpPr>
          <p:cNvPr id="36" name="Textfeld 35">
            <a:extLst>
              <a:ext uri="{FF2B5EF4-FFF2-40B4-BE49-F238E27FC236}">
                <a16:creationId xmlns:a16="http://schemas.microsoft.com/office/drawing/2014/main" id="{AC1C79EC-C256-47D9-82FC-FD49020BEF4E}"/>
              </a:ext>
            </a:extLst>
          </p:cNvPr>
          <p:cNvSpPr txBox="1"/>
          <p:nvPr/>
        </p:nvSpPr>
        <p:spPr>
          <a:xfrm>
            <a:off x="8071556" y="2705517"/>
            <a:ext cx="3533422"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Präsentation</a:t>
            </a:r>
          </a:p>
        </p:txBody>
      </p:sp>
      <p:cxnSp>
        <p:nvCxnSpPr>
          <p:cNvPr id="34" name="Gerade Verbindung mit Pfeil 33">
            <a:extLst>
              <a:ext uri="{FF2B5EF4-FFF2-40B4-BE49-F238E27FC236}">
                <a16:creationId xmlns:a16="http://schemas.microsoft.com/office/drawing/2014/main" id="{F9ACB2D4-D682-4821-B536-1D16322356A3}"/>
              </a:ext>
            </a:extLst>
          </p:cNvPr>
          <p:cNvCxnSpPr>
            <a:cxnSpLocks/>
            <a:stCxn id="22" idx="6"/>
            <a:endCxn id="28" idx="1"/>
          </p:cNvCxnSpPr>
          <p:nvPr/>
        </p:nvCxnSpPr>
        <p:spPr>
          <a:xfrm flipV="1">
            <a:off x="6818912" y="4614063"/>
            <a:ext cx="856828" cy="86538"/>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37" name="Gerade Verbindung mit Pfeil 36">
            <a:extLst>
              <a:ext uri="{FF2B5EF4-FFF2-40B4-BE49-F238E27FC236}">
                <a16:creationId xmlns:a16="http://schemas.microsoft.com/office/drawing/2014/main" id="{63650DBB-5799-4DDC-8059-1559AC0E17EF}"/>
              </a:ext>
            </a:extLst>
          </p:cNvPr>
          <p:cNvCxnSpPr>
            <a:cxnSpLocks/>
            <a:stCxn id="20" idx="6"/>
            <a:endCxn id="26" idx="1"/>
          </p:cNvCxnSpPr>
          <p:nvPr/>
        </p:nvCxnSpPr>
        <p:spPr>
          <a:xfrm flipV="1">
            <a:off x="6807484" y="3178502"/>
            <a:ext cx="824544" cy="106305"/>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38" name="Gerade Verbindung mit Pfeil 37">
            <a:extLst>
              <a:ext uri="{FF2B5EF4-FFF2-40B4-BE49-F238E27FC236}">
                <a16:creationId xmlns:a16="http://schemas.microsoft.com/office/drawing/2014/main" id="{508AA924-4E2F-4E58-B622-60C819373198}"/>
              </a:ext>
            </a:extLst>
          </p:cNvPr>
          <p:cNvCxnSpPr>
            <a:cxnSpLocks/>
            <a:stCxn id="21" idx="2"/>
            <a:endCxn id="27" idx="3"/>
          </p:cNvCxnSpPr>
          <p:nvPr/>
        </p:nvCxnSpPr>
        <p:spPr>
          <a:xfrm flipH="1">
            <a:off x="3742195" y="3992704"/>
            <a:ext cx="1163569" cy="148397"/>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39" name="Gerade Verbindung mit Pfeil 38">
            <a:extLst>
              <a:ext uri="{FF2B5EF4-FFF2-40B4-BE49-F238E27FC236}">
                <a16:creationId xmlns:a16="http://schemas.microsoft.com/office/drawing/2014/main" id="{4944FDB0-F83B-411F-B531-9EC64AA08ECE}"/>
              </a:ext>
            </a:extLst>
          </p:cNvPr>
          <p:cNvCxnSpPr>
            <a:cxnSpLocks/>
            <a:stCxn id="19" idx="6"/>
            <a:endCxn id="36" idx="1"/>
          </p:cNvCxnSpPr>
          <p:nvPr/>
        </p:nvCxnSpPr>
        <p:spPr>
          <a:xfrm>
            <a:off x="6784622" y="2576910"/>
            <a:ext cx="1286934" cy="297884"/>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40" name="Gerade Verbindung mit Pfeil 39">
            <a:extLst>
              <a:ext uri="{FF2B5EF4-FFF2-40B4-BE49-F238E27FC236}">
                <a16:creationId xmlns:a16="http://schemas.microsoft.com/office/drawing/2014/main" id="{3E632755-94D2-4635-BB6A-141E01A36B6C}"/>
              </a:ext>
            </a:extLst>
          </p:cNvPr>
          <p:cNvCxnSpPr>
            <a:cxnSpLocks/>
            <a:stCxn id="23" idx="6"/>
            <a:endCxn id="29" idx="1"/>
          </p:cNvCxnSpPr>
          <p:nvPr/>
        </p:nvCxnSpPr>
        <p:spPr>
          <a:xfrm flipV="1">
            <a:off x="6796055" y="5264507"/>
            <a:ext cx="835973" cy="188769"/>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48" name="Textfeld 47">
            <a:extLst>
              <a:ext uri="{FF2B5EF4-FFF2-40B4-BE49-F238E27FC236}">
                <a16:creationId xmlns:a16="http://schemas.microsoft.com/office/drawing/2014/main" id="{AC4F39E1-F0E1-4BAF-A72C-8E1083BA9797}"/>
              </a:ext>
            </a:extLst>
          </p:cNvPr>
          <p:cNvSpPr txBox="1"/>
          <p:nvPr/>
        </p:nvSpPr>
        <p:spPr>
          <a:xfrm>
            <a:off x="1191331" y="2354612"/>
            <a:ext cx="3533422"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Klare Zielsetzung formulieren</a:t>
            </a:r>
          </a:p>
        </p:txBody>
      </p:sp>
      <p:cxnSp>
        <p:nvCxnSpPr>
          <p:cNvPr id="49" name="Gerade Verbindung mit Pfeil 48">
            <a:extLst>
              <a:ext uri="{FF2B5EF4-FFF2-40B4-BE49-F238E27FC236}">
                <a16:creationId xmlns:a16="http://schemas.microsoft.com/office/drawing/2014/main" id="{56421047-3939-4348-9EB5-3DFCBD394112}"/>
              </a:ext>
            </a:extLst>
          </p:cNvPr>
          <p:cNvCxnSpPr>
            <a:cxnSpLocks/>
            <a:endCxn id="19" idx="2"/>
          </p:cNvCxnSpPr>
          <p:nvPr/>
        </p:nvCxnSpPr>
        <p:spPr>
          <a:xfrm>
            <a:off x="4118084" y="2573270"/>
            <a:ext cx="799109" cy="3640"/>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50" name="Textfeld 49">
            <a:extLst>
              <a:ext uri="{FF2B5EF4-FFF2-40B4-BE49-F238E27FC236}">
                <a16:creationId xmlns:a16="http://schemas.microsoft.com/office/drawing/2014/main" id="{46B12F94-5AEB-46DA-B306-F66630566FC0}"/>
              </a:ext>
            </a:extLst>
          </p:cNvPr>
          <p:cNvSpPr txBox="1"/>
          <p:nvPr/>
        </p:nvSpPr>
        <p:spPr>
          <a:xfrm>
            <a:off x="7639755" y="3695367"/>
            <a:ext cx="4310183" cy="584775"/>
          </a:xfrm>
          <a:prstGeom prst="rect">
            <a:avLst/>
          </a:prstGeom>
          <a:noFill/>
        </p:spPr>
        <p:txBody>
          <a:bodyPr wrap="square" rtlCol="0">
            <a:spAutoFit/>
          </a:bodyPr>
          <a:lstStyle/>
          <a:p>
            <a:r>
              <a:rPr lang="de-DE" sz="1600" dirty="0" err="1">
                <a:solidFill>
                  <a:prstClr val="black"/>
                </a:solidFill>
                <a:latin typeface="Arial" panose="020B0604020202020204" pitchFamily="34" charset="0"/>
                <a:cs typeface="Arial" panose="020B0604020202020204" pitchFamily="34" charset="0"/>
              </a:rPr>
              <a:t>Scaffolding</a:t>
            </a:r>
            <a:r>
              <a:rPr lang="de-DE" sz="1600" dirty="0">
                <a:solidFill>
                  <a:prstClr val="black"/>
                </a:solidFill>
                <a:latin typeface="Arial" panose="020B0604020202020204" pitchFamily="34" charset="0"/>
                <a:cs typeface="Arial" panose="020B0604020202020204" pitchFamily="34" charset="0"/>
              </a:rPr>
              <a:t> (schrittweise Hilfen, Hilfekarten / Tippkarten…)</a:t>
            </a:r>
          </a:p>
        </p:txBody>
      </p:sp>
      <p:cxnSp>
        <p:nvCxnSpPr>
          <p:cNvPr id="55" name="Gerade Verbindung mit Pfeil 54">
            <a:extLst>
              <a:ext uri="{FF2B5EF4-FFF2-40B4-BE49-F238E27FC236}">
                <a16:creationId xmlns:a16="http://schemas.microsoft.com/office/drawing/2014/main" id="{0ABC75F6-843C-4521-871E-8A210B0C2CB9}"/>
              </a:ext>
            </a:extLst>
          </p:cNvPr>
          <p:cNvCxnSpPr>
            <a:cxnSpLocks/>
            <a:stCxn id="20" idx="6"/>
          </p:cNvCxnSpPr>
          <p:nvPr/>
        </p:nvCxnSpPr>
        <p:spPr>
          <a:xfrm>
            <a:off x="6807484" y="3284807"/>
            <a:ext cx="856389" cy="656231"/>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59" name="Gerade Verbindung mit Pfeil 58">
            <a:extLst>
              <a:ext uri="{FF2B5EF4-FFF2-40B4-BE49-F238E27FC236}">
                <a16:creationId xmlns:a16="http://schemas.microsoft.com/office/drawing/2014/main" id="{32C2AA4E-FCC8-4786-A70A-44808E3ADDF3}"/>
              </a:ext>
            </a:extLst>
          </p:cNvPr>
          <p:cNvCxnSpPr>
            <a:cxnSpLocks/>
            <a:stCxn id="61" idx="3"/>
            <a:endCxn id="23" idx="2"/>
          </p:cNvCxnSpPr>
          <p:nvPr/>
        </p:nvCxnSpPr>
        <p:spPr>
          <a:xfrm flipV="1">
            <a:off x="3962432" y="5453276"/>
            <a:ext cx="966194" cy="637769"/>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61" name="Textfeld 60">
            <a:extLst>
              <a:ext uri="{FF2B5EF4-FFF2-40B4-BE49-F238E27FC236}">
                <a16:creationId xmlns:a16="http://schemas.microsoft.com/office/drawing/2014/main" id="{D157D2E9-A23A-4CEF-A0C2-B54FFCB87647}"/>
              </a:ext>
            </a:extLst>
          </p:cNvPr>
          <p:cNvSpPr txBox="1"/>
          <p:nvPr/>
        </p:nvSpPr>
        <p:spPr>
          <a:xfrm>
            <a:off x="1781639" y="5921768"/>
            <a:ext cx="2180793"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Reflexionstagebücher</a:t>
            </a:r>
          </a:p>
        </p:txBody>
      </p:sp>
      <p:sp>
        <p:nvSpPr>
          <p:cNvPr id="63" name="Textfeld 62">
            <a:extLst>
              <a:ext uri="{FF2B5EF4-FFF2-40B4-BE49-F238E27FC236}">
                <a16:creationId xmlns:a16="http://schemas.microsoft.com/office/drawing/2014/main" id="{8CEBB7A8-8EB5-4835-B53F-8B6355210F6A}"/>
              </a:ext>
            </a:extLst>
          </p:cNvPr>
          <p:cNvSpPr txBox="1"/>
          <p:nvPr/>
        </p:nvSpPr>
        <p:spPr>
          <a:xfrm>
            <a:off x="7436750" y="5716127"/>
            <a:ext cx="3533422"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Festlegung von Reflexionskriterien</a:t>
            </a:r>
          </a:p>
        </p:txBody>
      </p:sp>
      <p:cxnSp>
        <p:nvCxnSpPr>
          <p:cNvPr id="65" name="Gerade Verbindung mit Pfeil 64">
            <a:extLst>
              <a:ext uri="{FF2B5EF4-FFF2-40B4-BE49-F238E27FC236}">
                <a16:creationId xmlns:a16="http://schemas.microsoft.com/office/drawing/2014/main" id="{F16FDBE6-5364-4CFB-8489-DF8D73BC12ED}"/>
              </a:ext>
            </a:extLst>
          </p:cNvPr>
          <p:cNvCxnSpPr>
            <a:cxnSpLocks/>
            <a:stCxn id="23" idx="6"/>
            <a:endCxn id="63" idx="1"/>
          </p:cNvCxnSpPr>
          <p:nvPr/>
        </p:nvCxnSpPr>
        <p:spPr>
          <a:xfrm>
            <a:off x="6796055" y="5453276"/>
            <a:ext cx="640695" cy="432128"/>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69" name="Textfeld 68">
            <a:extLst>
              <a:ext uri="{FF2B5EF4-FFF2-40B4-BE49-F238E27FC236}">
                <a16:creationId xmlns:a16="http://schemas.microsoft.com/office/drawing/2014/main" id="{D53BF35D-ED61-476D-A25F-9734497987CA}"/>
              </a:ext>
            </a:extLst>
          </p:cNvPr>
          <p:cNvSpPr txBox="1"/>
          <p:nvPr/>
        </p:nvSpPr>
        <p:spPr>
          <a:xfrm>
            <a:off x="460174" y="4679732"/>
            <a:ext cx="3830701" cy="584775"/>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Maßnahmen zum Aufbau von Vertrauen (</a:t>
            </a:r>
            <a:r>
              <a:rPr lang="de-DE" sz="1600" dirty="0" err="1">
                <a:solidFill>
                  <a:prstClr val="black"/>
                </a:solidFill>
                <a:latin typeface="Arial" panose="020B0604020202020204" pitchFamily="34" charset="0"/>
                <a:cs typeface="Arial" panose="020B0604020202020204" pitchFamily="34" charset="0"/>
              </a:rPr>
              <a:t>Icebreaker</a:t>
            </a:r>
            <a:r>
              <a:rPr lang="de-DE" sz="1600" dirty="0">
                <a:solidFill>
                  <a:prstClr val="black"/>
                </a:solidFill>
                <a:latin typeface="Arial" panose="020B0604020202020204" pitchFamily="34" charset="0"/>
                <a:cs typeface="Arial" panose="020B0604020202020204" pitchFamily="34" charset="0"/>
              </a:rPr>
              <a:t>-Spiele, Partnerarbeit …)</a:t>
            </a:r>
          </a:p>
        </p:txBody>
      </p:sp>
      <p:sp>
        <p:nvSpPr>
          <p:cNvPr id="70" name="Textfeld 69">
            <a:extLst>
              <a:ext uri="{FF2B5EF4-FFF2-40B4-BE49-F238E27FC236}">
                <a16:creationId xmlns:a16="http://schemas.microsoft.com/office/drawing/2014/main" id="{C9567D7B-41B6-4760-B196-48781032112E}"/>
              </a:ext>
            </a:extLst>
          </p:cNvPr>
          <p:cNvSpPr txBox="1"/>
          <p:nvPr/>
        </p:nvSpPr>
        <p:spPr>
          <a:xfrm>
            <a:off x="8071556" y="3332310"/>
            <a:ext cx="3890249"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Impulse zur Diskussion, Reflexion geben</a:t>
            </a:r>
          </a:p>
        </p:txBody>
      </p:sp>
      <p:cxnSp>
        <p:nvCxnSpPr>
          <p:cNvPr id="73" name="Gerade Verbindung mit Pfeil 72">
            <a:extLst>
              <a:ext uri="{FF2B5EF4-FFF2-40B4-BE49-F238E27FC236}">
                <a16:creationId xmlns:a16="http://schemas.microsoft.com/office/drawing/2014/main" id="{61DB5597-D0E5-43C2-A0D1-23D5C01A3064}"/>
              </a:ext>
            </a:extLst>
          </p:cNvPr>
          <p:cNvCxnSpPr>
            <a:cxnSpLocks/>
            <a:stCxn id="20" idx="6"/>
            <a:endCxn id="70" idx="1"/>
          </p:cNvCxnSpPr>
          <p:nvPr/>
        </p:nvCxnSpPr>
        <p:spPr>
          <a:xfrm>
            <a:off x="6807484" y="3284807"/>
            <a:ext cx="1264072" cy="216780"/>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78" name="Textfeld 77">
            <a:extLst>
              <a:ext uri="{FF2B5EF4-FFF2-40B4-BE49-F238E27FC236}">
                <a16:creationId xmlns:a16="http://schemas.microsoft.com/office/drawing/2014/main" id="{806CBF78-F2F5-4E23-BAB9-B77C8C3DD6D1}"/>
              </a:ext>
            </a:extLst>
          </p:cNvPr>
          <p:cNvSpPr txBox="1"/>
          <p:nvPr/>
        </p:nvSpPr>
        <p:spPr>
          <a:xfrm>
            <a:off x="2231136" y="4325778"/>
            <a:ext cx="1511059"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Rollenrotation</a:t>
            </a:r>
          </a:p>
        </p:txBody>
      </p:sp>
      <p:cxnSp>
        <p:nvCxnSpPr>
          <p:cNvPr id="79" name="Gerade Verbindung mit Pfeil 78">
            <a:extLst>
              <a:ext uri="{FF2B5EF4-FFF2-40B4-BE49-F238E27FC236}">
                <a16:creationId xmlns:a16="http://schemas.microsoft.com/office/drawing/2014/main" id="{2DC280E4-E2E3-404C-94B4-69EF2C62C248}"/>
              </a:ext>
            </a:extLst>
          </p:cNvPr>
          <p:cNvCxnSpPr>
            <a:cxnSpLocks/>
            <a:stCxn id="21" idx="2"/>
            <a:endCxn id="78" idx="3"/>
          </p:cNvCxnSpPr>
          <p:nvPr/>
        </p:nvCxnSpPr>
        <p:spPr>
          <a:xfrm flipH="1">
            <a:off x="3742195" y="3992704"/>
            <a:ext cx="1163569" cy="502351"/>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84" name="Gerade Verbindung mit Pfeil 83">
            <a:extLst>
              <a:ext uri="{FF2B5EF4-FFF2-40B4-BE49-F238E27FC236}">
                <a16:creationId xmlns:a16="http://schemas.microsoft.com/office/drawing/2014/main" id="{FC76F10D-86B7-4067-98CE-61AB33E225A9}"/>
              </a:ext>
            </a:extLst>
          </p:cNvPr>
          <p:cNvCxnSpPr>
            <a:cxnSpLocks/>
            <a:endCxn id="69" idx="3"/>
          </p:cNvCxnSpPr>
          <p:nvPr/>
        </p:nvCxnSpPr>
        <p:spPr>
          <a:xfrm flipH="1">
            <a:off x="4290875" y="4720943"/>
            <a:ext cx="614890" cy="251177"/>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86" name="Textfeld 85">
            <a:extLst>
              <a:ext uri="{FF2B5EF4-FFF2-40B4-BE49-F238E27FC236}">
                <a16:creationId xmlns:a16="http://schemas.microsoft.com/office/drawing/2014/main" id="{81BC7DCC-1043-4CA2-AA0E-E3DB2FE338A3}"/>
              </a:ext>
            </a:extLst>
          </p:cNvPr>
          <p:cNvSpPr txBox="1"/>
          <p:nvPr/>
        </p:nvSpPr>
        <p:spPr>
          <a:xfrm>
            <a:off x="1191331" y="5432918"/>
            <a:ext cx="2966004" cy="338554"/>
          </a:xfrm>
          <a:prstGeom prst="rect">
            <a:avLst/>
          </a:prstGeom>
          <a:noFill/>
        </p:spPr>
        <p:txBody>
          <a:bodyPr wrap="square" rtlCol="0">
            <a:spAutoFit/>
          </a:bodyPr>
          <a:lstStyle/>
          <a:p>
            <a:r>
              <a:rPr lang="de-DE" sz="1600" dirty="0">
                <a:solidFill>
                  <a:prstClr val="black"/>
                </a:solidFill>
                <a:latin typeface="Arial" panose="020B0604020202020204" pitchFamily="34" charset="0"/>
                <a:cs typeface="Arial" panose="020B0604020202020204" pitchFamily="34" charset="0"/>
              </a:rPr>
              <a:t>Positives Sozialklima schaffen</a:t>
            </a:r>
          </a:p>
        </p:txBody>
      </p:sp>
      <p:cxnSp>
        <p:nvCxnSpPr>
          <p:cNvPr id="87" name="Gerade Verbindung mit Pfeil 86">
            <a:extLst>
              <a:ext uri="{FF2B5EF4-FFF2-40B4-BE49-F238E27FC236}">
                <a16:creationId xmlns:a16="http://schemas.microsoft.com/office/drawing/2014/main" id="{6045EC2E-AB79-4B82-A557-057F5235EEC2}"/>
              </a:ext>
            </a:extLst>
          </p:cNvPr>
          <p:cNvCxnSpPr>
            <a:cxnSpLocks/>
            <a:stCxn id="22" idx="2"/>
            <a:endCxn id="86" idx="3"/>
          </p:cNvCxnSpPr>
          <p:nvPr/>
        </p:nvCxnSpPr>
        <p:spPr>
          <a:xfrm flipH="1">
            <a:off x="4157335" y="4700601"/>
            <a:ext cx="765574" cy="901594"/>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41" name="Gerade Verbindung mit Pfeil 40">
            <a:extLst>
              <a:ext uri="{FF2B5EF4-FFF2-40B4-BE49-F238E27FC236}">
                <a16:creationId xmlns:a16="http://schemas.microsoft.com/office/drawing/2014/main" id="{36CE318A-115A-4AE7-A5C6-64A938378060}"/>
              </a:ext>
            </a:extLst>
          </p:cNvPr>
          <p:cNvCxnSpPr>
            <a:cxnSpLocks/>
            <a:stCxn id="20" idx="6"/>
            <a:endCxn id="29" idx="1"/>
          </p:cNvCxnSpPr>
          <p:nvPr/>
        </p:nvCxnSpPr>
        <p:spPr>
          <a:xfrm>
            <a:off x="6807484" y="3284807"/>
            <a:ext cx="824544" cy="1979700"/>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cxnSp>
        <p:nvCxnSpPr>
          <p:cNvPr id="45" name="Gerade Verbindung mit Pfeil 44">
            <a:extLst>
              <a:ext uri="{FF2B5EF4-FFF2-40B4-BE49-F238E27FC236}">
                <a16:creationId xmlns:a16="http://schemas.microsoft.com/office/drawing/2014/main" id="{453E592B-57E0-4CAE-A371-13BE2A553E74}"/>
              </a:ext>
            </a:extLst>
          </p:cNvPr>
          <p:cNvCxnSpPr>
            <a:cxnSpLocks/>
            <a:stCxn id="22" idx="6"/>
            <a:endCxn id="29" idx="1"/>
          </p:cNvCxnSpPr>
          <p:nvPr/>
        </p:nvCxnSpPr>
        <p:spPr>
          <a:xfrm>
            <a:off x="6818912" y="4700601"/>
            <a:ext cx="813116" cy="563906"/>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Tree>
    <p:extLst>
      <p:ext uri="{BB962C8B-B14F-4D97-AF65-F5344CB8AC3E}">
        <p14:creationId xmlns:p14="http://schemas.microsoft.com/office/powerpoint/2010/main" val="3254845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B5A142-2D5F-4A14-8B5F-57B962B95FA9}"/>
              </a:ext>
            </a:extLst>
          </p:cNvPr>
          <p:cNvSpPr>
            <a:spLocks noGrp="1"/>
          </p:cNvSpPr>
          <p:nvPr>
            <p:ph type="title"/>
          </p:nvPr>
        </p:nvSpPr>
        <p:spPr/>
        <p:txBody>
          <a:bodyPr/>
          <a:lstStyle/>
          <a:p>
            <a:r>
              <a:rPr lang="de-DE" dirty="0"/>
              <a:t>Hintergrundwissen</a:t>
            </a:r>
          </a:p>
        </p:txBody>
      </p:sp>
      <p:graphicFrame>
        <p:nvGraphicFramePr>
          <p:cNvPr id="7" name="Tabelle 5">
            <a:extLst>
              <a:ext uri="{FF2B5EF4-FFF2-40B4-BE49-F238E27FC236}">
                <a16:creationId xmlns:a16="http://schemas.microsoft.com/office/drawing/2014/main" id="{C80FD7C3-CFE6-448E-939E-40783AE7C41B}"/>
              </a:ext>
            </a:extLst>
          </p:cNvPr>
          <p:cNvGraphicFramePr>
            <a:graphicFrameLocks/>
          </p:cNvGraphicFramePr>
          <p:nvPr>
            <p:extLst>
              <p:ext uri="{D42A27DB-BD31-4B8C-83A1-F6EECF244321}">
                <p14:modId xmlns:p14="http://schemas.microsoft.com/office/powerpoint/2010/main" val="734153323"/>
              </p:ext>
            </p:extLst>
          </p:nvPr>
        </p:nvGraphicFramePr>
        <p:xfrm>
          <a:off x="624001" y="2163082"/>
          <a:ext cx="10944228" cy="4206240"/>
        </p:xfrm>
        <a:graphic>
          <a:graphicData uri="http://schemas.openxmlformats.org/drawingml/2006/table">
            <a:tbl>
              <a:tblPr firstRow="1" bandRow="1"/>
              <a:tblGrid>
                <a:gridCol w="2268071">
                  <a:extLst>
                    <a:ext uri="{9D8B030D-6E8A-4147-A177-3AD203B41FA5}">
                      <a16:colId xmlns:a16="http://schemas.microsoft.com/office/drawing/2014/main" val="659694421"/>
                    </a:ext>
                  </a:extLst>
                </a:gridCol>
                <a:gridCol w="2674718">
                  <a:extLst>
                    <a:ext uri="{9D8B030D-6E8A-4147-A177-3AD203B41FA5}">
                      <a16:colId xmlns:a16="http://schemas.microsoft.com/office/drawing/2014/main" val="222960100"/>
                    </a:ext>
                  </a:extLst>
                </a:gridCol>
                <a:gridCol w="6001439">
                  <a:extLst>
                    <a:ext uri="{9D8B030D-6E8A-4147-A177-3AD203B41FA5}">
                      <a16:colId xmlns:a16="http://schemas.microsoft.com/office/drawing/2014/main" val="3750036213"/>
                    </a:ext>
                  </a:extLst>
                </a:gridCol>
              </a:tblGrid>
              <a:tr h="370840">
                <a:tc gridSpan="2">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r>
                        <a:rPr lang="de-DE" sz="1050" dirty="0">
                          <a:solidFill>
                            <a:schemeClr val="bg1"/>
                          </a:solidFill>
                          <a:latin typeface="Arial" panose="020B0604020202020204" pitchFamily="34" charset="0"/>
                          <a:cs typeface="Arial" panose="020B0604020202020204" pitchFamily="34" charset="0"/>
                        </a:rPr>
                        <a:t>Lernprozesssteuerung – Was gilt es zu beachten, um kollaboratives Lernen anzuregen?</a:t>
                      </a:r>
                    </a:p>
                  </a:txBody>
                  <a:tcPr>
                    <a:lnL>
                      <a:noFill/>
                    </a:lnL>
                    <a:lnR>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de-DE" sz="1050" dirty="0">
                        <a:solidFill>
                          <a:srgbClr val="565656"/>
                        </a:solidFill>
                        <a:latin typeface="Arial" panose="020B0604020202020204" pitchFamily="34" charset="0"/>
                        <a:cs typeface="Arial" panose="020B0604020202020204" pitchFamily="34" charset="0"/>
                      </a:endParaRPr>
                    </a:p>
                  </a:txBody>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r>
                        <a:rPr lang="de-DE" sz="1050" dirty="0">
                          <a:solidFill>
                            <a:schemeClr val="bg1"/>
                          </a:solidFill>
                          <a:latin typeface="Arial" panose="020B0604020202020204" pitchFamily="34" charset="0"/>
                          <a:cs typeface="Arial" panose="020B0604020202020204" pitchFamily="34" charset="0"/>
                        </a:rPr>
                        <a:t>Beispiele im Gestalten, Tanzen, Darstellen</a:t>
                      </a:r>
                    </a:p>
                  </a:txBody>
                  <a:tcPr>
                    <a:lnL>
                      <a:noFill/>
                    </a:lnL>
                    <a:lnR>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114555788"/>
                  </a:ext>
                </a:extLst>
              </a:tr>
              <a:tr h="183379">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0" algn="ctr">
                        <a:buNone/>
                      </a:pPr>
                      <a:r>
                        <a:rPr lang="de-DE" sz="1050" b="1" dirty="0">
                          <a:solidFill>
                            <a:schemeClr val="bg1"/>
                          </a:solidFill>
                          <a:latin typeface="Arial" panose="020B0604020202020204" pitchFamily="34" charset="0"/>
                          <a:cs typeface="Arial" panose="020B0604020202020204" pitchFamily="34" charset="0"/>
                        </a:rPr>
                        <a:t>Bedingungen kollaborativen Lernens umsetzen durch…</a:t>
                      </a:r>
                    </a:p>
                  </a:txBody>
                  <a:tcPr>
                    <a:lnL>
                      <a:noFill/>
                    </a:lnL>
                    <a:lnR>
                      <a:noFill/>
                    </a:lnR>
                    <a:lnT w="12700" cmpd="sng">
                      <a:solidFill>
                        <a:sysClr val="windowText" lastClr="000000"/>
                      </a:solidFill>
                    </a:lnT>
                    <a:lnB>
                      <a:noFill/>
                    </a:lnB>
                    <a:lnTlToBr w="12700" cmpd="sng">
                      <a:noFill/>
                      <a:prstDash val="solid"/>
                    </a:lnTlToBr>
                    <a:lnBlToTr w="12700" cmpd="sng">
                      <a:noFill/>
                      <a:prstDash val="solid"/>
                    </a:lnBlToTr>
                    <a:solidFill>
                      <a:sysClr val="windowText" lastClr="000000">
                        <a:alpha val="20000"/>
                      </a:sysClr>
                    </a:solidFill>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val="3811999925"/>
                  </a:ext>
                </a:extLst>
              </a:tr>
              <a:tr h="17176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050" dirty="0">
                        <a:solidFill>
                          <a:schemeClr val="bg1"/>
                        </a:solidFill>
                        <a:latin typeface="Arial" panose="020B0604020202020204" pitchFamily="34" charset="0"/>
                        <a:cs typeface="Arial" panose="020B0604020202020204" pitchFamily="34" charset="0"/>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Aufgaben mit gemeinsamem Ziel</a:t>
                      </a:r>
                    </a:p>
                  </a:txBody>
                  <a:tcP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050" dirty="0">
                          <a:solidFill>
                            <a:schemeClr val="bg1"/>
                          </a:solidFill>
                          <a:latin typeface="Arial" panose="020B0604020202020204" pitchFamily="34" charset="0"/>
                          <a:cs typeface="Arial" panose="020B0604020202020204" pitchFamily="34" charset="0"/>
                        </a:rPr>
                        <a:t>Erstellen und Präsentieren einer Gruppenchoreografie; Präsentieren von Gestaltungsaspekten</a:t>
                      </a:r>
                    </a:p>
                  </a:txBody>
                  <a:tcP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448270204"/>
                  </a:ext>
                </a:extLst>
              </a:tr>
              <a:tr h="370840">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de-DE" sz="1050" dirty="0">
                        <a:solidFill>
                          <a:schemeClr val="bg1"/>
                        </a:solidFill>
                        <a:latin typeface="Arial" panose="020B0604020202020204" pitchFamily="34" charset="0"/>
                        <a:cs typeface="Arial" panose="020B0604020202020204" pitchFamily="34" charset="0"/>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Aufgaben, die zum Austausch anregen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(offen, problembasiert)</a:t>
                      </a:r>
                    </a:p>
                  </a:txBody>
                  <a:tcPr>
                    <a:lnL>
                      <a:noFill/>
                    </a:lnL>
                    <a:lnR>
                      <a:noFill/>
                    </a:lnR>
                    <a:lnT>
                      <a:noFill/>
                    </a:lnT>
                    <a:lnB>
                      <a:no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050" dirty="0">
                          <a:solidFill>
                            <a:schemeClr val="bg1"/>
                          </a:solidFill>
                          <a:latin typeface="Arial" panose="020B0604020202020204" pitchFamily="34" charset="0"/>
                          <a:cs typeface="Arial" panose="020B0604020202020204" pitchFamily="34" charset="0"/>
                        </a:rPr>
                        <a:t>Aufgaben zur Erarbeitung einer Gruppenchoreografie mit Phasen des Ideenaustausch, der Diskussion und Einigung; Aufgaben zur Reflexion der Choreografie; Vermittlung von Tanzschritten</a:t>
                      </a:r>
                    </a:p>
                  </a:txBody>
                  <a:tcPr>
                    <a:lnL>
                      <a:noFill/>
                    </a:lnL>
                    <a:lnR>
                      <a:noFill/>
                    </a:lnR>
                    <a:lnT>
                      <a:noFill/>
                    </a:lnT>
                    <a:lnB>
                      <a:noFill/>
                    </a:lnB>
                    <a:lnTlToBr w="12700" cmpd="sng">
                      <a:noFill/>
                      <a:prstDash val="solid"/>
                    </a:lnTlToBr>
                    <a:lnBlToTr w="12700" cmpd="sng">
                      <a:noFill/>
                      <a:prstDash val="solid"/>
                    </a:lnBlToTr>
                    <a:solidFill>
                      <a:sysClr val="windowText" lastClr="000000">
                        <a:alpha val="20000"/>
                      </a:sysClr>
                    </a:solidFill>
                  </a:tcPr>
                </a:tc>
                <a:extLst>
                  <a:ext uri="{0D108BD9-81ED-4DB2-BD59-A6C34878D82A}">
                    <a16:rowId xmlns:a16="http://schemas.microsoft.com/office/drawing/2014/main" val="3666322047"/>
                  </a:ext>
                </a:extLst>
              </a:tr>
              <a:tr h="162333">
                <a:tc vMerge="1">
                  <a:txBody>
                    <a:bodyPr/>
                    <a:lstStyle/>
                    <a:p>
                      <a:endParaRPr lang="de-DE" sz="1050" dirty="0">
                        <a:solidFill>
                          <a:srgbClr val="565656"/>
                        </a:solidFill>
                        <a:latin typeface="Arial" panose="020B0604020202020204" pitchFamily="34" charset="0"/>
                        <a:cs typeface="Arial" panose="020B0604020202020204" pitchFamily="34" charset="0"/>
                      </a:endParaRPr>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Unterstützung der Interaktion durch Strukturierungshilfen</a:t>
                      </a:r>
                    </a:p>
                  </a:txBody>
                  <a:tcP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Rollen wie Musikbeauftragte*r, Dokumentationsbeauftragte*r, Verantwortliche für Gestaltungsparameter (Raumbeauftragte*r, Zeitbeauftragte*r, Dynamikbeauftragte*r)</a:t>
                      </a:r>
                    </a:p>
                  </a:txBody>
                  <a:tcP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203149692"/>
                  </a:ext>
                </a:extLst>
              </a:tr>
              <a:tr h="16233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de-DE" sz="1050" dirty="0">
                        <a:solidFill>
                          <a:schemeClr val="bg1"/>
                        </a:solidFill>
                        <a:latin typeface="Arial" panose="020B0604020202020204" pitchFamily="34" charset="0"/>
                        <a:cs typeface="Arial" panose="020B0604020202020204" pitchFamily="34" charset="0"/>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Beachtung der Gruppengröße</a:t>
                      </a:r>
                    </a:p>
                  </a:txBody>
                  <a:tcPr>
                    <a:lnL>
                      <a:noFill/>
                    </a:lnL>
                    <a:lnR>
                      <a:noFill/>
                    </a:lnR>
                    <a:lnT>
                      <a:noFill/>
                    </a:lnT>
                    <a:lnB>
                      <a:no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Gestaltungsgruppen aus 2-5 Personen: Abwägung zwischen mehr Ideen durch mehr Gruppenmitglieder, aber schwierigerem Entscheidungsprozess und komplexerer Ausführung. </a:t>
                      </a:r>
                    </a:p>
                  </a:txBody>
                  <a:tcPr>
                    <a:lnL>
                      <a:noFill/>
                    </a:lnL>
                    <a:lnR>
                      <a:noFill/>
                    </a:lnR>
                    <a:lnT>
                      <a:noFill/>
                    </a:lnT>
                    <a:lnB>
                      <a:noFill/>
                    </a:lnB>
                    <a:lnTlToBr w="12700" cmpd="sng">
                      <a:noFill/>
                      <a:prstDash val="solid"/>
                    </a:lnTlToBr>
                    <a:lnBlToTr w="12700" cmpd="sng">
                      <a:noFill/>
                      <a:prstDash val="solid"/>
                    </a:lnBlToTr>
                    <a:solidFill>
                      <a:sysClr val="windowText" lastClr="000000">
                        <a:alpha val="20000"/>
                      </a:sysClr>
                    </a:solidFill>
                  </a:tcPr>
                </a:tc>
                <a:extLst>
                  <a:ext uri="{0D108BD9-81ED-4DB2-BD59-A6C34878D82A}">
                    <a16:rowId xmlns:a16="http://schemas.microsoft.com/office/drawing/2014/main" val="3087699997"/>
                  </a:ext>
                </a:extLst>
              </a:tr>
              <a:tr h="370840">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de-DE" sz="1050" dirty="0">
                        <a:solidFill>
                          <a:schemeClr val="bg1"/>
                        </a:solidFill>
                        <a:latin typeface="Arial" panose="020B0604020202020204" pitchFamily="34" charset="0"/>
                        <a:cs typeface="Arial" panose="020B0604020202020204" pitchFamily="34" charset="0"/>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Besprechung von Kommunikationsregeln</a:t>
                      </a:r>
                    </a:p>
                  </a:txBody>
                  <a:tcP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Regeln wie „Jeder darf seine Bewegungsidee vorzeigen.“, „Wenn dir eine Bewegung nicht gefallen hat, begründe deine Meinung und schlage eine Alternative vor.“</a:t>
                      </a:r>
                    </a:p>
                  </a:txBody>
                  <a:tcP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111731809"/>
                  </a:ext>
                </a:extLst>
              </a:tr>
              <a:tr h="370840">
                <a:tc vMerge="1">
                  <a:txBody>
                    <a:bodyPr/>
                    <a:lstStyle/>
                    <a:p>
                      <a:endParaRPr lang="de-DE" sz="1050" dirty="0">
                        <a:solidFill>
                          <a:srgbClr val="565656"/>
                        </a:solidFill>
                        <a:latin typeface="Arial" panose="020B0604020202020204" pitchFamily="34" charset="0"/>
                        <a:cs typeface="Arial" panose="020B0604020202020204" pitchFamily="34" charset="0"/>
                      </a:endParaRPr>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Dauer der Gruppenarbeit: Einführen und Üben des kollaborativen Lernens</a:t>
                      </a:r>
                    </a:p>
                  </a:txBody>
                  <a:tcPr>
                    <a:lnL>
                      <a:noFill/>
                    </a:lnL>
                    <a:lnR>
                      <a:noFill/>
                    </a:lnR>
                    <a:lnT>
                      <a:noFill/>
                    </a:lnT>
                    <a:lnB>
                      <a:no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Bewegungsgestaltung in Gruppen über mehrere Einheiten erarbeiten, um Zeit zur Einarbeitung in der Gruppe und zur Gestaltung zu geben; Vielfältige Formen kollaborativen Lernens im Bereich Gestalten, Tanzen, Darstellen möglich, die immer wieder umgesetzt werden können</a:t>
                      </a:r>
                    </a:p>
                  </a:txBody>
                  <a:tcPr>
                    <a:lnL>
                      <a:noFill/>
                    </a:lnL>
                    <a:lnR>
                      <a:noFill/>
                    </a:lnR>
                    <a:lnT>
                      <a:noFill/>
                    </a:lnT>
                    <a:lnB>
                      <a:noFill/>
                    </a:lnB>
                    <a:lnTlToBr w="12700" cmpd="sng">
                      <a:noFill/>
                      <a:prstDash val="solid"/>
                    </a:lnTlToBr>
                    <a:lnBlToTr w="12700" cmpd="sng">
                      <a:noFill/>
                      <a:prstDash val="solid"/>
                    </a:lnBlToTr>
                    <a:solidFill>
                      <a:sysClr val="windowText" lastClr="000000">
                        <a:alpha val="20000"/>
                      </a:sysClr>
                    </a:solidFill>
                  </a:tcPr>
                </a:tc>
                <a:extLst>
                  <a:ext uri="{0D108BD9-81ED-4DB2-BD59-A6C34878D82A}">
                    <a16:rowId xmlns:a16="http://schemas.microsoft.com/office/drawing/2014/main" val="1124593970"/>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050" dirty="0">
                        <a:solidFill>
                          <a:schemeClr val="bg1"/>
                        </a:solidFill>
                        <a:latin typeface="Arial" panose="020B0604020202020204" pitchFamily="34" charset="0"/>
                        <a:cs typeface="Arial" panose="020B0604020202020204" pitchFamily="34" charset="0"/>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Reflexionsphasen</a:t>
                      </a:r>
                    </a:p>
                  </a:txBody>
                  <a:tcP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Besprechung der </a:t>
                      </a:r>
                      <a:r>
                        <a:rPr lang="de-DE" sz="1050" dirty="0" err="1">
                          <a:solidFill>
                            <a:schemeClr val="bg1"/>
                          </a:solidFill>
                          <a:latin typeface="Arial" panose="020B0604020202020204" pitchFamily="34" charset="0"/>
                          <a:cs typeface="Arial" panose="020B0604020202020204" pitchFamily="34" charset="0"/>
                        </a:rPr>
                        <a:t>Choreografieerarbeitung</a:t>
                      </a:r>
                      <a:r>
                        <a:rPr lang="de-DE" sz="1050" dirty="0">
                          <a:solidFill>
                            <a:schemeClr val="bg1"/>
                          </a:solidFill>
                          <a:latin typeface="Arial" panose="020B0604020202020204" pitchFamily="34" charset="0"/>
                          <a:cs typeface="Arial" panose="020B0604020202020204" pitchFamily="34" charset="0"/>
                        </a:rPr>
                        <a:t>; Besprechung von erfolgreichen Vermittlungsstrategien von Tanztechniken</a:t>
                      </a:r>
                    </a:p>
                  </a:txBody>
                  <a:tcP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951205284"/>
                  </a:ext>
                </a:extLst>
              </a:tr>
              <a:tr h="240177">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050" dirty="0">
                        <a:solidFill>
                          <a:schemeClr val="bg1"/>
                        </a:solidFill>
                        <a:latin typeface="Arial" panose="020B0604020202020204" pitchFamily="34" charset="0"/>
                        <a:cs typeface="Arial" panose="020B0604020202020204" pitchFamily="34" charset="0"/>
                      </a:endParaRPr>
                    </a:p>
                  </a:txBody>
                  <a:tcPr>
                    <a:lnL>
                      <a:noFill/>
                    </a:lnL>
                    <a:lnR>
                      <a:noFill/>
                    </a:lnR>
                    <a:lnT>
                      <a:no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Nutzung kollaborativer Lernmethoden</a:t>
                      </a:r>
                    </a:p>
                  </a:txBody>
                  <a:tcPr>
                    <a:lnL>
                      <a:noFill/>
                    </a:lnL>
                    <a:lnR>
                      <a:noFill/>
                    </a:lnR>
                    <a:lnT>
                      <a:noFill/>
                    </a:lnT>
                    <a:lnB>
                      <a:no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Methoden, wie Gruppenpräsentation, Erkunden-Austauschen-Vorstellen, Gruppenpuzzle etc.</a:t>
                      </a:r>
                    </a:p>
                  </a:txBody>
                  <a:tcPr>
                    <a:lnL>
                      <a:noFill/>
                    </a:lnL>
                    <a:lnR>
                      <a:noFill/>
                    </a:lnR>
                    <a:lnT>
                      <a:noFill/>
                    </a:lnT>
                    <a:lnB>
                      <a:noFill/>
                    </a:lnB>
                    <a:lnTlToBr w="12700" cmpd="sng">
                      <a:noFill/>
                      <a:prstDash val="solid"/>
                    </a:lnTlToBr>
                    <a:lnBlToTr w="12700" cmpd="sng">
                      <a:noFill/>
                      <a:prstDash val="solid"/>
                    </a:lnBlToTr>
                    <a:solidFill>
                      <a:sysClr val="windowText" lastClr="000000">
                        <a:alpha val="20000"/>
                      </a:sysClr>
                    </a:solidFill>
                  </a:tcPr>
                </a:tc>
                <a:extLst>
                  <a:ext uri="{0D108BD9-81ED-4DB2-BD59-A6C34878D82A}">
                    <a16:rowId xmlns:a16="http://schemas.microsoft.com/office/drawing/2014/main" val="486277094"/>
                  </a:ext>
                </a:extLst>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050" dirty="0">
                        <a:solidFill>
                          <a:srgbClr val="565656"/>
                        </a:solidFill>
                        <a:latin typeface="Arial" panose="020B0604020202020204" pitchFamily="34" charset="0"/>
                        <a:cs typeface="Arial" panose="020B0604020202020204" pitchFamily="34" charset="0"/>
                      </a:endParaRPr>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die Lehrkraft, die als </a:t>
                      </a:r>
                      <a:r>
                        <a:rPr lang="de-DE" sz="1050" dirty="0" err="1">
                          <a:solidFill>
                            <a:schemeClr val="bg1"/>
                          </a:solidFill>
                          <a:latin typeface="Arial" panose="020B0604020202020204" pitchFamily="34" charset="0"/>
                          <a:cs typeface="Arial" panose="020B0604020202020204" pitchFamily="34" charset="0"/>
                        </a:rPr>
                        <a:t>Organisator:in</a:t>
                      </a:r>
                      <a:r>
                        <a:rPr lang="de-DE" sz="1050" dirty="0">
                          <a:solidFill>
                            <a:schemeClr val="bg1"/>
                          </a:solidFill>
                          <a:latin typeface="Arial" panose="020B0604020202020204" pitchFamily="34" charset="0"/>
                          <a:cs typeface="Arial" panose="020B0604020202020204" pitchFamily="34" charset="0"/>
                        </a:rPr>
                        <a:t>, </a:t>
                      </a:r>
                      <a:r>
                        <a:rPr lang="de-DE" sz="1050" dirty="0" err="1">
                          <a:solidFill>
                            <a:schemeClr val="bg1"/>
                          </a:solidFill>
                          <a:latin typeface="Arial" panose="020B0604020202020204" pitchFamily="34" charset="0"/>
                          <a:cs typeface="Arial" panose="020B0604020202020204" pitchFamily="34" charset="0"/>
                        </a:rPr>
                        <a:t>Moderator:in</a:t>
                      </a:r>
                      <a:r>
                        <a:rPr lang="de-DE" sz="1050" dirty="0">
                          <a:solidFill>
                            <a:schemeClr val="bg1"/>
                          </a:solidFill>
                          <a:latin typeface="Arial" panose="020B0604020202020204" pitchFamily="34" charset="0"/>
                          <a:cs typeface="Arial" panose="020B0604020202020204" pitchFamily="34" charset="0"/>
                        </a:rPr>
                        <a:t>, </a:t>
                      </a:r>
                      <a:r>
                        <a:rPr lang="de-DE" sz="1050" dirty="0" err="1">
                          <a:solidFill>
                            <a:schemeClr val="bg1"/>
                          </a:solidFill>
                          <a:latin typeface="Arial" panose="020B0604020202020204" pitchFamily="34" charset="0"/>
                          <a:cs typeface="Arial" panose="020B0604020202020204" pitchFamily="34" charset="0"/>
                        </a:rPr>
                        <a:t>Berater:in</a:t>
                      </a:r>
                      <a:r>
                        <a:rPr lang="de-DE" sz="1050" dirty="0">
                          <a:solidFill>
                            <a:schemeClr val="bg1"/>
                          </a:solidFill>
                          <a:latin typeface="Arial" panose="020B0604020202020204" pitchFamily="34" charset="0"/>
                          <a:cs typeface="Arial" panose="020B0604020202020204" pitchFamily="34" charset="0"/>
                        </a:rPr>
                        <a:t> agiert</a:t>
                      </a:r>
                    </a:p>
                  </a:txBody>
                  <a:tcPr>
                    <a:lnL>
                      <a:noFill/>
                    </a:lnL>
                    <a:lnR>
                      <a:noFill/>
                    </a:lnR>
                    <a:lnT>
                      <a:no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50" dirty="0">
                          <a:solidFill>
                            <a:schemeClr val="bg1"/>
                          </a:solidFill>
                          <a:latin typeface="Arial" panose="020B0604020202020204" pitchFamily="34" charset="0"/>
                          <a:cs typeface="Arial" panose="020B0604020202020204" pitchFamily="34" charset="0"/>
                        </a:rPr>
                        <a:t>Unterstützung bei der Einteilung der Gruppen; Beratung bei der Durchführung von Bewegungen; Weitergabe von Anregungen zur Reflexion der Gestaltung etc.</a:t>
                      </a:r>
                    </a:p>
                  </a:txBody>
                  <a:tcPr>
                    <a:lnL>
                      <a:noFill/>
                    </a:lnL>
                    <a:lnR>
                      <a:noFill/>
                    </a:lnR>
                    <a:lnT>
                      <a:no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623829414"/>
                  </a:ext>
                </a:extLst>
              </a:tr>
            </a:tbl>
          </a:graphicData>
        </a:graphic>
      </p:graphicFrame>
      <p:sp>
        <p:nvSpPr>
          <p:cNvPr id="8" name="Titel 1">
            <a:extLst>
              <a:ext uri="{FF2B5EF4-FFF2-40B4-BE49-F238E27FC236}">
                <a16:creationId xmlns:a16="http://schemas.microsoft.com/office/drawing/2014/main" id="{181CDF26-013B-4A81-945E-C821AF422FC7}"/>
              </a:ext>
            </a:extLst>
          </p:cNvPr>
          <p:cNvSpPr txBox="1">
            <a:spLocks/>
          </p:cNvSpPr>
          <p:nvPr/>
        </p:nvSpPr>
        <p:spPr>
          <a:xfrm>
            <a:off x="624000" y="1627738"/>
            <a:ext cx="10944000" cy="435722"/>
          </a:xfrm>
          <a:prstGeom prst="rect">
            <a:avLst/>
          </a:prstGeom>
        </p:spPr>
        <p:txBody>
          <a:bodyPr/>
          <a:lstStyle>
            <a:lvl1pPr algn="l" defTabSz="914400" rtl="0" eaLnBrk="1" latinLnBrk="0" hangingPunct="1">
              <a:spcBef>
                <a:spcPct val="0"/>
              </a:spcBef>
              <a:buNone/>
              <a:defRPr lang="de-DE" sz="2400" kern="1200">
                <a:solidFill>
                  <a:srgbClr val="84B818"/>
                </a:soli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2000" b="0" i="0" u="none" strike="noStrike" kern="1200" cap="none" spc="0" normalizeH="0" baseline="0" noProof="0" dirty="0">
                <a:ln>
                  <a:noFill/>
                </a:ln>
                <a:solidFill>
                  <a:srgbClr val="84B818"/>
                </a:solidFill>
                <a:effectLst/>
                <a:uLnTx/>
                <a:uFillTx/>
                <a:latin typeface="Arial" panose="020B0604020202020204" pitchFamily="34" charset="0"/>
                <a:ea typeface="+mj-ea"/>
                <a:cs typeface="Arial" panose="020B0604020202020204" pitchFamily="34" charset="0"/>
              </a:rPr>
              <a:t>Kollaborative Lernprozesse im Gestalten, Tanzen, Darstellen initiieren und steuern</a:t>
            </a:r>
          </a:p>
        </p:txBody>
      </p:sp>
      <p:sp>
        <p:nvSpPr>
          <p:cNvPr id="24" name="Ellipse 23">
            <a:extLst>
              <a:ext uri="{FF2B5EF4-FFF2-40B4-BE49-F238E27FC236}">
                <a16:creationId xmlns:a16="http://schemas.microsoft.com/office/drawing/2014/main" id="{3B60D485-FC78-4614-BC35-B382A1A7FA5D}"/>
              </a:ext>
            </a:extLst>
          </p:cNvPr>
          <p:cNvSpPr/>
          <p:nvPr/>
        </p:nvSpPr>
        <p:spPr>
          <a:xfrm>
            <a:off x="623771" y="2883503"/>
            <a:ext cx="1867429" cy="511630"/>
          </a:xfrm>
          <a:prstGeom prst="ellipse">
            <a:avLst/>
          </a:prstGeom>
          <a:solidFill>
            <a:srgbClr val="EBF1DE"/>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Positive Interdependenz</a:t>
            </a:r>
          </a:p>
        </p:txBody>
      </p:sp>
      <p:sp>
        <p:nvSpPr>
          <p:cNvPr id="25" name="Ellipse 24">
            <a:extLst>
              <a:ext uri="{FF2B5EF4-FFF2-40B4-BE49-F238E27FC236}">
                <a16:creationId xmlns:a16="http://schemas.microsoft.com/office/drawing/2014/main" id="{716AD264-BD74-45A8-A471-4361CE0A2A07}"/>
              </a:ext>
            </a:extLst>
          </p:cNvPr>
          <p:cNvSpPr/>
          <p:nvPr/>
        </p:nvSpPr>
        <p:spPr>
          <a:xfrm>
            <a:off x="646632" y="3591400"/>
            <a:ext cx="1867430" cy="511630"/>
          </a:xfrm>
          <a:prstGeom prst="ellipse">
            <a:avLst/>
          </a:prstGeom>
          <a:solidFill>
            <a:srgbClr val="9BBB59">
              <a:lumMod val="20000"/>
              <a:lumOff val="80000"/>
            </a:srgbClr>
          </a:solidFill>
          <a:ln w="25400" cap="flat" cmpd="sng" algn="ctr">
            <a:solidFill>
              <a:srgbClr val="71893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Förderliche Interaktion</a:t>
            </a:r>
          </a:p>
        </p:txBody>
      </p:sp>
      <p:sp>
        <p:nvSpPr>
          <p:cNvPr id="26" name="Ellipse 25">
            <a:extLst>
              <a:ext uri="{FF2B5EF4-FFF2-40B4-BE49-F238E27FC236}">
                <a16:creationId xmlns:a16="http://schemas.microsoft.com/office/drawing/2014/main" id="{424ADA49-C70A-4E22-8588-F9936B07995B}"/>
              </a:ext>
            </a:extLst>
          </p:cNvPr>
          <p:cNvSpPr/>
          <p:nvPr/>
        </p:nvSpPr>
        <p:spPr>
          <a:xfrm>
            <a:off x="612342" y="4299297"/>
            <a:ext cx="1896003"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Individuelle Verantwortlichkeit</a:t>
            </a:r>
          </a:p>
        </p:txBody>
      </p:sp>
      <p:sp>
        <p:nvSpPr>
          <p:cNvPr id="27" name="Ellipse 26">
            <a:extLst>
              <a:ext uri="{FF2B5EF4-FFF2-40B4-BE49-F238E27FC236}">
                <a16:creationId xmlns:a16="http://schemas.microsoft.com/office/drawing/2014/main" id="{0C9CCA9B-4843-4082-B8F8-F8994B5B2B31}"/>
              </a:ext>
            </a:extLst>
          </p:cNvPr>
          <p:cNvSpPr/>
          <p:nvPr/>
        </p:nvSpPr>
        <p:spPr>
          <a:xfrm>
            <a:off x="629487" y="5007194"/>
            <a:ext cx="1896003"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Sozial-kompetenzen</a:t>
            </a:r>
          </a:p>
        </p:txBody>
      </p:sp>
      <p:sp>
        <p:nvSpPr>
          <p:cNvPr id="28" name="Ellipse 27">
            <a:extLst>
              <a:ext uri="{FF2B5EF4-FFF2-40B4-BE49-F238E27FC236}">
                <a16:creationId xmlns:a16="http://schemas.microsoft.com/office/drawing/2014/main" id="{FA7FE52F-1D3A-4C48-B24C-63F902DFB52A}"/>
              </a:ext>
            </a:extLst>
          </p:cNvPr>
          <p:cNvSpPr/>
          <p:nvPr/>
        </p:nvSpPr>
        <p:spPr>
          <a:xfrm>
            <a:off x="635204" y="5715091"/>
            <a:ext cx="1867429" cy="601186"/>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Reflexion der Gruppenarbeits-prozesse</a:t>
            </a:r>
          </a:p>
        </p:txBody>
      </p:sp>
    </p:spTree>
    <p:extLst>
      <p:ext uri="{BB962C8B-B14F-4D97-AF65-F5344CB8AC3E}">
        <p14:creationId xmlns:p14="http://schemas.microsoft.com/office/powerpoint/2010/main" val="1319646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Pause</a:t>
            </a:r>
          </a:p>
        </p:txBody>
      </p:sp>
      <p:sp>
        <p:nvSpPr>
          <p:cNvPr id="3" name="Inhaltsplatzhalter 2"/>
          <p:cNvSpPr>
            <a:spLocks noGrp="1"/>
          </p:cNvSpPr>
          <p:nvPr>
            <p:ph idx="1"/>
          </p:nvPr>
        </p:nvSpPr>
        <p:spPr/>
        <p:txBody>
          <a:bodyPr>
            <a:normAutofit/>
          </a:bodyPr>
          <a:lstStyle/>
          <a:p>
            <a:pPr marL="0" indent="0" defTabSz="0">
              <a:spcBef>
                <a:spcPts val="50"/>
              </a:spcBef>
              <a:spcAft>
                <a:spcPts val="600"/>
              </a:spcAft>
              <a:buNone/>
              <a:tabLst>
                <a:tab pos="180000" algn="l"/>
              </a:tabLst>
            </a:pPr>
            <a:endParaRPr lang="de-DE" sz="2000" b="1" dirty="0"/>
          </a:p>
          <a:p>
            <a:pPr marL="0" indent="0" defTabSz="0">
              <a:spcBef>
                <a:spcPts val="50"/>
              </a:spcBef>
              <a:spcAft>
                <a:spcPts val="600"/>
              </a:spcAft>
              <a:buNone/>
              <a:tabLst>
                <a:tab pos="180000" algn="l"/>
              </a:tabLst>
            </a:pPr>
            <a:endParaRPr lang="de-DE" sz="2000" b="1" dirty="0"/>
          </a:p>
          <a:p>
            <a:pPr marL="0" indent="0" defTabSz="0">
              <a:spcBef>
                <a:spcPts val="50"/>
              </a:spcBef>
              <a:spcAft>
                <a:spcPts val="600"/>
              </a:spcAft>
              <a:buNone/>
              <a:tabLst>
                <a:tab pos="180000" algn="l"/>
              </a:tabLst>
            </a:pPr>
            <a:endParaRPr lang="de-DE" sz="2000" b="1" dirty="0"/>
          </a:p>
          <a:p>
            <a:pPr marL="0" indent="0" defTabSz="0">
              <a:spcBef>
                <a:spcPts val="50"/>
              </a:spcBef>
              <a:spcAft>
                <a:spcPts val="600"/>
              </a:spcAft>
              <a:buNone/>
              <a:tabLst>
                <a:tab pos="180000" algn="l"/>
              </a:tabLst>
            </a:pPr>
            <a:endParaRPr lang="de-DE" sz="2000" b="1" dirty="0"/>
          </a:p>
          <a:p>
            <a:pPr marL="0" indent="0" defTabSz="0">
              <a:spcBef>
                <a:spcPts val="50"/>
              </a:spcBef>
              <a:spcAft>
                <a:spcPts val="600"/>
              </a:spcAft>
              <a:buNone/>
              <a:tabLst>
                <a:tab pos="180000" algn="l"/>
              </a:tabLst>
            </a:pPr>
            <a:endParaRPr lang="de-DE" sz="2000" b="1" dirty="0"/>
          </a:p>
          <a:p>
            <a:pPr marL="0" indent="0" defTabSz="0">
              <a:spcBef>
                <a:spcPts val="50"/>
              </a:spcBef>
              <a:spcAft>
                <a:spcPts val="600"/>
              </a:spcAft>
              <a:buNone/>
              <a:tabLst>
                <a:tab pos="180000" algn="l"/>
              </a:tabLst>
            </a:pPr>
            <a:endParaRPr lang="de-DE" sz="2000" b="1" dirty="0"/>
          </a:p>
          <a:p>
            <a:pPr marL="0" indent="0">
              <a:buNone/>
            </a:pPr>
            <a:endParaRPr lang="de-DE" sz="2000" dirty="0"/>
          </a:p>
        </p:txBody>
      </p:sp>
      <p:pic>
        <p:nvPicPr>
          <p:cNvPr id="6" name="Grafik 5" descr="Gefördert vom Bundesministerium für Bildung und Forschung."/>
          <p:cNvPicPr/>
          <p:nvPr/>
        </p:nvPicPr>
        <p:blipFill>
          <a:blip r:embed="rId3"/>
          <a:stretch/>
        </p:blipFill>
        <p:spPr bwMode="auto">
          <a:xfrm>
            <a:off x="9657000" y="5546880"/>
            <a:ext cx="1688040" cy="1197360"/>
          </a:xfrm>
          <a:prstGeom prst="rect">
            <a:avLst/>
          </a:prstGeom>
          <a:ln w="0">
            <a:noFill/>
          </a:ln>
        </p:spPr>
      </p:pic>
      <p:pic>
        <p:nvPicPr>
          <p:cNvPr id="7" name="Grafik 7" descr="Finanziert von der Europäischen Union. NextGenerationEU."/>
          <p:cNvPicPr/>
          <p:nvPr/>
        </p:nvPicPr>
        <p:blipFill>
          <a:blip r:embed="rId4"/>
          <a:stretch/>
        </p:blipFill>
        <p:spPr bwMode="auto">
          <a:xfrm>
            <a:off x="7466400" y="5888160"/>
            <a:ext cx="2046600" cy="528120"/>
          </a:xfrm>
          <a:prstGeom prst="rect">
            <a:avLst/>
          </a:prstGeom>
          <a:ln w="0">
            <a:noFill/>
          </a:ln>
        </p:spPr>
      </p:pic>
      <p:pic>
        <p:nvPicPr>
          <p:cNvPr id="8" name="Grafik 3" descr="Ein Bild, das Text, Schrift, Symbol, Grafiken enthält.&#10;&#10;Automatisch generierte Beschreibung"/>
          <p:cNvPicPr/>
          <p:nvPr/>
        </p:nvPicPr>
        <p:blipFill>
          <a:blip r:embed="rId5"/>
          <a:stretch/>
        </p:blipFill>
        <p:spPr bwMode="auto">
          <a:xfrm>
            <a:off x="609600" y="5588286"/>
            <a:ext cx="2171880" cy="995400"/>
          </a:xfrm>
          <a:prstGeom prst="rect">
            <a:avLst/>
          </a:prstGeom>
          <a:ln w="0">
            <a:noFill/>
          </a:ln>
        </p:spPr>
      </p:pic>
      <p:pic>
        <p:nvPicPr>
          <p:cNvPr id="5" name="Grafik 4" descr="Kaffee mit einfarbiger Füllung">
            <a:extLst>
              <a:ext uri="{FF2B5EF4-FFF2-40B4-BE49-F238E27FC236}">
                <a16:creationId xmlns:a16="http://schemas.microsoft.com/office/drawing/2014/main" id="{80D7AA46-57ED-4699-A31A-6F00B28806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60856" y="2946175"/>
            <a:ext cx="2292744" cy="2292744"/>
          </a:xfrm>
          <a:prstGeom prst="rect">
            <a:avLst/>
          </a:prstGeom>
        </p:spPr>
      </p:pic>
    </p:spTree>
    <p:extLst>
      <p:ext uri="{BB962C8B-B14F-4D97-AF65-F5344CB8AC3E}">
        <p14:creationId xmlns:p14="http://schemas.microsoft.com/office/powerpoint/2010/main" val="33149049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prstGeom prst="rect">
            <a:avLst/>
          </a:prstGeom>
        </p:spPr>
        <p:txBody>
          <a:bodyPr/>
          <a:lstStyle/>
          <a:p>
            <a:pPr algn="ctr"/>
            <a:r>
              <a:rPr lang="de-DE" sz="3600" dirty="0">
                <a:solidFill>
                  <a:srgbClr val="84B818"/>
                </a:solidFill>
              </a:rPr>
              <a:t>Lerneinheit 2</a:t>
            </a:r>
            <a:br>
              <a:rPr lang="de-DE" sz="3600" dirty="0">
                <a:solidFill>
                  <a:srgbClr val="84B818"/>
                </a:solidFill>
              </a:rPr>
            </a:br>
            <a:r>
              <a:rPr lang="de-DE" sz="3600" dirty="0">
                <a:solidFill>
                  <a:srgbClr val="84B818"/>
                </a:solidFill>
              </a:rPr>
              <a:t>Videoeinsatz zur Förderung kollaborativer Lernprozesse</a:t>
            </a:r>
          </a:p>
        </p:txBody>
      </p:sp>
      <p:sp>
        <p:nvSpPr>
          <p:cNvPr id="3" name="Textplatzhalter 2"/>
          <p:cNvSpPr>
            <a:spLocks noGrp="1"/>
          </p:cNvSpPr>
          <p:nvPr>
            <p:ph type="body" sz="quarter" idx="11"/>
          </p:nvPr>
        </p:nvSpPr>
        <p:spPr/>
        <p:txBody>
          <a:bodyPr/>
          <a:lstStyle/>
          <a:p>
            <a:pPr marL="0" indent="0" algn="ctr">
              <a:buNone/>
            </a:pPr>
            <a:r>
              <a:rPr lang="de-DE" dirty="0">
                <a:solidFill>
                  <a:schemeClr val="tx1"/>
                </a:solidFill>
              </a:rPr>
              <a:t>Anwendungsmodul</a:t>
            </a:r>
          </a:p>
        </p:txBody>
      </p:sp>
    </p:spTree>
    <p:extLst>
      <p:ext uri="{BB962C8B-B14F-4D97-AF65-F5344CB8AC3E}">
        <p14:creationId xmlns:p14="http://schemas.microsoft.com/office/powerpoint/2010/main" val="313406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883212-507E-4C67-843C-EA2E6EC4D7F0}"/>
              </a:ext>
            </a:extLst>
          </p:cNvPr>
          <p:cNvSpPr>
            <a:spLocks noGrp="1"/>
          </p:cNvSpPr>
          <p:nvPr>
            <p:ph type="title"/>
          </p:nvPr>
        </p:nvSpPr>
        <p:spPr/>
        <p:txBody>
          <a:bodyPr/>
          <a:lstStyle/>
          <a:p>
            <a:r>
              <a:rPr lang="de-DE" dirty="0"/>
              <a:t>Erfahrungsaustausch</a:t>
            </a:r>
          </a:p>
        </p:txBody>
      </p:sp>
      <p:sp>
        <p:nvSpPr>
          <p:cNvPr id="3" name="Inhaltsplatzhalter 2">
            <a:extLst>
              <a:ext uri="{FF2B5EF4-FFF2-40B4-BE49-F238E27FC236}">
                <a16:creationId xmlns:a16="http://schemas.microsoft.com/office/drawing/2014/main" id="{C46F446A-426C-4840-8C05-A47A14838599}"/>
              </a:ext>
            </a:extLst>
          </p:cNvPr>
          <p:cNvSpPr>
            <a:spLocks noGrp="1"/>
          </p:cNvSpPr>
          <p:nvPr>
            <p:ph idx="1"/>
          </p:nvPr>
        </p:nvSpPr>
        <p:spPr/>
        <p:txBody>
          <a:bodyPr/>
          <a:lstStyle/>
          <a:p>
            <a:r>
              <a:rPr lang="de-DE" dirty="0">
                <a:solidFill>
                  <a:schemeClr val="tx1"/>
                </a:solidFill>
              </a:rPr>
              <a:t>Wie kann Videografie im Gestalten, Tanzen, Darstellen eingesetzt werden?</a:t>
            </a:r>
          </a:p>
          <a:p>
            <a:r>
              <a:rPr lang="de-DE" dirty="0">
                <a:solidFill>
                  <a:schemeClr val="tx1"/>
                </a:solidFill>
              </a:rPr>
              <a:t>Unter welchen Bedingungen gelingt der Einsatz von Videografie?</a:t>
            </a:r>
          </a:p>
          <a:p>
            <a:endParaRPr lang="de-DE" dirty="0">
              <a:solidFill>
                <a:schemeClr val="tx1"/>
              </a:solidFill>
            </a:endParaRPr>
          </a:p>
          <a:p>
            <a:r>
              <a:rPr lang="de-DE" dirty="0">
                <a:solidFill>
                  <a:schemeClr val="tx1"/>
                </a:solidFill>
              </a:rPr>
              <a:t>Welche eigenen Erfahrungen haben Sie in diesem Bereich gemacht?</a:t>
            </a:r>
          </a:p>
          <a:p>
            <a:pPr lvl="1"/>
            <a:r>
              <a:rPr lang="de-DE" dirty="0">
                <a:solidFill>
                  <a:schemeClr val="tx1"/>
                </a:solidFill>
              </a:rPr>
              <a:t>Mit welchen Zielen und zu welchen Gegenständen?</a:t>
            </a:r>
          </a:p>
          <a:p>
            <a:pPr lvl="1"/>
            <a:r>
              <a:rPr lang="de-DE" dirty="0">
                <a:solidFill>
                  <a:schemeClr val="tx1"/>
                </a:solidFill>
              </a:rPr>
              <a:t>Was funktioniert gut und was nicht?</a:t>
            </a:r>
          </a:p>
        </p:txBody>
      </p:sp>
      <p:pic>
        <p:nvPicPr>
          <p:cNvPr id="6" name="Grafik 5">
            <a:extLst>
              <a:ext uri="{FF2B5EF4-FFF2-40B4-BE49-F238E27FC236}">
                <a16:creationId xmlns:a16="http://schemas.microsoft.com/office/drawing/2014/main" id="{A6082643-608E-4FAB-95AD-C25885AD145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68001" y="1003544"/>
            <a:ext cx="914400" cy="914400"/>
          </a:xfrm>
          <a:prstGeom prst="rect">
            <a:avLst/>
          </a:prstGeom>
        </p:spPr>
      </p:pic>
      <p:pic>
        <p:nvPicPr>
          <p:cNvPr id="7" name="Inhaltsplatzhalter 9" descr="Auf dem Bild sind fünf jugendliche Schüler*innen in einer Sporthalle zu sehen. Die Schüler*innen sitzen in einem Halbkreis und schauen auf ein Tablet in der Mitte.">
            <a:extLst>
              <a:ext uri="{FF2B5EF4-FFF2-40B4-BE49-F238E27FC236}">
                <a16:creationId xmlns:a16="http://schemas.microsoft.com/office/drawing/2014/main" id="{1800A895-B74C-44F8-9A82-A8EFCE3440A5}"/>
              </a:ext>
            </a:extLst>
          </p:cNvPr>
          <p:cNvPicPr>
            <a:picLocks noGrp="1"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48665" y="3147570"/>
            <a:ext cx="2933736" cy="2933736"/>
          </a:xfrm>
          <a:prstGeom prst="rect">
            <a:avLst/>
          </a:prstGeom>
        </p:spPr>
      </p:pic>
      <p:sp>
        <p:nvSpPr>
          <p:cNvPr id="13" name="Textfeld 12">
            <a:extLst>
              <a:ext uri="{FF2B5EF4-FFF2-40B4-BE49-F238E27FC236}">
                <a16:creationId xmlns:a16="http://schemas.microsoft.com/office/drawing/2014/main" id="{7F05F265-3115-44F3-BCA6-BB2936BDAD13}"/>
              </a:ext>
            </a:extLst>
          </p:cNvPr>
          <p:cNvSpPr txBox="1"/>
          <p:nvPr/>
        </p:nvSpPr>
        <p:spPr>
          <a:xfrm>
            <a:off x="609599" y="6377611"/>
            <a:ext cx="4300310" cy="2308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Bild generiert mit DALL·E (</a:t>
            </a:r>
            <a:r>
              <a:rPr kumimoji="0" lang="de-DE" sz="9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OpenAI</a:t>
            </a:r>
            <a:r>
              <a:rPr kumimoji="0" lang="de-DE"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12.12.2024, Nutzung gemäß </a:t>
            </a:r>
            <a:r>
              <a:rPr kumimoji="0" lang="de-DE" sz="9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OpenAI</a:t>
            </a:r>
            <a:r>
              <a:rPr kumimoji="0" lang="de-DE"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Terms.</a:t>
            </a:r>
          </a:p>
        </p:txBody>
      </p:sp>
      <p:sp>
        <p:nvSpPr>
          <p:cNvPr id="4" name="Foliennummernplatzhalter 3">
            <a:extLst>
              <a:ext uri="{FF2B5EF4-FFF2-40B4-BE49-F238E27FC236}">
                <a16:creationId xmlns:a16="http://schemas.microsoft.com/office/drawing/2014/main" id="{9C42E22B-3A74-4BE2-BDF3-351B58617E1F}"/>
              </a:ext>
            </a:extLst>
          </p:cNvPr>
          <p:cNvSpPr>
            <a:spLocks noGrp="1"/>
          </p:cNvSpPr>
          <p:nvPr>
            <p:ph type="sldNum" sz="quarter" idx="4"/>
          </p:nvPr>
        </p:nvSpPr>
        <p:spPr/>
        <p:txBody>
          <a:bodyPr/>
          <a:lstStyle/>
          <a:p>
            <a:fld id="{7A811826-DEC5-45A6-80D0-3A8D392BC278}" type="slidenum">
              <a:rPr lang="de-DE" smtClean="0"/>
              <a:pPr/>
              <a:t>26</a:t>
            </a:fld>
            <a:endParaRPr lang="de-DE" dirty="0"/>
          </a:p>
        </p:txBody>
      </p:sp>
    </p:spTree>
    <p:extLst>
      <p:ext uri="{BB962C8B-B14F-4D97-AF65-F5344CB8AC3E}">
        <p14:creationId xmlns:p14="http://schemas.microsoft.com/office/powerpoint/2010/main" val="9511598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8E1C3A-7F3B-4481-BA4B-65514BE10A40}"/>
              </a:ext>
            </a:extLst>
          </p:cNvPr>
          <p:cNvSpPr>
            <a:spLocks noGrp="1"/>
          </p:cNvSpPr>
          <p:nvPr>
            <p:ph type="title"/>
          </p:nvPr>
        </p:nvSpPr>
        <p:spPr/>
        <p:txBody>
          <a:bodyPr/>
          <a:lstStyle/>
          <a:p>
            <a:r>
              <a:rPr lang="de-DE" dirty="0"/>
              <a:t>Hintergrundwissen</a:t>
            </a:r>
          </a:p>
        </p:txBody>
      </p:sp>
      <p:sp>
        <p:nvSpPr>
          <p:cNvPr id="4" name="Titel 1">
            <a:extLst>
              <a:ext uri="{FF2B5EF4-FFF2-40B4-BE49-F238E27FC236}">
                <a16:creationId xmlns:a16="http://schemas.microsoft.com/office/drawing/2014/main" id="{784C5B52-C451-424E-9A7E-97DF961B3A07}"/>
              </a:ext>
            </a:extLst>
          </p:cNvPr>
          <p:cNvSpPr txBox="1">
            <a:spLocks/>
          </p:cNvSpPr>
          <p:nvPr/>
        </p:nvSpPr>
        <p:spPr>
          <a:xfrm>
            <a:off x="609599" y="1631868"/>
            <a:ext cx="10944000" cy="435722"/>
          </a:xfrm>
          <a:prstGeom prst="rect">
            <a:avLst/>
          </a:prstGeom>
        </p:spPr>
        <p:txBody>
          <a:bodyPr/>
          <a:lstStyle>
            <a:lvl1pPr algn="l" defTabSz="914400" rtl="0" eaLnBrk="1" latinLnBrk="0" hangingPunct="1">
              <a:spcBef>
                <a:spcPct val="0"/>
              </a:spcBef>
              <a:buNone/>
              <a:defRPr lang="de-DE" sz="2400" kern="1200">
                <a:solidFill>
                  <a:srgbClr val="84B818"/>
                </a:soli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2000" b="0" i="0" u="none" strike="noStrike" kern="1200" cap="none" spc="0" normalizeH="0" baseline="0" noProof="0" dirty="0">
                <a:ln>
                  <a:noFill/>
                </a:ln>
                <a:solidFill>
                  <a:srgbClr val="84B818"/>
                </a:solidFill>
                <a:effectLst/>
                <a:uLnTx/>
                <a:uFillTx/>
                <a:latin typeface="Arial" panose="020B0604020202020204" pitchFamily="34" charset="0"/>
                <a:ea typeface="+mj-ea"/>
                <a:cs typeface="Arial" panose="020B0604020202020204" pitchFamily="34" charset="0"/>
              </a:rPr>
              <a:t>Mögliches Tafelbild der Ergebnisse des Erfahrungsaustauschs</a:t>
            </a:r>
          </a:p>
        </p:txBody>
      </p:sp>
      <p:graphicFrame>
        <p:nvGraphicFramePr>
          <p:cNvPr id="5" name="Tabelle 5">
            <a:extLst>
              <a:ext uri="{FF2B5EF4-FFF2-40B4-BE49-F238E27FC236}">
                <a16:creationId xmlns:a16="http://schemas.microsoft.com/office/drawing/2014/main" id="{7DCF6617-0595-498C-9A92-0180BC387801}"/>
              </a:ext>
            </a:extLst>
          </p:cNvPr>
          <p:cNvGraphicFramePr>
            <a:graphicFrameLocks/>
          </p:cNvGraphicFramePr>
          <p:nvPr>
            <p:extLst>
              <p:ext uri="{D42A27DB-BD31-4B8C-83A1-F6EECF244321}">
                <p14:modId xmlns:p14="http://schemas.microsoft.com/office/powerpoint/2010/main" val="3505515308"/>
              </p:ext>
            </p:extLst>
          </p:nvPr>
        </p:nvGraphicFramePr>
        <p:xfrm>
          <a:off x="609599" y="2454728"/>
          <a:ext cx="10868400" cy="3825240"/>
        </p:xfrm>
        <a:graphic>
          <a:graphicData uri="http://schemas.openxmlformats.org/drawingml/2006/table">
            <a:tbl>
              <a:tblPr firstRow="1" bandRow="1"/>
              <a:tblGrid>
                <a:gridCol w="1864535">
                  <a:extLst>
                    <a:ext uri="{9D8B030D-6E8A-4147-A177-3AD203B41FA5}">
                      <a16:colId xmlns:a16="http://schemas.microsoft.com/office/drawing/2014/main" val="661402300"/>
                    </a:ext>
                  </a:extLst>
                </a:gridCol>
                <a:gridCol w="9003865">
                  <a:extLst>
                    <a:ext uri="{9D8B030D-6E8A-4147-A177-3AD203B41FA5}">
                      <a16:colId xmlns:a16="http://schemas.microsoft.com/office/drawing/2014/main" val="603542905"/>
                    </a:ext>
                  </a:extLst>
                </a:gridCol>
              </a:tblGrid>
              <a:tr h="0">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solidFill>
                            <a:schemeClr val="bg1"/>
                          </a:solidFill>
                          <a:latin typeface="Arial" panose="020B0604020202020204" pitchFamily="34" charset="0"/>
                          <a:cs typeface="Arial" panose="020B0604020202020204" pitchFamily="34" charset="0"/>
                        </a:rPr>
                        <a:t>Einsatzmöglichkeit</a:t>
                      </a:r>
                    </a:p>
                  </a:txBody>
                  <a:tcPr>
                    <a:lnL>
                      <a:noFill/>
                    </a:lnL>
                    <a:lnR>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Zu beachten:</a:t>
                      </a:r>
                    </a:p>
                  </a:txBody>
                  <a:tcPr>
                    <a:lnL>
                      <a:noFill/>
                    </a:lnL>
                    <a:lnR>
                      <a:no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3264595"/>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Videoaufnahmen eigener Bewegungen</a:t>
                      </a:r>
                    </a:p>
                  </a:txBody>
                  <a:tcPr>
                    <a:lnL>
                      <a:noFill/>
                    </a:lnL>
                    <a:lnR>
                      <a:noFill/>
                    </a:lnR>
                    <a:lnT w="12700" cmpd="sng">
                      <a:solidFill>
                        <a:sysClr val="windowText" lastClr="000000"/>
                      </a:solidFill>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Je nach Zweck des Videos müssen unterschiedliche Merkmale erfüllt werden:</a:t>
                      </a:r>
                    </a:p>
                    <a:p>
                      <a:pPr marL="450850" lvl="1" indent="-180975">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Sichtbarkeit der Bewegungen (z.B. zur Analyse der Bewegungsausführung)</a:t>
                      </a:r>
                    </a:p>
                    <a:p>
                      <a:pPr marL="450850" lvl="1" indent="-180975">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Sichtbarkeit der Gestaltung (z.B. zur Analyse der Gestaltungsabsicht)</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Aufnahmeposition und Aufnahmebereich sowie Kamera- und Aufnahmemodus</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sensibler Umgang mit Videos (Datenschutz beachten, Umgang mit Körperlichkeit)</a:t>
                      </a:r>
                    </a:p>
                  </a:txBody>
                  <a:tcPr>
                    <a:lnL>
                      <a:noFill/>
                    </a:lnL>
                    <a:lnR>
                      <a:noFill/>
                    </a:lnR>
                    <a:lnT w="12700" cap="flat" cmpd="sng" algn="ctr">
                      <a:solidFill>
                        <a:sysClr val="windowText" lastClr="000000"/>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3111256943"/>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Videoanalysen und Videofeedback</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Klare Zielsetzung</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Passende Videoauswahl</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Klare und reduzierte Anzahl an Analysekriterien</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Strukturierte Beobachtung</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3279107005"/>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Videos als kreative Anregung</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Klare Zielsetzung</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Passende Videoauswahl</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413437352"/>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Videos zur Vermittlung von Bewegungen</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Sichtbarkeit der Bewegungen: Idealerweise von vorne und von hinten</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Möglichkeit des wiederholten Anschauens</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Möglichkeit den Zeitlupenmodus zu nutzen</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62208066"/>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Videographie der Gruppenarbeitsprozesse</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dirty="0">
                          <a:solidFill>
                            <a:schemeClr val="bg1"/>
                          </a:solidFill>
                          <a:latin typeface="Arial" panose="020B0604020202020204" pitchFamily="34" charset="0"/>
                          <a:cs typeface="Arial" panose="020B0604020202020204" pitchFamily="34" charset="0"/>
                        </a:rPr>
                        <a:t>ein sensibler Umgang mit Videos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dirty="0">
                          <a:solidFill>
                            <a:schemeClr val="bg1"/>
                          </a:solidFill>
                          <a:latin typeface="Arial" panose="020B0604020202020204" pitchFamily="34" charset="0"/>
                          <a:cs typeface="Arial" panose="020B0604020202020204" pitchFamily="34" charset="0"/>
                        </a:rPr>
                        <a:t>Aufnahmeposition und Aufnahmebereich sowie Kamera- und Aufnahmemodus</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780671648"/>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Videos als Ergebnis</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Sicherer Speicherort</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Datenschutz</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664332058"/>
                  </a:ext>
                </a:extLst>
              </a:tr>
            </a:tbl>
          </a:graphicData>
        </a:graphic>
      </p:graphicFrame>
      <p:sp>
        <p:nvSpPr>
          <p:cNvPr id="7" name="Textfeld 6">
            <a:extLst>
              <a:ext uri="{FF2B5EF4-FFF2-40B4-BE49-F238E27FC236}">
                <a16:creationId xmlns:a16="http://schemas.microsoft.com/office/drawing/2014/main" id="{EF06D063-0A9A-44CE-935C-A740E9BDF704}"/>
              </a:ext>
            </a:extLst>
          </p:cNvPr>
          <p:cNvSpPr txBox="1"/>
          <p:nvPr/>
        </p:nvSpPr>
        <p:spPr>
          <a:xfrm>
            <a:off x="609599" y="2116174"/>
            <a:ext cx="10868400" cy="338554"/>
          </a:xfrm>
          <a:prstGeom prst="rect">
            <a:avLst/>
          </a:prstGeom>
          <a:noFill/>
        </p:spPr>
        <p:txBody>
          <a:bodyPr wrap="square">
            <a:spAutoFit/>
          </a:bodyPr>
          <a:lstStyle/>
          <a:p>
            <a:r>
              <a:rPr lang="de-DE" sz="1600" dirty="0">
                <a:solidFill>
                  <a:schemeClr val="bg1"/>
                </a:solidFill>
                <a:latin typeface="Arial" panose="020B0604020202020204" pitchFamily="34" charset="0"/>
                <a:cs typeface="Arial" panose="020B0604020202020204" pitchFamily="34" charset="0"/>
              </a:rPr>
              <a:t>Wie können Videos im Gestalten, Tanzen, Darstellen eingesetzt werden und was gilt es zu beachten?</a:t>
            </a:r>
          </a:p>
        </p:txBody>
      </p:sp>
      <p:grpSp>
        <p:nvGrpSpPr>
          <p:cNvPr id="11" name="Gruppieren 10">
            <a:extLst>
              <a:ext uri="{FF2B5EF4-FFF2-40B4-BE49-F238E27FC236}">
                <a16:creationId xmlns:a16="http://schemas.microsoft.com/office/drawing/2014/main" id="{CECCCBA2-89D8-4D4A-9D78-F6197A75E03D}"/>
              </a:ext>
            </a:extLst>
          </p:cNvPr>
          <p:cNvGrpSpPr/>
          <p:nvPr/>
        </p:nvGrpSpPr>
        <p:grpSpPr>
          <a:xfrm>
            <a:off x="6170902" y="389248"/>
            <a:ext cx="2285422" cy="807958"/>
            <a:chOff x="9618133" y="3702756"/>
            <a:chExt cx="2285422" cy="1054934"/>
          </a:xfrm>
        </p:grpSpPr>
        <p:sp>
          <p:nvSpPr>
            <p:cNvPr id="12" name="Rechteck: abgerundete Ecken 11">
              <a:extLst>
                <a:ext uri="{FF2B5EF4-FFF2-40B4-BE49-F238E27FC236}">
                  <a16:creationId xmlns:a16="http://schemas.microsoft.com/office/drawing/2014/main" id="{D8222049-C803-4259-AE6F-A3200019F795}"/>
                </a:ext>
              </a:extLst>
            </p:cNvPr>
            <p:cNvSpPr/>
            <p:nvPr/>
          </p:nvSpPr>
          <p:spPr>
            <a:xfrm>
              <a:off x="9618133" y="3702756"/>
              <a:ext cx="2285422" cy="1054934"/>
            </a:xfrm>
            <a:prstGeom prst="roundRect">
              <a:avLst/>
            </a:prstGeom>
            <a:solidFill>
              <a:srgbClr val="9BBB59"/>
            </a:solidFill>
            <a:ln w="25400" cap="flat" cmpd="sng" algn="ctr">
              <a:solidFill>
                <a:srgbClr val="9BBB59">
                  <a:shade val="50000"/>
                </a:srgbClr>
              </a:solidFill>
              <a:prstDash val="solid"/>
            </a:ln>
            <a:effectLst/>
          </p:spPr>
          <p:txBody>
            <a:bodyPr rtlCol="0" anchor="ctr"/>
            <a:lstStyle/>
            <a:p>
              <a:pPr marL="892175" marR="0" lvl="0" indent="0" defTabSz="914400" eaLnBrk="1" fontAlgn="auto" latinLnBrk="0" hangingPunct="1">
                <a:lnSpc>
                  <a:spcPct val="100000"/>
                </a:lnSpc>
                <a:spcBef>
                  <a:spcPts val="0"/>
                </a:spcBef>
                <a:spcAft>
                  <a:spcPts val="0"/>
                </a:spcAft>
                <a:buClrTx/>
                <a:buSzTx/>
                <a:buFontTx/>
                <a:buNone/>
                <a:tabLst/>
                <a:defRPr/>
              </a:pPr>
              <a:r>
                <a:rPr kumimoji="0" lang="de-DE" sz="13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Basismodul Videografie im Sportunterricht</a:t>
              </a:r>
            </a:p>
          </p:txBody>
        </p:sp>
        <p:pic>
          <p:nvPicPr>
            <p:cNvPr id="13" name="Grafik 12" descr="Geöffnetes Buch mit einfarbiger Füllung">
              <a:extLst>
                <a:ext uri="{FF2B5EF4-FFF2-40B4-BE49-F238E27FC236}">
                  <a16:creationId xmlns:a16="http://schemas.microsoft.com/office/drawing/2014/main" id="{35D9A8BA-89C9-4DB3-A264-4D0D894F2EC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55430" y="3853312"/>
              <a:ext cx="753821" cy="753821"/>
            </a:xfrm>
            <a:prstGeom prst="rect">
              <a:avLst/>
            </a:prstGeom>
          </p:spPr>
        </p:pic>
      </p:grpSp>
    </p:spTree>
    <p:extLst>
      <p:ext uri="{BB962C8B-B14F-4D97-AF65-F5344CB8AC3E}">
        <p14:creationId xmlns:p14="http://schemas.microsoft.com/office/powerpoint/2010/main" val="178737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56416A9-01CE-4743-B105-FCD0AEA8DE9B}"/>
              </a:ext>
            </a:extLst>
          </p:cNvPr>
          <p:cNvSpPr>
            <a:spLocks noGrp="1"/>
          </p:cNvSpPr>
          <p:nvPr>
            <p:ph type="title"/>
          </p:nvPr>
        </p:nvSpPr>
        <p:spPr/>
        <p:txBody>
          <a:bodyPr/>
          <a:lstStyle/>
          <a:p>
            <a:r>
              <a:rPr lang="de-DE" dirty="0"/>
              <a:t>Praxis</a:t>
            </a:r>
          </a:p>
        </p:txBody>
      </p:sp>
      <p:sp>
        <p:nvSpPr>
          <p:cNvPr id="5" name="Inhaltsplatzhalter 4">
            <a:extLst>
              <a:ext uri="{FF2B5EF4-FFF2-40B4-BE49-F238E27FC236}">
                <a16:creationId xmlns:a16="http://schemas.microsoft.com/office/drawing/2014/main" id="{34F7274B-7C63-4E30-B5F1-FD4220B3D52B}"/>
              </a:ext>
            </a:extLst>
          </p:cNvPr>
          <p:cNvSpPr>
            <a:spLocks noGrp="1"/>
          </p:cNvSpPr>
          <p:nvPr>
            <p:ph idx="1"/>
          </p:nvPr>
        </p:nvSpPr>
        <p:spPr/>
        <p:txBody>
          <a:bodyPr/>
          <a:lstStyle/>
          <a:p>
            <a:pPr marL="0" indent="0">
              <a:buNone/>
            </a:pPr>
            <a:r>
              <a:rPr lang="de-DE" b="1" dirty="0">
                <a:solidFill>
                  <a:schemeClr val="tx1"/>
                </a:solidFill>
              </a:rPr>
              <a:t>Aufgabe: </a:t>
            </a:r>
            <a:r>
              <a:rPr lang="de-DE" dirty="0">
                <a:solidFill>
                  <a:schemeClr val="tx1"/>
                </a:solidFill>
              </a:rPr>
              <a:t>Erstellen Sie eine Gruppenchoreografie zur Emotion Trauer. Setzen Sie Videos ein, um Ihren kollaborativen Gestaltungsprozess zu unterstützen.</a:t>
            </a:r>
          </a:p>
          <a:p>
            <a:pPr marL="0" indent="0">
              <a:buNone/>
            </a:pPr>
            <a:endParaRPr lang="de-DE" dirty="0">
              <a:solidFill>
                <a:schemeClr val="tx1"/>
              </a:solidFill>
            </a:endParaRPr>
          </a:p>
          <a:p>
            <a:pPr marL="0" indent="0">
              <a:buNone/>
            </a:pPr>
            <a:r>
              <a:rPr lang="de-DE" b="1" dirty="0">
                <a:solidFill>
                  <a:schemeClr val="tx1"/>
                </a:solidFill>
              </a:rPr>
              <a:t>Material: </a:t>
            </a:r>
            <a:r>
              <a:rPr lang="de-DE" dirty="0">
                <a:solidFill>
                  <a:schemeClr val="tx1"/>
                </a:solidFill>
              </a:rPr>
              <a:t>Tablets</a:t>
            </a:r>
          </a:p>
        </p:txBody>
      </p:sp>
      <p:pic>
        <p:nvPicPr>
          <p:cNvPr id="7" name="Grafik 6" descr="Trauriges Gesicht mit einfarbiger Füllung mit einfarbiger Füllung">
            <a:extLst>
              <a:ext uri="{FF2B5EF4-FFF2-40B4-BE49-F238E27FC236}">
                <a16:creationId xmlns:a16="http://schemas.microsoft.com/office/drawing/2014/main" id="{4B46FAFF-1334-4FE8-9BAD-22A8F917293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35304" y="5131185"/>
            <a:ext cx="914400" cy="914400"/>
          </a:xfrm>
          <a:prstGeom prst="rect">
            <a:avLst/>
          </a:prstGeom>
        </p:spPr>
      </p:pic>
      <p:pic>
        <p:nvPicPr>
          <p:cNvPr id="9" name="Grafik 8" descr="Weinende Gesichtskontur mit einfarbiger Füllung">
            <a:extLst>
              <a:ext uri="{FF2B5EF4-FFF2-40B4-BE49-F238E27FC236}">
                <a16:creationId xmlns:a16="http://schemas.microsoft.com/office/drawing/2014/main" id="{766CF1C3-AFAA-4E33-AEF4-3A094CE9D55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20904" y="5115523"/>
            <a:ext cx="914400" cy="914400"/>
          </a:xfrm>
          <a:prstGeom prst="rect">
            <a:avLst/>
          </a:prstGeom>
        </p:spPr>
      </p:pic>
      <p:pic>
        <p:nvPicPr>
          <p:cNvPr id="10" name="Grafik 9" descr="Benutzer mit einfarbiger Füllung">
            <a:extLst>
              <a:ext uri="{FF2B5EF4-FFF2-40B4-BE49-F238E27FC236}">
                <a16:creationId xmlns:a16="http://schemas.microsoft.com/office/drawing/2014/main" id="{BF4C2DCF-A2A3-45DE-A26F-F786652EA48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639199" y="1005853"/>
            <a:ext cx="914400" cy="914400"/>
          </a:xfrm>
          <a:prstGeom prst="rect">
            <a:avLst/>
          </a:prstGeom>
        </p:spPr>
      </p:pic>
    </p:spTree>
    <p:extLst>
      <p:ext uri="{BB962C8B-B14F-4D97-AF65-F5344CB8AC3E}">
        <p14:creationId xmlns:p14="http://schemas.microsoft.com/office/powerpoint/2010/main" val="1937174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A29392-28BC-4A9E-9E81-FCBC4338078F}"/>
              </a:ext>
            </a:extLst>
          </p:cNvPr>
          <p:cNvSpPr>
            <a:spLocks noGrp="1"/>
          </p:cNvSpPr>
          <p:nvPr>
            <p:ph type="title"/>
          </p:nvPr>
        </p:nvSpPr>
        <p:spPr/>
        <p:txBody>
          <a:bodyPr/>
          <a:lstStyle/>
          <a:p>
            <a:r>
              <a:rPr lang="de-DE" dirty="0"/>
              <a:t>Reflektierte Praxis</a:t>
            </a:r>
          </a:p>
        </p:txBody>
      </p:sp>
      <p:sp>
        <p:nvSpPr>
          <p:cNvPr id="3" name="Inhaltsplatzhalter 2">
            <a:extLst>
              <a:ext uri="{FF2B5EF4-FFF2-40B4-BE49-F238E27FC236}">
                <a16:creationId xmlns:a16="http://schemas.microsoft.com/office/drawing/2014/main" id="{A40C30AC-A496-47A2-B239-B277852DB06B}"/>
              </a:ext>
            </a:extLst>
          </p:cNvPr>
          <p:cNvSpPr>
            <a:spLocks noGrp="1"/>
          </p:cNvSpPr>
          <p:nvPr>
            <p:ph idx="1"/>
          </p:nvPr>
        </p:nvSpPr>
        <p:spPr/>
        <p:txBody>
          <a:bodyPr/>
          <a:lstStyle/>
          <a:p>
            <a:pPr marL="342900" indent="-342900">
              <a:buFont typeface="+mj-lt"/>
              <a:buAutoNum type="arabicPeriod"/>
            </a:pPr>
            <a:r>
              <a:rPr lang="de-DE" dirty="0">
                <a:solidFill>
                  <a:schemeClr val="tx1"/>
                </a:solidFill>
              </a:rPr>
              <a:t>Dokumentieren Sie Ihren Einsatz von Videos beim Lernen und Gestalten Ihrer Choreografie.</a:t>
            </a:r>
          </a:p>
          <a:p>
            <a:pPr marL="342900" indent="-342900">
              <a:buFont typeface="+mj-lt"/>
              <a:buAutoNum type="arabicPeriod"/>
            </a:pPr>
            <a:endParaRPr lang="de-DE" dirty="0">
              <a:solidFill>
                <a:schemeClr val="tx1"/>
              </a:solidFill>
            </a:endParaRPr>
          </a:p>
          <a:p>
            <a:pPr marL="342900" indent="-342900">
              <a:buFont typeface="+mj-lt"/>
              <a:buAutoNum type="arabicPeriod"/>
            </a:pPr>
            <a:r>
              <a:rPr lang="de-DE" dirty="0">
                <a:solidFill>
                  <a:schemeClr val="tx1"/>
                </a:solidFill>
              </a:rPr>
              <a:t>Präsentieren Sie einer anderen Gruppe Ihren Einsatz von Videos und reflektieren Sie gemeinsam, ob und wie der Einsatz zum kollaborativen Lernprozess beigetragen hat. Welche Merkmale kollaborativen Lernens wurden durch welchen Medieneinsatz gefördert?</a:t>
            </a:r>
          </a:p>
        </p:txBody>
      </p:sp>
      <p:sp>
        <p:nvSpPr>
          <p:cNvPr id="4" name="Foliennummernplatzhalter 3">
            <a:extLst>
              <a:ext uri="{FF2B5EF4-FFF2-40B4-BE49-F238E27FC236}">
                <a16:creationId xmlns:a16="http://schemas.microsoft.com/office/drawing/2014/main" id="{9D780FAD-FF68-4DEE-9221-AFE1B4E98EB2}"/>
              </a:ext>
            </a:extLst>
          </p:cNvPr>
          <p:cNvSpPr>
            <a:spLocks noGrp="1"/>
          </p:cNvSpPr>
          <p:nvPr>
            <p:ph type="sldNum" sz="quarter" idx="4"/>
          </p:nvPr>
        </p:nvSpPr>
        <p:spPr/>
        <p:txBody>
          <a:bodyPr/>
          <a:lstStyle/>
          <a:p>
            <a:fld id="{7A811826-DEC5-45A6-80D0-3A8D392BC278}" type="slidenum">
              <a:rPr lang="de-DE" smtClean="0"/>
              <a:pPr/>
              <a:t>29</a:t>
            </a:fld>
            <a:endParaRPr lang="de-DE" dirty="0"/>
          </a:p>
        </p:txBody>
      </p:sp>
      <p:pic>
        <p:nvPicPr>
          <p:cNvPr id="5" name="Grafik 4" descr="Benutzer mit einfarbiger Füllung">
            <a:extLst>
              <a:ext uri="{FF2B5EF4-FFF2-40B4-BE49-F238E27FC236}">
                <a16:creationId xmlns:a16="http://schemas.microsoft.com/office/drawing/2014/main" id="{A4AD6949-8D60-4011-A055-8391A9FFDD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39199" y="1003544"/>
            <a:ext cx="914400" cy="914400"/>
          </a:xfrm>
          <a:prstGeom prst="rect">
            <a:avLst/>
          </a:prstGeom>
        </p:spPr>
      </p:pic>
    </p:spTree>
    <p:extLst>
      <p:ext uri="{BB962C8B-B14F-4D97-AF65-F5344CB8AC3E}">
        <p14:creationId xmlns:p14="http://schemas.microsoft.com/office/powerpoint/2010/main" val="2012400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E5C7CD-8789-4ECD-9B44-EEA54F3DAFD6}"/>
              </a:ext>
            </a:extLst>
          </p:cNvPr>
          <p:cNvSpPr>
            <a:spLocks noGrp="1"/>
          </p:cNvSpPr>
          <p:nvPr>
            <p:ph type="title"/>
          </p:nvPr>
        </p:nvSpPr>
        <p:spPr/>
        <p:txBody>
          <a:bodyPr/>
          <a:lstStyle/>
          <a:p>
            <a:r>
              <a:rPr lang="de-DE" dirty="0"/>
              <a:t>Fortbildungsablauf</a:t>
            </a:r>
          </a:p>
        </p:txBody>
      </p:sp>
      <p:sp>
        <p:nvSpPr>
          <p:cNvPr id="3" name="Inhaltsplatzhalter 2">
            <a:extLst>
              <a:ext uri="{FF2B5EF4-FFF2-40B4-BE49-F238E27FC236}">
                <a16:creationId xmlns:a16="http://schemas.microsoft.com/office/drawing/2014/main" id="{693F08CA-A456-4951-88A9-274540DA823C}"/>
              </a:ext>
            </a:extLst>
          </p:cNvPr>
          <p:cNvSpPr>
            <a:spLocks noGrp="1"/>
          </p:cNvSpPr>
          <p:nvPr>
            <p:ph idx="1"/>
          </p:nvPr>
        </p:nvSpPr>
        <p:spPr/>
        <p:txBody>
          <a:bodyPr/>
          <a:lstStyle/>
          <a:p>
            <a:pPr marL="0" indent="0">
              <a:lnSpc>
                <a:spcPct val="150000"/>
              </a:lnSpc>
              <a:buNone/>
            </a:pPr>
            <a:r>
              <a:rPr lang="de-DE" dirty="0">
                <a:solidFill>
                  <a:schemeClr val="tx1"/>
                </a:solidFill>
              </a:rPr>
              <a:t>Begrüßung, Kennenlernen und Erwartungen</a:t>
            </a:r>
          </a:p>
          <a:p>
            <a:pPr marL="0" indent="0">
              <a:lnSpc>
                <a:spcPct val="150000"/>
              </a:lnSpc>
              <a:buNone/>
            </a:pPr>
            <a:r>
              <a:rPr lang="de-DE" b="1" dirty="0">
                <a:solidFill>
                  <a:schemeClr val="tx1"/>
                </a:solidFill>
              </a:rPr>
              <a:t>Lerneinheit 1: Kollaborative Lernprozesse im Gestalten, Tanzen, Darstellen initiieren und steuern</a:t>
            </a:r>
          </a:p>
          <a:p>
            <a:pPr marL="0" indent="0">
              <a:lnSpc>
                <a:spcPct val="150000"/>
              </a:lnSpc>
              <a:buNone/>
            </a:pPr>
            <a:r>
              <a:rPr lang="de-DE" dirty="0">
                <a:solidFill>
                  <a:schemeClr val="tx1"/>
                </a:solidFill>
              </a:rPr>
              <a:t>Pause</a:t>
            </a:r>
          </a:p>
          <a:p>
            <a:pPr marL="0" indent="0">
              <a:lnSpc>
                <a:spcPct val="150000"/>
              </a:lnSpc>
              <a:buNone/>
            </a:pPr>
            <a:r>
              <a:rPr lang="de-DE" b="1" dirty="0">
                <a:solidFill>
                  <a:schemeClr val="tx1"/>
                </a:solidFill>
              </a:rPr>
              <a:t>Lerneinheit 2: Videoeinsatz zur Förderung kollaborativer Lernprozesse</a:t>
            </a:r>
          </a:p>
          <a:p>
            <a:pPr marL="0" indent="0">
              <a:lnSpc>
                <a:spcPct val="150000"/>
              </a:lnSpc>
              <a:buNone/>
            </a:pPr>
            <a:r>
              <a:rPr lang="de-DE" dirty="0">
                <a:solidFill>
                  <a:schemeClr val="tx1"/>
                </a:solidFill>
              </a:rPr>
              <a:t>Pause</a:t>
            </a:r>
          </a:p>
          <a:p>
            <a:pPr marL="0" indent="0">
              <a:lnSpc>
                <a:spcPct val="150000"/>
              </a:lnSpc>
              <a:buNone/>
            </a:pPr>
            <a:r>
              <a:rPr lang="de-DE" b="1" dirty="0">
                <a:solidFill>
                  <a:schemeClr val="tx1"/>
                </a:solidFill>
              </a:rPr>
              <a:t>Lerneinheit 3: Unterrichtsvorhaben konzipieren</a:t>
            </a:r>
          </a:p>
        </p:txBody>
      </p:sp>
      <p:pic>
        <p:nvPicPr>
          <p:cNvPr id="6" name="Grafik 5" descr="Tanz mit einfarbiger Füllung">
            <a:extLst>
              <a:ext uri="{FF2B5EF4-FFF2-40B4-BE49-F238E27FC236}">
                <a16:creationId xmlns:a16="http://schemas.microsoft.com/office/drawing/2014/main" id="{7EEBD952-FFBB-4BA0-A3DE-7F7AB06ADA4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85363" y="3683911"/>
            <a:ext cx="2168236" cy="2168236"/>
          </a:xfrm>
          <a:prstGeom prst="rect">
            <a:avLst/>
          </a:prstGeom>
        </p:spPr>
      </p:pic>
      <p:sp>
        <p:nvSpPr>
          <p:cNvPr id="4" name="Foliennummernplatzhalter 3">
            <a:extLst>
              <a:ext uri="{FF2B5EF4-FFF2-40B4-BE49-F238E27FC236}">
                <a16:creationId xmlns:a16="http://schemas.microsoft.com/office/drawing/2014/main" id="{AE980353-DE35-4398-96BE-51B8968A8F6C}"/>
              </a:ext>
            </a:extLst>
          </p:cNvPr>
          <p:cNvSpPr>
            <a:spLocks noGrp="1"/>
          </p:cNvSpPr>
          <p:nvPr>
            <p:ph type="sldNum" sz="quarter" idx="4"/>
          </p:nvPr>
        </p:nvSpPr>
        <p:spPr/>
        <p:txBody>
          <a:bodyPr/>
          <a:lstStyle/>
          <a:p>
            <a:fld id="{7A811826-DEC5-45A6-80D0-3A8D392BC278}" type="slidenum">
              <a:rPr lang="de-DE" smtClean="0"/>
              <a:pPr/>
              <a:t>3</a:t>
            </a:fld>
            <a:endParaRPr lang="de-DE" dirty="0"/>
          </a:p>
        </p:txBody>
      </p:sp>
    </p:spTree>
    <p:extLst>
      <p:ext uri="{BB962C8B-B14F-4D97-AF65-F5344CB8AC3E}">
        <p14:creationId xmlns:p14="http://schemas.microsoft.com/office/powerpoint/2010/main" val="3168862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D604C5-DE97-47F0-AD2C-DB78F45363D4}"/>
              </a:ext>
            </a:extLst>
          </p:cNvPr>
          <p:cNvSpPr>
            <a:spLocks noGrp="1"/>
          </p:cNvSpPr>
          <p:nvPr>
            <p:ph type="title"/>
          </p:nvPr>
        </p:nvSpPr>
        <p:spPr/>
        <p:txBody>
          <a:bodyPr/>
          <a:lstStyle/>
          <a:p>
            <a:r>
              <a:rPr lang="de-DE" dirty="0"/>
              <a:t>Reflektierte Praxis – Videoeinsatz zur Förderung des kollaborativen Lernens</a:t>
            </a:r>
          </a:p>
        </p:txBody>
      </p:sp>
      <p:sp>
        <p:nvSpPr>
          <p:cNvPr id="4" name="Foliennummernplatzhalter 3">
            <a:extLst>
              <a:ext uri="{FF2B5EF4-FFF2-40B4-BE49-F238E27FC236}">
                <a16:creationId xmlns:a16="http://schemas.microsoft.com/office/drawing/2014/main" id="{502FA8B3-7D6B-4118-A9C2-FA88AFE846FA}"/>
              </a:ext>
            </a:extLst>
          </p:cNvPr>
          <p:cNvSpPr>
            <a:spLocks noGrp="1"/>
          </p:cNvSpPr>
          <p:nvPr>
            <p:ph type="sldNum" sz="quarter" idx="4"/>
          </p:nvPr>
        </p:nvSpPr>
        <p:spPr/>
        <p:txBody>
          <a:bodyPr/>
          <a:lstStyle/>
          <a:p>
            <a:fld id="{7A811826-DEC5-45A6-80D0-3A8D392BC278}" type="slidenum">
              <a:rPr lang="de-DE" smtClean="0"/>
              <a:pPr/>
              <a:t>30</a:t>
            </a:fld>
            <a:endParaRPr lang="de-DE" dirty="0"/>
          </a:p>
        </p:txBody>
      </p:sp>
      <p:sp>
        <p:nvSpPr>
          <p:cNvPr id="10" name="Inhaltsplatzhalter 9">
            <a:extLst>
              <a:ext uri="{FF2B5EF4-FFF2-40B4-BE49-F238E27FC236}">
                <a16:creationId xmlns:a16="http://schemas.microsoft.com/office/drawing/2014/main" id="{83D2F285-0BC4-4117-AC45-4A745FC4C755}"/>
              </a:ext>
            </a:extLst>
          </p:cNvPr>
          <p:cNvSpPr>
            <a:spLocks noGrp="1"/>
          </p:cNvSpPr>
          <p:nvPr>
            <p:ph idx="1"/>
          </p:nvPr>
        </p:nvSpPr>
        <p:spPr/>
        <p:txBody>
          <a:bodyPr/>
          <a:lstStyle/>
          <a:p>
            <a:pPr marL="0" indent="0">
              <a:buNone/>
            </a:pPr>
            <a:r>
              <a:rPr lang="de-DE" sz="1800" dirty="0">
                <a:solidFill>
                  <a:schemeClr val="tx1"/>
                </a:solidFill>
                <a:latin typeface="Arial" panose="020B0604020202020204" pitchFamily="34" charset="0"/>
                <a:cs typeface="Arial" panose="020B0604020202020204" pitchFamily="34" charset="0"/>
              </a:rPr>
              <a:t>Wie können Videos zur Förderung des kollaborativen Lernprozesses eingesetzt werden?</a:t>
            </a:r>
          </a:p>
          <a:p>
            <a:r>
              <a:rPr lang="de-DE" sz="1800" dirty="0">
                <a:solidFill>
                  <a:schemeClr val="tx1"/>
                </a:solidFill>
                <a:latin typeface="Arial" panose="020B0604020202020204" pitchFamily="34" charset="0"/>
                <a:cs typeface="Arial" panose="020B0604020202020204" pitchFamily="34" charset="0"/>
              </a:rPr>
              <a:t>Wie haben Sie Videos im Gestaltungsprozess eingesetzt?</a:t>
            </a:r>
          </a:p>
          <a:p>
            <a:r>
              <a:rPr lang="de-DE" sz="1800" dirty="0">
                <a:solidFill>
                  <a:schemeClr val="tx1"/>
                </a:solidFill>
                <a:latin typeface="Arial" panose="020B0604020202020204" pitchFamily="34" charset="0"/>
                <a:cs typeface="Arial" panose="020B0604020202020204" pitchFamily="34" charset="0"/>
              </a:rPr>
              <a:t>Wann und wie haben die Videos zur Förderung des kollaborativen Lernprozesses beigetragen?</a:t>
            </a:r>
          </a:p>
          <a:p>
            <a:r>
              <a:rPr lang="de-DE" dirty="0">
                <a:solidFill>
                  <a:schemeClr val="tx1"/>
                </a:solidFill>
              </a:rPr>
              <a:t>Welche möglichen Probleme sollten bedacht werden?</a:t>
            </a:r>
            <a:endParaRPr lang="de-DE" sz="1800" dirty="0">
              <a:solidFill>
                <a:schemeClr val="tx1"/>
              </a:solidFill>
              <a:latin typeface="Arial" panose="020B0604020202020204" pitchFamily="34" charset="0"/>
              <a:cs typeface="Arial" panose="020B0604020202020204" pitchFamily="34" charset="0"/>
            </a:endParaRPr>
          </a:p>
          <a:p>
            <a:r>
              <a:rPr lang="de-DE" dirty="0">
                <a:solidFill>
                  <a:schemeClr val="tx1"/>
                </a:solidFill>
              </a:rPr>
              <a:t>Was gilt es im Lernprozess mit Videos zu beachten?</a:t>
            </a:r>
          </a:p>
        </p:txBody>
      </p:sp>
    </p:spTree>
    <p:extLst>
      <p:ext uri="{BB962C8B-B14F-4D97-AF65-F5344CB8AC3E}">
        <p14:creationId xmlns:p14="http://schemas.microsoft.com/office/powerpoint/2010/main" val="4878457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8E1C3A-7F3B-4481-BA4B-65514BE10A40}"/>
              </a:ext>
            </a:extLst>
          </p:cNvPr>
          <p:cNvSpPr>
            <a:spLocks noGrp="1"/>
          </p:cNvSpPr>
          <p:nvPr>
            <p:ph type="title"/>
          </p:nvPr>
        </p:nvSpPr>
        <p:spPr/>
        <p:txBody>
          <a:bodyPr/>
          <a:lstStyle/>
          <a:p>
            <a:r>
              <a:rPr lang="de-DE" dirty="0"/>
              <a:t>Hintergrundwissen</a:t>
            </a:r>
          </a:p>
        </p:txBody>
      </p:sp>
      <p:sp>
        <p:nvSpPr>
          <p:cNvPr id="4" name="Titel 1">
            <a:extLst>
              <a:ext uri="{FF2B5EF4-FFF2-40B4-BE49-F238E27FC236}">
                <a16:creationId xmlns:a16="http://schemas.microsoft.com/office/drawing/2014/main" id="{784C5B52-C451-424E-9A7E-97DF961B3A07}"/>
              </a:ext>
            </a:extLst>
          </p:cNvPr>
          <p:cNvSpPr txBox="1">
            <a:spLocks/>
          </p:cNvSpPr>
          <p:nvPr/>
        </p:nvSpPr>
        <p:spPr>
          <a:xfrm>
            <a:off x="609599" y="1485779"/>
            <a:ext cx="10944000" cy="435722"/>
          </a:xfrm>
          <a:prstGeom prst="rect">
            <a:avLst/>
          </a:prstGeom>
        </p:spPr>
        <p:txBody>
          <a:bodyPr/>
          <a:lstStyle>
            <a:lvl1pPr algn="l" defTabSz="914400" rtl="0" eaLnBrk="1" latinLnBrk="0" hangingPunct="1">
              <a:spcBef>
                <a:spcPct val="0"/>
              </a:spcBef>
              <a:buNone/>
              <a:defRPr lang="de-DE" sz="2400" kern="1200">
                <a:solidFill>
                  <a:srgbClr val="84B818"/>
                </a:soli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2000" b="0" i="0" u="none" strike="noStrike" kern="1200" cap="none" spc="0" normalizeH="0" baseline="0" noProof="0" dirty="0">
                <a:ln>
                  <a:noFill/>
                </a:ln>
                <a:solidFill>
                  <a:srgbClr val="84B818"/>
                </a:solidFill>
                <a:effectLst/>
                <a:uLnTx/>
                <a:uFillTx/>
                <a:latin typeface="Arial" panose="020B0604020202020204" pitchFamily="34" charset="0"/>
                <a:ea typeface="+mj-ea"/>
                <a:cs typeface="Arial" panose="020B0604020202020204" pitchFamily="34" charset="0"/>
              </a:rPr>
              <a:t>Videoeinsatz zur Förderung des kollaborativen Lernens</a:t>
            </a:r>
          </a:p>
        </p:txBody>
      </p:sp>
      <p:graphicFrame>
        <p:nvGraphicFramePr>
          <p:cNvPr id="5" name="Tabelle 5">
            <a:extLst>
              <a:ext uri="{FF2B5EF4-FFF2-40B4-BE49-F238E27FC236}">
                <a16:creationId xmlns:a16="http://schemas.microsoft.com/office/drawing/2014/main" id="{7DCF6617-0595-498C-9A92-0180BC387801}"/>
              </a:ext>
            </a:extLst>
          </p:cNvPr>
          <p:cNvGraphicFramePr>
            <a:graphicFrameLocks/>
          </p:cNvGraphicFramePr>
          <p:nvPr>
            <p:extLst>
              <p:ext uri="{D42A27DB-BD31-4B8C-83A1-F6EECF244321}">
                <p14:modId xmlns:p14="http://schemas.microsoft.com/office/powerpoint/2010/main" val="451220774"/>
              </p:ext>
            </p:extLst>
          </p:nvPr>
        </p:nvGraphicFramePr>
        <p:xfrm>
          <a:off x="609599" y="2205712"/>
          <a:ext cx="10868026" cy="3722518"/>
        </p:xfrm>
        <a:graphic>
          <a:graphicData uri="http://schemas.openxmlformats.org/drawingml/2006/table">
            <a:tbl>
              <a:tblPr firstRow="1" bandRow="1"/>
              <a:tblGrid>
                <a:gridCol w="2066926">
                  <a:extLst>
                    <a:ext uri="{9D8B030D-6E8A-4147-A177-3AD203B41FA5}">
                      <a16:colId xmlns:a16="http://schemas.microsoft.com/office/drawing/2014/main" val="661402300"/>
                    </a:ext>
                  </a:extLst>
                </a:gridCol>
                <a:gridCol w="5219700">
                  <a:extLst>
                    <a:ext uri="{9D8B030D-6E8A-4147-A177-3AD203B41FA5}">
                      <a16:colId xmlns:a16="http://schemas.microsoft.com/office/drawing/2014/main" val="1808463270"/>
                    </a:ext>
                  </a:extLst>
                </a:gridCol>
                <a:gridCol w="3581400">
                  <a:extLst>
                    <a:ext uri="{9D8B030D-6E8A-4147-A177-3AD203B41FA5}">
                      <a16:colId xmlns:a16="http://schemas.microsoft.com/office/drawing/2014/main" val="3794179162"/>
                    </a:ext>
                  </a:extLst>
                </a:gridCol>
              </a:tblGrid>
              <a:tr h="310955">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solidFill>
                            <a:schemeClr val="bg1"/>
                          </a:solidFill>
                          <a:latin typeface="Arial" panose="020B0604020202020204" pitchFamily="34" charset="0"/>
                          <a:cs typeface="Arial" panose="020B0604020202020204" pitchFamily="34" charset="0"/>
                        </a:rPr>
                        <a:t>Unterstützung durch…</a:t>
                      </a:r>
                    </a:p>
                  </a:txBody>
                  <a:tcPr>
                    <a:lnL>
                      <a:noFill/>
                    </a:lnL>
                    <a:lnR>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solidFill>
                            <a:schemeClr val="bg1"/>
                          </a:solidFill>
                          <a:latin typeface="Arial" panose="020B0604020202020204" pitchFamily="34" charset="0"/>
                          <a:cs typeface="Arial" panose="020B0604020202020204" pitchFamily="34" charset="0"/>
                        </a:rPr>
                        <a:t>Hilfreich zur Erreichung von Merkmalen kollaborativen Lernens</a:t>
                      </a:r>
                    </a:p>
                  </a:txBody>
                  <a:tcPr>
                    <a:lnL>
                      <a:noFill/>
                    </a:lnL>
                    <a:lnR>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solidFill>
                            <a:schemeClr val="bg1"/>
                          </a:solidFill>
                          <a:latin typeface="Arial" panose="020B0604020202020204" pitchFamily="34" charset="0"/>
                          <a:cs typeface="Arial" panose="020B0604020202020204" pitchFamily="34" charset="0"/>
                        </a:rPr>
                        <a:t>Mögliche Probleme für kollaboratives Lernen</a:t>
                      </a:r>
                    </a:p>
                  </a:txBody>
                  <a:tcPr>
                    <a:lnL>
                      <a:noFill/>
                    </a:lnL>
                    <a:lnR>
                      <a:no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3264595"/>
                  </a:ext>
                </a:extLst>
              </a:tr>
              <a:tr h="7179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Videoaufnahmen eigener Bewegungen</a:t>
                      </a:r>
                    </a:p>
                  </a:txBody>
                  <a:tcPr>
                    <a:lnL>
                      <a:noFill/>
                    </a:lnL>
                    <a:lnR>
                      <a:noFill/>
                    </a:lnR>
                    <a:lnT w="12700" cmpd="sng">
                      <a:solidFill>
                        <a:sysClr val="windowText" lastClr="000000"/>
                      </a:solidFill>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Förderung individueller Verantwortlichkeit durch Sichtbarkeit im Video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dirty="0">
                          <a:solidFill>
                            <a:schemeClr val="bg1"/>
                          </a:solidFill>
                          <a:latin typeface="Arial" panose="020B0604020202020204" pitchFamily="34" charset="0"/>
                          <a:cs typeface="Arial" panose="020B0604020202020204" pitchFamily="34" charset="0"/>
                        </a:rPr>
                        <a:t>Förderliche Interaktion durch Planung der Videoaufnahme </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Förderliche Interaktion durch gemeinsame motorische Umsetzung von Bewegungen in der Gruppe</a:t>
                      </a:r>
                    </a:p>
                  </a:txBody>
                  <a:tcPr>
                    <a:lnL>
                      <a:noFill/>
                    </a:lnL>
                    <a:lnR>
                      <a:noFill/>
                    </a:lnR>
                    <a:lnT w="12700" cmpd="sng">
                      <a:solidFill>
                        <a:sysClr val="windowText" lastClr="000000"/>
                      </a:solidFill>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BF1DE"/>
                    </a:solidFill>
                  </a:tcPr>
                </a:tc>
                <a:tc>
                  <a:txBody>
                    <a:body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Isolation durch die Bedienung des digitalen Mediums</a:t>
                      </a:r>
                    </a:p>
                    <a:p>
                      <a:pPr marL="171450" indent="-171450">
                        <a:buFont typeface="Arial" panose="020B0604020202020204" pitchFamily="34" charset="0"/>
                        <a:buChar char="•"/>
                      </a:pPr>
                      <a:r>
                        <a:rPr lang="de-DE" sz="1100" dirty="0" err="1">
                          <a:solidFill>
                            <a:schemeClr val="bg1"/>
                          </a:solidFill>
                          <a:latin typeface="Arial" panose="020B0604020202020204" pitchFamily="34" charset="0"/>
                          <a:cs typeface="Arial" panose="020B0604020202020204" pitchFamily="34" charset="0"/>
                        </a:rPr>
                        <a:t>Filmer:in</a:t>
                      </a:r>
                      <a:r>
                        <a:rPr lang="de-DE" sz="1100" dirty="0">
                          <a:solidFill>
                            <a:schemeClr val="bg1"/>
                          </a:solidFill>
                          <a:latin typeface="Arial" panose="020B0604020202020204" pitchFamily="34" charset="0"/>
                          <a:cs typeface="Arial" panose="020B0604020202020204" pitchFamily="34" charset="0"/>
                        </a:rPr>
                        <a:t> entzieht sich der Gruppengestaltung</a:t>
                      </a:r>
                    </a:p>
                  </a:txBody>
                  <a:tcPr>
                    <a:lnL>
                      <a:noFill/>
                    </a:lnL>
                    <a:lnR>
                      <a:noFill/>
                    </a:lnR>
                    <a:lnT w="12700" cap="flat" cmpd="sng" algn="ctr">
                      <a:solidFill>
                        <a:sysClr val="windowText" lastClr="000000"/>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111256943"/>
                  </a:ext>
                </a:extLst>
              </a:tr>
              <a:tr h="71792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Videoanalysen und Videofeedback</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Synchrone und asynchrone förderlichen Interaktion durch die Auseinandersetzung mit den Inhalten des Videos</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Förderung der Kommunikationsfähigkeiten</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Reflexion der Gruppenarbeitsprozesse</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BF1DE"/>
                    </a:solidFill>
                  </a:tcPr>
                </a:tc>
                <a:tc>
                  <a:txBody>
                    <a:body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Ausgrenzung durch einen zu kleinen Bildschirm, sodass einzelne Personen nicht mitschauen können</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Destruktives, abwertendes Feedback</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279107005"/>
                  </a:ext>
                </a:extLst>
              </a:tr>
              <a:tr h="30479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Videos als kreative Anregung</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Förderliche Interaktion durch Video als Gesprächsanlass</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BF1DE"/>
                    </a:solidFill>
                  </a:tcPr>
                </a:tc>
                <a:tc>
                  <a:txBody>
                    <a:body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Keine Beteiligung am Gespräch</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413437352"/>
                  </a:ext>
                </a:extLst>
              </a:tr>
              <a:tr h="55998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Videos zur Vermittlung von Bewegungen</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Übernahme individueller Verantwortlichkeit beim Erlernen von Bewegungen vom Video</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Förderliche Interaktion beim Austausch zum Verständnis der Bewegungen</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BF1DE"/>
                    </a:solidFill>
                  </a:tcPr>
                </a:tc>
                <a:tc>
                  <a:txBody>
                    <a:body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Nur individuelle Auseinandersetzung mit dem Video ohne Interaktion</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362208066"/>
                  </a:ext>
                </a:extLst>
              </a:tr>
              <a:tr h="4331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Videographie der Gruppenarbeitsprozesse</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Reflexion der Gruppenarbeitsprozesse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dirty="0">
                          <a:solidFill>
                            <a:schemeClr val="bg1"/>
                          </a:solidFill>
                          <a:latin typeface="Arial" panose="020B0604020202020204" pitchFamily="34" charset="0"/>
                          <a:cs typeface="Arial" panose="020B0604020202020204" pitchFamily="34" charset="0"/>
                        </a:rPr>
                        <a:t>Förderung individueller Verantwortlichkeit durch Sichtbarkeit im Video</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BF1DE"/>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dirty="0">
                          <a:solidFill>
                            <a:schemeClr val="bg1"/>
                          </a:solidFill>
                          <a:latin typeface="Arial" panose="020B0604020202020204" pitchFamily="34" charset="0"/>
                          <a:cs typeface="Arial" panose="020B0604020202020204" pitchFamily="34" charset="0"/>
                        </a:rPr>
                        <a:t>Kein Wechsel der </a:t>
                      </a:r>
                      <a:r>
                        <a:rPr lang="de-DE" sz="1100" dirty="0" err="1">
                          <a:solidFill>
                            <a:schemeClr val="bg1"/>
                          </a:solidFill>
                          <a:latin typeface="Arial" panose="020B0604020202020204" pitchFamily="34" charset="0"/>
                          <a:cs typeface="Arial" panose="020B0604020202020204" pitchFamily="34" charset="0"/>
                        </a:rPr>
                        <a:t>Filmer:in</a:t>
                      </a:r>
                      <a:endParaRPr lang="de-DE" sz="1100" dirty="0">
                        <a:solidFill>
                          <a:schemeClr val="bg1"/>
                        </a:solidFill>
                        <a:latin typeface="Arial" panose="020B0604020202020204" pitchFamily="34" charset="0"/>
                        <a:cs typeface="Arial" panose="020B0604020202020204" pitchFamily="34" charset="0"/>
                      </a:endParaRP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ap="flat" cmpd="sng" algn="ctr">
                      <a:solidFill>
                        <a:schemeClr val="bg2">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780671648"/>
                  </a:ext>
                </a:extLst>
              </a:tr>
              <a:tr h="555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de-DE" sz="1100" dirty="0">
                          <a:solidFill>
                            <a:schemeClr val="bg1"/>
                          </a:solidFill>
                          <a:latin typeface="Arial" panose="020B0604020202020204" pitchFamily="34" charset="0"/>
                          <a:cs typeface="Arial" panose="020B0604020202020204" pitchFamily="34" charset="0"/>
                        </a:rPr>
                        <a:t>Videos als Ergebnis</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dirty="0">
                          <a:solidFill>
                            <a:schemeClr val="bg1"/>
                          </a:solidFill>
                          <a:latin typeface="Arial" panose="020B0604020202020204" pitchFamily="34" charset="0"/>
                          <a:cs typeface="Arial" panose="020B0604020202020204" pitchFamily="34" charset="0"/>
                        </a:rPr>
                        <a:t>Positive Interdependenz durch das gemeinsame Ziel ein Video zu erstellen</a:t>
                      </a:r>
                    </a:p>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Förderung individueller Verantwortlichkeit durch Sichtbarkeit im Video</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EBF1DE"/>
                    </a:solidFill>
                  </a:tcPr>
                </a:tc>
                <a:tc>
                  <a:txBody>
                    <a:bodyPr/>
                    <a:lstStyle/>
                    <a:p>
                      <a:pPr marL="171450" indent="-171450">
                        <a:buFont typeface="Arial" panose="020B0604020202020204" pitchFamily="34" charset="0"/>
                        <a:buChar char="•"/>
                      </a:pPr>
                      <a:r>
                        <a:rPr lang="de-DE" sz="1100" dirty="0">
                          <a:solidFill>
                            <a:schemeClr val="bg1"/>
                          </a:solidFill>
                          <a:latin typeface="Arial" panose="020B0604020202020204" pitchFamily="34" charset="0"/>
                          <a:cs typeface="Arial" panose="020B0604020202020204" pitchFamily="34" charset="0"/>
                        </a:rPr>
                        <a:t>Nicht alle Gruppenmitglieder sind Teil des Videos</a:t>
                      </a:r>
                    </a:p>
                  </a:txBody>
                  <a:tcPr>
                    <a:lnL>
                      <a:noFill/>
                    </a:lnL>
                    <a:lnR>
                      <a:noFill/>
                    </a:lnR>
                    <a:lnT w="12700" cap="flat" cmpd="sng" algn="ctr">
                      <a:solidFill>
                        <a:schemeClr val="bg2">
                          <a:lumMod val="50000"/>
                          <a:lumOff val="50000"/>
                        </a:schemeClr>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664332058"/>
                  </a:ext>
                </a:extLst>
              </a:tr>
            </a:tbl>
          </a:graphicData>
        </a:graphic>
      </p:graphicFrame>
      <p:sp>
        <p:nvSpPr>
          <p:cNvPr id="6" name="Textfeld 5">
            <a:extLst>
              <a:ext uri="{FF2B5EF4-FFF2-40B4-BE49-F238E27FC236}">
                <a16:creationId xmlns:a16="http://schemas.microsoft.com/office/drawing/2014/main" id="{EAFC68FC-0ABF-43CB-B6EA-DDDFED8DE2E6}"/>
              </a:ext>
            </a:extLst>
          </p:cNvPr>
          <p:cNvSpPr txBox="1"/>
          <p:nvPr/>
        </p:nvSpPr>
        <p:spPr>
          <a:xfrm>
            <a:off x="609599" y="5983745"/>
            <a:ext cx="10489378" cy="707886"/>
          </a:xfrm>
          <a:prstGeom prst="rect">
            <a:avLst/>
          </a:prstGeom>
          <a:noFill/>
        </p:spPr>
        <p:txBody>
          <a:bodyPr wrap="square">
            <a:spAutoFit/>
          </a:bodyPr>
          <a:lstStyle/>
          <a:p>
            <a:pPr marL="285750" indent="-285750">
              <a:buFont typeface="Wingdings" panose="05000000000000000000" pitchFamily="2" charset="2"/>
              <a:buChar char="à"/>
            </a:pPr>
            <a:r>
              <a:rPr lang="de-DE" sz="1600" dirty="0">
                <a:solidFill>
                  <a:schemeClr val="bg1"/>
                </a:solidFill>
                <a:latin typeface="Arial" panose="020B0604020202020204" pitchFamily="34" charset="0"/>
                <a:cs typeface="Arial" panose="020B0604020202020204" pitchFamily="34" charset="0"/>
              </a:rPr>
              <a:t>Videoeinsatz soll als Unterstützung dienen und muss nicht Zentrum des Unterrichts sein</a:t>
            </a:r>
          </a:p>
          <a:p>
            <a:pPr algn="r"/>
            <a:endParaRPr lang="de-DE" sz="1200" dirty="0">
              <a:solidFill>
                <a:schemeClr val="bg1"/>
              </a:solidFill>
              <a:latin typeface="Arial" panose="020B0604020202020204" pitchFamily="34" charset="0"/>
              <a:cs typeface="Arial" panose="020B0604020202020204" pitchFamily="34" charset="0"/>
            </a:endParaRPr>
          </a:p>
          <a:p>
            <a:pPr algn="r"/>
            <a:r>
              <a:rPr lang="de-DE" sz="1050" dirty="0">
                <a:solidFill>
                  <a:schemeClr val="bg1"/>
                </a:solidFill>
                <a:latin typeface="Arial" panose="020B0604020202020204" pitchFamily="34" charset="0"/>
                <a:cs typeface="Arial" panose="020B0604020202020204" pitchFamily="34" charset="0"/>
              </a:rPr>
              <a:t>(</a:t>
            </a:r>
            <a:r>
              <a:rPr lang="de-DE" sz="1050" dirty="0" err="1">
                <a:solidFill>
                  <a:schemeClr val="bg1"/>
                </a:solidFill>
                <a:latin typeface="Arial" panose="020B0604020202020204" pitchFamily="34" charset="0"/>
                <a:cs typeface="Arial" panose="020B0604020202020204" pitchFamily="34" charset="0"/>
              </a:rPr>
              <a:t>Cañabate</a:t>
            </a:r>
            <a:r>
              <a:rPr lang="de-DE" sz="1050" dirty="0">
                <a:solidFill>
                  <a:schemeClr val="bg1"/>
                </a:solidFill>
                <a:latin typeface="Arial" panose="020B0604020202020204" pitchFamily="34" charset="0"/>
                <a:cs typeface="Arial" panose="020B0604020202020204" pitchFamily="34" charset="0"/>
              </a:rPr>
              <a:t> et al., 2024; Goodyear et al., 2014; Greve et al., 2022; </a:t>
            </a:r>
            <a:r>
              <a:rPr lang="de-DE" sz="1050" dirty="0" err="1">
                <a:solidFill>
                  <a:schemeClr val="bg1"/>
                </a:solidFill>
                <a:latin typeface="Arial" panose="020B0604020202020204" pitchFamily="34" charset="0"/>
                <a:cs typeface="Arial" panose="020B0604020202020204" pitchFamily="34" charset="0"/>
              </a:rPr>
              <a:t>Leijen</a:t>
            </a:r>
            <a:r>
              <a:rPr lang="de-DE" sz="1050" dirty="0">
                <a:solidFill>
                  <a:schemeClr val="bg1"/>
                </a:solidFill>
                <a:latin typeface="Arial" panose="020B0604020202020204" pitchFamily="34" charset="0"/>
                <a:cs typeface="Arial" panose="020B0604020202020204" pitchFamily="34" charset="0"/>
              </a:rPr>
              <a:t> et al., 2009; Schröder &amp; Jaitner, 2024)</a:t>
            </a:r>
          </a:p>
        </p:txBody>
      </p:sp>
      <p:sp>
        <p:nvSpPr>
          <p:cNvPr id="7" name="Textfeld 6">
            <a:extLst>
              <a:ext uri="{FF2B5EF4-FFF2-40B4-BE49-F238E27FC236}">
                <a16:creationId xmlns:a16="http://schemas.microsoft.com/office/drawing/2014/main" id="{EF06D063-0A9A-44CE-935C-A740E9BDF704}"/>
              </a:ext>
            </a:extLst>
          </p:cNvPr>
          <p:cNvSpPr txBox="1"/>
          <p:nvPr/>
        </p:nvSpPr>
        <p:spPr>
          <a:xfrm>
            <a:off x="609599" y="1811643"/>
            <a:ext cx="9226777" cy="338554"/>
          </a:xfrm>
          <a:prstGeom prst="rect">
            <a:avLst/>
          </a:prstGeom>
          <a:noFill/>
        </p:spPr>
        <p:txBody>
          <a:bodyPr wrap="square">
            <a:spAutoFit/>
          </a:bodyPr>
          <a:lstStyle/>
          <a:p>
            <a:r>
              <a:rPr lang="de-DE" sz="1600" dirty="0">
                <a:solidFill>
                  <a:schemeClr val="bg1"/>
                </a:solidFill>
                <a:latin typeface="Arial" panose="020B0604020202020204" pitchFamily="34" charset="0"/>
                <a:cs typeface="Arial" panose="020B0604020202020204" pitchFamily="34" charset="0"/>
              </a:rPr>
              <a:t>Wie können Videos zur Förderung des kollaborativen Lernprozesses eingesetzt werden?</a:t>
            </a:r>
          </a:p>
        </p:txBody>
      </p:sp>
    </p:spTree>
    <p:extLst>
      <p:ext uri="{BB962C8B-B14F-4D97-AF65-F5344CB8AC3E}">
        <p14:creationId xmlns:p14="http://schemas.microsoft.com/office/powerpoint/2010/main" val="4052949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A163BB-8ADD-4B96-A97D-11BD021008E0}"/>
              </a:ext>
            </a:extLst>
          </p:cNvPr>
          <p:cNvSpPr>
            <a:spLocks noGrp="1"/>
          </p:cNvSpPr>
          <p:nvPr>
            <p:ph type="title"/>
          </p:nvPr>
        </p:nvSpPr>
        <p:spPr/>
        <p:txBody>
          <a:bodyPr/>
          <a:lstStyle/>
          <a:p>
            <a:r>
              <a:rPr lang="de-DE" dirty="0"/>
              <a:t>Diskussion</a:t>
            </a:r>
          </a:p>
        </p:txBody>
      </p:sp>
      <p:sp>
        <p:nvSpPr>
          <p:cNvPr id="3" name="Inhaltsplatzhalter 2">
            <a:extLst>
              <a:ext uri="{FF2B5EF4-FFF2-40B4-BE49-F238E27FC236}">
                <a16:creationId xmlns:a16="http://schemas.microsoft.com/office/drawing/2014/main" id="{CEA66163-3FDC-47DF-8533-D0F81ABF8BB1}"/>
              </a:ext>
            </a:extLst>
          </p:cNvPr>
          <p:cNvSpPr>
            <a:spLocks noGrp="1"/>
          </p:cNvSpPr>
          <p:nvPr>
            <p:ph idx="1"/>
          </p:nvPr>
        </p:nvSpPr>
        <p:spPr/>
        <p:txBody>
          <a:bodyPr/>
          <a:lstStyle/>
          <a:p>
            <a:r>
              <a:rPr lang="de-DE" dirty="0">
                <a:solidFill>
                  <a:schemeClr val="tx1"/>
                </a:solidFill>
              </a:rPr>
              <a:t>Wo sehen Sie Chancen und Herausforderungen beim Einsatz von Videos für kollaborative Lernprozesse im Gestalten, Tanzen, Darstellen?</a:t>
            </a:r>
          </a:p>
          <a:p>
            <a:r>
              <a:rPr lang="de-DE" dirty="0">
                <a:solidFill>
                  <a:schemeClr val="tx1"/>
                </a:solidFill>
              </a:rPr>
              <a:t>Haben Sie weitere Ideen zur Umsetzung aus der eigenen Praxis?</a:t>
            </a:r>
          </a:p>
          <a:p>
            <a:endParaRPr lang="de-DE" dirty="0">
              <a:solidFill>
                <a:schemeClr val="tx1"/>
              </a:solidFill>
            </a:endParaRPr>
          </a:p>
        </p:txBody>
      </p:sp>
      <p:sp>
        <p:nvSpPr>
          <p:cNvPr id="4" name="Foliennummernplatzhalter 3">
            <a:extLst>
              <a:ext uri="{FF2B5EF4-FFF2-40B4-BE49-F238E27FC236}">
                <a16:creationId xmlns:a16="http://schemas.microsoft.com/office/drawing/2014/main" id="{25833A3D-48C2-4A8D-850D-B73C44DFE3E9}"/>
              </a:ext>
            </a:extLst>
          </p:cNvPr>
          <p:cNvSpPr>
            <a:spLocks noGrp="1"/>
          </p:cNvSpPr>
          <p:nvPr>
            <p:ph type="sldNum" sz="quarter" idx="4"/>
          </p:nvPr>
        </p:nvSpPr>
        <p:spPr/>
        <p:txBody>
          <a:bodyPr/>
          <a:lstStyle/>
          <a:p>
            <a:fld id="{7A811826-DEC5-45A6-80D0-3A8D392BC278}" type="slidenum">
              <a:rPr lang="de-DE" smtClean="0"/>
              <a:pPr/>
              <a:t>32</a:t>
            </a:fld>
            <a:endParaRPr lang="de-DE" dirty="0"/>
          </a:p>
        </p:txBody>
      </p:sp>
    </p:spTree>
    <p:extLst>
      <p:ext uri="{BB962C8B-B14F-4D97-AF65-F5344CB8AC3E}">
        <p14:creationId xmlns:p14="http://schemas.microsoft.com/office/powerpoint/2010/main" val="1548094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678D44-E1D0-7233-9765-24729830DC73}"/>
              </a:ext>
            </a:extLst>
          </p:cNvPr>
          <p:cNvSpPr>
            <a:spLocks noGrp="1"/>
          </p:cNvSpPr>
          <p:nvPr>
            <p:ph type="title"/>
          </p:nvPr>
        </p:nvSpPr>
        <p:spPr/>
        <p:txBody>
          <a:bodyPr/>
          <a:lstStyle/>
          <a:p>
            <a:r>
              <a:rPr lang="de-DE" dirty="0"/>
              <a:t>Praxisempfehlungen für den Einsatz in der Schule</a:t>
            </a:r>
          </a:p>
        </p:txBody>
      </p:sp>
      <p:sp>
        <p:nvSpPr>
          <p:cNvPr id="3" name="Inhaltsplatzhalter 2">
            <a:extLst>
              <a:ext uri="{FF2B5EF4-FFF2-40B4-BE49-F238E27FC236}">
                <a16:creationId xmlns:a16="http://schemas.microsoft.com/office/drawing/2014/main" id="{1AA2AEE2-76D2-ED74-670F-97E81163AA8A}"/>
              </a:ext>
            </a:extLst>
          </p:cNvPr>
          <p:cNvSpPr>
            <a:spLocks noGrp="1"/>
          </p:cNvSpPr>
          <p:nvPr>
            <p:ph idx="1"/>
          </p:nvPr>
        </p:nvSpPr>
        <p:spPr>
          <a:xfrm>
            <a:off x="609599" y="1789052"/>
            <a:ext cx="10944000" cy="4521413"/>
          </a:xfrm>
        </p:spPr>
        <p:txBody>
          <a:bodyPr>
            <a:normAutofit/>
          </a:bodyPr>
          <a:lstStyle/>
          <a:p>
            <a:pPr>
              <a:lnSpc>
                <a:spcPct val="150000"/>
              </a:lnSpc>
            </a:pPr>
            <a:r>
              <a:rPr lang="de-DE" b="1" u="sng" dirty="0">
                <a:solidFill>
                  <a:schemeClr val="tx1"/>
                </a:solidFill>
              </a:rPr>
              <a:t>Gruppengröße</a:t>
            </a:r>
            <a:r>
              <a:rPr lang="de-DE" dirty="0">
                <a:solidFill>
                  <a:schemeClr val="tx1"/>
                </a:solidFill>
              </a:rPr>
              <a:t>: Kleingruppen (ideal 4 Personen)</a:t>
            </a:r>
          </a:p>
          <a:p>
            <a:pPr>
              <a:lnSpc>
                <a:spcPct val="150000"/>
              </a:lnSpc>
            </a:pPr>
            <a:r>
              <a:rPr lang="de-DE" b="1" u="sng" dirty="0">
                <a:solidFill>
                  <a:schemeClr val="tx1"/>
                </a:solidFill>
              </a:rPr>
              <a:t>Dauer</a:t>
            </a:r>
            <a:r>
              <a:rPr lang="de-DE" dirty="0">
                <a:solidFill>
                  <a:schemeClr val="tx1"/>
                </a:solidFill>
              </a:rPr>
              <a:t>: mind. 1 Woche bis zu 6 Monaten z.B. bei Projektarbeiten</a:t>
            </a:r>
          </a:p>
          <a:p>
            <a:pPr>
              <a:lnSpc>
                <a:spcPct val="150000"/>
              </a:lnSpc>
            </a:pPr>
            <a:r>
              <a:rPr lang="de-DE" b="1" u="sng" dirty="0">
                <a:solidFill>
                  <a:schemeClr val="tx1"/>
                </a:solidFill>
              </a:rPr>
              <a:t>Regeln</a:t>
            </a:r>
            <a:r>
              <a:rPr lang="de-DE" dirty="0">
                <a:solidFill>
                  <a:schemeClr val="tx1"/>
                </a:solidFill>
              </a:rPr>
              <a:t>: Sicherheitsfragen klären, Unterbindung von unterrichtsfremder Nutzung des Endgeräts</a:t>
            </a:r>
          </a:p>
          <a:p>
            <a:pPr>
              <a:lnSpc>
                <a:spcPct val="150000"/>
              </a:lnSpc>
            </a:pPr>
            <a:r>
              <a:rPr lang="de-DE" b="1" u="sng" dirty="0">
                <a:solidFill>
                  <a:schemeClr val="tx1"/>
                </a:solidFill>
              </a:rPr>
              <a:t>Aufgabenart</a:t>
            </a:r>
            <a:r>
              <a:rPr lang="de-DE" dirty="0">
                <a:solidFill>
                  <a:schemeClr val="tx1"/>
                </a:solidFill>
              </a:rPr>
              <a:t>: Aufgaben, die zum Austausch anregen, z.B. offene, entdeckungsbasierte Aufgaben</a:t>
            </a:r>
          </a:p>
          <a:p>
            <a:pPr>
              <a:lnSpc>
                <a:spcPct val="150000"/>
              </a:lnSpc>
            </a:pPr>
            <a:r>
              <a:rPr lang="de-DE" b="1" u="sng" dirty="0">
                <a:solidFill>
                  <a:schemeClr val="tx1"/>
                </a:solidFill>
              </a:rPr>
              <a:t>Aufgabenstruktur</a:t>
            </a:r>
            <a:r>
              <a:rPr lang="de-DE" b="1" dirty="0">
                <a:solidFill>
                  <a:schemeClr val="tx1"/>
                </a:solidFill>
              </a:rPr>
              <a:t>: </a:t>
            </a:r>
            <a:r>
              <a:rPr lang="de-DE" dirty="0">
                <a:solidFill>
                  <a:schemeClr val="tx1"/>
                </a:solidFill>
              </a:rPr>
              <a:t>klare Aufgabenstellung und Kommunikation der Aufgabe</a:t>
            </a:r>
          </a:p>
          <a:p>
            <a:pPr>
              <a:lnSpc>
                <a:spcPct val="150000"/>
              </a:lnSpc>
            </a:pPr>
            <a:r>
              <a:rPr lang="en-US" b="1" u="sng" dirty="0" err="1">
                <a:solidFill>
                  <a:schemeClr val="tx1"/>
                </a:solidFill>
              </a:rPr>
              <a:t>Strukturierungshilfen</a:t>
            </a:r>
            <a:r>
              <a:rPr lang="en-US" b="1" dirty="0">
                <a:solidFill>
                  <a:schemeClr val="tx1"/>
                </a:solidFill>
              </a:rPr>
              <a:t>:</a:t>
            </a:r>
            <a:r>
              <a:rPr lang="en-US" dirty="0">
                <a:solidFill>
                  <a:schemeClr val="tx1"/>
                </a:solidFill>
              </a:rPr>
              <a:t> </a:t>
            </a:r>
            <a:r>
              <a:rPr lang="de-DE" dirty="0">
                <a:solidFill>
                  <a:schemeClr val="tx1"/>
                </a:solidFill>
              </a:rPr>
              <a:t>Kooperationsskripte, z.B. </a:t>
            </a:r>
            <a:r>
              <a:rPr lang="en-US" dirty="0" err="1">
                <a:solidFill>
                  <a:schemeClr val="tx1"/>
                </a:solidFill>
              </a:rPr>
              <a:t>Struktur</a:t>
            </a:r>
            <a:r>
              <a:rPr lang="en-US" dirty="0">
                <a:solidFill>
                  <a:schemeClr val="tx1"/>
                </a:solidFill>
              </a:rPr>
              <a:t> </a:t>
            </a:r>
            <a:r>
              <a:rPr lang="en-US" dirty="0" err="1">
                <a:solidFill>
                  <a:schemeClr val="tx1"/>
                </a:solidFill>
              </a:rPr>
              <a:t>durch</a:t>
            </a:r>
            <a:r>
              <a:rPr lang="en-US" dirty="0">
                <a:solidFill>
                  <a:schemeClr val="tx1"/>
                </a:solidFill>
              </a:rPr>
              <a:t> Rollen </a:t>
            </a:r>
            <a:r>
              <a:rPr lang="en-US" dirty="0" err="1">
                <a:solidFill>
                  <a:schemeClr val="tx1"/>
                </a:solidFill>
              </a:rPr>
              <a:t>bzw</a:t>
            </a:r>
            <a:r>
              <a:rPr lang="en-US" dirty="0">
                <a:solidFill>
                  <a:schemeClr val="tx1"/>
                </a:solidFill>
              </a:rPr>
              <a:t>. </a:t>
            </a:r>
            <a:r>
              <a:rPr lang="en-US" dirty="0" err="1">
                <a:solidFill>
                  <a:schemeClr val="tx1"/>
                </a:solidFill>
              </a:rPr>
              <a:t>Aufgabenverteilung</a:t>
            </a:r>
            <a:endParaRPr lang="de-DE" b="1" u="sng" dirty="0">
              <a:solidFill>
                <a:schemeClr val="tx1"/>
              </a:solidFill>
            </a:endParaRPr>
          </a:p>
          <a:p>
            <a:pPr>
              <a:lnSpc>
                <a:spcPct val="150000"/>
              </a:lnSpc>
            </a:pPr>
            <a:endParaRPr lang="de-DE" dirty="0">
              <a:solidFill>
                <a:schemeClr val="tx1"/>
              </a:solidFill>
            </a:endParaRPr>
          </a:p>
          <a:p>
            <a:pPr>
              <a:lnSpc>
                <a:spcPct val="150000"/>
              </a:lnSpc>
            </a:pPr>
            <a:endParaRPr lang="de-DE" dirty="0">
              <a:solidFill>
                <a:schemeClr val="tx1"/>
              </a:solidFill>
            </a:endParaRPr>
          </a:p>
          <a:p>
            <a:pPr marL="0" indent="0" algn="r">
              <a:buNone/>
            </a:pPr>
            <a:r>
              <a:rPr lang="de-DE" sz="1100" dirty="0">
                <a:solidFill>
                  <a:schemeClr val="tx1"/>
                </a:solidFill>
              </a:rPr>
              <a:t>(Bähr, 2018; Döring &amp; </a:t>
            </a:r>
            <a:r>
              <a:rPr lang="de-DE" sz="1100" dirty="0" err="1">
                <a:solidFill>
                  <a:schemeClr val="tx1"/>
                </a:solidFill>
              </a:rPr>
              <a:t>Mohseni</a:t>
            </a:r>
            <a:r>
              <a:rPr lang="de-DE" sz="1100" dirty="0">
                <a:solidFill>
                  <a:schemeClr val="tx1"/>
                </a:solidFill>
              </a:rPr>
              <a:t>, 2020; Gillies, 2014; Konrad &amp; Traub, 2016; Schröder &amp; Jaitner, 2025; Sung et al., 2017; Vogel &amp; Fischer, 2020; Vogel et al., 2017)</a:t>
            </a:r>
          </a:p>
          <a:p>
            <a:endParaRPr lang="de-DE" dirty="0">
              <a:solidFill>
                <a:schemeClr val="tx1"/>
              </a:solidFill>
            </a:endParaRPr>
          </a:p>
        </p:txBody>
      </p:sp>
      <p:sp>
        <p:nvSpPr>
          <p:cNvPr id="4" name="Foliennummernplatzhalter 3">
            <a:extLst>
              <a:ext uri="{FF2B5EF4-FFF2-40B4-BE49-F238E27FC236}">
                <a16:creationId xmlns:a16="http://schemas.microsoft.com/office/drawing/2014/main" id="{8A714D49-E2FC-F3E1-6CCB-7B84990356E9}"/>
              </a:ext>
            </a:extLst>
          </p:cNvPr>
          <p:cNvSpPr>
            <a:spLocks noGrp="1"/>
          </p:cNvSpPr>
          <p:nvPr>
            <p:ph type="sldNum" sz="quarter" idx="4"/>
          </p:nvPr>
        </p:nvSpPr>
        <p:spPr/>
        <p:txBody>
          <a:bodyPr/>
          <a:lstStyle/>
          <a:p>
            <a:fld id="{7A811826-DEC5-45A6-80D0-3A8D392BC278}" type="slidenum">
              <a:rPr lang="de-DE" smtClean="0"/>
              <a:pPr/>
              <a:t>33</a:t>
            </a:fld>
            <a:endParaRPr lang="de-DE" dirty="0"/>
          </a:p>
        </p:txBody>
      </p:sp>
    </p:spTree>
    <p:extLst>
      <p:ext uri="{BB962C8B-B14F-4D97-AF65-F5344CB8AC3E}">
        <p14:creationId xmlns:p14="http://schemas.microsoft.com/office/powerpoint/2010/main" val="849884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Pause</a:t>
            </a:r>
          </a:p>
        </p:txBody>
      </p:sp>
      <p:pic>
        <p:nvPicPr>
          <p:cNvPr id="6" name="Grafik 5" descr="Gefördert vom Bundesministerium für Bildung und Forschung."/>
          <p:cNvPicPr/>
          <p:nvPr/>
        </p:nvPicPr>
        <p:blipFill>
          <a:blip r:embed="rId3"/>
          <a:stretch/>
        </p:blipFill>
        <p:spPr bwMode="auto">
          <a:xfrm>
            <a:off x="9657000" y="5546880"/>
            <a:ext cx="1688040" cy="1197360"/>
          </a:xfrm>
          <a:prstGeom prst="rect">
            <a:avLst/>
          </a:prstGeom>
          <a:ln w="0">
            <a:noFill/>
          </a:ln>
        </p:spPr>
      </p:pic>
      <p:pic>
        <p:nvPicPr>
          <p:cNvPr id="7" name="Grafik 7" descr="Finanziert von der Europäischen Union. NextGenerationEU."/>
          <p:cNvPicPr/>
          <p:nvPr/>
        </p:nvPicPr>
        <p:blipFill>
          <a:blip r:embed="rId4"/>
          <a:stretch/>
        </p:blipFill>
        <p:spPr bwMode="auto">
          <a:xfrm>
            <a:off x="7466400" y="5888160"/>
            <a:ext cx="2046600" cy="528120"/>
          </a:xfrm>
          <a:prstGeom prst="rect">
            <a:avLst/>
          </a:prstGeom>
          <a:ln w="0">
            <a:noFill/>
          </a:ln>
        </p:spPr>
      </p:pic>
      <p:pic>
        <p:nvPicPr>
          <p:cNvPr id="8" name="Grafik 3" descr="Ein Bild, das Text, Schrift, Symbol, Grafiken enthält.&#10;&#10;Automatisch generierte Beschreibung"/>
          <p:cNvPicPr/>
          <p:nvPr/>
        </p:nvPicPr>
        <p:blipFill>
          <a:blip r:embed="rId5"/>
          <a:stretch/>
        </p:blipFill>
        <p:spPr bwMode="auto">
          <a:xfrm>
            <a:off x="609600" y="5588286"/>
            <a:ext cx="2171880" cy="995400"/>
          </a:xfrm>
          <a:prstGeom prst="rect">
            <a:avLst/>
          </a:prstGeom>
          <a:ln w="0">
            <a:noFill/>
          </a:ln>
        </p:spPr>
      </p:pic>
      <p:pic>
        <p:nvPicPr>
          <p:cNvPr id="5" name="Grafik 4" descr="Kaffee mit einfarbiger Füllung">
            <a:extLst>
              <a:ext uri="{FF2B5EF4-FFF2-40B4-BE49-F238E27FC236}">
                <a16:creationId xmlns:a16="http://schemas.microsoft.com/office/drawing/2014/main" id="{80D7AA46-57ED-4699-A31A-6F00B28806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60856" y="2946175"/>
            <a:ext cx="2292744" cy="2292744"/>
          </a:xfrm>
          <a:prstGeom prst="rect">
            <a:avLst/>
          </a:prstGeom>
        </p:spPr>
      </p:pic>
      <p:sp>
        <p:nvSpPr>
          <p:cNvPr id="9" name="Inhaltsplatzhalter 8">
            <a:extLst>
              <a:ext uri="{FF2B5EF4-FFF2-40B4-BE49-F238E27FC236}">
                <a16:creationId xmlns:a16="http://schemas.microsoft.com/office/drawing/2014/main" id="{F858B154-9CAE-48BE-B57A-5CF545F72D78}"/>
              </a:ext>
            </a:extLst>
          </p:cNvPr>
          <p:cNvSpPr>
            <a:spLocks noGrp="1"/>
          </p:cNvSpPr>
          <p:nvPr>
            <p:ph idx="1"/>
          </p:nvPr>
        </p:nvSpPr>
        <p:spPr/>
        <p:txBody>
          <a:bodyPr/>
          <a:lstStyle/>
          <a:p>
            <a:endParaRPr lang="de-DE"/>
          </a:p>
        </p:txBody>
      </p:sp>
    </p:spTree>
    <p:extLst>
      <p:ext uri="{BB962C8B-B14F-4D97-AF65-F5344CB8AC3E}">
        <p14:creationId xmlns:p14="http://schemas.microsoft.com/office/powerpoint/2010/main" val="21140365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prstGeom prst="rect">
            <a:avLst/>
          </a:prstGeom>
        </p:spPr>
        <p:txBody>
          <a:bodyPr/>
          <a:lstStyle/>
          <a:p>
            <a:pPr algn="ctr"/>
            <a:r>
              <a:rPr lang="de-DE" sz="3600" dirty="0">
                <a:solidFill>
                  <a:srgbClr val="84B818"/>
                </a:solidFill>
              </a:rPr>
              <a:t>Lerneinheit 3</a:t>
            </a:r>
            <a:br>
              <a:rPr lang="de-DE" sz="3600" dirty="0">
                <a:solidFill>
                  <a:srgbClr val="84B818"/>
                </a:solidFill>
              </a:rPr>
            </a:br>
            <a:r>
              <a:rPr lang="de-DE" sz="3600" dirty="0">
                <a:solidFill>
                  <a:srgbClr val="84B818"/>
                </a:solidFill>
              </a:rPr>
              <a:t>Unterrichtsvorhaben konzipieren</a:t>
            </a:r>
          </a:p>
        </p:txBody>
      </p:sp>
      <p:sp>
        <p:nvSpPr>
          <p:cNvPr id="3" name="Textplatzhalter 2"/>
          <p:cNvSpPr>
            <a:spLocks noGrp="1"/>
          </p:cNvSpPr>
          <p:nvPr>
            <p:ph type="body" sz="quarter" idx="11"/>
          </p:nvPr>
        </p:nvSpPr>
        <p:spPr/>
        <p:txBody>
          <a:bodyPr/>
          <a:lstStyle/>
          <a:p>
            <a:pPr marL="0" indent="0" algn="ctr">
              <a:buNone/>
            </a:pPr>
            <a:r>
              <a:rPr lang="de-DE" dirty="0">
                <a:solidFill>
                  <a:schemeClr val="tx1"/>
                </a:solidFill>
              </a:rPr>
              <a:t>Anwendungsmodul</a:t>
            </a:r>
          </a:p>
        </p:txBody>
      </p:sp>
    </p:spTree>
    <p:extLst>
      <p:ext uri="{BB962C8B-B14F-4D97-AF65-F5344CB8AC3E}">
        <p14:creationId xmlns:p14="http://schemas.microsoft.com/office/powerpoint/2010/main" val="19563752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506D2E-EFAF-46EC-8E1B-1F307F6B9FAD}"/>
              </a:ext>
            </a:extLst>
          </p:cNvPr>
          <p:cNvSpPr>
            <a:spLocks noGrp="1"/>
          </p:cNvSpPr>
          <p:nvPr>
            <p:ph type="title"/>
          </p:nvPr>
        </p:nvSpPr>
        <p:spPr/>
        <p:txBody>
          <a:bodyPr/>
          <a:lstStyle/>
          <a:p>
            <a:r>
              <a:rPr lang="de-DE" dirty="0"/>
              <a:t>Unterrichtsvorhaben konzipieren</a:t>
            </a:r>
          </a:p>
        </p:txBody>
      </p:sp>
      <p:sp>
        <p:nvSpPr>
          <p:cNvPr id="3" name="Inhaltsplatzhalter 2">
            <a:extLst>
              <a:ext uri="{FF2B5EF4-FFF2-40B4-BE49-F238E27FC236}">
                <a16:creationId xmlns:a16="http://schemas.microsoft.com/office/drawing/2014/main" id="{CD95324E-0AB4-4B70-987A-6BE509E8476D}"/>
              </a:ext>
            </a:extLst>
          </p:cNvPr>
          <p:cNvSpPr>
            <a:spLocks noGrp="1"/>
          </p:cNvSpPr>
          <p:nvPr>
            <p:ph idx="1"/>
          </p:nvPr>
        </p:nvSpPr>
        <p:spPr/>
        <p:txBody>
          <a:bodyPr>
            <a:normAutofit/>
          </a:bodyPr>
          <a:lstStyle/>
          <a:p>
            <a:pPr marL="0" indent="0">
              <a:buNone/>
            </a:pPr>
            <a:r>
              <a:rPr lang="de-DE" dirty="0">
                <a:solidFill>
                  <a:schemeClr val="tx1"/>
                </a:solidFill>
              </a:rPr>
              <a:t>Entwickeln Sie ein Unterrichtsvorhaben im Bereich Gestalten, Tanzen, Darstellen, in dem Sie digital-kollaboratives Lernen einbeziehen und sich überlegen, wie digitale Medien das kollaborative Lernen unterstützen können.</a:t>
            </a:r>
          </a:p>
          <a:p>
            <a:pPr marL="0" indent="0">
              <a:buNone/>
            </a:pPr>
            <a:endParaRPr lang="de-DE" dirty="0">
              <a:solidFill>
                <a:schemeClr val="tx1"/>
              </a:solidFill>
            </a:endParaRPr>
          </a:p>
          <a:p>
            <a:r>
              <a:rPr lang="de-DE" dirty="0">
                <a:solidFill>
                  <a:schemeClr val="tx1"/>
                </a:solidFill>
              </a:rPr>
              <a:t>selbstgewählter Gegenstand im Gestalten, Tanzen, Darstellen</a:t>
            </a:r>
          </a:p>
          <a:p>
            <a:r>
              <a:rPr lang="de-DE" dirty="0">
                <a:solidFill>
                  <a:schemeClr val="tx1"/>
                </a:solidFill>
              </a:rPr>
              <a:t>Festlegung von Schulform und Stufe der Lernenden</a:t>
            </a:r>
          </a:p>
          <a:p>
            <a:r>
              <a:rPr lang="de-DE" dirty="0">
                <a:solidFill>
                  <a:schemeClr val="tx1"/>
                </a:solidFill>
              </a:rPr>
              <a:t>Festlegung von technischen, organisatorischen und zeitlichen Voraussetzungen</a:t>
            </a:r>
          </a:p>
          <a:p>
            <a:r>
              <a:rPr lang="de-DE" dirty="0">
                <a:solidFill>
                  <a:schemeClr val="tx1"/>
                </a:solidFill>
              </a:rPr>
              <a:t>4er-Gruppen</a:t>
            </a:r>
          </a:p>
          <a:p>
            <a:r>
              <a:rPr lang="de-DE" dirty="0">
                <a:solidFill>
                  <a:schemeClr val="tx1"/>
                </a:solidFill>
              </a:rPr>
              <a:t>Vorstellung der Unterrichtsvorhaben</a:t>
            </a:r>
          </a:p>
        </p:txBody>
      </p:sp>
      <p:sp>
        <p:nvSpPr>
          <p:cNvPr id="4" name="Foliennummernplatzhalter 3">
            <a:extLst>
              <a:ext uri="{FF2B5EF4-FFF2-40B4-BE49-F238E27FC236}">
                <a16:creationId xmlns:a16="http://schemas.microsoft.com/office/drawing/2014/main" id="{C47EAF71-5362-4E5C-AEF9-096A2449CB4D}"/>
              </a:ext>
            </a:extLst>
          </p:cNvPr>
          <p:cNvSpPr>
            <a:spLocks noGrp="1"/>
          </p:cNvSpPr>
          <p:nvPr>
            <p:ph type="sldNum" sz="quarter" idx="4"/>
          </p:nvPr>
        </p:nvSpPr>
        <p:spPr/>
        <p:txBody>
          <a:bodyPr/>
          <a:lstStyle/>
          <a:p>
            <a:fld id="{7A811826-DEC5-45A6-80D0-3A8D392BC278}" type="slidenum">
              <a:rPr lang="de-DE" smtClean="0"/>
              <a:pPr/>
              <a:t>36</a:t>
            </a:fld>
            <a:endParaRPr lang="de-DE" dirty="0"/>
          </a:p>
        </p:txBody>
      </p:sp>
    </p:spTree>
    <p:extLst>
      <p:ext uri="{BB962C8B-B14F-4D97-AF65-F5344CB8AC3E}">
        <p14:creationId xmlns:p14="http://schemas.microsoft.com/office/powerpoint/2010/main" val="4818861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7808C9-9BA8-4E05-9870-221BA6F24C0C}"/>
              </a:ext>
            </a:extLst>
          </p:cNvPr>
          <p:cNvSpPr>
            <a:spLocks noGrp="1"/>
          </p:cNvSpPr>
          <p:nvPr>
            <p:ph type="title"/>
          </p:nvPr>
        </p:nvSpPr>
        <p:spPr/>
        <p:txBody>
          <a:bodyPr/>
          <a:lstStyle/>
          <a:p>
            <a:r>
              <a:rPr lang="de-DE" dirty="0"/>
              <a:t>Vorstellung der Unterrichtsvorhaben</a:t>
            </a:r>
          </a:p>
        </p:txBody>
      </p:sp>
      <p:sp>
        <p:nvSpPr>
          <p:cNvPr id="3" name="Inhaltsplatzhalter 2">
            <a:extLst>
              <a:ext uri="{FF2B5EF4-FFF2-40B4-BE49-F238E27FC236}">
                <a16:creationId xmlns:a16="http://schemas.microsoft.com/office/drawing/2014/main" id="{767D3A75-2FD5-4F08-9655-03ADA12AB04A}"/>
              </a:ext>
            </a:extLst>
          </p:cNvPr>
          <p:cNvSpPr>
            <a:spLocks noGrp="1"/>
          </p:cNvSpPr>
          <p:nvPr>
            <p:ph idx="1"/>
          </p:nvPr>
        </p:nvSpPr>
        <p:spPr/>
        <p:txBody>
          <a:bodyPr/>
          <a:lstStyle/>
          <a:p>
            <a:pPr marL="0" indent="0">
              <a:buNone/>
            </a:pPr>
            <a:r>
              <a:rPr lang="de-DE" dirty="0">
                <a:solidFill>
                  <a:schemeClr val="tx1"/>
                </a:solidFill>
              </a:rPr>
              <a:t>Reflexionsfragen</a:t>
            </a:r>
          </a:p>
          <a:p>
            <a:r>
              <a:rPr lang="de-DE" dirty="0">
                <a:solidFill>
                  <a:schemeClr val="tx1"/>
                </a:solidFill>
              </a:rPr>
              <a:t>Wie wird das Gestalten, Tanzen, Darstellen durch digital-kollaboratives Lernen gefördert?</a:t>
            </a:r>
          </a:p>
          <a:p>
            <a:r>
              <a:rPr lang="de-DE" dirty="0">
                <a:solidFill>
                  <a:schemeClr val="tx1"/>
                </a:solidFill>
              </a:rPr>
              <a:t>Wie wird kollaboratives Lernen im Gestalten, Tanzen, Darstellen initiiert und gesteuert?</a:t>
            </a:r>
          </a:p>
          <a:p>
            <a:r>
              <a:rPr lang="de-DE" dirty="0">
                <a:solidFill>
                  <a:schemeClr val="tx1"/>
                </a:solidFill>
              </a:rPr>
              <a:t>Wie wird das digitale Medium zur Unterstützung des kollaborativen Lernens eingesetzt?</a:t>
            </a:r>
          </a:p>
          <a:p>
            <a:r>
              <a:rPr lang="de-DE" dirty="0">
                <a:solidFill>
                  <a:schemeClr val="tx1"/>
                </a:solidFill>
              </a:rPr>
              <a:t>Welche Herausforderungen sehen Sie und wie könnten sie bewältigt werden?</a:t>
            </a:r>
          </a:p>
          <a:p>
            <a:pPr marL="0" indent="0">
              <a:buNone/>
            </a:pPr>
            <a:endParaRPr lang="de-DE" dirty="0">
              <a:solidFill>
                <a:schemeClr val="tx1"/>
              </a:solidFill>
            </a:endParaRPr>
          </a:p>
        </p:txBody>
      </p:sp>
      <p:sp>
        <p:nvSpPr>
          <p:cNvPr id="4" name="Foliennummernplatzhalter 3">
            <a:extLst>
              <a:ext uri="{FF2B5EF4-FFF2-40B4-BE49-F238E27FC236}">
                <a16:creationId xmlns:a16="http://schemas.microsoft.com/office/drawing/2014/main" id="{D1FB46F2-18CA-4E24-A4B3-9EF680F2494A}"/>
              </a:ext>
            </a:extLst>
          </p:cNvPr>
          <p:cNvSpPr>
            <a:spLocks noGrp="1"/>
          </p:cNvSpPr>
          <p:nvPr>
            <p:ph type="sldNum" sz="quarter" idx="4"/>
          </p:nvPr>
        </p:nvSpPr>
        <p:spPr/>
        <p:txBody>
          <a:bodyPr/>
          <a:lstStyle/>
          <a:p>
            <a:fld id="{7A811826-DEC5-45A6-80D0-3A8D392BC278}" type="slidenum">
              <a:rPr lang="de-DE" smtClean="0"/>
              <a:pPr/>
              <a:t>37</a:t>
            </a:fld>
            <a:endParaRPr lang="de-DE" dirty="0"/>
          </a:p>
        </p:txBody>
      </p:sp>
    </p:spTree>
    <p:extLst>
      <p:ext uri="{BB962C8B-B14F-4D97-AF65-F5344CB8AC3E}">
        <p14:creationId xmlns:p14="http://schemas.microsoft.com/office/powerpoint/2010/main" val="8837648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Unterrichtsreihe: Gemeinsam tänzerische Choreografien mit Ball mithilfe von Videos entwickeln</a:t>
            </a:r>
          </a:p>
        </p:txBody>
      </p:sp>
      <p:graphicFrame>
        <p:nvGraphicFramePr>
          <p:cNvPr id="5" name="Inhaltsplatzhalter 4"/>
          <p:cNvGraphicFramePr>
            <a:graphicFrameLocks noGrp="1"/>
          </p:cNvGraphicFramePr>
          <p:nvPr>
            <p:ph idx="1"/>
            <p:extLst>
              <p:ext uri="{D42A27DB-BD31-4B8C-83A1-F6EECF244321}">
                <p14:modId xmlns:p14="http://schemas.microsoft.com/office/powerpoint/2010/main" val="3868523719"/>
              </p:ext>
            </p:extLst>
          </p:nvPr>
        </p:nvGraphicFramePr>
        <p:xfrm>
          <a:off x="631825" y="2135477"/>
          <a:ext cx="10944226" cy="3671997"/>
        </p:xfrm>
        <a:graphic>
          <a:graphicData uri="http://schemas.openxmlformats.org/drawingml/2006/table">
            <a:tbl>
              <a:tblPr firstRow="1" bandRow="1">
                <a:tableStyleId>{F5AB1C69-6EDB-4FF4-983F-18BD219EF322}</a:tableStyleId>
              </a:tblPr>
              <a:tblGrid>
                <a:gridCol w="661639">
                  <a:extLst>
                    <a:ext uri="{9D8B030D-6E8A-4147-A177-3AD203B41FA5}">
                      <a16:colId xmlns:a16="http://schemas.microsoft.com/office/drawing/2014/main" val="4106441860"/>
                    </a:ext>
                  </a:extLst>
                </a:gridCol>
                <a:gridCol w="10282587">
                  <a:extLst>
                    <a:ext uri="{9D8B030D-6E8A-4147-A177-3AD203B41FA5}">
                      <a16:colId xmlns:a16="http://schemas.microsoft.com/office/drawing/2014/main" val="1842054394"/>
                    </a:ext>
                  </a:extLst>
                </a:gridCol>
              </a:tblGrid>
              <a:tr h="524571">
                <a:tc>
                  <a:txBody>
                    <a:bodyPr/>
                    <a:lstStyle/>
                    <a:p>
                      <a:r>
                        <a:rPr lang="de-DE" dirty="0">
                          <a:solidFill>
                            <a:schemeClr val="tx1"/>
                          </a:solidFill>
                          <a:latin typeface="Arial" panose="020B0604020202020204" pitchFamily="34" charset="0"/>
                          <a:cs typeface="Arial" panose="020B0604020202020204" pitchFamily="34" charset="0"/>
                        </a:rPr>
                        <a:t>UE</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Inhaltliches Thema</a:t>
                      </a:r>
                      <a:r>
                        <a:rPr lang="de-DE" baseline="0" dirty="0">
                          <a:solidFill>
                            <a:schemeClr val="tx1"/>
                          </a:solidFill>
                          <a:latin typeface="Arial" panose="020B0604020202020204" pitchFamily="34" charset="0"/>
                          <a:cs typeface="Arial" panose="020B0604020202020204" pitchFamily="34" charset="0"/>
                        </a:rPr>
                        <a:t> der Unterrichtseinheit</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61862835"/>
                  </a:ext>
                </a:extLst>
              </a:tr>
              <a:tr h="524571">
                <a:tc>
                  <a:txBody>
                    <a:bodyPr/>
                    <a:lstStyle/>
                    <a:p>
                      <a:r>
                        <a:rPr lang="de-DE" dirty="0">
                          <a:solidFill>
                            <a:schemeClr val="tx1"/>
                          </a:solidFill>
                          <a:latin typeface="Arial" panose="020B0604020202020204" pitchFamily="34" charset="0"/>
                          <a:cs typeface="Arial" panose="020B0604020202020204" pitchFamily="34" charset="0"/>
                        </a:rPr>
                        <a:t>1</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Bewegungssammlung – Spannende</a:t>
                      </a:r>
                      <a:r>
                        <a:rPr lang="de-DE" baseline="0" dirty="0">
                          <a:solidFill>
                            <a:schemeClr val="tx1"/>
                          </a:solidFill>
                          <a:latin typeface="Arial" panose="020B0604020202020204" pitchFamily="34" charset="0"/>
                          <a:cs typeface="Arial" panose="020B0604020202020204" pitchFamily="34" charset="0"/>
                        </a:rPr>
                        <a:t> Bewegungen</a:t>
                      </a:r>
                      <a:r>
                        <a:rPr lang="de-DE" dirty="0">
                          <a:solidFill>
                            <a:schemeClr val="tx1"/>
                          </a:solidFill>
                          <a:latin typeface="Arial" panose="020B0604020202020204" pitchFamily="34" charset="0"/>
                          <a:cs typeface="Arial" panose="020B0604020202020204" pitchFamily="34" charset="0"/>
                        </a:rPr>
                        <a:t> mit dem Ball kreieren und kombinieren</a:t>
                      </a:r>
                    </a:p>
                  </a:txBody>
                  <a:tcPr anchor="ctr"/>
                </a:tc>
                <a:extLst>
                  <a:ext uri="{0D108BD9-81ED-4DB2-BD59-A6C34878D82A}">
                    <a16:rowId xmlns:a16="http://schemas.microsoft.com/office/drawing/2014/main" val="4164741814"/>
                  </a:ext>
                </a:extLst>
              </a:tr>
              <a:tr h="524571">
                <a:tc>
                  <a:txBody>
                    <a:bodyPr/>
                    <a:lstStyle/>
                    <a:p>
                      <a:r>
                        <a:rPr lang="de-DE" dirty="0">
                          <a:solidFill>
                            <a:schemeClr val="tx1"/>
                          </a:solidFill>
                          <a:latin typeface="Arial" panose="020B0604020202020204" pitchFamily="34" charset="0"/>
                          <a:cs typeface="Arial" panose="020B0604020202020204" pitchFamily="34" charset="0"/>
                        </a:rPr>
                        <a:t>2</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Raum – Spannung durch Variationen der</a:t>
                      </a:r>
                      <a:r>
                        <a:rPr lang="de-DE" baseline="0" dirty="0">
                          <a:solidFill>
                            <a:schemeClr val="tx1"/>
                          </a:solidFill>
                          <a:latin typeface="Arial" panose="020B0604020202020204" pitchFamily="34" charset="0"/>
                          <a:cs typeface="Arial" panose="020B0604020202020204" pitchFamily="34" charset="0"/>
                        </a:rPr>
                        <a:t> räumlichen Gestaltung</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470651780"/>
                  </a:ext>
                </a:extLst>
              </a:tr>
              <a:tr h="524571">
                <a:tc>
                  <a:txBody>
                    <a:bodyPr/>
                    <a:lstStyle/>
                    <a:p>
                      <a:r>
                        <a:rPr lang="de-DE" dirty="0">
                          <a:solidFill>
                            <a:schemeClr val="tx1"/>
                          </a:solidFill>
                          <a:latin typeface="Arial" panose="020B0604020202020204" pitchFamily="34" charset="0"/>
                          <a:cs typeface="Arial" panose="020B0604020202020204" pitchFamily="34" charset="0"/>
                        </a:rPr>
                        <a:t>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olidFill>
                            <a:schemeClr val="tx1"/>
                          </a:solidFill>
                          <a:latin typeface="Arial" panose="020B0604020202020204" pitchFamily="34" charset="0"/>
                          <a:cs typeface="Arial" panose="020B0604020202020204" pitchFamily="34" charset="0"/>
                        </a:rPr>
                        <a:t>Zeit – Spannung durch Variationen der</a:t>
                      </a:r>
                      <a:r>
                        <a:rPr lang="de-DE" baseline="0" dirty="0">
                          <a:solidFill>
                            <a:schemeClr val="tx1"/>
                          </a:solidFill>
                          <a:latin typeface="Arial" panose="020B0604020202020204" pitchFamily="34" charset="0"/>
                          <a:cs typeface="Arial" panose="020B0604020202020204" pitchFamily="34" charset="0"/>
                        </a:rPr>
                        <a:t> zeitlichen Gestaltung</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364913689"/>
                  </a:ext>
                </a:extLst>
              </a:tr>
              <a:tr h="524571">
                <a:tc>
                  <a:txBody>
                    <a:bodyPr/>
                    <a:lstStyle/>
                    <a:p>
                      <a:r>
                        <a:rPr lang="de-DE" dirty="0">
                          <a:solidFill>
                            <a:schemeClr val="tx1"/>
                          </a:solidFill>
                          <a:latin typeface="Arial" panose="020B0604020202020204" pitchFamily="34" charset="0"/>
                          <a:cs typeface="Arial" panose="020B0604020202020204" pitchFamily="34" charset="0"/>
                        </a:rPr>
                        <a:t>4</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Dynamik – Spannung durch Variationen der</a:t>
                      </a:r>
                      <a:r>
                        <a:rPr lang="de-DE" baseline="0" dirty="0">
                          <a:solidFill>
                            <a:schemeClr val="tx1"/>
                          </a:solidFill>
                          <a:latin typeface="Arial" panose="020B0604020202020204" pitchFamily="34" charset="0"/>
                          <a:cs typeface="Arial" panose="020B0604020202020204" pitchFamily="34" charset="0"/>
                        </a:rPr>
                        <a:t> dynamischen Gestaltung</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645486122"/>
                  </a:ext>
                </a:extLst>
              </a:tr>
              <a:tr h="524571">
                <a:tc>
                  <a:txBody>
                    <a:bodyPr/>
                    <a:lstStyle/>
                    <a:p>
                      <a:r>
                        <a:rPr lang="de-DE" dirty="0">
                          <a:solidFill>
                            <a:schemeClr val="tx1"/>
                          </a:solidFill>
                          <a:latin typeface="Arial" panose="020B0604020202020204" pitchFamily="34" charset="0"/>
                          <a:cs typeface="Arial" panose="020B0604020202020204" pitchFamily="34" charset="0"/>
                        </a:rPr>
                        <a:t>5</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Generalprobe – Checkliste</a:t>
                      </a:r>
                    </a:p>
                  </a:txBody>
                  <a:tcPr anchor="ctr"/>
                </a:tc>
                <a:extLst>
                  <a:ext uri="{0D108BD9-81ED-4DB2-BD59-A6C34878D82A}">
                    <a16:rowId xmlns:a16="http://schemas.microsoft.com/office/drawing/2014/main" val="3855568886"/>
                  </a:ext>
                </a:extLst>
              </a:tr>
              <a:tr h="524571">
                <a:tc>
                  <a:txBody>
                    <a:bodyPr/>
                    <a:lstStyle/>
                    <a:p>
                      <a:r>
                        <a:rPr lang="de-DE" dirty="0">
                          <a:solidFill>
                            <a:schemeClr val="tx1"/>
                          </a:solidFill>
                          <a:latin typeface="Arial" panose="020B0604020202020204" pitchFamily="34" charset="0"/>
                          <a:cs typeface="Arial" panose="020B0604020202020204" pitchFamily="34" charset="0"/>
                        </a:rPr>
                        <a:t>6</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Präsentation</a:t>
                      </a:r>
                      <a:r>
                        <a:rPr lang="de-DE" baseline="0" dirty="0">
                          <a:solidFill>
                            <a:schemeClr val="tx1"/>
                          </a:solidFill>
                          <a:latin typeface="Arial" panose="020B0604020202020204" pitchFamily="34" charset="0"/>
                          <a:cs typeface="Arial" panose="020B0604020202020204" pitchFamily="34" charset="0"/>
                        </a:rPr>
                        <a:t> der Gruppenchoreografie</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04836248"/>
                  </a:ext>
                </a:extLst>
              </a:tr>
            </a:tbl>
          </a:graphicData>
        </a:graphic>
      </p:graphicFrame>
      <p:sp>
        <p:nvSpPr>
          <p:cNvPr id="7" name="Textfeld 6">
            <a:extLst>
              <a:ext uri="{FF2B5EF4-FFF2-40B4-BE49-F238E27FC236}">
                <a16:creationId xmlns:a16="http://schemas.microsoft.com/office/drawing/2014/main" id="{4437E355-9A4C-445F-969C-8770B80A9E58}"/>
              </a:ext>
            </a:extLst>
          </p:cNvPr>
          <p:cNvSpPr txBox="1"/>
          <p:nvPr/>
        </p:nvSpPr>
        <p:spPr>
          <a:xfrm>
            <a:off x="609599" y="5895014"/>
            <a:ext cx="11329259" cy="369332"/>
          </a:xfrm>
          <a:prstGeom prst="rect">
            <a:avLst/>
          </a:prstGeom>
          <a:noFill/>
        </p:spPr>
        <p:txBody>
          <a:bodyPr wrap="square" rtlCol="0">
            <a:spAutoFit/>
          </a:bodyPr>
          <a:lstStyle/>
          <a:p>
            <a:r>
              <a:rPr lang="de-DE" i="1" dirty="0">
                <a:latin typeface="Arial" panose="020B0604020202020204" pitchFamily="34" charset="0"/>
                <a:cs typeface="Arial" panose="020B0604020202020204" pitchFamily="34" charset="0"/>
              </a:rPr>
              <a:t>Problemfrage der Unterrichtsreihe: Wie können wir eine spannende Choreografie mit Ball gestalten?</a:t>
            </a:r>
          </a:p>
        </p:txBody>
      </p:sp>
      <p:sp>
        <p:nvSpPr>
          <p:cNvPr id="6" name="Rechteck 5" descr="Die 1. Unterrichtseinheit des dargestellten Unterrichtsvorhabens wird mit einem Rechteck umrandet, um sie hervorzuheben."/>
          <p:cNvSpPr/>
          <p:nvPr/>
        </p:nvSpPr>
        <p:spPr>
          <a:xfrm>
            <a:off x="631824" y="2658659"/>
            <a:ext cx="10944000" cy="50202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Foliennummernplatzhalter 3"/>
          <p:cNvSpPr>
            <a:spLocks noGrp="1"/>
          </p:cNvSpPr>
          <p:nvPr>
            <p:ph type="sldNum" sz="quarter" idx="4"/>
          </p:nvPr>
        </p:nvSpPr>
        <p:spPr/>
        <p:txBody>
          <a:bodyPr/>
          <a:lstStyle/>
          <a:p>
            <a:fld id="{7A811826-DEC5-45A6-80D0-3A8D392BC278}" type="slidenum">
              <a:rPr lang="de-DE" smtClean="0"/>
              <a:pPr/>
              <a:t>38</a:t>
            </a:fld>
            <a:endParaRPr lang="de-DE" dirty="0"/>
          </a:p>
        </p:txBody>
      </p:sp>
    </p:spTree>
    <p:extLst>
      <p:ext uri="{BB962C8B-B14F-4D97-AF65-F5344CB8AC3E}">
        <p14:creationId xmlns:p14="http://schemas.microsoft.com/office/powerpoint/2010/main" val="2479137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txBox="1">
            <a:spLocks noGrp="1"/>
          </p:cNvSpPr>
          <p:nvPr>
            <p:ph type="title" idx="4294967295"/>
          </p:nvPr>
        </p:nvSpPr>
        <p:spPr>
          <a:xfrm>
            <a:off x="438393" y="1193354"/>
            <a:ext cx="11329259"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1"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Wie können wir eine spannende Choreografie mit Ball gestalten?</a:t>
            </a:r>
          </a:p>
        </p:txBody>
      </p:sp>
      <p:sp>
        <p:nvSpPr>
          <p:cNvPr id="3" name="Abgerundetes Rechteck 2"/>
          <p:cNvSpPr/>
          <p:nvPr/>
        </p:nvSpPr>
        <p:spPr>
          <a:xfrm>
            <a:off x="438393" y="1880110"/>
            <a:ext cx="2029153" cy="576064"/>
          </a:xfrm>
          <a:prstGeom prst="roundRect">
            <a:avLst/>
          </a:prstGeom>
          <a:solidFill>
            <a:schemeClr val="accent3"/>
          </a:solidFill>
          <a:ln>
            <a:solidFill>
              <a:srgbClr val="71893F"/>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sz="2400" dirty="0">
                <a:solidFill>
                  <a:schemeClr val="tx1"/>
                </a:solidFill>
                <a:latin typeface="Arial" panose="020B0604020202020204" pitchFamily="34" charset="0"/>
                <a:cs typeface="Arial" panose="020B0604020202020204" pitchFamily="34" charset="0"/>
              </a:rPr>
              <a:t>EA</a:t>
            </a:r>
          </a:p>
        </p:txBody>
      </p:sp>
      <p:sp>
        <p:nvSpPr>
          <p:cNvPr id="6" name="Freihandform 5"/>
          <p:cNvSpPr/>
          <p:nvPr/>
        </p:nvSpPr>
        <p:spPr>
          <a:xfrm>
            <a:off x="438394" y="2557303"/>
            <a:ext cx="2066761" cy="3456384"/>
          </a:xfrm>
          <a:custGeom>
            <a:avLst/>
            <a:gdLst>
              <a:gd name="connsiteX0" fmla="*/ 0 w 1900412"/>
              <a:gd name="connsiteY0" fmla="*/ 190041 h 2592288"/>
              <a:gd name="connsiteX1" fmla="*/ 190041 w 1900412"/>
              <a:gd name="connsiteY1" fmla="*/ 0 h 2592288"/>
              <a:gd name="connsiteX2" fmla="*/ 1710371 w 1900412"/>
              <a:gd name="connsiteY2" fmla="*/ 0 h 2592288"/>
              <a:gd name="connsiteX3" fmla="*/ 1900412 w 1900412"/>
              <a:gd name="connsiteY3" fmla="*/ 190041 h 2592288"/>
              <a:gd name="connsiteX4" fmla="*/ 1900412 w 1900412"/>
              <a:gd name="connsiteY4" fmla="*/ 2402247 h 2592288"/>
              <a:gd name="connsiteX5" fmla="*/ 1710371 w 1900412"/>
              <a:gd name="connsiteY5" fmla="*/ 2592288 h 2592288"/>
              <a:gd name="connsiteX6" fmla="*/ 190041 w 1900412"/>
              <a:gd name="connsiteY6" fmla="*/ 2592288 h 2592288"/>
              <a:gd name="connsiteX7" fmla="*/ 0 w 1900412"/>
              <a:gd name="connsiteY7" fmla="*/ 2402247 h 2592288"/>
              <a:gd name="connsiteX8" fmla="*/ 0 w 1900412"/>
              <a:gd name="connsiteY8" fmla="*/ 190041 h 259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0412" h="2592288">
                <a:moveTo>
                  <a:pt x="0" y="190041"/>
                </a:moveTo>
                <a:cubicBezTo>
                  <a:pt x="0" y="85084"/>
                  <a:pt x="85084" y="0"/>
                  <a:pt x="190041" y="0"/>
                </a:cubicBezTo>
                <a:lnTo>
                  <a:pt x="1710371" y="0"/>
                </a:lnTo>
                <a:cubicBezTo>
                  <a:pt x="1815328" y="0"/>
                  <a:pt x="1900412" y="85084"/>
                  <a:pt x="1900412" y="190041"/>
                </a:cubicBezTo>
                <a:lnTo>
                  <a:pt x="1900412" y="2402247"/>
                </a:lnTo>
                <a:cubicBezTo>
                  <a:pt x="1900412" y="2507204"/>
                  <a:pt x="1815328" y="2592288"/>
                  <a:pt x="1710371" y="2592288"/>
                </a:cubicBezTo>
                <a:lnTo>
                  <a:pt x="190041" y="2592288"/>
                </a:lnTo>
                <a:cubicBezTo>
                  <a:pt x="85084" y="2592288"/>
                  <a:pt x="0" y="2507204"/>
                  <a:pt x="0" y="2402247"/>
                </a:cubicBezTo>
                <a:lnTo>
                  <a:pt x="0" y="190041"/>
                </a:lnTo>
                <a:close/>
              </a:path>
            </a:pathLst>
          </a:custGeom>
          <a:solidFill>
            <a:schemeClr val="accent3"/>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40255" tIns="140255" rIns="140255" bIns="140255" numCol="1" spcCol="1270" anchor="ctr" anchorCtr="0">
            <a:noAutofit/>
          </a:bodyPr>
          <a:lstStyle/>
          <a:p>
            <a:pPr algn="ctr" defTabSz="770447">
              <a:lnSpc>
                <a:spcPct val="90000"/>
              </a:lnSpc>
              <a:spcBef>
                <a:spcPct val="0"/>
              </a:spcBef>
              <a:spcAft>
                <a:spcPts val="1600"/>
              </a:spcAft>
            </a:pPr>
            <a:r>
              <a:rPr lang="de-DE" sz="2200" dirty="0">
                <a:solidFill>
                  <a:schemeClr val="tx1"/>
                </a:solidFill>
                <a:latin typeface="Arial" panose="020B0604020202020204" pitchFamily="34" charset="0"/>
                <a:cs typeface="Arial" panose="020B0604020202020204" pitchFamily="34" charset="0"/>
              </a:rPr>
              <a:t>Bewegungen mit dem Ball finden</a:t>
            </a:r>
          </a:p>
        </p:txBody>
      </p:sp>
      <p:sp>
        <p:nvSpPr>
          <p:cNvPr id="8" name="Freihandform 7" descr="Ein Pfeil nach rechts zeigt den Übergang von der Eigenarbeitsphase zur Partnerarbeitsphase an."/>
          <p:cNvSpPr/>
          <p:nvPr/>
        </p:nvSpPr>
        <p:spPr>
          <a:xfrm>
            <a:off x="2664177" y="3776423"/>
            <a:ext cx="537183" cy="628403"/>
          </a:xfrm>
          <a:custGeom>
            <a:avLst/>
            <a:gdLst>
              <a:gd name="connsiteX0" fmla="*/ 0 w 402887"/>
              <a:gd name="connsiteY0" fmla="*/ 94260 h 471302"/>
              <a:gd name="connsiteX1" fmla="*/ 201444 w 402887"/>
              <a:gd name="connsiteY1" fmla="*/ 94260 h 471302"/>
              <a:gd name="connsiteX2" fmla="*/ 201444 w 402887"/>
              <a:gd name="connsiteY2" fmla="*/ 0 h 471302"/>
              <a:gd name="connsiteX3" fmla="*/ 402887 w 402887"/>
              <a:gd name="connsiteY3" fmla="*/ 235651 h 471302"/>
              <a:gd name="connsiteX4" fmla="*/ 201444 w 402887"/>
              <a:gd name="connsiteY4" fmla="*/ 471302 h 471302"/>
              <a:gd name="connsiteX5" fmla="*/ 201444 w 402887"/>
              <a:gd name="connsiteY5" fmla="*/ 377042 h 471302"/>
              <a:gd name="connsiteX6" fmla="*/ 0 w 402887"/>
              <a:gd name="connsiteY6" fmla="*/ 377042 h 471302"/>
              <a:gd name="connsiteX7" fmla="*/ 0 w 402887"/>
              <a:gd name="connsiteY7" fmla="*/ 94260 h 471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2887" h="471302">
                <a:moveTo>
                  <a:pt x="0" y="94260"/>
                </a:moveTo>
                <a:lnTo>
                  <a:pt x="201444" y="94260"/>
                </a:lnTo>
                <a:lnTo>
                  <a:pt x="201444" y="0"/>
                </a:lnTo>
                <a:lnTo>
                  <a:pt x="402887" y="235651"/>
                </a:lnTo>
                <a:lnTo>
                  <a:pt x="201444" y="471302"/>
                </a:lnTo>
                <a:lnTo>
                  <a:pt x="201444" y="377042"/>
                </a:lnTo>
                <a:lnTo>
                  <a:pt x="0" y="377042"/>
                </a:lnTo>
                <a:lnTo>
                  <a:pt x="0" y="94260"/>
                </a:lnTo>
                <a:close/>
              </a:path>
            </a:pathLst>
          </a:cu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lt1"/>
          </a:fontRef>
        </p:style>
        <p:txBody>
          <a:bodyPr spcFirstLastPara="0" vert="horz" wrap="square" lIns="0" tIns="125680" rIns="161155" bIns="125680" numCol="1" spcCol="1270" anchor="ctr" anchorCtr="0">
            <a:noAutofit/>
          </a:bodyPr>
          <a:lstStyle/>
          <a:p>
            <a:pPr defTabSz="651917">
              <a:lnSpc>
                <a:spcPct val="90000"/>
              </a:lnSpc>
              <a:spcBef>
                <a:spcPct val="0"/>
              </a:spcBef>
              <a:spcAft>
                <a:spcPct val="35000"/>
              </a:spcAft>
            </a:pPr>
            <a:endParaRPr lang="de-DE" sz="1467"/>
          </a:p>
        </p:txBody>
      </p:sp>
      <p:sp>
        <p:nvSpPr>
          <p:cNvPr id="14" name="Abgerundetes Rechteck 13"/>
          <p:cNvSpPr/>
          <p:nvPr/>
        </p:nvSpPr>
        <p:spPr>
          <a:xfrm>
            <a:off x="3379185" y="1895289"/>
            <a:ext cx="2029153" cy="57606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sz="2400" dirty="0">
                <a:solidFill>
                  <a:schemeClr val="tx1"/>
                </a:solidFill>
                <a:latin typeface="Arial" panose="020B0604020202020204" pitchFamily="34" charset="0"/>
                <a:cs typeface="Arial" panose="020B0604020202020204" pitchFamily="34" charset="0"/>
              </a:rPr>
              <a:t>PA</a:t>
            </a:r>
          </a:p>
        </p:txBody>
      </p:sp>
      <p:sp>
        <p:nvSpPr>
          <p:cNvPr id="13" name="Freihandform 12"/>
          <p:cNvSpPr/>
          <p:nvPr/>
        </p:nvSpPr>
        <p:spPr>
          <a:xfrm>
            <a:off x="3360382" y="2572482"/>
            <a:ext cx="2066761" cy="3456384"/>
          </a:xfrm>
          <a:custGeom>
            <a:avLst/>
            <a:gdLst>
              <a:gd name="connsiteX0" fmla="*/ 0 w 1900412"/>
              <a:gd name="connsiteY0" fmla="*/ 190041 h 2592288"/>
              <a:gd name="connsiteX1" fmla="*/ 190041 w 1900412"/>
              <a:gd name="connsiteY1" fmla="*/ 0 h 2592288"/>
              <a:gd name="connsiteX2" fmla="*/ 1710371 w 1900412"/>
              <a:gd name="connsiteY2" fmla="*/ 0 h 2592288"/>
              <a:gd name="connsiteX3" fmla="*/ 1900412 w 1900412"/>
              <a:gd name="connsiteY3" fmla="*/ 190041 h 2592288"/>
              <a:gd name="connsiteX4" fmla="*/ 1900412 w 1900412"/>
              <a:gd name="connsiteY4" fmla="*/ 2402247 h 2592288"/>
              <a:gd name="connsiteX5" fmla="*/ 1710371 w 1900412"/>
              <a:gd name="connsiteY5" fmla="*/ 2592288 h 2592288"/>
              <a:gd name="connsiteX6" fmla="*/ 190041 w 1900412"/>
              <a:gd name="connsiteY6" fmla="*/ 2592288 h 2592288"/>
              <a:gd name="connsiteX7" fmla="*/ 0 w 1900412"/>
              <a:gd name="connsiteY7" fmla="*/ 2402247 h 2592288"/>
              <a:gd name="connsiteX8" fmla="*/ 0 w 1900412"/>
              <a:gd name="connsiteY8" fmla="*/ 190041 h 259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0412" h="2592288">
                <a:moveTo>
                  <a:pt x="0" y="190041"/>
                </a:moveTo>
                <a:cubicBezTo>
                  <a:pt x="0" y="85084"/>
                  <a:pt x="85084" y="0"/>
                  <a:pt x="190041" y="0"/>
                </a:cubicBezTo>
                <a:lnTo>
                  <a:pt x="1710371" y="0"/>
                </a:lnTo>
                <a:cubicBezTo>
                  <a:pt x="1815328" y="0"/>
                  <a:pt x="1900412" y="85084"/>
                  <a:pt x="1900412" y="190041"/>
                </a:cubicBezTo>
                <a:lnTo>
                  <a:pt x="1900412" y="2402247"/>
                </a:lnTo>
                <a:cubicBezTo>
                  <a:pt x="1900412" y="2507204"/>
                  <a:pt x="1815328" y="2592288"/>
                  <a:pt x="1710371" y="2592288"/>
                </a:cubicBezTo>
                <a:lnTo>
                  <a:pt x="190041" y="2592288"/>
                </a:lnTo>
                <a:cubicBezTo>
                  <a:pt x="85084" y="2592288"/>
                  <a:pt x="0" y="2507204"/>
                  <a:pt x="0" y="2402247"/>
                </a:cubicBezTo>
                <a:lnTo>
                  <a:pt x="0" y="19004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40255" tIns="140255" rIns="140255" bIns="140255" numCol="1" spcCol="1270" anchor="ctr" anchorCtr="0">
            <a:noAutofit/>
          </a:bodyPr>
          <a:lstStyle/>
          <a:p>
            <a:pPr algn="ctr" defTabSz="770447">
              <a:lnSpc>
                <a:spcPct val="90000"/>
              </a:lnSpc>
              <a:spcBef>
                <a:spcPct val="0"/>
              </a:spcBef>
              <a:spcAft>
                <a:spcPts val="600"/>
              </a:spcAft>
            </a:pPr>
            <a:r>
              <a:rPr lang="de-DE" sz="2200" dirty="0">
                <a:solidFill>
                  <a:schemeClr val="tx1"/>
                </a:solidFill>
                <a:latin typeface="Arial" panose="020B0604020202020204" pitchFamily="34" charset="0"/>
                <a:cs typeface="Arial" panose="020B0604020202020204" pitchFamily="34" charset="0"/>
              </a:rPr>
              <a:t>Bewegungen auswählen und filmen</a:t>
            </a:r>
          </a:p>
          <a:p>
            <a:pPr algn="ctr" defTabSz="770447">
              <a:lnSpc>
                <a:spcPct val="90000"/>
              </a:lnSpc>
              <a:spcBef>
                <a:spcPct val="0"/>
              </a:spcBef>
              <a:spcAft>
                <a:spcPts val="1600"/>
              </a:spcAft>
            </a:pPr>
            <a:r>
              <a:rPr lang="de-DE" sz="1200" dirty="0">
                <a:solidFill>
                  <a:schemeClr val="tx1"/>
                </a:solidFill>
                <a:latin typeface="Arial" panose="020B0604020202020204" pitchFamily="34" charset="0"/>
                <a:cs typeface="Arial" panose="020B0604020202020204" pitchFamily="34" charset="0"/>
              </a:rPr>
              <a:t>(mindestens 2)</a:t>
            </a:r>
          </a:p>
        </p:txBody>
      </p:sp>
      <p:sp>
        <p:nvSpPr>
          <p:cNvPr id="15" name="Freihandform 14" descr="Ein Pfeil nach rechts zeigt den Übergang von der Partnerarbeitsphase zur Gruppenarbeit an."/>
          <p:cNvSpPr/>
          <p:nvPr/>
        </p:nvSpPr>
        <p:spPr>
          <a:xfrm>
            <a:off x="5586165" y="3776423"/>
            <a:ext cx="537183" cy="628403"/>
          </a:xfrm>
          <a:custGeom>
            <a:avLst/>
            <a:gdLst>
              <a:gd name="connsiteX0" fmla="*/ 0 w 402887"/>
              <a:gd name="connsiteY0" fmla="*/ 94260 h 471302"/>
              <a:gd name="connsiteX1" fmla="*/ 201444 w 402887"/>
              <a:gd name="connsiteY1" fmla="*/ 94260 h 471302"/>
              <a:gd name="connsiteX2" fmla="*/ 201444 w 402887"/>
              <a:gd name="connsiteY2" fmla="*/ 0 h 471302"/>
              <a:gd name="connsiteX3" fmla="*/ 402887 w 402887"/>
              <a:gd name="connsiteY3" fmla="*/ 235651 h 471302"/>
              <a:gd name="connsiteX4" fmla="*/ 201444 w 402887"/>
              <a:gd name="connsiteY4" fmla="*/ 471302 h 471302"/>
              <a:gd name="connsiteX5" fmla="*/ 201444 w 402887"/>
              <a:gd name="connsiteY5" fmla="*/ 377042 h 471302"/>
              <a:gd name="connsiteX6" fmla="*/ 0 w 402887"/>
              <a:gd name="connsiteY6" fmla="*/ 377042 h 471302"/>
              <a:gd name="connsiteX7" fmla="*/ 0 w 402887"/>
              <a:gd name="connsiteY7" fmla="*/ 94260 h 471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2887" h="471302">
                <a:moveTo>
                  <a:pt x="0" y="94260"/>
                </a:moveTo>
                <a:lnTo>
                  <a:pt x="201444" y="94260"/>
                </a:lnTo>
                <a:lnTo>
                  <a:pt x="201444" y="0"/>
                </a:lnTo>
                <a:lnTo>
                  <a:pt x="402887" y="235651"/>
                </a:lnTo>
                <a:lnTo>
                  <a:pt x="201444" y="471302"/>
                </a:lnTo>
                <a:lnTo>
                  <a:pt x="201444" y="377042"/>
                </a:lnTo>
                <a:lnTo>
                  <a:pt x="0" y="377042"/>
                </a:lnTo>
                <a:lnTo>
                  <a:pt x="0" y="94260"/>
                </a:lnTo>
                <a:close/>
              </a:path>
            </a:pathLst>
          </a:cu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lt1"/>
          </a:fontRef>
        </p:style>
        <p:txBody>
          <a:bodyPr spcFirstLastPara="0" vert="horz" wrap="square" lIns="0" tIns="125680" rIns="161155" bIns="125680" numCol="1" spcCol="1270" anchor="ctr" anchorCtr="0">
            <a:noAutofit/>
          </a:bodyPr>
          <a:lstStyle/>
          <a:p>
            <a:pPr defTabSz="651917">
              <a:lnSpc>
                <a:spcPct val="90000"/>
              </a:lnSpc>
              <a:spcBef>
                <a:spcPct val="0"/>
              </a:spcBef>
              <a:spcAft>
                <a:spcPct val="35000"/>
              </a:spcAft>
            </a:pPr>
            <a:endParaRPr lang="de-DE" sz="1467"/>
          </a:p>
        </p:txBody>
      </p:sp>
      <p:sp>
        <p:nvSpPr>
          <p:cNvPr id="5" name="Abgerundetes Rechteck 4"/>
          <p:cNvSpPr/>
          <p:nvPr/>
        </p:nvSpPr>
        <p:spPr>
          <a:xfrm>
            <a:off x="6282368" y="1880110"/>
            <a:ext cx="3500671" cy="576064"/>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sz="2400" dirty="0">
                <a:solidFill>
                  <a:schemeClr val="tx1"/>
                </a:solidFill>
                <a:latin typeface="Arial" panose="020B0604020202020204" pitchFamily="34" charset="0"/>
                <a:cs typeface="Arial" panose="020B0604020202020204" pitchFamily="34" charset="0"/>
              </a:rPr>
              <a:t>Gruppenarbeit</a:t>
            </a:r>
          </a:p>
        </p:txBody>
      </p:sp>
      <p:sp>
        <p:nvSpPr>
          <p:cNvPr id="10" name="Freihandform 9"/>
          <p:cNvSpPr/>
          <p:nvPr/>
        </p:nvSpPr>
        <p:spPr>
          <a:xfrm>
            <a:off x="6282370" y="2572482"/>
            <a:ext cx="3500669" cy="3456384"/>
          </a:xfrm>
          <a:custGeom>
            <a:avLst/>
            <a:gdLst>
              <a:gd name="connsiteX0" fmla="*/ 0 w 3165250"/>
              <a:gd name="connsiteY0" fmla="*/ 259229 h 2592288"/>
              <a:gd name="connsiteX1" fmla="*/ 259229 w 3165250"/>
              <a:gd name="connsiteY1" fmla="*/ 0 h 2592288"/>
              <a:gd name="connsiteX2" fmla="*/ 2906021 w 3165250"/>
              <a:gd name="connsiteY2" fmla="*/ 0 h 2592288"/>
              <a:gd name="connsiteX3" fmla="*/ 3165250 w 3165250"/>
              <a:gd name="connsiteY3" fmla="*/ 259229 h 2592288"/>
              <a:gd name="connsiteX4" fmla="*/ 3165250 w 3165250"/>
              <a:gd name="connsiteY4" fmla="*/ 2333059 h 2592288"/>
              <a:gd name="connsiteX5" fmla="*/ 2906021 w 3165250"/>
              <a:gd name="connsiteY5" fmla="*/ 2592288 h 2592288"/>
              <a:gd name="connsiteX6" fmla="*/ 259229 w 3165250"/>
              <a:gd name="connsiteY6" fmla="*/ 2592288 h 2592288"/>
              <a:gd name="connsiteX7" fmla="*/ 0 w 3165250"/>
              <a:gd name="connsiteY7" fmla="*/ 2333059 h 2592288"/>
              <a:gd name="connsiteX8" fmla="*/ 0 w 3165250"/>
              <a:gd name="connsiteY8" fmla="*/ 259229 h 259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5250" h="2592288">
                <a:moveTo>
                  <a:pt x="0" y="259229"/>
                </a:moveTo>
                <a:cubicBezTo>
                  <a:pt x="0" y="116061"/>
                  <a:pt x="116061" y="0"/>
                  <a:pt x="259229" y="0"/>
                </a:cubicBezTo>
                <a:lnTo>
                  <a:pt x="2906021" y="0"/>
                </a:lnTo>
                <a:cubicBezTo>
                  <a:pt x="3049189" y="0"/>
                  <a:pt x="3165250" y="116061"/>
                  <a:pt x="3165250" y="259229"/>
                </a:cubicBezTo>
                <a:lnTo>
                  <a:pt x="3165250" y="2333059"/>
                </a:lnTo>
                <a:cubicBezTo>
                  <a:pt x="3165250" y="2476227"/>
                  <a:pt x="3049189" y="2592288"/>
                  <a:pt x="2906021" y="2592288"/>
                </a:cubicBezTo>
                <a:lnTo>
                  <a:pt x="259229" y="2592288"/>
                </a:lnTo>
                <a:cubicBezTo>
                  <a:pt x="116061" y="2592288"/>
                  <a:pt x="0" y="2476227"/>
                  <a:pt x="0" y="2333059"/>
                </a:cubicBezTo>
                <a:lnTo>
                  <a:pt x="0" y="259229"/>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72355" tIns="172355" rIns="172355" bIns="172355" numCol="1" spcCol="1270" anchor="ctr" anchorCtr="0">
            <a:noAutofit/>
          </a:bodyPr>
          <a:lstStyle/>
          <a:p>
            <a:pPr defTabSz="829713">
              <a:lnSpc>
                <a:spcPct val="90000"/>
              </a:lnSpc>
              <a:spcBef>
                <a:spcPct val="0"/>
              </a:spcBef>
              <a:spcAft>
                <a:spcPts val="3000"/>
              </a:spcAft>
            </a:pPr>
            <a:r>
              <a:rPr lang="de-DE" sz="2200" dirty="0">
                <a:solidFill>
                  <a:schemeClr val="tx1"/>
                </a:solidFill>
                <a:latin typeface="Arial" panose="020B0604020202020204" pitchFamily="34" charset="0"/>
                <a:cs typeface="Arial" panose="020B0604020202020204" pitchFamily="34" charset="0"/>
              </a:rPr>
              <a:t>Ergebnisse austauschen</a:t>
            </a:r>
          </a:p>
          <a:p>
            <a:pPr defTabSz="829713">
              <a:lnSpc>
                <a:spcPct val="90000"/>
              </a:lnSpc>
              <a:spcBef>
                <a:spcPct val="0"/>
              </a:spcBef>
              <a:spcAft>
                <a:spcPts val="600"/>
              </a:spcAft>
            </a:pPr>
            <a:r>
              <a:rPr lang="de-DE" sz="2200" dirty="0">
                <a:solidFill>
                  <a:schemeClr val="tx1"/>
                </a:solidFill>
                <a:latin typeface="Arial" panose="020B0604020202020204" pitchFamily="34" charset="0"/>
                <a:cs typeface="Arial" panose="020B0604020202020204" pitchFamily="34" charset="0"/>
              </a:rPr>
              <a:t>Choreografie entwickeln </a:t>
            </a:r>
          </a:p>
          <a:p>
            <a:pPr defTabSz="829713">
              <a:lnSpc>
                <a:spcPct val="90000"/>
              </a:lnSpc>
              <a:spcBef>
                <a:spcPct val="0"/>
              </a:spcBef>
              <a:spcAft>
                <a:spcPts val="2400"/>
              </a:spcAft>
            </a:pPr>
            <a:r>
              <a:rPr lang="de-DE" sz="1200" dirty="0">
                <a:solidFill>
                  <a:schemeClr val="tx1"/>
                </a:solidFill>
                <a:latin typeface="Arial" panose="020B0604020202020204" pitchFamily="34" charset="0"/>
                <a:cs typeface="Arial" panose="020B0604020202020204" pitchFamily="34" charset="0"/>
                <a:sym typeface="Wingdings" panose="05000000000000000000" pitchFamily="2" charset="2"/>
              </a:rPr>
              <a:t> </a:t>
            </a:r>
            <a:r>
              <a:rPr lang="de-DE" sz="1200" dirty="0">
                <a:solidFill>
                  <a:schemeClr val="tx1"/>
                </a:solidFill>
                <a:latin typeface="Arial" panose="020B0604020202020204" pitchFamily="34" charset="0"/>
                <a:cs typeface="Arial" panose="020B0604020202020204" pitchFamily="34" charset="0"/>
              </a:rPr>
              <a:t>aus jeder Bewegungsform eine Bewegung</a:t>
            </a:r>
          </a:p>
          <a:p>
            <a:pPr defTabSz="829713">
              <a:lnSpc>
                <a:spcPct val="90000"/>
              </a:lnSpc>
              <a:spcBef>
                <a:spcPct val="0"/>
              </a:spcBef>
              <a:spcAft>
                <a:spcPts val="600"/>
              </a:spcAft>
            </a:pPr>
            <a:r>
              <a:rPr lang="de-DE" sz="2200" dirty="0">
                <a:solidFill>
                  <a:schemeClr val="tx1"/>
                </a:solidFill>
                <a:latin typeface="Arial" panose="020B0604020202020204" pitchFamily="34" charset="0"/>
                <a:cs typeface="Arial" panose="020B0604020202020204" pitchFamily="34" charset="0"/>
              </a:rPr>
              <a:t>Videos erstellen</a:t>
            </a:r>
          </a:p>
          <a:p>
            <a:pPr defTabSz="829713">
              <a:lnSpc>
                <a:spcPct val="90000"/>
              </a:lnSpc>
              <a:spcBef>
                <a:spcPct val="0"/>
              </a:spcBef>
              <a:spcAft>
                <a:spcPts val="1800"/>
              </a:spcAft>
            </a:pPr>
            <a:r>
              <a:rPr lang="de-DE" sz="1200" dirty="0">
                <a:solidFill>
                  <a:schemeClr val="tx1"/>
                </a:solidFill>
                <a:latin typeface="Arial" panose="020B0604020202020204" pitchFamily="34" charset="0"/>
                <a:cs typeface="Arial" panose="020B0604020202020204" pitchFamily="34" charset="0"/>
                <a:sym typeface="Wingdings" panose="05000000000000000000" pitchFamily="2" charset="2"/>
              </a:rPr>
              <a:t></a:t>
            </a:r>
            <a:r>
              <a:rPr lang="de-DE" sz="1200" dirty="0">
                <a:solidFill>
                  <a:schemeClr val="tx1"/>
                </a:solidFill>
                <a:latin typeface="Arial" panose="020B0604020202020204" pitchFamily="34" charset="0"/>
                <a:cs typeface="Arial" panose="020B0604020202020204" pitchFamily="34" charset="0"/>
              </a:rPr>
              <a:t> Video für Präsentationsphase auswählen</a:t>
            </a:r>
          </a:p>
        </p:txBody>
      </p:sp>
      <p:sp>
        <p:nvSpPr>
          <p:cNvPr id="11" name="Freihandform 10" descr="Ein Pfeil nach rechts zeigt den Übergang von der Gruppenarbeit zur Präsentationsphase an."/>
          <p:cNvSpPr/>
          <p:nvPr/>
        </p:nvSpPr>
        <p:spPr>
          <a:xfrm>
            <a:off x="9942061" y="3791602"/>
            <a:ext cx="537183" cy="628403"/>
          </a:xfrm>
          <a:custGeom>
            <a:avLst/>
            <a:gdLst>
              <a:gd name="connsiteX0" fmla="*/ 0 w 402887"/>
              <a:gd name="connsiteY0" fmla="*/ 94260 h 471302"/>
              <a:gd name="connsiteX1" fmla="*/ 201444 w 402887"/>
              <a:gd name="connsiteY1" fmla="*/ 94260 h 471302"/>
              <a:gd name="connsiteX2" fmla="*/ 201444 w 402887"/>
              <a:gd name="connsiteY2" fmla="*/ 0 h 471302"/>
              <a:gd name="connsiteX3" fmla="*/ 402887 w 402887"/>
              <a:gd name="connsiteY3" fmla="*/ 235651 h 471302"/>
              <a:gd name="connsiteX4" fmla="*/ 201444 w 402887"/>
              <a:gd name="connsiteY4" fmla="*/ 471302 h 471302"/>
              <a:gd name="connsiteX5" fmla="*/ 201444 w 402887"/>
              <a:gd name="connsiteY5" fmla="*/ 377042 h 471302"/>
              <a:gd name="connsiteX6" fmla="*/ 0 w 402887"/>
              <a:gd name="connsiteY6" fmla="*/ 377042 h 471302"/>
              <a:gd name="connsiteX7" fmla="*/ 0 w 402887"/>
              <a:gd name="connsiteY7" fmla="*/ 94260 h 471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2887" h="471302">
                <a:moveTo>
                  <a:pt x="0" y="94260"/>
                </a:moveTo>
                <a:lnTo>
                  <a:pt x="201444" y="94260"/>
                </a:lnTo>
                <a:lnTo>
                  <a:pt x="201444" y="0"/>
                </a:lnTo>
                <a:lnTo>
                  <a:pt x="402887" y="235651"/>
                </a:lnTo>
                <a:lnTo>
                  <a:pt x="201444" y="471302"/>
                </a:lnTo>
                <a:lnTo>
                  <a:pt x="201444" y="377042"/>
                </a:lnTo>
                <a:lnTo>
                  <a:pt x="0" y="377042"/>
                </a:lnTo>
                <a:lnTo>
                  <a:pt x="0" y="94260"/>
                </a:lnTo>
                <a:close/>
              </a:path>
            </a:pathLst>
          </a:cu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lt1"/>
          </a:fontRef>
        </p:style>
        <p:txBody>
          <a:bodyPr spcFirstLastPara="0" vert="horz" wrap="square" lIns="0" tIns="125680" rIns="161155" bIns="125680" numCol="1" spcCol="1270" anchor="ctr" anchorCtr="0">
            <a:noAutofit/>
          </a:bodyPr>
          <a:lstStyle/>
          <a:p>
            <a:pPr defTabSz="651917">
              <a:lnSpc>
                <a:spcPct val="90000"/>
              </a:lnSpc>
              <a:spcBef>
                <a:spcPct val="0"/>
              </a:spcBef>
              <a:spcAft>
                <a:spcPct val="35000"/>
              </a:spcAft>
            </a:pPr>
            <a:endParaRPr lang="de-DE" sz="1467"/>
          </a:p>
        </p:txBody>
      </p:sp>
      <p:sp>
        <p:nvSpPr>
          <p:cNvPr id="36" name="Abgerundetes Rechteck 35"/>
          <p:cNvSpPr/>
          <p:nvPr/>
        </p:nvSpPr>
        <p:spPr>
          <a:xfrm>
            <a:off x="10638264" y="1870990"/>
            <a:ext cx="942234" cy="4142699"/>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vert="vert270" rtlCol="0" anchor="ctr"/>
          <a:lstStyle/>
          <a:p>
            <a:pPr algn="ctr"/>
            <a:r>
              <a:rPr lang="de-DE" sz="2400" dirty="0">
                <a:solidFill>
                  <a:schemeClr val="tx1"/>
                </a:solidFill>
                <a:latin typeface="Arial" panose="020B0604020202020204" pitchFamily="34" charset="0"/>
                <a:cs typeface="Arial" panose="020B0604020202020204" pitchFamily="34" charset="0"/>
              </a:rPr>
              <a:t>Präsentation</a:t>
            </a:r>
          </a:p>
        </p:txBody>
      </p:sp>
      <p:sp>
        <p:nvSpPr>
          <p:cNvPr id="16" name="Abgerundetes Rechteck 15">
            <a:extLst>
              <a:ext uri="{C183D7F6-B498-43B3-948B-1728B52AA6E4}">
                <adec:decorative xmlns:adec="http://schemas.microsoft.com/office/drawing/2017/decorative" val="1"/>
              </a:ext>
            </a:extLst>
          </p:cNvPr>
          <p:cNvSpPr/>
          <p:nvPr/>
        </p:nvSpPr>
        <p:spPr>
          <a:xfrm>
            <a:off x="5741233" y="299063"/>
            <a:ext cx="2775187" cy="576064"/>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solidFill>
                  <a:schemeClr val="tx1"/>
                </a:solidFill>
                <a:latin typeface="Arial" panose="020B0604020202020204" pitchFamily="34" charset="0"/>
                <a:cs typeface="Arial" panose="020B0604020202020204" pitchFamily="34" charset="0"/>
              </a:rPr>
              <a:t>iPad: </a:t>
            </a:r>
            <a:r>
              <a:rPr lang="de-DE" i="1" dirty="0">
                <a:solidFill>
                  <a:schemeClr val="tx1"/>
                </a:solidFill>
                <a:latin typeface="Arial" panose="020B0604020202020204" pitchFamily="34" charset="0"/>
                <a:cs typeface="Arial" panose="020B0604020202020204" pitchFamily="34" charset="0"/>
              </a:rPr>
              <a:t>Entsperrungscode</a:t>
            </a:r>
          </a:p>
        </p:txBody>
      </p:sp>
    </p:spTree>
    <p:extLst>
      <p:ext uri="{BB962C8B-B14F-4D97-AF65-F5344CB8AC3E}">
        <p14:creationId xmlns:p14="http://schemas.microsoft.com/office/powerpoint/2010/main" val="487183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3" grpId="0" animBg="1"/>
      <p:bldP spid="15"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B3A11B-ADBC-4516-B17E-D5A14DCDE64B}"/>
              </a:ext>
            </a:extLst>
          </p:cNvPr>
          <p:cNvSpPr>
            <a:spLocks noGrp="1"/>
          </p:cNvSpPr>
          <p:nvPr>
            <p:ph type="title"/>
          </p:nvPr>
        </p:nvSpPr>
        <p:spPr/>
        <p:txBody>
          <a:bodyPr/>
          <a:lstStyle/>
          <a:p>
            <a:r>
              <a:rPr lang="de-DE" dirty="0"/>
              <a:t>Begrüßung, Kennenlernen und Erwartungen</a:t>
            </a:r>
          </a:p>
        </p:txBody>
      </p:sp>
      <p:sp>
        <p:nvSpPr>
          <p:cNvPr id="3" name="Inhaltsplatzhalter 2">
            <a:extLst>
              <a:ext uri="{FF2B5EF4-FFF2-40B4-BE49-F238E27FC236}">
                <a16:creationId xmlns:a16="http://schemas.microsoft.com/office/drawing/2014/main" id="{299BFF86-BCEE-47B2-891B-007491264041}"/>
              </a:ext>
            </a:extLst>
          </p:cNvPr>
          <p:cNvSpPr>
            <a:spLocks noGrp="1"/>
          </p:cNvSpPr>
          <p:nvPr>
            <p:ph idx="1"/>
          </p:nvPr>
        </p:nvSpPr>
        <p:spPr/>
        <p:txBody>
          <a:bodyPr/>
          <a:lstStyle/>
          <a:p>
            <a:r>
              <a:rPr lang="de-DE" dirty="0">
                <a:solidFill>
                  <a:schemeClr val="tx1"/>
                </a:solidFill>
              </a:rPr>
              <a:t>Vorstellungsrunde (Name &amp; Bewegung, Schule, Tanzerfahrung, Wunsch für die Fortbildung)</a:t>
            </a:r>
          </a:p>
          <a:p>
            <a:r>
              <a:rPr lang="de-DE" dirty="0">
                <a:solidFill>
                  <a:schemeClr val="tx1"/>
                </a:solidFill>
              </a:rPr>
              <a:t>Bewegte Begrüßung </a:t>
            </a:r>
          </a:p>
          <a:p>
            <a:endParaRPr lang="de-DE" dirty="0">
              <a:solidFill>
                <a:schemeClr val="tx1"/>
              </a:solidFill>
            </a:endParaRPr>
          </a:p>
        </p:txBody>
      </p:sp>
      <p:sp>
        <p:nvSpPr>
          <p:cNvPr id="4" name="Foliennummernplatzhalter 3">
            <a:extLst>
              <a:ext uri="{FF2B5EF4-FFF2-40B4-BE49-F238E27FC236}">
                <a16:creationId xmlns:a16="http://schemas.microsoft.com/office/drawing/2014/main" id="{55F3B848-E28A-40C8-936F-9448A68C65D5}"/>
              </a:ext>
            </a:extLst>
          </p:cNvPr>
          <p:cNvSpPr>
            <a:spLocks noGrp="1"/>
          </p:cNvSpPr>
          <p:nvPr>
            <p:ph type="sldNum" sz="quarter" idx="4"/>
          </p:nvPr>
        </p:nvSpPr>
        <p:spPr/>
        <p:txBody>
          <a:bodyPr/>
          <a:lstStyle/>
          <a:p>
            <a:fld id="{7A811826-DEC5-45A6-80D0-3A8D392BC278}" type="slidenum">
              <a:rPr lang="de-DE" smtClean="0"/>
              <a:pPr/>
              <a:t>4</a:t>
            </a:fld>
            <a:endParaRPr lang="de-DE" dirty="0"/>
          </a:p>
        </p:txBody>
      </p:sp>
    </p:spTree>
    <p:extLst>
      <p:ext uri="{BB962C8B-B14F-4D97-AF65-F5344CB8AC3E}">
        <p14:creationId xmlns:p14="http://schemas.microsoft.com/office/powerpoint/2010/main" val="7091025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bgerundetes Rechteck 6"/>
          <p:cNvSpPr>
            <a:spLocks noGrp="1"/>
          </p:cNvSpPr>
          <p:nvPr>
            <p:ph type="title" idx="4294967295"/>
          </p:nvPr>
        </p:nvSpPr>
        <p:spPr>
          <a:xfrm>
            <a:off x="431371" y="1316765"/>
            <a:ext cx="11287121" cy="576064"/>
          </a:xfrm>
          <a:prstGeom prst="roundRect">
            <a:avLst/>
          </a:prstGeom>
          <a:solidFill>
            <a:schemeClr val="accent3"/>
          </a:solidFill>
          <a:ln w="25400" cap="flat" cmpd="sng" algn="ctr">
            <a:solidFill>
              <a:schemeClr val="accent3">
                <a:shade val="50000"/>
              </a:schemeClr>
            </a:solidFill>
            <a:prstDash val="solid"/>
          </a:ln>
          <a:effectLst/>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Präsentation</a:t>
            </a:r>
          </a:p>
        </p:txBody>
      </p:sp>
      <p:sp>
        <p:nvSpPr>
          <p:cNvPr id="15" name="Abgerundetes Rechteck 14"/>
          <p:cNvSpPr/>
          <p:nvPr/>
        </p:nvSpPr>
        <p:spPr>
          <a:xfrm>
            <a:off x="431371" y="2084851"/>
            <a:ext cx="11324280" cy="3896659"/>
          </a:xfrm>
          <a:prstGeom prst="roundRect">
            <a:avLst>
              <a:gd name="adj" fmla="val 5197"/>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24716" tIns="124716" rIns="124716" bIns="124716" numCol="1" spcCol="1270" anchor="ctr" anchorCtr="0">
            <a:noAutofit/>
          </a:bodyPr>
          <a:lstStyle/>
          <a:p>
            <a:pPr defTabSz="711182">
              <a:lnSpc>
                <a:spcPct val="90000"/>
              </a:lnSpc>
              <a:spcBef>
                <a:spcPct val="0"/>
              </a:spcBef>
              <a:spcAft>
                <a:spcPts val="2400"/>
              </a:spcAft>
            </a:pPr>
            <a:r>
              <a:rPr lang="de-DE" sz="2400" dirty="0">
                <a:solidFill>
                  <a:schemeClr val="tx1"/>
                </a:solidFill>
                <a:latin typeface="Arial" panose="020B0604020202020204" pitchFamily="34" charset="0"/>
                <a:cs typeface="Arial" panose="020B0604020202020204" pitchFamily="34" charset="0"/>
              </a:rPr>
              <a:t>Analysiert das Video der anderen Gruppe und gebt der Gruppe eine Rückmeldung.</a:t>
            </a:r>
          </a:p>
          <a:p>
            <a:pPr defTabSz="711182">
              <a:lnSpc>
                <a:spcPct val="90000"/>
              </a:lnSpc>
              <a:spcBef>
                <a:spcPct val="0"/>
              </a:spcBef>
              <a:spcAft>
                <a:spcPts val="2400"/>
              </a:spcAft>
            </a:pPr>
            <a:r>
              <a:rPr lang="de-DE" sz="2400" dirty="0">
                <a:solidFill>
                  <a:schemeClr val="tx1"/>
                </a:solidFill>
                <a:latin typeface="Arial" panose="020B0604020202020204" pitchFamily="34" charset="0"/>
                <a:cs typeface="Arial" panose="020B0604020202020204" pitchFamily="34" charset="0"/>
              </a:rPr>
              <a:t>Beobachtungsauftrag: </a:t>
            </a:r>
          </a:p>
          <a:p>
            <a:pPr marL="721766" lvl="1" indent="-457189" defTabSz="711182">
              <a:lnSpc>
                <a:spcPct val="90000"/>
              </a:lnSpc>
              <a:spcBef>
                <a:spcPct val="0"/>
              </a:spcBef>
              <a:spcAft>
                <a:spcPts val="1600"/>
              </a:spcAft>
              <a:buFont typeface="+mj-lt"/>
              <a:buAutoNum type="arabicParenR"/>
            </a:pPr>
            <a:r>
              <a:rPr lang="de-DE" sz="2133" dirty="0">
                <a:solidFill>
                  <a:schemeClr val="tx1"/>
                </a:solidFill>
                <a:latin typeface="Arial" panose="020B0604020202020204" pitchFamily="34" charset="0"/>
                <a:cs typeface="Arial" panose="020B0604020202020204" pitchFamily="34" charset="0"/>
              </a:rPr>
              <a:t>Werden alle Bewegungsformen einbezogen?</a:t>
            </a:r>
          </a:p>
          <a:p>
            <a:pPr marL="721766" lvl="1" indent="-457189" defTabSz="711182">
              <a:lnSpc>
                <a:spcPct val="90000"/>
              </a:lnSpc>
              <a:spcBef>
                <a:spcPct val="0"/>
              </a:spcBef>
              <a:spcAft>
                <a:spcPts val="1600"/>
              </a:spcAft>
              <a:buFont typeface="+mj-lt"/>
              <a:buAutoNum type="arabicParenR"/>
            </a:pPr>
            <a:r>
              <a:rPr lang="de-DE" sz="2133" dirty="0">
                <a:solidFill>
                  <a:schemeClr val="tx1"/>
                </a:solidFill>
                <a:latin typeface="Arial" panose="020B0604020202020204" pitchFamily="34" charset="0"/>
                <a:cs typeface="Arial" panose="020B0604020202020204" pitchFamily="34" charset="0"/>
              </a:rPr>
              <a:t>Werden alle Personen einbezogen?</a:t>
            </a:r>
          </a:p>
          <a:p>
            <a:pPr marL="721766" lvl="1" indent="-457189" defTabSz="711182">
              <a:lnSpc>
                <a:spcPct val="90000"/>
              </a:lnSpc>
              <a:spcBef>
                <a:spcPct val="0"/>
              </a:spcBef>
              <a:spcAft>
                <a:spcPts val="1600"/>
              </a:spcAft>
              <a:buFont typeface="+mj-lt"/>
              <a:buAutoNum type="arabicParenR"/>
            </a:pPr>
            <a:r>
              <a:rPr lang="de-DE" sz="2133" dirty="0">
                <a:solidFill>
                  <a:schemeClr val="tx1"/>
                </a:solidFill>
                <a:latin typeface="Arial" panose="020B0604020202020204" pitchFamily="34" charset="0"/>
                <a:cs typeface="Arial" panose="020B0604020202020204" pitchFamily="34" charset="0"/>
              </a:rPr>
              <a:t>Welche Bewegungen wirken auf euch spannend und ereignishaft?</a:t>
            </a:r>
          </a:p>
        </p:txBody>
      </p:sp>
      <p:grpSp>
        <p:nvGrpSpPr>
          <p:cNvPr id="5" name="Gruppieren 4" descr="Das Piktogramm zeigt ein Tablet. Auf dem Bildschirm des Tablets ist eine Bühne mit Zuschauerplätzen zu sehen. "/>
          <p:cNvGrpSpPr/>
          <p:nvPr/>
        </p:nvGrpSpPr>
        <p:grpSpPr>
          <a:xfrm>
            <a:off x="10512491" y="2180864"/>
            <a:ext cx="1016563" cy="1158861"/>
            <a:chOff x="396859" y="3652714"/>
            <a:chExt cx="762422" cy="869145"/>
          </a:xfrm>
        </p:grpSpPr>
        <p:sp>
          <p:nvSpPr>
            <p:cNvPr id="6" name="Abgerundetes Rechteck 5"/>
            <p:cNvSpPr/>
            <p:nvPr/>
          </p:nvSpPr>
          <p:spPr>
            <a:xfrm>
              <a:off x="499578" y="3778304"/>
              <a:ext cx="556773" cy="729431"/>
            </a:xfrm>
            <a:prstGeom prst="roundRect">
              <a:avLst/>
            </a:prstGeom>
            <a:solidFill>
              <a:schemeClr val="bg1"/>
            </a:solid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p>
          </p:txBody>
        </p:sp>
        <p:sp>
          <p:nvSpPr>
            <p:cNvPr id="8" name="Abgerundetes Rechteck 7"/>
            <p:cNvSpPr/>
            <p:nvPr/>
          </p:nvSpPr>
          <p:spPr>
            <a:xfrm>
              <a:off x="499578" y="3726979"/>
              <a:ext cx="556773" cy="751346"/>
            </a:xfrm>
            <a:prstGeom prst="roundRect">
              <a:avLst/>
            </a:prstGeom>
            <a:solidFill>
              <a:schemeClr val="bg1"/>
            </a:solid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p>
          </p:txBody>
        </p:sp>
        <p:sp>
          <p:nvSpPr>
            <p:cNvPr id="9" name="Kreis 8"/>
            <p:cNvSpPr/>
            <p:nvPr/>
          </p:nvSpPr>
          <p:spPr>
            <a:xfrm rot="16200000">
              <a:off x="831747" y="3649178"/>
              <a:ext cx="307744" cy="314816"/>
            </a:xfrm>
            <a:prstGeom prst="pie">
              <a:avLst>
                <a:gd name="adj1" fmla="val 10773902"/>
                <a:gd name="adj2" fmla="val 16200000"/>
              </a:avLst>
            </a:prstGeom>
            <a:solidFill>
              <a:schemeClr val="tx1">
                <a:lumMod val="50000"/>
                <a:lumOff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endParaRPr>
            </a:p>
          </p:txBody>
        </p:sp>
        <p:sp>
          <p:nvSpPr>
            <p:cNvPr id="10" name="Kreis 9"/>
            <p:cNvSpPr/>
            <p:nvPr/>
          </p:nvSpPr>
          <p:spPr>
            <a:xfrm rot="5400000" flipV="1">
              <a:off x="759638" y="4013406"/>
              <a:ext cx="449489" cy="349796"/>
            </a:xfrm>
            <a:prstGeom prst="pie">
              <a:avLst>
                <a:gd name="adj1" fmla="val 10773902"/>
                <a:gd name="adj2" fmla="val 16200000"/>
              </a:avLst>
            </a:prstGeom>
            <a:solidFill>
              <a:schemeClr val="tx1">
                <a:lumMod val="50000"/>
                <a:lumOff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endParaRPr>
            </a:p>
          </p:txBody>
        </p:sp>
        <p:sp>
          <p:nvSpPr>
            <p:cNvPr id="11" name="Kreis 10"/>
            <p:cNvSpPr/>
            <p:nvPr/>
          </p:nvSpPr>
          <p:spPr>
            <a:xfrm rot="5400000" flipH="1">
              <a:off x="419121" y="3649179"/>
              <a:ext cx="307744" cy="314816"/>
            </a:xfrm>
            <a:prstGeom prst="pie">
              <a:avLst>
                <a:gd name="adj1" fmla="val 10773902"/>
                <a:gd name="adj2" fmla="val 16200000"/>
              </a:avLst>
            </a:prstGeom>
            <a:solidFill>
              <a:schemeClr val="tx1">
                <a:lumMod val="50000"/>
                <a:lumOff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endParaRPr>
            </a:p>
          </p:txBody>
        </p:sp>
        <p:sp>
          <p:nvSpPr>
            <p:cNvPr id="12" name="Kreis 11"/>
            <p:cNvSpPr/>
            <p:nvPr/>
          </p:nvSpPr>
          <p:spPr>
            <a:xfrm rot="16200000" flipH="1" flipV="1">
              <a:off x="347012" y="4013407"/>
              <a:ext cx="449489" cy="349796"/>
            </a:xfrm>
            <a:prstGeom prst="pie">
              <a:avLst>
                <a:gd name="adj1" fmla="val 10773902"/>
                <a:gd name="adj2" fmla="val 16200000"/>
              </a:avLst>
            </a:prstGeom>
            <a:solidFill>
              <a:schemeClr val="tx1">
                <a:lumMod val="50000"/>
                <a:lumOff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schemeClr val="tx1"/>
                </a:solidFill>
              </a:endParaRPr>
            </a:p>
          </p:txBody>
        </p:sp>
        <p:sp>
          <p:nvSpPr>
            <p:cNvPr id="13" name="Flussdiagramm: Verzögerung 12"/>
            <p:cNvSpPr/>
            <p:nvPr/>
          </p:nvSpPr>
          <p:spPr>
            <a:xfrm rot="16200000">
              <a:off x="578204" y="4204585"/>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14" name="Flussdiagramm: Verzögerung 13"/>
            <p:cNvSpPr/>
            <p:nvPr/>
          </p:nvSpPr>
          <p:spPr>
            <a:xfrm rot="16200000">
              <a:off x="654063" y="4204585"/>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16" name="Flussdiagramm: Verzögerung 15"/>
            <p:cNvSpPr/>
            <p:nvPr/>
          </p:nvSpPr>
          <p:spPr>
            <a:xfrm rot="16200000">
              <a:off x="730494" y="4204585"/>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17" name="Flussdiagramm: Verzögerung 16"/>
            <p:cNvSpPr/>
            <p:nvPr/>
          </p:nvSpPr>
          <p:spPr>
            <a:xfrm rot="16200000">
              <a:off x="806925" y="4204585"/>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18" name="Flussdiagramm: Verzögerung 17"/>
            <p:cNvSpPr/>
            <p:nvPr/>
          </p:nvSpPr>
          <p:spPr>
            <a:xfrm rot="16200000">
              <a:off x="884593" y="4204585"/>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19" name="Flussdiagramm: Verzögerung 18"/>
            <p:cNvSpPr/>
            <p:nvPr/>
          </p:nvSpPr>
          <p:spPr>
            <a:xfrm rot="16200000">
              <a:off x="578205" y="4252648"/>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0" name="Flussdiagramm: Verzögerung 19"/>
            <p:cNvSpPr/>
            <p:nvPr/>
          </p:nvSpPr>
          <p:spPr>
            <a:xfrm rot="16200000">
              <a:off x="654064" y="4252648"/>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1" name="Flussdiagramm: Verzögerung 20"/>
            <p:cNvSpPr/>
            <p:nvPr/>
          </p:nvSpPr>
          <p:spPr>
            <a:xfrm rot="16200000">
              <a:off x="730495" y="4252648"/>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2" name="Flussdiagramm: Verzögerung 21"/>
            <p:cNvSpPr/>
            <p:nvPr/>
          </p:nvSpPr>
          <p:spPr>
            <a:xfrm rot="16200000">
              <a:off x="806926" y="4252648"/>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3" name="Flussdiagramm: Verzögerung 22"/>
            <p:cNvSpPr/>
            <p:nvPr/>
          </p:nvSpPr>
          <p:spPr>
            <a:xfrm rot="16200000">
              <a:off x="884594" y="4252648"/>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4" name="Flussdiagramm: Verzögerung 23"/>
            <p:cNvSpPr/>
            <p:nvPr/>
          </p:nvSpPr>
          <p:spPr>
            <a:xfrm rot="16200000">
              <a:off x="583694"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5" name="Flussdiagramm: Verzögerung 24"/>
            <p:cNvSpPr/>
            <p:nvPr/>
          </p:nvSpPr>
          <p:spPr>
            <a:xfrm rot="16200000">
              <a:off x="659553"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6" name="Flussdiagramm: Verzögerung 25"/>
            <p:cNvSpPr/>
            <p:nvPr/>
          </p:nvSpPr>
          <p:spPr>
            <a:xfrm rot="16200000">
              <a:off x="735984"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7" name="Flussdiagramm: Verzögerung 26"/>
            <p:cNvSpPr/>
            <p:nvPr/>
          </p:nvSpPr>
          <p:spPr>
            <a:xfrm rot="16200000">
              <a:off x="812415"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8" name="Flussdiagramm: Verzögerung 27"/>
            <p:cNvSpPr/>
            <p:nvPr/>
          </p:nvSpPr>
          <p:spPr>
            <a:xfrm rot="16200000">
              <a:off x="890083"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29" name="Ellipse 28"/>
            <p:cNvSpPr/>
            <p:nvPr/>
          </p:nvSpPr>
          <p:spPr>
            <a:xfrm>
              <a:off x="748265" y="4467984"/>
              <a:ext cx="59067" cy="53875"/>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p>
          </p:txBody>
        </p:sp>
        <p:sp>
          <p:nvSpPr>
            <p:cNvPr id="30" name="Flussdiagramm: Verzögerung 29"/>
            <p:cNvSpPr/>
            <p:nvPr/>
          </p:nvSpPr>
          <p:spPr>
            <a:xfrm rot="16200000">
              <a:off x="583694"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32" name="Flussdiagramm: Verzögerung 31"/>
            <p:cNvSpPr/>
            <p:nvPr/>
          </p:nvSpPr>
          <p:spPr>
            <a:xfrm rot="16200000">
              <a:off x="659554"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33" name="Flussdiagramm: Verzögerung 32"/>
            <p:cNvSpPr/>
            <p:nvPr/>
          </p:nvSpPr>
          <p:spPr>
            <a:xfrm rot="16200000">
              <a:off x="735985"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34" name="Flussdiagramm: Verzögerung 33"/>
            <p:cNvSpPr/>
            <p:nvPr/>
          </p:nvSpPr>
          <p:spPr>
            <a:xfrm rot="16200000">
              <a:off x="583694"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35" name="Flussdiagramm: Verzögerung 34"/>
            <p:cNvSpPr/>
            <p:nvPr/>
          </p:nvSpPr>
          <p:spPr>
            <a:xfrm rot="16200000">
              <a:off x="659555"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36" name="Flussdiagramm: Verzögerung 35"/>
            <p:cNvSpPr/>
            <p:nvPr/>
          </p:nvSpPr>
          <p:spPr>
            <a:xfrm rot="16200000">
              <a:off x="812416"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37" name="Flussdiagramm: Verzögerung 36"/>
            <p:cNvSpPr/>
            <p:nvPr/>
          </p:nvSpPr>
          <p:spPr>
            <a:xfrm rot="16200000">
              <a:off x="735986"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38" name="Flussdiagramm: Verzögerung 37"/>
            <p:cNvSpPr/>
            <p:nvPr/>
          </p:nvSpPr>
          <p:spPr>
            <a:xfrm rot="16200000">
              <a:off x="583694"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39" name="Flussdiagramm: Verzögerung 38"/>
            <p:cNvSpPr/>
            <p:nvPr/>
          </p:nvSpPr>
          <p:spPr>
            <a:xfrm rot="16200000">
              <a:off x="659555"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40" name="Flussdiagramm: Verzögerung 39"/>
            <p:cNvSpPr/>
            <p:nvPr/>
          </p:nvSpPr>
          <p:spPr>
            <a:xfrm rot="16200000">
              <a:off x="885151"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41" name="Flussdiagramm: Verzögerung 40"/>
            <p:cNvSpPr/>
            <p:nvPr/>
          </p:nvSpPr>
          <p:spPr>
            <a:xfrm rot="16200000">
              <a:off x="807483"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42" name="Flussdiagramm: Verzögerung 41"/>
            <p:cNvSpPr/>
            <p:nvPr/>
          </p:nvSpPr>
          <p:spPr>
            <a:xfrm rot="16200000">
              <a:off x="731052"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43" name="Flussdiagramm: Verzögerung 42"/>
            <p:cNvSpPr/>
            <p:nvPr/>
          </p:nvSpPr>
          <p:spPr>
            <a:xfrm rot="16200000">
              <a:off x="578760"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sp>
          <p:nvSpPr>
            <p:cNvPr id="44" name="Flussdiagramm: Verzögerung 43"/>
            <p:cNvSpPr/>
            <p:nvPr/>
          </p:nvSpPr>
          <p:spPr>
            <a:xfrm rot="16200000">
              <a:off x="654621" y="4316164"/>
              <a:ext cx="89898" cy="69959"/>
            </a:xfrm>
            <a:prstGeom prst="flowChartDelay">
              <a:avLst/>
            </a:prstGeom>
            <a:solidFill>
              <a:schemeClr val="tx1">
                <a:lumMod val="50000"/>
                <a:lumOff val="50000"/>
              </a:schemeClr>
            </a:solidFill>
            <a:ln w="952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400"/>
            </a:p>
          </p:txBody>
        </p:sp>
      </p:grpSp>
      <p:sp>
        <p:nvSpPr>
          <p:cNvPr id="45" name="Abgerundetes Rechteck 44">
            <a:extLst>
              <a:ext uri="{C183D7F6-B498-43B3-948B-1728B52AA6E4}">
                <adec:decorative xmlns:adec="http://schemas.microsoft.com/office/drawing/2017/decorative" val="1"/>
              </a:ext>
            </a:extLst>
          </p:cNvPr>
          <p:cNvSpPr/>
          <p:nvPr/>
        </p:nvSpPr>
        <p:spPr>
          <a:xfrm>
            <a:off x="5741233" y="299063"/>
            <a:ext cx="2775187" cy="576064"/>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solidFill>
                  <a:schemeClr val="tx1"/>
                </a:solidFill>
                <a:latin typeface="Arial" panose="020B0604020202020204" pitchFamily="34" charset="0"/>
                <a:cs typeface="Arial" panose="020B0604020202020204" pitchFamily="34" charset="0"/>
              </a:rPr>
              <a:t>iPad: </a:t>
            </a:r>
            <a:r>
              <a:rPr lang="de-DE" i="1" dirty="0">
                <a:solidFill>
                  <a:schemeClr val="tx1"/>
                </a:solidFill>
                <a:latin typeface="Arial" panose="020B0604020202020204" pitchFamily="34" charset="0"/>
                <a:cs typeface="Arial" panose="020B0604020202020204" pitchFamily="34" charset="0"/>
              </a:rPr>
              <a:t>Entsperrungscode</a:t>
            </a:r>
          </a:p>
        </p:txBody>
      </p:sp>
    </p:spTree>
    <p:extLst>
      <p:ext uri="{BB962C8B-B14F-4D97-AF65-F5344CB8AC3E}">
        <p14:creationId xmlns:p14="http://schemas.microsoft.com/office/powerpoint/2010/main" val="4015030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Unterrichtsreihe: Gemeinsam tänzerische Choreografien mit Ball mithilfe von Videos entwickeln</a:t>
            </a:r>
          </a:p>
        </p:txBody>
      </p:sp>
      <p:graphicFrame>
        <p:nvGraphicFramePr>
          <p:cNvPr id="5" name="Inhaltsplatzhalter 4"/>
          <p:cNvGraphicFramePr>
            <a:graphicFrameLocks noGrp="1"/>
          </p:cNvGraphicFramePr>
          <p:nvPr>
            <p:ph idx="1"/>
            <p:extLst>
              <p:ext uri="{D42A27DB-BD31-4B8C-83A1-F6EECF244321}">
                <p14:modId xmlns:p14="http://schemas.microsoft.com/office/powerpoint/2010/main" val="3146086289"/>
              </p:ext>
            </p:extLst>
          </p:nvPr>
        </p:nvGraphicFramePr>
        <p:xfrm>
          <a:off x="631825" y="2135477"/>
          <a:ext cx="10944226" cy="3671997"/>
        </p:xfrm>
        <a:graphic>
          <a:graphicData uri="http://schemas.openxmlformats.org/drawingml/2006/table">
            <a:tbl>
              <a:tblPr firstRow="1" bandRow="1">
                <a:tableStyleId>{F5AB1C69-6EDB-4FF4-983F-18BD219EF322}</a:tableStyleId>
              </a:tblPr>
              <a:tblGrid>
                <a:gridCol w="661639">
                  <a:extLst>
                    <a:ext uri="{9D8B030D-6E8A-4147-A177-3AD203B41FA5}">
                      <a16:colId xmlns:a16="http://schemas.microsoft.com/office/drawing/2014/main" val="4106441860"/>
                    </a:ext>
                  </a:extLst>
                </a:gridCol>
                <a:gridCol w="10282587">
                  <a:extLst>
                    <a:ext uri="{9D8B030D-6E8A-4147-A177-3AD203B41FA5}">
                      <a16:colId xmlns:a16="http://schemas.microsoft.com/office/drawing/2014/main" val="1842054394"/>
                    </a:ext>
                  </a:extLst>
                </a:gridCol>
              </a:tblGrid>
              <a:tr h="524571">
                <a:tc>
                  <a:txBody>
                    <a:bodyPr/>
                    <a:lstStyle/>
                    <a:p>
                      <a:r>
                        <a:rPr lang="de-DE" dirty="0">
                          <a:solidFill>
                            <a:schemeClr val="tx1"/>
                          </a:solidFill>
                          <a:latin typeface="Arial" panose="020B0604020202020204" pitchFamily="34" charset="0"/>
                          <a:cs typeface="Arial" panose="020B0604020202020204" pitchFamily="34" charset="0"/>
                        </a:rPr>
                        <a:t>UE</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Inhaltliches Thema</a:t>
                      </a:r>
                      <a:r>
                        <a:rPr lang="de-DE" baseline="0" dirty="0">
                          <a:solidFill>
                            <a:schemeClr val="tx1"/>
                          </a:solidFill>
                          <a:latin typeface="Arial" panose="020B0604020202020204" pitchFamily="34" charset="0"/>
                          <a:cs typeface="Arial" panose="020B0604020202020204" pitchFamily="34" charset="0"/>
                        </a:rPr>
                        <a:t> der Unterrichtseinheit</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61862835"/>
                  </a:ext>
                </a:extLst>
              </a:tr>
              <a:tr h="524571">
                <a:tc>
                  <a:txBody>
                    <a:bodyPr/>
                    <a:lstStyle/>
                    <a:p>
                      <a:r>
                        <a:rPr lang="de-DE" dirty="0">
                          <a:solidFill>
                            <a:schemeClr val="tx1"/>
                          </a:solidFill>
                          <a:latin typeface="Arial" panose="020B0604020202020204" pitchFamily="34" charset="0"/>
                          <a:cs typeface="Arial" panose="020B0604020202020204" pitchFamily="34" charset="0"/>
                        </a:rPr>
                        <a:t>1</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Bewegungssammlung – Spannende</a:t>
                      </a:r>
                      <a:r>
                        <a:rPr lang="de-DE" baseline="0" dirty="0">
                          <a:solidFill>
                            <a:schemeClr val="tx1"/>
                          </a:solidFill>
                          <a:latin typeface="Arial" panose="020B0604020202020204" pitchFamily="34" charset="0"/>
                          <a:cs typeface="Arial" panose="020B0604020202020204" pitchFamily="34" charset="0"/>
                        </a:rPr>
                        <a:t> Bewegungen</a:t>
                      </a:r>
                      <a:r>
                        <a:rPr lang="de-DE" dirty="0">
                          <a:solidFill>
                            <a:schemeClr val="tx1"/>
                          </a:solidFill>
                          <a:latin typeface="Arial" panose="020B0604020202020204" pitchFamily="34" charset="0"/>
                          <a:cs typeface="Arial" panose="020B0604020202020204" pitchFamily="34" charset="0"/>
                        </a:rPr>
                        <a:t> mit dem Ball kreieren und kombinieren</a:t>
                      </a:r>
                    </a:p>
                  </a:txBody>
                  <a:tcPr anchor="ctr"/>
                </a:tc>
                <a:extLst>
                  <a:ext uri="{0D108BD9-81ED-4DB2-BD59-A6C34878D82A}">
                    <a16:rowId xmlns:a16="http://schemas.microsoft.com/office/drawing/2014/main" val="4164741814"/>
                  </a:ext>
                </a:extLst>
              </a:tr>
              <a:tr h="524571">
                <a:tc>
                  <a:txBody>
                    <a:bodyPr/>
                    <a:lstStyle/>
                    <a:p>
                      <a:r>
                        <a:rPr lang="de-DE" dirty="0">
                          <a:solidFill>
                            <a:schemeClr val="tx1"/>
                          </a:solidFill>
                          <a:latin typeface="Arial" panose="020B0604020202020204" pitchFamily="34" charset="0"/>
                          <a:cs typeface="Arial" panose="020B0604020202020204" pitchFamily="34" charset="0"/>
                        </a:rPr>
                        <a:t>2</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Raum – Spannung durch Variationen der</a:t>
                      </a:r>
                      <a:r>
                        <a:rPr lang="de-DE" baseline="0" dirty="0">
                          <a:solidFill>
                            <a:schemeClr val="tx1"/>
                          </a:solidFill>
                          <a:latin typeface="Arial" panose="020B0604020202020204" pitchFamily="34" charset="0"/>
                          <a:cs typeface="Arial" panose="020B0604020202020204" pitchFamily="34" charset="0"/>
                        </a:rPr>
                        <a:t> räumlichen Gestaltung</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470651780"/>
                  </a:ext>
                </a:extLst>
              </a:tr>
              <a:tr h="524571">
                <a:tc>
                  <a:txBody>
                    <a:bodyPr/>
                    <a:lstStyle/>
                    <a:p>
                      <a:r>
                        <a:rPr lang="de-DE" dirty="0">
                          <a:solidFill>
                            <a:schemeClr val="tx1"/>
                          </a:solidFill>
                          <a:latin typeface="Arial" panose="020B0604020202020204" pitchFamily="34" charset="0"/>
                          <a:cs typeface="Arial" panose="020B0604020202020204" pitchFamily="34" charset="0"/>
                        </a:rPr>
                        <a:t>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olidFill>
                            <a:schemeClr val="tx1"/>
                          </a:solidFill>
                          <a:latin typeface="Arial" panose="020B0604020202020204" pitchFamily="34" charset="0"/>
                          <a:cs typeface="Arial" panose="020B0604020202020204" pitchFamily="34" charset="0"/>
                        </a:rPr>
                        <a:t>Zeit – Spannung durch Variationen der</a:t>
                      </a:r>
                      <a:r>
                        <a:rPr lang="de-DE" baseline="0" dirty="0">
                          <a:solidFill>
                            <a:schemeClr val="tx1"/>
                          </a:solidFill>
                          <a:latin typeface="Arial" panose="020B0604020202020204" pitchFamily="34" charset="0"/>
                          <a:cs typeface="Arial" panose="020B0604020202020204" pitchFamily="34" charset="0"/>
                        </a:rPr>
                        <a:t> zeitlichen Gestaltung</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364913689"/>
                  </a:ext>
                </a:extLst>
              </a:tr>
              <a:tr h="524571">
                <a:tc>
                  <a:txBody>
                    <a:bodyPr/>
                    <a:lstStyle/>
                    <a:p>
                      <a:r>
                        <a:rPr lang="de-DE" dirty="0">
                          <a:solidFill>
                            <a:schemeClr val="tx1"/>
                          </a:solidFill>
                          <a:latin typeface="Arial" panose="020B0604020202020204" pitchFamily="34" charset="0"/>
                          <a:cs typeface="Arial" panose="020B0604020202020204" pitchFamily="34" charset="0"/>
                        </a:rPr>
                        <a:t>4</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Dynamik – Spannung durch Variationen der</a:t>
                      </a:r>
                      <a:r>
                        <a:rPr lang="de-DE" baseline="0" dirty="0">
                          <a:solidFill>
                            <a:schemeClr val="tx1"/>
                          </a:solidFill>
                          <a:latin typeface="Arial" panose="020B0604020202020204" pitchFamily="34" charset="0"/>
                          <a:cs typeface="Arial" panose="020B0604020202020204" pitchFamily="34" charset="0"/>
                        </a:rPr>
                        <a:t> dynamischen Gestaltung</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645486122"/>
                  </a:ext>
                </a:extLst>
              </a:tr>
              <a:tr h="524571">
                <a:tc>
                  <a:txBody>
                    <a:bodyPr/>
                    <a:lstStyle/>
                    <a:p>
                      <a:r>
                        <a:rPr lang="de-DE" dirty="0">
                          <a:solidFill>
                            <a:schemeClr val="tx1"/>
                          </a:solidFill>
                          <a:latin typeface="Arial" panose="020B0604020202020204" pitchFamily="34" charset="0"/>
                          <a:cs typeface="Arial" panose="020B0604020202020204" pitchFamily="34" charset="0"/>
                        </a:rPr>
                        <a:t>5</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Generalprobe – Checkliste</a:t>
                      </a:r>
                    </a:p>
                  </a:txBody>
                  <a:tcPr anchor="ctr"/>
                </a:tc>
                <a:extLst>
                  <a:ext uri="{0D108BD9-81ED-4DB2-BD59-A6C34878D82A}">
                    <a16:rowId xmlns:a16="http://schemas.microsoft.com/office/drawing/2014/main" val="3855568886"/>
                  </a:ext>
                </a:extLst>
              </a:tr>
              <a:tr h="524571">
                <a:tc>
                  <a:txBody>
                    <a:bodyPr/>
                    <a:lstStyle/>
                    <a:p>
                      <a:r>
                        <a:rPr lang="de-DE" dirty="0">
                          <a:solidFill>
                            <a:schemeClr val="tx1"/>
                          </a:solidFill>
                          <a:latin typeface="Arial" panose="020B0604020202020204" pitchFamily="34" charset="0"/>
                          <a:cs typeface="Arial" panose="020B0604020202020204" pitchFamily="34" charset="0"/>
                        </a:rPr>
                        <a:t>6</a:t>
                      </a:r>
                    </a:p>
                  </a:txBody>
                  <a:tcPr anchor="ctr"/>
                </a:tc>
                <a:tc>
                  <a:txBody>
                    <a:bodyPr/>
                    <a:lstStyle/>
                    <a:p>
                      <a:r>
                        <a:rPr lang="de-DE" dirty="0">
                          <a:solidFill>
                            <a:schemeClr val="tx1"/>
                          </a:solidFill>
                          <a:latin typeface="Arial" panose="020B0604020202020204" pitchFamily="34" charset="0"/>
                          <a:cs typeface="Arial" panose="020B0604020202020204" pitchFamily="34" charset="0"/>
                        </a:rPr>
                        <a:t>Präsentation</a:t>
                      </a:r>
                      <a:r>
                        <a:rPr lang="de-DE" baseline="0" dirty="0">
                          <a:solidFill>
                            <a:schemeClr val="tx1"/>
                          </a:solidFill>
                          <a:latin typeface="Arial" panose="020B0604020202020204" pitchFamily="34" charset="0"/>
                          <a:cs typeface="Arial" panose="020B0604020202020204" pitchFamily="34" charset="0"/>
                        </a:rPr>
                        <a:t> der Gruppenchoreografie</a:t>
                      </a:r>
                      <a:endParaRPr lang="de-DE"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04836248"/>
                  </a:ext>
                </a:extLst>
              </a:tr>
            </a:tbl>
          </a:graphicData>
        </a:graphic>
      </p:graphicFrame>
      <p:sp>
        <p:nvSpPr>
          <p:cNvPr id="7" name="Textfeld 6">
            <a:extLst>
              <a:ext uri="{FF2B5EF4-FFF2-40B4-BE49-F238E27FC236}">
                <a16:creationId xmlns:a16="http://schemas.microsoft.com/office/drawing/2014/main" id="{4437E355-9A4C-445F-969C-8770B80A9E58}"/>
              </a:ext>
            </a:extLst>
          </p:cNvPr>
          <p:cNvSpPr txBox="1"/>
          <p:nvPr/>
        </p:nvSpPr>
        <p:spPr>
          <a:xfrm>
            <a:off x="609599" y="5895014"/>
            <a:ext cx="11329259" cy="369332"/>
          </a:xfrm>
          <a:prstGeom prst="rect">
            <a:avLst/>
          </a:prstGeom>
          <a:noFill/>
        </p:spPr>
        <p:txBody>
          <a:bodyPr wrap="square" rtlCol="0">
            <a:spAutoFit/>
          </a:bodyPr>
          <a:lstStyle/>
          <a:p>
            <a:r>
              <a:rPr lang="de-DE" i="1" dirty="0">
                <a:latin typeface="Arial" panose="020B0604020202020204" pitchFamily="34" charset="0"/>
                <a:cs typeface="Arial" panose="020B0604020202020204" pitchFamily="34" charset="0"/>
              </a:rPr>
              <a:t>Problemfrage der Unterrichtsreihe: Wie können wir eine spannende Choreografie mit Ball gestalten?</a:t>
            </a:r>
          </a:p>
        </p:txBody>
      </p:sp>
      <p:sp>
        <p:nvSpPr>
          <p:cNvPr id="6" name="Rechteck 5" descr="Die 1. Unterrichtseinheit des dargestellten Unterrichtsvorhabens wird mit einem Rechteck umrandet, um sie hervorzuheben."/>
          <p:cNvSpPr/>
          <p:nvPr/>
        </p:nvSpPr>
        <p:spPr>
          <a:xfrm>
            <a:off x="624000" y="4243619"/>
            <a:ext cx="10944000" cy="50202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Foliennummernplatzhalter 3"/>
          <p:cNvSpPr>
            <a:spLocks noGrp="1"/>
          </p:cNvSpPr>
          <p:nvPr>
            <p:ph type="sldNum" sz="quarter" idx="4"/>
          </p:nvPr>
        </p:nvSpPr>
        <p:spPr/>
        <p:txBody>
          <a:bodyPr/>
          <a:lstStyle/>
          <a:p>
            <a:fld id="{7A811826-DEC5-45A6-80D0-3A8D392BC278}" type="slidenum">
              <a:rPr lang="de-DE" smtClean="0"/>
              <a:pPr/>
              <a:t>41</a:t>
            </a:fld>
            <a:endParaRPr lang="de-DE" dirty="0"/>
          </a:p>
        </p:txBody>
      </p:sp>
      <p:grpSp>
        <p:nvGrpSpPr>
          <p:cNvPr id="3" name="Gruppieren 2" descr="Aufgabenstellung Praxisphase: Filmt eure Choreografie zweimal. 1. Wie ein Roboter. 2. Wie eine sehr entspannte Person. Vergleicht beide Videos.">
            <a:extLst>
              <a:ext uri="{FF2B5EF4-FFF2-40B4-BE49-F238E27FC236}">
                <a16:creationId xmlns:a16="http://schemas.microsoft.com/office/drawing/2014/main" id="{59E3A627-8C41-4428-AE64-F765E6E0196B}"/>
              </a:ext>
            </a:extLst>
          </p:cNvPr>
          <p:cNvGrpSpPr/>
          <p:nvPr/>
        </p:nvGrpSpPr>
        <p:grpSpPr>
          <a:xfrm>
            <a:off x="8438189" y="2002074"/>
            <a:ext cx="3500669" cy="3456384"/>
            <a:chOff x="8438189" y="2002074"/>
            <a:chExt cx="3500669" cy="3456384"/>
          </a:xfrm>
        </p:grpSpPr>
        <p:sp>
          <p:nvSpPr>
            <p:cNvPr id="8" name="Freihandform 9">
              <a:extLst>
                <a:ext uri="{FF2B5EF4-FFF2-40B4-BE49-F238E27FC236}">
                  <a16:creationId xmlns:a16="http://schemas.microsoft.com/office/drawing/2014/main" id="{E77CAB41-7DD8-4DBD-ABED-1AF46B6BE0A7}"/>
                </a:ext>
              </a:extLst>
            </p:cNvPr>
            <p:cNvSpPr/>
            <p:nvPr/>
          </p:nvSpPr>
          <p:spPr>
            <a:xfrm>
              <a:off x="8438189" y="2002074"/>
              <a:ext cx="3500669" cy="3456384"/>
            </a:xfrm>
            <a:custGeom>
              <a:avLst/>
              <a:gdLst>
                <a:gd name="connsiteX0" fmla="*/ 0 w 3165250"/>
                <a:gd name="connsiteY0" fmla="*/ 259229 h 2592288"/>
                <a:gd name="connsiteX1" fmla="*/ 259229 w 3165250"/>
                <a:gd name="connsiteY1" fmla="*/ 0 h 2592288"/>
                <a:gd name="connsiteX2" fmla="*/ 2906021 w 3165250"/>
                <a:gd name="connsiteY2" fmla="*/ 0 h 2592288"/>
                <a:gd name="connsiteX3" fmla="*/ 3165250 w 3165250"/>
                <a:gd name="connsiteY3" fmla="*/ 259229 h 2592288"/>
                <a:gd name="connsiteX4" fmla="*/ 3165250 w 3165250"/>
                <a:gd name="connsiteY4" fmla="*/ 2333059 h 2592288"/>
                <a:gd name="connsiteX5" fmla="*/ 2906021 w 3165250"/>
                <a:gd name="connsiteY5" fmla="*/ 2592288 h 2592288"/>
                <a:gd name="connsiteX6" fmla="*/ 259229 w 3165250"/>
                <a:gd name="connsiteY6" fmla="*/ 2592288 h 2592288"/>
                <a:gd name="connsiteX7" fmla="*/ 0 w 3165250"/>
                <a:gd name="connsiteY7" fmla="*/ 2333059 h 2592288"/>
                <a:gd name="connsiteX8" fmla="*/ 0 w 3165250"/>
                <a:gd name="connsiteY8" fmla="*/ 259229 h 259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5250" h="2592288">
                  <a:moveTo>
                    <a:pt x="0" y="259229"/>
                  </a:moveTo>
                  <a:cubicBezTo>
                    <a:pt x="0" y="116061"/>
                    <a:pt x="116061" y="0"/>
                    <a:pt x="259229" y="0"/>
                  </a:cubicBezTo>
                  <a:lnTo>
                    <a:pt x="2906021" y="0"/>
                  </a:lnTo>
                  <a:cubicBezTo>
                    <a:pt x="3049189" y="0"/>
                    <a:pt x="3165250" y="116061"/>
                    <a:pt x="3165250" y="259229"/>
                  </a:cubicBezTo>
                  <a:lnTo>
                    <a:pt x="3165250" y="2333059"/>
                  </a:lnTo>
                  <a:cubicBezTo>
                    <a:pt x="3165250" y="2476227"/>
                    <a:pt x="3049189" y="2592288"/>
                    <a:pt x="2906021" y="2592288"/>
                  </a:cubicBezTo>
                  <a:lnTo>
                    <a:pt x="259229" y="2592288"/>
                  </a:lnTo>
                  <a:cubicBezTo>
                    <a:pt x="116061" y="2592288"/>
                    <a:pt x="0" y="2476227"/>
                    <a:pt x="0" y="2333059"/>
                  </a:cubicBezTo>
                  <a:lnTo>
                    <a:pt x="0" y="259229"/>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72355" tIns="172355" rIns="172355" bIns="172355" numCol="1" spcCol="1270" anchor="ctr" anchorCtr="0">
              <a:noAutofit/>
            </a:bodyPr>
            <a:lstStyle/>
            <a:p>
              <a:pPr defTabSz="829713">
                <a:lnSpc>
                  <a:spcPct val="90000"/>
                </a:lnSpc>
                <a:spcBef>
                  <a:spcPct val="0"/>
                </a:spcBef>
                <a:spcAft>
                  <a:spcPts val="3000"/>
                </a:spcAft>
              </a:pPr>
              <a:endParaRPr lang="de-DE" sz="2200" dirty="0">
                <a:solidFill>
                  <a:schemeClr val="tx1"/>
                </a:solidFill>
                <a:latin typeface="Arial" panose="020B0604020202020204" pitchFamily="34" charset="0"/>
                <a:cs typeface="Arial" panose="020B0604020202020204" pitchFamily="34" charset="0"/>
              </a:endParaRPr>
            </a:p>
            <a:p>
              <a:pPr defTabSz="829713">
                <a:lnSpc>
                  <a:spcPct val="90000"/>
                </a:lnSpc>
                <a:spcBef>
                  <a:spcPct val="0"/>
                </a:spcBef>
                <a:spcAft>
                  <a:spcPts val="1200"/>
                </a:spcAft>
              </a:pPr>
              <a:r>
                <a:rPr lang="de-DE" sz="2200" dirty="0">
                  <a:solidFill>
                    <a:schemeClr val="tx1"/>
                  </a:solidFill>
                  <a:latin typeface="Arial" panose="020B0604020202020204" pitchFamily="34" charset="0"/>
                  <a:cs typeface="Arial" panose="020B0604020202020204" pitchFamily="34" charset="0"/>
                </a:rPr>
                <a:t>Filmt eure Choreografie zweimal:</a:t>
              </a:r>
            </a:p>
            <a:p>
              <a:pPr marL="457200" indent="-457200" defTabSz="829713">
                <a:spcBef>
                  <a:spcPct val="0"/>
                </a:spcBef>
                <a:spcAft>
                  <a:spcPts val="1200"/>
                </a:spcAft>
                <a:buAutoNum type="arabicPeriod"/>
              </a:pPr>
              <a:r>
                <a:rPr lang="de-DE" dirty="0">
                  <a:solidFill>
                    <a:schemeClr val="tx1"/>
                  </a:solidFill>
                  <a:latin typeface="Arial" panose="020B0604020202020204" pitchFamily="34" charset="0"/>
                  <a:cs typeface="Arial" panose="020B0604020202020204" pitchFamily="34" charset="0"/>
                </a:rPr>
                <a:t>Wie ein Roboter</a:t>
              </a:r>
            </a:p>
            <a:p>
              <a:pPr marL="457200" indent="-457200" defTabSz="829713">
                <a:spcBef>
                  <a:spcPct val="0"/>
                </a:spcBef>
                <a:spcAft>
                  <a:spcPts val="1200"/>
                </a:spcAft>
                <a:buAutoNum type="arabicPeriod"/>
              </a:pPr>
              <a:r>
                <a:rPr lang="de-DE" dirty="0">
                  <a:solidFill>
                    <a:schemeClr val="tx1"/>
                  </a:solidFill>
                  <a:latin typeface="Arial" panose="020B0604020202020204" pitchFamily="34" charset="0"/>
                  <a:cs typeface="Arial" panose="020B0604020202020204" pitchFamily="34" charset="0"/>
                </a:rPr>
                <a:t>Wie eine sehr entspannte Person</a:t>
              </a:r>
            </a:p>
            <a:p>
              <a:pPr defTabSz="829713">
                <a:lnSpc>
                  <a:spcPct val="90000"/>
                </a:lnSpc>
                <a:spcBef>
                  <a:spcPct val="0"/>
                </a:spcBef>
                <a:spcAft>
                  <a:spcPts val="1200"/>
                </a:spcAft>
              </a:pPr>
              <a:r>
                <a:rPr lang="de-DE" sz="2200" dirty="0">
                  <a:solidFill>
                    <a:schemeClr val="tx1"/>
                  </a:solidFill>
                  <a:latin typeface="Arial" panose="020B0604020202020204" pitchFamily="34" charset="0"/>
                  <a:cs typeface="Arial" panose="020B0604020202020204" pitchFamily="34" charset="0"/>
                </a:rPr>
                <a:t>Vergleicht beide Videos.</a:t>
              </a:r>
            </a:p>
          </p:txBody>
        </p:sp>
        <p:pic>
          <p:nvPicPr>
            <p:cNvPr id="9" name="Grafik 8" descr="Benutzer mit einfarbiger Füllung">
              <a:extLst>
                <a:ext uri="{FF2B5EF4-FFF2-40B4-BE49-F238E27FC236}">
                  <a16:creationId xmlns:a16="http://schemas.microsoft.com/office/drawing/2014/main" id="{86D85A37-9B49-46DA-A566-8848BD4B6E5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78376" y="2192666"/>
              <a:ext cx="914400" cy="914400"/>
            </a:xfrm>
            <a:prstGeom prst="rect">
              <a:avLst/>
            </a:prstGeom>
          </p:spPr>
        </p:pic>
      </p:grpSp>
    </p:spTree>
    <p:extLst>
      <p:ext uri="{BB962C8B-B14F-4D97-AF65-F5344CB8AC3E}">
        <p14:creationId xmlns:p14="http://schemas.microsoft.com/office/powerpoint/2010/main" val="583529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7D9E62-10FE-45F0-A0F3-656B42E83C20}"/>
              </a:ext>
            </a:extLst>
          </p:cNvPr>
          <p:cNvSpPr>
            <a:spLocks noGrp="1"/>
          </p:cNvSpPr>
          <p:nvPr>
            <p:ph type="title"/>
          </p:nvPr>
        </p:nvSpPr>
        <p:spPr/>
        <p:txBody>
          <a:bodyPr/>
          <a:lstStyle/>
          <a:p>
            <a:r>
              <a:rPr lang="de-DE" dirty="0"/>
              <a:t>Abschlussdiskussion</a:t>
            </a:r>
          </a:p>
        </p:txBody>
      </p:sp>
      <p:sp>
        <p:nvSpPr>
          <p:cNvPr id="3" name="Inhaltsplatzhalter 2">
            <a:extLst>
              <a:ext uri="{FF2B5EF4-FFF2-40B4-BE49-F238E27FC236}">
                <a16:creationId xmlns:a16="http://schemas.microsoft.com/office/drawing/2014/main" id="{F716B23C-06A3-4259-AB2B-6501360A4DB6}"/>
              </a:ext>
            </a:extLst>
          </p:cNvPr>
          <p:cNvSpPr>
            <a:spLocks noGrp="1"/>
          </p:cNvSpPr>
          <p:nvPr>
            <p:ph idx="1"/>
          </p:nvPr>
        </p:nvSpPr>
        <p:spPr/>
        <p:txBody>
          <a:bodyPr/>
          <a:lstStyle/>
          <a:p>
            <a:pPr marL="0" indent="0">
              <a:buNone/>
            </a:pPr>
            <a:r>
              <a:rPr lang="de-DE" dirty="0">
                <a:solidFill>
                  <a:schemeClr val="tx1"/>
                </a:solidFill>
              </a:rPr>
              <a:t>Offene Fragen, Anmerkungen etc.</a:t>
            </a:r>
          </a:p>
        </p:txBody>
      </p:sp>
      <p:sp>
        <p:nvSpPr>
          <p:cNvPr id="4" name="Foliennummernplatzhalter 3">
            <a:extLst>
              <a:ext uri="{FF2B5EF4-FFF2-40B4-BE49-F238E27FC236}">
                <a16:creationId xmlns:a16="http://schemas.microsoft.com/office/drawing/2014/main" id="{3728FD05-69CF-4021-BA44-C65D62838FDF}"/>
              </a:ext>
            </a:extLst>
          </p:cNvPr>
          <p:cNvSpPr>
            <a:spLocks noGrp="1"/>
          </p:cNvSpPr>
          <p:nvPr>
            <p:ph type="sldNum" sz="quarter" idx="4"/>
          </p:nvPr>
        </p:nvSpPr>
        <p:spPr/>
        <p:txBody>
          <a:bodyPr/>
          <a:lstStyle/>
          <a:p>
            <a:fld id="{7A811826-DEC5-45A6-80D0-3A8D392BC278}" type="slidenum">
              <a:rPr lang="de-DE" smtClean="0"/>
              <a:pPr/>
              <a:t>42</a:t>
            </a:fld>
            <a:endParaRPr lang="de-DE" dirty="0"/>
          </a:p>
        </p:txBody>
      </p:sp>
    </p:spTree>
    <p:extLst>
      <p:ext uri="{BB962C8B-B14F-4D97-AF65-F5344CB8AC3E}">
        <p14:creationId xmlns:p14="http://schemas.microsoft.com/office/powerpoint/2010/main" val="21167522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Vielen Dank für Ihre Teilnahme!</a:t>
            </a:r>
          </a:p>
        </p:txBody>
      </p:sp>
      <p:sp>
        <p:nvSpPr>
          <p:cNvPr id="3" name="Inhaltsplatzhalter 2"/>
          <p:cNvSpPr>
            <a:spLocks noGrp="1"/>
          </p:cNvSpPr>
          <p:nvPr>
            <p:ph idx="1"/>
          </p:nvPr>
        </p:nvSpPr>
        <p:spPr/>
        <p:txBody>
          <a:bodyPr>
            <a:normAutofit/>
          </a:bodyPr>
          <a:lstStyle/>
          <a:p>
            <a:pPr marL="0" indent="0" defTabSz="0">
              <a:spcBef>
                <a:spcPts val="50"/>
              </a:spcBef>
              <a:spcAft>
                <a:spcPts val="600"/>
              </a:spcAft>
              <a:buNone/>
              <a:tabLst>
                <a:tab pos="180000" algn="l"/>
              </a:tabLst>
            </a:pPr>
            <a:endParaRPr lang="de-DE" sz="2000" b="1" dirty="0"/>
          </a:p>
          <a:p>
            <a:pPr marL="0" indent="0" defTabSz="0">
              <a:spcBef>
                <a:spcPts val="50"/>
              </a:spcBef>
              <a:spcAft>
                <a:spcPts val="600"/>
              </a:spcAft>
              <a:buNone/>
              <a:tabLst>
                <a:tab pos="180000" algn="l"/>
              </a:tabLst>
            </a:pPr>
            <a:r>
              <a:rPr lang="de-DE" sz="2000" b="1" dirty="0"/>
              <a:t>Name der </a:t>
            </a:r>
            <a:r>
              <a:rPr lang="de-DE" sz="2000" b="1" dirty="0" err="1"/>
              <a:t>Fortbildner:in</a:t>
            </a:r>
            <a:endParaRPr lang="de-DE" sz="2000" b="1" dirty="0"/>
          </a:p>
          <a:p>
            <a:pPr marL="0" indent="0" defTabSz="0">
              <a:spcBef>
                <a:spcPts val="50"/>
              </a:spcBef>
              <a:buNone/>
              <a:tabLst>
                <a:tab pos="180000" algn="l"/>
              </a:tabLst>
            </a:pPr>
            <a:r>
              <a:rPr lang="de-DE" sz="2000" dirty="0"/>
              <a:t>Institution</a:t>
            </a:r>
          </a:p>
          <a:p>
            <a:pPr marL="0" indent="0" defTabSz="0">
              <a:spcBef>
                <a:spcPts val="50"/>
              </a:spcBef>
              <a:buNone/>
              <a:tabLst>
                <a:tab pos="180000" algn="l"/>
              </a:tabLst>
            </a:pPr>
            <a:r>
              <a:rPr lang="de-DE" sz="2000" dirty="0"/>
              <a:t>E-Mail-Adresse</a:t>
            </a:r>
          </a:p>
          <a:p>
            <a:pPr marL="0" indent="0">
              <a:buNone/>
            </a:pPr>
            <a:endParaRPr lang="de-DE" sz="2000" dirty="0"/>
          </a:p>
        </p:txBody>
      </p:sp>
      <p:pic>
        <p:nvPicPr>
          <p:cNvPr id="6" name="Grafik 5" descr="Gefördert vom Bundesministerium für Bildung und Forschung."/>
          <p:cNvPicPr/>
          <p:nvPr/>
        </p:nvPicPr>
        <p:blipFill>
          <a:blip r:embed="rId3"/>
          <a:stretch/>
        </p:blipFill>
        <p:spPr bwMode="auto">
          <a:xfrm>
            <a:off x="9657000" y="5546880"/>
            <a:ext cx="1688040" cy="1197360"/>
          </a:xfrm>
          <a:prstGeom prst="rect">
            <a:avLst/>
          </a:prstGeom>
          <a:ln w="0">
            <a:noFill/>
          </a:ln>
        </p:spPr>
      </p:pic>
      <p:pic>
        <p:nvPicPr>
          <p:cNvPr id="7" name="Grafik 7" descr="Finanziert von der Europäischen Union. NextGenerationEU."/>
          <p:cNvPicPr/>
          <p:nvPr/>
        </p:nvPicPr>
        <p:blipFill>
          <a:blip r:embed="rId4"/>
          <a:stretch/>
        </p:blipFill>
        <p:spPr bwMode="auto">
          <a:xfrm>
            <a:off x="7466400" y="5888160"/>
            <a:ext cx="2046600" cy="528120"/>
          </a:xfrm>
          <a:prstGeom prst="rect">
            <a:avLst/>
          </a:prstGeom>
          <a:ln w="0">
            <a:noFill/>
          </a:ln>
        </p:spPr>
      </p:pic>
      <p:pic>
        <p:nvPicPr>
          <p:cNvPr id="8" name="Grafik 3" descr="Ein Bild, das Text, Schrift, Symbol, Grafiken enthält.&#10;&#10;Automatisch generierte Beschreibung"/>
          <p:cNvPicPr/>
          <p:nvPr/>
        </p:nvPicPr>
        <p:blipFill>
          <a:blip r:embed="rId5"/>
          <a:stretch/>
        </p:blipFill>
        <p:spPr bwMode="auto">
          <a:xfrm>
            <a:off x="609600" y="5588286"/>
            <a:ext cx="2171880" cy="995400"/>
          </a:xfrm>
          <a:prstGeom prst="rect">
            <a:avLst/>
          </a:prstGeom>
          <a:ln w="0">
            <a:noFill/>
          </a:ln>
        </p:spPr>
      </p:pic>
    </p:spTree>
    <p:extLst>
      <p:ext uri="{BB962C8B-B14F-4D97-AF65-F5344CB8AC3E}">
        <p14:creationId xmlns:p14="http://schemas.microsoft.com/office/powerpoint/2010/main" val="3896089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67173E-F00E-9B47-719E-B69832B378E3}"/>
              </a:ext>
            </a:extLst>
          </p:cNvPr>
          <p:cNvSpPr>
            <a:spLocks noGrp="1"/>
          </p:cNvSpPr>
          <p:nvPr>
            <p:ph type="title"/>
          </p:nvPr>
        </p:nvSpPr>
        <p:spPr/>
        <p:txBody>
          <a:bodyPr/>
          <a:lstStyle/>
          <a:p>
            <a:r>
              <a:rPr lang="de-DE" dirty="0"/>
              <a:t>Literaturverzeichnis</a:t>
            </a:r>
          </a:p>
        </p:txBody>
      </p:sp>
      <p:sp>
        <p:nvSpPr>
          <p:cNvPr id="3" name="Inhaltsplatzhalter 2">
            <a:extLst>
              <a:ext uri="{FF2B5EF4-FFF2-40B4-BE49-F238E27FC236}">
                <a16:creationId xmlns:a16="http://schemas.microsoft.com/office/drawing/2014/main" id="{DB02B82F-5320-C59A-F4ED-05B07571437F}"/>
              </a:ext>
            </a:extLst>
          </p:cNvPr>
          <p:cNvSpPr>
            <a:spLocks noGrp="1"/>
          </p:cNvSpPr>
          <p:nvPr>
            <p:ph idx="1"/>
          </p:nvPr>
        </p:nvSpPr>
        <p:spPr/>
        <p:txBody>
          <a:bodyPr>
            <a:normAutofit fontScale="40000" lnSpcReduction="20000"/>
          </a:bodyPr>
          <a:lstStyle/>
          <a:p>
            <a:pPr marL="457200" indent="-457200" algn="just">
              <a:buNone/>
            </a:pPr>
            <a:r>
              <a:rPr lang="de-DE" dirty="0">
                <a:solidFill>
                  <a:schemeClr val="tx1"/>
                </a:solidFill>
              </a:rPr>
              <a:t>Bähr, I. (2018). Formen Kooperativen Lernens im Sportunterricht. In J. </a:t>
            </a:r>
            <a:r>
              <a:rPr lang="de-DE" dirty="0" err="1">
                <a:solidFill>
                  <a:schemeClr val="tx1"/>
                </a:solidFill>
              </a:rPr>
              <a:t>Wibowo</a:t>
            </a:r>
            <a:r>
              <a:rPr lang="de-DE" dirty="0">
                <a:solidFill>
                  <a:schemeClr val="tx1"/>
                </a:solidFill>
              </a:rPr>
              <a:t> &amp; I. Bähr (Hrsg.), </a:t>
            </a:r>
            <a:r>
              <a:rPr lang="de-DE" i="1" dirty="0">
                <a:solidFill>
                  <a:schemeClr val="tx1"/>
                </a:solidFill>
              </a:rPr>
              <a:t>Kooperatives Lernen im Sportunterricht</a:t>
            </a:r>
            <a:r>
              <a:rPr lang="de-DE" dirty="0">
                <a:solidFill>
                  <a:schemeClr val="tx1"/>
                </a:solidFill>
              </a:rPr>
              <a:t>. Schneider Verlag </a:t>
            </a:r>
            <a:r>
              <a:rPr lang="de-DE" dirty="0" err="1">
                <a:solidFill>
                  <a:schemeClr val="tx1"/>
                </a:solidFill>
              </a:rPr>
              <a:t>Hohengehren</a:t>
            </a:r>
            <a:r>
              <a:rPr lang="de-DE" dirty="0">
                <a:solidFill>
                  <a:schemeClr val="tx1"/>
                </a:solidFill>
              </a:rPr>
              <a:t> GmbH. </a:t>
            </a:r>
          </a:p>
          <a:p>
            <a:pPr marL="457200" indent="-457200" algn="just">
              <a:buNone/>
            </a:pPr>
            <a:r>
              <a:rPr lang="de-DE" dirty="0">
                <a:solidFill>
                  <a:schemeClr val="tx1"/>
                </a:solidFill>
              </a:rPr>
              <a:t>Döring, N., &amp; </a:t>
            </a:r>
            <a:r>
              <a:rPr lang="de-DE" dirty="0" err="1">
                <a:solidFill>
                  <a:schemeClr val="tx1"/>
                </a:solidFill>
              </a:rPr>
              <a:t>Mohseni</a:t>
            </a:r>
            <a:r>
              <a:rPr lang="de-DE" dirty="0">
                <a:solidFill>
                  <a:schemeClr val="tx1"/>
                </a:solidFill>
              </a:rPr>
              <a:t>, M. R. (2020). Mobiles Lernen. In H. </a:t>
            </a:r>
            <a:r>
              <a:rPr lang="de-DE" dirty="0" err="1">
                <a:solidFill>
                  <a:schemeClr val="tx1"/>
                </a:solidFill>
              </a:rPr>
              <a:t>Niegemann</a:t>
            </a:r>
            <a:r>
              <a:rPr lang="de-DE" dirty="0">
                <a:solidFill>
                  <a:schemeClr val="tx1"/>
                </a:solidFill>
              </a:rPr>
              <a:t> &amp; A. Weinberger (Hrsg.), </a:t>
            </a:r>
            <a:r>
              <a:rPr lang="de-DE" i="1" dirty="0">
                <a:solidFill>
                  <a:schemeClr val="tx1"/>
                </a:solidFill>
              </a:rPr>
              <a:t>Handbuch Bildungstechnologie: Konzeption und Einsatz digitaler Lernumgebungen</a:t>
            </a:r>
            <a:r>
              <a:rPr lang="de-DE" dirty="0">
                <a:solidFill>
                  <a:schemeClr val="tx1"/>
                </a:solidFill>
              </a:rPr>
              <a:t> (S. 259-270). Springer Berlin Heidelberg. https://doi.org/10.1007/978-3-662-54368-9_22 </a:t>
            </a:r>
          </a:p>
          <a:p>
            <a:pPr marL="457200" indent="-457200" algn="just">
              <a:buNone/>
            </a:pPr>
            <a:r>
              <a:rPr lang="en-US" dirty="0" err="1">
                <a:solidFill>
                  <a:schemeClr val="tx1"/>
                </a:solidFill>
              </a:rPr>
              <a:t>Gillies</a:t>
            </a:r>
            <a:r>
              <a:rPr lang="en-US" dirty="0">
                <a:solidFill>
                  <a:schemeClr val="tx1"/>
                </a:solidFill>
              </a:rPr>
              <a:t>, R. M. (2014). Cooperative learning: Developments in research. </a:t>
            </a:r>
            <a:r>
              <a:rPr lang="en-US" i="1" dirty="0">
                <a:solidFill>
                  <a:schemeClr val="tx1"/>
                </a:solidFill>
              </a:rPr>
              <a:t>International Journal of Educational Psychology</a:t>
            </a:r>
            <a:r>
              <a:rPr lang="en-US" dirty="0">
                <a:solidFill>
                  <a:schemeClr val="tx1"/>
                </a:solidFill>
              </a:rPr>
              <a:t>,</a:t>
            </a:r>
            <a:r>
              <a:rPr lang="en-US" i="1" dirty="0">
                <a:solidFill>
                  <a:schemeClr val="tx1"/>
                </a:solidFill>
              </a:rPr>
              <a:t> 3</a:t>
            </a:r>
            <a:r>
              <a:rPr lang="en-US" dirty="0">
                <a:solidFill>
                  <a:schemeClr val="tx1"/>
                </a:solidFill>
              </a:rPr>
              <a:t>(2), 125-140. </a:t>
            </a:r>
          </a:p>
          <a:p>
            <a:pPr marL="457200" indent="-457200" algn="just">
              <a:buNone/>
            </a:pPr>
            <a:r>
              <a:rPr lang="en-US" dirty="0">
                <a:solidFill>
                  <a:schemeClr val="tx1"/>
                </a:solidFill>
              </a:rPr>
              <a:t>Goodyear, V. A. (2017). Sustained professional development on cooperative learning: Impact on six teachers' practices and students' learning. </a:t>
            </a:r>
            <a:r>
              <a:rPr lang="en-US" i="1" dirty="0">
                <a:solidFill>
                  <a:schemeClr val="tx1"/>
                </a:solidFill>
              </a:rPr>
              <a:t>Research quarterly for exercise and sport</a:t>
            </a:r>
            <a:r>
              <a:rPr lang="en-US" dirty="0">
                <a:solidFill>
                  <a:schemeClr val="tx1"/>
                </a:solidFill>
              </a:rPr>
              <a:t>,</a:t>
            </a:r>
            <a:r>
              <a:rPr lang="en-US" i="1" dirty="0">
                <a:solidFill>
                  <a:schemeClr val="tx1"/>
                </a:solidFill>
              </a:rPr>
              <a:t> 88</a:t>
            </a:r>
            <a:r>
              <a:rPr lang="en-US" dirty="0">
                <a:solidFill>
                  <a:schemeClr val="tx1"/>
                </a:solidFill>
              </a:rPr>
              <a:t>(1), 83-94. </a:t>
            </a:r>
          </a:p>
          <a:p>
            <a:pPr marL="457200" indent="-457200" algn="just">
              <a:buNone/>
            </a:pPr>
            <a:r>
              <a:rPr lang="en-US" dirty="0">
                <a:solidFill>
                  <a:schemeClr val="tx1"/>
                </a:solidFill>
              </a:rPr>
              <a:t>Johnson, D. W., Johnson, R. T., &amp; Smith, K. A. (2014). Cooperative learning: Improving university instruction by basing practice on validated theory. </a:t>
            </a:r>
            <a:r>
              <a:rPr lang="en-US" i="1" dirty="0">
                <a:solidFill>
                  <a:schemeClr val="tx1"/>
                </a:solidFill>
              </a:rPr>
              <a:t>Journal on Excellence in College Teaching</a:t>
            </a:r>
            <a:r>
              <a:rPr lang="en-US" dirty="0">
                <a:solidFill>
                  <a:schemeClr val="tx1"/>
                </a:solidFill>
              </a:rPr>
              <a:t>,</a:t>
            </a:r>
            <a:r>
              <a:rPr lang="en-US" i="1" dirty="0">
                <a:solidFill>
                  <a:schemeClr val="tx1"/>
                </a:solidFill>
              </a:rPr>
              <a:t> 25</a:t>
            </a:r>
            <a:r>
              <a:rPr lang="en-US" dirty="0">
                <a:solidFill>
                  <a:schemeClr val="tx1"/>
                </a:solidFill>
              </a:rPr>
              <a:t>(3&amp;4), 85-118. </a:t>
            </a:r>
          </a:p>
          <a:p>
            <a:pPr marL="457200" indent="-457200" algn="just">
              <a:buNone/>
            </a:pPr>
            <a:r>
              <a:rPr lang="de-DE" dirty="0" err="1">
                <a:solidFill>
                  <a:schemeClr val="tx1"/>
                </a:solidFill>
              </a:rPr>
              <a:t>Kiemer</a:t>
            </a:r>
            <a:r>
              <a:rPr lang="de-DE" dirty="0">
                <a:solidFill>
                  <a:schemeClr val="tx1"/>
                </a:solidFill>
              </a:rPr>
              <a:t>, K., </a:t>
            </a:r>
            <a:r>
              <a:rPr lang="de-DE" dirty="0" err="1">
                <a:solidFill>
                  <a:schemeClr val="tx1"/>
                </a:solidFill>
              </a:rPr>
              <a:t>Wekerle</a:t>
            </a:r>
            <a:r>
              <a:rPr lang="de-DE" dirty="0">
                <a:solidFill>
                  <a:schemeClr val="tx1"/>
                </a:solidFill>
              </a:rPr>
              <a:t>, C., &amp; Kollar, I. (2020). Kooperationsskripts beim technologieunterstützten Lernen. In H. </a:t>
            </a:r>
            <a:r>
              <a:rPr lang="de-DE" dirty="0" err="1">
                <a:solidFill>
                  <a:schemeClr val="tx1"/>
                </a:solidFill>
              </a:rPr>
              <a:t>Niegemann</a:t>
            </a:r>
            <a:r>
              <a:rPr lang="de-DE" dirty="0">
                <a:solidFill>
                  <a:schemeClr val="tx1"/>
                </a:solidFill>
              </a:rPr>
              <a:t> &amp; A. Weinberger (Hrsg.), </a:t>
            </a:r>
            <a:r>
              <a:rPr lang="de-DE" i="1" dirty="0">
                <a:solidFill>
                  <a:schemeClr val="tx1"/>
                </a:solidFill>
              </a:rPr>
              <a:t>Handbuch Bildungstechnologie: Konzeption und Einsatz digitaler Lernumgebungen</a:t>
            </a:r>
            <a:r>
              <a:rPr lang="de-DE" dirty="0">
                <a:solidFill>
                  <a:schemeClr val="tx1"/>
                </a:solidFill>
              </a:rPr>
              <a:t> (S. 305-319). Springer Berlin Heidelberg. https://doi.org/10.1007/978-3-662-54368-9_29 </a:t>
            </a:r>
          </a:p>
          <a:p>
            <a:pPr marL="457200" indent="-457200" algn="just">
              <a:buNone/>
            </a:pPr>
            <a:r>
              <a:rPr lang="de-DE" dirty="0">
                <a:solidFill>
                  <a:schemeClr val="tx1"/>
                </a:solidFill>
              </a:rPr>
              <a:t>Klinge, A. (2009). Gestalten. In H. Lange &amp; S. </a:t>
            </a:r>
            <a:r>
              <a:rPr lang="de-DE" dirty="0" err="1">
                <a:solidFill>
                  <a:schemeClr val="tx1"/>
                </a:solidFill>
              </a:rPr>
              <a:t>Sinning</a:t>
            </a:r>
            <a:r>
              <a:rPr lang="de-DE" dirty="0">
                <a:solidFill>
                  <a:schemeClr val="tx1"/>
                </a:solidFill>
              </a:rPr>
              <a:t> (Hrsg.), </a:t>
            </a:r>
            <a:r>
              <a:rPr lang="de-DE" i="1" dirty="0">
                <a:solidFill>
                  <a:schemeClr val="tx1"/>
                </a:solidFill>
              </a:rPr>
              <a:t>Handbuch Sportdidaktik</a:t>
            </a:r>
            <a:r>
              <a:rPr lang="de-DE" dirty="0">
                <a:solidFill>
                  <a:schemeClr val="tx1"/>
                </a:solidFill>
              </a:rPr>
              <a:t> (S. 401-411). Spitta Verlag. </a:t>
            </a:r>
          </a:p>
          <a:p>
            <a:pPr marL="457200" indent="-457200" algn="just">
              <a:buNone/>
            </a:pPr>
            <a:r>
              <a:rPr lang="de-DE" dirty="0">
                <a:solidFill>
                  <a:schemeClr val="tx1"/>
                </a:solidFill>
              </a:rPr>
              <a:t>Klinge, A. (2010). Tanz, Tanzstücke und Gestaltung bewerten. </a:t>
            </a:r>
            <a:r>
              <a:rPr lang="de-DE" i="1" dirty="0">
                <a:solidFill>
                  <a:schemeClr val="tx1"/>
                </a:solidFill>
              </a:rPr>
              <a:t>Tanz im Sportunterricht</a:t>
            </a:r>
            <a:r>
              <a:rPr lang="de-DE" dirty="0">
                <a:solidFill>
                  <a:schemeClr val="tx1"/>
                </a:solidFill>
              </a:rPr>
              <a:t>,</a:t>
            </a:r>
            <a:r>
              <a:rPr lang="de-DE" i="1" dirty="0">
                <a:solidFill>
                  <a:schemeClr val="tx1"/>
                </a:solidFill>
              </a:rPr>
              <a:t> 59</a:t>
            </a:r>
            <a:r>
              <a:rPr lang="de-DE" dirty="0">
                <a:solidFill>
                  <a:schemeClr val="tx1"/>
                </a:solidFill>
              </a:rPr>
              <a:t>(8), 237-243. </a:t>
            </a:r>
            <a:endParaRPr lang="de-DE" i="1" dirty="0">
              <a:solidFill>
                <a:schemeClr val="tx1"/>
              </a:solidFill>
            </a:endParaRPr>
          </a:p>
          <a:p>
            <a:pPr marL="457200" indent="-457200" algn="just">
              <a:buNone/>
            </a:pPr>
            <a:r>
              <a:rPr lang="de-DE" dirty="0">
                <a:solidFill>
                  <a:schemeClr val="tx1"/>
                </a:solidFill>
              </a:rPr>
              <a:t>Konrad, K., &amp; Traub, S. (2016). </a:t>
            </a:r>
            <a:r>
              <a:rPr lang="de-DE" i="1" dirty="0">
                <a:solidFill>
                  <a:schemeClr val="tx1"/>
                </a:solidFill>
              </a:rPr>
              <a:t>Kooperatives Lernen. Theorie und Praxis in Schule, Hochschule und Erwachsenenbildung</a:t>
            </a:r>
            <a:r>
              <a:rPr lang="de-DE" dirty="0">
                <a:solidFill>
                  <a:schemeClr val="tx1"/>
                </a:solidFill>
              </a:rPr>
              <a:t> (6. unveränderte Aufl.). </a:t>
            </a:r>
          </a:p>
          <a:p>
            <a:pPr marL="457200" indent="-457200" algn="just">
              <a:buNone/>
            </a:pPr>
            <a:r>
              <a:rPr lang="de-DE" dirty="0">
                <a:solidFill>
                  <a:schemeClr val="tx1"/>
                </a:solidFill>
              </a:rPr>
              <a:t>Merkt, M., &amp; Schwan, S. (2020). Lernen mit </a:t>
            </a:r>
            <a:r>
              <a:rPr lang="de-DE" dirty="0" err="1">
                <a:solidFill>
                  <a:schemeClr val="tx1"/>
                </a:solidFill>
              </a:rPr>
              <a:t>Bewegtbildern</a:t>
            </a:r>
            <a:r>
              <a:rPr lang="de-DE" dirty="0">
                <a:solidFill>
                  <a:schemeClr val="tx1"/>
                </a:solidFill>
              </a:rPr>
              <a:t>: Videos und Animationen. In H. </a:t>
            </a:r>
            <a:r>
              <a:rPr lang="de-DE" dirty="0" err="1">
                <a:solidFill>
                  <a:schemeClr val="tx1"/>
                </a:solidFill>
              </a:rPr>
              <a:t>Niegemann</a:t>
            </a:r>
            <a:r>
              <a:rPr lang="de-DE" dirty="0">
                <a:solidFill>
                  <a:schemeClr val="tx1"/>
                </a:solidFill>
              </a:rPr>
              <a:t> &amp; A. Weinberger (Hrsg.), </a:t>
            </a:r>
            <a:r>
              <a:rPr lang="de-DE" i="1" dirty="0">
                <a:solidFill>
                  <a:schemeClr val="tx1"/>
                </a:solidFill>
              </a:rPr>
              <a:t>Handbuch Bildungstechnologie: Konzeption und Einsatz digitaler Lernumgebungen</a:t>
            </a:r>
            <a:r>
              <a:rPr lang="de-DE" dirty="0">
                <a:solidFill>
                  <a:schemeClr val="tx1"/>
                </a:solidFill>
              </a:rPr>
              <a:t> (S. 333-342). Springer Berlin Heidelberg. https://doi.org/10.1007/978-3-662-54368-9_32 </a:t>
            </a:r>
          </a:p>
          <a:p>
            <a:pPr marL="457200" indent="-457200" algn="just">
              <a:buNone/>
            </a:pPr>
            <a:r>
              <a:rPr lang="de-DE"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Meusel, W., &amp; Wieser, R. (1995). Was ist Bewegungsgestaltung? In W. Meusel &amp; R. Wieser (Hrsg.), </a:t>
            </a:r>
            <a:r>
              <a:rPr lang="de-DE" sz="1800" i="1"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Handbuch Bewegungsgestaltung</a:t>
            </a:r>
            <a:r>
              <a:rPr lang="de-DE"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(S. 10-13). </a:t>
            </a:r>
            <a:r>
              <a:rPr lang="de-DE" sz="180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Kallmeyersche</a:t>
            </a:r>
            <a:r>
              <a:rPr lang="de-DE"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Verlagsbuchhandlung.</a:t>
            </a:r>
          </a:p>
          <a:p>
            <a:pPr marL="457200" indent="-457200" algn="just">
              <a:buNone/>
            </a:pPr>
            <a:r>
              <a:rPr lang="de-DE" dirty="0">
                <a:solidFill>
                  <a:schemeClr val="tx1"/>
                </a:solidFill>
              </a:rPr>
              <a:t>Ministerium für Schule und </a:t>
            </a:r>
            <a:r>
              <a:rPr lang="de-DE" dirty="0" err="1">
                <a:solidFill>
                  <a:schemeClr val="tx1"/>
                </a:solidFill>
              </a:rPr>
              <a:t>Bidlung</a:t>
            </a:r>
            <a:r>
              <a:rPr lang="de-DE" dirty="0">
                <a:solidFill>
                  <a:schemeClr val="tx1"/>
                </a:solidFill>
              </a:rPr>
              <a:t> des Landes Nordrhein-Westfalen (2019). </a:t>
            </a:r>
            <a:r>
              <a:rPr lang="de-DE" i="1" dirty="0">
                <a:solidFill>
                  <a:schemeClr val="tx1"/>
                </a:solidFill>
              </a:rPr>
              <a:t>Foto- und Videoaufnahmen im Sportunterricht</a:t>
            </a:r>
            <a:r>
              <a:rPr lang="de-DE" dirty="0">
                <a:solidFill>
                  <a:schemeClr val="tx1"/>
                </a:solidFill>
              </a:rPr>
              <a:t>. Abruf unter https://www.schulentwicklung.nrw.de/cms/upload/Faecher_Seiten/Sport/digi/Film-_und_Videoaufzeichnungen_im_Sportunterricht_Info-MSB_2019-03.pdf</a:t>
            </a:r>
            <a:endParaRPr lang="de-DE" i="1" dirty="0">
              <a:solidFill>
                <a:schemeClr val="tx1"/>
              </a:solidFill>
            </a:endParaRPr>
          </a:p>
          <a:p>
            <a:pPr marL="457200" indent="-457200" algn="just">
              <a:buNone/>
            </a:pPr>
            <a:r>
              <a:rPr lang="de-DE" dirty="0">
                <a:solidFill>
                  <a:schemeClr val="tx1"/>
                </a:solidFill>
              </a:rPr>
              <a:t>Ministerium für Schule und Bildung des Landes Nordrhein-Westfalen (2022). </a:t>
            </a:r>
            <a:r>
              <a:rPr lang="de-DE" i="1" dirty="0">
                <a:solidFill>
                  <a:schemeClr val="tx1"/>
                </a:solidFill>
              </a:rPr>
              <a:t>Schulgesetz für das Land Nordrhein-Westfalen. </a:t>
            </a:r>
            <a:r>
              <a:rPr lang="de-DE" dirty="0">
                <a:solidFill>
                  <a:schemeClr val="tx1"/>
                </a:solidFill>
              </a:rPr>
              <a:t>Abgerufen von https://www.schulministerium.nrw/schulgesetz-fuer-das-land-nordrhein-westfalen</a:t>
            </a:r>
          </a:p>
          <a:p>
            <a:pPr marL="457200" indent="-457200" algn="just">
              <a:buNone/>
            </a:pPr>
            <a:r>
              <a:rPr lang="de-DE" dirty="0" err="1">
                <a:solidFill>
                  <a:schemeClr val="tx1"/>
                </a:solidFill>
              </a:rPr>
              <a:t>Narciss</a:t>
            </a:r>
            <a:r>
              <a:rPr lang="de-DE" dirty="0">
                <a:solidFill>
                  <a:schemeClr val="tx1"/>
                </a:solidFill>
              </a:rPr>
              <a:t>, S. (2020). Feedbackstrategien für interaktive Lernaufgaben. In H. </a:t>
            </a:r>
            <a:r>
              <a:rPr lang="de-DE" dirty="0" err="1">
                <a:solidFill>
                  <a:schemeClr val="tx1"/>
                </a:solidFill>
              </a:rPr>
              <a:t>Niegemann</a:t>
            </a:r>
            <a:r>
              <a:rPr lang="de-DE" dirty="0">
                <a:solidFill>
                  <a:schemeClr val="tx1"/>
                </a:solidFill>
              </a:rPr>
              <a:t> &amp; A. Weinberger (Hrsg.), </a:t>
            </a:r>
            <a:r>
              <a:rPr lang="de-DE" i="1" dirty="0">
                <a:solidFill>
                  <a:schemeClr val="tx1"/>
                </a:solidFill>
              </a:rPr>
              <a:t>Handbuch Bildungstechnologie: Konzeption und Einsatz digitaler Lernumgebungen</a:t>
            </a:r>
            <a:r>
              <a:rPr lang="de-DE" dirty="0">
                <a:solidFill>
                  <a:schemeClr val="tx1"/>
                </a:solidFill>
              </a:rPr>
              <a:t> (S. 369-392). Springer Berlin Heidelberg. https://doi.org/10.1007/978-3-662-54368-9_35 </a:t>
            </a:r>
          </a:p>
          <a:p>
            <a:pPr marL="457200" indent="-457200" algn="just">
              <a:lnSpc>
                <a:spcPct val="120000"/>
              </a:lnSpc>
              <a:buNone/>
            </a:pPr>
            <a:r>
              <a:rPr lang="de-DE" sz="1800" dirty="0" err="1">
                <a:solidFill>
                  <a:schemeClr val="tx1"/>
                </a:solidFill>
                <a:effectLst/>
                <a:latin typeface="Arial" panose="020B0604020202020204" pitchFamily="34" charset="0"/>
                <a:ea typeface="Calibri" panose="020F0502020204030204" pitchFamily="34" charset="0"/>
              </a:rPr>
              <a:t>Pollähne</a:t>
            </a:r>
            <a:r>
              <a:rPr lang="de-DE" sz="1800" dirty="0">
                <a:solidFill>
                  <a:schemeClr val="tx1"/>
                </a:solidFill>
                <a:effectLst/>
                <a:latin typeface="Arial" panose="020B0604020202020204" pitchFamily="34" charset="0"/>
                <a:ea typeface="Calibri" panose="020F0502020204030204" pitchFamily="34" charset="0"/>
              </a:rPr>
              <a:t>, H., &amp; </a:t>
            </a:r>
            <a:r>
              <a:rPr lang="de-DE" sz="1800" dirty="0" err="1">
                <a:solidFill>
                  <a:schemeClr val="tx1"/>
                </a:solidFill>
                <a:effectLst/>
                <a:latin typeface="Arial" panose="020B0604020202020204" pitchFamily="34" charset="0"/>
                <a:ea typeface="Calibri" panose="020F0502020204030204" pitchFamily="34" charset="0"/>
              </a:rPr>
              <a:t>Postuwka</a:t>
            </a:r>
            <a:r>
              <a:rPr lang="de-DE" sz="1800" dirty="0">
                <a:solidFill>
                  <a:schemeClr val="tx1"/>
                </a:solidFill>
                <a:effectLst/>
                <a:latin typeface="Arial" panose="020B0604020202020204" pitchFamily="34" charset="0"/>
                <a:ea typeface="Calibri" panose="020F0502020204030204" pitchFamily="34" charset="0"/>
              </a:rPr>
              <a:t>, G. (1995). Kennzeichen von Bewegungsgestaltung. In W. Meusel &amp; R. Wieser (Hrsg.), </a:t>
            </a:r>
            <a:r>
              <a:rPr lang="de-DE" sz="1800" i="1" dirty="0">
                <a:solidFill>
                  <a:schemeClr val="tx1"/>
                </a:solidFill>
                <a:effectLst/>
                <a:latin typeface="Arial" panose="020B0604020202020204" pitchFamily="34" charset="0"/>
                <a:ea typeface="Calibri" panose="020F0502020204030204" pitchFamily="34" charset="0"/>
              </a:rPr>
              <a:t>Handbuch Bewegungsgestaltung</a:t>
            </a:r>
            <a:r>
              <a:rPr lang="de-DE" sz="1800" dirty="0">
                <a:solidFill>
                  <a:schemeClr val="tx1"/>
                </a:solidFill>
                <a:effectLst/>
                <a:latin typeface="Arial" panose="020B0604020202020204" pitchFamily="34" charset="0"/>
                <a:ea typeface="Calibri" panose="020F0502020204030204" pitchFamily="34" charset="0"/>
              </a:rPr>
              <a:t> (S. 14-16). </a:t>
            </a:r>
            <a:r>
              <a:rPr lang="de-DE" sz="1800" dirty="0" err="1">
                <a:solidFill>
                  <a:schemeClr val="tx1"/>
                </a:solidFill>
                <a:effectLst/>
                <a:latin typeface="Arial" panose="020B0604020202020204" pitchFamily="34" charset="0"/>
                <a:ea typeface="Calibri" panose="020F0502020204030204" pitchFamily="34" charset="0"/>
              </a:rPr>
              <a:t>Kallmeyersche</a:t>
            </a:r>
            <a:r>
              <a:rPr lang="de-DE" sz="1800" dirty="0">
                <a:solidFill>
                  <a:schemeClr val="tx1"/>
                </a:solidFill>
                <a:effectLst/>
                <a:latin typeface="Arial" panose="020B0604020202020204" pitchFamily="34" charset="0"/>
                <a:ea typeface="Calibri" panose="020F0502020204030204" pitchFamily="34" charset="0"/>
              </a:rPr>
              <a:t> Verlagsbuchhandlungen. </a:t>
            </a:r>
          </a:p>
          <a:p>
            <a:pPr marL="457200" indent="-457200" algn="just">
              <a:lnSpc>
                <a:spcPct val="120000"/>
              </a:lnSpc>
              <a:buNone/>
            </a:pPr>
            <a:r>
              <a:rPr lang="de-DE" dirty="0">
                <a:solidFill>
                  <a:schemeClr val="tx1"/>
                </a:solidFill>
              </a:rPr>
              <a:t>Schneider, O., &amp; Raab, R. (1985). </a:t>
            </a:r>
            <a:r>
              <a:rPr lang="de-DE" i="1" dirty="0">
                <a:solidFill>
                  <a:schemeClr val="tx1"/>
                </a:solidFill>
              </a:rPr>
              <a:t>Tanzlexikon </a:t>
            </a:r>
            <a:r>
              <a:rPr lang="de-DE" dirty="0">
                <a:solidFill>
                  <a:schemeClr val="tx1"/>
                </a:solidFill>
              </a:rPr>
              <a:t>(Vol. 19). Schott. </a:t>
            </a:r>
          </a:p>
          <a:p>
            <a:pPr marL="457200" indent="-457200" algn="just">
              <a:lnSpc>
                <a:spcPct val="120000"/>
              </a:lnSpc>
              <a:buNone/>
            </a:pPr>
            <a:r>
              <a:rPr lang="de-DE" dirty="0">
                <a:solidFill>
                  <a:schemeClr val="tx1"/>
                </a:solidFill>
              </a:rPr>
              <a:t>Schröder, B., &amp; Jaitner, T. (2025). Chancen und Barrieren des Einsatzes digitaler Medien für kollaboratives Lernen im Bewegungsgestaltungsprozess. In T. Jaitner, M. Schmidt., J. Bergmann, &amp; A. Sendt. (Hrsg.), </a:t>
            </a:r>
            <a:r>
              <a:rPr lang="de-DE" i="1" dirty="0">
                <a:solidFill>
                  <a:schemeClr val="tx1"/>
                </a:solidFill>
              </a:rPr>
              <a:t>15. Symposium der </a:t>
            </a:r>
            <a:r>
              <a:rPr lang="de-DE" i="1" dirty="0" err="1">
                <a:solidFill>
                  <a:schemeClr val="tx1"/>
                </a:solidFill>
              </a:rPr>
              <a:t>dvs</a:t>
            </a:r>
            <a:r>
              <a:rPr lang="de-DE" i="1" dirty="0">
                <a:solidFill>
                  <a:schemeClr val="tx1"/>
                </a:solidFill>
              </a:rPr>
              <a:t>-Sektion „Sportinformatik &amp; Sporttechnologie“ 2024</a:t>
            </a:r>
            <a:r>
              <a:rPr lang="de-DE" dirty="0">
                <a:solidFill>
                  <a:schemeClr val="tx1"/>
                </a:solidFill>
              </a:rPr>
              <a:t> (S. S. 80-88). </a:t>
            </a:r>
          </a:p>
          <a:p>
            <a:pPr marL="457200" indent="-457200" algn="just">
              <a:lnSpc>
                <a:spcPct val="120000"/>
              </a:lnSpc>
              <a:buNone/>
            </a:pPr>
            <a:r>
              <a:rPr lang="de-DE" dirty="0">
                <a:solidFill>
                  <a:schemeClr val="tx1"/>
                </a:solidFill>
              </a:rPr>
              <a:t>Vogel, F., &amp; Fischer, F. (2020). Computerunterstütztes </a:t>
            </a:r>
            <a:r>
              <a:rPr lang="de-DE" dirty="0" err="1">
                <a:solidFill>
                  <a:schemeClr val="tx1"/>
                </a:solidFill>
              </a:rPr>
              <a:t>kollaboratives</a:t>
            </a:r>
            <a:r>
              <a:rPr lang="de-DE" dirty="0">
                <a:solidFill>
                  <a:schemeClr val="tx1"/>
                </a:solidFill>
              </a:rPr>
              <a:t> Lernen. </a:t>
            </a:r>
            <a:r>
              <a:rPr lang="de-DE" i="1" dirty="0">
                <a:solidFill>
                  <a:schemeClr val="tx1"/>
                </a:solidFill>
              </a:rPr>
              <a:t>Handbuch Bildungstechnologie. Konzeption und Einsatz digitaler Lernumgebungen</a:t>
            </a:r>
            <a:r>
              <a:rPr lang="de-DE" dirty="0">
                <a:solidFill>
                  <a:schemeClr val="tx1"/>
                </a:solidFill>
              </a:rPr>
              <a:t>, 57-80.</a:t>
            </a:r>
          </a:p>
          <a:p>
            <a:pPr marL="457200" indent="-457200" algn="just">
              <a:lnSpc>
                <a:spcPct val="120000"/>
              </a:lnSpc>
              <a:buNone/>
            </a:pPr>
            <a:r>
              <a:rPr lang="de-DE" dirty="0">
                <a:solidFill>
                  <a:schemeClr val="tx1"/>
                </a:solidFill>
              </a:rPr>
              <a:t>Vogel, F., Wecker, C., Kollar, I., &amp; Fischer, F. (2017). </a:t>
            </a:r>
            <a:r>
              <a:rPr lang="de-DE" dirty="0" err="1">
                <a:solidFill>
                  <a:schemeClr val="tx1"/>
                </a:solidFill>
              </a:rPr>
              <a:t>Socio-Cognitive</a:t>
            </a:r>
            <a:r>
              <a:rPr lang="de-DE" dirty="0">
                <a:solidFill>
                  <a:schemeClr val="tx1"/>
                </a:solidFill>
              </a:rPr>
              <a:t> </a:t>
            </a:r>
            <a:r>
              <a:rPr lang="de-DE" dirty="0" err="1">
                <a:solidFill>
                  <a:schemeClr val="tx1"/>
                </a:solidFill>
              </a:rPr>
              <a:t>Scaffolding</a:t>
            </a:r>
            <a:r>
              <a:rPr lang="de-DE" dirty="0">
                <a:solidFill>
                  <a:schemeClr val="tx1"/>
                </a:solidFill>
              </a:rPr>
              <a:t> </a:t>
            </a:r>
            <a:r>
              <a:rPr lang="de-DE" dirty="0" err="1">
                <a:solidFill>
                  <a:schemeClr val="tx1"/>
                </a:solidFill>
              </a:rPr>
              <a:t>with</a:t>
            </a:r>
            <a:r>
              <a:rPr lang="de-DE" dirty="0">
                <a:solidFill>
                  <a:schemeClr val="tx1"/>
                </a:solidFill>
              </a:rPr>
              <a:t> Computer-</a:t>
            </a:r>
            <a:r>
              <a:rPr lang="de-DE" dirty="0" err="1">
                <a:solidFill>
                  <a:schemeClr val="tx1"/>
                </a:solidFill>
              </a:rPr>
              <a:t>Supported</a:t>
            </a:r>
            <a:r>
              <a:rPr lang="de-DE" dirty="0">
                <a:solidFill>
                  <a:schemeClr val="tx1"/>
                </a:solidFill>
              </a:rPr>
              <a:t> </a:t>
            </a:r>
            <a:r>
              <a:rPr lang="de-DE" dirty="0" err="1">
                <a:solidFill>
                  <a:schemeClr val="tx1"/>
                </a:solidFill>
              </a:rPr>
              <a:t>Collaboration</a:t>
            </a:r>
            <a:r>
              <a:rPr lang="de-DE" dirty="0">
                <a:solidFill>
                  <a:schemeClr val="tx1"/>
                </a:solidFill>
              </a:rPr>
              <a:t> Scripts: a Meta-Analysis. </a:t>
            </a:r>
            <a:r>
              <a:rPr lang="de-DE" i="1" dirty="0">
                <a:solidFill>
                  <a:schemeClr val="tx1"/>
                </a:solidFill>
              </a:rPr>
              <a:t>Educational </a:t>
            </a:r>
            <a:r>
              <a:rPr lang="de-DE" i="1" dirty="0" err="1">
                <a:solidFill>
                  <a:schemeClr val="tx1"/>
                </a:solidFill>
              </a:rPr>
              <a:t>Psychology</a:t>
            </a:r>
            <a:r>
              <a:rPr lang="de-DE" i="1" dirty="0">
                <a:solidFill>
                  <a:schemeClr val="tx1"/>
                </a:solidFill>
              </a:rPr>
              <a:t> Review</a:t>
            </a:r>
            <a:r>
              <a:rPr lang="de-DE" dirty="0">
                <a:solidFill>
                  <a:schemeClr val="tx1"/>
                </a:solidFill>
              </a:rPr>
              <a:t>,</a:t>
            </a:r>
            <a:r>
              <a:rPr lang="de-DE" i="1" dirty="0">
                <a:solidFill>
                  <a:schemeClr val="tx1"/>
                </a:solidFill>
              </a:rPr>
              <a:t> 29</a:t>
            </a:r>
            <a:r>
              <a:rPr lang="de-DE" dirty="0">
                <a:solidFill>
                  <a:schemeClr val="tx1"/>
                </a:solidFill>
              </a:rPr>
              <a:t>(3), 477-511. https://doi.org/10.1007/s10648-016-9361-7  </a:t>
            </a:r>
          </a:p>
        </p:txBody>
      </p:sp>
      <p:sp>
        <p:nvSpPr>
          <p:cNvPr id="4" name="Foliennummernplatzhalter 3">
            <a:extLst>
              <a:ext uri="{FF2B5EF4-FFF2-40B4-BE49-F238E27FC236}">
                <a16:creationId xmlns:a16="http://schemas.microsoft.com/office/drawing/2014/main" id="{36B27835-E5E9-86D4-C347-9746408BE24B}"/>
              </a:ext>
            </a:extLst>
          </p:cNvPr>
          <p:cNvSpPr>
            <a:spLocks noGrp="1"/>
          </p:cNvSpPr>
          <p:nvPr>
            <p:ph type="sldNum" sz="quarter" idx="4"/>
          </p:nvPr>
        </p:nvSpPr>
        <p:spPr/>
        <p:txBody>
          <a:bodyPr/>
          <a:lstStyle/>
          <a:p>
            <a:fld id="{7A811826-DEC5-45A6-80D0-3A8D392BC278}" type="slidenum">
              <a:rPr lang="de-DE" smtClean="0"/>
              <a:pPr/>
              <a:t>44</a:t>
            </a:fld>
            <a:endParaRPr lang="de-DE" dirty="0"/>
          </a:p>
        </p:txBody>
      </p:sp>
    </p:spTree>
    <p:extLst>
      <p:ext uri="{BB962C8B-B14F-4D97-AF65-F5344CB8AC3E}">
        <p14:creationId xmlns:p14="http://schemas.microsoft.com/office/powerpoint/2010/main" val="39236993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58C2F4-D3ED-428B-806F-8FB848177B72}"/>
              </a:ext>
            </a:extLst>
          </p:cNvPr>
          <p:cNvSpPr>
            <a:spLocks noGrp="1"/>
          </p:cNvSpPr>
          <p:nvPr>
            <p:ph type="title"/>
          </p:nvPr>
        </p:nvSpPr>
        <p:spPr/>
        <p:txBody>
          <a:bodyPr/>
          <a:lstStyle/>
          <a:p>
            <a:r>
              <a:rPr lang="de-DE" dirty="0"/>
              <a:t>Abbildungen</a:t>
            </a:r>
          </a:p>
        </p:txBody>
      </p:sp>
      <p:graphicFrame>
        <p:nvGraphicFramePr>
          <p:cNvPr id="5" name="Tabelle 5">
            <a:extLst>
              <a:ext uri="{FF2B5EF4-FFF2-40B4-BE49-F238E27FC236}">
                <a16:creationId xmlns:a16="http://schemas.microsoft.com/office/drawing/2014/main" id="{C4B49B91-B0DF-447C-AB19-73D7E64B0478}"/>
              </a:ext>
            </a:extLst>
          </p:cNvPr>
          <p:cNvGraphicFramePr>
            <a:graphicFrameLocks noGrp="1"/>
          </p:cNvGraphicFramePr>
          <p:nvPr>
            <p:ph idx="1"/>
            <p:extLst>
              <p:ext uri="{D42A27DB-BD31-4B8C-83A1-F6EECF244321}">
                <p14:modId xmlns:p14="http://schemas.microsoft.com/office/powerpoint/2010/main" val="3116600392"/>
              </p:ext>
            </p:extLst>
          </p:nvPr>
        </p:nvGraphicFramePr>
        <p:xfrm>
          <a:off x="609600" y="1789113"/>
          <a:ext cx="10944224" cy="1539240"/>
        </p:xfrm>
        <a:graphic>
          <a:graphicData uri="http://schemas.openxmlformats.org/drawingml/2006/table">
            <a:tbl>
              <a:tblPr firstRow="1" bandRow="1">
                <a:tableStyleId>{9D7B26C5-4107-4FEC-AEDC-1716B250A1EF}</a:tableStyleId>
              </a:tblPr>
              <a:tblGrid>
                <a:gridCol w="892629">
                  <a:extLst>
                    <a:ext uri="{9D8B030D-6E8A-4147-A177-3AD203B41FA5}">
                      <a16:colId xmlns:a16="http://schemas.microsoft.com/office/drawing/2014/main" val="291163735"/>
                    </a:ext>
                  </a:extLst>
                </a:gridCol>
                <a:gridCol w="10051595">
                  <a:extLst>
                    <a:ext uri="{9D8B030D-6E8A-4147-A177-3AD203B41FA5}">
                      <a16:colId xmlns:a16="http://schemas.microsoft.com/office/drawing/2014/main" val="2511928847"/>
                    </a:ext>
                  </a:extLst>
                </a:gridCol>
              </a:tblGrid>
              <a:tr h="370840">
                <a:tc>
                  <a:txBody>
                    <a:bodyPr/>
                    <a:lstStyle/>
                    <a:p>
                      <a:r>
                        <a:rPr lang="de-DE" sz="1100" dirty="0">
                          <a:solidFill>
                            <a:schemeClr val="tx1"/>
                          </a:solidFill>
                          <a:latin typeface="Arial" panose="020B0604020202020204" pitchFamily="34" charset="0"/>
                          <a:cs typeface="Arial" panose="020B0604020202020204" pitchFamily="34" charset="0"/>
                        </a:rPr>
                        <a:t>Seite</a:t>
                      </a:r>
                    </a:p>
                  </a:txBody>
                  <a:tcPr/>
                </a:tc>
                <a:tc>
                  <a:txBody>
                    <a:bodyPr/>
                    <a:lstStyle/>
                    <a:p>
                      <a:r>
                        <a:rPr lang="de-DE" sz="1100" dirty="0">
                          <a:solidFill>
                            <a:schemeClr val="tx1"/>
                          </a:solidFill>
                          <a:latin typeface="Arial" panose="020B0604020202020204" pitchFamily="34" charset="0"/>
                          <a:cs typeface="Arial" panose="020B0604020202020204" pitchFamily="34" charset="0"/>
                        </a:rPr>
                        <a:t>Quelle der Abbildung</a:t>
                      </a:r>
                    </a:p>
                  </a:txBody>
                  <a:tcPr/>
                </a:tc>
                <a:extLst>
                  <a:ext uri="{0D108BD9-81ED-4DB2-BD59-A6C34878D82A}">
                    <a16:rowId xmlns:a16="http://schemas.microsoft.com/office/drawing/2014/main" val="231665836"/>
                  </a:ext>
                </a:extLst>
              </a:tr>
              <a:tr h="370840">
                <a:tc>
                  <a:txBody>
                    <a:bodyPr/>
                    <a:lstStyle/>
                    <a:p>
                      <a:r>
                        <a:rPr lang="de-DE" sz="1100" dirty="0">
                          <a:solidFill>
                            <a:schemeClr val="tx1"/>
                          </a:solidFill>
                          <a:latin typeface="Arial" panose="020B0604020202020204" pitchFamily="34" charset="0"/>
                          <a:cs typeface="Arial" panose="020B0604020202020204" pitchFamily="34" charset="0"/>
                        </a:rPr>
                        <a:t>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a:solidFill>
                            <a:schemeClr val="tx1"/>
                          </a:solidFill>
                          <a:latin typeface="Arial" panose="020B0604020202020204" pitchFamily="34" charset="0"/>
                          <a:cs typeface="Arial" panose="020B0604020202020204" pitchFamily="34" charset="0"/>
                        </a:rPr>
                        <a:t>Bild generiert mit DALL·E (</a:t>
                      </a:r>
                      <a:r>
                        <a:rPr lang="de-DE" sz="1100" dirty="0" err="1">
                          <a:solidFill>
                            <a:schemeClr val="tx1"/>
                          </a:solidFill>
                          <a:latin typeface="Arial" panose="020B0604020202020204" pitchFamily="34" charset="0"/>
                          <a:cs typeface="Arial" panose="020B0604020202020204" pitchFamily="34" charset="0"/>
                        </a:rPr>
                        <a:t>OpenAI</a:t>
                      </a:r>
                      <a:r>
                        <a:rPr lang="de-DE" sz="1100" dirty="0">
                          <a:solidFill>
                            <a:schemeClr val="tx1"/>
                          </a:solidFill>
                          <a:latin typeface="Arial" panose="020B0604020202020204" pitchFamily="34" charset="0"/>
                          <a:cs typeface="Arial" panose="020B0604020202020204" pitchFamily="34" charset="0"/>
                        </a:rPr>
                        <a:t>), 12.12.2024, Nutzung gemäß </a:t>
                      </a:r>
                      <a:r>
                        <a:rPr lang="de-DE" sz="1100" dirty="0" err="1">
                          <a:solidFill>
                            <a:schemeClr val="tx1"/>
                          </a:solidFill>
                          <a:latin typeface="Arial" panose="020B0604020202020204" pitchFamily="34" charset="0"/>
                          <a:cs typeface="Arial" panose="020B0604020202020204" pitchFamily="34" charset="0"/>
                        </a:rPr>
                        <a:t>OpenAI</a:t>
                      </a:r>
                      <a:r>
                        <a:rPr lang="de-DE" sz="1100" dirty="0">
                          <a:solidFill>
                            <a:schemeClr val="tx1"/>
                          </a:solidFill>
                          <a:latin typeface="Arial" panose="020B0604020202020204" pitchFamily="34" charset="0"/>
                          <a:cs typeface="Arial" panose="020B0604020202020204" pitchFamily="34" charset="0"/>
                        </a:rPr>
                        <a:t> Terms.</a:t>
                      </a:r>
                    </a:p>
                  </a:txBody>
                  <a:tcPr/>
                </a:tc>
                <a:extLst>
                  <a:ext uri="{0D108BD9-81ED-4DB2-BD59-A6C34878D82A}">
                    <a16:rowId xmlns:a16="http://schemas.microsoft.com/office/drawing/2014/main" val="3814795510"/>
                  </a:ext>
                </a:extLst>
              </a:tr>
              <a:tr h="370840">
                <a:tc>
                  <a:txBody>
                    <a:bodyPr/>
                    <a:lstStyle/>
                    <a:p>
                      <a:r>
                        <a:rPr lang="de-DE" sz="1100" dirty="0">
                          <a:solidFill>
                            <a:schemeClr val="tx1"/>
                          </a:solidFill>
                          <a:latin typeface="Arial" panose="020B0604020202020204" pitchFamily="34" charset="0"/>
                          <a:cs typeface="Arial" panose="020B0604020202020204" pitchFamily="34" charset="0"/>
                        </a:rPr>
                        <a:t>8</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a:solidFill>
                            <a:schemeClr val="tx1"/>
                          </a:solidFill>
                          <a:latin typeface="Arial" panose="020B0604020202020204" pitchFamily="34" charset="0"/>
                          <a:cs typeface="Arial" panose="020B0604020202020204" pitchFamily="34" charset="0"/>
                        </a:rPr>
                        <a:t>Bild generiert mit DALL·E (</a:t>
                      </a:r>
                      <a:r>
                        <a:rPr lang="de-DE" sz="1100" dirty="0" err="1">
                          <a:solidFill>
                            <a:schemeClr val="tx1"/>
                          </a:solidFill>
                          <a:latin typeface="Arial" panose="020B0604020202020204" pitchFamily="34" charset="0"/>
                          <a:cs typeface="Arial" panose="020B0604020202020204" pitchFamily="34" charset="0"/>
                        </a:rPr>
                        <a:t>OpenAI</a:t>
                      </a:r>
                      <a:r>
                        <a:rPr lang="de-DE" sz="1100" dirty="0">
                          <a:solidFill>
                            <a:schemeClr val="tx1"/>
                          </a:solidFill>
                          <a:latin typeface="Arial" panose="020B0604020202020204" pitchFamily="34" charset="0"/>
                          <a:cs typeface="Arial" panose="020B0604020202020204" pitchFamily="34" charset="0"/>
                        </a:rPr>
                        <a:t>), 13.05.2025, Nutzung gemäß </a:t>
                      </a:r>
                      <a:r>
                        <a:rPr lang="de-DE" sz="1100" dirty="0" err="1">
                          <a:solidFill>
                            <a:schemeClr val="tx1"/>
                          </a:solidFill>
                          <a:latin typeface="Arial" panose="020B0604020202020204" pitchFamily="34" charset="0"/>
                          <a:cs typeface="Arial" panose="020B0604020202020204" pitchFamily="34" charset="0"/>
                        </a:rPr>
                        <a:t>OpenAI</a:t>
                      </a:r>
                      <a:r>
                        <a:rPr lang="de-DE" sz="1100" dirty="0">
                          <a:solidFill>
                            <a:schemeClr val="tx1"/>
                          </a:solidFill>
                          <a:latin typeface="Arial" panose="020B0604020202020204" pitchFamily="34" charset="0"/>
                          <a:cs typeface="Arial" panose="020B0604020202020204" pitchFamily="34" charset="0"/>
                        </a:rPr>
                        <a:t> Terms.</a:t>
                      </a:r>
                    </a:p>
                  </a:txBody>
                  <a:tcPr/>
                </a:tc>
                <a:extLst>
                  <a:ext uri="{0D108BD9-81ED-4DB2-BD59-A6C34878D82A}">
                    <a16:rowId xmlns:a16="http://schemas.microsoft.com/office/drawing/2014/main" val="2476781504"/>
                  </a:ext>
                </a:extLst>
              </a:tr>
              <a:tr h="370840">
                <a:tc>
                  <a:txBody>
                    <a:bodyPr/>
                    <a:lstStyle/>
                    <a:p>
                      <a:r>
                        <a:rPr lang="de-DE" sz="1100" dirty="0">
                          <a:solidFill>
                            <a:schemeClr val="tx1"/>
                          </a:solidFill>
                          <a:latin typeface="Arial" panose="020B0604020202020204" pitchFamily="34" charset="0"/>
                          <a:cs typeface="Arial" panose="020B0604020202020204" pitchFamily="34" charset="0"/>
                        </a:rPr>
                        <a:t>18</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a:solidFill>
                            <a:schemeClr val="tx1"/>
                          </a:solidFill>
                          <a:latin typeface="Arial" panose="020B0604020202020204" pitchFamily="34" charset="0"/>
                          <a:ea typeface="Calibri" panose="020F0502020204030204" pitchFamily="34" charset="0"/>
                          <a:cs typeface="Arial" panose="020B0604020202020204" pitchFamily="34" charset="0"/>
                        </a:rPr>
                        <a:t>Bild </a:t>
                      </a:r>
                      <a:r>
                        <a:rPr lang="de-DE" sz="1100" dirty="0" err="1">
                          <a:solidFill>
                            <a:schemeClr val="tx1"/>
                          </a:solidFill>
                          <a:latin typeface="Arial" panose="020B0604020202020204" pitchFamily="34" charset="0"/>
                          <a:ea typeface="Calibri" panose="020F0502020204030204" pitchFamily="34" charset="0"/>
                          <a:cs typeface="Arial" panose="020B0604020202020204" pitchFamily="34" charset="0"/>
                        </a:rPr>
                        <a:t>Gumboot</a:t>
                      </a:r>
                      <a:r>
                        <a:rPr lang="de-DE" sz="1100" dirty="0">
                          <a:solidFill>
                            <a:schemeClr val="tx1"/>
                          </a:solidFill>
                          <a:latin typeface="Arial" panose="020B0604020202020204" pitchFamily="34" charset="0"/>
                          <a:ea typeface="Calibri" panose="020F0502020204030204" pitchFamily="34" charset="0"/>
                          <a:cs typeface="Arial" panose="020B0604020202020204" pitchFamily="34" charset="0"/>
                        </a:rPr>
                        <a:t> Dance SA von Laura SA, CC BY-SA 3.0, </a:t>
                      </a:r>
                      <a:r>
                        <a:rPr lang="de-DE" sz="1100" dirty="0">
                          <a:solidFill>
                            <a:schemeClr val="tx1"/>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https://creativecommons.org/licenses/by-sa/3.0/deed.de</a:t>
                      </a:r>
                      <a:r>
                        <a:rPr lang="de-DE" sz="1100" dirty="0">
                          <a:solidFill>
                            <a:schemeClr val="tx1"/>
                          </a:solidFill>
                          <a:latin typeface="Arial" panose="020B0604020202020204" pitchFamily="34" charset="0"/>
                          <a:ea typeface="Calibri" panose="020F0502020204030204" pitchFamily="34" charset="0"/>
                          <a:cs typeface="Arial" panose="020B0604020202020204" pitchFamily="34" charset="0"/>
                        </a:rPr>
                        <a:t>, Ursprungsort: </a:t>
                      </a:r>
                      <a:r>
                        <a:rPr lang="de-DE" sz="1100" dirty="0">
                          <a:solidFill>
                            <a:schemeClr val="tx1"/>
                          </a:solidFill>
                          <a:latin typeface="Arial" panose="020B0604020202020204" pitchFamily="34" charset="0"/>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https://de.m.wikipedia.org/wiki/Datei:Bootsa.jpg</a:t>
                      </a:r>
                      <a:endParaRPr lang="de-DE" sz="110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a:tc>
                <a:extLst>
                  <a:ext uri="{0D108BD9-81ED-4DB2-BD59-A6C34878D82A}">
                    <a16:rowId xmlns:a16="http://schemas.microsoft.com/office/drawing/2014/main" val="109033764"/>
                  </a:ext>
                </a:extLst>
              </a:tr>
            </a:tbl>
          </a:graphicData>
        </a:graphic>
      </p:graphicFrame>
      <p:sp>
        <p:nvSpPr>
          <p:cNvPr id="4" name="Foliennummernplatzhalter 3">
            <a:extLst>
              <a:ext uri="{FF2B5EF4-FFF2-40B4-BE49-F238E27FC236}">
                <a16:creationId xmlns:a16="http://schemas.microsoft.com/office/drawing/2014/main" id="{BDE3A8F1-9829-4CE0-90A2-47ABD5053CC0}"/>
              </a:ext>
            </a:extLst>
          </p:cNvPr>
          <p:cNvSpPr>
            <a:spLocks noGrp="1"/>
          </p:cNvSpPr>
          <p:nvPr>
            <p:ph type="sldNum" sz="quarter" idx="4"/>
          </p:nvPr>
        </p:nvSpPr>
        <p:spPr/>
        <p:txBody>
          <a:bodyPr/>
          <a:lstStyle/>
          <a:p>
            <a:fld id="{7A811826-DEC5-45A6-80D0-3A8D392BC278}" type="slidenum">
              <a:rPr lang="de-DE" smtClean="0"/>
              <a:pPr/>
              <a:t>45</a:t>
            </a:fld>
            <a:endParaRPr lang="de-DE" dirty="0"/>
          </a:p>
        </p:txBody>
      </p:sp>
    </p:spTree>
    <p:extLst>
      <p:ext uri="{BB962C8B-B14F-4D97-AF65-F5344CB8AC3E}">
        <p14:creationId xmlns:p14="http://schemas.microsoft.com/office/powerpoint/2010/main" val="1248873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srcRect/>
          <a:stretch>
            <a:fillRect/>
          </a:stretch>
        </a:blipFill>
        <a:effectLst/>
      </p:bgPr>
    </p:bg>
    <p:spTree>
      <p:nvGrpSpPr>
        <p:cNvPr id="1" name=""/>
        <p:cNvGrpSpPr/>
        <p:nvPr/>
      </p:nvGrpSpPr>
      <p:grpSpPr bwMode="auto">
        <a:xfrm>
          <a:off x="0" y="0"/>
          <a:ext cx="0" cy="0"/>
          <a:chOff x="0" y="0"/>
          <a:chExt cx="0" cy="0"/>
        </a:xfrm>
      </p:grpSpPr>
      <p:sp>
        <p:nvSpPr>
          <p:cNvPr id="23" name="Rechteck 22">
            <a:extLst>
              <a:ext uri="{FF2B5EF4-FFF2-40B4-BE49-F238E27FC236}">
                <a16:creationId xmlns:a16="http://schemas.microsoft.com/office/drawing/2014/main" id="{6F2C7C06-98D8-42F5-82BE-FDD9AE63C398}"/>
              </a:ext>
            </a:extLst>
          </p:cNvPr>
          <p:cNvSpPr/>
          <p:nvPr/>
        </p:nvSpPr>
        <p:spPr>
          <a:xfrm>
            <a:off x="1505894" y="4416585"/>
            <a:ext cx="9188399" cy="974565"/>
          </a:xfrm>
          <a:prstGeom prst="rect">
            <a:avLst/>
          </a:prstGeom>
          <a:solidFill>
            <a:srgbClr val="C7CEE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Arial"/>
            </a:endParaRPr>
          </a:p>
        </p:txBody>
      </p:sp>
      <p:sp>
        <p:nvSpPr>
          <p:cNvPr id="11" name="Textplatzhalter 2">
            <a:extLst>
              <a:ext uri="{FF2B5EF4-FFF2-40B4-BE49-F238E27FC236}">
                <a16:creationId xmlns:a16="http://schemas.microsoft.com/office/drawing/2014/main" id="{0BFF7AAC-BFB2-45D0-B699-2F794484D098}"/>
              </a:ext>
            </a:extLst>
          </p:cNvPr>
          <p:cNvSpPr txBox="1">
            <a:spLocks/>
          </p:cNvSpPr>
          <p:nvPr/>
        </p:nvSpPr>
        <p:spPr>
          <a:xfrm>
            <a:off x="1508178" y="3170982"/>
            <a:ext cx="9188398" cy="1621414"/>
          </a:xfrm>
          <a:prstGeom prst="rect">
            <a:avLst/>
          </a:prstGeom>
        </p:spPr>
        <p:txBody>
          <a:bodyPr lIns="0" tIns="0" rIns="0" bIns="0"/>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300"/>
              </a:lnSpc>
              <a:spcBef>
                <a:spcPts val="0"/>
              </a:spcBef>
              <a:spcAft>
                <a:spcPts val="600"/>
              </a:spcAft>
              <a:buClrTx/>
              <a:buSzTx/>
              <a:buFontTx/>
              <a:buNone/>
              <a:tabLst/>
              <a:defRPr/>
            </a:pP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Die vorliegende Veröffentlichung ist im Rahmen des Projektverbunds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ComeSport</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für das Kompetenzzentrum Musik/Kunst/Sport im Kompetenzverbund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lernen:digital</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entstanden. </a:t>
            </a:r>
          </a:p>
          <a:p>
            <a:pPr marL="0" marR="0" lvl="0" indent="0" algn="l" defTabSz="914400" rtl="0" eaLnBrk="1" fontAlgn="auto" latinLnBrk="0" hangingPunct="1">
              <a:lnSpc>
                <a:spcPts val="1300"/>
              </a:lnSpc>
              <a:spcBef>
                <a:spcPts val="0"/>
              </a:spcBef>
              <a:spcAft>
                <a:spcPts val="600"/>
              </a:spcAft>
              <a:buClrTx/>
              <a:buSzTx/>
              <a:buFontTx/>
              <a:buNone/>
              <a:tabLst/>
              <a:defRPr/>
            </a:pP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Finanziert durch die Europäische Union –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NextGenerationEU</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und gefördert durch das Bundesministerium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für</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Bildung, Familie, Senioren, Frauen und Jugend. Die geäußerten Ansichten und Meinungen sind ausschließlich die des Autors/der Autorin und spiegeln nicht unbedingt die Ansichten der Europäischen Union, Europäischen Kommission oder des Bundesministeriums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für</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Bildung, Familie, Senioren, Frauen und Jugend wider. Weder Europäische Union, Europäische Kommission noch das Bundesministerium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für</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Bildung, Familie, Senioren, Frauen und Jugend können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für</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sie verantwortlich gemacht werden.</a:t>
            </a:r>
          </a:p>
          <a:p>
            <a:pPr marL="0" marR="0" lvl="0" indent="0" algn="l" defTabSz="914400" rtl="0" eaLnBrk="1" fontAlgn="auto" latinLnBrk="0" hangingPunct="1">
              <a:lnSpc>
                <a:spcPts val="1300"/>
              </a:lnSpc>
              <a:spcBef>
                <a:spcPts val="0"/>
              </a:spcBef>
              <a:spcAft>
                <a:spcPts val="600"/>
              </a:spcAft>
              <a:buClrTx/>
              <a:buSzTx/>
              <a:buFontTx/>
              <a:buNone/>
              <a:tabLst/>
              <a:defRPr/>
            </a:pP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Förderkennzeichen: 01JA23K02D</a:t>
            </a:r>
          </a:p>
        </p:txBody>
      </p:sp>
      <p:pic>
        <p:nvPicPr>
          <p:cNvPr id="12" name="Grafik 11" descr="Creative Commons Icon CC">
            <a:extLst>
              <a:ext uri="{FF2B5EF4-FFF2-40B4-BE49-F238E27FC236}">
                <a16:creationId xmlns:a16="http://schemas.microsoft.com/office/drawing/2014/main" id="{F15E1499-4331-4F5A-8D9D-25012065A0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8966" y="4513725"/>
            <a:ext cx="253396" cy="253396"/>
          </a:xfrm>
          <a:prstGeom prst="rect">
            <a:avLst/>
          </a:prstGeom>
        </p:spPr>
      </p:pic>
      <p:pic>
        <p:nvPicPr>
          <p:cNvPr id="13" name="Grafik 12" descr="Creative Commons Icon BY">
            <a:extLst>
              <a:ext uri="{FF2B5EF4-FFF2-40B4-BE49-F238E27FC236}">
                <a16:creationId xmlns:a16="http://schemas.microsoft.com/office/drawing/2014/main" id="{31577C1B-AE8B-4D9F-A1E2-8B93640235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4061" y="4513725"/>
            <a:ext cx="253396" cy="253396"/>
          </a:xfrm>
          <a:prstGeom prst="rect">
            <a:avLst/>
          </a:prstGeom>
        </p:spPr>
      </p:pic>
      <p:pic>
        <p:nvPicPr>
          <p:cNvPr id="14" name="Grafik 13" descr="Creative Commons Icon SA">
            <a:extLst>
              <a:ext uri="{FF2B5EF4-FFF2-40B4-BE49-F238E27FC236}">
                <a16:creationId xmlns:a16="http://schemas.microsoft.com/office/drawing/2014/main" id="{0D85BD1D-A6F2-4187-B0CF-F4FC290015D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3583" y="4513726"/>
            <a:ext cx="253395" cy="253395"/>
          </a:xfrm>
          <a:prstGeom prst="rect">
            <a:avLst/>
          </a:prstGeom>
        </p:spPr>
      </p:pic>
      <p:sp>
        <p:nvSpPr>
          <p:cNvPr id="15" name="Textplatzhalter 3">
            <a:extLst>
              <a:ext uri="{FF2B5EF4-FFF2-40B4-BE49-F238E27FC236}">
                <a16:creationId xmlns:a16="http://schemas.microsoft.com/office/drawing/2014/main" id="{9EFD3C38-05FD-429C-B766-E629BC2ED2CF}"/>
              </a:ext>
            </a:extLst>
          </p:cNvPr>
          <p:cNvSpPr txBox="1">
            <a:spLocks/>
          </p:cNvSpPr>
          <p:nvPr/>
        </p:nvSpPr>
        <p:spPr>
          <a:xfrm>
            <a:off x="1661251" y="4825507"/>
            <a:ext cx="8911500" cy="676261"/>
          </a:xfrm>
          <a:prstGeom prst="rect">
            <a:avLst/>
          </a:prstGeom>
        </p:spPr>
        <p:txBody>
          <a:bodyPr lIns="0" tIns="0" rIns="0" bIns="0"/>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300"/>
              </a:lnSpc>
              <a:spcBef>
                <a:spcPts val="0"/>
              </a:spcBef>
              <a:spcAft>
                <a:spcPts val="0"/>
              </a:spcAft>
              <a:buClrTx/>
              <a:buSzTx/>
              <a:buFontTx/>
              <a:buNone/>
              <a:tabLst/>
              <a:defRPr/>
            </a:pP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Dieses Produkt ist unter der Lizenz </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hlinkClick r:id="rId7"/>
              </a:rPr>
              <a:t>CC BY-SA 4.0 </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veröffentlicht. Ausgenommene Inhalte sind an den einzelnen Inhalten angegeben. Die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Urheber:innen</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sollen bei der Weiterverwendung wie folgt angegeben werden: Britta Schröder &amp; Thomas Jaitner, Kompetenzverbund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lernen:digital</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entstanden im Projektverbund </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Com</a:t>
            </a:r>
            <a:r>
              <a:rPr kumimoji="0" lang="de-DE" sz="900" b="0" i="0" u="none" strike="noStrike" kern="1200" cap="none" spc="0" normalizeH="0" baseline="30000" noProof="0" dirty="0" err="1">
                <a:ln>
                  <a:noFill/>
                </a:ln>
                <a:solidFill>
                  <a:srgbClr val="000000"/>
                </a:solidFill>
                <a:effectLst/>
                <a:uLnTx/>
                <a:uFillTx/>
                <a:latin typeface="Arial" panose="020B0604020202020204" pitchFamily="34" charset="0"/>
                <a:cs typeface="Arial" panose="020B0604020202020204" pitchFamily="34" charset="0"/>
              </a:rPr>
              <a:t>e</a:t>
            </a:r>
            <a:r>
              <a:rPr kumimoji="0" lang="de-DE" sz="9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Sport</a:t>
            </a:r>
            <a:r>
              <a:rPr kumimoji="0" lang="de-DE" sz="9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p>
        </p:txBody>
      </p:sp>
      <p:sp>
        <p:nvSpPr>
          <p:cNvPr id="16" name="Textfeld 15">
            <a:extLst>
              <a:ext uri="{FF2B5EF4-FFF2-40B4-BE49-F238E27FC236}">
                <a16:creationId xmlns:a16="http://schemas.microsoft.com/office/drawing/2014/main" id="{389172CE-324F-4A09-B110-A47EBF40E6D6}"/>
              </a:ext>
            </a:extLst>
          </p:cNvPr>
          <p:cNvSpPr txBox="1"/>
          <p:nvPr/>
        </p:nvSpPr>
        <p:spPr>
          <a:xfrm>
            <a:off x="1505894" y="1361866"/>
            <a:ext cx="9188399" cy="1399999"/>
          </a:xfrm>
          <a:prstGeom prst="rect">
            <a:avLst/>
          </a:prstGeom>
          <a:noFill/>
        </p:spPr>
        <p:txBody>
          <a:bodyPr wrap="square" lIns="0" tIns="0" rIns="0" bIns="0">
            <a:spAutoFit/>
          </a:bodyPr>
          <a:lstStyle/>
          <a:p>
            <a:pPr marL="0" marR="0" lvl="0" indent="0" algn="just" defTabSz="914400" rtl="0" eaLnBrk="1" fontAlgn="auto" latinLnBrk="0" hangingPunct="1">
              <a:lnSpc>
                <a:spcPts val="1800"/>
              </a:lnSpc>
              <a:spcBef>
                <a:spcPts val="0"/>
              </a:spcBef>
              <a:spcAft>
                <a:spcPts val="0"/>
              </a:spcAft>
              <a:buClrTx/>
              <a:buSzTx/>
              <a:buFontTx/>
              <a:buNone/>
              <a:tabLst/>
              <a:defRPr/>
            </a:pPr>
            <a:r>
              <a:rPr kumimoji="0" lang="de-DE"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Unicode MS"/>
              </a:rPr>
              <a:t>Projektverbund</a:t>
            </a:r>
            <a:endParaRPr kumimoji="0" lang="de-DE" sz="1400" b="0" i="0" u="none" strike="noStrike" kern="1200" cap="none" spc="0" normalizeH="0" baseline="0" noProof="0" dirty="0">
              <a:ln>
                <a:noFill/>
              </a:ln>
              <a:solidFill>
                <a:srgbClr val="000000"/>
              </a:solidFill>
              <a:effectLst/>
              <a:uLnTx/>
              <a:uFillTx/>
              <a:latin typeface="Garamond" panose="02020404030301010803" pitchFamily="18" charset="0"/>
              <a:ea typeface="Arial Unicode MS"/>
              <a:cs typeface="Arial Unicode MS"/>
            </a:endParaRPr>
          </a:p>
          <a:p>
            <a:pPr marL="0" marR="0" lvl="0" indent="0" algn="just" defTabSz="914400" rtl="0" eaLnBrk="1" fontAlgn="auto" latinLnBrk="0" hangingPunct="1">
              <a:lnSpc>
                <a:spcPts val="1800"/>
              </a:lnSpc>
              <a:spcBef>
                <a:spcPts val="0"/>
              </a:spcBef>
              <a:spcAft>
                <a:spcPts val="600"/>
              </a:spcAft>
              <a:buClrTx/>
              <a:buSzTx/>
              <a:buFontTx/>
              <a:buNone/>
              <a:tabLst/>
              <a:defRPr/>
            </a:pPr>
            <a:r>
              <a:rPr kumimoji="0" lang="de-DE" sz="12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Unicode MS"/>
              </a:rPr>
              <a:t>Com</a:t>
            </a:r>
            <a:r>
              <a:rPr kumimoji="0" lang="de-DE" sz="1200" b="0" i="0" u="none" strike="noStrike" kern="1200" cap="none" spc="0" normalizeH="0" baseline="30000" noProof="0" dirty="0" err="1">
                <a:ln>
                  <a:noFill/>
                </a:ln>
                <a:solidFill>
                  <a:srgbClr val="000000"/>
                </a:solidFill>
                <a:effectLst/>
                <a:uLnTx/>
                <a:uFillTx/>
                <a:latin typeface="Arial" panose="020B0604020202020204" pitchFamily="34" charset="0"/>
                <a:ea typeface="Times New Roman" panose="02020603050405020304" pitchFamily="18" charset="0"/>
                <a:cs typeface="Arial Unicode MS"/>
              </a:rPr>
              <a:t>e</a:t>
            </a:r>
            <a:r>
              <a:rPr kumimoji="0" lang="de-DE" sz="1200" b="0"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Unicode MS"/>
              </a:rPr>
              <a:t>Sport</a:t>
            </a:r>
            <a:endParaRPr kumimoji="0" lang="de-DE" sz="1400" b="0" i="0" u="none" strike="noStrike" kern="1200" cap="none" spc="0" normalizeH="0" baseline="0" noProof="0" dirty="0">
              <a:ln>
                <a:noFill/>
              </a:ln>
              <a:solidFill>
                <a:srgbClr val="000000"/>
              </a:solidFill>
              <a:effectLst/>
              <a:uLnTx/>
              <a:uFillTx/>
              <a:latin typeface="Garamond" panose="02020404030301010803" pitchFamily="18" charset="0"/>
              <a:ea typeface="Arial Unicode MS"/>
              <a:cs typeface="Arial Unicode MS"/>
            </a:endParaRPr>
          </a:p>
          <a:p>
            <a:pPr marL="0" marR="0" lvl="0" indent="0" algn="just" defTabSz="914400" rtl="0" eaLnBrk="1" fontAlgn="auto" latinLnBrk="0" hangingPunct="1">
              <a:lnSpc>
                <a:spcPts val="1800"/>
              </a:lnSpc>
              <a:spcBef>
                <a:spcPts val="0"/>
              </a:spcBef>
              <a:spcAft>
                <a:spcPts val="0"/>
              </a:spcAft>
              <a:buClrTx/>
              <a:buSzTx/>
              <a:buFontTx/>
              <a:buNone/>
              <a:tabLst/>
              <a:defRPr/>
            </a:pPr>
            <a:r>
              <a:rPr kumimoji="0" lang="de-DE" sz="1200" b="1" i="0" u="none" strike="noStrike" kern="120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Unicode MS"/>
              </a:rPr>
              <a:t>Autor:innen</a:t>
            </a:r>
            <a:endParaRPr kumimoji="0" lang="de-DE" sz="1400" b="0" i="0" u="none" strike="noStrike" kern="1200" cap="none" spc="0" normalizeH="0" baseline="0" noProof="0" dirty="0">
              <a:ln>
                <a:noFill/>
              </a:ln>
              <a:solidFill>
                <a:srgbClr val="000000"/>
              </a:solidFill>
              <a:effectLst/>
              <a:uLnTx/>
              <a:uFillTx/>
              <a:latin typeface="Garamond" panose="02020404030301010803" pitchFamily="18" charset="0"/>
              <a:ea typeface="Arial Unicode MS"/>
              <a:cs typeface="Arial Unicode MS"/>
            </a:endParaRPr>
          </a:p>
          <a:p>
            <a:pPr marL="0" marR="0" lvl="0" indent="0" algn="just" defTabSz="914400" rtl="0" eaLnBrk="1" fontAlgn="auto" latinLnBrk="0" hangingPunct="1">
              <a:lnSpc>
                <a:spcPts val="1800"/>
              </a:lnSpc>
              <a:spcBef>
                <a:spcPts val="0"/>
              </a:spcBef>
              <a:spcAft>
                <a:spcPts val="600"/>
              </a:spcAft>
              <a:buClrTx/>
              <a:buSzTx/>
              <a:buFontTx/>
              <a:buNone/>
              <a:tabLst/>
              <a:defRPr/>
            </a:pPr>
            <a:r>
              <a:rPr kumimoji="0" lang="de-DE"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Unicode MS"/>
              </a:rPr>
              <a:t>Schröder, B. &amp; Jaitner, T.</a:t>
            </a:r>
            <a:endParaRPr kumimoji="0" lang="de-DE" sz="1400" b="0" i="0" u="none" strike="noStrike" kern="1200" cap="none" spc="0" normalizeH="0" baseline="0" noProof="0" dirty="0">
              <a:ln>
                <a:noFill/>
              </a:ln>
              <a:solidFill>
                <a:srgbClr val="000000"/>
              </a:solidFill>
              <a:effectLst/>
              <a:uLnTx/>
              <a:uFillTx/>
              <a:latin typeface="Garamond" panose="02020404030301010803" pitchFamily="18" charset="0"/>
              <a:ea typeface="Arial Unicode MS"/>
              <a:cs typeface="Arial Unicode MS"/>
            </a:endParaRPr>
          </a:p>
          <a:p>
            <a:pPr marL="0" marR="0" lvl="0" indent="0" algn="l" defTabSz="914400" rtl="0" eaLnBrk="1" fontAlgn="auto" latinLnBrk="0" hangingPunct="1">
              <a:lnSpc>
                <a:spcPts val="1300"/>
              </a:lnSpc>
              <a:spcBef>
                <a:spcPts val="0"/>
              </a:spcBef>
              <a:spcAft>
                <a:spcPts val="0"/>
              </a:spcAft>
              <a:buClrTx/>
              <a:buSzTx/>
              <a:buFontTx/>
              <a:buNone/>
              <a:tabLst/>
              <a:defRPr/>
            </a:pPr>
            <a:r>
              <a:rPr kumimoji="0" lang="de-DE" sz="900" b="0" i="0" u="none" strike="noStrike" kern="100" cap="none" spc="0" normalizeH="0" baseline="0" noProof="0" dirty="0">
                <a:ln>
                  <a:noFill/>
                </a:ln>
                <a:solidFill>
                  <a:srgbClr val="000000"/>
                </a:solidFill>
                <a:effectLst/>
                <a:uLnTx/>
                <a:uFillTx/>
                <a:latin typeface="Arial" panose="020B0604020202020204" pitchFamily="34" charset="0"/>
                <a:ea typeface="Aptos"/>
                <a:cs typeface="Arial Unicode MS"/>
              </a:rPr>
              <a:t>Institut für Sport und Sportwissenschaft der Technischen Universität Dortmund in Zusammenarbeit mit dem Institut für Bewegungs- und Neurowissenschaft und dem Institut für Vermittlungskompetenz in den Sportarten der Deutschen Sporthochschule Köln</a:t>
            </a:r>
            <a:endParaRPr kumimoji="0" lang="de-DE" sz="1200" b="0" i="0" u="none" strike="noStrike" kern="1200" cap="none" spc="0" normalizeH="0" baseline="0" noProof="0" dirty="0">
              <a:ln>
                <a:noFill/>
              </a:ln>
              <a:solidFill>
                <a:srgbClr val="000000"/>
              </a:solidFill>
              <a:effectLst/>
              <a:uLnTx/>
              <a:uFillTx/>
              <a:latin typeface="Garamond" panose="02020404030301010803" pitchFamily="18" charset="0"/>
              <a:ea typeface="Arial Unicode MS"/>
              <a:cs typeface="Arial Unicode MS"/>
            </a:endParaRPr>
          </a:p>
        </p:txBody>
      </p:sp>
      <p:pic>
        <p:nvPicPr>
          <p:cNvPr id="17" name="Grafik 16">
            <a:extLst>
              <a:ext uri="{FF2B5EF4-FFF2-40B4-BE49-F238E27FC236}">
                <a16:creationId xmlns:a16="http://schemas.microsoft.com/office/drawing/2014/main" id="{341685EF-F72D-4E57-9B04-D7F6ACE843F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95857" y="5947771"/>
            <a:ext cx="1662867" cy="373677"/>
          </a:xfrm>
          <a:prstGeom prst="rect">
            <a:avLst/>
          </a:prstGeom>
        </p:spPr>
      </p:pic>
      <p:pic>
        <p:nvPicPr>
          <p:cNvPr id="18" name="Grafik 17">
            <a:extLst>
              <a:ext uri="{FF2B5EF4-FFF2-40B4-BE49-F238E27FC236}">
                <a16:creationId xmlns:a16="http://schemas.microsoft.com/office/drawing/2014/main" id="{D7F33C5B-2C07-4433-9B75-2AD2178F76D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499074" y="5607072"/>
            <a:ext cx="2268000" cy="1197588"/>
          </a:xfrm>
          <a:prstGeom prst="rect">
            <a:avLst/>
          </a:prstGeom>
        </p:spPr>
      </p:pic>
      <p:sp>
        <p:nvSpPr>
          <p:cNvPr id="2" name="Titel 1">
            <a:extLst>
              <a:ext uri="{FF2B5EF4-FFF2-40B4-BE49-F238E27FC236}">
                <a16:creationId xmlns:a16="http://schemas.microsoft.com/office/drawing/2014/main" id="{76ABF05C-35FF-4CD5-B115-4B409D8B824A}"/>
              </a:ext>
            </a:extLst>
          </p:cNvPr>
          <p:cNvSpPr>
            <a:spLocks noGrp="1"/>
          </p:cNvSpPr>
          <p:nvPr>
            <p:ph type="title"/>
          </p:nvPr>
        </p:nvSpPr>
        <p:spPr>
          <a:xfrm>
            <a:off x="1098785" y="-910142"/>
            <a:ext cx="9768960" cy="840600"/>
          </a:xfrm>
        </p:spPr>
        <p:txBody>
          <a:bodyPr/>
          <a:lstStyle/>
          <a:p>
            <a:r>
              <a:rPr lang="de-DE" dirty="0"/>
              <a:t>Impressum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prstGeom prst="rect">
            <a:avLst/>
          </a:prstGeom>
        </p:spPr>
        <p:txBody>
          <a:bodyPr/>
          <a:lstStyle/>
          <a:p>
            <a:pPr algn="ctr"/>
            <a:r>
              <a:rPr lang="de-DE" sz="3600" dirty="0">
                <a:solidFill>
                  <a:srgbClr val="84B818"/>
                </a:solidFill>
              </a:rPr>
              <a:t>Lerneinheit 1</a:t>
            </a:r>
            <a:br>
              <a:rPr lang="de-DE" sz="3600" dirty="0">
                <a:solidFill>
                  <a:srgbClr val="84B818"/>
                </a:solidFill>
              </a:rPr>
            </a:br>
            <a:r>
              <a:rPr lang="de-DE" sz="3600" dirty="0">
                <a:solidFill>
                  <a:srgbClr val="84B818"/>
                </a:solidFill>
              </a:rPr>
              <a:t>Kollaborative Lernprozesse im Gestalten, Tanzen, Darstellen initiieren und steuern</a:t>
            </a:r>
          </a:p>
        </p:txBody>
      </p:sp>
      <p:sp>
        <p:nvSpPr>
          <p:cNvPr id="3" name="Textplatzhalter 2"/>
          <p:cNvSpPr>
            <a:spLocks noGrp="1"/>
          </p:cNvSpPr>
          <p:nvPr>
            <p:ph type="body" sz="quarter" idx="11"/>
          </p:nvPr>
        </p:nvSpPr>
        <p:spPr/>
        <p:txBody>
          <a:bodyPr/>
          <a:lstStyle/>
          <a:p>
            <a:pPr marL="0" indent="0" algn="ctr">
              <a:buNone/>
            </a:pPr>
            <a:r>
              <a:rPr lang="de-DE" dirty="0">
                <a:solidFill>
                  <a:schemeClr val="tx1"/>
                </a:solidFill>
              </a:rPr>
              <a:t>Anwendungsmodul</a:t>
            </a:r>
          </a:p>
        </p:txBody>
      </p:sp>
    </p:spTree>
    <p:extLst>
      <p:ext uri="{BB962C8B-B14F-4D97-AF65-F5344CB8AC3E}">
        <p14:creationId xmlns:p14="http://schemas.microsoft.com/office/powerpoint/2010/main" val="536609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883212-507E-4C67-843C-EA2E6EC4D7F0}"/>
              </a:ext>
            </a:extLst>
          </p:cNvPr>
          <p:cNvSpPr>
            <a:spLocks noGrp="1"/>
          </p:cNvSpPr>
          <p:nvPr>
            <p:ph type="title"/>
          </p:nvPr>
        </p:nvSpPr>
        <p:spPr/>
        <p:txBody>
          <a:bodyPr/>
          <a:lstStyle/>
          <a:p>
            <a:r>
              <a:rPr lang="de-DE" dirty="0"/>
              <a:t>Erfahrungsaustausch</a:t>
            </a:r>
          </a:p>
        </p:txBody>
      </p:sp>
      <p:sp>
        <p:nvSpPr>
          <p:cNvPr id="3" name="Inhaltsplatzhalter 2">
            <a:extLst>
              <a:ext uri="{FF2B5EF4-FFF2-40B4-BE49-F238E27FC236}">
                <a16:creationId xmlns:a16="http://schemas.microsoft.com/office/drawing/2014/main" id="{C46F446A-426C-4840-8C05-A47A14838599}"/>
              </a:ext>
            </a:extLst>
          </p:cNvPr>
          <p:cNvSpPr>
            <a:spLocks noGrp="1"/>
          </p:cNvSpPr>
          <p:nvPr>
            <p:ph idx="1"/>
          </p:nvPr>
        </p:nvSpPr>
        <p:spPr/>
        <p:txBody>
          <a:bodyPr/>
          <a:lstStyle/>
          <a:p>
            <a:r>
              <a:rPr lang="de-DE" dirty="0">
                <a:solidFill>
                  <a:schemeClr val="tx1"/>
                </a:solidFill>
              </a:rPr>
              <a:t>Was ist kollaboratives Lernen?</a:t>
            </a:r>
          </a:p>
          <a:p>
            <a:r>
              <a:rPr lang="de-DE" dirty="0">
                <a:solidFill>
                  <a:schemeClr val="tx1"/>
                </a:solidFill>
              </a:rPr>
              <a:t>Unter welchen Bedingungen gelingt kollaboratives Lernen?</a:t>
            </a:r>
          </a:p>
          <a:p>
            <a:endParaRPr lang="de-DE" dirty="0">
              <a:solidFill>
                <a:schemeClr val="tx1"/>
              </a:solidFill>
            </a:endParaRPr>
          </a:p>
          <a:p>
            <a:r>
              <a:rPr lang="de-DE" dirty="0">
                <a:solidFill>
                  <a:schemeClr val="tx1"/>
                </a:solidFill>
              </a:rPr>
              <a:t>Welche eigenen Erfahrungen haben Sie in diesem Bereich gemacht?</a:t>
            </a:r>
          </a:p>
          <a:p>
            <a:pPr lvl="1"/>
            <a:r>
              <a:rPr lang="de-DE" dirty="0">
                <a:solidFill>
                  <a:schemeClr val="tx1"/>
                </a:solidFill>
              </a:rPr>
              <a:t>Mit welchen Zielen und zu welchen Gegenständen?</a:t>
            </a:r>
          </a:p>
          <a:p>
            <a:pPr lvl="1"/>
            <a:r>
              <a:rPr lang="de-DE" dirty="0">
                <a:solidFill>
                  <a:schemeClr val="tx1"/>
                </a:solidFill>
              </a:rPr>
              <a:t>Welche Lernformen haben Sie genutzt?</a:t>
            </a:r>
          </a:p>
          <a:p>
            <a:pPr lvl="1"/>
            <a:r>
              <a:rPr lang="de-DE" dirty="0">
                <a:solidFill>
                  <a:schemeClr val="tx1"/>
                </a:solidFill>
              </a:rPr>
              <a:t>Was funktioniert gut und was nicht?</a:t>
            </a:r>
          </a:p>
        </p:txBody>
      </p:sp>
      <p:pic>
        <p:nvPicPr>
          <p:cNvPr id="6" name="Grafik 5">
            <a:extLst>
              <a:ext uri="{FF2B5EF4-FFF2-40B4-BE49-F238E27FC236}">
                <a16:creationId xmlns:a16="http://schemas.microsoft.com/office/drawing/2014/main" id="{A6082643-608E-4FAB-95AD-C25885AD145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68001" y="1003544"/>
            <a:ext cx="914400" cy="914400"/>
          </a:xfrm>
          <a:prstGeom prst="rect">
            <a:avLst/>
          </a:prstGeom>
        </p:spPr>
      </p:pic>
      <p:pic>
        <p:nvPicPr>
          <p:cNvPr id="7" name="Inhaltsplatzhalter 9" descr="Auf dem Bild sind fünf jugendliche Schüler*innen in einer Sporthalle zu sehen. Die Schüler*innen sitzen in einem Halbkreis und schauen auf ein Tablet in der Mitte.">
            <a:extLst>
              <a:ext uri="{FF2B5EF4-FFF2-40B4-BE49-F238E27FC236}">
                <a16:creationId xmlns:a16="http://schemas.microsoft.com/office/drawing/2014/main" id="{1800A895-B74C-44F8-9A82-A8EFCE3440A5}"/>
              </a:ext>
            </a:extLst>
          </p:cNvPr>
          <p:cNvPicPr>
            <a:picLocks noGrp="1"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48665" y="3147570"/>
            <a:ext cx="2933736" cy="2933736"/>
          </a:xfrm>
          <a:prstGeom prst="rect">
            <a:avLst/>
          </a:prstGeom>
        </p:spPr>
      </p:pic>
      <p:sp>
        <p:nvSpPr>
          <p:cNvPr id="13" name="Textfeld 12">
            <a:extLst>
              <a:ext uri="{FF2B5EF4-FFF2-40B4-BE49-F238E27FC236}">
                <a16:creationId xmlns:a16="http://schemas.microsoft.com/office/drawing/2014/main" id="{7F05F265-3115-44F3-BCA6-BB2936BDAD13}"/>
              </a:ext>
            </a:extLst>
          </p:cNvPr>
          <p:cNvSpPr txBox="1"/>
          <p:nvPr/>
        </p:nvSpPr>
        <p:spPr>
          <a:xfrm>
            <a:off x="609599" y="6377611"/>
            <a:ext cx="4300310" cy="2308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Bild generiert mit DALL·E (</a:t>
            </a:r>
            <a:r>
              <a:rPr kumimoji="0" lang="de-DE" sz="9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OpenAI</a:t>
            </a:r>
            <a:r>
              <a:rPr kumimoji="0" lang="de-DE"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12.12.2024, Nutzung gemäß </a:t>
            </a:r>
            <a:r>
              <a:rPr kumimoji="0" lang="de-DE" sz="9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OpenAI</a:t>
            </a:r>
            <a:r>
              <a:rPr kumimoji="0" lang="de-DE"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Terms.</a:t>
            </a:r>
          </a:p>
        </p:txBody>
      </p:sp>
      <p:sp>
        <p:nvSpPr>
          <p:cNvPr id="4" name="Foliennummernplatzhalter 3">
            <a:extLst>
              <a:ext uri="{FF2B5EF4-FFF2-40B4-BE49-F238E27FC236}">
                <a16:creationId xmlns:a16="http://schemas.microsoft.com/office/drawing/2014/main" id="{9C42E22B-3A74-4BE2-BDF3-351B58617E1F}"/>
              </a:ext>
            </a:extLst>
          </p:cNvPr>
          <p:cNvSpPr>
            <a:spLocks noGrp="1"/>
          </p:cNvSpPr>
          <p:nvPr>
            <p:ph type="sldNum" sz="quarter" idx="4"/>
          </p:nvPr>
        </p:nvSpPr>
        <p:spPr/>
        <p:txBody>
          <a:bodyPr/>
          <a:lstStyle/>
          <a:p>
            <a:fld id="{7A811826-DEC5-45A6-80D0-3A8D392BC278}" type="slidenum">
              <a:rPr lang="de-DE" smtClean="0"/>
              <a:pPr/>
              <a:t>6</a:t>
            </a:fld>
            <a:endParaRPr lang="de-DE" dirty="0"/>
          </a:p>
        </p:txBody>
      </p:sp>
    </p:spTree>
    <p:extLst>
      <p:ext uri="{BB962C8B-B14F-4D97-AF65-F5344CB8AC3E}">
        <p14:creationId xmlns:p14="http://schemas.microsoft.com/office/powerpoint/2010/main" val="1805794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066450-04BB-4DB1-A81D-AF44A5F60418}"/>
              </a:ext>
            </a:extLst>
          </p:cNvPr>
          <p:cNvSpPr>
            <a:spLocks noGrp="1"/>
          </p:cNvSpPr>
          <p:nvPr>
            <p:ph type="title"/>
          </p:nvPr>
        </p:nvSpPr>
        <p:spPr/>
        <p:txBody>
          <a:bodyPr/>
          <a:lstStyle/>
          <a:p>
            <a:r>
              <a:rPr lang="de-DE" dirty="0"/>
              <a:t>Hintergrundwissen</a:t>
            </a:r>
          </a:p>
        </p:txBody>
      </p:sp>
      <p:sp>
        <p:nvSpPr>
          <p:cNvPr id="15" name="Titel 1">
            <a:extLst>
              <a:ext uri="{FF2B5EF4-FFF2-40B4-BE49-F238E27FC236}">
                <a16:creationId xmlns:a16="http://schemas.microsoft.com/office/drawing/2014/main" id="{AAA2CD85-AB55-4440-B5AF-98075C9E8029}"/>
              </a:ext>
            </a:extLst>
          </p:cNvPr>
          <p:cNvSpPr txBox="1">
            <a:spLocks/>
          </p:cNvSpPr>
          <p:nvPr/>
        </p:nvSpPr>
        <p:spPr>
          <a:xfrm>
            <a:off x="609599" y="1457201"/>
            <a:ext cx="10944000" cy="435722"/>
          </a:xfrm>
          <a:prstGeom prst="rect">
            <a:avLst/>
          </a:prstGeom>
        </p:spPr>
        <p:txBody>
          <a:bodyPr/>
          <a:lstStyle>
            <a:lvl1pPr algn="l" defTabSz="914400" rtl="0" eaLnBrk="1" latinLnBrk="0" hangingPunct="1">
              <a:spcBef>
                <a:spcPct val="0"/>
              </a:spcBef>
              <a:buNone/>
              <a:defRPr lang="de-DE" sz="2400" kern="1200">
                <a:solidFill>
                  <a:srgbClr val="84B818"/>
                </a:soli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2400" b="0" i="0" u="none" strike="noStrike" kern="1200" cap="none" spc="0" normalizeH="0" baseline="0" noProof="0" dirty="0">
                <a:ln>
                  <a:noFill/>
                </a:ln>
                <a:solidFill>
                  <a:srgbClr val="84B818"/>
                </a:solidFill>
                <a:effectLst/>
                <a:uLnTx/>
                <a:uFillTx/>
                <a:latin typeface="Arial" panose="020B0604020202020204" pitchFamily="34" charset="0"/>
                <a:ea typeface="+mj-ea"/>
                <a:cs typeface="Arial" panose="020B0604020202020204" pitchFamily="34" charset="0"/>
              </a:rPr>
              <a:t>Mögliches Tafelbild der Ergebnisse des Erfahrungsaustauschs</a:t>
            </a:r>
          </a:p>
        </p:txBody>
      </p:sp>
      <p:sp>
        <p:nvSpPr>
          <p:cNvPr id="17" name="Ellipse 16">
            <a:extLst>
              <a:ext uri="{FF2B5EF4-FFF2-40B4-BE49-F238E27FC236}">
                <a16:creationId xmlns:a16="http://schemas.microsoft.com/office/drawing/2014/main" id="{1844EB5E-7575-4B7E-A5E0-FF883C9E1C1F}"/>
              </a:ext>
            </a:extLst>
          </p:cNvPr>
          <p:cNvSpPr/>
          <p:nvPr/>
        </p:nvSpPr>
        <p:spPr>
          <a:xfrm>
            <a:off x="764200" y="3329855"/>
            <a:ext cx="1956547" cy="1781735"/>
          </a:xfrm>
          <a:prstGeom prst="ellipse">
            <a:avLst/>
          </a:prstGeom>
          <a:solidFill>
            <a:srgbClr val="9BBB59">
              <a:alpha val="50000"/>
            </a:srgbClr>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Ziele: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Motorisch, kognitiv, sozial, affektiv</a:t>
            </a:r>
          </a:p>
        </p:txBody>
      </p:sp>
      <p:sp>
        <p:nvSpPr>
          <p:cNvPr id="14" name="Ellipse 13">
            <a:extLst>
              <a:ext uri="{FF2B5EF4-FFF2-40B4-BE49-F238E27FC236}">
                <a16:creationId xmlns:a16="http://schemas.microsoft.com/office/drawing/2014/main" id="{4D854905-EA88-458D-91F5-A00A1E89102D}"/>
              </a:ext>
            </a:extLst>
          </p:cNvPr>
          <p:cNvSpPr/>
          <p:nvPr/>
        </p:nvSpPr>
        <p:spPr>
          <a:xfrm>
            <a:off x="3020992" y="1892923"/>
            <a:ext cx="5764193" cy="4767973"/>
          </a:xfrm>
          <a:prstGeom prst="ellipse">
            <a:avLst/>
          </a:prstGeom>
          <a:solidFill>
            <a:srgbClr val="9BBB59">
              <a:alpha val="50000"/>
            </a:srgbClr>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Methode: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Lernformen des kollaborativen Lernens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Gruppenpräsentation, Think-Pair-Share, Gruppenpuzzle, Lerntempoduett, Gruppenrallye …</a:t>
            </a:r>
          </a:p>
        </p:txBody>
      </p:sp>
      <p:sp>
        <p:nvSpPr>
          <p:cNvPr id="16" name="Ellipse 15">
            <a:extLst>
              <a:ext uri="{FF2B5EF4-FFF2-40B4-BE49-F238E27FC236}">
                <a16:creationId xmlns:a16="http://schemas.microsoft.com/office/drawing/2014/main" id="{FAAD994D-7722-43B3-A421-A922B752A156}"/>
              </a:ext>
            </a:extLst>
          </p:cNvPr>
          <p:cNvSpPr/>
          <p:nvPr/>
        </p:nvSpPr>
        <p:spPr>
          <a:xfrm>
            <a:off x="4138161" y="2881777"/>
            <a:ext cx="3529853" cy="665154"/>
          </a:xfrm>
          <a:prstGeom prst="ellipse">
            <a:avLst/>
          </a:prstGeom>
          <a:solidFill>
            <a:srgbClr val="84B819"/>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Kollaboratives Lernen</a:t>
            </a:r>
          </a:p>
        </p:txBody>
      </p:sp>
      <p:sp>
        <p:nvSpPr>
          <p:cNvPr id="24" name="Rechteck: abgerundete Ecken 23">
            <a:extLst>
              <a:ext uri="{FF2B5EF4-FFF2-40B4-BE49-F238E27FC236}">
                <a16:creationId xmlns:a16="http://schemas.microsoft.com/office/drawing/2014/main" id="{6681547E-8C46-4ED9-9F89-D395D2890C2E}"/>
              </a:ext>
              <a:ext uri="{C183D7F6-B498-43B3-948B-1728B52AA6E4}">
                <adec:decorative xmlns:adec="http://schemas.microsoft.com/office/drawing/2017/decorative" val="0"/>
              </a:ext>
            </a:extLst>
          </p:cNvPr>
          <p:cNvSpPr/>
          <p:nvPr/>
        </p:nvSpPr>
        <p:spPr>
          <a:xfrm>
            <a:off x="3217444" y="3601849"/>
            <a:ext cx="5382545" cy="1400727"/>
          </a:xfrm>
          <a:prstGeom prst="roundRect">
            <a:avLst/>
          </a:prstGeom>
          <a:noFill/>
          <a:ln w="25400" cap="flat" cmpd="sng" algn="ctr">
            <a:solidFill>
              <a:srgbClr val="71893F"/>
            </a:solidFill>
            <a:prstDash val="solid"/>
          </a:ln>
          <a:effectLst/>
        </p:spPr>
        <p:txBody>
          <a:bodyPr vert="vert27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Merkmale</a:t>
            </a:r>
          </a:p>
        </p:txBody>
      </p:sp>
      <p:sp>
        <p:nvSpPr>
          <p:cNvPr id="19" name="Ellipse 18">
            <a:extLst>
              <a:ext uri="{FF2B5EF4-FFF2-40B4-BE49-F238E27FC236}">
                <a16:creationId xmlns:a16="http://schemas.microsoft.com/office/drawing/2014/main" id="{33735721-7D39-4F76-89D3-4E8352AAA29D}"/>
              </a:ext>
            </a:extLst>
          </p:cNvPr>
          <p:cNvSpPr/>
          <p:nvPr/>
        </p:nvSpPr>
        <p:spPr>
          <a:xfrm>
            <a:off x="3690274" y="3675486"/>
            <a:ext cx="1667774"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Positive Interdependenz</a:t>
            </a:r>
          </a:p>
        </p:txBody>
      </p:sp>
      <p:sp>
        <p:nvSpPr>
          <p:cNvPr id="20" name="Ellipse 19">
            <a:extLst>
              <a:ext uri="{FF2B5EF4-FFF2-40B4-BE49-F238E27FC236}">
                <a16:creationId xmlns:a16="http://schemas.microsoft.com/office/drawing/2014/main" id="{9A923961-5B2E-4AB9-A155-A4361183BD0A}"/>
              </a:ext>
            </a:extLst>
          </p:cNvPr>
          <p:cNvSpPr/>
          <p:nvPr/>
        </p:nvSpPr>
        <p:spPr>
          <a:xfrm>
            <a:off x="5069200" y="4003394"/>
            <a:ext cx="1667774" cy="511630"/>
          </a:xfrm>
          <a:prstGeom prst="ellipse">
            <a:avLst/>
          </a:prstGeom>
          <a:solidFill>
            <a:srgbClr val="9BBB59">
              <a:lumMod val="20000"/>
              <a:lumOff val="80000"/>
            </a:srgbClr>
          </a:solidFill>
          <a:ln w="25400" cap="flat" cmpd="sng" algn="ctr">
            <a:solidFill>
              <a:srgbClr val="71893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Förderliche Interaktion</a:t>
            </a:r>
          </a:p>
        </p:txBody>
      </p:sp>
      <p:sp>
        <p:nvSpPr>
          <p:cNvPr id="21" name="Ellipse 20">
            <a:extLst>
              <a:ext uri="{FF2B5EF4-FFF2-40B4-BE49-F238E27FC236}">
                <a16:creationId xmlns:a16="http://schemas.microsoft.com/office/drawing/2014/main" id="{E6EC45F6-C342-4F04-A643-03A003A7B6FD}"/>
              </a:ext>
            </a:extLst>
          </p:cNvPr>
          <p:cNvSpPr/>
          <p:nvPr/>
        </p:nvSpPr>
        <p:spPr>
          <a:xfrm>
            <a:off x="6563744" y="3709093"/>
            <a:ext cx="1896003"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Individuelle Verantwortlichkeit</a:t>
            </a:r>
          </a:p>
        </p:txBody>
      </p:sp>
      <p:sp>
        <p:nvSpPr>
          <p:cNvPr id="22" name="Ellipse 21">
            <a:extLst>
              <a:ext uri="{FF2B5EF4-FFF2-40B4-BE49-F238E27FC236}">
                <a16:creationId xmlns:a16="http://schemas.microsoft.com/office/drawing/2014/main" id="{3767E291-FEC5-4A54-8A75-1E51A30E325E}"/>
              </a:ext>
            </a:extLst>
          </p:cNvPr>
          <p:cNvSpPr/>
          <p:nvPr/>
        </p:nvSpPr>
        <p:spPr>
          <a:xfrm>
            <a:off x="3690274" y="4454486"/>
            <a:ext cx="2012687" cy="44006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Sozialkompetenzen</a:t>
            </a:r>
          </a:p>
        </p:txBody>
      </p:sp>
      <p:sp>
        <p:nvSpPr>
          <p:cNvPr id="23" name="Ellipse 22">
            <a:extLst>
              <a:ext uri="{FF2B5EF4-FFF2-40B4-BE49-F238E27FC236}">
                <a16:creationId xmlns:a16="http://schemas.microsoft.com/office/drawing/2014/main" id="{2A9FBC92-35CE-47F7-976D-3DD76DDA310E}"/>
              </a:ext>
            </a:extLst>
          </p:cNvPr>
          <p:cNvSpPr/>
          <p:nvPr/>
        </p:nvSpPr>
        <p:spPr>
          <a:xfrm>
            <a:off x="6033954" y="4435137"/>
            <a:ext cx="2425793" cy="511630"/>
          </a:xfrm>
          <a:prstGeom prst="ellipse">
            <a:avLst/>
          </a:prstGeom>
          <a:solidFill>
            <a:srgbClr val="9BBB59">
              <a:lumMod val="20000"/>
              <a:lumOff val="80000"/>
            </a:srgbClr>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Reflexion der Gruppenarbeitsprozesse</a:t>
            </a:r>
          </a:p>
        </p:txBody>
      </p:sp>
      <p:sp>
        <p:nvSpPr>
          <p:cNvPr id="18" name="Ellipse 17">
            <a:extLst>
              <a:ext uri="{FF2B5EF4-FFF2-40B4-BE49-F238E27FC236}">
                <a16:creationId xmlns:a16="http://schemas.microsoft.com/office/drawing/2014/main" id="{9FFE75A1-90B0-4C5C-BC06-1DC7F567429D}"/>
              </a:ext>
            </a:extLst>
          </p:cNvPr>
          <p:cNvSpPr/>
          <p:nvPr/>
        </p:nvSpPr>
        <p:spPr>
          <a:xfrm>
            <a:off x="9085430" y="3655945"/>
            <a:ext cx="2468169" cy="1129553"/>
          </a:xfrm>
          <a:prstGeom prst="ellipse">
            <a:avLst/>
          </a:prstGeom>
          <a:solidFill>
            <a:srgbClr val="9BBB59">
              <a:alpha val="50000"/>
            </a:srgbClr>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Gegenstände: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Theorie, Praxis, …</a:t>
            </a:r>
          </a:p>
        </p:txBody>
      </p:sp>
    </p:spTree>
    <p:extLst>
      <p:ext uri="{BB962C8B-B14F-4D97-AF65-F5344CB8AC3E}">
        <p14:creationId xmlns:p14="http://schemas.microsoft.com/office/powerpoint/2010/main" val="3794367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35AD6C-FFE2-4CAE-B55E-879B63D43D5D}"/>
              </a:ext>
            </a:extLst>
          </p:cNvPr>
          <p:cNvSpPr>
            <a:spLocks noGrp="1"/>
          </p:cNvSpPr>
          <p:nvPr>
            <p:ph type="title"/>
          </p:nvPr>
        </p:nvSpPr>
        <p:spPr/>
        <p:txBody>
          <a:bodyPr/>
          <a:lstStyle/>
          <a:p>
            <a:r>
              <a:rPr lang="de-DE" dirty="0"/>
              <a:t>Kollaboratives Lernen</a:t>
            </a:r>
          </a:p>
        </p:txBody>
      </p:sp>
      <p:sp>
        <p:nvSpPr>
          <p:cNvPr id="3" name="Inhaltsplatzhalter 2">
            <a:extLst>
              <a:ext uri="{FF2B5EF4-FFF2-40B4-BE49-F238E27FC236}">
                <a16:creationId xmlns:a16="http://schemas.microsoft.com/office/drawing/2014/main" id="{CD4C183C-4483-4200-B86C-C9BCA1EBED97}"/>
              </a:ext>
            </a:extLst>
          </p:cNvPr>
          <p:cNvSpPr>
            <a:spLocks noGrp="1"/>
          </p:cNvSpPr>
          <p:nvPr>
            <p:ph idx="1"/>
          </p:nvPr>
        </p:nvSpPr>
        <p:spPr/>
        <p:txBody>
          <a:bodyPr/>
          <a:lstStyle/>
          <a:p>
            <a:pPr marL="0" indent="0">
              <a:buNone/>
            </a:pPr>
            <a:r>
              <a:rPr kumimoji="0" lang="de-DE" sz="1800" b="0" i="0" u="none" strike="noStrike" kern="1200" cap="none" spc="0" normalizeH="0" baseline="0" noProof="0" dirty="0">
                <a:ln>
                  <a:noFill/>
                </a:ln>
                <a:effectLst/>
                <a:uLnTx/>
                <a:uFillTx/>
                <a:latin typeface="Arial" panose="020B0604020202020204" pitchFamily="34" charset="0"/>
                <a:ea typeface="+mn-ea"/>
                <a:cs typeface="Arial" pitchFamily="34" charset="0"/>
              </a:rPr>
              <a:t>Unterrichtlicher Einsatz von Kleingruppen, sodass die </a:t>
            </a:r>
            <a:r>
              <a:rPr kumimoji="0" lang="de-DE" sz="1800" b="0" i="0" u="none" strike="noStrike" kern="1200" cap="none" spc="0" normalizeH="0" baseline="0" noProof="0" dirty="0" err="1">
                <a:ln>
                  <a:noFill/>
                </a:ln>
                <a:effectLst/>
                <a:uLnTx/>
                <a:uFillTx/>
                <a:latin typeface="Arial" panose="020B0604020202020204" pitchFamily="34" charset="0"/>
                <a:ea typeface="+mn-ea"/>
                <a:cs typeface="Arial" pitchFamily="34" charset="0"/>
              </a:rPr>
              <a:t>Schüler:innen</a:t>
            </a:r>
            <a:r>
              <a:rPr kumimoji="0" lang="de-DE" sz="1800" b="0" i="0" u="none" strike="noStrike" kern="1200" cap="none" spc="0" normalizeH="0" baseline="0" noProof="0" dirty="0">
                <a:ln>
                  <a:noFill/>
                </a:ln>
                <a:effectLst/>
                <a:uLnTx/>
                <a:uFillTx/>
                <a:latin typeface="Arial" panose="020B0604020202020204" pitchFamily="34" charset="0"/>
                <a:ea typeface="+mn-ea"/>
                <a:cs typeface="Arial" pitchFamily="34" charset="0"/>
              </a:rPr>
              <a:t> zusammenarbeiten, um ihr eigenes und das Lernen der anderen zu optimieren. </a:t>
            </a:r>
            <a:r>
              <a:rPr kumimoji="0" lang="de-DE" sz="1050" b="0" i="0" u="none" strike="noStrike" kern="1200" cap="none" spc="0" normalizeH="0" baseline="0" noProof="0" dirty="0">
                <a:ln>
                  <a:noFill/>
                </a:ln>
                <a:effectLst/>
                <a:uLnTx/>
                <a:uFillTx/>
                <a:latin typeface="Arial" panose="020B0604020202020204" pitchFamily="34" charset="0"/>
                <a:ea typeface="+mn-ea"/>
                <a:cs typeface="Arial" pitchFamily="34" charset="0"/>
              </a:rPr>
              <a:t>(Johnson et al., 2014)</a:t>
            </a:r>
            <a:endParaRPr kumimoji="0" lang="en-US" sz="1050" b="0" i="0" u="none" strike="noStrike" kern="1200" cap="none" spc="0" normalizeH="0" baseline="0" noProof="0" dirty="0">
              <a:ln>
                <a:noFill/>
              </a:ln>
              <a:effectLst/>
              <a:uLnTx/>
              <a:uFillTx/>
              <a:latin typeface="Arial" panose="020B0604020202020204" pitchFamily="34" charset="0"/>
              <a:ea typeface="+mn-ea"/>
              <a:cs typeface="Arial" pitchFamily="34" charset="0"/>
            </a:endParaRPr>
          </a:p>
          <a:p>
            <a:endParaRPr lang="de-DE" dirty="0"/>
          </a:p>
        </p:txBody>
      </p:sp>
      <p:pic>
        <p:nvPicPr>
          <p:cNvPr id="5" name="Inhaltsplatzhalter 7" descr="Lernende erstellen akrobatische Pyramiden im Sportunterricht">
            <a:extLst>
              <a:ext uri="{FF2B5EF4-FFF2-40B4-BE49-F238E27FC236}">
                <a16:creationId xmlns:a16="http://schemas.microsoft.com/office/drawing/2014/main" id="{7EF7B58C-22DA-44A2-A6C5-A9AD6781E68A}"/>
              </a:ext>
              <a:ext uri="{C183D7F6-B498-43B3-948B-1728B52AA6E4}">
                <adec:decorative xmlns:adec="http://schemas.microsoft.com/office/drawing/2017/decorative" val="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5139" y="2724295"/>
            <a:ext cx="5112549" cy="3408366"/>
          </a:xfrm>
          <a:prstGeom prst="rect">
            <a:avLst/>
          </a:prstGeom>
        </p:spPr>
      </p:pic>
      <p:sp>
        <p:nvSpPr>
          <p:cNvPr id="6" name="Ellipse 5">
            <a:extLst>
              <a:ext uri="{FF2B5EF4-FFF2-40B4-BE49-F238E27FC236}">
                <a16:creationId xmlns:a16="http://schemas.microsoft.com/office/drawing/2014/main" id="{195FCFF8-E8C6-4236-A894-3C24DA5C1811}"/>
              </a:ext>
            </a:extLst>
          </p:cNvPr>
          <p:cNvSpPr/>
          <p:nvPr/>
        </p:nvSpPr>
        <p:spPr>
          <a:xfrm>
            <a:off x="1954994" y="2562996"/>
            <a:ext cx="2707106" cy="1094874"/>
          </a:xfrm>
          <a:prstGeom prst="ellipse">
            <a:avLst/>
          </a:prstGeom>
          <a:solidFill>
            <a:srgbClr val="8DBC2B"/>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Positive Interdependenz</a:t>
            </a:r>
          </a:p>
        </p:txBody>
      </p:sp>
      <p:sp>
        <p:nvSpPr>
          <p:cNvPr id="7" name="Ellipse 6">
            <a:extLst>
              <a:ext uri="{FF2B5EF4-FFF2-40B4-BE49-F238E27FC236}">
                <a16:creationId xmlns:a16="http://schemas.microsoft.com/office/drawing/2014/main" id="{2A97C774-2022-441B-871D-6C5967E96B8D}"/>
              </a:ext>
            </a:extLst>
          </p:cNvPr>
          <p:cNvSpPr/>
          <p:nvPr/>
        </p:nvSpPr>
        <p:spPr>
          <a:xfrm>
            <a:off x="1556514" y="4502429"/>
            <a:ext cx="2707106" cy="1094874"/>
          </a:xfrm>
          <a:prstGeom prst="ellipse">
            <a:avLst/>
          </a:prstGeom>
          <a:solidFill>
            <a:srgbClr val="8DBC2B"/>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Förderliche Interaktion</a:t>
            </a:r>
          </a:p>
        </p:txBody>
      </p:sp>
      <p:sp>
        <p:nvSpPr>
          <p:cNvPr id="8" name="Ellipse 7">
            <a:extLst>
              <a:ext uri="{FF2B5EF4-FFF2-40B4-BE49-F238E27FC236}">
                <a16:creationId xmlns:a16="http://schemas.microsoft.com/office/drawing/2014/main" id="{312F2F17-08C8-4DB3-B702-5C455A1747E8}"/>
              </a:ext>
            </a:extLst>
          </p:cNvPr>
          <p:cNvSpPr/>
          <p:nvPr/>
        </p:nvSpPr>
        <p:spPr>
          <a:xfrm>
            <a:off x="7259072" y="2433491"/>
            <a:ext cx="3465526" cy="1094874"/>
          </a:xfrm>
          <a:prstGeom prst="ellipse">
            <a:avLst/>
          </a:prstGeom>
          <a:solidFill>
            <a:srgbClr val="8DBC2B"/>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Individuelle Verantwortlichkeit</a:t>
            </a:r>
          </a:p>
        </p:txBody>
      </p:sp>
      <p:sp>
        <p:nvSpPr>
          <p:cNvPr id="11" name="Ellipse 10">
            <a:extLst>
              <a:ext uri="{FF2B5EF4-FFF2-40B4-BE49-F238E27FC236}">
                <a16:creationId xmlns:a16="http://schemas.microsoft.com/office/drawing/2014/main" id="{E5320A43-6B06-452C-8546-02C24330D261}"/>
              </a:ext>
            </a:extLst>
          </p:cNvPr>
          <p:cNvSpPr/>
          <p:nvPr/>
        </p:nvSpPr>
        <p:spPr>
          <a:xfrm>
            <a:off x="8462381" y="4428478"/>
            <a:ext cx="2919449" cy="1094874"/>
          </a:xfrm>
          <a:prstGeom prst="ellipse">
            <a:avLst/>
          </a:prstGeom>
          <a:solidFill>
            <a:srgbClr val="8DBC2B"/>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Sozialkompetenzen</a:t>
            </a:r>
          </a:p>
        </p:txBody>
      </p:sp>
      <p:sp>
        <p:nvSpPr>
          <p:cNvPr id="9" name="Ellipse 8">
            <a:extLst>
              <a:ext uri="{FF2B5EF4-FFF2-40B4-BE49-F238E27FC236}">
                <a16:creationId xmlns:a16="http://schemas.microsoft.com/office/drawing/2014/main" id="{E5212849-630E-483A-B7DB-B18AE715D133}"/>
              </a:ext>
            </a:extLst>
          </p:cNvPr>
          <p:cNvSpPr/>
          <p:nvPr/>
        </p:nvSpPr>
        <p:spPr>
          <a:xfrm>
            <a:off x="4688810" y="5597303"/>
            <a:ext cx="3465526" cy="1094874"/>
          </a:xfrm>
          <a:prstGeom prst="ellipse">
            <a:avLst/>
          </a:prstGeom>
          <a:solidFill>
            <a:srgbClr val="8DBC2B"/>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Reflexion der Gruppenarbeitsprozesse</a:t>
            </a:r>
          </a:p>
        </p:txBody>
      </p:sp>
      <p:sp>
        <p:nvSpPr>
          <p:cNvPr id="14" name="Textfeld 13">
            <a:extLst>
              <a:ext uri="{FF2B5EF4-FFF2-40B4-BE49-F238E27FC236}">
                <a16:creationId xmlns:a16="http://schemas.microsoft.com/office/drawing/2014/main" id="{9F5F97C7-5EBD-435C-BBF7-147838940CB7}"/>
              </a:ext>
            </a:extLst>
          </p:cNvPr>
          <p:cNvSpPr txBox="1"/>
          <p:nvPr/>
        </p:nvSpPr>
        <p:spPr>
          <a:xfrm>
            <a:off x="609599" y="6365884"/>
            <a:ext cx="4300310" cy="230832"/>
          </a:xfrm>
          <a:prstGeom prst="rect">
            <a:avLst/>
          </a:prstGeom>
          <a:noFill/>
        </p:spPr>
        <p:txBody>
          <a:bodyPr wrap="square">
            <a:spAutoFit/>
          </a:bodyPr>
          <a:lstStyle/>
          <a:p>
            <a:pPr>
              <a:defRPr/>
            </a:pPr>
            <a:r>
              <a:rPr lang="de-DE" sz="900" dirty="0">
                <a:solidFill>
                  <a:schemeClr val="tx1"/>
                </a:solidFill>
                <a:latin typeface="Arial" panose="020B0604020202020204" pitchFamily="34" charset="0"/>
                <a:cs typeface="Arial" panose="020B0604020202020204" pitchFamily="34" charset="0"/>
              </a:rPr>
              <a:t>Bild generiert mit DALL·E (</a:t>
            </a:r>
            <a:r>
              <a:rPr lang="de-DE" sz="900" dirty="0" err="1">
                <a:solidFill>
                  <a:schemeClr val="tx1"/>
                </a:solidFill>
                <a:latin typeface="Arial" panose="020B0604020202020204" pitchFamily="34" charset="0"/>
                <a:cs typeface="Arial" panose="020B0604020202020204" pitchFamily="34" charset="0"/>
              </a:rPr>
              <a:t>OpenAI</a:t>
            </a:r>
            <a:r>
              <a:rPr lang="de-DE" sz="900" dirty="0">
                <a:solidFill>
                  <a:schemeClr val="tx1"/>
                </a:solidFill>
                <a:latin typeface="Arial" panose="020B0604020202020204" pitchFamily="34" charset="0"/>
                <a:cs typeface="Arial" panose="020B0604020202020204" pitchFamily="34" charset="0"/>
              </a:rPr>
              <a:t>), 13.05.2025, Nutzung gemäß </a:t>
            </a:r>
            <a:r>
              <a:rPr lang="de-DE" sz="900" dirty="0" err="1">
                <a:solidFill>
                  <a:schemeClr val="tx1"/>
                </a:solidFill>
                <a:latin typeface="Arial" panose="020B0604020202020204" pitchFamily="34" charset="0"/>
                <a:cs typeface="Arial" panose="020B0604020202020204" pitchFamily="34" charset="0"/>
              </a:rPr>
              <a:t>OpenAI</a:t>
            </a:r>
            <a:r>
              <a:rPr lang="de-DE" sz="900" dirty="0">
                <a:solidFill>
                  <a:schemeClr val="tx1"/>
                </a:solidFill>
                <a:latin typeface="Arial" panose="020B0604020202020204" pitchFamily="34" charset="0"/>
                <a:cs typeface="Arial" panose="020B0604020202020204" pitchFamily="34" charset="0"/>
              </a:rPr>
              <a:t> Terms.</a:t>
            </a:r>
          </a:p>
        </p:txBody>
      </p:sp>
      <p:sp>
        <p:nvSpPr>
          <p:cNvPr id="4" name="Foliennummernplatzhalter 3">
            <a:extLst>
              <a:ext uri="{FF2B5EF4-FFF2-40B4-BE49-F238E27FC236}">
                <a16:creationId xmlns:a16="http://schemas.microsoft.com/office/drawing/2014/main" id="{53158B28-C873-4BFB-9775-98092997D5D9}"/>
              </a:ext>
            </a:extLst>
          </p:cNvPr>
          <p:cNvSpPr>
            <a:spLocks noGrp="1"/>
          </p:cNvSpPr>
          <p:nvPr>
            <p:ph type="sldNum" sz="quarter" idx="4"/>
          </p:nvPr>
        </p:nvSpPr>
        <p:spPr/>
        <p:txBody>
          <a:bodyPr/>
          <a:lstStyle/>
          <a:p>
            <a:fld id="{7A811826-DEC5-45A6-80D0-3A8D392BC278}" type="slidenum">
              <a:rPr lang="de-DE" smtClean="0"/>
              <a:pPr/>
              <a:t>8</a:t>
            </a:fld>
            <a:endParaRPr lang="de-DE" dirty="0"/>
          </a:p>
        </p:txBody>
      </p:sp>
    </p:spTree>
    <p:extLst>
      <p:ext uri="{BB962C8B-B14F-4D97-AF65-F5344CB8AC3E}">
        <p14:creationId xmlns:p14="http://schemas.microsoft.com/office/powerpoint/2010/main" val="52103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40BE5C-EF3D-4A58-899F-B9692FA16926}"/>
              </a:ext>
            </a:extLst>
          </p:cNvPr>
          <p:cNvSpPr>
            <a:spLocks noGrp="1"/>
          </p:cNvSpPr>
          <p:nvPr>
            <p:ph type="title"/>
          </p:nvPr>
        </p:nvSpPr>
        <p:spPr/>
        <p:txBody>
          <a:bodyPr/>
          <a:lstStyle/>
          <a:p>
            <a:r>
              <a:rPr lang="de-DE" dirty="0"/>
              <a:t>Hintergrundwissen</a:t>
            </a:r>
          </a:p>
        </p:txBody>
      </p:sp>
      <p:sp>
        <p:nvSpPr>
          <p:cNvPr id="5" name="Titel 1">
            <a:extLst>
              <a:ext uri="{FF2B5EF4-FFF2-40B4-BE49-F238E27FC236}">
                <a16:creationId xmlns:a16="http://schemas.microsoft.com/office/drawing/2014/main" id="{31464739-DED9-4214-92E0-F2D9F3C88591}"/>
              </a:ext>
            </a:extLst>
          </p:cNvPr>
          <p:cNvSpPr txBox="1">
            <a:spLocks/>
          </p:cNvSpPr>
          <p:nvPr/>
        </p:nvSpPr>
        <p:spPr>
          <a:xfrm>
            <a:off x="609599" y="1700085"/>
            <a:ext cx="10944000" cy="435722"/>
          </a:xfrm>
          <a:prstGeom prst="rect">
            <a:avLst/>
          </a:prstGeom>
        </p:spPr>
        <p:txBody>
          <a:bodyPr/>
          <a:lstStyle>
            <a:lvl1pPr algn="l" defTabSz="914400" rtl="0" eaLnBrk="1" latinLnBrk="0" hangingPunct="1">
              <a:spcBef>
                <a:spcPct val="0"/>
              </a:spcBef>
              <a:buNone/>
              <a:defRPr lang="de-DE" sz="2400" kern="1200">
                <a:solidFill>
                  <a:srgbClr val="84B818"/>
                </a:soli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2400" b="0" i="0" u="none" strike="noStrike" kern="1200" cap="none" spc="0" normalizeH="0" baseline="0" noProof="0" dirty="0">
                <a:ln>
                  <a:noFill/>
                </a:ln>
                <a:solidFill>
                  <a:srgbClr val="84B818"/>
                </a:solidFill>
                <a:effectLst/>
                <a:uLnTx/>
                <a:uFillTx/>
                <a:latin typeface="Arial" panose="020B0604020202020204" pitchFamily="34" charset="0"/>
                <a:ea typeface="+mj-ea"/>
                <a:cs typeface="Arial" panose="020B0604020202020204" pitchFamily="34" charset="0"/>
              </a:rPr>
              <a:t>Ablauf des Theorieblocks zum Gestalten, Tanzen, Darstellen</a:t>
            </a:r>
          </a:p>
        </p:txBody>
      </p:sp>
      <p:sp>
        <p:nvSpPr>
          <p:cNvPr id="6" name="Inhaltsplatzhalter 2">
            <a:extLst>
              <a:ext uri="{FF2B5EF4-FFF2-40B4-BE49-F238E27FC236}">
                <a16:creationId xmlns:a16="http://schemas.microsoft.com/office/drawing/2014/main" id="{C1C7C978-9BAE-4B2F-B09A-8EEEDB228454}"/>
              </a:ext>
            </a:extLst>
          </p:cNvPr>
          <p:cNvSpPr txBox="1">
            <a:spLocks/>
          </p:cNvSpPr>
          <p:nvPr/>
        </p:nvSpPr>
        <p:spPr>
          <a:xfrm>
            <a:off x="609599" y="2246254"/>
            <a:ext cx="10944000" cy="4063095"/>
          </a:xfrm>
          <a:prstGeom prst="rect">
            <a:avLst/>
          </a:prstGeom>
        </p:spPr>
        <p:txBody>
          <a:bodyPr vert="horz" lIns="91440" tIns="45720" rIns="91440" bIns="45720" rtlCol="0">
            <a:normAutofit/>
          </a:bodyPr>
          <a:lstStyle>
            <a:lvl1pPr marL="285750" indent="-285750" algn="l" defTabSz="914400" rtl="0" eaLnBrk="1" latinLnBrk="0" hangingPunct="1">
              <a:lnSpc>
                <a:spcPct val="100000"/>
              </a:lnSpc>
              <a:spcBef>
                <a:spcPts val="200"/>
              </a:spcBef>
              <a:spcAft>
                <a:spcPts val="300"/>
              </a:spcAft>
              <a:buFont typeface="Arial" pitchFamily="34" charset="0"/>
              <a:buChar char="•"/>
              <a:defRPr sz="1800" kern="1200" baseline="0">
                <a:solidFill>
                  <a:srgbClr val="565656"/>
                </a:solidFill>
                <a:latin typeface="Arial" panose="020B0604020202020204" pitchFamily="34" charset="0"/>
                <a:ea typeface="+mn-ea"/>
                <a:cs typeface="Arial" pitchFamily="34" charset="0"/>
              </a:defRPr>
            </a:lvl1pPr>
            <a:lvl2pPr marL="446088" indent="-196850" algn="l" defTabSz="914400" rtl="0" eaLnBrk="1" latinLnBrk="0" hangingPunct="1">
              <a:spcBef>
                <a:spcPts val="200"/>
              </a:spcBef>
              <a:buFont typeface="Arial" pitchFamily="34" charset="0"/>
              <a:buChar char="•"/>
              <a:defRPr sz="1600" kern="1200" baseline="0">
                <a:solidFill>
                  <a:srgbClr val="565656"/>
                </a:solidFill>
                <a:latin typeface="Arial" panose="020B0604020202020204"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baseline="0">
                <a:solidFill>
                  <a:srgbClr val="565656"/>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baseline="0">
                <a:solidFill>
                  <a:srgbClr val="565656"/>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baseline="0">
                <a:solidFill>
                  <a:srgbClr val="565656"/>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Ziele von Gestalten, Tanzen, Darstellen – Gymnastik, Tanz, Bewegungskünste</a:t>
            </a: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Methodische Wege des Gestaltens</a:t>
            </a: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Struktur eines Gestaltungsprozesses</a:t>
            </a: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Gestaltungsabsichten</a:t>
            </a: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Gestaltungsprinzipien</a:t>
            </a:r>
          </a:p>
          <a:p>
            <a:pPr marL="285750" marR="0" lvl="0" indent="-285750" algn="l" defTabSz="914400" rtl="0" eaLnBrk="1" fontAlgn="auto" latinLnBrk="0" hangingPunct="1">
              <a:lnSpc>
                <a:spcPct val="100000"/>
              </a:lnSpc>
              <a:spcBef>
                <a:spcPts val="200"/>
              </a:spcBef>
              <a:spcAft>
                <a:spcPts val="300"/>
              </a:spcAft>
              <a:buClrTx/>
              <a:buSzTx/>
              <a:buFont typeface="Arial" pitchFamily="34" charset="0"/>
              <a:buChar char="•"/>
              <a:tabLst/>
              <a:defRPr/>
            </a:pPr>
            <a:r>
              <a:rPr kumimoji="0" lang="de-DE"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itchFamily="34" charset="0"/>
              </a:rPr>
              <a:t>Gestaltungsparameter</a:t>
            </a:r>
          </a:p>
        </p:txBody>
      </p:sp>
    </p:spTree>
    <p:extLst>
      <p:ext uri="{BB962C8B-B14F-4D97-AF65-F5344CB8AC3E}">
        <p14:creationId xmlns:p14="http://schemas.microsoft.com/office/powerpoint/2010/main" val="6774287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TUDO">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Mauve.potx" id="{9694290F-34AE-4660-AE15-2E96310BFA1D}" vid="{5ABFE91C-6D6F-47E6-86F3-74CE9FF6C3EC}"/>
    </a:ext>
  </a:extLst>
</a:theme>
</file>

<file path=ppt/theme/theme3.xml><?xml version="1.0" encoding="utf-8"?>
<a:theme xmlns:a="http://schemas.openxmlformats.org/drawingml/2006/main" name="1_ComeMINT – Folienvorlage 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8280</Words>
  <Application>Microsoft Office PowerPoint</Application>
  <PresentationFormat>Breitbild</PresentationFormat>
  <Paragraphs>1034</Paragraphs>
  <Slides>46</Slides>
  <Notes>45</Notes>
  <HiddenSlides>9</HiddenSlides>
  <MMClips>0</MMClips>
  <ScaleCrop>false</ScaleCrop>
  <HeadingPairs>
    <vt:vector size="6" baseType="variant">
      <vt:variant>
        <vt:lpstr>Verwendete Schriftarten</vt:lpstr>
      </vt:variant>
      <vt:variant>
        <vt:i4>9</vt:i4>
      </vt:variant>
      <vt:variant>
        <vt:lpstr>Design</vt:lpstr>
      </vt:variant>
      <vt:variant>
        <vt:i4>3</vt:i4>
      </vt:variant>
      <vt:variant>
        <vt:lpstr>Folientitel</vt:lpstr>
      </vt:variant>
      <vt:variant>
        <vt:i4>46</vt:i4>
      </vt:variant>
    </vt:vector>
  </HeadingPairs>
  <TitlesOfParts>
    <vt:vector size="58" baseType="lpstr">
      <vt:lpstr>Akkurat</vt:lpstr>
      <vt:lpstr>Arial</vt:lpstr>
      <vt:lpstr>Calibri</vt:lpstr>
      <vt:lpstr>Calibri Light</vt:lpstr>
      <vt:lpstr>Garamond</vt:lpstr>
      <vt:lpstr>Kantumruy Pro</vt:lpstr>
      <vt:lpstr>Kantumruy Pro SemiBold</vt:lpstr>
      <vt:lpstr>Symbol</vt:lpstr>
      <vt:lpstr>Wingdings</vt:lpstr>
      <vt:lpstr>1_TUDO</vt:lpstr>
      <vt:lpstr>LD-Design</vt:lpstr>
      <vt:lpstr>1_ComeMINT – Folienvorlage 1</vt:lpstr>
      <vt:lpstr>Digital-kollaboratives Lernen mit Videos im Gestalten, Tanzen, Darstellen</vt:lpstr>
      <vt:lpstr>Organisatorisches</vt:lpstr>
      <vt:lpstr>Fortbildungsablauf</vt:lpstr>
      <vt:lpstr>Begrüßung, Kennenlernen und Erwartungen</vt:lpstr>
      <vt:lpstr>Lerneinheit 1 Kollaborative Lernprozesse im Gestalten, Tanzen, Darstellen initiieren und steuern</vt:lpstr>
      <vt:lpstr>Erfahrungsaustausch</vt:lpstr>
      <vt:lpstr>Hintergrundwissen</vt:lpstr>
      <vt:lpstr>Kollaboratives Lernen</vt:lpstr>
      <vt:lpstr>Hintergrundwissen</vt:lpstr>
      <vt:lpstr>Ziele von Gestalten, Tanzen, Darstellen – Gymnastik, Tanz, Bewegungskünste</vt:lpstr>
      <vt:lpstr>Methodische Wege der Gestaltung</vt:lpstr>
      <vt:lpstr>Struktur eines Gestaltungsprozesses</vt:lpstr>
      <vt:lpstr>Gestaltungsabsicht: Was möchte ich mit meiner Gestaltung bewirken?</vt:lpstr>
      <vt:lpstr>Ausgangspunkte: Wo kann ich ansetzen, um meine Absicht deutlich zu machen?</vt:lpstr>
      <vt:lpstr>Gestaltungsprinzipien: Wie können Bewegungen gestaltet werden?</vt:lpstr>
      <vt:lpstr>Beispiele für Gestaltungsabsichten und Gestaltungsprinzipien</vt:lpstr>
      <vt:lpstr>Gestaltungsparameter: Wie können Bewegungen variiert und analysiert werden?</vt:lpstr>
      <vt:lpstr>Gemeinsam Choreografien gestalten</vt:lpstr>
      <vt:lpstr>Reflektierte Praxis</vt:lpstr>
      <vt:lpstr>Reflexion der Praxis</vt:lpstr>
      <vt:lpstr>Hintergrundwissen</vt:lpstr>
      <vt:lpstr>Hintergrundwissen</vt:lpstr>
      <vt:lpstr>Hintergrundwissen</vt:lpstr>
      <vt:lpstr>Pause</vt:lpstr>
      <vt:lpstr>Lerneinheit 2 Videoeinsatz zur Förderung kollaborativer Lernprozesse</vt:lpstr>
      <vt:lpstr>Erfahrungsaustausch</vt:lpstr>
      <vt:lpstr>Hintergrundwissen</vt:lpstr>
      <vt:lpstr>Praxis</vt:lpstr>
      <vt:lpstr>Reflektierte Praxis</vt:lpstr>
      <vt:lpstr>Reflektierte Praxis – Videoeinsatz zur Förderung des kollaborativen Lernens</vt:lpstr>
      <vt:lpstr>Hintergrundwissen</vt:lpstr>
      <vt:lpstr>Diskussion</vt:lpstr>
      <vt:lpstr>Praxisempfehlungen für den Einsatz in der Schule</vt:lpstr>
      <vt:lpstr>Pause</vt:lpstr>
      <vt:lpstr>Lerneinheit 3 Unterrichtsvorhaben konzipieren</vt:lpstr>
      <vt:lpstr>Unterrichtsvorhaben konzipieren</vt:lpstr>
      <vt:lpstr>Vorstellung der Unterrichtsvorhaben</vt:lpstr>
      <vt:lpstr>Unterrichtsreihe: Gemeinsam tänzerische Choreografien mit Ball mithilfe von Videos entwickeln</vt:lpstr>
      <vt:lpstr>Wie können wir eine spannende Choreografie mit Ball gestalten?</vt:lpstr>
      <vt:lpstr>Präsentation</vt:lpstr>
      <vt:lpstr>Unterrichtsreihe: Gemeinsam tänzerische Choreografien mit Ball mithilfe von Videos entwickeln</vt:lpstr>
      <vt:lpstr>Abschlussdiskussion</vt:lpstr>
      <vt:lpstr>Vielen Dank für Ihre Teilnahme!</vt:lpstr>
      <vt:lpstr>Literaturverzeichnis</vt:lpstr>
      <vt:lpstr>Abbildungen</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Alexandra von Cube</dc:creator>
  <cp:lastModifiedBy>Schröder, Britta</cp:lastModifiedBy>
  <cp:revision>1956</cp:revision>
  <cp:lastPrinted>2019-01-29T14:09:04Z</cp:lastPrinted>
  <dcterms:created xsi:type="dcterms:W3CDTF">2012-09-04T09:05:36Z</dcterms:created>
  <dcterms:modified xsi:type="dcterms:W3CDTF">2026-02-09T11:02:00Z</dcterms:modified>
</cp:coreProperties>
</file>