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673" r:id="rId2"/>
    <p:sldId id="3678" r:id="rId3"/>
    <p:sldId id="284" r:id="rId4"/>
    <p:sldId id="3679" r:id="rId5"/>
    <p:sldId id="3683" r:id="rId6"/>
    <p:sldId id="4021" r:id="rId7"/>
    <p:sldId id="4029" r:id="rId8"/>
    <p:sldId id="4024" r:id="rId9"/>
    <p:sldId id="4025" r:id="rId10"/>
    <p:sldId id="2658" r:id="rId11"/>
    <p:sldId id="4037" r:id="rId12"/>
    <p:sldId id="411" r:id="rId13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olker Frederking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8ED5"/>
    <a:srgbClr val="1737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89"/>
    <p:restoredTop sz="59970" autoAdjust="0"/>
  </p:normalViewPr>
  <p:slideViewPr>
    <p:cSldViewPr snapToGrid="0" snapToObjects="1">
      <p:cViewPr varScale="1">
        <p:scale>
          <a:sx n="67" d="100"/>
          <a:sy n="67" d="100"/>
        </p:scale>
        <p:origin x="3016" y="168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FCDEEB-0BFE-0B41-96BB-7152F2994D93}" type="datetimeFigureOut">
              <a:rPr lang="de-DE" smtClean="0"/>
              <a:t>09.12.25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62A6F7-A611-BF4A-8F27-001E989E209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671177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5E5E44-936A-714B-B9FF-40EBB0816315}" type="datetimeFigureOut">
              <a:rPr lang="de-DE" smtClean="0"/>
              <a:t>09.12.25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2F49B-C193-404B-BA65-025618B1A3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086054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2F49B-C193-404B-BA65-025618B1A35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77421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2F49B-C193-404B-BA65-025618B1A355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30693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2F49B-C193-404B-BA65-025618B1A355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28609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6175" y="685800"/>
            <a:ext cx="4570413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25954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dirty="0">
              <a:latin typeface="Calibri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7569B7-046B-4144-AD77-3D9288ADEF09}" type="slidenum">
              <a:rPr lang="de-DE" smtClean="0"/>
              <a:pPr>
                <a:defRPr/>
              </a:pPr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17537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9393B5-AC4C-994B-A107-A423DC819E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52E3C97-5DB8-2F1B-46F6-471D8E180B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49A143F-D5FA-BF95-CE0B-2BFEB4AE4B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8E155D1-E3F7-5857-65C2-C1F35AECA2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2F49B-C193-404B-BA65-025618B1A355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61929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52FF49-F61A-AF45-8B48-FA875BDB15FF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469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FC5137-CC8D-0DE7-DB9E-13F84D5DAD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6FACB1E-FD33-BCEB-98BA-044CA6DDBF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EB8E991-71E8-92CF-A2EA-0FE775371B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B1048AD-DBCC-A794-AC7A-5418BBAE1C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4C1DE7-8636-7B4C-9D83-A35A8C343A5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68978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13A76A-81E4-EEE6-85B1-ED7102F28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3D47630-485B-16C2-4202-4251E4EB11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67EAA18-A80E-41CB-9C16-7E9F410297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69D8541-47A9-D1AE-0CAF-F5ABA1530D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2F49B-C193-404B-BA65-025618B1A35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0355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52FF49-F61A-AF45-8B48-FA875BDB15FF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0960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CD727-F3A7-6D55-8B69-15231D95FE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8CAE5D5-DBFA-E3DF-9A4F-6FBE361016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3A42DD7-54BB-FC6E-A281-D9FDD27FD7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2558DC7-7CD2-779A-F68F-4B40FB0F27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2F49B-C193-404B-BA65-025618B1A355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37017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E68B6-9D5F-64E2-FF53-663E760A08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5C00913C-411E-AF74-75EB-089382AE39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7F7D734-3889-31CD-9B4C-4569157DA8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="0" i="0" u="none" strike="noStrike" dirty="0">
              <a:solidFill>
                <a:srgbClr val="333333"/>
              </a:solidFill>
              <a:effectLst/>
              <a:latin typeface="Lato" panose="020F0502020204030203" pitchFamily="34" charset="77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AF6E513-9804-2E0D-FB6A-BE0065CEA2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2F49B-C193-404B-BA65-025618B1A355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60618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52FF49-F61A-AF45-8B48-FA875BDB15FF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9507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34B6-06DB-3849-9FF7-B3A972E1E03C}" type="datetime1">
              <a:rPr lang="de-DE" smtClean="0"/>
              <a:t>09.12.25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3336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18BC0-008C-F34E-B99C-01FF30B18B78}" type="datetime1">
              <a:rPr lang="de-DE" smtClean="0"/>
              <a:t>09.12.25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3592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52EA-1FC0-A44F-A833-DA64758BF55D}" type="datetime1">
              <a:rPr lang="de-DE" smtClean="0"/>
              <a:t>09.12.25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469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59D24-D9DF-984C-9945-0EE973C1B3A5}" type="datetime1">
              <a:rPr lang="de-DE" smtClean="0"/>
              <a:t>09.12.25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4599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ADDE2-5A82-0E4A-BEC7-84B452BFDA15}" type="datetime1">
              <a:rPr lang="de-DE" smtClean="0"/>
              <a:t>09.12.25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7145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8054-65F0-AB47-8CD8-5FBDAC72D3AF}" type="datetime1">
              <a:rPr lang="de-DE" smtClean="0"/>
              <a:t>09.12.25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7478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21490-9808-9E47-AB6A-E3397E834671}" type="datetime1">
              <a:rPr lang="de-DE" smtClean="0"/>
              <a:t>09.12.25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3451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1793B-7BBD-8446-B3CB-DF2C8A584AD7}" type="datetime1">
              <a:rPr lang="de-DE" smtClean="0"/>
              <a:t>09.12.25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4891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4A20F-1CAA-6043-963D-38FECC1D5ECF}" type="datetime1">
              <a:rPr lang="de-DE" smtClean="0"/>
              <a:t>09.12.25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5154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D2EB4-63D2-5E4F-8676-21EA38547CBE}" type="datetime1">
              <a:rPr lang="de-DE" smtClean="0"/>
              <a:t>09.12.25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5827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B2E16-B6BF-C446-A916-620845B24D65}" type="datetime1">
              <a:rPr lang="de-DE" smtClean="0"/>
              <a:t>09.12.25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7378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516DB-7288-5B48-B058-ABBD73DD0D75}" type="datetime1">
              <a:rPr lang="de-DE" smtClean="0"/>
              <a:t>09.12.25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1990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digitale-souver&#228;nit&#228;t.online/" TargetMode="Externa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4137" y="2148383"/>
            <a:ext cx="8607972" cy="2561234"/>
          </a:xfrm>
        </p:spPr>
        <p:txBody>
          <a:bodyPr>
            <a:normAutofit/>
          </a:bodyPr>
          <a:lstStyle/>
          <a:p>
            <a:r>
              <a:rPr lang="de-DE" sz="3200" dirty="0">
                <a:solidFill>
                  <a:srgbClr val="17375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/>
                <a:cs typeface="Times New Roman"/>
              </a:rPr>
              <a:t>Digitale Souveränität </a:t>
            </a:r>
            <a:br>
              <a:rPr lang="de-DE" sz="3200" dirty="0">
                <a:solidFill>
                  <a:srgbClr val="17375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/>
                <a:cs typeface="Times New Roman"/>
              </a:rPr>
            </a:br>
            <a:r>
              <a:rPr lang="de-DE" sz="3200" dirty="0">
                <a:solidFill>
                  <a:srgbClr val="17375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/>
                <a:cs typeface="Times New Roman"/>
              </a:rPr>
              <a:t>im Umgang mit KI im Literaturunterricht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899207" y="1406167"/>
            <a:ext cx="7597832" cy="3640975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endParaRPr lang="de-DE" sz="2800" i="1" dirty="0">
              <a:solidFill>
                <a:schemeClr val="tx2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r>
              <a:rPr lang="de-DE" sz="2800" i="1" dirty="0"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Herzlich willkommen zur Fortbildung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2342253" y="4324382"/>
            <a:ext cx="4711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17375E"/>
                </a:solidFill>
                <a:latin typeface="Times New Roman"/>
                <a:cs typeface="Times New Roman"/>
              </a:rPr>
              <a:t>Prof. Dr. Jörn Brüggemann &amp; Dr. Carina Ascherl</a:t>
            </a:r>
          </a:p>
        </p:txBody>
      </p:sp>
    </p:spTree>
    <p:extLst>
      <p:ext uri="{BB962C8B-B14F-4D97-AF65-F5344CB8AC3E}">
        <p14:creationId xmlns:p14="http://schemas.microsoft.com/office/powerpoint/2010/main" val="242110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1">
            <a:extLst>
              <a:ext uri="{FF2B5EF4-FFF2-40B4-BE49-F238E27FC236}">
                <a16:creationId xmlns:a16="http://schemas.microsoft.com/office/drawing/2014/main" id="{19A394A5-2274-CB71-BBB5-ACD158400DCD}"/>
              </a:ext>
            </a:extLst>
          </p:cNvPr>
          <p:cNvSpPr/>
          <p:nvPr/>
        </p:nvSpPr>
        <p:spPr>
          <a:xfrm>
            <a:off x="586047" y="2502499"/>
            <a:ext cx="7971906" cy="1494148"/>
          </a:xfrm>
          <a:prstGeom prst="roundRect">
            <a:avLst/>
          </a:prstGeom>
          <a:solidFill>
            <a:srgbClr val="FFFFFF"/>
          </a:solidFill>
          <a:ln>
            <a:solidFill>
              <a:srgbClr val="173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Aft>
                <a:spcPts val="600"/>
              </a:spcAft>
              <a:defRPr/>
            </a:pPr>
            <a:r>
              <a:rPr lang="de-DE" sz="2400" b="1" dirty="0">
                <a:solidFill>
                  <a:srgbClr val="17375E"/>
                </a:solidFill>
                <a:latin typeface="Times New Roman"/>
                <a:cs typeface="Times New Roman"/>
              </a:rPr>
              <a:t>Zum Abschluss ein Blitzlicht:</a:t>
            </a:r>
          </a:p>
          <a:p>
            <a:pPr algn="ctr">
              <a:defRPr/>
            </a:pPr>
            <a:r>
              <a:rPr lang="de-DE" sz="2400" dirty="0">
                <a:solidFill>
                  <a:srgbClr val="17375E"/>
                </a:solidFill>
                <a:latin typeface="Times New Roman"/>
                <a:cs typeface="Times New Roman"/>
              </a:rPr>
              <a:t>Worin sehen Sie das Potenzial eines KI-gestützten Literaturunterrichts?</a:t>
            </a:r>
          </a:p>
        </p:txBody>
      </p:sp>
    </p:spTree>
    <p:extLst>
      <p:ext uri="{BB962C8B-B14F-4D97-AF65-F5344CB8AC3E}">
        <p14:creationId xmlns:p14="http://schemas.microsoft.com/office/powerpoint/2010/main" val="3654060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EAA5E07-8ADF-0611-3914-659166E0B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11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99BF46D-5E41-B165-8A90-3F8672932E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320" y="384198"/>
            <a:ext cx="8606099" cy="5972152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85045F7F-AC65-B046-061E-F989D2ED21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6234689"/>
            <a:ext cx="7772400" cy="608445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6BA41421-64FB-7823-2925-00F393D281EC}"/>
              </a:ext>
            </a:extLst>
          </p:cNvPr>
          <p:cNvSpPr txBox="1"/>
          <p:nvPr/>
        </p:nvSpPr>
        <p:spPr>
          <a:xfrm>
            <a:off x="2921772" y="14866"/>
            <a:ext cx="3300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hlinkClick r:id="rId5"/>
              </a:rPr>
              <a:t>www.digitale-souveränität.online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890991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AutoShape 2"/>
          <p:cNvSpPr>
            <a:spLocks noChangeArrowheads="1"/>
          </p:cNvSpPr>
          <p:nvPr/>
        </p:nvSpPr>
        <p:spPr bwMode="auto">
          <a:xfrm>
            <a:off x="1908175" y="2133600"/>
            <a:ext cx="5111750" cy="23749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69988" name="AutoShape 5"/>
          <p:cNvSpPr>
            <a:spLocks noChangeArrowheads="1"/>
          </p:cNvSpPr>
          <p:nvPr/>
        </p:nvSpPr>
        <p:spPr bwMode="auto">
          <a:xfrm>
            <a:off x="179388" y="2673350"/>
            <a:ext cx="8713787" cy="1366838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de-DE" sz="2800" dirty="0">
                <a:solidFill>
                  <a:srgbClr val="000066"/>
                </a:solidFill>
                <a:latin typeface="Times New Roman" charset="0"/>
              </a:rPr>
              <a:t>Vielen Dank für Ihre Aufmerksamkeit!</a:t>
            </a:r>
            <a:endParaRPr lang="de-DE" sz="2800" dirty="0">
              <a:solidFill>
                <a:schemeClr val="bg1"/>
              </a:solidFill>
              <a:latin typeface="Times New Roman" charset="0"/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617693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DFC73E-421F-BEAD-C9D7-9BC96D73A6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0AEAD239-31C1-A6D7-0CCB-019D26DCD51A}"/>
              </a:ext>
            </a:extLst>
          </p:cNvPr>
          <p:cNvSpPr txBox="1"/>
          <p:nvPr/>
        </p:nvSpPr>
        <p:spPr>
          <a:xfrm>
            <a:off x="735450" y="2828835"/>
            <a:ext cx="7673100" cy="1200329"/>
          </a:xfrm>
          <a:prstGeom prst="rect">
            <a:avLst/>
          </a:prstGeom>
          <a:noFill/>
          <a:ln>
            <a:solidFill>
              <a:srgbClr val="17375E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buNone/>
            </a:pPr>
            <a:endParaRPr lang="de-DE" sz="2400" b="1" dirty="0">
              <a:solidFill>
                <a:srgbClr val="17375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de-DE" sz="2400" b="1" dirty="0">
                <a:solidFill>
                  <a:srgbClr val="17375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KI-gestützte Text-Bild-Vergleiche im Literaturunterricht</a:t>
            </a:r>
          </a:p>
          <a:p>
            <a:pPr algn="ctr">
              <a:buNone/>
            </a:pPr>
            <a:endParaRPr lang="de-DE" sz="2400" b="1" dirty="0">
              <a:solidFill>
                <a:srgbClr val="17375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A2B7FFC-CCA3-D6E1-B985-970815A1C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>
                <a:solidFill>
                  <a:schemeClr val="tx2"/>
                </a:solidFill>
              </a:rPr>
              <a:t>2</a:t>
            </a:fld>
            <a:endParaRPr lang="de-DE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350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1"/>
          <p:cNvSpPr/>
          <p:nvPr/>
        </p:nvSpPr>
        <p:spPr>
          <a:xfrm>
            <a:off x="1166546" y="1052514"/>
            <a:ext cx="6814804" cy="5136186"/>
          </a:xfrm>
          <a:prstGeom prst="roundRect">
            <a:avLst/>
          </a:prstGeom>
          <a:solidFill>
            <a:srgbClr val="FFFFFF"/>
          </a:solidFill>
          <a:ln>
            <a:solidFill>
              <a:srgbClr val="173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de-DE" sz="2400" dirty="0">
                <a:solidFill>
                  <a:srgbClr val="17375E"/>
                </a:solidFill>
                <a:latin typeface="Times New Roman"/>
                <a:ea typeface="ＭＳ Ｐゴシック" charset="0"/>
                <a:cs typeface="Times New Roman"/>
              </a:rPr>
              <a:t>Literarische Texte „werden […] nur dann […] reflexionsbedürftiger, wenn sie </a:t>
            </a:r>
            <a:r>
              <a:rPr lang="de-DE" sz="2400" b="1" dirty="0">
                <a:solidFill>
                  <a:srgbClr val="17375E"/>
                </a:solidFill>
                <a:latin typeface="Times New Roman"/>
                <a:ea typeface="ＭＳ Ｐゴシック" charset="0"/>
                <a:cs typeface="Times New Roman"/>
              </a:rPr>
              <a:t>Differenzen zwischen Text und Deutung </a:t>
            </a:r>
            <a:r>
              <a:rPr lang="de-DE" sz="2400" dirty="0">
                <a:solidFill>
                  <a:srgbClr val="17375E"/>
                </a:solidFill>
                <a:latin typeface="Times New Roman"/>
                <a:ea typeface="ＭＳ Ｐゴシック" charset="0"/>
                <a:cs typeface="Times New Roman"/>
              </a:rPr>
              <a:t>vor Augen führen, die dazu veranlassen, </a:t>
            </a:r>
            <a:r>
              <a:rPr lang="de-DE" sz="2400" b="1" dirty="0">
                <a:solidFill>
                  <a:srgbClr val="17375E"/>
                </a:solidFill>
                <a:latin typeface="Times New Roman"/>
                <a:ea typeface="ＭＳ Ｐゴシック" charset="0"/>
                <a:cs typeface="Times New Roman"/>
              </a:rPr>
              <a:t>das eigene Textverständnis und dessen Voraussetzungen </a:t>
            </a:r>
            <a:r>
              <a:rPr lang="de-DE" sz="2400" dirty="0">
                <a:solidFill>
                  <a:srgbClr val="17375E"/>
                </a:solidFill>
                <a:latin typeface="Times New Roman"/>
                <a:ea typeface="ＭＳ Ｐゴシック" charset="0"/>
                <a:cs typeface="Times New Roman"/>
              </a:rPr>
              <a:t>zu überdenken.“</a:t>
            </a:r>
          </a:p>
          <a:p>
            <a:pPr algn="r">
              <a:defRPr/>
            </a:pPr>
            <a:r>
              <a:rPr lang="de-DE" sz="1600" dirty="0">
                <a:solidFill>
                  <a:srgbClr val="17375E"/>
                </a:solidFill>
                <a:latin typeface="Times New Roman"/>
                <a:ea typeface="ＭＳ Ｐゴシック" charset="0"/>
                <a:cs typeface="Times New Roman"/>
              </a:rPr>
              <a:t>(Brüggemann 2013, 154)</a:t>
            </a:r>
          </a:p>
        </p:txBody>
      </p:sp>
    </p:spTree>
    <p:extLst>
      <p:ext uri="{BB962C8B-B14F-4D97-AF65-F5344CB8AC3E}">
        <p14:creationId xmlns:p14="http://schemas.microsoft.com/office/powerpoint/2010/main" val="3523433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7B9BFB-D3C5-1AC8-2B20-CE32B728D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13FE026D-2A0F-0DE0-7A3B-56487602AF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311" y="567412"/>
            <a:ext cx="8864888" cy="6290587"/>
          </a:xfrm>
          <a:prstGeom prst="rect">
            <a:avLst/>
          </a:prstGeo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FE3F001-9ABD-B2FD-41CC-7E8B72EB9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0F12-57EF-9847-BBA4-886D2E097A47}" type="slidenum">
              <a:rPr lang="de-DE" smtClean="0"/>
              <a:t>4</a:t>
            </a:fld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2ED1B46-482E-2356-3BFB-E3A5CE2C6084}"/>
              </a:ext>
            </a:extLst>
          </p:cNvPr>
          <p:cNvSpPr txBox="1"/>
          <p:nvPr/>
        </p:nvSpPr>
        <p:spPr>
          <a:xfrm>
            <a:off x="154546" y="136526"/>
            <a:ext cx="8828143" cy="43088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>
                <a:solidFill>
                  <a:schemeClr val="accent1">
                    <a:lumMod val="75000"/>
                  </a:schemeClr>
                </a:solidFill>
              </a:rPr>
              <a:t>6 Dimensionen Digitale Souveränität (Brüggemann &amp; Frederking 2024)</a:t>
            </a:r>
          </a:p>
        </p:txBody>
      </p:sp>
    </p:spTree>
    <p:extLst>
      <p:ext uri="{BB962C8B-B14F-4D97-AF65-F5344CB8AC3E}">
        <p14:creationId xmlns:p14="http://schemas.microsoft.com/office/powerpoint/2010/main" val="3265499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06A7C-D9AE-A344-12B4-4A46B424D6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B66F0BC-630C-4D96-C3DF-5CBA1B0DF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5</a:t>
            </a:fld>
            <a:endParaRPr lang="de-DE"/>
          </a:p>
        </p:txBody>
      </p:sp>
      <p:sp>
        <p:nvSpPr>
          <p:cNvPr id="7" name="AutoShape 5">
            <a:extLst>
              <a:ext uri="{FF2B5EF4-FFF2-40B4-BE49-F238E27FC236}">
                <a16:creationId xmlns:a16="http://schemas.microsoft.com/office/drawing/2014/main" id="{1A0CD036-1EA1-6E0C-05E5-AC333E9A91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106" y="367665"/>
            <a:ext cx="8713787" cy="84201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de-DE" sz="2400" dirty="0">
                <a:solidFill>
                  <a:srgbClr val="000066"/>
                </a:solidFill>
                <a:latin typeface="Times New Roman" charset="0"/>
              </a:rPr>
              <a:t>KI-gestützte Bildgenerierung mit </a:t>
            </a:r>
            <a:r>
              <a:rPr lang="de-DE" sz="2400" dirty="0" err="1">
                <a:solidFill>
                  <a:srgbClr val="000066"/>
                </a:solidFill>
                <a:latin typeface="Times New Roman" charset="0"/>
              </a:rPr>
              <a:t>fobizz</a:t>
            </a:r>
            <a:endParaRPr lang="de-DE" sz="2400" dirty="0">
              <a:solidFill>
                <a:schemeClr val="bg1"/>
              </a:solidFill>
              <a:latin typeface="Times New Roman" charset="0"/>
            </a:endParaRPr>
          </a:p>
        </p:txBody>
      </p:sp>
      <p:pic>
        <p:nvPicPr>
          <p:cNvPr id="3" name="Grafik 2" descr="Ein Bild, das Text, Schrift, Screenshot enthält.&#10;&#10;KI-generierte Inhalte können fehlerhaft sein.">
            <a:extLst>
              <a:ext uri="{FF2B5EF4-FFF2-40B4-BE49-F238E27FC236}">
                <a16:creationId xmlns:a16="http://schemas.microsoft.com/office/drawing/2014/main" id="{2346C220-5885-D185-86BB-57235CB881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726" y="2544642"/>
            <a:ext cx="7772400" cy="2307926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4FCB787D-4D61-7253-DC1D-B41B168A32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726" y="1467863"/>
            <a:ext cx="8617167" cy="379914"/>
          </a:xfrm>
          <a:prstGeom prst="rect">
            <a:avLst/>
          </a:prstGeom>
        </p:spPr>
      </p:pic>
      <p:sp>
        <p:nvSpPr>
          <p:cNvPr id="11" name="Abgerundetes Rechteck 10">
            <a:extLst>
              <a:ext uri="{FF2B5EF4-FFF2-40B4-BE49-F238E27FC236}">
                <a16:creationId xmlns:a16="http://schemas.microsoft.com/office/drawing/2014/main" id="{134E1B88-779F-08D9-A554-C5993B113DAD}"/>
              </a:ext>
            </a:extLst>
          </p:cNvPr>
          <p:cNvSpPr/>
          <p:nvPr/>
        </p:nvSpPr>
        <p:spPr>
          <a:xfrm>
            <a:off x="2011717" y="1523626"/>
            <a:ext cx="969747" cy="26838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Abgerundetes Rechteck 18">
            <a:extLst>
              <a:ext uri="{FF2B5EF4-FFF2-40B4-BE49-F238E27FC236}">
                <a16:creationId xmlns:a16="http://schemas.microsoft.com/office/drawing/2014/main" id="{10C09CA3-4F49-2E5A-9585-7FD0A399E6A1}"/>
              </a:ext>
            </a:extLst>
          </p:cNvPr>
          <p:cNvSpPr/>
          <p:nvPr/>
        </p:nvSpPr>
        <p:spPr>
          <a:xfrm>
            <a:off x="2881744" y="2801347"/>
            <a:ext cx="2555955" cy="65385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E61F8FCE-4FCE-D384-586B-161BD10EB1AE}"/>
              </a:ext>
            </a:extLst>
          </p:cNvPr>
          <p:cNvSpPr txBox="1"/>
          <p:nvPr/>
        </p:nvSpPr>
        <p:spPr>
          <a:xfrm>
            <a:off x="311726" y="1936698"/>
            <a:ext cx="6400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de-DE" sz="1800" dirty="0">
                <a:solidFill>
                  <a:srgbClr val="17375E"/>
                </a:solidFill>
                <a:latin typeface="Times New Roman"/>
                <a:cs typeface="Times New Roman"/>
              </a:rPr>
              <a:t>Bitte scrollen Sie, bis Sie </a:t>
            </a:r>
            <a:r>
              <a:rPr lang="de-DE" dirty="0">
                <a:solidFill>
                  <a:srgbClr val="17375E"/>
                </a:solidFill>
                <a:latin typeface="Times New Roman"/>
                <a:cs typeface="Times New Roman"/>
              </a:rPr>
              <a:t>zu folgender Ansicht gelangen:</a:t>
            </a:r>
            <a:endParaRPr lang="de-DE" sz="1800" dirty="0">
              <a:solidFill>
                <a:srgbClr val="17375E"/>
              </a:solidFill>
              <a:latin typeface="Times New Roman"/>
              <a:cs typeface="Times New Roman"/>
            </a:endParaRPr>
          </a:p>
        </p:txBody>
      </p: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CAA273DE-21A3-40DF-B696-9759CB0C273A}"/>
              </a:ext>
            </a:extLst>
          </p:cNvPr>
          <p:cNvCxnSpPr>
            <a:cxnSpLocks/>
          </p:cNvCxnSpPr>
          <p:nvPr/>
        </p:nvCxnSpPr>
        <p:spPr>
          <a:xfrm flipH="1">
            <a:off x="5437699" y="2306030"/>
            <a:ext cx="469115" cy="49531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6642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78D1C0E4-F084-CEEA-B746-6C8B2C77279D}"/>
              </a:ext>
            </a:extLst>
          </p:cNvPr>
          <p:cNvSpPr txBox="1"/>
          <p:nvPr/>
        </p:nvSpPr>
        <p:spPr>
          <a:xfrm>
            <a:off x="483854" y="2851379"/>
            <a:ext cx="8176291" cy="830997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Auswertung: Ihre Aufgabenbeispiele:</a:t>
            </a:r>
          </a:p>
          <a:p>
            <a:pPr algn="ctr"/>
            <a:r>
              <a:rPr lang="de-DE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Kognitiv-analytische Aktivierung im Sinne von D5</a:t>
            </a:r>
            <a:endParaRPr lang="de-DE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634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1F3A3A-4A9F-1AF8-F49D-E020557E2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3730DEC7-2635-FBD9-7BCA-1E1C491FD13E}"/>
              </a:ext>
            </a:extLst>
          </p:cNvPr>
          <p:cNvSpPr txBox="1"/>
          <p:nvPr/>
        </p:nvSpPr>
        <p:spPr>
          <a:xfrm>
            <a:off x="735450" y="2828835"/>
            <a:ext cx="7673100" cy="1200329"/>
          </a:xfrm>
          <a:prstGeom prst="rect">
            <a:avLst/>
          </a:prstGeom>
          <a:noFill/>
          <a:ln>
            <a:solidFill>
              <a:srgbClr val="17375E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buNone/>
            </a:pPr>
            <a:endParaRPr lang="de-DE" sz="2400" b="1" dirty="0">
              <a:solidFill>
                <a:srgbClr val="17375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de-DE" sz="2400" b="1" dirty="0">
                <a:solidFill>
                  <a:srgbClr val="17375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KI-gestützte Text-Ton-Vergleiche im Literaturunterricht</a:t>
            </a:r>
          </a:p>
          <a:p>
            <a:pPr algn="ctr">
              <a:buNone/>
            </a:pPr>
            <a:endParaRPr lang="de-DE" sz="2400" b="1" dirty="0">
              <a:solidFill>
                <a:srgbClr val="17375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3254C5A-DE7E-2842-5C6F-CDDE6CC78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>
                <a:solidFill>
                  <a:schemeClr val="tx2"/>
                </a:solidFill>
              </a:rPr>
              <a:t>7</a:t>
            </a:fld>
            <a:endParaRPr lang="de-DE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751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2A289B-CB3A-7901-E533-94A606A67B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24D39CA0-674A-BF59-0ADB-65C7A76039FC}"/>
              </a:ext>
            </a:extLst>
          </p:cNvPr>
          <p:cNvSpPr txBox="1"/>
          <p:nvPr/>
        </p:nvSpPr>
        <p:spPr>
          <a:xfrm>
            <a:off x="539750" y="959174"/>
            <a:ext cx="8093260" cy="9848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200"/>
              </a:spcAft>
              <a:buAutoNum type="arabicPeriod"/>
            </a:pPr>
            <a:r>
              <a:rPr lang="de-DE" sz="2400" dirty="0">
                <a:solidFill>
                  <a:srgbClr val="17375E"/>
                </a:solidFill>
                <a:latin typeface="Times New Roman"/>
                <a:cs typeface="Times New Roman"/>
              </a:rPr>
              <a:t>Bitte registrieren Sie sich </a:t>
            </a:r>
            <a:r>
              <a:rPr lang="de-DE" sz="2400" b="1" dirty="0">
                <a:solidFill>
                  <a:srgbClr val="17375E"/>
                </a:solidFill>
                <a:latin typeface="Times New Roman"/>
                <a:cs typeface="Times New Roman"/>
              </a:rPr>
              <a:t>kostenfrei </a:t>
            </a:r>
            <a:r>
              <a:rPr lang="de-DE" sz="2400" dirty="0">
                <a:solidFill>
                  <a:srgbClr val="17375E"/>
                </a:solidFill>
                <a:latin typeface="Times New Roman"/>
                <a:cs typeface="Times New Roman"/>
              </a:rPr>
              <a:t>bei </a:t>
            </a:r>
            <a:r>
              <a:rPr lang="de-DE" sz="2400" b="1" dirty="0" err="1">
                <a:solidFill>
                  <a:srgbClr val="17375E"/>
                </a:solidFill>
                <a:latin typeface="Times New Roman"/>
                <a:cs typeface="Times New Roman"/>
              </a:rPr>
              <a:t>www.producer.ai</a:t>
            </a:r>
            <a:endParaRPr lang="de-DE" sz="2400" b="1" dirty="0">
              <a:solidFill>
                <a:srgbClr val="17375E"/>
              </a:solidFill>
              <a:latin typeface="Times New Roman"/>
              <a:cs typeface="Times New Roman"/>
            </a:endParaRPr>
          </a:p>
          <a:p>
            <a:pPr marL="457200" indent="-457200">
              <a:spcAft>
                <a:spcPts val="1200"/>
              </a:spcAft>
              <a:buAutoNum type="arabicPeriod"/>
            </a:pPr>
            <a:r>
              <a:rPr lang="de-DE" sz="2400" dirty="0">
                <a:solidFill>
                  <a:srgbClr val="17375E"/>
                </a:solidFill>
                <a:latin typeface="Times New Roman"/>
                <a:cs typeface="Times New Roman"/>
              </a:rPr>
              <a:t>Loggen Sie sich mit Ihren Anmeldedaten ein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F5DAC16-44A8-E575-026D-796DFDEAD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8</a:t>
            </a:fld>
            <a:endParaRPr lang="de-DE"/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E24048BD-9172-D884-4F7A-54F6EAB9589E}"/>
              </a:ext>
            </a:extLst>
          </p:cNvPr>
          <p:cNvCxnSpPr>
            <a:cxnSpLocks/>
          </p:cNvCxnSpPr>
          <p:nvPr/>
        </p:nvCxnSpPr>
        <p:spPr>
          <a:xfrm flipH="1">
            <a:off x="7980847" y="1578375"/>
            <a:ext cx="341726" cy="62828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feld 7">
            <a:extLst>
              <a:ext uri="{FF2B5EF4-FFF2-40B4-BE49-F238E27FC236}">
                <a16:creationId xmlns:a16="http://schemas.microsoft.com/office/drawing/2014/main" id="{4DEA1B3A-FA7B-E8F1-1D67-82981A40492F}"/>
              </a:ext>
            </a:extLst>
          </p:cNvPr>
          <p:cNvSpPr txBox="1"/>
          <p:nvPr/>
        </p:nvSpPr>
        <p:spPr>
          <a:xfrm>
            <a:off x="539750" y="208742"/>
            <a:ext cx="8093260" cy="52322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DE" sz="2800" b="1" dirty="0">
                <a:solidFill>
                  <a:srgbClr val="17375E"/>
                </a:solidFill>
                <a:latin typeface="Times New Roman"/>
                <a:cs typeface="Times New Roman"/>
              </a:rPr>
              <a:t>Musikgenerierung mit KI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24874C8-E8A4-490E-C8E7-54CAECC9D499}"/>
              </a:ext>
            </a:extLst>
          </p:cNvPr>
          <p:cNvSpPr txBox="1"/>
          <p:nvPr/>
        </p:nvSpPr>
        <p:spPr>
          <a:xfrm>
            <a:off x="525370" y="5935223"/>
            <a:ext cx="809326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200"/>
              </a:spcAft>
              <a:buFont typeface="+mj-lt"/>
              <a:buAutoNum type="arabicPeriod" startAt="3"/>
            </a:pPr>
            <a:r>
              <a:rPr lang="de-DE" sz="2400" dirty="0">
                <a:solidFill>
                  <a:srgbClr val="17375E"/>
                </a:solidFill>
                <a:latin typeface="Times New Roman"/>
                <a:cs typeface="Times New Roman"/>
              </a:rPr>
              <a:t>Klicken Sie auf „</a:t>
            </a:r>
            <a:r>
              <a:rPr lang="de-DE" sz="2400" dirty="0" err="1">
                <a:solidFill>
                  <a:srgbClr val="17375E"/>
                </a:solidFill>
                <a:latin typeface="Times New Roman"/>
                <a:cs typeface="Times New Roman"/>
              </a:rPr>
              <a:t>Compose</a:t>
            </a:r>
            <a:r>
              <a:rPr lang="de-DE" sz="2400" dirty="0">
                <a:solidFill>
                  <a:srgbClr val="17375E"/>
                </a:solidFill>
                <a:latin typeface="Times New Roman"/>
                <a:cs typeface="Times New Roman"/>
              </a:rPr>
              <a:t>“. 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C31FF81C-8F80-3EA9-D9EE-A9B8B4AAFB42}"/>
              </a:ext>
            </a:extLst>
          </p:cNvPr>
          <p:cNvGrpSpPr/>
          <p:nvPr/>
        </p:nvGrpSpPr>
        <p:grpSpPr>
          <a:xfrm>
            <a:off x="1119448" y="2028803"/>
            <a:ext cx="6933863" cy="3737267"/>
            <a:chOff x="1119448" y="2028803"/>
            <a:chExt cx="6933863" cy="3737267"/>
          </a:xfrm>
        </p:grpSpPr>
        <p:pic>
          <p:nvPicPr>
            <p:cNvPr id="5" name="Grafik 4" descr="Ein Bild, das Screenshot, Text, Website, Software enthält.&#10;&#10;KI-generierte Inhalte können fehlerhaft sein.">
              <a:extLst>
                <a:ext uri="{FF2B5EF4-FFF2-40B4-BE49-F238E27FC236}">
                  <a16:creationId xmlns:a16="http://schemas.microsoft.com/office/drawing/2014/main" id="{1BC594C1-A944-CAD3-9209-EA3C12D80C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9448" y="2028803"/>
              <a:ext cx="6933863" cy="3737267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7E65D7B9-41AB-ACEB-80AD-2DDD9F83E500}"/>
                </a:ext>
              </a:extLst>
            </p:cNvPr>
            <p:cNvSpPr/>
            <p:nvPr/>
          </p:nvSpPr>
          <p:spPr>
            <a:xfrm>
              <a:off x="1369901" y="5129478"/>
              <a:ext cx="533684" cy="1597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93B77A04-F40B-EF89-EC65-89F3C215075D}"/>
              </a:ext>
            </a:extLst>
          </p:cNvPr>
          <p:cNvSpPr/>
          <p:nvPr/>
        </p:nvSpPr>
        <p:spPr>
          <a:xfrm>
            <a:off x="7344284" y="2037605"/>
            <a:ext cx="776322" cy="365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9099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43E83C5C-9ABA-57D2-EA10-6C36FC982A38}"/>
              </a:ext>
            </a:extLst>
          </p:cNvPr>
          <p:cNvSpPr txBox="1"/>
          <p:nvPr/>
        </p:nvSpPr>
        <p:spPr>
          <a:xfrm>
            <a:off x="554130" y="385770"/>
            <a:ext cx="809326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de-DE" sz="2400" dirty="0">
                <a:solidFill>
                  <a:srgbClr val="17375E"/>
                </a:solidFill>
                <a:latin typeface="Times New Roman"/>
                <a:cs typeface="Times New Roman"/>
              </a:rPr>
              <a:t>Sie können nun zwischen zwei Optionen wählen: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D8842880-BB9E-06F5-0630-1ECA010E6FAB}"/>
              </a:ext>
            </a:extLst>
          </p:cNvPr>
          <p:cNvGrpSpPr/>
          <p:nvPr/>
        </p:nvGrpSpPr>
        <p:grpSpPr>
          <a:xfrm>
            <a:off x="4600760" y="899180"/>
            <a:ext cx="3995228" cy="5251680"/>
            <a:chOff x="4600760" y="899180"/>
            <a:chExt cx="3995228" cy="5251680"/>
          </a:xfrm>
        </p:grpSpPr>
        <p:pic>
          <p:nvPicPr>
            <p:cNvPr id="3" name="Grafik 2" descr="Ein Bild, das Text, Screenshot, Zahl, Schrift enthält.&#10;&#10;KI-generierte Inhalte können fehlerhaft sein.">
              <a:extLst>
                <a:ext uri="{FF2B5EF4-FFF2-40B4-BE49-F238E27FC236}">
                  <a16:creationId xmlns:a16="http://schemas.microsoft.com/office/drawing/2014/main" id="{C349D851-B03F-78F3-AEB1-C7BE01C43A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00760" y="1643423"/>
              <a:ext cx="3995228" cy="4507437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9" name="Textfeld 28">
              <a:extLst>
                <a:ext uri="{FF2B5EF4-FFF2-40B4-BE49-F238E27FC236}">
                  <a16:creationId xmlns:a16="http://schemas.microsoft.com/office/drawing/2014/main" id="{F2CE970F-2E5B-5419-E0EE-379C944E63CA}"/>
                </a:ext>
              </a:extLst>
            </p:cNvPr>
            <p:cNvSpPr txBox="1"/>
            <p:nvPr/>
          </p:nvSpPr>
          <p:spPr>
            <a:xfrm>
              <a:off x="6412843" y="899180"/>
              <a:ext cx="62442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>
                  <a:solidFill>
                    <a:srgbClr val="17375E"/>
                  </a:solidFill>
                  <a:latin typeface="Times New Roman"/>
                  <a:cs typeface="Times New Roman"/>
                </a:rPr>
                <a:t>B)</a:t>
              </a: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797BDEC1-C216-55F8-740F-0F161A0F0299}"/>
                </a:ext>
              </a:extLst>
            </p:cNvPr>
            <p:cNvSpPr/>
            <p:nvPr/>
          </p:nvSpPr>
          <p:spPr>
            <a:xfrm>
              <a:off x="4782384" y="1691224"/>
              <a:ext cx="788749" cy="311654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8" name="Textfeld 27">
            <a:extLst>
              <a:ext uri="{FF2B5EF4-FFF2-40B4-BE49-F238E27FC236}">
                <a16:creationId xmlns:a16="http://schemas.microsoft.com/office/drawing/2014/main" id="{7AFAF607-C1E1-1DC0-295D-AF8548AC1284}"/>
              </a:ext>
            </a:extLst>
          </p:cNvPr>
          <p:cNvSpPr txBox="1"/>
          <p:nvPr/>
        </p:nvSpPr>
        <p:spPr>
          <a:xfrm>
            <a:off x="2210764" y="899180"/>
            <a:ext cx="62442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rgbClr val="17375E"/>
                </a:solidFill>
                <a:latin typeface="Times New Roman"/>
                <a:cs typeface="Times New Roman"/>
              </a:rPr>
              <a:t>A)</a:t>
            </a:r>
          </a:p>
        </p:txBody>
      </p:sp>
      <p:pic>
        <p:nvPicPr>
          <p:cNvPr id="5" name="Grafik 4" descr="Ein Bild, das Text, Screenshot, Schrift, Design enthält.&#10;&#10;KI-generierte Inhalte können fehlerhaft sein.">
            <a:extLst>
              <a:ext uri="{FF2B5EF4-FFF2-40B4-BE49-F238E27FC236}">
                <a16:creationId xmlns:a16="http://schemas.microsoft.com/office/drawing/2014/main" id="{A2317101-526F-3D6C-861C-04188F60D7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333" y="1625287"/>
            <a:ext cx="3711283" cy="452557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7335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</Words>
  <Application>Microsoft Macintosh PowerPoint</Application>
  <PresentationFormat>Bildschirmpräsentation (4:3)</PresentationFormat>
  <Paragraphs>45</Paragraphs>
  <Slides>12</Slides>
  <Notes>12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7" baseType="lpstr">
      <vt:lpstr>Arial</vt:lpstr>
      <vt:lpstr>Calibri</vt:lpstr>
      <vt:lpstr>Lato</vt:lpstr>
      <vt:lpstr>Times New Roman</vt:lpstr>
      <vt:lpstr>Office-Design</vt:lpstr>
      <vt:lpstr>Digitale Souveränität  im Umgang mit KI im Literaturunterricht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Uni Oldenburg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Jörn Brüggemann</dc:creator>
  <cp:lastModifiedBy>Ascherl, Carina</cp:lastModifiedBy>
  <cp:revision>196</cp:revision>
  <dcterms:created xsi:type="dcterms:W3CDTF">2014-12-15T09:34:16Z</dcterms:created>
  <dcterms:modified xsi:type="dcterms:W3CDTF">2025-12-09T12:25:19Z</dcterms:modified>
</cp:coreProperties>
</file>