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673" r:id="rId2"/>
    <p:sldId id="337" r:id="rId3"/>
    <p:sldId id="3637" r:id="rId4"/>
    <p:sldId id="3626" r:id="rId5"/>
    <p:sldId id="432" r:id="rId6"/>
    <p:sldId id="3663" r:id="rId7"/>
    <p:sldId id="3666" r:id="rId8"/>
    <p:sldId id="3662" r:id="rId9"/>
    <p:sldId id="3613" r:id="rId10"/>
    <p:sldId id="3675" r:id="rId11"/>
    <p:sldId id="3677" r:id="rId12"/>
    <p:sldId id="4039" r:id="rId13"/>
    <p:sldId id="355" r:id="rId1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ker Frederking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ED5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6"/>
    <p:restoredTop sz="59970" autoAdjust="0"/>
  </p:normalViewPr>
  <p:slideViewPr>
    <p:cSldViewPr snapToGrid="0" snapToObjects="1">
      <p:cViewPr varScale="1">
        <p:scale>
          <a:sx n="67" d="100"/>
          <a:sy n="67" d="100"/>
        </p:scale>
        <p:origin x="1816" y="16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CDEEB-0BFE-0B41-96BB-7152F2994D93}" type="datetimeFigureOut">
              <a:rPr lang="de-DE" smtClean="0"/>
              <a:t>09.12.25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2A6F7-A611-BF4A-8F27-001E989E20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67117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E5E44-936A-714B-B9FF-40EBB0816315}" type="datetimeFigureOut">
              <a:rPr lang="de-DE" smtClean="0"/>
              <a:t>09.12.25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2F49B-C193-404B-BA65-025618B1A3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08605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74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6152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EF010-15C6-1EF4-2D55-ACB98C661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762288-4B01-9682-5B54-98F07AF801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E0F0C0B-C2C8-1662-0B48-93DD455DBA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697CDA-8F5B-FE1D-925F-4E17D25C5F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314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B99AB-55CA-7C0B-982C-FA1230B3D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4DC533F-8B6C-1415-26BB-168730DD3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FE338A3-4DAF-2F6E-A37A-73BE2D5853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de-DE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0722363-9EF2-8501-1D45-BFE8E67E6E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2FF49-F61A-AF45-8B48-FA875BDB15F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493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62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Tx/>
              <a:buNone/>
            </a:pPr>
            <a:endParaRPr lang="de-DE" sz="1800" dirty="0">
              <a:effectLst/>
              <a:latin typeface="Verdana" charset="0"/>
              <a:ea typeface="Times New Roman" panose="02020603050405020304" pitchFamily="18" charset="0"/>
            </a:endParaRPr>
          </a:p>
        </p:txBody>
      </p:sp>
      <p:sp>
        <p:nvSpPr>
          <p:cNvPr id="92163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6938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defTabSz="896938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896938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896938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896938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1B3A2D7E-C116-254A-BCEC-D318A11982C0}" type="slidenum">
              <a:rPr lang="de-DE" sz="1200">
                <a:latin typeface="Times New Roman" charset="0"/>
                <a:ea typeface="MS PGothic" charset="0"/>
                <a:cs typeface="MS PGothic" charset="0"/>
              </a:rPr>
              <a:pPr/>
              <a:t>13</a:t>
            </a:fld>
            <a:endParaRPr lang="de-DE" sz="1200">
              <a:latin typeface="Times New Roman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282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DE2E9-BB50-F752-5CFF-AF3CE1688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10509C-9D20-DE7F-CE53-470DD3166C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BB410C1-8773-56C5-78EC-56306EA421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91B2A6-4DF9-CEE9-CB79-62B083A27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C1DE7-8636-7B4C-9D83-A35A8C343A5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7533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B8665-B652-C1F9-DC6B-45CA58F09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92AEBF6-47A0-E1E8-F822-82CCCFA7FC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B707179-A1E6-9029-DA58-66205B75F5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489F9-A1DA-A641-E241-54329D57FD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5327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1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1107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E6EAC-E99C-36FA-FF4B-0C67CD4D9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1576A24-0AED-85CE-29C4-006B2267BA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7AB15DE-9275-7DC5-F7C6-7F62C25F14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F88B62-C7AC-C9C8-5A24-3BBB060DD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5913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C1242-6876-2FB2-9EFE-9ECA6DDA3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D64F5E-3370-1C77-B5C0-265D79E6FF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00BE729-7C4B-16B8-4657-BDB06F0A7A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1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795445-AC4C-50B6-E365-EF60D89910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48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0F71F-929C-6DCE-E339-48D4AF3D2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5AED062-1C51-EC4D-BC6A-4789B7B345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81267F2-016B-B8CE-AB58-5330AED31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1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7B6A84-DA29-F2AD-035A-9CE839E46C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2455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223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34B6-06DB-3849-9FF7-B3A972E1E03C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33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18BC0-008C-F34E-B99C-01FF30B18B78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3592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52EA-1FC0-A44F-A833-DA64758BF55D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46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59D24-D9DF-984C-9945-0EE973C1B3A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459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DDE2-5A82-0E4A-BEC7-84B452BFDA1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14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8054-65F0-AB47-8CD8-5FBDAC72D3AF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478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21490-9808-9E47-AB6A-E3397E834671}" type="datetime1">
              <a:rPr lang="de-DE" smtClean="0"/>
              <a:t>09.12.25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345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1793B-7BBD-8446-B3CB-DF2C8A584AD7}" type="datetime1">
              <a:rPr lang="de-DE" smtClean="0"/>
              <a:t>09.12.25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89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A20F-1CAA-6043-963D-38FECC1D5ECF}" type="datetime1">
              <a:rPr lang="de-DE" smtClean="0"/>
              <a:t>09.12.25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15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D2EB4-63D2-5E4F-8676-21EA38547CBE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582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B2E16-B6BF-C446-A916-620845B24D65}" type="datetime1">
              <a:rPr lang="de-DE" smtClean="0"/>
              <a:t>09.12.25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37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516DB-7288-5B48-B058-ABBD73DD0D75}" type="datetime1">
              <a:rPr lang="de-DE" smtClean="0"/>
              <a:t>09.12.25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83089-BB09-1F40-8E4A-00CACB021D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199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4137" y="2148383"/>
            <a:ext cx="8607972" cy="2561234"/>
          </a:xfrm>
        </p:spPr>
        <p:txBody>
          <a:bodyPr>
            <a:normAutofit/>
          </a:bodyPr>
          <a:lstStyle/>
          <a:p>
            <a: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  <a:t>Digitale Souveränität </a:t>
            </a:r>
            <a:b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</a:br>
            <a:r>
              <a:rPr lang="de-DE" sz="3200" dirty="0">
                <a:solidFill>
                  <a:srgbClr val="17375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Times New Roman"/>
              </a:rPr>
              <a:t>im Umgang mit KI im Literaturunterricht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99207" y="1406167"/>
            <a:ext cx="7597832" cy="3640975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endParaRPr lang="de-DE" sz="2800" i="1" dirty="0">
              <a:solidFill>
                <a:schemeClr val="tx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de-DE" sz="2800" i="1" dirty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Herzlich willkommen zur Fortbildung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42253" y="4324382"/>
            <a:ext cx="4711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17375E"/>
                </a:solidFill>
                <a:latin typeface="Times New Roman"/>
                <a:cs typeface="Times New Roman"/>
              </a:rPr>
              <a:t>Prof. Dr. Jörn Brüggemann &amp; Dr. Carina Ascherl</a:t>
            </a:r>
          </a:p>
        </p:txBody>
      </p:sp>
    </p:spTree>
    <p:extLst>
      <p:ext uri="{BB962C8B-B14F-4D97-AF65-F5344CB8AC3E}">
        <p14:creationId xmlns:p14="http://schemas.microsoft.com/office/powerpoint/2010/main" val="24211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F4812-2909-470D-8138-EE129C275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2225B8-432A-0708-6F2B-295E86B8B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10</a:t>
            </a:fld>
            <a:endParaRPr lang="de-DE"/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750D5E83-69DE-4C26-DF87-95E576846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" y="367665"/>
            <a:ext cx="8713787" cy="84201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Konfigurieren</a:t>
            </a: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 eines </a:t>
            </a: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benutzerdefinierten GPTs</a:t>
            </a:r>
          </a:p>
          <a:p>
            <a:pPr algn="ctr">
              <a:defRPr/>
            </a:pP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mit </a:t>
            </a:r>
            <a:r>
              <a:rPr lang="de-DE" sz="2400" dirty="0" err="1">
                <a:solidFill>
                  <a:srgbClr val="000066"/>
                </a:solidFill>
                <a:latin typeface="Times New Roman" charset="0"/>
              </a:rPr>
              <a:t>fobizz</a:t>
            </a: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 („Assistent“)</a:t>
            </a:r>
            <a:endParaRPr lang="de-DE" sz="2400" dirty="0">
              <a:solidFill>
                <a:schemeClr val="bg1"/>
              </a:solidFill>
              <a:latin typeface="Times New Roman" charset="0"/>
            </a:endParaRPr>
          </a:p>
        </p:txBody>
      </p:sp>
      <p:pic>
        <p:nvPicPr>
          <p:cNvPr id="9" name="Grafik 8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E6964B6-E798-7052-2326-4BF133A21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06" y="1612782"/>
            <a:ext cx="8630827" cy="3167035"/>
          </a:xfrm>
          <a:prstGeom prst="rect">
            <a:avLst/>
          </a:prstGeom>
        </p:spPr>
      </p:pic>
      <p:sp>
        <p:nvSpPr>
          <p:cNvPr id="11" name="Abgerundetes Rechteck 10">
            <a:extLst>
              <a:ext uri="{FF2B5EF4-FFF2-40B4-BE49-F238E27FC236}">
                <a16:creationId xmlns:a16="http://schemas.microsoft.com/office/drawing/2014/main" id="{E679DB13-B344-BE81-7574-177CD5B02AED}"/>
              </a:ext>
            </a:extLst>
          </p:cNvPr>
          <p:cNvSpPr/>
          <p:nvPr/>
        </p:nvSpPr>
        <p:spPr>
          <a:xfrm>
            <a:off x="1969676" y="1668202"/>
            <a:ext cx="969747" cy="2683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0FE270B8-2DC4-B038-0B15-E7E519DCC61A}"/>
              </a:ext>
            </a:extLst>
          </p:cNvPr>
          <p:cNvCxnSpPr>
            <a:cxnSpLocks/>
          </p:cNvCxnSpPr>
          <p:nvPr/>
        </p:nvCxnSpPr>
        <p:spPr>
          <a:xfrm>
            <a:off x="4197927" y="4696691"/>
            <a:ext cx="374073" cy="8289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Grafik 15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FC1F670D-2FE7-D6C1-6563-A365058EE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6709" y="5525654"/>
            <a:ext cx="2514600" cy="711200"/>
          </a:xfrm>
          <a:prstGeom prst="rect">
            <a:avLst/>
          </a:prstGeom>
        </p:spPr>
      </p:pic>
      <p:sp>
        <p:nvSpPr>
          <p:cNvPr id="19" name="Abgerundetes Rechteck 18">
            <a:extLst>
              <a:ext uri="{FF2B5EF4-FFF2-40B4-BE49-F238E27FC236}">
                <a16:creationId xmlns:a16="http://schemas.microsoft.com/office/drawing/2014/main" id="{14611538-DA81-1649-CF72-DA21F467A45C}"/>
              </a:ext>
            </a:extLst>
          </p:cNvPr>
          <p:cNvSpPr/>
          <p:nvPr/>
        </p:nvSpPr>
        <p:spPr>
          <a:xfrm>
            <a:off x="3147312" y="4042834"/>
            <a:ext cx="2366797" cy="65385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677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7D4DB-36FE-9C33-7A8D-23B14A6D4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DDFA22-57AE-F39A-1F92-E158C376A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11</a:t>
            </a:fld>
            <a:endParaRPr lang="de-DE"/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E6A429A2-7AF6-29BD-7629-2AB5089A6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" y="367665"/>
            <a:ext cx="8713787" cy="84201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Konfigurieren</a:t>
            </a: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 eines </a:t>
            </a: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benutzerdefinierten GPTs</a:t>
            </a:r>
          </a:p>
          <a:p>
            <a:pPr algn="ctr">
              <a:defRPr/>
            </a:pP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mit </a:t>
            </a:r>
            <a:r>
              <a:rPr lang="de-DE" sz="2400" dirty="0" err="1">
                <a:solidFill>
                  <a:srgbClr val="000066"/>
                </a:solidFill>
                <a:latin typeface="Times New Roman" charset="0"/>
              </a:rPr>
              <a:t>fobizz</a:t>
            </a: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 („Assistent“)</a:t>
            </a:r>
            <a:endParaRPr lang="de-DE" sz="2400" dirty="0">
              <a:solidFill>
                <a:schemeClr val="bg1"/>
              </a:solidFill>
              <a:latin typeface="Times New Roman" charset="0"/>
            </a:endParaRPr>
          </a:p>
        </p:txBody>
      </p:sp>
      <p:pic>
        <p:nvPicPr>
          <p:cNvPr id="11" name="Grafik 10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7128F899-F675-32A3-14BA-8DF5AE0F6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06" y="1508649"/>
            <a:ext cx="3425313" cy="4013498"/>
          </a:xfrm>
          <a:prstGeom prst="rect">
            <a:avLst/>
          </a:prstGeom>
        </p:spPr>
      </p:pic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E3D765A-1CB1-9841-870F-DA3DE62BC992}"/>
              </a:ext>
            </a:extLst>
          </p:cNvPr>
          <p:cNvGrpSpPr/>
          <p:nvPr/>
        </p:nvGrpSpPr>
        <p:grpSpPr>
          <a:xfrm>
            <a:off x="297680" y="1467088"/>
            <a:ext cx="6241438" cy="2631576"/>
            <a:chOff x="297680" y="1467088"/>
            <a:chExt cx="6241438" cy="2631576"/>
          </a:xfrm>
        </p:grpSpPr>
        <p:sp>
          <p:nvSpPr>
            <p:cNvPr id="14" name="Abgerundetes Rechteck 13">
              <a:extLst>
                <a:ext uri="{FF2B5EF4-FFF2-40B4-BE49-F238E27FC236}">
                  <a16:creationId xmlns:a16="http://schemas.microsoft.com/office/drawing/2014/main" id="{87BCD161-B4A9-4F6C-0341-D6353BE96E57}"/>
                </a:ext>
              </a:extLst>
            </p:cNvPr>
            <p:cNvSpPr/>
            <p:nvPr/>
          </p:nvSpPr>
          <p:spPr>
            <a:xfrm>
              <a:off x="297680" y="3625327"/>
              <a:ext cx="2553095" cy="473337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0658BDF6-3A06-C891-C9D8-73C47C1ED0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0775" y="2495774"/>
              <a:ext cx="1183343" cy="135546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Grafik 24" descr="Ein Bild, das Text, Screenshot, Schrift, Zahl enthält.&#10;&#10;KI-generierte Inhalte können fehlerhaft sein.">
              <a:extLst>
                <a:ext uri="{FF2B5EF4-FFF2-40B4-BE49-F238E27FC236}">
                  <a16:creationId xmlns:a16="http://schemas.microsoft.com/office/drawing/2014/main" id="{766A455E-2303-930D-05F6-C49C9D679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44876" y="1467088"/>
              <a:ext cx="2494242" cy="1813994"/>
            </a:xfrm>
            <a:prstGeom prst="rect">
              <a:avLst/>
            </a:prstGeom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6346F00-C84C-8625-2C1A-3A73F5129FEC}"/>
              </a:ext>
            </a:extLst>
          </p:cNvPr>
          <p:cNvGrpSpPr/>
          <p:nvPr/>
        </p:nvGrpSpPr>
        <p:grpSpPr>
          <a:xfrm>
            <a:off x="3986023" y="3325915"/>
            <a:ext cx="4846307" cy="3395560"/>
            <a:chOff x="3986023" y="3325915"/>
            <a:chExt cx="4846307" cy="3395560"/>
          </a:xfrm>
        </p:grpSpPr>
        <p:pic>
          <p:nvPicPr>
            <p:cNvPr id="22" name="Grafik 21" descr="Ein Bild, das Text, Zahl, Schrift, Screenshot enthält.&#10;&#10;KI-generierte Inhalte können fehlerhaft sein.">
              <a:extLst>
                <a:ext uri="{FF2B5EF4-FFF2-40B4-BE49-F238E27FC236}">
                  <a16:creationId xmlns:a16="http://schemas.microsoft.com/office/drawing/2014/main" id="{F194CE25-95D3-63C4-3516-B7B56BCFC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34118" y="3325915"/>
              <a:ext cx="4798212" cy="3395560"/>
            </a:xfrm>
            <a:prstGeom prst="rect">
              <a:avLst/>
            </a:prstGeom>
          </p:spPr>
        </p:pic>
        <p:sp>
          <p:nvSpPr>
            <p:cNvPr id="27" name="Abgerundetes Rechteck 26">
              <a:extLst>
                <a:ext uri="{FF2B5EF4-FFF2-40B4-BE49-F238E27FC236}">
                  <a16:creationId xmlns:a16="http://schemas.microsoft.com/office/drawing/2014/main" id="{5CF2FE16-F5A7-881B-1416-C302CC4211A3}"/>
                </a:ext>
              </a:extLst>
            </p:cNvPr>
            <p:cNvSpPr/>
            <p:nvPr/>
          </p:nvSpPr>
          <p:spPr>
            <a:xfrm>
              <a:off x="3986023" y="5522147"/>
              <a:ext cx="4700777" cy="706531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7629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6A788-4E88-D1E2-8A87-048710BE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90CF5D3-F2F2-6499-55FA-E501325D94C5}"/>
              </a:ext>
            </a:extLst>
          </p:cNvPr>
          <p:cNvSpPr txBox="1"/>
          <p:nvPr/>
        </p:nvSpPr>
        <p:spPr>
          <a:xfrm>
            <a:off x="483854" y="2851379"/>
            <a:ext cx="8176291" cy="92333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de-DE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Auswertung: </a:t>
            </a:r>
          </a:p>
          <a:p>
            <a:pPr algn="ctr"/>
            <a:r>
              <a:rPr lang="de-DE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Ihre Erfahrung bei der Konfiguration eines KI-Helfers</a:t>
            </a:r>
          </a:p>
        </p:txBody>
      </p:sp>
    </p:spTree>
    <p:extLst>
      <p:ext uri="{BB962C8B-B14F-4D97-AF65-F5344CB8AC3E}">
        <p14:creationId xmlns:p14="http://schemas.microsoft.com/office/powerpoint/2010/main" val="2259116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ern mit 5 Zacken 4"/>
          <p:cNvSpPr/>
          <p:nvPr/>
        </p:nvSpPr>
        <p:spPr bwMode="auto">
          <a:xfrm rot="10800000">
            <a:off x="3132138" y="2660650"/>
            <a:ext cx="2994025" cy="206375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de-DE" dirty="0">
              <a:latin typeface="Verdana" pitchFamily="-112" charset="0"/>
            </a:endParaRPr>
          </a:p>
        </p:txBody>
      </p:sp>
      <p:sp>
        <p:nvSpPr>
          <p:cNvPr id="91138" name="Oval 9"/>
          <p:cNvSpPr>
            <a:spLocks noChangeArrowheads="1"/>
          </p:cNvSpPr>
          <p:nvPr/>
        </p:nvSpPr>
        <p:spPr bwMode="auto">
          <a:xfrm>
            <a:off x="5183322" y="1198563"/>
            <a:ext cx="3033713" cy="15113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tIns="0" anchor="ctr"/>
          <a:lstStyle/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Idiolektale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literarästhetische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Verstehenskompetenz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algn="ctr" defTabSz="4176713"/>
            <a:r>
              <a:rPr lang="en-US" sz="1600" i="1" dirty="0">
                <a:solidFill>
                  <a:schemeClr val="bg1"/>
                </a:solidFill>
                <a:latin typeface="Arial" charset="0"/>
              </a:rPr>
              <a:t>(LVK)</a:t>
            </a:r>
          </a:p>
        </p:txBody>
      </p:sp>
      <p:sp>
        <p:nvSpPr>
          <p:cNvPr id="91139" name="Oval 7"/>
          <p:cNvSpPr>
            <a:spLocks noChangeArrowheads="1"/>
          </p:cNvSpPr>
          <p:nvPr/>
        </p:nvSpPr>
        <p:spPr bwMode="auto">
          <a:xfrm>
            <a:off x="1165225" y="1198563"/>
            <a:ext cx="3081338" cy="1511300"/>
          </a:xfrm>
          <a:prstGeom prst="ellipse">
            <a:avLst/>
          </a:prstGeom>
          <a:solidFill>
            <a:srgbClr val="003366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Semantische</a:t>
            </a:r>
            <a:r>
              <a:rPr lang="en-US" sz="1600" b="1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literarästhetische</a:t>
            </a:r>
            <a:endParaRPr lang="en-US" sz="16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 defTabSz="4176713"/>
            <a:r>
              <a:rPr lang="en-US" sz="1600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Verstehenskompetenz</a:t>
            </a:r>
            <a:endParaRPr lang="en-US" sz="16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 defTabSz="4176713"/>
            <a:r>
              <a:rPr lang="en-US" sz="1600" i="1" dirty="0">
                <a:solidFill>
                  <a:schemeClr val="bg1"/>
                </a:solidFill>
                <a:latin typeface="Arial" charset="0"/>
                <a:cs typeface="Arial" charset="0"/>
              </a:rPr>
              <a:t>(LVK)</a:t>
            </a:r>
          </a:p>
        </p:txBody>
      </p:sp>
      <p:sp>
        <p:nvSpPr>
          <p:cNvPr id="91140" name="Rectangle 2"/>
          <p:cNvSpPr txBox="1">
            <a:spLocks noChangeArrowheads="1"/>
          </p:cNvSpPr>
          <p:nvPr/>
        </p:nvSpPr>
        <p:spPr bwMode="auto">
          <a:xfrm>
            <a:off x="100740" y="98813"/>
            <a:ext cx="8998016" cy="7845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0" tIns="0" rIns="0" bIns="0" anchor="b"/>
          <a:lstStyle>
            <a:lvl1pPr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sz="2000" b="1" u="sng" dirty="0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5 </a:t>
            </a:r>
            <a:r>
              <a:rPr lang="en-US" sz="2000" b="1" u="sng" dirty="0" err="1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Dimensionen</a:t>
            </a:r>
            <a:r>
              <a:rPr lang="en-US" sz="2000" b="1" u="sng" dirty="0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 </a:t>
            </a:r>
            <a:r>
              <a:rPr lang="en-US" sz="2000" b="1" u="sng" dirty="0" err="1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literarischer</a:t>
            </a:r>
            <a:r>
              <a:rPr lang="en-US" sz="2000" b="1" u="sng" dirty="0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 </a:t>
            </a:r>
            <a:r>
              <a:rPr lang="en-US" sz="2000" b="1" u="sng" dirty="0" err="1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Verstehenskompetenz</a:t>
            </a:r>
            <a:r>
              <a:rPr lang="en-US" sz="2000" b="1" u="sng" dirty="0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 </a:t>
            </a:r>
          </a:p>
          <a:p>
            <a:pPr algn="ctr" eaLnBrk="1" hangingPunct="1">
              <a:lnSpc>
                <a:spcPct val="85000"/>
              </a:lnSpc>
            </a:pPr>
            <a:r>
              <a:rPr lang="en-US" sz="1600" i="1" dirty="0">
                <a:solidFill>
                  <a:srgbClr val="00004C"/>
                </a:solidFill>
                <a:latin typeface="Times New Roman" charset="0"/>
                <a:ea typeface="MS PGothic" charset="0"/>
                <a:cs typeface="MS PGothic" charset="0"/>
              </a:rPr>
              <a:t>(Frederking, Brüggemann &amp; Hirsch 2016)</a:t>
            </a:r>
          </a:p>
          <a:p>
            <a:pPr algn="ctr" eaLnBrk="1" hangingPunct="1">
              <a:lnSpc>
                <a:spcPct val="85000"/>
              </a:lnSpc>
            </a:pPr>
            <a:endParaRPr lang="en-US" sz="800" b="1" i="1" dirty="0">
              <a:solidFill>
                <a:srgbClr val="00004C"/>
              </a:solidFill>
              <a:latin typeface="Times New Roman" charset="0"/>
              <a:ea typeface="MS PGothic" charset="0"/>
              <a:cs typeface="MS PGothic" charset="0"/>
            </a:endParaRPr>
          </a:p>
        </p:txBody>
      </p:sp>
      <p:sp>
        <p:nvSpPr>
          <p:cNvPr id="13" name="Oval 61"/>
          <p:cNvSpPr>
            <a:spLocks noChangeArrowheads="1"/>
          </p:cNvSpPr>
          <p:nvPr/>
        </p:nvSpPr>
        <p:spPr bwMode="auto">
          <a:xfrm>
            <a:off x="252413" y="3503613"/>
            <a:ext cx="2879725" cy="14382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Aktivierung von</a:t>
            </a:r>
          </a:p>
          <a:p>
            <a:pPr algn="ctr">
              <a:defRPr/>
            </a:pPr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literarischem</a:t>
            </a:r>
          </a:p>
          <a:p>
            <a:pPr algn="ctr">
              <a:defRPr/>
            </a:pPr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Fachwissen</a:t>
            </a:r>
          </a:p>
        </p:txBody>
      </p:sp>
      <p:sp>
        <p:nvSpPr>
          <p:cNvPr id="14" name="Oval 62"/>
          <p:cNvSpPr>
            <a:spLocks noChangeArrowheads="1"/>
          </p:cNvSpPr>
          <p:nvPr/>
        </p:nvSpPr>
        <p:spPr bwMode="auto">
          <a:xfrm>
            <a:off x="6219031" y="3286125"/>
            <a:ext cx="2879725" cy="143827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Ästhetische</a:t>
            </a:r>
          </a:p>
          <a:p>
            <a:pPr algn="ctr">
              <a:defRPr/>
            </a:pPr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Aufmerksamkeit</a:t>
            </a:r>
          </a:p>
        </p:txBody>
      </p:sp>
      <p:sp>
        <p:nvSpPr>
          <p:cNvPr id="15" name="Oval 60"/>
          <p:cNvSpPr>
            <a:spLocks noChangeArrowheads="1"/>
          </p:cNvSpPr>
          <p:nvPr/>
        </p:nvSpPr>
        <p:spPr bwMode="auto">
          <a:xfrm>
            <a:off x="3282950" y="4821103"/>
            <a:ext cx="2879725" cy="159519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 Kompetenz zum Verstehen </a:t>
            </a:r>
          </a:p>
          <a:p>
            <a:pPr algn="ctr"/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textseitig intendierter </a:t>
            </a:r>
          </a:p>
          <a:p>
            <a:pPr algn="ctr"/>
            <a:r>
              <a:rPr lang="de-DE" sz="16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Emotionen</a:t>
            </a:r>
          </a:p>
        </p:txBody>
      </p:sp>
      <p:sp>
        <p:nvSpPr>
          <p:cNvPr id="91145" name="Rectangle 2"/>
          <p:cNvSpPr txBox="1">
            <a:spLocks noChangeArrowheads="1"/>
          </p:cNvSpPr>
          <p:nvPr/>
        </p:nvSpPr>
        <p:spPr bwMode="auto">
          <a:xfrm>
            <a:off x="3132138" y="1179513"/>
            <a:ext cx="31813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0" tIns="0" rIns="0" bIns="0" anchor="b"/>
          <a:lstStyle>
            <a:lvl1pPr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85000"/>
              </a:lnSpc>
            </a:pPr>
            <a:endParaRPr lang="de-DE" sz="2800">
              <a:solidFill>
                <a:srgbClr val="00004C"/>
              </a:solidFill>
              <a:latin typeface="Times New Roman" charset="0"/>
              <a:ea typeface="MS PGothic" charset="0"/>
              <a:cs typeface="MS PGothic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306659" y="3344141"/>
            <a:ext cx="64152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LVK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21185607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35450" y="2254908"/>
            <a:ext cx="7673100" cy="1661993"/>
          </a:xfrm>
          <a:prstGeom prst="rect">
            <a:avLst/>
          </a:prstGeom>
          <a:noFill/>
          <a:ln>
            <a:solidFill>
              <a:srgbClr val="17375E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de-DE" dirty="0">
              <a:solidFill>
                <a:srgbClr val="17375E"/>
              </a:solidFill>
              <a:latin typeface="Times New Roman"/>
              <a:cs typeface="Times New Roman"/>
            </a:endParaRPr>
          </a:p>
          <a:p>
            <a:pPr algn="ctr">
              <a:buNone/>
            </a:pPr>
            <a:r>
              <a:rPr lang="de-DE" sz="28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Literarisches Verstehen üben</a:t>
            </a:r>
          </a:p>
          <a:p>
            <a:pPr algn="ctr">
              <a:buNone/>
            </a:pPr>
            <a:r>
              <a:rPr lang="de-DE" sz="28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mit Chatbots wie ChatGPT</a:t>
            </a:r>
            <a:endParaRPr lang="de-DE" sz="2800" dirty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de-DE" sz="2800" dirty="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>
                <a:solidFill>
                  <a:schemeClr val="tx2"/>
                </a:solidFill>
              </a:rPr>
              <a:t>2</a:t>
            </a:fld>
            <a:endParaRPr lang="de-DE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9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2F4C4-EF28-9356-4490-2B2121EDF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0201CC2-11AB-EBD1-A670-0BC242BE5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11" y="567412"/>
            <a:ext cx="8864888" cy="6290587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8AF392F-4A18-D0C1-B85F-D88A192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0F12-57EF-9847-BBA4-886D2E097A47}" type="slidenum">
              <a:rPr lang="de-DE" smtClean="0"/>
              <a:t>3</a:t>
            </a:fld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8FD2789-C822-6EBF-36F8-AEEA1C6C9E25}"/>
              </a:ext>
            </a:extLst>
          </p:cNvPr>
          <p:cNvSpPr txBox="1"/>
          <p:nvPr/>
        </p:nvSpPr>
        <p:spPr>
          <a:xfrm>
            <a:off x="154546" y="136526"/>
            <a:ext cx="8828143" cy="4308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chemeClr val="accent1">
                    <a:lumMod val="75000"/>
                  </a:schemeClr>
                </a:solidFill>
              </a:rPr>
              <a:t>6 Dimensionen Digitaler Souveränität (Brüggemann &amp; Frederking 2024)</a:t>
            </a:r>
          </a:p>
        </p:txBody>
      </p:sp>
    </p:spTree>
    <p:extLst>
      <p:ext uri="{BB962C8B-B14F-4D97-AF65-F5344CB8AC3E}">
        <p14:creationId xmlns:p14="http://schemas.microsoft.com/office/powerpoint/2010/main" val="3500349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8F5B4-7B2D-C89A-7297-6313699B9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E4C797-B21B-98CE-5FE9-3650AB538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931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de-DE" sz="3600" dirty="0">
                <a:solidFill>
                  <a:srgbClr val="17375E"/>
                </a:solidFill>
                <a:latin typeface="Times New Roman"/>
                <a:cs typeface="Times New Roman"/>
              </a:rPr>
              <a:t>Ergebnis: Herausforderungen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F4E83F5-B3EB-1917-B1FD-B44ACEF7D961}"/>
              </a:ext>
            </a:extLst>
          </p:cNvPr>
          <p:cNvSpPr txBox="1"/>
          <p:nvPr/>
        </p:nvSpPr>
        <p:spPr>
          <a:xfrm>
            <a:off x="914733" y="1634020"/>
            <a:ext cx="76731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Korrektheit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gelingen, zutreffende und textadäquate KI-generierte Interpretationsangebote zu generieren? </a:t>
            </a:r>
            <a:b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>
              <a:solidFill>
                <a:srgbClr val="17375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Ausgabeformat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gelingen, das Ausgabeformat des KI-generierten Outputs gezielt und verlässlich zu steuern? </a:t>
            </a:r>
            <a:b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>
              <a:solidFill>
                <a:srgbClr val="17375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Passgenauigkeit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 passgenaue Interpretations- und Unterstützungsangebote zu spezifischen kompetenzorientierten Verstehenanforderungen eines literarischen Textes zu generieren?</a:t>
            </a:r>
          </a:p>
          <a:p>
            <a:endParaRPr lang="de-DE" sz="2400" dirty="0">
              <a:solidFill>
                <a:srgbClr val="17375E"/>
              </a:solidFill>
              <a:latin typeface="Times New Roman"/>
              <a:cs typeface="Times New Roman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C8BF19-DC26-89CB-F963-3002781A8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4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7A34C05-1B82-6CCE-589A-A98ED9991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733" y="498365"/>
            <a:ext cx="521855" cy="52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66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B2A09-E46E-DC67-4A6F-ECBFD01A9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8FD9D6C2-24BD-47C8-E16A-252C3035CBC7}"/>
              </a:ext>
            </a:extLst>
          </p:cNvPr>
          <p:cNvSpPr/>
          <p:nvPr/>
        </p:nvSpPr>
        <p:spPr>
          <a:xfrm>
            <a:off x="433391" y="2477038"/>
            <a:ext cx="8277218" cy="1903923"/>
          </a:xfrm>
          <a:prstGeom prst="roundRect">
            <a:avLst/>
          </a:prstGeom>
          <a:solidFill>
            <a:srgbClr val="FFFFFF"/>
          </a:solidFill>
          <a:ln>
            <a:solidFill>
              <a:srgbClr val="173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Fachspezifische digitale Kompetenzen I: </a:t>
            </a:r>
          </a:p>
          <a:p>
            <a:pPr algn="ctr"/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„</a:t>
            </a:r>
            <a:r>
              <a:rPr lang="de-DE" sz="2400" b="1" dirty="0" err="1">
                <a:solidFill>
                  <a:srgbClr val="17375E"/>
                </a:solidFill>
                <a:latin typeface="Times New Roman"/>
                <a:cs typeface="Times New Roman"/>
              </a:rPr>
              <a:t>Prompting</a:t>
            </a:r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“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3F3EA2-7695-4CB7-DD24-5FBAEB5C9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181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4ED31-F926-C8FF-6410-68B1EC140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B2BC5962-843B-5199-3DFA-11359C346E79}"/>
              </a:ext>
            </a:extLst>
          </p:cNvPr>
          <p:cNvSpPr/>
          <p:nvPr/>
        </p:nvSpPr>
        <p:spPr>
          <a:xfrm>
            <a:off x="1068342" y="2995601"/>
            <a:ext cx="7007315" cy="866797"/>
          </a:xfrm>
          <a:prstGeom prst="roundRect">
            <a:avLst/>
          </a:prstGeom>
          <a:solidFill>
            <a:srgbClr val="FFFFFF"/>
          </a:solidFill>
          <a:ln>
            <a:solidFill>
              <a:srgbClr val="173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17375E"/>
                </a:solidFill>
                <a:latin typeface="Times New Roman"/>
                <a:cs typeface="Times New Roman"/>
              </a:rPr>
              <a:t>Auswertung des Fallbeispiels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5FB3233-B181-9C27-79C9-A37695B5F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8669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0EB4C-871A-4E5E-66D2-1F4E6A57D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1541D-2425-0DA6-D3F3-2C88BF495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931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de-DE" sz="3600" dirty="0">
                <a:solidFill>
                  <a:srgbClr val="17375E"/>
                </a:solidFill>
                <a:latin typeface="Times New Roman"/>
                <a:cs typeface="Times New Roman"/>
              </a:rPr>
              <a:t>Herausforderungen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0BEF8A4-B8E8-C82A-1019-C81BB369B0ED}"/>
              </a:ext>
            </a:extLst>
          </p:cNvPr>
          <p:cNvSpPr txBox="1"/>
          <p:nvPr/>
        </p:nvSpPr>
        <p:spPr>
          <a:xfrm>
            <a:off x="914733" y="1634020"/>
            <a:ext cx="76731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Korrektheit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gelingen, zutreffende und textadäquate KI-generierte Interpretationsangebote zu generieren? </a:t>
            </a:r>
            <a:b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>
              <a:solidFill>
                <a:srgbClr val="17375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Ausgabeformat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gelingen, das Ausgabeformat des KI-generierten Outputs gezielt und verlässlich zu steuern? </a:t>
            </a:r>
            <a:b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>
              <a:solidFill>
                <a:srgbClr val="17375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Passgenauigkeit</a:t>
            </a:r>
            <a:r>
              <a:rPr lang="de-DE" sz="2000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es gelingen passgenaue Interpretations- und Unterstützungsangebote zu spezifischen kompetenzorientierten Verstehenanforderungen eines literarischen Textes zu generieren? Dazu zählt auch das </a:t>
            </a:r>
            <a:r>
              <a:rPr lang="de-DE" sz="2000" b="1" dirty="0">
                <a:solidFill>
                  <a:srgbClr val="17375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de-DE" sz="2000" b="1" dirty="0">
                <a:solidFill>
                  <a:srgbClr val="17375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räzise Ausführen der Operatoren</a:t>
            </a:r>
            <a:r>
              <a:rPr lang="de-DE" sz="2000" dirty="0">
                <a:solidFill>
                  <a:srgbClr val="17375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Wie kann man ChatGPT dazu zwingen, nur das zu tun, was man von ihm will?</a:t>
            </a:r>
            <a:endParaRPr lang="de-DE" sz="2400" dirty="0">
              <a:solidFill>
                <a:srgbClr val="17375E"/>
              </a:solidFill>
              <a:latin typeface="Times New Roman"/>
              <a:cs typeface="Times New Roman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EDE0A6D-E872-A913-D832-20340E086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7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40329CA-B056-29F2-4FB9-06B067779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333" y="498365"/>
            <a:ext cx="521855" cy="52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8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B3515-DE60-3344-6396-8A7084D64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17B54D04-F9EA-010F-87BA-9ACF64737BF6}"/>
              </a:ext>
            </a:extLst>
          </p:cNvPr>
          <p:cNvSpPr/>
          <p:nvPr/>
        </p:nvSpPr>
        <p:spPr>
          <a:xfrm>
            <a:off x="433391" y="2477038"/>
            <a:ext cx="8277218" cy="1903923"/>
          </a:xfrm>
          <a:prstGeom prst="roundRect">
            <a:avLst/>
          </a:prstGeom>
          <a:solidFill>
            <a:srgbClr val="FFFFFF"/>
          </a:solidFill>
          <a:ln>
            <a:solidFill>
              <a:srgbClr val="173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Fachspezifische digitale Kompetenzen II: </a:t>
            </a:r>
          </a:p>
          <a:p>
            <a:pPr algn="ctr"/>
            <a:r>
              <a:rPr lang="de-DE" sz="2400" b="1" dirty="0">
                <a:solidFill>
                  <a:srgbClr val="17375E"/>
                </a:solidFill>
                <a:latin typeface="Times New Roman"/>
                <a:cs typeface="Times New Roman"/>
              </a:rPr>
              <a:t>„benutzerdefinierte GPTs konfigurieren“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9687C45-770F-BC23-9A49-6D0313F89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0417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86992F-279A-9FBE-39DD-C5731B2EC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83089-BB09-1F40-8E4A-00CACB021D65}" type="slidenum">
              <a:rPr lang="de-DE" smtClean="0"/>
              <a:t>9</a:t>
            </a:fld>
            <a:endParaRPr lang="de-DE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3E49906-3516-BAA7-7D5D-31B384066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" y="367665"/>
            <a:ext cx="8713787" cy="84201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Konfigurieren</a:t>
            </a:r>
            <a:r>
              <a:rPr lang="de-DE" sz="2400" dirty="0">
                <a:solidFill>
                  <a:srgbClr val="000066"/>
                </a:solidFill>
                <a:latin typeface="Times New Roman" charset="0"/>
              </a:rPr>
              <a:t> eines </a:t>
            </a:r>
            <a:r>
              <a:rPr lang="de-DE" sz="2400" b="1" dirty="0">
                <a:solidFill>
                  <a:srgbClr val="000066"/>
                </a:solidFill>
                <a:latin typeface="Times New Roman" charset="0"/>
              </a:rPr>
              <a:t>benutzerdefinierten GPTs</a:t>
            </a:r>
            <a:endParaRPr lang="de-DE" sz="2400" dirty="0">
              <a:solidFill>
                <a:schemeClr val="bg1"/>
              </a:solidFill>
              <a:latin typeface="Times New Roman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D8AE93D-03B7-EEFD-D10E-02EFB6DA9E78}"/>
              </a:ext>
            </a:extLst>
          </p:cNvPr>
          <p:cNvSpPr txBox="1"/>
          <p:nvPr/>
        </p:nvSpPr>
        <p:spPr>
          <a:xfrm>
            <a:off x="614035" y="1483517"/>
            <a:ext cx="74884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Mit dem Erstellen eines benutzerdefinierten GPTs ist die Hoffnung verbunden, einen Lernraum zu erstellen, in dem Schülerinnen und Schüler</a:t>
            </a:r>
          </a:p>
          <a:p>
            <a:endParaRPr lang="de-DE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zuverlässig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fachlich </a:t>
            </a:r>
            <a:r>
              <a:rPr lang="de-DE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korrekte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präzise 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</a:t>
            </a:r>
            <a:r>
              <a:rPr lang="de-DE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passgenaue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Unterstützungsangebote (sprachlich + bezogen auf einzelne Dimensionen literarischer </a:t>
            </a:r>
            <a:r>
              <a:rPr lang="de-DE" sz="2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Verstehenskompetenz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de-DE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zur „individuellen Förderung literarischer Rezeptionsfähigkeit“ (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Führer &amp; </a:t>
            </a:r>
            <a:r>
              <a:rPr lang="de-DE" sz="2000" dirty="0" err="1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Gerjets</a:t>
            </a:r>
            <a:r>
              <a:rPr lang="de-DE" sz="20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2024, S. 5) erhalten, die</a:t>
            </a:r>
          </a:p>
          <a:p>
            <a:endParaRPr lang="de-DE" sz="2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einer angemessenen Darstellungsform </a:t>
            </a:r>
          </a:p>
          <a:p>
            <a:r>
              <a:rPr lang="de-DE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aufbereitet sind.</a:t>
            </a:r>
            <a:b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271753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</Words>
  <Application>Microsoft Macintosh PowerPoint</Application>
  <PresentationFormat>Bildschirmpräsentation (4:3)</PresentationFormat>
  <Paragraphs>80</Paragraphs>
  <Slides>13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Office-Design</vt:lpstr>
      <vt:lpstr>Digitale Souveränität  im Umgang mit KI im Literaturunterricht</vt:lpstr>
      <vt:lpstr>PowerPoint-Präsentation</vt:lpstr>
      <vt:lpstr>PowerPoint-Präsentation</vt:lpstr>
      <vt:lpstr>Ergebnis: Herausforderungen</vt:lpstr>
      <vt:lpstr>PowerPoint-Präsentation</vt:lpstr>
      <vt:lpstr>PowerPoint-Präsentation</vt:lpstr>
      <vt:lpstr>Herausforderungen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Uni Oldenburg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Jörn Brüggemann</dc:creator>
  <cp:lastModifiedBy>Ascherl, Carina</cp:lastModifiedBy>
  <cp:revision>196</cp:revision>
  <dcterms:created xsi:type="dcterms:W3CDTF">2014-12-15T09:34:16Z</dcterms:created>
  <dcterms:modified xsi:type="dcterms:W3CDTF">2025-12-09T12:23:26Z</dcterms:modified>
</cp:coreProperties>
</file>