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6" r:id="rId6"/>
    <p:sldMasterId id="2147483690" r:id="rId7"/>
  </p:sldMasterIdLst>
  <p:notesMasterIdLst>
    <p:notesMasterId r:id="rId27"/>
  </p:notesMasterIdLst>
  <p:sldIdLst>
    <p:sldId id="355" r:id="rId8"/>
    <p:sldId id="319" r:id="rId9"/>
    <p:sldId id="336" r:id="rId10"/>
    <p:sldId id="357" r:id="rId11"/>
    <p:sldId id="350" r:id="rId12"/>
    <p:sldId id="339" r:id="rId13"/>
    <p:sldId id="340" r:id="rId14"/>
    <p:sldId id="351" r:id="rId15"/>
    <p:sldId id="342" r:id="rId16"/>
    <p:sldId id="343" r:id="rId17"/>
    <p:sldId id="358" r:id="rId18"/>
    <p:sldId id="344" r:id="rId19"/>
    <p:sldId id="352" r:id="rId20"/>
    <p:sldId id="346" r:id="rId21"/>
    <p:sldId id="330" r:id="rId22"/>
    <p:sldId id="347" r:id="rId23"/>
    <p:sldId id="353" r:id="rId24"/>
    <p:sldId id="332" r:id="rId25"/>
    <p:sldId id="348" r:id="rId26"/>
  </p:sldIdLst>
  <p:sldSz cx="12192000" cy="6858000"/>
  <p:notesSz cx="12192000" cy="6858000"/>
  <p:defaultTextStyle>
    <a:defPPr>
      <a:defRPr lang="de-DE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A9A0"/>
    <a:srgbClr val="A8E2DE"/>
    <a:srgbClr val="7FD4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5655D0-8E20-4645-971F-8576D5A573D3}" v="63" dt="2025-08-08T12:51:07.0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2" d="100"/>
          <a:sy n="152" d="100"/>
        </p:scale>
        <p:origin x="604" y="13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AFF294-A214-4AD4-B8D9-A24A44AEAA3F}" type="datetimeFigureOut">
              <a:rPr lang="de-DE" smtClean="0"/>
              <a:t>12.08.2025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5DB924-8EF2-42F1-A9FF-3A18ABEC68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32958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5DB924-8EF2-42F1-A9FF-3A18ABEC683F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5402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>
                <a:ea typeface="ＭＳ Ｐゴシック"/>
                <a:cs typeface="ＭＳ Ｐゴシック"/>
              </a:rPr>
              <a:t>Theoretische Sichtweisen eingehend erklären! Person-Gegenstands-Theorie hier als Hintergrund des ersten Punktes nennen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25CC84-8031-416A-91BD-76B6F90B1751}" type="slidenum">
              <a:rPr lang="de-DE"/>
              <a:pPr/>
              <a:t>14</a:t>
            </a:fld>
            <a:endParaRPr lang="de-DE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059D39-036B-4902-A38F-45ACDBA57899}" type="slidenum">
              <a:rPr lang="de-DE" altLang="de-DE"/>
              <a:pPr/>
              <a:t>15</a:t>
            </a:fld>
            <a:endParaRPr lang="de-DE" altLang="de-DE" dirty="0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003929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0D8FDF-0A70-1B8F-A263-E63961538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5B710D59-CEB7-0D56-F198-BB71519EF5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B8309DF0-41AA-38EF-57DD-0F0AF24F7E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ea typeface="ＭＳ Ｐゴシック"/>
              <a:cs typeface="ＭＳ Ｐゴシック"/>
            </a:endParaRPr>
          </a:p>
          <a:p>
            <a:endParaRPr lang="de-DE" dirty="0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2927345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>
                <a:ea typeface="ＭＳ Ｐゴシック"/>
                <a:cs typeface="ＭＳ Ｐゴシック"/>
              </a:rPr>
              <a:t>Zeitliche Problematik zeigt: keine negative Effekte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25CC84-8031-416A-91BD-76B6F90B1751}" type="slidenum">
              <a:rPr lang="de-DE"/>
              <a:pPr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00258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F42BD-A852-E759-6500-AE537186E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73F9C1E-CD5A-7380-92A2-A678E78125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9214398-BB22-AFFB-8643-01B49E7A61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9309337-80DF-04F5-8D54-BB96EF88B5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7C65E-FDFD-458B-8035-0633D3E759F3}" type="slidenum">
              <a:rPr lang="de-DE" smtClean="0"/>
              <a:t>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98649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ea typeface="ＭＳ Ｐゴシック"/>
              <a:cs typeface="ＭＳ Ｐゴシック"/>
            </a:endParaRPr>
          </a:p>
          <a:p>
            <a:endParaRPr lang="de-DE" dirty="0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591132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8DFAD-3902-CE85-2625-8B2DE3941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6CA11036-C5D5-ACDE-EE58-ACFF196A54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08E1D03E-4B01-AD63-5081-8BEFE34188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ea typeface="ＭＳ Ｐゴシック"/>
              <a:cs typeface="ＭＳ Ｐゴシック"/>
            </a:endParaRPr>
          </a:p>
          <a:p>
            <a:endParaRPr lang="de-DE" dirty="0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611862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01F7CB-411A-98D2-CD8A-95FB5D35D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CB92A3D1-A53D-D87F-EF27-67408AD355A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3CABC756-68A9-9EDE-1F5A-9CD331E640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ea typeface="ＭＳ Ｐゴシック"/>
              <a:cs typeface="ＭＳ Ｐゴシック"/>
            </a:endParaRPr>
          </a:p>
          <a:p>
            <a:endParaRPr lang="de-DE" dirty="0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092997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6E9A5F-52BE-C248-A3D4-1CB0A1CEB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D32F3BC9-DD04-D5C3-61F4-884CB7B9412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67879F2C-FA3D-2514-DA95-87FE99D99E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ea typeface="ＭＳ Ｐゴシック"/>
              <a:cs typeface="ＭＳ Ｐゴシック"/>
            </a:endParaRPr>
          </a:p>
          <a:p>
            <a:endParaRPr lang="de-DE" dirty="0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122406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7C65E-FDFD-458B-8035-0633D3E759F3}" type="slidenum">
              <a:rPr lang="de-DE" smtClean="0"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1266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1B1B0F-6CC3-3C45-BB73-8213046D6868}" type="slidenum">
              <a:rPr lang="de-DE"/>
              <a:pPr/>
              <a:t>10</a:t>
            </a:fld>
            <a:endParaRPr lang="de-DE" dirty="0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Mädchen: humanbiologische Themen</a:t>
            </a:r>
            <a:r>
              <a:rPr lang="de-DE" baseline="0" dirty="0"/>
              <a:t> und übersinnliche Phänomene; Jungs: technische und risikoreiche Anwendungen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18231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7531F-E7A1-C7DA-FC6A-6C7DC0A76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56C5416F-89E2-A412-373B-1EA02BBA01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1B1B0F-6CC3-3C45-BB73-8213046D6868}" type="slidenum">
              <a:rPr lang="de-DE"/>
              <a:pPr/>
              <a:t>11</a:t>
            </a:fld>
            <a:endParaRPr lang="de-DE" dirty="0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01A81B5E-FE96-1393-AFA0-8CBAE4459B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CFFBF7A-9EBE-905A-ABA5-AB22649905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Mädchen: humanbiologische Themen</a:t>
            </a:r>
            <a:r>
              <a:rPr lang="de-DE" baseline="0" dirty="0"/>
              <a:t> und übersinnliche Phänomene; Jungs: technische und risikoreiche Anwendungen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24113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A7262-0303-0196-A087-FFDB951C0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7BE93B8A-8276-DAB8-6616-81A4271413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BAA7FC87-A41C-CF9E-2431-249B57F655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ea typeface="ＭＳ Ｐゴシック"/>
              <a:cs typeface="ＭＳ Ｐゴシック"/>
            </a:endParaRPr>
          </a:p>
          <a:p>
            <a:endParaRPr lang="de-DE" dirty="0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543151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jp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3999" y="1311142"/>
            <a:ext cx="9144000" cy="2198819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3999" y="3832596"/>
            <a:ext cx="9144000" cy="165576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6" name="Grafik 5" descr="Gefördert vom Bundesministerium für Bildung und Forschung."/>
          <p:cNvPicPr>
            <a:picLocks noChangeAspect="1"/>
          </p:cNvPicPr>
          <p:nvPr userDrawn="1"/>
        </p:nvPicPr>
        <p:blipFill>
          <a:blip r:embed="rId2">
            <a:alphaModFix/>
          </a:blip>
          <a:stretch/>
        </p:blipFill>
        <p:spPr bwMode="auto">
          <a:xfrm>
            <a:off x="9657167" y="5546856"/>
            <a:ext cx="1688265" cy="1197689"/>
          </a:xfrm>
          <a:prstGeom prst="rect">
            <a:avLst/>
          </a:prstGeom>
        </p:spPr>
      </p:pic>
      <p:pic>
        <p:nvPicPr>
          <p:cNvPr id="7" name="Grafik 6" descr="Ein Projektverbund von lernen:digital. Kompetenzzentrum MINT"/>
          <p:cNvPicPr>
            <a:picLocks noChangeAspect="1"/>
          </p:cNvPicPr>
          <p:nvPr userDrawn="1"/>
        </p:nvPicPr>
        <p:blipFill>
          <a:blip r:embed="rId3">
            <a:alphaModFix/>
          </a:blip>
          <a:stretch/>
        </p:blipFill>
        <p:spPr bwMode="auto">
          <a:xfrm>
            <a:off x="1386492" y="5582635"/>
            <a:ext cx="2172101" cy="995647"/>
          </a:xfrm>
          <a:prstGeom prst="rect">
            <a:avLst/>
          </a:prstGeom>
        </p:spPr>
      </p:pic>
      <p:pic>
        <p:nvPicPr>
          <p:cNvPr id="8" name="Grafik 7" descr="Finanziert von der Europäischen Union. NextGenerationEU."/>
          <p:cNvPicPr>
            <a:picLocks noChangeAspect="1"/>
          </p:cNvPicPr>
          <p:nvPr userDrawn="1"/>
        </p:nvPicPr>
        <p:blipFill>
          <a:blip r:embed="rId4">
            <a:alphaModFix/>
          </a:blip>
          <a:stretch/>
        </p:blipFill>
        <p:spPr bwMode="auto">
          <a:xfrm>
            <a:off x="7466450" y="5888013"/>
            <a:ext cx="2046960" cy="5285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87423"/>
            <a:ext cx="3534896" cy="1069974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7" y="987424"/>
            <a:ext cx="5816624" cy="48736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7" y="2057400"/>
            <a:ext cx="3534896" cy="3811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59A5DF6E-43B1-4FFF-8107-4D5B5B13D6C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59223"/>
            <a:ext cx="9762684" cy="73146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7" y="1825624"/>
            <a:ext cx="9762684" cy="43513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29D144BB-C356-438B-A47A-FE541FC2139F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899" y="1013010"/>
            <a:ext cx="2274912" cy="5163951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7" y="1013010"/>
            <a:ext cx="7335371" cy="5163950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9F8D6F98-DFFB-4F3D-B81D-F9DF40B6272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1004046"/>
            <a:ext cx="9762684" cy="686640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70A63573-E01E-4EA6-A228-D140DAD73EF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4000" y="3832597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14" name="Grafik 13" descr="Gefördert vom Bundesministerium für Bildung und Forschung."/>
          <p:cNvPicPr>
            <a:picLocks noChangeAspect="1"/>
          </p:cNvPicPr>
          <p:nvPr userDrawn="1"/>
        </p:nvPicPr>
        <p:blipFill>
          <a:blip r:embed="rId2">
            <a:alphaModFix/>
          </a:blip>
          <a:stretch/>
        </p:blipFill>
        <p:spPr bwMode="auto">
          <a:xfrm>
            <a:off x="9657168" y="5546856"/>
            <a:ext cx="1688265" cy="1197690"/>
          </a:xfrm>
          <a:prstGeom prst="rect">
            <a:avLst/>
          </a:prstGeom>
        </p:spPr>
      </p:pic>
      <p:pic>
        <p:nvPicPr>
          <p:cNvPr id="15" name="Grafik 14" descr="Ein Projektverbund von lernen:digital. Kompetenzzentrum MINT"/>
          <p:cNvPicPr>
            <a:picLocks noChangeAspect="1"/>
          </p:cNvPicPr>
          <p:nvPr userDrawn="1"/>
        </p:nvPicPr>
        <p:blipFill>
          <a:blip r:embed="rId3">
            <a:alphaModFix/>
          </a:blip>
          <a:stretch/>
        </p:blipFill>
        <p:spPr bwMode="auto">
          <a:xfrm>
            <a:off x="1386493" y="5582636"/>
            <a:ext cx="2172102" cy="995648"/>
          </a:xfrm>
          <a:prstGeom prst="rect">
            <a:avLst/>
          </a:prstGeom>
        </p:spPr>
      </p:pic>
      <p:pic>
        <p:nvPicPr>
          <p:cNvPr id="16" name="Grafik 15" descr="Finanziert von der Europäischen Union. NextGenerationEU."/>
          <p:cNvPicPr>
            <a:picLocks noChangeAspect="1"/>
          </p:cNvPicPr>
          <p:nvPr userDrawn="1"/>
        </p:nvPicPr>
        <p:blipFill>
          <a:blip r:embed="rId4">
            <a:alphaModFix/>
          </a:blip>
          <a:stretch/>
        </p:blipFill>
        <p:spPr bwMode="auto">
          <a:xfrm>
            <a:off x="7466451" y="5888014"/>
            <a:ext cx="2046961" cy="5285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DF05EB0E-ED57-48C7-AEA9-270969C3B357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43EFE379-4B7F-47EF-A369-0D39E30FAB36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97619"/>
            <a:ext cx="9762685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8" y="4266639"/>
            <a:ext cx="976268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B08DAE88-6962-4145-A41A-9E99FEBE70B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1237128" y="1825625"/>
            <a:ext cx="478267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4827613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 bwMode="auto">
          <a:xfrm>
            <a:off x="1246094" y="977152"/>
            <a:ext cx="9753719" cy="713535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A61BF8DC-EC5F-4015-AFDF-028CC971ADE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866776"/>
            <a:ext cx="9762685" cy="82391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9" y="1681163"/>
            <a:ext cx="476044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1237128" y="2505074"/>
            <a:ext cx="476044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48276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4827613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AC2EA728-50B2-495E-B343-D928A3AA391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3" y="928243"/>
            <a:ext cx="9769497" cy="84102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4" y="1847848"/>
            <a:ext cx="9769496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5E674CA4-3CA2-4BDB-8A66-CA0DFAC013A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05435"/>
            <a:ext cx="9762685" cy="78525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AAF63DF6-A3DA-4266-AD5D-4B8228D931D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0C746898-2F81-43E5-BF14-F69546873EA9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AB9B511B-26A8-4356-9FB7-21BDD5EEB94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85BD875E-CCE0-4E32-9D89-CB0968338CC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59224"/>
            <a:ext cx="9762685" cy="73146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825625"/>
            <a:ext cx="9762685" cy="43513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0A6AEE63-ACFF-4824-A85F-75EA0DE4E352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900" y="1013011"/>
            <a:ext cx="2274913" cy="5163952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013011"/>
            <a:ext cx="7335372" cy="5163951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2C016A0E-A977-49DC-945B-2E5857D7B30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04047"/>
            <a:ext cx="9762685" cy="686641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812D059A-55B4-4E34-9BCC-38B97F13E285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-13252" y="0"/>
            <a:ext cx="12205252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4000" y="3832597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13" name="Grafik 12" descr="ComeMINT-Logo.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36379" y="-541434"/>
            <a:ext cx="3345709" cy="2367059"/>
          </a:xfrm>
          <a:prstGeom prst="rect">
            <a:avLst/>
          </a:prstGeom>
        </p:spPr>
      </p:pic>
      <p:pic>
        <p:nvPicPr>
          <p:cNvPr id="14" name="Grafik 13" descr="Gefördert vom Bundesministerium für Bildung und Forschung."/>
          <p:cNvPicPr>
            <a:picLocks noChangeAspect="1"/>
          </p:cNvPicPr>
          <p:nvPr userDrawn="1"/>
        </p:nvPicPr>
        <p:blipFill>
          <a:blip r:embed="rId4">
            <a:alphaModFix/>
          </a:blip>
          <a:stretch/>
        </p:blipFill>
        <p:spPr bwMode="auto">
          <a:xfrm>
            <a:off x="9657168" y="5546856"/>
            <a:ext cx="1688265" cy="1197690"/>
          </a:xfrm>
          <a:prstGeom prst="rect">
            <a:avLst/>
          </a:prstGeom>
        </p:spPr>
      </p:pic>
      <p:pic>
        <p:nvPicPr>
          <p:cNvPr id="15" name="Grafik 14" descr="Ein Projektverbund von lernen:digital. Kompetenzzentrum MINT"/>
          <p:cNvPicPr>
            <a:picLocks noChangeAspect="1"/>
          </p:cNvPicPr>
          <p:nvPr userDrawn="1"/>
        </p:nvPicPr>
        <p:blipFill>
          <a:blip r:embed="rId5">
            <a:alphaModFix/>
          </a:blip>
          <a:stretch/>
        </p:blipFill>
        <p:spPr bwMode="auto">
          <a:xfrm>
            <a:off x="1386493" y="5582636"/>
            <a:ext cx="2172102" cy="995648"/>
          </a:xfrm>
          <a:prstGeom prst="rect">
            <a:avLst/>
          </a:prstGeom>
        </p:spPr>
      </p:pic>
      <p:pic>
        <p:nvPicPr>
          <p:cNvPr id="16" name="Grafik 15" descr="Finanziert von der Europäischen Union. NextGenerationEU."/>
          <p:cNvPicPr>
            <a:picLocks noChangeAspect="1"/>
          </p:cNvPicPr>
          <p:nvPr userDrawn="1"/>
        </p:nvPicPr>
        <p:blipFill>
          <a:blip r:embed="rId6">
            <a:alphaModFix/>
          </a:blip>
          <a:stretch/>
        </p:blipFill>
        <p:spPr bwMode="auto">
          <a:xfrm>
            <a:off x="7466451" y="5888014"/>
            <a:ext cx="2046961" cy="5285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ED0175B9-ABCA-4F92-88DF-3F0E7BF86792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E6A3A1BD-9658-4319-A42B-91D71FFAB91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3" y="928243"/>
            <a:ext cx="9769497" cy="84102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4" y="1847848"/>
            <a:ext cx="9769496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5CC9D879-8B49-43C9-8810-359801720FF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97619"/>
            <a:ext cx="9762685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8" y="4266639"/>
            <a:ext cx="976268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BBAA78F3-0889-4C8B-B810-C68C85122F1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1237128" y="1825625"/>
            <a:ext cx="478267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4827613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 bwMode="auto">
          <a:xfrm>
            <a:off x="1246094" y="977152"/>
            <a:ext cx="9753719" cy="713535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34CA8104-FBB0-40D7-A719-09A10446F90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866776"/>
            <a:ext cx="9762685" cy="82391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9" y="1681163"/>
            <a:ext cx="476044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1237128" y="2505074"/>
            <a:ext cx="476044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48276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4827613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10E6BB73-0F0C-4C44-A585-E2DFB8CEB512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05435"/>
            <a:ext cx="9762685" cy="78525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045AB5E3-9560-43C3-95DD-065588B1DB11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E190C39C-A12D-4797-A300-1D15E09496E4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31D77732-0B2A-4480-9101-2843EF95A87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FB583AFA-3FFC-4D8B-BF2E-F7194B1BD746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59224"/>
            <a:ext cx="9762685" cy="73146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825625"/>
            <a:ext cx="9762685" cy="43513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B6913083-8BA0-402B-BF36-C30D26AB2DB7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900" y="1013011"/>
            <a:ext cx="2274913" cy="5163952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013011"/>
            <a:ext cx="7335372" cy="5163951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2CD99542-1617-4422-947D-2BCF0A4C8E8F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04047"/>
            <a:ext cx="9762685" cy="686641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C0C4BBF2-5E7F-4911-82F2-E96D02BEF46F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1097618"/>
            <a:ext cx="9762684" cy="2852736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7" y="4266639"/>
            <a:ext cx="9762684" cy="150018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29E0DDCA-1E43-4899-964C-219766F5A311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524000" y="3832597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7" name="Grafik 6" descr="Gefördert vom Bundesministerium für Bildung und Forschung."/>
          <p:cNvPicPr>
            <a:picLocks noChangeAspect="1"/>
          </p:cNvPicPr>
          <p:nvPr userDrawn="1"/>
        </p:nvPicPr>
        <p:blipFill>
          <a:blip r:embed="rId2">
            <a:alphaModFix/>
          </a:blip>
          <a:stretch/>
        </p:blipFill>
        <p:spPr bwMode="auto">
          <a:xfrm>
            <a:off x="9657168" y="5546856"/>
            <a:ext cx="1688265" cy="1197690"/>
          </a:xfrm>
          <a:prstGeom prst="rect">
            <a:avLst/>
          </a:prstGeom>
        </p:spPr>
      </p:pic>
      <p:pic>
        <p:nvPicPr>
          <p:cNvPr id="8" name="Grafik 7" descr="Ein Projektverbund von lernen:digital. Kompetenzzentrum MINT"/>
          <p:cNvPicPr>
            <a:picLocks noChangeAspect="1"/>
          </p:cNvPicPr>
          <p:nvPr userDrawn="1"/>
        </p:nvPicPr>
        <p:blipFill>
          <a:blip r:embed="rId3">
            <a:alphaModFix/>
          </a:blip>
          <a:stretch/>
        </p:blipFill>
        <p:spPr bwMode="auto">
          <a:xfrm>
            <a:off x="1386493" y="5582636"/>
            <a:ext cx="2172102" cy="995648"/>
          </a:xfrm>
          <a:prstGeom prst="rect">
            <a:avLst/>
          </a:prstGeom>
        </p:spPr>
      </p:pic>
      <p:pic>
        <p:nvPicPr>
          <p:cNvPr id="9" name="Grafik 8" descr="Finanziert von der Europäischen Union. NextGenerationEU."/>
          <p:cNvPicPr>
            <a:picLocks noChangeAspect="1"/>
          </p:cNvPicPr>
          <p:nvPr userDrawn="1"/>
        </p:nvPicPr>
        <p:blipFill>
          <a:blip r:embed="rId4">
            <a:alphaModFix/>
          </a:blip>
          <a:stretch/>
        </p:blipFill>
        <p:spPr bwMode="auto">
          <a:xfrm>
            <a:off x="7466451" y="5888014"/>
            <a:ext cx="2046961" cy="5285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748B533C-5809-40F4-A89A-B6142D2B211F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0314" y="928244"/>
            <a:ext cx="9769498" cy="84102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1230315" y="1847849"/>
            <a:ext cx="9769497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DDD4FF2C-3019-4118-98FF-BC13B8F58BB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97619"/>
            <a:ext cx="9762685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8" y="4266639"/>
            <a:ext cx="976268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DB379F27-38B1-452A-9EA1-AF8669655842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1237128" y="1825625"/>
            <a:ext cx="478267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4827613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 bwMode="auto">
          <a:xfrm>
            <a:off x="1246094" y="977152"/>
            <a:ext cx="9753719" cy="713535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CF606781-C761-41EE-BB2E-C33BECC23AAF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866776"/>
            <a:ext cx="9762685" cy="82391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9" y="1681163"/>
            <a:ext cx="476044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1237128" y="2505074"/>
            <a:ext cx="4760447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48276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4827613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4FDC9EB1-9924-42B9-80B4-C39BC5430DB3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05435"/>
            <a:ext cx="9762685" cy="78525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6CFFE978-DCDB-4E50-83EE-43626C72FFD9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C48815D4-7F90-4459-B59C-65A10E80CDC6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6D69C654-5ED3-4B66-9D31-77456A830E05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87424"/>
            <a:ext cx="3534896" cy="1069975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581662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8" y="2057400"/>
            <a:ext cx="353489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B82E8BAA-2D34-4260-910D-604B581AF69F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 bwMode="auto">
          <a:xfrm>
            <a:off x="1237127" y="1825624"/>
            <a:ext cx="478267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6172200" y="1825624"/>
            <a:ext cx="4827612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 bwMode="auto">
          <a:xfrm>
            <a:off x="1246093" y="977151"/>
            <a:ext cx="9753718" cy="71353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AECA954B-651F-4306-8C8A-8AAD18FAF518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959224"/>
            <a:ext cx="9762685" cy="731464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825625"/>
            <a:ext cx="9762685" cy="43513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2D35BA41-67DE-47A5-945C-3095713C0A55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 bwMode="auto">
          <a:xfrm>
            <a:off x="8724900" y="1013011"/>
            <a:ext cx="2274913" cy="5163952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 bwMode="auto">
          <a:xfrm>
            <a:off x="1237128" y="1013011"/>
            <a:ext cx="7335372" cy="5163951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51F19DC9-D31E-4132-90A3-EA6AAD856D55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enutzerdefiniertes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8" y="1004047"/>
            <a:ext cx="9762685" cy="686641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8" y="6356350"/>
            <a:ext cx="2344272" cy="365125"/>
          </a:xfrm>
        </p:spPr>
        <p:txBody>
          <a:bodyPr/>
          <a:lstStyle/>
          <a:p>
            <a:pPr>
              <a:defRPr/>
            </a:pPr>
            <a:fld id="{FFB7FDCE-00C3-4C12-96B9-08B0C7642C5C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50"/>
            <a:ext cx="4114800" cy="365125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1" y="6356350"/>
            <a:ext cx="2389212" cy="365125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51442"/>
            <a:ext cx="9762684" cy="823911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237128" y="1681162"/>
            <a:ext cx="4760445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1237127" y="2505074"/>
            <a:ext cx="4760446" cy="3684587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4827612" cy="823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4827612" cy="3684587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D5934A8C-FBC5-440B-BAE9-4D037633B27A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39301"/>
            <a:ext cx="9762684" cy="785252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87684660-BBE4-4FC5-831A-1F61576B1153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C798FEC3-F20F-4281-8724-2938ABEE6CBE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237127" y="987423"/>
            <a:ext cx="3534896" cy="1069974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183187" y="987424"/>
            <a:ext cx="5816624" cy="48736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auto">
          <a:xfrm>
            <a:off x="1237127" y="2057400"/>
            <a:ext cx="3534896" cy="3811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1237127" y="6356349"/>
            <a:ext cx="2344271" cy="365124"/>
          </a:xfrm>
        </p:spPr>
        <p:txBody>
          <a:bodyPr/>
          <a:lstStyle/>
          <a:p>
            <a:pPr>
              <a:defRPr/>
            </a:pPr>
            <a:fld id="{EC2DE5B5-5B58-4500-A8D1-C43737F14BB6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 bwMode="auto">
          <a:xfrm>
            <a:off x="4038597" y="6356349"/>
            <a:ext cx="4114800" cy="365124"/>
          </a:xfr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49"/>
            <a:ext cx="2389212" cy="365124"/>
          </a:xfrm>
        </p:spPr>
        <p:txBody>
          <a:bodyPr/>
          <a:lstStyle/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6.jp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7.jp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-13251" y="0"/>
            <a:ext cx="12205251" cy="6858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199" y="365124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199" y="182562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199" y="6356349"/>
            <a:ext cx="27432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DF7DC27-C071-42B8-82E1-22D9E3C8285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599" y="6356349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pic>
        <p:nvPicPr>
          <p:cNvPr id="7" name="Grafik 6" descr="ComeMINT-Logo."/>
          <p:cNvPicPr>
            <a:picLocks noChangeAspect="1"/>
          </p:cNvPicPr>
          <p:nvPr userDrawn="1"/>
        </p:nvPicPr>
        <p:blipFill>
          <a:blip r:embed="rId16"/>
          <a:stretch/>
        </p:blipFill>
        <p:spPr bwMode="auto">
          <a:xfrm>
            <a:off x="136378" y="-541433"/>
            <a:ext cx="3345708" cy="2367058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599" y="6356349"/>
            <a:ext cx="27432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-1" y="-1"/>
            <a:ext cx="12205254" cy="6858001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930584"/>
            <a:ext cx="10515600" cy="760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4874AE9-D5AD-456C-BC84-2E9D0826A635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  <p:pic>
        <p:nvPicPr>
          <p:cNvPr id="7" name="Grafik 6" descr="ComeMINT-Logo."/>
          <p:cNvPicPr>
            <a:picLocks noChangeAspect="1"/>
          </p:cNvPicPr>
          <p:nvPr userDrawn="1"/>
        </p:nvPicPr>
        <p:blipFill>
          <a:blip r:embed="rId16"/>
          <a:stretch/>
        </p:blipFill>
        <p:spPr bwMode="auto">
          <a:xfrm>
            <a:off x="136379" y="-541434"/>
            <a:ext cx="3345709" cy="23670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0" y="0"/>
            <a:ext cx="12205252" cy="6858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930584"/>
            <a:ext cx="10515600" cy="760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A4C5205-E3DD-4969-A754-54A74F386FF1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  <p:pic>
        <p:nvPicPr>
          <p:cNvPr id="7" name="Grafik 6" descr="ComeMINT-Logo."/>
          <p:cNvPicPr>
            <a:picLocks noChangeAspect="1"/>
          </p:cNvPicPr>
          <p:nvPr userDrawn="1"/>
        </p:nvPicPr>
        <p:blipFill>
          <a:blip r:embed="rId16"/>
          <a:stretch/>
        </p:blipFill>
        <p:spPr bwMode="auto">
          <a:xfrm>
            <a:off x="136379" y="-541434"/>
            <a:ext cx="3345709" cy="23670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930584"/>
            <a:ext cx="10515600" cy="760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D05E032-DFFA-4FCE-A18F-BA2A88471350}" type="datetime1">
              <a:rPr lang="de-DE" smtClean="0"/>
              <a:t>12.08.2025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D19A97-F44C-1644-AE1D-27F927F17EC0}" type="slidenum">
              <a:rPr lang="de-DE"/>
              <a:t>‹Nr.›</a:t>
            </a:fld>
            <a:endParaRPr lang="de-DE" dirty="0"/>
          </a:p>
        </p:txBody>
      </p:sp>
      <p:pic>
        <p:nvPicPr>
          <p:cNvPr id="7" name="Grafik 6" descr="ComeMINT-Logo.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136379" y="-541434"/>
            <a:ext cx="3345709" cy="23670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6A7927-B2A2-BF58-35A6-235B3C2025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Kontextualisierung von Chemieunterricht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E149B2A-EAC8-C26A-7330-D845376280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Pascal Pollmeier &amp; Sabine Fechner</a:t>
            </a:r>
          </a:p>
        </p:txBody>
      </p:sp>
      <p:pic>
        <p:nvPicPr>
          <p:cNvPr id="4" name="Grafik 3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584604A1-D8FD-B68E-2F87-2B40010DF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pic>
        <p:nvPicPr>
          <p:cNvPr id="9" name="Grafik 8" descr="Ein Bild, das Symbol, Kreis, Screenshot, Grafiken enthält.&#10;&#10;KI-generierte Inhalte können fehlerhaft sein.">
            <a:extLst>
              <a:ext uri="{FF2B5EF4-FFF2-40B4-BE49-F238E27FC236}">
                <a16:creationId xmlns:a16="http://schemas.microsoft.com/office/drawing/2014/main" id="{28AC05DA-0A76-6BD3-9012-B16B23B83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2551" y="5928118"/>
            <a:ext cx="1227411" cy="429442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2A564F20-BF32-8A8D-8E05-EA2AE896F652}"/>
              </a:ext>
            </a:extLst>
          </p:cNvPr>
          <p:cNvSpPr txBox="1"/>
          <p:nvPr/>
        </p:nvSpPr>
        <p:spPr>
          <a:xfrm>
            <a:off x="4890781" y="5848205"/>
            <a:ext cx="25125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de-DE" sz="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Diese Fortbildungsressource steht unter der Lizenz CC BY 4.0. Die </a:t>
            </a:r>
            <a:r>
              <a:rPr lang="de-DE" sz="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Urherber:innen</a:t>
            </a:r>
            <a:r>
              <a:rPr lang="de-DE" sz="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sollen bei Weitergabe wie folgt angegeben werden: </a:t>
            </a:r>
            <a:r>
              <a:rPr lang="de-DE" sz="800" dirty="0"/>
              <a:t>Pascal Pollmeier, Sabine Fechner, Arbeitsgruppe Chemiedidaktik, Universität Paderborn, </a:t>
            </a:r>
            <a:r>
              <a:rPr lang="de-DE" sz="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Projekt ComeMINT, Kompetenzverbund lernen:digital. Änderungen sind bei </a:t>
            </a:r>
            <a:r>
              <a:rPr lang="de-DE" sz="8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Wiederveröffent-lichung</a:t>
            </a:r>
            <a:r>
              <a:rPr lang="de-DE" sz="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kenntlich zu machen.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4241482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5482389" y="1600200"/>
            <a:ext cx="6781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dirty="0">
              <a:latin typeface="Times" charset="0"/>
            </a:endParaRP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EA046249-A316-E793-7DFE-FE04E4BD9EB6}"/>
              </a:ext>
            </a:extLst>
          </p:cNvPr>
          <p:cNvGrpSpPr/>
          <p:nvPr/>
        </p:nvGrpSpPr>
        <p:grpSpPr>
          <a:xfrm>
            <a:off x="3123782" y="1600200"/>
            <a:ext cx="6486576" cy="4916577"/>
            <a:chOff x="3123782" y="1600200"/>
            <a:chExt cx="6486576" cy="4916577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23782" y="1600200"/>
              <a:ext cx="6486576" cy="4916577"/>
            </a:xfrm>
            <a:prstGeom prst="rect">
              <a:avLst/>
            </a:prstGeom>
          </p:spPr>
        </p:pic>
        <p:sp>
          <p:nvSpPr>
            <p:cNvPr id="3" name="Rechteck 2"/>
            <p:cNvSpPr/>
            <p:nvPr/>
          </p:nvSpPr>
          <p:spPr bwMode="auto">
            <a:xfrm>
              <a:off x="3496661" y="4866680"/>
              <a:ext cx="2665050" cy="386926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8" name="Rechteck 7"/>
            <p:cNvSpPr/>
            <p:nvPr/>
          </p:nvSpPr>
          <p:spPr bwMode="auto">
            <a:xfrm>
              <a:off x="6625060" y="2076463"/>
              <a:ext cx="2389212" cy="383328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9" name="Rechteck 8"/>
            <p:cNvSpPr/>
            <p:nvPr/>
          </p:nvSpPr>
          <p:spPr bwMode="auto">
            <a:xfrm>
              <a:off x="6625060" y="3917658"/>
              <a:ext cx="2389212" cy="386926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0" name="Rechteck 9"/>
            <p:cNvSpPr/>
            <p:nvPr/>
          </p:nvSpPr>
          <p:spPr bwMode="auto">
            <a:xfrm>
              <a:off x="6625059" y="5257800"/>
              <a:ext cx="2389211" cy="386926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7" name="Titel 5">
            <a:extLst>
              <a:ext uri="{FF2B5EF4-FFF2-40B4-BE49-F238E27FC236}">
                <a16:creationId xmlns:a16="http://schemas.microsoft.com/office/drawing/2014/main" id="{AF82165A-8073-1F22-04E3-5445CBBB79F3}"/>
              </a:ext>
            </a:extLst>
          </p:cNvPr>
          <p:cNvSpPr txBox="1">
            <a:spLocks/>
          </p:cNvSpPr>
          <p:nvPr/>
        </p:nvSpPr>
        <p:spPr bwMode="auto">
          <a:xfrm>
            <a:off x="636179" y="1246188"/>
            <a:ext cx="2522262" cy="11992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buFont typeface="Arial"/>
              <a:buNone/>
              <a:defRPr sz="2500" b="1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de-DE" sz="2000" b="0" dirty="0"/>
          </a:p>
        </p:txBody>
      </p:sp>
      <p:pic>
        <p:nvPicPr>
          <p:cNvPr id="4" name="Grafik 3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3FF0B6F3-372D-6D6D-3D7E-FA3610B96D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4E34BFD7-30EE-D786-0819-A0955B3FD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313" y="928243"/>
            <a:ext cx="9769497" cy="1082590"/>
          </a:xfrm>
        </p:spPr>
        <p:txBody>
          <a:bodyPr>
            <a:normAutofit fontScale="90000"/>
          </a:bodyPr>
          <a:lstStyle/>
          <a:p>
            <a:r>
              <a:rPr lang="de-DE" dirty="0"/>
              <a:t>Welche Kontexte sind interessanter?</a:t>
            </a:r>
            <a:br>
              <a:rPr lang="de-DE" dirty="0"/>
            </a:br>
            <a:r>
              <a:rPr lang="de-DE" sz="3600" dirty="0"/>
              <a:t>Top 10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9701447-BCA9-3658-E622-EBC1784B5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10</a:t>
            </a:fld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836DF68-857D-7DFE-639A-8261FA4680E1}"/>
              </a:ext>
            </a:extLst>
          </p:cNvPr>
          <p:cNvSpPr txBox="1"/>
          <p:nvPr/>
        </p:nvSpPr>
        <p:spPr>
          <a:xfrm>
            <a:off x="1153474" y="6606082"/>
            <a:ext cx="991764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Elster, D. (2007). Interessante und weniger interessante Kontexte für das Lernen mit Naturwissenschaften.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Mathematischer und Naturwissenschaftlicher Unterricht 4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(60), 243-249.</a:t>
            </a:r>
          </a:p>
        </p:txBody>
      </p:sp>
    </p:spTree>
    <p:extLst>
      <p:ext uri="{BB962C8B-B14F-4D97-AF65-F5344CB8AC3E}">
        <p14:creationId xmlns:p14="http://schemas.microsoft.com/office/powerpoint/2010/main" val="657320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5E91A-F279-9846-0E38-26858C70F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Text Box 13">
            <a:extLst>
              <a:ext uri="{FF2B5EF4-FFF2-40B4-BE49-F238E27FC236}">
                <a16:creationId xmlns:a16="http://schemas.microsoft.com/office/drawing/2014/main" id="{B19FE7B8-4662-90B0-9436-8B5368652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2389" y="1600200"/>
            <a:ext cx="6781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dirty="0">
              <a:latin typeface="Times" charset="0"/>
            </a:endParaRPr>
          </a:p>
        </p:txBody>
      </p:sp>
      <p:sp>
        <p:nvSpPr>
          <p:cNvPr id="7" name="Titel 5">
            <a:extLst>
              <a:ext uri="{FF2B5EF4-FFF2-40B4-BE49-F238E27FC236}">
                <a16:creationId xmlns:a16="http://schemas.microsoft.com/office/drawing/2014/main" id="{D8210993-FCFF-49B8-4B62-1ADA89864979}"/>
              </a:ext>
            </a:extLst>
          </p:cNvPr>
          <p:cNvSpPr txBox="1">
            <a:spLocks/>
          </p:cNvSpPr>
          <p:nvPr/>
        </p:nvSpPr>
        <p:spPr bwMode="auto">
          <a:xfrm>
            <a:off x="636179" y="1246188"/>
            <a:ext cx="2522262" cy="11992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buFont typeface="Arial"/>
              <a:buNone/>
              <a:defRPr sz="2500" b="1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de-DE" sz="2000" b="0" dirty="0"/>
          </a:p>
        </p:txBody>
      </p:sp>
      <p:pic>
        <p:nvPicPr>
          <p:cNvPr id="4" name="Grafik 3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5C735875-7772-16D2-BE3D-C4C9B3FE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0B8FBBFD-87C4-68F7-293D-C3D661E58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313" y="928243"/>
            <a:ext cx="9769497" cy="1082590"/>
          </a:xfrm>
        </p:spPr>
        <p:txBody>
          <a:bodyPr>
            <a:normAutofit fontScale="90000"/>
          </a:bodyPr>
          <a:lstStyle/>
          <a:p>
            <a:r>
              <a:rPr lang="de-DE" dirty="0"/>
              <a:t>Welche Kontexte sind interessanter?</a:t>
            </a:r>
            <a:br>
              <a:rPr lang="de-DE" dirty="0"/>
            </a:br>
            <a:r>
              <a:rPr lang="de-DE" sz="3600" dirty="0"/>
              <a:t>Bottom 10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ADD7A1-98E7-F5BE-5174-A11879A7B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11</a:t>
            </a:fld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E750C99-D943-D14E-674E-B5F98202C507}"/>
              </a:ext>
            </a:extLst>
          </p:cNvPr>
          <p:cNvSpPr txBox="1"/>
          <p:nvPr/>
        </p:nvSpPr>
        <p:spPr>
          <a:xfrm>
            <a:off x="1153474" y="6606082"/>
            <a:ext cx="991764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Elster, D. (2007). Interessante und weniger interessante Kontexte für das Lernen mit Naturwissenschaften.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Mathematischer und Naturwissenschaftlicher Unterricht 4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(60), 243-249.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3A475E86-66B8-842B-B58A-064BAEBCF293}"/>
              </a:ext>
            </a:extLst>
          </p:cNvPr>
          <p:cNvGrpSpPr/>
          <p:nvPr/>
        </p:nvGrpSpPr>
        <p:grpSpPr>
          <a:xfrm>
            <a:off x="3208949" y="1600200"/>
            <a:ext cx="6487200" cy="4917600"/>
            <a:chOff x="3473469" y="1171695"/>
            <a:chExt cx="7327311" cy="5202221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02DB0DD7-538A-BB69-BAC3-A36E8519B6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473469" y="1171695"/>
              <a:ext cx="7327311" cy="5202221"/>
            </a:xfrm>
            <a:prstGeom prst="rect">
              <a:avLst/>
            </a:prstGeom>
          </p:spPr>
        </p:pic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7AB480AC-0D39-91F1-0800-EB8D614E3A8D}"/>
                </a:ext>
              </a:extLst>
            </p:cNvPr>
            <p:cNvSpPr/>
            <p:nvPr/>
          </p:nvSpPr>
          <p:spPr bwMode="auto">
            <a:xfrm>
              <a:off x="3934401" y="3566481"/>
              <a:ext cx="2906486" cy="425467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E6B378EA-8010-8BB3-A1D7-36C6288776C3}"/>
                </a:ext>
              </a:extLst>
            </p:cNvPr>
            <p:cNvSpPr/>
            <p:nvPr/>
          </p:nvSpPr>
          <p:spPr bwMode="auto">
            <a:xfrm>
              <a:off x="3934401" y="3144373"/>
              <a:ext cx="2906486" cy="425466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06198D63-B0D9-7D7E-499F-291D201C8822}"/>
                </a:ext>
              </a:extLst>
            </p:cNvPr>
            <p:cNvSpPr/>
            <p:nvPr/>
          </p:nvSpPr>
          <p:spPr bwMode="auto">
            <a:xfrm>
              <a:off x="3934401" y="2717372"/>
              <a:ext cx="2906486" cy="425466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75F839CE-DD2D-C430-09C8-E79F791593FC}"/>
                </a:ext>
              </a:extLst>
            </p:cNvPr>
            <p:cNvSpPr/>
            <p:nvPr/>
          </p:nvSpPr>
          <p:spPr bwMode="auto">
            <a:xfrm>
              <a:off x="3934401" y="1845578"/>
              <a:ext cx="2906486" cy="413059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07465DC5-ABEF-AB56-BE0E-8FA863712502}"/>
                </a:ext>
              </a:extLst>
            </p:cNvPr>
            <p:cNvSpPr/>
            <p:nvPr/>
          </p:nvSpPr>
          <p:spPr bwMode="auto">
            <a:xfrm>
              <a:off x="3903245" y="5497911"/>
              <a:ext cx="2906486" cy="420575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82C077B6-A3DD-4D07-6CB9-2C8327020573}"/>
                </a:ext>
              </a:extLst>
            </p:cNvPr>
            <p:cNvSpPr/>
            <p:nvPr/>
          </p:nvSpPr>
          <p:spPr bwMode="auto">
            <a:xfrm>
              <a:off x="3934401" y="5920021"/>
              <a:ext cx="2906486" cy="420575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7FBB7029-653C-C2D0-F7CA-94E9ABAC8039}"/>
                </a:ext>
              </a:extLst>
            </p:cNvPr>
            <p:cNvSpPr/>
            <p:nvPr/>
          </p:nvSpPr>
          <p:spPr bwMode="auto">
            <a:xfrm>
              <a:off x="7398699" y="2717372"/>
              <a:ext cx="2844269" cy="425466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765ED255-0D7D-3D55-DF02-31B4F2D89229}"/>
                </a:ext>
              </a:extLst>
            </p:cNvPr>
            <p:cNvSpPr/>
            <p:nvPr/>
          </p:nvSpPr>
          <p:spPr bwMode="auto">
            <a:xfrm>
              <a:off x="7398699" y="3589426"/>
              <a:ext cx="2844269" cy="425466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ED71BB0F-1AB1-7575-87A2-AB85CD7460B9}"/>
                </a:ext>
              </a:extLst>
            </p:cNvPr>
            <p:cNvSpPr/>
            <p:nvPr/>
          </p:nvSpPr>
          <p:spPr bwMode="auto">
            <a:xfrm>
              <a:off x="7398699" y="4014893"/>
              <a:ext cx="2844269" cy="425466"/>
            </a:xfrm>
            <a:prstGeom prst="rect">
              <a:avLst/>
            </a:prstGeom>
            <a:solidFill>
              <a:srgbClr val="FFFF00">
                <a:alpha val="2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4907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957260B-FF34-1F85-4310-01DB18607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Kontextmerkmale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3D55DF4-5EB0-E1B0-6A5B-0B3FCC45F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12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60F8B6E-911F-1E5C-5076-61250D448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489" y="1965106"/>
            <a:ext cx="7377021" cy="364670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3B775B74-FBD5-EC19-075B-1D47EC545520}"/>
              </a:ext>
            </a:extLst>
          </p:cNvPr>
          <p:cNvSpPr txBox="1"/>
          <p:nvPr/>
        </p:nvSpPr>
        <p:spPr>
          <a:xfrm>
            <a:off x="4828298" y="5457922"/>
            <a:ext cx="4756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/>
              <a:t>Habig et al., 2018, S. 101, basierend auf van Vorst et al., 2014</a:t>
            </a:r>
          </a:p>
        </p:txBody>
      </p:sp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833796E7-2FDB-ACE8-0ACF-264C0CEA13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4B7ABD9-0399-192D-6FC1-C31446952393}"/>
              </a:ext>
            </a:extLst>
          </p:cNvPr>
          <p:cNvSpPr txBox="1"/>
          <p:nvPr/>
        </p:nvSpPr>
        <p:spPr>
          <a:xfrm>
            <a:off x="1145084" y="6119532"/>
            <a:ext cx="76381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Habig, S., Van Vorst, H. &amp; Sumfleth, E. (2018). Merkmale kontextualisierter Lernaufgaben und ihre Wirkung auf das situationale Interesse und die Lernleistung von Schülerinnen und Schülern.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Zeitschrift für Didaktik der Naturwissenschaften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24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(1), 99–114.; </a:t>
            </a:r>
            <a:r>
              <a:rPr lang="de-DE" sz="105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van Vorst, H., Dorschu, A., Fechner, S., Kauertz, A., Krabbe, H., &amp; Sumfleth, E. (2014). Charakterisierung und Strukturierung von Kontexten im naturwissenschaftlichen Unterricht – Vorschlag einer theoretischen Modellierung. </a:t>
            </a:r>
            <a:r>
              <a:rPr lang="de-DE" sz="1050" b="0" i="1" u="none" strike="noStrike" baseline="0" dirty="0">
                <a:solidFill>
                  <a:schemeClr val="bg1">
                    <a:lumMod val="65000"/>
                  </a:schemeClr>
                </a:solidFill>
              </a:rPr>
              <a:t>Zeitschrift für Didaktik der Naturwissenschaften</a:t>
            </a:r>
            <a:r>
              <a:rPr lang="de-DE" sz="1050" b="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de-DE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89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1253E9-0096-1A1E-EA21-DE90D821C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>
            <a:extLst>
              <a:ext uri="{FF2B5EF4-FFF2-40B4-BE49-F238E27FC236}">
                <a16:creationId xmlns:a16="http://schemas.microsoft.com/office/drawing/2014/main" id="{99F35E74-4C7D-807F-2F17-082159F7DEB6}"/>
              </a:ext>
            </a:extLst>
          </p:cNvPr>
          <p:cNvSpPr txBox="1">
            <a:spLocks/>
          </p:cNvSpPr>
          <p:nvPr/>
        </p:nvSpPr>
        <p:spPr bwMode="auto">
          <a:xfrm>
            <a:off x="1435581" y="6031233"/>
            <a:ext cx="7273925" cy="917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DE" dirty="0"/>
          </a:p>
        </p:txBody>
      </p:sp>
      <p:pic>
        <p:nvPicPr>
          <p:cNvPr id="2" name="Grafik 1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53B0EC9F-19D4-8004-8942-A4B60864E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D12025E7-D8BB-8523-A9A6-B00BC8735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Und was ist mit dem Lernen?</a:t>
            </a:r>
            <a:br>
              <a:rPr lang="de-DE" dirty="0"/>
            </a:br>
            <a:r>
              <a:rPr lang="de-DE" dirty="0"/>
              <a:t>Einblicke in die Forschung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23429B4-98F0-879B-D810-4582284BF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54227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el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 anchorCtr="0">
            <a:noAutofit/>
          </a:bodyPr>
          <a:lstStyle/>
          <a:p>
            <a:pPr eaLnBrk="1" hangingPunct="1"/>
            <a:r>
              <a:rPr lang="de-DE" dirty="0"/>
              <a:t>Annahmen aus der Lehr-Lernforschung</a:t>
            </a:r>
            <a:endParaRPr lang="de-DE" sz="2000" dirty="0">
              <a:ea typeface="ＭＳ Ｐゴシック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lIns="91440" tIns="45720" rIns="91440" bIns="45720" numCol="1" spcCol="612000" rtlCol="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sz="1800" i="1" dirty="0">
                <a:ea typeface="ＭＳ Ｐゴシック"/>
                <a:cs typeface="ＭＳ Ｐゴシック"/>
              </a:rPr>
              <a:t>„While there is good reason to believe that context-based instruction will improve learning, there is also reason to believe that it may not.“</a:t>
            </a:r>
            <a:r>
              <a:rPr lang="de-DE" sz="1800" dirty="0">
                <a:ea typeface="ＭＳ Ｐゴシック"/>
                <a:cs typeface="ＭＳ Ｐゴシック"/>
              </a:rPr>
              <a:t> </a:t>
            </a:r>
            <a:r>
              <a:rPr lang="de-DE" sz="1400" dirty="0">
                <a:ea typeface="ＭＳ Ｐゴシック"/>
                <a:cs typeface="ＭＳ Ｐゴシック"/>
              </a:rPr>
              <a:t>(Taasoobshirazi &amp; Carr, 2008, S. 163)</a:t>
            </a:r>
          </a:p>
          <a:p>
            <a:pPr marL="84138" indent="-84138">
              <a:lnSpc>
                <a:spcPct val="80000"/>
              </a:lnSpc>
              <a:spcBef>
                <a:spcPct val="30000"/>
              </a:spcBef>
              <a:spcAft>
                <a:spcPct val="30000"/>
              </a:spcAft>
            </a:pPr>
            <a:endParaRPr lang="de-DE" sz="1800" dirty="0">
              <a:ea typeface="ＭＳ Ｐゴシック"/>
              <a:cs typeface="ＭＳ Ｐゴシック"/>
            </a:endParaRP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r>
              <a:rPr lang="de-DE" sz="1800" dirty="0">
                <a:ea typeface="ＭＳ Ｐゴシック"/>
              </a:rPr>
              <a:t>Leistungssteigerung durch Interessensteigerung </a:t>
            </a: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r>
              <a:rPr lang="de-DE" sz="1800" dirty="0">
                <a:ea typeface="ＭＳ Ｐゴシック"/>
              </a:rPr>
              <a:t>Verankerung in Vorwissen (anschlussfähiges Wissen)</a:t>
            </a: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r>
              <a:rPr lang="de-DE" sz="1800" dirty="0">
                <a:ea typeface="ＭＳ Ｐゴシック"/>
              </a:rPr>
              <a:t>Schrittweiser Konzeptaufbau</a:t>
            </a: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endParaRPr lang="de-DE" sz="1800" dirty="0">
              <a:ea typeface="ＭＳ Ｐゴシック"/>
            </a:endParaRP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r>
              <a:rPr lang="de-DE" sz="1800" dirty="0">
                <a:ea typeface="ＭＳ Ｐゴシック"/>
              </a:rPr>
              <a:t>„Träges Wissen“</a:t>
            </a: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r>
              <a:rPr lang="de-DE" sz="1800" dirty="0">
                <a:ea typeface="ＭＳ Ｐゴシック"/>
              </a:rPr>
              <a:t>Ablenkungseffekte durch Kontext</a:t>
            </a: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r>
              <a:rPr lang="de-DE" sz="1800" i="1" dirty="0">
                <a:ea typeface="ＭＳ Ｐゴシック"/>
              </a:rPr>
              <a:t>Cognitive overload</a:t>
            </a:r>
            <a:r>
              <a:rPr lang="de-DE" sz="1800" dirty="0">
                <a:ea typeface="ＭＳ Ｐゴシック"/>
              </a:rPr>
              <a:t> durch zu komplexe Kontexte</a:t>
            </a:r>
          </a:p>
          <a:p>
            <a:pPr marL="809625" lvl="1" indent="-352425">
              <a:spcBef>
                <a:spcPct val="0"/>
              </a:spcBef>
            </a:pPr>
            <a:endParaRPr lang="de-DE" sz="2400" dirty="0">
              <a:ea typeface="ＭＳ Ｐゴシック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8024933-DDF8-7864-E145-0308E8C76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14</a:t>
            </a:fld>
            <a:endParaRPr lang="de-DE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134810" y="2938663"/>
            <a:ext cx="5762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2400" dirty="0">
                <a:solidFill>
                  <a:srgbClr val="3AA9A0"/>
                </a:solidFill>
                <a:latin typeface="Chemistry" pitchFamily="34" charset="0"/>
              </a:rPr>
              <a:t>+</a:t>
            </a:r>
            <a:endParaRPr lang="de-DE" sz="3600" dirty="0">
              <a:solidFill>
                <a:srgbClr val="3AA9A0"/>
              </a:solidFill>
              <a:latin typeface="Chemistry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79272" y="3914741"/>
            <a:ext cx="2873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2200" dirty="0">
                <a:solidFill>
                  <a:srgbClr val="3AA9A0"/>
                </a:solidFill>
                <a:latin typeface="Chemistry" pitchFamily="34" charset="0"/>
              </a:rPr>
              <a:t>-</a:t>
            </a:r>
          </a:p>
        </p:txBody>
      </p:sp>
      <p:pic>
        <p:nvPicPr>
          <p:cNvPr id="2" name="Grafik 1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EB1FE2A9-1F06-84F5-DB2C-491BB9377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501CB5B6-7130-A7EF-B0C6-BEA819A61052}"/>
              </a:ext>
            </a:extLst>
          </p:cNvPr>
          <p:cNvSpPr txBox="1"/>
          <p:nvPr/>
        </p:nvSpPr>
        <p:spPr>
          <a:xfrm>
            <a:off x="1153474" y="6606083"/>
            <a:ext cx="991764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Taasoobshirazi, G. &amp; Carr, M. (2008). A review and critique of context-based physics instruction and assessment. </a:t>
            </a:r>
            <a:r>
              <a:rPr lang="en-US" sz="1050" i="1" dirty="0">
                <a:solidFill>
                  <a:schemeClr val="bg1">
                    <a:lumMod val="65000"/>
                  </a:schemeClr>
                </a:solidFill>
              </a:rPr>
              <a:t>Educational Research Review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i="1" dirty="0">
                <a:solidFill>
                  <a:schemeClr val="bg1">
                    <a:lumMod val="65000"/>
                  </a:schemeClr>
                </a:solidFill>
              </a:rPr>
              <a:t>3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(2), 155–167.</a:t>
            </a:r>
            <a:endParaRPr lang="de-DE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3">
            <a:extLst>
              <a:ext uri="{FF2B5EF4-FFF2-40B4-BE49-F238E27FC236}">
                <a16:creationId xmlns:a16="http://schemas.microsoft.com/office/drawing/2014/main" id="{875F7465-4B79-22E9-14DC-EA8F85BD5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Kontextorientierte Experimentierboxen</a:t>
            </a:r>
          </a:p>
        </p:txBody>
      </p:sp>
      <p:pic>
        <p:nvPicPr>
          <p:cNvPr id="135171" name="Picture 3" descr="1125000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124" y="3151780"/>
            <a:ext cx="2197547" cy="164816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AD9CCF4-7656-BA12-EA05-D75C05AE5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15</a:t>
            </a:fld>
            <a:endParaRPr lang="de-DE" dirty="0"/>
          </a:p>
        </p:txBody>
      </p:sp>
      <p:sp>
        <p:nvSpPr>
          <p:cNvPr id="135173" name="Rectangle 5"/>
          <p:cNvSpPr>
            <a:spLocks noChangeArrowheads="1"/>
          </p:cNvSpPr>
          <p:nvPr/>
        </p:nvSpPr>
        <p:spPr bwMode="auto">
          <a:xfrm>
            <a:off x="1148865" y="1661169"/>
            <a:ext cx="4631149" cy="442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buNone/>
            </a:pPr>
            <a:endParaRPr lang="de-DE" altLang="de-DE" sz="1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pPr marL="0" indent="0">
              <a:buNone/>
            </a:pPr>
            <a:r>
              <a:rPr lang="de-DE" altLang="de-DE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Chemischer Inhalt</a:t>
            </a:r>
            <a:r>
              <a:rPr lang="de-DE" altLang="de-DE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: </a:t>
            </a:r>
            <a:br>
              <a:rPr lang="de-DE" altLang="de-DE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de-DE" altLang="de-DE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Säuren und Basen</a:t>
            </a:r>
          </a:p>
          <a:p>
            <a:pPr marL="0" indent="0">
              <a:buNone/>
            </a:pPr>
            <a:endParaRPr lang="de-DE" altLang="de-DE" sz="1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pPr marL="0" indent="0">
              <a:buNone/>
            </a:pPr>
            <a:endParaRPr lang="de-DE" altLang="de-DE" sz="1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pPr marL="0" indent="0">
              <a:buNone/>
            </a:pPr>
            <a:r>
              <a:rPr lang="de-DE" altLang="de-DE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Kontexte:</a:t>
            </a:r>
          </a:p>
          <a:p>
            <a:pPr marL="0" indent="0">
              <a:buNone/>
            </a:pPr>
            <a:r>
              <a:rPr lang="de-DE" altLang="de-DE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Box 1-3: Gefährliche </a:t>
            </a:r>
            <a:r>
              <a:rPr lang="de-DE" altLang="de-DE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Reinigungsmittel</a:t>
            </a:r>
            <a:r>
              <a:rPr lang="de-DE" altLang="de-DE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       Box 4: </a:t>
            </a:r>
            <a:r>
              <a:rPr lang="de-DE" altLang="de-DE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Mineralwasser</a:t>
            </a:r>
            <a:br>
              <a:rPr lang="de-DE" altLang="de-DE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r>
              <a:rPr lang="de-DE" altLang="de-DE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Box 5: </a:t>
            </a:r>
            <a:r>
              <a:rPr lang="de-DE" altLang="de-DE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Saurer Fußballrasen</a:t>
            </a:r>
          </a:p>
          <a:p>
            <a:pPr>
              <a:buFontTx/>
              <a:buNone/>
            </a:pPr>
            <a:endParaRPr lang="de-DE" altLang="de-DE" sz="1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pPr>
              <a:spcAft>
                <a:spcPct val="30000"/>
              </a:spcAft>
            </a:pPr>
            <a:endParaRPr lang="de-DE" altLang="de-DE" sz="1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grpSp>
        <p:nvGrpSpPr>
          <p:cNvPr id="135174" name="Group 6"/>
          <p:cNvGrpSpPr>
            <a:grpSpLocks/>
          </p:cNvGrpSpPr>
          <p:nvPr/>
        </p:nvGrpSpPr>
        <p:grpSpPr bwMode="auto">
          <a:xfrm rot="693593">
            <a:off x="6604993" y="1994334"/>
            <a:ext cx="4273206" cy="1265794"/>
            <a:chOff x="1057" y="1237"/>
            <a:chExt cx="9720" cy="3780"/>
          </a:xfrm>
        </p:grpSpPr>
        <p:sp>
          <p:nvSpPr>
            <p:cNvPr id="135175" name="Text Box 7"/>
            <p:cNvSpPr txBox="1">
              <a:spLocks noChangeArrowheads="1"/>
            </p:cNvSpPr>
            <p:nvPr/>
          </p:nvSpPr>
          <p:spPr bwMode="auto">
            <a:xfrm>
              <a:off x="1057" y="1237"/>
              <a:ext cx="9720" cy="3780"/>
            </a:xfrm>
            <a:prstGeom prst="rect">
              <a:avLst/>
            </a:prstGeom>
            <a:gradFill rotWithShape="1">
              <a:gsLst>
                <a:gs pos="0">
                  <a:srgbClr val="6699FF"/>
                </a:gs>
                <a:gs pos="100000">
                  <a:srgbClr val="6699FF">
                    <a:gamma/>
                    <a:tint val="30196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de-DE" altLang="de-DE" sz="700" b="1" u="sng" dirty="0">
                  <a:latin typeface="Franklin Gothic Medium" panose="020B0603020102020204" pitchFamily="34" charset="0"/>
                </a:rPr>
                <a:t>Aufgabenkarte </a:t>
              </a:r>
            </a:p>
            <a:p>
              <a:pPr algn="ctr"/>
              <a:endParaRPr lang="de-DE" altLang="de-DE" sz="700" b="1" u="sng" dirty="0">
                <a:latin typeface="Franklin Gothic Medium" panose="020B0603020102020204" pitchFamily="34" charset="0"/>
              </a:endParaRPr>
            </a:p>
            <a:p>
              <a:r>
                <a:rPr lang="de-DE" altLang="de-DE" sz="700" dirty="0">
                  <a:latin typeface="Franklin Gothic Medium" panose="020B0603020102020204" pitchFamily="34" charset="0"/>
                </a:rPr>
                <a:t>Wenn man Mineralwasser nicht fertig kaufen will, kann man es selbst aus Leitungswasser herstellen. Das Gerät, das einem dabei hilft, ist ein sogenannter Sodastreamer: es drückt ein Gas aus einer kleinen dünnen Gasflasche in das Leitungswasser.</a:t>
              </a:r>
            </a:p>
            <a:p>
              <a:endParaRPr lang="de-DE" altLang="de-DE" sz="700" dirty="0">
                <a:latin typeface="Franklin Gothic Medium" panose="020B0603020102020204" pitchFamily="34" charset="0"/>
              </a:endParaRPr>
            </a:p>
            <a:p>
              <a:r>
                <a:rPr lang="de-DE" altLang="de-DE" sz="700" dirty="0">
                  <a:latin typeface="Franklin Gothic Medium" panose="020B0603020102020204" pitchFamily="34" charset="0"/>
                </a:rPr>
                <a:t>Das entstehende Mineralwasser ist dann allerdings nicht mehr neutral.</a:t>
              </a:r>
            </a:p>
            <a:p>
              <a:endParaRPr lang="de-DE" altLang="de-DE" sz="700" dirty="0">
                <a:latin typeface="Franklin Gothic Medium" panose="020B0603020102020204" pitchFamily="34" charset="0"/>
              </a:endParaRPr>
            </a:p>
            <a:p>
              <a:r>
                <a:rPr lang="de-DE" altLang="de-DE" sz="700" dirty="0">
                  <a:latin typeface="Franklin Gothic Medium" panose="020B0603020102020204" pitchFamily="34" charset="0"/>
                </a:rPr>
                <a:t>1: Findet heraus, welches Gas in dem Gerät enthalten sein muss. </a:t>
              </a:r>
            </a:p>
            <a:p>
              <a:endParaRPr lang="de-DE" altLang="de-DE" sz="700" dirty="0">
                <a:latin typeface="Franklin Gothic Medium" panose="020B0603020102020204" pitchFamily="34" charset="0"/>
              </a:endParaRPr>
            </a:p>
            <a:p>
              <a:r>
                <a:rPr lang="de-DE" altLang="de-DE" sz="700" dirty="0">
                  <a:latin typeface="Franklin Gothic Medium" panose="020B0603020102020204" pitchFamily="34" charset="0"/>
                </a:rPr>
                <a:t>2: Habt ihr eine Idee, wie man die Gruppe dieses Gases allgemein nennt?</a:t>
              </a:r>
              <a:endParaRPr lang="de-DE" altLang="de-DE" sz="700" dirty="0"/>
            </a:p>
          </p:txBody>
        </p:sp>
        <p:pic>
          <p:nvPicPr>
            <p:cNvPr id="135176" name="Picture 8" descr="sodaclub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57" r="6129"/>
            <a:stretch>
              <a:fillRect/>
            </a:stretch>
          </p:blipFill>
          <p:spPr bwMode="auto">
            <a:xfrm>
              <a:off x="8911" y="2677"/>
              <a:ext cx="1686" cy="2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5177" name="Text Box 9" descr="Papyrus"/>
          <p:cNvSpPr txBox="1">
            <a:spLocks noChangeArrowheads="1"/>
          </p:cNvSpPr>
          <p:nvPr/>
        </p:nvSpPr>
        <p:spPr bwMode="auto">
          <a:xfrm rot="-1059458">
            <a:off x="6713395" y="4478975"/>
            <a:ext cx="4141441" cy="919682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de-DE" altLang="de-DE" sz="700" b="1" u="sng" dirty="0">
                <a:latin typeface="Franklin Gothic Medium" panose="020B0603020102020204" pitchFamily="34" charset="0"/>
              </a:rPr>
              <a:t>Info-Karte</a:t>
            </a:r>
          </a:p>
          <a:p>
            <a:pPr algn="ctr"/>
            <a:endParaRPr lang="de-DE" altLang="de-DE" sz="700" u="sng" dirty="0">
              <a:latin typeface="Franklin Gothic Medium" panose="020B0603020102020204" pitchFamily="34" charset="0"/>
            </a:endParaRPr>
          </a:p>
          <a:p>
            <a:pPr algn="ctr"/>
            <a:r>
              <a:rPr lang="de-DE" altLang="de-DE" sz="700" b="1" dirty="0">
                <a:solidFill>
                  <a:srgbClr val="CC0000"/>
                </a:solidFill>
                <a:latin typeface="Franklin Gothic Medium" panose="020B0603020102020204" pitchFamily="34" charset="0"/>
              </a:rPr>
              <a:t>Gase</a:t>
            </a:r>
            <a:r>
              <a:rPr lang="de-DE" altLang="de-DE" sz="700" dirty="0">
                <a:latin typeface="Franklin Gothic Medium" panose="020B0603020102020204" pitchFamily="34" charset="0"/>
              </a:rPr>
              <a:t> können als </a:t>
            </a:r>
            <a:r>
              <a:rPr lang="de-DE" altLang="de-DE" sz="700" b="1" dirty="0">
                <a:solidFill>
                  <a:srgbClr val="CC0000"/>
                </a:solidFill>
                <a:latin typeface="Franklin Gothic Medium" panose="020B0603020102020204" pitchFamily="34" charset="0"/>
              </a:rPr>
              <a:t>Element</a:t>
            </a:r>
            <a:r>
              <a:rPr lang="de-DE" altLang="de-DE" sz="700" dirty="0">
                <a:latin typeface="Franklin Gothic Medium" panose="020B0603020102020204" pitchFamily="34" charset="0"/>
              </a:rPr>
              <a:t> oder als </a:t>
            </a:r>
            <a:r>
              <a:rPr lang="de-DE" altLang="de-DE" sz="700" b="1" dirty="0">
                <a:solidFill>
                  <a:srgbClr val="CC0000"/>
                </a:solidFill>
                <a:latin typeface="Franklin Gothic Medium" panose="020B0603020102020204" pitchFamily="34" charset="0"/>
              </a:rPr>
              <a:t>Verbindung</a:t>
            </a:r>
            <a:r>
              <a:rPr lang="de-DE" altLang="de-DE" sz="700" dirty="0">
                <a:latin typeface="Franklin Gothic Medium" panose="020B0603020102020204" pitchFamily="34" charset="0"/>
              </a:rPr>
              <a:t> vorkommen. Während sie als Element nur aus einem Element bestehen, sind in Verbindungen mehrere Elemente beteiligt. </a:t>
            </a:r>
          </a:p>
          <a:p>
            <a:pPr algn="ctr"/>
            <a:endParaRPr lang="de-DE" altLang="de-DE" sz="700" dirty="0">
              <a:latin typeface="Franklin Gothic Medium" panose="020B0603020102020204" pitchFamily="34" charset="0"/>
            </a:endParaRPr>
          </a:p>
          <a:p>
            <a:r>
              <a:rPr lang="de-DE" altLang="de-DE" sz="700" dirty="0">
                <a:latin typeface="Franklin Gothic Medium" panose="020B0603020102020204" pitchFamily="34" charset="0"/>
              </a:rPr>
              <a:t>Verbindungen, die Sauerstoff enthalten, nennt man </a:t>
            </a:r>
            <a:r>
              <a:rPr lang="de-DE" altLang="de-DE" sz="700" b="1" dirty="0">
                <a:latin typeface="Franklin Gothic Medium" panose="020B0603020102020204" pitchFamily="34" charset="0"/>
              </a:rPr>
              <a:t>Oxide</a:t>
            </a:r>
            <a:r>
              <a:rPr lang="de-DE" altLang="de-DE" sz="700" dirty="0">
                <a:latin typeface="Franklin Gothic Medium" panose="020B0603020102020204" pitchFamily="34" charset="0"/>
              </a:rPr>
              <a:t>. Also ist eine Verbindung aus einem Nichtmetall und Sauerstoff ein </a:t>
            </a:r>
            <a:r>
              <a:rPr lang="de-DE" altLang="de-DE" sz="700" b="1" dirty="0">
                <a:solidFill>
                  <a:srgbClr val="CC0000"/>
                </a:solidFill>
                <a:latin typeface="Franklin Gothic Medium" panose="020B0603020102020204" pitchFamily="34" charset="0"/>
              </a:rPr>
              <a:t>Nichtmetalloxid</a:t>
            </a:r>
            <a:r>
              <a:rPr lang="de-DE" altLang="de-DE" sz="700" dirty="0">
                <a:latin typeface="Franklin Gothic Medium" panose="020B0603020102020204" pitchFamily="34" charset="0"/>
              </a:rPr>
              <a:t>. Eine Verbindung aus einem Metall und Sauerstoff ist ein Metalloxid.</a:t>
            </a:r>
            <a:endParaRPr lang="de-DE" altLang="de-DE" sz="700" dirty="0"/>
          </a:p>
        </p:txBody>
      </p:sp>
      <p:pic>
        <p:nvPicPr>
          <p:cNvPr id="5" name="Grafik 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3214CAB6-F9BD-B438-1549-0798494633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A1B88E56-BB28-9B2A-F696-54FA025A129A}"/>
              </a:ext>
            </a:extLst>
          </p:cNvPr>
          <p:cNvSpPr txBox="1"/>
          <p:nvPr/>
        </p:nvSpPr>
        <p:spPr>
          <a:xfrm>
            <a:off x="1153477" y="6119542"/>
            <a:ext cx="90181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Rumann, S. (2005).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Kooperatives Arbeiten im Chemieunterricht - Entwicklung und Evaluation einer 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Interventionsstudie zur Säure-Base-Thematik, Logos.; </a:t>
            </a:r>
            <a:br>
              <a:rPr lang="de-DE" sz="105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Walpuski, M. (2006). Optimierung von experimenteller Kleingruppenarbeit durch Strukturierungshilfen und Feedback, Logos.; Fechner, S. (2009). 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Effects of context-oriented learning on student interest and achievement in chemistry education. Logos.; Habig, S. (2017).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Systematisch variierte Kontextaufgaben und ihr Einfluss auf kognitive und affektive Schülerfaktoren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, Logos. Kehne, F. (2019).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Analyse des Transfers von kontextualisiert erworbenem Wissen im Fach Chemie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, Logos.</a:t>
            </a:r>
          </a:p>
        </p:txBody>
      </p:sp>
    </p:spTree>
    <p:extLst>
      <p:ext uri="{BB962C8B-B14F-4D97-AF65-F5344CB8AC3E}">
        <p14:creationId xmlns:p14="http://schemas.microsoft.com/office/powerpoint/2010/main" val="92339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261E4A86-426F-44F3-B737-42DEF9062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Gleiche Zeit – Welche Wirkung? </a:t>
            </a:r>
            <a:endParaRPr lang="de-DE" sz="1600" b="0" dirty="0"/>
          </a:p>
        </p:txBody>
      </p:sp>
      <p:pic>
        <p:nvPicPr>
          <p:cNvPr id="8" name="Picture 4" descr="SIT_INT">
            <a:extLst>
              <a:ext uri="{FF2B5EF4-FFF2-40B4-BE49-F238E27FC236}">
                <a16:creationId xmlns:a16="http://schemas.microsoft.com/office/drawing/2014/main" id="{D16B10CA-4FFC-0922-76CA-6EF42C30E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t="9146"/>
          <a:stretch>
            <a:fillRect/>
          </a:stretch>
        </p:blipFill>
        <p:spPr bwMode="auto">
          <a:xfrm>
            <a:off x="1043192" y="2814921"/>
            <a:ext cx="3515009" cy="255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FI_Kontext000">
            <a:extLst>
              <a:ext uri="{FF2B5EF4-FFF2-40B4-BE49-F238E27FC236}">
                <a16:creationId xmlns:a16="http://schemas.microsoft.com/office/drawing/2014/main" id="{FD5FB4A9-91F0-C8EE-8EFF-C868F0633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t="7079"/>
          <a:stretch>
            <a:fillRect/>
          </a:stretch>
        </p:blipFill>
        <p:spPr bwMode="auto">
          <a:xfrm>
            <a:off x="4482921" y="2801923"/>
            <a:ext cx="3515009" cy="2616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TK_Kontext00">
            <a:extLst>
              <a:ext uri="{FF2B5EF4-FFF2-40B4-BE49-F238E27FC236}">
                <a16:creationId xmlns:a16="http://schemas.microsoft.com/office/drawing/2014/main" id="{69BD5DB0-1DA6-9F53-64EF-3C6ABD85D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t="7074"/>
          <a:stretch>
            <a:fillRect/>
          </a:stretch>
        </p:blipFill>
        <p:spPr bwMode="auto">
          <a:xfrm>
            <a:off x="7882560" y="2801521"/>
            <a:ext cx="3515008" cy="261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nhaltsplatzhalter 15" descr="Ein Bild, das Text, Schrift, Design, Werkzeug enthält.&#10;&#10;Automatisch generierte Beschreibung">
            <a:extLst>
              <a:ext uri="{FF2B5EF4-FFF2-40B4-BE49-F238E27FC236}">
                <a16:creationId xmlns:a16="http://schemas.microsoft.com/office/drawing/2014/main" id="{E7A43EA6-9FEE-ABF4-D87E-85D671928F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0650399" y="5276999"/>
            <a:ext cx="1015007" cy="1135062"/>
          </a:xfrm>
        </p:spPr>
      </p:pic>
      <p:sp>
        <p:nvSpPr>
          <p:cNvPr id="17" name="Titel 1">
            <a:extLst>
              <a:ext uri="{FF2B5EF4-FFF2-40B4-BE49-F238E27FC236}">
                <a16:creationId xmlns:a16="http://schemas.microsoft.com/office/drawing/2014/main" id="{D8BEBFEE-F036-629B-EC76-B96588BFFC21}"/>
              </a:ext>
            </a:extLst>
          </p:cNvPr>
          <p:cNvSpPr txBox="1">
            <a:spLocks/>
          </p:cNvSpPr>
          <p:nvPr/>
        </p:nvSpPr>
        <p:spPr>
          <a:xfrm>
            <a:off x="1404180" y="2109427"/>
            <a:ext cx="2833124" cy="863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500" b="1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sz="1800" dirty="0">
                <a:solidFill>
                  <a:schemeClr val="tx1"/>
                </a:solidFill>
                <a:ea typeface="ＭＳ Ｐゴシック"/>
              </a:rPr>
              <a:t>Situationales Interesse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9684CDF-4250-F1BC-1588-073A16FFB241}"/>
              </a:ext>
            </a:extLst>
          </p:cNvPr>
          <p:cNvSpPr txBox="1">
            <a:spLocks/>
          </p:cNvSpPr>
          <p:nvPr/>
        </p:nvSpPr>
        <p:spPr>
          <a:xfrm>
            <a:off x="5365593" y="2109427"/>
            <a:ext cx="1634296" cy="863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500" b="1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sz="2200" dirty="0">
                <a:ea typeface="ＭＳ Ｐゴシック"/>
              </a:rPr>
              <a:t>              </a:t>
            </a:r>
            <a:r>
              <a:rPr lang="de-DE" sz="1800" dirty="0">
                <a:solidFill>
                  <a:schemeClr val="tx1"/>
                </a:solidFill>
                <a:ea typeface="ＭＳ Ｐゴシック"/>
              </a:rPr>
              <a:t>Fachwissen</a:t>
            </a:r>
            <a:r>
              <a:rPr lang="de-DE" sz="2200" dirty="0">
                <a:ea typeface="ＭＳ Ｐゴシック"/>
              </a:rPr>
              <a:t>                         	</a:t>
            </a:r>
            <a:endParaRPr lang="de-DE" sz="2200" dirty="0">
              <a:solidFill>
                <a:schemeClr val="tx1"/>
              </a:solidFill>
              <a:ea typeface="ＭＳ Ｐゴシック"/>
            </a:endParaRPr>
          </a:p>
        </p:txBody>
      </p:sp>
      <p:pic>
        <p:nvPicPr>
          <p:cNvPr id="5" name="Grafik 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4DF9B021-1A11-9EF1-F94B-9EE79E4246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FF54B1D-F475-A2C0-3D5E-B3D79618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16</a:t>
            </a:fld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68B87DA-5AC6-1D49-F9FB-EE9B30F9E2AE}"/>
              </a:ext>
            </a:extLst>
          </p:cNvPr>
          <p:cNvSpPr txBox="1"/>
          <p:nvPr/>
        </p:nvSpPr>
        <p:spPr>
          <a:xfrm>
            <a:off x="1149280" y="6606084"/>
            <a:ext cx="991764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Fechner, S. (2009). </a:t>
            </a:r>
            <a:r>
              <a:rPr lang="en-US" sz="1050" i="1" dirty="0">
                <a:solidFill>
                  <a:schemeClr val="bg1">
                    <a:lumMod val="65000"/>
                  </a:schemeClr>
                </a:solidFill>
              </a:rPr>
              <a:t>Effects of context-oriented learning on student interest and achievement in chemistry education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Logos. S. 97ff.</a:t>
            </a:r>
            <a:endParaRPr lang="de-DE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EFFF0428-51C3-37A9-5A5D-F6B0F4692E70}"/>
              </a:ext>
            </a:extLst>
          </p:cNvPr>
          <p:cNvSpPr txBox="1">
            <a:spLocks/>
          </p:cNvSpPr>
          <p:nvPr/>
        </p:nvSpPr>
        <p:spPr>
          <a:xfrm>
            <a:off x="8689953" y="2109427"/>
            <a:ext cx="1634295" cy="863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500" b="1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sz="1800" dirty="0">
                <a:solidFill>
                  <a:schemeClr val="tx1"/>
                </a:solidFill>
                <a:ea typeface="ＭＳ Ｐゴシック"/>
              </a:rPr>
              <a:t>Anwendung</a:t>
            </a:r>
          </a:p>
        </p:txBody>
      </p:sp>
    </p:spTree>
    <p:extLst>
      <p:ext uri="{BB962C8B-B14F-4D97-AF65-F5344CB8AC3E}">
        <p14:creationId xmlns:p14="http://schemas.microsoft.com/office/powerpoint/2010/main" val="6268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56C670-8AFD-E9E8-A6DE-59EB3F4A2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>
            <a:extLst>
              <a:ext uri="{FF2B5EF4-FFF2-40B4-BE49-F238E27FC236}">
                <a16:creationId xmlns:a16="http://schemas.microsoft.com/office/drawing/2014/main" id="{B676039F-6A73-9A4B-D2D4-DEB409CBC69D}"/>
              </a:ext>
            </a:extLst>
          </p:cNvPr>
          <p:cNvSpPr txBox="1">
            <a:spLocks/>
          </p:cNvSpPr>
          <p:nvPr/>
        </p:nvSpPr>
        <p:spPr bwMode="auto">
          <a:xfrm>
            <a:off x="2983349" y="5490139"/>
            <a:ext cx="7273925" cy="917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DE" dirty="0"/>
          </a:p>
        </p:txBody>
      </p:sp>
      <p:pic>
        <p:nvPicPr>
          <p:cNvPr id="2" name="Grafik 1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54D20A22-59C7-7DEA-4943-D1CDAB9C4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66421DC5-A362-0188-1BAD-863F72FD2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127" y="1881989"/>
            <a:ext cx="9949592" cy="2852736"/>
          </a:xfrm>
        </p:spPr>
        <p:txBody>
          <a:bodyPr>
            <a:normAutofit/>
          </a:bodyPr>
          <a:lstStyle/>
          <a:p>
            <a:r>
              <a:rPr lang="de-DE" dirty="0"/>
              <a:t>Fazit für den Unterricht unter Berücksichtigung der Forschung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358D216-99AC-BE15-15B3-3DD7CEDE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79755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258F222E-06E9-63AC-8A07-84E897BBA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Annahmen aus der Lehr-Lernforschung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lIns="91440" tIns="45720" rIns="91440" bIns="45720" numCol="1" spcCol="612000" rtlCol="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sz="1800" i="1" dirty="0">
                <a:ea typeface="ＭＳ Ｐゴシック"/>
                <a:cs typeface="ＭＳ Ｐゴシック"/>
              </a:rPr>
              <a:t>„While there is good reason to believe that context-based instruction will improve learning, there is also reason to believe that it may not.“</a:t>
            </a:r>
            <a:r>
              <a:rPr lang="de-DE" sz="1800" dirty="0">
                <a:ea typeface="ＭＳ Ｐゴシック"/>
                <a:cs typeface="ＭＳ Ｐゴシック"/>
              </a:rPr>
              <a:t> (Taasoobshirazi &amp; Carr, 2008)</a:t>
            </a:r>
          </a:p>
          <a:p>
            <a:pPr marL="84138" indent="-84138">
              <a:lnSpc>
                <a:spcPct val="80000"/>
              </a:lnSpc>
              <a:spcBef>
                <a:spcPct val="30000"/>
              </a:spcBef>
              <a:spcAft>
                <a:spcPct val="30000"/>
              </a:spcAft>
            </a:pPr>
            <a:endParaRPr lang="de-DE" sz="1800" dirty="0">
              <a:ea typeface="ＭＳ Ｐゴシック"/>
              <a:cs typeface="ＭＳ Ｐゴシック"/>
            </a:endParaRP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r>
              <a:rPr lang="de-DE" sz="1800" dirty="0">
                <a:ea typeface="ＭＳ Ｐゴシック"/>
              </a:rPr>
              <a:t>Leistungssteigerung durch Interessensteigerung (</a:t>
            </a:r>
            <a:r>
              <a:rPr lang="de-DE" sz="1800" b="1" dirty="0">
                <a:solidFill>
                  <a:srgbClr val="336600"/>
                </a:solidFill>
                <a:ea typeface="ＭＳ Ｐゴシック"/>
                <a:cs typeface="ＭＳ Ｐゴシック"/>
                <a:sym typeface="Wingdings" pitchFamily="2" charset="2"/>
              </a:rPr>
              <a:t>) - </a:t>
            </a:r>
            <a:r>
              <a:rPr lang="de-DE" sz="1800" b="1" dirty="0">
                <a:solidFill>
                  <a:srgbClr val="C00000"/>
                </a:solidFill>
                <a:ea typeface="ＭＳ Ｐゴシック"/>
                <a:cs typeface="ＭＳ Ｐゴシック"/>
                <a:sym typeface="Wingdings" pitchFamily="2" charset="2"/>
              </a:rPr>
              <a:t>ABER </a:t>
            </a:r>
            <a:r>
              <a:rPr lang="de-DE" sz="1800" dirty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/>
                <a:cs typeface="ＭＳ Ｐゴシック"/>
                <a:sym typeface="Wingdings" pitchFamily="2" charset="2"/>
              </a:rPr>
              <a:t>Forschungsbedarf</a:t>
            </a:r>
            <a:endParaRPr lang="de-DE" sz="1800" dirty="0">
              <a:solidFill>
                <a:schemeClr val="tx1">
                  <a:lumMod val="95000"/>
                  <a:lumOff val="5000"/>
                </a:schemeClr>
              </a:solidFill>
              <a:ea typeface="ＭＳ Ｐゴシック"/>
            </a:endParaRP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r>
              <a:rPr lang="de-DE" sz="1800" dirty="0">
                <a:ea typeface="ＭＳ Ｐゴシック"/>
              </a:rPr>
              <a:t>Verankerung in Vorwissen (anschlussfähiges Wissen) </a:t>
            </a:r>
            <a:r>
              <a:rPr lang="de-DE" sz="1800" b="1" dirty="0">
                <a:solidFill>
                  <a:srgbClr val="336600"/>
                </a:solidFill>
                <a:ea typeface="ＭＳ Ｐゴシック"/>
                <a:cs typeface="ＭＳ Ｐゴシック"/>
                <a:sym typeface="Wingdings" pitchFamily="2" charset="2"/>
              </a:rPr>
              <a:t> - mehrere Kontexte</a:t>
            </a:r>
            <a:endParaRPr lang="de-DE" sz="1800" dirty="0">
              <a:ea typeface="ＭＳ Ｐゴシック"/>
            </a:endParaRP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r>
              <a:rPr lang="de-DE" sz="1800" dirty="0">
                <a:ea typeface="ＭＳ Ｐゴシック"/>
              </a:rPr>
              <a:t>Schrittweiser Konzeptaufbau – </a:t>
            </a:r>
            <a:r>
              <a:rPr lang="de-DE" sz="1800" b="1" dirty="0">
                <a:solidFill>
                  <a:srgbClr val="71A040"/>
                </a:solidFill>
                <a:ea typeface="ＭＳ Ｐゴシック"/>
              </a:rPr>
              <a:t>Spiralcurriculum?</a:t>
            </a:r>
            <a:r>
              <a:rPr lang="de-DE" sz="1800" b="1" dirty="0">
                <a:ea typeface="ＭＳ Ｐゴシック"/>
              </a:rPr>
              <a:t> </a:t>
            </a: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endParaRPr lang="de-DE" sz="1800" dirty="0">
              <a:ea typeface="ＭＳ Ｐゴシック"/>
            </a:endParaRP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r>
              <a:rPr lang="de-DE" sz="1800" dirty="0">
                <a:ea typeface="ＭＳ Ｐゴシック"/>
              </a:rPr>
              <a:t>„Träges Wissen“ - </a:t>
            </a:r>
            <a:r>
              <a:rPr lang="de-DE" sz="1800" b="1" dirty="0">
                <a:solidFill>
                  <a:srgbClr val="FF3300"/>
                </a:solidFill>
                <a:ea typeface="ＭＳ Ｐゴシック"/>
                <a:cs typeface="ＭＳ Ｐゴシック"/>
                <a:sym typeface="Wingdings" pitchFamily="2" charset="2"/>
              </a:rPr>
              <a:t></a:t>
            </a:r>
            <a:r>
              <a:rPr lang="de-DE" sz="1800" b="1" dirty="0">
                <a:solidFill>
                  <a:srgbClr val="336600"/>
                </a:solidFill>
                <a:ea typeface="ＭＳ Ｐゴシック"/>
                <a:cs typeface="ＭＳ Ｐゴシック"/>
                <a:sym typeface="Wingdings" pitchFamily="2" charset="2"/>
              </a:rPr>
              <a:t> - mehrere Kontexte – Transfer möglich</a:t>
            </a:r>
            <a:endParaRPr lang="de-DE" sz="1800" dirty="0">
              <a:ea typeface="ＭＳ Ｐゴシック"/>
            </a:endParaRP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r>
              <a:rPr lang="de-DE" sz="1800" dirty="0">
                <a:ea typeface="ＭＳ Ｐゴシック"/>
              </a:rPr>
              <a:t>Ablenkungseffekte durch Kontext ?!</a:t>
            </a:r>
          </a:p>
          <a:p>
            <a:pPr marL="809625" lvl="1" indent="-352425">
              <a:spcBef>
                <a:spcPct val="0"/>
              </a:spcBef>
              <a:buFontTx/>
              <a:buChar char="•"/>
            </a:pPr>
            <a:r>
              <a:rPr lang="de-DE" sz="1800" i="1" dirty="0">
                <a:ea typeface="ＭＳ Ｐゴシック"/>
              </a:rPr>
              <a:t>Cognitive overload</a:t>
            </a:r>
            <a:r>
              <a:rPr lang="de-DE" sz="1800" dirty="0">
                <a:ea typeface="ＭＳ Ｐゴシック"/>
              </a:rPr>
              <a:t> durch zu komplexe Kontexte?!</a:t>
            </a:r>
            <a:endParaRPr lang="de-DE" sz="1800" b="1" dirty="0">
              <a:solidFill>
                <a:srgbClr val="C00000"/>
              </a:solidFill>
              <a:ea typeface="ＭＳ Ｐゴシック"/>
            </a:endParaRPr>
          </a:p>
          <a:p>
            <a:pPr marL="809625" lvl="1" indent="-352425">
              <a:spcBef>
                <a:spcPct val="0"/>
              </a:spcBef>
            </a:pPr>
            <a:endParaRPr lang="de-DE" sz="2400" dirty="0">
              <a:ea typeface="ＭＳ Ｐゴシック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D77319A-16FB-663F-1AF0-336B80CA7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18</a:t>
            </a:fld>
            <a:endParaRPr lang="de-DE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229520" y="2971402"/>
            <a:ext cx="5762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200" dirty="0">
                <a:solidFill>
                  <a:srgbClr val="3AA9A0"/>
                </a:solidFill>
              </a:rPr>
              <a:t>+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30313" y="3952376"/>
            <a:ext cx="2873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200" dirty="0">
                <a:solidFill>
                  <a:srgbClr val="3AA9A0"/>
                </a:solidFill>
              </a:rPr>
              <a:t>-</a:t>
            </a:r>
          </a:p>
        </p:txBody>
      </p:sp>
      <p:pic>
        <p:nvPicPr>
          <p:cNvPr id="3" name="Grafik 2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B2DE48BB-AEDE-F167-EBA3-7B85B3C798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8" name="Titel 5">
            <a:extLst>
              <a:ext uri="{FF2B5EF4-FFF2-40B4-BE49-F238E27FC236}">
                <a16:creationId xmlns:a16="http://schemas.microsoft.com/office/drawing/2014/main" id="{B718037B-8E00-0BD9-0563-5C9FF70992ED}"/>
              </a:ext>
            </a:extLst>
          </p:cNvPr>
          <p:cNvSpPr txBox="1">
            <a:spLocks/>
          </p:cNvSpPr>
          <p:nvPr/>
        </p:nvSpPr>
        <p:spPr>
          <a:xfrm>
            <a:off x="1230313" y="928243"/>
            <a:ext cx="9769497" cy="841023"/>
          </a:xfrm>
          <a:prstGeom prst="rect">
            <a:avLst/>
          </a:prstGeom>
        </p:spPr>
        <p:txBody>
          <a:bodyPr/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DE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54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50B91-5530-3B05-433C-BFDAC6E09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04D51DEE-93CD-BFB0-9EBD-B7640B8D9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(Keine) Furcht vor dem Kontext!</a:t>
            </a:r>
            <a:endParaRPr lang="de-DE" sz="1400" b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1FAE660-B25D-5F94-8978-D2920A8170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de-DE" sz="1800" dirty="0"/>
              <a:t>Keine Zeitverschwendung! – positive Effekte gleichen Lernzeit mindestens aus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de-DE" sz="1800" i="1" dirty="0"/>
              <a:t>„Meine Schüler:innen sind </a:t>
            </a:r>
            <a:r>
              <a:rPr lang="de-DE" sz="1800" i="1" strike="sngStrike" dirty="0"/>
              <a:t>vielleicht</a:t>
            </a:r>
            <a:r>
              <a:rPr lang="de-DE" sz="1800" i="1" dirty="0"/>
              <a:t> interessierter, </a:t>
            </a:r>
            <a:r>
              <a:rPr lang="de-DE" sz="1800" i="1" strike="sngStrike" dirty="0"/>
              <a:t>aber</a:t>
            </a:r>
            <a:r>
              <a:rPr lang="de-DE" sz="1800" i="1" dirty="0"/>
              <a:t> und lernen auch nicht weniger.“</a:t>
            </a: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de-DE" sz="1800" i="1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800" dirty="0"/>
              <a:t>Authentizität schwierig (Erfahrung und Lehrkräftebildung, Übung!)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800" dirty="0"/>
              <a:t>Ablenkung im Unterrichtsgespräch möglich (Moderationsfähigkeiten)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de-DE" sz="1800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800" dirty="0"/>
              <a:t>Experiment und Analogisierung komplex (Auswahl wichtig! Begründungen!)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800" dirty="0"/>
              <a:t>Kohärenz von Kontext/Problemsituation und Lernziel der Stunde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800" dirty="0"/>
              <a:t>Themenspezifität (z.B. Atombau)</a:t>
            </a:r>
          </a:p>
          <a:p>
            <a:endParaRPr lang="de-DE" sz="1800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26994F0-BF65-FA05-1402-C82D489E0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19</a:t>
            </a:fld>
            <a:endParaRPr lang="de-DE" dirty="0"/>
          </a:p>
        </p:txBody>
      </p:sp>
      <p:sp>
        <p:nvSpPr>
          <p:cNvPr id="12" name="Inhaltsplatzhalter 6">
            <a:extLst>
              <a:ext uri="{FF2B5EF4-FFF2-40B4-BE49-F238E27FC236}">
                <a16:creationId xmlns:a16="http://schemas.microsoft.com/office/drawing/2014/main" id="{DEC68241-5F2C-0ED9-A2FB-E502618322A9}"/>
              </a:ext>
            </a:extLst>
          </p:cNvPr>
          <p:cNvSpPr txBox="1">
            <a:spLocks/>
          </p:cNvSpPr>
          <p:nvPr/>
        </p:nvSpPr>
        <p:spPr>
          <a:xfrm>
            <a:off x="1168104" y="2037575"/>
            <a:ext cx="11349038" cy="3505200"/>
          </a:xfrm>
          <a:prstGeom prst="rect">
            <a:avLst/>
          </a:prstGeom>
        </p:spPr>
        <p:txBody>
          <a:bodyPr vert="horz" lIns="0" tIns="0" rIns="0" bIns="0" numCol="1" spcCol="61200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8800" indent="-18000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86800" indent="-17280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99600" indent="-2772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288000" algn="l" defTabSz="914400" rtl="0" eaLnBrk="1" latinLnBrk="0" hangingPunct="1">
              <a:lnSpc>
                <a:spcPct val="113000"/>
              </a:lnSpc>
              <a:spcBef>
                <a:spcPts val="700"/>
              </a:spcBef>
              <a:spcAft>
                <a:spcPts val="0"/>
              </a:spcAft>
              <a:buFont typeface="+mj-lt"/>
              <a:buAutoNum type="alpha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1200" indent="-288000" algn="l" defTabSz="914400" rtl="0" eaLnBrk="1" latinLnBrk="0" hangingPunct="1">
              <a:lnSpc>
                <a:spcPct val="113000"/>
              </a:lnSpc>
              <a:spcBef>
                <a:spcPts val="700"/>
              </a:spcBef>
              <a:spcAft>
                <a:spcPts val="0"/>
              </a:spcAft>
              <a:buFont typeface="+mj-lt"/>
              <a:buAutoNum type="roman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" indent="-3492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Font typeface="Wingdings 2" panose="05020102010507070707" pitchFamily="18" charset="2"/>
              <a:buChar char="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7200" indent="-349200" algn="l" defTabSz="914400" rtl="0" eaLnBrk="1" latinLnBrk="0" hangingPunct="1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Font typeface="Wingdings 2" panose="05020102010507070707" pitchFamily="18" charset="2"/>
              <a:buChar char="£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17" name="Pfeil nach rechts 7">
            <a:extLst>
              <a:ext uri="{FF2B5EF4-FFF2-40B4-BE49-F238E27FC236}">
                <a16:creationId xmlns:a16="http://schemas.microsoft.com/office/drawing/2014/main" id="{1D8F02AE-AB13-586D-F05C-6D76C1698DF9}"/>
              </a:ext>
            </a:extLst>
          </p:cNvPr>
          <p:cNvSpPr/>
          <p:nvPr/>
        </p:nvSpPr>
        <p:spPr>
          <a:xfrm>
            <a:off x="8540600" y="3487526"/>
            <a:ext cx="635431" cy="340963"/>
          </a:xfrm>
          <a:prstGeom prst="rightArrow">
            <a:avLst/>
          </a:prstGeom>
          <a:solidFill>
            <a:srgbClr val="A8E2DE"/>
          </a:solidFill>
          <a:ln>
            <a:solidFill>
              <a:srgbClr val="3AA9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3436114D-2CBC-1766-1D70-A7A5B5117E2E}"/>
              </a:ext>
            </a:extLst>
          </p:cNvPr>
          <p:cNvSpPr txBox="1"/>
          <p:nvPr/>
        </p:nvSpPr>
        <p:spPr>
          <a:xfrm>
            <a:off x="9176031" y="3273148"/>
            <a:ext cx="1721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/>
              <a:t>Thema in Lehrkräftebildung und Praxis</a:t>
            </a:r>
          </a:p>
        </p:txBody>
      </p:sp>
      <p:sp>
        <p:nvSpPr>
          <p:cNvPr id="21" name="Pfeil nach rechts 8">
            <a:extLst>
              <a:ext uri="{FF2B5EF4-FFF2-40B4-BE49-F238E27FC236}">
                <a16:creationId xmlns:a16="http://schemas.microsoft.com/office/drawing/2014/main" id="{1CD0CF5F-1413-439D-EA6A-BC33B0068FF5}"/>
              </a:ext>
            </a:extLst>
          </p:cNvPr>
          <p:cNvSpPr/>
          <p:nvPr/>
        </p:nvSpPr>
        <p:spPr>
          <a:xfrm>
            <a:off x="8540600" y="5096619"/>
            <a:ext cx="635431" cy="340963"/>
          </a:xfrm>
          <a:prstGeom prst="rightArrow">
            <a:avLst/>
          </a:prstGeom>
          <a:solidFill>
            <a:srgbClr val="A8E2DE"/>
          </a:solidFill>
          <a:ln>
            <a:solidFill>
              <a:srgbClr val="3AA9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2A92809B-0391-868E-11F0-EB497838F0DB}"/>
              </a:ext>
            </a:extLst>
          </p:cNvPr>
          <p:cNvSpPr txBox="1"/>
          <p:nvPr/>
        </p:nvSpPr>
        <p:spPr>
          <a:xfrm>
            <a:off x="9176031" y="4851780"/>
            <a:ext cx="21307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/>
              <a:t>Es muss nicht immer ein Kontext sein, wenn nicht zielführend</a:t>
            </a:r>
          </a:p>
        </p:txBody>
      </p:sp>
      <p:pic>
        <p:nvPicPr>
          <p:cNvPr id="2" name="Grafik 1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14EE9FDF-827D-8CAD-6DBE-5EDF75D280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90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1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2C790-2A34-87E0-1130-F5733500BE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A9DEB292-BB7F-A21F-680C-3AF10F78D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314" y="928243"/>
            <a:ext cx="6412058" cy="841023"/>
          </a:xfrm>
        </p:spPr>
        <p:txBody>
          <a:bodyPr/>
          <a:lstStyle/>
          <a:p>
            <a:r>
              <a:rPr lang="de-DE" dirty="0"/>
              <a:t>Austausch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E040D422-32F5-84EE-581A-D9428ECD7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  <a:defRPr/>
            </a:pPr>
            <a:r>
              <a:rPr lang="de-DE" sz="1800" b="1" dirty="0"/>
              <a:t>Beschreiben Sie Ihre Erfahrungen mit dem Einsatz von Kontexten im </a:t>
            </a:r>
            <a:br>
              <a:rPr lang="de-DE" sz="1800" b="1" dirty="0"/>
            </a:br>
            <a:r>
              <a:rPr lang="de-DE" sz="1800" b="1" dirty="0"/>
              <a:t>Chemieunterricht und tauschen sich mit 2-3 Kolleg*innen darüber aus.</a:t>
            </a:r>
          </a:p>
          <a:p>
            <a:pPr marL="0" indent="0" algn="ctr">
              <a:buNone/>
              <a:defRPr/>
            </a:pPr>
            <a:endParaRPr lang="de-DE" sz="1800" dirty="0"/>
          </a:p>
          <a:p>
            <a:pPr marL="0" indent="0">
              <a:buNone/>
              <a:defRPr/>
            </a:pPr>
            <a:r>
              <a:rPr lang="de-DE" sz="1800" b="1" dirty="0"/>
              <a:t>Impulse:</a:t>
            </a:r>
          </a:p>
          <a:p>
            <a:pPr marL="171450" indent="-171450">
              <a:lnSpc>
                <a:spcPct val="150000"/>
              </a:lnSpc>
              <a:defRPr/>
            </a:pPr>
            <a:r>
              <a:rPr lang="de-DE" sz="1800" dirty="0"/>
              <a:t>Was verstehen Sie unter einem Kontext?</a:t>
            </a:r>
          </a:p>
          <a:p>
            <a:pPr marL="171450" indent="-171450">
              <a:lnSpc>
                <a:spcPct val="150000"/>
              </a:lnSpc>
              <a:defRPr/>
            </a:pPr>
            <a:r>
              <a:rPr lang="de-DE" sz="1800" dirty="0"/>
              <a:t>In welchem Inhaltsfeld haben Sie zuletzt einen Kontext eingesetzt?</a:t>
            </a:r>
          </a:p>
          <a:p>
            <a:pPr marL="171450" indent="-171450">
              <a:lnSpc>
                <a:spcPct val="150000"/>
              </a:lnSpc>
              <a:defRPr/>
            </a:pPr>
            <a:r>
              <a:rPr lang="de-DE" sz="1800" dirty="0"/>
              <a:t>Welche gelungenen Praxisbeispiele für Kontexte kennen Sie?</a:t>
            </a:r>
          </a:p>
          <a:p>
            <a:pPr marL="171450" indent="-171450">
              <a:lnSpc>
                <a:spcPct val="150000"/>
              </a:lnSpc>
              <a:defRPr/>
            </a:pPr>
            <a:r>
              <a:rPr lang="de-DE" sz="1800" dirty="0"/>
              <a:t>Welche Herausforderungen beim Einsatz von Kontexten sehen Sie?</a:t>
            </a:r>
          </a:p>
          <a:p>
            <a:endParaRPr lang="de-DE" sz="1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DD34F2F-3EE8-8DDD-CA10-55AC8D101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2</a:t>
            </a:fld>
            <a:endParaRPr lang="de-DE" dirty="0"/>
          </a:p>
        </p:txBody>
      </p:sp>
      <p:pic>
        <p:nvPicPr>
          <p:cNvPr id="5" name="Grafik 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5679AB31-6C16-9F1A-2664-89A880081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pic>
        <p:nvPicPr>
          <p:cNvPr id="8" name="Grafik 7" descr="Sanduhr abgelaufen Silhouette">
            <a:extLst>
              <a:ext uri="{FF2B5EF4-FFF2-40B4-BE49-F238E27FC236}">
                <a16:creationId xmlns:a16="http://schemas.microsoft.com/office/drawing/2014/main" id="{5F43630C-2A0E-FE48-D003-EEAB0FC86A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/>
        </p:blipFill>
        <p:spPr bwMode="auto">
          <a:xfrm>
            <a:off x="8204988" y="1249820"/>
            <a:ext cx="727835" cy="72783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C8C27C1B-6049-7F62-DFD8-A288F74F7BE1}"/>
              </a:ext>
            </a:extLst>
          </p:cNvPr>
          <p:cNvSpPr txBox="1"/>
          <p:nvPr/>
        </p:nvSpPr>
        <p:spPr bwMode="auto">
          <a:xfrm>
            <a:off x="9066063" y="1475237"/>
            <a:ext cx="9002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200" dirty="0"/>
              <a:t>ca. 10min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249229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ea typeface="ＭＳ Ｐゴシック"/>
              </a:rPr>
              <a:t>Kontext – Was ist das?!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6AD4512-FDDA-16F6-4B63-6196499A0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3</a:t>
            </a:fld>
            <a:endParaRPr lang="de-DE" dirty="0"/>
          </a:p>
        </p:txBody>
      </p:sp>
      <p:sp>
        <p:nvSpPr>
          <p:cNvPr id="22535" name="AutoShape 4"/>
          <p:cNvSpPr>
            <a:spLocks noChangeArrowheads="1"/>
          </p:cNvSpPr>
          <p:nvPr/>
        </p:nvSpPr>
        <p:spPr bwMode="auto">
          <a:xfrm>
            <a:off x="2764173" y="1937857"/>
            <a:ext cx="6665054" cy="3758268"/>
          </a:xfrm>
          <a:prstGeom prst="cloudCallout">
            <a:avLst>
              <a:gd name="adj1" fmla="val -66756"/>
              <a:gd name="adj2" fmla="val 57149"/>
            </a:avLst>
          </a:prstGeom>
          <a:noFill/>
          <a:ln w="25400">
            <a:solidFill>
              <a:srgbClr val="3AA9A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de-DE" dirty="0">
                <a:ea typeface="ＭＳ Ｐゴシック"/>
                <a:cs typeface="ＭＳ Ｐゴシック"/>
              </a:rPr>
              <a:t>„Ein lebensweltlicher Kontext stellt eine </a:t>
            </a:r>
            <a:r>
              <a:rPr lang="de-DE" b="1" dirty="0">
                <a:ea typeface="ＭＳ Ｐゴシック"/>
                <a:cs typeface="ＭＳ Ｐゴシック"/>
              </a:rPr>
              <a:t>unterrichtliche Problemlösesituation</a:t>
            </a:r>
            <a:r>
              <a:rPr lang="de-DE" dirty="0">
                <a:ea typeface="ＭＳ Ｐゴシック"/>
                <a:cs typeface="ＭＳ Ｐゴシック"/>
              </a:rPr>
              <a:t> dar, </a:t>
            </a:r>
          </a:p>
          <a:p>
            <a:pPr algn="ctr"/>
            <a:r>
              <a:rPr lang="de-DE" dirty="0">
                <a:ea typeface="ＭＳ Ｐゴシック"/>
                <a:cs typeface="ＭＳ Ｐゴシック"/>
              </a:rPr>
              <a:t>die </a:t>
            </a:r>
            <a:r>
              <a:rPr lang="de-DE" b="1" dirty="0">
                <a:ea typeface="ＭＳ Ｐゴシック"/>
                <a:cs typeface="ＭＳ Ｐゴシック"/>
              </a:rPr>
              <a:t>am Alltagswissen der Lernenden ansetzt </a:t>
            </a:r>
            <a:r>
              <a:rPr lang="de-DE" dirty="0">
                <a:ea typeface="ＭＳ Ｐゴシック"/>
                <a:cs typeface="ＭＳ Ｐゴシック"/>
              </a:rPr>
              <a:t>und zu deren Bearbeitung bestimmte Teile des </a:t>
            </a:r>
            <a:r>
              <a:rPr lang="de-DE" b="1" dirty="0">
                <a:ea typeface="ＭＳ Ｐゴシック"/>
                <a:cs typeface="ＭＳ Ｐゴシック"/>
              </a:rPr>
              <a:t>bereichsspezifischen Fachwissens benötigt </a:t>
            </a:r>
            <a:r>
              <a:rPr lang="de-DE" dirty="0">
                <a:ea typeface="ＭＳ Ｐゴシック"/>
                <a:cs typeface="ＭＳ Ｐゴシック"/>
              </a:rPr>
              <a:t>werden.“</a:t>
            </a:r>
          </a:p>
        </p:txBody>
      </p:sp>
      <p:pic>
        <p:nvPicPr>
          <p:cNvPr id="2" name="Grafik 1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A232DD12-959A-230F-BC1B-EF1651317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92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C40B10-08FC-7F9E-A924-BE52CF021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9E1D8AFE-9E6A-1D4F-5A0D-8891669AE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ea typeface="ＭＳ Ｐゴシック"/>
              </a:rPr>
              <a:t>Kontext – Was ist das?!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F28A023-B62D-6D5C-BB6A-6AB3841E6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4</a:t>
            </a:fld>
            <a:endParaRPr lang="de-DE" dirty="0"/>
          </a:p>
        </p:txBody>
      </p:sp>
      <p:sp>
        <p:nvSpPr>
          <p:cNvPr id="22535" name="AutoShape 4">
            <a:extLst>
              <a:ext uri="{FF2B5EF4-FFF2-40B4-BE49-F238E27FC236}">
                <a16:creationId xmlns:a16="http://schemas.microsoft.com/office/drawing/2014/main" id="{9A256C08-140A-9494-8EAB-878DC80679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4173" y="1937857"/>
            <a:ext cx="6665054" cy="3758268"/>
          </a:xfrm>
          <a:prstGeom prst="cloudCallout">
            <a:avLst>
              <a:gd name="adj1" fmla="val -66756"/>
              <a:gd name="adj2" fmla="val 57149"/>
            </a:avLst>
          </a:prstGeom>
          <a:noFill/>
          <a:ln w="25400">
            <a:solidFill>
              <a:srgbClr val="3AA9A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de-DE" dirty="0"/>
              <a:t>„Durch das </a:t>
            </a:r>
            <a:r>
              <a:rPr lang="de-DE" b="1" dirty="0"/>
              <a:t>Einbetten von Fachinhalten der Chemie oder Physik in lebensweltbezogene Situationen </a:t>
            </a:r>
            <a:r>
              <a:rPr lang="de-DE" dirty="0"/>
              <a:t>soll die </a:t>
            </a:r>
            <a:r>
              <a:rPr lang="de-DE" b="1" dirty="0"/>
              <a:t>Bedeutung naturwissen-schaftlichen Wissens für das Leben deutlich werden,</a:t>
            </a:r>
            <a:r>
              <a:rPr lang="de-DE" dirty="0"/>
              <a:t> um so die seitens der Lernenden wahrgenommene </a:t>
            </a:r>
            <a:r>
              <a:rPr lang="de-DE" b="1" dirty="0"/>
              <a:t>Relevanz der Inhalte zu steigern</a:t>
            </a:r>
            <a:r>
              <a:rPr lang="de-DE" dirty="0"/>
              <a:t>.“ </a:t>
            </a:r>
            <a:r>
              <a:rPr lang="de-DE" sz="1200" dirty="0"/>
              <a:t>(Habig et al., 2018, S. 100)</a:t>
            </a:r>
            <a:endParaRPr lang="de-DE" sz="1100" dirty="0"/>
          </a:p>
        </p:txBody>
      </p:sp>
      <p:pic>
        <p:nvPicPr>
          <p:cNvPr id="2" name="Grafik 1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3197D183-FB6C-3299-2167-D50CD20FA5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268631B-C57A-4C3B-908C-AA8487822010}"/>
              </a:ext>
            </a:extLst>
          </p:cNvPr>
          <p:cNvSpPr txBox="1"/>
          <p:nvPr/>
        </p:nvSpPr>
        <p:spPr>
          <a:xfrm>
            <a:off x="1149291" y="6438308"/>
            <a:ext cx="9513107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Habig, S., Van Vorst, H. &amp; Sumfleth, E. (2018). Merkmale kontextualisierter Lernaufgaben und ihre Wirkung auf das situationale Interesse und die Lernleistung von Schülerinnen und Schülern.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Zeitschrift für Didaktik der Naturwissenschaften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24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(1), 99–114.</a:t>
            </a:r>
          </a:p>
        </p:txBody>
      </p:sp>
    </p:spTree>
    <p:extLst>
      <p:ext uri="{BB962C8B-B14F-4D97-AF65-F5344CB8AC3E}">
        <p14:creationId xmlns:p14="http://schemas.microsoft.com/office/powerpoint/2010/main" val="87133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E062F-2BAE-A48C-6238-ACC792560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>
            <a:extLst>
              <a:ext uri="{FF2B5EF4-FFF2-40B4-BE49-F238E27FC236}">
                <a16:creationId xmlns:a16="http://schemas.microsoft.com/office/drawing/2014/main" id="{382A3FA6-8698-F1A3-BB5D-830933E550F5}"/>
              </a:ext>
            </a:extLst>
          </p:cNvPr>
          <p:cNvSpPr txBox="1">
            <a:spLocks/>
          </p:cNvSpPr>
          <p:nvPr/>
        </p:nvSpPr>
        <p:spPr bwMode="auto">
          <a:xfrm>
            <a:off x="1976670" y="5803994"/>
            <a:ext cx="7273925" cy="917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DE" dirty="0"/>
          </a:p>
        </p:txBody>
      </p:sp>
      <p:pic>
        <p:nvPicPr>
          <p:cNvPr id="5" name="Grafik 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79843F39-4B42-2AEB-F86F-E0048AA8F7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C22774D-1826-F21D-33C1-AE9149E65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800" dirty="0"/>
              <a:t>Warum nutzen wir Kontexte?</a:t>
            </a:r>
            <a:br>
              <a:rPr lang="de-DE" sz="4800" dirty="0"/>
            </a:br>
            <a:r>
              <a:rPr lang="de-DE" sz="4800" dirty="0"/>
              <a:t>Und was sind die Vorbehalte?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BA69620-1566-B063-9892-EDC1F8B0D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63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261E4A86-426F-44F3-B737-42DEF9062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Probleme des Chemieunterrichts</a:t>
            </a:r>
            <a:endParaRPr lang="de-DE" sz="1400" b="0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21CB7D50-5E28-40C9-BE94-68E56E402F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de-DE" sz="1800" b="1" dirty="0"/>
              <a:t>Lebensweltliche Kontexte sollen Problembereichen des Chemieunterrichts begegnen:</a:t>
            </a:r>
          </a:p>
          <a:p>
            <a:endParaRPr lang="de-DE" sz="1800" dirty="0"/>
          </a:p>
          <a:p>
            <a:r>
              <a:rPr lang="de-DE" sz="1800" dirty="0"/>
              <a:t>Schülerinnen und Schüler…</a:t>
            </a:r>
          </a:p>
          <a:p>
            <a:pPr marL="457200" lvl="2" indent="0">
              <a:buNone/>
            </a:pPr>
            <a:r>
              <a:rPr lang="de-DE" sz="1800" dirty="0"/>
              <a:t>… äußern geringes Interesse am Chemieunterricht.</a:t>
            </a:r>
          </a:p>
          <a:p>
            <a:pPr marL="457200" lvl="2" indent="0">
              <a:buNone/>
            </a:pPr>
            <a:r>
              <a:rPr lang="de-DE" sz="1800" dirty="0"/>
              <a:t>… sehen eher unzusammenhängende Fakten denn Zusammenhangswissen.</a:t>
            </a:r>
          </a:p>
          <a:p>
            <a:pPr marL="457200" lvl="2" indent="0">
              <a:buNone/>
            </a:pPr>
            <a:r>
              <a:rPr lang="de-DE" sz="1800" dirty="0"/>
              <a:t>… können bereits erworbenes Wissen schwer auf neue Situationen übertragen (Transfer).</a:t>
            </a:r>
          </a:p>
          <a:p>
            <a:pPr marL="0" lvl="1" indent="0">
              <a:buNone/>
            </a:pPr>
            <a:endParaRPr lang="de-DE" sz="1800" dirty="0"/>
          </a:p>
          <a:p>
            <a:pPr marL="342900" lvl="1" indent="-342900"/>
            <a:r>
              <a:rPr lang="de-DE" sz="1800" dirty="0"/>
              <a:t>Der Chemieunterricht …</a:t>
            </a:r>
          </a:p>
          <a:p>
            <a:pPr marL="457200" lvl="2" indent="0">
              <a:buNone/>
            </a:pPr>
            <a:r>
              <a:rPr lang="de-DE" sz="1800" dirty="0"/>
              <a:t>…wird wenig an gesellschaftlichen Herausforderungen orientiert.</a:t>
            </a:r>
          </a:p>
          <a:p>
            <a:pPr marL="457200" lvl="2" indent="0">
              <a:buNone/>
            </a:pPr>
            <a:r>
              <a:rPr lang="de-DE" sz="1800" dirty="0"/>
              <a:t>…soll eine naturwissenschaftliche Grundbildung </a:t>
            </a:r>
            <a:r>
              <a:rPr lang="de-DE" sz="1800" i="1" dirty="0"/>
              <a:t>(Scientific Literacy</a:t>
            </a:r>
            <a:r>
              <a:rPr lang="de-DE" sz="1800" dirty="0"/>
              <a:t>) gewährleisten.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A202CB8-6DE0-D625-BF49-B6ADB372C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6</a:t>
            </a:fld>
            <a:endParaRPr lang="de-DE" dirty="0"/>
          </a:p>
        </p:txBody>
      </p:sp>
      <p:pic>
        <p:nvPicPr>
          <p:cNvPr id="2" name="Grafik 1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0BFA5CD4-115C-EF50-8862-83A02899B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0244FF27-FB69-0CF4-F549-610E38A62C3F}"/>
              </a:ext>
            </a:extLst>
          </p:cNvPr>
          <p:cNvSpPr txBox="1"/>
          <p:nvPr/>
        </p:nvSpPr>
        <p:spPr>
          <a:xfrm>
            <a:off x="1149291" y="6119542"/>
            <a:ext cx="794018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Pilot, A. &amp; Bulte, A. M. (2006). The use of “contexts” as a challenge for the chemistry curriculum: Its successes and the need for further development and understanding. </a:t>
            </a:r>
            <a:r>
              <a:rPr lang="en-US" sz="1050" i="1" dirty="0">
                <a:solidFill>
                  <a:schemeClr val="bg1">
                    <a:lumMod val="65000"/>
                  </a:schemeClr>
                </a:solidFill>
              </a:rPr>
              <a:t>International Journal Of Science Education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i="1" dirty="0">
                <a:solidFill>
                  <a:schemeClr val="bg1">
                    <a:lumMod val="65000"/>
                  </a:schemeClr>
                </a:solidFill>
              </a:rPr>
              <a:t>28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(9), 1087–1112.; Gilbert, J. K. (2006). On the nature of “context” in chemical education. </a:t>
            </a:r>
            <a:r>
              <a:rPr lang="en-US" sz="1050" i="1" dirty="0">
                <a:solidFill>
                  <a:schemeClr val="bg1">
                    <a:lumMod val="65000"/>
                  </a:schemeClr>
                </a:solidFill>
              </a:rPr>
              <a:t>International Journal Of Science Education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i="1" dirty="0">
                <a:solidFill>
                  <a:schemeClr val="bg1">
                    <a:lumMod val="65000"/>
                  </a:schemeClr>
                </a:solidFill>
              </a:rPr>
              <a:t>28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(9), 957–976.; Gilbert, J. K., Bulte, A. M. &amp; Pilot, A. (2010). Concept development and transfer in context‐based science education. </a:t>
            </a:r>
            <a:r>
              <a:rPr lang="en-US" sz="1050" i="1" dirty="0">
                <a:solidFill>
                  <a:schemeClr val="bg1">
                    <a:lumMod val="65000"/>
                  </a:schemeClr>
                </a:solidFill>
              </a:rPr>
              <a:t>International Journal Of Science Education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i="1" dirty="0">
                <a:solidFill>
                  <a:schemeClr val="bg1">
                    <a:lumMod val="65000"/>
                  </a:schemeClr>
                </a:solidFill>
              </a:rPr>
              <a:t>33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(6), 817–837.</a:t>
            </a:r>
            <a:endParaRPr lang="de-DE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45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261E4A86-426F-44F3-B737-42DEF9062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Furcht vor dem Kontext</a:t>
            </a:r>
            <a:endParaRPr lang="de-DE" sz="1400" b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21CB7D50-5E28-40C9-BE94-68E56E402F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b="1" dirty="0"/>
              <a:t>Vorbehalte</a:t>
            </a:r>
            <a:r>
              <a:rPr lang="de-DE" sz="1800" dirty="0"/>
              <a:t> von Unterrichtspraktiker:innen gegenüber dem Einsatz von lebensweltlichen Kontexten:</a:t>
            </a:r>
          </a:p>
          <a:p>
            <a:pPr marL="0" indent="0">
              <a:buNone/>
            </a:pPr>
            <a:endParaRPr lang="de-DE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Zeitverschwendung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i="1" dirty="0"/>
              <a:t>„Meine Schüler:innen sind vielleicht interessierter, aber lernen weniger.“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Authentizität schwierig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Ablenkung im Unterrichtsgespräch möglich (Moderationsfähigkeiten)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Experiment und Analogisierung komplex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Kohärenz von Kontext/Problemsituation und Lernziel der Stunde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Themenspezifität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412782E-4A20-EEA4-EE3B-F27238F05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7</a:t>
            </a:fld>
            <a:endParaRPr lang="de-DE" dirty="0"/>
          </a:p>
        </p:txBody>
      </p:sp>
      <p:pic>
        <p:nvPicPr>
          <p:cNvPr id="2" name="Grafik 1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4F0FF010-482C-3D5B-CCD5-62A119456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2EEEAB9A-2717-DCF8-78AE-8FC6FEBE0115}"/>
              </a:ext>
            </a:extLst>
          </p:cNvPr>
          <p:cNvSpPr txBox="1"/>
          <p:nvPr/>
        </p:nvSpPr>
        <p:spPr>
          <a:xfrm>
            <a:off x="1149279" y="6601888"/>
            <a:ext cx="6300146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Ralle, B. (2007). Die Furcht vor dem Kontext.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Mathematischer und Naturwissenschaftlicher Unterricht (4)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60, 259.</a:t>
            </a:r>
          </a:p>
        </p:txBody>
      </p:sp>
    </p:spTree>
    <p:extLst>
      <p:ext uri="{BB962C8B-B14F-4D97-AF65-F5344CB8AC3E}">
        <p14:creationId xmlns:p14="http://schemas.microsoft.com/office/powerpoint/2010/main" val="423851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D99B98-EE40-41C6-CD22-59877D729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4">
            <a:extLst>
              <a:ext uri="{FF2B5EF4-FFF2-40B4-BE49-F238E27FC236}">
                <a16:creationId xmlns:a16="http://schemas.microsoft.com/office/drawing/2014/main" id="{D889BFAB-1118-F5EE-20F8-A649A3F9F28F}"/>
              </a:ext>
            </a:extLst>
          </p:cNvPr>
          <p:cNvSpPr txBox="1">
            <a:spLocks/>
          </p:cNvSpPr>
          <p:nvPr/>
        </p:nvSpPr>
        <p:spPr bwMode="auto">
          <a:xfrm>
            <a:off x="5697187" y="173696"/>
            <a:ext cx="7273925" cy="917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DE" dirty="0"/>
          </a:p>
        </p:txBody>
      </p:sp>
      <p:pic>
        <p:nvPicPr>
          <p:cNvPr id="2" name="Grafik 1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866369D4-9746-171A-7505-2465EEB3A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4564A9C0-3DBC-F0A2-EE39-5F7049177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Kontextmerkmale &amp; Interesse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7389F3F-82AF-CF70-2ACA-73BC9066A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88132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261E4A86-426F-44F3-B737-42DEF9062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Interessensverläufe</a:t>
            </a:r>
            <a:endParaRPr lang="de-DE" sz="1400" b="0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21CB7D50-5E28-40C9-BE94-68E56E402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313" y="1847848"/>
            <a:ext cx="1013676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b="1" dirty="0"/>
              <a:t>Interesse an Naturwissenschaften</a:t>
            </a:r>
            <a:r>
              <a:rPr lang="de-DE" sz="1800" dirty="0"/>
              <a:t>…</a:t>
            </a:r>
          </a:p>
          <a:p>
            <a:endParaRPr lang="de-DE" sz="1800" dirty="0"/>
          </a:p>
          <a:p>
            <a:pPr marL="0" indent="0">
              <a:spcAft>
                <a:spcPts val="1200"/>
              </a:spcAft>
              <a:buNone/>
            </a:pPr>
            <a:r>
              <a:rPr lang="de-DE" sz="1800" dirty="0"/>
              <a:t>	…am Ende der Grundschule relativ hoch.</a:t>
            </a:r>
          </a:p>
          <a:p>
            <a:pPr marL="0" indent="0">
              <a:buNone/>
            </a:pPr>
            <a:r>
              <a:rPr lang="de-DE" sz="1800" dirty="0"/>
              <a:t>	…Interessenabfall im Lauf der Sekundarstufe…</a:t>
            </a:r>
          </a:p>
          <a:p>
            <a:pPr marL="0" indent="0">
              <a:buNone/>
            </a:pPr>
            <a:r>
              <a:rPr lang="de-DE" sz="1800" dirty="0"/>
              <a:t>		….insbesondere in den Fächern Physik und Chemie 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de-DE" sz="1800" dirty="0"/>
              <a:t>		…bei Mädchen.</a:t>
            </a:r>
          </a:p>
          <a:p>
            <a:pPr marL="0" indent="0">
              <a:buNone/>
            </a:pPr>
            <a:r>
              <a:rPr lang="de-DE" sz="1800" dirty="0"/>
              <a:t>	…relativ niedrige Wahl von Physik und Chemie in Oberstufenkursen im Gegensatz zu Biologie!	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CF80406-8466-B60D-EEA4-213613F9B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19A97-F44C-1644-AE1D-27F927F17EC0}" type="slidenum">
              <a:rPr lang="de-DE" smtClean="0"/>
              <a:t>9</a:t>
            </a:fld>
            <a:endParaRPr lang="de-DE" dirty="0"/>
          </a:p>
        </p:txBody>
      </p:sp>
      <p:pic>
        <p:nvPicPr>
          <p:cNvPr id="2" name="Grafik 1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1459A149-9EDD-DF88-351A-028D28F44F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75463" y="215422"/>
            <a:ext cx="1901588" cy="77308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8EECFA7E-742E-6938-6D90-702BA152A409}"/>
              </a:ext>
            </a:extLst>
          </p:cNvPr>
          <p:cNvSpPr txBox="1"/>
          <p:nvPr/>
        </p:nvSpPr>
        <p:spPr>
          <a:xfrm>
            <a:off x="1149278" y="6274734"/>
            <a:ext cx="8074418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Kleickmann, T. (2011). Was passiert mit dem Interesse an Physik im Übergang von der Primar- in die Sekundarstufe? In D. Kucharz, T. Irion &amp; B. Reinhoffer (Hrsg.)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VS Verlag für Sozialwissenschaften eBooks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 (S. 219–222).; Merzyn, G. (2008). 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Naturwissenschaften, Mathematik, Technik - immer unbeliebter? - 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Die Konkurrenz von Schulfächern um das Interesse der Jugend im Spiegel vielfältiger Untersuchungen</a:t>
            </a:r>
            <a:r>
              <a:rPr lang="de-DE" sz="1050" i="1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Schneider Verlag.</a:t>
            </a:r>
            <a:endParaRPr lang="de-DE" sz="1050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02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meMINT – Folienvorlage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meMINT – Folienvorlage 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meMINT – Folienvorlage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omeMINT – Folienvorlage 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E5ABE42B15C354989E2F0A5C35CD5BC" ma:contentTypeVersion="11" ma:contentTypeDescription="Ein neues Dokument erstellen." ma:contentTypeScope="" ma:versionID="21435d603fadbde116aabb3bee37df69">
  <xsd:schema xmlns:xsd="http://www.w3.org/2001/XMLSchema" xmlns:xs="http://www.w3.org/2001/XMLSchema" xmlns:p="http://schemas.microsoft.com/office/2006/metadata/properties" xmlns:ns2="644595d1-a19d-48c7-a8c3-2884c7463dd5" targetNamespace="http://schemas.microsoft.com/office/2006/metadata/properties" ma:root="true" ma:fieldsID="9960e13cc8f136b1a8f3c372146db90f" ns2:_="">
    <xsd:import namespace="644595d1-a19d-48c7-a8c3-2884c7463d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4595d1-a19d-48c7-a8c3-2884c7463d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061d15a8-36a8-4bf7-8743-4d138cde6f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44595d1-a19d-48c7-a8c3-2884c7463dd5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4DC676-3B72-4C02-8561-084C23E854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4595d1-a19d-48c7-a8c3-2884c7463d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1AB82C8-A8C7-4DFB-A167-444EBF409C14}">
  <ds:schemaRefs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elements/1.1/"/>
    <ds:schemaRef ds:uri="http://purl.org/dc/terms/"/>
    <ds:schemaRef ds:uri="http://schemas.openxmlformats.org/package/2006/metadata/core-properties"/>
    <ds:schemaRef ds:uri="644595d1-a19d-48c7-a8c3-2884c7463dd5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DB9E43A-318A-46DD-A4D4-3D319D36620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2ef96327-7680-4058-bebe-833b64e88675}" enabled="0" method="" siteId="{2ef96327-7680-4058-bebe-833b64e8867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1532</Words>
  <Application>Microsoft Office PowerPoint</Application>
  <DocSecurity>0</DocSecurity>
  <PresentationFormat>Breitbild</PresentationFormat>
  <Paragraphs>155</Paragraphs>
  <Slides>19</Slides>
  <Notes>14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19</vt:i4>
      </vt:variant>
    </vt:vector>
  </HeadingPairs>
  <TitlesOfParts>
    <vt:vector size="31" baseType="lpstr">
      <vt:lpstr>ＭＳ Ｐゴシック</vt:lpstr>
      <vt:lpstr>Aptos</vt:lpstr>
      <vt:lpstr>Arial</vt:lpstr>
      <vt:lpstr>Calibri</vt:lpstr>
      <vt:lpstr>Calibri Light</vt:lpstr>
      <vt:lpstr>Chemistry</vt:lpstr>
      <vt:lpstr>Franklin Gothic Medium</vt:lpstr>
      <vt:lpstr>Times</vt:lpstr>
      <vt:lpstr>ComeMINT – Folienvorlage 1</vt:lpstr>
      <vt:lpstr>ComeMINT – Folienvorlage 3</vt:lpstr>
      <vt:lpstr>ComeMINT – Folienvorlage 2</vt:lpstr>
      <vt:lpstr>ComeMINT – Folienvorlage 4</vt:lpstr>
      <vt:lpstr>Kontextualisierung von Chemieunterricht</vt:lpstr>
      <vt:lpstr>Austausch</vt:lpstr>
      <vt:lpstr>Kontext – Was ist das?!</vt:lpstr>
      <vt:lpstr>Kontext – Was ist das?!</vt:lpstr>
      <vt:lpstr>Warum nutzen wir Kontexte? Und was sind die Vorbehalte?</vt:lpstr>
      <vt:lpstr>Probleme des Chemieunterrichts</vt:lpstr>
      <vt:lpstr>Die Furcht vor dem Kontext</vt:lpstr>
      <vt:lpstr>Kontextmerkmale &amp; Interesse</vt:lpstr>
      <vt:lpstr>Interessensverläufe</vt:lpstr>
      <vt:lpstr>Welche Kontexte sind interessanter? Top 10</vt:lpstr>
      <vt:lpstr>Welche Kontexte sind interessanter? Bottom 10</vt:lpstr>
      <vt:lpstr>Kontextmerkmale</vt:lpstr>
      <vt:lpstr>Und was ist mit dem Lernen? Einblicke in die Forschung</vt:lpstr>
      <vt:lpstr>Annahmen aus der Lehr-Lernforschung</vt:lpstr>
      <vt:lpstr>Kontextorientierte Experimentierboxen</vt:lpstr>
      <vt:lpstr>Gleiche Zeit – Welche Wirkung? </vt:lpstr>
      <vt:lpstr>Fazit für den Unterricht unter Berücksichtigung der Forschung</vt:lpstr>
      <vt:lpstr>Annahmen aus der Lehr-Lernforschung</vt:lpstr>
      <vt:lpstr>(Keine) Furcht vor dem Kontext!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Jannis Manuel Krieger</dc:creator>
  <cp:keywords/>
  <dc:description/>
  <cp:lastModifiedBy>Pascal Pollmeier</cp:lastModifiedBy>
  <cp:revision>111</cp:revision>
  <dcterms:created xsi:type="dcterms:W3CDTF">2023-06-14T09:55:42Z</dcterms:created>
  <dcterms:modified xsi:type="dcterms:W3CDTF">2025-08-12T14:00:12Z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0x0101006E5ABE42B15C354989E2F0A5C35CD5BC</vt:lpwstr>
  </property>
  <property fmtid="{D5CDD505-2E9C-101B-9397-08002B2CF9AE}" pid="3" name="MediaServiceImageTags">
    <vt:lpwstr/>
  </property>
</Properties>
</file>