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906000" cy="6858000" type="A4"/>
  <p:notesSz cx="9906000" cy="6858000"/>
  <p:defaultTextStyle>
    <a:defPPr>
      <a:defRPr lang="en-US"/>
    </a:defPPr>
    <a:lvl1pPr marL="0" algn="l" defTabSz="4572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548" y="96"/>
      </p:cViewPr>
      <p:guideLst>
        <p:guide pos="312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idx="3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>
      <a:defRPr sz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Kontaktdaten und Logos über den Folienmaster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EEEDFD-5915-4F7B-B712-75E9BB55AD1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8493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4CEB697-72D5-DBAF-32A9-CD3027F60E5D}" type="slidenum">
              <a:rPr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0B97965-07D2-CD62-BD1D-28E58C0C79EF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58D78A5-39A7-85D2-0550-31D7D276B53F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52D797A8-4650-1689-F8CA-D447BE98D0A7}" type="slidenum">
              <a:rPr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85C5DF5B-2747-6F1E-FCC5-56C6EF5A73BE}" type="slidenum">
              <a:rPr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7F7E9BFF-6B3A-E5D5-D717-C2220B5C1A23}" type="slidenum">
              <a:rPr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B55E0C98-89AB-117A-0D0F-89E0344AB67D}" type="slidenum">
              <a:rPr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F62B178D-84E6-6645-4BA8-4E4F12682049}" type="slidenum">
              <a:rPr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d4mint.de/" TargetMode="External"/><Relationship Id="rId7" Type="http://schemas.openxmlformats.org/officeDocument/2006/relationships/image" Target="../media/image3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Relationship Id="rId6" Type="http://schemas.openxmlformats.org/officeDocument/2006/relationships/hyperlink" Target="mailto:lorke@ddb.rwth-aachen.de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0" Type="http://schemas.openxmlformats.org/officeDocument/2006/relationships/image" Target="../media/image6.svg"/><Relationship Id="rId4" Type="http://schemas.openxmlformats.org/officeDocument/2006/relationships/hyperlink" Target="https://creativecommons.org/licenses/by-sa/4.0/deed.de" TargetMode="External"/><Relationship Id="rId9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de-DE"/>
              <a:t>Master-Untertitelformat bearbeiten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el und vertikaler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kaler Titel u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7088982" y="365125"/>
            <a:ext cx="2135981" cy="5811838"/>
          </a:xfrm>
        </p:spPr>
        <p:txBody>
          <a:bodyPr vert="eaVert"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681037" y="365125"/>
            <a:ext cx="6284119" cy="5811838"/>
          </a:xfrm>
        </p:spPr>
        <p:txBody>
          <a:bodyPr vert="eaVert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slide mit 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1C7378FB-A10A-B0F7-2A2C-26491BCDB328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l="7970" t="18539" r="4080" b="18539"/>
          <a:stretch/>
        </p:blipFill>
        <p:spPr>
          <a:xfrm>
            <a:off x="-1" y="1"/>
            <a:ext cx="9906001" cy="6857999"/>
          </a:xfrm>
          <a:prstGeom prst="rect">
            <a:avLst/>
          </a:prstGeom>
        </p:spPr>
      </p:pic>
      <p:sp>
        <p:nvSpPr>
          <p:cNvPr id="3" name="Abgerundetes Rechteck 2">
            <a:extLst>
              <a:ext uri="{FF2B5EF4-FFF2-40B4-BE49-F238E27FC236}">
                <a16:creationId xmlns:a16="http://schemas.microsoft.com/office/drawing/2014/main" id="{D0F17D69-F83C-7072-ABE5-EC0850668628}"/>
              </a:ext>
            </a:extLst>
          </p:cNvPr>
          <p:cNvSpPr/>
          <p:nvPr userDrawn="1"/>
        </p:nvSpPr>
        <p:spPr>
          <a:xfrm>
            <a:off x="287430" y="660468"/>
            <a:ext cx="5022136" cy="1929130"/>
          </a:xfrm>
          <a:prstGeom prst="roundRect">
            <a:avLst/>
          </a:prstGeom>
          <a:ln w="38100">
            <a:solidFill>
              <a:srgbClr val="359E8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5000"/>
              </a:lnSpc>
            </a:pPr>
            <a:r>
              <a:rPr lang="de-DE" sz="813" b="1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Titel:	            </a:t>
            </a:r>
            <a:r>
              <a:rPr lang="de-DE" sz="813" b="0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Hilfekarten Atmung</a:t>
            </a:r>
            <a:endParaRPr lang="de-DE" sz="813" kern="5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  <a:p>
            <a:pPr marL="730568" indent="-730568" algn="l">
              <a:lnSpc>
                <a:spcPct val="115000"/>
              </a:lnSpc>
            </a:pPr>
            <a:r>
              <a:rPr lang="de-DE" sz="813" b="1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Urheber*in:</a:t>
            </a: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	Das Material ist im Rahmen des Verbundprojekts D4MINT (</a:t>
            </a:r>
            <a:r>
              <a:rPr lang="de-DE" sz="813" u="sng" kern="50" dirty="0">
                <a:solidFill>
                  <a:srgbClr val="0000FF"/>
                </a:solidFill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3"/>
              </a:rPr>
              <a:t>https://d4mint.de/</a:t>
            </a: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) entstanden. Pia Wolff, Isabell Kern, Malte van dem Brink,  Julia Lorke</a:t>
            </a:r>
          </a:p>
          <a:p>
            <a:pPr marL="730568" indent="-730568" algn="l">
              <a:lnSpc>
                <a:spcPct val="115000"/>
              </a:lnSpc>
            </a:pPr>
            <a:r>
              <a:rPr lang="de-DE" sz="813" b="1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Lizenz:</a:t>
            </a: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	Das Material ist lizensiert unter CC BY-SA 4.0 </a:t>
            </a:r>
            <a:r>
              <a:rPr lang="de-DE" sz="813" kern="5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Deed</a:t>
            </a: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– Namensnennung – Weitergabe unter gleichen Bedingungen 4.0 International Lizenz. Die Lizenz einzelner Komponenten kann wie gekennzeichnet abweichen (siehe Quellenverzeichnis). Ausgenommen von dieser Lizenz sind außerdem alle Logos.</a:t>
            </a:r>
          </a:p>
          <a:p>
            <a:pPr algn="l">
              <a:lnSpc>
                <a:spcPct val="115000"/>
              </a:lnSpc>
            </a:pPr>
            <a:r>
              <a:rPr lang="de-DE" sz="813" b="1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Lizenz-Link:       </a:t>
            </a:r>
            <a:r>
              <a:rPr lang="de-DE" sz="813" u="sng" kern="50" dirty="0">
                <a:solidFill>
                  <a:srgbClr val="0000FF"/>
                </a:solidFill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4"/>
              </a:rPr>
              <a:t>https://creativecommons.org/licenses/by-sa/4.0/deed.de</a:t>
            </a: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</a:p>
          <a:p>
            <a:pPr algn="l">
              <a:lnSpc>
                <a:spcPct val="115000"/>
              </a:lnSpc>
            </a:pPr>
            <a:r>
              <a:rPr lang="de-DE" sz="813" b="1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Ursprungsort:</a:t>
            </a: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  https://d4mint.lbz.rwth-aachen.de/</a:t>
            </a:r>
          </a:p>
        </p:txBody>
      </p:sp>
      <p:sp>
        <p:nvSpPr>
          <p:cNvPr id="2" name="Abgerundetes Rechteck 1">
            <a:extLst>
              <a:ext uri="{FF2B5EF4-FFF2-40B4-BE49-F238E27FC236}">
                <a16:creationId xmlns:a16="http://schemas.microsoft.com/office/drawing/2014/main" id="{D8CDAC42-9506-477D-DCE1-AB21F3745BD6}"/>
              </a:ext>
            </a:extLst>
          </p:cNvPr>
          <p:cNvSpPr/>
          <p:nvPr userDrawn="1"/>
        </p:nvSpPr>
        <p:spPr>
          <a:xfrm>
            <a:off x="283631" y="3496092"/>
            <a:ext cx="9311395" cy="1929130"/>
          </a:xfrm>
          <a:prstGeom prst="roundRect">
            <a:avLst/>
          </a:prstGeom>
          <a:ln w="38100">
            <a:solidFill>
              <a:srgbClr val="359E8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15000"/>
              </a:lnSpc>
            </a:pPr>
            <a:endParaRPr lang="de-DE" sz="813" kern="5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E31F84D-CAF8-7605-D797-825041A03ED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21897" y="6310217"/>
            <a:ext cx="998253" cy="428400"/>
          </a:xfrm>
          <a:prstGeom prst="rect">
            <a:avLst/>
          </a:prstGeom>
        </p:spPr>
      </p:pic>
      <p:sp>
        <p:nvSpPr>
          <p:cNvPr id="7" name="Abgerundetes Rechteck 6">
            <a:extLst>
              <a:ext uri="{FF2B5EF4-FFF2-40B4-BE49-F238E27FC236}">
                <a16:creationId xmlns:a16="http://schemas.microsoft.com/office/drawing/2014/main" id="{820756A9-5CAF-C750-1ADB-6380189492B7}"/>
              </a:ext>
            </a:extLst>
          </p:cNvPr>
          <p:cNvSpPr/>
          <p:nvPr userDrawn="1"/>
        </p:nvSpPr>
        <p:spPr>
          <a:xfrm>
            <a:off x="5616741" y="660468"/>
            <a:ext cx="3982084" cy="1929130"/>
          </a:xfrm>
          <a:prstGeom prst="roundRect">
            <a:avLst/>
          </a:prstGeom>
          <a:ln w="38100">
            <a:solidFill>
              <a:srgbClr val="359E8F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l">
              <a:lnSpc>
                <a:spcPct val="115000"/>
              </a:lnSpc>
            </a:pP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Kontaktdaten: </a:t>
            </a:r>
            <a:b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</a:b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Prof. Dr. rer. nat. Julia Lorke</a:t>
            </a:r>
          </a:p>
          <a:p>
            <a:pPr algn="l">
              <a:lnSpc>
                <a:spcPct val="115000"/>
              </a:lnSpc>
            </a:pPr>
            <a:r>
              <a:rPr lang="de-DE" sz="813" kern="5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6"/>
              </a:rPr>
              <a:t>lorke@ddb.rwth-aachen.de</a:t>
            </a:r>
            <a:endParaRPr lang="de-DE" sz="813" kern="5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4FB29F8-F4E9-40DE-46D7-FCDE4F39C3A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50500" y="4324198"/>
            <a:ext cx="1391570" cy="3960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AE4E1A04-12FA-821E-07D9-5DF3FBEC5B5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727" y="4288198"/>
            <a:ext cx="540541" cy="4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rafik 13" descr="Ein Bild, das Text, Screenshot, Schrift, Grafiken enthält.&#10;&#10;Automatisch generierte Beschreibung">
            <a:extLst>
              <a:ext uri="{FF2B5EF4-FFF2-40B4-BE49-F238E27FC236}">
                <a16:creationId xmlns:a16="http://schemas.microsoft.com/office/drawing/2014/main" id="{15B2BB11-FC49-2819-7A61-26F3F3E752BF}"/>
              </a:ext>
            </a:extLst>
          </p:cNvPr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9329" y="4226385"/>
            <a:ext cx="2286635" cy="555625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367086DC-6AD5-47C5-A790-605A17586827}"/>
              </a:ext>
            </a:extLst>
          </p:cNvPr>
          <p:cNvPicPr/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/>
        </p:blipFill>
        <p:spPr bwMode="auto">
          <a:xfrm>
            <a:off x="1139189" y="4408056"/>
            <a:ext cx="1443355" cy="323215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D969122-B775-4418-A019-004088F5FC92}"/>
              </a:ext>
            </a:extLst>
          </p:cNvPr>
          <p:cNvPicPr/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595" y="4226385"/>
            <a:ext cx="1198245" cy="647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7121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71">
          <p15:clr>
            <a:srgbClr val="FBAE40"/>
          </p15:clr>
        </p15:guide>
        <p15:guide id="2" pos="1255">
          <p15:clr>
            <a:srgbClr val="FBAE40"/>
          </p15:clr>
        </p15:guide>
        <p15:guide id="4" pos="6199">
          <p15:clr>
            <a:srgbClr val="FBAE40"/>
          </p15:clr>
        </p15:guide>
        <p15:guide id="5" orient="horz" pos="347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&#10;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81037" y="1825625"/>
            <a:ext cx="421005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014913" y="1825625"/>
            <a:ext cx="4210050" cy="435133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82328" y="365127"/>
            <a:ext cx="8543925" cy="1325563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82329" y="2505074"/>
            <a:ext cx="4190702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5014913" y="2505074"/>
            <a:ext cx="4211340" cy="3684588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Inhalt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Bild mit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81037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1037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81037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BB4EC04-38FB-834F-9E5E-D24744BC4830}" type="datetimeFigureOut">
              <a:rPr lang="de-DE"/>
              <a:t>20.04.2026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7BE2303-EEB8-0148-9E1A-7E33FF9407B0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ensebox.d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ensebox.d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ensebox.d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sensebox.d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6993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3"/>
          <p:cNvSpPr txBox="1"/>
          <p:nvPr/>
        </p:nvSpPr>
        <p:spPr bwMode="auto">
          <a:xfrm>
            <a:off x="891308" y="4600941"/>
            <a:ext cx="5787282" cy="98384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de-DE" sz="7200" b="1">
                <a:latin typeface="Arial"/>
                <a:cs typeface="Arial"/>
              </a:rPr>
              <a:t>Hilfekarte 1</a:t>
            </a:r>
            <a:endParaRPr lang="de-DE" sz="9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04186" y="2742747"/>
            <a:ext cx="6090153" cy="1768485"/>
          </a:xfrm>
          <a:prstGeom prst="rect">
            <a:avLst/>
          </a:prstGeom>
          <a:noFill/>
        </p:spPr>
      </p:pic>
      <p:sp>
        <p:nvSpPr>
          <p:cNvPr id="2" name="Textfeld 188">
            <a:extLst>
              <a:ext uri="{FF2B5EF4-FFF2-40B4-BE49-F238E27FC236}">
                <a16:creationId xmlns:a16="http://schemas.microsoft.com/office/drawing/2014/main" id="{F7FD9428-27DF-B52A-C0AB-80DA9BAF867A}"/>
              </a:ext>
            </a:extLst>
          </p:cNvPr>
          <p:cNvSpPr txBox="1"/>
          <p:nvPr/>
        </p:nvSpPr>
        <p:spPr>
          <a:xfrm>
            <a:off x="7914132" y="6342698"/>
            <a:ext cx="1991868" cy="3905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Logo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senseBox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©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Reedu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GmbH &amp; Co. KG 2025, </a:t>
            </a:r>
            <a:r>
              <a:rPr lang="de-DE" sz="800" u="none" strike="noStrike" dirty="0">
                <a:solidFill>
                  <a:srgbClr val="0000FF"/>
                </a:solidFill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4"/>
              </a:rPr>
              <a:t>www.sensebox.de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3"/>
          <p:cNvSpPr txBox="1"/>
          <p:nvPr/>
        </p:nvSpPr>
        <p:spPr bwMode="auto">
          <a:xfrm>
            <a:off x="891308" y="4600941"/>
            <a:ext cx="5787282" cy="98384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de-DE" sz="7200" b="1">
                <a:latin typeface="Arial"/>
                <a:cs typeface="Arial"/>
              </a:rPr>
              <a:t>Hilfekarte 2</a:t>
            </a:r>
            <a:endParaRPr lang="de-DE" sz="9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04186" y="2742747"/>
            <a:ext cx="6090153" cy="1768485"/>
          </a:xfrm>
          <a:prstGeom prst="rect">
            <a:avLst/>
          </a:prstGeom>
          <a:noFill/>
        </p:spPr>
      </p:pic>
      <p:sp>
        <p:nvSpPr>
          <p:cNvPr id="2" name="Textfeld 188">
            <a:extLst>
              <a:ext uri="{FF2B5EF4-FFF2-40B4-BE49-F238E27FC236}">
                <a16:creationId xmlns:a16="http://schemas.microsoft.com/office/drawing/2014/main" id="{39EF35A5-7BD5-5E1D-A177-8F723D3D7583}"/>
              </a:ext>
            </a:extLst>
          </p:cNvPr>
          <p:cNvSpPr txBox="1"/>
          <p:nvPr/>
        </p:nvSpPr>
        <p:spPr bwMode="auto">
          <a:xfrm>
            <a:off x="7914132" y="6342698"/>
            <a:ext cx="1991868" cy="3905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Logo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senseBox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©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Reedu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GmbH &amp; Co. KG 2025, </a:t>
            </a:r>
            <a:r>
              <a:rPr lang="de-DE" sz="800" u="none" strike="noStrike" dirty="0">
                <a:solidFill>
                  <a:srgbClr val="0000FF"/>
                </a:solidFill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4"/>
              </a:rPr>
              <a:t>www.sensebox.de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/>
        </p:nvGrpSpPr>
        <p:grpSpPr bwMode="auto">
          <a:xfrm>
            <a:off x="3708613" y="1934798"/>
            <a:ext cx="5529661" cy="4145221"/>
            <a:chOff x="1236436" y="642938"/>
            <a:chExt cx="7433128" cy="5572125"/>
          </a:xfrm>
        </p:grpSpPr>
        <p:pic>
          <p:nvPicPr>
            <p:cNvPr id="3" name="Grafik 2" descr="Ein Bild, das Text, Screenshot, Software, Multimedia-Software enthält.&#10;&#10;Automatisch generierte Beschreibung"/>
            <p:cNvPicPr>
              <a:picLocks noChangeAspect="1"/>
            </p:cNvPicPr>
            <p:nvPr/>
          </p:nvPicPr>
          <p:blipFill>
            <a:blip r:embed="rId3"/>
            <a:stretch/>
          </p:blipFill>
          <p:spPr bwMode="auto">
            <a:xfrm>
              <a:off x="1236436" y="642938"/>
              <a:ext cx="7433128" cy="5572125"/>
            </a:xfrm>
            <a:prstGeom prst="rect">
              <a:avLst/>
            </a:prstGeom>
          </p:spPr>
        </p:pic>
        <p:cxnSp>
          <p:nvCxnSpPr>
            <p:cNvPr id="4" name="Gerade Verbindung mit Pfeil 3"/>
            <p:cNvCxnSpPr>
              <a:cxnSpLocks/>
            </p:cNvCxnSpPr>
            <p:nvPr/>
          </p:nvCxnSpPr>
          <p:spPr bwMode="auto">
            <a:xfrm flipH="1" flipV="1">
              <a:off x="1946208" y="1975403"/>
              <a:ext cx="2367621" cy="1288049"/>
            </a:xfrm>
            <a:prstGeom prst="straightConnector1">
              <a:avLst/>
            </a:prstGeom>
            <a:ln w="123825">
              <a:solidFill>
                <a:srgbClr val="FF000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mit Pfeil 5"/>
            <p:cNvCxnSpPr>
              <a:cxnSpLocks/>
            </p:cNvCxnSpPr>
            <p:nvPr/>
          </p:nvCxnSpPr>
          <p:spPr bwMode="auto">
            <a:xfrm flipH="1" flipV="1">
              <a:off x="1811615" y="2673936"/>
              <a:ext cx="2367621" cy="1288049"/>
            </a:xfrm>
            <a:prstGeom prst="straightConnector1">
              <a:avLst/>
            </a:prstGeom>
            <a:ln w="123825">
              <a:solidFill>
                <a:srgbClr val="FF000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Gerade Verbindung mit Pfeil 6"/>
            <p:cNvCxnSpPr>
              <a:cxnSpLocks/>
            </p:cNvCxnSpPr>
            <p:nvPr/>
          </p:nvCxnSpPr>
          <p:spPr bwMode="auto">
            <a:xfrm flipH="1" flipV="1">
              <a:off x="1714709" y="4303851"/>
              <a:ext cx="2367621" cy="1288049"/>
            </a:xfrm>
            <a:prstGeom prst="straightConnector1">
              <a:avLst/>
            </a:prstGeom>
            <a:ln w="123825">
              <a:solidFill>
                <a:srgbClr val="FF0000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hteck 7"/>
            <p:cNvSpPr/>
            <p:nvPr/>
          </p:nvSpPr>
          <p:spPr bwMode="auto">
            <a:xfrm>
              <a:off x="1372148" y="1910625"/>
              <a:ext cx="637968" cy="16151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sz="1450"/>
            </a:p>
          </p:txBody>
        </p:sp>
        <p:sp>
          <p:nvSpPr>
            <p:cNvPr id="9" name="Rechteck 8"/>
            <p:cNvSpPr/>
            <p:nvPr/>
          </p:nvSpPr>
          <p:spPr bwMode="auto">
            <a:xfrm>
              <a:off x="1374014" y="2588992"/>
              <a:ext cx="637968" cy="16151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sz="1450"/>
            </a:p>
          </p:txBody>
        </p:sp>
        <p:sp>
          <p:nvSpPr>
            <p:cNvPr id="10" name="Rechteck 9"/>
            <p:cNvSpPr/>
            <p:nvPr/>
          </p:nvSpPr>
          <p:spPr bwMode="auto">
            <a:xfrm>
              <a:off x="1385088" y="4225247"/>
              <a:ext cx="637968" cy="16151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sz="1450"/>
            </a:p>
          </p:txBody>
        </p:sp>
      </p:grpSp>
      <p:sp>
        <p:nvSpPr>
          <p:cNvPr id="14" name="Titel 13"/>
          <p:cNvSpPr>
            <a:spLocks noGrp="1"/>
          </p:cNvSpPr>
          <p:nvPr>
            <p:ph type="title"/>
          </p:nvPr>
        </p:nvSpPr>
        <p:spPr bwMode="auto">
          <a:xfrm>
            <a:off x="503643" y="426771"/>
            <a:ext cx="8543925" cy="1325563"/>
          </a:xfrm>
        </p:spPr>
        <p:txBody>
          <a:bodyPr/>
          <a:lstStyle/>
          <a:p>
            <a:pPr>
              <a:defRPr/>
            </a:pPr>
            <a:r>
              <a:rPr lang="de-DE" sz="4400" b="1">
                <a:latin typeface="Arial"/>
                <a:cs typeface="Arial"/>
              </a:rPr>
              <a:t>Hilfekarte 1</a:t>
            </a:r>
            <a:endParaRPr lang="de-DE"/>
          </a:p>
        </p:txBody>
      </p:sp>
      <p:sp>
        <p:nvSpPr>
          <p:cNvPr id="15" name="Inhaltsplatzhalter 14"/>
          <p:cNvSpPr>
            <a:spLocks noGrp="1"/>
          </p:cNvSpPr>
          <p:nvPr>
            <p:ph idx="1"/>
          </p:nvPr>
        </p:nvSpPr>
        <p:spPr bwMode="auto">
          <a:xfrm>
            <a:off x="526795" y="1843703"/>
            <a:ext cx="3081692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2200">
                <a:latin typeface="Arial"/>
                <a:cs typeface="Arial"/>
              </a:rPr>
              <a:t>Nutze beim Programmieren folgende Kategorien: Sensoren, Display, Text.</a:t>
            </a:r>
            <a:endParaRPr/>
          </a:p>
        </p:txBody>
      </p:sp>
      <p:sp>
        <p:nvSpPr>
          <p:cNvPr id="2" name="Textfeld 188">
            <a:extLst>
              <a:ext uri="{FF2B5EF4-FFF2-40B4-BE49-F238E27FC236}">
                <a16:creationId xmlns:a16="http://schemas.microsoft.com/office/drawing/2014/main" id="{7AC2FC69-3C21-030C-3191-B27C7C60F483}"/>
              </a:ext>
            </a:extLst>
          </p:cNvPr>
          <p:cNvSpPr txBox="1"/>
          <p:nvPr/>
        </p:nvSpPr>
        <p:spPr>
          <a:xfrm>
            <a:off x="3775455" y="6071983"/>
            <a:ext cx="5462819" cy="26235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Screenshot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Blockly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-Oberfläche © Institut für Geoinformatik Universität Münster 2025, blockly.sensebox.de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 bwMode="auto">
          <a:xfrm>
            <a:off x="503643" y="426771"/>
            <a:ext cx="8543925" cy="1325563"/>
          </a:xfrm>
        </p:spPr>
        <p:txBody>
          <a:bodyPr/>
          <a:lstStyle/>
          <a:p>
            <a:pPr>
              <a:defRPr/>
            </a:pPr>
            <a:r>
              <a:rPr lang="de-DE" sz="4400" b="1">
                <a:latin typeface="Arial"/>
                <a:cs typeface="Arial"/>
              </a:rPr>
              <a:t>Hilfekarte 2</a:t>
            </a:r>
            <a:endParaRPr lang="de-DE"/>
          </a:p>
        </p:txBody>
      </p:sp>
      <p:sp>
        <p:nvSpPr>
          <p:cNvPr id="15" name="Inhaltsplatzhalter 14"/>
          <p:cNvSpPr>
            <a:spLocks noGrp="1"/>
          </p:cNvSpPr>
          <p:nvPr>
            <p:ph idx="1"/>
          </p:nvPr>
        </p:nvSpPr>
        <p:spPr bwMode="auto">
          <a:xfrm>
            <a:off x="526795" y="1843703"/>
            <a:ext cx="8543924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2200">
                <a:latin typeface="Arial"/>
                <a:cs typeface="Arial"/>
              </a:rPr>
              <a:t>Nutze beim Programmieren in den Kategorien </a:t>
            </a:r>
            <a:r>
              <a:rPr lang="de-DE" sz="2200" i="1">
                <a:latin typeface="Arial"/>
                <a:cs typeface="Arial"/>
              </a:rPr>
              <a:t>Sensoren, Display, Text </a:t>
            </a:r>
            <a:r>
              <a:rPr lang="de-DE" sz="2200">
                <a:latin typeface="Arial"/>
                <a:cs typeface="Arial"/>
              </a:rPr>
              <a:t>folgende Blöcke:</a:t>
            </a:r>
            <a:endParaRPr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22391" y="1516946"/>
            <a:ext cx="9160606" cy="3824107"/>
          </a:xfrm>
          <a:prstGeom prst="rect">
            <a:avLst/>
          </a:prstGeom>
        </p:spPr>
      </p:pic>
      <p:pic>
        <p:nvPicPr>
          <p:cNvPr id="1695995012" name="Grafik 169599501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0" y="0"/>
            <a:ext cx="3838574" cy="561974"/>
          </a:xfrm>
          <a:prstGeom prst="rect">
            <a:avLst/>
          </a:prstGeom>
        </p:spPr>
      </p:pic>
      <p:sp>
        <p:nvSpPr>
          <p:cNvPr id="2" name="Textfeld 188">
            <a:extLst>
              <a:ext uri="{FF2B5EF4-FFF2-40B4-BE49-F238E27FC236}">
                <a16:creationId xmlns:a16="http://schemas.microsoft.com/office/drawing/2014/main" id="{3AB3270E-0344-8363-9CA0-813B74716E96}"/>
              </a:ext>
            </a:extLst>
          </p:cNvPr>
          <p:cNvSpPr txBox="1"/>
          <p:nvPr/>
        </p:nvSpPr>
        <p:spPr bwMode="auto">
          <a:xfrm>
            <a:off x="3838574" y="5341053"/>
            <a:ext cx="5462819" cy="26235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Screenshot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Blockly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-Code © Institut für Geoinformatik Universität Münster 2025, blockly.sensebox.de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3"/>
          <p:cNvSpPr txBox="1"/>
          <p:nvPr/>
        </p:nvSpPr>
        <p:spPr bwMode="auto">
          <a:xfrm>
            <a:off x="891308" y="4600941"/>
            <a:ext cx="5787282" cy="98384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de-DE" sz="7200" b="1">
                <a:latin typeface="Arial"/>
                <a:cs typeface="Arial"/>
              </a:rPr>
              <a:t>Hilfekarte 3</a:t>
            </a:r>
            <a:endParaRPr lang="de-DE" sz="9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04186" y="2742747"/>
            <a:ext cx="6090153" cy="1768485"/>
          </a:xfrm>
          <a:prstGeom prst="rect">
            <a:avLst/>
          </a:prstGeom>
          <a:noFill/>
        </p:spPr>
      </p:pic>
      <p:sp>
        <p:nvSpPr>
          <p:cNvPr id="2" name="Textfeld 188">
            <a:extLst>
              <a:ext uri="{FF2B5EF4-FFF2-40B4-BE49-F238E27FC236}">
                <a16:creationId xmlns:a16="http://schemas.microsoft.com/office/drawing/2014/main" id="{D518FE88-189A-52C9-F728-C0F8797A6BC4}"/>
              </a:ext>
            </a:extLst>
          </p:cNvPr>
          <p:cNvSpPr txBox="1"/>
          <p:nvPr/>
        </p:nvSpPr>
        <p:spPr bwMode="auto">
          <a:xfrm>
            <a:off x="7914132" y="6342698"/>
            <a:ext cx="1991868" cy="3905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Logo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senseBox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©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Reedu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GmbH &amp; Co. KG 2025, </a:t>
            </a:r>
            <a:r>
              <a:rPr lang="de-DE" sz="800" u="none" strike="noStrike" dirty="0">
                <a:solidFill>
                  <a:srgbClr val="0000FF"/>
                </a:solidFill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4"/>
              </a:rPr>
              <a:t>www.sensebox.de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3"/>
          <p:cNvSpPr txBox="1"/>
          <p:nvPr/>
        </p:nvSpPr>
        <p:spPr bwMode="auto">
          <a:xfrm>
            <a:off x="891308" y="4600941"/>
            <a:ext cx="5787282" cy="98384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de-DE" sz="7200" b="1">
                <a:latin typeface="Arial"/>
                <a:cs typeface="Arial"/>
              </a:rPr>
              <a:t>Lösung</a:t>
            </a:r>
            <a:endParaRPr lang="de-DE" sz="96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04186" y="2742747"/>
            <a:ext cx="6090153" cy="1768485"/>
          </a:xfrm>
          <a:prstGeom prst="rect">
            <a:avLst/>
          </a:prstGeom>
          <a:noFill/>
        </p:spPr>
      </p:pic>
      <p:sp>
        <p:nvSpPr>
          <p:cNvPr id="2" name="Textfeld 188">
            <a:extLst>
              <a:ext uri="{FF2B5EF4-FFF2-40B4-BE49-F238E27FC236}">
                <a16:creationId xmlns:a16="http://schemas.microsoft.com/office/drawing/2014/main" id="{1E23A138-0A67-B2A5-C50D-A7C14C9E34AB}"/>
              </a:ext>
            </a:extLst>
          </p:cNvPr>
          <p:cNvSpPr txBox="1"/>
          <p:nvPr/>
        </p:nvSpPr>
        <p:spPr bwMode="auto">
          <a:xfrm>
            <a:off x="7914132" y="6342698"/>
            <a:ext cx="1991868" cy="3905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Logo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senseBox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©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Reedu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GmbH &amp; Co. KG 2025, </a:t>
            </a:r>
            <a:r>
              <a:rPr lang="de-DE" sz="800" u="none" strike="noStrike" dirty="0">
                <a:solidFill>
                  <a:srgbClr val="0000FF"/>
                </a:solidFill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  <a:hlinkClick r:id="rId4"/>
              </a:rPr>
              <a:t>www.sensebox.de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" name="Titel 13"/>
          <p:cNvSpPr>
            <a:spLocks noGrp="1"/>
          </p:cNvSpPr>
          <p:nvPr>
            <p:ph type="title"/>
          </p:nvPr>
        </p:nvSpPr>
        <p:spPr bwMode="auto">
          <a:xfrm>
            <a:off x="503643" y="426771"/>
            <a:ext cx="8543925" cy="1325563"/>
          </a:xfrm>
        </p:spPr>
        <p:txBody>
          <a:bodyPr/>
          <a:lstStyle/>
          <a:p>
            <a:pPr>
              <a:defRPr/>
            </a:pPr>
            <a:r>
              <a:rPr lang="de-DE" sz="4400" b="1">
                <a:latin typeface="Arial"/>
                <a:cs typeface="Arial"/>
              </a:rPr>
              <a:t>Hilfekarte 3</a:t>
            </a:r>
            <a:endParaRPr lang="de-DE"/>
          </a:p>
        </p:txBody>
      </p:sp>
      <p:sp>
        <p:nvSpPr>
          <p:cNvPr id="15" name="Inhaltsplatzhalter 14"/>
          <p:cNvSpPr>
            <a:spLocks noGrp="1"/>
          </p:cNvSpPr>
          <p:nvPr>
            <p:ph idx="1"/>
          </p:nvPr>
        </p:nvSpPr>
        <p:spPr bwMode="auto">
          <a:xfrm>
            <a:off x="526795" y="1843703"/>
            <a:ext cx="347043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2200">
                <a:latin typeface="Arial"/>
                <a:cs typeface="Arial"/>
              </a:rPr>
              <a:t>Baue das Programm der Abbildung entsprechend nach.</a:t>
            </a:r>
            <a:endParaRPr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rcRect l="4132" t="3048" r="15543" b="53524"/>
          <a:stretch/>
        </p:blipFill>
        <p:spPr bwMode="auto">
          <a:xfrm>
            <a:off x="3881210" y="1988522"/>
            <a:ext cx="5497995" cy="4206519"/>
          </a:xfrm>
          <a:prstGeom prst="rect">
            <a:avLst/>
          </a:prstGeom>
        </p:spPr>
      </p:pic>
      <p:sp>
        <p:nvSpPr>
          <p:cNvPr id="3" name="Textfeld 188">
            <a:extLst>
              <a:ext uri="{FF2B5EF4-FFF2-40B4-BE49-F238E27FC236}">
                <a16:creationId xmlns:a16="http://schemas.microsoft.com/office/drawing/2014/main" id="{F3C726D4-B739-AB12-AB75-AD0975B541BA}"/>
              </a:ext>
            </a:extLst>
          </p:cNvPr>
          <p:cNvSpPr txBox="1"/>
          <p:nvPr/>
        </p:nvSpPr>
        <p:spPr bwMode="auto">
          <a:xfrm>
            <a:off x="4260087" y="6104935"/>
            <a:ext cx="5462819" cy="26235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Screenshot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Blockly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-Code © Institut für Geoinformatik Universität Münster 2025, blockly.sensebox.de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rcRect l="4132" t="3048" r="15543" b="53524"/>
          <a:stretch/>
        </p:blipFill>
        <p:spPr bwMode="auto">
          <a:xfrm>
            <a:off x="386077" y="1692221"/>
            <a:ext cx="5806697" cy="4442707"/>
          </a:xfrm>
          <a:prstGeom prst="rect">
            <a:avLst/>
          </a:prstGeom>
        </p:spPr>
      </p:pic>
      <p:sp>
        <p:nvSpPr>
          <p:cNvPr id="14" name="Titel 13"/>
          <p:cNvSpPr>
            <a:spLocks noGrp="1"/>
          </p:cNvSpPr>
          <p:nvPr>
            <p:ph type="title"/>
          </p:nvPr>
        </p:nvSpPr>
        <p:spPr bwMode="auto">
          <a:xfrm>
            <a:off x="346888" y="426771"/>
            <a:ext cx="8543925" cy="1325563"/>
          </a:xfrm>
        </p:spPr>
        <p:txBody>
          <a:bodyPr/>
          <a:lstStyle/>
          <a:p>
            <a:pPr>
              <a:defRPr/>
            </a:pPr>
            <a:r>
              <a:rPr lang="de-DE" sz="4400" b="1">
                <a:latin typeface="Arial"/>
                <a:cs typeface="Arial"/>
              </a:rPr>
              <a:t>Lösung</a:t>
            </a:r>
            <a:endParaRPr lang="de-DE"/>
          </a:p>
        </p:txBody>
      </p:sp>
      <p:sp>
        <p:nvSpPr>
          <p:cNvPr id="15" name="Inhaltsplatzhalter 14"/>
          <p:cNvSpPr>
            <a:spLocks noGrp="1"/>
          </p:cNvSpPr>
          <p:nvPr>
            <p:ph idx="1"/>
          </p:nvPr>
        </p:nvSpPr>
        <p:spPr bwMode="auto">
          <a:xfrm>
            <a:off x="2189286" y="1706772"/>
            <a:ext cx="7084387" cy="67420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1400" b="1">
                <a:latin typeface="Arial"/>
                <a:cs typeface="Arial"/>
              </a:rPr>
              <a:t>1.</a:t>
            </a:r>
            <a:r>
              <a:rPr lang="de-DE" sz="1400">
                <a:latin typeface="Arial"/>
                <a:cs typeface="Arial"/>
              </a:rPr>
              <a:t> Zu Beginn wird das Display einmalig initialisiert, also hochgefahren, damit es im weiteren Programmverlauf genutzt werden kann.</a:t>
            </a:r>
            <a:endParaRPr/>
          </a:p>
        </p:txBody>
      </p:sp>
      <p:sp>
        <p:nvSpPr>
          <p:cNvPr id="3" name="Textfeld 2"/>
          <p:cNvSpPr txBox="1"/>
          <p:nvPr/>
        </p:nvSpPr>
        <p:spPr bwMode="auto">
          <a:xfrm>
            <a:off x="6368955" y="2833440"/>
            <a:ext cx="3140806" cy="3429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sz="1400" b="1">
                <a:latin typeface="Arial"/>
                <a:cs typeface="Arial"/>
              </a:rPr>
              <a:t>5.</a:t>
            </a:r>
            <a:r>
              <a:rPr lang="de-DE" sz="1400">
                <a:latin typeface="Arial"/>
                <a:cs typeface="Arial"/>
              </a:rPr>
              <a:t> Anschließend wird als Wert der Text beschrieben, der auf dem Display angezeigt werden soll. Dieser setzt sich aus verschiedenen Teilen zusammen. Der aktuelle CO2-Wert wird angezeigt als das Wort „Kohlenstoffdioxid-Gehalt:“ und der Kohlenstoffdioxid-Wert, den der CO2-Sensor misst. Die aktuelle Temperatur wird beschrieben durch das Wort „Temperatur:“ und den Temperatur-Wert, den der CO2-Sensor misst.</a:t>
            </a:r>
            <a:endParaRPr/>
          </a:p>
        </p:txBody>
      </p:sp>
      <p:sp>
        <p:nvSpPr>
          <p:cNvPr id="4" name="Textfeld 3"/>
          <p:cNvSpPr txBox="1"/>
          <p:nvPr/>
        </p:nvSpPr>
        <p:spPr bwMode="auto">
          <a:xfrm>
            <a:off x="2602207" y="2720709"/>
            <a:ext cx="3400538" cy="1295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400" b="1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ea typeface="+mn-ea"/>
                <a:cs typeface="Arial"/>
              </a:rPr>
              <a:t>4.</a:t>
            </a:r>
            <a:r>
              <a:rPr lang="de-DE" sz="14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ea typeface="+mn-ea"/>
                <a:cs typeface="Arial"/>
              </a:rPr>
              <a:t> Eine neue Aufschrift wird hinzugefügt. Für diese werden zunächst Farbe, </a:t>
            </a:r>
            <a:r>
              <a:rPr lang="de-DE" sz="1400">
                <a:solidFill>
                  <a:prstClr val="black"/>
                </a:solidFill>
                <a:latin typeface="Arial"/>
                <a:cs typeface="Arial"/>
              </a:rPr>
              <a:t>G</a:t>
            </a:r>
            <a:r>
              <a:rPr lang="de-DE" sz="1400" b="0" i="0" u="none" strike="noStrike" cap="none" spc="0">
                <a:ln>
                  <a:noFill/>
                </a:ln>
                <a:solidFill>
                  <a:prstClr val="black"/>
                </a:solidFill>
                <a:latin typeface="Arial"/>
                <a:ea typeface="+mn-ea"/>
                <a:cs typeface="Arial"/>
              </a:rPr>
              <a:t>röße und Position der Schrift festgelegt.</a:t>
            </a:r>
            <a:endParaRPr/>
          </a:p>
          <a:p>
            <a:pPr>
              <a:defRPr/>
            </a:pPr>
            <a:endParaRPr lang="de-DE" sz="1100"/>
          </a:p>
        </p:txBody>
      </p:sp>
      <p:sp>
        <p:nvSpPr>
          <p:cNvPr id="5" name="Textfeld 4"/>
          <p:cNvSpPr txBox="1"/>
          <p:nvPr/>
        </p:nvSpPr>
        <p:spPr bwMode="auto">
          <a:xfrm>
            <a:off x="1993610" y="2484522"/>
            <a:ext cx="5719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400" b="1">
                <a:latin typeface="Arial"/>
                <a:cs typeface="Arial"/>
              </a:rPr>
              <a:t>3.</a:t>
            </a:r>
            <a:r>
              <a:rPr lang="de-DE" sz="1400">
                <a:latin typeface="Arial"/>
                <a:cs typeface="Arial"/>
              </a:rPr>
              <a:t> Die aktuelle Displayaufschrift wird gelöscht.</a:t>
            </a:r>
            <a:endParaRPr/>
          </a:p>
        </p:txBody>
      </p:sp>
      <p:sp>
        <p:nvSpPr>
          <p:cNvPr id="6" name="Textfeld 5"/>
          <p:cNvSpPr txBox="1"/>
          <p:nvPr/>
        </p:nvSpPr>
        <p:spPr bwMode="auto">
          <a:xfrm>
            <a:off x="1812937" y="2234372"/>
            <a:ext cx="7863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1400" b="1">
                <a:latin typeface="Arial"/>
                <a:cs typeface="Arial"/>
              </a:rPr>
              <a:t>2.</a:t>
            </a:r>
            <a:r>
              <a:rPr lang="de-DE" sz="1400">
                <a:latin typeface="Arial"/>
                <a:cs typeface="Arial"/>
              </a:rPr>
              <a:t> Wiederkehrend laufen dann in einer Endlosschleife folgende Prozesse ab:</a:t>
            </a:r>
            <a:endParaRPr/>
          </a:p>
        </p:txBody>
      </p:sp>
      <p:sp>
        <p:nvSpPr>
          <p:cNvPr id="7" name="Geschweifte Klammer rechts 6"/>
          <p:cNvSpPr/>
          <p:nvPr/>
        </p:nvSpPr>
        <p:spPr bwMode="auto">
          <a:xfrm>
            <a:off x="2005501" y="1747760"/>
            <a:ext cx="209005" cy="486612"/>
          </a:xfrm>
          <a:prstGeom prst="rightBrace">
            <a:avLst>
              <a:gd name="adj1" fmla="val 2960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" name="Geschweifte Klammer rechts 7"/>
          <p:cNvSpPr/>
          <p:nvPr/>
        </p:nvSpPr>
        <p:spPr bwMode="auto">
          <a:xfrm>
            <a:off x="1616238" y="2268358"/>
            <a:ext cx="209005" cy="234000"/>
          </a:xfrm>
          <a:prstGeom prst="rightBrace">
            <a:avLst>
              <a:gd name="adj1" fmla="val 1896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" name="Geschweifte Klammer rechts 8"/>
          <p:cNvSpPr/>
          <p:nvPr/>
        </p:nvSpPr>
        <p:spPr bwMode="auto">
          <a:xfrm>
            <a:off x="1782852" y="2524991"/>
            <a:ext cx="209005" cy="234000"/>
          </a:xfrm>
          <a:prstGeom prst="rightBrace">
            <a:avLst>
              <a:gd name="adj1" fmla="val 2048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" name="Geschweifte Klammer rechts 9"/>
          <p:cNvSpPr/>
          <p:nvPr/>
        </p:nvSpPr>
        <p:spPr bwMode="auto">
          <a:xfrm>
            <a:off x="2383630" y="2778043"/>
            <a:ext cx="209005" cy="1502643"/>
          </a:xfrm>
          <a:prstGeom prst="rightBrace">
            <a:avLst>
              <a:gd name="adj1" fmla="val 29600"/>
              <a:gd name="adj2" fmla="val 3115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" name="Geschweifte Klammer rechts 10"/>
          <p:cNvSpPr/>
          <p:nvPr/>
        </p:nvSpPr>
        <p:spPr bwMode="auto">
          <a:xfrm>
            <a:off x="6142830" y="4314235"/>
            <a:ext cx="209005" cy="1502643"/>
          </a:xfrm>
          <a:prstGeom prst="rightBrace">
            <a:avLst>
              <a:gd name="adj1" fmla="val 29043"/>
              <a:gd name="adj2" fmla="val 31152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" name="Textfeld 188">
            <a:extLst>
              <a:ext uri="{FF2B5EF4-FFF2-40B4-BE49-F238E27FC236}">
                <a16:creationId xmlns:a16="http://schemas.microsoft.com/office/drawing/2014/main" id="{66699763-D4B1-798C-610C-36F262B32618}"/>
              </a:ext>
            </a:extLst>
          </p:cNvPr>
          <p:cNvSpPr txBox="1"/>
          <p:nvPr/>
        </p:nvSpPr>
        <p:spPr bwMode="auto">
          <a:xfrm>
            <a:off x="729955" y="6087632"/>
            <a:ext cx="5462819" cy="262357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buNone/>
            </a:pP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Screenshot </a:t>
            </a:r>
            <a:r>
              <a:rPr lang="de-DE" sz="800" dirty="0" err="1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Blockly</a:t>
            </a:r>
            <a:r>
              <a:rPr lang="de-DE" sz="800" dirty="0">
                <a:effectLst/>
                <a:latin typeface="Fira Sans" panose="020B0503050000020004" pitchFamily="34" charset="0"/>
                <a:ea typeface="SimSun" panose="02010600030101010101" pitchFamily="2" charset="-122"/>
                <a:cs typeface="Tahoma" panose="020B0604030504040204" pitchFamily="34" charset="0"/>
              </a:rPr>
              <a:t>-Code © Institut für Geoinformatik Universität Münster 2025, blockly.sensebox.de </a:t>
            </a:r>
            <a:endParaRPr lang="de-DE" sz="1000" dirty="0">
              <a:effectLst/>
              <a:latin typeface="Fira Sans" panose="020B0503050000020004" pitchFamily="34" charset="0"/>
              <a:ea typeface="SimSun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317</Words>
  <Application>Microsoft Office PowerPoint</Application>
  <DocSecurity>0</DocSecurity>
  <PresentationFormat>A4-Papier (210 x 297 mm)</PresentationFormat>
  <Paragraphs>34</Paragraphs>
  <Slides>9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Fira Sans</vt:lpstr>
      <vt:lpstr>Office</vt:lpstr>
      <vt:lpstr>PowerPoint-Präsentation</vt:lpstr>
      <vt:lpstr>PowerPoint-Präsentation</vt:lpstr>
      <vt:lpstr>PowerPoint-Präsentation</vt:lpstr>
      <vt:lpstr>Hilfekarte 1</vt:lpstr>
      <vt:lpstr>Hilfekarte 2</vt:lpstr>
      <vt:lpstr>PowerPoint-Präsentation</vt:lpstr>
      <vt:lpstr>PowerPoint-Präsentation</vt:lpstr>
      <vt:lpstr>Hilfekarte 3</vt:lpstr>
      <vt:lpstr>Lösung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Isabell Helbing</dc:creator>
  <cp:keywords/>
  <dc:description/>
  <cp:lastModifiedBy>Philipp Pelzer</cp:lastModifiedBy>
  <cp:revision>30</cp:revision>
  <dcterms:created xsi:type="dcterms:W3CDTF">2023-09-06T05:34:37Z</dcterms:created>
  <dcterms:modified xsi:type="dcterms:W3CDTF">2026-04-20T09:34:59Z</dcterms:modified>
  <cp:category/>
  <dc:identifier/>
  <cp:contentStatus/>
  <dc:language/>
  <cp:version/>
</cp:coreProperties>
</file>