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7" r:id="rId2"/>
    <p:sldId id="286" r:id="rId3"/>
    <p:sldId id="262" r:id="rId4"/>
    <p:sldId id="282" r:id="rId5"/>
    <p:sldId id="276" r:id="rId6"/>
    <p:sldId id="277" r:id="rId7"/>
    <p:sldId id="278" r:id="rId8"/>
    <p:sldId id="283" r:id="rId9"/>
    <p:sldId id="263" r:id="rId10"/>
    <p:sldId id="264" r:id="rId11"/>
    <p:sldId id="265" r:id="rId12"/>
    <p:sldId id="266" r:id="rId13"/>
    <p:sldId id="284" r:id="rId14"/>
    <p:sldId id="268" r:id="rId15"/>
    <p:sldId id="285" r:id="rId16"/>
    <p:sldId id="270" r:id="rId17"/>
    <p:sldId id="271" r:id="rId18"/>
    <p:sldId id="274" r:id="rId19"/>
    <p:sldId id="325" r:id="rId20"/>
    <p:sldId id="287" r:id="rId21"/>
    <p:sldId id="288" r:id="rId2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707B1C6-8653-0515-B69C-7C691306C342}" name="Philip Seufert" initials="PS" userId="S::philip.seufert@forum-bd.de::379a0ac2-bf9c-42d0-80bb-b46f3bcacd5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052" autoAdjust="0"/>
    <p:restoredTop sz="94719"/>
  </p:normalViewPr>
  <p:slideViewPr>
    <p:cSldViewPr snapToGrid="0">
      <p:cViewPr varScale="1">
        <p:scale>
          <a:sx n="70" d="100"/>
          <a:sy n="70" d="100"/>
        </p:scale>
        <p:origin x="141" y="48"/>
      </p:cViewPr>
      <p:guideLst/>
    </p:cSldViewPr>
  </p:slideViewPr>
  <p:notesTextViewPr>
    <p:cViewPr>
      <p:scale>
        <a:sx n="1" d="1"/>
        <a:sy n="1" d="1"/>
      </p:scale>
      <p:origin x="0" y="0"/>
    </p:cViewPr>
  </p:notesTextViewPr>
  <p:sorterViewPr>
    <p:cViewPr>
      <p:scale>
        <a:sx n="100" d="100"/>
        <a:sy n="100" d="100"/>
      </p:scale>
      <p:origin x="0" y="-6627"/>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6468B5-C819-465E-8816-97F6B33B901C}" type="datetimeFigureOut">
              <a:rPr lang="de-DE" smtClean="0"/>
              <a:t>16.12.2025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AA4B07-917D-4566-8110-3025DF9D3BE5}" type="slidenum">
              <a:rPr lang="de-DE" smtClean="0"/>
              <a:t>‹Nr.›</a:t>
            </a:fld>
            <a:endParaRPr lang="de-DE"/>
          </a:p>
        </p:txBody>
      </p:sp>
    </p:spTree>
    <p:extLst>
      <p:ext uri="{BB962C8B-B14F-4D97-AF65-F5344CB8AC3E}">
        <p14:creationId xmlns:p14="http://schemas.microsoft.com/office/powerpoint/2010/main" val="12840473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610011436" name="Folienbildplatzhalter 1"/>
          <p:cNvSpPr>
            <a:spLocks noGrp="1" noRot="1" noChangeAspect="1"/>
          </p:cNvSpPr>
          <p:nvPr>
            <p:ph type="sldImg"/>
          </p:nvPr>
        </p:nvSpPr>
        <p:spPr bwMode="auto">
          <a:xfrm>
            <a:off x="381000" y="685800"/>
            <a:ext cx="6096000" cy="3429000"/>
          </a:xfrm>
        </p:spPr>
      </p:sp>
      <p:sp>
        <p:nvSpPr>
          <p:cNvPr id="497845848" name="Notizenplatzhalter 2"/>
          <p:cNvSpPr>
            <a:spLocks noGrp="1"/>
          </p:cNvSpPr>
          <p:nvPr>
            <p:ph type="body" idx="1"/>
          </p:nvPr>
        </p:nvSpPr>
        <p:spPr bwMode="auto"/>
        <p:txBody>
          <a:bodyPr/>
          <a:lstStyle/>
          <a:p>
            <a:pPr>
              <a:defRPr/>
            </a:pPr>
            <a:r>
              <a:rPr lang="de-DE"/>
              <a:t>Organisatorische Fragen?</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381000" y="685800"/>
            <a:ext cx="6096000" cy="3429000"/>
          </a:xfrm>
        </p:spPr>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82F09318-D1A6-A21C-14C7-D49D240B4924}" type="slidenum">
              <a:rPr/>
              <a:t>12</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25F2A0-B8C5-198B-C253-8373A2DD1D2E}"/>
            </a:ext>
          </a:extLst>
        </p:cNvPr>
        <p:cNvGrpSpPr/>
        <p:nvPr/>
      </p:nvGrpSpPr>
      <p:grpSpPr bwMode="auto">
        <a:xfrm>
          <a:off x="0" y="0"/>
          <a:ext cx="0" cy="0"/>
          <a:chOff x="0" y="0"/>
          <a:chExt cx="0" cy="0"/>
        </a:xfrm>
      </p:grpSpPr>
      <p:sp>
        <p:nvSpPr>
          <p:cNvPr id="610011436" name="Folienbildplatzhalter 1">
            <a:extLst>
              <a:ext uri="{FF2B5EF4-FFF2-40B4-BE49-F238E27FC236}">
                <a16:creationId xmlns:a16="http://schemas.microsoft.com/office/drawing/2014/main" id="{FA39B597-4BC9-8FCC-2043-EBB37789FA13}"/>
              </a:ext>
            </a:extLst>
          </p:cNvPr>
          <p:cNvSpPr>
            <a:spLocks noGrp="1" noRot="1" noChangeAspect="1"/>
          </p:cNvSpPr>
          <p:nvPr>
            <p:ph type="sldImg"/>
          </p:nvPr>
        </p:nvSpPr>
        <p:spPr bwMode="auto">
          <a:xfrm>
            <a:off x="381000" y="685800"/>
            <a:ext cx="6096000" cy="3429000"/>
          </a:xfrm>
        </p:spPr>
      </p:sp>
      <p:sp>
        <p:nvSpPr>
          <p:cNvPr id="497845848" name="Notizenplatzhalter 2">
            <a:extLst>
              <a:ext uri="{FF2B5EF4-FFF2-40B4-BE49-F238E27FC236}">
                <a16:creationId xmlns:a16="http://schemas.microsoft.com/office/drawing/2014/main" id="{784B31B7-888D-EA7A-7D28-6AA2F320A281}"/>
              </a:ext>
            </a:extLst>
          </p:cNvPr>
          <p:cNvSpPr>
            <a:spLocks noGrp="1"/>
          </p:cNvSpPr>
          <p:nvPr>
            <p:ph type="body" idx="1"/>
          </p:nvPr>
        </p:nvSpPr>
        <p:spPr bwMode="auto"/>
        <p:txBody>
          <a:bodyPr/>
          <a:lstStyle/>
          <a:p>
            <a:pPr>
              <a:defRPr/>
            </a:pPr>
            <a:r>
              <a:rPr lang="de-DE"/>
              <a:t>Organisatorische Fragen?</a:t>
            </a:r>
            <a:endParaRPr/>
          </a:p>
        </p:txBody>
      </p:sp>
    </p:spTree>
    <p:extLst>
      <p:ext uri="{BB962C8B-B14F-4D97-AF65-F5344CB8AC3E}">
        <p14:creationId xmlns:p14="http://schemas.microsoft.com/office/powerpoint/2010/main" val="1535316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956172078" name="Folienbildplatzhalter 1"/>
          <p:cNvSpPr>
            <a:spLocks noGrp="1" noRot="1" noChangeAspect="1"/>
          </p:cNvSpPr>
          <p:nvPr>
            <p:ph type="sldImg"/>
          </p:nvPr>
        </p:nvSpPr>
        <p:spPr bwMode="auto">
          <a:xfrm>
            <a:off x="381000" y="685800"/>
            <a:ext cx="6096000" cy="3429000"/>
          </a:xfrm>
        </p:spPr>
      </p:sp>
      <p:sp>
        <p:nvSpPr>
          <p:cNvPr id="1415842308" name="Notizenplatzhalter 2"/>
          <p:cNvSpPr>
            <a:spLocks noGrp="1"/>
          </p:cNvSpPr>
          <p:nvPr>
            <p:ph type="body" idx="1"/>
          </p:nvPr>
        </p:nvSpPr>
        <p:spPr bwMode="auto"/>
        <p:txBody>
          <a:bodyPr/>
          <a:lstStyle/>
          <a:p>
            <a:pPr>
              <a:defRPr/>
            </a:pPr>
            <a:endParaRPr lang="de-DE"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4A7757-82F1-A340-98D9-55653DCBBB50}"/>
            </a:ext>
          </a:extLst>
        </p:cNvPr>
        <p:cNvGrpSpPr/>
        <p:nvPr/>
      </p:nvGrpSpPr>
      <p:grpSpPr bwMode="auto">
        <a:xfrm>
          <a:off x="0" y="0"/>
          <a:ext cx="0" cy="0"/>
          <a:chOff x="0" y="0"/>
          <a:chExt cx="0" cy="0"/>
        </a:xfrm>
      </p:grpSpPr>
      <p:sp>
        <p:nvSpPr>
          <p:cNvPr id="610011436" name="Folienbildplatzhalter 1">
            <a:extLst>
              <a:ext uri="{FF2B5EF4-FFF2-40B4-BE49-F238E27FC236}">
                <a16:creationId xmlns:a16="http://schemas.microsoft.com/office/drawing/2014/main" id="{705231DD-3F2B-EA27-48A4-182DC01ABD23}"/>
              </a:ext>
            </a:extLst>
          </p:cNvPr>
          <p:cNvSpPr>
            <a:spLocks noGrp="1" noRot="1" noChangeAspect="1"/>
          </p:cNvSpPr>
          <p:nvPr>
            <p:ph type="sldImg"/>
          </p:nvPr>
        </p:nvSpPr>
        <p:spPr bwMode="auto">
          <a:xfrm>
            <a:off x="381000" y="685800"/>
            <a:ext cx="6096000" cy="3429000"/>
          </a:xfrm>
        </p:spPr>
      </p:sp>
      <p:sp>
        <p:nvSpPr>
          <p:cNvPr id="497845848" name="Notizenplatzhalter 2">
            <a:extLst>
              <a:ext uri="{FF2B5EF4-FFF2-40B4-BE49-F238E27FC236}">
                <a16:creationId xmlns:a16="http://schemas.microsoft.com/office/drawing/2014/main" id="{F5324C48-5718-EEDE-93BC-14C1873F392F}"/>
              </a:ext>
            </a:extLst>
          </p:cNvPr>
          <p:cNvSpPr>
            <a:spLocks noGrp="1"/>
          </p:cNvSpPr>
          <p:nvPr>
            <p:ph type="body" idx="1"/>
          </p:nvPr>
        </p:nvSpPr>
        <p:spPr bwMode="auto"/>
        <p:txBody>
          <a:bodyPr/>
          <a:lstStyle/>
          <a:p>
            <a:pPr>
              <a:defRPr/>
            </a:pPr>
            <a:r>
              <a:rPr lang="de-DE"/>
              <a:t>Organisatorische Fragen?</a:t>
            </a:r>
            <a:endParaRPr/>
          </a:p>
        </p:txBody>
      </p:sp>
    </p:spTree>
    <p:extLst>
      <p:ext uri="{BB962C8B-B14F-4D97-AF65-F5344CB8AC3E}">
        <p14:creationId xmlns:p14="http://schemas.microsoft.com/office/powerpoint/2010/main" val="20909964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22404633" name="Folienbildplatzhalter 1"/>
          <p:cNvSpPr>
            <a:spLocks noGrp="1" noRot="1" noChangeAspect="1"/>
          </p:cNvSpPr>
          <p:nvPr>
            <p:ph type="sldImg"/>
          </p:nvPr>
        </p:nvSpPr>
        <p:spPr bwMode="auto">
          <a:xfrm>
            <a:off x="381000" y="685800"/>
            <a:ext cx="6096000" cy="3429000"/>
          </a:xfrm>
        </p:spPr>
      </p:sp>
      <p:sp>
        <p:nvSpPr>
          <p:cNvPr id="888009324" name="Notizenplatzhalter 2"/>
          <p:cNvSpPr>
            <a:spLocks noGrp="1"/>
          </p:cNvSpPr>
          <p:nvPr>
            <p:ph type="body" idx="1"/>
          </p:nvPr>
        </p:nvSpPr>
        <p:spPr bwMode="auto"/>
        <p:txBody>
          <a:bodyPr/>
          <a:lstStyle/>
          <a:p>
            <a:pPr>
              <a:defRPr/>
            </a:pPr>
            <a:r>
              <a:rPr lang="de-DE"/>
              <a:t>Inhaltliche Fragen?</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782902669" name="Folienbildplatzhalter 1"/>
          <p:cNvSpPr>
            <a:spLocks noGrp="1" noRot="1" noChangeAspect="1"/>
          </p:cNvSpPr>
          <p:nvPr>
            <p:ph type="sldImg"/>
          </p:nvPr>
        </p:nvSpPr>
        <p:spPr bwMode="auto">
          <a:xfrm>
            <a:off x="381000" y="685800"/>
            <a:ext cx="6096000" cy="3429000"/>
          </a:xfrm>
        </p:spPr>
      </p:sp>
      <p:sp>
        <p:nvSpPr>
          <p:cNvPr id="1880636231" name="Notizenplatzhalter 2"/>
          <p:cNvSpPr>
            <a:spLocks noGrp="1"/>
          </p:cNvSpPr>
          <p:nvPr>
            <p:ph type="body" idx="1"/>
          </p:nvPr>
        </p:nvSpPr>
        <p:spPr bwMode="auto"/>
        <p:txBody>
          <a:bodyPr/>
          <a:lstStyle/>
          <a:p>
            <a:pPr>
              <a:defRPr/>
            </a:pPr>
            <a:r>
              <a:rPr lang="de-DE"/>
              <a:t>Häkchen setzen, wenn fertig.</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022516882" name="Folienbildplatzhalter 1"/>
          <p:cNvSpPr>
            <a:spLocks noGrp="1" noRot="1" noChangeAspect="1"/>
          </p:cNvSpPr>
          <p:nvPr>
            <p:ph type="sldImg"/>
          </p:nvPr>
        </p:nvSpPr>
        <p:spPr bwMode="auto">
          <a:xfrm>
            <a:off x="381000" y="685800"/>
            <a:ext cx="6096000" cy="3429000"/>
          </a:xfrm>
        </p:spPr>
      </p:sp>
      <p:sp>
        <p:nvSpPr>
          <p:cNvPr id="82066261" name="Notizenplatzhalter 2"/>
          <p:cNvSpPr>
            <a:spLocks noGrp="1"/>
          </p:cNvSpPr>
          <p:nvPr>
            <p:ph type="body" idx="1"/>
          </p:nvPr>
        </p:nvSpPr>
        <p:spPr bwMode="auto"/>
        <p:txBody>
          <a:bodyPr/>
          <a:lstStyle/>
          <a:p>
            <a:pPr>
              <a:defRPr/>
            </a:pPr>
            <a:r>
              <a:rPr lang="de-DE"/>
              <a:t>TN-Zertifikat wird im Nachgang per Mail zugesendet!</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67322401" name="Folienbildplatzhalter 1"/>
          <p:cNvSpPr>
            <a:spLocks noGrp="1" noRot="1" noChangeAspect="1"/>
          </p:cNvSpPr>
          <p:nvPr>
            <p:ph type="sldImg"/>
          </p:nvPr>
        </p:nvSpPr>
        <p:spPr bwMode="auto">
          <a:xfrm>
            <a:off x="381000" y="685800"/>
            <a:ext cx="6096000" cy="3429000"/>
          </a:xfrm>
        </p:spPr>
      </p:sp>
      <p:sp>
        <p:nvSpPr>
          <p:cNvPr id="1061540414" name="Notizenplatzhalter 2"/>
          <p:cNvSpPr>
            <a:spLocks noGrp="1"/>
          </p:cNvSpPr>
          <p:nvPr>
            <p:ph type="body" idx="1"/>
          </p:nvPr>
        </p:nvSpPr>
        <p:spPr bwMode="auto"/>
        <p:txBody>
          <a:bodyPr/>
          <a:lstStyle/>
          <a:p>
            <a:pPr>
              <a:defRPr/>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3FB546-D549-D6D3-565B-2DD30DD24181}"/>
            </a:ext>
          </a:extLst>
        </p:cNvPr>
        <p:cNvGrpSpPr/>
        <p:nvPr/>
      </p:nvGrpSpPr>
      <p:grpSpPr bwMode="auto">
        <a:xfrm>
          <a:off x="0" y="0"/>
          <a:ext cx="0" cy="0"/>
          <a:chOff x="0" y="0"/>
          <a:chExt cx="0" cy="0"/>
        </a:xfrm>
      </p:grpSpPr>
      <p:sp>
        <p:nvSpPr>
          <p:cNvPr id="610011436" name="Folienbildplatzhalter 1">
            <a:extLst>
              <a:ext uri="{FF2B5EF4-FFF2-40B4-BE49-F238E27FC236}">
                <a16:creationId xmlns:a16="http://schemas.microsoft.com/office/drawing/2014/main" id="{C6496BFE-A824-2208-9F3D-A339A16915F3}"/>
              </a:ext>
            </a:extLst>
          </p:cNvPr>
          <p:cNvSpPr>
            <a:spLocks noGrp="1" noRot="1" noChangeAspect="1"/>
          </p:cNvSpPr>
          <p:nvPr>
            <p:ph type="sldImg"/>
          </p:nvPr>
        </p:nvSpPr>
        <p:spPr bwMode="auto">
          <a:xfrm>
            <a:off x="381000" y="685800"/>
            <a:ext cx="6096000" cy="3429000"/>
          </a:xfrm>
        </p:spPr>
      </p:sp>
      <p:sp>
        <p:nvSpPr>
          <p:cNvPr id="497845848" name="Notizenplatzhalter 2">
            <a:extLst>
              <a:ext uri="{FF2B5EF4-FFF2-40B4-BE49-F238E27FC236}">
                <a16:creationId xmlns:a16="http://schemas.microsoft.com/office/drawing/2014/main" id="{87097947-84DB-DB56-F5B4-2FED612B58F9}"/>
              </a:ext>
            </a:extLst>
          </p:cNvPr>
          <p:cNvSpPr>
            <a:spLocks noGrp="1"/>
          </p:cNvSpPr>
          <p:nvPr>
            <p:ph type="body" idx="1"/>
          </p:nvPr>
        </p:nvSpPr>
        <p:spPr bwMode="auto"/>
        <p:txBody>
          <a:bodyPr/>
          <a:lstStyle/>
          <a:p>
            <a:pPr>
              <a:defRPr/>
            </a:pPr>
            <a:r>
              <a:rPr lang="de-DE"/>
              <a:t>Organisatorische Fragen?</a:t>
            </a:r>
            <a:endParaRPr/>
          </a:p>
        </p:txBody>
      </p:sp>
    </p:spTree>
    <p:extLst>
      <p:ext uri="{BB962C8B-B14F-4D97-AF65-F5344CB8AC3E}">
        <p14:creationId xmlns:p14="http://schemas.microsoft.com/office/powerpoint/2010/main" val="5713825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693276397" name="Folienbildplatzhalter 1"/>
          <p:cNvSpPr>
            <a:spLocks noGrp="1" noRot="1" noChangeAspect="1"/>
          </p:cNvSpPr>
          <p:nvPr>
            <p:ph type="sldImg"/>
          </p:nvPr>
        </p:nvSpPr>
        <p:spPr bwMode="auto">
          <a:xfrm>
            <a:off x="381000" y="685800"/>
            <a:ext cx="6096000" cy="3429000"/>
          </a:xfrm>
        </p:spPr>
      </p:sp>
      <p:sp>
        <p:nvSpPr>
          <p:cNvPr id="888870221" name="Notizenplatzhalter 2"/>
          <p:cNvSpPr>
            <a:spLocks noGrp="1"/>
          </p:cNvSpPr>
          <p:nvPr>
            <p:ph type="body" idx="1"/>
          </p:nvPr>
        </p:nvSpPr>
        <p:spPr bwMode="auto"/>
        <p:txBody>
          <a:bodyPr/>
          <a:lstStyle/>
          <a:p>
            <a:pPr marL="685800" indent="-228600" algn="l">
              <a:spcBef>
                <a:spcPts val="0"/>
              </a:spcBef>
              <a:spcAft>
                <a:spcPts val="0"/>
              </a:spcAft>
            </a:pPr>
            <a:endParaRPr lang="de-DE"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57313782" name="Folienbildplatzhalter 1"/>
          <p:cNvSpPr>
            <a:spLocks noGrp="1" noRot="1" noChangeAspect="1"/>
          </p:cNvSpPr>
          <p:nvPr>
            <p:ph type="sldImg"/>
          </p:nvPr>
        </p:nvSpPr>
        <p:spPr bwMode="auto">
          <a:xfrm>
            <a:off x="381000" y="685800"/>
            <a:ext cx="6096000" cy="3429000"/>
          </a:xfrm>
        </p:spPr>
      </p:sp>
      <p:sp>
        <p:nvSpPr>
          <p:cNvPr id="747817750" name="Notizenplatzhalter 2"/>
          <p:cNvSpPr>
            <a:spLocks noGrp="1"/>
          </p:cNvSpPr>
          <p:nvPr>
            <p:ph type="body" idx="1"/>
          </p:nvPr>
        </p:nvSpPr>
        <p:spPr bwMode="auto"/>
        <p:txBody>
          <a:bodyPr/>
          <a:lstStyle/>
          <a:p>
            <a:pPr>
              <a:defRPr/>
            </a:pPr>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381000" y="685800"/>
            <a:ext cx="6096000" cy="3429000"/>
          </a:xfrm>
        </p:spPr>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337CDEB4-AB73-5096-DA9C-28EB6411A0B6}" type="slidenum">
              <a:rPr/>
              <a:t>7</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51A6F-D610-365A-38F6-FB6432A113E8}"/>
            </a:ext>
          </a:extLst>
        </p:cNvPr>
        <p:cNvGrpSpPr/>
        <p:nvPr/>
      </p:nvGrpSpPr>
      <p:grpSpPr bwMode="auto">
        <a:xfrm>
          <a:off x="0" y="0"/>
          <a:ext cx="0" cy="0"/>
          <a:chOff x="0" y="0"/>
          <a:chExt cx="0" cy="0"/>
        </a:xfrm>
      </p:grpSpPr>
      <p:sp>
        <p:nvSpPr>
          <p:cNvPr id="610011436" name="Folienbildplatzhalter 1">
            <a:extLst>
              <a:ext uri="{FF2B5EF4-FFF2-40B4-BE49-F238E27FC236}">
                <a16:creationId xmlns:a16="http://schemas.microsoft.com/office/drawing/2014/main" id="{E3F5CC00-6639-51E1-6180-E158146CA49D}"/>
              </a:ext>
            </a:extLst>
          </p:cNvPr>
          <p:cNvSpPr>
            <a:spLocks noGrp="1" noRot="1" noChangeAspect="1"/>
          </p:cNvSpPr>
          <p:nvPr>
            <p:ph type="sldImg"/>
          </p:nvPr>
        </p:nvSpPr>
        <p:spPr bwMode="auto">
          <a:xfrm>
            <a:off x="381000" y="685800"/>
            <a:ext cx="6096000" cy="3429000"/>
          </a:xfrm>
        </p:spPr>
      </p:sp>
      <p:sp>
        <p:nvSpPr>
          <p:cNvPr id="497845848" name="Notizenplatzhalter 2">
            <a:extLst>
              <a:ext uri="{FF2B5EF4-FFF2-40B4-BE49-F238E27FC236}">
                <a16:creationId xmlns:a16="http://schemas.microsoft.com/office/drawing/2014/main" id="{E4C1B308-C3D0-7F69-C9F2-2FB4DA9FD42B}"/>
              </a:ext>
            </a:extLst>
          </p:cNvPr>
          <p:cNvSpPr>
            <a:spLocks noGrp="1"/>
          </p:cNvSpPr>
          <p:nvPr>
            <p:ph type="body" idx="1"/>
          </p:nvPr>
        </p:nvSpPr>
        <p:spPr bwMode="auto"/>
        <p:txBody>
          <a:bodyPr/>
          <a:lstStyle/>
          <a:p>
            <a:pPr>
              <a:defRPr/>
            </a:pPr>
            <a:r>
              <a:rPr lang="de-DE"/>
              <a:t>Organisatorische Fragen?</a:t>
            </a:r>
            <a:endParaRPr/>
          </a:p>
        </p:txBody>
      </p:sp>
    </p:spTree>
    <p:extLst>
      <p:ext uri="{BB962C8B-B14F-4D97-AF65-F5344CB8AC3E}">
        <p14:creationId xmlns:p14="http://schemas.microsoft.com/office/powerpoint/2010/main" val="42837299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29296609" name="Folienbildplatzhalter 1"/>
          <p:cNvSpPr>
            <a:spLocks noGrp="1" noRot="1" noChangeAspect="1"/>
          </p:cNvSpPr>
          <p:nvPr>
            <p:ph type="sldImg"/>
          </p:nvPr>
        </p:nvSpPr>
        <p:spPr bwMode="auto">
          <a:xfrm>
            <a:off x="381000" y="685800"/>
            <a:ext cx="6096000" cy="3429000"/>
          </a:xfrm>
        </p:spPr>
      </p:sp>
      <p:sp>
        <p:nvSpPr>
          <p:cNvPr id="1898668030" name="Notizenplatzhalter 2"/>
          <p:cNvSpPr>
            <a:spLocks noGrp="1"/>
          </p:cNvSpPr>
          <p:nvPr>
            <p:ph type="body" idx="1"/>
          </p:nvPr>
        </p:nvSpPr>
        <p:spPr bwMode="auto"/>
        <p:txBody>
          <a:bodyPr/>
          <a:lstStyle/>
          <a:p>
            <a:pPr marL="0" marR="0" lvl="0" indent="0" algn="l" defTabSz="457200" rtl="0">
              <a:lnSpc>
                <a:spcPct val="125000"/>
              </a:lnSpc>
              <a:spcBef>
                <a:spcPts val="0"/>
              </a:spcBef>
              <a:spcAft>
                <a:spcPts val="0"/>
              </a:spcAft>
              <a:buClrTx/>
              <a:buSzTx/>
              <a:buFontTx/>
              <a:buNone/>
              <a:defRPr/>
            </a:pPr>
            <a:r>
              <a:rPr lang="de-DE" dirty="0"/>
              <a:t>Hier soll gestempelt werden. Dazu wird eine Videokonferenz-Software mit Stempel-Funktion benötigt, wie z.B. Zoom. Die Teilnehmenden klicken in Zoom auf „Kommentieren“ bzw. das Stift-Symbol. Dort kann das Stempel-Werkzeug ausgewählt werden, um verschiedene Symbole auf dem Bildschirm zu platzieren. Diese sind dann von der jeweiligen teilnehmenden Person veränderbar bzw. löschbar, alle Stempel können auch vom Admin gesammelt gelöscht werden.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970417675" name="Folienbildplatzhalter 1"/>
          <p:cNvSpPr>
            <a:spLocks noGrp="1" noRot="1" noChangeAspect="1"/>
          </p:cNvSpPr>
          <p:nvPr>
            <p:ph type="sldImg"/>
          </p:nvPr>
        </p:nvSpPr>
        <p:spPr bwMode="auto">
          <a:xfrm>
            <a:off x="381000" y="685800"/>
            <a:ext cx="6096000" cy="3429000"/>
          </a:xfrm>
        </p:spPr>
      </p:sp>
      <p:sp>
        <p:nvSpPr>
          <p:cNvPr id="660952988" name="Notizenplatzhalter 2"/>
          <p:cNvSpPr>
            <a:spLocks noGrp="1"/>
          </p:cNvSpPr>
          <p:nvPr>
            <p:ph type="body" idx="1"/>
          </p:nvPr>
        </p:nvSpPr>
        <p:spPr bwMode="auto"/>
        <p:txBody>
          <a:bodyPr/>
          <a:lstStyle/>
          <a:p>
            <a:pPr>
              <a:defRPr/>
            </a:pPr>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a:xfrm>
            <a:off x="381000" y="685800"/>
            <a:ext cx="6096000" cy="3429000"/>
          </a:xfrm>
        </p:spPr>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3A6B4214-D267-5D50-5C53-FC33E37225C8}" type="slidenum">
              <a:rPr/>
              <a:t>11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svg"/><Relationship Id="rId11" Type="http://schemas.openxmlformats.org/officeDocument/2006/relationships/image" Target="../media/image11.png"/><Relationship Id="rId5" Type="http://schemas.openxmlformats.org/officeDocument/2006/relationships/image" Target="../media/image7.png"/><Relationship Id="rId10" Type="http://schemas.openxmlformats.org/officeDocument/2006/relationships/image" Target="../media/image3.svg"/><Relationship Id="rId4" Type="http://schemas.openxmlformats.org/officeDocument/2006/relationships/image" Target="../media/image6.svg"/><Relationship Id="rId9"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20" name="Grafik 19">
            <a:extLst>
              <a:ext uri="{FF2B5EF4-FFF2-40B4-BE49-F238E27FC236}">
                <a16:creationId xmlns:a16="http://schemas.microsoft.com/office/drawing/2014/main" id="{F3D2CEA3-64CE-2588-1FB5-2EC412C707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5428499"/>
          </a:xfrm>
          <a:prstGeom prst="rect">
            <a:avLst/>
          </a:prstGeom>
        </p:spPr>
      </p:pic>
      <p:sp>
        <p:nvSpPr>
          <p:cNvPr id="2" name="Titel 1">
            <a:extLst>
              <a:ext uri="{FF2B5EF4-FFF2-40B4-BE49-F238E27FC236}">
                <a16:creationId xmlns:a16="http://schemas.microsoft.com/office/drawing/2014/main" id="{0B6D8667-F6E9-9721-B16F-76C9643965B7}"/>
              </a:ext>
            </a:extLst>
          </p:cNvPr>
          <p:cNvSpPr>
            <a:spLocks noGrp="1"/>
          </p:cNvSpPr>
          <p:nvPr>
            <p:ph type="ctrTitle" hasCustomPrompt="1"/>
          </p:nvPr>
        </p:nvSpPr>
        <p:spPr>
          <a:xfrm>
            <a:off x="1328738" y="2187018"/>
            <a:ext cx="10303938" cy="2686639"/>
          </a:xfrm>
        </p:spPr>
        <p:txBody>
          <a:bodyPr anchor="t" anchorCtr="0"/>
          <a:lstStyle>
            <a:lvl1pPr algn="l">
              <a:lnSpc>
                <a:spcPts val="4800"/>
              </a:lnSpc>
              <a:defRPr sz="4000"/>
            </a:lvl1pPr>
          </a:lstStyle>
          <a:p>
            <a:r>
              <a:rPr lang="de-DE" dirty="0"/>
              <a:t>Überschrift</a:t>
            </a:r>
          </a:p>
        </p:txBody>
      </p:sp>
      <p:sp>
        <p:nvSpPr>
          <p:cNvPr id="3" name="Untertitel 2">
            <a:extLst>
              <a:ext uri="{FF2B5EF4-FFF2-40B4-BE49-F238E27FC236}">
                <a16:creationId xmlns:a16="http://schemas.microsoft.com/office/drawing/2014/main" id="{244A91EE-7584-591D-F5FB-F798A1ED6766}"/>
              </a:ext>
            </a:extLst>
          </p:cNvPr>
          <p:cNvSpPr>
            <a:spLocks noGrp="1"/>
          </p:cNvSpPr>
          <p:nvPr>
            <p:ph type="subTitle" idx="1" hasCustomPrompt="1"/>
          </p:nvPr>
        </p:nvSpPr>
        <p:spPr>
          <a:xfrm>
            <a:off x="1328738" y="1746015"/>
            <a:ext cx="1197646" cy="305252"/>
          </a:xfrm>
          <a:solidFill>
            <a:schemeClr val="bg1"/>
          </a:solidFill>
        </p:spPr>
        <p:txBody>
          <a:bodyPr wrap="square" lIns="54000" tIns="43200" rIns="54000" bIns="43200" anchor="ctr" anchorCtr="0">
            <a:spAutoFit/>
          </a:bodyPr>
          <a:lstStyle>
            <a:lvl1pPr marL="0" indent="0" algn="l">
              <a:lnSpc>
                <a:spcPts val="1650"/>
              </a:lnSpc>
              <a:buNone/>
              <a:defRPr sz="15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Text</a:t>
            </a:r>
          </a:p>
        </p:txBody>
      </p:sp>
      <p:pic>
        <p:nvPicPr>
          <p:cNvPr id="11" name="Grafik 10">
            <a:extLst>
              <a:ext uri="{FF2B5EF4-FFF2-40B4-BE49-F238E27FC236}">
                <a16:creationId xmlns:a16="http://schemas.microsoft.com/office/drawing/2014/main" id="{075656A4-E39E-B854-8149-7B1EB5CA370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60110" y="5848979"/>
            <a:ext cx="2661721" cy="527852"/>
          </a:xfrm>
          <a:prstGeom prst="rect">
            <a:avLst/>
          </a:prstGeom>
        </p:spPr>
      </p:pic>
      <p:pic>
        <p:nvPicPr>
          <p:cNvPr id="13" name="Grafik 12">
            <a:extLst>
              <a:ext uri="{FF2B5EF4-FFF2-40B4-BE49-F238E27FC236}">
                <a16:creationId xmlns:a16="http://schemas.microsoft.com/office/drawing/2014/main" id="{00082828-590A-492F-5DD3-0BF3516F193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004424" y="5552576"/>
            <a:ext cx="1901825" cy="1306981"/>
          </a:xfrm>
          <a:prstGeom prst="rect">
            <a:avLst/>
          </a:prstGeom>
        </p:spPr>
      </p:pic>
      <p:pic>
        <p:nvPicPr>
          <p:cNvPr id="17" name="Grafik 16">
            <a:extLst>
              <a:ext uri="{FF2B5EF4-FFF2-40B4-BE49-F238E27FC236}">
                <a16:creationId xmlns:a16="http://schemas.microsoft.com/office/drawing/2014/main" id="{F7E6945F-8B28-5F7D-FB3B-150F4A99D62B}"/>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7525583" y="5949499"/>
            <a:ext cx="1662867" cy="373677"/>
          </a:xfrm>
          <a:prstGeom prst="rect">
            <a:avLst/>
          </a:prstGeom>
        </p:spPr>
      </p:pic>
      <p:pic>
        <p:nvPicPr>
          <p:cNvPr id="5" name="Grafik 4">
            <a:extLst>
              <a:ext uri="{FF2B5EF4-FFF2-40B4-BE49-F238E27FC236}">
                <a16:creationId xmlns:a16="http://schemas.microsoft.com/office/drawing/2014/main" id="{2D2F5E34-CEBD-A6C8-F153-46E1D9B7C298}"/>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8216336" y="572791"/>
            <a:ext cx="3768281" cy="604076"/>
          </a:xfrm>
          <a:prstGeom prst="rect">
            <a:avLst/>
          </a:prstGeom>
        </p:spPr>
      </p:pic>
      <p:pic>
        <p:nvPicPr>
          <p:cNvPr id="6" name="Grafik 5">
            <a:extLst>
              <a:ext uri="{FF2B5EF4-FFF2-40B4-BE49-F238E27FC236}">
                <a16:creationId xmlns:a16="http://schemas.microsoft.com/office/drawing/2014/main" id="{04E951E6-E8BC-8384-3C14-8CE47A7211B8}"/>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4463376" y="5640206"/>
            <a:ext cx="1820662" cy="992261"/>
          </a:xfrm>
          <a:prstGeom prst="rect">
            <a:avLst/>
          </a:prstGeom>
        </p:spPr>
      </p:pic>
    </p:spTree>
    <p:extLst>
      <p:ext uri="{BB962C8B-B14F-4D97-AF65-F5344CB8AC3E}">
        <p14:creationId xmlns:p14="http://schemas.microsoft.com/office/powerpoint/2010/main" val="1112863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a:lstStyle/>
          <a:p>
            <a:pPr lvl="0"/>
            <a:r>
              <a:rPr lang="de-DE" dirty="0"/>
              <a:t>[Inhalte bitte hier einsetzen]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16.12.2025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3309002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pressum">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numCol="3" spcCol="90000"/>
          <a:lstStyle/>
          <a:p>
            <a:pPr lvl="0"/>
            <a:r>
              <a:rPr lang="de-DE" dirty="0"/>
              <a:t>[Inhalte bitte hier einsetzen]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16.12.2025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3690475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chluss">
    <p:bg>
      <p:bgPr>
        <a:solidFill>
          <a:schemeClr val="accent2"/>
        </a:solidFill>
        <a:effectLst/>
      </p:bgPr>
    </p:bg>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16.12.2025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
        <p:nvSpPr>
          <p:cNvPr id="10" name="Textplatzhalter 9">
            <a:extLst>
              <a:ext uri="{FF2B5EF4-FFF2-40B4-BE49-F238E27FC236}">
                <a16:creationId xmlns:a16="http://schemas.microsoft.com/office/drawing/2014/main" id="{B5BDA493-915D-395B-6340-41D7C5353512}"/>
              </a:ext>
            </a:extLst>
          </p:cNvPr>
          <p:cNvSpPr>
            <a:spLocks noGrp="1"/>
          </p:cNvSpPr>
          <p:nvPr>
            <p:ph type="body" sz="quarter" idx="13"/>
          </p:nvPr>
        </p:nvSpPr>
        <p:spPr>
          <a:xfrm>
            <a:off x="1328737" y="3242819"/>
            <a:ext cx="9304337" cy="1621414"/>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4" name="Textplatzhalter 9">
            <a:extLst>
              <a:ext uri="{FF2B5EF4-FFF2-40B4-BE49-F238E27FC236}">
                <a16:creationId xmlns:a16="http://schemas.microsoft.com/office/drawing/2014/main" id="{6E5C805C-17E6-19A2-0D07-32CEFE46064F}"/>
              </a:ext>
            </a:extLst>
          </p:cNvPr>
          <p:cNvSpPr>
            <a:spLocks noGrp="1"/>
          </p:cNvSpPr>
          <p:nvPr>
            <p:ph type="body" sz="quarter" idx="14"/>
          </p:nvPr>
        </p:nvSpPr>
        <p:spPr>
          <a:xfrm>
            <a:off x="1328737" y="5608947"/>
            <a:ext cx="9304337" cy="676261"/>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p:txBody>
      </p:sp>
      <p:pic>
        <p:nvPicPr>
          <p:cNvPr id="2" name="Grafik 1">
            <a:extLst>
              <a:ext uri="{FF2B5EF4-FFF2-40B4-BE49-F238E27FC236}">
                <a16:creationId xmlns:a16="http://schemas.microsoft.com/office/drawing/2014/main" id="{7FEAFA22-F4A6-081A-5D90-999889B406F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216336" y="572791"/>
            <a:ext cx="3768281" cy="604076"/>
          </a:xfrm>
          <a:prstGeom prst="rect">
            <a:avLst/>
          </a:prstGeom>
        </p:spPr>
      </p:pic>
    </p:spTree>
    <p:extLst>
      <p:ext uri="{BB962C8B-B14F-4D97-AF65-F5344CB8AC3E}">
        <p14:creationId xmlns:p14="http://schemas.microsoft.com/office/powerpoint/2010/main" val="75730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70B309-C59B-2CCB-524E-276FCBB67694}"/>
              </a:ext>
            </a:extLst>
          </p:cNvPr>
          <p:cNvSpPr>
            <a:spLocks noGrp="1"/>
          </p:cNvSpPr>
          <p:nvPr>
            <p:ph type="title" hasCustomPrompt="1"/>
          </p:nvPr>
        </p:nvSpPr>
        <p:spPr/>
        <p:txBody>
          <a:bodyPr/>
          <a:lstStyle>
            <a:lvl1pPr>
              <a:defRPr/>
            </a:lvl1pPr>
          </a:lstStyle>
          <a:p>
            <a:r>
              <a:rPr lang="de-DE" dirty="0"/>
              <a:t>Überschrift</a:t>
            </a:r>
          </a:p>
        </p:txBody>
      </p:sp>
      <p:sp>
        <p:nvSpPr>
          <p:cNvPr id="3" name="Datumsplatzhalter 2">
            <a:extLst>
              <a:ext uri="{FF2B5EF4-FFF2-40B4-BE49-F238E27FC236}">
                <a16:creationId xmlns:a16="http://schemas.microsoft.com/office/drawing/2014/main" id="{7EF600DB-96AF-AA7C-95FD-0AA27A051A7E}"/>
              </a:ext>
            </a:extLst>
          </p:cNvPr>
          <p:cNvSpPr>
            <a:spLocks noGrp="1"/>
          </p:cNvSpPr>
          <p:nvPr>
            <p:ph type="dt" sz="half" idx="10"/>
          </p:nvPr>
        </p:nvSpPr>
        <p:spPr/>
        <p:txBody>
          <a:bodyPr/>
          <a:lstStyle/>
          <a:p>
            <a:fld id="{04332C04-FA70-43ED-87F9-402E2825CCBB}" type="datetimeFigureOut">
              <a:rPr lang="de-DE" smtClean="0"/>
              <a:t>16.12.2025</a:t>
            </a:fld>
            <a:endParaRPr lang="de-DE"/>
          </a:p>
        </p:txBody>
      </p:sp>
      <p:sp>
        <p:nvSpPr>
          <p:cNvPr id="4" name="Fußzeilenplatzhalter 3">
            <a:extLst>
              <a:ext uri="{FF2B5EF4-FFF2-40B4-BE49-F238E27FC236}">
                <a16:creationId xmlns:a16="http://schemas.microsoft.com/office/drawing/2014/main" id="{817F4BC7-C433-F62C-B286-77BF4385BA41}"/>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D43F53E-AB30-7EA0-750D-1D607F48EF50}"/>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4265591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4C5BA57A-FE62-AB9A-6691-A7A65E55D099}"/>
              </a:ext>
            </a:extLst>
          </p:cNvPr>
          <p:cNvSpPr>
            <a:spLocks noGrp="1"/>
          </p:cNvSpPr>
          <p:nvPr>
            <p:ph type="dt" sz="half" idx="10"/>
          </p:nvPr>
        </p:nvSpPr>
        <p:spPr/>
        <p:txBody>
          <a:bodyPr/>
          <a:lstStyle/>
          <a:p>
            <a:fld id="{04332C04-FA70-43ED-87F9-402E2825CCBB}" type="datetimeFigureOut">
              <a:rPr lang="de-DE" smtClean="0"/>
              <a:t>16.12.2025</a:t>
            </a:fld>
            <a:endParaRPr lang="de-DE"/>
          </a:p>
        </p:txBody>
      </p:sp>
      <p:sp>
        <p:nvSpPr>
          <p:cNvPr id="3" name="Fußzeilenplatzhalter 2">
            <a:extLst>
              <a:ext uri="{FF2B5EF4-FFF2-40B4-BE49-F238E27FC236}">
                <a16:creationId xmlns:a16="http://schemas.microsoft.com/office/drawing/2014/main" id="{C46B98F4-B2AC-58B9-6AC5-E93F89BA518C}"/>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37ADF9B5-1C4E-2F37-CA65-D6CDEBBE5372}"/>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42211783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userDrawn="1">
  <p:cSld name="1_Titel und Inhalt">
    <p:spTree>
      <p:nvGrpSpPr>
        <p:cNvPr id="1" name=""/>
        <p:cNvGrpSpPr/>
        <p:nvPr/>
      </p:nvGrpSpPr>
      <p:grpSpPr bwMode="auto">
        <a:xfrm>
          <a:off x="0" y="0"/>
          <a:ext cx="0" cy="0"/>
          <a:chOff x="0" y="0"/>
          <a:chExt cx="0" cy="0"/>
        </a:xfrm>
      </p:grpSpPr>
      <p:sp>
        <p:nvSpPr>
          <p:cNvPr id="580761683" name="Fußzeilenplatzhalter 2"/>
          <p:cNvSpPr>
            <a:spLocks noGrp="1"/>
          </p:cNvSpPr>
          <p:nvPr>
            <p:ph type="ftr" sz="quarter" idx="11"/>
          </p:nvPr>
        </p:nvSpPr>
        <p:spPr bwMode="auto">
          <a:xfrm>
            <a:off x="970942" y="6633369"/>
            <a:ext cx="10057606" cy="188913"/>
          </a:xfrm>
          <a:prstGeom prst="rect">
            <a:avLst/>
          </a:prstGeom>
        </p:spPr>
        <p:txBody>
          <a:bodyPr/>
          <a:lstStyle>
            <a:lvl1pPr algn="l">
              <a:defRPr sz="900">
                <a:solidFill>
                  <a:schemeClr val="tx2"/>
                </a:solidFill>
                <a:latin typeface="Arial Narrow"/>
              </a:defRPr>
            </a:lvl1pPr>
          </a:lstStyle>
          <a:p>
            <a:pPr>
              <a:defRPr/>
            </a:pPr>
            <a:r>
              <a:rPr lang="de-DE"/>
              <a:t>26. Juni 2025 | Online-Fortbildung: Politische Medienkompetenz stärken! Teil 2</a:t>
            </a:r>
          </a:p>
        </p:txBody>
      </p:sp>
      <p:sp>
        <p:nvSpPr>
          <p:cNvPr id="1608431201" name="Inhaltsplatzhalter 2"/>
          <p:cNvSpPr>
            <a:spLocks noGrp="1"/>
          </p:cNvSpPr>
          <p:nvPr>
            <p:ph idx="12"/>
          </p:nvPr>
        </p:nvSpPr>
        <p:spPr bwMode="auto">
          <a:xfrm>
            <a:off x="947428" y="1485107"/>
            <a:ext cx="10178071" cy="4924425"/>
          </a:xfrm>
          <a:prstGeom prst="rect">
            <a:avLst/>
          </a:prstGeom>
        </p:spPr>
        <p:txBody>
          <a:bodyPr/>
          <a:lstStyle>
            <a:lvl1pPr marL="285750" indent="-285750">
              <a:buClr>
                <a:schemeClr val="accent1"/>
              </a:buClr>
              <a:buSzPct val="70000"/>
              <a:buFont typeface="Arial Narrow"/>
              <a:buChar char="►"/>
              <a:defRPr lang="de-DE" sz="2200">
                <a:solidFill>
                  <a:srgbClr val="000000"/>
                </a:solidFill>
                <a:latin typeface="Arial Narrow"/>
                <a:ea typeface="+mn-ea"/>
                <a:cs typeface="+mn-cs"/>
              </a:defRPr>
            </a:lvl1pPr>
            <a:lvl2pPr marL="327025" indent="-236538">
              <a:buClrTx/>
              <a:buSzPct val="100000"/>
              <a:buFont typeface="Arial"/>
              <a:buChar char="•"/>
              <a:defRPr lang="de-DE" sz="2200">
                <a:solidFill>
                  <a:srgbClr val="000000"/>
                </a:solidFill>
                <a:latin typeface="Arial Narrow"/>
                <a:ea typeface="+mn-ea"/>
                <a:cs typeface="+mn-cs"/>
              </a:defRPr>
            </a:lvl2pPr>
            <a:lvl3pPr marL="464344" indent="-241300">
              <a:buClrTx/>
              <a:buFont typeface="Arial"/>
              <a:buChar char="•"/>
              <a:defRPr sz="2200"/>
            </a:lvl3pPr>
            <a:lvl4pPr marL="598488" indent="-241300">
              <a:buClrTx/>
              <a:buFont typeface="Arial"/>
              <a:buChar char="•"/>
              <a:defRPr sz="2200"/>
            </a:lvl4pPr>
            <a:lvl5pPr marL="732632" indent="-238125">
              <a:buClrTx/>
              <a:buFont typeface="Arial"/>
              <a:buChar char="•"/>
              <a:defRPr sz="2200"/>
            </a:lvl5pPr>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a:p>
            <a:pPr marL="571500" indent="-571500">
              <a:buClr>
                <a:schemeClr val="accent1"/>
              </a:buClr>
              <a:buSzPct val="70000"/>
              <a:buFont typeface="Arial Narrow"/>
              <a:buChar char="►"/>
              <a:defRPr/>
            </a:pPr>
            <a:endParaRPr lang="de-DE"/>
          </a:p>
        </p:txBody>
      </p:sp>
      <p:sp>
        <p:nvSpPr>
          <p:cNvPr id="1934482144" name="Titel 1"/>
          <p:cNvSpPr>
            <a:spLocks noGrp="1"/>
          </p:cNvSpPr>
          <p:nvPr>
            <p:ph type="title"/>
          </p:nvPr>
        </p:nvSpPr>
        <p:spPr bwMode="auto">
          <a:xfrm>
            <a:off x="947428" y="98425"/>
            <a:ext cx="9436894" cy="719932"/>
          </a:xfrm>
          <a:prstGeom prst="rect">
            <a:avLst/>
          </a:prstGeom>
        </p:spPr>
        <p:txBody>
          <a:bodyPr anchor="b" anchorCtr="0"/>
          <a:lstStyle>
            <a:lvl1pPr>
              <a:defRPr>
                <a:solidFill>
                  <a:schemeClr val="tx1"/>
                </a:solidFill>
              </a:defRPr>
            </a:lvl1pPr>
          </a:lstStyle>
          <a:p>
            <a:pPr>
              <a:defRPr/>
            </a:pPr>
            <a:r>
              <a:rPr lang="de-DE"/>
              <a:t>Titelmasterformat durch Klicken bearbeiten</a:t>
            </a:r>
            <a:endParaRPr/>
          </a:p>
        </p:txBody>
      </p:sp>
      <p:sp>
        <p:nvSpPr>
          <p:cNvPr id="432452347" name="Rectangle 3"/>
          <p:cNvSpPr>
            <a:spLocks noGrp="1"/>
          </p:cNvSpPr>
          <p:nvPr>
            <p:ph type="sldNum" sz="quarter" idx="10"/>
          </p:nvPr>
        </p:nvSpPr>
        <p:spPr bwMode="auto">
          <a:xfrm>
            <a:off x="11088000" y="6660000"/>
            <a:ext cx="918000" cy="108000"/>
          </a:xfrm>
          <a:prstGeom prst="rect">
            <a:avLst/>
          </a:prstGeom>
        </p:spPr>
        <p:txBody>
          <a:bodyPr/>
          <a:lstStyle>
            <a:lvl1pPr>
              <a:defRPr/>
            </a:lvl1pPr>
          </a:lstStyle>
          <a:p>
            <a:pPr>
              <a:defRPr/>
            </a:pPr>
            <a:fld id="{6D79B608-30BF-4780-AD74-2A39D90104E2}" type="slidenum">
              <a:rPr lang="de-DE"/>
              <a:t>‹Nr.›</a:t>
            </a:fld>
            <a:endParaRPr lang="de-DE"/>
          </a:p>
        </p:txBody>
      </p:sp>
    </p:spTree>
    <p:extLst>
      <p:ext uri="{BB962C8B-B14F-4D97-AF65-F5344CB8AC3E}">
        <p14:creationId xmlns:p14="http://schemas.microsoft.com/office/powerpoint/2010/main" val="1329031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type="obj" userDrawn="1">
  <p:cSld name="Titel und zwei Inhalte">
    <p:spTree>
      <p:nvGrpSpPr>
        <p:cNvPr id="1" name=""/>
        <p:cNvGrpSpPr/>
        <p:nvPr/>
      </p:nvGrpSpPr>
      <p:grpSpPr bwMode="auto">
        <a:xfrm>
          <a:off x="0" y="0"/>
          <a:ext cx="0" cy="0"/>
          <a:chOff x="0" y="0"/>
          <a:chExt cx="0" cy="0"/>
        </a:xfrm>
      </p:grpSpPr>
      <p:sp>
        <p:nvSpPr>
          <p:cNvPr id="1531411764" name="Titel 1"/>
          <p:cNvSpPr>
            <a:spLocks noGrp="1"/>
          </p:cNvSpPr>
          <p:nvPr>
            <p:ph type="title"/>
          </p:nvPr>
        </p:nvSpPr>
        <p:spPr bwMode="auto">
          <a:xfrm>
            <a:off x="947428" y="98425"/>
            <a:ext cx="9436894" cy="719932"/>
          </a:xfrm>
          <a:prstGeom prst="rect">
            <a:avLst/>
          </a:prstGeom>
        </p:spPr>
        <p:txBody>
          <a:bodyPr anchor="b" anchorCtr="0"/>
          <a:lstStyle>
            <a:lvl1pPr>
              <a:defRPr>
                <a:solidFill>
                  <a:schemeClr val="tx1"/>
                </a:solidFill>
              </a:defRPr>
            </a:lvl1pPr>
          </a:lstStyle>
          <a:p>
            <a:pPr>
              <a:defRPr/>
            </a:pPr>
            <a:r>
              <a:rPr lang="de-DE"/>
              <a:t>Titelmasterformat durch Klicken bearbeiten</a:t>
            </a:r>
            <a:endParaRPr/>
          </a:p>
        </p:txBody>
      </p:sp>
      <p:sp>
        <p:nvSpPr>
          <p:cNvPr id="123811624" name="Inhaltsplatzhalter 2"/>
          <p:cNvSpPr>
            <a:spLocks noGrp="1"/>
          </p:cNvSpPr>
          <p:nvPr>
            <p:ph idx="1"/>
          </p:nvPr>
        </p:nvSpPr>
        <p:spPr bwMode="auto">
          <a:xfrm>
            <a:off x="947428" y="1484784"/>
            <a:ext cx="4968552" cy="4924748"/>
          </a:xfrm>
          <a:prstGeom prst="rect">
            <a:avLst/>
          </a:prstGeom>
        </p:spPr>
        <p:txBody>
          <a:bodyPr/>
          <a:lstStyle>
            <a:lvl1pPr>
              <a:defRPr sz="2200"/>
            </a:lvl1pPr>
            <a:lvl2pPr marL="461963" indent="-371475">
              <a:buClrTx/>
              <a:buSzPct val="100000"/>
              <a:buFont typeface="Arial"/>
              <a:buChar char="•"/>
              <a:defRPr lang="de-DE" sz="2200">
                <a:solidFill>
                  <a:srgbClr val="000000"/>
                </a:solidFill>
                <a:latin typeface="Arial Narrow"/>
                <a:ea typeface="+mn-ea"/>
                <a:cs typeface="+mn-cs"/>
              </a:defRPr>
            </a:lvl2pPr>
            <a:lvl3pPr marL="594519" indent="-371475">
              <a:buClrTx/>
              <a:buFont typeface="Arial"/>
              <a:buChar char="•"/>
              <a:defRPr lang="de-DE" sz="2200">
                <a:solidFill>
                  <a:srgbClr val="000000"/>
                </a:solidFill>
                <a:latin typeface="Arial Narrow"/>
                <a:ea typeface="+mn-ea"/>
                <a:cs typeface="+mn-cs"/>
              </a:defRPr>
            </a:lvl3pPr>
            <a:lvl4pPr marL="728663" indent="-371475">
              <a:buClrTx/>
              <a:buFont typeface="Arial"/>
              <a:buChar char="•"/>
              <a:defRPr lang="de-DE" sz="2200">
                <a:solidFill>
                  <a:srgbClr val="000000"/>
                </a:solidFill>
                <a:latin typeface="Arial Narrow"/>
                <a:ea typeface="+mn-ea"/>
                <a:cs typeface="+mn-cs"/>
              </a:defRPr>
            </a:lvl4pPr>
            <a:lvl5pPr marL="865982" indent="-371475">
              <a:buClrTx/>
              <a:buFont typeface="Arial"/>
              <a:buChar char="•"/>
              <a:defRPr lang="de-DE" sz="2200">
                <a:solidFill>
                  <a:srgbClr val="000000"/>
                </a:solidFill>
                <a:latin typeface="Arial Narrow"/>
                <a:ea typeface="+mn-ea"/>
                <a:cs typeface="+mn-cs"/>
              </a:defRPr>
            </a:lvl5pPr>
          </a:lstStyle>
          <a:p>
            <a:pPr lvl="0">
              <a:defRPr/>
            </a:pPr>
            <a:r>
              <a:rPr lang="de-DE"/>
              <a:t>Textmasterformat bearbeiten</a:t>
            </a:r>
            <a:endParaRPr/>
          </a:p>
          <a:p>
            <a:pPr marL="327025" lvl="1" indent="-236538" algn="l" rtl="0">
              <a:spcBef>
                <a:spcPts val="150"/>
              </a:spcBef>
              <a:spcAft>
                <a:spcPts val="0"/>
              </a:spcAft>
              <a:buClrTx/>
              <a:buSzPct val="100000"/>
              <a:buFont typeface="Arial"/>
              <a:buChar char="•"/>
              <a:defRPr/>
            </a:pPr>
            <a:r>
              <a:rPr lang="de-DE"/>
              <a:t>Zweite Ebene</a:t>
            </a:r>
            <a:endParaRPr/>
          </a:p>
          <a:p>
            <a:pPr marL="464344" lvl="2" indent="-241300" algn="l" rtl="0">
              <a:spcBef>
                <a:spcPts val="150"/>
              </a:spcBef>
              <a:spcAft>
                <a:spcPts val="0"/>
              </a:spcAft>
              <a:buClrTx/>
              <a:buSzPct val="100000"/>
              <a:buFont typeface="Arial"/>
              <a:buChar char="•"/>
              <a:defRPr/>
            </a:pPr>
            <a:r>
              <a:rPr lang="de-DE"/>
              <a:t>Dritte Ebene</a:t>
            </a:r>
            <a:endParaRPr/>
          </a:p>
          <a:p>
            <a:pPr marL="598488" lvl="3" indent="-241300" algn="l" rtl="0">
              <a:spcBef>
                <a:spcPts val="150"/>
              </a:spcBef>
              <a:spcAft>
                <a:spcPts val="0"/>
              </a:spcAft>
              <a:buClrTx/>
              <a:buSzPct val="100000"/>
              <a:buFont typeface="Arial"/>
              <a:buChar char="•"/>
              <a:defRPr/>
            </a:pPr>
            <a:r>
              <a:rPr lang="de-DE"/>
              <a:t>Vierte Ebene</a:t>
            </a:r>
            <a:endParaRPr/>
          </a:p>
          <a:p>
            <a:pPr marL="732632" lvl="4" indent="-238125" algn="l" rtl="0">
              <a:spcBef>
                <a:spcPts val="150"/>
              </a:spcBef>
              <a:spcAft>
                <a:spcPts val="0"/>
              </a:spcAft>
              <a:buClrTx/>
              <a:buSzPct val="100000"/>
              <a:buFont typeface="Arial"/>
              <a:buChar char="•"/>
              <a:defRPr/>
            </a:pPr>
            <a:r>
              <a:rPr lang="de-DE"/>
              <a:t>Fünfte Ebene</a:t>
            </a:r>
            <a:endParaRPr/>
          </a:p>
        </p:txBody>
      </p:sp>
      <p:sp>
        <p:nvSpPr>
          <p:cNvPr id="586482875" name="Rectangle 3"/>
          <p:cNvSpPr>
            <a:spLocks noGrp="1"/>
          </p:cNvSpPr>
          <p:nvPr>
            <p:ph type="sldNum" sz="quarter" idx="10"/>
          </p:nvPr>
        </p:nvSpPr>
        <p:spPr bwMode="auto">
          <a:xfrm>
            <a:off x="11088000" y="6660000"/>
            <a:ext cx="918000" cy="108000"/>
          </a:xfrm>
          <a:prstGeom prst="rect">
            <a:avLst/>
          </a:prstGeom>
        </p:spPr>
        <p:txBody>
          <a:bodyPr/>
          <a:lstStyle>
            <a:lvl1pPr>
              <a:defRPr/>
            </a:lvl1pPr>
          </a:lstStyle>
          <a:p>
            <a:pPr>
              <a:defRPr/>
            </a:pPr>
            <a:fld id="{8ABCFAEF-18FE-4467-835D-533D5CCB0C34}" type="slidenum">
              <a:rPr lang="de-DE"/>
              <a:t>‹Nr.›</a:t>
            </a:fld>
            <a:endParaRPr lang="de-DE"/>
          </a:p>
        </p:txBody>
      </p:sp>
      <p:sp>
        <p:nvSpPr>
          <p:cNvPr id="1605384637" name="Inhaltsplatzhalter 2"/>
          <p:cNvSpPr>
            <a:spLocks noGrp="1"/>
          </p:cNvSpPr>
          <p:nvPr>
            <p:ph idx="12"/>
          </p:nvPr>
        </p:nvSpPr>
        <p:spPr bwMode="auto">
          <a:xfrm>
            <a:off x="6204012" y="1484784"/>
            <a:ext cx="4968552" cy="4924748"/>
          </a:xfrm>
          <a:prstGeom prst="rect">
            <a:avLst/>
          </a:prstGeom>
        </p:spPr>
        <p:txBody>
          <a:bodyPr/>
          <a:lstStyle>
            <a:lvl1pPr>
              <a:defRPr sz="2200"/>
            </a:lvl1pPr>
            <a:lvl2pPr marL="327025" indent="-236538">
              <a:buClrTx/>
              <a:buSzPct val="100000"/>
              <a:buFont typeface="Arial"/>
              <a:buChar char="•"/>
              <a:defRPr sz="2200"/>
            </a:lvl2pPr>
            <a:lvl3pPr marL="464344" indent="-241300">
              <a:buClrTx/>
              <a:buFont typeface="Arial"/>
              <a:buChar char="•"/>
              <a:defRPr sz="2200"/>
            </a:lvl3pPr>
            <a:lvl4pPr marL="598488" indent="-241300">
              <a:buClrTx/>
              <a:buFont typeface="Arial"/>
              <a:buChar char="•"/>
              <a:defRPr sz="2200"/>
            </a:lvl4pPr>
            <a:lvl5pPr marL="732632" indent="-238125">
              <a:buClrTx/>
              <a:buFont typeface="Arial"/>
              <a:buChar char="•"/>
              <a:defRPr sz="2200"/>
            </a:lvl5pPr>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427803072" name="Fußzeilenplatzhalter 2"/>
          <p:cNvSpPr>
            <a:spLocks noGrp="1"/>
          </p:cNvSpPr>
          <p:nvPr>
            <p:ph type="ftr" sz="quarter" idx="11"/>
          </p:nvPr>
        </p:nvSpPr>
        <p:spPr bwMode="auto">
          <a:xfrm>
            <a:off x="970942" y="6633369"/>
            <a:ext cx="10057606" cy="188913"/>
          </a:xfrm>
          <a:prstGeom prst="rect">
            <a:avLst/>
          </a:prstGeom>
        </p:spPr>
        <p:txBody>
          <a:bodyPr/>
          <a:lstStyle>
            <a:lvl1pPr algn="l">
              <a:defRPr sz="900">
                <a:solidFill>
                  <a:schemeClr val="tx2"/>
                </a:solidFill>
                <a:latin typeface="Arial Narrow"/>
              </a:defRPr>
            </a:lvl1pPr>
          </a:lstStyle>
          <a:p>
            <a:pPr>
              <a:defRPr/>
            </a:pPr>
            <a:r>
              <a:rPr lang="de-DE"/>
              <a:t>26. Juni 2025 | Online-Fortbildung: Politische Medienkompetenz stärken! Teil 2</a:t>
            </a:r>
            <a:endParaRPr/>
          </a:p>
        </p:txBody>
      </p:sp>
    </p:spTree>
    <p:extLst>
      <p:ext uri="{BB962C8B-B14F-4D97-AF65-F5344CB8AC3E}">
        <p14:creationId xmlns:p14="http://schemas.microsoft.com/office/powerpoint/2010/main" val="1119918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userDrawn="1">
  <p:cSld name="1_Titelfolie">
    <p:spTree>
      <p:nvGrpSpPr>
        <p:cNvPr id="1" name=""/>
        <p:cNvGrpSpPr/>
        <p:nvPr/>
      </p:nvGrpSpPr>
      <p:grpSpPr bwMode="auto">
        <a:xfrm>
          <a:off x="0" y="0"/>
          <a:ext cx="0" cy="0"/>
          <a:chOff x="0" y="0"/>
          <a:chExt cx="0" cy="0"/>
        </a:xfrm>
      </p:grpSpPr>
      <p:sp>
        <p:nvSpPr>
          <p:cNvPr id="292921121" name="Titel 1"/>
          <p:cNvSpPr>
            <a:spLocks noGrp="1"/>
          </p:cNvSpPr>
          <p:nvPr>
            <p:ph type="ctrTitle" hasCustomPrompt="1"/>
          </p:nvPr>
        </p:nvSpPr>
        <p:spPr bwMode="auto">
          <a:xfrm>
            <a:off x="1887236" y="1952836"/>
            <a:ext cx="9969404" cy="2448273"/>
          </a:xfrm>
          <a:prstGeom prst="rect">
            <a:avLst/>
          </a:prstGeom>
        </p:spPr>
        <p:txBody>
          <a:bodyPr anchor="t" anchorCtr="0"/>
          <a:lstStyle>
            <a:lvl1pPr algn="l">
              <a:defRPr sz="4400">
                <a:solidFill>
                  <a:schemeClr val="tx1"/>
                </a:solidFill>
              </a:defRPr>
            </a:lvl1pPr>
          </a:lstStyle>
          <a:p>
            <a:pPr>
              <a:defRPr/>
            </a:pPr>
            <a:r>
              <a:rPr lang="de-DE"/>
              <a:t>Titel/Vorlesung</a:t>
            </a:r>
            <a:endParaRPr/>
          </a:p>
        </p:txBody>
      </p:sp>
      <p:sp>
        <p:nvSpPr>
          <p:cNvPr id="183617410" name="Untertitel 2"/>
          <p:cNvSpPr>
            <a:spLocks noGrp="1"/>
          </p:cNvSpPr>
          <p:nvPr>
            <p:ph type="subTitle" idx="1"/>
          </p:nvPr>
        </p:nvSpPr>
        <p:spPr bwMode="auto">
          <a:xfrm>
            <a:off x="1887236" y="4473116"/>
            <a:ext cx="9969404" cy="1656184"/>
          </a:xfrm>
          <a:prstGeom prst="rect">
            <a:avLst/>
          </a:prstGeom>
        </p:spPr>
        <p:txBody>
          <a:bodyPr anchor="b" anchorCtr="0"/>
          <a:lstStyle>
            <a:lvl1pPr marL="0" indent="0" algn="l">
              <a:buNone/>
              <a:defRPr sz="1800"/>
            </a:lvl1pPr>
            <a:lvl2pPr marL="228600" indent="0" algn="ctr">
              <a:buNone/>
              <a:defRPr sz="1000"/>
            </a:lvl2pPr>
            <a:lvl3pPr marL="457200" indent="0" algn="ctr">
              <a:buNone/>
              <a:defRPr sz="900"/>
            </a:lvl3pPr>
            <a:lvl4pPr marL="685800" indent="0" algn="ctr">
              <a:buNone/>
              <a:defRPr sz="800"/>
            </a:lvl4pPr>
            <a:lvl5pPr marL="914400" indent="0" algn="ctr">
              <a:buNone/>
              <a:defRPr sz="800"/>
            </a:lvl5pPr>
            <a:lvl6pPr marL="1143000" indent="0" algn="ctr">
              <a:buNone/>
              <a:defRPr sz="800"/>
            </a:lvl6pPr>
            <a:lvl7pPr marL="1371600" indent="0" algn="ctr">
              <a:buNone/>
              <a:defRPr sz="800"/>
            </a:lvl7pPr>
            <a:lvl8pPr marL="1600200" indent="0" algn="ctr">
              <a:buNone/>
              <a:defRPr sz="800"/>
            </a:lvl8pPr>
            <a:lvl9pPr marL="1828800" indent="0" algn="ctr">
              <a:buNone/>
              <a:defRPr sz="800"/>
            </a:lvl9pPr>
          </a:lstStyle>
          <a:p>
            <a:pPr>
              <a:defRPr/>
            </a:pPr>
            <a:r>
              <a:rPr lang="de-DE"/>
              <a:t>Formatvorlage des Untertitelmasters durch Klicken bearbeiten</a:t>
            </a:r>
            <a:endParaRPr/>
          </a:p>
        </p:txBody>
      </p:sp>
      <p:sp>
        <p:nvSpPr>
          <p:cNvPr id="1079181503" name="Textplatzhalter 4"/>
          <p:cNvSpPr>
            <a:spLocks noGrp="1"/>
          </p:cNvSpPr>
          <p:nvPr>
            <p:ph type="body" sz="quarter" idx="12" hasCustomPrompt="1"/>
          </p:nvPr>
        </p:nvSpPr>
        <p:spPr bwMode="auto">
          <a:xfrm>
            <a:off x="1887236" y="1089025"/>
            <a:ext cx="9969297" cy="863811"/>
          </a:xfrm>
          <a:prstGeom prst="rect">
            <a:avLst/>
          </a:prstGeom>
        </p:spPr>
        <p:txBody>
          <a:bodyPr anchor="b" anchorCtr="0"/>
          <a:lstStyle>
            <a:lvl1pPr>
              <a:defRPr sz="2200">
                <a:solidFill>
                  <a:schemeClr val="tx1"/>
                </a:solidFill>
              </a:defRPr>
            </a:lvl1pPr>
          </a:lstStyle>
          <a:p>
            <a:pPr lvl="0">
              <a:defRPr/>
            </a:pPr>
            <a:r>
              <a:rPr lang="de-DE"/>
              <a:t>Name Nachname</a:t>
            </a:r>
            <a:endParaRPr/>
          </a:p>
        </p:txBody>
      </p:sp>
    </p:spTree>
    <p:extLst>
      <p:ext uri="{BB962C8B-B14F-4D97-AF65-F5344CB8AC3E}">
        <p14:creationId xmlns:p14="http://schemas.microsoft.com/office/powerpoint/2010/main" val="21582961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BEFB55DA-881E-44BF-18B7-CD0A95DAC5EA}"/>
              </a:ext>
            </a:extLst>
          </p:cNvPr>
          <p:cNvPicPr>
            <a:picLocks noChangeAspect="1"/>
          </p:cNvPicPr>
          <p:nvPr userDrawn="1"/>
        </p:nvPicPr>
        <p:blipFill>
          <a:blip r:embed="rId11">
            <a:extLst>
              <a:ext uri="{28A0092B-C50C-407E-A947-70E740481C1C}">
                <a14:useLocalDpi xmlns:a14="http://schemas.microsoft.com/office/drawing/2010/main" val="0"/>
              </a:ext>
            </a:extLst>
          </a:blip>
          <a:srcRect/>
          <a:stretch/>
        </p:blipFill>
        <p:spPr>
          <a:xfrm>
            <a:off x="10655" y="0"/>
            <a:ext cx="12181345" cy="1438659"/>
          </a:xfrm>
          <a:prstGeom prst="rect">
            <a:avLst/>
          </a:prstGeom>
        </p:spPr>
      </p:pic>
      <p:sp>
        <p:nvSpPr>
          <p:cNvPr id="2" name="Titelplatzhalter 1">
            <a:extLst>
              <a:ext uri="{FF2B5EF4-FFF2-40B4-BE49-F238E27FC236}">
                <a16:creationId xmlns:a16="http://schemas.microsoft.com/office/drawing/2014/main" id="{2DF7E689-7910-CE89-5699-5A606F08D87F}"/>
              </a:ext>
            </a:extLst>
          </p:cNvPr>
          <p:cNvSpPr>
            <a:spLocks noGrp="1"/>
          </p:cNvSpPr>
          <p:nvPr>
            <p:ph type="title"/>
          </p:nvPr>
        </p:nvSpPr>
        <p:spPr>
          <a:xfrm>
            <a:off x="1329178" y="489262"/>
            <a:ext cx="6425637" cy="707944"/>
          </a:xfrm>
          <a:prstGeom prst="rect">
            <a:avLst/>
          </a:prstGeom>
        </p:spPr>
        <p:txBody>
          <a:bodyPr vert="horz" lIns="0" tIns="0" rIns="0" bIns="0" rtlCol="0" anchor="t" anchorCtr="0">
            <a:noAutofit/>
          </a:bodyPr>
          <a:lstStyle/>
          <a:p>
            <a:r>
              <a:rPr lang="de-DE" dirty="0"/>
              <a:t>Überschrift</a:t>
            </a:r>
          </a:p>
        </p:txBody>
      </p:sp>
      <p:sp>
        <p:nvSpPr>
          <p:cNvPr id="3" name="Textplatzhalter 2">
            <a:extLst>
              <a:ext uri="{FF2B5EF4-FFF2-40B4-BE49-F238E27FC236}">
                <a16:creationId xmlns:a16="http://schemas.microsoft.com/office/drawing/2014/main" id="{008820E3-3063-D412-0E86-9833E3E1E4FE}"/>
              </a:ext>
            </a:extLst>
          </p:cNvPr>
          <p:cNvSpPr>
            <a:spLocks noGrp="1"/>
          </p:cNvSpPr>
          <p:nvPr>
            <p:ph type="body" idx="1"/>
          </p:nvPr>
        </p:nvSpPr>
        <p:spPr>
          <a:xfrm>
            <a:off x="1329178" y="1945195"/>
            <a:ext cx="9534084" cy="4244468"/>
          </a:xfrm>
          <a:prstGeom prst="rect">
            <a:avLst/>
          </a:prstGeom>
        </p:spPr>
        <p:txBody>
          <a:bodyPr vert="horz" lIns="0" tIns="0" rIns="0" bIns="0" rtlCol="0" anchor="t" anchorCtr="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F818DA3B-862A-95E0-9937-45A93FFB9252}"/>
              </a:ext>
            </a:extLst>
          </p:cNvPr>
          <p:cNvSpPr>
            <a:spLocks noGrp="1"/>
          </p:cNvSpPr>
          <p:nvPr>
            <p:ph type="dt" sz="half" idx="2"/>
          </p:nvPr>
        </p:nvSpPr>
        <p:spPr>
          <a:xfrm>
            <a:off x="1328738" y="6440332"/>
            <a:ext cx="2252662" cy="166998"/>
          </a:xfrm>
          <a:prstGeom prst="rect">
            <a:avLst/>
          </a:prstGeom>
        </p:spPr>
        <p:txBody>
          <a:bodyPr vert="horz" lIns="0" tIns="0" rIns="0" bIns="0" rtlCol="0" anchor="t" anchorCtr="0">
            <a:noAutofit/>
          </a:bodyPr>
          <a:lstStyle>
            <a:lvl1pPr algn="l">
              <a:defRPr sz="1200">
                <a:solidFill>
                  <a:schemeClr val="bg2"/>
                </a:solidFill>
              </a:defRPr>
            </a:lvl1pPr>
          </a:lstStyle>
          <a:p>
            <a:fld id="{04332C04-FA70-43ED-87F9-402E2825CCBB}" type="datetimeFigureOut">
              <a:rPr lang="de-DE" smtClean="0"/>
              <a:pPr/>
              <a:t>16.12.2025</a:t>
            </a:fld>
            <a:endParaRPr lang="de-DE" dirty="0"/>
          </a:p>
        </p:txBody>
      </p:sp>
      <p:sp>
        <p:nvSpPr>
          <p:cNvPr id="5" name="Fußzeilenplatzhalter 4">
            <a:extLst>
              <a:ext uri="{FF2B5EF4-FFF2-40B4-BE49-F238E27FC236}">
                <a16:creationId xmlns:a16="http://schemas.microsoft.com/office/drawing/2014/main" id="{B560B1AC-6A3E-0AB6-48DA-252453470703}"/>
              </a:ext>
            </a:extLst>
          </p:cNvPr>
          <p:cNvSpPr>
            <a:spLocks noGrp="1"/>
          </p:cNvSpPr>
          <p:nvPr>
            <p:ph type="ftr" sz="quarter" idx="3"/>
          </p:nvPr>
        </p:nvSpPr>
        <p:spPr>
          <a:xfrm>
            <a:off x="4038600" y="6440332"/>
            <a:ext cx="4114800" cy="166998"/>
          </a:xfrm>
          <a:prstGeom prst="rect">
            <a:avLst/>
          </a:prstGeom>
        </p:spPr>
        <p:txBody>
          <a:bodyPr vert="horz" lIns="0" tIns="0" rIns="0" bIns="0" rtlCol="0" anchor="t" anchorCtr="0">
            <a:noAutofit/>
          </a:bodyPr>
          <a:lstStyle>
            <a:lvl1pPr algn="ctr">
              <a:defRPr sz="1200">
                <a:solidFill>
                  <a:schemeClr val="bg2"/>
                </a:solidFill>
              </a:defRPr>
            </a:lvl1pPr>
          </a:lstStyle>
          <a:p>
            <a:endParaRPr lang="de-DE"/>
          </a:p>
        </p:txBody>
      </p:sp>
      <p:sp>
        <p:nvSpPr>
          <p:cNvPr id="6" name="Foliennummernplatzhalter 5">
            <a:extLst>
              <a:ext uri="{FF2B5EF4-FFF2-40B4-BE49-F238E27FC236}">
                <a16:creationId xmlns:a16="http://schemas.microsoft.com/office/drawing/2014/main" id="{540F38F5-AF28-37F4-4D0D-E7ADC00E9974}"/>
              </a:ext>
            </a:extLst>
          </p:cNvPr>
          <p:cNvSpPr>
            <a:spLocks noGrp="1"/>
          </p:cNvSpPr>
          <p:nvPr>
            <p:ph type="sldNum" sz="quarter" idx="4"/>
          </p:nvPr>
        </p:nvSpPr>
        <p:spPr>
          <a:xfrm>
            <a:off x="8610600" y="6440332"/>
            <a:ext cx="2252662" cy="166998"/>
          </a:xfrm>
          <a:prstGeom prst="rect">
            <a:avLst/>
          </a:prstGeom>
        </p:spPr>
        <p:txBody>
          <a:bodyPr vert="horz" lIns="0" tIns="0" rIns="0" bIns="0" rtlCol="0" anchor="t" anchorCtr="0">
            <a:noAutofit/>
          </a:bodyPr>
          <a:lstStyle>
            <a:lvl1pPr algn="r">
              <a:defRPr sz="1200">
                <a:solidFill>
                  <a:schemeClr val="bg2"/>
                </a:solidFill>
              </a:defRPr>
            </a:lvl1pPr>
          </a:lstStyle>
          <a:p>
            <a:fld id="{8C61EB5E-53A7-4DEC-945D-5A8AF1014CBF}" type="slidenum">
              <a:rPr lang="de-DE" smtClean="0"/>
              <a:pPr/>
              <a:t>‹Nr.›</a:t>
            </a:fld>
            <a:endParaRPr lang="de-DE" dirty="0"/>
          </a:p>
        </p:txBody>
      </p:sp>
      <p:pic>
        <p:nvPicPr>
          <p:cNvPr id="13" name="Grafik 12">
            <a:extLst>
              <a:ext uri="{FF2B5EF4-FFF2-40B4-BE49-F238E27FC236}">
                <a16:creationId xmlns:a16="http://schemas.microsoft.com/office/drawing/2014/main" id="{E49C6A91-7F04-8ACC-3AEC-8989D09492CB}"/>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a:off x="8216336" y="572791"/>
            <a:ext cx="3768281" cy="604076"/>
          </a:xfrm>
          <a:prstGeom prst="rect">
            <a:avLst/>
          </a:prstGeom>
        </p:spPr>
      </p:pic>
    </p:spTree>
    <p:extLst>
      <p:ext uri="{BB962C8B-B14F-4D97-AF65-F5344CB8AC3E}">
        <p14:creationId xmlns:p14="http://schemas.microsoft.com/office/powerpoint/2010/main" val="1387276989"/>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72" r:id="rId3"/>
    <p:sldLayoutId id="2147483673" r:id="rId4"/>
    <p:sldLayoutId id="2147483666" r:id="rId5"/>
    <p:sldLayoutId id="2147483667" r:id="rId6"/>
    <p:sldLayoutId id="2147483674" r:id="rId7"/>
    <p:sldLayoutId id="2147483675" r:id="rId8"/>
    <p:sldLayoutId id="2147483676" r:id="rId9"/>
  </p:sldLayoutIdLst>
  <p:txStyles>
    <p:titleStyle>
      <a:lvl1pPr algn="l" defTabSz="914400" rtl="0" eaLnBrk="1" latinLnBrk="0" hangingPunct="1">
        <a:lnSpc>
          <a:spcPct val="90000"/>
        </a:lnSpc>
        <a:spcBef>
          <a:spcPct val="0"/>
        </a:spcBef>
        <a:buNone/>
        <a:defRPr sz="440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47" userDrawn="1">
          <p15:clr>
            <a:srgbClr val="F26B43"/>
          </p15:clr>
        </p15:guide>
        <p15:guide id="2" pos="3840" userDrawn="1">
          <p15:clr>
            <a:srgbClr val="F26B43"/>
          </p15:clr>
        </p15:guide>
        <p15:guide id="3" pos="837" userDrawn="1">
          <p15:clr>
            <a:srgbClr val="F26B43"/>
          </p15:clr>
        </p15:guide>
        <p15:guide id="4" pos="6841" userDrawn="1">
          <p15:clr>
            <a:srgbClr val="F26B43"/>
          </p15:clr>
        </p15:guide>
        <p15:guide id="5" orient="horz" pos="390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4.sv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6.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hyperlink" Target="https://doi.org/10.1016/j.chb.2024.108548"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hyperlink" Target="https://doi.org/10.5771/1615-634X-2018-4-526" TargetMode="External"/><Relationship Id="rId4" Type="http://schemas.openxmlformats.org/officeDocument/2006/relationships/hyperlink" Target="https://doi.org/10.1111/bjop.12551"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4.xml"/><Relationship Id="rId5" Type="http://schemas.openxmlformats.org/officeDocument/2006/relationships/image" Target="../media/image20.sv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3B8B3D-8DEE-10DA-79EC-496E41B7FB46}"/>
              </a:ext>
            </a:extLst>
          </p:cNvPr>
          <p:cNvSpPr>
            <a:spLocks noGrp="1"/>
          </p:cNvSpPr>
          <p:nvPr>
            <p:ph type="ctrTitle"/>
          </p:nvPr>
        </p:nvSpPr>
        <p:spPr/>
        <p:txBody>
          <a:bodyPr/>
          <a:lstStyle/>
          <a:p>
            <a:r>
              <a:rPr lang="de-DE" dirty="0"/>
              <a:t>Politische Medienkompetenz stärken!</a:t>
            </a:r>
            <a:br>
              <a:rPr lang="de-DE" dirty="0"/>
            </a:br>
            <a:r>
              <a:rPr lang="de-DE" dirty="0"/>
              <a:t>Wege zur Auseinandersetzung mit Fake News im Politikunterricht</a:t>
            </a:r>
            <a:br>
              <a:rPr lang="de-DE" dirty="0"/>
            </a:br>
            <a:r>
              <a:rPr lang="de-DE" i="1" dirty="0"/>
              <a:t>Baustein 3</a:t>
            </a:r>
          </a:p>
        </p:txBody>
      </p:sp>
      <p:sp>
        <p:nvSpPr>
          <p:cNvPr id="6" name="Untertitel 2">
            <a:extLst>
              <a:ext uri="{FF2B5EF4-FFF2-40B4-BE49-F238E27FC236}">
                <a16:creationId xmlns:a16="http://schemas.microsoft.com/office/drawing/2014/main" id="{7535B463-2099-EF4B-5E39-3D229AF546B5}"/>
              </a:ext>
            </a:extLst>
          </p:cNvPr>
          <p:cNvSpPr>
            <a:spLocks noGrp="1"/>
          </p:cNvSpPr>
          <p:nvPr>
            <p:ph type="subTitle" idx="1"/>
          </p:nvPr>
        </p:nvSpPr>
        <p:spPr>
          <a:xfrm>
            <a:off x="1328737" y="1746015"/>
            <a:ext cx="728663" cy="305252"/>
          </a:xfrm>
        </p:spPr>
        <p:txBody>
          <a:bodyPr/>
          <a:lstStyle/>
          <a:p>
            <a:r>
              <a:rPr lang="de-DE" dirty="0"/>
              <a:t>Politik</a:t>
            </a:r>
          </a:p>
        </p:txBody>
      </p:sp>
    </p:spTree>
    <p:extLst>
      <p:ext uri="{BB962C8B-B14F-4D97-AF65-F5344CB8AC3E}">
        <p14:creationId xmlns:p14="http://schemas.microsoft.com/office/powerpoint/2010/main" val="33395525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04010865" name="Inhaltsplatzhalter 2"/>
          <p:cNvSpPr>
            <a:spLocks noGrp="1"/>
          </p:cNvSpPr>
          <p:nvPr>
            <p:ph idx="12"/>
          </p:nvPr>
        </p:nvSpPr>
        <p:spPr bwMode="auto"/>
        <p:txBody>
          <a:bodyPr/>
          <a:lstStyle/>
          <a:p>
            <a:pPr marL="0" indent="0">
              <a:lnSpc>
                <a:spcPct val="100000"/>
              </a:lnSpc>
              <a:spcBef>
                <a:spcPts val="1200"/>
              </a:spcBef>
              <a:buClr>
                <a:schemeClr val="accent2"/>
              </a:buClr>
              <a:buNone/>
              <a:defRPr/>
            </a:pPr>
            <a:r>
              <a:rPr lang="de-DE" sz="2400" dirty="0">
                <a:latin typeface="+mn-lt"/>
              </a:rPr>
              <a:t>Finden Sie sich in den Gruppen zusammen und tauschen Sie sich zur Praxisphase aus. Berichten Sie sich gegenseitig und nacheinander von Ihrer Erprobung im eigenen Unterricht. </a:t>
            </a:r>
            <a:endParaRPr sz="2400" dirty="0">
              <a:latin typeface="+mn-lt"/>
            </a:endParaRPr>
          </a:p>
          <a:p>
            <a:pPr marL="0" indent="0">
              <a:lnSpc>
                <a:spcPct val="100000"/>
              </a:lnSpc>
              <a:spcBef>
                <a:spcPts val="1200"/>
              </a:spcBef>
              <a:buClr>
                <a:schemeClr val="accent2"/>
              </a:buClr>
              <a:buNone/>
              <a:defRPr/>
            </a:pPr>
            <a:r>
              <a:rPr lang="de-DE" sz="2400" dirty="0">
                <a:latin typeface="+mn-lt"/>
              </a:rPr>
              <a:t>Berichten Sie dabei insbesondere folgende Aspekte:</a:t>
            </a:r>
            <a:endParaRPr sz="2400" dirty="0">
              <a:latin typeface="+mn-lt"/>
            </a:endParaRPr>
          </a:p>
          <a:p>
            <a:pPr>
              <a:lnSpc>
                <a:spcPct val="100000"/>
              </a:lnSpc>
              <a:buClr>
                <a:schemeClr val="accent2"/>
              </a:buClr>
              <a:buFont typeface="Arial" panose="020B0604020202020204" pitchFamily="34" charset="0"/>
              <a:buChar char="•"/>
              <a:defRPr/>
            </a:pPr>
            <a:r>
              <a:rPr lang="de-DE" sz="2000" dirty="0">
                <a:latin typeface="+mn-lt"/>
              </a:rPr>
              <a:t>Welche konkreten Inhalte haben Sie in welchem Umfang umgesetzt?</a:t>
            </a:r>
            <a:endParaRPr sz="2000" dirty="0">
              <a:latin typeface="+mn-lt"/>
            </a:endParaRPr>
          </a:p>
          <a:p>
            <a:pPr>
              <a:lnSpc>
                <a:spcPct val="100000"/>
              </a:lnSpc>
              <a:buClr>
                <a:schemeClr val="accent2"/>
              </a:buClr>
              <a:buFont typeface="Arial" panose="020B0604020202020204" pitchFamily="34" charset="0"/>
              <a:buChar char="•"/>
              <a:defRPr/>
            </a:pPr>
            <a:r>
              <a:rPr lang="de-DE" sz="2000" dirty="0">
                <a:latin typeface="+mn-lt"/>
              </a:rPr>
              <a:t>In welcher Klasse haben Sie die Inhalte umgesetzt? Welche speziellen Anforderungen gibt es in dieser Klasse?</a:t>
            </a:r>
            <a:endParaRPr sz="2000" dirty="0">
              <a:latin typeface="+mn-lt"/>
            </a:endParaRPr>
          </a:p>
          <a:p>
            <a:pPr>
              <a:lnSpc>
                <a:spcPct val="100000"/>
              </a:lnSpc>
              <a:buClr>
                <a:schemeClr val="accent2"/>
              </a:buClr>
              <a:buFont typeface="Arial" panose="020B0604020202020204" pitchFamily="34" charset="0"/>
              <a:buChar char="•"/>
              <a:defRPr/>
            </a:pPr>
            <a:r>
              <a:rPr lang="de-DE" sz="2000" dirty="0">
                <a:latin typeface="+mn-lt"/>
              </a:rPr>
              <a:t>Wie haben Sie den Unterricht vorbereitet, z.B. haben Sie selbst Material erstellt oder bereitgestelltes Material angepasst?</a:t>
            </a:r>
            <a:endParaRPr sz="2000" dirty="0">
              <a:latin typeface="+mn-lt"/>
            </a:endParaRPr>
          </a:p>
          <a:p>
            <a:pPr>
              <a:lnSpc>
                <a:spcPct val="100000"/>
              </a:lnSpc>
              <a:buClr>
                <a:schemeClr val="accent2"/>
              </a:buClr>
              <a:buFont typeface="Arial" panose="020B0604020202020204" pitchFamily="34" charset="0"/>
              <a:buChar char="•"/>
              <a:defRPr/>
            </a:pPr>
            <a:r>
              <a:rPr lang="de-DE" sz="2000" dirty="0">
                <a:latin typeface="+mn-lt"/>
              </a:rPr>
              <a:t>Wie verlief der Unterricht – was lief gut, was nicht, was würden Sie rückblickend anders machen?</a:t>
            </a:r>
            <a:endParaRPr sz="2000" dirty="0">
              <a:latin typeface="+mn-lt"/>
            </a:endParaRPr>
          </a:p>
          <a:p>
            <a:pPr>
              <a:lnSpc>
                <a:spcPct val="100000"/>
              </a:lnSpc>
              <a:spcBef>
                <a:spcPts val="1200"/>
              </a:spcBef>
              <a:buClr>
                <a:schemeClr val="accent2"/>
              </a:buClr>
              <a:buFont typeface="Wingdings" panose="05000000000000000000" pitchFamily="2" charset="2"/>
              <a:buChar char="Ø"/>
              <a:defRPr/>
            </a:pPr>
            <a:r>
              <a:rPr lang="de-DE" sz="2400" dirty="0">
                <a:latin typeface="+mn-lt"/>
              </a:rPr>
              <a:t>Nach dieser ersten Austauschphase sammeln Sie bitte zusammen die </a:t>
            </a:r>
            <a:r>
              <a:rPr lang="de-DE" sz="2400" b="1" dirty="0">
                <a:latin typeface="+mn-lt"/>
              </a:rPr>
              <a:t>Herausforderungen</a:t>
            </a:r>
            <a:r>
              <a:rPr lang="de-DE" sz="2400" dirty="0">
                <a:latin typeface="+mn-lt"/>
              </a:rPr>
              <a:t> und </a:t>
            </a:r>
            <a:r>
              <a:rPr lang="de-DE" sz="2400" b="1" dirty="0">
                <a:latin typeface="+mn-lt"/>
              </a:rPr>
              <a:t>Best Practices</a:t>
            </a:r>
            <a:r>
              <a:rPr lang="de-DE" sz="2400" dirty="0">
                <a:latin typeface="+mn-lt"/>
              </a:rPr>
              <a:t>, die in Ihrer Gruppe aufkamen, und notieren sie in der Taskcards-Pinnwand.</a:t>
            </a:r>
            <a:endParaRPr sz="2400" dirty="0">
              <a:latin typeface="+mn-lt"/>
            </a:endParaRPr>
          </a:p>
          <a:p>
            <a:pPr>
              <a:lnSpc>
                <a:spcPct val="100000"/>
              </a:lnSpc>
              <a:spcBef>
                <a:spcPts val="1200"/>
              </a:spcBef>
              <a:buClr>
                <a:schemeClr val="accent2"/>
              </a:buClr>
              <a:buFont typeface="Arial" panose="020B0604020202020204" pitchFamily="34" charset="0"/>
              <a:buChar char="•"/>
              <a:defRPr/>
            </a:pPr>
            <a:endParaRPr lang="de-DE" sz="2400" dirty="0">
              <a:solidFill>
                <a:schemeClr val="bg1">
                  <a:lumMod val="50000"/>
                </a:schemeClr>
              </a:solidFill>
              <a:latin typeface="+mn-lt"/>
            </a:endParaRPr>
          </a:p>
        </p:txBody>
      </p:sp>
      <p:sp>
        <p:nvSpPr>
          <p:cNvPr id="366004115" name="Titel 3"/>
          <p:cNvSpPr>
            <a:spLocks noGrp="1"/>
          </p:cNvSpPr>
          <p:nvPr>
            <p:ph type="title"/>
          </p:nvPr>
        </p:nvSpPr>
        <p:spPr bwMode="auto">
          <a:xfrm>
            <a:off x="979587" y="548829"/>
            <a:ext cx="9436894" cy="719932"/>
          </a:xfrm>
        </p:spPr>
        <p:txBody>
          <a:bodyPr/>
          <a:lstStyle/>
          <a:p>
            <a:pPr>
              <a:defRPr/>
            </a:pPr>
            <a:r>
              <a:rPr lang="de-DE" sz="3300" dirty="0"/>
              <a:t>Austausch zur Umsetzung </a:t>
            </a:r>
            <a:br>
              <a:rPr lang="de-DE" sz="3300" dirty="0"/>
            </a:br>
            <a:r>
              <a:rPr lang="de-DE" sz="3300" dirty="0"/>
              <a:t>der Fortbildungsinhalte</a:t>
            </a:r>
          </a:p>
        </p:txBody>
      </p:sp>
      <p:sp>
        <p:nvSpPr>
          <p:cNvPr id="1934708773" name="Foliennummernplatzhalter 4"/>
          <p:cNvSpPr>
            <a:spLocks noGrp="1"/>
          </p:cNvSpPr>
          <p:nvPr>
            <p:ph type="sldNum" sz="quarter" idx="10"/>
          </p:nvPr>
        </p:nvSpPr>
        <p:spPr bwMode="auto"/>
        <p:txBody>
          <a:bodyPr/>
          <a:lstStyle/>
          <a:p>
            <a:pPr>
              <a:defRPr/>
            </a:pPr>
            <a:fld id="{6D79B608-30BF-4780-AD74-2A39D90104E2}" type="slidenum">
              <a:rPr lang="de-DE"/>
              <a:t>10</a:t>
            </a:fld>
            <a:endParaRPr lang="de-DE"/>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65537403" name="Inhaltsplatzhalter 2"/>
          <p:cNvSpPr>
            <a:spLocks noGrp="1"/>
          </p:cNvSpPr>
          <p:nvPr>
            <p:ph idx="12"/>
          </p:nvPr>
        </p:nvSpPr>
        <p:spPr bwMode="auto">
          <a:xfrm>
            <a:off x="1883570" y="2838028"/>
            <a:ext cx="3960403" cy="3571504"/>
          </a:xfrm>
        </p:spPr>
        <p:txBody>
          <a:bodyPr/>
          <a:lstStyle/>
          <a:p>
            <a:pPr marL="0" indent="0">
              <a:lnSpc>
                <a:spcPct val="100000"/>
              </a:lnSpc>
              <a:buNone/>
              <a:defRPr/>
            </a:pPr>
            <a:r>
              <a:rPr lang="de-DE" sz="3300" dirty="0">
                <a:solidFill>
                  <a:schemeClr val="bg2"/>
                </a:solidFill>
                <a:latin typeface="+mn-lt"/>
              </a:rPr>
              <a:t>Diskussion der Ergebnisse im Plenum</a:t>
            </a:r>
            <a:endParaRPr dirty="0">
              <a:solidFill>
                <a:schemeClr val="bg2"/>
              </a:solidFill>
              <a:latin typeface="+mn-lt"/>
            </a:endParaRPr>
          </a:p>
        </p:txBody>
      </p:sp>
      <p:sp>
        <p:nvSpPr>
          <p:cNvPr id="763987002" name="Titel 3"/>
          <p:cNvSpPr>
            <a:spLocks noGrp="1"/>
          </p:cNvSpPr>
          <p:nvPr>
            <p:ph type="title"/>
          </p:nvPr>
        </p:nvSpPr>
        <p:spPr bwMode="auto">
          <a:xfrm>
            <a:off x="947428" y="548680"/>
            <a:ext cx="9436894" cy="719932"/>
          </a:xfrm>
        </p:spPr>
        <p:txBody>
          <a:bodyPr/>
          <a:lstStyle/>
          <a:p>
            <a:pPr>
              <a:defRPr/>
            </a:pPr>
            <a:endParaRPr lang="de-DE" sz="3300"/>
          </a:p>
        </p:txBody>
      </p:sp>
      <p:sp>
        <p:nvSpPr>
          <p:cNvPr id="586741893" name="Foliennummernplatzhalter 4"/>
          <p:cNvSpPr>
            <a:spLocks noGrp="1"/>
          </p:cNvSpPr>
          <p:nvPr>
            <p:ph type="sldNum" sz="quarter" idx="10"/>
          </p:nvPr>
        </p:nvSpPr>
        <p:spPr bwMode="auto"/>
        <p:txBody>
          <a:bodyPr/>
          <a:lstStyle/>
          <a:p>
            <a:pPr>
              <a:defRPr/>
            </a:pPr>
            <a:fld id="{6D79B608-30BF-4780-AD74-2A39D90104E2}" type="slidenum">
              <a:rPr lang="de-DE"/>
              <a:t>11</a:t>
            </a:fld>
            <a:endParaRPr lang="de-DE"/>
          </a:p>
        </p:txBody>
      </p:sp>
      <p:pic>
        <p:nvPicPr>
          <p:cNvPr id="1099495443" name="Grafik 6" descr="Kundenbewertung mit einfarbiger Füllung"/>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665875" y="2207061"/>
            <a:ext cx="3612600" cy="36126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93203131" name="Inhaltsplatzhalter 2"/>
          <p:cNvSpPr>
            <a:spLocks noGrp="1"/>
          </p:cNvSpPr>
          <p:nvPr>
            <p:ph idx="12"/>
          </p:nvPr>
        </p:nvSpPr>
        <p:spPr bwMode="auto">
          <a:xfrm>
            <a:off x="1811524" y="2816932"/>
            <a:ext cx="3492388" cy="827769"/>
          </a:xfrm>
        </p:spPr>
        <p:txBody>
          <a:bodyPr/>
          <a:lstStyle/>
          <a:p>
            <a:pPr marL="0" indent="0">
              <a:lnSpc>
                <a:spcPct val="100000"/>
              </a:lnSpc>
              <a:buNone/>
              <a:defRPr/>
            </a:pPr>
            <a:r>
              <a:rPr lang="de-DE" sz="3300" dirty="0">
                <a:solidFill>
                  <a:schemeClr val="bg2"/>
                </a:solidFill>
                <a:latin typeface="+mn-lt"/>
              </a:rPr>
              <a:t>KAFFEEPAUSE</a:t>
            </a:r>
            <a:endParaRPr dirty="0">
              <a:solidFill>
                <a:schemeClr val="bg2"/>
              </a:solidFill>
              <a:latin typeface="+mn-lt"/>
            </a:endParaRPr>
          </a:p>
        </p:txBody>
      </p:sp>
      <p:sp>
        <p:nvSpPr>
          <p:cNvPr id="958219690" name="Titel 3"/>
          <p:cNvSpPr>
            <a:spLocks noGrp="1"/>
          </p:cNvSpPr>
          <p:nvPr>
            <p:ph type="title"/>
          </p:nvPr>
        </p:nvSpPr>
        <p:spPr bwMode="auto"/>
        <p:txBody>
          <a:bodyPr/>
          <a:lstStyle/>
          <a:p>
            <a:pPr>
              <a:defRPr/>
            </a:pPr>
            <a:endParaRPr lang="de-DE"/>
          </a:p>
        </p:txBody>
      </p:sp>
      <p:sp>
        <p:nvSpPr>
          <p:cNvPr id="1463907126" name="Foliennummernplatzhalter 4"/>
          <p:cNvSpPr>
            <a:spLocks noGrp="1"/>
          </p:cNvSpPr>
          <p:nvPr>
            <p:ph type="sldNum" sz="quarter" idx="10"/>
          </p:nvPr>
        </p:nvSpPr>
        <p:spPr bwMode="auto"/>
        <p:txBody>
          <a:bodyPr/>
          <a:lstStyle/>
          <a:p>
            <a:pPr>
              <a:defRPr/>
            </a:pPr>
            <a:fld id="{6D79B608-30BF-4780-AD74-2A39D90104E2}" type="slidenum">
              <a:rPr lang="de-DE"/>
              <a:t>12</a:t>
            </a:fld>
            <a:endParaRPr lang="de-DE"/>
          </a:p>
        </p:txBody>
      </p:sp>
      <p:pic>
        <p:nvPicPr>
          <p:cNvPr id="335641308" name="Grafik 6" descr="Kaffee mit einfarbiger Füllung"/>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5867400" y="1622512"/>
            <a:ext cx="3612976" cy="361297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E5FA320E-BDA0-9EE3-57C1-73B93DACD72F}"/>
            </a:ext>
          </a:extLst>
        </p:cNvPr>
        <p:cNvGrpSpPr/>
        <p:nvPr/>
      </p:nvGrpSpPr>
      <p:grpSpPr bwMode="auto">
        <a:xfrm>
          <a:off x="0" y="0"/>
          <a:ext cx="0" cy="0"/>
          <a:chOff x="0" y="0"/>
          <a:chExt cx="0" cy="0"/>
        </a:xfrm>
      </p:grpSpPr>
      <p:sp>
        <p:nvSpPr>
          <p:cNvPr id="1263552800" name="Titel 3">
            <a:extLst>
              <a:ext uri="{FF2B5EF4-FFF2-40B4-BE49-F238E27FC236}">
                <a16:creationId xmlns:a16="http://schemas.microsoft.com/office/drawing/2014/main" id="{477AEFD6-28BD-6FBC-F73E-417D6AABE7AE}"/>
              </a:ext>
            </a:extLst>
          </p:cNvPr>
          <p:cNvSpPr>
            <a:spLocks noGrp="1"/>
          </p:cNvSpPr>
          <p:nvPr>
            <p:ph type="title"/>
          </p:nvPr>
        </p:nvSpPr>
        <p:spPr bwMode="auto">
          <a:xfrm>
            <a:off x="983432" y="548680"/>
            <a:ext cx="9436894" cy="719932"/>
          </a:xfrm>
        </p:spPr>
        <p:txBody>
          <a:bodyPr/>
          <a:lstStyle/>
          <a:p>
            <a:pPr>
              <a:defRPr/>
            </a:pPr>
            <a:r>
              <a:rPr lang="de-DE" sz="3300"/>
              <a:t>Aufbau der Fortbildung</a:t>
            </a:r>
            <a:endParaRPr/>
          </a:p>
        </p:txBody>
      </p:sp>
      <p:sp>
        <p:nvSpPr>
          <p:cNvPr id="450073941" name="Foliennummernplatzhalter 4">
            <a:extLst>
              <a:ext uri="{FF2B5EF4-FFF2-40B4-BE49-F238E27FC236}">
                <a16:creationId xmlns:a16="http://schemas.microsoft.com/office/drawing/2014/main" id="{0E02A23D-FCA2-86B6-F855-0414D4FCF1C3}"/>
              </a:ext>
            </a:extLst>
          </p:cNvPr>
          <p:cNvSpPr>
            <a:spLocks noGrp="1"/>
          </p:cNvSpPr>
          <p:nvPr>
            <p:ph type="sldNum" sz="quarter" idx="10"/>
          </p:nvPr>
        </p:nvSpPr>
        <p:spPr bwMode="auto"/>
        <p:txBody>
          <a:bodyPr/>
          <a:lstStyle/>
          <a:p>
            <a:pPr>
              <a:defRPr/>
            </a:pPr>
            <a:fld id="{6D79B608-30BF-4780-AD74-2A39D90104E2}" type="slidenum">
              <a:rPr lang="de-DE"/>
              <a:t>13</a:t>
            </a:fld>
            <a:endParaRPr lang="de-DE"/>
          </a:p>
        </p:txBody>
      </p:sp>
      <p:graphicFrame>
        <p:nvGraphicFramePr>
          <p:cNvPr id="1255913784" name="Tabelle 6">
            <a:extLst>
              <a:ext uri="{FF2B5EF4-FFF2-40B4-BE49-F238E27FC236}">
                <a16:creationId xmlns:a16="http://schemas.microsoft.com/office/drawing/2014/main" id="{B95AD336-05A2-AD07-293B-9E72285142C7}"/>
              </a:ext>
            </a:extLst>
          </p:cNvPr>
          <p:cNvGraphicFramePr>
            <a:graphicFrameLocks noGrp="1"/>
          </p:cNvGraphicFramePr>
          <p:nvPr>
            <p:extLst>
              <p:ext uri="{D42A27DB-BD31-4B8C-83A1-F6EECF244321}">
                <p14:modId xmlns:p14="http://schemas.microsoft.com/office/powerpoint/2010/main" val="3530374706"/>
              </p:ext>
            </p:extLst>
          </p:nvPr>
        </p:nvGraphicFramePr>
        <p:xfrm>
          <a:off x="1019175" y="1556792"/>
          <a:ext cx="9577326" cy="2567940"/>
        </p:xfrm>
        <a:graphic>
          <a:graphicData uri="http://schemas.openxmlformats.org/drawingml/2006/table">
            <a:tbl>
              <a:tblPr bandRow="1">
                <a:tableStyleId>{2D5ABB26-0587-4C30-8999-92F81FD0307C}</a:tableStyleId>
              </a:tblPr>
              <a:tblGrid>
                <a:gridCol w="1028075">
                  <a:extLst>
                    <a:ext uri="{9D8B030D-6E8A-4147-A177-3AD203B41FA5}">
                      <a16:colId xmlns:a16="http://schemas.microsoft.com/office/drawing/2014/main" val="20000"/>
                    </a:ext>
                  </a:extLst>
                </a:gridCol>
                <a:gridCol w="8549251">
                  <a:extLst>
                    <a:ext uri="{9D8B030D-6E8A-4147-A177-3AD203B41FA5}">
                      <a16:colId xmlns:a16="http://schemas.microsoft.com/office/drawing/2014/main" val="20001"/>
                    </a:ext>
                  </a:extLst>
                </a:gridCol>
              </a:tblGrid>
              <a:tr h="447675">
                <a:tc>
                  <a:txBody>
                    <a:bodyPr/>
                    <a:lstStyle/>
                    <a:p>
                      <a:pPr>
                        <a:defRPr/>
                      </a:pPr>
                      <a:r>
                        <a:rPr lang="de-DE" sz="2400" b="0">
                          <a:solidFill>
                            <a:schemeClr val="bg1"/>
                          </a:solidFill>
                        </a:rPr>
                        <a:t>I</a:t>
                      </a:r>
                      <a:endParaRPr sz="1000">
                        <a:solidFill>
                          <a:schemeClr val="bg1"/>
                        </a:solidFill>
                      </a:endParaRPr>
                    </a:p>
                  </a:txBody>
                  <a:tcPr marL="45720" marR="45720" marT="22860" marB="22860"/>
                </a:tc>
                <a:tc>
                  <a:txBody>
                    <a:bodyPr/>
                    <a:lstStyle/>
                    <a:p>
                      <a:pPr>
                        <a:defRPr/>
                      </a:pPr>
                      <a:r>
                        <a:rPr lang="de-DE" sz="2400" b="0">
                          <a:solidFill>
                            <a:schemeClr val="bg1"/>
                          </a:solidFill>
                        </a:rPr>
                        <a:t>Begrüßung &amp; Auffrischung</a:t>
                      </a:r>
                      <a:endParaRPr sz="1000">
                        <a:solidFill>
                          <a:schemeClr val="bg1"/>
                        </a:solidFill>
                      </a:endParaRPr>
                    </a:p>
                  </a:txBody>
                  <a:tcPr marL="45720" marR="45720" marT="22860" marB="22860"/>
                </a:tc>
                <a:extLst>
                  <a:ext uri="{0D108BD9-81ED-4DB2-BD59-A6C34878D82A}">
                    <a16:rowId xmlns:a16="http://schemas.microsoft.com/office/drawing/2014/main" val="10000"/>
                  </a:ext>
                </a:extLst>
              </a:tr>
              <a:tr h="447675">
                <a:tc>
                  <a:txBody>
                    <a:bodyPr/>
                    <a:lstStyle/>
                    <a:p>
                      <a:pPr>
                        <a:defRPr/>
                      </a:pPr>
                      <a:r>
                        <a:rPr lang="de-DE" sz="2400" b="0">
                          <a:solidFill>
                            <a:schemeClr val="bg1"/>
                          </a:solidFill>
                        </a:rPr>
                        <a:t>II</a:t>
                      </a:r>
                      <a:endParaRPr sz="1000">
                        <a:solidFill>
                          <a:schemeClr val="bg1"/>
                        </a:solidFill>
                      </a:endParaRPr>
                    </a:p>
                  </a:txBody>
                  <a:tcPr marL="45720" marR="45720" marT="22860" marB="22860"/>
                </a:tc>
                <a:tc>
                  <a:txBody>
                    <a:bodyPr/>
                    <a:lstStyle/>
                    <a:p>
                      <a:pPr>
                        <a:defRPr/>
                      </a:pPr>
                      <a:r>
                        <a:rPr lang="de-DE" sz="2400" b="0">
                          <a:solidFill>
                            <a:schemeClr val="bg1"/>
                          </a:solidFill>
                        </a:rPr>
                        <a:t>Deep Dive Praxisphase</a:t>
                      </a:r>
                      <a:endParaRPr sz="1000">
                        <a:solidFill>
                          <a:schemeClr val="bg1"/>
                        </a:solidFill>
                      </a:endParaRPr>
                    </a:p>
                  </a:txBody>
                  <a:tcPr marL="45720" marR="45720" marT="22860" marB="22860"/>
                </a:tc>
                <a:extLst>
                  <a:ext uri="{0D108BD9-81ED-4DB2-BD59-A6C34878D82A}">
                    <a16:rowId xmlns:a16="http://schemas.microsoft.com/office/drawing/2014/main" val="10001"/>
                  </a:ext>
                </a:extLst>
              </a:tr>
              <a:tr h="447675">
                <a:tc>
                  <a:txBody>
                    <a:bodyPr/>
                    <a:lstStyle/>
                    <a:p>
                      <a:pPr>
                        <a:defRPr/>
                      </a:pPr>
                      <a:endParaRPr lang="de-DE" sz="2400">
                        <a:solidFill>
                          <a:schemeClr val="bg1"/>
                        </a:solidFill>
                      </a:endParaRPr>
                    </a:p>
                  </a:txBody>
                  <a:tcPr marL="45720" marR="45720" marT="22860" marB="22860"/>
                </a:tc>
                <a:tc>
                  <a:txBody>
                    <a:bodyPr/>
                    <a:lstStyle/>
                    <a:p>
                      <a:pPr>
                        <a:defRPr/>
                      </a:pPr>
                      <a:r>
                        <a:rPr lang="de-DE" sz="2400" dirty="0">
                          <a:solidFill>
                            <a:schemeClr val="bg1"/>
                          </a:solidFill>
                        </a:rPr>
                        <a:t>Kaffeepause</a:t>
                      </a:r>
                      <a:endParaRPr sz="1000" dirty="0">
                        <a:solidFill>
                          <a:schemeClr val="bg1"/>
                        </a:solidFill>
                      </a:endParaRPr>
                    </a:p>
                  </a:txBody>
                  <a:tcPr marL="45720" marR="45720" marT="22860" marB="22860"/>
                </a:tc>
                <a:extLst>
                  <a:ext uri="{0D108BD9-81ED-4DB2-BD59-A6C34878D82A}">
                    <a16:rowId xmlns:a16="http://schemas.microsoft.com/office/drawing/2014/main" val="10002"/>
                  </a:ext>
                </a:extLst>
              </a:tr>
              <a:tr h="447675">
                <a:tc>
                  <a:txBody>
                    <a:bodyPr/>
                    <a:lstStyle/>
                    <a:p>
                      <a:pPr>
                        <a:defRPr/>
                      </a:pPr>
                      <a:r>
                        <a:rPr lang="de-DE" sz="2400" b="1">
                          <a:solidFill>
                            <a:schemeClr val="bg1"/>
                          </a:solidFill>
                        </a:rPr>
                        <a:t>III</a:t>
                      </a:r>
                      <a:endParaRPr sz="1000" b="1">
                        <a:solidFill>
                          <a:schemeClr val="bg1"/>
                        </a:solidFill>
                      </a:endParaRPr>
                    </a:p>
                  </a:txBody>
                  <a:tcPr marL="45720" marR="45720" marT="22860" marB="22860"/>
                </a:tc>
                <a:tc>
                  <a:txBody>
                    <a:bodyPr/>
                    <a:lstStyle/>
                    <a:p>
                      <a:pPr>
                        <a:defRPr/>
                      </a:pPr>
                      <a:r>
                        <a:rPr lang="de-DE" sz="2400" b="1" dirty="0">
                          <a:solidFill>
                            <a:schemeClr val="bg1"/>
                          </a:solidFill>
                        </a:rPr>
                        <a:t>Optional: Input zu weiterführendem Thema oder externen Anbietern</a:t>
                      </a:r>
                      <a:endParaRPr sz="1000" b="1" dirty="0">
                        <a:solidFill>
                          <a:schemeClr val="bg1"/>
                        </a:solidFill>
                      </a:endParaRPr>
                    </a:p>
                  </a:txBody>
                  <a:tcPr marL="45720" marR="45720" marT="22860" marB="22860"/>
                </a:tc>
                <a:extLst>
                  <a:ext uri="{0D108BD9-81ED-4DB2-BD59-A6C34878D82A}">
                    <a16:rowId xmlns:a16="http://schemas.microsoft.com/office/drawing/2014/main" val="10003"/>
                  </a:ext>
                </a:extLst>
              </a:tr>
              <a:tr h="447675">
                <a:tc>
                  <a:txBody>
                    <a:bodyPr/>
                    <a:lstStyle/>
                    <a:p>
                      <a:pPr>
                        <a:defRPr/>
                      </a:pPr>
                      <a:r>
                        <a:rPr lang="de-DE" sz="2400">
                          <a:solidFill>
                            <a:schemeClr val="bg1"/>
                          </a:solidFill>
                        </a:rPr>
                        <a:t>IV</a:t>
                      </a:r>
                      <a:endParaRPr sz="1000">
                        <a:solidFill>
                          <a:schemeClr val="bg1"/>
                        </a:solidFill>
                      </a:endParaRPr>
                    </a:p>
                  </a:txBody>
                  <a:tcPr marL="45720" marR="45720" marT="22860" marB="22860"/>
                </a:tc>
                <a:tc>
                  <a:txBody>
                    <a:bodyPr/>
                    <a:lstStyle/>
                    <a:p>
                      <a:pPr>
                        <a:defRPr/>
                      </a:pPr>
                      <a:r>
                        <a:rPr lang="de-DE" sz="2400" dirty="0">
                          <a:solidFill>
                            <a:schemeClr val="bg1"/>
                          </a:solidFill>
                        </a:rPr>
                        <a:t>Abschluss</a:t>
                      </a:r>
                      <a:endParaRPr sz="1000" dirty="0">
                        <a:solidFill>
                          <a:schemeClr val="bg1"/>
                        </a:solidFill>
                      </a:endParaRPr>
                    </a:p>
                  </a:txBody>
                  <a:tcPr marL="45720" marR="45720" marT="22860" marB="2286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8319676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200546900" name="Inhaltsplatzhalter 2"/>
          <p:cNvSpPr>
            <a:spLocks noGrp="1"/>
          </p:cNvSpPr>
          <p:nvPr>
            <p:ph idx="12"/>
          </p:nvPr>
        </p:nvSpPr>
        <p:spPr bwMode="auto">
          <a:xfrm>
            <a:off x="947428" y="2276855"/>
            <a:ext cx="10178071" cy="1224153"/>
          </a:xfrm>
        </p:spPr>
        <p:txBody>
          <a:bodyPr/>
          <a:lstStyle/>
          <a:p>
            <a:pPr marL="0" indent="0">
              <a:buNone/>
              <a:defRPr/>
            </a:pPr>
            <a:r>
              <a:rPr lang="de-DE" sz="3300" dirty="0">
                <a:solidFill>
                  <a:schemeClr val="bg2"/>
                </a:solidFill>
                <a:latin typeface="+mn-lt"/>
              </a:rPr>
              <a:t>Optional: Weiterführendes Thema</a:t>
            </a:r>
            <a:endParaRPr dirty="0">
              <a:solidFill>
                <a:schemeClr val="bg2"/>
              </a:solidFill>
              <a:latin typeface="+mn-lt"/>
            </a:endParaRPr>
          </a:p>
        </p:txBody>
      </p:sp>
      <p:sp>
        <p:nvSpPr>
          <p:cNvPr id="614964170" name="Titel 3"/>
          <p:cNvSpPr>
            <a:spLocks noGrp="1"/>
          </p:cNvSpPr>
          <p:nvPr>
            <p:ph type="title"/>
          </p:nvPr>
        </p:nvSpPr>
        <p:spPr bwMode="auto"/>
        <p:txBody>
          <a:bodyPr/>
          <a:lstStyle/>
          <a:p>
            <a:pPr>
              <a:defRPr/>
            </a:pPr>
            <a:endParaRPr lang="de-DE" dirty="0"/>
          </a:p>
        </p:txBody>
      </p:sp>
      <p:sp>
        <p:nvSpPr>
          <p:cNvPr id="1503729492" name="Foliennummernplatzhalter 4"/>
          <p:cNvSpPr>
            <a:spLocks noGrp="1"/>
          </p:cNvSpPr>
          <p:nvPr>
            <p:ph type="sldNum" sz="quarter" idx="10"/>
          </p:nvPr>
        </p:nvSpPr>
        <p:spPr bwMode="auto"/>
        <p:txBody>
          <a:bodyPr/>
          <a:lstStyle/>
          <a:p>
            <a:pPr>
              <a:defRPr/>
            </a:pPr>
            <a:fld id="{6D79B608-30BF-4780-AD74-2A39D90104E2}" type="slidenum">
              <a:rPr lang="de-DE"/>
              <a:t>14</a:t>
            </a:fld>
            <a:endParaRPr lang="de-DE"/>
          </a:p>
        </p:txBody>
      </p:sp>
      <p:sp>
        <p:nvSpPr>
          <p:cNvPr id="1510119217" name="Textfeld 5"/>
          <p:cNvSpPr txBox="1"/>
          <p:nvPr/>
        </p:nvSpPr>
        <p:spPr bwMode="auto">
          <a:xfrm>
            <a:off x="947428" y="2943235"/>
            <a:ext cx="9325036" cy="954107"/>
          </a:xfrm>
          <a:prstGeom prst="rect">
            <a:avLst/>
          </a:prstGeom>
          <a:noFill/>
        </p:spPr>
        <p:txBody>
          <a:bodyPr wrap="square" rtlCol="0">
            <a:spAutoFit/>
          </a:bodyPr>
          <a:lstStyle/>
          <a:p>
            <a:pPr>
              <a:defRPr/>
            </a:pPr>
            <a:r>
              <a:rPr lang="de-DE" sz="2800" i="1" dirty="0">
                <a:solidFill>
                  <a:schemeClr val="tx2">
                    <a:lumMod val="50000"/>
                  </a:schemeClr>
                </a:solidFill>
              </a:rPr>
              <a:t>Referent*in:</a:t>
            </a:r>
            <a:endParaRPr sz="1050" dirty="0"/>
          </a:p>
          <a:p>
            <a:pPr>
              <a:defRPr/>
            </a:pPr>
            <a:r>
              <a:rPr lang="de-DE" sz="2800" dirty="0">
                <a:solidFill>
                  <a:schemeClr val="tx2">
                    <a:lumMod val="50000"/>
                  </a:schemeClr>
                </a:solidFill>
              </a:rPr>
              <a:t>Name des Referenten/ der Referentin</a:t>
            </a:r>
            <a:endParaRPr sz="10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56962085-2CF9-D212-603A-CFE935C9E131}"/>
            </a:ext>
          </a:extLst>
        </p:cNvPr>
        <p:cNvGrpSpPr/>
        <p:nvPr/>
      </p:nvGrpSpPr>
      <p:grpSpPr bwMode="auto">
        <a:xfrm>
          <a:off x="0" y="0"/>
          <a:ext cx="0" cy="0"/>
          <a:chOff x="0" y="0"/>
          <a:chExt cx="0" cy="0"/>
        </a:xfrm>
      </p:grpSpPr>
      <p:sp>
        <p:nvSpPr>
          <p:cNvPr id="1263552800" name="Titel 3">
            <a:extLst>
              <a:ext uri="{FF2B5EF4-FFF2-40B4-BE49-F238E27FC236}">
                <a16:creationId xmlns:a16="http://schemas.microsoft.com/office/drawing/2014/main" id="{23CC889A-C694-8693-CE54-B01574D0791E}"/>
              </a:ext>
            </a:extLst>
          </p:cNvPr>
          <p:cNvSpPr>
            <a:spLocks noGrp="1"/>
          </p:cNvSpPr>
          <p:nvPr>
            <p:ph type="title"/>
          </p:nvPr>
        </p:nvSpPr>
        <p:spPr bwMode="auto">
          <a:xfrm>
            <a:off x="983432" y="548680"/>
            <a:ext cx="9436894" cy="719932"/>
          </a:xfrm>
        </p:spPr>
        <p:txBody>
          <a:bodyPr/>
          <a:lstStyle/>
          <a:p>
            <a:pPr>
              <a:defRPr/>
            </a:pPr>
            <a:r>
              <a:rPr lang="de-DE" sz="3300"/>
              <a:t>Aufbau der Fortbildung</a:t>
            </a:r>
            <a:endParaRPr/>
          </a:p>
        </p:txBody>
      </p:sp>
      <p:sp>
        <p:nvSpPr>
          <p:cNvPr id="450073941" name="Foliennummernplatzhalter 4">
            <a:extLst>
              <a:ext uri="{FF2B5EF4-FFF2-40B4-BE49-F238E27FC236}">
                <a16:creationId xmlns:a16="http://schemas.microsoft.com/office/drawing/2014/main" id="{4DA01E77-1105-FDA9-9C55-EB1CE76FFE81}"/>
              </a:ext>
            </a:extLst>
          </p:cNvPr>
          <p:cNvSpPr>
            <a:spLocks noGrp="1"/>
          </p:cNvSpPr>
          <p:nvPr>
            <p:ph type="sldNum" sz="quarter" idx="10"/>
          </p:nvPr>
        </p:nvSpPr>
        <p:spPr bwMode="auto"/>
        <p:txBody>
          <a:bodyPr/>
          <a:lstStyle/>
          <a:p>
            <a:pPr>
              <a:defRPr/>
            </a:pPr>
            <a:fld id="{6D79B608-30BF-4780-AD74-2A39D90104E2}" type="slidenum">
              <a:rPr lang="de-DE"/>
              <a:t>15</a:t>
            </a:fld>
            <a:endParaRPr lang="de-DE"/>
          </a:p>
        </p:txBody>
      </p:sp>
      <p:graphicFrame>
        <p:nvGraphicFramePr>
          <p:cNvPr id="1255913784" name="Tabelle 6">
            <a:extLst>
              <a:ext uri="{FF2B5EF4-FFF2-40B4-BE49-F238E27FC236}">
                <a16:creationId xmlns:a16="http://schemas.microsoft.com/office/drawing/2014/main" id="{1E71F8B8-120F-4BF9-CE3F-E212EA42E376}"/>
              </a:ext>
            </a:extLst>
          </p:cNvPr>
          <p:cNvGraphicFramePr>
            <a:graphicFrameLocks noGrp="1"/>
          </p:cNvGraphicFramePr>
          <p:nvPr>
            <p:extLst>
              <p:ext uri="{D42A27DB-BD31-4B8C-83A1-F6EECF244321}">
                <p14:modId xmlns:p14="http://schemas.microsoft.com/office/powerpoint/2010/main" val="1489442459"/>
              </p:ext>
            </p:extLst>
          </p:nvPr>
        </p:nvGraphicFramePr>
        <p:xfrm>
          <a:off x="1019175" y="1556792"/>
          <a:ext cx="9577326" cy="2567940"/>
        </p:xfrm>
        <a:graphic>
          <a:graphicData uri="http://schemas.openxmlformats.org/drawingml/2006/table">
            <a:tbl>
              <a:tblPr bandRow="1">
                <a:tableStyleId>{2D5ABB26-0587-4C30-8999-92F81FD0307C}</a:tableStyleId>
              </a:tblPr>
              <a:tblGrid>
                <a:gridCol w="1028075">
                  <a:extLst>
                    <a:ext uri="{9D8B030D-6E8A-4147-A177-3AD203B41FA5}">
                      <a16:colId xmlns:a16="http://schemas.microsoft.com/office/drawing/2014/main" val="20000"/>
                    </a:ext>
                  </a:extLst>
                </a:gridCol>
                <a:gridCol w="8549251">
                  <a:extLst>
                    <a:ext uri="{9D8B030D-6E8A-4147-A177-3AD203B41FA5}">
                      <a16:colId xmlns:a16="http://schemas.microsoft.com/office/drawing/2014/main" val="20001"/>
                    </a:ext>
                  </a:extLst>
                </a:gridCol>
              </a:tblGrid>
              <a:tr h="447675">
                <a:tc>
                  <a:txBody>
                    <a:bodyPr/>
                    <a:lstStyle/>
                    <a:p>
                      <a:pPr>
                        <a:defRPr/>
                      </a:pPr>
                      <a:r>
                        <a:rPr lang="de-DE" sz="2400" b="0">
                          <a:solidFill>
                            <a:schemeClr val="bg1"/>
                          </a:solidFill>
                        </a:rPr>
                        <a:t>I</a:t>
                      </a:r>
                      <a:endParaRPr sz="1000">
                        <a:solidFill>
                          <a:schemeClr val="bg1"/>
                        </a:solidFill>
                      </a:endParaRPr>
                    </a:p>
                  </a:txBody>
                  <a:tcPr marL="45720" marR="45720" marT="22860" marB="22860"/>
                </a:tc>
                <a:tc>
                  <a:txBody>
                    <a:bodyPr/>
                    <a:lstStyle/>
                    <a:p>
                      <a:pPr>
                        <a:defRPr/>
                      </a:pPr>
                      <a:r>
                        <a:rPr lang="de-DE" sz="2400" b="0">
                          <a:solidFill>
                            <a:schemeClr val="bg1"/>
                          </a:solidFill>
                        </a:rPr>
                        <a:t>Begrüßung &amp; Auffrischung</a:t>
                      </a:r>
                      <a:endParaRPr sz="1000">
                        <a:solidFill>
                          <a:schemeClr val="bg1"/>
                        </a:solidFill>
                      </a:endParaRPr>
                    </a:p>
                  </a:txBody>
                  <a:tcPr marL="45720" marR="45720" marT="22860" marB="22860"/>
                </a:tc>
                <a:extLst>
                  <a:ext uri="{0D108BD9-81ED-4DB2-BD59-A6C34878D82A}">
                    <a16:rowId xmlns:a16="http://schemas.microsoft.com/office/drawing/2014/main" val="10000"/>
                  </a:ext>
                </a:extLst>
              </a:tr>
              <a:tr h="447675">
                <a:tc>
                  <a:txBody>
                    <a:bodyPr/>
                    <a:lstStyle/>
                    <a:p>
                      <a:pPr>
                        <a:defRPr/>
                      </a:pPr>
                      <a:r>
                        <a:rPr lang="de-DE" sz="2400" b="0">
                          <a:solidFill>
                            <a:schemeClr val="bg1"/>
                          </a:solidFill>
                        </a:rPr>
                        <a:t>II</a:t>
                      </a:r>
                      <a:endParaRPr sz="1000">
                        <a:solidFill>
                          <a:schemeClr val="bg1"/>
                        </a:solidFill>
                      </a:endParaRPr>
                    </a:p>
                  </a:txBody>
                  <a:tcPr marL="45720" marR="45720" marT="22860" marB="22860"/>
                </a:tc>
                <a:tc>
                  <a:txBody>
                    <a:bodyPr/>
                    <a:lstStyle/>
                    <a:p>
                      <a:pPr>
                        <a:defRPr/>
                      </a:pPr>
                      <a:r>
                        <a:rPr lang="de-DE" sz="2400" b="0">
                          <a:solidFill>
                            <a:schemeClr val="bg1"/>
                          </a:solidFill>
                        </a:rPr>
                        <a:t>Deep Dive Praxisphase</a:t>
                      </a:r>
                      <a:endParaRPr sz="1000">
                        <a:solidFill>
                          <a:schemeClr val="bg1"/>
                        </a:solidFill>
                      </a:endParaRPr>
                    </a:p>
                  </a:txBody>
                  <a:tcPr marL="45720" marR="45720" marT="22860" marB="22860"/>
                </a:tc>
                <a:extLst>
                  <a:ext uri="{0D108BD9-81ED-4DB2-BD59-A6C34878D82A}">
                    <a16:rowId xmlns:a16="http://schemas.microsoft.com/office/drawing/2014/main" val="10001"/>
                  </a:ext>
                </a:extLst>
              </a:tr>
              <a:tr h="447675">
                <a:tc>
                  <a:txBody>
                    <a:bodyPr/>
                    <a:lstStyle/>
                    <a:p>
                      <a:pPr>
                        <a:defRPr/>
                      </a:pPr>
                      <a:endParaRPr lang="de-DE" sz="2400">
                        <a:solidFill>
                          <a:schemeClr val="bg1"/>
                        </a:solidFill>
                      </a:endParaRPr>
                    </a:p>
                  </a:txBody>
                  <a:tcPr marL="45720" marR="45720" marT="22860" marB="22860"/>
                </a:tc>
                <a:tc>
                  <a:txBody>
                    <a:bodyPr/>
                    <a:lstStyle/>
                    <a:p>
                      <a:pPr>
                        <a:defRPr/>
                      </a:pPr>
                      <a:r>
                        <a:rPr lang="de-DE" sz="2400" dirty="0">
                          <a:solidFill>
                            <a:schemeClr val="bg1"/>
                          </a:solidFill>
                        </a:rPr>
                        <a:t>Kaffeepause</a:t>
                      </a:r>
                      <a:endParaRPr sz="1000" dirty="0">
                        <a:solidFill>
                          <a:schemeClr val="bg1"/>
                        </a:solidFill>
                      </a:endParaRPr>
                    </a:p>
                  </a:txBody>
                  <a:tcPr marL="45720" marR="45720" marT="22860" marB="22860"/>
                </a:tc>
                <a:extLst>
                  <a:ext uri="{0D108BD9-81ED-4DB2-BD59-A6C34878D82A}">
                    <a16:rowId xmlns:a16="http://schemas.microsoft.com/office/drawing/2014/main" val="10002"/>
                  </a:ext>
                </a:extLst>
              </a:tr>
              <a:tr h="447675">
                <a:tc>
                  <a:txBody>
                    <a:bodyPr/>
                    <a:lstStyle/>
                    <a:p>
                      <a:pPr>
                        <a:defRPr/>
                      </a:pPr>
                      <a:r>
                        <a:rPr lang="de-DE" sz="2400">
                          <a:solidFill>
                            <a:schemeClr val="bg1"/>
                          </a:solidFill>
                        </a:rPr>
                        <a:t>III</a:t>
                      </a:r>
                      <a:endParaRPr sz="1000">
                        <a:solidFill>
                          <a:schemeClr val="bg1"/>
                        </a:solidFill>
                      </a:endParaRPr>
                    </a:p>
                  </a:txBody>
                  <a:tcPr marL="45720" marR="45720" marT="22860" marB="22860"/>
                </a:tc>
                <a:tc>
                  <a:txBody>
                    <a:bodyPr/>
                    <a:lstStyle/>
                    <a:p>
                      <a:pPr>
                        <a:defRPr/>
                      </a:pPr>
                      <a:r>
                        <a:rPr lang="de-DE" sz="2400" dirty="0">
                          <a:solidFill>
                            <a:schemeClr val="bg1"/>
                          </a:solidFill>
                        </a:rPr>
                        <a:t>Optional: Input zu weiterführendem Thema oder externen Anbietern</a:t>
                      </a:r>
                      <a:endParaRPr sz="1000" dirty="0">
                        <a:solidFill>
                          <a:schemeClr val="bg1"/>
                        </a:solidFill>
                      </a:endParaRPr>
                    </a:p>
                  </a:txBody>
                  <a:tcPr marL="45720" marR="45720" marT="22860" marB="22860"/>
                </a:tc>
                <a:extLst>
                  <a:ext uri="{0D108BD9-81ED-4DB2-BD59-A6C34878D82A}">
                    <a16:rowId xmlns:a16="http://schemas.microsoft.com/office/drawing/2014/main" val="10003"/>
                  </a:ext>
                </a:extLst>
              </a:tr>
              <a:tr h="447675">
                <a:tc>
                  <a:txBody>
                    <a:bodyPr/>
                    <a:lstStyle/>
                    <a:p>
                      <a:pPr>
                        <a:defRPr/>
                      </a:pPr>
                      <a:r>
                        <a:rPr lang="de-DE" sz="2400" b="1">
                          <a:solidFill>
                            <a:schemeClr val="bg1"/>
                          </a:solidFill>
                        </a:rPr>
                        <a:t>IV</a:t>
                      </a:r>
                      <a:endParaRPr sz="1000" b="1">
                        <a:solidFill>
                          <a:schemeClr val="bg1"/>
                        </a:solidFill>
                      </a:endParaRPr>
                    </a:p>
                  </a:txBody>
                  <a:tcPr marL="45720" marR="45720" marT="22860" marB="22860"/>
                </a:tc>
                <a:tc>
                  <a:txBody>
                    <a:bodyPr/>
                    <a:lstStyle/>
                    <a:p>
                      <a:pPr>
                        <a:defRPr/>
                      </a:pPr>
                      <a:r>
                        <a:rPr lang="de-DE" sz="2400" b="1" dirty="0">
                          <a:solidFill>
                            <a:schemeClr val="bg1"/>
                          </a:solidFill>
                        </a:rPr>
                        <a:t>Abschluss</a:t>
                      </a:r>
                      <a:endParaRPr sz="1000" b="1" dirty="0">
                        <a:solidFill>
                          <a:schemeClr val="bg1"/>
                        </a:solidFill>
                      </a:endParaRPr>
                    </a:p>
                  </a:txBody>
                  <a:tcPr marL="45720" marR="45720" marT="22860" marB="2286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5500430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36823675" name="Inhaltsplatzhalter 2"/>
          <p:cNvSpPr>
            <a:spLocks noGrp="1"/>
          </p:cNvSpPr>
          <p:nvPr>
            <p:ph idx="12"/>
          </p:nvPr>
        </p:nvSpPr>
        <p:spPr bwMode="auto">
          <a:xfrm>
            <a:off x="994494" y="1979613"/>
            <a:ext cx="10178071" cy="4509727"/>
          </a:xfrm>
        </p:spPr>
        <p:txBody>
          <a:bodyPr/>
          <a:lstStyle/>
          <a:p>
            <a:pPr marL="0" indent="0">
              <a:lnSpc>
                <a:spcPct val="100000"/>
              </a:lnSpc>
              <a:buNone/>
              <a:defRPr/>
            </a:pPr>
            <a:r>
              <a:rPr lang="de-DE" sz="2400" dirty="0">
                <a:latin typeface="+mn-lt"/>
              </a:rPr>
              <a:t>Nehmen Sie bitte ein Blatt Papier und einen Stift zur Hand und machen sich Notizen zu:</a:t>
            </a:r>
            <a:endParaRPr sz="2400" dirty="0">
              <a:latin typeface="+mn-lt"/>
            </a:endParaRPr>
          </a:p>
          <a:p>
            <a:pPr marL="0" indent="0">
              <a:lnSpc>
                <a:spcPct val="100000"/>
              </a:lnSpc>
              <a:spcBef>
                <a:spcPts val="1500"/>
              </a:spcBef>
              <a:buNone/>
              <a:defRPr/>
            </a:pPr>
            <a:r>
              <a:rPr lang="de-DE" sz="2400" i="1" dirty="0">
                <a:latin typeface="+mn-lt"/>
              </a:rPr>
              <a:t>Durch die Fortbildung kann sich mein Unterricht verbessern, indem ich…</a:t>
            </a:r>
            <a:endParaRPr sz="2400" dirty="0">
              <a:latin typeface="+mn-lt"/>
            </a:endParaRPr>
          </a:p>
          <a:p>
            <a:pPr marL="0" indent="0">
              <a:lnSpc>
                <a:spcPct val="100000"/>
              </a:lnSpc>
              <a:spcBef>
                <a:spcPts val="1500"/>
              </a:spcBef>
              <a:buNone/>
              <a:defRPr/>
            </a:pPr>
            <a:r>
              <a:rPr lang="de-DE" sz="2400" i="1" dirty="0">
                <a:latin typeface="+mn-lt"/>
              </a:rPr>
              <a:t>Als nächsten Schritt werde ich…</a:t>
            </a:r>
            <a:endParaRPr sz="2400" dirty="0">
              <a:latin typeface="+mn-lt"/>
            </a:endParaRPr>
          </a:p>
          <a:p>
            <a:pPr marL="0" indent="0">
              <a:lnSpc>
                <a:spcPct val="100000"/>
              </a:lnSpc>
              <a:spcBef>
                <a:spcPts val="1500"/>
              </a:spcBef>
              <a:buNone/>
              <a:defRPr/>
            </a:pPr>
            <a:r>
              <a:rPr lang="de-DE" sz="2400" i="1" dirty="0">
                <a:latin typeface="+mn-lt"/>
              </a:rPr>
              <a:t>Wenn sich bei der Anwendung des in der Fortbildung Gelernten Widerstände auftun, werde ich…</a:t>
            </a:r>
            <a:endParaRPr sz="2400" dirty="0">
              <a:latin typeface="+mn-lt"/>
            </a:endParaRPr>
          </a:p>
          <a:p>
            <a:pPr marL="0" indent="0">
              <a:lnSpc>
                <a:spcPct val="100000"/>
              </a:lnSpc>
              <a:buNone/>
              <a:defRPr/>
            </a:pPr>
            <a:endParaRPr lang="de-DE" sz="2400" dirty="0">
              <a:solidFill>
                <a:srgbClr val="00618F"/>
              </a:solidFill>
              <a:latin typeface="+mn-lt"/>
            </a:endParaRPr>
          </a:p>
          <a:p>
            <a:pPr marL="0" indent="0">
              <a:lnSpc>
                <a:spcPct val="100000"/>
              </a:lnSpc>
              <a:buNone/>
              <a:defRPr/>
            </a:pPr>
            <a:endParaRPr lang="de-DE" sz="2400" dirty="0">
              <a:solidFill>
                <a:srgbClr val="00618F"/>
              </a:solidFill>
              <a:latin typeface="+mn-lt"/>
            </a:endParaRPr>
          </a:p>
        </p:txBody>
      </p:sp>
      <p:sp>
        <p:nvSpPr>
          <p:cNvPr id="1557710873" name="Titel 3"/>
          <p:cNvSpPr>
            <a:spLocks noGrp="1"/>
          </p:cNvSpPr>
          <p:nvPr>
            <p:ph type="title"/>
          </p:nvPr>
        </p:nvSpPr>
        <p:spPr bwMode="auto">
          <a:xfrm>
            <a:off x="979587" y="548680"/>
            <a:ext cx="9436894" cy="719932"/>
          </a:xfrm>
        </p:spPr>
        <p:txBody>
          <a:bodyPr/>
          <a:lstStyle/>
          <a:p>
            <a:pPr>
              <a:defRPr/>
            </a:pPr>
            <a:r>
              <a:rPr lang="de-DE" sz="3300" dirty="0"/>
              <a:t>Reflexion</a:t>
            </a:r>
          </a:p>
        </p:txBody>
      </p:sp>
      <p:sp>
        <p:nvSpPr>
          <p:cNvPr id="1265816391" name="Foliennummernplatzhalter 4"/>
          <p:cNvSpPr>
            <a:spLocks noGrp="1"/>
          </p:cNvSpPr>
          <p:nvPr>
            <p:ph type="sldNum" sz="quarter" idx="10"/>
          </p:nvPr>
        </p:nvSpPr>
        <p:spPr bwMode="auto"/>
        <p:txBody>
          <a:bodyPr/>
          <a:lstStyle/>
          <a:p>
            <a:pPr>
              <a:defRPr/>
            </a:pPr>
            <a:fld id="{6D79B608-30BF-4780-AD74-2A39D90104E2}" type="slidenum">
              <a:rPr lang="de-DE"/>
              <a:t>16</a:t>
            </a:fld>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682367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3682367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3682367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6986147" name="Inhaltsplatzhalter 2"/>
          <p:cNvSpPr>
            <a:spLocks noGrp="1"/>
          </p:cNvSpPr>
          <p:nvPr>
            <p:ph idx="12"/>
          </p:nvPr>
        </p:nvSpPr>
        <p:spPr bwMode="auto">
          <a:xfrm>
            <a:off x="958490" y="2384884"/>
            <a:ext cx="10178071" cy="4024648"/>
          </a:xfrm>
        </p:spPr>
        <p:txBody>
          <a:bodyPr/>
          <a:lstStyle/>
          <a:p>
            <a:pPr marL="0" indent="0">
              <a:buNone/>
              <a:defRPr/>
            </a:pPr>
            <a:r>
              <a:rPr lang="de-DE" sz="3300" dirty="0">
                <a:solidFill>
                  <a:schemeClr val="bg2"/>
                </a:solidFill>
                <a:latin typeface="+mn-lt"/>
              </a:rPr>
              <a:t>Evaluation</a:t>
            </a:r>
            <a:endParaRPr dirty="0">
              <a:solidFill>
                <a:schemeClr val="bg2"/>
              </a:solidFill>
              <a:latin typeface="+mn-lt"/>
            </a:endParaRPr>
          </a:p>
        </p:txBody>
      </p:sp>
      <p:sp>
        <p:nvSpPr>
          <p:cNvPr id="2003543292" name="Titel 3"/>
          <p:cNvSpPr>
            <a:spLocks noGrp="1"/>
          </p:cNvSpPr>
          <p:nvPr>
            <p:ph type="title"/>
          </p:nvPr>
        </p:nvSpPr>
        <p:spPr bwMode="auto">
          <a:xfrm>
            <a:off x="1019175" y="440531"/>
            <a:ext cx="9436894" cy="719932"/>
          </a:xfrm>
        </p:spPr>
        <p:txBody>
          <a:bodyPr/>
          <a:lstStyle/>
          <a:p>
            <a:pPr>
              <a:defRPr/>
            </a:pPr>
            <a:r>
              <a:rPr lang="de-DE" dirty="0"/>
              <a:t>optional</a:t>
            </a:r>
          </a:p>
        </p:txBody>
      </p:sp>
      <p:sp>
        <p:nvSpPr>
          <p:cNvPr id="5839118" name="Foliennummernplatzhalter 4"/>
          <p:cNvSpPr>
            <a:spLocks noGrp="1"/>
          </p:cNvSpPr>
          <p:nvPr>
            <p:ph type="sldNum" sz="quarter" idx="10"/>
          </p:nvPr>
        </p:nvSpPr>
        <p:spPr bwMode="auto"/>
        <p:txBody>
          <a:bodyPr/>
          <a:lstStyle/>
          <a:p>
            <a:pPr>
              <a:defRPr/>
            </a:pPr>
            <a:fld id="{6D79B608-30BF-4780-AD74-2A39D90104E2}" type="slidenum">
              <a:rPr lang="de-DE"/>
              <a:t>17</a:t>
            </a:fld>
            <a:endParaRPr lang="de-DE"/>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864039235" name="Titel 1"/>
          <p:cNvSpPr>
            <a:spLocks noGrp="1"/>
          </p:cNvSpPr>
          <p:nvPr>
            <p:ph type="ctrTitle"/>
          </p:nvPr>
        </p:nvSpPr>
        <p:spPr bwMode="auto">
          <a:xfrm>
            <a:off x="1887236" y="1952836"/>
            <a:ext cx="9969404" cy="1656185"/>
          </a:xfrm>
        </p:spPr>
        <p:txBody>
          <a:bodyPr/>
          <a:lstStyle/>
          <a:p>
            <a:pPr>
              <a:defRPr/>
            </a:pPr>
            <a:r>
              <a:rPr lang="de-DE" sz="3300" dirty="0">
                <a:solidFill>
                  <a:schemeClr val="bg2"/>
                </a:solidFill>
                <a:latin typeface="+mn-lt"/>
              </a:rPr>
              <a:t>Vielen Dank </a:t>
            </a:r>
            <a:br>
              <a:rPr lang="de-DE" sz="3300" dirty="0">
                <a:solidFill>
                  <a:schemeClr val="bg2"/>
                </a:solidFill>
                <a:latin typeface="+mn-lt"/>
              </a:rPr>
            </a:br>
            <a:r>
              <a:rPr lang="de-DE" sz="3300" dirty="0">
                <a:solidFill>
                  <a:schemeClr val="bg2"/>
                </a:solidFill>
                <a:latin typeface="+mn-lt"/>
              </a:rPr>
              <a:t>für Ihre Aufmerksamkeit und Mitarbeit!</a:t>
            </a:r>
            <a:endParaRPr sz="3300" dirty="0">
              <a:solidFill>
                <a:schemeClr val="bg2"/>
              </a:solidFill>
              <a:latin typeface="+mn-lt"/>
            </a:endParaRPr>
          </a:p>
        </p:txBody>
      </p:sp>
      <p:sp>
        <p:nvSpPr>
          <p:cNvPr id="1801131364" name="Untertitel 2"/>
          <p:cNvSpPr>
            <a:spLocks noGrp="1"/>
          </p:cNvSpPr>
          <p:nvPr>
            <p:ph type="subTitle" idx="1"/>
          </p:nvPr>
        </p:nvSpPr>
        <p:spPr bwMode="auto">
          <a:xfrm>
            <a:off x="1887236" y="3619974"/>
            <a:ext cx="9969404" cy="1656184"/>
          </a:xfrm>
        </p:spPr>
        <p:txBody>
          <a:bodyPr>
            <a:normAutofit/>
          </a:bodyPr>
          <a:lstStyle/>
          <a:p>
            <a:pPr>
              <a:defRPr/>
            </a:pPr>
            <a:r>
              <a:rPr lang="de-DE" dirty="0"/>
              <a:t>Name  der Fortbildenden</a:t>
            </a:r>
            <a:endParaRPr dirty="0"/>
          </a:p>
          <a:p>
            <a:pPr>
              <a:defRPr/>
            </a:pPr>
            <a:r>
              <a:rPr lang="de-DE" dirty="0"/>
              <a:t>E-Mail-Adresse der Fortbildenden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410532072" name="Inhaltsplatzhalter 2"/>
          <p:cNvSpPr>
            <a:spLocks noGrp="1"/>
          </p:cNvSpPr>
          <p:nvPr>
            <p:ph idx="12"/>
          </p:nvPr>
        </p:nvSpPr>
        <p:spPr bwMode="auto">
          <a:xfrm>
            <a:off x="970961" y="1613042"/>
            <a:ext cx="10237607" cy="5056317"/>
          </a:xfrm>
        </p:spPr>
        <p:txBody>
          <a:bodyPr>
            <a:normAutofit/>
          </a:bodyPr>
          <a:lstStyle/>
          <a:p>
            <a:pPr marL="0" indent="0">
              <a:lnSpc>
                <a:spcPct val="100000"/>
              </a:lnSpc>
              <a:spcBef>
                <a:spcPts val="600"/>
              </a:spcBef>
              <a:spcAft>
                <a:spcPts val="1200"/>
              </a:spcAft>
              <a:buNone/>
              <a:defRPr/>
            </a:pPr>
            <a:r>
              <a:rPr lang="de-DE" sz="2000" dirty="0">
                <a:latin typeface="+mn-lt"/>
              </a:rPr>
              <a:t>Marten, P. L., &amp; Stadtler, M. (2025). Building </a:t>
            </a:r>
            <a:r>
              <a:rPr lang="de-DE" sz="2000" dirty="0" err="1">
                <a:latin typeface="+mn-lt"/>
              </a:rPr>
              <a:t>resilience</a:t>
            </a:r>
            <a:r>
              <a:rPr lang="de-DE" sz="2000" dirty="0">
                <a:latin typeface="+mn-lt"/>
              </a:rPr>
              <a:t> </a:t>
            </a:r>
            <a:r>
              <a:rPr lang="de-DE" sz="2000" dirty="0" err="1">
                <a:latin typeface="+mn-lt"/>
              </a:rPr>
              <a:t>against</a:t>
            </a:r>
            <a:r>
              <a:rPr lang="de-DE" sz="2000" dirty="0">
                <a:latin typeface="+mn-lt"/>
              </a:rPr>
              <a:t> online </a:t>
            </a:r>
            <a:r>
              <a:rPr lang="de-DE" sz="2000" dirty="0" err="1">
                <a:latin typeface="+mn-lt"/>
              </a:rPr>
              <a:t>misinformation</a:t>
            </a:r>
            <a:r>
              <a:rPr lang="de-DE" sz="2000" dirty="0">
                <a:latin typeface="+mn-lt"/>
              </a:rPr>
              <a:t>: A </a:t>
            </a:r>
            <a:r>
              <a:rPr lang="de-DE" sz="2000" dirty="0" err="1">
                <a:latin typeface="+mn-lt"/>
              </a:rPr>
              <a:t>teacher-led</a:t>
            </a:r>
            <a:r>
              <a:rPr lang="de-DE" sz="2000" dirty="0">
                <a:latin typeface="+mn-lt"/>
              </a:rPr>
              <a:t> </a:t>
            </a:r>
            <a:r>
              <a:rPr lang="de-DE" sz="2000" dirty="0" err="1">
                <a:latin typeface="+mn-lt"/>
              </a:rPr>
              <a:t>training</a:t>
            </a:r>
            <a:r>
              <a:rPr lang="de-DE" sz="2000" dirty="0">
                <a:latin typeface="+mn-lt"/>
              </a:rPr>
              <a:t> </a:t>
            </a:r>
            <a:r>
              <a:rPr lang="de-DE" sz="2000" dirty="0" err="1">
                <a:latin typeface="+mn-lt"/>
              </a:rPr>
              <a:t>promoting</a:t>
            </a:r>
            <a:r>
              <a:rPr lang="de-DE" sz="2000" dirty="0">
                <a:latin typeface="+mn-lt"/>
              </a:rPr>
              <a:t> </a:t>
            </a:r>
            <a:r>
              <a:rPr lang="de-DE" sz="2000" dirty="0" err="1">
                <a:latin typeface="+mn-lt"/>
              </a:rPr>
              <a:t>evaluation</a:t>
            </a:r>
            <a:r>
              <a:rPr lang="de-DE" sz="2000" dirty="0">
                <a:latin typeface="+mn-lt"/>
              </a:rPr>
              <a:t> </a:t>
            </a:r>
            <a:r>
              <a:rPr lang="de-DE" sz="2000" dirty="0" err="1">
                <a:latin typeface="+mn-lt"/>
              </a:rPr>
              <a:t>strategies</a:t>
            </a:r>
            <a:r>
              <a:rPr lang="de-DE" sz="2000" dirty="0">
                <a:latin typeface="+mn-lt"/>
              </a:rPr>
              <a:t> </a:t>
            </a:r>
            <a:r>
              <a:rPr lang="de-DE" sz="2000" dirty="0" err="1">
                <a:latin typeface="+mn-lt"/>
              </a:rPr>
              <a:t>among</a:t>
            </a:r>
            <a:r>
              <a:rPr lang="de-DE" sz="2000" dirty="0">
                <a:latin typeface="+mn-lt"/>
              </a:rPr>
              <a:t> </a:t>
            </a:r>
            <a:r>
              <a:rPr lang="de-DE" sz="2000" dirty="0" err="1">
                <a:latin typeface="+mn-lt"/>
              </a:rPr>
              <a:t>lower</a:t>
            </a:r>
            <a:r>
              <a:rPr lang="de-DE" sz="2000" dirty="0">
                <a:latin typeface="+mn-lt"/>
              </a:rPr>
              <a:t> </a:t>
            </a:r>
            <a:r>
              <a:rPr lang="de-DE" sz="2000" dirty="0" err="1">
                <a:latin typeface="+mn-lt"/>
              </a:rPr>
              <a:t>secondary</a:t>
            </a:r>
            <a:r>
              <a:rPr lang="de-DE" sz="2000" dirty="0">
                <a:latin typeface="+mn-lt"/>
              </a:rPr>
              <a:t> </a:t>
            </a:r>
            <a:r>
              <a:rPr lang="de-DE" sz="2000" dirty="0" err="1">
                <a:latin typeface="+mn-lt"/>
              </a:rPr>
              <a:t>students</a:t>
            </a:r>
            <a:r>
              <a:rPr lang="de-DE" sz="2000" dirty="0">
                <a:latin typeface="+mn-lt"/>
              </a:rPr>
              <a:t>. Computers in Human </a:t>
            </a:r>
            <a:r>
              <a:rPr lang="de-DE" sz="2000" dirty="0" err="1">
                <a:latin typeface="+mn-lt"/>
              </a:rPr>
              <a:t>Behavior</a:t>
            </a:r>
            <a:r>
              <a:rPr lang="de-DE" sz="2000" dirty="0">
                <a:latin typeface="+mn-lt"/>
              </a:rPr>
              <a:t>, 165, 1-17. </a:t>
            </a:r>
            <a:r>
              <a:rPr lang="de-DE" sz="2000" u="sng" dirty="0">
                <a:latin typeface="+mn-lt"/>
                <a:hlinkClick r:id="rId3"/>
              </a:rPr>
              <a:t>https://doi.org/10.1016/j.chb.2024.108548</a:t>
            </a:r>
            <a:endParaRPr lang="de-DE" sz="2000" dirty="0">
              <a:latin typeface="+mn-lt"/>
            </a:endParaRPr>
          </a:p>
          <a:p>
            <a:pPr marL="0" indent="0">
              <a:lnSpc>
                <a:spcPct val="100000"/>
              </a:lnSpc>
              <a:spcBef>
                <a:spcPts val="1200"/>
              </a:spcBef>
              <a:spcAft>
                <a:spcPts val="1200"/>
              </a:spcAft>
              <a:buNone/>
              <a:defRPr/>
            </a:pPr>
            <a:r>
              <a:rPr lang="de-DE" sz="2000" dirty="0" err="1">
                <a:latin typeface="+mn-lt"/>
              </a:rPr>
              <a:t>Tay</a:t>
            </a:r>
            <a:r>
              <a:rPr lang="de-DE" sz="2000" dirty="0">
                <a:latin typeface="+mn-lt"/>
              </a:rPr>
              <a:t>, L. Q., </a:t>
            </a:r>
            <a:r>
              <a:rPr lang="de-DE" sz="2000" dirty="0" err="1">
                <a:latin typeface="+mn-lt"/>
              </a:rPr>
              <a:t>Hurlstone</a:t>
            </a:r>
            <a:r>
              <a:rPr lang="de-DE" sz="2000" dirty="0">
                <a:latin typeface="+mn-lt"/>
              </a:rPr>
              <a:t>, M. J., Kurz, T., &amp; Ecker, U. K. H. (2022). A </a:t>
            </a:r>
            <a:r>
              <a:rPr lang="de-DE" sz="2000" dirty="0" err="1">
                <a:latin typeface="+mn-lt"/>
              </a:rPr>
              <a:t>comparison</a:t>
            </a:r>
            <a:r>
              <a:rPr lang="de-DE" sz="2000" dirty="0">
                <a:latin typeface="+mn-lt"/>
              </a:rPr>
              <a:t> </a:t>
            </a:r>
            <a:r>
              <a:rPr lang="de-DE" sz="2000" dirty="0" err="1">
                <a:latin typeface="+mn-lt"/>
              </a:rPr>
              <a:t>of</a:t>
            </a:r>
            <a:r>
              <a:rPr lang="de-DE" sz="2000" dirty="0">
                <a:latin typeface="+mn-lt"/>
              </a:rPr>
              <a:t> </a:t>
            </a:r>
            <a:r>
              <a:rPr lang="de-DE" sz="2000" dirty="0" err="1">
                <a:latin typeface="+mn-lt"/>
              </a:rPr>
              <a:t>prebunking</a:t>
            </a:r>
            <a:r>
              <a:rPr lang="de-DE" sz="2000" dirty="0">
                <a:latin typeface="+mn-lt"/>
              </a:rPr>
              <a:t> and </a:t>
            </a:r>
            <a:r>
              <a:rPr lang="de-DE" sz="2000" dirty="0" err="1">
                <a:latin typeface="+mn-lt"/>
              </a:rPr>
              <a:t>debunking</a:t>
            </a:r>
            <a:r>
              <a:rPr lang="de-DE" sz="2000" dirty="0">
                <a:latin typeface="+mn-lt"/>
              </a:rPr>
              <a:t> </a:t>
            </a:r>
            <a:r>
              <a:rPr lang="de-DE" sz="2000" dirty="0" err="1">
                <a:latin typeface="+mn-lt"/>
              </a:rPr>
              <a:t>interventions</a:t>
            </a:r>
            <a:r>
              <a:rPr lang="de-DE" sz="2000" dirty="0">
                <a:latin typeface="+mn-lt"/>
              </a:rPr>
              <a:t> </a:t>
            </a:r>
            <a:r>
              <a:rPr lang="de-DE" sz="2000" dirty="0" err="1">
                <a:latin typeface="+mn-lt"/>
              </a:rPr>
              <a:t>for</a:t>
            </a:r>
            <a:r>
              <a:rPr lang="de-DE" sz="2000" dirty="0">
                <a:latin typeface="+mn-lt"/>
              </a:rPr>
              <a:t> </a:t>
            </a:r>
            <a:r>
              <a:rPr lang="de-DE" sz="2000" dirty="0" err="1">
                <a:latin typeface="+mn-lt"/>
              </a:rPr>
              <a:t>implied</a:t>
            </a:r>
            <a:r>
              <a:rPr lang="de-DE" sz="2000" dirty="0">
                <a:latin typeface="+mn-lt"/>
              </a:rPr>
              <a:t> versus explicit </a:t>
            </a:r>
            <a:r>
              <a:rPr lang="de-DE" sz="2000" dirty="0" err="1">
                <a:latin typeface="+mn-lt"/>
              </a:rPr>
              <a:t>misinformation</a:t>
            </a:r>
            <a:r>
              <a:rPr lang="de-DE" sz="2000" dirty="0">
                <a:latin typeface="+mn-lt"/>
              </a:rPr>
              <a:t>. </a:t>
            </a:r>
            <a:r>
              <a:rPr lang="de-DE" sz="2000" i="1" dirty="0">
                <a:latin typeface="+mn-lt"/>
              </a:rPr>
              <a:t>British Journal </a:t>
            </a:r>
            <a:r>
              <a:rPr lang="de-DE" sz="2000" i="1" dirty="0" err="1">
                <a:latin typeface="+mn-lt"/>
              </a:rPr>
              <a:t>of</a:t>
            </a:r>
            <a:r>
              <a:rPr lang="de-DE" sz="2000" i="1" dirty="0">
                <a:latin typeface="+mn-lt"/>
              </a:rPr>
              <a:t> </a:t>
            </a:r>
            <a:r>
              <a:rPr lang="de-DE" sz="2000" i="1" dirty="0" err="1">
                <a:latin typeface="+mn-lt"/>
              </a:rPr>
              <a:t>Psychology</a:t>
            </a:r>
            <a:r>
              <a:rPr lang="de-DE" sz="2000" i="1" dirty="0">
                <a:latin typeface="+mn-lt"/>
              </a:rPr>
              <a:t>, 113 </a:t>
            </a:r>
            <a:r>
              <a:rPr lang="de-DE" sz="2000" dirty="0">
                <a:latin typeface="+mn-lt"/>
              </a:rPr>
              <a:t>(3), 591-607. </a:t>
            </a:r>
            <a:r>
              <a:rPr lang="de-DE" sz="2000" u="sng" dirty="0">
                <a:latin typeface="+mn-lt"/>
                <a:hlinkClick r:id="rId4"/>
              </a:rPr>
              <a:t>https://doi.org/10.1111/bjop.12551</a:t>
            </a:r>
            <a:endParaRPr lang="de-DE" sz="2000" dirty="0">
              <a:latin typeface="+mn-lt"/>
            </a:endParaRPr>
          </a:p>
          <a:p>
            <a:pPr marL="0" indent="0">
              <a:lnSpc>
                <a:spcPct val="100000"/>
              </a:lnSpc>
              <a:spcBef>
                <a:spcPts val="600"/>
              </a:spcBef>
              <a:buNone/>
              <a:defRPr/>
            </a:pPr>
            <a:r>
              <a:rPr lang="de-DE" sz="2000" dirty="0">
                <a:latin typeface="+mn-lt"/>
              </a:rPr>
              <a:t>Zimmermann, F., &amp; </a:t>
            </a:r>
            <a:r>
              <a:rPr lang="de-DE" sz="2000" dirty="0" err="1">
                <a:latin typeface="+mn-lt"/>
              </a:rPr>
              <a:t>Kohring</a:t>
            </a:r>
            <a:r>
              <a:rPr lang="de-DE" sz="2000" dirty="0">
                <a:latin typeface="+mn-lt"/>
              </a:rPr>
              <a:t>, M. (2018): „Fake News“ als aktuelle Desinformation. Systematische Betrachtung eines heterogenen Begriffs. </a:t>
            </a:r>
            <a:r>
              <a:rPr lang="de-DE" sz="2000" i="1" dirty="0">
                <a:latin typeface="+mn-lt"/>
              </a:rPr>
              <a:t>M &amp; K Medien &amp; Kommunikationswissenschaft</a:t>
            </a:r>
            <a:r>
              <a:rPr lang="de-DE" sz="2000" dirty="0">
                <a:latin typeface="+mn-lt"/>
              </a:rPr>
              <a:t>, 66 (4), 526-541. </a:t>
            </a:r>
            <a:r>
              <a:rPr lang="de-DE" sz="2000" u="sng" dirty="0">
                <a:latin typeface="+mn-lt"/>
                <a:hlinkClick r:id="rId5"/>
              </a:rPr>
              <a:t>https://doi.org/10.5771/1615-634X-2018-4-526</a:t>
            </a:r>
            <a:endParaRPr lang="de-DE" sz="2000" u="sng" dirty="0">
              <a:latin typeface="+mn-lt"/>
            </a:endParaRPr>
          </a:p>
          <a:p>
            <a:pPr>
              <a:spcBef>
                <a:spcPts val="600"/>
              </a:spcBef>
              <a:defRPr/>
            </a:pPr>
            <a:endParaRPr lang="de-DE" sz="1300" dirty="0"/>
          </a:p>
        </p:txBody>
      </p:sp>
      <p:sp>
        <p:nvSpPr>
          <p:cNvPr id="530419524" name="Titel 3"/>
          <p:cNvSpPr>
            <a:spLocks noGrp="1"/>
          </p:cNvSpPr>
          <p:nvPr>
            <p:ph type="title"/>
          </p:nvPr>
        </p:nvSpPr>
        <p:spPr bwMode="auto">
          <a:xfrm>
            <a:off x="947428" y="368809"/>
            <a:ext cx="9436894" cy="719932"/>
          </a:xfrm>
        </p:spPr>
        <p:txBody>
          <a:bodyPr/>
          <a:lstStyle/>
          <a:p>
            <a:pPr>
              <a:defRPr/>
            </a:pPr>
            <a:r>
              <a:rPr lang="de-DE" sz="3300" dirty="0"/>
              <a:t>Literatur</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85235510-7513-E9A2-011C-66AC1BE491D6}"/>
              </a:ext>
            </a:extLst>
          </p:cNvPr>
          <p:cNvSpPr>
            <a:spLocks noGrp="1"/>
          </p:cNvSpPr>
          <p:nvPr>
            <p:ph idx="1"/>
          </p:nvPr>
        </p:nvSpPr>
        <p:spPr/>
        <p:txBody>
          <a:bodyPr/>
          <a:lstStyle/>
          <a:p>
            <a:r>
              <a:rPr lang="de-DE" b="1" dirty="0"/>
              <a:t>Inhalt</a:t>
            </a:r>
          </a:p>
          <a:p>
            <a:r>
              <a:rPr lang="de-DE" dirty="0"/>
              <a:t>Jugendliche erreichen Nachrichten heute hauptsächlich über Soziale Medien, wo ihnen alltäglich auch politische Desinformation begegnet. Zum Erkennen von Fake News und Deepfakes benötigen Jugendliche politische Medienkompetenz (Oberle, 2022). Wie diese im Politikunterricht gefördert werden kann, steht im Fokus der zweiteiligen Online-Fortbildung mit integrierter Praxisphase. Die </a:t>
            </a:r>
            <a:r>
              <a:rPr lang="de-DE" dirty="0">
                <a:solidFill>
                  <a:srgbClr val="000000"/>
                </a:solidFill>
              </a:rPr>
              <a:t>Teilnehmenden lernen, ihre </a:t>
            </a:r>
            <a:r>
              <a:rPr lang="de-DE" dirty="0" err="1">
                <a:solidFill>
                  <a:srgbClr val="000000"/>
                </a:solidFill>
              </a:rPr>
              <a:t>Schüler:innen</a:t>
            </a:r>
            <a:r>
              <a:rPr lang="de-DE" dirty="0">
                <a:solidFill>
                  <a:srgbClr val="000000"/>
                </a:solidFill>
              </a:rPr>
              <a:t> </a:t>
            </a:r>
            <a:r>
              <a:rPr lang="de-DE" dirty="0"/>
              <a:t>für politische Desinformation im digitalen Raum zu sensibilisieren, zur kritisch-reflexiven Rezeption digitaler Inhalte zu befähigen und digitale Medien zur Förderung fachlicher Kompetenzen ihrer </a:t>
            </a:r>
            <a:r>
              <a:rPr lang="de-DE" dirty="0" err="1"/>
              <a:t>Schüler:innen</a:t>
            </a:r>
            <a:r>
              <a:rPr lang="de-DE" dirty="0"/>
              <a:t> einzusetzen. </a:t>
            </a:r>
          </a:p>
          <a:p>
            <a:endParaRPr lang="de-DE" dirty="0"/>
          </a:p>
          <a:p>
            <a:r>
              <a:rPr lang="de-DE" b="1" dirty="0" err="1"/>
              <a:t>Autor:innen</a:t>
            </a:r>
            <a:endParaRPr lang="de-DE" b="1" dirty="0"/>
          </a:p>
          <a:p>
            <a:r>
              <a:rPr lang="de-DE" dirty="0"/>
              <a:t>Prof. Dr. Monika Oberle, Professur für Politikwissenschaft und Didaktik der Sozialwissenschaften, Goethe-Universität Frankfurt | Dr. Natalie Grobshäuser, Professur für Politikwissenschaft und Didaktik der Sozialwissenschaften, Goethe-Universität Frankfurt </a:t>
            </a:r>
          </a:p>
          <a:p>
            <a:endParaRPr lang="de-DE" dirty="0"/>
          </a:p>
          <a:p>
            <a:r>
              <a:rPr lang="de-DE" b="1" dirty="0"/>
              <a:t>Produkttyp</a:t>
            </a:r>
          </a:p>
          <a:p>
            <a:r>
              <a:rPr lang="de-DE" dirty="0"/>
              <a:t>Fortbildungskonzept</a:t>
            </a:r>
          </a:p>
          <a:p>
            <a:endParaRPr lang="de-DE" dirty="0"/>
          </a:p>
          <a:p>
            <a:r>
              <a:rPr lang="de-DE" b="1" dirty="0"/>
              <a:t>Schulstufe</a:t>
            </a:r>
          </a:p>
          <a:p>
            <a:r>
              <a:rPr lang="de-DE" dirty="0"/>
              <a:t>Sekundarstufe I und Sekundarstufe II aller Schulformen</a:t>
            </a:r>
          </a:p>
        </p:txBody>
      </p:sp>
    </p:spTree>
    <p:extLst>
      <p:ext uri="{BB962C8B-B14F-4D97-AF65-F5344CB8AC3E}">
        <p14:creationId xmlns:p14="http://schemas.microsoft.com/office/powerpoint/2010/main" val="29499690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F81257E-7135-CF11-6ED5-21A81FBD5FF5}"/>
              </a:ext>
            </a:extLst>
          </p:cNvPr>
          <p:cNvSpPr>
            <a:spLocks noGrp="1"/>
          </p:cNvSpPr>
          <p:nvPr>
            <p:ph idx="1"/>
          </p:nvPr>
        </p:nvSpPr>
        <p:spPr>
          <a:xfrm>
            <a:off x="1329178" y="1945195"/>
            <a:ext cx="9530910" cy="3911075"/>
          </a:xfrm>
        </p:spPr>
        <p:txBody>
          <a:bodyPr/>
          <a:lstStyle/>
          <a:p>
            <a:pPr lvl="1"/>
            <a:r>
              <a:rPr lang="de-DE" dirty="0"/>
              <a:t>Erschienen im</a:t>
            </a:r>
          </a:p>
          <a:p>
            <a:r>
              <a:rPr lang="de-DE" dirty="0"/>
              <a:t>Kompetenzverbund </a:t>
            </a:r>
            <a:r>
              <a:rPr lang="de-DE" dirty="0" err="1"/>
              <a:t>lernen:digital</a:t>
            </a:r>
            <a:endParaRPr lang="de-DE" dirty="0"/>
          </a:p>
          <a:p>
            <a:r>
              <a:rPr lang="de-DE" dirty="0"/>
              <a:t>Marlene-Dietrich-Allee 16,</a:t>
            </a:r>
            <a:br>
              <a:rPr lang="de-DE" dirty="0"/>
            </a:br>
            <a:r>
              <a:rPr lang="de-DE" dirty="0"/>
              <a:t>14482 Potsdam</a:t>
            </a:r>
          </a:p>
          <a:p>
            <a:r>
              <a:rPr lang="de-DE" dirty="0"/>
              <a:t>Tel: 0331-977-256362</a:t>
            </a:r>
          </a:p>
          <a:p>
            <a:r>
              <a:rPr lang="de-DE" dirty="0"/>
              <a:t>E-Mail: </a:t>
            </a:r>
            <a:r>
              <a:rPr lang="de-DE" dirty="0" err="1"/>
              <a:t>geschaeftsstelle@lernen.digital</a:t>
            </a:r>
            <a:endParaRPr lang="de-DE" dirty="0"/>
          </a:p>
          <a:p>
            <a:endParaRPr lang="de-DE" dirty="0"/>
          </a:p>
          <a:p>
            <a:pPr lvl="1"/>
            <a:r>
              <a:rPr lang="de-DE" dirty="0"/>
              <a:t>Projektverbund</a:t>
            </a:r>
          </a:p>
          <a:p>
            <a:r>
              <a:rPr lang="de-DE" dirty="0"/>
              <a:t>Digitale Souveränität als wegweisendes Ziel der </a:t>
            </a:r>
            <a:r>
              <a:rPr lang="de-DE" dirty="0" err="1"/>
              <a:t>Lehrer:innenbildung</a:t>
            </a:r>
            <a:r>
              <a:rPr lang="de-DE" dirty="0"/>
              <a:t> für Sprachen, Gesellschafts- und Wirtschaftswissenschaften in der digitalen Welt (</a:t>
            </a:r>
            <a:r>
              <a:rPr lang="de-DE" dirty="0" err="1"/>
              <a:t>DiSo</a:t>
            </a:r>
            <a:r>
              <a:rPr lang="de-DE" dirty="0"/>
              <a:t>-SGW)</a:t>
            </a:r>
            <a:br>
              <a:rPr lang="de-DE" dirty="0"/>
            </a:br>
            <a:endParaRPr lang="de-DE" dirty="0"/>
          </a:p>
          <a:p>
            <a:pPr lvl="1"/>
            <a:r>
              <a:rPr lang="de-DE" dirty="0"/>
              <a:t>Datum der Erstveröffentlichung</a:t>
            </a:r>
          </a:p>
          <a:p>
            <a:r>
              <a:rPr lang="de-DE" dirty="0"/>
              <a:t>17.12.2025</a:t>
            </a:r>
          </a:p>
          <a:p>
            <a:endParaRPr lang="de-DE" dirty="0"/>
          </a:p>
          <a:p>
            <a:pPr lvl="1"/>
            <a:r>
              <a:rPr lang="de-DE" dirty="0" err="1"/>
              <a:t>Autor:innen</a:t>
            </a:r>
            <a:endParaRPr lang="de-DE" dirty="0"/>
          </a:p>
          <a:p>
            <a:r>
              <a:rPr lang="de-DE" dirty="0"/>
              <a:t>Prof. Dr. Monika Oberle, Goethe-Universität Frankfurt</a:t>
            </a:r>
          </a:p>
          <a:p>
            <a:r>
              <a:rPr lang="de-DE" dirty="0"/>
              <a:t>Dr. Natalie Grobshäuser, Goethe-Universität Frankfurt</a:t>
            </a:r>
            <a:br>
              <a:rPr lang="de-DE" dirty="0"/>
            </a:br>
            <a:endParaRPr lang="de-DE" dirty="0"/>
          </a:p>
          <a:p>
            <a:br>
              <a:rPr lang="de-DE" dirty="0"/>
            </a:br>
            <a:r>
              <a:rPr lang="de-DE" dirty="0"/>
              <a:t>Gestaltung</a:t>
            </a:r>
          </a:p>
          <a:p>
            <a:r>
              <a:rPr lang="de-DE" dirty="0"/>
              <a:t>TAU GmbH</a:t>
            </a:r>
          </a:p>
          <a:p>
            <a:r>
              <a:rPr lang="de-DE" dirty="0"/>
              <a:t>Köpenicker Straße 154 A</a:t>
            </a:r>
          </a:p>
          <a:p>
            <a:r>
              <a:rPr lang="de-DE" dirty="0"/>
              <a:t>10997 Berlin</a:t>
            </a:r>
            <a:br>
              <a:rPr lang="de-DE" dirty="0"/>
            </a:br>
            <a:br>
              <a:rPr lang="de-DE" dirty="0"/>
            </a:br>
            <a:endParaRPr lang="de-DE" dirty="0"/>
          </a:p>
          <a:p>
            <a:endParaRPr lang="de-DE" dirty="0"/>
          </a:p>
          <a:p>
            <a:endParaRPr lang="de-DE" dirty="0"/>
          </a:p>
          <a:p>
            <a:endParaRPr lang="de-DE" dirty="0"/>
          </a:p>
          <a:p>
            <a:br>
              <a:rPr lang="de-DE" dirty="0"/>
            </a:br>
            <a:r>
              <a:rPr lang="de-DE" dirty="0">
                <a:latin typeface="Kantumruy Pro SemiBold" pitchFamily="2" charset="0"/>
                <a:cs typeface="Kantumruy Pro SemiBold" pitchFamily="2" charset="0"/>
              </a:rPr>
              <a:t>Zitierhinweis</a:t>
            </a:r>
          </a:p>
          <a:p>
            <a:r>
              <a:rPr lang="de-DE" dirty="0"/>
              <a:t>Oberle, M. &amp; Grobshäuser, N. (2025). Politische Medienkompetenz stärken! Wege zur Auseinandersetzung mit Fake News im Politikunterricht. </a:t>
            </a:r>
            <a:r>
              <a:rPr lang="de-DE" i="1" dirty="0"/>
              <a:t>Kompetenzverbund </a:t>
            </a:r>
            <a:r>
              <a:rPr lang="de-DE" i="1" dirty="0" err="1"/>
              <a:t>lernen:digital</a:t>
            </a:r>
            <a:r>
              <a:rPr lang="de-DE" dirty="0"/>
              <a:t>. </a:t>
            </a:r>
            <a:endParaRPr lang="de-DE" dirty="0">
              <a:highlight>
                <a:srgbClr val="FFFF00"/>
              </a:highlight>
            </a:endParaRPr>
          </a:p>
        </p:txBody>
      </p:sp>
    </p:spTree>
    <p:extLst>
      <p:ext uri="{BB962C8B-B14F-4D97-AF65-F5344CB8AC3E}">
        <p14:creationId xmlns:p14="http://schemas.microsoft.com/office/powerpoint/2010/main" val="31507406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7030E687-6F18-04E5-E6D1-BF65A39E6D67}"/>
              </a:ext>
            </a:extLst>
          </p:cNvPr>
          <p:cNvSpPr>
            <a:spLocks noGrp="1"/>
          </p:cNvSpPr>
          <p:nvPr>
            <p:ph type="body" sz="quarter" idx="13"/>
          </p:nvPr>
        </p:nvSpPr>
        <p:spPr/>
        <p:txBody>
          <a:bodyPr/>
          <a:lstStyle/>
          <a:p>
            <a:r>
              <a:rPr lang="de-DE" dirty="0"/>
              <a:t>Die vorliegende Veröffentlichung ist im Rahmen des Projektverbunds </a:t>
            </a:r>
            <a:r>
              <a:rPr lang="de-DE" dirty="0" err="1"/>
              <a:t>DiSo</a:t>
            </a:r>
            <a:r>
              <a:rPr lang="de-DE" dirty="0"/>
              <a:t>-SGW für das Kompetenzzentrum Sprachen/Gesellschaft/Wirtschaft im Kompetenzverbund </a:t>
            </a:r>
            <a:r>
              <a:rPr lang="de-DE" dirty="0" err="1"/>
              <a:t>lernen:digital</a:t>
            </a:r>
            <a:r>
              <a:rPr lang="de-DE" dirty="0"/>
              <a:t> entstanden. </a:t>
            </a:r>
          </a:p>
          <a:p>
            <a:endParaRPr lang="de-DE" dirty="0"/>
          </a:p>
          <a:p>
            <a:r>
              <a:rPr lang="de-DE" dirty="0"/>
              <a:t>Finanziert durch die Europäische Union – </a:t>
            </a:r>
            <a:r>
              <a:rPr lang="de-DE" dirty="0" err="1"/>
              <a:t>NextGenerationEU</a:t>
            </a:r>
            <a:r>
              <a:rPr lang="de-DE" dirty="0"/>
              <a:t> und gefördert durch das Bundesministerium </a:t>
            </a:r>
            <a:r>
              <a:rPr lang="de-DE" dirty="0" err="1"/>
              <a:t>für</a:t>
            </a:r>
            <a:r>
              <a:rPr lang="de-DE" dirty="0"/>
              <a:t> Bildung und Forschung. Die geäußerten Ansichten und Meinungen sind ausschließlich die des Autors/der Autorin und spiegeln nicht unbedingt die Ansichten der Europäischen Union, Europäischen Kommission oder des Bundesministeriums </a:t>
            </a:r>
            <a:r>
              <a:rPr lang="de-DE" dirty="0" err="1"/>
              <a:t>für</a:t>
            </a:r>
            <a:r>
              <a:rPr lang="de-DE" dirty="0"/>
              <a:t> Bildung und Forschung wider. Weder Europäische Union, Europäische Kommission noch das Bundesministerium </a:t>
            </a:r>
            <a:r>
              <a:rPr lang="de-DE" dirty="0" err="1"/>
              <a:t>für</a:t>
            </a:r>
            <a:r>
              <a:rPr lang="de-DE" dirty="0"/>
              <a:t> Bildung und Forschung können </a:t>
            </a:r>
            <a:r>
              <a:rPr lang="de-DE" dirty="0" err="1"/>
              <a:t>für</a:t>
            </a:r>
            <a:r>
              <a:rPr lang="de-DE" dirty="0"/>
              <a:t> sie verantwortlich gemacht werden.</a:t>
            </a:r>
          </a:p>
        </p:txBody>
      </p:sp>
      <p:sp>
        <p:nvSpPr>
          <p:cNvPr id="4" name="Textplatzhalter 3">
            <a:extLst>
              <a:ext uri="{FF2B5EF4-FFF2-40B4-BE49-F238E27FC236}">
                <a16:creationId xmlns:a16="http://schemas.microsoft.com/office/drawing/2014/main" id="{26085A44-CFE6-C202-5875-FB29D701A602}"/>
              </a:ext>
            </a:extLst>
          </p:cNvPr>
          <p:cNvSpPr>
            <a:spLocks noGrp="1"/>
          </p:cNvSpPr>
          <p:nvPr>
            <p:ph type="body" sz="quarter" idx="14"/>
          </p:nvPr>
        </p:nvSpPr>
        <p:spPr/>
        <p:txBody>
          <a:bodyPr/>
          <a:lstStyle/>
          <a:p>
            <a:r>
              <a:rPr lang="de-DE" b="0" i="0" u="none" strike="noStrike" dirty="0">
                <a:solidFill>
                  <a:srgbClr val="202334"/>
                </a:solidFill>
                <a:effectLst/>
                <a:latin typeface="Kantumruy Pro" pitchFamily="2" charset="0"/>
              </a:rPr>
              <a:t>Dieses Produkt ist unter der Lizenz CC BY 4.0 veröffentlicht. Ausgenommene Inhalte sind an den einzelnen Inhalten angegeben. Die </a:t>
            </a:r>
            <a:r>
              <a:rPr lang="de-DE" b="0" i="0" u="none" strike="noStrike" dirty="0" err="1">
                <a:solidFill>
                  <a:srgbClr val="202334"/>
                </a:solidFill>
                <a:effectLst/>
                <a:latin typeface="Kantumruy Pro" pitchFamily="2" charset="0"/>
              </a:rPr>
              <a:t>Urheber:innen</a:t>
            </a:r>
            <a:r>
              <a:rPr lang="de-DE" b="0" i="0" u="none" strike="noStrike" dirty="0">
                <a:solidFill>
                  <a:srgbClr val="202334"/>
                </a:solidFill>
                <a:effectLst/>
                <a:latin typeface="Kantumruy Pro" pitchFamily="2" charset="0"/>
              </a:rPr>
              <a:t> sollen bei der Weiterverwendung wie folgt angegeben werden: </a:t>
            </a:r>
            <a:r>
              <a:rPr lang="de-DE" dirty="0">
                <a:solidFill>
                  <a:srgbClr val="202334"/>
                </a:solidFill>
                <a:latin typeface="Kantumruy Pro" pitchFamily="2" charset="0"/>
              </a:rPr>
              <a:t>Monika Oberle, Natalie Grobshäuser, Goethe-Universität Frankfurt</a:t>
            </a:r>
            <a:r>
              <a:rPr lang="de-DE" b="0" i="0" u="none" strike="noStrike" dirty="0">
                <a:solidFill>
                  <a:srgbClr val="202334"/>
                </a:solidFill>
                <a:effectLst/>
                <a:latin typeface="Kantumruy Pro" pitchFamily="2" charset="0"/>
              </a:rPr>
              <a:t>, Kompetenzverbund </a:t>
            </a:r>
            <a:r>
              <a:rPr lang="de-DE" b="0" i="0" u="none" strike="noStrike" dirty="0" err="1">
                <a:solidFill>
                  <a:srgbClr val="202334"/>
                </a:solidFill>
                <a:effectLst/>
                <a:latin typeface="Kantumruy Pro" pitchFamily="2" charset="0"/>
              </a:rPr>
              <a:t>lernen:digital</a:t>
            </a:r>
            <a:r>
              <a:rPr lang="de-DE" b="0" i="0" u="none" strike="noStrike" dirty="0">
                <a:solidFill>
                  <a:srgbClr val="202334"/>
                </a:solidFill>
                <a:effectLst/>
                <a:latin typeface="Kantumruy Pro" pitchFamily="2" charset="0"/>
              </a:rPr>
              <a:t>, entstanden im Projektverbund </a:t>
            </a:r>
            <a:r>
              <a:rPr lang="de-DE" b="0" i="0" u="none" strike="noStrike" dirty="0" err="1">
                <a:solidFill>
                  <a:srgbClr val="202334"/>
                </a:solidFill>
                <a:effectLst/>
                <a:latin typeface="Kantumruy Pro" pitchFamily="2" charset="0"/>
              </a:rPr>
              <a:t>DiSo</a:t>
            </a:r>
            <a:r>
              <a:rPr lang="de-DE" b="0" i="0" u="none" strike="noStrike" dirty="0">
                <a:solidFill>
                  <a:srgbClr val="202334"/>
                </a:solidFill>
                <a:effectLst/>
                <a:latin typeface="Kantumruy Pro" pitchFamily="2" charset="0"/>
              </a:rPr>
              <a:t>-SGW.</a:t>
            </a:r>
            <a:endParaRPr lang="de-DE" dirty="0"/>
          </a:p>
        </p:txBody>
      </p:sp>
      <p:pic>
        <p:nvPicPr>
          <p:cNvPr id="6" name="Grafik 5">
            <a:extLst>
              <a:ext uri="{FF2B5EF4-FFF2-40B4-BE49-F238E27FC236}">
                <a16:creationId xmlns:a16="http://schemas.microsoft.com/office/drawing/2014/main" id="{7D74B237-61AE-BF90-F094-5060F6754D9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23763" y="5211574"/>
            <a:ext cx="253395" cy="253395"/>
          </a:xfrm>
          <a:prstGeom prst="rect">
            <a:avLst/>
          </a:prstGeom>
        </p:spPr>
      </p:pic>
      <p:pic>
        <p:nvPicPr>
          <p:cNvPr id="8" name="Grafik 7">
            <a:extLst>
              <a:ext uri="{FF2B5EF4-FFF2-40B4-BE49-F238E27FC236}">
                <a16:creationId xmlns:a16="http://schemas.microsoft.com/office/drawing/2014/main" id="{D0C2CE2C-0F49-BF81-9DE7-B5CFA7BFB3B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26455" y="5211574"/>
            <a:ext cx="253395" cy="253395"/>
          </a:xfrm>
          <a:prstGeom prst="rect">
            <a:avLst/>
          </a:prstGeom>
        </p:spPr>
      </p:pic>
    </p:spTree>
    <p:extLst>
      <p:ext uri="{BB962C8B-B14F-4D97-AF65-F5344CB8AC3E}">
        <p14:creationId xmlns:p14="http://schemas.microsoft.com/office/powerpoint/2010/main" val="21598748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263552800" name="Titel 3"/>
          <p:cNvSpPr>
            <a:spLocks noGrp="1"/>
          </p:cNvSpPr>
          <p:nvPr>
            <p:ph type="title"/>
          </p:nvPr>
        </p:nvSpPr>
        <p:spPr bwMode="auto">
          <a:xfrm>
            <a:off x="983432" y="548680"/>
            <a:ext cx="9436894" cy="719932"/>
          </a:xfrm>
        </p:spPr>
        <p:txBody>
          <a:bodyPr/>
          <a:lstStyle/>
          <a:p>
            <a:pPr>
              <a:defRPr/>
            </a:pPr>
            <a:r>
              <a:rPr lang="de-DE" sz="3300" dirty="0"/>
              <a:t>Aufbau der Fortbildung</a:t>
            </a:r>
            <a:endParaRPr dirty="0"/>
          </a:p>
        </p:txBody>
      </p:sp>
      <p:sp>
        <p:nvSpPr>
          <p:cNvPr id="450073941" name="Foliennummernplatzhalter 4"/>
          <p:cNvSpPr>
            <a:spLocks noGrp="1"/>
          </p:cNvSpPr>
          <p:nvPr>
            <p:ph type="sldNum" sz="quarter" idx="10"/>
          </p:nvPr>
        </p:nvSpPr>
        <p:spPr bwMode="auto"/>
        <p:txBody>
          <a:bodyPr/>
          <a:lstStyle/>
          <a:p>
            <a:pPr>
              <a:defRPr/>
            </a:pPr>
            <a:fld id="{6D79B608-30BF-4780-AD74-2A39D90104E2}" type="slidenum">
              <a:rPr lang="de-DE"/>
              <a:t>3</a:t>
            </a:fld>
            <a:endParaRPr lang="de-DE"/>
          </a:p>
        </p:txBody>
      </p:sp>
      <p:graphicFrame>
        <p:nvGraphicFramePr>
          <p:cNvPr id="1255913784" name="Tabelle 6"/>
          <p:cNvGraphicFramePr>
            <a:graphicFrameLocks noGrp="1"/>
          </p:cNvGraphicFramePr>
          <p:nvPr>
            <p:extLst>
              <p:ext uri="{D42A27DB-BD31-4B8C-83A1-F6EECF244321}">
                <p14:modId xmlns:p14="http://schemas.microsoft.com/office/powerpoint/2010/main" val="49269672"/>
              </p:ext>
            </p:extLst>
          </p:nvPr>
        </p:nvGraphicFramePr>
        <p:xfrm>
          <a:off x="1019175" y="1556792"/>
          <a:ext cx="9577326" cy="2567940"/>
        </p:xfrm>
        <a:graphic>
          <a:graphicData uri="http://schemas.openxmlformats.org/drawingml/2006/table">
            <a:tbl>
              <a:tblPr bandRow="1">
                <a:tableStyleId>{2D5ABB26-0587-4C30-8999-92F81FD0307C}</a:tableStyleId>
              </a:tblPr>
              <a:tblGrid>
                <a:gridCol w="1028075">
                  <a:extLst>
                    <a:ext uri="{9D8B030D-6E8A-4147-A177-3AD203B41FA5}">
                      <a16:colId xmlns:a16="http://schemas.microsoft.com/office/drawing/2014/main" val="20000"/>
                    </a:ext>
                  </a:extLst>
                </a:gridCol>
                <a:gridCol w="8549251">
                  <a:extLst>
                    <a:ext uri="{9D8B030D-6E8A-4147-A177-3AD203B41FA5}">
                      <a16:colId xmlns:a16="http://schemas.microsoft.com/office/drawing/2014/main" val="20001"/>
                    </a:ext>
                  </a:extLst>
                </a:gridCol>
              </a:tblGrid>
              <a:tr h="447675">
                <a:tc>
                  <a:txBody>
                    <a:bodyPr/>
                    <a:lstStyle/>
                    <a:p>
                      <a:pPr>
                        <a:defRPr/>
                      </a:pPr>
                      <a:r>
                        <a:rPr lang="de-DE" sz="2400" b="0">
                          <a:solidFill>
                            <a:schemeClr val="bg1"/>
                          </a:solidFill>
                        </a:rPr>
                        <a:t>I</a:t>
                      </a:r>
                      <a:endParaRPr sz="1000">
                        <a:solidFill>
                          <a:schemeClr val="bg1"/>
                        </a:solidFill>
                      </a:endParaRPr>
                    </a:p>
                  </a:txBody>
                  <a:tcPr marL="45720" marR="45720" marT="22860" marB="22860"/>
                </a:tc>
                <a:tc>
                  <a:txBody>
                    <a:bodyPr/>
                    <a:lstStyle/>
                    <a:p>
                      <a:pPr>
                        <a:defRPr/>
                      </a:pPr>
                      <a:r>
                        <a:rPr lang="de-DE" sz="2400" b="0">
                          <a:solidFill>
                            <a:schemeClr val="bg1"/>
                          </a:solidFill>
                        </a:rPr>
                        <a:t>Begrüßung &amp; Auffrischung</a:t>
                      </a:r>
                      <a:endParaRPr sz="1000">
                        <a:solidFill>
                          <a:schemeClr val="bg1"/>
                        </a:solidFill>
                      </a:endParaRPr>
                    </a:p>
                  </a:txBody>
                  <a:tcPr marL="45720" marR="45720" marT="22860" marB="22860"/>
                </a:tc>
                <a:extLst>
                  <a:ext uri="{0D108BD9-81ED-4DB2-BD59-A6C34878D82A}">
                    <a16:rowId xmlns:a16="http://schemas.microsoft.com/office/drawing/2014/main" val="10000"/>
                  </a:ext>
                </a:extLst>
              </a:tr>
              <a:tr h="447675">
                <a:tc>
                  <a:txBody>
                    <a:bodyPr/>
                    <a:lstStyle/>
                    <a:p>
                      <a:pPr>
                        <a:defRPr/>
                      </a:pPr>
                      <a:r>
                        <a:rPr lang="de-DE" sz="2400" b="0">
                          <a:solidFill>
                            <a:schemeClr val="bg1"/>
                          </a:solidFill>
                        </a:rPr>
                        <a:t>II</a:t>
                      </a:r>
                      <a:endParaRPr sz="1000">
                        <a:solidFill>
                          <a:schemeClr val="bg1"/>
                        </a:solidFill>
                      </a:endParaRPr>
                    </a:p>
                  </a:txBody>
                  <a:tcPr marL="45720" marR="45720" marT="22860" marB="22860"/>
                </a:tc>
                <a:tc>
                  <a:txBody>
                    <a:bodyPr/>
                    <a:lstStyle/>
                    <a:p>
                      <a:pPr>
                        <a:defRPr/>
                      </a:pPr>
                      <a:r>
                        <a:rPr lang="de-DE" sz="2400" b="0">
                          <a:solidFill>
                            <a:schemeClr val="bg1"/>
                          </a:solidFill>
                        </a:rPr>
                        <a:t>Deep Dive Praxisphase</a:t>
                      </a:r>
                      <a:endParaRPr sz="1000">
                        <a:solidFill>
                          <a:schemeClr val="bg1"/>
                        </a:solidFill>
                      </a:endParaRPr>
                    </a:p>
                  </a:txBody>
                  <a:tcPr marL="45720" marR="45720" marT="22860" marB="22860"/>
                </a:tc>
                <a:extLst>
                  <a:ext uri="{0D108BD9-81ED-4DB2-BD59-A6C34878D82A}">
                    <a16:rowId xmlns:a16="http://schemas.microsoft.com/office/drawing/2014/main" val="10001"/>
                  </a:ext>
                </a:extLst>
              </a:tr>
              <a:tr h="447675">
                <a:tc>
                  <a:txBody>
                    <a:bodyPr/>
                    <a:lstStyle/>
                    <a:p>
                      <a:pPr>
                        <a:defRPr/>
                      </a:pPr>
                      <a:endParaRPr lang="de-DE" sz="2400">
                        <a:solidFill>
                          <a:schemeClr val="bg1"/>
                        </a:solidFill>
                      </a:endParaRPr>
                    </a:p>
                  </a:txBody>
                  <a:tcPr marL="45720" marR="45720" marT="22860" marB="22860"/>
                </a:tc>
                <a:tc>
                  <a:txBody>
                    <a:bodyPr/>
                    <a:lstStyle/>
                    <a:p>
                      <a:pPr>
                        <a:defRPr/>
                      </a:pPr>
                      <a:r>
                        <a:rPr lang="de-DE" sz="2400" dirty="0">
                          <a:solidFill>
                            <a:schemeClr val="bg1"/>
                          </a:solidFill>
                        </a:rPr>
                        <a:t>Kaffeepause</a:t>
                      </a:r>
                      <a:endParaRPr sz="1000" dirty="0">
                        <a:solidFill>
                          <a:schemeClr val="bg1"/>
                        </a:solidFill>
                      </a:endParaRPr>
                    </a:p>
                  </a:txBody>
                  <a:tcPr marL="45720" marR="45720" marT="22860" marB="22860"/>
                </a:tc>
                <a:extLst>
                  <a:ext uri="{0D108BD9-81ED-4DB2-BD59-A6C34878D82A}">
                    <a16:rowId xmlns:a16="http://schemas.microsoft.com/office/drawing/2014/main" val="10002"/>
                  </a:ext>
                </a:extLst>
              </a:tr>
              <a:tr h="447675">
                <a:tc>
                  <a:txBody>
                    <a:bodyPr/>
                    <a:lstStyle/>
                    <a:p>
                      <a:pPr>
                        <a:defRPr/>
                      </a:pPr>
                      <a:r>
                        <a:rPr lang="de-DE" sz="2400">
                          <a:solidFill>
                            <a:schemeClr val="bg1"/>
                          </a:solidFill>
                        </a:rPr>
                        <a:t>III</a:t>
                      </a:r>
                      <a:endParaRPr sz="1000">
                        <a:solidFill>
                          <a:schemeClr val="bg1"/>
                        </a:solidFill>
                      </a:endParaRPr>
                    </a:p>
                  </a:txBody>
                  <a:tcPr marL="45720" marR="45720" marT="22860" marB="22860"/>
                </a:tc>
                <a:tc>
                  <a:txBody>
                    <a:bodyPr/>
                    <a:lstStyle/>
                    <a:p>
                      <a:pPr>
                        <a:defRPr/>
                      </a:pPr>
                      <a:r>
                        <a:rPr lang="de-DE" sz="2400" dirty="0">
                          <a:solidFill>
                            <a:schemeClr val="bg1"/>
                          </a:solidFill>
                        </a:rPr>
                        <a:t>Optional: Input zu weiterführendem Thema oder externen Anbietern</a:t>
                      </a:r>
                      <a:endParaRPr sz="1000" dirty="0">
                        <a:solidFill>
                          <a:schemeClr val="bg1"/>
                        </a:solidFill>
                      </a:endParaRPr>
                    </a:p>
                  </a:txBody>
                  <a:tcPr marL="45720" marR="45720" marT="22860" marB="22860"/>
                </a:tc>
                <a:extLst>
                  <a:ext uri="{0D108BD9-81ED-4DB2-BD59-A6C34878D82A}">
                    <a16:rowId xmlns:a16="http://schemas.microsoft.com/office/drawing/2014/main" val="10003"/>
                  </a:ext>
                </a:extLst>
              </a:tr>
              <a:tr h="447675">
                <a:tc>
                  <a:txBody>
                    <a:bodyPr/>
                    <a:lstStyle/>
                    <a:p>
                      <a:pPr>
                        <a:defRPr/>
                      </a:pPr>
                      <a:r>
                        <a:rPr lang="de-DE" sz="2400">
                          <a:solidFill>
                            <a:schemeClr val="bg1"/>
                          </a:solidFill>
                        </a:rPr>
                        <a:t>IV</a:t>
                      </a:r>
                      <a:endParaRPr sz="1000">
                        <a:solidFill>
                          <a:schemeClr val="bg1"/>
                        </a:solidFill>
                      </a:endParaRPr>
                    </a:p>
                  </a:txBody>
                  <a:tcPr marL="45720" marR="45720" marT="22860" marB="22860"/>
                </a:tc>
                <a:tc>
                  <a:txBody>
                    <a:bodyPr/>
                    <a:lstStyle/>
                    <a:p>
                      <a:pPr>
                        <a:defRPr/>
                      </a:pPr>
                      <a:r>
                        <a:rPr lang="de-DE" sz="2400" dirty="0">
                          <a:solidFill>
                            <a:schemeClr val="bg1"/>
                          </a:solidFill>
                        </a:rPr>
                        <a:t>Abschluss</a:t>
                      </a:r>
                      <a:endParaRPr sz="1000" dirty="0">
                        <a:solidFill>
                          <a:schemeClr val="bg1"/>
                        </a:solidFill>
                      </a:endParaRPr>
                    </a:p>
                  </a:txBody>
                  <a:tcPr marL="45720" marR="45720" marT="22860" marB="22860"/>
                </a:tc>
                <a:extLst>
                  <a:ext uri="{0D108BD9-81ED-4DB2-BD59-A6C34878D82A}">
                    <a16:rowId xmlns:a16="http://schemas.microsoft.com/office/drawing/2014/main" val="10004"/>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A5351714-7682-E94F-90B4-186259722593}"/>
            </a:ext>
          </a:extLst>
        </p:cNvPr>
        <p:cNvGrpSpPr/>
        <p:nvPr/>
      </p:nvGrpSpPr>
      <p:grpSpPr bwMode="auto">
        <a:xfrm>
          <a:off x="0" y="0"/>
          <a:ext cx="0" cy="0"/>
          <a:chOff x="0" y="0"/>
          <a:chExt cx="0" cy="0"/>
        </a:xfrm>
      </p:grpSpPr>
      <p:sp>
        <p:nvSpPr>
          <p:cNvPr id="1263552800" name="Titel 3">
            <a:extLst>
              <a:ext uri="{FF2B5EF4-FFF2-40B4-BE49-F238E27FC236}">
                <a16:creationId xmlns:a16="http://schemas.microsoft.com/office/drawing/2014/main" id="{EF0652B7-118B-0153-2DE2-025DB7293906}"/>
              </a:ext>
            </a:extLst>
          </p:cNvPr>
          <p:cNvSpPr>
            <a:spLocks noGrp="1"/>
          </p:cNvSpPr>
          <p:nvPr>
            <p:ph type="title"/>
          </p:nvPr>
        </p:nvSpPr>
        <p:spPr bwMode="auto">
          <a:xfrm>
            <a:off x="983432" y="548680"/>
            <a:ext cx="9436894" cy="719932"/>
          </a:xfrm>
        </p:spPr>
        <p:txBody>
          <a:bodyPr/>
          <a:lstStyle/>
          <a:p>
            <a:pPr>
              <a:defRPr/>
            </a:pPr>
            <a:r>
              <a:rPr lang="de-DE" sz="3300" dirty="0"/>
              <a:t>Aufbau der Fortbildung</a:t>
            </a:r>
            <a:endParaRPr dirty="0"/>
          </a:p>
        </p:txBody>
      </p:sp>
      <p:sp>
        <p:nvSpPr>
          <p:cNvPr id="450073941" name="Foliennummernplatzhalter 4">
            <a:extLst>
              <a:ext uri="{FF2B5EF4-FFF2-40B4-BE49-F238E27FC236}">
                <a16:creationId xmlns:a16="http://schemas.microsoft.com/office/drawing/2014/main" id="{C4A071B8-A58C-EB00-DA52-07F02467B1BD}"/>
              </a:ext>
            </a:extLst>
          </p:cNvPr>
          <p:cNvSpPr>
            <a:spLocks noGrp="1"/>
          </p:cNvSpPr>
          <p:nvPr>
            <p:ph type="sldNum" sz="quarter" idx="10"/>
          </p:nvPr>
        </p:nvSpPr>
        <p:spPr bwMode="auto"/>
        <p:txBody>
          <a:bodyPr/>
          <a:lstStyle/>
          <a:p>
            <a:pPr>
              <a:defRPr/>
            </a:pPr>
            <a:fld id="{6D79B608-30BF-4780-AD74-2A39D90104E2}" type="slidenum">
              <a:rPr lang="de-DE"/>
              <a:t>4</a:t>
            </a:fld>
            <a:endParaRPr lang="de-DE"/>
          </a:p>
        </p:txBody>
      </p:sp>
      <p:graphicFrame>
        <p:nvGraphicFramePr>
          <p:cNvPr id="1255913784" name="Tabelle 6">
            <a:extLst>
              <a:ext uri="{FF2B5EF4-FFF2-40B4-BE49-F238E27FC236}">
                <a16:creationId xmlns:a16="http://schemas.microsoft.com/office/drawing/2014/main" id="{8DA5B2DB-C622-7457-60C4-2E884D74D746}"/>
              </a:ext>
            </a:extLst>
          </p:cNvPr>
          <p:cNvGraphicFramePr>
            <a:graphicFrameLocks noGrp="1"/>
          </p:cNvGraphicFramePr>
          <p:nvPr>
            <p:extLst>
              <p:ext uri="{D42A27DB-BD31-4B8C-83A1-F6EECF244321}">
                <p14:modId xmlns:p14="http://schemas.microsoft.com/office/powerpoint/2010/main" val="1610895978"/>
              </p:ext>
            </p:extLst>
          </p:nvPr>
        </p:nvGraphicFramePr>
        <p:xfrm>
          <a:off x="1019175" y="1556792"/>
          <a:ext cx="9577326" cy="2567940"/>
        </p:xfrm>
        <a:graphic>
          <a:graphicData uri="http://schemas.openxmlformats.org/drawingml/2006/table">
            <a:tbl>
              <a:tblPr bandRow="1">
                <a:tableStyleId>{2D5ABB26-0587-4C30-8999-92F81FD0307C}</a:tableStyleId>
              </a:tblPr>
              <a:tblGrid>
                <a:gridCol w="1028075">
                  <a:extLst>
                    <a:ext uri="{9D8B030D-6E8A-4147-A177-3AD203B41FA5}">
                      <a16:colId xmlns:a16="http://schemas.microsoft.com/office/drawing/2014/main" val="20000"/>
                    </a:ext>
                  </a:extLst>
                </a:gridCol>
                <a:gridCol w="8549251">
                  <a:extLst>
                    <a:ext uri="{9D8B030D-6E8A-4147-A177-3AD203B41FA5}">
                      <a16:colId xmlns:a16="http://schemas.microsoft.com/office/drawing/2014/main" val="20001"/>
                    </a:ext>
                  </a:extLst>
                </a:gridCol>
              </a:tblGrid>
              <a:tr h="447675">
                <a:tc>
                  <a:txBody>
                    <a:bodyPr/>
                    <a:lstStyle/>
                    <a:p>
                      <a:pPr>
                        <a:defRPr/>
                      </a:pPr>
                      <a:r>
                        <a:rPr lang="de-DE" sz="2400" b="1">
                          <a:solidFill>
                            <a:schemeClr val="bg1"/>
                          </a:solidFill>
                        </a:rPr>
                        <a:t>I</a:t>
                      </a:r>
                      <a:endParaRPr sz="1000" b="1">
                        <a:solidFill>
                          <a:schemeClr val="bg1"/>
                        </a:solidFill>
                      </a:endParaRPr>
                    </a:p>
                  </a:txBody>
                  <a:tcPr marL="45720" marR="45720" marT="22860" marB="22860"/>
                </a:tc>
                <a:tc>
                  <a:txBody>
                    <a:bodyPr/>
                    <a:lstStyle/>
                    <a:p>
                      <a:pPr>
                        <a:defRPr/>
                      </a:pPr>
                      <a:r>
                        <a:rPr lang="de-DE" sz="2400" b="1" dirty="0">
                          <a:solidFill>
                            <a:schemeClr val="bg1"/>
                          </a:solidFill>
                        </a:rPr>
                        <a:t>Begrüßung &amp; Auffrischung</a:t>
                      </a:r>
                      <a:endParaRPr sz="1000" b="1" dirty="0">
                        <a:solidFill>
                          <a:schemeClr val="bg1"/>
                        </a:solidFill>
                      </a:endParaRPr>
                    </a:p>
                  </a:txBody>
                  <a:tcPr marL="45720" marR="45720" marT="22860" marB="22860"/>
                </a:tc>
                <a:extLst>
                  <a:ext uri="{0D108BD9-81ED-4DB2-BD59-A6C34878D82A}">
                    <a16:rowId xmlns:a16="http://schemas.microsoft.com/office/drawing/2014/main" val="10000"/>
                  </a:ext>
                </a:extLst>
              </a:tr>
              <a:tr h="447675">
                <a:tc>
                  <a:txBody>
                    <a:bodyPr/>
                    <a:lstStyle/>
                    <a:p>
                      <a:pPr>
                        <a:defRPr/>
                      </a:pPr>
                      <a:r>
                        <a:rPr lang="de-DE" sz="2400" b="0">
                          <a:solidFill>
                            <a:schemeClr val="bg1"/>
                          </a:solidFill>
                        </a:rPr>
                        <a:t>II</a:t>
                      </a:r>
                      <a:endParaRPr sz="1000">
                        <a:solidFill>
                          <a:schemeClr val="bg1"/>
                        </a:solidFill>
                      </a:endParaRPr>
                    </a:p>
                  </a:txBody>
                  <a:tcPr marL="45720" marR="45720" marT="22860" marB="22860"/>
                </a:tc>
                <a:tc>
                  <a:txBody>
                    <a:bodyPr/>
                    <a:lstStyle/>
                    <a:p>
                      <a:pPr>
                        <a:defRPr/>
                      </a:pPr>
                      <a:r>
                        <a:rPr lang="de-DE" sz="2400" b="0">
                          <a:solidFill>
                            <a:schemeClr val="bg1"/>
                          </a:solidFill>
                        </a:rPr>
                        <a:t>Deep Dive Praxisphase</a:t>
                      </a:r>
                      <a:endParaRPr sz="1000">
                        <a:solidFill>
                          <a:schemeClr val="bg1"/>
                        </a:solidFill>
                      </a:endParaRPr>
                    </a:p>
                  </a:txBody>
                  <a:tcPr marL="45720" marR="45720" marT="22860" marB="22860"/>
                </a:tc>
                <a:extLst>
                  <a:ext uri="{0D108BD9-81ED-4DB2-BD59-A6C34878D82A}">
                    <a16:rowId xmlns:a16="http://schemas.microsoft.com/office/drawing/2014/main" val="10001"/>
                  </a:ext>
                </a:extLst>
              </a:tr>
              <a:tr h="447675">
                <a:tc>
                  <a:txBody>
                    <a:bodyPr/>
                    <a:lstStyle/>
                    <a:p>
                      <a:pPr>
                        <a:defRPr/>
                      </a:pPr>
                      <a:endParaRPr lang="de-DE" sz="2400">
                        <a:solidFill>
                          <a:schemeClr val="bg1"/>
                        </a:solidFill>
                      </a:endParaRPr>
                    </a:p>
                  </a:txBody>
                  <a:tcPr marL="45720" marR="45720" marT="22860" marB="22860"/>
                </a:tc>
                <a:tc>
                  <a:txBody>
                    <a:bodyPr/>
                    <a:lstStyle/>
                    <a:p>
                      <a:pPr>
                        <a:defRPr/>
                      </a:pPr>
                      <a:r>
                        <a:rPr lang="de-DE" sz="2400" dirty="0">
                          <a:solidFill>
                            <a:schemeClr val="bg1"/>
                          </a:solidFill>
                        </a:rPr>
                        <a:t>Kaffeepause</a:t>
                      </a:r>
                      <a:endParaRPr sz="1000" dirty="0">
                        <a:solidFill>
                          <a:schemeClr val="bg1"/>
                        </a:solidFill>
                      </a:endParaRPr>
                    </a:p>
                  </a:txBody>
                  <a:tcPr marL="45720" marR="45720" marT="22860" marB="22860"/>
                </a:tc>
                <a:extLst>
                  <a:ext uri="{0D108BD9-81ED-4DB2-BD59-A6C34878D82A}">
                    <a16:rowId xmlns:a16="http://schemas.microsoft.com/office/drawing/2014/main" val="10002"/>
                  </a:ext>
                </a:extLst>
              </a:tr>
              <a:tr h="447675">
                <a:tc>
                  <a:txBody>
                    <a:bodyPr/>
                    <a:lstStyle/>
                    <a:p>
                      <a:pPr>
                        <a:defRPr/>
                      </a:pPr>
                      <a:r>
                        <a:rPr lang="de-DE" sz="2400">
                          <a:solidFill>
                            <a:schemeClr val="bg1"/>
                          </a:solidFill>
                        </a:rPr>
                        <a:t>III</a:t>
                      </a:r>
                      <a:endParaRPr sz="1000">
                        <a:solidFill>
                          <a:schemeClr val="bg1"/>
                        </a:solidFill>
                      </a:endParaRPr>
                    </a:p>
                  </a:txBody>
                  <a:tcPr marL="45720" marR="45720" marT="22860" marB="22860"/>
                </a:tc>
                <a:tc>
                  <a:txBody>
                    <a:bodyPr/>
                    <a:lstStyle/>
                    <a:p>
                      <a:pPr>
                        <a:defRPr/>
                      </a:pPr>
                      <a:r>
                        <a:rPr lang="de-DE" sz="2400" dirty="0">
                          <a:solidFill>
                            <a:schemeClr val="bg1"/>
                          </a:solidFill>
                        </a:rPr>
                        <a:t>Optional: Input zu weiterführendem Thema oder externen Anbietern</a:t>
                      </a:r>
                      <a:endParaRPr sz="1000" dirty="0">
                        <a:solidFill>
                          <a:schemeClr val="bg1"/>
                        </a:solidFill>
                      </a:endParaRPr>
                    </a:p>
                  </a:txBody>
                  <a:tcPr marL="45720" marR="45720" marT="22860" marB="22860"/>
                </a:tc>
                <a:extLst>
                  <a:ext uri="{0D108BD9-81ED-4DB2-BD59-A6C34878D82A}">
                    <a16:rowId xmlns:a16="http://schemas.microsoft.com/office/drawing/2014/main" val="10003"/>
                  </a:ext>
                </a:extLst>
              </a:tr>
              <a:tr h="447675">
                <a:tc>
                  <a:txBody>
                    <a:bodyPr/>
                    <a:lstStyle/>
                    <a:p>
                      <a:pPr>
                        <a:defRPr/>
                      </a:pPr>
                      <a:r>
                        <a:rPr lang="de-DE" sz="2400">
                          <a:solidFill>
                            <a:schemeClr val="bg1"/>
                          </a:solidFill>
                        </a:rPr>
                        <a:t>IV</a:t>
                      </a:r>
                      <a:endParaRPr sz="1000">
                        <a:solidFill>
                          <a:schemeClr val="bg1"/>
                        </a:solidFill>
                      </a:endParaRPr>
                    </a:p>
                  </a:txBody>
                  <a:tcPr marL="45720" marR="45720" marT="22860" marB="22860"/>
                </a:tc>
                <a:tc>
                  <a:txBody>
                    <a:bodyPr/>
                    <a:lstStyle/>
                    <a:p>
                      <a:pPr>
                        <a:defRPr/>
                      </a:pPr>
                      <a:r>
                        <a:rPr lang="de-DE" sz="2400" dirty="0">
                          <a:solidFill>
                            <a:schemeClr val="bg1"/>
                          </a:solidFill>
                        </a:rPr>
                        <a:t>Abschluss</a:t>
                      </a:r>
                      <a:endParaRPr sz="1000" dirty="0">
                        <a:solidFill>
                          <a:schemeClr val="bg1"/>
                        </a:solidFill>
                      </a:endParaRPr>
                    </a:p>
                  </a:txBody>
                  <a:tcPr marL="45720" marR="45720" marT="22860" marB="2286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8689194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480300909" name="Inhaltsplatzhalter 2"/>
          <p:cNvSpPr>
            <a:spLocks noGrp="1"/>
          </p:cNvSpPr>
          <p:nvPr>
            <p:ph idx="12"/>
          </p:nvPr>
        </p:nvSpPr>
        <p:spPr bwMode="auto">
          <a:xfrm>
            <a:off x="947428" y="1708931"/>
            <a:ext cx="10178071" cy="4924425"/>
          </a:xfrm>
        </p:spPr>
        <p:txBody>
          <a:bodyPr/>
          <a:lstStyle/>
          <a:p>
            <a:pPr marL="0" indent="0">
              <a:lnSpc>
                <a:spcPct val="100000"/>
              </a:lnSpc>
              <a:buClr>
                <a:schemeClr val="accent2"/>
              </a:buClr>
              <a:buNone/>
              <a:defRPr/>
            </a:pPr>
            <a:r>
              <a:rPr lang="de-DE" sz="2400" dirty="0">
                <a:latin typeface="+mn-lt"/>
              </a:rPr>
              <a:t>Aktivierende Methode des </a:t>
            </a:r>
            <a:r>
              <a:rPr lang="de-DE" sz="2400" dirty="0" err="1">
                <a:latin typeface="+mn-lt"/>
              </a:rPr>
              <a:t>Directed</a:t>
            </a:r>
            <a:r>
              <a:rPr lang="de-DE" sz="2400" dirty="0">
                <a:latin typeface="+mn-lt"/>
              </a:rPr>
              <a:t> </a:t>
            </a:r>
            <a:r>
              <a:rPr lang="de-DE" sz="2400" dirty="0" err="1">
                <a:latin typeface="+mn-lt"/>
              </a:rPr>
              <a:t>Paraphrasings</a:t>
            </a:r>
            <a:r>
              <a:rPr lang="de-DE" sz="2400" dirty="0">
                <a:latin typeface="+mn-lt"/>
              </a:rPr>
              <a:t>: </a:t>
            </a:r>
            <a:endParaRPr sz="2400" dirty="0">
              <a:latin typeface="+mn-lt"/>
            </a:endParaRPr>
          </a:p>
          <a:p>
            <a:pPr>
              <a:lnSpc>
                <a:spcPct val="100000"/>
              </a:lnSpc>
              <a:buClr>
                <a:schemeClr val="accent2"/>
              </a:buClr>
              <a:buFont typeface="Arial" panose="020B0604020202020204" pitchFamily="34" charset="0"/>
              <a:buChar char="•"/>
              <a:defRPr/>
            </a:pPr>
            <a:endParaRPr lang="de-DE"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Erklären Sie Ihren </a:t>
            </a:r>
            <a:r>
              <a:rPr lang="de-DE" sz="2400" dirty="0" err="1">
                <a:latin typeface="+mn-lt"/>
              </a:rPr>
              <a:t>Kolleg:innen</a:t>
            </a:r>
            <a:r>
              <a:rPr lang="de-DE" sz="2400" dirty="0">
                <a:latin typeface="+mn-lt"/>
              </a:rPr>
              <a:t> aus dem Gedächtnis und in eigenen Worten…</a:t>
            </a:r>
            <a:endParaRPr sz="2400" dirty="0">
              <a:latin typeface="+mn-lt"/>
            </a:endParaRPr>
          </a:p>
          <a:p>
            <a:pPr>
              <a:lnSpc>
                <a:spcPct val="100000"/>
              </a:lnSpc>
              <a:buClr>
                <a:schemeClr val="accent2"/>
              </a:buClr>
              <a:buFont typeface="Arial" panose="020B0604020202020204" pitchFamily="34" charset="0"/>
              <a:buChar char="•"/>
              <a:defRPr/>
            </a:pPr>
            <a:endParaRPr lang="de-DE" sz="2400" dirty="0">
              <a:latin typeface="+mn-lt"/>
            </a:endParaRPr>
          </a:p>
          <a:p>
            <a:pPr>
              <a:lnSpc>
                <a:spcPct val="100000"/>
              </a:lnSpc>
              <a:spcAft>
                <a:spcPts val="600"/>
              </a:spcAft>
              <a:buClr>
                <a:schemeClr val="accent2"/>
              </a:buClr>
              <a:buFont typeface="Arial" panose="020B0604020202020204" pitchFamily="34" charset="0"/>
              <a:buChar char="•"/>
              <a:defRPr/>
            </a:pPr>
            <a:r>
              <a:rPr lang="de-DE" sz="2400" dirty="0">
                <a:latin typeface="+mn-lt"/>
              </a:rPr>
              <a:t>Drei Fragen im Google Doc</a:t>
            </a:r>
            <a:endParaRPr sz="2400" dirty="0">
              <a:latin typeface="+mn-lt"/>
            </a:endParaRPr>
          </a:p>
          <a:p>
            <a:pPr>
              <a:lnSpc>
                <a:spcPct val="100000"/>
              </a:lnSpc>
              <a:spcAft>
                <a:spcPts val="600"/>
              </a:spcAft>
              <a:buClr>
                <a:schemeClr val="accent2"/>
              </a:buClr>
              <a:buFont typeface="Arial" panose="020B0604020202020204" pitchFamily="34" charset="0"/>
              <a:buChar char="•"/>
              <a:defRPr/>
            </a:pPr>
            <a:r>
              <a:rPr lang="de-DE" sz="2400" dirty="0" err="1">
                <a:latin typeface="+mn-lt"/>
              </a:rPr>
              <a:t>Jede:r</a:t>
            </a:r>
            <a:r>
              <a:rPr lang="de-DE" sz="2400" dirty="0">
                <a:latin typeface="+mn-lt"/>
              </a:rPr>
              <a:t> beantwortet eine Frage</a:t>
            </a:r>
            <a:endParaRPr sz="2400" dirty="0">
              <a:latin typeface="+mn-lt"/>
            </a:endParaRPr>
          </a:p>
          <a:p>
            <a:pPr>
              <a:lnSpc>
                <a:spcPct val="100000"/>
              </a:lnSpc>
              <a:spcAft>
                <a:spcPts val="600"/>
              </a:spcAft>
              <a:buClr>
                <a:schemeClr val="accent2"/>
              </a:buClr>
              <a:buFont typeface="Arial" panose="020B0604020202020204" pitchFamily="34" charset="0"/>
              <a:buChar char="•"/>
              <a:defRPr/>
            </a:pPr>
            <a:r>
              <a:rPr lang="de-DE" sz="2400" dirty="0">
                <a:latin typeface="+mn-lt"/>
              </a:rPr>
              <a:t>Keine Notizen notwendig</a:t>
            </a:r>
            <a:endParaRPr sz="2400" dirty="0">
              <a:latin typeface="+mn-lt"/>
            </a:endParaRPr>
          </a:p>
          <a:p>
            <a:pPr>
              <a:lnSpc>
                <a:spcPct val="100000"/>
              </a:lnSpc>
              <a:buClr>
                <a:schemeClr val="accent2"/>
              </a:buClr>
              <a:buFont typeface="Arial" panose="020B0604020202020204" pitchFamily="34" charset="0"/>
              <a:buChar char="•"/>
              <a:defRPr/>
            </a:pPr>
            <a:endParaRPr lang="de-DE" sz="2400" dirty="0">
              <a:latin typeface="+mn-lt"/>
            </a:endParaRPr>
          </a:p>
          <a:p>
            <a:pPr>
              <a:lnSpc>
                <a:spcPct val="100000"/>
              </a:lnSpc>
              <a:buClr>
                <a:schemeClr val="accent2"/>
              </a:buClr>
              <a:buFont typeface="Wingdings" panose="05000000000000000000" pitchFamily="2" charset="2"/>
              <a:buChar char="Ø"/>
              <a:defRPr/>
            </a:pPr>
            <a:r>
              <a:rPr lang="de-DE" sz="2400" dirty="0">
                <a:latin typeface="+mn-lt"/>
              </a:rPr>
              <a:t>Breakout-Räume: 15 Minuten</a:t>
            </a:r>
            <a:endParaRPr sz="2400" dirty="0">
              <a:latin typeface="+mn-lt"/>
            </a:endParaRPr>
          </a:p>
          <a:p>
            <a:pPr>
              <a:lnSpc>
                <a:spcPct val="100000"/>
              </a:lnSpc>
              <a:buClr>
                <a:schemeClr val="accent2"/>
              </a:buClr>
              <a:buFont typeface="Arial" panose="020B0604020202020204" pitchFamily="34" charset="0"/>
              <a:buChar char="•"/>
              <a:defRPr/>
            </a:pPr>
            <a:endParaRPr lang="de-DE" sz="2400" dirty="0">
              <a:latin typeface="+mn-lt"/>
            </a:endParaRPr>
          </a:p>
          <a:p>
            <a:pPr>
              <a:lnSpc>
                <a:spcPct val="100000"/>
              </a:lnSpc>
              <a:buClr>
                <a:schemeClr val="accent2"/>
              </a:buClr>
              <a:buFont typeface="Arial" panose="020B0604020202020204" pitchFamily="34" charset="0"/>
              <a:buChar char="•"/>
              <a:defRPr/>
            </a:pPr>
            <a:endParaRPr lang="de-DE" sz="2400" dirty="0">
              <a:latin typeface="+mn-lt"/>
            </a:endParaRPr>
          </a:p>
        </p:txBody>
      </p:sp>
      <p:sp>
        <p:nvSpPr>
          <p:cNvPr id="837626996" name="Titel 3"/>
          <p:cNvSpPr>
            <a:spLocks noGrp="1"/>
          </p:cNvSpPr>
          <p:nvPr>
            <p:ph type="title"/>
          </p:nvPr>
        </p:nvSpPr>
        <p:spPr bwMode="auto">
          <a:xfrm>
            <a:off x="983432" y="548829"/>
            <a:ext cx="9436894" cy="719932"/>
          </a:xfrm>
        </p:spPr>
        <p:txBody>
          <a:bodyPr/>
          <a:lstStyle/>
          <a:p>
            <a:pPr>
              <a:defRPr/>
            </a:pPr>
            <a:r>
              <a:rPr lang="de-DE" sz="3300" dirty="0"/>
              <a:t>Aktivierung Ihres Vorwissens aus dem ersten Teil</a:t>
            </a:r>
            <a:endParaRPr dirty="0"/>
          </a:p>
        </p:txBody>
      </p:sp>
      <p:sp>
        <p:nvSpPr>
          <p:cNvPr id="1133081744" name="Foliennummernplatzhalter 4"/>
          <p:cNvSpPr>
            <a:spLocks noGrp="1"/>
          </p:cNvSpPr>
          <p:nvPr>
            <p:ph type="sldNum" sz="quarter" idx="10"/>
          </p:nvPr>
        </p:nvSpPr>
        <p:spPr bwMode="auto"/>
        <p:txBody>
          <a:bodyPr/>
          <a:lstStyle/>
          <a:p>
            <a:pPr>
              <a:defRPr/>
            </a:pPr>
            <a:fld id="{6D79B608-30BF-4780-AD74-2A39D90104E2}" type="slidenum">
              <a:rPr lang="de-DE"/>
              <a:t>5</a:t>
            </a:fld>
            <a:endParaRPr lang="de-DE"/>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665979891" name="Inhaltsplatzhalter 2"/>
          <p:cNvSpPr>
            <a:spLocks noGrp="1"/>
          </p:cNvSpPr>
          <p:nvPr>
            <p:ph idx="12"/>
          </p:nvPr>
        </p:nvSpPr>
        <p:spPr bwMode="auto"/>
        <p:txBody>
          <a:bodyPr/>
          <a:lstStyle/>
          <a:p>
            <a:pPr>
              <a:lnSpc>
                <a:spcPct val="100000"/>
              </a:lnSpc>
              <a:spcBef>
                <a:spcPts val="1500"/>
              </a:spcBef>
              <a:buClr>
                <a:schemeClr val="accent2"/>
              </a:buClr>
              <a:buFont typeface="Arial" panose="020B0604020202020204" pitchFamily="34" charset="0"/>
              <a:buChar char="•"/>
              <a:defRPr/>
            </a:pPr>
            <a:r>
              <a:rPr lang="de-DE" sz="2400" dirty="0">
                <a:latin typeface="+mn-lt"/>
              </a:rPr>
              <a:t>Verwendung des Begriffs „Fake News“ als Etikett und als Genre </a:t>
            </a:r>
            <a:r>
              <a:rPr lang="de-DE" sz="1400" dirty="0">
                <a:solidFill>
                  <a:schemeClr val="bg1">
                    <a:lumMod val="50000"/>
                  </a:schemeClr>
                </a:solidFill>
                <a:latin typeface="+mn-lt"/>
              </a:rPr>
              <a:t>(Zimmermann &amp; </a:t>
            </a:r>
            <a:r>
              <a:rPr lang="de-DE" sz="1400" dirty="0" err="1">
                <a:solidFill>
                  <a:schemeClr val="bg1">
                    <a:lumMod val="50000"/>
                  </a:schemeClr>
                </a:solidFill>
                <a:latin typeface="+mn-lt"/>
              </a:rPr>
              <a:t>Kohring</a:t>
            </a:r>
            <a:r>
              <a:rPr lang="de-DE" sz="1400" dirty="0">
                <a:solidFill>
                  <a:schemeClr val="bg1">
                    <a:lumMod val="50000"/>
                  </a:schemeClr>
                </a:solidFill>
                <a:latin typeface="+mn-lt"/>
              </a:rPr>
              <a:t>, 2018)</a:t>
            </a:r>
            <a:endParaRPr sz="2400" dirty="0">
              <a:latin typeface="+mn-lt"/>
            </a:endParaRPr>
          </a:p>
          <a:p>
            <a:pPr marL="755650" lvl="1" indent="-428625">
              <a:lnSpc>
                <a:spcPct val="100000"/>
              </a:lnSpc>
              <a:buClr>
                <a:schemeClr val="accent2"/>
              </a:buClr>
              <a:buFont typeface="Symbol" panose="05050102010706020507" pitchFamily="18" charset="2"/>
              <a:buChar char="-"/>
              <a:defRPr/>
            </a:pPr>
            <a:r>
              <a:rPr lang="de-DE" sz="2000" dirty="0">
                <a:latin typeface="+mn-lt"/>
              </a:rPr>
              <a:t>Als Etikett: politische Instrumentalisierung des Begriffs, um die etablierten Nachrichtenmedien zu delegitimieren</a:t>
            </a:r>
            <a:endParaRPr sz="2000" dirty="0">
              <a:latin typeface="+mn-lt"/>
            </a:endParaRPr>
          </a:p>
          <a:p>
            <a:pPr marL="755650" lvl="1" indent="-428625">
              <a:lnSpc>
                <a:spcPct val="100000"/>
              </a:lnSpc>
              <a:buClr>
                <a:schemeClr val="accent2"/>
              </a:buClr>
              <a:buFont typeface="Symbol" panose="05050102010706020507" pitchFamily="18" charset="2"/>
              <a:buChar char="-"/>
              <a:defRPr/>
            </a:pPr>
            <a:r>
              <a:rPr lang="de-DE" sz="2000" dirty="0">
                <a:latin typeface="+mn-lt"/>
              </a:rPr>
              <a:t>Als Genre: vorsätzliche Herstellung pseudo-journalistischer Falschinformation </a:t>
            </a:r>
            <a:r>
              <a:rPr lang="de-DE" sz="2000" dirty="0">
                <a:latin typeface="+mn-lt"/>
                <a:sym typeface="Wingdings" panose="05000000000000000000" pitchFamily="2" charset="2"/>
              </a:rPr>
              <a:t></a:t>
            </a:r>
            <a:r>
              <a:rPr lang="de-DE" sz="2000" dirty="0">
                <a:latin typeface="+mn-lt"/>
              </a:rPr>
              <a:t> besser: „Desinformation“</a:t>
            </a:r>
            <a:endParaRPr sz="2000" dirty="0">
              <a:latin typeface="+mn-lt"/>
            </a:endParaRPr>
          </a:p>
          <a:p>
            <a:pPr>
              <a:lnSpc>
                <a:spcPct val="100000"/>
              </a:lnSpc>
              <a:spcBef>
                <a:spcPts val="1200"/>
              </a:spcBef>
              <a:buClr>
                <a:schemeClr val="accent2"/>
              </a:buClr>
              <a:buFont typeface="Arial" panose="020B0604020202020204" pitchFamily="34" charset="0"/>
              <a:buChar char="•"/>
              <a:defRPr/>
            </a:pPr>
            <a:r>
              <a:rPr lang="de-DE" sz="2400" dirty="0">
                <a:latin typeface="+mn-lt"/>
              </a:rPr>
              <a:t>Verbreitung im Netz </a:t>
            </a:r>
            <a:endParaRPr sz="2400" dirty="0">
              <a:latin typeface="+mn-lt"/>
            </a:endParaRPr>
          </a:p>
          <a:p>
            <a:pPr marL="755650" lvl="1" indent="-428625">
              <a:lnSpc>
                <a:spcPct val="100000"/>
              </a:lnSpc>
              <a:buClr>
                <a:schemeClr val="accent2"/>
              </a:buClr>
              <a:buFont typeface="Symbol" panose="05050102010706020507" pitchFamily="18" charset="2"/>
              <a:buChar char="-"/>
              <a:defRPr/>
            </a:pPr>
            <a:r>
              <a:rPr lang="de-DE" sz="2000" dirty="0">
                <a:latin typeface="+mn-lt"/>
              </a:rPr>
              <a:t>Desinformation hat durch digitale Kommunikationsformen an Bedeutung gewonnen</a:t>
            </a:r>
            <a:endParaRPr sz="2000" dirty="0">
              <a:latin typeface="+mn-lt"/>
            </a:endParaRPr>
          </a:p>
          <a:p>
            <a:pPr marL="755650" lvl="1" indent="-428625">
              <a:lnSpc>
                <a:spcPct val="100000"/>
              </a:lnSpc>
              <a:buClr>
                <a:schemeClr val="accent2"/>
              </a:buClr>
              <a:buFont typeface="Symbol" panose="05050102010706020507" pitchFamily="18" charset="2"/>
              <a:buChar char="-"/>
              <a:defRPr/>
            </a:pPr>
            <a:r>
              <a:rPr lang="de-DE" sz="2000" dirty="0">
                <a:latin typeface="+mn-lt"/>
              </a:rPr>
              <a:t>Phänomene „Filterblasen“ &amp; „Echokammern“ durch algorithmisch gesteuerte Informationsquellen (Suchmaschinen, Soziale Medien)</a:t>
            </a:r>
            <a:endParaRPr sz="2000" dirty="0">
              <a:latin typeface="+mn-lt"/>
            </a:endParaRPr>
          </a:p>
          <a:p>
            <a:pPr>
              <a:lnSpc>
                <a:spcPct val="100000"/>
              </a:lnSpc>
              <a:spcBef>
                <a:spcPts val="1200"/>
              </a:spcBef>
              <a:buClr>
                <a:schemeClr val="accent2"/>
              </a:buClr>
              <a:buFont typeface="Arial" panose="020B0604020202020204" pitchFamily="34" charset="0"/>
              <a:buChar char="•"/>
              <a:defRPr/>
            </a:pPr>
            <a:r>
              <a:rPr lang="de-DE" sz="2400" dirty="0" err="1">
                <a:latin typeface="+mn-lt"/>
              </a:rPr>
              <a:t>Debunking</a:t>
            </a:r>
            <a:r>
              <a:rPr lang="de-DE" sz="2400" dirty="0">
                <a:latin typeface="+mn-lt"/>
              </a:rPr>
              <a:t> und </a:t>
            </a:r>
            <a:r>
              <a:rPr lang="de-DE" sz="2400" dirty="0" err="1">
                <a:latin typeface="+mn-lt"/>
              </a:rPr>
              <a:t>Prebunking</a:t>
            </a:r>
            <a:r>
              <a:rPr lang="de-DE" sz="2400" dirty="0">
                <a:latin typeface="+mn-lt"/>
              </a:rPr>
              <a:t> als Strategien zur Auseinandersetzung mit Desinformation </a:t>
            </a:r>
            <a:r>
              <a:rPr lang="de-DE" sz="1400" dirty="0">
                <a:latin typeface="+mn-lt"/>
              </a:rPr>
              <a:t>(</a:t>
            </a:r>
            <a:r>
              <a:rPr lang="de-DE" sz="1400" dirty="0" err="1">
                <a:solidFill>
                  <a:schemeClr val="bg1">
                    <a:lumMod val="65000"/>
                  </a:schemeClr>
                </a:solidFill>
                <a:latin typeface="+mn-lt"/>
              </a:rPr>
              <a:t>Tay</a:t>
            </a:r>
            <a:r>
              <a:rPr lang="de-DE" sz="1400" dirty="0">
                <a:solidFill>
                  <a:schemeClr val="bg1">
                    <a:lumMod val="65000"/>
                  </a:schemeClr>
                </a:solidFill>
                <a:latin typeface="+mn-lt"/>
              </a:rPr>
              <a:t> et al. 2022)</a:t>
            </a:r>
            <a:endParaRPr sz="1400" dirty="0">
              <a:latin typeface="+mn-lt"/>
            </a:endParaRPr>
          </a:p>
          <a:p>
            <a:pPr marL="755650" lvl="1" indent="-428625">
              <a:lnSpc>
                <a:spcPct val="100000"/>
              </a:lnSpc>
              <a:buClr>
                <a:schemeClr val="accent2"/>
              </a:buClr>
              <a:buFont typeface="Symbol" panose="05050102010706020507" pitchFamily="18" charset="2"/>
              <a:buChar char="-"/>
              <a:defRPr/>
            </a:pPr>
            <a:r>
              <a:rPr lang="de-DE" sz="2000" dirty="0" err="1">
                <a:latin typeface="+mn-lt"/>
              </a:rPr>
              <a:t>Debunking</a:t>
            </a:r>
            <a:r>
              <a:rPr lang="de-DE" sz="2000" dirty="0">
                <a:latin typeface="+mn-lt"/>
              </a:rPr>
              <a:t>: Korrektur bereits bestehenden Desinformation; reaktiv</a:t>
            </a:r>
            <a:endParaRPr sz="2000" dirty="0">
              <a:latin typeface="+mn-lt"/>
            </a:endParaRPr>
          </a:p>
          <a:p>
            <a:pPr marL="755650" lvl="1" indent="-428625">
              <a:lnSpc>
                <a:spcPct val="100000"/>
              </a:lnSpc>
              <a:buClr>
                <a:schemeClr val="accent2"/>
              </a:buClr>
              <a:buFont typeface="Symbol" panose="05050102010706020507" pitchFamily="18" charset="2"/>
              <a:buChar char="-"/>
              <a:defRPr/>
            </a:pPr>
            <a:r>
              <a:rPr lang="de-DE" sz="2000" dirty="0" err="1">
                <a:latin typeface="+mn-lt"/>
              </a:rPr>
              <a:t>Prebunking</a:t>
            </a:r>
            <a:r>
              <a:rPr lang="de-DE" sz="2000" dirty="0">
                <a:latin typeface="+mn-lt"/>
              </a:rPr>
              <a:t>: Sensibilisierung für Desinformation; präventiv</a:t>
            </a:r>
            <a:endParaRPr sz="2000" dirty="0">
              <a:latin typeface="+mn-lt"/>
            </a:endParaRPr>
          </a:p>
          <a:p>
            <a:pPr>
              <a:lnSpc>
                <a:spcPct val="100000"/>
              </a:lnSpc>
              <a:spcBef>
                <a:spcPts val="1200"/>
              </a:spcBef>
              <a:buClr>
                <a:schemeClr val="accent2"/>
              </a:buClr>
              <a:buFont typeface="Arial" panose="020B0604020202020204" pitchFamily="34" charset="0"/>
              <a:buChar char="•"/>
              <a:defRPr/>
            </a:pPr>
            <a:endParaRPr lang="de-DE" sz="2400" dirty="0">
              <a:solidFill>
                <a:schemeClr val="bg1">
                  <a:lumMod val="50000"/>
                </a:schemeClr>
              </a:solidFill>
              <a:latin typeface="+mn-lt"/>
            </a:endParaRPr>
          </a:p>
        </p:txBody>
      </p:sp>
      <p:sp>
        <p:nvSpPr>
          <p:cNvPr id="779797007" name="Titel 3"/>
          <p:cNvSpPr>
            <a:spLocks noGrp="1"/>
          </p:cNvSpPr>
          <p:nvPr>
            <p:ph type="title"/>
          </p:nvPr>
        </p:nvSpPr>
        <p:spPr bwMode="auto">
          <a:xfrm>
            <a:off x="979587" y="548829"/>
            <a:ext cx="9436894" cy="719932"/>
          </a:xfrm>
        </p:spPr>
        <p:txBody>
          <a:bodyPr/>
          <a:lstStyle/>
          <a:p>
            <a:pPr>
              <a:defRPr/>
            </a:pPr>
            <a:r>
              <a:rPr lang="de-DE" sz="3300" dirty="0"/>
              <a:t>Zusammenfassung erster Teil - I</a:t>
            </a:r>
          </a:p>
        </p:txBody>
      </p:sp>
      <p:sp>
        <p:nvSpPr>
          <p:cNvPr id="689144204" name="Foliennummernplatzhalter 4"/>
          <p:cNvSpPr>
            <a:spLocks noGrp="1"/>
          </p:cNvSpPr>
          <p:nvPr>
            <p:ph type="sldNum" sz="quarter" idx="10"/>
          </p:nvPr>
        </p:nvSpPr>
        <p:spPr bwMode="auto"/>
        <p:txBody>
          <a:bodyPr/>
          <a:lstStyle/>
          <a:p>
            <a:pPr>
              <a:defRPr/>
            </a:pPr>
            <a:fld id="{6D79B608-30BF-4780-AD74-2A39D90104E2}" type="slidenum">
              <a:rPr lang="de-DE"/>
              <a:t>6</a:t>
            </a:fld>
            <a:endParaRPr lang="de-DE"/>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659798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6597989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6597989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6597989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6597989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6597989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6597989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65979891">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66597989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089920930" name="Titel 1"/>
          <p:cNvSpPr>
            <a:spLocks noGrp="1"/>
          </p:cNvSpPr>
          <p:nvPr>
            <p:ph type="title"/>
          </p:nvPr>
        </p:nvSpPr>
        <p:spPr bwMode="auto">
          <a:xfrm>
            <a:off x="979587" y="548829"/>
            <a:ext cx="9436894" cy="719932"/>
          </a:xfrm>
        </p:spPr>
        <p:txBody>
          <a:bodyPr/>
          <a:lstStyle/>
          <a:p>
            <a:pPr>
              <a:defRPr/>
            </a:pPr>
            <a:r>
              <a:rPr lang="de-DE" sz="3300" dirty="0"/>
              <a:t>Zusammenfassung erster Teil - II</a:t>
            </a:r>
          </a:p>
        </p:txBody>
      </p:sp>
      <p:sp>
        <p:nvSpPr>
          <p:cNvPr id="1580905493" name="Inhaltsplatzhalter 2"/>
          <p:cNvSpPr>
            <a:spLocks noGrp="1"/>
          </p:cNvSpPr>
          <p:nvPr>
            <p:ph idx="1"/>
          </p:nvPr>
        </p:nvSpPr>
        <p:spPr bwMode="auto">
          <a:xfrm>
            <a:off x="947428" y="1655064"/>
            <a:ext cx="4968552" cy="4784188"/>
          </a:xfrm>
        </p:spPr>
        <p:txBody>
          <a:bodyPr/>
          <a:lstStyle/>
          <a:p>
            <a:pPr>
              <a:defRPr/>
            </a:pPr>
            <a:r>
              <a:rPr lang="de-DE" sz="2400" dirty="0"/>
              <a:t>Strategien zum </a:t>
            </a:r>
            <a:r>
              <a:rPr lang="de-DE" sz="2400" dirty="0" err="1"/>
              <a:t>Debunking</a:t>
            </a:r>
            <a:endParaRPr lang="de-DE" sz="2400" dirty="0"/>
          </a:p>
        </p:txBody>
      </p:sp>
      <p:sp>
        <p:nvSpPr>
          <p:cNvPr id="318999958" name="Foliennummernplatzhalter 3"/>
          <p:cNvSpPr>
            <a:spLocks noGrp="1"/>
          </p:cNvSpPr>
          <p:nvPr>
            <p:ph type="sldNum" sz="quarter" idx="10"/>
          </p:nvPr>
        </p:nvSpPr>
        <p:spPr bwMode="auto"/>
        <p:txBody>
          <a:bodyPr/>
          <a:lstStyle/>
          <a:p>
            <a:pPr>
              <a:defRPr/>
            </a:pPr>
            <a:fld id="{8ABCFAEF-18FE-4467-835D-533D5CCB0C34}" type="slidenum">
              <a:rPr lang="de-DE"/>
              <a:t>7</a:t>
            </a:fld>
            <a:endParaRPr lang="de-DE"/>
          </a:p>
        </p:txBody>
      </p:sp>
      <p:sp>
        <p:nvSpPr>
          <p:cNvPr id="1915596022" name="Inhaltsplatzhalter 4"/>
          <p:cNvSpPr>
            <a:spLocks noGrp="1"/>
          </p:cNvSpPr>
          <p:nvPr>
            <p:ph idx="12"/>
          </p:nvPr>
        </p:nvSpPr>
        <p:spPr bwMode="auto">
          <a:xfrm>
            <a:off x="6204012" y="1655064"/>
            <a:ext cx="4968552" cy="4610452"/>
          </a:xfrm>
        </p:spPr>
        <p:txBody>
          <a:bodyPr/>
          <a:lstStyle/>
          <a:p>
            <a:pPr>
              <a:spcAft>
                <a:spcPts val="600"/>
              </a:spcAft>
              <a:defRPr/>
            </a:pPr>
            <a:r>
              <a:rPr lang="de-DE" sz="2400" dirty="0"/>
              <a:t>Strategien/Ansätze zum </a:t>
            </a:r>
            <a:r>
              <a:rPr lang="de-DE" sz="2400" dirty="0" err="1"/>
              <a:t>Prebunking</a:t>
            </a:r>
            <a:endParaRPr lang="de-DE" sz="2400" dirty="0"/>
          </a:p>
          <a:p>
            <a:pPr marL="285750" indent="-285750">
              <a:spcAft>
                <a:spcPts val="300"/>
              </a:spcAft>
              <a:buClr>
                <a:schemeClr val="accent2"/>
              </a:buClr>
              <a:buFont typeface="Arial"/>
              <a:buChar char="•"/>
              <a:defRPr/>
            </a:pPr>
            <a:r>
              <a:rPr lang="de-DE" sz="1800" dirty="0"/>
              <a:t>Unterscheidung zwischen Meinung und Fakten</a:t>
            </a:r>
            <a:endParaRPr dirty="0"/>
          </a:p>
          <a:p>
            <a:pPr marL="285750" indent="-285750">
              <a:spcAft>
                <a:spcPts val="300"/>
              </a:spcAft>
              <a:buClr>
                <a:schemeClr val="accent2"/>
              </a:buClr>
              <a:buFont typeface="Arial"/>
              <a:buChar char="•"/>
              <a:defRPr/>
            </a:pPr>
            <a:r>
              <a:rPr lang="de-DE" sz="1800" dirty="0"/>
              <a:t>Was macht eine seriöse Quelle aus?</a:t>
            </a:r>
            <a:endParaRPr dirty="0"/>
          </a:p>
          <a:p>
            <a:pPr marL="285750" indent="-285750">
              <a:spcAft>
                <a:spcPts val="300"/>
              </a:spcAft>
              <a:buClr>
                <a:schemeClr val="accent2"/>
              </a:buClr>
              <a:buFont typeface="Arial"/>
              <a:buChar char="•"/>
              <a:defRPr/>
            </a:pPr>
            <a:r>
              <a:rPr lang="de-DE" sz="1800" dirty="0"/>
              <a:t>Förderung der kritisch-reflexiven Medienkompetenz</a:t>
            </a:r>
            <a:endParaRPr dirty="0"/>
          </a:p>
          <a:p>
            <a:pPr marL="285750" indent="-285750">
              <a:spcAft>
                <a:spcPts val="300"/>
              </a:spcAft>
              <a:buClr>
                <a:schemeClr val="accent2"/>
              </a:buClr>
              <a:buFont typeface="Arial"/>
              <a:buChar char="•"/>
              <a:defRPr/>
            </a:pPr>
            <a:r>
              <a:rPr lang="de-DE" sz="1800" dirty="0"/>
              <a:t>Kenntnis über Manipulationstechniken, Motive &amp; Auswirkungen von Desinformation</a:t>
            </a:r>
            <a:endParaRPr dirty="0"/>
          </a:p>
          <a:p>
            <a:pPr marL="285750" indent="-285750">
              <a:spcAft>
                <a:spcPts val="300"/>
              </a:spcAft>
              <a:buClr>
                <a:schemeClr val="accent2"/>
              </a:buClr>
              <a:buFont typeface="Arial"/>
              <a:buChar char="•"/>
              <a:defRPr/>
            </a:pPr>
            <a:r>
              <a:rPr lang="de-DE" sz="1800" dirty="0"/>
              <a:t>Anwendungsbezogene Ansätze: Digital Game-</a:t>
            </a:r>
            <a:r>
              <a:rPr lang="de-DE" sz="1800" dirty="0" err="1"/>
              <a:t>based</a:t>
            </a:r>
            <a:r>
              <a:rPr lang="de-DE" sz="1800" dirty="0"/>
              <a:t> Learning (</a:t>
            </a:r>
            <a:r>
              <a:rPr lang="de-DE" sz="1800" dirty="0" err="1"/>
              <a:t>Serious</a:t>
            </a:r>
            <a:r>
              <a:rPr lang="de-DE" sz="1800" dirty="0"/>
              <a:t> Games), Desinformation selbst erstellen </a:t>
            </a:r>
            <a:endParaRPr dirty="0"/>
          </a:p>
        </p:txBody>
      </p:sp>
      <p:pic>
        <p:nvPicPr>
          <p:cNvPr id="1532821151" name="Inhaltsplatzhalter 6"/>
          <p:cNvPicPr>
            <a:picLocks noChangeAspect="1"/>
          </p:cNvPicPr>
          <p:nvPr/>
        </p:nvPicPr>
        <p:blipFill>
          <a:blip r:embed="rId3"/>
          <a:srcRect t="8341"/>
          <a:stretch/>
        </p:blipFill>
        <p:spPr bwMode="auto">
          <a:xfrm>
            <a:off x="875420" y="2075140"/>
            <a:ext cx="4188956" cy="3532773"/>
          </a:xfrm>
          <a:prstGeom prst="rect">
            <a:avLst/>
          </a:prstGeom>
        </p:spPr>
      </p:pic>
      <p:sp>
        <p:nvSpPr>
          <p:cNvPr id="1854387892" name="Rechteck 7"/>
          <p:cNvSpPr/>
          <p:nvPr/>
        </p:nvSpPr>
        <p:spPr bwMode="auto">
          <a:xfrm>
            <a:off x="3333000" y="5783552"/>
            <a:ext cx="5526000" cy="707886"/>
          </a:xfrm>
          <a:prstGeom prst="rect">
            <a:avLst/>
          </a:prstGeom>
          <a:solidFill>
            <a:schemeClr val="accent1"/>
          </a:solidFill>
          <a:ln w="50800" cap="flat" cmpd="sng" algn="ctr">
            <a:solidFill>
              <a:schemeClr val="accent1"/>
            </a:solid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algn="ctr" defTabSz="457200">
              <a:defRPr/>
            </a:pPr>
            <a:r>
              <a:rPr lang="de-DE" sz="2000" dirty="0">
                <a:solidFill>
                  <a:schemeClr val="bg1"/>
                </a:solidFill>
              </a:rPr>
              <a:t>Anwendung der Strategien ist wirksamer als reine Vermittlung von Wissen</a:t>
            </a:r>
            <a:endParaRPr lang="de-DE" sz="2000" dirty="0">
              <a:solidFill>
                <a:schemeClr val="bg1"/>
              </a:solidFill>
              <a:ea typeface="Georgia"/>
              <a:cs typeface="Georgia"/>
            </a:endParaRPr>
          </a:p>
        </p:txBody>
      </p:sp>
      <p:sp>
        <p:nvSpPr>
          <p:cNvPr id="2" name="Textfeld 1">
            <a:extLst>
              <a:ext uri="{FF2B5EF4-FFF2-40B4-BE49-F238E27FC236}">
                <a16:creationId xmlns:a16="http://schemas.microsoft.com/office/drawing/2014/main" id="{841EF863-97A6-9D8B-14F3-2A4314A7A0F6}"/>
              </a:ext>
            </a:extLst>
          </p:cNvPr>
          <p:cNvSpPr txBox="1"/>
          <p:nvPr/>
        </p:nvSpPr>
        <p:spPr>
          <a:xfrm>
            <a:off x="882292" y="5541844"/>
            <a:ext cx="2306692" cy="307777"/>
          </a:xfrm>
          <a:prstGeom prst="rect">
            <a:avLst/>
          </a:prstGeom>
          <a:noFill/>
        </p:spPr>
        <p:txBody>
          <a:bodyPr wrap="square" rtlCol="0">
            <a:spAutoFit/>
          </a:bodyPr>
          <a:lstStyle/>
          <a:p>
            <a:r>
              <a:rPr lang="de-DE" sz="1400" dirty="0">
                <a:solidFill>
                  <a:schemeClr val="bg2"/>
                </a:solidFill>
              </a:rPr>
              <a:t>(Marten &amp; Stadtler 2025:2)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28211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1559602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1559602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1559602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1559602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1559602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543878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438789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2350FB55-37F1-CAFE-3559-A00D9BE0B8E8}"/>
            </a:ext>
          </a:extLst>
        </p:cNvPr>
        <p:cNvGrpSpPr/>
        <p:nvPr/>
      </p:nvGrpSpPr>
      <p:grpSpPr bwMode="auto">
        <a:xfrm>
          <a:off x="0" y="0"/>
          <a:ext cx="0" cy="0"/>
          <a:chOff x="0" y="0"/>
          <a:chExt cx="0" cy="0"/>
        </a:xfrm>
      </p:grpSpPr>
      <p:sp>
        <p:nvSpPr>
          <p:cNvPr id="1263552800" name="Titel 3">
            <a:extLst>
              <a:ext uri="{FF2B5EF4-FFF2-40B4-BE49-F238E27FC236}">
                <a16:creationId xmlns:a16="http://schemas.microsoft.com/office/drawing/2014/main" id="{8DCB1E6C-B26E-CA6A-5374-4699D92AF093}"/>
              </a:ext>
            </a:extLst>
          </p:cNvPr>
          <p:cNvSpPr>
            <a:spLocks noGrp="1"/>
          </p:cNvSpPr>
          <p:nvPr>
            <p:ph type="title"/>
          </p:nvPr>
        </p:nvSpPr>
        <p:spPr bwMode="auto">
          <a:xfrm>
            <a:off x="983432" y="548680"/>
            <a:ext cx="9436894" cy="719932"/>
          </a:xfrm>
        </p:spPr>
        <p:txBody>
          <a:bodyPr/>
          <a:lstStyle/>
          <a:p>
            <a:pPr>
              <a:defRPr/>
            </a:pPr>
            <a:r>
              <a:rPr lang="de-DE" sz="3300"/>
              <a:t>Aufbau der Fortbildung</a:t>
            </a:r>
            <a:endParaRPr/>
          </a:p>
        </p:txBody>
      </p:sp>
      <p:sp>
        <p:nvSpPr>
          <p:cNvPr id="450073941" name="Foliennummernplatzhalter 4">
            <a:extLst>
              <a:ext uri="{FF2B5EF4-FFF2-40B4-BE49-F238E27FC236}">
                <a16:creationId xmlns:a16="http://schemas.microsoft.com/office/drawing/2014/main" id="{E9B7451D-4B05-FCE5-489D-D4489AD7AF6C}"/>
              </a:ext>
            </a:extLst>
          </p:cNvPr>
          <p:cNvSpPr>
            <a:spLocks noGrp="1"/>
          </p:cNvSpPr>
          <p:nvPr>
            <p:ph type="sldNum" sz="quarter" idx="10"/>
          </p:nvPr>
        </p:nvSpPr>
        <p:spPr bwMode="auto"/>
        <p:txBody>
          <a:bodyPr/>
          <a:lstStyle/>
          <a:p>
            <a:pPr>
              <a:defRPr/>
            </a:pPr>
            <a:fld id="{6D79B608-30BF-4780-AD74-2A39D90104E2}" type="slidenum">
              <a:rPr lang="de-DE"/>
              <a:t>8</a:t>
            </a:fld>
            <a:endParaRPr lang="de-DE"/>
          </a:p>
        </p:txBody>
      </p:sp>
      <p:graphicFrame>
        <p:nvGraphicFramePr>
          <p:cNvPr id="1255913784" name="Tabelle 6">
            <a:extLst>
              <a:ext uri="{FF2B5EF4-FFF2-40B4-BE49-F238E27FC236}">
                <a16:creationId xmlns:a16="http://schemas.microsoft.com/office/drawing/2014/main" id="{F6457F87-ABA9-A4C5-DB76-1F30FEF55C7C}"/>
              </a:ext>
            </a:extLst>
          </p:cNvPr>
          <p:cNvGraphicFramePr>
            <a:graphicFrameLocks noGrp="1"/>
          </p:cNvGraphicFramePr>
          <p:nvPr>
            <p:extLst>
              <p:ext uri="{D42A27DB-BD31-4B8C-83A1-F6EECF244321}">
                <p14:modId xmlns:p14="http://schemas.microsoft.com/office/powerpoint/2010/main" val="1472121"/>
              </p:ext>
            </p:extLst>
          </p:nvPr>
        </p:nvGraphicFramePr>
        <p:xfrm>
          <a:off x="1019175" y="1556792"/>
          <a:ext cx="9577326" cy="2567940"/>
        </p:xfrm>
        <a:graphic>
          <a:graphicData uri="http://schemas.openxmlformats.org/drawingml/2006/table">
            <a:tbl>
              <a:tblPr bandRow="1">
                <a:tableStyleId>{2D5ABB26-0587-4C30-8999-92F81FD0307C}</a:tableStyleId>
              </a:tblPr>
              <a:tblGrid>
                <a:gridCol w="1028075">
                  <a:extLst>
                    <a:ext uri="{9D8B030D-6E8A-4147-A177-3AD203B41FA5}">
                      <a16:colId xmlns:a16="http://schemas.microsoft.com/office/drawing/2014/main" val="20000"/>
                    </a:ext>
                  </a:extLst>
                </a:gridCol>
                <a:gridCol w="8549251">
                  <a:extLst>
                    <a:ext uri="{9D8B030D-6E8A-4147-A177-3AD203B41FA5}">
                      <a16:colId xmlns:a16="http://schemas.microsoft.com/office/drawing/2014/main" val="20001"/>
                    </a:ext>
                  </a:extLst>
                </a:gridCol>
              </a:tblGrid>
              <a:tr h="447675">
                <a:tc>
                  <a:txBody>
                    <a:bodyPr/>
                    <a:lstStyle/>
                    <a:p>
                      <a:pPr>
                        <a:defRPr/>
                      </a:pPr>
                      <a:r>
                        <a:rPr lang="de-DE" sz="2400" b="0">
                          <a:solidFill>
                            <a:schemeClr val="bg1"/>
                          </a:solidFill>
                        </a:rPr>
                        <a:t>I</a:t>
                      </a:r>
                      <a:endParaRPr sz="1000">
                        <a:solidFill>
                          <a:schemeClr val="bg1"/>
                        </a:solidFill>
                      </a:endParaRPr>
                    </a:p>
                  </a:txBody>
                  <a:tcPr marL="45720" marR="45720" marT="22860" marB="22860"/>
                </a:tc>
                <a:tc>
                  <a:txBody>
                    <a:bodyPr/>
                    <a:lstStyle/>
                    <a:p>
                      <a:pPr>
                        <a:defRPr/>
                      </a:pPr>
                      <a:r>
                        <a:rPr lang="de-DE" sz="2400" b="0">
                          <a:solidFill>
                            <a:schemeClr val="bg1"/>
                          </a:solidFill>
                        </a:rPr>
                        <a:t>Begrüßung &amp; Auffrischung</a:t>
                      </a:r>
                      <a:endParaRPr sz="1000">
                        <a:solidFill>
                          <a:schemeClr val="bg1"/>
                        </a:solidFill>
                      </a:endParaRPr>
                    </a:p>
                  </a:txBody>
                  <a:tcPr marL="45720" marR="45720" marT="22860" marB="22860"/>
                </a:tc>
                <a:extLst>
                  <a:ext uri="{0D108BD9-81ED-4DB2-BD59-A6C34878D82A}">
                    <a16:rowId xmlns:a16="http://schemas.microsoft.com/office/drawing/2014/main" val="10000"/>
                  </a:ext>
                </a:extLst>
              </a:tr>
              <a:tr h="447675">
                <a:tc>
                  <a:txBody>
                    <a:bodyPr/>
                    <a:lstStyle/>
                    <a:p>
                      <a:pPr>
                        <a:defRPr/>
                      </a:pPr>
                      <a:r>
                        <a:rPr lang="de-DE" sz="2400" b="1">
                          <a:solidFill>
                            <a:schemeClr val="bg1"/>
                          </a:solidFill>
                        </a:rPr>
                        <a:t>II</a:t>
                      </a:r>
                      <a:endParaRPr sz="1000" b="1">
                        <a:solidFill>
                          <a:schemeClr val="bg1"/>
                        </a:solidFill>
                      </a:endParaRPr>
                    </a:p>
                  </a:txBody>
                  <a:tcPr marL="45720" marR="45720" marT="22860" marB="22860"/>
                </a:tc>
                <a:tc>
                  <a:txBody>
                    <a:bodyPr/>
                    <a:lstStyle/>
                    <a:p>
                      <a:pPr>
                        <a:defRPr/>
                      </a:pPr>
                      <a:r>
                        <a:rPr lang="de-DE" sz="2400" b="1" dirty="0">
                          <a:solidFill>
                            <a:schemeClr val="bg1"/>
                          </a:solidFill>
                        </a:rPr>
                        <a:t>Deep Dive Praxisphase</a:t>
                      </a:r>
                      <a:endParaRPr sz="1000" b="1" dirty="0">
                        <a:solidFill>
                          <a:schemeClr val="bg1"/>
                        </a:solidFill>
                      </a:endParaRPr>
                    </a:p>
                  </a:txBody>
                  <a:tcPr marL="45720" marR="45720" marT="22860" marB="22860"/>
                </a:tc>
                <a:extLst>
                  <a:ext uri="{0D108BD9-81ED-4DB2-BD59-A6C34878D82A}">
                    <a16:rowId xmlns:a16="http://schemas.microsoft.com/office/drawing/2014/main" val="10001"/>
                  </a:ext>
                </a:extLst>
              </a:tr>
              <a:tr h="447675">
                <a:tc>
                  <a:txBody>
                    <a:bodyPr/>
                    <a:lstStyle/>
                    <a:p>
                      <a:pPr>
                        <a:defRPr/>
                      </a:pPr>
                      <a:endParaRPr lang="de-DE" sz="2400">
                        <a:solidFill>
                          <a:schemeClr val="bg1"/>
                        </a:solidFill>
                      </a:endParaRPr>
                    </a:p>
                  </a:txBody>
                  <a:tcPr marL="45720" marR="45720" marT="22860" marB="22860"/>
                </a:tc>
                <a:tc>
                  <a:txBody>
                    <a:bodyPr/>
                    <a:lstStyle/>
                    <a:p>
                      <a:pPr>
                        <a:defRPr/>
                      </a:pPr>
                      <a:r>
                        <a:rPr lang="de-DE" sz="2400" dirty="0">
                          <a:solidFill>
                            <a:schemeClr val="bg1"/>
                          </a:solidFill>
                        </a:rPr>
                        <a:t>Kaffeepause</a:t>
                      </a:r>
                      <a:endParaRPr sz="1000" dirty="0">
                        <a:solidFill>
                          <a:schemeClr val="bg1"/>
                        </a:solidFill>
                      </a:endParaRPr>
                    </a:p>
                  </a:txBody>
                  <a:tcPr marL="45720" marR="45720" marT="22860" marB="22860"/>
                </a:tc>
                <a:extLst>
                  <a:ext uri="{0D108BD9-81ED-4DB2-BD59-A6C34878D82A}">
                    <a16:rowId xmlns:a16="http://schemas.microsoft.com/office/drawing/2014/main" val="10002"/>
                  </a:ext>
                </a:extLst>
              </a:tr>
              <a:tr h="447675">
                <a:tc>
                  <a:txBody>
                    <a:bodyPr/>
                    <a:lstStyle/>
                    <a:p>
                      <a:pPr>
                        <a:defRPr/>
                      </a:pPr>
                      <a:r>
                        <a:rPr lang="de-DE" sz="2400">
                          <a:solidFill>
                            <a:schemeClr val="bg1"/>
                          </a:solidFill>
                        </a:rPr>
                        <a:t>III</a:t>
                      </a:r>
                      <a:endParaRPr sz="1000">
                        <a:solidFill>
                          <a:schemeClr val="bg1"/>
                        </a:solidFill>
                      </a:endParaRPr>
                    </a:p>
                  </a:txBody>
                  <a:tcPr marL="45720" marR="45720" marT="22860" marB="22860"/>
                </a:tc>
                <a:tc>
                  <a:txBody>
                    <a:bodyPr/>
                    <a:lstStyle/>
                    <a:p>
                      <a:pPr>
                        <a:defRPr/>
                      </a:pPr>
                      <a:r>
                        <a:rPr lang="de-DE" sz="2400" dirty="0">
                          <a:solidFill>
                            <a:schemeClr val="bg1"/>
                          </a:solidFill>
                        </a:rPr>
                        <a:t>Optional: Input zu weiterführendem Thema oder externen Anbietern</a:t>
                      </a:r>
                      <a:endParaRPr sz="1000" dirty="0">
                        <a:solidFill>
                          <a:schemeClr val="bg1"/>
                        </a:solidFill>
                      </a:endParaRPr>
                    </a:p>
                  </a:txBody>
                  <a:tcPr marL="45720" marR="45720" marT="22860" marB="22860"/>
                </a:tc>
                <a:extLst>
                  <a:ext uri="{0D108BD9-81ED-4DB2-BD59-A6C34878D82A}">
                    <a16:rowId xmlns:a16="http://schemas.microsoft.com/office/drawing/2014/main" val="10003"/>
                  </a:ext>
                </a:extLst>
              </a:tr>
              <a:tr h="447675">
                <a:tc>
                  <a:txBody>
                    <a:bodyPr/>
                    <a:lstStyle/>
                    <a:p>
                      <a:pPr>
                        <a:defRPr/>
                      </a:pPr>
                      <a:r>
                        <a:rPr lang="de-DE" sz="2400">
                          <a:solidFill>
                            <a:schemeClr val="bg1"/>
                          </a:solidFill>
                        </a:rPr>
                        <a:t>IV</a:t>
                      </a:r>
                      <a:endParaRPr sz="1000">
                        <a:solidFill>
                          <a:schemeClr val="bg1"/>
                        </a:solidFill>
                      </a:endParaRPr>
                    </a:p>
                  </a:txBody>
                  <a:tcPr marL="45720" marR="45720" marT="22860" marB="22860"/>
                </a:tc>
                <a:tc>
                  <a:txBody>
                    <a:bodyPr/>
                    <a:lstStyle/>
                    <a:p>
                      <a:pPr>
                        <a:defRPr/>
                      </a:pPr>
                      <a:r>
                        <a:rPr lang="de-DE" sz="2400" dirty="0">
                          <a:solidFill>
                            <a:schemeClr val="bg1"/>
                          </a:solidFill>
                        </a:rPr>
                        <a:t>Abschluss</a:t>
                      </a:r>
                      <a:endParaRPr sz="1000" dirty="0">
                        <a:solidFill>
                          <a:schemeClr val="bg1"/>
                        </a:solidFill>
                      </a:endParaRPr>
                    </a:p>
                  </a:txBody>
                  <a:tcPr marL="45720" marR="45720" marT="22860" marB="2286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41754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445745428" name="Titel 3"/>
          <p:cNvSpPr>
            <a:spLocks noGrp="1"/>
          </p:cNvSpPr>
          <p:nvPr>
            <p:ph type="title"/>
          </p:nvPr>
        </p:nvSpPr>
        <p:spPr bwMode="auto">
          <a:xfrm>
            <a:off x="979587" y="548829"/>
            <a:ext cx="9436894" cy="719932"/>
          </a:xfrm>
        </p:spPr>
        <p:txBody>
          <a:bodyPr/>
          <a:lstStyle/>
          <a:p>
            <a:pPr>
              <a:defRPr/>
            </a:pPr>
            <a:r>
              <a:rPr lang="de-DE" sz="3300" dirty="0"/>
              <a:t>Fortbildungsinhalte - Übersicht</a:t>
            </a:r>
          </a:p>
        </p:txBody>
      </p:sp>
      <p:sp>
        <p:nvSpPr>
          <p:cNvPr id="108357148" name="Foliennummernplatzhalter 4"/>
          <p:cNvSpPr>
            <a:spLocks noGrp="1"/>
          </p:cNvSpPr>
          <p:nvPr>
            <p:ph type="sldNum" sz="quarter" idx="10"/>
          </p:nvPr>
        </p:nvSpPr>
        <p:spPr bwMode="auto"/>
        <p:txBody>
          <a:bodyPr/>
          <a:lstStyle/>
          <a:p>
            <a:pPr>
              <a:defRPr/>
            </a:pPr>
            <a:fld id="{6D79B608-30BF-4780-AD74-2A39D90104E2}" type="slidenum">
              <a:rPr lang="de-DE"/>
              <a:t>9</a:t>
            </a:fld>
            <a:endParaRPr lang="de-DE"/>
          </a:p>
        </p:txBody>
      </p:sp>
      <p:sp>
        <p:nvSpPr>
          <p:cNvPr id="1951828367" name="Rechteck 9"/>
          <p:cNvSpPr/>
          <p:nvPr/>
        </p:nvSpPr>
        <p:spPr bwMode="auto">
          <a:xfrm>
            <a:off x="947428" y="1558258"/>
            <a:ext cx="10297144" cy="4968000"/>
          </a:xfrm>
          <a:prstGeom prst="rect">
            <a:avLst/>
          </a:prstGeom>
          <a:solidFill>
            <a:srgbClr val="00618F"/>
          </a:solidFill>
          <a:ln w="50800" cap="flat" cmpd="sng" algn="ctr">
            <a:solidFill>
              <a:srgbClr val="00618F"/>
            </a:solid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defTabSz="457200">
              <a:defRPr/>
            </a:pPr>
            <a:endParaRPr lang="de-DE" sz="1400">
              <a:solidFill>
                <a:srgbClr val="004F8F"/>
              </a:solidFill>
              <a:latin typeface="Georgia"/>
              <a:ea typeface="Georgia"/>
              <a:cs typeface="Georgia"/>
            </a:endParaRPr>
          </a:p>
        </p:txBody>
      </p:sp>
      <p:sp>
        <p:nvSpPr>
          <p:cNvPr id="1695071066" name="Rechteck: abgerundete Ecken 10"/>
          <p:cNvSpPr/>
          <p:nvPr/>
        </p:nvSpPr>
        <p:spPr bwMode="auto">
          <a:xfrm>
            <a:off x="1091444" y="2349580"/>
            <a:ext cx="3888000" cy="578882"/>
          </a:xfrm>
          <a:prstGeom prst="roundRect">
            <a:avLst>
              <a:gd name="adj" fmla="val 16667"/>
            </a:avLst>
          </a:prstGeom>
          <a:solidFill>
            <a:srgbClr val="FFFFFF"/>
          </a:solidFill>
          <a:ln w="50800" cap="flat" cmpd="sng" algn="ctr">
            <a:solidFill>
              <a:srgbClr val="004F8F"/>
            </a:solid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defTabSz="457200">
              <a:defRPr/>
            </a:pPr>
            <a:r>
              <a:rPr lang="de-DE" sz="1400" dirty="0">
                <a:solidFill>
                  <a:schemeClr val="bg2"/>
                </a:solidFill>
                <a:latin typeface="Georgia"/>
                <a:ea typeface="Georgia"/>
                <a:cs typeface="Georgia"/>
              </a:rPr>
              <a:t>Quiz oder Test mit Fake News-Beispielen (analog/digital)</a:t>
            </a:r>
            <a:endParaRPr sz="900" dirty="0">
              <a:solidFill>
                <a:schemeClr val="bg2"/>
              </a:solidFill>
            </a:endParaRPr>
          </a:p>
        </p:txBody>
      </p:sp>
      <p:sp>
        <p:nvSpPr>
          <p:cNvPr id="676128782" name="Rechteck: abgerundete Ecken 11"/>
          <p:cNvSpPr/>
          <p:nvPr/>
        </p:nvSpPr>
        <p:spPr bwMode="auto">
          <a:xfrm>
            <a:off x="6096000" y="2357140"/>
            <a:ext cx="3888432" cy="578882"/>
          </a:xfrm>
          <a:prstGeom prst="roundRect">
            <a:avLst>
              <a:gd name="adj" fmla="val 16667"/>
            </a:avLst>
          </a:prstGeom>
          <a:solidFill>
            <a:srgbClr val="FFFFFF"/>
          </a:solidFill>
          <a:ln w="50800" cap="flat" cmpd="sng" algn="ctr">
            <a:solidFill>
              <a:srgbClr val="004F8F"/>
            </a:solid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defTabSz="457200">
              <a:defRPr/>
            </a:pPr>
            <a:r>
              <a:rPr lang="de-DE" sz="1400" dirty="0">
                <a:solidFill>
                  <a:schemeClr val="bg2"/>
                </a:solidFill>
                <a:latin typeface="Georgia"/>
                <a:ea typeface="Georgia"/>
                <a:cs typeface="Georgia"/>
              </a:rPr>
              <a:t>Vermittlung von Manipulationstechniken, Motive und Auswirkungen von Fake News</a:t>
            </a:r>
            <a:endParaRPr sz="900" dirty="0">
              <a:solidFill>
                <a:schemeClr val="bg2"/>
              </a:solidFill>
            </a:endParaRPr>
          </a:p>
        </p:txBody>
      </p:sp>
      <p:sp>
        <p:nvSpPr>
          <p:cNvPr id="283056759" name="Textfeld 13"/>
          <p:cNvSpPr txBox="1"/>
          <p:nvPr/>
        </p:nvSpPr>
        <p:spPr bwMode="auto">
          <a:xfrm>
            <a:off x="3048493" y="1572306"/>
            <a:ext cx="6408384" cy="461665"/>
          </a:xfrm>
          <a:prstGeom prst="rect">
            <a:avLst/>
          </a:prstGeom>
          <a:noFill/>
        </p:spPr>
        <p:txBody>
          <a:bodyPr wrap="square" rtlCol="0">
            <a:spAutoFit/>
          </a:bodyPr>
          <a:lstStyle/>
          <a:p>
            <a:pPr>
              <a:defRPr/>
            </a:pPr>
            <a:r>
              <a:rPr lang="de-DE" sz="2400" dirty="0"/>
              <a:t>Welche Fortbildungsinhalte haben Sie umgesetzt?</a:t>
            </a:r>
            <a:endParaRPr sz="900" dirty="0"/>
          </a:p>
        </p:txBody>
      </p:sp>
      <p:sp>
        <p:nvSpPr>
          <p:cNvPr id="1170478013" name="Ellipse 14"/>
          <p:cNvSpPr/>
          <p:nvPr/>
        </p:nvSpPr>
        <p:spPr bwMode="auto">
          <a:xfrm>
            <a:off x="5609946" y="4278563"/>
            <a:ext cx="3564396" cy="1038701"/>
          </a:xfrm>
          <a:prstGeom prst="ellipse">
            <a:avLst/>
          </a:prstGeom>
          <a:solidFill>
            <a:srgbClr val="FFFFFF"/>
          </a:solidFill>
          <a:ln w="50800" cap="flat" cmpd="sng" algn="ctr">
            <a:solidFill>
              <a:srgbClr val="004F8F"/>
            </a:solid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defTabSz="457200">
              <a:defRPr/>
            </a:pPr>
            <a:r>
              <a:rPr lang="de-DE" sz="1400" dirty="0">
                <a:solidFill>
                  <a:schemeClr val="bg2"/>
                </a:solidFill>
                <a:latin typeface="Georgia" panose="02040502050405020303" pitchFamily="18" charset="0"/>
              </a:rPr>
              <a:t>Digitale Tools ohne inhaltlichen Bezug zu Fake News (</a:t>
            </a:r>
            <a:r>
              <a:rPr lang="de-DE" sz="1400" dirty="0" err="1">
                <a:solidFill>
                  <a:schemeClr val="bg2"/>
                </a:solidFill>
                <a:latin typeface="Georgia" panose="02040502050405020303" pitchFamily="18" charset="0"/>
              </a:rPr>
              <a:t>Oncoo</a:t>
            </a:r>
            <a:r>
              <a:rPr lang="de-DE" sz="1400" dirty="0">
                <a:solidFill>
                  <a:schemeClr val="bg2"/>
                </a:solidFill>
                <a:latin typeface="Georgia" panose="02040502050405020303" pitchFamily="18" charset="0"/>
              </a:rPr>
              <a:t>, Taskcards)</a:t>
            </a:r>
            <a:endParaRPr sz="1400" dirty="0">
              <a:solidFill>
                <a:schemeClr val="bg2"/>
              </a:solidFill>
              <a:latin typeface="Georgia" panose="02040502050405020303" pitchFamily="18" charset="0"/>
            </a:endParaRPr>
          </a:p>
        </p:txBody>
      </p:sp>
      <p:sp>
        <p:nvSpPr>
          <p:cNvPr id="528372289" name="Rechteck: abgerundete Ecken 15"/>
          <p:cNvSpPr/>
          <p:nvPr/>
        </p:nvSpPr>
        <p:spPr bwMode="auto">
          <a:xfrm>
            <a:off x="1104493" y="3068407"/>
            <a:ext cx="3888000" cy="578882"/>
          </a:xfrm>
          <a:prstGeom prst="roundRect">
            <a:avLst>
              <a:gd name="adj" fmla="val 16667"/>
            </a:avLst>
          </a:prstGeom>
          <a:solidFill>
            <a:srgbClr val="FFFFFF"/>
          </a:solidFill>
          <a:ln w="50800" cap="flat" cmpd="sng" algn="ctr">
            <a:solidFill>
              <a:srgbClr val="004F8F"/>
            </a:solid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defTabSz="457200">
              <a:defRPr/>
            </a:pPr>
            <a:r>
              <a:rPr lang="de-DE" sz="1400" dirty="0">
                <a:solidFill>
                  <a:schemeClr val="bg2"/>
                </a:solidFill>
                <a:latin typeface="Georgia"/>
                <a:ea typeface="Georgia"/>
                <a:cs typeface="Georgia"/>
              </a:rPr>
              <a:t>Vermittlung von Strategien zur Überprüfung von Meldungen und Bildern</a:t>
            </a:r>
            <a:endParaRPr sz="900" dirty="0">
              <a:solidFill>
                <a:schemeClr val="bg2"/>
              </a:solidFill>
            </a:endParaRPr>
          </a:p>
        </p:txBody>
      </p:sp>
      <p:sp>
        <p:nvSpPr>
          <p:cNvPr id="1034260191" name="Rechteck: abgerundete Ecken 16"/>
          <p:cNvSpPr/>
          <p:nvPr/>
        </p:nvSpPr>
        <p:spPr bwMode="auto">
          <a:xfrm>
            <a:off x="1104493" y="3799292"/>
            <a:ext cx="3888000" cy="578882"/>
          </a:xfrm>
          <a:prstGeom prst="roundRect">
            <a:avLst>
              <a:gd name="adj" fmla="val 16667"/>
            </a:avLst>
          </a:prstGeom>
          <a:solidFill>
            <a:srgbClr val="FFFFFF"/>
          </a:solidFill>
          <a:ln w="50800" cap="flat" cmpd="sng" algn="ctr">
            <a:solidFill>
              <a:srgbClr val="004F8F"/>
            </a:solid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defTabSz="457200">
              <a:defRPr/>
            </a:pPr>
            <a:r>
              <a:rPr lang="de-DE" sz="1400" dirty="0" err="1">
                <a:solidFill>
                  <a:schemeClr val="bg2"/>
                </a:solidFill>
                <a:latin typeface="Georgia"/>
                <a:ea typeface="Georgia"/>
                <a:cs typeface="Georgia"/>
              </a:rPr>
              <a:t>Schüler:innen</a:t>
            </a:r>
            <a:r>
              <a:rPr lang="de-DE" sz="1400" dirty="0">
                <a:solidFill>
                  <a:schemeClr val="bg2"/>
                </a:solidFill>
                <a:latin typeface="Georgia"/>
                <a:ea typeface="Georgia"/>
                <a:cs typeface="Georgia"/>
              </a:rPr>
              <a:t> haben Meldungen oder Bilder selbst überprüft</a:t>
            </a:r>
            <a:endParaRPr sz="900" dirty="0">
              <a:solidFill>
                <a:schemeClr val="bg2"/>
              </a:solidFill>
            </a:endParaRPr>
          </a:p>
        </p:txBody>
      </p:sp>
      <p:sp>
        <p:nvSpPr>
          <p:cNvPr id="2096631985" name="Rechteck: abgerundete Ecken 17"/>
          <p:cNvSpPr/>
          <p:nvPr/>
        </p:nvSpPr>
        <p:spPr bwMode="auto">
          <a:xfrm>
            <a:off x="1108921" y="4533248"/>
            <a:ext cx="3888000" cy="578882"/>
          </a:xfrm>
          <a:prstGeom prst="roundRect">
            <a:avLst>
              <a:gd name="adj" fmla="val 16667"/>
            </a:avLst>
          </a:prstGeom>
          <a:solidFill>
            <a:srgbClr val="FFFFFF"/>
          </a:solidFill>
          <a:ln w="50800" cap="flat" cmpd="sng" algn="ctr">
            <a:solidFill>
              <a:srgbClr val="004F8F"/>
            </a:solid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defTabSz="457200">
              <a:defRPr/>
            </a:pPr>
            <a:r>
              <a:rPr lang="de-DE" sz="1400" dirty="0">
                <a:solidFill>
                  <a:schemeClr val="bg2"/>
                </a:solidFill>
                <a:latin typeface="Georgia"/>
                <a:ea typeface="Georgia"/>
                <a:cs typeface="Georgia"/>
              </a:rPr>
              <a:t>Bereitgestellte Unterrichtsmaterialien/ -entwürfe</a:t>
            </a:r>
            <a:endParaRPr sz="900" dirty="0">
              <a:solidFill>
                <a:schemeClr val="bg2"/>
              </a:solidFill>
            </a:endParaRPr>
          </a:p>
        </p:txBody>
      </p:sp>
      <p:sp>
        <p:nvSpPr>
          <p:cNvPr id="493123480" name="Rechteck: abgerundete Ecken 19"/>
          <p:cNvSpPr/>
          <p:nvPr/>
        </p:nvSpPr>
        <p:spPr bwMode="auto">
          <a:xfrm>
            <a:off x="6096000" y="3093138"/>
            <a:ext cx="3888432" cy="340519"/>
          </a:xfrm>
          <a:prstGeom prst="roundRect">
            <a:avLst>
              <a:gd name="adj" fmla="val 16667"/>
            </a:avLst>
          </a:prstGeom>
          <a:solidFill>
            <a:srgbClr val="FFFFFF"/>
          </a:solidFill>
          <a:ln w="50800" cap="flat" cmpd="sng" algn="ctr">
            <a:solidFill>
              <a:srgbClr val="004F8F"/>
            </a:solid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defTabSz="457200">
              <a:defRPr/>
            </a:pPr>
            <a:r>
              <a:rPr lang="de-DE" sz="1400" dirty="0" err="1">
                <a:solidFill>
                  <a:schemeClr val="bg2"/>
                </a:solidFill>
                <a:latin typeface="Georgia"/>
                <a:ea typeface="Georgia"/>
                <a:cs typeface="Georgia"/>
              </a:rPr>
              <a:t>Serious</a:t>
            </a:r>
            <a:r>
              <a:rPr lang="de-DE" sz="1400" dirty="0">
                <a:solidFill>
                  <a:schemeClr val="bg2"/>
                </a:solidFill>
                <a:latin typeface="Georgia"/>
                <a:ea typeface="Georgia"/>
                <a:cs typeface="Georgia"/>
              </a:rPr>
              <a:t> Games</a:t>
            </a:r>
            <a:endParaRPr sz="900" dirty="0">
              <a:solidFill>
                <a:schemeClr val="bg2"/>
              </a:solidFill>
            </a:endParaRPr>
          </a:p>
        </p:txBody>
      </p:sp>
      <p:sp>
        <p:nvSpPr>
          <p:cNvPr id="1849598481" name="Rechteck: abgerundete Ecken 20"/>
          <p:cNvSpPr/>
          <p:nvPr/>
        </p:nvSpPr>
        <p:spPr bwMode="auto">
          <a:xfrm>
            <a:off x="6096000" y="3566669"/>
            <a:ext cx="3888432" cy="578882"/>
          </a:xfrm>
          <a:prstGeom prst="roundRect">
            <a:avLst>
              <a:gd name="adj" fmla="val 16667"/>
            </a:avLst>
          </a:prstGeom>
          <a:solidFill>
            <a:srgbClr val="FFFFFF"/>
          </a:solidFill>
          <a:ln w="50800" cap="flat" cmpd="sng" algn="ctr">
            <a:solidFill>
              <a:srgbClr val="004F8F"/>
            </a:solid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defTabSz="457200">
              <a:defRPr/>
            </a:pPr>
            <a:r>
              <a:rPr lang="de-DE" sz="1400" dirty="0" err="1">
                <a:solidFill>
                  <a:schemeClr val="bg2"/>
                </a:solidFill>
                <a:latin typeface="Georgia"/>
                <a:ea typeface="Georgia"/>
                <a:cs typeface="Georgia"/>
              </a:rPr>
              <a:t>Schüler:innen</a:t>
            </a:r>
            <a:r>
              <a:rPr lang="de-DE" sz="1400" dirty="0">
                <a:solidFill>
                  <a:schemeClr val="bg2"/>
                </a:solidFill>
                <a:latin typeface="Georgia"/>
                <a:ea typeface="Georgia"/>
                <a:cs typeface="Georgia"/>
              </a:rPr>
              <a:t> haben Deepfakes selbst hergestellt</a:t>
            </a:r>
            <a:endParaRPr sz="900" dirty="0">
              <a:solidFill>
                <a:schemeClr val="bg2"/>
              </a:solidFill>
            </a:endParaRPr>
          </a:p>
        </p:txBody>
      </p:sp>
      <p:sp>
        <p:nvSpPr>
          <p:cNvPr id="1526978203" name="Ellipse 2"/>
          <p:cNvSpPr/>
          <p:nvPr/>
        </p:nvSpPr>
        <p:spPr bwMode="auto">
          <a:xfrm>
            <a:off x="8760296" y="5358817"/>
            <a:ext cx="1908212" cy="735747"/>
          </a:xfrm>
          <a:prstGeom prst="ellipse">
            <a:avLst/>
          </a:prstGeom>
          <a:solidFill>
            <a:srgbClr val="FFFFFF"/>
          </a:solidFill>
          <a:ln w="50800" cap="flat" cmpd="sng" algn="ctr">
            <a:solidFill>
              <a:srgbClr val="004F8F"/>
            </a:solid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defTabSz="457200">
              <a:defRPr/>
            </a:pPr>
            <a:r>
              <a:rPr lang="de-DE" sz="1400" dirty="0">
                <a:solidFill>
                  <a:schemeClr val="bg2"/>
                </a:solidFill>
                <a:latin typeface="Georgia"/>
                <a:ea typeface="Georgia"/>
                <a:cs typeface="Georgia"/>
              </a:rPr>
              <a:t>Anderer Inhalt: …</a:t>
            </a:r>
            <a:endParaRPr sz="900" dirty="0">
              <a:solidFill>
                <a:schemeClr val="bg2"/>
              </a:solidFill>
            </a:endParaRPr>
          </a:p>
        </p:txBody>
      </p:sp>
    </p:spTree>
  </p:cSld>
  <p:clrMapOvr>
    <a:masterClrMapping/>
  </p:clrMapOvr>
</p:sld>
</file>

<file path=ppt/theme/theme1.xml><?xml version="1.0" encoding="utf-8"?>
<a:theme xmlns:a="http://schemas.openxmlformats.org/drawingml/2006/main" name="LD-Design">
  <a:themeElements>
    <a:clrScheme name="Lernen Digital">
      <a:dk1>
        <a:srgbClr val="202334"/>
      </a:dk1>
      <a:lt1>
        <a:sysClr val="window" lastClr="FFFFFF"/>
      </a:lt1>
      <a:dk2>
        <a:srgbClr val="000000"/>
      </a:dk2>
      <a:lt2>
        <a:srgbClr val="E8E8E8"/>
      </a:lt2>
      <a:accent1>
        <a:srgbClr val="00E5B6"/>
      </a:accent1>
      <a:accent2>
        <a:srgbClr val="FF3859"/>
      </a:accent2>
      <a:accent3>
        <a:srgbClr val="FF98FF"/>
      </a:accent3>
      <a:accent4>
        <a:srgbClr val="00B3FF"/>
      </a:accent4>
      <a:accent5>
        <a:srgbClr val="B4E0E8"/>
      </a:accent5>
      <a:accent6>
        <a:srgbClr val="202334"/>
      </a:accent6>
      <a:hlink>
        <a:srgbClr val="FF3859"/>
      </a:hlink>
      <a:folHlink>
        <a:srgbClr val="B4E0E8"/>
      </a:folHlink>
    </a:clrScheme>
    <a:fontScheme name="Lernen Digital">
      <a:majorFont>
        <a:latin typeface="Kantumruy Pro"/>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D-ppt-Vorlagen OER_Hibiskus.potx" id="{AEFB8D18-C6E6-4805-ACF3-EFA34AFB05EB}" vid="{C5A9F5BB-760E-43B6-8B6F-BAE0176C03B0}"/>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LD-Design</Template>
  <TotalTime>0</TotalTime>
  <Words>1354</Words>
  <Application>Microsoft Office PowerPoint</Application>
  <PresentationFormat>Breitbild</PresentationFormat>
  <Paragraphs>185</Paragraphs>
  <Slides>21</Slides>
  <Notes>17</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21</vt:i4>
      </vt:variant>
    </vt:vector>
  </HeadingPairs>
  <TitlesOfParts>
    <vt:vector size="30" baseType="lpstr">
      <vt:lpstr>Aptos</vt:lpstr>
      <vt:lpstr>Arial</vt:lpstr>
      <vt:lpstr>Arial Narrow</vt:lpstr>
      <vt:lpstr>Georgia</vt:lpstr>
      <vt:lpstr>Kantumruy Pro</vt:lpstr>
      <vt:lpstr>Kantumruy Pro SemiBold</vt:lpstr>
      <vt:lpstr>Symbol</vt:lpstr>
      <vt:lpstr>Wingdings</vt:lpstr>
      <vt:lpstr>LD-Design</vt:lpstr>
      <vt:lpstr>Politische Medienkompetenz stärken! Wege zur Auseinandersetzung mit Fake News im Politikunterricht Baustein 3</vt:lpstr>
      <vt:lpstr>PowerPoint-Präsentation</vt:lpstr>
      <vt:lpstr>Aufbau der Fortbildung</vt:lpstr>
      <vt:lpstr>Aufbau der Fortbildung</vt:lpstr>
      <vt:lpstr>Aktivierung Ihres Vorwissens aus dem ersten Teil</vt:lpstr>
      <vt:lpstr>Zusammenfassung erster Teil - I</vt:lpstr>
      <vt:lpstr>Zusammenfassung erster Teil - II</vt:lpstr>
      <vt:lpstr>Aufbau der Fortbildung</vt:lpstr>
      <vt:lpstr>Fortbildungsinhalte - Übersicht</vt:lpstr>
      <vt:lpstr>Austausch zur Umsetzung  der Fortbildungsinhalte</vt:lpstr>
      <vt:lpstr>PowerPoint-Präsentation</vt:lpstr>
      <vt:lpstr>PowerPoint-Präsentation</vt:lpstr>
      <vt:lpstr>Aufbau der Fortbildung</vt:lpstr>
      <vt:lpstr>PowerPoint-Präsentation</vt:lpstr>
      <vt:lpstr>Aufbau der Fortbildung</vt:lpstr>
      <vt:lpstr>Reflexion</vt:lpstr>
      <vt:lpstr>optional</vt:lpstr>
      <vt:lpstr>Vielen Dank  für Ihre Aufmerksamkeit und Mitarbeit!</vt:lpstr>
      <vt:lpstr>Literatur</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Philip Seufert</dc:creator>
  <cp:lastModifiedBy>Natalie Sarah Grobshäuser</cp:lastModifiedBy>
  <cp:revision>26</cp:revision>
  <dcterms:created xsi:type="dcterms:W3CDTF">2024-10-09T11:13:44Z</dcterms:created>
  <dcterms:modified xsi:type="dcterms:W3CDTF">2025-12-16T06:50:42Z</dcterms:modified>
</cp:coreProperties>
</file>