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2"/>
  </p:notesMasterIdLst>
  <p:sldIdLst>
    <p:sldId id="257" r:id="rId2"/>
    <p:sldId id="258" r:id="rId3"/>
    <p:sldId id="264" r:id="rId4"/>
    <p:sldId id="265" r:id="rId5"/>
    <p:sldId id="266" r:id="rId6"/>
    <p:sldId id="267" r:id="rId7"/>
    <p:sldId id="268" r:id="rId8"/>
    <p:sldId id="269" r:id="rId9"/>
    <p:sldId id="270" r:id="rId10"/>
    <p:sldId id="271" r:id="rId11"/>
    <p:sldId id="272" r:id="rId12"/>
    <p:sldId id="273" r:id="rId13"/>
    <p:sldId id="1002" r:id="rId14"/>
    <p:sldId id="997" r:id="rId15"/>
    <p:sldId id="942" r:id="rId16"/>
    <p:sldId id="943" r:id="rId17"/>
    <p:sldId id="944" r:id="rId18"/>
    <p:sldId id="964" r:id="rId19"/>
    <p:sldId id="992" r:id="rId20"/>
    <p:sldId id="993" r:id="rId21"/>
    <p:sldId id="894" r:id="rId22"/>
    <p:sldId id="963" r:id="rId23"/>
    <p:sldId id="936" r:id="rId24"/>
    <p:sldId id="968" r:id="rId25"/>
    <p:sldId id="902" r:id="rId26"/>
    <p:sldId id="1003" r:id="rId27"/>
    <p:sldId id="999" r:id="rId28"/>
    <p:sldId id="1000" r:id="rId29"/>
    <p:sldId id="1001" r:id="rId30"/>
    <p:sldId id="275" r:id="rId31"/>
    <p:sldId id="276" r:id="rId32"/>
    <p:sldId id="277" r:id="rId33"/>
    <p:sldId id="278" r:id="rId34"/>
    <p:sldId id="281" r:id="rId35"/>
    <p:sldId id="282" r:id="rId36"/>
    <p:sldId id="283" r:id="rId37"/>
    <p:sldId id="285" r:id="rId38"/>
    <p:sldId id="286" r:id="rId39"/>
    <p:sldId id="287" r:id="rId40"/>
    <p:sldId id="1004" r:id="rId41"/>
    <p:sldId id="289" r:id="rId42"/>
    <p:sldId id="290" r:id="rId43"/>
    <p:sldId id="291" r:id="rId44"/>
    <p:sldId id="292" r:id="rId45"/>
    <p:sldId id="293" r:id="rId46"/>
    <p:sldId id="294" r:id="rId47"/>
    <p:sldId id="295" r:id="rId48"/>
    <p:sldId id="296" r:id="rId49"/>
    <p:sldId id="1005"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1006" r:id="rId64"/>
    <p:sldId id="312" r:id="rId65"/>
    <p:sldId id="313" r:id="rId66"/>
    <p:sldId id="314" r:id="rId67"/>
    <p:sldId id="315" r:id="rId68"/>
    <p:sldId id="317" r:id="rId69"/>
    <p:sldId id="318" r:id="rId70"/>
    <p:sldId id="319" r:id="rId71"/>
    <p:sldId id="1007" r:id="rId72"/>
    <p:sldId id="321" r:id="rId73"/>
    <p:sldId id="322" r:id="rId74"/>
    <p:sldId id="323" r:id="rId75"/>
    <p:sldId id="324" r:id="rId76"/>
    <p:sldId id="325" r:id="rId77"/>
    <p:sldId id="1009" r:id="rId78"/>
    <p:sldId id="1008" r:id="rId79"/>
    <p:sldId id="260" r:id="rId80"/>
    <p:sldId id="261" r:id="rId8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707B1C6-8653-0515-B69C-7C691306C342}" name="Philip Seufert" initials="PS" userId="S::philip.seufert@forum-bd.de::379a0ac2-bf9c-42d0-80bb-b46f3bcacd5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52" autoAdjust="0"/>
    <p:restoredTop sz="94353" autoAdjust="0"/>
  </p:normalViewPr>
  <p:slideViewPr>
    <p:cSldViewPr snapToGrid="0">
      <p:cViewPr varScale="1">
        <p:scale>
          <a:sx n="72" d="100"/>
          <a:sy n="72" d="100"/>
        </p:scale>
        <p:origin x="60" y="96"/>
      </p:cViewPr>
      <p:guideLst/>
    </p:cSldViewPr>
  </p:slideViewPr>
  <p:notesTextViewPr>
    <p:cViewPr>
      <p:scale>
        <a:sx n="1" d="1"/>
        <a:sy n="1" d="1"/>
      </p:scale>
      <p:origin x="0" y="0"/>
    </p:cViewPr>
  </p:notesTextViewPr>
  <p:sorterViewPr>
    <p:cViewPr varScale="1">
      <p:scale>
        <a:sx n="100" d="100"/>
        <a:sy n="100" d="100"/>
      </p:scale>
      <p:origin x="0" y="-175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microsoft.com/office/2018/10/relationships/authors" Targe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2173F8-BD52-4E79-AF6F-7D433F557E01}" type="datetimeFigureOut">
              <a:rPr lang="de-DE" smtClean="0"/>
              <a:t>16.12.2025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9F5BA3-BC1D-41D5-9B86-7A32379A3DC4}" type="slidenum">
              <a:rPr lang="de-DE" smtClean="0"/>
              <a:t>‹Nr.›</a:t>
            </a:fld>
            <a:endParaRPr lang="de-DE"/>
          </a:p>
        </p:txBody>
      </p:sp>
    </p:spTree>
    <p:extLst>
      <p:ext uri="{BB962C8B-B14F-4D97-AF65-F5344CB8AC3E}">
        <p14:creationId xmlns:p14="http://schemas.microsoft.com/office/powerpoint/2010/main" val="3366660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53834775" name="Folienbildplatzhalter 1"/>
          <p:cNvSpPr>
            <a:spLocks noGrp="1" noRot="1" noChangeAspect="1"/>
          </p:cNvSpPr>
          <p:nvPr>
            <p:ph type="sldImg"/>
          </p:nvPr>
        </p:nvSpPr>
        <p:spPr bwMode="auto">
          <a:xfrm>
            <a:off x="381000" y="685800"/>
            <a:ext cx="6096000" cy="3429000"/>
          </a:xfrm>
        </p:spPr>
      </p:sp>
      <p:sp>
        <p:nvSpPr>
          <p:cNvPr id="1305667561"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dirty="0"/>
              <a:t>Hier soll gestempelt werden. Dazu wird eine Videokonferenz-Software mit Stempel-Funktion benötigt, wie z.B. Zoom. Die Teilnehmenden klicken in Zoom auf „Kommentieren“ bzw. das Stift-Symbol. Dort kann das Stempel-Werkzeug ausgewählt werden, um verschiedene Symbole auf dem Bildschirm zu platzieren. Diese sind dann von der jeweiligen teilnehmenden Person veränderbar bzw. löschbar, alle Stempel können auch vom Admin gesammelt gelöscht werden. </a:t>
            </a:r>
            <a:endParaRPr dirty="0"/>
          </a:p>
          <a:p>
            <a:pPr>
              <a:defRPr/>
            </a:pPr>
            <a:endParaRPr lang="de-DE"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368675152" name="Folienbildplatzhalter 1"/>
          <p:cNvSpPr>
            <a:spLocks noGrp="1" noRot="1" noChangeAspect="1"/>
          </p:cNvSpPr>
          <p:nvPr>
            <p:ph type="sldImg"/>
          </p:nvPr>
        </p:nvSpPr>
        <p:spPr bwMode="auto">
          <a:xfrm>
            <a:off x="381000" y="685800"/>
            <a:ext cx="6096000" cy="3429000"/>
          </a:xfrm>
        </p:spPr>
      </p:sp>
      <p:sp>
        <p:nvSpPr>
          <p:cNvPr id="477160065" name="Notizenplatzhalter 2"/>
          <p:cNvSpPr>
            <a:spLocks noGrp="1"/>
          </p:cNvSpPr>
          <p:nvPr>
            <p:ph type="body" idx="1"/>
          </p:nvPr>
        </p:nvSpPr>
        <p:spPr bwMode="auto"/>
        <p:txBody>
          <a:bodyPr/>
          <a:lstStyle/>
          <a:p>
            <a:pPr>
              <a:defRPr/>
            </a:pPr>
            <a:r>
              <a:rPr lang="de-DE" dirty="0"/>
              <a:t>Überleitung in den Aufbau der Fortbildung und kurze Erläuterung.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3572F-9D75-9FA7-55EB-ABAC5E56BB0C}"/>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B27EBAD0-13CD-E28C-6233-C466A7C86A5C}"/>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D5C8F0BB-A381-6E68-A70E-984B913C675F}"/>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2336703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lvl1pPr eaLnBrk="0" hangingPunct="0">
              <a:defRPr sz="1200">
                <a:solidFill>
                  <a:srgbClr val="FFCC00"/>
                </a:solidFill>
                <a:latin typeface="Arial" charset="0"/>
                <a:ea typeface="ＭＳ Ｐゴシック" charset="0"/>
                <a:cs typeface="ＭＳ Ｐゴシック" charset="0"/>
              </a:defRPr>
            </a:lvl1pPr>
            <a:lvl2pPr marL="742950" indent="-285750" eaLnBrk="0" hangingPunct="0">
              <a:defRPr sz="1200">
                <a:solidFill>
                  <a:srgbClr val="FFCC00"/>
                </a:solidFill>
                <a:latin typeface="Arial" charset="0"/>
                <a:ea typeface="ＭＳ Ｐゴシック" charset="0"/>
              </a:defRPr>
            </a:lvl2pPr>
            <a:lvl3pPr marL="1143000" indent="-228600" eaLnBrk="0" hangingPunct="0">
              <a:defRPr sz="1200">
                <a:solidFill>
                  <a:srgbClr val="FFCC00"/>
                </a:solidFill>
                <a:latin typeface="Arial" charset="0"/>
                <a:ea typeface="ＭＳ Ｐゴシック" charset="0"/>
              </a:defRPr>
            </a:lvl3pPr>
            <a:lvl4pPr marL="1600200" indent="-228600" eaLnBrk="0" hangingPunct="0">
              <a:defRPr sz="1200">
                <a:solidFill>
                  <a:srgbClr val="FFCC00"/>
                </a:solidFill>
                <a:latin typeface="Arial" charset="0"/>
                <a:ea typeface="ＭＳ Ｐゴシック" charset="0"/>
              </a:defRPr>
            </a:lvl4pPr>
            <a:lvl5pPr marL="2057400" indent="-228600" eaLnBrk="0" hangingPunct="0">
              <a:defRPr sz="1200">
                <a:solidFill>
                  <a:srgbClr val="FFCC00"/>
                </a:solidFill>
                <a:latin typeface="Arial" charset="0"/>
                <a:ea typeface="ＭＳ Ｐゴシック" charset="0"/>
              </a:defRPr>
            </a:lvl5pPr>
            <a:lvl6pPr marL="2514600" indent="-228600" eaLnBrk="0" fontAlgn="base" hangingPunct="0">
              <a:spcBef>
                <a:spcPct val="20000"/>
              </a:spcBef>
              <a:spcAft>
                <a:spcPct val="0"/>
              </a:spcAft>
              <a:defRPr sz="1200">
                <a:solidFill>
                  <a:srgbClr val="FFCC00"/>
                </a:solidFill>
                <a:latin typeface="Arial" charset="0"/>
                <a:ea typeface="ＭＳ Ｐゴシック" charset="0"/>
              </a:defRPr>
            </a:lvl6pPr>
            <a:lvl7pPr marL="2971800" indent="-228600" eaLnBrk="0" fontAlgn="base" hangingPunct="0">
              <a:spcBef>
                <a:spcPct val="20000"/>
              </a:spcBef>
              <a:spcAft>
                <a:spcPct val="0"/>
              </a:spcAft>
              <a:defRPr sz="1200">
                <a:solidFill>
                  <a:srgbClr val="FFCC00"/>
                </a:solidFill>
                <a:latin typeface="Arial" charset="0"/>
                <a:ea typeface="ＭＳ Ｐゴシック" charset="0"/>
              </a:defRPr>
            </a:lvl7pPr>
            <a:lvl8pPr marL="3429000" indent="-228600" eaLnBrk="0" fontAlgn="base" hangingPunct="0">
              <a:spcBef>
                <a:spcPct val="20000"/>
              </a:spcBef>
              <a:spcAft>
                <a:spcPct val="0"/>
              </a:spcAft>
              <a:defRPr sz="1200">
                <a:solidFill>
                  <a:srgbClr val="FFCC00"/>
                </a:solidFill>
                <a:latin typeface="Arial" charset="0"/>
                <a:ea typeface="ＭＳ Ｐゴシック" charset="0"/>
              </a:defRPr>
            </a:lvl8pPr>
            <a:lvl9pPr marL="3886200" indent="-228600" eaLnBrk="0" fontAlgn="base" hangingPunct="0">
              <a:spcBef>
                <a:spcPct val="20000"/>
              </a:spcBef>
              <a:spcAft>
                <a:spcPct val="0"/>
              </a:spcAft>
              <a:defRPr sz="1200">
                <a:solidFill>
                  <a:srgbClr val="FFCC00"/>
                </a:solidFill>
                <a:latin typeface="Arial" charset="0"/>
                <a:ea typeface="ＭＳ Ｐゴシック" charset="0"/>
              </a:defRPr>
            </a:lvl9pPr>
          </a:lstStyle>
          <a:p>
            <a:pPr eaLnBrk="1" hangingPunct="1"/>
            <a:fld id="{24C397AB-5AC5-5148-B299-3A820BC3CC99}" type="slidenum">
              <a:rPr lang="de-DE">
                <a:solidFill>
                  <a:schemeClr val="tx1"/>
                </a:solidFill>
                <a:latin typeface="Times New Roman" charset="0"/>
              </a:rPr>
              <a:pPr eaLnBrk="1" hangingPunct="1"/>
              <a:t>14</a:t>
            </a:fld>
            <a:endParaRPr lang="de-DE">
              <a:solidFill>
                <a:schemeClr val="tx1"/>
              </a:solidFill>
              <a:latin typeface="Times New Roman" charset="0"/>
            </a:endParaRPr>
          </a:p>
        </p:txBody>
      </p:sp>
      <p:sp>
        <p:nvSpPr>
          <p:cNvPr id="54275" name="Rectangle 2"/>
          <p:cNvSpPr>
            <a:spLocks noGrp="1" noRot="1" noChangeAspect="1" noChangeArrowheads="1" noTextEdit="1"/>
          </p:cNvSpPr>
          <p:nvPr>
            <p:ph type="sldImg"/>
          </p:nvPr>
        </p:nvSpPr>
        <p:spPr>
          <a:xfrm>
            <a:off x="381000" y="685800"/>
            <a:ext cx="6096000" cy="3429000"/>
          </a:xfrm>
          <a:ln/>
        </p:spPr>
      </p:sp>
      <p:sp>
        <p:nvSpPr>
          <p:cNvPr id="54276"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a:lstStyle/>
          <a:p>
            <a:pPr eaLnBrk="1" hangingPunct="1">
              <a:defRPr/>
            </a:pPr>
            <a:endParaRPr lang="de-DE" dirty="0">
              <a:cs typeface="+mn-cs"/>
            </a:endParaRPr>
          </a:p>
        </p:txBody>
      </p:sp>
    </p:spTree>
    <p:extLst>
      <p:ext uri="{BB962C8B-B14F-4D97-AF65-F5344CB8AC3E}">
        <p14:creationId xmlns:p14="http://schemas.microsoft.com/office/powerpoint/2010/main" val="3749938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lstStyle>
            <a:lvl1pPr eaLnBrk="0" hangingPunct="0">
              <a:defRPr sz="1200">
                <a:solidFill>
                  <a:srgbClr val="FFCC00"/>
                </a:solidFill>
                <a:latin typeface="Arial" charset="0"/>
                <a:ea typeface="ＭＳ Ｐゴシック" charset="0"/>
                <a:cs typeface="ＭＳ Ｐゴシック" charset="0"/>
              </a:defRPr>
            </a:lvl1pPr>
            <a:lvl2pPr marL="742950" indent="-285750" eaLnBrk="0" hangingPunct="0">
              <a:defRPr sz="1200">
                <a:solidFill>
                  <a:srgbClr val="FFCC00"/>
                </a:solidFill>
                <a:latin typeface="Arial" charset="0"/>
                <a:ea typeface="ＭＳ Ｐゴシック" charset="0"/>
              </a:defRPr>
            </a:lvl2pPr>
            <a:lvl3pPr marL="1143000" indent="-228600" eaLnBrk="0" hangingPunct="0">
              <a:defRPr sz="1200">
                <a:solidFill>
                  <a:srgbClr val="FFCC00"/>
                </a:solidFill>
                <a:latin typeface="Arial" charset="0"/>
                <a:ea typeface="ＭＳ Ｐゴシック" charset="0"/>
              </a:defRPr>
            </a:lvl3pPr>
            <a:lvl4pPr marL="1600200" indent="-228600" eaLnBrk="0" hangingPunct="0">
              <a:defRPr sz="1200">
                <a:solidFill>
                  <a:srgbClr val="FFCC00"/>
                </a:solidFill>
                <a:latin typeface="Arial" charset="0"/>
                <a:ea typeface="ＭＳ Ｐゴシック" charset="0"/>
              </a:defRPr>
            </a:lvl4pPr>
            <a:lvl5pPr marL="2057400" indent="-228600" eaLnBrk="0" hangingPunct="0">
              <a:defRPr sz="1200">
                <a:solidFill>
                  <a:srgbClr val="FFCC00"/>
                </a:solidFill>
                <a:latin typeface="Arial" charset="0"/>
                <a:ea typeface="ＭＳ Ｐゴシック" charset="0"/>
              </a:defRPr>
            </a:lvl5pPr>
            <a:lvl6pPr marL="2514600" indent="-228600" eaLnBrk="0" fontAlgn="base" hangingPunct="0">
              <a:spcBef>
                <a:spcPct val="20000"/>
              </a:spcBef>
              <a:spcAft>
                <a:spcPct val="0"/>
              </a:spcAft>
              <a:defRPr sz="1200">
                <a:solidFill>
                  <a:srgbClr val="FFCC00"/>
                </a:solidFill>
                <a:latin typeface="Arial" charset="0"/>
                <a:ea typeface="ＭＳ Ｐゴシック" charset="0"/>
              </a:defRPr>
            </a:lvl6pPr>
            <a:lvl7pPr marL="2971800" indent="-228600" eaLnBrk="0" fontAlgn="base" hangingPunct="0">
              <a:spcBef>
                <a:spcPct val="20000"/>
              </a:spcBef>
              <a:spcAft>
                <a:spcPct val="0"/>
              </a:spcAft>
              <a:defRPr sz="1200">
                <a:solidFill>
                  <a:srgbClr val="FFCC00"/>
                </a:solidFill>
                <a:latin typeface="Arial" charset="0"/>
                <a:ea typeface="ＭＳ Ｐゴシック" charset="0"/>
              </a:defRPr>
            </a:lvl7pPr>
            <a:lvl8pPr marL="3429000" indent="-228600" eaLnBrk="0" fontAlgn="base" hangingPunct="0">
              <a:spcBef>
                <a:spcPct val="20000"/>
              </a:spcBef>
              <a:spcAft>
                <a:spcPct val="0"/>
              </a:spcAft>
              <a:defRPr sz="1200">
                <a:solidFill>
                  <a:srgbClr val="FFCC00"/>
                </a:solidFill>
                <a:latin typeface="Arial" charset="0"/>
                <a:ea typeface="ＭＳ Ｐゴシック" charset="0"/>
              </a:defRPr>
            </a:lvl8pPr>
            <a:lvl9pPr marL="3886200" indent="-228600" eaLnBrk="0" fontAlgn="base" hangingPunct="0">
              <a:spcBef>
                <a:spcPct val="20000"/>
              </a:spcBef>
              <a:spcAft>
                <a:spcPct val="0"/>
              </a:spcAft>
              <a:defRPr sz="1200">
                <a:solidFill>
                  <a:srgbClr val="FFCC00"/>
                </a:solidFill>
                <a:latin typeface="Arial" charset="0"/>
                <a:ea typeface="ＭＳ Ｐゴシック" charset="0"/>
              </a:defRPr>
            </a:lvl9pPr>
          </a:lstStyle>
          <a:p>
            <a:pPr eaLnBrk="1" hangingPunct="1"/>
            <a:fld id="{24C397AB-5AC5-5148-B299-3A820BC3CC99}" type="slidenum">
              <a:rPr lang="de-DE">
                <a:solidFill>
                  <a:schemeClr val="tx1"/>
                </a:solidFill>
                <a:latin typeface="Times New Roman" charset="0"/>
              </a:rPr>
              <a:pPr eaLnBrk="1" hangingPunct="1"/>
              <a:t>16</a:t>
            </a:fld>
            <a:endParaRPr lang="de-DE">
              <a:solidFill>
                <a:schemeClr val="tx1"/>
              </a:solidFill>
              <a:latin typeface="Times New Roman" charset="0"/>
            </a:endParaRPr>
          </a:p>
        </p:txBody>
      </p:sp>
      <p:sp>
        <p:nvSpPr>
          <p:cNvPr id="54275" name="Rectangle 2"/>
          <p:cNvSpPr>
            <a:spLocks noGrp="1" noRot="1" noChangeAspect="1" noChangeArrowheads="1" noTextEdit="1"/>
          </p:cNvSpPr>
          <p:nvPr>
            <p:ph type="sldImg"/>
          </p:nvPr>
        </p:nvSpPr>
        <p:spPr>
          <a:xfrm>
            <a:off x="381000" y="685800"/>
            <a:ext cx="6096000" cy="3429000"/>
          </a:xfrm>
          <a:ln/>
        </p:spPr>
      </p:sp>
      <p:sp>
        <p:nvSpPr>
          <p:cNvPr id="54276"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 uri="{FAA26D3D-D897-4be2-8F04-BA451C77F1D7}">
              <ma14:placeholderFlag xmlns:ma14="http://schemas.microsoft.com/office/mac/drawingml/2011/main" xmlns="" val="1"/>
            </a:ext>
          </a:extLst>
        </p:spPr>
        <p:txBody>
          <a:bodyPr/>
          <a:lstStyle/>
          <a:p>
            <a:pPr eaLnBrk="1" hangingPunct="1">
              <a:defRPr/>
            </a:pPr>
            <a:endParaRPr lang="de-DE">
              <a:cs typeface="+mn-cs"/>
            </a:endParaRPr>
          </a:p>
        </p:txBody>
      </p:sp>
    </p:spTree>
    <p:extLst>
      <p:ext uri="{BB962C8B-B14F-4D97-AF65-F5344CB8AC3E}">
        <p14:creationId xmlns:p14="http://schemas.microsoft.com/office/powerpoint/2010/main" val="1223707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a-DK" sz="1200" dirty="0"/>
              <a:t>„</a:t>
            </a:r>
            <a:endParaRPr lang="de-DE" dirty="0"/>
          </a:p>
        </p:txBody>
      </p:sp>
      <p:sp>
        <p:nvSpPr>
          <p:cNvPr id="4" name="Foliennummernplatzhalter 3"/>
          <p:cNvSpPr>
            <a:spLocks noGrp="1"/>
          </p:cNvSpPr>
          <p:nvPr>
            <p:ph type="sldNum" sz="quarter" idx="10"/>
          </p:nvPr>
        </p:nvSpPr>
        <p:spPr/>
        <p:txBody>
          <a:bodyPr/>
          <a:lstStyle/>
          <a:p>
            <a:fld id="{AE10579C-D3CD-B34B-B927-4EC94FA1E0CD}" type="slidenum">
              <a:rPr lang="de-DE" smtClean="0"/>
              <a:t>19</a:t>
            </a:fld>
            <a:endParaRPr lang="de-DE"/>
          </a:p>
        </p:txBody>
      </p:sp>
    </p:spTree>
    <p:extLst>
      <p:ext uri="{BB962C8B-B14F-4D97-AF65-F5344CB8AC3E}">
        <p14:creationId xmlns:p14="http://schemas.microsoft.com/office/powerpoint/2010/main" val="212210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200" i="1" dirty="0">
                <a:solidFill>
                  <a:srgbClr val="FFF1C5"/>
                </a:solidFill>
              </a:rPr>
              <a:t>Diese beiden Konzepte (Filterblasen und Echokammern), insb. die gewählten Metaphern, werden seitens der empirischen Medien- &amp; Komm.-Wissenschaft zunehmend in Frage gestellt, doch Filtereffekte und Polarisierung im digitalen Raum bleiben Herausforderungen für die demokratische Öffentlichkeit.</a:t>
            </a:r>
          </a:p>
          <a:p>
            <a:pPr marL="0" marR="0" lvl="0" indent="0" algn="l" defTabSz="457200" rtl="0" eaLnBrk="1" fontAlgn="auto" latinLnBrk="0" hangingPunct="1">
              <a:lnSpc>
                <a:spcPct val="100000"/>
              </a:lnSpc>
              <a:spcBef>
                <a:spcPts val="0"/>
              </a:spcBef>
              <a:spcAft>
                <a:spcPts val="0"/>
              </a:spcAft>
              <a:buClrTx/>
              <a:buSzTx/>
              <a:buFontTx/>
              <a:buNone/>
              <a:tabLst/>
              <a:defRPr/>
            </a:pPr>
            <a:r>
              <a:rPr lang="de-DE" sz="1200" dirty="0"/>
              <a:t>permanente Selbstbestätigung, Verlust der Bereitschaft zu Perspektivenübernahme und Dialog mit Andersgesinnten </a:t>
            </a:r>
            <a:r>
              <a:rPr lang="de-DE" sz="1100" i="1" dirty="0"/>
              <a:t>(Busch 2017; vgl. auch Reckwitz 2019)</a:t>
            </a:r>
          </a:p>
          <a:p>
            <a:endParaRPr lang="de-DE" dirty="0"/>
          </a:p>
        </p:txBody>
      </p:sp>
      <p:sp>
        <p:nvSpPr>
          <p:cNvPr id="4" name="Foliennummernplatzhalter 3"/>
          <p:cNvSpPr>
            <a:spLocks noGrp="1"/>
          </p:cNvSpPr>
          <p:nvPr>
            <p:ph type="sldNum" sz="quarter" idx="5"/>
          </p:nvPr>
        </p:nvSpPr>
        <p:spPr/>
        <p:txBody>
          <a:bodyPr/>
          <a:lstStyle/>
          <a:p>
            <a:fld id="{AE10579C-D3CD-B34B-B927-4EC94FA1E0CD}" type="slidenum">
              <a:rPr lang="de-DE" smtClean="0"/>
              <a:t>20</a:t>
            </a:fld>
            <a:endParaRPr lang="de-DE"/>
          </a:p>
        </p:txBody>
      </p:sp>
    </p:spTree>
    <p:extLst>
      <p:ext uri="{BB962C8B-B14F-4D97-AF65-F5344CB8AC3E}">
        <p14:creationId xmlns:p14="http://schemas.microsoft.com/office/powerpoint/2010/main" val="1160444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200" dirty="0">
                <a:solidFill>
                  <a:srgbClr val="FFFF00"/>
                </a:solidFill>
              </a:rPr>
              <a:t>Kenntnisse über die Rahmenbedingungen der Informationsbereitstellung </a:t>
            </a:r>
            <a:r>
              <a:rPr lang="de-DE" sz="1100" dirty="0"/>
              <a:t>wie Funktionsweisen von Algorithmen, Filterblasen, Echokammern</a:t>
            </a:r>
          </a:p>
          <a:p>
            <a:endParaRPr lang="de-DE" dirty="0"/>
          </a:p>
        </p:txBody>
      </p:sp>
      <p:sp>
        <p:nvSpPr>
          <p:cNvPr id="4" name="Foliennummernplatzhalter 3"/>
          <p:cNvSpPr>
            <a:spLocks noGrp="1"/>
          </p:cNvSpPr>
          <p:nvPr>
            <p:ph type="sldNum" sz="quarter" idx="10"/>
          </p:nvPr>
        </p:nvSpPr>
        <p:spPr/>
        <p:txBody>
          <a:bodyPr/>
          <a:lstStyle/>
          <a:p>
            <a:fld id="{AE10579C-D3CD-B34B-B927-4EC94FA1E0CD}" type="slidenum">
              <a:rPr lang="de-DE" smtClean="0"/>
              <a:t>21</a:t>
            </a:fld>
            <a:endParaRPr lang="de-DE"/>
          </a:p>
        </p:txBody>
      </p:sp>
    </p:spTree>
    <p:extLst>
      <p:ext uri="{BB962C8B-B14F-4D97-AF65-F5344CB8AC3E}">
        <p14:creationId xmlns:p14="http://schemas.microsoft.com/office/powerpoint/2010/main" val="236434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9C44F3-7881-5830-583C-E9B0D8CBAC04}"/>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59EDA143-359D-F5D9-8361-66C347962387}"/>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E8CB31D3-2321-A896-77C7-EFB15A7C76E8}"/>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2826500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83185774" name="Folienbildplatzhalter 1"/>
          <p:cNvSpPr>
            <a:spLocks noGrp="1" noRot="1" noChangeAspect="1"/>
          </p:cNvSpPr>
          <p:nvPr>
            <p:ph type="sldImg"/>
          </p:nvPr>
        </p:nvSpPr>
        <p:spPr bwMode="auto">
          <a:xfrm>
            <a:off x="381000" y="685800"/>
            <a:ext cx="6096000" cy="3429000"/>
          </a:xfrm>
        </p:spPr>
      </p:sp>
      <p:sp>
        <p:nvSpPr>
          <p:cNvPr id="1682242481" name="Notizenplatzhalter 2"/>
          <p:cNvSpPr>
            <a:spLocks noGrp="1"/>
          </p:cNvSpPr>
          <p:nvPr>
            <p:ph type="body" idx="1"/>
          </p:nvPr>
        </p:nvSpPr>
        <p:spPr bwMode="auto"/>
        <p:txBody>
          <a:bodyPr/>
          <a:lstStyle/>
          <a:p>
            <a:pPr>
              <a:defRPr/>
            </a:pPr>
            <a:r>
              <a:rPr lang="de-DE"/>
              <a:t>Sie sehen gleich ein paar Bilder oder Screenshot. Wenn Sie der Meinung sind, dass es stimmt, was Sie sehen, setzen sie den grünen Haken (in Zoom unter Reagieren); wenn Sie denken, es handelt sich um einen Fake, setzen Sie das rote Kreuz</a:t>
            </a:r>
            <a:r>
              <a:t> (ebenfalls unter Reagieren)</a:t>
            </a:r>
          </a:p>
          <a:p>
            <a:pPr>
              <a:defRPr/>
            </a:pPr>
            <a:r>
              <a:t>Beispiele können angepasst werden, z.B. Hinsichtlich Aktualität.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85226784" name="Slide Image Placeholder 1"/>
          <p:cNvSpPr>
            <a:spLocks noGrp="1" noRot="1" noChangeAspect="1"/>
          </p:cNvSpPr>
          <p:nvPr>
            <p:ph type="sldImg"/>
          </p:nvPr>
        </p:nvSpPr>
        <p:spPr bwMode="auto">
          <a:xfrm>
            <a:off x="381000" y="685800"/>
            <a:ext cx="6096000" cy="3429000"/>
          </a:xfrm>
        </p:spPr>
      </p:sp>
      <p:sp>
        <p:nvSpPr>
          <p:cNvPr id="347329078" name="Notes Placeholder 2"/>
          <p:cNvSpPr>
            <a:spLocks noGrp="1"/>
          </p:cNvSpPr>
          <p:nvPr>
            <p:ph type="body" idx="1"/>
          </p:nvPr>
        </p:nvSpPr>
        <p:spPr bwMode="auto"/>
        <p:txBody>
          <a:bodyPr/>
          <a:lstStyle/>
          <a:p>
            <a:pPr>
              <a:defRPr/>
            </a:pPr>
            <a:endParaRPr/>
          </a:p>
        </p:txBody>
      </p:sp>
      <p:sp>
        <p:nvSpPr>
          <p:cNvPr id="382870362" name="Slide Number Placeholder 3"/>
          <p:cNvSpPr>
            <a:spLocks noGrp="1"/>
          </p:cNvSpPr>
          <p:nvPr>
            <p:ph type="sldNum" sz="quarter" idx="10"/>
          </p:nvPr>
        </p:nvSpPr>
        <p:spPr bwMode="auto"/>
        <p:txBody>
          <a:bodyPr/>
          <a:lstStyle/>
          <a:p>
            <a:pPr>
              <a:defRPr/>
            </a:pPr>
            <a:fld id="{FD6F0104-A766-97A4-6A2B-43FA6E0B3B9A}" type="slidenum">
              <a:rPr/>
              <a:t>28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09973144" name="Slide Image Placeholder 1"/>
          <p:cNvSpPr>
            <a:spLocks noGrp="1" noRot="1" noChangeAspect="1"/>
          </p:cNvSpPr>
          <p:nvPr>
            <p:ph type="sldImg"/>
          </p:nvPr>
        </p:nvSpPr>
        <p:spPr bwMode="auto">
          <a:xfrm>
            <a:off x="381000" y="685800"/>
            <a:ext cx="6096000" cy="3429000"/>
          </a:xfrm>
        </p:spPr>
      </p:sp>
      <p:sp>
        <p:nvSpPr>
          <p:cNvPr id="66757175" name="Notes Placeholder 2"/>
          <p:cNvSpPr>
            <a:spLocks noGrp="1"/>
          </p:cNvSpPr>
          <p:nvPr>
            <p:ph type="body" idx="1"/>
          </p:nvPr>
        </p:nvSpPr>
        <p:spPr bwMode="auto"/>
        <p:txBody>
          <a:bodyPr/>
          <a:lstStyle/>
          <a:p>
            <a:pPr>
              <a:defRPr/>
            </a:pPr>
            <a:r>
              <a:rPr lang="de-DE"/>
              <a:t>Kameraspiel: Alle Teilnehmenden machen die Kamera aus und sollen diese dann anschalten, wenn die Frage auf sie zutrifft.</a:t>
            </a:r>
            <a:endParaRPr/>
          </a:p>
        </p:txBody>
      </p:sp>
      <p:sp>
        <p:nvSpPr>
          <p:cNvPr id="1893512671" name="Slide Number Placeholder 3"/>
          <p:cNvSpPr>
            <a:spLocks noGrp="1"/>
          </p:cNvSpPr>
          <p:nvPr>
            <p:ph type="sldNum" sz="quarter" idx="10"/>
          </p:nvPr>
        </p:nvSpPr>
        <p:spPr bwMode="auto"/>
        <p:txBody>
          <a:bodyPr/>
          <a:lstStyle/>
          <a:p>
            <a:pPr>
              <a:defRPr/>
            </a:pPr>
            <a:fld id="{349BD1DA-AD7B-C063-29AA-448151E5EE55}" type="slidenum">
              <a:rPr/>
              <a:t>4</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7107364" name="Slide Image Placeholder 1"/>
          <p:cNvSpPr>
            <a:spLocks noGrp="1" noRot="1" noChangeAspect="1"/>
          </p:cNvSpPr>
          <p:nvPr>
            <p:ph type="sldImg"/>
          </p:nvPr>
        </p:nvSpPr>
        <p:spPr bwMode="auto">
          <a:xfrm>
            <a:off x="381000" y="685800"/>
            <a:ext cx="6096000" cy="3429000"/>
          </a:xfrm>
        </p:spPr>
      </p:sp>
      <p:sp>
        <p:nvSpPr>
          <p:cNvPr id="808173778" name="Notes Placeholder 2"/>
          <p:cNvSpPr>
            <a:spLocks noGrp="1"/>
          </p:cNvSpPr>
          <p:nvPr>
            <p:ph type="body" idx="1"/>
          </p:nvPr>
        </p:nvSpPr>
        <p:spPr bwMode="auto"/>
        <p:txBody>
          <a:bodyPr/>
          <a:lstStyle/>
          <a:p>
            <a:pPr>
              <a:defRPr/>
            </a:pPr>
            <a:endParaRPr/>
          </a:p>
        </p:txBody>
      </p:sp>
      <p:sp>
        <p:nvSpPr>
          <p:cNvPr id="892993774" name="Slide Number Placeholder 3"/>
          <p:cNvSpPr>
            <a:spLocks noGrp="1"/>
          </p:cNvSpPr>
          <p:nvPr>
            <p:ph type="sldNum" sz="quarter" idx="10"/>
          </p:nvPr>
        </p:nvSpPr>
        <p:spPr bwMode="auto"/>
        <p:txBody>
          <a:bodyPr/>
          <a:lstStyle/>
          <a:p>
            <a:pPr>
              <a:defRPr/>
            </a:pPr>
            <a:fld id="{957F34B8-43F1-DD64-1D55-7FF39DB36B0A}" type="slidenum">
              <a:rPr/>
              <a:t>29</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92529134" name="Slide Image Placeholder 1"/>
          <p:cNvSpPr>
            <a:spLocks noGrp="1" noRot="1" noChangeAspect="1"/>
          </p:cNvSpPr>
          <p:nvPr>
            <p:ph type="sldImg"/>
          </p:nvPr>
        </p:nvSpPr>
        <p:spPr bwMode="auto">
          <a:xfrm>
            <a:off x="381000" y="685800"/>
            <a:ext cx="6096000" cy="3429000"/>
          </a:xfrm>
        </p:spPr>
      </p:sp>
      <p:sp>
        <p:nvSpPr>
          <p:cNvPr id="826962350" name="Notes Placeholder 2"/>
          <p:cNvSpPr>
            <a:spLocks noGrp="1"/>
          </p:cNvSpPr>
          <p:nvPr>
            <p:ph type="body" idx="1"/>
          </p:nvPr>
        </p:nvSpPr>
        <p:spPr bwMode="auto"/>
        <p:txBody>
          <a:bodyPr/>
          <a:lstStyle/>
          <a:p>
            <a:pPr>
              <a:defRPr/>
            </a:pPr>
            <a:endParaRPr/>
          </a:p>
        </p:txBody>
      </p:sp>
      <p:sp>
        <p:nvSpPr>
          <p:cNvPr id="940999788" name="Slide Number Placeholder 3"/>
          <p:cNvSpPr>
            <a:spLocks noGrp="1"/>
          </p:cNvSpPr>
          <p:nvPr>
            <p:ph type="sldNum" sz="quarter" idx="10"/>
          </p:nvPr>
        </p:nvSpPr>
        <p:spPr bwMode="auto"/>
        <p:txBody>
          <a:bodyPr/>
          <a:lstStyle/>
          <a:p>
            <a:pPr>
              <a:defRPr/>
            </a:pPr>
            <a:fld id="{47155B6F-A1DD-DC5C-4E1B-FA34B1A3C22A}" type="slidenum">
              <a:rPr/>
              <a:t>30</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48200665" name="Slide Image Placeholder 1"/>
          <p:cNvSpPr>
            <a:spLocks noGrp="1" noRot="1" noChangeAspect="1"/>
          </p:cNvSpPr>
          <p:nvPr>
            <p:ph type="sldImg"/>
          </p:nvPr>
        </p:nvSpPr>
        <p:spPr bwMode="auto">
          <a:xfrm>
            <a:off x="381000" y="685800"/>
            <a:ext cx="6096000" cy="3429000"/>
          </a:xfrm>
        </p:spPr>
      </p:sp>
      <p:sp>
        <p:nvSpPr>
          <p:cNvPr id="2128852980" name="Notes Placeholder 2"/>
          <p:cNvSpPr>
            <a:spLocks noGrp="1"/>
          </p:cNvSpPr>
          <p:nvPr>
            <p:ph type="body" idx="1"/>
          </p:nvPr>
        </p:nvSpPr>
        <p:spPr bwMode="auto"/>
        <p:txBody>
          <a:bodyPr/>
          <a:lstStyle/>
          <a:p>
            <a:pPr>
              <a:defRPr/>
            </a:pPr>
            <a:r>
              <a:rPr sz="1200" b="0" i="0" u="none">
                <a:solidFill>
                  <a:srgbClr val="000000"/>
                </a:solidFill>
                <a:latin typeface="Calibri"/>
                <a:ea typeface="Calibri"/>
                <a:cs typeface="Calibri"/>
              </a:rPr>
              <a:t>Gleiche Meldung in weiteren Medien bestätigt Glaubwürdigkeit der ursprünglichen Meldung.</a:t>
            </a:r>
            <a:endParaRPr/>
          </a:p>
        </p:txBody>
      </p:sp>
      <p:sp>
        <p:nvSpPr>
          <p:cNvPr id="1655413124" name="Slide Number Placeholder 3"/>
          <p:cNvSpPr>
            <a:spLocks noGrp="1"/>
          </p:cNvSpPr>
          <p:nvPr>
            <p:ph type="sldNum" sz="quarter" idx="10"/>
          </p:nvPr>
        </p:nvSpPr>
        <p:spPr bwMode="auto"/>
        <p:txBody>
          <a:bodyPr/>
          <a:lstStyle/>
          <a:p>
            <a:pPr>
              <a:defRPr/>
            </a:pPr>
            <a:fld id="{70DA9F51-D97C-92AB-4D04-F256E973B77E}" type="slidenum">
              <a:rPr/>
              <a:t>31</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2603639" name="Slide Image Placeholder 1"/>
          <p:cNvSpPr>
            <a:spLocks noGrp="1" noRot="1" noChangeAspect="1"/>
          </p:cNvSpPr>
          <p:nvPr>
            <p:ph type="sldImg"/>
          </p:nvPr>
        </p:nvSpPr>
        <p:spPr bwMode="auto">
          <a:xfrm>
            <a:off x="381000" y="685800"/>
            <a:ext cx="6096000" cy="3429000"/>
          </a:xfrm>
        </p:spPr>
      </p:sp>
      <p:sp>
        <p:nvSpPr>
          <p:cNvPr id="227580581" name="Notes Placeholder 2"/>
          <p:cNvSpPr>
            <a:spLocks noGrp="1"/>
          </p:cNvSpPr>
          <p:nvPr>
            <p:ph type="body" idx="1"/>
          </p:nvPr>
        </p:nvSpPr>
        <p:spPr bwMode="auto"/>
        <p:txBody>
          <a:bodyPr/>
          <a:lstStyle/>
          <a:p>
            <a:pPr>
              <a:defRPr/>
            </a:pPr>
            <a:endParaRPr/>
          </a:p>
        </p:txBody>
      </p:sp>
      <p:sp>
        <p:nvSpPr>
          <p:cNvPr id="513474625" name="Slide Number Placeholder 3"/>
          <p:cNvSpPr>
            <a:spLocks noGrp="1"/>
          </p:cNvSpPr>
          <p:nvPr>
            <p:ph type="sldNum" sz="quarter" idx="10"/>
          </p:nvPr>
        </p:nvSpPr>
        <p:spPr bwMode="auto"/>
        <p:txBody>
          <a:bodyPr/>
          <a:lstStyle/>
          <a:p>
            <a:pPr>
              <a:defRPr/>
            </a:pPr>
            <a:fld id="{5098695D-5959-5C1C-CD1A-70247CA87758}" type="slidenum">
              <a:rPr/>
              <a:t>32</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14749550" name="Folienbildplatzhalter 1"/>
          <p:cNvSpPr>
            <a:spLocks noGrp="1" noRot="1" noChangeAspect="1"/>
          </p:cNvSpPr>
          <p:nvPr>
            <p:ph type="sldImg"/>
          </p:nvPr>
        </p:nvSpPr>
        <p:spPr bwMode="auto">
          <a:xfrm>
            <a:off x="381000" y="685800"/>
            <a:ext cx="6096000" cy="3429000"/>
          </a:xfrm>
        </p:spPr>
      </p:sp>
      <p:sp>
        <p:nvSpPr>
          <p:cNvPr id="861343259"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sz="1200" b="0" i="0" u="none">
                <a:solidFill>
                  <a:srgbClr val="000000"/>
                </a:solidFill>
                <a:latin typeface="Calibri"/>
                <a:ea typeface="Calibri"/>
                <a:cs typeface="Calibri"/>
              </a:rPr>
              <a:t>Fake News mit Clickbait-Motiv: sensationelle Schlagzeile soll Klicks und somit Werbeeinnahmen generieren</a:t>
            </a:r>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02267105" name="Slide Image Placeholder 1"/>
          <p:cNvSpPr>
            <a:spLocks noGrp="1" noRot="1" noChangeAspect="1"/>
          </p:cNvSpPr>
          <p:nvPr>
            <p:ph type="sldImg"/>
          </p:nvPr>
        </p:nvSpPr>
        <p:spPr bwMode="auto">
          <a:xfrm>
            <a:off x="381000" y="685800"/>
            <a:ext cx="6096000" cy="3429000"/>
          </a:xfrm>
        </p:spPr>
      </p:sp>
      <p:sp>
        <p:nvSpPr>
          <p:cNvPr id="1863496813" name="Notes Placeholder 2"/>
          <p:cNvSpPr>
            <a:spLocks noGrp="1"/>
          </p:cNvSpPr>
          <p:nvPr>
            <p:ph type="body" idx="1"/>
          </p:nvPr>
        </p:nvSpPr>
        <p:spPr bwMode="auto"/>
        <p:txBody>
          <a:bodyPr/>
          <a:lstStyle/>
          <a:p>
            <a:pPr>
              <a:defRPr/>
            </a:pPr>
            <a:endParaRPr/>
          </a:p>
        </p:txBody>
      </p:sp>
      <p:sp>
        <p:nvSpPr>
          <p:cNvPr id="1215054040" name="Slide Number Placeholder 3"/>
          <p:cNvSpPr>
            <a:spLocks noGrp="1"/>
          </p:cNvSpPr>
          <p:nvPr>
            <p:ph type="sldNum" sz="quarter" idx="10"/>
          </p:nvPr>
        </p:nvSpPr>
        <p:spPr bwMode="auto"/>
        <p:txBody>
          <a:bodyPr/>
          <a:lstStyle/>
          <a:p>
            <a:pPr>
              <a:defRPr/>
            </a:pPr>
            <a:fld id="{2B7D67BD-AA7A-9885-598C-AB5AFDE4D792}" type="slidenum">
              <a:rPr/>
              <a:t>34</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39107588" name="Slide Image Placeholder 1"/>
          <p:cNvSpPr>
            <a:spLocks noGrp="1" noRot="1" noChangeAspect="1"/>
          </p:cNvSpPr>
          <p:nvPr>
            <p:ph type="sldImg"/>
          </p:nvPr>
        </p:nvSpPr>
        <p:spPr bwMode="auto">
          <a:xfrm>
            <a:off x="381000" y="685800"/>
            <a:ext cx="6096000" cy="3429000"/>
          </a:xfrm>
        </p:spPr>
      </p:sp>
      <p:sp>
        <p:nvSpPr>
          <p:cNvPr id="1131114210" name="Notes Placeholder 2"/>
          <p:cNvSpPr>
            <a:spLocks noGrp="1"/>
          </p:cNvSpPr>
          <p:nvPr>
            <p:ph type="body" idx="1"/>
          </p:nvPr>
        </p:nvSpPr>
        <p:spPr bwMode="auto"/>
        <p:txBody>
          <a:bodyPr/>
          <a:lstStyle/>
          <a:p>
            <a:pPr>
              <a:defRPr/>
            </a:pPr>
            <a:r>
              <a:rPr sz="1200" b="0" i="0" u="none">
                <a:solidFill>
                  <a:srgbClr val="000000"/>
                </a:solidFill>
                <a:latin typeface="Calibri"/>
                <a:ea typeface="Calibri"/>
                <a:cs typeface="Calibri"/>
              </a:rPr>
              <a:t>Satire hat keinen Wahrheitsanspruch, d.h. sie behauptet nicht, wahr zu sein und ist damit keine Fake News</a:t>
            </a:r>
            <a:endParaRPr/>
          </a:p>
        </p:txBody>
      </p:sp>
      <p:sp>
        <p:nvSpPr>
          <p:cNvPr id="76200912" name="Slide Number Placeholder 3"/>
          <p:cNvSpPr>
            <a:spLocks noGrp="1"/>
          </p:cNvSpPr>
          <p:nvPr>
            <p:ph type="sldNum" sz="quarter" idx="10"/>
          </p:nvPr>
        </p:nvSpPr>
        <p:spPr bwMode="auto"/>
        <p:txBody>
          <a:bodyPr/>
          <a:lstStyle/>
          <a:p>
            <a:pPr>
              <a:defRPr/>
            </a:pPr>
            <a:fld id="{F482685B-2E8B-FD93-414A-E9CA281A13C5}" type="slidenum">
              <a:rPr/>
              <a:t>35</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15973388" name="Folienbildplatzhalter 1"/>
          <p:cNvSpPr>
            <a:spLocks noGrp="1" noRot="1" noChangeAspect="1"/>
          </p:cNvSpPr>
          <p:nvPr>
            <p:ph type="sldImg"/>
          </p:nvPr>
        </p:nvSpPr>
        <p:spPr bwMode="auto">
          <a:xfrm>
            <a:off x="381000" y="685800"/>
            <a:ext cx="6096000" cy="3429000"/>
          </a:xfrm>
        </p:spPr>
      </p:sp>
      <p:sp>
        <p:nvSpPr>
          <p:cNvPr id="1605212548" name="Notizenplatzhalter 2"/>
          <p:cNvSpPr>
            <a:spLocks noGrp="1"/>
          </p:cNvSpPr>
          <p:nvPr>
            <p:ph type="body" idx="1"/>
          </p:nvPr>
        </p:nvSpPr>
        <p:spPr bwMode="auto"/>
        <p:txBody>
          <a:bodyPr/>
          <a:lstStyle/>
          <a:p>
            <a:pPr>
              <a:defRPr/>
            </a:pPr>
            <a:r>
              <a:rPr sz="4800" b="0" i="0" u="none">
                <a:solidFill>
                  <a:srgbClr val="000000"/>
                </a:solidFill>
                <a:latin typeface="Calibri"/>
                <a:ea typeface="Calibri"/>
                <a:cs typeface="Calibri"/>
              </a:rPr>
              <a:t>Grundsätzliche Unterscheidung in der Verwendung des Begriffs „Fake News“: als Etikett und als Genre.</a:t>
            </a:r>
            <a:endParaRPr/>
          </a:p>
          <a:p>
            <a:pPr>
              <a:defRPr/>
            </a:pPr>
            <a:r>
              <a:rPr sz="4800" b="0" i="0" u="none">
                <a:solidFill>
                  <a:srgbClr val="000000"/>
                </a:solidFill>
                <a:latin typeface="Calibri"/>
                <a:ea typeface="Calibri"/>
                <a:cs typeface="Calibri"/>
              </a:rPr>
              <a:t>Fortbildung konzentriert sich auf das zweite, wir sollten aber im Hinterkopf behalten, dass es das erste auch gibt.</a:t>
            </a:r>
            <a:endParaRPr/>
          </a:p>
          <a:p>
            <a:pPr>
              <a:defRPr/>
            </a:pPr>
            <a:r>
              <a:rPr sz="4800" b="0" i="0" u="none">
                <a:solidFill>
                  <a:srgbClr val="000000"/>
                </a:solidFill>
                <a:latin typeface="Calibri"/>
                <a:ea typeface="Calibri"/>
                <a:cs typeface="Calibri"/>
              </a:rPr>
              <a:t>Radikale Neubestimmung und Umbewertung in jüngerer Zeit: noch bis vor Kurzem wurde unter „Fake News“ ausschließlich politische Nachrichtensatire oder Nachrichtenparodie verstanden, wie z.B. die „heute-show“ oder satirische Webseiten wie „Der Postillon“; Verbindung einer kritisch-aufklärerischen Funktion mit „Fake News“ als Nachrichtensatire </a:t>
            </a:r>
            <a:endParaRPr/>
          </a:p>
          <a:p>
            <a:pPr>
              <a:defRPr/>
            </a:pPr>
            <a:r>
              <a:rPr sz="4800" b="0" i="0" u="none">
                <a:solidFill>
                  <a:srgbClr val="000000"/>
                </a:solidFill>
                <a:latin typeface="Calibri"/>
                <a:ea typeface="Calibri"/>
                <a:cs typeface="Calibri"/>
              </a:rPr>
              <a:t>Positive Sichtweise ändert sich schlagartig mit der US-amerikanischen Präsidentschaftswahl 2016: seither negatives Verständnis von „Fake News“ als im allgemeinsten Sinne (manipulative) Falschinformation</a:t>
            </a:r>
            <a:endParaRPr/>
          </a:p>
          <a:p>
            <a:pPr>
              <a:defRPr/>
            </a:pPr>
            <a:r>
              <a:rPr sz="4800" b="0" i="0" u="none">
                <a:solidFill>
                  <a:srgbClr val="000000"/>
                </a:solidFill>
                <a:latin typeface="Calibri"/>
                <a:ea typeface="Calibri"/>
                <a:cs typeface="Calibri"/>
              </a:rPr>
              <a:t>Definitionen sind nicht einheitlich oder widerspruchsfrei, aber es können einige Merkmale von Fake News benannt werden:</a:t>
            </a:r>
            <a:endParaRPr/>
          </a:p>
          <a:p>
            <a:pPr>
              <a:defRPr/>
            </a:pPr>
            <a:r>
              <a:rPr sz="4800" b="0" i="0" u="none">
                <a:solidFill>
                  <a:srgbClr val="000000"/>
                </a:solidFill>
                <a:latin typeface="Symbol"/>
                <a:ea typeface="Symbol"/>
                <a:cs typeface="Symbol"/>
              </a:rPr>
              <a:t>-</a:t>
            </a:r>
            <a:r>
              <a:rPr sz="4800" b="0" i="0" u="none">
                <a:solidFill>
                  <a:srgbClr val="000000"/>
                </a:solidFill>
                <a:latin typeface="Calibri"/>
                <a:ea typeface="Calibri"/>
                <a:cs typeface="Calibri"/>
              </a:rPr>
              <a:t>Fake News sind meist im Stil von Nachrichten geschrieben</a:t>
            </a:r>
            <a:endParaRPr/>
          </a:p>
          <a:p>
            <a:pPr>
              <a:defRPr/>
            </a:pPr>
            <a:r>
              <a:rPr sz="4800" b="0" i="0" u="none">
                <a:solidFill>
                  <a:srgbClr val="000000"/>
                </a:solidFill>
                <a:latin typeface="Symbol"/>
                <a:ea typeface="Symbol"/>
                <a:cs typeface="Symbol"/>
              </a:rPr>
              <a:t>-</a:t>
            </a:r>
            <a:r>
              <a:rPr sz="4800" b="0" i="0" u="none">
                <a:solidFill>
                  <a:srgbClr val="000000"/>
                </a:solidFill>
                <a:latin typeface="Calibri"/>
                <a:ea typeface="Calibri"/>
                <a:cs typeface="Calibri"/>
              </a:rPr>
              <a:t>Empirische Falschheit, Irreführung („Halbwahrheit“ oder Einseitigkeit, falscher Kontext), täuschen aber Faktizität vor, haben Wahrheitsanspruch (im Gegensatz zu Satire); Meinungsäußernde journalistische Darstellungsformen wie Leitartikel oder Kommentare sind von Desinformation abzugrenzen, weil hier kein Wahrheitsanspruch postuliert wird</a:t>
            </a:r>
            <a:endParaRPr/>
          </a:p>
          <a:p>
            <a:pPr>
              <a:defRPr/>
            </a:pPr>
            <a:r>
              <a:rPr sz="4800" b="0" i="0" u="none">
                <a:solidFill>
                  <a:srgbClr val="000000"/>
                </a:solidFill>
                <a:latin typeface="Symbol"/>
                <a:ea typeface="Symbol"/>
                <a:cs typeface="Symbol"/>
              </a:rPr>
              <a:t>-</a:t>
            </a:r>
            <a:r>
              <a:rPr sz="4800" b="0" i="0" u="none">
                <a:solidFill>
                  <a:srgbClr val="000000"/>
                </a:solidFill>
                <a:latin typeface="Calibri"/>
                <a:ea typeface="Calibri"/>
                <a:cs typeface="Calibri"/>
              </a:rPr>
              <a:t>Wissentlich falsch, d.h. sie beruhen nicht auf einem Versehen, sondern werden absichtlich im Wissen um Falschheit verbreitet; Weiterverbreitung kann auch ohne dieses Wissen um Falschheit erfolgen; Abgrenzung zu unwissentlicher Falsch-/Fehlinformation wie der Zeitungsente</a:t>
            </a:r>
            <a:endParaRPr/>
          </a:p>
          <a:p>
            <a:pPr>
              <a:defRPr/>
            </a:pPr>
            <a:r>
              <a:rPr sz="4800" b="0" i="0" u="none">
                <a:solidFill>
                  <a:srgbClr val="000000"/>
                </a:solidFill>
                <a:latin typeface="Symbol"/>
                <a:ea typeface="Symbol"/>
                <a:cs typeface="Symbol"/>
              </a:rPr>
              <a:t>-</a:t>
            </a:r>
            <a:r>
              <a:rPr sz="4800" b="0" i="0" u="none">
                <a:solidFill>
                  <a:srgbClr val="000000"/>
                </a:solidFill>
                <a:latin typeface="Calibri"/>
                <a:ea typeface="Calibri"/>
                <a:cs typeface="Calibri"/>
              </a:rPr>
              <a:t>Täuschungsabsicht ist umstritten, es gibt auch wissentliche Falschmeldungen, die keine genuine Täuschungsabsicht verfolgen, wie z.B. Clickbait-Desinformation, die sich falscher Information bedient, um Werbeeinnahmen im Netz zu generieren; absichtliches in Umlaufbringen von wissentlich falscher Information ist also nicht gleichzusetzen mit Täuschungsabsicht; </a:t>
            </a:r>
            <a:endParaRPr/>
          </a:p>
          <a:p>
            <a:pPr>
              <a:defRPr/>
            </a:pPr>
            <a:r>
              <a:rPr sz="4800" b="0" i="0" u="none">
                <a:solidFill>
                  <a:srgbClr val="000000"/>
                </a:solidFill>
                <a:latin typeface="Symbol"/>
                <a:ea typeface="Symbol"/>
                <a:cs typeface="Symbol"/>
              </a:rPr>
              <a:t>-</a:t>
            </a:r>
            <a:r>
              <a:rPr sz="4800" b="0" i="0" u="none">
                <a:solidFill>
                  <a:srgbClr val="000000"/>
                </a:solidFill>
                <a:latin typeface="Calibri"/>
                <a:ea typeface="Calibri"/>
                <a:cs typeface="Calibri"/>
              </a:rPr>
              <a:t>Fake News haben durch digitale Kommunikationsformen, insbesondere soziale Medien, an Bedeutung gewonnen; fraglich inwieweit das konstitutiv ist, es gibt die Auffassung, dass gerade die Zirkulation und Rezeption im Netz Fake News ausmachen, grundsätzlich aber nicht an ein bestimmtes (Verbreitungs-)Medium gebunden; auch kein qualitativ neuartiges Phänomen des digitalen Zeitalters, trotzdem scheinen digitale Kommunikationsinfrastrukturen großangelegte Desinformationskampagnen zu begünstigen und verdienen deshalb besondere Aufmerksamkeit</a:t>
            </a:r>
            <a:endParaRPr/>
          </a:p>
          <a:p>
            <a:pPr>
              <a:defRPr/>
            </a:pPr>
            <a:r>
              <a:rPr sz="4800" b="0" i="0" u="none">
                <a:solidFill>
                  <a:srgbClr val="000000"/>
                </a:solidFill>
                <a:latin typeface="Calibri"/>
                <a:ea typeface="Calibri"/>
                <a:cs typeface="Calibri"/>
              </a:rPr>
              <a:t>In der Wissenschaft wird befürwortet, den Begriff zu ersetzen und von Desinformation zu sprechen</a:t>
            </a:r>
            <a:endParaRPr/>
          </a:p>
          <a:p>
            <a:pPr>
              <a:defRPr/>
            </a:pPr>
            <a:r>
              <a:rPr sz="4800" b="0" i="0" u="none">
                <a:solidFill>
                  <a:srgbClr val="000000"/>
                </a:solidFill>
                <a:latin typeface="Calibri"/>
                <a:ea typeface="Calibri"/>
                <a:cs typeface="Calibri"/>
              </a:rPr>
              <a:t>Desinformationsbegriff schließt dann auch eher Mitteilungsformen wie (manipulierten) Bilder und Videos oder sogenannten Memes ein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51059701" name="Folienbildplatzhalter 1"/>
          <p:cNvSpPr>
            <a:spLocks noGrp="1" noRot="1" noChangeAspect="1"/>
          </p:cNvSpPr>
          <p:nvPr>
            <p:ph type="sldImg"/>
          </p:nvPr>
        </p:nvSpPr>
        <p:spPr bwMode="auto">
          <a:xfrm>
            <a:off x="381000" y="685800"/>
            <a:ext cx="6096000" cy="3429000"/>
          </a:xfrm>
        </p:spPr>
      </p:sp>
      <p:sp>
        <p:nvSpPr>
          <p:cNvPr id="1080375148" name="Notizenplatzhalter 2"/>
          <p:cNvSpPr>
            <a:spLocks noGrp="1"/>
          </p:cNvSpPr>
          <p:nvPr>
            <p:ph type="body" idx="1"/>
          </p:nvPr>
        </p:nvSpPr>
        <p:spPr bwMode="auto"/>
        <p:txBody>
          <a:bodyPr/>
          <a:lstStyle/>
          <a:p>
            <a:pPr marL="0" indent="0">
              <a:buFont typeface="Arial"/>
              <a:buNone/>
              <a:defRPr/>
            </a:pPr>
            <a:r>
              <a:rPr lang="de-DE" sz="4800"/>
              <a:t>Wenn es um die Verbreitung von Fake News geht, werden häufig Filterblasen und Echokammern angeführt </a:t>
            </a:r>
            <a:endParaRPr/>
          </a:p>
          <a:p>
            <a:pPr marL="0" indent="0">
              <a:buFont typeface="Arial"/>
              <a:buNone/>
              <a:defRPr/>
            </a:pPr>
            <a:r>
              <a:rPr lang="de-DE" sz="4800"/>
              <a:t>beide beschreiben plakativ die Gefahr, dass Menschen sich in eine Welt zurückziehen oder in sie befördert werden, in der sie nur noch Themen, die sie interessieren, und Meinungen, die sie selbst vertreten, zur Kenntnis nehmen</a:t>
            </a:r>
            <a:endParaRPr/>
          </a:p>
          <a:p>
            <a:pPr marL="0" indent="0">
              <a:buFont typeface="Arial"/>
              <a:buNone/>
              <a:defRPr/>
            </a:pPr>
            <a:r>
              <a:rPr lang="de-DE" sz="4800"/>
              <a:t>Bei der Entstehung solcher Enklaven wird algorithmisch gesteuerten Informationsquellen – insbesondere sozialen Medien und Suchmaschinen – eine Schlüsselrolle zugewiesen: deren umfassende Speicherung von Nutzerdaten ermöglicht es, ihr Angebot zu personalisieren, d.h. auf jeden einzelnen Nutzer, seine Interessen und Vorlieben individuell zuzuschneiden</a:t>
            </a:r>
            <a:endParaRPr/>
          </a:p>
          <a:p>
            <a:pPr marL="0" indent="0">
              <a:buFont typeface="Arial"/>
              <a:buNone/>
              <a:defRPr/>
            </a:pPr>
            <a:r>
              <a:rPr lang="de-DE" sz="4800"/>
              <a:t>Intermediäre setzen aus ökonomischen Gründen auf Personalisierungstechnologien: ihre Finanzierungsquelle sind Werbeeinnahmen und diese steigen, je passgenauer sie die Werbung auf Ihre Nutzer:innen zuschneiden können</a:t>
            </a:r>
            <a:endParaRPr/>
          </a:p>
          <a:p>
            <a:pPr marL="0" indent="0">
              <a:buFont typeface="Arial"/>
              <a:buNone/>
              <a:defRPr/>
            </a:pPr>
            <a:r>
              <a:rPr lang="de-DE" sz="4800"/>
              <a:t>Das bietet Vorteile, aber auch den Nachteil, dass man nicht weiß, was man alles nicht angezeigt bekommt und diese systematische Ausblendung bestimmter Inhalte kann zu einer verzerrten Weltsicht führen</a:t>
            </a:r>
            <a:endParaRPr/>
          </a:p>
          <a:p>
            <a:pPr marL="0" indent="0">
              <a:buFont typeface="Arial"/>
              <a:buNone/>
              <a:defRPr/>
            </a:pPr>
            <a:r>
              <a:rPr lang="de-DE" sz="4800"/>
              <a:t>Hierbei geht es nicht nur um politische Inhalte, aber im politischen Bereich können sie besonders weitreichende Folgen für Demokratien haben</a:t>
            </a:r>
            <a:endParaRPr/>
          </a:p>
          <a:p>
            <a:pPr marL="0" indent="0">
              <a:buFont typeface="Arial"/>
              <a:buNone/>
              <a:defRPr/>
            </a:pPr>
            <a:r>
              <a:rPr lang="de-DE" sz="4800"/>
              <a:t>Filterblasen fokussieren auf das Individuum, sie entstehen um eine einzelne Person herum durch algorithmische Personalisierung, idealtypisch geht man von einem sich über die Zeit verstärkenden Prozess aus: je mehr konsonante Inhalte konsumiert werden, desto stärker wird Person diese Inhalte nutzen, was zu noch mehr Inhalten dieser Art führt; kein neuer Mechanismus, aber neu ist das unbewusste</a:t>
            </a:r>
            <a:endParaRPr/>
          </a:p>
          <a:p>
            <a:pPr marL="0" indent="0">
              <a:buFont typeface="Arial"/>
              <a:buNone/>
              <a:defRPr/>
            </a:pPr>
            <a:r>
              <a:rPr lang="de-DE" sz="4800"/>
              <a:t>Echokammern beschreiben dagegen, wie gruppendynamische Meinungsbildungsprozesse in personalisierten Informationsumgebungen verlaufen, die den Individuen ihre eigene Meinung immer wieder als Echo „zurückwerfen“; Menschen versuchen, kognitive Dissonanz zu vermeiden, bilden sie online und offline Netzwerke mit anderen, die ihnen ähnlich sind, diese Gleichgesinnten bestärken sich fortlaufend gegenseitig; dadurch entsteht bei den Netzwerkmitgliedern das Gefühl, die Mehrheitsmeinung zu vertreten; </a:t>
            </a:r>
            <a:endParaRPr/>
          </a:p>
          <a:p>
            <a:pPr marL="0" indent="0">
              <a:buFont typeface="Arial"/>
              <a:buNone/>
              <a:defRPr/>
            </a:pPr>
            <a:endParaRPr lang="de-DE" sz="4800"/>
          </a:p>
          <a:p>
            <a:pPr marL="0" indent="0">
              <a:buFont typeface="Arial"/>
              <a:buNone/>
              <a:defRPr/>
            </a:pPr>
            <a:r>
              <a:rPr lang="de-DE" sz="4800"/>
              <a:t>Beide Phänomene sind nicht neu und nicht an digitale Kommunikation gebunden; neu ist aber, dass man nicht selbst filtert, sondern der Algorithmus, was einem selbst gar nicht bewusst sein muss</a:t>
            </a:r>
            <a:endParaRPr/>
          </a:p>
          <a:p>
            <a:pPr marL="0" indent="0">
              <a:buFont typeface="Arial"/>
              <a:buNone/>
              <a:defRPr/>
            </a:pPr>
            <a:endParaRPr lang="de-DE" sz="4800"/>
          </a:p>
          <a:p>
            <a:pPr marL="0" indent="0">
              <a:buFont typeface="Arial"/>
              <a:buNone/>
              <a:defRPr/>
            </a:pPr>
            <a:r>
              <a:rPr lang="de-DE" sz="4800"/>
              <a:t>In Filterblasen ist man also alleine, in Echokammern zusammen; daher verbindet man Filterblasen eher mit Suchmaschinen und Echokammern eher mit Sozialen Medien; beide Phänomene finden auf der individuellen Ebene statt, ihre möglichen Folgen betreffen jedoch die gesamte Gesellschaft</a:t>
            </a:r>
            <a:endParaRPr/>
          </a:p>
          <a:p>
            <a:pPr marL="0" indent="0">
              <a:buFont typeface="Arial"/>
              <a:buNone/>
              <a:defRPr/>
            </a:pPr>
            <a:endParaRPr lang="de-DE" sz="4800"/>
          </a:p>
          <a:p>
            <a:pPr marL="0" indent="0">
              <a:buFont typeface="Arial"/>
              <a:buNone/>
              <a:defRPr/>
            </a:pPr>
            <a:r>
              <a:rPr lang="de-DE" sz="4800"/>
              <a:t>Gesamtgesellschaftliche mögliche Folgen: Fragmentierung, Polarisierung und Radikalisierung des öffentlichen Diskurses</a:t>
            </a:r>
            <a:endParaRPr/>
          </a:p>
          <a:p>
            <a:pPr>
              <a:defRPr/>
            </a:pPr>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54536854" name="Folienbildplatzhalter 1"/>
          <p:cNvSpPr>
            <a:spLocks noGrp="1" noRot="1" noChangeAspect="1"/>
          </p:cNvSpPr>
          <p:nvPr>
            <p:ph type="sldImg"/>
          </p:nvPr>
        </p:nvSpPr>
        <p:spPr bwMode="auto">
          <a:xfrm>
            <a:off x="381000" y="685800"/>
            <a:ext cx="6096000" cy="3429000"/>
          </a:xfrm>
        </p:spPr>
      </p:sp>
      <p:sp>
        <p:nvSpPr>
          <p:cNvPr id="1548577604" name="Notizenplatzhalter 2"/>
          <p:cNvSpPr>
            <a:spLocks noGrp="1"/>
          </p:cNvSpPr>
          <p:nvPr>
            <p:ph type="body" idx="1"/>
          </p:nvPr>
        </p:nvSpPr>
        <p:spPr bwMode="auto"/>
        <p:txBody>
          <a:bodyPr/>
          <a:lstStyle/>
          <a:p>
            <a:pPr>
              <a:defRPr/>
            </a:pPr>
            <a:r>
              <a:rPr lang="de-DE" sz="4800"/>
              <a:t>Der Forschungsstand zeigt:</a:t>
            </a:r>
            <a:endParaRPr/>
          </a:p>
          <a:p>
            <a:pPr marL="0" indent="0">
              <a:buFont typeface="Arial"/>
              <a:buNone/>
              <a:defRPr/>
            </a:pPr>
            <a:r>
              <a:rPr lang="de-DE" sz="4800"/>
              <a:t>Die Tragweite von Filterblasen und Echokammern wird überschätzt</a:t>
            </a:r>
            <a:endParaRPr/>
          </a:p>
          <a:p>
            <a:pPr marL="0" indent="0">
              <a:buFont typeface="Arial"/>
              <a:buNone/>
              <a:defRPr/>
            </a:pPr>
            <a:r>
              <a:rPr lang="de-DE" sz="4800"/>
              <a:t>Beide Konzepte ignorieren gewisse Funktionsweisen sozialer Medien: Die potenziell negativen Folgen beider Phänomene für die Demokratie gehen davon aus, dass Menschen algorithmisch personalisierte Quellen intensiv zur politischen Information nutzen, was auf viele aber gar nicht zutrifft – speziell auf sozialen Medien kommen viele Nutzer selten bis gar nicht mit politischer Information in Kontakt</a:t>
            </a:r>
            <a:endParaRPr/>
          </a:p>
          <a:p>
            <a:pPr marL="0" indent="0">
              <a:buFont typeface="Arial"/>
              <a:buNone/>
              <a:defRPr/>
            </a:pPr>
            <a:r>
              <a:rPr lang="de-DE" sz="4800"/>
              <a:t>Annahme eines sozial homogenen Netzwerkes trifft nicht zu und entspricht auch nicht der Logik sozialer Medien (oftmals für flüchtige Kontakte oder Kontakte aus der Vergangenheit genutzt)</a:t>
            </a:r>
            <a:endParaRPr/>
          </a:p>
          <a:p>
            <a:pPr marL="0" indent="0">
              <a:buFont typeface="Arial"/>
              <a:buNone/>
              <a:defRPr/>
            </a:pPr>
            <a:r>
              <a:rPr lang="de-DE" sz="4800"/>
              <a:t>Außerdem gibt es diese selektive Wahrnehmung und Rezeption von Medieninhalten auch in der analogen Welt ohne Algorithmen. </a:t>
            </a:r>
            <a:endParaRPr/>
          </a:p>
          <a:p>
            <a:pPr marL="0" indent="0">
              <a:buFont typeface="Arial"/>
              <a:buNone/>
              <a:defRPr/>
            </a:pPr>
            <a:r>
              <a:rPr lang="de-DE" sz="4800"/>
              <a:t>Die entscheidende Frage ist daher nicht, ob sich eine Person in einer Filterblase oder Echokammer befindet, sondern in welchem Ausmaß</a:t>
            </a:r>
            <a:endParaRPr/>
          </a:p>
          <a:p>
            <a:pPr marL="0" indent="0">
              <a:buFont typeface="Arial"/>
              <a:buNone/>
              <a:defRPr/>
            </a:pPr>
            <a:endParaRPr lang="de-DE" sz="4800"/>
          </a:p>
          <a:p>
            <a:pPr marL="0" indent="0">
              <a:buFont typeface="Arial"/>
              <a:buNone/>
              <a:defRPr/>
            </a:pPr>
            <a:r>
              <a:rPr lang="de-DE" sz="4800"/>
              <a:t>ABER:</a:t>
            </a:r>
            <a:endParaRPr/>
          </a:p>
          <a:p>
            <a:pPr marL="0" indent="0">
              <a:buFont typeface="Arial"/>
              <a:buNone/>
              <a:defRPr/>
            </a:pPr>
            <a:r>
              <a:rPr lang="de-DE" sz="4800"/>
              <a:t>Jugendliche haben ein anderes Medienverhalten (politische Information vermehrt über Soziale Medien)</a:t>
            </a:r>
            <a:endParaRPr/>
          </a:p>
          <a:p>
            <a:pPr marL="0" indent="0">
              <a:buFont typeface="Arial"/>
              <a:buNone/>
              <a:defRPr/>
            </a:pPr>
            <a:r>
              <a:rPr lang="de-DE" sz="4800"/>
              <a:t>Es geht nicht nur um Algorithmen: laut infratest-dimap haben im Jahr 2020 61% der 14-24-Jährigen bereits Falschnachrichten über Messengerdienste erhalten, wobei 55% der Befragten angaben, Informationen aus Chats mehr zu vertrauen als solchen aus sozialen Medien; hier können sich Echokammern ganz ohne Algorithmen entwickeln</a:t>
            </a:r>
            <a:endParaRPr/>
          </a:p>
          <a:p>
            <a:pPr>
              <a:defRPr/>
            </a:pPr>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89811094" name="Slide Image Placeholder 1"/>
          <p:cNvSpPr>
            <a:spLocks noGrp="1" noRot="1" noChangeAspect="1"/>
          </p:cNvSpPr>
          <p:nvPr>
            <p:ph type="sldImg"/>
          </p:nvPr>
        </p:nvSpPr>
        <p:spPr bwMode="auto">
          <a:xfrm>
            <a:off x="381000" y="685800"/>
            <a:ext cx="6096000" cy="3429000"/>
          </a:xfrm>
        </p:spPr>
      </p:sp>
      <p:sp>
        <p:nvSpPr>
          <p:cNvPr id="1308685900" name="Notes Placeholder 2"/>
          <p:cNvSpPr>
            <a:spLocks noGrp="1"/>
          </p:cNvSpPr>
          <p:nvPr>
            <p:ph type="body" idx="1"/>
          </p:nvPr>
        </p:nvSpPr>
        <p:spPr bwMode="auto"/>
        <p:txBody>
          <a:bodyPr/>
          <a:lstStyle/>
          <a:p>
            <a:pPr>
              <a:defRPr/>
            </a:pPr>
            <a:endParaRPr/>
          </a:p>
        </p:txBody>
      </p:sp>
      <p:sp>
        <p:nvSpPr>
          <p:cNvPr id="1963942922" name="Slide Number Placeholder 3"/>
          <p:cNvSpPr>
            <a:spLocks noGrp="1"/>
          </p:cNvSpPr>
          <p:nvPr>
            <p:ph type="sldNum" sz="quarter" idx="10"/>
          </p:nvPr>
        </p:nvSpPr>
        <p:spPr bwMode="auto"/>
        <p:txBody>
          <a:bodyPr/>
          <a:lstStyle/>
          <a:p>
            <a:pPr>
              <a:defRPr/>
            </a:pPr>
            <a:fld id="{A52D4748-7C90-CF1C-8E2C-2A0070E0BD2E}" type="slidenum">
              <a:rPr/>
              <a:t>5</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70757779" name="Slide Image Placeholder 1"/>
          <p:cNvSpPr>
            <a:spLocks noGrp="1" noRot="1" noChangeAspect="1"/>
          </p:cNvSpPr>
          <p:nvPr>
            <p:ph type="sldImg"/>
          </p:nvPr>
        </p:nvSpPr>
        <p:spPr bwMode="auto">
          <a:xfrm>
            <a:off x="381000" y="685800"/>
            <a:ext cx="6096000" cy="3429000"/>
          </a:xfrm>
        </p:spPr>
      </p:sp>
      <p:sp>
        <p:nvSpPr>
          <p:cNvPr id="1014021057" name="Notes Placeholder 2"/>
          <p:cNvSpPr>
            <a:spLocks noGrp="1"/>
          </p:cNvSpPr>
          <p:nvPr>
            <p:ph type="body" idx="1"/>
          </p:nvPr>
        </p:nvSpPr>
        <p:spPr bwMode="auto"/>
        <p:txBody>
          <a:bodyPr/>
          <a:lstStyle/>
          <a:p>
            <a:pPr>
              <a:defRPr/>
            </a:pPr>
            <a:endParaRPr/>
          </a:p>
        </p:txBody>
      </p:sp>
      <p:sp>
        <p:nvSpPr>
          <p:cNvPr id="173739320" name="Slide Number Placeholder 3"/>
          <p:cNvSpPr>
            <a:spLocks noGrp="1"/>
          </p:cNvSpPr>
          <p:nvPr>
            <p:ph type="sldNum" sz="quarter" idx="10"/>
          </p:nvPr>
        </p:nvSpPr>
        <p:spPr bwMode="auto"/>
        <p:txBody>
          <a:bodyPr/>
          <a:lstStyle/>
          <a:p>
            <a:pPr>
              <a:defRPr/>
            </a:pPr>
            <a:fld id="{3CC5419C-54B9-62F2-38B5-F8B07E209614}" type="slidenum">
              <a:rPr/>
              <a:t>39</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0EBCF-1F8F-206D-898A-B9EA3E73A5CC}"/>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A3CE62D1-AC1B-046D-BB4D-5755FC97423A}"/>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D909EDF2-B2E0-3168-E945-312BD0BC9F93}"/>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1350029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65110478" name="Folienbildplatzhalter 1"/>
          <p:cNvSpPr>
            <a:spLocks noGrp="1" noRot="1" noChangeAspect="1"/>
          </p:cNvSpPr>
          <p:nvPr>
            <p:ph type="sldImg"/>
          </p:nvPr>
        </p:nvSpPr>
        <p:spPr bwMode="auto">
          <a:xfrm>
            <a:off x="381000" y="685800"/>
            <a:ext cx="6096000" cy="3429000"/>
          </a:xfrm>
        </p:spPr>
      </p:sp>
      <p:sp>
        <p:nvSpPr>
          <p:cNvPr id="114799931"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sz="4800"/>
              <a:t>Debunking: Widerlegen von Desinformation, die bereits existiert &amp; der jemand bereits ausgesetzt war</a:t>
            </a:r>
            <a:endParaRPr/>
          </a:p>
          <a:p>
            <a:pPr marL="0" marR="0" lvl="0" indent="0" algn="l" defTabSz="457200" rtl="0">
              <a:lnSpc>
                <a:spcPct val="125000"/>
              </a:lnSpc>
              <a:spcBef>
                <a:spcPts val="0"/>
              </a:spcBef>
              <a:spcAft>
                <a:spcPts val="0"/>
              </a:spcAft>
              <a:buClrTx/>
              <a:buSzTx/>
              <a:buFontTx/>
              <a:buNone/>
              <a:defRPr/>
            </a:pPr>
            <a:endParaRPr lang="de-DE" sz="4800"/>
          </a:p>
          <a:p>
            <a:pPr marL="0" marR="0" lvl="0" indent="0" algn="l" defTabSz="457200" rtl="0">
              <a:lnSpc>
                <a:spcPct val="125000"/>
              </a:lnSpc>
              <a:spcBef>
                <a:spcPts val="0"/>
              </a:spcBef>
              <a:spcAft>
                <a:spcPts val="0"/>
              </a:spcAft>
              <a:buClrTx/>
              <a:buSzTx/>
              <a:buFontTx/>
              <a:buNone/>
              <a:defRPr/>
            </a:pPr>
            <a:r>
              <a:rPr lang="de-DE"/>
              <a:t>Es ist unklar, welche der Strategien wirksamer sind, hier gibt es unterschiedliche Ergebnisse, die wenig vergleichbar sind; beide Strategien ergänzen sich: Debunking wirkt akut und Prebunking nachhaltig.</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39133967" name="Folienbildplatzhalter 1"/>
          <p:cNvSpPr>
            <a:spLocks noGrp="1" noRot="1" noChangeAspect="1"/>
          </p:cNvSpPr>
          <p:nvPr>
            <p:ph type="sldImg"/>
          </p:nvPr>
        </p:nvSpPr>
        <p:spPr bwMode="auto">
          <a:xfrm>
            <a:off x="381000" y="685800"/>
            <a:ext cx="6096000" cy="3429000"/>
          </a:xfrm>
        </p:spPr>
      </p:sp>
      <p:sp>
        <p:nvSpPr>
          <p:cNvPr id="544072708"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sz="4800"/>
              <a:t>Korrekturen der Fake News ist erfolgreicher, wenn erklärt wird, 1) was daran falsch ist und die korrekte Nachricht/Aussage dazu präsentiert wird, 2) und die Quelle der Fake News als unseriös erkannt wird und die Korrektur aus einer seriösen Quelle stammt und 3) die Inkonsistenz der Desinformation und Fakten dargestellt wird (Tay et al. 2022)</a:t>
            </a:r>
            <a:endParaRPr/>
          </a:p>
          <a:p>
            <a:pPr>
              <a:defRPr/>
            </a:pPr>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32451229" name="Folienbildplatzhalter 1"/>
          <p:cNvSpPr>
            <a:spLocks noGrp="1" noRot="1" noChangeAspect="1"/>
          </p:cNvSpPr>
          <p:nvPr>
            <p:ph type="sldImg"/>
          </p:nvPr>
        </p:nvSpPr>
        <p:spPr bwMode="auto">
          <a:xfrm>
            <a:off x="381000" y="685800"/>
            <a:ext cx="6096000" cy="3429000"/>
          </a:xfrm>
        </p:spPr>
      </p:sp>
      <p:sp>
        <p:nvSpPr>
          <p:cNvPr id="1731231562"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 typeface="Arial"/>
              <a:buNone/>
              <a:defRPr/>
            </a:pPr>
            <a:r>
              <a:rPr lang="de-DE" sz="4800"/>
              <a:t>Discourse-based Evaluation: Logikfehler, Fehlschlüsse oder falsche Argumentationen</a:t>
            </a:r>
            <a:endParaRPr/>
          </a:p>
          <a:p>
            <a:pPr marL="0" marR="0" lvl="0" indent="0" algn="l" defTabSz="457200" rtl="0">
              <a:lnSpc>
                <a:spcPct val="125000"/>
              </a:lnSpc>
              <a:spcBef>
                <a:spcPts val="0"/>
              </a:spcBef>
              <a:spcAft>
                <a:spcPts val="0"/>
              </a:spcAft>
              <a:buClrTx/>
              <a:buSzTx/>
              <a:buFont typeface="Arial"/>
              <a:buNone/>
              <a:defRPr/>
            </a:pPr>
            <a:r>
              <a:rPr lang="de-DE" sz="4800"/>
              <a:t>corroboration: Informationen von unterschiedlichen Quellen vergleichen, um die Informationen zu bestätigen oder zu widerlegen (laterales Lesen/Querlesen)</a:t>
            </a:r>
            <a:endParaRPr/>
          </a:p>
          <a:p>
            <a:pPr marL="0" indent="0">
              <a:buFont typeface="Arial"/>
              <a:buNone/>
              <a:defRPr/>
            </a:pPr>
            <a:r>
              <a:rPr lang="de-DE" sz="4800"/>
              <a:t>Sourcing: Quellen kritisch überprüfen und verfügbare Informationen über die Quellen verwenden</a:t>
            </a:r>
            <a:endParaRPr/>
          </a:p>
          <a:p>
            <a:pPr marL="0" indent="0">
              <a:buFont typeface="Arial"/>
              <a:buNone/>
              <a:defRPr/>
            </a:pPr>
            <a:r>
              <a:rPr lang="de-DE" sz="4800"/>
              <a:t>Beide Bewertungsstrategien von einem jungen Alter an einzuüben, ist entscheidend; Sek I/ab weiterführende Schulen zeigt sich ein kritisches Zeitfenster, um mit dem Einüben dieser Strategien zu beginnen </a:t>
            </a:r>
            <a:endParaRPr/>
          </a:p>
          <a:p>
            <a:pPr marL="0" indent="0">
              <a:buFont typeface="Arial"/>
              <a:buNone/>
              <a:defRPr/>
            </a:pPr>
            <a:r>
              <a:rPr lang="de-DE" sz="4800"/>
              <a:t>Anwenden und Einüben der Strategien ist wirksamer als Wissensvermittlung; Effekte schon bei 7. und 8. Klasse</a:t>
            </a:r>
            <a:endParaRPr lang="de-DE"/>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45921287" name="Folienbildplatzhalter 1"/>
          <p:cNvSpPr>
            <a:spLocks noGrp="1" noRot="1" noChangeAspect="1"/>
          </p:cNvSpPr>
          <p:nvPr>
            <p:ph type="sldImg"/>
          </p:nvPr>
        </p:nvSpPr>
        <p:spPr bwMode="auto">
          <a:xfrm>
            <a:off x="381000" y="685800"/>
            <a:ext cx="6096000" cy="3429000"/>
          </a:xfrm>
        </p:spPr>
      </p:sp>
      <p:sp>
        <p:nvSpPr>
          <p:cNvPr id="21661830" name="Notizenplatzhalter 2"/>
          <p:cNvSpPr>
            <a:spLocks noGrp="1"/>
          </p:cNvSpPr>
          <p:nvPr>
            <p:ph type="body" idx="1"/>
          </p:nvPr>
        </p:nvSpPr>
        <p:spPr bwMode="auto"/>
        <p:txBody>
          <a:bodyPr/>
          <a:lstStyle/>
          <a:p>
            <a:pPr>
              <a:defRPr/>
            </a:pPr>
            <a:r>
              <a:rPr lang="de-DE"/>
              <a:t>Hinweis: Austausch zum Einsatz und ggf. Anpassung der Materialien steht im Vordergrund, nicht die Präsentation. </a:t>
            </a:r>
            <a:endParaRPr/>
          </a:p>
          <a:p>
            <a:pPr>
              <a:defRPr/>
            </a:pPr>
            <a:r>
              <a:rPr lang="de-DE"/>
              <a:t>Empfehlung: konzentrieren Sie sich auf ein Material und ggf. Sequenz daraus.</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54344134" name="Slide Image Placeholder 1"/>
          <p:cNvSpPr>
            <a:spLocks noGrp="1" noRot="1" noChangeAspect="1"/>
          </p:cNvSpPr>
          <p:nvPr>
            <p:ph type="sldImg"/>
          </p:nvPr>
        </p:nvSpPr>
        <p:spPr bwMode="auto">
          <a:xfrm>
            <a:off x="381000" y="685800"/>
            <a:ext cx="6096000" cy="3429000"/>
          </a:xfrm>
        </p:spPr>
      </p:sp>
      <p:sp>
        <p:nvSpPr>
          <p:cNvPr id="1335171245" name="Notes Placeholder 2"/>
          <p:cNvSpPr>
            <a:spLocks noGrp="1"/>
          </p:cNvSpPr>
          <p:nvPr>
            <p:ph type="body" idx="1"/>
          </p:nvPr>
        </p:nvSpPr>
        <p:spPr bwMode="auto"/>
        <p:txBody>
          <a:bodyPr/>
          <a:lstStyle/>
          <a:p>
            <a:pPr>
              <a:defRPr/>
            </a:pPr>
            <a:endParaRPr/>
          </a:p>
        </p:txBody>
      </p:sp>
      <p:sp>
        <p:nvSpPr>
          <p:cNvPr id="1961894824" name="Slide Number Placeholder 3"/>
          <p:cNvSpPr>
            <a:spLocks noGrp="1"/>
          </p:cNvSpPr>
          <p:nvPr>
            <p:ph type="sldNum" sz="quarter" idx="10"/>
          </p:nvPr>
        </p:nvSpPr>
        <p:spPr bwMode="auto"/>
        <p:txBody>
          <a:bodyPr/>
          <a:lstStyle/>
          <a:p>
            <a:pPr>
              <a:defRPr/>
            </a:pPr>
            <a:fld id="{16836E76-4C71-49FA-F947-05F4FB148F2E}" type="slidenum">
              <a:rPr/>
              <a:t>45</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03808705" name="Folienbildplatzhalter 1"/>
          <p:cNvSpPr>
            <a:spLocks noGrp="1" noRot="1" noChangeAspect="1"/>
          </p:cNvSpPr>
          <p:nvPr>
            <p:ph type="sldImg"/>
          </p:nvPr>
        </p:nvSpPr>
        <p:spPr bwMode="auto">
          <a:xfrm>
            <a:off x="381000" y="685800"/>
            <a:ext cx="6096000" cy="3429000"/>
          </a:xfrm>
        </p:spPr>
      </p:sp>
      <p:sp>
        <p:nvSpPr>
          <p:cNvPr id="1902685860" name="Notizenplatzhalter 2"/>
          <p:cNvSpPr>
            <a:spLocks noGrp="1"/>
          </p:cNvSpPr>
          <p:nvPr>
            <p:ph type="body" idx="1"/>
          </p:nvPr>
        </p:nvSpPr>
        <p:spPr bwMode="auto"/>
        <p:txBody>
          <a:bodyPr/>
          <a:lstStyle/>
          <a:p>
            <a:pPr>
              <a:defRPr/>
            </a:pPr>
            <a:r>
              <a:rPr lang="de-DE"/>
              <a:t>Faktencheck-Seiten für aktuelle Fake News-Beispiele zu vielen verschiedenen Themen, auch spezielle Seiten für Kinder/Jugendliche</a:t>
            </a:r>
          </a:p>
          <a:p>
            <a:pPr>
              <a:defRPr/>
            </a:pPr>
            <a:r>
              <a:rPr sz="1200" b="0" i="0" u="none">
                <a:solidFill>
                  <a:srgbClr val="000000"/>
                </a:solidFill>
                <a:latin typeface="Calibri"/>
                <a:ea typeface="Calibri"/>
                <a:cs typeface="Calibri"/>
              </a:rPr>
              <a:t>Verweis auf Spalte dazu in Taskcards-Pinnwand.</a:t>
            </a:r>
            <a:endParaRPr/>
          </a:p>
          <a:p>
            <a:pPr>
              <a:defRPr/>
            </a:pPr>
            <a:r>
              <a:rPr sz="1200" b="0" i="0" u="none">
                <a:solidFill>
                  <a:srgbClr val="000000"/>
                </a:solidFill>
                <a:latin typeface="Calibri"/>
                <a:ea typeface="Calibri"/>
                <a:cs typeface="Calibri"/>
              </a:rPr>
              <a:t>Anschließend Verweis auf digitale Tools in Taskcards als Alternative zum selbst erstellten Quiz „Fakt oder Fake“ für thematischen Einstieg.</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40055893" name="Slide Image Placeholder 1"/>
          <p:cNvSpPr>
            <a:spLocks noGrp="1" noRot="1" noChangeAspect="1"/>
          </p:cNvSpPr>
          <p:nvPr>
            <p:ph type="sldImg"/>
          </p:nvPr>
        </p:nvSpPr>
        <p:spPr bwMode="auto">
          <a:xfrm>
            <a:off x="381000" y="685800"/>
            <a:ext cx="6096000" cy="3429000"/>
          </a:xfrm>
        </p:spPr>
      </p:sp>
      <p:sp>
        <p:nvSpPr>
          <p:cNvPr id="298677468" name="Notes Placeholder 2"/>
          <p:cNvSpPr>
            <a:spLocks noGrp="1"/>
          </p:cNvSpPr>
          <p:nvPr>
            <p:ph type="body" idx="1"/>
          </p:nvPr>
        </p:nvSpPr>
        <p:spPr bwMode="auto"/>
        <p:txBody>
          <a:bodyPr/>
          <a:lstStyle/>
          <a:p>
            <a:pPr>
              <a:defRPr/>
            </a:pPr>
            <a:endParaRPr/>
          </a:p>
        </p:txBody>
      </p:sp>
      <p:sp>
        <p:nvSpPr>
          <p:cNvPr id="1419546480" name="Slide Number Placeholder 3"/>
          <p:cNvSpPr>
            <a:spLocks noGrp="1"/>
          </p:cNvSpPr>
          <p:nvPr>
            <p:ph type="sldNum" sz="quarter" idx="10"/>
          </p:nvPr>
        </p:nvSpPr>
        <p:spPr bwMode="auto"/>
        <p:txBody>
          <a:bodyPr/>
          <a:lstStyle/>
          <a:p>
            <a:pPr>
              <a:defRPr/>
            </a:pPr>
            <a:fld id="{4F4A24DB-133E-DD63-2EF1-B458E9B863A9}" type="slidenum">
              <a:rPr/>
              <a:t>47</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81201689" name="Slide Image Placeholder 1"/>
          <p:cNvSpPr>
            <a:spLocks noGrp="1" noRot="1" noChangeAspect="1"/>
          </p:cNvSpPr>
          <p:nvPr>
            <p:ph type="sldImg"/>
          </p:nvPr>
        </p:nvSpPr>
        <p:spPr bwMode="auto">
          <a:xfrm>
            <a:off x="381000" y="685800"/>
            <a:ext cx="6096000" cy="3429000"/>
          </a:xfrm>
        </p:spPr>
      </p:sp>
      <p:sp>
        <p:nvSpPr>
          <p:cNvPr id="2046486246" name="Notes Placeholder 2"/>
          <p:cNvSpPr>
            <a:spLocks noGrp="1"/>
          </p:cNvSpPr>
          <p:nvPr>
            <p:ph type="body" idx="1"/>
          </p:nvPr>
        </p:nvSpPr>
        <p:spPr bwMode="auto"/>
        <p:txBody>
          <a:bodyPr/>
          <a:lstStyle/>
          <a:p>
            <a:pPr>
              <a:defRPr/>
            </a:pPr>
            <a:endParaRPr/>
          </a:p>
        </p:txBody>
      </p:sp>
      <p:sp>
        <p:nvSpPr>
          <p:cNvPr id="1291928312" name="Slide Number Placeholder 3"/>
          <p:cNvSpPr>
            <a:spLocks noGrp="1"/>
          </p:cNvSpPr>
          <p:nvPr>
            <p:ph type="sldNum" sz="quarter" idx="10"/>
          </p:nvPr>
        </p:nvSpPr>
        <p:spPr bwMode="auto"/>
        <p:txBody>
          <a:bodyPr/>
          <a:lstStyle/>
          <a:p>
            <a:pPr>
              <a:defRPr/>
            </a:pPr>
            <a:fld id="{B2FC4AB9-2F04-475A-FD7B-A951149CD4E1}" type="slidenum">
              <a:rPr/>
              <a:t>48</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03784417" name="Slide Image Placeholder 1"/>
          <p:cNvSpPr>
            <a:spLocks noGrp="1" noRot="1" noChangeAspect="1"/>
          </p:cNvSpPr>
          <p:nvPr>
            <p:ph type="sldImg"/>
          </p:nvPr>
        </p:nvSpPr>
        <p:spPr bwMode="auto">
          <a:xfrm>
            <a:off x="381000" y="685800"/>
            <a:ext cx="6096000" cy="3429000"/>
          </a:xfrm>
        </p:spPr>
      </p:sp>
      <p:sp>
        <p:nvSpPr>
          <p:cNvPr id="1121196151" name="Notes Placeholder 2"/>
          <p:cNvSpPr>
            <a:spLocks noGrp="1"/>
          </p:cNvSpPr>
          <p:nvPr>
            <p:ph type="body" idx="1"/>
          </p:nvPr>
        </p:nvSpPr>
        <p:spPr bwMode="auto"/>
        <p:txBody>
          <a:bodyPr/>
          <a:lstStyle/>
          <a:p>
            <a:pPr>
              <a:defRPr/>
            </a:pPr>
            <a:endParaRPr/>
          </a:p>
        </p:txBody>
      </p:sp>
      <p:sp>
        <p:nvSpPr>
          <p:cNvPr id="1704353579" name="Slide Number Placeholder 3"/>
          <p:cNvSpPr>
            <a:spLocks noGrp="1"/>
          </p:cNvSpPr>
          <p:nvPr>
            <p:ph type="sldNum" sz="quarter" idx="10"/>
          </p:nvPr>
        </p:nvSpPr>
        <p:spPr bwMode="auto"/>
        <p:txBody>
          <a:bodyPr/>
          <a:lstStyle/>
          <a:p>
            <a:pPr>
              <a:defRPr/>
            </a:pPr>
            <a:fld id="{29BFA3FF-77A7-FCFC-B2D2-802D52C442C1}" type="slidenum">
              <a:rPr/>
              <a:t>6</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649C-7AEB-0215-09D6-A8AC90C6A84A}"/>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4BFA198D-CE4A-4596-01E9-D0D8485E81B1}"/>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510E198E-642C-E41F-CB65-5F33E50E092D}"/>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24791886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64600313" name="Folienbildplatzhalter 1"/>
          <p:cNvSpPr>
            <a:spLocks noGrp="1" noRot="1" noChangeAspect="1"/>
          </p:cNvSpPr>
          <p:nvPr>
            <p:ph type="sldImg"/>
          </p:nvPr>
        </p:nvSpPr>
        <p:spPr bwMode="auto">
          <a:xfrm>
            <a:off x="381000" y="685800"/>
            <a:ext cx="6096000" cy="3429000"/>
          </a:xfrm>
        </p:spPr>
      </p:sp>
      <p:sp>
        <p:nvSpPr>
          <p:cNvPr id="1338859881"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sz="4800"/>
              <a:t>Debunking ist reaktiv, es eröffnet einen Zeitraum, in dem die Desinformation sich bereits verbreiten und wirken kann</a:t>
            </a:r>
            <a:endParaRPr/>
          </a:p>
          <a:p>
            <a:pPr marL="0" marR="0" lvl="0" indent="0" algn="l" defTabSz="457200" rtl="0">
              <a:lnSpc>
                <a:spcPct val="125000"/>
              </a:lnSpc>
              <a:spcBef>
                <a:spcPts val="0"/>
              </a:spcBef>
              <a:spcAft>
                <a:spcPts val="0"/>
              </a:spcAft>
              <a:buClrTx/>
              <a:buSzTx/>
              <a:buFontTx/>
              <a:buNone/>
              <a:defRPr/>
            </a:pPr>
            <a:r>
              <a:rPr lang="de-DE" sz="4800"/>
              <a:t>Psychologische Erkenntnisse zu Desinformation zeigen, dass Menschen anfällig sind für Desinformation und dass es schwierig sein kann, falsche Informationen zu korrigieren, wenn sie einmal in den Köpfen der Menschen verankert sind</a:t>
            </a:r>
            <a:endParaRPr/>
          </a:p>
          <a:p>
            <a:pPr marL="0" marR="0" lvl="0" indent="0" algn="l" defTabSz="457200" rtl="0">
              <a:lnSpc>
                <a:spcPct val="125000"/>
              </a:lnSpc>
              <a:spcBef>
                <a:spcPts val="0"/>
              </a:spcBef>
              <a:spcAft>
                <a:spcPts val="0"/>
              </a:spcAft>
              <a:buClrTx/>
              <a:buSzTx/>
              <a:buFontTx/>
              <a:buNone/>
              <a:defRPr/>
            </a:pPr>
            <a:r>
              <a:rPr lang="de-DE" sz="4800"/>
              <a:t>viele glauben Faktenchecks und seriösem Journalismus/Wissenschaft nicht</a:t>
            </a:r>
            <a:endParaRPr/>
          </a:p>
          <a:p>
            <a:pPr marL="0" marR="0" lvl="0" indent="0" algn="l" defTabSz="457200" rtl="0">
              <a:lnSpc>
                <a:spcPct val="125000"/>
              </a:lnSpc>
              <a:spcBef>
                <a:spcPts val="0"/>
              </a:spcBef>
              <a:spcAft>
                <a:spcPts val="0"/>
              </a:spcAft>
              <a:buClrTx/>
              <a:buSzTx/>
              <a:buFontTx/>
              <a:buNone/>
              <a:defRPr/>
            </a:pPr>
            <a:r>
              <a:rPr lang="de-DE" sz="4800"/>
              <a:t>Außerdem können Korrekturen das Narrativ der Fake News ungewollt reproduzieren und verstärken</a:t>
            </a:r>
            <a:endParaRPr/>
          </a:p>
          <a:p>
            <a:pPr marL="0" marR="0" lvl="0" indent="0" algn="l" defTabSz="457200" rtl="0">
              <a:lnSpc>
                <a:spcPct val="125000"/>
              </a:lnSpc>
              <a:spcBef>
                <a:spcPts val="0"/>
              </a:spcBef>
              <a:spcAft>
                <a:spcPts val="0"/>
              </a:spcAft>
              <a:buClrTx/>
              <a:buSzTx/>
              <a:buFontTx/>
              <a:buNone/>
              <a:defRPr/>
            </a:pPr>
            <a:r>
              <a:rPr lang="de-DE" sz="4800"/>
              <a:t> Debunking ist nicht genug!</a:t>
            </a:r>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2295706" name="Folienbildplatzhalter 1"/>
          <p:cNvSpPr>
            <a:spLocks noGrp="1" noRot="1" noChangeAspect="1"/>
          </p:cNvSpPr>
          <p:nvPr>
            <p:ph type="sldImg"/>
          </p:nvPr>
        </p:nvSpPr>
        <p:spPr bwMode="auto">
          <a:xfrm>
            <a:off x="381000" y="685800"/>
            <a:ext cx="6096000" cy="3429000"/>
          </a:xfrm>
        </p:spPr>
      </p:sp>
      <p:sp>
        <p:nvSpPr>
          <p:cNvPr id="1966427774"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sz="4800"/>
              <a:t>Prebunking setzt auf eine präventive Wirkung </a:t>
            </a:r>
            <a:endParaRPr/>
          </a:p>
          <a:p>
            <a:pPr marL="0" marR="0" lvl="0" indent="0" algn="l" defTabSz="457200" rtl="0">
              <a:lnSpc>
                <a:spcPct val="125000"/>
              </a:lnSpc>
              <a:spcBef>
                <a:spcPts val="0"/>
              </a:spcBef>
              <a:spcAft>
                <a:spcPts val="0"/>
              </a:spcAft>
              <a:buClrTx/>
              <a:buSzTx/>
              <a:buFontTx/>
              <a:buNone/>
              <a:defRPr/>
            </a:pPr>
            <a:r>
              <a:rPr lang="de-DE" sz="4800"/>
              <a:t>Ziel ist es, direkt bei der Konfrontation mit Fake News eine Mustererkennung für deren Abwehr zu aktivieren; </a:t>
            </a:r>
            <a:endParaRPr/>
          </a:p>
          <a:p>
            <a:pPr marL="0" marR="0" lvl="0" indent="0" algn="l" defTabSz="457200" rtl="0">
              <a:lnSpc>
                <a:spcPct val="125000"/>
              </a:lnSpc>
              <a:spcBef>
                <a:spcPts val="0"/>
              </a:spcBef>
              <a:spcAft>
                <a:spcPts val="0"/>
              </a:spcAft>
              <a:buClrTx/>
              <a:buSzTx/>
              <a:buFontTx/>
              <a:buNone/>
              <a:defRPr/>
            </a:pPr>
            <a:r>
              <a:rPr lang="de-DE" sz="4800"/>
              <a:t>wer typische Narrative und Manipulationstricks von Desinformation kennt, sollte bei Exposition zu einem solchem Inhalt schneller misstrauisch werden, genauer hinsehen und die falsche Meldung wahrscheinlicher aussortieren, sodass ihre Wirkung eingeschränkt wird</a:t>
            </a:r>
            <a:endParaRPr/>
          </a:p>
          <a:p>
            <a:pPr marL="0" marR="0" lvl="0" indent="0" algn="l" defTabSz="457200" rtl="0">
              <a:lnSpc>
                <a:spcPct val="125000"/>
              </a:lnSpc>
              <a:spcBef>
                <a:spcPts val="0"/>
              </a:spcBef>
              <a:spcAft>
                <a:spcPts val="0"/>
              </a:spcAft>
              <a:buClrTx/>
              <a:buSzTx/>
              <a:buFontTx/>
              <a:buNone/>
              <a:defRPr/>
            </a:pPr>
            <a:r>
              <a:rPr lang="de-DE" sz="4800"/>
              <a:t>Prebunking geht auf psychologische Theorie der „Inoculation“ (= Impfung) zurück, was als Impfung übersetzt werden kann; es bedeutet, dass wenn Menschen vor Desinformation gewarnt werden und kleinen Dosen an Desinformation als Beispiel ausgesetzt werden, sie unempfänglicher dafür werden</a:t>
            </a:r>
            <a:endParaRPr/>
          </a:p>
          <a:p>
            <a:pPr marL="0" marR="0" lvl="0" indent="0" algn="l" defTabSz="457200" rtl="0">
              <a:lnSpc>
                <a:spcPct val="125000"/>
              </a:lnSpc>
              <a:spcBef>
                <a:spcPts val="0"/>
              </a:spcBef>
              <a:spcAft>
                <a:spcPts val="0"/>
              </a:spcAft>
              <a:buClrTx/>
              <a:buSzTx/>
              <a:buFontTx/>
              <a:buNone/>
              <a:defRPr/>
            </a:pPr>
            <a:r>
              <a:rPr lang="de-DE" sz="4800"/>
              <a:t>Prebunking sollte nicht auf Vorbereitung auf bestimmte Inhalte/Argumente in Fake News ausgerichtet, sondern eher auf die darunterliegenden Techniken der Irreführung, die Desinformation ausmachen</a:t>
            </a:r>
            <a:endParaRPr/>
          </a:p>
          <a:p>
            <a:pPr marL="0" marR="0" lvl="0" indent="0" algn="l" defTabSz="457200" rtl="0">
              <a:lnSpc>
                <a:spcPct val="125000"/>
              </a:lnSpc>
              <a:spcBef>
                <a:spcPts val="0"/>
              </a:spcBef>
              <a:spcAft>
                <a:spcPts val="0"/>
              </a:spcAft>
              <a:buClrTx/>
              <a:buSzTx/>
              <a:buFontTx/>
              <a:buNone/>
              <a:defRPr/>
            </a:pPr>
            <a:r>
              <a:rPr lang="de-DE"/>
              <a:t>Förderung kritisch-reflexiver Medienkompetenz befördert Prebunking: allein Ermutigungen, Informationen beim Lesen kritisch zu bewerten und Quellen zu prüfen, können die Wahrscheinlichkeit, Desinformation aufzunehmen, verringern</a:t>
            </a:r>
            <a:endParaRPr/>
          </a:p>
          <a:p>
            <a:pPr>
              <a:defRPr/>
            </a:pPr>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92664697" name="Folienbildplatzhalter 1"/>
          <p:cNvSpPr>
            <a:spLocks noGrp="1" noRot="1" noChangeAspect="1"/>
          </p:cNvSpPr>
          <p:nvPr>
            <p:ph type="sldImg"/>
          </p:nvPr>
        </p:nvSpPr>
        <p:spPr bwMode="auto">
          <a:xfrm>
            <a:off x="381000" y="685800"/>
            <a:ext cx="6096000" cy="3429000"/>
          </a:xfrm>
        </p:spPr>
      </p:sp>
      <p:sp>
        <p:nvSpPr>
          <p:cNvPr id="1274183989" name="Notizenplatzhalter 2"/>
          <p:cNvSpPr>
            <a:spLocks noGrp="1"/>
          </p:cNvSpPr>
          <p:nvPr>
            <p:ph type="body" idx="1"/>
          </p:nvPr>
        </p:nvSpPr>
        <p:spPr bwMode="auto"/>
        <p:txBody>
          <a:bodyPr/>
          <a:lstStyle/>
          <a:p>
            <a:pPr>
              <a:defRPr/>
            </a:pPr>
            <a:r>
              <a:rPr lang="de-DE"/>
              <a:t>Die Forschung hat einige Techniken/inhaltliche Merkmale zusammengestellt, die charakteristisch für Desinformation sind.</a:t>
            </a:r>
            <a:endParaRPr/>
          </a:p>
          <a:p>
            <a:pPr marL="0" indent="0">
              <a:buFont typeface="Arial"/>
              <a:buNone/>
              <a:defRPr/>
            </a:pPr>
            <a:r>
              <a:rPr lang="de-DE"/>
              <a:t>Der Gedanke beim Prebunking ist, Menschen auf diese Mechanismen aufmerksam zu machen, um sie für Desinformation zu sensibilisieren.</a:t>
            </a:r>
            <a:r>
              <a:rPr lang="de-DE">
                <a:highlight>
                  <a:srgbClr val="FFFF00"/>
                </a:highlight>
              </a:rPr>
              <a:t> </a:t>
            </a:r>
            <a:endParaRPr/>
          </a:p>
          <a:p>
            <a:pPr>
              <a:defRPr/>
            </a:pPr>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55434820" name="Folienbildplatzhalter 1"/>
          <p:cNvSpPr>
            <a:spLocks noGrp="1" noRot="1" noChangeAspect="1"/>
          </p:cNvSpPr>
          <p:nvPr>
            <p:ph type="sldImg"/>
          </p:nvPr>
        </p:nvSpPr>
        <p:spPr bwMode="auto">
          <a:xfrm>
            <a:off x="381000" y="685800"/>
            <a:ext cx="6096000" cy="3429000"/>
          </a:xfrm>
        </p:spPr>
      </p:sp>
      <p:sp>
        <p:nvSpPr>
          <p:cNvPr id="1842341924" name="Notizenplatzhalter 2"/>
          <p:cNvSpPr>
            <a:spLocks noGrp="1"/>
          </p:cNvSpPr>
          <p:nvPr>
            <p:ph type="body" idx="1"/>
          </p:nvPr>
        </p:nvSpPr>
        <p:spPr bwMode="auto"/>
        <p:txBody>
          <a:bodyPr/>
          <a:lstStyle/>
          <a:p>
            <a:pPr>
              <a:defRPr/>
            </a:pPr>
            <a:r>
              <a:rPr lang="de-DE"/>
              <a:t>Politische Motive: Mit Desinformation soll auf den öffentlichen Diskurs eingewirkt werden, um politische Ziele von staatlichen und nichtstaatlichen Akteuren zu erreichen. Welche Ziele das sind, hängt vom Akteur ab: derzeit meist Destabilisierung der Demokratie. </a:t>
            </a:r>
            <a:endParaRPr/>
          </a:p>
          <a:p>
            <a:pPr>
              <a:defRPr/>
            </a:pPr>
            <a:endParaRPr lang="de-DE"/>
          </a:p>
          <a:p>
            <a:pPr>
              <a:defRPr/>
            </a:pPr>
            <a:r>
              <a:rPr lang="de-DE"/>
              <a:t>Wirtschaftliche Motive: jeder Klick bringt Geld! Geschäftsmodelle großer Social Media-Plattformen wie Facebook oder X basieren auf Werbung. Plattformen werden so gestaltet, dass Nutzer:innen möglichst lange online bleiben, wofür negative und sensationelle Inhalte förderlich sind.</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34748315" name="Folienbildplatzhalter 1"/>
          <p:cNvSpPr>
            <a:spLocks noGrp="1" noRot="1" noChangeAspect="1"/>
          </p:cNvSpPr>
          <p:nvPr>
            <p:ph type="sldImg"/>
          </p:nvPr>
        </p:nvSpPr>
        <p:spPr bwMode="auto">
          <a:xfrm>
            <a:off x="381000" y="685800"/>
            <a:ext cx="6096000" cy="3429000"/>
          </a:xfrm>
        </p:spPr>
      </p:sp>
      <p:sp>
        <p:nvSpPr>
          <p:cNvPr id="608815293" name="Notizenplatzhalter 2"/>
          <p:cNvSpPr>
            <a:spLocks noGrp="1"/>
          </p:cNvSpPr>
          <p:nvPr>
            <p:ph type="body" idx="1"/>
          </p:nvPr>
        </p:nvSpPr>
        <p:spPr bwMode="auto"/>
        <p:txBody>
          <a:bodyPr/>
          <a:lstStyle/>
          <a:p>
            <a:pPr marL="0" indent="0">
              <a:buFont typeface="Symbol"/>
              <a:buNone/>
              <a:defRPr/>
            </a:pPr>
            <a:r>
              <a:rPr lang="de-DE"/>
              <a:t>Nach journalistischen Standards arbeitende Medien und evidenzbasierte Wissenschaft sind wichtige Grundsteine demokratischer Gesellschaften. Sie sind Instrumente zum Erkenntnisgewinn, wobei sie aufgrund ihrer Standards den Anspruch haben, den tatsächlichen Fakten so nah wie möglich zu kommen. </a:t>
            </a:r>
            <a:endParaRPr/>
          </a:p>
          <a:p>
            <a:pPr marL="0" indent="0">
              <a:buFont typeface="Symbol"/>
              <a:buNone/>
              <a:defRPr/>
            </a:pPr>
            <a:r>
              <a:rPr lang="de-DE"/>
              <a:t>Die von Medien und Wissenschaft generierten Erkenntnisse ermöglichen es der Bevölkerung, sich eine faktenbasierte Meinung zu bilden. Der Ausdruck dieser Meinungsbildung findet in Form von Wahlen statt, bei denen die Wahlberechtigten repräsentativen Vertreter:innen ihre Stimme anvertrauen. Diese sollen den Willen der Wähler:innen umsetzen.</a:t>
            </a:r>
            <a:endParaRPr/>
          </a:p>
          <a:p>
            <a:pPr marL="0" indent="0">
              <a:buFont typeface="Symbol"/>
              <a:buNone/>
              <a:defRPr/>
            </a:pPr>
            <a:r>
              <a:rPr lang="de-DE"/>
              <a:t>Die Grundlage all dieser Bausteine ist Vertrauen. Fällt dieses Vertrauen weg, wird der Prozess unwirksam. Hier setzt Desinformation an.</a:t>
            </a:r>
            <a:endParaRPr/>
          </a:p>
          <a:p>
            <a:pPr marL="0" indent="0">
              <a:buFont typeface="Symbol"/>
              <a:buNone/>
              <a:defRPr/>
            </a:pPr>
            <a:endParaRPr lang="de-DE"/>
          </a:p>
          <a:p>
            <a:pPr marL="0" indent="0">
              <a:buFont typeface="Symbol"/>
              <a:buNone/>
              <a:defRPr/>
            </a:pPr>
            <a:r>
              <a:rPr lang="de-DE"/>
              <a:t>Desinformation bringt nach journalistischen Standards arbeitende Journalist:innen in Misskredit und stellt evidenzbasiert arbeitende Wissenschaftler:innen als politisch motiviert dar. </a:t>
            </a:r>
            <a:endParaRPr/>
          </a:p>
          <a:p>
            <a:pPr marL="0" indent="0">
              <a:buFont typeface="Symbol"/>
              <a:buNone/>
              <a:defRPr/>
            </a:pPr>
            <a:r>
              <a:rPr lang="de-DE"/>
              <a:t>Verbreitung mehrerer widersprüchlicher und falscher Behauptungen, um Menschen zu verwirren und mit Nachrichtenlage zu überfordern, damit sie den Eindruck bekommen, der Wahrheitsgrad einer Aussage sei grundsätzlich nicht feststellbar. Desinformation weicht also das Konzept feststellbarer Fakten auf, was dazu führen kann, das Menschen gar nichts mehr glauben und zur Beurteilung eines Sachverhalts eher auf persönliche Meinungen und Gefühlen zurückgreifen. Es gibt gar keine faktenbasierten Argumente mehr, alles sind bloß noch Meinungen.</a:t>
            </a:r>
            <a:endParaRPr/>
          </a:p>
          <a:p>
            <a:pPr marL="0" indent="0">
              <a:buFont typeface="Symbol"/>
              <a:buNone/>
              <a:defRPr/>
            </a:pPr>
            <a:r>
              <a:rPr lang="de-DE"/>
              <a:t>Desinformation behauptet, Wahlen seien manipuliert und bezeichnet Politiker:innen als gefährliche Verschwörer:innen. </a:t>
            </a:r>
            <a:endParaRPr/>
          </a:p>
          <a:p>
            <a:pPr>
              <a:defRPr/>
            </a:pPr>
            <a:r>
              <a:rPr lang="de-DE"/>
              <a:t>Mögliche Folge: ohne Vertrauen wird die Demokratie instabil!</a:t>
            </a:r>
            <a:endParaRPr/>
          </a:p>
          <a:p>
            <a:pPr>
              <a:defRPr/>
            </a:pPr>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40426745" name="Folienbildplatzhalter 1"/>
          <p:cNvSpPr>
            <a:spLocks noGrp="1" noRot="1" noChangeAspect="1"/>
          </p:cNvSpPr>
          <p:nvPr>
            <p:ph type="sldImg"/>
          </p:nvPr>
        </p:nvSpPr>
        <p:spPr bwMode="auto">
          <a:xfrm>
            <a:off x="381000" y="685800"/>
            <a:ext cx="6096000" cy="3429000"/>
          </a:xfrm>
        </p:spPr>
      </p:sp>
      <p:sp>
        <p:nvSpPr>
          <p:cNvPr id="574534528" name="Notizenplatzhalter 2"/>
          <p:cNvSpPr>
            <a:spLocks noGrp="1"/>
          </p:cNvSpPr>
          <p:nvPr>
            <p:ph type="body" idx="1"/>
          </p:nvPr>
        </p:nvSpPr>
        <p:spPr bwMode="auto"/>
        <p:txBody>
          <a:bodyPr/>
          <a:lstStyle/>
          <a:p>
            <a:pPr>
              <a:defRPr/>
            </a:pPr>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68507697" name="Folienbildplatzhalter 1"/>
          <p:cNvSpPr>
            <a:spLocks noGrp="1" noRot="1" noChangeAspect="1"/>
          </p:cNvSpPr>
          <p:nvPr>
            <p:ph type="sldImg"/>
          </p:nvPr>
        </p:nvSpPr>
        <p:spPr bwMode="auto">
          <a:xfrm>
            <a:off x="381000" y="685800"/>
            <a:ext cx="6096000" cy="3429000"/>
          </a:xfrm>
        </p:spPr>
      </p:sp>
      <p:sp>
        <p:nvSpPr>
          <p:cNvPr id="1796003376"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dirty="0"/>
              <a:t>Wir schauen uns in dieser Erprobungsphase nun drei digitale </a:t>
            </a:r>
            <a:r>
              <a:rPr lang="de-DE" dirty="0" err="1"/>
              <a:t>Serious</a:t>
            </a:r>
            <a:r>
              <a:rPr lang="de-DE" dirty="0"/>
              <a:t> Games an</a:t>
            </a:r>
            <a:endParaRPr dirty="0"/>
          </a:p>
          <a:p>
            <a:pPr marL="0" marR="0" lvl="0" indent="0" algn="l" defTabSz="457200" rtl="0">
              <a:lnSpc>
                <a:spcPct val="125000"/>
              </a:lnSpc>
              <a:spcBef>
                <a:spcPts val="0"/>
              </a:spcBef>
              <a:spcAft>
                <a:spcPts val="0"/>
              </a:spcAft>
              <a:buClrTx/>
              <a:buSzTx/>
              <a:buFontTx/>
              <a:buNone/>
              <a:defRPr/>
            </a:pPr>
            <a:r>
              <a:rPr lang="de-DE" dirty="0"/>
              <a:t>Hinweis auf didaktische Handreichungen zu den Spielen, ebenfalls in Taskcards verlinkt</a:t>
            </a:r>
            <a:endParaRPr dirty="0"/>
          </a:p>
          <a:p>
            <a:pPr marL="0" marR="0" lvl="0" indent="0" algn="l" defTabSz="457200" rtl="0">
              <a:lnSpc>
                <a:spcPct val="125000"/>
              </a:lnSpc>
              <a:spcBef>
                <a:spcPts val="0"/>
              </a:spcBef>
              <a:spcAft>
                <a:spcPts val="0"/>
              </a:spcAft>
              <a:buClrTx/>
              <a:buSzTx/>
              <a:buFontTx/>
              <a:buNone/>
              <a:defRPr/>
            </a:pPr>
            <a:r>
              <a:rPr lang="de-DE" dirty="0"/>
              <a:t>(Machen Sie sich Notizen, um Ihre Überlegungen anschließend im Plenum vorzustellen.)</a:t>
            </a:r>
            <a:endParaRPr dirty="0"/>
          </a:p>
          <a:p>
            <a:pPr>
              <a:defRPr/>
            </a:pPr>
            <a:endParaRPr lang="de-DE"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399234288" name="Slide Image Placeholder 1"/>
          <p:cNvSpPr>
            <a:spLocks noGrp="1" noRot="1" noChangeAspect="1"/>
          </p:cNvSpPr>
          <p:nvPr>
            <p:ph type="sldImg"/>
          </p:nvPr>
        </p:nvSpPr>
        <p:spPr bwMode="auto">
          <a:xfrm>
            <a:off x="381000" y="685800"/>
            <a:ext cx="6096000" cy="3429000"/>
          </a:xfrm>
        </p:spPr>
      </p:sp>
      <p:sp>
        <p:nvSpPr>
          <p:cNvPr id="843420425" name="Notes Placeholder 2"/>
          <p:cNvSpPr>
            <a:spLocks noGrp="1"/>
          </p:cNvSpPr>
          <p:nvPr>
            <p:ph type="body" idx="1"/>
          </p:nvPr>
        </p:nvSpPr>
        <p:spPr bwMode="auto"/>
        <p:txBody>
          <a:bodyPr/>
          <a:lstStyle/>
          <a:p>
            <a:pPr>
              <a:defRPr/>
            </a:pPr>
            <a:endParaRPr/>
          </a:p>
        </p:txBody>
      </p:sp>
      <p:sp>
        <p:nvSpPr>
          <p:cNvPr id="305447869" name="Slide Number Placeholder 3"/>
          <p:cNvSpPr>
            <a:spLocks noGrp="1"/>
          </p:cNvSpPr>
          <p:nvPr>
            <p:ph type="sldNum" sz="quarter" idx="10"/>
          </p:nvPr>
        </p:nvSpPr>
        <p:spPr bwMode="auto"/>
        <p:txBody>
          <a:bodyPr/>
          <a:lstStyle/>
          <a:p>
            <a:pPr>
              <a:defRPr/>
            </a:pPr>
            <a:fld id="{9A489FEF-DE91-2CD5-509B-45999355F7E8}" type="slidenum">
              <a:rPr/>
              <a:t>57</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55292030" name="Slide Image Placeholder 1"/>
          <p:cNvSpPr>
            <a:spLocks noGrp="1" noRot="1" noChangeAspect="1"/>
          </p:cNvSpPr>
          <p:nvPr>
            <p:ph type="sldImg"/>
          </p:nvPr>
        </p:nvSpPr>
        <p:spPr bwMode="auto">
          <a:xfrm>
            <a:off x="381000" y="685800"/>
            <a:ext cx="6096000" cy="3429000"/>
          </a:xfrm>
        </p:spPr>
      </p:sp>
      <p:sp>
        <p:nvSpPr>
          <p:cNvPr id="1927379223" name="Notes Placeholder 2"/>
          <p:cNvSpPr>
            <a:spLocks noGrp="1"/>
          </p:cNvSpPr>
          <p:nvPr>
            <p:ph type="body" idx="1"/>
          </p:nvPr>
        </p:nvSpPr>
        <p:spPr bwMode="auto"/>
        <p:txBody>
          <a:bodyPr/>
          <a:lstStyle/>
          <a:p>
            <a:pPr>
              <a:defRPr/>
            </a:pPr>
            <a:endParaRPr/>
          </a:p>
        </p:txBody>
      </p:sp>
      <p:sp>
        <p:nvSpPr>
          <p:cNvPr id="1272044616" name="Slide Number Placeholder 3"/>
          <p:cNvSpPr>
            <a:spLocks noGrp="1"/>
          </p:cNvSpPr>
          <p:nvPr>
            <p:ph type="sldNum" sz="quarter" idx="10"/>
          </p:nvPr>
        </p:nvSpPr>
        <p:spPr bwMode="auto"/>
        <p:txBody>
          <a:bodyPr/>
          <a:lstStyle/>
          <a:p>
            <a:pPr>
              <a:defRPr/>
            </a:pPr>
            <a:fld id="{5E03DF06-6672-63C9-21AD-FA69B20E892A}" type="slidenum">
              <a:rPr/>
              <a:t>58</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23124828" name="Slide Image Placeholder 1"/>
          <p:cNvSpPr>
            <a:spLocks noGrp="1" noRot="1" noChangeAspect="1"/>
          </p:cNvSpPr>
          <p:nvPr>
            <p:ph type="sldImg"/>
          </p:nvPr>
        </p:nvSpPr>
        <p:spPr bwMode="auto">
          <a:xfrm>
            <a:off x="381000" y="685800"/>
            <a:ext cx="6096000" cy="3429000"/>
          </a:xfrm>
        </p:spPr>
      </p:sp>
      <p:sp>
        <p:nvSpPr>
          <p:cNvPr id="1174453839" name="Notes Placeholder 2"/>
          <p:cNvSpPr>
            <a:spLocks noGrp="1"/>
          </p:cNvSpPr>
          <p:nvPr>
            <p:ph type="body" idx="1"/>
          </p:nvPr>
        </p:nvSpPr>
        <p:spPr bwMode="auto"/>
        <p:txBody>
          <a:bodyPr/>
          <a:lstStyle/>
          <a:p>
            <a:pPr>
              <a:defRPr/>
            </a:pPr>
            <a:endParaRPr/>
          </a:p>
        </p:txBody>
      </p:sp>
      <p:sp>
        <p:nvSpPr>
          <p:cNvPr id="159764197" name="Slide Number Placeholder 3"/>
          <p:cNvSpPr>
            <a:spLocks noGrp="1"/>
          </p:cNvSpPr>
          <p:nvPr>
            <p:ph type="sldNum" sz="quarter" idx="10"/>
          </p:nvPr>
        </p:nvSpPr>
        <p:spPr bwMode="auto"/>
        <p:txBody>
          <a:bodyPr/>
          <a:lstStyle/>
          <a:p>
            <a:pPr>
              <a:defRPr/>
            </a:pPr>
            <a:fld id="{E0E4C0D5-515B-C2A2-4326-F9874EC3C3AD}" type="slidenum">
              <a:rPr/>
              <a:t>7</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94771040" name="Folienbildplatzhalter 1"/>
          <p:cNvSpPr>
            <a:spLocks noGrp="1" noRot="1" noChangeAspect="1"/>
          </p:cNvSpPr>
          <p:nvPr>
            <p:ph type="sldImg"/>
          </p:nvPr>
        </p:nvSpPr>
        <p:spPr bwMode="auto">
          <a:xfrm>
            <a:off x="381000" y="685800"/>
            <a:ext cx="6096000" cy="3429000"/>
          </a:xfrm>
        </p:spPr>
      </p:sp>
      <p:sp>
        <p:nvSpPr>
          <p:cNvPr id="1402678299" name="Notizenplatzhalter 2"/>
          <p:cNvSpPr>
            <a:spLocks noGrp="1"/>
          </p:cNvSpPr>
          <p:nvPr>
            <p:ph type="body" idx="1"/>
          </p:nvPr>
        </p:nvSpPr>
        <p:spPr bwMode="auto"/>
        <p:txBody>
          <a:bodyPr/>
          <a:lstStyle/>
          <a:p>
            <a:pPr>
              <a:defRPr/>
            </a:pPr>
            <a:endParaRPr/>
          </a:p>
          <a:p>
            <a:pPr>
              <a:defRPr/>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54447691" name="Folienbildplatzhalter 1"/>
          <p:cNvSpPr>
            <a:spLocks noGrp="1" noRot="1" noChangeAspect="1"/>
          </p:cNvSpPr>
          <p:nvPr>
            <p:ph type="sldImg"/>
          </p:nvPr>
        </p:nvSpPr>
        <p:spPr bwMode="auto">
          <a:xfrm>
            <a:off x="381000" y="685800"/>
            <a:ext cx="6096000" cy="3429000"/>
          </a:xfrm>
        </p:spPr>
      </p:sp>
      <p:sp>
        <p:nvSpPr>
          <p:cNvPr id="1544950797" name="Notizenplatzhalter 2"/>
          <p:cNvSpPr>
            <a:spLocks noGrp="1"/>
          </p:cNvSpPr>
          <p:nvPr>
            <p:ph type="body" idx="1"/>
          </p:nvPr>
        </p:nvSpPr>
        <p:spPr bwMode="auto"/>
        <p:txBody>
          <a:bodyPr/>
          <a:lstStyle/>
          <a:p>
            <a:pPr>
              <a:defRPr/>
            </a:pPr>
            <a:r>
              <a:rPr lang="de-DE" dirty="0"/>
              <a:t>https://www.bpb.de/lernen/games/fakeittomakeit/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04673906" name="Folienbildplatzhalter 1"/>
          <p:cNvSpPr>
            <a:spLocks noGrp="1" noRot="1" noChangeAspect="1"/>
          </p:cNvSpPr>
          <p:nvPr>
            <p:ph type="sldImg"/>
          </p:nvPr>
        </p:nvSpPr>
        <p:spPr bwMode="auto">
          <a:xfrm>
            <a:off x="381000" y="685800"/>
            <a:ext cx="6096000" cy="3429000"/>
          </a:xfrm>
        </p:spPr>
      </p:sp>
      <p:sp>
        <p:nvSpPr>
          <p:cNvPr id="433571537"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r>
              <a:rPr lang="de-DE" dirty="0"/>
              <a:t>Plattformregulierung durch Digital Services Act der EU</a:t>
            </a:r>
            <a:endParaRPr dirty="0"/>
          </a:p>
          <a:p>
            <a:pPr marL="0" marR="0" lvl="0" indent="0" algn="l" defTabSz="457200" rtl="0">
              <a:lnSpc>
                <a:spcPct val="125000"/>
              </a:lnSpc>
              <a:spcBef>
                <a:spcPts val="0"/>
              </a:spcBef>
              <a:spcAft>
                <a:spcPts val="0"/>
              </a:spcAft>
              <a:buClrTx/>
              <a:buSzTx/>
              <a:buFontTx/>
              <a:buNone/>
              <a:defRPr/>
            </a:pPr>
            <a:r>
              <a:rPr lang="de-DE" dirty="0"/>
              <a:t>„Der Lügen-Artikel, der Leben rettet.“: Eine Desinformation verbreitet eine falsche Behauptung, die Menschen aber zu sicherem Verhalten bringt (z. B. eine erfundene neue Infektionskrankheit, die Menschen zu Vorsichtsmaßnahmen führt).</a:t>
            </a:r>
            <a:endParaRPr dirty="0"/>
          </a:p>
          <a:p>
            <a:pPr>
              <a:defRPr/>
            </a:pPr>
            <a:endParaRPr lang="de-DE"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34140785" name="Slide Image Placeholder 1"/>
          <p:cNvSpPr>
            <a:spLocks noGrp="1" noRot="1" noChangeAspect="1"/>
          </p:cNvSpPr>
          <p:nvPr>
            <p:ph type="sldImg"/>
          </p:nvPr>
        </p:nvSpPr>
        <p:spPr bwMode="auto">
          <a:xfrm>
            <a:off x="381000" y="685800"/>
            <a:ext cx="6096000" cy="3429000"/>
          </a:xfrm>
        </p:spPr>
      </p:sp>
      <p:sp>
        <p:nvSpPr>
          <p:cNvPr id="892523215" name="Notes Placeholder 2"/>
          <p:cNvSpPr>
            <a:spLocks noGrp="1"/>
          </p:cNvSpPr>
          <p:nvPr>
            <p:ph type="body" idx="1"/>
          </p:nvPr>
        </p:nvSpPr>
        <p:spPr bwMode="auto"/>
        <p:txBody>
          <a:bodyPr/>
          <a:lstStyle/>
          <a:p>
            <a:pPr>
              <a:defRPr/>
            </a:pPr>
            <a:endParaRPr/>
          </a:p>
        </p:txBody>
      </p:sp>
      <p:sp>
        <p:nvSpPr>
          <p:cNvPr id="327995450" name="Slide Number Placeholder 3"/>
          <p:cNvSpPr>
            <a:spLocks noGrp="1"/>
          </p:cNvSpPr>
          <p:nvPr>
            <p:ph type="sldNum" sz="quarter" idx="10"/>
          </p:nvPr>
        </p:nvSpPr>
        <p:spPr bwMode="auto"/>
        <p:txBody>
          <a:bodyPr/>
          <a:lstStyle/>
          <a:p>
            <a:pPr>
              <a:defRPr/>
            </a:pPr>
            <a:fld id="{A12297AE-FE40-F05D-CF85-A657FC925945}" type="slidenum">
              <a:rPr/>
              <a:t>62</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049E3-1F86-E286-0B23-CC862C3F166B}"/>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79E9E6ED-C0A6-B4DE-E59E-10033908FE0B}"/>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7055AC9F-7260-3281-E89E-7548760997F6}"/>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13670304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69215678" name="Folienbildplatzhalter 1"/>
          <p:cNvSpPr>
            <a:spLocks noGrp="1" noRot="1" noChangeAspect="1"/>
          </p:cNvSpPr>
          <p:nvPr>
            <p:ph type="sldImg"/>
          </p:nvPr>
        </p:nvSpPr>
        <p:spPr bwMode="auto">
          <a:xfrm>
            <a:off x="381000" y="685800"/>
            <a:ext cx="6096000" cy="3429000"/>
          </a:xfrm>
        </p:spPr>
      </p:sp>
      <p:sp>
        <p:nvSpPr>
          <p:cNvPr id="795992786" name="Notizenplatzhalter 2"/>
          <p:cNvSpPr>
            <a:spLocks noGrp="1"/>
          </p:cNvSpPr>
          <p:nvPr>
            <p:ph type="body" idx="1"/>
          </p:nvPr>
        </p:nvSpPr>
        <p:spPr bwMode="auto"/>
        <p:txBody>
          <a:bodyPr/>
          <a:lstStyle/>
          <a:p>
            <a:pPr>
              <a:defRPr/>
            </a:pPr>
            <a:r>
              <a:rPr sz="1200" b="0" i="0" u="none">
                <a:solidFill>
                  <a:srgbClr val="000000"/>
                </a:solidFill>
                <a:latin typeface="Calibri"/>
                <a:ea typeface="Calibri"/>
                <a:cs typeface="Calibri"/>
              </a:rPr>
              <a:t>Frage an TN: Woran kann man erkennen, dass es sich hier um Deepfakes handelt?</a:t>
            </a:r>
            <a:endParaRPr/>
          </a:p>
          <a:p>
            <a:pPr>
              <a:defRPr/>
            </a:pPr>
            <a:r>
              <a:rPr sz="1200" b="0" i="0" u="none">
                <a:solidFill>
                  <a:srgbClr val="000000"/>
                </a:solidFill>
                <a:latin typeface="Calibri"/>
                <a:ea typeface="Calibri"/>
                <a:cs typeface="Calibri"/>
              </a:rPr>
              <a:t>Auflösung:</a:t>
            </a:r>
            <a:endParaRPr lang="de-DE"/>
          </a:p>
          <a:p>
            <a:pPr>
              <a:defRPr/>
            </a:pPr>
            <a:r>
              <a:rPr lang="de-DE"/>
              <a:t>Proportionen von Körperteilen sind noch ungenau</a:t>
            </a:r>
            <a:endParaRPr/>
          </a:p>
          <a:p>
            <a:pPr>
              <a:defRPr/>
            </a:pPr>
            <a:r>
              <a:rPr lang="de-DE"/>
              <a:t>Unschärfe von Bildern lässt KI-Artefakte weniger auffällig erscheinen</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88999178" name="Folienbildplatzhalter 1"/>
          <p:cNvSpPr>
            <a:spLocks noGrp="1" noRot="1" noChangeAspect="1"/>
          </p:cNvSpPr>
          <p:nvPr>
            <p:ph type="sldImg"/>
          </p:nvPr>
        </p:nvSpPr>
        <p:spPr bwMode="auto">
          <a:xfrm>
            <a:off x="381000" y="685800"/>
            <a:ext cx="6096000" cy="3429000"/>
          </a:xfrm>
        </p:spPr>
      </p:sp>
      <p:sp>
        <p:nvSpPr>
          <p:cNvPr id="657611993" name="Notizenplatzhalter 2"/>
          <p:cNvSpPr>
            <a:spLocks noGrp="1"/>
          </p:cNvSpPr>
          <p:nvPr>
            <p:ph type="body" idx="1"/>
          </p:nvPr>
        </p:nvSpPr>
        <p:spPr bwMode="auto"/>
        <p:txBody>
          <a:bodyPr/>
          <a:lstStyle/>
          <a:p>
            <a:pPr marL="0" marR="0" lvl="0" indent="0" algn="l" defTabSz="457200" rtl="0">
              <a:lnSpc>
                <a:spcPct val="125000"/>
              </a:lnSpc>
              <a:spcBef>
                <a:spcPts val="0"/>
              </a:spcBef>
              <a:spcAft>
                <a:spcPts val="0"/>
              </a:spcAft>
              <a:buClrTx/>
              <a:buSzTx/>
              <a:buFontTx/>
              <a:buNone/>
              <a:defRPr/>
            </a:pPr>
            <a:endParaRPr/>
          </a:p>
          <a:p>
            <a:pPr marL="0" marR="0" lvl="0" indent="0" algn="l" defTabSz="457200" rtl="0">
              <a:lnSpc>
                <a:spcPct val="125000"/>
              </a:lnSpc>
              <a:spcBef>
                <a:spcPts val="0"/>
              </a:spcBef>
              <a:spcAft>
                <a:spcPts val="0"/>
              </a:spcAft>
              <a:buClrTx/>
              <a:buSzTx/>
              <a:buFontTx/>
              <a:buNone/>
              <a:defRPr/>
            </a:pPr>
            <a:endParaRPr lang="de-DE"/>
          </a:p>
          <a:p>
            <a:pPr>
              <a:defRPr/>
            </a:pPr>
            <a:endParaRPr lang="de-DE"/>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311629322" name="Folienbildplatzhalter 1"/>
          <p:cNvSpPr>
            <a:spLocks noGrp="1" noRot="1" noChangeAspect="1"/>
          </p:cNvSpPr>
          <p:nvPr>
            <p:ph type="sldImg"/>
          </p:nvPr>
        </p:nvSpPr>
        <p:spPr bwMode="auto">
          <a:xfrm>
            <a:off x="381000" y="685800"/>
            <a:ext cx="6096000" cy="3429000"/>
          </a:xfrm>
        </p:spPr>
      </p:sp>
      <p:sp>
        <p:nvSpPr>
          <p:cNvPr id="939959416" name="Notizenplatzhalter 2"/>
          <p:cNvSpPr>
            <a:spLocks noGrp="1"/>
          </p:cNvSpPr>
          <p:nvPr>
            <p:ph type="body" idx="1"/>
          </p:nvPr>
        </p:nvSpPr>
        <p:spPr bwMode="auto"/>
        <p:txBody>
          <a:bodyPr/>
          <a:lstStyle/>
          <a:p>
            <a:pPr>
              <a:defRPr/>
            </a:pPr>
            <a:r>
              <a:rPr lang="de-DE"/>
              <a:t>Bedarf an Forschung zu Deepfakes</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3552158" name="Folienbildplatzhalter 1"/>
          <p:cNvSpPr>
            <a:spLocks noGrp="1" noRot="1" noChangeAspect="1"/>
          </p:cNvSpPr>
          <p:nvPr>
            <p:ph type="sldImg"/>
          </p:nvPr>
        </p:nvSpPr>
        <p:spPr bwMode="auto">
          <a:xfrm>
            <a:off x="381000" y="685800"/>
            <a:ext cx="6096000" cy="3429000"/>
          </a:xfrm>
        </p:spPr>
      </p:sp>
      <p:sp>
        <p:nvSpPr>
          <p:cNvPr id="1627259834" name="Notizenplatzhalter 2"/>
          <p:cNvSpPr>
            <a:spLocks noGrp="1"/>
          </p:cNvSpPr>
          <p:nvPr>
            <p:ph type="body" idx="1"/>
          </p:nvPr>
        </p:nvSpPr>
        <p:spPr bwMode="auto"/>
        <p:txBody>
          <a:bodyPr/>
          <a:lstStyle/>
          <a:p>
            <a:pPr>
              <a:defRPr/>
            </a:pPr>
            <a:r>
              <a:rPr sz="1200" b="0" i="0" u="none">
                <a:solidFill>
                  <a:srgbClr val="000000"/>
                </a:solidFill>
                <a:latin typeface="Calibri"/>
                <a:ea typeface="Calibri"/>
                <a:cs typeface="Calibri"/>
              </a:rPr>
              <a:t>Praxistipp: drei Schritte zum Debunking von Deepfakes</a:t>
            </a:r>
            <a:endParaRPr lang="de-DE"/>
          </a:p>
          <a:p>
            <a:pPr>
              <a:defRPr/>
            </a:pPr>
            <a:r>
              <a:rPr sz="1200" b="0" i="0" u="none">
                <a:solidFill>
                  <a:srgbClr val="000000"/>
                </a:solidFill>
                <a:latin typeface="Calibri"/>
                <a:ea typeface="Calibri"/>
                <a:cs typeface="Calibri"/>
              </a:rPr>
              <a:t>Zusammen drei Schritte durchführen, Bild kann dazu in den Chat gesendet werden.</a:t>
            </a:r>
            <a:endParaRPr lang="de-DE"/>
          </a:p>
          <a:p>
            <a:pPr>
              <a:defRPr/>
            </a:pPr>
            <a:r>
              <a:rPr lang="de-DE"/>
              <a:t>Bilderrückwärtssuche: Browsererweiterung (z.B. TinEye von RevEye), App Google Lens, Bing </a:t>
            </a:r>
            <a:endParaRPr/>
          </a:p>
          <a:p>
            <a:pPr>
              <a:defRPr/>
            </a:pPr>
            <a:r>
              <a:rPr lang="de-DE"/>
              <a:t>Frage bei Bilderrückwärtssuche: Kommt das Bild in einer nachweislich früheren, andersgelagerten Meldung vor?</a:t>
            </a:r>
            <a:endParaRPr/>
          </a:p>
          <a:p>
            <a:pPr>
              <a:defRPr/>
            </a:pPr>
            <a:r>
              <a:rPr lang="de-DE"/>
              <a:t>Bild wurde mit Midjourney erstellt, kostenfrei, aber Registrierung</a:t>
            </a:r>
            <a:endParaRPr/>
          </a:p>
          <a:p>
            <a:pPr>
              <a:defRPr/>
            </a:pPr>
            <a:endParaRPr lang="de-DE"/>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20307440" name="Folienbildplatzhalter 1"/>
          <p:cNvSpPr>
            <a:spLocks noGrp="1" noRot="1" noChangeAspect="1"/>
          </p:cNvSpPr>
          <p:nvPr>
            <p:ph type="sldImg"/>
          </p:nvPr>
        </p:nvSpPr>
        <p:spPr bwMode="auto">
          <a:xfrm>
            <a:off x="381000" y="685800"/>
            <a:ext cx="6096000" cy="3429000"/>
          </a:xfrm>
        </p:spPr>
      </p:sp>
      <p:sp>
        <p:nvSpPr>
          <p:cNvPr id="136076541" name="Notizenplatzhalter 2"/>
          <p:cNvSpPr>
            <a:spLocks noGrp="1"/>
          </p:cNvSpPr>
          <p:nvPr>
            <p:ph type="body" idx="1"/>
          </p:nvPr>
        </p:nvSpPr>
        <p:spPr bwMode="auto"/>
        <p:txBody>
          <a:bodyPr/>
          <a:lstStyle/>
          <a:p>
            <a:pPr>
              <a:defRPr/>
            </a:pPr>
            <a:r>
              <a:rPr lang="de-DE"/>
              <a:t>Hinweis: Es geht nicht um eine Bewertung der Leistungsfähigkeit der verschiedenen KI-Tools. Diese sind kostenfrei und ohne Anmeldung verwendbar, daher nicht die besten auf dem Markt, kostenfreie Tools werden sich aber bestimmt weiterentwickeln.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33916284" name="Slide Image Placeholder 1"/>
          <p:cNvSpPr>
            <a:spLocks noGrp="1" noRot="1" noChangeAspect="1"/>
          </p:cNvSpPr>
          <p:nvPr>
            <p:ph type="sldImg"/>
          </p:nvPr>
        </p:nvSpPr>
        <p:spPr bwMode="auto">
          <a:xfrm>
            <a:off x="381000" y="685800"/>
            <a:ext cx="6096000" cy="3429000"/>
          </a:xfrm>
        </p:spPr>
      </p:sp>
      <p:sp>
        <p:nvSpPr>
          <p:cNvPr id="461066500" name="Notes Placeholder 2"/>
          <p:cNvSpPr>
            <a:spLocks noGrp="1"/>
          </p:cNvSpPr>
          <p:nvPr>
            <p:ph type="body" idx="1"/>
          </p:nvPr>
        </p:nvSpPr>
        <p:spPr bwMode="auto"/>
        <p:txBody>
          <a:bodyPr/>
          <a:lstStyle/>
          <a:p>
            <a:pPr>
              <a:defRPr/>
            </a:pPr>
            <a:endParaRPr/>
          </a:p>
        </p:txBody>
      </p:sp>
      <p:sp>
        <p:nvSpPr>
          <p:cNvPr id="1281439395" name="Slide Number Placeholder 3"/>
          <p:cNvSpPr>
            <a:spLocks noGrp="1"/>
          </p:cNvSpPr>
          <p:nvPr>
            <p:ph type="sldNum" sz="quarter" idx="10"/>
          </p:nvPr>
        </p:nvSpPr>
        <p:spPr bwMode="auto"/>
        <p:txBody>
          <a:bodyPr/>
          <a:lstStyle/>
          <a:p>
            <a:pPr>
              <a:defRPr/>
            </a:pPr>
            <a:fld id="{DF76C133-F8B9-BEF2-5043-3A539EB26651}" type="slidenum">
              <a:rPr/>
              <a:t>8</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12737729" name="Slide Image Placeholder 1"/>
          <p:cNvSpPr>
            <a:spLocks noGrp="1" noRot="1" noChangeAspect="1"/>
          </p:cNvSpPr>
          <p:nvPr>
            <p:ph type="sldImg"/>
          </p:nvPr>
        </p:nvSpPr>
        <p:spPr bwMode="auto">
          <a:xfrm>
            <a:off x="381000" y="685800"/>
            <a:ext cx="6096000" cy="3429000"/>
          </a:xfrm>
        </p:spPr>
      </p:sp>
      <p:sp>
        <p:nvSpPr>
          <p:cNvPr id="108423930" name="Notes Placeholder 2"/>
          <p:cNvSpPr>
            <a:spLocks noGrp="1"/>
          </p:cNvSpPr>
          <p:nvPr>
            <p:ph type="body" idx="1"/>
          </p:nvPr>
        </p:nvSpPr>
        <p:spPr bwMode="auto"/>
        <p:txBody>
          <a:bodyPr/>
          <a:lstStyle/>
          <a:p>
            <a:pPr>
              <a:defRPr/>
            </a:pPr>
            <a:endParaRPr/>
          </a:p>
        </p:txBody>
      </p:sp>
      <p:sp>
        <p:nvSpPr>
          <p:cNvPr id="1784116566" name="Slide Number Placeholder 3"/>
          <p:cNvSpPr>
            <a:spLocks noGrp="1"/>
          </p:cNvSpPr>
          <p:nvPr>
            <p:ph type="sldNum" sz="quarter" idx="10"/>
          </p:nvPr>
        </p:nvSpPr>
        <p:spPr bwMode="auto"/>
        <p:txBody>
          <a:bodyPr/>
          <a:lstStyle/>
          <a:p>
            <a:pPr>
              <a:defRPr/>
            </a:pPr>
            <a:fld id="{AD0A4EC3-49C7-EEED-9C67-4E0B92AF865D}" type="slidenum">
              <a:rPr/>
              <a:t>69</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56658054" name="Folienbildplatzhalter 1"/>
          <p:cNvSpPr>
            <a:spLocks noGrp="1" noRot="1" noChangeAspect="1"/>
          </p:cNvSpPr>
          <p:nvPr>
            <p:ph type="sldImg"/>
          </p:nvPr>
        </p:nvSpPr>
        <p:spPr bwMode="auto">
          <a:xfrm>
            <a:off x="381000" y="685800"/>
            <a:ext cx="6096000" cy="3429000"/>
          </a:xfrm>
        </p:spPr>
      </p:sp>
      <p:sp>
        <p:nvSpPr>
          <p:cNvPr id="1676012768" name="Notizenplatzhalter 2"/>
          <p:cNvSpPr>
            <a:spLocks noGrp="1"/>
          </p:cNvSpPr>
          <p:nvPr>
            <p:ph type="body" idx="1"/>
          </p:nvPr>
        </p:nvSpPr>
        <p:spPr bwMode="auto"/>
        <p:txBody>
          <a:bodyPr/>
          <a:lstStyle/>
          <a:p>
            <a:pPr>
              <a:defRPr/>
            </a:pPr>
            <a:endParaRPr lang="de-DE"/>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2940C-ABAF-8DFA-BDA8-CA3DEBD080F6}"/>
            </a:ext>
          </a:extLst>
        </p:cNvPr>
        <p:cNvGrpSpPr/>
        <p:nvPr/>
      </p:nvGrpSpPr>
      <p:grpSpPr bwMode="auto">
        <a:xfrm>
          <a:off x="0" y="0"/>
          <a:ext cx="0" cy="0"/>
          <a:chOff x="0" y="0"/>
          <a:chExt cx="0" cy="0"/>
        </a:xfrm>
      </p:grpSpPr>
      <p:sp>
        <p:nvSpPr>
          <p:cNvPr id="1368675152" name="Folienbildplatzhalter 1">
            <a:extLst>
              <a:ext uri="{FF2B5EF4-FFF2-40B4-BE49-F238E27FC236}">
                <a16:creationId xmlns:a16="http://schemas.microsoft.com/office/drawing/2014/main" id="{925CF661-74B6-303F-DDA3-254503A33225}"/>
              </a:ext>
            </a:extLst>
          </p:cNvPr>
          <p:cNvSpPr>
            <a:spLocks noGrp="1" noRot="1" noChangeAspect="1"/>
          </p:cNvSpPr>
          <p:nvPr>
            <p:ph type="sldImg"/>
          </p:nvPr>
        </p:nvSpPr>
        <p:spPr bwMode="auto">
          <a:xfrm>
            <a:off x="381000" y="685800"/>
            <a:ext cx="6096000" cy="3429000"/>
          </a:xfrm>
        </p:spPr>
      </p:sp>
      <p:sp>
        <p:nvSpPr>
          <p:cNvPr id="477160065" name="Notizenplatzhalter 2">
            <a:extLst>
              <a:ext uri="{FF2B5EF4-FFF2-40B4-BE49-F238E27FC236}">
                <a16:creationId xmlns:a16="http://schemas.microsoft.com/office/drawing/2014/main" id="{A5F30FFF-0978-3256-85C8-4CC2F9C7C24A}"/>
              </a:ext>
            </a:extLst>
          </p:cNvPr>
          <p:cNvSpPr>
            <a:spLocks noGrp="1"/>
          </p:cNvSpPr>
          <p:nvPr>
            <p:ph type="body" idx="1"/>
          </p:nvPr>
        </p:nvSpPr>
        <p:spPr bwMode="auto"/>
        <p:txBody>
          <a:bodyPr/>
          <a:lstStyle/>
          <a:p>
            <a:pPr>
              <a:defRPr/>
            </a:pPr>
            <a:r>
              <a:rPr lang="de-DE" dirty="0"/>
              <a:t>Überleitung in den Aufbau der Fortbildung und kurze Erläuterung.</a:t>
            </a:r>
          </a:p>
        </p:txBody>
      </p:sp>
    </p:spTree>
    <p:extLst>
      <p:ext uri="{BB962C8B-B14F-4D97-AF65-F5344CB8AC3E}">
        <p14:creationId xmlns:p14="http://schemas.microsoft.com/office/powerpoint/2010/main" val="46758754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81334932" name="Folienbildplatzhalter 1"/>
          <p:cNvSpPr>
            <a:spLocks noGrp="1" noRot="1" noChangeAspect="1"/>
          </p:cNvSpPr>
          <p:nvPr>
            <p:ph type="sldImg"/>
          </p:nvPr>
        </p:nvSpPr>
        <p:spPr bwMode="auto">
          <a:xfrm>
            <a:off x="381000" y="685800"/>
            <a:ext cx="6096000" cy="3429000"/>
          </a:xfrm>
        </p:spPr>
      </p:sp>
      <p:sp>
        <p:nvSpPr>
          <p:cNvPr id="941206364" name="Notizenplatzhalter 2"/>
          <p:cNvSpPr>
            <a:spLocks noGrp="1"/>
          </p:cNvSpPr>
          <p:nvPr>
            <p:ph type="body" idx="1"/>
          </p:nvPr>
        </p:nvSpPr>
        <p:spPr bwMode="auto"/>
        <p:txBody>
          <a:bodyPr/>
          <a:lstStyle/>
          <a:p>
            <a:pPr>
              <a:defRPr/>
            </a:pPr>
            <a:r>
              <a:rPr lang="de-DE"/>
              <a:t>Inhaltliche Nachfragen?</a:t>
            </a:r>
            <a:endParaRPr/>
          </a:p>
          <a:p>
            <a:pPr>
              <a:defRPr/>
            </a:pPr>
            <a:r>
              <a:rPr lang="de-DE"/>
              <a:t>Nochmal Erwartungsabfrage auf Oncoo zeigen und schauen, was nicht thematisiert wurde &amp; ob es noch einen speziellen Wunsch für zweiten Teil gibt</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254754565" name="Folienbildplatzhalter 1"/>
          <p:cNvSpPr>
            <a:spLocks noGrp="1" noRot="1" noChangeAspect="1"/>
          </p:cNvSpPr>
          <p:nvPr>
            <p:ph type="sldImg"/>
          </p:nvPr>
        </p:nvSpPr>
        <p:spPr bwMode="auto">
          <a:xfrm>
            <a:off x="381000" y="685800"/>
            <a:ext cx="6096000" cy="3429000"/>
          </a:xfrm>
        </p:spPr>
      </p:sp>
      <p:sp>
        <p:nvSpPr>
          <p:cNvPr id="681247546" name="Notizenplatzhalter 2"/>
          <p:cNvSpPr>
            <a:spLocks noGrp="1"/>
          </p:cNvSpPr>
          <p:nvPr>
            <p:ph type="body" idx="1"/>
          </p:nvPr>
        </p:nvSpPr>
        <p:spPr bwMode="auto"/>
        <p:txBody>
          <a:bodyPr/>
          <a:lstStyle/>
          <a:p>
            <a:pPr>
              <a:defRPr/>
            </a:pPr>
            <a:r>
              <a:rPr lang="de-DE" dirty="0"/>
              <a:t>Linkliste mit Bildschirm-teilen zeigen</a:t>
            </a:r>
            <a:endParaRPr dirty="0"/>
          </a:p>
          <a:p>
            <a:pPr>
              <a:defRPr/>
            </a:pPr>
            <a:r>
              <a:rPr lang="de-DE" dirty="0"/>
              <a:t>Organisatorische Nachfragen?</a:t>
            </a:r>
            <a:endParaRPr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83759917" name="Folienbildplatzhalter 1"/>
          <p:cNvSpPr>
            <a:spLocks noGrp="1" noRot="1" noChangeAspect="1"/>
          </p:cNvSpPr>
          <p:nvPr>
            <p:ph type="sldImg"/>
          </p:nvPr>
        </p:nvSpPr>
        <p:spPr bwMode="auto">
          <a:xfrm>
            <a:off x="381000" y="685800"/>
            <a:ext cx="6096000" cy="3429000"/>
          </a:xfrm>
        </p:spPr>
      </p:sp>
      <p:sp>
        <p:nvSpPr>
          <p:cNvPr id="1314534970" name="Notizenplatzhalter 2"/>
          <p:cNvSpPr>
            <a:spLocks noGrp="1"/>
          </p:cNvSpPr>
          <p:nvPr>
            <p:ph type="body" idx="1"/>
          </p:nvPr>
        </p:nvSpPr>
        <p:spPr bwMode="auto"/>
        <p:txBody>
          <a:bodyPr/>
          <a:lstStyle/>
          <a:p>
            <a:pPr>
              <a:defRPr/>
            </a:pPr>
            <a:r>
              <a:rPr lang="de-DE"/>
              <a:t>Häkchen setzen, wenn fertig.</a:t>
            </a:r>
            <a:endParaRPr/>
          </a:p>
          <a:p>
            <a:pPr>
              <a:defRPr/>
            </a:pPr>
            <a:r>
              <a:rPr lang="de-DE"/>
              <a:t>Möchte jemand offenes Feedback geben?</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23759073" name="Slide Image Placeholder 1"/>
          <p:cNvSpPr>
            <a:spLocks noGrp="1" noRot="1" noChangeAspect="1"/>
          </p:cNvSpPr>
          <p:nvPr>
            <p:ph type="sldImg"/>
          </p:nvPr>
        </p:nvSpPr>
        <p:spPr bwMode="auto">
          <a:xfrm>
            <a:off x="381000" y="685800"/>
            <a:ext cx="6096000" cy="3429000"/>
          </a:xfrm>
        </p:spPr>
      </p:sp>
      <p:sp>
        <p:nvSpPr>
          <p:cNvPr id="820089051" name="Notes Placeholder 2"/>
          <p:cNvSpPr>
            <a:spLocks noGrp="1"/>
          </p:cNvSpPr>
          <p:nvPr>
            <p:ph type="body" idx="1"/>
          </p:nvPr>
        </p:nvSpPr>
        <p:spPr bwMode="auto"/>
        <p:txBody>
          <a:bodyPr/>
          <a:lstStyle/>
          <a:p>
            <a:pPr>
              <a:defRPr/>
            </a:pPr>
            <a:endParaRPr/>
          </a:p>
        </p:txBody>
      </p:sp>
      <p:sp>
        <p:nvSpPr>
          <p:cNvPr id="217096458" name="Slide Number Placeholder 3"/>
          <p:cNvSpPr>
            <a:spLocks noGrp="1"/>
          </p:cNvSpPr>
          <p:nvPr>
            <p:ph type="sldNum" sz="quarter" idx="10"/>
          </p:nvPr>
        </p:nvSpPr>
        <p:spPr bwMode="auto"/>
        <p:txBody>
          <a:bodyPr/>
          <a:lstStyle/>
          <a:p>
            <a:pPr>
              <a:defRPr/>
            </a:pPr>
            <a:fld id="{E1B3169F-0DF8-72B4-8FCB-0B041A85178A}" type="slidenum">
              <a:rPr/>
              <a:t>75</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67322401" name="Folienbildplatzhalter 1"/>
          <p:cNvSpPr>
            <a:spLocks noGrp="1" noRot="1" noChangeAspect="1"/>
          </p:cNvSpPr>
          <p:nvPr>
            <p:ph type="sldImg"/>
          </p:nvPr>
        </p:nvSpPr>
        <p:spPr bwMode="auto">
          <a:xfrm>
            <a:off x="381000" y="685800"/>
            <a:ext cx="6096000" cy="3429000"/>
          </a:xfrm>
        </p:spPr>
      </p:sp>
      <p:sp>
        <p:nvSpPr>
          <p:cNvPr id="1061540414" name="Notizenplatzhalter 2"/>
          <p:cNvSpPr>
            <a:spLocks noGrp="1"/>
          </p:cNvSpPr>
          <p:nvPr>
            <p:ph type="body" idx="1"/>
          </p:nvPr>
        </p:nvSpPr>
        <p:spPr bwMode="auto"/>
        <p:txBody>
          <a:bodyPr/>
          <a:lstStyle/>
          <a:p>
            <a:pPr>
              <a:defRPr/>
            </a:pPr>
            <a:endParaRPr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1FE47-87C6-5B5A-6D8E-5B710CF0B160}"/>
            </a:ext>
          </a:extLst>
        </p:cNvPr>
        <p:cNvGrpSpPr/>
        <p:nvPr/>
      </p:nvGrpSpPr>
      <p:grpSpPr bwMode="auto">
        <a:xfrm>
          <a:off x="0" y="0"/>
          <a:ext cx="0" cy="0"/>
          <a:chOff x="0" y="0"/>
          <a:chExt cx="0" cy="0"/>
        </a:xfrm>
      </p:grpSpPr>
      <p:sp>
        <p:nvSpPr>
          <p:cNvPr id="467322401" name="Folienbildplatzhalter 1">
            <a:extLst>
              <a:ext uri="{FF2B5EF4-FFF2-40B4-BE49-F238E27FC236}">
                <a16:creationId xmlns:a16="http://schemas.microsoft.com/office/drawing/2014/main" id="{484E79AB-7859-FAF5-4F06-EE12C902479F}"/>
              </a:ext>
            </a:extLst>
          </p:cNvPr>
          <p:cNvSpPr>
            <a:spLocks noGrp="1" noRot="1" noChangeAspect="1"/>
          </p:cNvSpPr>
          <p:nvPr>
            <p:ph type="sldImg"/>
          </p:nvPr>
        </p:nvSpPr>
        <p:spPr bwMode="auto">
          <a:xfrm>
            <a:off x="381000" y="685800"/>
            <a:ext cx="6096000" cy="3429000"/>
          </a:xfrm>
        </p:spPr>
      </p:sp>
      <p:sp>
        <p:nvSpPr>
          <p:cNvPr id="1061540414" name="Notizenplatzhalter 2">
            <a:extLst>
              <a:ext uri="{FF2B5EF4-FFF2-40B4-BE49-F238E27FC236}">
                <a16:creationId xmlns:a16="http://schemas.microsoft.com/office/drawing/2014/main" id="{A0239E50-E606-CE7B-C3A4-4F651A7DBD2E}"/>
              </a:ext>
            </a:extLst>
          </p:cNvPr>
          <p:cNvSpPr>
            <a:spLocks noGrp="1"/>
          </p:cNvSpPr>
          <p:nvPr>
            <p:ph type="body" idx="1"/>
          </p:nvPr>
        </p:nvSpPr>
        <p:spPr bwMode="auto"/>
        <p:txBody>
          <a:bodyPr/>
          <a:lstStyle/>
          <a:p>
            <a:pPr>
              <a:defRPr/>
            </a:pPr>
            <a:endParaRPr dirty="0"/>
          </a:p>
        </p:txBody>
      </p:sp>
    </p:spTree>
    <p:extLst>
      <p:ext uri="{BB962C8B-B14F-4D97-AF65-F5344CB8AC3E}">
        <p14:creationId xmlns:p14="http://schemas.microsoft.com/office/powerpoint/2010/main" val="300549883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A10E8-B957-807F-70A0-4BCBAB4C02F8}"/>
            </a:ext>
          </a:extLst>
        </p:cNvPr>
        <p:cNvGrpSpPr/>
        <p:nvPr/>
      </p:nvGrpSpPr>
      <p:grpSpPr bwMode="auto">
        <a:xfrm>
          <a:off x="0" y="0"/>
          <a:ext cx="0" cy="0"/>
          <a:chOff x="0" y="0"/>
          <a:chExt cx="0" cy="0"/>
        </a:xfrm>
      </p:grpSpPr>
      <p:sp>
        <p:nvSpPr>
          <p:cNvPr id="467322401" name="Folienbildplatzhalter 1">
            <a:extLst>
              <a:ext uri="{FF2B5EF4-FFF2-40B4-BE49-F238E27FC236}">
                <a16:creationId xmlns:a16="http://schemas.microsoft.com/office/drawing/2014/main" id="{B786456D-1CF0-627E-34FF-1242C8CBD18D}"/>
              </a:ext>
            </a:extLst>
          </p:cNvPr>
          <p:cNvSpPr>
            <a:spLocks noGrp="1" noRot="1" noChangeAspect="1"/>
          </p:cNvSpPr>
          <p:nvPr>
            <p:ph type="sldImg"/>
          </p:nvPr>
        </p:nvSpPr>
        <p:spPr bwMode="auto">
          <a:xfrm>
            <a:off x="381000" y="685800"/>
            <a:ext cx="6096000" cy="3429000"/>
          </a:xfrm>
        </p:spPr>
      </p:sp>
      <p:sp>
        <p:nvSpPr>
          <p:cNvPr id="1061540414" name="Notizenplatzhalter 2">
            <a:extLst>
              <a:ext uri="{FF2B5EF4-FFF2-40B4-BE49-F238E27FC236}">
                <a16:creationId xmlns:a16="http://schemas.microsoft.com/office/drawing/2014/main" id="{1A989FEF-5064-378D-0DB9-AF09246F411F}"/>
              </a:ext>
            </a:extLst>
          </p:cNvPr>
          <p:cNvSpPr>
            <a:spLocks noGrp="1"/>
          </p:cNvSpPr>
          <p:nvPr>
            <p:ph type="body" idx="1"/>
          </p:nvPr>
        </p:nvSpPr>
        <p:spPr bwMode="auto"/>
        <p:txBody>
          <a:bodyPr/>
          <a:lstStyle/>
          <a:p>
            <a:pPr>
              <a:defRPr/>
            </a:pPr>
            <a:endParaRPr dirty="0"/>
          </a:p>
        </p:txBody>
      </p:sp>
    </p:spTree>
    <p:extLst>
      <p:ext uri="{BB962C8B-B14F-4D97-AF65-F5344CB8AC3E}">
        <p14:creationId xmlns:p14="http://schemas.microsoft.com/office/powerpoint/2010/main" val="2814587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142305322" name="Folienbildplatzhalter 1"/>
          <p:cNvSpPr>
            <a:spLocks noGrp="1" noRot="1" noChangeAspect="1"/>
          </p:cNvSpPr>
          <p:nvPr>
            <p:ph type="sldImg"/>
          </p:nvPr>
        </p:nvSpPr>
        <p:spPr bwMode="auto">
          <a:xfrm>
            <a:off x="381000" y="685800"/>
            <a:ext cx="6096000" cy="3429000"/>
          </a:xfrm>
        </p:spPr>
      </p:sp>
      <p:sp>
        <p:nvSpPr>
          <p:cNvPr id="910388221" name="Notizenplatzhalter 2"/>
          <p:cNvSpPr>
            <a:spLocks noGrp="1"/>
          </p:cNvSpPr>
          <p:nvPr>
            <p:ph type="body" idx="1"/>
          </p:nvPr>
        </p:nvSpPr>
        <p:spPr bwMode="auto"/>
        <p:txBody>
          <a:bodyPr/>
          <a:lstStyle/>
          <a:p>
            <a:pPr>
              <a:defRPr/>
            </a:pPr>
            <a:r>
              <a:rPr lang="de-DE" dirty="0"/>
              <a:t>Evtl. in Frage tauschen, die vermutlich alle mit Ja beantworten, damit alle Kamera eingeschalten haben und lassen</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5769253" name="Folienbildplatzhalter 1"/>
          <p:cNvSpPr>
            <a:spLocks noGrp="1" noRot="1" noChangeAspect="1"/>
          </p:cNvSpPr>
          <p:nvPr>
            <p:ph type="sldImg"/>
          </p:nvPr>
        </p:nvSpPr>
        <p:spPr bwMode="auto">
          <a:xfrm>
            <a:off x="381000" y="685800"/>
            <a:ext cx="6096000" cy="3429000"/>
          </a:xfrm>
        </p:spPr>
      </p:sp>
      <p:sp>
        <p:nvSpPr>
          <p:cNvPr id="563705676" name="Notizenplatzhalter 2"/>
          <p:cNvSpPr>
            <a:spLocks noGrp="1"/>
          </p:cNvSpPr>
          <p:nvPr>
            <p:ph type="body" idx="1"/>
          </p:nvPr>
        </p:nvSpPr>
        <p:spPr bwMode="auto"/>
        <p:txBody>
          <a:bodyPr/>
          <a:lstStyle/>
          <a:p>
            <a:pPr>
              <a:defRPr/>
            </a:pPr>
            <a:r>
              <a:rPr sz="1200" b="0" i="0" u="none">
                <a:solidFill>
                  <a:srgbClr val="000000"/>
                </a:solidFill>
                <a:latin typeface="Calibri"/>
                <a:ea typeface="Calibri"/>
                <a:cs typeface="Calibri"/>
              </a:rPr>
              <a:t>Dieser Einstieg kann auch im Unterricht eingesetzt werden, bspw. zur Reflexion der Mediennutzung.</a:t>
            </a:r>
            <a:endParaRPr/>
          </a:p>
          <a:p>
            <a:pPr>
              <a:defRPr/>
            </a:pPr>
            <a:r>
              <a:rPr sz="1200" b="0" i="0" u="none">
                <a:solidFill>
                  <a:srgbClr val="000000"/>
                </a:solidFill>
                <a:latin typeface="Calibri"/>
                <a:ea typeface="Calibri"/>
                <a:cs typeface="Calibri"/>
              </a:rPr>
              <a:t>Durch eine Positionierungslinie im Klassenzimmer kann der Einstieg ins Analoge übersetzt werden.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070743611" name="Folienbildplatzhalter 1"/>
          <p:cNvSpPr>
            <a:spLocks noGrp="1" noRot="1" noChangeAspect="1"/>
          </p:cNvSpPr>
          <p:nvPr>
            <p:ph type="sldImg"/>
          </p:nvPr>
        </p:nvSpPr>
        <p:spPr bwMode="auto">
          <a:xfrm>
            <a:off x="381000" y="685800"/>
            <a:ext cx="6096000" cy="3429000"/>
          </a:xfrm>
        </p:spPr>
      </p:sp>
      <p:sp>
        <p:nvSpPr>
          <p:cNvPr id="357243511" name="Notizenplatzhalter 2"/>
          <p:cNvSpPr>
            <a:spLocks noGrp="1"/>
          </p:cNvSpPr>
          <p:nvPr>
            <p:ph type="body" idx="1"/>
          </p:nvPr>
        </p:nvSpPr>
        <p:spPr bwMode="auto"/>
        <p:txBody>
          <a:bodyPr/>
          <a:lstStyle/>
          <a:p>
            <a:pPr>
              <a:defRPr/>
            </a:pPr>
            <a:r>
              <a:rPr lang="de-DE" dirty="0"/>
              <a:t>Abfrage z.B. über </a:t>
            </a:r>
            <a:r>
              <a:rPr lang="de-DE" dirty="0" err="1"/>
              <a:t>Oncoo</a:t>
            </a:r>
            <a:r>
              <a:rPr lang="de-DE" dirty="0"/>
              <a:t> (digitales Tool, datenschutzkonform, kostenlos und ohne Registrierung). Zunächst kurz das Tool und die Funktionsweise vorstellen. Dazu Bildschirm teilen und zwei Testkarten abschicken.</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3.svg"/><Relationship Id="rId4" Type="http://schemas.openxmlformats.org/officeDocument/2006/relationships/image" Target="../media/image6.svg"/><Relationship Id="rId9"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60110" y="5848979"/>
            <a:ext cx="2661721" cy="527852"/>
          </a:xfrm>
          <a:prstGeom prst="rect">
            <a:avLst/>
          </a:prstGeom>
        </p:spPr>
      </p:pic>
      <p:pic>
        <p:nvPicPr>
          <p:cNvPr id="13" name="Grafik 12">
            <a:extLst>
              <a:ext uri="{FF2B5EF4-FFF2-40B4-BE49-F238E27FC236}">
                <a16:creationId xmlns:a16="http://schemas.microsoft.com/office/drawing/2014/main" id="{00082828-590A-492F-5DD3-0BF3516F193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004424" y="5552576"/>
            <a:ext cx="1901825" cy="1306981"/>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5" name="Grafik 4">
            <a:extLst>
              <a:ext uri="{FF2B5EF4-FFF2-40B4-BE49-F238E27FC236}">
                <a16:creationId xmlns:a16="http://schemas.microsoft.com/office/drawing/2014/main" id="{2D2F5E34-CEBD-A6C8-F153-46E1D9B7C298}"/>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8216336" y="572791"/>
            <a:ext cx="3768281" cy="604076"/>
          </a:xfrm>
          <a:prstGeom prst="rect">
            <a:avLst/>
          </a:prstGeom>
        </p:spPr>
      </p:pic>
      <p:pic>
        <p:nvPicPr>
          <p:cNvPr id="7" name="Grafik 6">
            <a:extLst>
              <a:ext uri="{FF2B5EF4-FFF2-40B4-BE49-F238E27FC236}">
                <a16:creationId xmlns:a16="http://schemas.microsoft.com/office/drawing/2014/main" id="{ADF766F9-4D85-D9B4-5CB8-92B691DAD41A}"/>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4419707" y="5552576"/>
            <a:ext cx="1908000" cy="1039860"/>
          </a:xfrm>
          <a:prstGeom prst="rect">
            <a:avLst/>
          </a:prstGeom>
        </p:spPr>
      </p:pic>
    </p:spTree>
    <p:extLst>
      <p:ext uri="{BB962C8B-B14F-4D97-AF65-F5344CB8AC3E}">
        <p14:creationId xmlns:p14="http://schemas.microsoft.com/office/powerpoint/2010/main" val="1112863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userDrawn="1">
  <p:cSld name="1_Titelfolie">
    <p:spTree>
      <p:nvGrpSpPr>
        <p:cNvPr id="1" name=""/>
        <p:cNvGrpSpPr/>
        <p:nvPr/>
      </p:nvGrpSpPr>
      <p:grpSpPr bwMode="auto">
        <a:xfrm>
          <a:off x="0" y="0"/>
          <a:ext cx="0" cy="0"/>
          <a:chOff x="0" y="0"/>
          <a:chExt cx="0" cy="0"/>
        </a:xfrm>
      </p:grpSpPr>
      <p:sp>
        <p:nvSpPr>
          <p:cNvPr id="197917844" name="Titel 1"/>
          <p:cNvSpPr>
            <a:spLocks noGrp="1"/>
          </p:cNvSpPr>
          <p:nvPr>
            <p:ph type="ctrTitle" hasCustomPrompt="1"/>
          </p:nvPr>
        </p:nvSpPr>
        <p:spPr bwMode="auto">
          <a:xfrm>
            <a:off x="1887236" y="1952836"/>
            <a:ext cx="9969404" cy="2448273"/>
          </a:xfrm>
          <a:prstGeom prst="rect">
            <a:avLst/>
          </a:prstGeom>
        </p:spPr>
        <p:txBody>
          <a:bodyPr anchor="t" anchorCtr="0"/>
          <a:lstStyle>
            <a:lvl1pPr algn="l">
              <a:defRPr sz="4400">
                <a:solidFill>
                  <a:schemeClr val="tx1"/>
                </a:solidFill>
              </a:defRPr>
            </a:lvl1pPr>
          </a:lstStyle>
          <a:p>
            <a:pPr>
              <a:defRPr/>
            </a:pPr>
            <a:r>
              <a:rPr lang="de-DE"/>
              <a:t>Titel/Vorlesung</a:t>
            </a:r>
            <a:endParaRPr/>
          </a:p>
        </p:txBody>
      </p:sp>
      <p:sp>
        <p:nvSpPr>
          <p:cNvPr id="1460542937" name="Untertitel 2"/>
          <p:cNvSpPr>
            <a:spLocks noGrp="1"/>
          </p:cNvSpPr>
          <p:nvPr>
            <p:ph type="subTitle" idx="1"/>
          </p:nvPr>
        </p:nvSpPr>
        <p:spPr bwMode="auto">
          <a:xfrm>
            <a:off x="1887236" y="4473116"/>
            <a:ext cx="9969404" cy="1656184"/>
          </a:xfrm>
          <a:prstGeom prst="rect">
            <a:avLst/>
          </a:prstGeom>
        </p:spPr>
        <p:txBody>
          <a:bodyPr anchor="b" anchorCtr="0"/>
          <a:lstStyle>
            <a:lvl1pPr marL="0" indent="0" algn="l">
              <a:buNone/>
              <a:defRPr sz="1800"/>
            </a:lvl1pPr>
            <a:lvl2pPr marL="228600" indent="0" algn="ctr">
              <a:buNone/>
              <a:defRPr sz="1000"/>
            </a:lvl2pPr>
            <a:lvl3pPr marL="457200" indent="0" algn="ctr">
              <a:buNone/>
              <a:defRPr sz="900"/>
            </a:lvl3pPr>
            <a:lvl4pPr marL="685800" indent="0" algn="ctr">
              <a:buNone/>
              <a:defRPr sz="800"/>
            </a:lvl4pPr>
            <a:lvl5pPr marL="914400" indent="0" algn="ctr">
              <a:buNone/>
              <a:defRPr sz="800"/>
            </a:lvl5pPr>
            <a:lvl6pPr marL="1143000" indent="0" algn="ctr">
              <a:buNone/>
              <a:defRPr sz="800"/>
            </a:lvl6pPr>
            <a:lvl7pPr marL="1371600" indent="0" algn="ctr">
              <a:buNone/>
              <a:defRPr sz="800"/>
            </a:lvl7pPr>
            <a:lvl8pPr marL="1600200" indent="0" algn="ctr">
              <a:buNone/>
              <a:defRPr sz="800"/>
            </a:lvl8pPr>
            <a:lvl9pPr marL="1828800" indent="0" algn="ctr">
              <a:buNone/>
              <a:defRPr sz="800"/>
            </a:lvl9pPr>
          </a:lstStyle>
          <a:p>
            <a:pPr>
              <a:defRPr/>
            </a:pPr>
            <a:r>
              <a:rPr lang="de-DE"/>
              <a:t>Formatvorlage des Untertitelmasters durch Klicken bearbeiten</a:t>
            </a:r>
            <a:endParaRPr/>
          </a:p>
        </p:txBody>
      </p:sp>
      <p:sp>
        <p:nvSpPr>
          <p:cNvPr id="1018807925" name="Textplatzhalter 4"/>
          <p:cNvSpPr>
            <a:spLocks noGrp="1"/>
          </p:cNvSpPr>
          <p:nvPr>
            <p:ph type="body" sz="quarter" idx="12" hasCustomPrompt="1"/>
          </p:nvPr>
        </p:nvSpPr>
        <p:spPr bwMode="auto">
          <a:xfrm>
            <a:off x="1887236" y="1089025"/>
            <a:ext cx="9969297" cy="863811"/>
          </a:xfrm>
          <a:prstGeom prst="rect">
            <a:avLst/>
          </a:prstGeom>
        </p:spPr>
        <p:txBody>
          <a:bodyPr anchor="b" anchorCtr="0"/>
          <a:lstStyle>
            <a:lvl1pPr>
              <a:defRPr sz="2200">
                <a:solidFill>
                  <a:schemeClr val="tx1"/>
                </a:solidFill>
              </a:defRPr>
            </a:lvl1pPr>
          </a:lstStyle>
          <a:p>
            <a:pPr lvl="0">
              <a:defRPr/>
            </a:pPr>
            <a:r>
              <a:rPr lang="de-DE"/>
              <a:t>Name Nachname</a:t>
            </a:r>
            <a:endParaRPr/>
          </a:p>
        </p:txBody>
      </p:sp>
    </p:spTree>
    <p:extLst>
      <p:ext uri="{BB962C8B-B14F-4D97-AF65-F5344CB8AC3E}">
        <p14:creationId xmlns:p14="http://schemas.microsoft.com/office/powerpoint/2010/main" val="19658026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2"/>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pic>
        <p:nvPicPr>
          <p:cNvPr id="2" name="Grafik 1">
            <a:extLst>
              <a:ext uri="{FF2B5EF4-FFF2-40B4-BE49-F238E27FC236}">
                <a16:creationId xmlns:a16="http://schemas.microsoft.com/office/drawing/2014/main" id="{7FEAFA22-F4A6-081A-5D90-999889B406F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216336" y="572791"/>
            <a:ext cx="3768281" cy="604076"/>
          </a:xfrm>
          <a:prstGeom prst="rect">
            <a:avLst/>
          </a:prstGeom>
        </p:spPr>
      </p:pic>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16.12.2025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userDrawn="1">
  <p:cSld name="1_Titel und Inhalt">
    <p:spTree>
      <p:nvGrpSpPr>
        <p:cNvPr id="1" name=""/>
        <p:cNvGrpSpPr/>
        <p:nvPr/>
      </p:nvGrpSpPr>
      <p:grpSpPr bwMode="auto">
        <a:xfrm>
          <a:off x="0" y="0"/>
          <a:ext cx="0" cy="0"/>
          <a:chOff x="0" y="0"/>
          <a:chExt cx="0" cy="0"/>
        </a:xfrm>
      </p:grpSpPr>
      <p:sp>
        <p:nvSpPr>
          <p:cNvPr id="491597755" name="Rectangle 3"/>
          <p:cNvSpPr>
            <a:spLocks noGrp="1"/>
          </p:cNvSpPr>
          <p:nvPr>
            <p:ph type="sldNum" sz="quarter" idx="10"/>
          </p:nvPr>
        </p:nvSpPr>
        <p:spPr bwMode="auto">
          <a:xfrm>
            <a:off x="11088000" y="6660000"/>
            <a:ext cx="918000" cy="108000"/>
          </a:xfrm>
          <a:prstGeom prst="rect">
            <a:avLst/>
          </a:prstGeom>
        </p:spPr>
        <p:txBody>
          <a:bodyPr/>
          <a:lstStyle>
            <a:lvl1pPr algn="r">
              <a:defRPr sz="900">
                <a:latin typeface="+mn-lt"/>
              </a:defRPr>
            </a:lvl1pPr>
          </a:lstStyle>
          <a:p>
            <a:pPr>
              <a:defRPr/>
            </a:pPr>
            <a:fld id="{67001AD2-8E33-460C-B366-F9F101126BF9}" type="slidenum">
              <a:rPr lang="de-DE"/>
              <a:t>‹Nr.›</a:t>
            </a:fld>
            <a:endParaRPr lang="de-DE"/>
          </a:p>
        </p:txBody>
      </p:sp>
      <p:sp>
        <p:nvSpPr>
          <p:cNvPr id="285871819" name="Fußzeilenplatzhalter 2"/>
          <p:cNvSpPr>
            <a:spLocks noGrp="1"/>
          </p:cNvSpPr>
          <p:nvPr>
            <p:ph type="ftr" sz="quarter" idx="11"/>
          </p:nvPr>
        </p:nvSpPr>
        <p:spPr bwMode="auto">
          <a:xfrm>
            <a:off x="970942" y="6633369"/>
            <a:ext cx="10057606" cy="188913"/>
          </a:xfrm>
          <a:prstGeom prst="rect">
            <a:avLst/>
          </a:prstGeom>
        </p:spPr>
        <p:txBody>
          <a:bodyPr/>
          <a:lstStyle>
            <a:lvl1pPr algn="l">
              <a:defRPr sz="900">
                <a:solidFill>
                  <a:schemeClr val="tx2"/>
                </a:solidFill>
                <a:latin typeface="Arial Narrow"/>
              </a:defRPr>
            </a:lvl1pPr>
          </a:lstStyle>
          <a:p>
            <a:pPr>
              <a:defRPr/>
            </a:pPr>
            <a:endParaRPr lang="de-DE"/>
          </a:p>
        </p:txBody>
      </p:sp>
      <p:sp>
        <p:nvSpPr>
          <p:cNvPr id="2070957299" name="Inhaltsplatzhalter 2"/>
          <p:cNvSpPr>
            <a:spLocks noGrp="1"/>
          </p:cNvSpPr>
          <p:nvPr>
            <p:ph idx="12"/>
          </p:nvPr>
        </p:nvSpPr>
        <p:spPr bwMode="auto">
          <a:xfrm>
            <a:off x="947428" y="1485107"/>
            <a:ext cx="10178071" cy="4924425"/>
          </a:xfrm>
          <a:prstGeom prst="rect">
            <a:avLst/>
          </a:prstGeom>
        </p:spPr>
        <p:txBody>
          <a:bodyPr/>
          <a:lstStyle>
            <a:lvl1pPr marL="285750" indent="-285750">
              <a:buClr>
                <a:schemeClr val="accent1"/>
              </a:buClr>
              <a:buSzPct val="70000"/>
              <a:buFont typeface="Arial Narrow"/>
              <a:buChar char="►"/>
              <a:defRPr lang="de-DE" sz="2200">
                <a:solidFill>
                  <a:srgbClr val="000000"/>
                </a:solidFill>
                <a:latin typeface="Arial Narrow"/>
                <a:ea typeface="+mn-ea"/>
                <a:cs typeface="+mn-cs"/>
              </a:defRPr>
            </a:lvl1pPr>
            <a:lvl2pPr marL="327025" indent="-236538">
              <a:buClrTx/>
              <a:buSzPct val="100000"/>
              <a:buFont typeface="Arial"/>
              <a:buChar char="•"/>
              <a:defRPr lang="de-DE" sz="2200">
                <a:solidFill>
                  <a:srgbClr val="000000"/>
                </a:solidFill>
                <a:latin typeface="Arial Narrow"/>
                <a:ea typeface="+mn-ea"/>
                <a:cs typeface="+mn-cs"/>
              </a:defRPr>
            </a:lvl2pPr>
            <a:lvl3pPr marL="464344" indent="-241300">
              <a:buClrTx/>
              <a:buFont typeface="Arial"/>
              <a:buChar char="•"/>
              <a:defRPr sz="2200"/>
            </a:lvl3pPr>
            <a:lvl4pPr marL="598488" indent="-241300">
              <a:buClrTx/>
              <a:buFont typeface="Arial"/>
              <a:buChar char="•"/>
              <a:defRPr sz="2200"/>
            </a:lvl4pPr>
            <a:lvl5pPr marL="732632" indent="-238125">
              <a:buClrTx/>
              <a:buFont typeface="Arial"/>
              <a:buChar char="•"/>
              <a:defRPr sz="2200"/>
            </a:lvl5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a:p>
            <a:pPr marL="571500" indent="-571500">
              <a:buClr>
                <a:schemeClr val="accent1"/>
              </a:buClr>
              <a:buSzPct val="70000"/>
              <a:buFont typeface="Arial Narrow"/>
              <a:buChar char="►"/>
              <a:defRPr/>
            </a:pPr>
            <a:endParaRPr lang="de-DE"/>
          </a:p>
        </p:txBody>
      </p:sp>
      <p:sp>
        <p:nvSpPr>
          <p:cNvPr id="339509504" name="Titel 1"/>
          <p:cNvSpPr>
            <a:spLocks noGrp="1"/>
          </p:cNvSpPr>
          <p:nvPr>
            <p:ph type="title"/>
          </p:nvPr>
        </p:nvSpPr>
        <p:spPr bwMode="auto">
          <a:xfrm>
            <a:off x="947428" y="98425"/>
            <a:ext cx="9436894" cy="719932"/>
          </a:xfrm>
          <a:prstGeom prst="rect">
            <a:avLst/>
          </a:prstGeom>
        </p:spPr>
        <p:txBody>
          <a:bodyPr anchor="b" anchorCtr="0"/>
          <a:lstStyle>
            <a:lvl1pPr>
              <a:defRPr>
                <a:solidFill>
                  <a:schemeClr val="tx1"/>
                </a:solidFill>
              </a:defRPr>
            </a:lvl1pPr>
          </a:lstStyle>
          <a:p>
            <a:pPr>
              <a:defRPr/>
            </a:pPr>
            <a:r>
              <a:rPr lang="de-DE"/>
              <a:t>Titelmasterformat durch Klicken bearbeiten</a:t>
            </a:r>
            <a:endParaRPr/>
          </a:p>
        </p:txBody>
      </p:sp>
    </p:spTree>
    <p:extLst>
      <p:ext uri="{BB962C8B-B14F-4D97-AF65-F5344CB8AC3E}">
        <p14:creationId xmlns:p14="http://schemas.microsoft.com/office/powerpoint/2010/main" val="15408036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userDrawn="1">
  <p:cSld name="Titel, Inhalt und Bild">
    <p:spTree>
      <p:nvGrpSpPr>
        <p:cNvPr id="1" name=""/>
        <p:cNvGrpSpPr/>
        <p:nvPr/>
      </p:nvGrpSpPr>
      <p:grpSpPr bwMode="auto">
        <a:xfrm>
          <a:off x="0" y="0"/>
          <a:ext cx="0" cy="0"/>
          <a:chOff x="0" y="0"/>
          <a:chExt cx="0" cy="0"/>
        </a:xfrm>
      </p:grpSpPr>
      <p:sp>
        <p:nvSpPr>
          <p:cNvPr id="1250596943" name="Titel 1"/>
          <p:cNvSpPr>
            <a:spLocks noGrp="1"/>
          </p:cNvSpPr>
          <p:nvPr>
            <p:ph type="title"/>
          </p:nvPr>
        </p:nvSpPr>
        <p:spPr bwMode="auto">
          <a:xfrm>
            <a:off x="947428" y="98425"/>
            <a:ext cx="9436894" cy="719932"/>
          </a:xfrm>
          <a:prstGeom prst="rect">
            <a:avLst/>
          </a:prstGeom>
        </p:spPr>
        <p:txBody>
          <a:bodyPr anchor="b" anchorCtr="0"/>
          <a:lstStyle>
            <a:lvl1pPr>
              <a:defRPr>
                <a:solidFill>
                  <a:schemeClr val="tx1"/>
                </a:solidFill>
              </a:defRPr>
            </a:lvl1pPr>
          </a:lstStyle>
          <a:p>
            <a:pPr>
              <a:defRPr/>
            </a:pPr>
            <a:r>
              <a:rPr lang="de-DE"/>
              <a:t>Titelmasterformat durch Klicken bearbeiten</a:t>
            </a:r>
            <a:endParaRPr/>
          </a:p>
        </p:txBody>
      </p:sp>
      <p:sp>
        <p:nvSpPr>
          <p:cNvPr id="1598306368" name="Rectangle 3"/>
          <p:cNvSpPr>
            <a:spLocks noGrp="1"/>
          </p:cNvSpPr>
          <p:nvPr>
            <p:ph type="sldNum" sz="quarter" idx="10"/>
          </p:nvPr>
        </p:nvSpPr>
        <p:spPr bwMode="auto">
          <a:xfrm>
            <a:off x="11088000" y="6660000"/>
            <a:ext cx="918000" cy="108000"/>
          </a:xfrm>
          <a:prstGeom prst="rect">
            <a:avLst/>
          </a:prstGeom>
        </p:spPr>
        <p:txBody>
          <a:bodyPr/>
          <a:lstStyle>
            <a:lvl1pPr>
              <a:defRPr/>
            </a:lvl1pPr>
          </a:lstStyle>
          <a:p>
            <a:pPr>
              <a:defRPr/>
            </a:pPr>
            <a:fld id="{6D79B608-30BF-4780-AD74-2A39D90104E2}" type="slidenum">
              <a:rPr lang="de-DE"/>
              <a:t>‹Nr.›</a:t>
            </a:fld>
            <a:endParaRPr lang="de-DE"/>
          </a:p>
        </p:txBody>
      </p:sp>
      <p:sp>
        <p:nvSpPr>
          <p:cNvPr id="902353278" name="Bildplatzhalter 7"/>
          <p:cNvSpPr>
            <a:spLocks noGrp="1"/>
          </p:cNvSpPr>
          <p:nvPr>
            <p:ph type="pic" sz="quarter" idx="12"/>
          </p:nvPr>
        </p:nvSpPr>
        <p:spPr bwMode="auto">
          <a:xfrm>
            <a:off x="4871864" y="1485107"/>
            <a:ext cx="7020893" cy="4924425"/>
          </a:xfrm>
          <a:prstGeom prst="rect">
            <a:avLst/>
          </a:prstGeom>
        </p:spPr>
        <p:txBody>
          <a:bodyPr/>
          <a:lstStyle/>
          <a:p>
            <a:pPr>
              <a:defRPr/>
            </a:pPr>
            <a:endParaRPr lang="de-DE"/>
          </a:p>
        </p:txBody>
      </p:sp>
      <p:sp>
        <p:nvSpPr>
          <p:cNvPr id="1318200995" name="Fußzeilenplatzhalter 2"/>
          <p:cNvSpPr>
            <a:spLocks noGrp="1"/>
          </p:cNvSpPr>
          <p:nvPr>
            <p:ph type="ftr" sz="quarter" idx="11"/>
          </p:nvPr>
        </p:nvSpPr>
        <p:spPr bwMode="auto">
          <a:xfrm>
            <a:off x="970942" y="6633369"/>
            <a:ext cx="10057606" cy="188913"/>
          </a:xfrm>
          <a:prstGeom prst="rect">
            <a:avLst/>
          </a:prstGeom>
        </p:spPr>
        <p:txBody>
          <a:bodyPr/>
          <a:lstStyle>
            <a:lvl1pPr algn="l">
              <a:defRPr sz="900">
                <a:solidFill>
                  <a:schemeClr val="tx2"/>
                </a:solidFill>
                <a:latin typeface="Arial Narrow"/>
              </a:defRPr>
            </a:lvl1pPr>
          </a:lstStyle>
          <a:p>
            <a:pPr>
              <a:defRPr/>
            </a:pPr>
            <a:endParaRPr/>
          </a:p>
        </p:txBody>
      </p:sp>
      <p:sp>
        <p:nvSpPr>
          <p:cNvPr id="412989835" name="Inhaltsplatzhalter 2"/>
          <p:cNvSpPr>
            <a:spLocks noGrp="1"/>
          </p:cNvSpPr>
          <p:nvPr>
            <p:ph idx="1"/>
          </p:nvPr>
        </p:nvSpPr>
        <p:spPr bwMode="auto">
          <a:xfrm>
            <a:off x="947428" y="1484784"/>
            <a:ext cx="3600400" cy="4924748"/>
          </a:xfrm>
          <a:prstGeom prst="rect">
            <a:avLst/>
          </a:prstGeom>
        </p:spPr>
        <p:txBody>
          <a:bodyPr/>
          <a:lstStyle>
            <a:lvl1pPr>
              <a:defRPr sz="2200"/>
            </a:lvl1pPr>
            <a:lvl2pPr marL="327025" indent="-236538">
              <a:buClrTx/>
              <a:buSzPct val="100000"/>
              <a:buFont typeface="Arial"/>
              <a:buChar char="•"/>
              <a:defRPr sz="2200"/>
            </a:lvl2pPr>
            <a:lvl3pPr marL="464344" indent="-241300">
              <a:buClrTx/>
              <a:buFont typeface="Arial"/>
              <a:buChar char="•"/>
              <a:defRPr sz="2200"/>
            </a:lvl3pPr>
            <a:lvl4pPr marL="598488" indent="-241300">
              <a:buClrTx/>
              <a:buFont typeface="Arial"/>
              <a:buChar char="•"/>
              <a:defRPr sz="2200"/>
            </a:lvl4pPr>
            <a:lvl5pPr marL="732632" indent="-238125">
              <a:buClrTx/>
              <a:buFont typeface="Arial"/>
              <a:buChar char="•"/>
              <a:defRPr sz="2200"/>
            </a:lvl5pPr>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extLst>
      <p:ext uri="{BB962C8B-B14F-4D97-AF65-F5344CB8AC3E}">
        <p14:creationId xmlns:p14="http://schemas.microsoft.com/office/powerpoint/2010/main" val="2218574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obj" userDrawn="1">
  <p:cSld name="Titel und Inhalt">
    <p:spTree>
      <p:nvGrpSpPr>
        <p:cNvPr id="1" name=""/>
        <p:cNvGrpSpPr/>
        <p:nvPr/>
      </p:nvGrpSpPr>
      <p:grpSpPr bwMode="auto">
        <a:xfrm>
          <a:off x="0" y="0"/>
          <a:ext cx="0" cy="0"/>
          <a:chOff x="0" y="0"/>
          <a:chExt cx="0" cy="0"/>
        </a:xfrm>
      </p:grpSpPr>
      <p:sp>
        <p:nvSpPr>
          <p:cNvPr id="1004771581" name="Titel 1"/>
          <p:cNvSpPr>
            <a:spLocks noGrp="1"/>
          </p:cNvSpPr>
          <p:nvPr>
            <p:ph type="title"/>
          </p:nvPr>
        </p:nvSpPr>
        <p:spPr bwMode="auto"/>
        <p:txBody>
          <a:bodyPr/>
          <a:lstStyle/>
          <a:p>
            <a:pPr>
              <a:defRPr/>
            </a:pPr>
            <a:r>
              <a:rPr lang="de-DE"/>
              <a:t>Mastertitelformat bearbeiten</a:t>
            </a:r>
            <a:endParaRPr/>
          </a:p>
        </p:txBody>
      </p:sp>
      <p:sp>
        <p:nvSpPr>
          <p:cNvPr id="912918656" name="Inhaltsplatzhalter 2"/>
          <p:cNvSpPr>
            <a:spLocks noGrp="1"/>
          </p:cNvSpPr>
          <p:nvPr>
            <p:ph idx="1"/>
          </p:nvPr>
        </p:nvSpPr>
        <p:spPr bwMode="auto"/>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9011461" name="Datumsplatzhalter 3"/>
          <p:cNvSpPr>
            <a:spLocks noGrp="1"/>
          </p:cNvSpPr>
          <p:nvPr>
            <p:ph type="dt" sz="half" idx="10"/>
          </p:nvPr>
        </p:nvSpPr>
        <p:spPr bwMode="auto"/>
        <p:txBody>
          <a:bodyPr/>
          <a:lstStyle/>
          <a:p>
            <a:pPr>
              <a:defRPr/>
            </a:pPr>
            <a:fld id="{A64E2B20-45DF-8C48-87F4-74F12A3CD747}" type="datetimeFigureOut">
              <a:rPr lang="de-DE"/>
              <a:t>16.12.2025</a:t>
            </a:fld>
            <a:endParaRPr lang="de-DE"/>
          </a:p>
        </p:txBody>
      </p:sp>
      <p:sp>
        <p:nvSpPr>
          <p:cNvPr id="227980531" name="Fußzeilenplatzhalter 4"/>
          <p:cNvSpPr>
            <a:spLocks noGrp="1"/>
          </p:cNvSpPr>
          <p:nvPr>
            <p:ph type="ftr" sz="quarter" idx="11"/>
          </p:nvPr>
        </p:nvSpPr>
        <p:spPr bwMode="auto">
          <a:xfrm>
            <a:off x="4038600" y="6356350"/>
            <a:ext cx="4114800" cy="365125"/>
          </a:xfrm>
          <a:prstGeom prst="rect">
            <a:avLst/>
          </a:prstGeom>
        </p:spPr>
        <p:txBody>
          <a:bodyPr/>
          <a:lstStyle/>
          <a:p>
            <a:pPr>
              <a:defRPr/>
            </a:pPr>
            <a:endParaRPr lang="de-DE"/>
          </a:p>
        </p:txBody>
      </p:sp>
      <p:sp>
        <p:nvSpPr>
          <p:cNvPr id="1489131010" name="Foliennummernplatzhalter 5"/>
          <p:cNvSpPr>
            <a:spLocks noGrp="1"/>
          </p:cNvSpPr>
          <p:nvPr>
            <p:ph type="sldNum" sz="quarter" idx="12"/>
          </p:nvPr>
        </p:nvSpPr>
        <p:spPr bwMode="auto"/>
        <p:txBody>
          <a:bodyPr/>
          <a:lstStyle/>
          <a:p>
            <a:pPr>
              <a:defRPr/>
            </a:pPr>
            <a:fld id="{DD110324-F8B3-E147-A436-157875EF518D}" type="slidenum">
              <a:rPr lang="de-DE"/>
              <a:t>‹Nr.›</a:t>
            </a:fld>
            <a:endParaRPr lang="de-DE"/>
          </a:p>
        </p:txBody>
      </p:sp>
    </p:spTree>
    <p:extLst>
      <p:ext uri="{BB962C8B-B14F-4D97-AF65-F5344CB8AC3E}">
        <p14:creationId xmlns:p14="http://schemas.microsoft.com/office/powerpoint/2010/main" val="6140068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10655" y="0"/>
            <a:ext cx="12181345"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6425637"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16.12.2025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3" name="Grafik 12">
            <a:extLst>
              <a:ext uri="{FF2B5EF4-FFF2-40B4-BE49-F238E27FC236}">
                <a16:creationId xmlns:a16="http://schemas.microsoft.com/office/drawing/2014/main" id="{E49C6A91-7F04-8ACC-3AEC-8989D09492CB}"/>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8216336" y="572791"/>
            <a:ext cx="3768281" cy="604076"/>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 id="2147483674" r:id="rId7"/>
    <p:sldLayoutId id="2147483675" r:id="rId8"/>
    <p:sldLayoutId id="2147483676" r:id="rId9"/>
    <p:sldLayoutId id="2147483677" r:id="rId10"/>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s://www.oncoo.de/oncoo.php"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9.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hyperlink" Target="https://www.mimikama.org/ursula-von-der-leyen-fake-cover/"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hyperlink" Target="https://www.mimikama.org/ursula-von-der-leyen-fake-cover/" TargetMode="Externa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hyperlink" Target="https://simplymaps.de/karten-download/laenderkarten/vektor-landkarte-deutschland-politisch-3mio/"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hyperlink" Target="https://www.mimikama.org/ursula-von-der-leyen-fake-cover/"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hyperlink" Target="https://www.mimikama.org/ursula-von-der-leyen-fake-cover/"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hyperlink" Target="https://www.msn.com/de-de/nachrichten/politik/umfrage-hammer-vor-bundestagswahl-gr%C3%BCn-dunkelrot-rot-liegt-vorne/ar-AA1yPGoU?ocid=msedgdhp&amp;pc=U531&amp;cvid=136a88260c7a4ebae6e14fa1c806b5e5&amp;ei=15"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msn.com/de-de/nachrichten/politik/umfrage-hammer-vor-bundestagswahl-gr%C3%BCn-dunkelrot-rot-liegt-vorne/ar-AA1yPGoU?ocid=msedgdhp&amp;pc=U531&amp;cvid=136a88260c7a4ebae6e14fa1c806b5e5&amp;ei=15" TargetMode="Externa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hyperlink" Target="https://www.der-postillon.com/2025/02/klartext-weidel.html" TargetMode="Externa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hyperlink" Target="https://www.der-postillon.com/2025/02/klartext-weidel.html" TargetMode="Externa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hyperlink" Target="https://norbert-pohlmann.com/glossar-cyber-sicherheit/echokammer/" TargetMode="External"/><Relationship Id="rId5" Type="http://schemas.openxmlformats.org/officeDocument/2006/relationships/image" Target="../media/image47.png"/><Relationship Id="rId4" Type="http://schemas.openxmlformats.org/officeDocument/2006/relationships/hyperlink" Target="https://www.bpb.de/kurz-knapp/lexika/lexikon-in-einfacher-sprache/303050/filterblase/"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https://norbert-pohlmann.com/glossar-cyber-sicherheit/echokammer/" TargetMode="External"/><Relationship Id="rId5" Type="http://schemas.openxmlformats.org/officeDocument/2006/relationships/image" Target="../media/image47.png"/><Relationship Id="rId4" Type="http://schemas.openxmlformats.org/officeDocument/2006/relationships/hyperlink" Target="https://www.bpb.de/kurz-knapp/lexika/lexikon-in-einfacher-sprache/303050/filterblase/"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49.sv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4.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2.svg"/></Relationships>
</file>

<file path=ppt/slides/_rels/slide4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60.sv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67.sv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65.svg"/><Relationship Id="rId5" Type="http://schemas.openxmlformats.org/officeDocument/2006/relationships/image" Target="../media/image64.png"/><Relationship Id="rId4" Type="http://schemas.openxmlformats.org/officeDocument/2006/relationships/image" Target="../media/image63.svg"/></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hyperlink" Target="https://cemas.io/blog/desinformation-demokratiegefaehrdung/"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57.xml.rels><?xml version="1.0" encoding="UTF-8" standalone="yes"?>
<Relationships xmlns="http://schemas.openxmlformats.org/package/2006/relationships"><Relationship Id="rId3" Type="http://schemas.openxmlformats.org/officeDocument/2006/relationships/hyperlink" Target="https://www.oncoo.de/oncoo.php" TargetMode="External"/><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3" Type="http://schemas.openxmlformats.org/officeDocument/2006/relationships/hyperlink" Target="https://doi.org/10.1080/15391523.2024.2338451" TargetMode="External"/><Relationship Id="rId7" Type="http://schemas.openxmlformats.org/officeDocument/2006/relationships/hyperlink" Target="https://dagstuhl.gi.de/dagstuhl-erklaerung"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hyperlink" Target="https://cemas.io/blog/desinformation-demokratiegefaehrdung/" TargetMode="External"/><Relationship Id="rId5" Type="http://schemas.openxmlformats.org/officeDocument/2006/relationships/hyperlink" Target="https://www.bundesregierung.de/breg-de/aktuelles/ai-act-2285944" TargetMode="External"/><Relationship Id="rId4" Type="http://schemas.openxmlformats.org/officeDocument/2006/relationships/hyperlink" Target="https://www.bpb.de/lernen/games/fakeittomakeit/" TargetMode="External"/></Relationships>
</file>

<file path=ppt/slides/_rels/slide77.xml.rels><?xml version="1.0" encoding="UTF-8" standalone="yes"?>
<Relationships xmlns="http://schemas.openxmlformats.org/package/2006/relationships"><Relationship Id="rId3" Type="http://schemas.openxmlformats.org/officeDocument/2006/relationships/hyperlink" Target="https://doi.org/10.1080/10463283.2021.1876983" TargetMode="External"/><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hyperlink" Target="https://doi.org/10.1016/j.chb.2024.108548"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s://doi.org/10.1080/13669877.2018.1443491" TargetMode="External"/><Relationship Id="rId7" Type="http://schemas.openxmlformats.org/officeDocument/2006/relationships/hyperlink" Target="https://doi.org/10.5771/1615-634X-2018-4-526" TargetMode="External"/><Relationship Id="rId2" Type="http://schemas.openxmlformats.org/officeDocument/2006/relationships/notesSlide" Target="../notesSlides/notesSlide69.xml"/><Relationship Id="rId1" Type="http://schemas.openxmlformats.org/officeDocument/2006/relationships/slideLayout" Target="../slideLayouts/slideLayout7.xml"/><Relationship Id="rId6" Type="http://schemas.openxmlformats.org/officeDocument/2006/relationships/hyperlink" Target="https://doi.org/10.1111/bjop.12551" TargetMode="External"/><Relationship Id="rId5" Type="http://schemas.openxmlformats.org/officeDocument/2006/relationships/hyperlink" Target="https://doi.org/10.1098/rsos.211719" TargetMode="External"/><Relationship Id="rId4" Type="http://schemas.openxmlformats.org/officeDocument/2006/relationships/hyperlink" Target="https://doi.org/10.37016/mr-2020-47"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81.svg"/><Relationship Id="rId2" Type="http://schemas.openxmlformats.org/officeDocument/2006/relationships/image" Target="../media/image80.png"/><Relationship Id="rId1" Type="http://schemas.openxmlformats.org/officeDocument/2006/relationships/slideLayout" Target="../slideLayouts/slideLayout4.xml"/><Relationship Id="rId5" Type="http://schemas.openxmlformats.org/officeDocument/2006/relationships/image" Target="../media/image83.svg"/><Relationship Id="rId4" Type="http://schemas.openxmlformats.org/officeDocument/2006/relationships/image" Target="../media/image82.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Politische Medienkompetenz stärken!</a:t>
            </a:r>
            <a:br>
              <a:rPr lang="de-DE" dirty="0"/>
            </a:br>
            <a:r>
              <a:rPr lang="de-DE" dirty="0"/>
              <a:t>Wege zur Auseinandersetzung mit Fake News im Politikunterricht</a:t>
            </a:r>
            <a:br>
              <a:rPr lang="de-DE" dirty="0"/>
            </a:br>
            <a:r>
              <a:rPr lang="de-DE" i="1" dirty="0"/>
              <a:t>Baustein 1</a:t>
            </a:r>
          </a:p>
        </p:txBody>
      </p:sp>
      <p:sp>
        <p:nvSpPr>
          <p:cNvPr id="6" name="Untertitel 2">
            <a:extLst>
              <a:ext uri="{FF2B5EF4-FFF2-40B4-BE49-F238E27FC236}">
                <a16:creationId xmlns:a16="http://schemas.microsoft.com/office/drawing/2014/main" id="{7535B463-2099-EF4B-5E39-3D229AF546B5}"/>
              </a:ext>
            </a:extLst>
          </p:cNvPr>
          <p:cNvSpPr>
            <a:spLocks noGrp="1"/>
          </p:cNvSpPr>
          <p:nvPr>
            <p:ph type="subTitle" idx="1"/>
          </p:nvPr>
        </p:nvSpPr>
        <p:spPr>
          <a:xfrm>
            <a:off x="1328737" y="1746015"/>
            <a:ext cx="728663" cy="305252"/>
          </a:xfrm>
        </p:spPr>
        <p:txBody>
          <a:bodyPr/>
          <a:lstStyle/>
          <a:p>
            <a:r>
              <a:rPr lang="de-DE" dirty="0"/>
              <a:t>Politik</a:t>
            </a:r>
          </a:p>
        </p:txBody>
      </p:sp>
    </p:spTree>
    <p:extLst>
      <p:ext uri="{BB962C8B-B14F-4D97-AF65-F5344CB8AC3E}">
        <p14:creationId xmlns:p14="http://schemas.microsoft.com/office/powerpoint/2010/main" val="33395525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32188794" name="Inhaltsplatzhalter 2"/>
          <p:cNvSpPr>
            <a:spLocks noGrp="1"/>
          </p:cNvSpPr>
          <p:nvPr>
            <p:ph idx="12"/>
          </p:nvPr>
        </p:nvSpPr>
        <p:spPr bwMode="auto">
          <a:xfrm>
            <a:off x="947428" y="1708931"/>
            <a:ext cx="10178071" cy="4924425"/>
          </a:xfrm>
        </p:spPr>
        <p:txBody>
          <a:bodyPr/>
          <a:lstStyle/>
          <a:p>
            <a:pPr marL="0" indent="0">
              <a:lnSpc>
                <a:spcPct val="100000"/>
              </a:lnSpc>
              <a:buClr>
                <a:schemeClr val="accent2"/>
              </a:buClr>
              <a:buNone/>
              <a:defRPr/>
            </a:pPr>
            <a:r>
              <a:rPr lang="de-DE" sz="2400" dirty="0">
                <a:latin typeface="+mn-lt"/>
              </a:rPr>
              <a:t>Weitere Aussagen zum </a:t>
            </a:r>
            <a:r>
              <a:rPr lang="de-DE" sz="2400" b="1" dirty="0">
                <a:latin typeface="+mn-lt"/>
              </a:rPr>
              <a:t>Mediennutzungsverhalten</a:t>
            </a:r>
            <a:r>
              <a:rPr lang="de-DE" sz="2400" dirty="0">
                <a:latin typeface="+mn-lt"/>
              </a:rPr>
              <a:t> einbinden: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Das Internet ist eine gute Informationsquelle.</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Über Politik informiere ich mich hauptsächlich in sozialen Medien.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Durch soziale Medien gelange ich an Informationen, die in den klassischen Medien nicht erwähnt werden.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Wenn mir </a:t>
            </a:r>
            <a:r>
              <a:rPr lang="de-DE" sz="2400" dirty="0" err="1">
                <a:latin typeface="+mn-lt"/>
              </a:rPr>
              <a:t>Freund:innen</a:t>
            </a:r>
            <a:r>
              <a:rPr lang="de-DE" sz="2400" dirty="0">
                <a:latin typeface="+mn-lt"/>
              </a:rPr>
              <a:t> und Familie etwas senden, vertraue ich darauf, dass es korrekt ist.</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Ich bin gut darin, Fake News zu erkennen.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Wingdings" panose="05000000000000000000" pitchFamily="2" charset="2"/>
              <a:buChar char="Ø"/>
              <a:defRPr/>
            </a:pPr>
            <a:r>
              <a:rPr lang="de-DE" sz="2400" b="1" dirty="0">
                <a:latin typeface="+mn-lt"/>
              </a:rPr>
              <a:t>Positionierungslinie</a:t>
            </a:r>
            <a:r>
              <a:rPr lang="de-DE" sz="2400" dirty="0">
                <a:latin typeface="+mn-lt"/>
              </a:rPr>
              <a:t> mit zwei Polen: Stimme zu/Ja – Stimme nicht zu /Nein</a:t>
            </a:r>
            <a:endParaRPr sz="2400" dirty="0">
              <a:latin typeface="+mn-lt"/>
            </a:endParaRPr>
          </a:p>
        </p:txBody>
      </p:sp>
      <p:sp>
        <p:nvSpPr>
          <p:cNvPr id="1061451470" name="Titel 3"/>
          <p:cNvSpPr>
            <a:spLocks noGrp="1"/>
          </p:cNvSpPr>
          <p:nvPr>
            <p:ph type="title"/>
          </p:nvPr>
        </p:nvSpPr>
        <p:spPr bwMode="auto">
          <a:xfrm>
            <a:off x="947428" y="548829"/>
            <a:ext cx="7245596" cy="719932"/>
          </a:xfrm>
        </p:spPr>
        <p:txBody>
          <a:bodyPr/>
          <a:lstStyle/>
          <a:p>
            <a:pPr>
              <a:defRPr/>
            </a:pPr>
            <a:r>
              <a:rPr lang="de-DE" sz="3300" dirty="0"/>
              <a:t>Einsatz im Unterricht zur Reflexion der Mediennutzung</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79295107" name="Titel 1"/>
          <p:cNvSpPr>
            <a:spLocks noGrp="1"/>
          </p:cNvSpPr>
          <p:nvPr>
            <p:ph type="title"/>
          </p:nvPr>
        </p:nvSpPr>
        <p:spPr bwMode="auto"/>
        <p:txBody>
          <a:bodyPr/>
          <a:lstStyle/>
          <a:p>
            <a:pPr>
              <a:defRPr/>
            </a:pPr>
            <a:endParaRPr lang="de-DE"/>
          </a:p>
        </p:txBody>
      </p:sp>
      <p:sp>
        <p:nvSpPr>
          <p:cNvPr id="804721457" name="Inhaltsplatzhalter 4"/>
          <p:cNvSpPr>
            <a:spLocks noGrp="1"/>
          </p:cNvSpPr>
          <p:nvPr>
            <p:ph idx="1"/>
          </p:nvPr>
        </p:nvSpPr>
        <p:spPr bwMode="auto">
          <a:xfrm>
            <a:off x="1019175" y="2082994"/>
            <a:ext cx="9436894" cy="719932"/>
          </a:xfrm>
        </p:spPr>
        <p:txBody>
          <a:bodyPr/>
          <a:lstStyle/>
          <a:p>
            <a:pPr>
              <a:defRPr/>
            </a:pPr>
            <a:r>
              <a:rPr lang="de-DE" sz="3300" dirty="0">
                <a:solidFill>
                  <a:srgbClr val="000000"/>
                </a:solidFill>
              </a:rPr>
              <a:t>Welche Erwartungen haben Sie an die Fortbildung?</a:t>
            </a:r>
          </a:p>
          <a:p>
            <a:pPr>
              <a:defRPr/>
            </a:pPr>
            <a:endParaRPr lang="de-DE" sz="3300" dirty="0">
              <a:solidFill>
                <a:srgbClr val="000000"/>
              </a:solidFill>
            </a:endParaRPr>
          </a:p>
          <a:p>
            <a:pPr>
              <a:defRPr/>
            </a:pPr>
            <a:r>
              <a:rPr lang="de-DE" sz="3300" i="1" dirty="0">
                <a:solidFill>
                  <a:srgbClr val="000000"/>
                </a:solidFill>
              </a:rPr>
              <a:t>[Kartenabfrage über </a:t>
            </a:r>
            <a:r>
              <a:rPr lang="de-DE" sz="3300" i="1" dirty="0" err="1">
                <a:solidFill>
                  <a:srgbClr val="000000"/>
                </a:solidFill>
                <a:hlinkClick r:id="rId3"/>
              </a:rPr>
              <a:t>Oncoo</a:t>
            </a:r>
            <a:r>
              <a:rPr lang="de-DE" sz="3300" i="1" dirty="0">
                <a:solidFill>
                  <a:srgbClr val="000000"/>
                </a:solidFill>
              </a:rPr>
              <a:t>]</a:t>
            </a:r>
            <a:endParaRPr i="1" dirty="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85905396" name="Titel 3"/>
          <p:cNvSpPr>
            <a:spLocks noGrp="1"/>
          </p:cNvSpPr>
          <p:nvPr>
            <p:ph type="title"/>
          </p:nvPr>
        </p:nvSpPr>
        <p:spPr bwMode="auto">
          <a:xfrm>
            <a:off x="983432" y="548680"/>
            <a:ext cx="9436894" cy="719932"/>
          </a:xfrm>
        </p:spPr>
        <p:txBody>
          <a:bodyPr/>
          <a:lstStyle/>
          <a:p>
            <a:pPr>
              <a:defRPr/>
            </a:pPr>
            <a:r>
              <a:rPr lang="de-DE" sz="3300" dirty="0"/>
              <a:t>Aufbau der Fortbildung</a:t>
            </a:r>
            <a:endParaRPr dirty="0"/>
          </a:p>
        </p:txBody>
      </p:sp>
      <p:graphicFrame>
        <p:nvGraphicFramePr>
          <p:cNvPr id="1695423502" name="Tabelle 6"/>
          <p:cNvGraphicFramePr>
            <a:graphicFrameLocks noGrp="1"/>
          </p:cNvGraphicFramePr>
          <p:nvPr>
            <p:extLst>
              <p:ext uri="{D42A27DB-BD31-4B8C-83A1-F6EECF244321}">
                <p14:modId xmlns:p14="http://schemas.microsoft.com/office/powerpoint/2010/main" val="757933610"/>
              </p:ext>
            </p:extLst>
          </p:nvPr>
        </p:nvGraphicFramePr>
        <p:xfrm>
          <a:off x="911424" y="1485106"/>
          <a:ext cx="10318230" cy="4476750"/>
        </p:xfrm>
        <a:graphic>
          <a:graphicData uri="http://schemas.openxmlformats.org/drawingml/2006/table">
            <a:tbl>
              <a:tblPr bandRow="1">
                <a:tableStyleId>{2D5ABB26-0587-4C30-8999-92F81FD0307C}</a:tableStyleId>
              </a:tblPr>
              <a:tblGrid>
                <a:gridCol w="1107607">
                  <a:extLst>
                    <a:ext uri="{9D8B030D-6E8A-4147-A177-3AD203B41FA5}">
                      <a16:colId xmlns:a16="http://schemas.microsoft.com/office/drawing/2014/main" val="20000"/>
                    </a:ext>
                  </a:extLst>
                </a:gridCol>
                <a:gridCol w="9210623">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rgbClr val="000000"/>
                          </a:solidFill>
                        </a:rPr>
                        <a:t>IV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 </a:t>
                      </a:r>
                      <a:r>
                        <a:rPr lang="de-DE" sz="2400" dirty="0" err="1">
                          <a:solidFill>
                            <a:srgbClr val="000000"/>
                          </a:solidFill>
                        </a:rPr>
                        <a:t>Debunking</a:t>
                      </a:r>
                      <a:endParaRPr sz="105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a:solidFill>
                            <a:srgbClr val="000000"/>
                          </a:solidFill>
                        </a:rPr>
                        <a:t>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II: </a:t>
                      </a:r>
                      <a:r>
                        <a:rPr lang="de-DE" sz="2400" dirty="0" err="1">
                          <a:solidFill>
                            <a:srgbClr val="000000"/>
                          </a:solidFill>
                        </a:rPr>
                        <a:t>Prebunking</a:t>
                      </a:r>
                      <a:endParaRPr sz="105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a:solidFill>
                            <a:srgbClr val="000000"/>
                          </a:solidFill>
                        </a:rPr>
                        <a:t>VI</a:t>
                      </a:r>
                      <a:endParaRPr sz="1050">
                        <a:solidFill>
                          <a:srgbClr val="000000"/>
                        </a:solidFill>
                      </a:endParaRPr>
                    </a:p>
                  </a:txBody>
                  <a:tcPr marL="45720" marR="45720" marT="22860" marB="22860"/>
                </a:tc>
                <a:tc>
                  <a:txBody>
                    <a:bodyPr/>
                    <a:lstStyle/>
                    <a:p>
                      <a:pPr>
                        <a:defRPr/>
                      </a:pPr>
                      <a:r>
                        <a:rPr lang="de-DE" sz="2400">
                          <a:solidFill>
                            <a:srgbClr val="000000"/>
                          </a:solidFill>
                        </a:rPr>
                        <a:t>Deepfakes – Desinformation in neuer Qualität?</a:t>
                      </a:r>
                      <a:endParaRPr sz="105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9D1220C5-D23A-9CCC-B355-8583C85EBD5A}"/>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9B572D74-8366-C5F1-71C4-310A655CA2F4}"/>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A2BC43D8-9B5F-50EF-919E-3B36FF082518}"/>
              </a:ext>
            </a:extLst>
          </p:cNvPr>
          <p:cNvGraphicFramePr>
            <a:graphicFrameLocks noGrp="1"/>
          </p:cNvGraphicFramePr>
          <p:nvPr>
            <p:extLst>
              <p:ext uri="{D42A27DB-BD31-4B8C-83A1-F6EECF244321}">
                <p14:modId xmlns:p14="http://schemas.microsoft.com/office/powerpoint/2010/main" val="726418103"/>
              </p:ext>
            </p:extLst>
          </p:nvPr>
        </p:nvGraphicFramePr>
        <p:xfrm>
          <a:off x="911423" y="1485106"/>
          <a:ext cx="10513439" cy="4476750"/>
        </p:xfrm>
        <a:graphic>
          <a:graphicData uri="http://schemas.openxmlformats.org/drawingml/2006/table">
            <a:tbl>
              <a:tblPr bandRow="1">
                <a:tableStyleId>{2D5ABB26-0587-4C30-8999-92F81FD0307C}</a:tableStyleId>
              </a:tblPr>
              <a:tblGrid>
                <a:gridCol w="1128562">
                  <a:extLst>
                    <a:ext uri="{9D8B030D-6E8A-4147-A177-3AD203B41FA5}">
                      <a16:colId xmlns:a16="http://schemas.microsoft.com/office/drawing/2014/main" val="20000"/>
                    </a:ext>
                  </a:extLst>
                </a:gridCol>
                <a:gridCol w="9384877">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1">
                          <a:solidFill>
                            <a:srgbClr val="000000"/>
                          </a:solidFill>
                        </a:rPr>
                        <a:t>II</a:t>
                      </a:r>
                      <a:endParaRPr sz="1050" b="1">
                        <a:solidFill>
                          <a:srgbClr val="000000"/>
                        </a:solidFill>
                      </a:endParaRPr>
                    </a:p>
                  </a:txBody>
                  <a:tcPr marL="45720" marR="45720" marT="22860" marB="22860"/>
                </a:tc>
                <a:tc>
                  <a:txBody>
                    <a:bodyPr/>
                    <a:lstStyle/>
                    <a:p>
                      <a:pPr>
                        <a:defRPr/>
                      </a:pPr>
                      <a:r>
                        <a:rPr lang="de-DE" sz="2400" b="1" dirty="0">
                          <a:solidFill>
                            <a:srgbClr val="000000"/>
                          </a:solidFill>
                        </a:rPr>
                        <a:t>Politische Medienbildung in der digitalen Welt</a:t>
                      </a:r>
                      <a:endParaRPr sz="1050" b="1"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rgbClr val="000000"/>
                          </a:solidFill>
                        </a:rPr>
                        <a:t>IV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 </a:t>
                      </a:r>
                      <a:r>
                        <a:rPr lang="de-DE" sz="2400" dirty="0" err="1">
                          <a:solidFill>
                            <a:srgbClr val="000000"/>
                          </a:solidFill>
                        </a:rPr>
                        <a:t>Debunking</a:t>
                      </a:r>
                      <a:endParaRPr sz="105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a:solidFill>
                            <a:srgbClr val="000000"/>
                          </a:solidFill>
                        </a:rPr>
                        <a:t>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II: </a:t>
                      </a:r>
                      <a:r>
                        <a:rPr lang="de-DE" sz="2400" dirty="0" err="1">
                          <a:solidFill>
                            <a:srgbClr val="000000"/>
                          </a:solidFill>
                        </a:rPr>
                        <a:t>Prebunking</a:t>
                      </a:r>
                      <a:endParaRPr sz="105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a:solidFill>
                            <a:srgbClr val="000000"/>
                          </a:solidFill>
                        </a:rPr>
                        <a:t>VI</a:t>
                      </a:r>
                      <a:endParaRPr sz="1050">
                        <a:solidFill>
                          <a:srgbClr val="000000"/>
                        </a:solidFill>
                      </a:endParaRPr>
                    </a:p>
                  </a:txBody>
                  <a:tcPr marL="45720" marR="45720" marT="22860" marB="22860"/>
                </a:tc>
                <a:tc>
                  <a:txBody>
                    <a:bodyPr/>
                    <a:lstStyle/>
                    <a:p>
                      <a:pPr>
                        <a:defRPr/>
                      </a:pPr>
                      <a:r>
                        <a:rPr lang="de-DE" sz="2400">
                          <a:solidFill>
                            <a:srgbClr val="000000"/>
                          </a:solidFill>
                        </a:rPr>
                        <a:t>Deepfakes – Desinformation in neuer Qualität?</a:t>
                      </a:r>
                      <a:endParaRPr sz="105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6492446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947738" y="1555826"/>
            <a:ext cx="9567863" cy="5296454"/>
          </a:xfrm>
        </p:spPr>
        <p:txBody>
          <a:bodyPr>
            <a:normAutofit/>
          </a:bodyPr>
          <a:lstStyle/>
          <a:p>
            <a:pPr marL="342900" indent="-342900">
              <a:lnSpc>
                <a:spcPct val="100000"/>
              </a:lnSpc>
              <a:spcAft>
                <a:spcPts val="1272"/>
              </a:spcAft>
              <a:buClr>
                <a:schemeClr val="accent2"/>
              </a:buClr>
              <a:buFont typeface="Arial" panose="020B0604020202020204" pitchFamily="34" charset="0"/>
              <a:buChar char="•"/>
              <a:defRPr/>
            </a:pPr>
            <a:r>
              <a:rPr lang="de-DE" sz="2400" dirty="0"/>
              <a:t>„Doppelcharakter“ von Medien </a:t>
            </a:r>
            <a:r>
              <a:rPr lang="de-DE" sz="2400" i="1" dirty="0"/>
              <a:t>(</a:t>
            </a:r>
            <a:r>
              <a:rPr lang="de-DE" sz="2400" i="1" dirty="0" err="1"/>
              <a:t>Tulodziezcki</a:t>
            </a:r>
            <a:r>
              <a:rPr lang="de-DE" sz="2400" i="1" dirty="0"/>
              <a:t> et al. 2010; </a:t>
            </a:r>
            <a:r>
              <a:rPr lang="de-DE" sz="2400" i="1" dirty="0" err="1"/>
              <a:t>Massing</a:t>
            </a:r>
            <a:r>
              <a:rPr lang="de-DE" sz="2400" i="1" dirty="0"/>
              <a:t> 2001)</a:t>
            </a:r>
            <a:r>
              <a:rPr lang="de-DE" sz="2400" dirty="0"/>
              <a:t>: Gestaltungsmittel und Gegenstand des Politikunterrichts</a:t>
            </a:r>
          </a:p>
          <a:p>
            <a:pPr lvl="3">
              <a:lnSpc>
                <a:spcPct val="100000"/>
              </a:lnSpc>
              <a:spcAft>
                <a:spcPts val="1272"/>
              </a:spcAft>
              <a:buClr>
                <a:schemeClr val="accent2"/>
              </a:buClr>
              <a:buFont typeface="Symbol" panose="05050102010706020507" pitchFamily="18" charset="2"/>
              <a:buChar char="-"/>
              <a:defRPr/>
            </a:pPr>
            <a:r>
              <a:rPr lang="de-DE" sz="2400" dirty="0"/>
              <a:t>als Gestaltungsmittel: u.a. politikdidaktische Methoden- und (weniger) Medienhandbücher (z.B. </a:t>
            </a:r>
            <a:r>
              <a:rPr lang="de-DE" sz="2400" i="1" dirty="0"/>
              <a:t>Frech et al., 2014; Besand &amp; Sander, 2010</a:t>
            </a:r>
            <a:r>
              <a:rPr lang="de-DE" sz="2400" dirty="0"/>
              <a:t>)</a:t>
            </a:r>
          </a:p>
          <a:p>
            <a:pPr lvl="3">
              <a:lnSpc>
                <a:spcPct val="100000"/>
              </a:lnSpc>
              <a:spcAft>
                <a:spcPts val="1272"/>
              </a:spcAft>
              <a:buClr>
                <a:schemeClr val="accent2"/>
              </a:buClr>
              <a:buFont typeface="Symbol" panose="05050102010706020507" pitchFamily="18" charset="2"/>
              <a:buChar char="-"/>
              <a:defRPr/>
            </a:pPr>
            <a:r>
              <a:rPr lang="de-DE" sz="2400" dirty="0"/>
              <a:t>als Gegenstand: lange Tradition, aber überraschend wenig Beachtung in politikdidaktischer Literatur (vgl. z.B. </a:t>
            </a:r>
            <a:r>
              <a:rPr lang="de-DE" sz="2400" i="1" dirty="0"/>
              <a:t>Detjen, 2013; Sander, 2014</a:t>
            </a:r>
            <a:r>
              <a:rPr lang="de-DE" sz="2400" dirty="0"/>
              <a:t>)</a:t>
            </a:r>
          </a:p>
          <a:p>
            <a:pPr lvl="2">
              <a:lnSpc>
                <a:spcPct val="100000"/>
              </a:lnSpc>
              <a:spcAft>
                <a:spcPts val="1272"/>
              </a:spcAft>
              <a:buClr>
                <a:schemeClr val="accent2"/>
              </a:buClr>
              <a:defRPr/>
            </a:pPr>
            <a:r>
              <a:rPr lang="de-DE" sz="2400" dirty="0"/>
              <a:t>als Kompetenz: Mediennutzung zur Informationsbeschaffung (z.B. Zeitungsrecherchen) &amp; zur politischen Partizipation (z.B. Leserbriefe, Flugblätter); analog zu Gegenstand politikdidaktisch eher wenig beachtet</a:t>
            </a:r>
          </a:p>
        </p:txBody>
      </p:sp>
      <p:sp>
        <p:nvSpPr>
          <p:cNvPr id="11" name="Titel 1"/>
          <p:cNvSpPr>
            <a:spLocks noGrp="1"/>
          </p:cNvSpPr>
          <p:nvPr>
            <p:ph type="title"/>
          </p:nvPr>
        </p:nvSpPr>
        <p:spPr>
          <a:xfrm>
            <a:off x="958758" y="562052"/>
            <a:ext cx="9263063" cy="993775"/>
          </a:xfrm>
        </p:spPr>
        <p:txBody>
          <a:bodyPr>
            <a:normAutofit/>
          </a:bodyPr>
          <a:lstStyle/>
          <a:p>
            <a:pPr algn="l"/>
            <a:r>
              <a:rPr lang="de-DE" sz="3300" dirty="0">
                <a:solidFill>
                  <a:schemeClr val="tx1"/>
                </a:solidFill>
              </a:rPr>
              <a:t>Medien &amp; Politische Bildung</a:t>
            </a:r>
          </a:p>
        </p:txBody>
      </p:sp>
    </p:spTree>
    <p:extLst>
      <p:ext uri="{BB962C8B-B14F-4D97-AF65-F5344CB8AC3E}">
        <p14:creationId xmlns:p14="http://schemas.microsoft.com/office/powerpoint/2010/main" val="238058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49630" y="526926"/>
            <a:ext cx="10515600" cy="1081085"/>
          </a:xfrm>
        </p:spPr>
        <p:txBody>
          <a:bodyPr>
            <a:normAutofit/>
          </a:bodyPr>
          <a:lstStyle/>
          <a:p>
            <a:pPr algn="l"/>
            <a:r>
              <a:rPr lang="de-DE" sz="3300" dirty="0">
                <a:solidFill>
                  <a:schemeClr val="tx1"/>
                </a:solidFill>
              </a:rPr>
              <a:t>Modell der Politikkompetenz </a:t>
            </a:r>
            <a:br>
              <a:rPr lang="de-DE" sz="3300" dirty="0">
                <a:solidFill>
                  <a:schemeClr val="tx1"/>
                </a:solidFill>
              </a:rPr>
            </a:br>
            <a:r>
              <a:rPr lang="de-DE" sz="2400" dirty="0">
                <a:solidFill>
                  <a:schemeClr val="tx1"/>
                </a:solidFill>
              </a:rPr>
              <a:t>(</a:t>
            </a:r>
            <a:r>
              <a:rPr lang="de-DE" sz="2400" i="1" dirty="0">
                <a:solidFill>
                  <a:schemeClr val="tx1"/>
                </a:solidFill>
              </a:rPr>
              <a:t>Detjen et al. 2012: 15</a:t>
            </a:r>
            <a:r>
              <a:rPr lang="de-DE" sz="2400" dirty="0">
                <a:solidFill>
                  <a:schemeClr val="tx1"/>
                </a:solidFill>
              </a:rPr>
              <a:t>)</a:t>
            </a:r>
          </a:p>
        </p:txBody>
      </p:sp>
      <p:sp>
        <p:nvSpPr>
          <p:cNvPr id="4" name="Abgerundetes Rechteck 3"/>
          <p:cNvSpPr/>
          <p:nvPr/>
        </p:nvSpPr>
        <p:spPr>
          <a:xfrm>
            <a:off x="5625484" y="5140172"/>
            <a:ext cx="736847" cy="124287"/>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800"/>
          </a:p>
        </p:txBody>
      </p:sp>
      <p:sp>
        <p:nvSpPr>
          <p:cNvPr id="7" name="Abgerundetes Rechteck 6"/>
          <p:cNvSpPr/>
          <p:nvPr/>
        </p:nvSpPr>
        <p:spPr>
          <a:xfrm>
            <a:off x="5103182" y="4990732"/>
            <a:ext cx="736847" cy="124287"/>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sz="2800"/>
          </a:p>
        </p:txBody>
      </p:sp>
      <p:pic>
        <p:nvPicPr>
          <p:cNvPr id="8" name="Picture 2"/>
          <p:cNvPicPr>
            <a:picLocks noGrp="1" noChangeAspect="1" noChangeArrowheads="1"/>
          </p:cNvPicPr>
          <p:nvPr>
            <p:ph idx="1"/>
          </p:nvPr>
        </p:nvPicPr>
        <p:blipFill>
          <a:blip r:embed="rId2" cstate="print"/>
          <a:srcRect l="1179" t="1708" r="-1"/>
          <a:stretch>
            <a:fillRect/>
          </a:stretch>
        </p:blipFill>
        <p:spPr bwMode="auto">
          <a:xfrm>
            <a:off x="2589088" y="1593541"/>
            <a:ext cx="6806964" cy="4642875"/>
          </a:xfrm>
          <a:prstGeom prst="rect">
            <a:avLst/>
          </a:prstGeom>
          <a:noFill/>
          <a:ln w="9525">
            <a:noFill/>
            <a:miter lim="800000"/>
            <a:headEnd/>
            <a:tailEnd/>
          </a:ln>
        </p:spPr>
      </p:pic>
    </p:spTree>
    <p:extLst>
      <p:ext uri="{BB962C8B-B14F-4D97-AF65-F5344CB8AC3E}">
        <p14:creationId xmlns:p14="http://schemas.microsoft.com/office/powerpoint/2010/main" val="20989970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947738" y="1585634"/>
            <a:ext cx="9693665" cy="4978966"/>
          </a:xfrm>
        </p:spPr>
        <p:txBody>
          <a:bodyPr>
            <a:normAutofit/>
          </a:bodyPr>
          <a:lstStyle/>
          <a:p>
            <a:pPr marL="457200" indent="-457200">
              <a:lnSpc>
                <a:spcPct val="100000"/>
              </a:lnSpc>
              <a:spcAft>
                <a:spcPts val="1272"/>
              </a:spcAft>
              <a:buClr>
                <a:schemeClr val="accent2"/>
              </a:buClr>
              <a:buFont typeface="Arial" panose="020B0604020202020204" pitchFamily="34" charset="0"/>
              <a:buChar char="•"/>
              <a:defRPr/>
            </a:pPr>
            <a:r>
              <a:rPr lang="de-DE" sz="2400" dirty="0"/>
              <a:t>Bedeutung (Massen-)Medien als „Vierte Gewalt“ </a:t>
            </a:r>
            <a:r>
              <a:rPr lang="de-DE" sz="2400" i="1" dirty="0"/>
              <a:t>erkennen </a:t>
            </a:r>
            <a:r>
              <a:rPr lang="de-DE" sz="2400" dirty="0"/>
              <a:t>(Stichwort: Pressefreiheit; Unabhängigkeit der Medien; </a:t>
            </a:r>
            <a:r>
              <a:rPr lang="de-DE" sz="2400" i="1" dirty="0" err="1"/>
              <a:t>Sarcinelli</a:t>
            </a:r>
            <a:r>
              <a:rPr lang="de-DE" sz="2400" i="1" dirty="0"/>
              <a:t> 2009</a:t>
            </a:r>
            <a:r>
              <a:rPr lang="de-DE" sz="2400" dirty="0"/>
              <a:t>)</a:t>
            </a:r>
          </a:p>
          <a:p>
            <a:pPr marL="457200" indent="-457200">
              <a:lnSpc>
                <a:spcPct val="100000"/>
              </a:lnSpc>
              <a:buClr>
                <a:schemeClr val="accent2"/>
              </a:buClr>
              <a:buFont typeface="Arial" panose="020B0604020202020204" pitchFamily="34" charset="0"/>
              <a:buChar char="•"/>
              <a:defRPr/>
            </a:pPr>
            <a:r>
              <a:rPr lang="de-DE" sz="2400" dirty="0"/>
              <a:t>Verhältnis von Politik und Medien in der Mediendemokratie (Stichworte: </a:t>
            </a:r>
            <a:r>
              <a:rPr lang="de-DE" sz="2400" dirty="0" err="1"/>
              <a:t>Politainment</a:t>
            </a:r>
            <a:r>
              <a:rPr lang="de-DE" sz="2400" dirty="0"/>
              <a:t>; </a:t>
            </a:r>
            <a:r>
              <a:rPr lang="de-DE" sz="2400" dirty="0" err="1"/>
              <a:t>Mediokratie</a:t>
            </a:r>
            <a:r>
              <a:rPr lang="de-DE" sz="2400" dirty="0"/>
              <a:t>; </a:t>
            </a:r>
            <a:r>
              <a:rPr lang="de-DE" sz="2400" i="1" dirty="0"/>
              <a:t>Dörner 2001; Meyer 2001, 2010</a:t>
            </a:r>
            <a:r>
              <a:rPr lang="de-DE" sz="2400" dirty="0"/>
              <a:t>) </a:t>
            </a:r>
            <a:r>
              <a:rPr lang="de-DE" sz="2400" i="1" dirty="0"/>
              <a:t>kritisch analysieren </a:t>
            </a:r>
          </a:p>
          <a:p>
            <a:pPr marL="751500" lvl="2" indent="-342900">
              <a:lnSpc>
                <a:spcPct val="100000"/>
              </a:lnSpc>
              <a:spcBef>
                <a:spcPts val="0"/>
              </a:spcBef>
              <a:spcAft>
                <a:spcPts val="1272"/>
              </a:spcAft>
              <a:buClr>
                <a:schemeClr val="accent2"/>
              </a:buClr>
              <a:buFont typeface="Wingdings" panose="05000000000000000000" pitchFamily="2" charset="2"/>
              <a:buChar char="Ø"/>
              <a:defRPr/>
            </a:pPr>
            <a:r>
              <a:rPr lang="de-DE" sz="2400" dirty="0"/>
              <a:t>(Selektions- und Darstellungs-)Logik des Mediensystems</a:t>
            </a:r>
            <a:endParaRPr lang="de-DE" sz="2400" i="1" dirty="0"/>
          </a:p>
          <a:p>
            <a:pPr marL="457200" indent="-457200">
              <a:lnSpc>
                <a:spcPct val="100000"/>
              </a:lnSpc>
              <a:spcAft>
                <a:spcPts val="1272"/>
              </a:spcAft>
              <a:buClr>
                <a:schemeClr val="accent2"/>
              </a:buClr>
              <a:buFont typeface="Arial" panose="020B0604020202020204" pitchFamily="34" charset="0"/>
              <a:buChar char="•"/>
              <a:defRPr/>
            </a:pPr>
            <a:r>
              <a:rPr lang="de-DE" sz="2400" dirty="0"/>
              <a:t>Fähigkeiten der Mediennutzung zur Informationsgewinnung</a:t>
            </a:r>
          </a:p>
          <a:p>
            <a:pPr marL="457200" indent="-457200">
              <a:lnSpc>
                <a:spcPct val="100000"/>
              </a:lnSpc>
              <a:spcAft>
                <a:spcPts val="1272"/>
              </a:spcAft>
              <a:buClr>
                <a:schemeClr val="accent2"/>
              </a:buClr>
              <a:buFont typeface="Arial" panose="020B0604020202020204" pitchFamily="34" charset="0"/>
              <a:buChar char="•"/>
              <a:defRPr/>
            </a:pPr>
            <a:r>
              <a:rPr lang="de-DE" sz="2400" dirty="0"/>
              <a:t>Fähigkeiten der Mediennutzung zur Politischen Partizipation</a:t>
            </a:r>
          </a:p>
          <a:p>
            <a:pPr marL="457200" indent="-457200">
              <a:lnSpc>
                <a:spcPct val="100000"/>
              </a:lnSpc>
              <a:spcAft>
                <a:spcPts val="1272"/>
              </a:spcAft>
              <a:buClr>
                <a:schemeClr val="accent2"/>
              </a:buClr>
              <a:buFont typeface="Arial" panose="020B0604020202020204" pitchFamily="34" charset="0"/>
              <a:buChar char="•"/>
              <a:defRPr/>
            </a:pPr>
            <a:r>
              <a:rPr lang="de-DE" sz="2400" dirty="0"/>
              <a:t>Fähigkeiten bezüglich politischer Regulierung des Mediensystems</a:t>
            </a:r>
          </a:p>
        </p:txBody>
      </p:sp>
      <p:sp>
        <p:nvSpPr>
          <p:cNvPr id="11" name="Titel 1"/>
          <p:cNvSpPr>
            <a:spLocks noGrp="1"/>
          </p:cNvSpPr>
          <p:nvPr>
            <p:ph type="title"/>
          </p:nvPr>
        </p:nvSpPr>
        <p:spPr>
          <a:xfrm>
            <a:off x="947738" y="154112"/>
            <a:ext cx="9693665" cy="1364363"/>
          </a:xfrm>
        </p:spPr>
        <p:txBody>
          <a:bodyPr>
            <a:normAutofit fontScale="90000"/>
          </a:bodyPr>
          <a:lstStyle/>
          <a:p>
            <a:pPr algn="l"/>
            <a:r>
              <a:rPr lang="de-DE" sz="3700" dirty="0">
                <a:solidFill>
                  <a:schemeClr val="tx1"/>
                </a:solidFill>
              </a:rPr>
              <a:t>Medienkompetenz als ein </a:t>
            </a:r>
            <a:r>
              <a:rPr lang="de-DE" sz="3700" i="1" dirty="0">
                <a:solidFill>
                  <a:schemeClr val="tx1"/>
                </a:solidFill>
              </a:rPr>
              <a:t>klassisches</a:t>
            </a:r>
            <a:r>
              <a:rPr lang="de-DE" sz="3700" dirty="0">
                <a:solidFill>
                  <a:schemeClr val="tx1"/>
                </a:solidFill>
              </a:rPr>
              <a:t> Ziel </a:t>
            </a:r>
            <a:br>
              <a:rPr lang="de-DE" sz="3700" dirty="0">
                <a:solidFill>
                  <a:schemeClr val="tx1"/>
                </a:solidFill>
              </a:rPr>
            </a:br>
            <a:r>
              <a:rPr lang="de-DE" sz="3700" dirty="0">
                <a:solidFill>
                  <a:schemeClr val="tx1"/>
                </a:solidFill>
              </a:rPr>
              <a:t>politischer Bildung </a:t>
            </a:r>
            <a:br>
              <a:rPr lang="de-DE" sz="3700" dirty="0">
                <a:solidFill>
                  <a:schemeClr val="tx1"/>
                </a:solidFill>
              </a:rPr>
            </a:br>
            <a:r>
              <a:rPr lang="de-DE" sz="2450" dirty="0">
                <a:solidFill>
                  <a:schemeClr val="tx1"/>
                </a:solidFill>
              </a:rPr>
              <a:t>(</a:t>
            </a:r>
            <a:r>
              <a:rPr lang="de-DE" sz="2450" i="1" dirty="0">
                <a:solidFill>
                  <a:schemeClr val="tx1"/>
                </a:solidFill>
              </a:rPr>
              <a:t>Oberle 2017, 2022; Oberle &amp; Heldt, 2022</a:t>
            </a:r>
            <a:r>
              <a:rPr lang="de-DE" sz="2450" dirty="0">
                <a:solidFill>
                  <a:schemeClr val="tx1"/>
                </a:solidFill>
              </a:rPr>
              <a:t>)</a:t>
            </a:r>
            <a:br>
              <a:rPr lang="de-DE" sz="2000" dirty="0"/>
            </a:br>
            <a:endParaRPr lang="de-DE" sz="2000" dirty="0"/>
          </a:p>
        </p:txBody>
      </p:sp>
    </p:spTree>
    <p:extLst>
      <p:ext uri="{BB962C8B-B14F-4D97-AF65-F5344CB8AC3E}">
        <p14:creationId xmlns:p14="http://schemas.microsoft.com/office/powerpoint/2010/main" val="221086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a:xfrm>
            <a:off x="947738" y="2096219"/>
            <a:ext cx="9648763" cy="4029944"/>
          </a:xfrm>
        </p:spPr>
        <p:txBody>
          <a:bodyPr>
            <a:normAutofit/>
          </a:bodyPr>
          <a:lstStyle/>
          <a:p>
            <a:pPr>
              <a:lnSpc>
                <a:spcPct val="100000"/>
              </a:lnSpc>
              <a:buFont typeface="Wingdings" panose="05000000000000000000" pitchFamily="2" charset="2"/>
              <a:buChar char="Ø"/>
            </a:pPr>
            <a:r>
              <a:rPr lang="de-DE" sz="2400" u="sng" dirty="0"/>
              <a:t>Politische Medienkompetenz</a:t>
            </a:r>
            <a:r>
              <a:rPr lang="de-DE" sz="2400" dirty="0"/>
              <a:t>: nicht nur instrumentelle Aspekte der Mediennutzung, sondern kritisch-reflexive Fähigkeiten im Umgang mit Medien </a:t>
            </a:r>
            <a:r>
              <a:rPr lang="de-DE" sz="2400" i="1" dirty="0"/>
              <a:t>(</a:t>
            </a:r>
            <a:r>
              <a:rPr lang="de-DE" sz="2400" i="1" dirty="0" err="1"/>
              <a:t>Manzel</a:t>
            </a:r>
            <a:r>
              <a:rPr lang="de-DE" sz="2400" i="1" dirty="0"/>
              <a:t> 2017; Sander 2017)</a:t>
            </a:r>
          </a:p>
        </p:txBody>
      </p:sp>
    </p:spTree>
    <p:extLst>
      <p:ext uri="{BB962C8B-B14F-4D97-AF65-F5344CB8AC3E}">
        <p14:creationId xmlns:p14="http://schemas.microsoft.com/office/powerpoint/2010/main" val="4028745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62206" y="688369"/>
            <a:ext cx="10515600" cy="825834"/>
          </a:xfrm>
        </p:spPr>
        <p:txBody>
          <a:bodyPr>
            <a:normAutofit/>
          </a:bodyPr>
          <a:lstStyle/>
          <a:p>
            <a:pPr algn="l"/>
            <a:r>
              <a:rPr lang="de-DE" sz="3300" dirty="0">
                <a:solidFill>
                  <a:schemeClr val="tx1"/>
                </a:solidFill>
              </a:rPr>
              <a:t>Baackes Modell der Medienkompetenz </a:t>
            </a:r>
            <a:br>
              <a:rPr lang="de-DE" sz="2800" dirty="0">
                <a:solidFill>
                  <a:schemeClr val="tx1"/>
                </a:solidFill>
              </a:rPr>
            </a:br>
            <a:r>
              <a:rPr lang="de-DE" sz="2000" i="1" dirty="0">
                <a:solidFill>
                  <a:schemeClr val="tx1"/>
                </a:solidFill>
              </a:rPr>
              <a:t>(eigene Darstellung nach Baacke 1999)</a:t>
            </a:r>
          </a:p>
        </p:txBody>
      </p:sp>
      <p:pic>
        <p:nvPicPr>
          <p:cNvPr id="6" name="Grafik 5">
            <a:extLst>
              <a:ext uri="{FF2B5EF4-FFF2-40B4-BE49-F238E27FC236}">
                <a16:creationId xmlns:a16="http://schemas.microsoft.com/office/drawing/2014/main" id="{94B68478-CA4F-E92F-AC0E-76E42CF61482}"/>
              </a:ext>
            </a:extLst>
          </p:cNvPr>
          <p:cNvPicPr>
            <a:picLocks noChangeAspect="1"/>
          </p:cNvPicPr>
          <p:nvPr/>
        </p:nvPicPr>
        <p:blipFill>
          <a:blip r:embed="rId2"/>
          <a:stretch>
            <a:fillRect/>
          </a:stretch>
        </p:blipFill>
        <p:spPr>
          <a:xfrm>
            <a:off x="8148228" y="1844824"/>
            <a:ext cx="2410167" cy="1199889"/>
          </a:xfrm>
          <a:prstGeom prst="rect">
            <a:avLst/>
          </a:prstGeom>
        </p:spPr>
      </p:pic>
      <p:pic>
        <p:nvPicPr>
          <p:cNvPr id="7" name="Grafik 6">
            <a:extLst>
              <a:ext uri="{FF2B5EF4-FFF2-40B4-BE49-F238E27FC236}">
                <a16:creationId xmlns:a16="http://schemas.microsoft.com/office/drawing/2014/main" id="{A750F9EA-87FB-87D9-1EB4-60E3421DC9CB}"/>
              </a:ext>
            </a:extLst>
          </p:cNvPr>
          <p:cNvPicPr>
            <a:picLocks noChangeAspect="1"/>
          </p:cNvPicPr>
          <p:nvPr/>
        </p:nvPicPr>
        <p:blipFill>
          <a:blip r:embed="rId3"/>
          <a:stretch>
            <a:fillRect/>
          </a:stretch>
        </p:blipFill>
        <p:spPr>
          <a:xfrm>
            <a:off x="3037893" y="1835654"/>
            <a:ext cx="5760640" cy="4429932"/>
          </a:xfrm>
          <a:prstGeom prst="rect">
            <a:avLst/>
          </a:prstGeom>
        </p:spPr>
      </p:pic>
    </p:spTree>
    <p:extLst>
      <p:ext uri="{BB962C8B-B14F-4D97-AF65-F5344CB8AC3E}">
        <p14:creationId xmlns:p14="http://schemas.microsoft.com/office/powerpoint/2010/main" val="1981654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47738" y="318498"/>
            <a:ext cx="10515600" cy="1195705"/>
          </a:xfrm>
        </p:spPr>
        <p:txBody>
          <a:bodyPr>
            <a:normAutofit/>
          </a:bodyPr>
          <a:lstStyle/>
          <a:p>
            <a:pPr algn="l"/>
            <a:r>
              <a:rPr lang="de-DE" sz="3300" dirty="0">
                <a:solidFill>
                  <a:schemeClr val="tx1"/>
                </a:solidFill>
              </a:rPr>
              <a:t>Perspektiven auf </a:t>
            </a:r>
            <a:br>
              <a:rPr lang="de-DE" sz="3300" dirty="0">
                <a:solidFill>
                  <a:schemeClr val="tx1"/>
                </a:solidFill>
              </a:rPr>
            </a:br>
            <a:r>
              <a:rPr lang="de-DE" sz="3300" dirty="0">
                <a:solidFill>
                  <a:schemeClr val="tx1"/>
                </a:solidFill>
              </a:rPr>
              <a:t>Demokratie &amp; Digitalisierung</a:t>
            </a:r>
          </a:p>
        </p:txBody>
      </p:sp>
      <p:sp>
        <p:nvSpPr>
          <p:cNvPr id="3" name="Inhaltsplatzhalter 2"/>
          <p:cNvSpPr>
            <a:spLocks noGrp="1"/>
          </p:cNvSpPr>
          <p:nvPr>
            <p:ph idx="1"/>
          </p:nvPr>
        </p:nvSpPr>
        <p:spPr>
          <a:xfrm>
            <a:off x="947738" y="1729597"/>
            <a:ext cx="9263063" cy="4525963"/>
          </a:xfrm>
        </p:spPr>
        <p:txBody>
          <a:bodyPr/>
          <a:lstStyle/>
          <a:p>
            <a:pPr marL="342900" indent="-342900">
              <a:lnSpc>
                <a:spcPct val="100000"/>
              </a:lnSpc>
              <a:buClr>
                <a:schemeClr val="accent2"/>
              </a:buClr>
              <a:buFont typeface="Arial" panose="020B0604020202020204" pitchFamily="34" charset="0"/>
              <a:buChar char="•"/>
            </a:pPr>
            <a:r>
              <a:rPr lang="da-DK" sz="2400" dirty="0"/>
              <a:t>zunächst v.a. positive Erwartungen bez. Potenziale der Digitalisierung für Demokratie im Vordergrund </a:t>
            </a:r>
          </a:p>
          <a:p>
            <a:pPr marL="522900" lvl="2" indent="-342900">
              <a:lnSpc>
                <a:spcPct val="100000"/>
              </a:lnSpc>
              <a:spcAft>
                <a:spcPts val="1200"/>
              </a:spcAft>
              <a:buClr>
                <a:schemeClr val="accent2"/>
              </a:buClr>
              <a:buFont typeface="Symbol" panose="05050102010706020507" pitchFamily="18" charset="2"/>
              <a:buChar char="-"/>
            </a:pPr>
            <a:r>
              <a:rPr lang="de-DE" sz="2400" dirty="0"/>
              <a:t>Zugewinn politischer Teilhabe aller Bürger*innen, insb. auch der jüngeren Generation</a:t>
            </a:r>
          </a:p>
          <a:p>
            <a:pPr marL="342900" indent="-342900">
              <a:lnSpc>
                <a:spcPct val="100000"/>
              </a:lnSpc>
              <a:spcAft>
                <a:spcPts val="1200"/>
              </a:spcAft>
              <a:buClr>
                <a:schemeClr val="accent2"/>
              </a:buClr>
              <a:buFont typeface="Arial" panose="020B0604020202020204" pitchFamily="34" charset="0"/>
              <a:buChar char="•"/>
            </a:pPr>
            <a:r>
              <a:rPr lang="de-DE" sz="2400" dirty="0"/>
              <a:t>zunehmend große Herausforderungen der Digitalisierung für die Funktionsfähigkeit der Demokratie im Fokus (digital divide, Datensouveränität, algorithmische Diskriminierung)</a:t>
            </a:r>
          </a:p>
          <a:p>
            <a:pPr marL="342900" indent="-342900">
              <a:lnSpc>
                <a:spcPct val="100000"/>
              </a:lnSpc>
              <a:spcAft>
                <a:spcPts val="1200"/>
              </a:spcAft>
              <a:buClr>
                <a:schemeClr val="accent2"/>
              </a:buClr>
              <a:buFont typeface="Arial" panose="020B0604020202020204" pitchFamily="34" charset="0"/>
              <a:buChar char="•"/>
            </a:pPr>
            <a:r>
              <a:rPr lang="de-DE" sz="2400" dirty="0"/>
              <a:t>netzrealistische Perspektive </a:t>
            </a:r>
            <a:r>
              <a:rPr lang="de-DE" sz="2400" i="1" dirty="0"/>
              <a:t>(</a:t>
            </a:r>
            <a:r>
              <a:rPr lang="de-DE" sz="2400" i="1" dirty="0" err="1"/>
              <a:t>Borucki</a:t>
            </a:r>
            <a:r>
              <a:rPr lang="de-DE" sz="2400" i="1" dirty="0"/>
              <a:t> et al. 2020) </a:t>
            </a:r>
            <a:r>
              <a:rPr lang="de-DE" sz="2400" dirty="0"/>
              <a:t>statt utopischer oder </a:t>
            </a:r>
            <a:r>
              <a:rPr lang="de-DE" sz="2400" dirty="0" err="1"/>
              <a:t>dystopischer</a:t>
            </a:r>
            <a:r>
              <a:rPr lang="de-DE" sz="2400" dirty="0"/>
              <a:t> Szenarien; „Ambivalenz von Wirkungen“ </a:t>
            </a:r>
            <a:r>
              <a:rPr lang="de-DE" sz="2400" i="1" dirty="0"/>
              <a:t>(</a:t>
            </a:r>
            <a:r>
              <a:rPr lang="de-DE" sz="2400" i="1" dirty="0" err="1"/>
              <a:t>Kneuer</a:t>
            </a:r>
            <a:r>
              <a:rPr lang="de-DE" sz="2400" i="1" dirty="0"/>
              <a:t> 2017: 505; vgl. auch </a:t>
            </a:r>
            <a:r>
              <a:rPr lang="de-DE" sz="2400" i="1" dirty="0" err="1"/>
              <a:t>Kneuer</a:t>
            </a:r>
            <a:r>
              <a:rPr lang="de-DE" sz="2400" i="1" dirty="0"/>
              <a:t> 2013, 2016) </a:t>
            </a:r>
          </a:p>
          <a:p>
            <a:pPr marL="342900" indent="-342900">
              <a:lnSpc>
                <a:spcPct val="100000"/>
              </a:lnSpc>
              <a:spcAft>
                <a:spcPts val="1200"/>
              </a:spcAft>
              <a:buClr>
                <a:schemeClr val="accent2"/>
              </a:buClr>
              <a:buFont typeface="Arial" panose="020B0604020202020204" pitchFamily="34" charset="0"/>
              <a:buChar char="•"/>
            </a:pPr>
            <a:endParaRPr lang="de-DE" sz="2400" dirty="0"/>
          </a:p>
          <a:p>
            <a:pPr marL="342900" indent="-342900">
              <a:lnSpc>
                <a:spcPct val="100000"/>
              </a:lnSpc>
              <a:buClr>
                <a:schemeClr val="accent2"/>
              </a:buClr>
              <a:buFont typeface="Arial" panose="020B0604020202020204" pitchFamily="34" charset="0"/>
              <a:buChar char="•"/>
            </a:pPr>
            <a:endParaRPr lang="de-DE" sz="2400" dirty="0"/>
          </a:p>
        </p:txBody>
      </p:sp>
    </p:spTree>
    <p:extLst>
      <p:ext uri="{BB962C8B-B14F-4D97-AF65-F5344CB8AC3E}">
        <p14:creationId xmlns:p14="http://schemas.microsoft.com/office/powerpoint/2010/main" val="4062149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r>
              <a:rPr lang="de-DE" b="1" dirty="0"/>
              <a:t>Inhalt</a:t>
            </a:r>
          </a:p>
          <a:p>
            <a:r>
              <a:rPr lang="de-DE" dirty="0"/>
              <a:t>Jugendliche erreichen Nachrichten heute hauptsächlich über Soziale Medien, wo ihnen alltäglich auch politische Desinformation begegnet. Zum Erkennen von Fake News und Deepfakes benötigen Jugendliche politische Medienkompetenz (Oberle, 2022). Wie diese im Politikunterricht gefördert werden kann, steht im Fokus der zweiteiligen Online-Fortbildung mit integrierter Praxisphase. Die </a:t>
            </a:r>
            <a:r>
              <a:rPr lang="de-DE" dirty="0">
                <a:solidFill>
                  <a:srgbClr val="000000"/>
                </a:solidFill>
              </a:rPr>
              <a:t>Teilnehmenden lernen, ihre </a:t>
            </a:r>
            <a:r>
              <a:rPr lang="de-DE" dirty="0" err="1">
                <a:solidFill>
                  <a:srgbClr val="000000"/>
                </a:solidFill>
              </a:rPr>
              <a:t>Schüler:innen</a:t>
            </a:r>
            <a:r>
              <a:rPr lang="de-DE" dirty="0">
                <a:solidFill>
                  <a:srgbClr val="000000"/>
                </a:solidFill>
              </a:rPr>
              <a:t> </a:t>
            </a:r>
            <a:r>
              <a:rPr lang="de-DE" dirty="0"/>
              <a:t>für politische Desinformation im digitalen Raum zu sensibilisieren, zur kritisch-reflexiven Rezeption digitaler Inhalte zu befähigen und digitale Medien zur Förderung fachlicher Kompetenzen ihrer </a:t>
            </a:r>
            <a:r>
              <a:rPr lang="de-DE" dirty="0" err="1"/>
              <a:t>Schüler:innen</a:t>
            </a:r>
            <a:r>
              <a:rPr lang="de-DE" dirty="0"/>
              <a:t> einzusetzen. </a:t>
            </a:r>
          </a:p>
          <a:p>
            <a:endParaRPr lang="de-DE" dirty="0"/>
          </a:p>
          <a:p>
            <a:r>
              <a:rPr lang="de-DE" b="1" dirty="0" err="1"/>
              <a:t>Autor:innen</a:t>
            </a:r>
            <a:endParaRPr lang="de-DE" b="1" dirty="0"/>
          </a:p>
          <a:p>
            <a:r>
              <a:rPr lang="de-DE" dirty="0"/>
              <a:t>Prof. Dr. Monika Oberle, Professur für Politikwissenschaft und Didaktik der Sozialwissenschaften, Goethe-Universität Frankfurt | Dr. Natalie Grobshäuser, Professur für Politikwissenschaft und Didaktik der Sozialwissenschaften, Goethe-Universität Frankfurt </a:t>
            </a:r>
          </a:p>
          <a:p>
            <a:endParaRPr lang="de-DE" dirty="0"/>
          </a:p>
          <a:p>
            <a:r>
              <a:rPr lang="de-DE" b="1" dirty="0"/>
              <a:t>Produkttyp</a:t>
            </a:r>
          </a:p>
          <a:p>
            <a:r>
              <a:rPr lang="de-DE" dirty="0"/>
              <a:t>Fortbildungskonzept</a:t>
            </a:r>
          </a:p>
          <a:p>
            <a:endParaRPr lang="de-DE" dirty="0"/>
          </a:p>
          <a:p>
            <a:r>
              <a:rPr lang="de-DE" b="1" dirty="0"/>
              <a:t>Schulstufe</a:t>
            </a:r>
          </a:p>
          <a:p>
            <a:r>
              <a:rPr lang="de-DE" dirty="0"/>
              <a:t>Sekundarstufe I und Sekundarstufe II aller Schulformen</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47738" y="503434"/>
            <a:ext cx="10515600" cy="920289"/>
          </a:xfrm>
        </p:spPr>
        <p:txBody>
          <a:bodyPr>
            <a:normAutofit/>
          </a:bodyPr>
          <a:lstStyle/>
          <a:p>
            <a:pPr algn="l"/>
            <a:r>
              <a:rPr lang="de-DE" sz="3300" dirty="0">
                <a:solidFill>
                  <a:schemeClr val="tx1"/>
                </a:solidFill>
              </a:rPr>
              <a:t>Strukturwandel der </a:t>
            </a:r>
            <a:br>
              <a:rPr lang="de-DE" sz="3300" dirty="0">
                <a:solidFill>
                  <a:schemeClr val="tx1"/>
                </a:solidFill>
              </a:rPr>
            </a:br>
            <a:r>
              <a:rPr lang="de-DE" sz="3300" dirty="0">
                <a:solidFill>
                  <a:schemeClr val="tx1"/>
                </a:solidFill>
              </a:rPr>
              <a:t>demokratischen Öffentlichkeit</a:t>
            </a:r>
          </a:p>
        </p:txBody>
      </p:sp>
      <p:sp>
        <p:nvSpPr>
          <p:cNvPr id="3" name="Inhaltsplatzhalter 2"/>
          <p:cNvSpPr>
            <a:spLocks noGrp="1"/>
          </p:cNvSpPr>
          <p:nvPr>
            <p:ph idx="1"/>
          </p:nvPr>
        </p:nvSpPr>
        <p:spPr>
          <a:xfrm>
            <a:off x="947738" y="1623316"/>
            <a:ext cx="9912350" cy="4967265"/>
          </a:xfrm>
        </p:spPr>
        <p:txBody>
          <a:bodyPr>
            <a:normAutofit lnSpcReduction="10000"/>
          </a:bodyPr>
          <a:lstStyle/>
          <a:p>
            <a:pPr marL="342900" indent="-342900">
              <a:lnSpc>
                <a:spcPct val="100000"/>
              </a:lnSpc>
              <a:spcAft>
                <a:spcPts val="1200"/>
              </a:spcAft>
              <a:buClr>
                <a:schemeClr val="accent2"/>
              </a:buClr>
              <a:buFont typeface="Arial" panose="020B0604020202020204" pitchFamily="34" charset="0"/>
              <a:buChar char="•"/>
            </a:pPr>
            <a:r>
              <a:rPr lang="de-DE" sz="2400" dirty="0"/>
              <a:t>Steigerung der Zugänglichkeit von Informationen, zugleich aber auch wachsende Flut an ungeordneter Information</a:t>
            </a:r>
          </a:p>
          <a:p>
            <a:pPr marL="342900" indent="-342900">
              <a:lnSpc>
                <a:spcPct val="100000"/>
              </a:lnSpc>
              <a:spcAft>
                <a:spcPts val="1200"/>
              </a:spcAft>
              <a:buClr>
                <a:schemeClr val="accent2"/>
              </a:buClr>
              <a:buFont typeface="Arial" panose="020B0604020202020204" pitchFamily="34" charset="0"/>
              <a:buChar char="•"/>
            </a:pPr>
            <a:r>
              <a:rPr lang="de-DE" sz="2400" dirty="0"/>
              <a:t>Verlust der </a:t>
            </a:r>
            <a:r>
              <a:rPr lang="de-DE" sz="2400" i="1" dirty="0"/>
              <a:t>Gatekeeper</a:t>
            </a:r>
            <a:r>
              <a:rPr lang="de-DE" sz="2400" dirty="0"/>
              <a:t>-Funktion klassischer Medien</a:t>
            </a:r>
            <a:r>
              <a:rPr lang="de-DE" sz="2400" i="1" dirty="0"/>
              <a:t> (</a:t>
            </a:r>
            <a:r>
              <a:rPr lang="de-DE" sz="2400" i="1" dirty="0" err="1"/>
              <a:t>Jarren</a:t>
            </a:r>
            <a:r>
              <a:rPr lang="de-DE" sz="2400" i="1" dirty="0"/>
              <a:t> &amp; Klingler 2017)</a:t>
            </a:r>
          </a:p>
          <a:p>
            <a:pPr marL="342900" indent="-342900">
              <a:lnSpc>
                <a:spcPct val="100000"/>
              </a:lnSpc>
              <a:spcAft>
                <a:spcPts val="1200"/>
              </a:spcAft>
              <a:buClr>
                <a:schemeClr val="accent2"/>
              </a:buClr>
              <a:buFont typeface="Arial" panose="020B0604020202020204" pitchFamily="34" charset="0"/>
              <a:buChar char="•"/>
            </a:pPr>
            <a:r>
              <a:rPr lang="de-DE" sz="2400" dirty="0"/>
              <a:t>Algorithmenbasierte, automatisierte und selektive Informationsbereitstellung, auch in sozialen Medien (auch in Wahlkämpfen; </a:t>
            </a:r>
            <a:r>
              <a:rPr lang="de-DE" sz="2400" i="1" dirty="0" err="1"/>
              <a:t>Jungherr</a:t>
            </a:r>
            <a:r>
              <a:rPr lang="de-DE" sz="2400" i="1" dirty="0"/>
              <a:t> 2017</a:t>
            </a:r>
            <a:r>
              <a:rPr lang="de-DE" sz="2400" dirty="0"/>
              <a:t>)</a:t>
            </a:r>
          </a:p>
          <a:p>
            <a:pPr marL="342900" lvl="1" indent="-342900">
              <a:lnSpc>
                <a:spcPct val="100000"/>
              </a:lnSpc>
              <a:spcAft>
                <a:spcPts val="600"/>
              </a:spcAft>
              <a:buClr>
                <a:schemeClr val="accent2"/>
              </a:buClr>
              <a:buFont typeface="Arial" panose="020B0604020202020204" pitchFamily="34" charset="0"/>
              <a:buChar char="•"/>
            </a:pPr>
            <a:r>
              <a:rPr lang="de-DE" sz="2400" dirty="0"/>
              <a:t>digitale Filterblasen</a:t>
            </a:r>
            <a:r>
              <a:rPr lang="de-DE" sz="2400" i="1" dirty="0"/>
              <a:t> (Pariser 2011)</a:t>
            </a:r>
          </a:p>
          <a:p>
            <a:pPr marL="342900" lvl="1" indent="-342900">
              <a:lnSpc>
                <a:spcPct val="100000"/>
              </a:lnSpc>
              <a:spcAft>
                <a:spcPts val="1200"/>
              </a:spcAft>
              <a:buClr>
                <a:schemeClr val="accent2"/>
              </a:buClr>
              <a:buFont typeface="Arial" panose="020B0604020202020204" pitchFamily="34" charset="0"/>
              <a:buChar char="•"/>
            </a:pPr>
            <a:r>
              <a:rPr lang="de-DE" sz="2400" dirty="0"/>
              <a:t>virtuelle Echokammern </a:t>
            </a:r>
            <a:r>
              <a:rPr lang="de-DE" sz="2400" i="1" dirty="0"/>
              <a:t>(Sunstein 2009)</a:t>
            </a:r>
          </a:p>
          <a:p>
            <a:pPr marL="342900" indent="-342900">
              <a:lnSpc>
                <a:spcPct val="100000"/>
              </a:lnSpc>
              <a:spcAft>
                <a:spcPts val="600"/>
              </a:spcAft>
              <a:buClr>
                <a:schemeClr val="accent2"/>
              </a:buClr>
              <a:buFont typeface="Arial" panose="020B0604020202020204" pitchFamily="34" charset="0"/>
              <a:buChar char="•"/>
            </a:pPr>
            <a:r>
              <a:rPr lang="de-DE" sz="2400" dirty="0"/>
              <a:t>Internet bietet Gelegenheit und ökonomische Anreize für Verbreitung von </a:t>
            </a:r>
            <a:r>
              <a:rPr lang="de-DE" sz="2400" i="1" dirty="0"/>
              <a:t>Fake News</a:t>
            </a:r>
            <a:endParaRPr lang="de-DE" sz="2400" dirty="0"/>
          </a:p>
          <a:p>
            <a:pPr marL="342900" indent="-342900">
              <a:lnSpc>
                <a:spcPct val="100000"/>
              </a:lnSpc>
              <a:spcAft>
                <a:spcPts val="1800"/>
              </a:spcAft>
              <a:buClr>
                <a:schemeClr val="accent2"/>
              </a:buClr>
              <a:buFont typeface="Arial" panose="020B0604020202020204" pitchFamily="34" charset="0"/>
              <a:buChar char="•"/>
            </a:pPr>
            <a:r>
              <a:rPr lang="de-DE" sz="2400" dirty="0"/>
              <a:t>Zunahme gesellschaftlicher Fragmentierung und Polarisierung</a:t>
            </a:r>
            <a:endParaRPr lang="de-DE" sz="2400" i="1" dirty="0"/>
          </a:p>
          <a:p>
            <a:pPr marL="342900" indent="-342900">
              <a:spcAft>
                <a:spcPts val="1200"/>
              </a:spcAft>
              <a:buClr>
                <a:schemeClr val="accent2"/>
              </a:buClr>
              <a:buFont typeface="Arial" panose="020B0604020202020204" pitchFamily="34" charset="0"/>
              <a:buChar char="•"/>
            </a:pPr>
            <a:endParaRPr lang="de-DE" sz="2400" dirty="0"/>
          </a:p>
        </p:txBody>
      </p:sp>
    </p:spTree>
    <p:extLst>
      <p:ext uri="{BB962C8B-B14F-4D97-AF65-F5344CB8AC3E}">
        <p14:creationId xmlns:p14="http://schemas.microsoft.com/office/powerpoint/2010/main" val="8625163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47738" y="123291"/>
            <a:ext cx="10515600" cy="1522686"/>
          </a:xfrm>
        </p:spPr>
        <p:txBody>
          <a:bodyPr>
            <a:normAutofit/>
          </a:bodyPr>
          <a:lstStyle/>
          <a:p>
            <a:pPr algn="l"/>
            <a:r>
              <a:rPr lang="de-DE" sz="3300" dirty="0">
                <a:solidFill>
                  <a:schemeClr val="tx1"/>
                </a:solidFill>
              </a:rPr>
              <a:t>Politische Medienkompetenz </a:t>
            </a:r>
            <a:br>
              <a:rPr lang="de-DE" sz="3300" dirty="0">
                <a:solidFill>
                  <a:schemeClr val="tx1"/>
                </a:solidFill>
              </a:rPr>
            </a:br>
            <a:r>
              <a:rPr lang="de-DE" sz="3300" dirty="0">
                <a:solidFill>
                  <a:schemeClr val="tx1"/>
                </a:solidFill>
              </a:rPr>
              <a:t>in der digitalen Welt</a:t>
            </a:r>
            <a:br>
              <a:rPr lang="de-DE" sz="2800" dirty="0">
                <a:solidFill>
                  <a:schemeClr val="tx1"/>
                </a:solidFill>
              </a:rPr>
            </a:br>
            <a:r>
              <a:rPr lang="de-DE" sz="2000" i="1" dirty="0">
                <a:solidFill>
                  <a:schemeClr val="tx1"/>
                </a:solidFill>
              </a:rPr>
              <a:t>(vgl. Oberle 2017, 2022; Oberle &amp; Heldt 2022; </a:t>
            </a:r>
            <a:r>
              <a:rPr lang="de-DE" sz="2000" i="1" dirty="0" err="1">
                <a:solidFill>
                  <a:schemeClr val="tx1"/>
                </a:solidFill>
              </a:rPr>
              <a:t>Gapski</a:t>
            </a:r>
            <a:r>
              <a:rPr lang="de-DE" sz="2000" i="1" dirty="0">
                <a:solidFill>
                  <a:schemeClr val="tx1"/>
                </a:solidFill>
              </a:rPr>
              <a:t> et al. 2017)</a:t>
            </a:r>
          </a:p>
        </p:txBody>
      </p:sp>
      <p:sp>
        <p:nvSpPr>
          <p:cNvPr id="3" name="Inhaltsplatzhalter 2"/>
          <p:cNvSpPr>
            <a:spLocks noGrp="1"/>
          </p:cNvSpPr>
          <p:nvPr>
            <p:ph idx="1"/>
          </p:nvPr>
        </p:nvSpPr>
        <p:spPr>
          <a:xfrm>
            <a:off x="947738" y="1658316"/>
            <a:ext cx="9263063" cy="4708525"/>
          </a:xfrm>
        </p:spPr>
        <p:txBody>
          <a:bodyPr>
            <a:normAutofit/>
          </a:bodyPr>
          <a:lstStyle/>
          <a:p>
            <a:pPr marL="342900" indent="-342900">
              <a:lnSpc>
                <a:spcPct val="100000"/>
              </a:lnSpc>
              <a:spcAft>
                <a:spcPts val="1200"/>
              </a:spcAft>
              <a:buClr>
                <a:schemeClr val="accent2"/>
              </a:buClr>
              <a:buFont typeface="Arial" panose="020B0604020202020204" pitchFamily="34" charset="0"/>
              <a:buChar char="•"/>
            </a:pPr>
            <a:r>
              <a:rPr lang="de-DE" sz="2400" dirty="0"/>
              <a:t>Bürger*innen benötigen in der digitalen Welt</a:t>
            </a:r>
          </a:p>
          <a:p>
            <a:pPr marL="342900" indent="-342900">
              <a:lnSpc>
                <a:spcPct val="100000"/>
              </a:lnSpc>
              <a:spcAft>
                <a:spcPts val="600"/>
              </a:spcAft>
              <a:buClr>
                <a:schemeClr val="accent2"/>
              </a:buClr>
              <a:buFont typeface="Arial" panose="020B0604020202020204" pitchFamily="34" charset="0"/>
              <a:buChar char="•"/>
            </a:pPr>
            <a:r>
              <a:rPr lang="de-DE" sz="2400" dirty="0"/>
              <a:t>neues Maß an Orientierungsfähigkeit (-&gt; Informationsflut, Verlust von </a:t>
            </a:r>
            <a:r>
              <a:rPr lang="de-DE" sz="2400" i="1" dirty="0" err="1"/>
              <a:t>gatekeeper</a:t>
            </a:r>
            <a:r>
              <a:rPr lang="de-DE" sz="2400" dirty="0" err="1"/>
              <a:t>n</a:t>
            </a:r>
            <a:r>
              <a:rPr lang="de-DE" sz="2400" dirty="0"/>
              <a:t>, Polarisierung)</a:t>
            </a:r>
            <a:endParaRPr lang="de-DE" sz="2400" i="1" dirty="0"/>
          </a:p>
          <a:p>
            <a:pPr marL="342900" indent="-342900">
              <a:lnSpc>
                <a:spcPct val="100000"/>
              </a:lnSpc>
              <a:spcAft>
                <a:spcPts val="600"/>
              </a:spcAft>
              <a:buClr>
                <a:schemeClr val="accent2"/>
              </a:buClr>
              <a:buFont typeface="Arial" panose="020B0604020202020204" pitchFamily="34" charset="0"/>
              <a:buChar char="•"/>
            </a:pPr>
            <a:r>
              <a:rPr lang="de-DE" sz="2400" dirty="0"/>
              <a:t>angepasste Recherche-, Selektions-, Einordnungs- und Verifikationsfähigkeiten </a:t>
            </a:r>
            <a:r>
              <a:rPr lang="de-DE" sz="2400" i="1" dirty="0"/>
              <a:t>(-&gt; </a:t>
            </a:r>
            <a:r>
              <a:rPr lang="de-DE" sz="2400" dirty="0"/>
              <a:t>auch </a:t>
            </a:r>
            <a:r>
              <a:rPr lang="de-DE" sz="2400" dirty="0" err="1"/>
              <a:t>algorithmenbasierte</a:t>
            </a:r>
            <a:r>
              <a:rPr lang="de-DE" sz="2400" dirty="0"/>
              <a:t>, selektive Informationsbereitstellung, Filtereffekte, </a:t>
            </a:r>
            <a:r>
              <a:rPr lang="de-DE" sz="2400" i="1" dirty="0"/>
              <a:t>fake </a:t>
            </a:r>
            <a:r>
              <a:rPr lang="de-DE" sz="2400" i="1" dirty="0" err="1"/>
              <a:t>news</a:t>
            </a:r>
            <a:r>
              <a:rPr lang="de-DE" sz="2400" dirty="0"/>
              <a:t>)</a:t>
            </a:r>
          </a:p>
          <a:p>
            <a:pPr marL="342900" indent="-342900">
              <a:lnSpc>
                <a:spcPct val="100000"/>
              </a:lnSpc>
              <a:spcAft>
                <a:spcPts val="1200"/>
              </a:spcAft>
              <a:buClr>
                <a:schemeClr val="accent2"/>
              </a:buClr>
              <a:buFont typeface="Arial" panose="020B0604020202020204" pitchFamily="34" charset="0"/>
              <a:buChar char="•"/>
            </a:pPr>
            <a:r>
              <a:rPr lang="de-DE" sz="2400" dirty="0"/>
              <a:t>kommunikative und partizipative Handlungsfähigkeit im Netz (-&gt; </a:t>
            </a:r>
            <a:r>
              <a:rPr lang="de-DE" sz="2400" i="1" dirty="0"/>
              <a:t>digital </a:t>
            </a:r>
            <a:r>
              <a:rPr lang="de-DE" sz="2400" i="1" dirty="0" err="1"/>
              <a:t>divide</a:t>
            </a:r>
            <a:r>
              <a:rPr lang="de-DE" sz="2400" i="1" dirty="0"/>
              <a:t>, </a:t>
            </a:r>
            <a:r>
              <a:rPr lang="de-DE" sz="2400" i="1" dirty="0" err="1"/>
              <a:t>democratic</a:t>
            </a:r>
            <a:r>
              <a:rPr lang="de-DE" sz="2400" i="1" dirty="0"/>
              <a:t> </a:t>
            </a:r>
            <a:r>
              <a:rPr lang="de-DE" sz="2400" i="1" dirty="0" err="1"/>
              <a:t>divide</a:t>
            </a:r>
            <a:r>
              <a:rPr lang="de-DE" sz="2400" dirty="0"/>
              <a:t>?)</a:t>
            </a:r>
          </a:p>
          <a:p>
            <a:pPr marL="342900" indent="-342900">
              <a:lnSpc>
                <a:spcPct val="100000"/>
              </a:lnSpc>
              <a:buClr>
                <a:schemeClr val="accent2"/>
              </a:buClr>
              <a:buFont typeface="Arial" panose="020B0604020202020204" pitchFamily="34" charset="0"/>
              <a:buChar char="•"/>
            </a:pPr>
            <a:r>
              <a:rPr lang="de-DE" sz="2400" dirty="0"/>
              <a:t>netzpolitische Kompetenz, um Ansätze zur Regulierung der Medien (Stichworte: Datenschutz, </a:t>
            </a:r>
            <a:r>
              <a:rPr lang="de-DE" sz="2400" i="1" dirty="0" err="1"/>
              <a:t>hate</a:t>
            </a:r>
            <a:r>
              <a:rPr lang="de-DE" sz="2400" i="1" dirty="0"/>
              <a:t> </a:t>
            </a:r>
            <a:r>
              <a:rPr lang="de-DE" sz="2400" i="1" dirty="0" err="1"/>
              <a:t>speech</a:t>
            </a:r>
            <a:r>
              <a:rPr lang="de-DE" sz="2400" dirty="0"/>
              <a:t>, </a:t>
            </a:r>
            <a:r>
              <a:rPr lang="de-DE" sz="2400" dirty="0" err="1"/>
              <a:t>cyber</a:t>
            </a:r>
            <a:r>
              <a:rPr lang="de-DE" sz="2400" dirty="0"/>
              <a:t> </a:t>
            </a:r>
            <a:r>
              <a:rPr lang="de-DE" sz="2400" dirty="0" err="1"/>
              <a:t>mobbing</a:t>
            </a:r>
            <a:r>
              <a:rPr lang="de-DE" sz="2400" dirty="0"/>
              <a:t>) beurteilen/gestalten zu können</a:t>
            </a:r>
          </a:p>
        </p:txBody>
      </p:sp>
    </p:spTree>
    <p:extLst>
      <p:ext uri="{BB962C8B-B14F-4D97-AF65-F5344CB8AC3E}">
        <p14:creationId xmlns:p14="http://schemas.microsoft.com/office/powerpoint/2010/main" val="2640361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947737" y="423040"/>
            <a:ext cx="10008803" cy="1143000"/>
          </a:xfrm>
        </p:spPr>
        <p:txBody>
          <a:bodyPr>
            <a:normAutofit/>
          </a:bodyPr>
          <a:lstStyle/>
          <a:p>
            <a:pPr algn="l"/>
            <a:r>
              <a:rPr lang="de-DE" sz="3300" dirty="0" err="1">
                <a:solidFill>
                  <a:schemeClr val="tx1"/>
                </a:solidFill>
              </a:rPr>
              <a:t>Dagstuhl</a:t>
            </a:r>
            <a:r>
              <a:rPr lang="de-DE" sz="3300" dirty="0">
                <a:solidFill>
                  <a:schemeClr val="tx1"/>
                </a:solidFill>
              </a:rPr>
              <a:t>-Dreieck </a:t>
            </a:r>
            <a:br>
              <a:rPr lang="de-DE" sz="2800" dirty="0">
                <a:solidFill>
                  <a:schemeClr val="tx1"/>
                </a:solidFill>
              </a:rPr>
            </a:br>
            <a:r>
              <a:rPr lang="de-DE" sz="2000" i="1" dirty="0">
                <a:solidFill>
                  <a:schemeClr val="tx1"/>
                </a:solidFill>
              </a:rPr>
              <a:t>(Gesellschaft für Informatik 2016: 3)</a:t>
            </a:r>
          </a:p>
        </p:txBody>
      </p:sp>
      <p:pic>
        <p:nvPicPr>
          <p:cNvPr id="5" name="Grafik 4">
            <a:extLst>
              <a:ext uri="{FF2B5EF4-FFF2-40B4-BE49-F238E27FC236}">
                <a16:creationId xmlns:a16="http://schemas.microsoft.com/office/drawing/2014/main" id="{68160F24-25BD-6BBF-0FB5-0208F6F5010F}"/>
              </a:ext>
            </a:extLst>
          </p:cNvPr>
          <p:cNvPicPr>
            <a:picLocks noChangeAspect="1"/>
          </p:cNvPicPr>
          <p:nvPr/>
        </p:nvPicPr>
        <p:blipFill>
          <a:blip r:embed="rId2"/>
          <a:stretch>
            <a:fillRect/>
          </a:stretch>
        </p:blipFill>
        <p:spPr>
          <a:xfrm>
            <a:off x="1772367" y="2005461"/>
            <a:ext cx="6735901" cy="4428891"/>
          </a:xfrm>
          <a:prstGeom prst="rect">
            <a:avLst/>
          </a:prstGeom>
        </p:spPr>
      </p:pic>
      <p:pic>
        <p:nvPicPr>
          <p:cNvPr id="10" name="Grafik 9">
            <a:extLst>
              <a:ext uri="{FF2B5EF4-FFF2-40B4-BE49-F238E27FC236}">
                <a16:creationId xmlns:a16="http://schemas.microsoft.com/office/drawing/2014/main" id="{A94BFB76-7BBD-6F9E-6653-7408B3C105F4}"/>
              </a:ext>
            </a:extLst>
          </p:cNvPr>
          <p:cNvPicPr>
            <a:picLocks noChangeAspect="1"/>
          </p:cNvPicPr>
          <p:nvPr/>
        </p:nvPicPr>
        <p:blipFill>
          <a:blip r:embed="rId3"/>
          <a:stretch>
            <a:fillRect/>
          </a:stretch>
        </p:blipFill>
        <p:spPr>
          <a:xfrm>
            <a:off x="7695905" y="1808820"/>
            <a:ext cx="3152623" cy="1845438"/>
          </a:xfrm>
          <a:prstGeom prst="rect">
            <a:avLst/>
          </a:prstGeom>
        </p:spPr>
      </p:pic>
    </p:spTree>
    <p:extLst>
      <p:ext uri="{BB962C8B-B14F-4D97-AF65-F5344CB8AC3E}">
        <p14:creationId xmlns:p14="http://schemas.microsoft.com/office/powerpoint/2010/main" val="416059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9A285F-6BE1-43EC-951C-DCFA90C4695E}"/>
              </a:ext>
            </a:extLst>
          </p:cNvPr>
          <p:cNvSpPr>
            <a:spLocks noGrp="1"/>
          </p:cNvSpPr>
          <p:nvPr>
            <p:ph type="title"/>
          </p:nvPr>
        </p:nvSpPr>
        <p:spPr>
          <a:xfrm>
            <a:off x="1328738" y="195209"/>
            <a:ext cx="7053542" cy="1322388"/>
          </a:xfrm>
        </p:spPr>
        <p:txBody>
          <a:bodyPr>
            <a:normAutofit/>
          </a:bodyPr>
          <a:lstStyle/>
          <a:p>
            <a:pPr algn="l"/>
            <a:r>
              <a:rPr lang="de-DE" sz="3300" dirty="0">
                <a:solidFill>
                  <a:schemeClr val="tx1"/>
                </a:solidFill>
              </a:rPr>
              <a:t>Förderung netzpolitischer Kompetenz: Beispiel </a:t>
            </a:r>
            <a:r>
              <a:rPr lang="de-DE" sz="3300" i="1" dirty="0">
                <a:solidFill>
                  <a:schemeClr val="tx1"/>
                </a:solidFill>
              </a:rPr>
              <a:t>hate </a:t>
            </a:r>
            <a:r>
              <a:rPr lang="de-DE" sz="3300" i="1" dirty="0" err="1">
                <a:solidFill>
                  <a:schemeClr val="tx1"/>
                </a:solidFill>
              </a:rPr>
              <a:t>speech</a:t>
            </a:r>
            <a:r>
              <a:rPr lang="de-DE" sz="3300" i="1" dirty="0">
                <a:solidFill>
                  <a:schemeClr val="tx1"/>
                </a:solidFill>
              </a:rPr>
              <a:t>/ NetzDG </a:t>
            </a:r>
            <a:br>
              <a:rPr lang="de-DE" sz="3300" i="1" dirty="0">
                <a:solidFill>
                  <a:schemeClr val="tx1"/>
                </a:solidFill>
              </a:rPr>
            </a:br>
            <a:r>
              <a:rPr lang="de-DE" sz="2000" i="1" dirty="0">
                <a:solidFill>
                  <a:schemeClr val="tx1"/>
                </a:solidFill>
              </a:rPr>
              <a:t>(Grieger &amp; Senftleben 2017)</a:t>
            </a:r>
            <a:endParaRPr lang="de-DE" sz="2800" i="1" dirty="0">
              <a:solidFill>
                <a:schemeClr val="tx1"/>
              </a:solidFill>
            </a:endParaRPr>
          </a:p>
        </p:txBody>
      </p:sp>
      <p:pic>
        <p:nvPicPr>
          <p:cNvPr id="7" name="Grafik 6">
            <a:extLst>
              <a:ext uri="{FF2B5EF4-FFF2-40B4-BE49-F238E27FC236}">
                <a16:creationId xmlns:a16="http://schemas.microsoft.com/office/drawing/2014/main" id="{9152AD19-2078-CDF0-1056-14F538D2A27A}"/>
              </a:ext>
            </a:extLst>
          </p:cNvPr>
          <p:cNvPicPr>
            <a:picLocks noChangeAspect="1"/>
          </p:cNvPicPr>
          <p:nvPr/>
        </p:nvPicPr>
        <p:blipFill>
          <a:blip r:embed="rId2"/>
          <a:stretch>
            <a:fillRect/>
          </a:stretch>
        </p:blipFill>
        <p:spPr>
          <a:xfrm>
            <a:off x="6726258" y="1863134"/>
            <a:ext cx="3705457" cy="2264446"/>
          </a:xfrm>
          <a:prstGeom prst="rect">
            <a:avLst/>
          </a:prstGeom>
        </p:spPr>
      </p:pic>
      <p:pic>
        <p:nvPicPr>
          <p:cNvPr id="8" name="Grafik 7">
            <a:extLst>
              <a:ext uri="{FF2B5EF4-FFF2-40B4-BE49-F238E27FC236}">
                <a16:creationId xmlns:a16="http://schemas.microsoft.com/office/drawing/2014/main" id="{33B87DCE-A06A-B00A-D6A8-0FEDBC2B3353}"/>
              </a:ext>
            </a:extLst>
          </p:cNvPr>
          <p:cNvPicPr>
            <a:picLocks noChangeAspect="1"/>
          </p:cNvPicPr>
          <p:nvPr/>
        </p:nvPicPr>
        <p:blipFill>
          <a:blip r:embed="rId3"/>
          <a:stretch>
            <a:fillRect/>
          </a:stretch>
        </p:blipFill>
        <p:spPr>
          <a:xfrm>
            <a:off x="693384" y="1877434"/>
            <a:ext cx="5942676" cy="3743592"/>
          </a:xfrm>
          <a:prstGeom prst="rect">
            <a:avLst/>
          </a:prstGeom>
        </p:spPr>
      </p:pic>
      <p:pic>
        <p:nvPicPr>
          <p:cNvPr id="9" name="Grafik 8">
            <a:extLst>
              <a:ext uri="{FF2B5EF4-FFF2-40B4-BE49-F238E27FC236}">
                <a16:creationId xmlns:a16="http://schemas.microsoft.com/office/drawing/2014/main" id="{4527680A-9AC7-E21F-7A68-F19DA4408492}"/>
              </a:ext>
            </a:extLst>
          </p:cNvPr>
          <p:cNvPicPr>
            <a:picLocks noChangeAspect="1"/>
          </p:cNvPicPr>
          <p:nvPr/>
        </p:nvPicPr>
        <p:blipFill>
          <a:blip r:embed="rId4"/>
          <a:stretch>
            <a:fillRect/>
          </a:stretch>
        </p:blipFill>
        <p:spPr>
          <a:xfrm>
            <a:off x="6726258" y="4473117"/>
            <a:ext cx="4749932" cy="1530466"/>
          </a:xfrm>
          <a:prstGeom prst="rect">
            <a:avLst/>
          </a:prstGeom>
        </p:spPr>
      </p:pic>
    </p:spTree>
    <p:extLst>
      <p:ext uri="{BB962C8B-B14F-4D97-AF65-F5344CB8AC3E}">
        <p14:creationId xmlns:p14="http://schemas.microsoft.com/office/powerpoint/2010/main" val="13442849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29178" y="489262"/>
            <a:ext cx="7263837" cy="707944"/>
          </a:xfrm>
        </p:spPr>
        <p:txBody>
          <a:bodyPr/>
          <a:lstStyle/>
          <a:p>
            <a:r>
              <a:rPr lang="de-DE" sz="3300" dirty="0">
                <a:solidFill>
                  <a:schemeClr val="tx1"/>
                </a:solidFill>
              </a:rPr>
              <a:t>Digitale Tools und Digital Game-</a:t>
            </a:r>
            <a:r>
              <a:rPr lang="de-DE" sz="3300" dirty="0" err="1">
                <a:solidFill>
                  <a:schemeClr val="tx1"/>
                </a:solidFill>
              </a:rPr>
              <a:t>based</a:t>
            </a:r>
            <a:r>
              <a:rPr lang="de-DE" sz="3300" dirty="0">
                <a:solidFill>
                  <a:schemeClr val="tx1"/>
                </a:solidFill>
              </a:rPr>
              <a:t> Learning in der politischen Bildung</a:t>
            </a:r>
          </a:p>
        </p:txBody>
      </p:sp>
      <p:sp>
        <p:nvSpPr>
          <p:cNvPr id="3" name="Inhaltsplatzhalter 2"/>
          <p:cNvSpPr>
            <a:spLocks noGrp="1"/>
          </p:cNvSpPr>
          <p:nvPr>
            <p:ph idx="1"/>
          </p:nvPr>
        </p:nvSpPr>
        <p:spPr>
          <a:xfrm>
            <a:off x="1981200" y="1663407"/>
            <a:ext cx="8229600" cy="4462756"/>
          </a:xfrm>
        </p:spPr>
        <p:txBody>
          <a:bodyPr>
            <a:normAutofit/>
          </a:bodyPr>
          <a:lstStyle/>
          <a:p>
            <a:pPr algn="ctr">
              <a:lnSpc>
                <a:spcPct val="100000"/>
              </a:lnSpc>
            </a:pPr>
            <a:r>
              <a:rPr lang="de-DE" sz="3300" dirty="0"/>
              <a:t>zur Förderung genereller politischer und sozialer Kompetenzen</a:t>
            </a:r>
          </a:p>
        </p:txBody>
      </p:sp>
      <p:pic>
        <p:nvPicPr>
          <p:cNvPr id="4" name="Inhaltsplatzhalter 3">
            <a:extLst>
              <a:ext uri="{FF2B5EF4-FFF2-40B4-BE49-F238E27FC236}">
                <a16:creationId xmlns:a16="http://schemas.microsoft.com/office/drawing/2014/main" id="{363FB07F-DA2A-437B-8535-13FBD22174D0}"/>
              </a:ext>
            </a:extLst>
          </p:cNvPr>
          <p:cNvPicPr>
            <a:picLocks noChangeAspect="1"/>
          </p:cNvPicPr>
          <p:nvPr/>
        </p:nvPicPr>
        <p:blipFill>
          <a:blip r:embed="rId2"/>
          <a:stretch>
            <a:fillRect/>
          </a:stretch>
        </p:blipFill>
        <p:spPr>
          <a:xfrm>
            <a:off x="8640928" y="4440987"/>
            <a:ext cx="2329318" cy="1761756"/>
          </a:xfrm>
          <a:prstGeom prst="rect">
            <a:avLst/>
          </a:prstGeom>
        </p:spPr>
      </p:pic>
      <p:pic>
        <p:nvPicPr>
          <p:cNvPr id="5" name="Grafik 4">
            <a:extLst>
              <a:ext uri="{FF2B5EF4-FFF2-40B4-BE49-F238E27FC236}">
                <a16:creationId xmlns:a16="http://schemas.microsoft.com/office/drawing/2014/main" id="{7A4E381F-20CB-40DD-B2CE-5582F8009947}"/>
              </a:ext>
            </a:extLst>
          </p:cNvPr>
          <p:cNvPicPr>
            <a:picLocks noChangeAspect="1"/>
          </p:cNvPicPr>
          <p:nvPr/>
        </p:nvPicPr>
        <p:blipFill>
          <a:blip r:embed="rId3"/>
          <a:stretch>
            <a:fillRect/>
          </a:stretch>
        </p:blipFill>
        <p:spPr>
          <a:xfrm>
            <a:off x="2186144" y="4146694"/>
            <a:ext cx="4277341" cy="2036649"/>
          </a:xfrm>
          <a:prstGeom prst="rect">
            <a:avLst/>
          </a:prstGeom>
        </p:spPr>
      </p:pic>
      <p:pic>
        <p:nvPicPr>
          <p:cNvPr id="6" name="Grafik 5">
            <a:extLst>
              <a:ext uri="{FF2B5EF4-FFF2-40B4-BE49-F238E27FC236}">
                <a16:creationId xmlns:a16="http://schemas.microsoft.com/office/drawing/2014/main" id="{AD2D52C1-9851-4C25-8D7B-42126444AB5E}"/>
              </a:ext>
            </a:extLst>
          </p:cNvPr>
          <p:cNvPicPr>
            <a:picLocks noChangeAspect="1"/>
          </p:cNvPicPr>
          <p:nvPr/>
        </p:nvPicPr>
        <p:blipFill>
          <a:blip r:embed="rId4"/>
          <a:stretch>
            <a:fillRect/>
          </a:stretch>
        </p:blipFill>
        <p:spPr>
          <a:xfrm>
            <a:off x="8409479" y="2198017"/>
            <a:ext cx="2792217" cy="1842513"/>
          </a:xfrm>
          <a:prstGeom prst="rect">
            <a:avLst/>
          </a:prstGeom>
        </p:spPr>
      </p:pic>
      <p:pic>
        <p:nvPicPr>
          <p:cNvPr id="8" name="Grafik 7">
            <a:extLst>
              <a:ext uri="{FF2B5EF4-FFF2-40B4-BE49-F238E27FC236}">
                <a16:creationId xmlns:a16="http://schemas.microsoft.com/office/drawing/2014/main" id="{2F3262EF-384B-4EE7-8CD0-9B90A6CEE6E4}"/>
              </a:ext>
            </a:extLst>
          </p:cNvPr>
          <p:cNvPicPr>
            <a:picLocks noChangeAspect="1"/>
          </p:cNvPicPr>
          <p:nvPr/>
        </p:nvPicPr>
        <p:blipFill>
          <a:blip r:embed="rId5"/>
          <a:stretch>
            <a:fillRect/>
          </a:stretch>
        </p:blipFill>
        <p:spPr>
          <a:xfrm>
            <a:off x="335314" y="2225373"/>
            <a:ext cx="3447209" cy="1518635"/>
          </a:xfrm>
          <a:prstGeom prst="rect">
            <a:avLst/>
          </a:prstGeom>
        </p:spPr>
      </p:pic>
      <p:pic>
        <p:nvPicPr>
          <p:cNvPr id="9" name="Grafik 8">
            <a:extLst>
              <a:ext uri="{FF2B5EF4-FFF2-40B4-BE49-F238E27FC236}">
                <a16:creationId xmlns:a16="http://schemas.microsoft.com/office/drawing/2014/main" id="{1D4E0B06-B771-43C0-AAAA-BF88CE8B0D1C}"/>
              </a:ext>
            </a:extLst>
          </p:cNvPr>
          <p:cNvPicPr>
            <a:picLocks noChangeAspect="1"/>
          </p:cNvPicPr>
          <p:nvPr/>
        </p:nvPicPr>
        <p:blipFill>
          <a:blip r:embed="rId6"/>
          <a:stretch>
            <a:fillRect/>
          </a:stretch>
        </p:blipFill>
        <p:spPr>
          <a:xfrm>
            <a:off x="5061865" y="2760636"/>
            <a:ext cx="2344100" cy="717273"/>
          </a:xfrm>
          <a:prstGeom prst="rect">
            <a:avLst/>
          </a:prstGeom>
        </p:spPr>
      </p:pic>
      <p:sp>
        <p:nvSpPr>
          <p:cNvPr id="12" name="Textfeld 11">
            <a:extLst>
              <a:ext uri="{FF2B5EF4-FFF2-40B4-BE49-F238E27FC236}">
                <a16:creationId xmlns:a16="http://schemas.microsoft.com/office/drawing/2014/main" id="{17A8EDDC-4BD6-16A3-56F7-4FD49EA5DC6F}"/>
              </a:ext>
            </a:extLst>
          </p:cNvPr>
          <p:cNvSpPr txBox="1"/>
          <p:nvPr/>
        </p:nvSpPr>
        <p:spPr>
          <a:xfrm>
            <a:off x="8640928" y="6241611"/>
            <a:ext cx="6096000" cy="307777"/>
          </a:xfrm>
          <a:prstGeom prst="rect">
            <a:avLst/>
          </a:prstGeom>
          <a:noFill/>
        </p:spPr>
        <p:txBody>
          <a:bodyPr wrap="square">
            <a:spAutoFit/>
          </a:bodyPr>
          <a:lstStyle/>
          <a:p>
            <a:r>
              <a:rPr lang="de-DE" sz="1400" dirty="0">
                <a:solidFill>
                  <a:srgbClr val="000000"/>
                </a:solidFill>
              </a:rPr>
              <a:t>https://hidden-codes.de/</a:t>
            </a:r>
          </a:p>
        </p:txBody>
      </p:sp>
      <p:sp>
        <p:nvSpPr>
          <p:cNvPr id="14" name="Textfeld 13">
            <a:extLst>
              <a:ext uri="{FF2B5EF4-FFF2-40B4-BE49-F238E27FC236}">
                <a16:creationId xmlns:a16="http://schemas.microsoft.com/office/drawing/2014/main" id="{54B69465-B6F1-4A5C-78A3-E96545CA39AA}"/>
              </a:ext>
            </a:extLst>
          </p:cNvPr>
          <p:cNvSpPr txBox="1"/>
          <p:nvPr/>
        </p:nvSpPr>
        <p:spPr>
          <a:xfrm>
            <a:off x="3551073" y="6222377"/>
            <a:ext cx="6096000" cy="307777"/>
          </a:xfrm>
          <a:prstGeom prst="rect">
            <a:avLst/>
          </a:prstGeom>
          <a:noFill/>
        </p:spPr>
        <p:txBody>
          <a:bodyPr wrap="square">
            <a:spAutoFit/>
          </a:bodyPr>
          <a:lstStyle/>
          <a:p>
            <a:r>
              <a:rPr lang="de-DE" sz="1400" dirty="0">
                <a:solidFill>
                  <a:srgbClr val="000000"/>
                </a:solidFill>
              </a:rPr>
              <a:t>https://leon.nrw.de/</a:t>
            </a:r>
          </a:p>
        </p:txBody>
      </p:sp>
      <p:sp>
        <p:nvSpPr>
          <p:cNvPr id="16" name="Textfeld 15">
            <a:extLst>
              <a:ext uri="{FF2B5EF4-FFF2-40B4-BE49-F238E27FC236}">
                <a16:creationId xmlns:a16="http://schemas.microsoft.com/office/drawing/2014/main" id="{BC52494F-59CF-5C6C-8A53-E7CDF8506ECA}"/>
              </a:ext>
            </a:extLst>
          </p:cNvPr>
          <p:cNvSpPr txBox="1"/>
          <p:nvPr/>
        </p:nvSpPr>
        <p:spPr>
          <a:xfrm>
            <a:off x="8360932" y="4017762"/>
            <a:ext cx="6096000" cy="307777"/>
          </a:xfrm>
          <a:prstGeom prst="rect">
            <a:avLst/>
          </a:prstGeom>
          <a:noFill/>
        </p:spPr>
        <p:txBody>
          <a:bodyPr wrap="square">
            <a:spAutoFit/>
          </a:bodyPr>
          <a:lstStyle/>
          <a:p>
            <a:r>
              <a:rPr lang="de-DE" sz="1400" dirty="0">
                <a:solidFill>
                  <a:srgbClr val="000000"/>
                </a:solidFill>
              </a:rPr>
              <a:t>https://prinzip-vielfalt.ch/unstoppables</a:t>
            </a:r>
          </a:p>
        </p:txBody>
      </p:sp>
      <p:sp>
        <p:nvSpPr>
          <p:cNvPr id="18" name="Textfeld 17">
            <a:extLst>
              <a:ext uri="{FF2B5EF4-FFF2-40B4-BE49-F238E27FC236}">
                <a16:creationId xmlns:a16="http://schemas.microsoft.com/office/drawing/2014/main" id="{9AC17171-7FCF-4FCA-3617-0CFF91770A5F}"/>
              </a:ext>
            </a:extLst>
          </p:cNvPr>
          <p:cNvSpPr txBox="1"/>
          <p:nvPr/>
        </p:nvSpPr>
        <p:spPr>
          <a:xfrm>
            <a:off x="4473727" y="3461125"/>
            <a:ext cx="3935752" cy="523220"/>
          </a:xfrm>
          <a:prstGeom prst="rect">
            <a:avLst/>
          </a:prstGeom>
          <a:noFill/>
        </p:spPr>
        <p:txBody>
          <a:bodyPr wrap="square">
            <a:spAutoFit/>
          </a:bodyPr>
          <a:lstStyle/>
          <a:p>
            <a:r>
              <a:rPr lang="de-DE" sz="1400" dirty="0">
                <a:solidFill>
                  <a:srgbClr val="000000"/>
                </a:solidFill>
              </a:rPr>
              <a:t>https://www.wahl-o-mat.de/bundestagswahl2025/app/main_app.html</a:t>
            </a:r>
          </a:p>
        </p:txBody>
      </p:sp>
      <p:sp>
        <p:nvSpPr>
          <p:cNvPr id="20" name="Textfeld 19">
            <a:extLst>
              <a:ext uri="{FF2B5EF4-FFF2-40B4-BE49-F238E27FC236}">
                <a16:creationId xmlns:a16="http://schemas.microsoft.com/office/drawing/2014/main" id="{A2054ACE-9250-307C-665B-AC9A83B7F1A5}"/>
              </a:ext>
            </a:extLst>
          </p:cNvPr>
          <p:cNvSpPr txBox="1"/>
          <p:nvPr/>
        </p:nvSpPr>
        <p:spPr>
          <a:xfrm>
            <a:off x="0" y="3762337"/>
            <a:ext cx="7264400" cy="307777"/>
          </a:xfrm>
          <a:prstGeom prst="rect">
            <a:avLst/>
          </a:prstGeom>
          <a:noFill/>
        </p:spPr>
        <p:txBody>
          <a:bodyPr wrap="square">
            <a:spAutoFit/>
          </a:bodyPr>
          <a:lstStyle/>
          <a:p>
            <a:r>
              <a:rPr lang="de-DE" sz="1400" dirty="0">
                <a:solidFill>
                  <a:srgbClr val="000000"/>
                </a:solidFill>
              </a:rPr>
              <a:t>https://www.planet-schule.de/demokratie/kanzlersimulator/</a:t>
            </a:r>
          </a:p>
        </p:txBody>
      </p:sp>
    </p:spTree>
    <p:extLst>
      <p:ext uri="{BB962C8B-B14F-4D97-AF65-F5344CB8AC3E}">
        <p14:creationId xmlns:p14="http://schemas.microsoft.com/office/powerpoint/2010/main" val="7972715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9A285F-6BE1-43EC-951C-DCFA90C4695E}"/>
              </a:ext>
            </a:extLst>
          </p:cNvPr>
          <p:cNvSpPr>
            <a:spLocks noGrp="1"/>
          </p:cNvSpPr>
          <p:nvPr>
            <p:ph type="title"/>
          </p:nvPr>
        </p:nvSpPr>
        <p:spPr>
          <a:xfrm>
            <a:off x="940300" y="277402"/>
            <a:ext cx="10368843" cy="1210172"/>
          </a:xfrm>
        </p:spPr>
        <p:txBody>
          <a:bodyPr>
            <a:noAutofit/>
          </a:bodyPr>
          <a:lstStyle/>
          <a:p>
            <a:pPr algn="l"/>
            <a:r>
              <a:rPr lang="de-DE" sz="3300" dirty="0">
                <a:solidFill>
                  <a:schemeClr val="tx1"/>
                </a:solidFill>
              </a:rPr>
              <a:t>Digitale Medien als Unterrichtsgegenstand </a:t>
            </a:r>
            <a:br>
              <a:rPr lang="de-DE" sz="3300" dirty="0">
                <a:solidFill>
                  <a:schemeClr val="tx1"/>
                </a:solidFill>
              </a:rPr>
            </a:br>
            <a:r>
              <a:rPr lang="de-DE" sz="3300" i="1" dirty="0">
                <a:solidFill>
                  <a:schemeClr val="tx1"/>
                </a:solidFill>
              </a:rPr>
              <a:t>und </a:t>
            </a:r>
            <a:r>
              <a:rPr lang="de-DE" sz="3300" dirty="0">
                <a:solidFill>
                  <a:schemeClr val="tx1"/>
                </a:solidFill>
              </a:rPr>
              <a:t>Lehr-Lernmittel: Beispiel Fake News</a:t>
            </a:r>
          </a:p>
        </p:txBody>
      </p:sp>
      <p:pic>
        <p:nvPicPr>
          <p:cNvPr id="7" name="Grafik 6">
            <a:extLst>
              <a:ext uri="{FF2B5EF4-FFF2-40B4-BE49-F238E27FC236}">
                <a16:creationId xmlns:a16="http://schemas.microsoft.com/office/drawing/2014/main" id="{24F395FC-983E-48B4-8018-6F0F86A49334}"/>
              </a:ext>
            </a:extLst>
          </p:cNvPr>
          <p:cNvPicPr>
            <a:picLocks noChangeAspect="1"/>
          </p:cNvPicPr>
          <p:nvPr/>
        </p:nvPicPr>
        <p:blipFill>
          <a:blip r:embed="rId2"/>
          <a:stretch>
            <a:fillRect/>
          </a:stretch>
        </p:blipFill>
        <p:spPr>
          <a:xfrm>
            <a:off x="8230292" y="2610976"/>
            <a:ext cx="2378840" cy="1339310"/>
          </a:xfrm>
          <a:prstGeom prst="rect">
            <a:avLst/>
          </a:prstGeom>
        </p:spPr>
      </p:pic>
      <p:pic>
        <p:nvPicPr>
          <p:cNvPr id="8" name="Grafik 7">
            <a:extLst>
              <a:ext uri="{FF2B5EF4-FFF2-40B4-BE49-F238E27FC236}">
                <a16:creationId xmlns:a16="http://schemas.microsoft.com/office/drawing/2014/main" id="{AA85E64E-4AE3-459C-A43F-33368D593DBC}"/>
              </a:ext>
            </a:extLst>
          </p:cNvPr>
          <p:cNvPicPr>
            <a:picLocks noChangeAspect="1"/>
          </p:cNvPicPr>
          <p:nvPr/>
        </p:nvPicPr>
        <p:blipFill>
          <a:blip r:embed="rId3"/>
          <a:stretch>
            <a:fillRect/>
          </a:stretch>
        </p:blipFill>
        <p:spPr>
          <a:xfrm>
            <a:off x="1250871" y="1739467"/>
            <a:ext cx="1248608" cy="2598194"/>
          </a:xfrm>
          <a:prstGeom prst="rect">
            <a:avLst/>
          </a:prstGeom>
        </p:spPr>
      </p:pic>
      <p:pic>
        <p:nvPicPr>
          <p:cNvPr id="10" name="Inhaltsplatzhalter 3">
            <a:extLst>
              <a:ext uri="{FF2B5EF4-FFF2-40B4-BE49-F238E27FC236}">
                <a16:creationId xmlns:a16="http://schemas.microsoft.com/office/drawing/2014/main" id="{E72B6594-9401-4144-A819-7E7387F89DC5}"/>
              </a:ext>
            </a:extLst>
          </p:cNvPr>
          <p:cNvPicPr>
            <a:picLocks noChangeAspect="1"/>
          </p:cNvPicPr>
          <p:nvPr/>
        </p:nvPicPr>
        <p:blipFill>
          <a:blip r:embed="rId4"/>
          <a:stretch>
            <a:fillRect/>
          </a:stretch>
        </p:blipFill>
        <p:spPr>
          <a:xfrm>
            <a:off x="5461578" y="4462142"/>
            <a:ext cx="2760917" cy="1366624"/>
          </a:xfrm>
          <a:prstGeom prst="rect">
            <a:avLst/>
          </a:prstGeom>
        </p:spPr>
      </p:pic>
      <p:pic>
        <p:nvPicPr>
          <p:cNvPr id="5" name="Grafik 4">
            <a:extLst>
              <a:ext uri="{FF2B5EF4-FFF2-40B4-BE49-F238E27FC236}">
                <a16:creationId xmlns:a16="http://schemas.microsoft.com/office/drawing/2014/main" id="{8081855C-557B-415C-B752-8F725EDA6506}"/>
              </a:ext>
            </a:extLst>
          </p:cNvPr>
          <p:cNvPicPr>
            <a:picLocks noChangeAspect="1"/>
          </p:cNvPicPr>
          <p:nvPr/>
        </p:nvPicPr>
        <p:blipFill>
          <a:blip r:embed="rId5"/>
          <a:stretch>
            <a:fillRect/>
          </a:stretch>
        </p:blipFill>
        <p:spPr>
          <a:xfrm>
            <a:off x="3236716" y="1891145"/>
            <a:ext cx="4256339" cy="1829171"/>
          </a:xfrm>
          <a:prstGeom prst="rect">
            <a:avLst/>
          </a:prstGeom>
        </p:spPr>
      </p:pic>
      <p:sp>
        <p:nvSpPr>
          <p:cNvPr id="4" name="Textfeld 3">
            <a:extLst>
              <a:ext uri="{FF2B5EF4-FFF2-40B4-BE49-F238E27FC236}">
                <a16:creationId xmlns:a16="http://schemas.microsoft.com/office/drawing/2014/main" id="{FAE42C0E-97EA-5F5F-69CD-A341B6E5E4A4}"/>
              </a:ext>
            </a:extLst>
          </p:cNvPr>
          <p:cNvSpPr txBox="1"/>
          <p:nvPr/>
        </p:nvSpPr>
        <p:spPr bwMode="auto">
          <a:xfrm>
            <a:off x="8222495" y="3889761"/>
            <a:ext cx="2223409" cy="307777"/>
          </a:xfrm>
          <a:prstGeom prst="rect">
            <a:avLst/>
          </a:prstGeom>
          <a:noFill/>
        </p:spPr>
        <p:txBody>
          <a:bodyPr wrap="square">
            <a:spAutoFit/>
          </a:bodyPr>
          <a:lstStyle/>
          <a:p>
            <a:r>
              <a:rPr lang="de-DE" sz="1400" dirty="0">
                <a:solidFill>
                  <a:srgbClr val="000000"/>
                </a:solidFill>
              </a:rPr>
              <a:t>https://fakeittomakeit.de/</a:t>
            </a:r>
          </a:p>
        </p:txBody>
      </p:sp>
      <p:sp>
        <p:nvSpPr>
          <p:cNvPr id="6" name="Textfeld 5">
            <a:extLst>
              <a:ext uri="{FF2B5EF4-FFF2-40B4-BE49-F238E27FC236}">
                <a16:creationId xmlns:a16="http://schemas.microsoft.com/office/drawing/2014/main" id="{88DC4E4A-6403-7D89-E5A9-FC56F55D2B54}"/>
              </a:ext>
            </a:extLst>
          </p:cNvPr>
          <p:cNvSpPr txBox="1"/>
          <p:nvPr/>
        </p:nvSpPr>
        <p:spPr bwMode="auto">
          <a:xfrm>
            <a:off x="5417646" y="5814726"/>
            <a:ext cx="6096000" cy="307777"/>
          </a:xfrm>
          <a:prstGeom prst="rect">
            <a:avLst/>
          </a:prstGeom>
          <a:noFill/>
        </p:spPr>
        <p:txBody>
          <a:bodyPr wrap="square">
            <a:spAutoFit/>
          </a:bodyPr>
          <a:lstStyle/>
          <a:p>
            <a:r>
              <a:rPr lang="de-DE" sz="1400" dirty="0">
                <a:solidFill>
                  <a:srgbClr val="000000"/>
                </a:solidFill>
              </a:rPr>
              <a:t>https://www.getbadnews.com/de</a:t>
            </a:r>
          </a:p>
        </p:txBody>
      </p:sp>
      <p:sp>
        <p:nvSpPr>
          <p:cNvPr id="11" name="Textfeld 10">
            <a:extLst>
              <a:ext uri="{FF2B5EF4-FFF2-40B4-BE49-F238E27FC236}">
                <a16:creationId xmlns:a16="http://schemas.microsoft.com/office/drawing/2014/main" id="{15ABD750-0E6B-17AC-CA92-3AAD20E391CA}"/>
              </a:ext>
            </a:extLst>
          </p:cNvPr>
          <p:cNvSpPr txBox="1"/>
          <p:nvPr/>
        </p:nvSpPr>
        <p:spPr>
          <a:xfrm>
            <a:off x="940300" y="4197538"/>
            <a:ext cx="6795910" cy="307777"/>
          </a:xfrm>
          <a:prstGeom prst="rect">
            <a:avLst/>
          </a:prstGeom>
          <a:noFill/>
        </p:spPr>
        <p:txBody>
          <a:bodyPr wrap="square">
            <a:spAutoFit/>
          </a:bodyPr>
          <a:lstStyle/>
          <a:p>
            <a:r>
              <a:rPr lang="de-DE" sz="1400">
                <a:solidFill>
                  <a:srgbClr val="000000"/>
                </a:solidFill>
              </a:rPr>
              <a:t>https://swrfakefinder.de/</a:t>
            </a:r>
            <a:endParaRPr lang="de-DE" sz="1400" dirty="0">
              <a:solidFill>
                <a:srgbClr val="000000"/>
              </a:solidFill>
            </a:endParaRPr>
          </a:p>
        </p:txBody>
      </p:sp>
      <p:sp>
        <p:nvSpPr>
          <p:cNvPr id="13" name="Textfeld 12">
            <a:extLst>
              <a:ext uri="{FF2B5EF4-FFF2-40B4-BE49-F238E27FC236}">
                <a16:creationId xmlns:a16="http://schemas.microsoft.com/office/drawing/2014/main" id="{EB834B2C-107C-646A-B9AF-95D6E909A539}"/>
              </a:ext>
            </a:extLst>
          </p:cNvPr>
          <p:cNvSpPr txBox="1"/>
          <p:nvPr/>
        </p:nvSpPr>
        <p:spPr>
          <a:xfrm>
            <a:off x="3236716" y="3513226"/>
            <a:ext cx="3269592" cy="307777"/>
          </a:xfrm>
          <a:prstGeom prst="rect">
            <a:avLst/>
          </a:prstGeom>
          <a:noFill/>
        </p:spPr>
        <p:txBody>
          <a:bodyPr wrap="square">
            <a:spAutoFit/>
          </a:bodyPr>
          <a:lstStyle/>
          <a:p>
            <a:r>
              <a:rPr lang="de-DE" sz="1400" dirty="0">
                <a:solidFill>
                  <a:srgbClr val="000000"/>
                </a:solidFill>
              </a:rPr>
              <a:t>https://der-newstest.de/</a:t>
            </a:r>
          </a:p>
        </p:txBody>
      </p:sp>
    </p:spTree>
    <p:extLst>
      <p:ext uri="{BB962C8B-B14F-4D97-AF65-F5344CB8AC3E}">
        <p14:creationId xmlns:p14="http://schemas.microsoft.com/office/powerpoint/2010/main" val="32014729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D9C3CA83-8244-607C-B388-DB6E6885A156}"/>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DAC5FA2B-72B7-F2A8-4BA1-5E6120DA8299}"/>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95F1B37F-3F74-8172-08C6-EA98B0711E81}"/>
              </a:ext>
            </a:extLst>
          </p:cNvPr>
          <p:cNvGraphicFramePr>
            <a:graphicFrameLocks noGrp="1"/>
          </p:cNvGraphicFramePr>
          <p:nvPr>
            <p:extLst>
              <p:ext uri="{D42A27DB-BD31-4B8C-83A1-F6EECF244321}">
                <p14:modId xmlns:p14="http://schemas.microsoft.com/office/powerpoint/2010/main" val="2367045034"/>
              </p:ext>
            </p:extLst>
          </p:nvPr>
        </p:nvGraphicFramePr>
        <p:xfrm>
          <a:off x="911424" y="1485106"/>
          <a:ext cx="10708648" cy="4476750"/>
        </p:xfrm>
        <a:graphic>
          <a:graphicData uri="http://schemas.openxmlformats.org/drawingml/2006/table">
            <a:tbl>
              <a:tblPr bandRow="1">
                <a:tableStyleId>{2D5ABB26-0587-4C30-8999-92F81FD0307C}</a:tableStyleId>
              </a:tblPr>
              <a:tblGrid>
                <a:gridCol w="1149516">
                  <a:extLst>
                    <a:ext uri="{9D8B030D-6E8A-4147-A177-3AD203B41FA5}">
                      <a16:colId xmlns:a16="http://schemas.microsoft.com/office/drawing/2014/main" val="20000"/>
                    </a:ext>
                  </a:extLst>
                </a:gridCol>
                <a:gridCol w="9559132">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b="1">
                          <a:solidFill>
                            <a:srgbClr val="000000"/>
                          </a:solidFill>
                        </a:rPr>
                        <a:t>III</a:t>
                      </a:r>
                      <a:endParaRPr sz="1050" b="1">
                        <a:solidFill>
                          <a:srgbClr val="000000"/>
                        </a:solidFill>
                      </a:endParaRPr>
                    </a:p>
                  </a:txBody>
                  <a:tcPr marL="45720" marR="45720" marT="22860" marB="22860"/>
                </a:tc>
                <a:tc>
                  <a:txBody>
                    <a:bodyPr/>
                    <a:lstStyle/>
                    <a:p>
                      <a:pPr>
                        <a:defRPr/>
                      </a:pPr>
                      <a:r>
                        <a:rPr lang="de-DE" sz="2400" b="1" dirty="0">
                          <a:solidFill>
                            <a:srgbClr val="000000"/>
                          </a:solidFill>
                        </a:rPr>
                        <a:t>Was sind Fake News und wie verbreiten sie sich?</a:t>
                      </a:r>
                      <a:endParaRPr sz="1050" b="1" dirty="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a:solidFill>
                            <a:srgbClr val="000000"/>
                          </a:solidFill>
                        </a:rPr>
                        <a:t>IV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 </a:t>
                      </a:r>
                      <a:r>
                        <a:rPr lang="de-DE" sz="2400" dirty="0" err="1">
                          <a:solidFill>
                            <a:srgbClr val="000000"/>
                          </a:solidFill>
                        </a:rPr>
                        <a:t>Debunking</a:t>
                      </a:r>
                      <a:endParaRPr sz="105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a:solidFill>
                            <a:srgbClr val="000000"/>
                          </a:solidFill>
                        </a:rPr>
                        <a:t>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II: </a:t>
                      </a:r>
                      <a:r>
                        <a:rPr lang="de-DE" sz="2400" dirty="0" err="1">
                          <a:solidFill>
                            <a:srgbClr val="000000"/>
                          </a:solidFill>
                        </a:rPr>
                        <a:t>Prebunking</a:t>
                      </a:r>
                      <a:endParaRPr sz="105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a:solidFill>
                            <a:srgbClr val="000000"/>
                          </a:solidFill>
                        </a:rPr>
                        <a:t>VI</a:t>
                      </a:r>
                      <a:endParaRPr sz="1050">
                        <a:solidFill>
                          <a:srgbClr val="000000"/>
                        </a:solidFill>
                      </a:endParaRPr>
                    </a:p>
                  </a:txBody>
                  <a:tcPr marL="45720" marR="45720" marT="22860" marB="22860"/>
                </a:tc>
                <a:tc>
                  <a:txBody>
                    <a:bodyPr/>
                    <a:lstStyle/>
                    <a:p>
                      <a:pPr>
                        <a:defRPr/>
                      </a:pPr>
                      <a:r>
                        <a:rPr lang="de-DE" sz="2400">
                          <a:solidFill>
                            <a:srgbClr val="000000"/>
                          </a:solidFill>
                        </a:rPr>
                        <a:t>Deepfakes – Desinformation in neuer Qualität?</a:t>
                      </a:r>
                      <a:endParaRPr sz="105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34949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75773152" name="Inhaltsplatzhalter 2"/>
          <p:cNvSpPr>
            <a:spLocks noGrp="1"/>
          </p:cNvSpPr>
          <p:nvPr>
            <p:ph idx="12"/>
          </p:nvPr>
        </p:nvSpPr>
        <p:spPr bwMode="auto"/>
        <p:txBody>
          <a:bodyPr/>
          <a:lstStyle/>
          <a:p>
            <a:pPr>
              <a:defRPr/>
            </a:pPr>
            <a:endParaRPr lang="de-DE" sz="3300">
              <a:solidFill>
                <a:srgbClr val="00618F"/>
              </a:solidFill>
            </a:endParaRPr>
          </a:p>
        </p:txBody>
      </p:sp>
      <p:sp>
        <p:nvSpPr>
          <p:cNvPr id="476384471" name="Titel 3"/>
          <p:cNvSpPr>
            <a:spLocks noGrp="1"/>
          </p:cNvSpPr>
          <p:nvPr>
            <p:ph type="title"/>
          </p:nvPr>
        </p:nvSpPr>
        <p:spPr bwMode="auto">
          <a:xfrm>
            <a:off x="947428" y="565556"/>
            <a:ext cx="9436894" cy="719932"/>
          </a:xfrm>
        </p:spPr>
        <p:txBody>
          <a:bodyPr/>
          <a:lstStyle/>
          <a:p>
            <a:pPr>
              <a:defRPr/>
            </a:pPr>
            <a:r>
              <a:rPr lang="de-DE" sz="3300"/>
              <a:t>Fakt oder Fake?</a:t>
            </a:r>
            <a:endParaRPr/>
          </a:p>
        </p:txBody>
      </p:sp>
      <p:pic>
        <p:nvPicPr>
          <p:cNvPr id="1809622876" name="Grafik 5"/>
          <p:cNvPicPr>
            <a:picLocks noChangeAspect="1"/>
          </p:cNvPicPr>
          <p:nvPr/>
        </p:nvPicPr>
        <p:blipFill rotWithShape="1">
          <a:blip r:embed="rId3"/>
          <a:srcRect b="11420"/>
          <a:stretch/>
        </p:blipFill>
        <p:spPr bwMode="auto">
          <a:xfrm>
            <a:off x="3107668" y="1473978"/>
            <a:ext cx="5976664" cy="4357082"/>
          </a:xfrm>
          <a:prstGeom prst="rect">
            <a:avLst/>
          </a:prstGeom>
        </p:spPr>
      </p:pic>
      <p:sp>
        <p:nvSpPr>
          <p:cNvPr id="509660904" name="Textfeld 7"/>
          <p:cNvSpPr txBox="1"/>
          <p:nvPr/>
        </p:nvSpPr>
        <p:spPr bwMode="auto">
          <a:xfrm>
            <a:off x="3425594" y="5704797"/>
            <a:ext cx="5652628" cy="461665"/>
          </a:xfrm>
          <a:prstGeom prst="rect">
            <a:avLst/>
          </a:prstGeom>
          <a:noFill/>
        </p:spPr>
        <p:txBody>
          <a:bodyPr wrap="square">
            <a:spAutoFit/>
          </a:bodyPr>
          <a:lstStyle/>
          <a:p>
            <a:pPr>
              <a:defRPr/>
            </a:pPr>
            <a:r>
              <a:rPr lang="de-DE" sz="1200">
                <a:solidFill>
                  <a:schemeClr val="bg1">
                    <a:lumMod val="50000"/>
                  </a:schemeClr>
                </a:solidFill>
                <a:latin typeface="Arial Narrow"/>
              </a:rPr>
              <a:t>https://cdn1.vectorstock.com/i/1000x1000/81/00/quiz-in-comic-pop-art-style-quiz-brainy-game-word-vector-28138100.jpg</a:t>
            </a:r>
            <a:endParaRPr sz="9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86697843" name="Inhaltsplatzhalter 2"/>
          <p:cNvSpPr>
            <a:spLocks noGrp="1"/>
          </p:cNvSpPr>
          <p:nvPr>
            <p:ph idx="12"/>
          </p:nvPr>
        </p:nvSpPr>
        <p:spPr bwMode="auto"/>
        <p:txBody>
          <a:bodyPr/>
          <a:lstStyle/>
          <a:p>
            <a:pPr>
              <a:defRPr/>
            </a:pPr>
            <a:endParaRPr lang="de-DE" dirty="0"/>
          </a:p>
        </p:txBody>
      </p:sp>
      <p:sp>
        <p:nvSpPr>
          <p:cNvPr id="257389858" name="Titel 3"/>
          <p:cNvSpPr>
            <a:spLocks noGrp="1"/>
          </p:cNvSpPr>
          <p:nvPr>
            <p:ph type="title"/>
          </p:nvPr>
        </p:nvSpPr>
        <p:spPr bwMode="auto">
          <a:xfrm>
            <a:off x="947428" y="566888"/>
            <a:ext cx="9436894" cy="719932"/>
          </a:xfrm>
        </p:spPr>
        <p:txBody>
          <a:bodyPr/>
          <a:lstStyle/>
          <a:p>
            <a:pPr>
              <a:defRPr/>
            </a:pPr>
            <a:r>
              <a:rPr lang="de-DE" sz="3300"/>
              <a:t>Fakt oder Fake?</a:t>
            </a:r>
            <a:endParaRPr/>
          </a:p>
        </p:txBody>
      </p:sp>
      <p:pic>
        <p:nvPicPr>
          <p:cNvPr id="572456939" name="Grafik 6"/>
          <p:cNvPicPr>
            <a:picLocks noChangeAspect="1"/>
          </p:cNvPicPr>
          <p:nvPr/>
        </p:nvPicPr>
        <p:blipFill rotWithShape="1">
          <a:blip r:embed="rId3"/>
          <a:stretch/>
        </p:blipFill>
        <p:spPr bwMode="auto">
          <a:xfrm>
            <a:off x="4079777" y="1088740"/>
            <a:ext cx="3656700" cy="5195804"/>
          </a:xfrm>
          <a:prstGeom prst="rect">
            <a:avLst/>
          </a:prstGeom>
        </p:spPr>
      </p:pic>
      <p:sp>
        <p:nvSpPr>
          <p:cNvPr id="3" name="Textfeld 2">
            <a:extLst>
              <a:ext uri="{FF2B5EF4-FFF2-40B4-BE49-F238E27FC236}">
                <a16:creationId xmlns:a16="http://schemas.microsoft.com/office/drawing/2014/main" id="{672572BD-9E43-AB43-DA37-4F8346EF286B}"/>
              </a:ext>
            </a:extLst>
          </p:cNvPr>
          <p:cNvSpPr txBox="1"/>
          <p:nvPr/>
        </p:nvSpPr>
        <p:spPr>
          <a:xfrm>
            <a:off x="3531742" y="6281304"/>
            <a:ext cx="6097712" cy="646331"/>
          </a:xfrm>
          <a:prstGeom prst="rect">
            <a:avLst/>
          </a:prstGeom>
          <a:noFill/>
        </p:spPr>
        <p:txBody>
          <a:bodyPr wrap="square">
            <a:spAutoFit/>
          </a:bodyPr>
          <a:lstStyle/>
          <a:p>
            <a:pPr>
              <a:defRPr/>
            </a:pPr>
            <a:r>
              <a:rPr lang="de-DE" sz="1800" u="sng" dirty="0">
                <a:solidFill>
                  <a:schemeClr val="bg1">
                    <a:lumMod val="50000"/>
                  </a:schemeClr>
                </a:solidFill>
                <a:latin typeface="Arial Narrow"/>
                <a:hlinkClick r:id="rId4"/>
              </a:rPr>
              <a:t>https://www.mimikama.org/ursula-von-der-leyen-fake-cover/</a:t>
            </a:r>
            <a:endParaRPr lang="de-DE" sz="1800" dirty="0">
              <a:solidFill>
                <a:schemeClr val="bg1">
                  <a:lumMod val="50000"/>
                </a:schemeClr>
              </a:solidFill>
              <a:latin typeface="Arial Narrow"/>
            </a:endParaRPr>
          </a:p>
          <a:p>
            <a:pPr>
              <a:defRPr/>
            </a:pPr>
            <a:endParaRPr lang="de-DE" sz="1800" dirty="0">
              <a:solidFill>
                <a:schemeClr val="bg1">
                  <a:lumMod val="50000"/>
                </a:schemeClr>
              </a:solidFill>
              <a:latin typeface="Arial Narrow"/>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51846588" name="Inhaltsplatzhalter 2"/>
          <p:cNvSpPr>
            <a:spLocks noGrp="1"/>
          </p:cNvSpPr>
          <p:nvPr>
            <p:ph idx="12"/>
          </p:nvPr>
        </p:nvSpPr>
        <p:spPr bwMode="auto"/>
        <p:txBody>
          <a:bodyPr/>
          <a:lstStyle/>
          <a:p>
            <a:pPr>
              <a:defRPr/>
            </a:pPr>
            <a:endParaRPr lang="de-DE"/>
          </a:p>
        </p:txBody>
      </p:sp>
      <p:sp>
        <p:nvSpPr>
          <p:cNvPr id="2051581207" name="Titel 3"/>
          <p:cNvSpPr>
            <a:spLocks noGrp="1"/>
          </p:cNvSpPr>
          <p:nvPr>
            <p:ph type="title"/>
          </p:nvPr>
        </p:nvSpPr>
        <p:spPr bwMode="auto">
          <a:xfrm>
            <a:off x="947428" y="541338"/>
            <a:ext cx="9436894" cy="719932"/>
          </a:xfrm>
        </p:spPr>
        <p:txBody>
          <a:bodyPr/>
          <a:lstStyle/>
          <a:p>
            <a:pPr>
              <a:defRPr/>
            </a:pPr>
            <a:r>
              <a:rPr lang="de-DE" sz="3300" b="1" dirty="0"/>
              <a:t>Frei erfunden und manipuliert</a:t>
            </a:r>
            <a:endParaRPr dirty="0"/>
          </a:p>
        </p:txBody>
      </p:sp>
      <p:pic>
        <p:nvPicPr>
          <p:cNvPr id="209847919" name="Grafik 6"/>
          <p:cNvPicPr>
            <a:picLocks noChangeAspect="1"/>
          </p:cNvPicPr>
          <p:nvPr/>
        </p:nvPicPr>
        <p:blipFill rotWithShape="1">
          <a:blip r:embed="rId3"/>
          <a:stretch/>
        </p:blipFill>
        <p:spPr bwMode="auto">
          <a:xfrm>
            <a:off x="947428" y="1592796"/>
            <a:ext cx="3358508" cy="4772103"/>
          </a:xfrm>
          <a:prstGeom prst="rect">
            <a:avLst/>
          </a:prstGeom>
        </p:spPr>
      </p:pic>
      <p:pic>
        <p:nvPicPr>
          <p:cNvPr id="485274178" name="Grafik 5"/>
          <p:cNvPicPr>
            <a:picLocks noChangeAspect="1"/>
          </p:cNvPicPr>
          <p:nvPr/>
        </p:nvPicPr>
        <p:blipFill rotWithShape="1">
          <a:blip r:embed="rId4"/>
          <a:stretch/>
        </p:blipFill>
        <p:spPr bwMode="auto">
          <a:xfrm>
            <a:off x="4588663" y="1592796"/>
            <a:ext cx="3523561" cy="4746376"/>
          </a:xfrm>
          <a:prstGeom prst="rect">
            <a:avLst/>
          </a:prstGeom>
        </p:spPr>
      </p:pic>
      <p:cxnSp>
        <p:nvCxnSpPr>
          <p:cNvPr id="1783757591" name="Gerader Verbinder 8"/>
          <p:cNvCxnSpPr/>
          <p:nvPr/>
        </p:nvCxnSpPr>
        <p:spPr bwMode="auto">
          <a:xfrm flipH="1">
            <a:off x="875420" y="1485107"/>
            <a:ext cx="3564396" cy="4924425"/>
          </a:xfrm>
          <a:prstGeom prst="line">
            <a:avLst/>
          </a:prstGeom>
          <a:solidFill>
            <a:srgbClr val="FFFFFF"/>
          </a:solidFill>
          <a:ln w="190500" cap="flat" cmpd="sng" algn="ctr">
            <a:solidFill>
              <a:srgbClr val="FF0000"/>
            </a:solidFill>
            <a:prstDash val="solid"/>
            <a:bevel/>
            <a:headEnd type="none" w="med" len="med"/>
            <a:tailEnd type="none" w="med" len="med"/>
          </a:ln>
          <a:effectLst/>
        </p:spPr>
      </p:cxnSp>
      <p:sp>
        <p:nvSpPr>
          <p:cNvPr id="836434413" name="Textfeld 10"/>
          <p:cNvSpPr txBox="1"/>
          <p:nvPr/>
        </p:nvSpPr>
        <p:spPr bwMode="auto">
          <a:xfrm>
            <a:off x="2951745" y="6340925"/>
            <a:ext cx="6096000" cy="461665"/>
          </a:xfrm>
          <a:prstGeom prst="rect">
            <a:avLst/>
          </a:prstGeom>
          <a:noFill/>
        </p:spPr>
        <p:txBody>
          <a:bodyPr wrap="square">
            <a:spAutoFit/>
          </a:bodyPr>
          <a:lstStyle/>
          <a:p>
            <a:pPr>
              <a:defRPr/>
            </a:pPr>
            <a:r>
              <a:rPr lang="de-DE" sz="1200" u="sng" dirty="0">
                <a:solidFill>
                  <a:schemeClr val="bg1">
                    <a:lumMod val="50000"/>
                  </a:schemeClr>
                </a:solidFill>
                <a:latin typeface="Arial Narrow"/>
                <a:hlinkClick r:id="rId5"/>
              </a:rPr>
              <a:t>https://www.mimikama.org/ursula-von-der-leyen-fake-cover/</a:t>
            </a:r>
            <a:endParaRPr lang="de-DE" sz="1200" dirty="0">
              <a:solidFill>
                <a:schemeClr val="bg1">
                  <a:lumMod val="50000"/>
                </a:schemeClr>
              </a:solidFill>
              <a:latin typeface="Arial Narrow"/>
            </a:endParaRPr>
          </a:p>
          <a:p>
            <a:pPr>
              <a:defRPr/>
            </a:pPr>
            <a:endParaRPr lang="de-DE" sz="1200" dirty="0">
              <a:solidFill>
                <a:schemeClr val="bg1">
                  <a:lumMod val="50000"/>
                </a:schemeClr>
              </a:solidFill>
              <a:latin typeface="Arial Narrow"/>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86413040" name="Inhaltsplatzhalter 4"/>
          <p:cNvSpPr txBox="1"/>
          <p:nvPr/>
        </p:nvSpPr>
        <p:spPr bwMode="auto">
          <a:xfrm>
            <a:off x="7068959" y="2487168"/>
            <a:ext cx="4571658" cy="3058268"/>
          </a:xfrm>
          <a:prstGeom prst="rect">
            <a:avLst/>
          </a:prstGeom>
        </p:spPr>
        <p:txBody>
          <a:bodyPr/>
          <a:lstStyle>
            <a:lvl1pPr marL="342900" indent="-342900" algn="l" rtl="0">
              <a:spcBef>
                <a:spcPts val="300"/>
              </a:spcBef>
              <a:spcAft>
                <a:spcPts val="0"/>
              </a:spcAft>
              <a:defRPr sz="4400">
                <a:solidFill>
                  <a:srgbClr val="000000"/>
                </a:solidFill>
                <a:latin typeface="Arial Narrow"/>
                <a:ea typeface="+mn-ea"/>
                <a:cs typeface="+mn-cs"/>
              </a:defRPr>
            </a:lvl1pPr>
            <a:lvl2pPr marL="654050" indent="-473075" algn="l" rtl="0">
              <a:spcBef>
                <a:spcPts val="300"/>
              </a:spcBef>
              <a:spcAft>
                <a:spcPts val="0"/>
              </a:spcAft>
              <a:buSzPct val="100000"/>
              <a:buChar char="•"/>
              <a:defRPr sz="4400">
                <a:solidFill>
                  <a:srgbClr val="000000"/>
                </a:solidFill>
                <a:latin typeface="Arial Narrow"/>
                <a:ea typeface="+mn-ea"/>
                <a:cs typeface="+mn-cs"/>
              </a:defRPr>
            </a:lvl2pPr>
            <a:lvl3pPr marL="928688" indent="-482600" algn="l" rtl="0">
              <a:spcBef>
                <a:spcPts val="300"/>
              </a:spcBef>
              <a:spcAft>
                <a:spcPts val="0"/>
              </a:spcAft>
              <a:buSzPct val="100000"/>
              <a:buChar char="–"/>
              <a:defRPr sz="4400">
                <a:solidFill>
                  <a:srgbClr val="000000"/>
                </a:solidFill>
                <a:latin typeface="Arial Narrow"/>
                <a:ea typeface="+mn-ea"/>
                <a:cs typeface="+mn-cs"/>
              </a:defRPr>
            </a:lvl3pPr>
            <a:lvl4pPr marL="1196975" indent="-482600" algn="l" rtl="0">
              <a:spcBef>
                <a:spcPts val="300"/>
              </a:spcBef>
              <a:spcAft>
                <a:spcPts val="0"/>
              </a:spcAft>
              <a:buSzPct val="100000"/>
              <a:buChar char="–"/>
              <a:defRPr sz="4400">
                <a:solidFill>
                  <a:srgbClr val="000000"/>
                </a:solidFill>
                <a:latin typeface="Arial Narrow"/>
                <a:ea typeface="+mn-ea"/>
                <a:cs typeface="+mn-cs"/>
              </a:defRPr>
            </a:lvl4pPr>
            <a:lvl5pPr marL="1465263" indent="-476250" algn="l" rtl="0">
              <a:spcBef>
                <a:spcPts val="300"/>
              </a:spcBef>
              <a:spcAft>
                <a:spcPts val="0"/>
              </a:spcAft>
              <a:buSzPct val="100000"/>
              <a:buChar char="–"/>
              <a:defRPr sz="4400">
                <a:solidFill>
                  <a:srgbClr val="000000"/>
                </a:solidFill>
                <a:latin typeface="Arial Narrow"/>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a:lstStyle>
          <a:p>
            <a:pPr>
              <a:defRPr/>
            </a:pPr>
            <a:r>
              <a:rPr lang="de-DE" sz="3300" dirty="0">
                <a:latin typeface="+mn-lt"/>
              </a:rPr>
              <a:t>Von wo sind Sie heute zugeschaltet?</a:t>
            </a:r>
            <a:endParaRPr sz="2200" dirty="0">
              <a:latin typeface="+mn-lt"/>
            </a:endParaRPr>
          </a:p>
        </p:txBody>
      </p:sp>
      <p:sp>
        <p:nvSpPr>
          <p:cNvPr id="585993086" name="Textfeld 10"/>
          <p:cNvSpPr txBox="1"/>
          <p:nvPr/>
        </p:nvSpPr>
        <p:spPr bwMode="auto">
          <a:xfrm>
            <a:off x="2149852" y="6432804"/>
            <a:ext cx="6097772" cy="276999"/>
          </a:xfrm>
          <a:prstGeom prst="rect">
            <a:avLst/>
          </a:prstGeom>
          <a:noFill/>
        </p:spPr>
        <p:txBody>
          <a:bodyPr wrap="square">
            <a:spAutoFit/>
          </a:bodyPr>
          <a:lstStyle/>
          <a:p>
            <a:pPr>
              <a:defRPr/>
            </a:pPr>
            <a:r>
              <a:rPr lang="de-DE" sz="1200" dirty="0">
                <a:solidFill>
                  <a:schemeClr val="bg1">
                    <a:lumMod val="50000"/>
                  </a:schemeClr>
                </a:solidFill>
                <a:latin typeface="Arial Narrow"/>
              </a:rPr>
              <a:t>Karte: © </a:t>
            </a:r>
            <a:r>
              <a:rPr lang="de-DE" sz="1200" dirty="0">
                <a:solidFill>
                  <a:schemeClr val="bg1">
                    <a:lumMod val="50000"/>
                  </a:schemeClr>
                </a:solidFill>
                <a:latin typeface="Arial Narrow"/>
                <a:hlinkClick r:id="rId3"/>
              </a:rPr>
              <a:t>simplymaps.de </a:t>
            </a:r>
            <a:r>
              <a:rPr lang="de-DE" sz="1200" dirty="0">
                <a:solidFill>
                  <a:schemeClr val="bg1">
                    <a:lumMod val="50000"/>
                  </a:schemeClr>
                </a:solidFill>
                <a:latin typeface="Arial Narrow"/>
              </a:rPr>
              <a:t>(CC BY-SA 4.0)</a:t>
            </a:r>
            <a:endParaRPr sz="900" dirty="0"/>
          </a:p>
        </p:txBody>
      </p:sp>
      <p:pic>
        <p:nvPicPr>
          <p:cNvPr id="2" name="Grafik 1">
            <a:extLst>
              <a:ext uri="{FF2B5EF4-FFF2-40B4-BE49-F238E27FC236}">
                <a16:creationId xmlns:a16="http://schemas.microsoft.com/office/drawing/2014/main" id="{2A4C7FEB-81E9-8F2D-FB03-6DE60AB628EB}"/>
              </a:ext>
            </a:extLst>
          </p:cNvPr>
          <p:cNvPicPr>
            <a:picLocks noChangeAspect="1"/>
          </p:cNvPicPr>
          <p:nvPr/>
        </p:nvPicPr>
        <p:blipFill>
          <a:blip r:embed="rId4"/>
          <a:stretch>
            <a:fillRect/>
          </a:stretch>
        </p:blipFill>
        <p:spPr>
          <a:xfrm>
            <a:off x="2023183" y="425196"/>
            <a:ext cx="4248115" cy="600760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6526583" name="Inhaltsplatzhalter 2"/>
          <p:cNvSpPr>
            <a:spLocks noGrp="1"/>
          </p:cNvSpPr>
          <p:nvPr>
            <p:ph idx="12"/>
          </p:nvPr>
        </p:nvSpPr>
        <p:spPr bwMode="auto"/>
        <p:txBody>
          <a:bodyPr/>
          <a:lstStyle/>
          <a:p>
            <a:pPr>
              <a:defRPr/>
            </a:pPr>
            <a:endParaRPr lang="de-DE" dirty="0"/>
          </a:p>
        </p:txBody>
      </p:sp>
      <p:pic>
        <p:nvPicPr>
          <p:cNvPr id="781764931" name="Grafik 6"/>
          <p:cNvPicPr>
            <a:picLocks noChangeAspect="1"/>
          </p:cNvPicPr>
          <p:nvPr/>
        </p:nvPicPr>
        <p:blipFill rotWithShape="1">
          <a:blip r:embed="rId3"/>
          <a:stretch/>
        </p:blipFill>
        <p:spPr bwMode="auto">
          <a:xfrm>
            <a:off x="3863752" y="1194123"/>
            <a:ext cx="5796644" cy="5215409"/>
          </a:xfrm>
          <a:prstGeom prst="rect">
            <a:avLst/>
          </a:prstGeom>
        </p:spPr>
      </p:pic>
      <p:sp>
        <p:nvSpPr>
          <p:cNvPr id="1213240442" name="Titel 3"/>
          <p:cNvSpPr txBox="1"/>
          <p:nvPr/>
        </p:nvSpPr>
        <p:spPr bwMode="auto">
          <a:xfrm>
            <a:off x="947428" y="566888"/>
            <a:ext cx="9436894" cy="719932"/>
          </a:xfrm>
          <a:prstGeom prst="rect">
            <a:avLst/>
          </a:prstGeom>
        </p:spPr>
        <p:txBody>
          <a:bodyPr anchor="b" anchorCtr="0"/>
          <a:lstStyle>
            <a:lvl1pPr algn="l" rtl="0">
              <a:spcBef>
                <a:spcPts val="0"/>
              </a:spcBef>
              <a:spcAft>
                <a:spcPts val="0"/>
              </a:spcAft>
              <a:defRPr sz="4400">
                <a:solidFill>
                  <a:schemeClr val="tx1"/>
                </a:solidFill>
                <a:latin typeface="+mj-lt"/>
                <a:ea typeface="+mj-ea"/>
                <a:cs typeface="+mj-cs"/>
              </a:defRPr>
            </a:lvl1pPr>
            <a:lvl2pPr algn="l" rtl="0">
              <a:spcBef>
                <a:spcPts val="0"/>
              </a:spcBef>
              <a:spcAft>
                <a:spcPts val="0"/>
              </a:spcAft>
              <a:defRPr sz="4400">
                <a:solidFill>
                  <a:srgbClr val="004F8F"/>
                </a:solidFill>
                <a:latin typeface="Arial Narrow"/>
                <a:ea typeface="Arial Narrow"/>
                <a:cs typeface="Arial Narrow"/>
              </a:defRPr>
            </a:lvl2pPr>
            <a:lvl3pPr algn="l" rtl="0">
              <a:spcBef>
                <a:spcPts val="0"/>
              </a:spcBef>
              <a:spcAft>
                <a:spcPts val="0"/>
              </a:spcAft>
              <a:defRPr sz="4400">
                <a:solidFill>
                  <a:srgbClr val="004F8F"/>
                </a:solidFill>
                <a:latin typeface="Arial Narrow"/>
                <a:ea typeface="Arial Narrow"/>
                <a:cs typeface="Arial Narrow"/>
              </a:defRPr>
            </a:lvl3pPr>
            <a:lvl4pPr algn="l" rtl="0">
              <a:spcBef>
                <a:spcPts val="0"/>
              </a:spcBef>
              <a:spcAft>
                <a:spcPts val="0"/>
              </a:spcAft>
              <a:defRPr sz="4400">
                <a:solidFill>
                  <a:srgbClr val="004F8F"/>
                </a:solidFill>
                <a:latin typeface="Arial Narrow"/>
                <a:ea typeface="Arial Narrow"/>
                <a:cs typeface="Arial Narrow"/>
              </a:defRPr>
            </a:lvl4pPr>
            <a:lvl5pPr algn="l" rtl="0">
              <a:spcBef>
                <a:spcPts val="0"/>
              </a:spcBef>
              <a:spcAft>
                <a:spcPts val="0"/>
              </a:spcAft>
              <a:defRPr sz="4400">
                <a:solidFill>
                  <a:srgbClr val="004F8F"/>
                </a:solidFill>
                <a:latin typeface="Arial Narrow"/>
                <a:ea typeface="Arial Narrow"/>
                <a:cs typeface="Arial Narrow"/>
              </a:defRPr>
            </a:lvl5pPr>
            <a:lvl6pPr marL="457200" algn="l" rtl="0">
              <a:spcBef>
                <a:spcPts val="0"/>
              </a:spcBef>
              <a:spcAft>
                <a:spcPts val="0"/>
              </a:spcAft>
              <a:defRPr sz="4400">
                <a:solidFill>
                  <a:srgbClr val="004F8F"/>
                </a:solidFill>
                <a:latin typeface="Arial Narrow"/>
                <a:ea typeface="Arial Narrow"/>
                <a:cs typeface="Arial Narrow"/>
              </a:defRPr>
            </a:lvl6pPr>
            <a:lvl7pPr marL="914400" algn="l" rtl="0">
              <a:spcBef>
                <a:spcPts val="0"/>
              </a:spcBef>
              <a:spcAft>
                <a:spcPts val="0"/>
              </a:spcAft>
              <a:defRPr sz="4400">
                <a:solidFill>
                  <a:srgbClr val="004F8F"/>
                </a:solidFill>
                <a:latin typeface="Arial Narrow"/>
                <a:ea typeface="Arial Narrow"/>
                <a:cs typeface="Arial Narrow"/>
              </a:defRPr>
            </a:lvl7pPr>
            <a:lvl8pPr marL="1371600" algn="l" rtl="0">
              <a:spcBef>
                <a:spcPts val="0"/>
              </a:spcBef>
              <a:spcAft>
                <a:spcPts val="0"/>
              </a:spcAft>
              <a:defRPr sz="4400">
                <a:solidFill>
                  <a:srgbClr val="004F8F"/>
                </a:solidFill>
                <a:latin typeface="Arial Narrow"/>
                <a:ea typeface="Arial Narrow"/>
                <a:cs typeface="Arial Narrow"/>
              </a:defRPr>
            </a:lvl8pPr>
            <a:lvl9pPr marL="1828800" algn="l" rtl="0">
              <a:spcBef>
                <a:spcPts val="0"/>
              </a:spcBef>
              <a:spcAft>
                <a:spcPts val="0"/>
              </a:spcAft>
              <a:defRPr sz="4400">
                <a:solidFill>
                  <a:srgbClr val="004F8F"/>
                </a:solidFill>
                <a:latin typeface="Arial Narrow"/>
                <a:ea typeface="Arial Narrow"/>
                <a:cs typeface="Arial Narrow"/>
              </a:defRPr>
            </a:lvl9pPr>
          </a:lstStyle>
          <a:p>
            <a:pPr>
              <a:defRPr/>
            </a:pPr>
            <a:r>
              <a:rPr lang="de-DE" sz="3300"/>
              <a:t>Fakt oder Fake?</a:t>
            </a:r>
            <a:endParaRPr sz="2200"/>
          </a:p>
        </p:txBody>
      </p:sp>
      <p:sp>
        <p:nvSpPr>
          <p:cNvPr id="3" name="Textfeld 2">
            <a:extLst>
              <a:ext uri="{FF2B5EF4-FFF2-40B4-BE49-F238E27FC236}">
                <a16:creationId xmlns:a16="http://schemas.microsoft.com/office/drawing/2014/main" id="{C8ED1A75-064E-0302-A20C-934BBE36D638}"/>
              </a:ext>
            </a:extLst>
          </p:cNvPr>
          <p:cNvSpPr txBox="1"/>
          <p:nvPr/>
        </p:nvSpPr>
        <p:spPr>
          <a:xfrm>
            <a:off x="3924647" y="6390436"/>
            <a:ext cx="6097712" cy="646331"/>
          </a:xfrm>
          <a:prstGeom prst="rect">
            <a:avLst/>
          </a:prstGeom>
          <a:noFill/>
        </p:spPr>
        <p:txBody>
          <a:bodyPr wrap="square">
            <a:spAutoFit/>
          </a:bodyPr>
          <a:lstStyle/>
          <a:p>
            <a:pPr>
              <a:defRPr/>
            </a:pPr>
            <a:r>
              <a:rPr lang="de-DE" sz="1800" u="sng" dirty="0">
                <a:solidFill>
                  <a:schemeClr val="bg1">
                    <a:lumMod val="50000"/>
                  </a:schemeClr>
                </a:solidFill>
                <a:latin typeface="Arial Narrow"/>
                <a:hlinkClick r:id="rId4"/>
              </a:rPr>
              <a:t>https://www.mimikama.org/ursula-von-der-leyen-fake-cover/</a:t>
            </a:r>
            <a:endParaRPr lang="de-DE" sz="1800" dirty="0">
              <a:solidFill>
                <a:schemeClr val="bg1">
                  <a:lumMod val="50000"/>
                </a:schemeClr>
              </a:solidFill>
              <a:latin typeface="Arial Narrow"/>
            </a:endParaRPr>
          </a:p>
          <a:p>
            <a:pPr>
              <a:defRPr/>
            </a:pPr>
            <a:endParaRPr lang="de-DE" sz="1800" dirty="0">
              <a:solidFill>
                <a:schemeClr val="bg1">
                  <a:lumMod val="50000"/>
                </a:schemeClr>
              </a:solidFill>
              <a:latin typeface="Arial Narrow"/>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08448675" name="Inhaltsplatzhalter 2"/>
          <p:cNvSpPr>
            <a:spLocks noGrp="1"/>
          </p:cNvSpPr>
          <p:nvPr>
            <p:ph idx="12"/>
          </p:nvPr>
        </p:nvSpPr>
        <p:spPr bwMode="auto"/>
        <p:txBody>
          <a:bodyPr/>
          <a:lstStyle/>
          <a:p>
            <a:pPr>
              <a:defRPr/>
            </a:pPr>
            <a:endParaRPr lang="de-DE"/>
          </a:p>
        </p:txBody>
      </p:sp>
      <p:sp>
        <p:nvSpPr>
          <p:cNvPr id="1066893979" name="Titel 3"/>
          <p:cNvSpPr>
            <a:spLocks noGrp="1"/>
          </p:cNvSpPr>
          <p:nvPr>
            <p:ph type="title"/>
          </p:nvPr>
        </p:nvSpPr>
        <p:spPr bwMode="auto">
          <a:xfrm>
            <a:off x="936760" y="541090"/>
            <a:ext cx="9436894" cy="719932"/>
          </a:xfrm>
        </p:spPr>
        <p:txBody>
          <a:bodyPr/>
          <a:lstStyle/>
          <a:p>
            <a:pPr>
              <a:defRPr/>
            </a:pPr>
            <a:r>
              <a:rPr lang="de-DE" sz="3300" b="1" dirty="0"/>
              <a:t>Fakt</a:t>
            </a:r>
            <a:endParaRPr dirty="0"/>
          </a:p>
        </p:txBody>
      </p:sp>
      <p:pic>
        <p:nvPicPr>
          <p:cNvPr id="889536791" name="Grafik 6"/>
          <p:cNvPicPr>
            <a:picLocks noChangeAspect="1"/>
          </p:cNvPicPr>
          <p:nvPr/>
        </p:nvPicPr>
        <p:blipFill rotWithShape="1">
          <a:blip r:embed="rId3"/>
          <a:stretch/>
        </p:blipFill>
        <p:spPr bwMode="auto">
          <a:xfrm>
            <a:off x="947428" y="1232756"/>
            <a:ext cx="5328592" cy="4794289"/>
          </a:xfrm>
          <a:prstGeom prst="rect">
            <a:avLst/>
          </a:prstGeom>
        </p:spPr>
      </p:pic>
      <p:grpSp>
        <p:nvGrpSpPr>
          <p:cNvPr id="382395788" name="Gruppieren 19"/>
          <p:cNvGrpSpPr/>
          <p:nvPr/>
        </p:nvGrpSpPr>
        <p:grpSpPr bwMode="auto">
          <a:xfrm>
            <a:off x="6502426" y="265952"/>
            <a:ext cx="3348372" cy="3871937"/>
            <a:chOff x="13560152" y="2320925"/>
            <a:chExt cx="8136904" cy="8702238"/>
          </a:xfrm>
        </p:grpSpPr>
        <p:pic>
          <p:nvPicPr>
            <p:cNvPr id="8" name="Grafik 7"/>
            <p:cNvPicPr>
              <a:picLocks noChangeAspect="1"/>
            </p:cNvPicPr>
            <p:nvPr/>
          </p:nvPicPr>
          <p:blipFill rotWithShape="1">
            <a:blip r:embed="rId4"/>
            <a:stretch/>
          </p:blipFill>
          <p:spPr bwMode="auto">
            <a:xfrm>
              <a:off x="13560152" y="2969717"/>
              <a:ext cx="8136904" cy="6576926"/>
            </a:xfrm>
            <a:prstGeom prst="rect">
              <a:avLst/>
            </a:prstGeom>
          </p:spPr>
        </p:pic>
        <p:pic>
          <p:nvPicPr>
            <p:cNvPr id="10" name="Grafik 9"/>
            <p:cNvPicPr>
              <a:picLocks noChangeAspect="1"/>
            </p:cNvPicPr>
            <p:nvPr/>
          </p:nvPicPr>
          <p:blipFill rotWithShape="1">
            <a:blip r:embed="rId5"/>
            <a:stretch/>
          </p:blipFill>
          <p:spPr bwMode="auto">
            <a:xfrm>
              <a:off x="13920191" y="2320925"/>
              <a:ext cx="4667571" cy="501475"/>
            </a:xfrm>
            <a:prstGeom prst="rect">
              <a:avLst/>
            </a:prstGeom>
          </p:spPr>
        </p:pic>
        <p:sp>
          <p:nvSpPr>
            <p:cNvPr id="12" name="Textfeld 11"/>
            <p:cNvSpPr txBox="1"/>
            <p:nvPr/>
          </p:nvSpPr>
          <p:spPr bwMode="auto">
            <a:xfrm>
              <a:off x="13597444" y="9570524"/>
              <a:ext cx="8099612" cy="1452639"/>
            </a:xfrm>
            <a:prstGeom prst="rect">
              <a:avLst/>
            </a:prstGeom>
            <a:noFill/>
          </p:spPr>
          <p:txBody>
            <a:bodyPr wrap="square">
              <a:spAutoFit/>
            </a:bodyPr>
            <a:lstStyle/>
            <a:p>
              <a:pPr>
                <a:defRPr/>
              </a:pPr>
              <a:r>
                <a:rPr lang="de-DE" sz="1200">
                  <a:solidFill>
                    <a:schemeClr val="bg1">
                      <a:lumMod val="50000"/>
                    </a:schemeClr>
                  </a:solidFill>
                  <a:latin typeface="Arial Narrow"/>
                </a:rPr>
                <a:t>https://www.spiegel.de/politik/ausland/usa-donald-trump-ordnet-schaffung-von-weltraumarmee-an-a-1213681.html</a:t>
              </a:r>
              <a:endParaRPr sz="900"/>
            </a:p>
          </p:txBody>
        </p:sp>
      </p:grpSp>
      <p:sp>
        <p:nvSpPr>
          <p:cNvPr id="543833090" name="Textfeld 13"/>
          <p:cNvSpPr txBox="1"/>
          <p:nvPr/>
        </p:nvSpPr>
        <p:spPr bwMode="auto">
          <a:xfrm>
            <a:off x="1008112" y="5949280"/>
            <a:ext cx="5555940" cy="461665"/>
          </a:xfrm>
          <a:prstGeom prst="rect">
            <a:avLst/>
          </a:prstGeom>
          <a:noFill/>
        </p:spPr>
        <p:txBody>
          <a:bodyPr wrap="square">
            <a:spAutoFit/>
          </a:bodyPr>
          <a:lstStyle/>
          <a:p>
            <a:pPr>
              <a:defRPr/>
            </a:pPr>
            <a:r>
              <a:rPr lang="de-DE" sz="1200" u="sng" dirty="0">
                <a:solidFill>
                  <a:schemeClr val="bg1">
                    <a:lumMod val="50000"/>
                  </a:schemeClr>
                </a:solidFill>
                <a:latin typeface="Arial Narrow"/>
                <a:hlinkClick r:id="rId6"/>
              </a:rPr>
              <a:t>https://www.mimikama.org/ursula-von-der-leyen-fake-cover/</a:t>
            </a:r>
            <a:endParaRPr lang="de-DE" sz="1200" dirty="0">
              <a:solidFill>
                <a:schemeClr val="bg1">
                  <a:lumMod val="50000"/>
                </a:schemeClr>
              </a:solidFill>
              <a:latin typeface="Arial Narrow"/>
            </a:endParaRPr>
          </a:p>
          <a:p>
            <a:pPr>
              <a:defRPr/>
            </a:pPr>
            <a:endParaRPr lang="de-DE" sz="1200" dirty="0">
              <a:solidFill>
                <a:schemeClr val="bg1">
                  <a:lumMod val="50000"/>
                </a:schemeClr>
              </a:solidFill>
              <a:latin typeface="Arial Narrow"/>
            </a:endParaRPr>
          </a:p>
        </p:txBody>
      </p:sp>
      <p:grpSp>
        <p:nvGrpSpPr>
          <p:cNvPr id="617050326" name="Gruppieren 20"/>
          <p:cNvGrpSpPr/>
          <p:nvPr/>
        </p:nvGrpSpPr>
        <p:grpSpPr bwMode="auto">
          <a:xfrm>
            <a:off x="8410637" y="4223968"/>
            <a:ext cx="2880321" cy="2153698"/>
            <a:chOff x="17376575" y="7143362"/>
            <a:chExt cx="7344817" cy="5445420"/>
          </a:xfrm>
        </p:grpSpPr>
        <p:pic>
          <p:nvPicPr>
            <p:cNvPr id="16" name="Grafik 15"/>
            <p:cNvPicPr>
              <a:picLocks noChangeAspect="1"/>
            </p:cNvPicPr>
            <p:nvPr/>
          </p:nvPicPr>
          <p:blipFill rotWithShape="1">
            <a:blip r:embed="rId7"/>
            <a:srcRect t="37501"/>
            <a:stretch/>
          </p:blipFill>
          <p:spPr bwMode="auto">
            <a:xfrm>
              <a:off x="17376576" y="7893159"/>
              <a:ext cx="6321463" cy="3601601"/>
            </a:xfrm>
            <a:prstGeom prst="rect">
              <a:avLst/>
            </a:prstGeom>
          </p:spPr>
        </p:pic>
        <p:pic>
          <p:nvPicPr>
            <p:cNvPr id="17" name="Grafik 16"/>
            <p:cNvPicPr>
              <a:picLocks noChangeAspect="1"/>
            </p:cNvPicPr>
            <p:nvPr/>
          </p:nvPicPr>
          <p:blipFill rotWithShape="1">
            <a:blip r:embed="rId7"/>
            <a:srcRect r="5406" b="86209"/>
            <a:stretch/>
          </p:blipFill>
          <p:spPr bwMode="auto">
            <a:xfrm>
              <a:off x="17376577" y="7143362"/>
              <a:ext cx="6048672" cy="794757"/>
            </a:xfrm>
            <a:prstGeom prst="rect">
              <a:avLst/>
            </a:prstGeom>
          </p:spPr>
        </p:pic>
        <p:sp>
          <p:nvSpPr>
            <p:cNvPr id="19" name="Textfeld 18"/>
            <p:cNvSpPr txBox="1"/>
            <p:nvPr/>
          </p:nvSpPr>
          <p:spPr bwMode="auto">
            <a:xfrm>
              <a:off x="17376575" y="11421506"/>
              <a:ext cx="7344817" cy="1167276"/>
            </a:xfrm>
            <a:prstGeom prst="rect">
              <a:avLst/>
            </a:prstGeom>
            <a:noFill/>
          </p:spPr>
          <p:txBody>
            <a:bodyPr wrap="square">
              <a:spAutoFit/>
            </a:bodyPr>
            <a:lstStyle/>
            <a:p>
              <a:pPr>
                <a:defRPr/>
              </a:pPr>
              <a:r>
                <a:rPr lang="de-DE" sz="1200">
                  <a:solidFill>
                    <a:schemeClr val="bg1">
                      <a:lumMod val="50000"/>
                    </a:schemeClr>
                  </a:solidFill>
                  <a:latin typeface="Arial Narrow"/>
                </a:rPr>
                <a:t>https://www.zeit.de/politik/ausland/2018-06/weltraumarmee-space-force-trump-usa</a:t>
              </a:r>
              <a:endParaRPr sz="900"/>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99046281" name="Inhaltsplatzhalter 2"/>
          <p:cNvSpPr>
            <a:spLocks noGrp="1"/>
          </p:cNvSpPr>
          <p:nvPr>
            <p:ph idx="12"/>
          </p:nvPr>
        </p:nvSpPr>
        <p:spPr bwMode="auto"/>
        <p:txBody>
          <a:bodyPr/>
          <a:lstStyle/>
          <a:p>
            <a:pPr>
              <a:defRPr/>
            </a:pPr>
            <a:endParaRPr lang="de-DE" dirty="0"/>
          </a:p>
        </p:txBody>
      </p:sp>
      <p:pic>
        <p:nvPicPr>
          <p:cNvPr id="1912325557" name="Grafik 5"/>
          <p:cNvPicPr>
            <a:picLocks noChangeAspect="1"/>
          </p:cNvPicPr>
          <p:nvPr/>
        </p:nvPicPr>
        <p:blipFill rotWithShape="1">
          <a:blip r:embed="rId3"/>
          <a:stretch/>
        </p:blipFill>
        <p:spPr bwMode="auto">
          <a:xfrm>
            <a:off x="3467708" y="1484784"/>
            <a:ext cx="4716524" cy="4657009"/>
          </a:xfrm>
          <a:prstGeom prst="rect">
            <a:avLst/>
          </a:prstGeom>
        </p:spPr>
      </p:pic>
      <p:sp>
        <p:nvSpPr>
          <p:cNvPr id="1246689498" name="Titel 3"/>
          <p:cNvSpPr txBox="1"/>
          <p:nvPr/>
        </p:nvSpPr>
        <p:spPr bwMode="auto">
          <a:xfrm>
            <a:off x="947428" y="566888"/>
            <a:ext cx="9436894" cy="719932"/>
          </a:xfrm>
          <a:prstGeom prst="rect">
            <a:avLst/>
          </a:prstGeom>
        </p:spPr>
        <p:txBody>
          <a:bodyPr anchor="b" anchorCtr="0"/>
          <a:lstStyle>
            <a:lvl1pPr algn="l" rtl="0">
              <a:spcBef>
                <a:spcPts val="0"/>
              </a:spcBef>
              <a:spcAft>
                <a:spcPts val="0"/>
              </a:spcAft>
              <a:defRPr sz="4400">
                <a:solidFill>
                  <a:schemeClr val="tx1"/>
                </a:solidFill>
                <a:latin typeface="+mj-lt"/>
                <a:ea typeface="+mj-ea"/>
                <a:cs typeface="+mj-cs"/>
              </a:defRPr>
            </a:lvl1pPr>
            <a:lvl2pPr algn="l" rtl="0">
              <a:spcBef>
                <a:spcPts val="0"/>
              </a:spcBef>
              <a:spcAft>
                <a:spcPts val="0"/>
              </a:spcAft>
              <a:defRPr sz="4400">
                <a:solidFill>
                  <a:srgbClr val="004F8F"/>
                </a:solidFill>
                <a:latin typeface="Arial Narrow"/>
                <a:ea typeface="Arial Narrow"/>
                <a:cs typeface="Arial Narrow"/>
              </a:defRPr>
            </a:lvl2pPr>
            <a:lvl3pPr algn="l" rtl="0">
              <a:spcBef>
                <a:spcPts val="0"/>
              </a:spcBef>
              <a:spcAft>
                <a:spcPts val="0"/>
              </a:spcAft>
              <a:defRPr sz="4400">
                <a:solidFill>
                  <a:srgbClr val="004F8F"/>
                </a:solidFill>
                <a:latin typeface="Arial Narrow"/>
                <a:ea typeface="Arial Narrow"/>
                <a:cs typeface="Arial Narrow"/>
              </a:defRPr>
            </a:lvl3pPr>
            <a:lvl4pPr algn="l" rtl="0">
              <a:spcBef>
                <a:spcPts val="0"/>
              </a:spcBef>
              <a:spcAft>
                <a:spcPts val="0"/>
              </a:spcAft>
              <a:defRPr sz="4400">
                <a:solidFill>
                  <a:srgbClr val="004F8F"/>
                </a:solidFill>
                <a:latin typeface="Arial Narrow"/>
                <a:ea typeface="Arial Narrow"/>
                <a:cs typeface="Arial Narrow"/>
              </a:defRPr>
            </a:lvl4pPr>
            <a:lvl5pPr algn="l" rtl="0">
              <a:spcBef>
                <a:spcPts val="0"/>
              </a:spcBef>
              <a:spcAft>
                <a:spcPts val="0"/>
              </a:spcAft>
              <a:defRPr sz="4400">
                <a:solidFill>
                  <a:srgbClr val="004F8F"/>
                </a:solidFill>
                <a:latin typeface="Arial Narrow"/>
                <a:ea typeface="Arial Narrow"/>
                <a:cs typeface="Arial Narrow"/>
              </a:defRPr>
            </a:lvl5pPr>
            <a:lvl6pPr marL="457200" algn="l" rtl="0">
              <a:spcBef>
                <a:spcPts val="0"/>
              </a:spcBef>
              <a:spcAft>
                <a:spcPts val="0"/>
              </a:spcAft>
              <a:defRPr sz="4400">
                <a:solidFill>
                  <a:srgbClr val="004F8F"/>
                </a:solidFill>
                <a:latin typeface="Arial Narrow"/>
                <a:ea typeface="Arial Narrow"/>
                <a:cs typeface="Arial Narrow"/>
              </a:defRPr>
            </a:lvl6pPr>
            <a:lvl7pPr marL="914400" algn="l" rtl="0">
              <a:spcBef>
                <a:spcPts val="0"/>
              </a:spcBef>
              <a:spcAft>
                <a:spcPts val="0"/>
              </a:spcAft>
              <a:defRPr sz="4400">
                <a:solidFill>
                  <a:srgbClr val="004F8F"/>
                </a:solidFill>
                <a:latin typeface="Arial Narrow"/>
                <a:ea typeface="Arial Narrow"/>
                <a:cs typeface="Arial Narrow"/>
              </a:defRPr>
            </a:lvl7pPr>
            <a:lvl8pPr marL="1371600" algn="l" rtl="0">
              <a:spcBef>
                <a:spcPts val="0"/>
              </a:spcBef>
              <a:spcAft>
                <a:spcPts val="0"/>
              </a:spcAft>
              <a:defRPr sz="4400">
                <a:solidFill>
                  <a:srgbClr val="004F8F"/>
                </a:solidFill>
                <a:latin typeface="Arial Narrow"/>
                <a:ea typeface="Arial Narrow"/>
                <a:cs typeface="Arial Narrow"/>
              </a:defRPr>
            </a:lvl8pPr>
            <a:lvl9pPr marL="1828800" algn="l" rtl="0">
              <a:spcBef>
                <a:spcPts val="0"/>
              </a:spcBef>
              <a:spcAft>
                <a:spcPts val="0"/>
              </a:spcAft>
              <a:defRPr sz="4400">
                <a:solidFill>
                  <a:srgbClr val="004F8F"/>
                </a:solidFill>
                <a:latin typeface="Arial Narrow"/>
                <a:ea typeface="Arial Narrow"/>
                <a:cs typeface="Arial Narrow"/>
              </a:defRPr>
            </a:lvl9pPr>
          </a:lstStyle>
          <a:p>
            <a:pPr>
              <a:defRPr/>
            </a:pPr>
            <a:r>
              <a:rPr lang="de-DE" sz="3300"/>
              <a:t>Fakt oder Fake?</a:t>
            </a:r>
            <a:endParaRPr sz="2200"/>
          </a:p>
        </p:txBody>
      </p:sp>
      <p:sp>
        <p:nvSpPr>
          <p:cNvPr id="908216263" name="Textfeld 3"/>
          <p:cNvSpPr txBox="1"/>
          <p:nvPr/>
        </p:nvSpPr>
        <p:spPr bwMode="auto">
          <a:xfrm>
            <a:off x="3647728" y="6141793"/>
            <a:ext cx="4536504" cy="400110"/>
          </a:xfrm>
          <a:prstGeom prst="rect">
            <a:avLst/>
          </a:prstGeom>
          <a:noFill/>
        </p:spPr>
        <p:txBody>
          <a:bodyPr wrap="square" rtlCol="0">
            <a:spAutoFit/>
          </a:bodyPr>
          <a:lstStyle/>
          <a:p>
            <a:pPr>
              <a:defRPr/>
            </a:pPr>
            <a:r>
              <a:rPr lang="de-DE" sz="2000">
                <a:solidFill>
                  <a:schemeClr val="bg1">
                    <a:lumMod val="50000"/>
                  </a:schemeClr>
                </a:solidFill>
                <a:latin typeface="Arial Narrow"/>
              </a:rPr>
              <a:t>12.02.2025</a:t>
            </a:r>
            <a:endParaRPr sz="900"/>
          </a:p>
        </p:txBody>
      </p:sp>
      <p:sp>
        <p:nvSpPr>
          <p:cNvPr id="3" name="Textfeld 2">
            <a:extLst>
              <a:ext uri="{FF2B5EF4-FFF2-40B4-BE49-F238E27FC236}">
                <a16:creationId xmlns:a16="http://schemas.microsoft.com/office/drawing/2014/main" id="{8F6ED4F8-4434-1FC3-0EB7-48C952601253}"/>
              </a:ext>
            </a:extLst>
          </p:cNvPr>
          <p:cNvSpPr txBox="1"/>
          <p:nvPr/>
        </p:nvSpPr>
        <p:spPr>
          <a:xfrm>
            <a:off x="8184232" y="3824209"/>
            <a:ext cx="3163006" cy="2585323"/>
          </a:xfrm>
          <a:prstGeom prst="rect">
            <a:avLst/>
          </a:prstGeom>
          <a:noFill/>
        </p:spPr>
        <p:txBody>
          <a:bodyPr wrap="square">
            <a:spAutoFit/>
          </a:bodyPr>
          <a:lstStyle/>
          <a:p>
            <a:pPr>
              <a:defRPr/>
            </a:pPr>
            <a:r>
              <a:rPr lang="de-DE" sz="1800" u="sng" dirty="0">
                <a:solidFill>
                  <a:schemeClr val="bg1">
                    <a:lumMod val="50000"/>
                  </a:schemeClr>
                </a:solidFill>
                <a:hlinkClick r:id="rId4"/>
              </a:rPr>
              <a:t>https://www.msn.com/de-de/nachrichten/politik/umfrage-hammer-vor-bundestagswahl-gr%C3%BCn-dunkelrot-rot-liegt-vorne/ar-AA1yPGoU?ocid=msedgdhp&amp;pc=U531&amp;cvid=136a88260c7a4ebae6e14fa1c806b5e5&amp;ei=15</a:t>
            </a:r>
            <a:endParaRPr lang="de-DE" sz="1800" dirty="0">
              <a:solidFill>
                <a:schemeClr val="bg1">
                  <a:lumMod val="50000"/>
                </a:schemeClr>
              </a:solidFill>
            </a:endParaRPr>
          </a:p>
          <a:p>
            <a:pPr>
              <a:defRPr/>
            </a:pPr>
            <a:endParaRPr lang="de-DE" sz="1800" dirty="0">
              <a:solidFill>
                <a:schemeClr val="bg1">
                  <a:lumMod val="5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180539" name="Inhaltsplatzhalter 2"/>
          <p:cNvSpPr>
            <a:spLocks noGrp="1"/>
          </p:cNvSpPr>
          <p:nvPr>
            <p:ph idx="12"/>
          </p:nvPr>
        </p:nvSpPr>
        <p:spPr bwMode="auto">
          <a:xfrm>
            <a:off x="4835525" y="5417021"/>
            <a:ext cx="7008600" cy="1252340"/>
          </a:xfrm>
        </p:spPr>
        <p:txBody>
          <a:bodyPr/>
          <a:lstStyle/>
          <a:p>
            <a:pPr>
              <a:defRPr/>
            </a:pPr>
            <a:r>
              <a:rPr lang="de-DE" sz="1200" u="sng" dirty="0">
                <a:solidFill>
                  <a:schemeClr val="bg1">
                    <a:lumMod val="50000"/>
                  </a:schemeClr>
                </a:solidFill>
                <a:hlinkClick r:id="rId3"/>
              </a:rPr>
              <a:t>https://www.msn.com/de-de/nachrichten/politik/umfrage-hammer-vor-bundestagswahl-gr%C3%BCn-dunkelrot-rot-liegt-vorne/ar-AA1yPGoU?ocid=msedgdhp&amp;pc=U531&amp;cvid=136a88260c7a4ebae6e14fa1c806b5e5&amp;ei=15</a:t>
            </a:r>
            <a:endParaRPr lang="de-DE" sz="1200" dirty="0">
              <a:solidFill>
                <a:schemeClr val="bg1">
                  <a:lumMod val="50000"/>
                </a:schemeClr>
              </a:solidFill>
            </a:endParaRPr>
          </a:p>
          <a:p>
            <a:pPr>
              <a:defRPr/>
            </a:pPr>
            <a:endParaRPr lang="de-DE" sz="1200" dirty="0">
              <a:solidFill>
                <a:schemeClr val="bg1">
                  <a:lumMod val="50000"/>
                </a:schemeClr>
              </a:solidFill>
            </a:endParaRPr>
          </a:p>
        </p:txBody>
      </p:sp>
      <p:sp>
        <p:nvSpPr>
          <p:cNvPr id="636279157" name="Titel 3"/>
          <p:cNvSpPr>
            <a:spLocks noGrp="1"/>
          </p:cNvSpPr>
          <p:nvPr>
            <p:ph type="title"/>
          </p:nvPr>
        </p:nvSpPr>
        <p:spPr bwMode="auto">
          <a:xfrm>
            <a:off x="970942" y="544780"/>
            <a:ext cx="9436894" cy="719932"/>
          </a:xfrm>
        </p:spPr>
        <p:txBody>
          <a:bodyPr/>
          <a:lstStyle/>
          <a:p>
            <a:pPr>
              <a:defRPr/>
            </a:pPr>
            <a:r>
              <a:rPr lang="de-DE" sz="3300" b="1" dirty="0"/>
              <a:t>Clickbait</a:t>
            </a:r>
            <a:endParaRPr dirty="0"/>
          </a:p>
        </p:txBody>
      </p:sp>
      <p:pic>
        <p:nvPicPr>
          <p:cNvPr id="1815217875" name="Grafik 5"/>
          <p:cNvPicPr>
            <a:picLocks noChangeAspect="1"/>
          </p:cNvPicPr>
          <p:nvPr/>
        </p:nvPicPr>
        <p:blipFill rotWithShape="1">
          <a:blip r:embed="rId4"/>
          <a:stretch/>
        </p:blipFill>
        <p:spPr bwMode="auto">
          <a:xfrm>
            <a:off x="4703588" y="1324958"/>
            <a:ext cx="7020780" cy="2167187"/>
          </a:xfrm>
          <a:prstGeom prst="rect">
            <a:avLst/>
          </a:prstGeom>
        </p:spPr>
      </p:pic>
      <p:pic>
        <p:nvPicPr>
          <p:cNvPr id="1660608472" name="Grafik 6"/>
          <p:cNvPicPr>
            <a:picLocks noChangeAspect="1"/>
          </p:cNvPicPr>
          <p:nvPr/>
        </p:nvPicPr>
        <p:blipFill rotWithShape="1">
          <a:blip r:embed="rId5"/>
          <a:stretch/>
        </p:blipFill>
        <p:spPr bwMode="auto">
          <a:xfrm>
            <a:off x="4655840" y="3552392"/>
            <a:ext cx="7188285" cy="1640804"/>
          </a:xfrm>
          <a:prstGeom prst="rect">
            <a:avLst/>
          </a:prstGeom>
        </p:spPr>
      </p:pic>
      <p:pic>
        <p:nvPicPr>
          <p:cNvPr id="1934623782" name="Grafik 7"/>
          <p:cNvPicPr>
            <a:picLocks noChangeAspect="1"/>
          </p:cNvPicPr>
          <p:nvPr/>
        </p:nvPicPr>
        <p:blipFill rotWithShape="1">
          <a:blip r:embed="rId6"/>
          <a:stretch/>
        </p:blipFill>
        <p:spPr bwMode="auto">
          <a:xfrm>
            <a:off x="754159" y="1511922"/>
            <a:ext cx="4009693" cy="3960447"/>
          </a:xfrm>
          <a:prstGeom prst="rect">
            <a:avLst/>
          </a:prstGeom>
        </p:spPr>
      </p:pic>
      <p:cxnSp>
        <p:nvCxnSpPr>
          <p:cNvPr id="911285333" name="Gerader Verbinder 9"/>
          <p:cNvCxnSpPr/>
          <p:nvPr/>
        </p:nvCxnSpPr>
        <p:spPr bwMode="auto">
          <a:xfrm flipH="1">
            <a:off x="754159" y="1324958"/>
            <a:ext cx="4081366" cy="4264282"/>
          </a:xfrm>
          <a:prstGeom prst="line">
            <a:avLst/>
          </a:prstGeom>
          <a:solidFill>
            <a:srgbClr val="FFFFFF"/>
          </a:solidFill>
          <a:ln w="190500" cap="flat" cmpd="sng" algn="ctr">
            <a:solidFill>
              <a:srgbClr val="FF0000"/>
            </a:solidFill>
            <a:prstDash val="solid"/>
            <a:bevel/>
            <a:headEnd type="none" w="med" len="med"/>
            <a:tailEnd type="none" w="med" len="med"/>
          </a:ln>
          <a:effectLst/>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72342494" name="Inhaltsplatzhalter 2"/>
          <p:cNvSpPr>
            <a:spLocks noGrp="1"/>
          </p:cNvSpPr>
          <p:nvPr>
            <p:ph idx="12"/>
          </p:nvPr>
        </p:nvSpPr>
        <p:spPr bwMode="auto"/>
        <p:txBody>
          <a:bodyPr/>
          <a:lstStyle/>
          <a:p>
            <a:pPr>
              <a:defRPr/>
            </a:pPr>
            <a:endParaRPr lang="de-DE"/>
          </a:p>
        </p:txBody>
      </p:sp>
      <p:grpSp>
        <p:nvGrpSpPr>
          <p:cNvPr id="844967300" name="Gruppieren 13"/>
          <p:cNvGrpSpPr/>
          <p:nvPr/>
        </p:nvGrpSpPr>
        <p:grpSpPr bwMode="auto">
          <a:xfrm>
            <a:off x="2699688" y="1196752"/>
            <a:ext cx="6276632" cy="4726509"/>
            <a:chOff x="5399376" y="2764324"/>
            <a:chExt cx="12553263" cy="9453018"/>
          </a:xfrm>
        </p:grpSpPr>
        <p:pic>
          <p:nvPicPr>
            <p:cNvPr id="7" name="Grafik 6"/>
            <p:cNvPicPr>
              <a:picLocks noChangeAspect="1"/>
            </p:cNvPicPr>
            <p:nvPr/>
          </p:nvPicPr>
          <p:blipFill rotWithShape="1">
            <a:blip r:embed="rId3"/>
            <a:stretch/>
          </p:blipFill>
          <p:spPr bwMode="auto">
            <a:xfrm>
              <a:off x="5423248" y="3473624"/>
              <a:ext cx="12529392" cy="8743718"/>
            </a:xfrm>
            <a:prstGeom prst="rect">
              <a:avLst/>
            </a:prstGeom>
          </p:spPr>
        </p:pic>
        <p:pic>
          <p:nvPicPr>
            <p:cNvPr id="9" name="Grafik 8"/>
            <p:cNvPicPr>
              <a:picLocks noChangeAspect="1"/>
            </p:cNvPicPr>
            <p:nvPr/>
          </p:nvPicPr>
          <p:blipFill rotWithShape="1">
            <a:blip r:embed="rId4"/>
            <a:stretch/>
          </p:blipFill>
          <p:spPr bwMode="auto">
            <a:xfrm>
              <a:off x="5399376" y="2764324"/>
              <a:ext cx="2533669" cy="638180"/>
            </a:xfrm>
            <a:prstGeom prst="rect">
              <a:avLst/>
            </a:prstGeom>
          </p:spPr>
        </p:pic>
      </p:grpSp>
      <p:sp>
        <p:nvSpPr>
          <p:cNvPr id="1511362483" name="Titel 3"/>
          <p:cNvSpPr txBox="1"/>
          <p:nvPr/>
        </p:nvSpPr>
        <p:spPr bwMode="auto">
          <a:xfrm>
            <a:off x="947428" y="566888"/>
            <a:ext cx="9436894" cy="719932"/>
          </a:xfrm>
          <a:prstGeom prst="rect">
            <a:avLst/>
          </a:prstGeom>
        </p:spPr>
        <p:txBody>
          <a:bodyPr anchor="b" anchorCtr="0"/>
          <a:lstStyle>
            <a:lvl1pPr algn="l" rtl="0">
              <a:spcBef>
                <a:spcPts val="0"/>
              </a:spcBef>
              <a:spcAft>
                <a:spcPts val="0"/>
              </a:spcAft>
              <a:defRPr sz="4400">
                <a:solidFill>
                  <a:schemeClr val="tx1"/>
                </a:solidFill>
                <a:latin typeface="+mj-lt"/>
                <a:ea typeface="+mj-ea"/>
                <a:cs typeface="+mj-cs"/>
              </a:defRPr>
            </a:lvl1pPr>
            <a:lvl2pPr algn="l" rtl="0">
              <a:spcBef>
                <a:spcPts val="0"/>
              </a:spcBef>
              <a:spcAft>
                <a:spcPts val="0"/>
              </a:spcAft>
              <a:defRPr sz="4400">
                <a:solidFill>
                  <a:srgbClr val="004F8F"/>
                </a:solidFill>
                <a:latin typeface="Arial Narrow"/>
                <a:ea typeface="Arial Narrow"/>
                <a:cs typeface="Arial Narrow"/>
              </a:defRPr>
            </a:lvl2pPr>
            <a:lvl3pPr algn="l" rtl="0">
              <a:spcBef>
                <a:spcPts val="0"/>
              </a:spcBef>
              <a:spcAft>
                <a:spcPts val="0"/>
              </a:spcAft>
              <a:defRPr sz="4400">
                <a:solidFill>
                  <a:srgbClr val="004F8F"/>
                </a:solidFill>
                <a:latin typeface="Arial Narrow"/>
                <a:ea typeface="Arial Narrow"/>
                <a:cs typeface="Arial Narrow"/>
              </a:defRPr>
            </a:lvl3pPr>
            <a:lvl4pPr algn="l" rtl="0">
              <a:spcBef>
                <a:spcPts val="0"/>
              </a:spcBef>
              <a:spcAft>
                <a:spcPts val="0"/>
              </a:spcAft>
              <a:defRPr sz="4400">
                <a:solidFill>
                  <a:srgbClr val="004F8F"/>
                </a:solidFill>
                <a:latin typeface="Arial Narrow"/>
                <a:ea typeface="Arial Narrow"/>
                <a:cs typeface="Arial Narrow"/>
              </a:defRPr>
            </a:lvl4pPr>
            <a:lvl5pPr algn="l" rtl="0">
              <a:spcBef>
                <a:spcPts val="0"/>
              </a:spcBef>
              <a:spcAft>
                <a:spcPts val="0"/>
              </a:spcAft>
              <a:defRPr sz="4400">
                <a:solidFill>
                  <a:srgbClr val="004F8F"/>
                </a:solidFill>
                <a:latin typeface="Arial Narrow"/>
                <a:ea typeface="Arial Narrow"/>
                <a:cs typeface="Arial Narrow"/>
              </a:defRPr>
            </a:lvl5pPr>
            <a:lvl6pPr marL="457200" algn="l" rtl="0">
              <a:spcBef>
                <a:spcPts val="0"/>
              </a:spcBef>
              <a:spcAft>
                <a:spcPts val="0"/>
              </a:spcAft>
              <a:defRPr sz="4400">
                <a:solidFill>
                  <a:srgbClr val="004F8F"/>
                </a:solidFill>
                <a:latin typeface="Arial Narrow"/>
                <a:ea typeface="Arial Narrow"/>
                <a:cs typeface="Arial Narrow"/>
              </a:defRPr>
            </a:lvl6pPr>
            <a:lvl7pPr marL="914400" algn="l" rtl="0">
              <a:spcBef>
                <a:spcPts val="0"/>
              </a:spcBef>
              <a:spcAft>
                <a:spcPts val="0"/>
              </a:spcAft>
              <a:defRPr sz="4400">
                <a:solidFill>
                  <a:srgbClr val="004F8F"/>
                </a:solidFill>
                <a:latin typeface="Arial Narrow"/>
                <a:ea typeface="Arial Narrow"/>
                <a:cs typeface="Arial Narrow"/>
              </a:defRPr>
            </a:lvl7pPr>
            <a:lvl8pPr marL="1371600" algn="l" rtl="0">
              <a:spcBef>
                <a:spcPts val="0"/>
              </a:spcBef>
              <a:spcAft>
                <a:spcPts val="0"/>
              </a:spcAft>
              <a:defRPr sz="4400">
                <a:solidFill>
                  <a:srgbClr val="004F8F"/>
                </a:solidFill>
                <a:latin typeface="Arial Narrow"/>
                <a:ea typeface="Arial Narrow"/>
                <a:cs typeface="Arial Narrow"/>
              </a:defRPr>
            </a:lvl8pPr>
            <a:lvl9pPr marL="1828800" algn="l" rtl="0">
              <a:spcBef>
                <a:spcPts val="0"/>
              </a:spcBef>
              <a:spcAft>
                <a:spcPts val="0"/>
              </a:spcAft>
              <a:defRPr sz="4400">
                <a:solidFill>
                  <a:srgbClr val="004F8F"/>
                </a:solidFill>
                <a:latin typeface="Arial Narrow"/>
                <a:ea typeface="Arial Narrow"/>
                <a:cs typeface="Arial Narrow"/>
              </a:defRPr>
            </a:lvl9pPr>
          </a:lstStyle>
          <a:p>
            <a:pPr>
              <a:defRPr/>
            </a:pPr>
            <a:r>
              <a:rPr lang="de-DE" sz="3300"/>
              <a:t>Fakt oder Fake?</a:t>
            </a:r>
            <a:endParaRPr sz="2200"/>
          </a:p>
        </p:txBody>
      </p:sp>
      <p:sp>
        <p:nvSpPr>
          <p:cNvPr id="3" name="Textfeld 2">
            <a:extLst>
              <a:ext uri="{FF2B5EF4-FFF2-40B4-BE49-F238E27FC236}">
                <a16:creationId xmlns:a16="http://schemas.microsoft.com/office/drawing/2014/main" id="{A0C2AEFF-4047-A753-CFAA-141815399840}"/>
              </a:ext>
            </a:extLst>
          </p:cNvPr>
          <p:cNvSpPr txBox="1"/>
          <p:nvPr/>
        </p:nvSpPr>
        <p:spPr>
          <a:xfrm>
            <a:off x="2711624" y="5923261"/>
            <a:ext cx="6097712" cy="646331"/>
          </a:xfrm>
          <a:prstGeom prst="rect">
            <a:avLst/>
          </a:prstGeom>
          <a:noFill/>
        </p:spPr>
        <p:txBody>
          <a:bodyPr wrap="square">
            <a:spAutoFit/>
          </a:bodyPr>
          <a:lstStyle/>
          <a:p>
            <a:pPr>
              <a:defRPr/>
            </a:pPr>
            <a:r>
              <a:rPr lang="de-DE" sz="1800" u="sng" dirty="0">
                <a:solidFill>
                  <a:schemeClr val="bg1">
                    <a:lumMod val="50000"/>
                  </a:schemeClr>
                </a:solidFill>
                <a:latin typeface="Arial Narrow"/>
                <a:hlinkClick r:id="rId5"/>
              </a:rPr>
              <a:t>https://www.der-postillon.com/2025/02/klartext-weidel.html</a:t>
            </a:r>
            <a:endParaRPr lang="de-DE" sz="1800" dirty="0">
              <a:solidFill>
                <a:schemeClr val="bg1">
                  <a:lumMod val="50000"/>
                </a:schemeClr>
              </a:solidFill>
              <a:latin typeface="Arial Narrow"/>
            </a:endParaRPr>
          </a:p>
          <a:p>
            <a:pPr>
              <a:defRPr/>
            </a:pPr>
            <a:endParaRPr lang="de-DE" sz="1800" dirty="0">
              <a:solidFill>
                <a:schemeClr val="bg1">
                  <a:lumMod val="50000"/>
                </a:schemeClr>
              </a:solidFill>
              <a:latin typeface="Arial Narrow"/>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68371408" name="Inhaltsplatzhalter 2"/>
          <p:cNvSpPr>
            <a:spLocks noGrp="1"/>
          </p:cNvSpPr>
          <p:nvPr>
            <p:ph idx="12"/>
          </p:nvPr>
        </p:nvSpPr>
        <p:spPr bwMode="auto"/>
        <p:txBody>
          <a:bodyPr/>
          <a:lstStyle/>
          <a:p>
            <a:pPr>
              <a:defRPr/>
            </a:pPr>
            <a:endParaRPr lang="de-DE"/>
          </a:p>
        </p:txBody>
      </p:sp>
      <p:sp>
        <p:nvSpPr>
          <p:cNvPr id="641817906" name="Titel 3"/>
          <p:cNvSpPr>
            <a:spLocks noGrp="1"/>
          </p:cNvSpPr>
          <p:nvPr>
            <p:ph type="title"/>
          </p:nvPr>
        </p:nvSpPr>
        <p:spPr bwMode="auto">
          <a:xfrm>
            <a:off x="947428" y="549566"/>
            <a:ext cx="9436894" cy="719932"/>
          </a:xfrm>
        </p:spPr>
        <p:txBody>
          <a:bodyPr/>
          <a:lstStyle/>
          <a:p>
            <a:pPr>
              <a:defRPr/>
            </a:pPr>
            <a:r>
              <a:rPr lang="de-DE" sz="3300" b="1" dirty="0"/>
              <a:t>Satire</a:t>
            </a:r>
            <a:endParaRPr dirty="0"/>
          </a:p>
        </p:txBody>
      </p:sp>
      <p:grpSp>
        <p:nvGrpSpPr>
          <p:cNvPr id="1151367093" name="Gruppieren 13"/>
          <p:cNvGrpSpPr/>
          <p:nvPr/>
        </p:nvGrpSpPr>
        <p:grpSpPr bwMode="auto">
          <a:xfrm>
            <a:off x="2699688" y="1196752"/>
            <a:ext cx="6276632" cy="5244647"/>
            <a:chOff x="5399376" y="2764324"/>
            <a:chExt cx="12553264" cy="10489294"/>
          </a:xfrm>
        </p:grpSpPr>
        <p:pic>
          <p:nvPicPr>
            <p:cNvPr id="7" name="Grafik 6"/>
            <p:cNvPicPr>
              <a:picLocks noChangeAspect="1"/>
            </p:cNvPicPr>
            <p:nvPr/>
          </p:nvPicPr>
          <p:blipFill rotWithShape="1">
            <a:blip r:embed="rId3"/>
            <a:stretch/>
          </p:blipFill>
          <p:spPr bwMode="auto">
            <a:xfrm>
              <a:off x="5423248" y="3473624"/>
              <a:ext cx="12529392" cy="8743718"/>
            </a:xfrm>
            <a:prstGeom prst="rect">
              <a:avLst/>
            </a:prstGeom>
          </p:spPr>
        </p:pic>
        <p:pic>
          <p:nvPicPr>
            <p:cNvPr id="9" name="Grafik 8"/>
            <p:cNvPicPr>
              <a:picLocks noChangeAspect="1"/>
            </p:cNvPicPr>
            <p:nvPr/>
          </p:nvPicPr>
          <p:blipFill rotWithShape="1">
            <a:blip r:embed="rId4"/>
            <a:stretch/>
          </p:blipFill>
          <p:spPr bwMode="auto">
            <a:xfrm>
              <a:off x="5399376" y="2764324"/>
              <a:ext cx="2533669" cy="638180"/>
            </a:xfrm>
            <a:prstGeom prst="rect">
              <a:avLst/>
            </a:prstGeom>
          </p:spPr>
        </p:pic>
        <p:sp>
          <p:nvSpPr>
            <p:cNvPr id="13" name="Textfeld 12"/>
            <p:cNvSpPr txBox="1"/>
            <p:nvPr/>
          </p:nvSpPr>
          <p:spPr bwMode="auto">
            <a:xfrm>
              <a:off x="5567264" y="12330288"/>
              <a:ext cx="12192000" cy="923330"/>
            </a:xfrm>
            <a:prstGeom prst="rect">
              <a:avLst/>
            </a:prstGeom>
            <a:noFill/>
          </p:spPr>
          <p:txBody>
            <a:bodyPr wrap="square">
              <a:spAutoFit/>
            </a:bodyPr>
            <a:lstStyle/>
            <a:p>
              <a:pPr>
                <a:defRPr/>
              </a:pPr>
              <a:r>
                <a:rPr lang="de-DE" sz="1200" u="sng" dirty="0">
                  <a:solidFill>
                    <a:schemeClr val="bg1">
                      <a:lumMod val="50000"/>
                    </a:schemeClr>
                  </a:solidFill>
                  <a:latin typeface="Arial Narrow"/>
                  <a:hlinkClick r:id="rId5"/>
                </a:rPr>
                <a:t>https://www.der-postillon.com/2025/02/klartext-weidel.html</a:t>
              </a:r>
              <a:endParaRPr lang="de-DE" sz="1200" dirty="0">
                <a:solidFill>
                  <a:schemeClr val="bg1">
                    <a:lumMod val="50000"/>
                  </a:schemeClr>
                </a:solidFill>
                <a:latin typeface="Arial Narrow"/>
              </a:endParaRPr>
            </a:p>
            <a:p>
              <a:pPr>
                <a:defRPr/>
              </a:pPr>
              <a:endParaRPr lang="de-DE" sz="1200" dirty="0">
                <a:solidFill>
                  <a:schemeClr val="bg1">
                    <a:lumMod val="50000"/>
                  </a:schemeClr>
                </a:solidFill>
                <a:latin typeface="Arial Narrow"/>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98389376" name="Inhaltsplatzhalter 2"/>
          <p:cNvSpPr>
            <a:spLocks noGrp="1"/>
          </p:cNvSpPr>
          <p:nvPr>
            <p:ph idx="12"/>
          </p:nvPr>
        </p:nvSpPr>
        <p:spPr bwMode="auto"/>
        <p:txBody>
          <a:bodyPr/>
          <a:lstStyle/>
          <a:p>
            <a:pPr>
              <a:lnSpc>
                <a:spcPct val="100000"/>
              </a:lnSpc>
              <a:spcBef>
                <a:spcPts val="1200"/>
              </a:spcBef>
              <a:buClr>
                <a:schemeClr val="accent2"/>
              </a:buClr>
              <a:buFont typeface="Arial" panose="020B0604020202020204" pitchFamily="34" charset="0"/>
              <a:buChar char="•"/>
              <a:defRPr/>
            </a:pPr>
            <a:r>
              <a:rPr lang="de-DE" sz="2400" b="1" dirty="0">
                <a:latin typeface="+mn-lt"/>
              </a:rPr>
              <a:t>„Fake News“ als Etikett</a:t>
            </a:r>
            <a:r>
              <a:rPr lang="de-DE" sz="2400" dirty="0">
                <a:latin typeface="+mn-lt"/>
              </a:rPr>
              <a:t>: politische Instrumentalisierung des Begriffs, um die etablierten Nachrichtenmedien zu delegitimieren</a:t>
            </a:r>
            <a:endParaRPr sz="2400" dirty="0">
              <a:latin typeface="+mn-lt"/>
            </a:endParaRPr>
          </a:p>
          <a:p>
            <a:pPr>
              <a:lnSpc>
                <a:spcPts val="2300"/>
              </a:lnSpc>
              <a:spcBef>
                <a:spcPts val="1200"/>
              </a:spcBef>
              <a:buClr>
                <a:schemeClr val="accent2"/>
              </a:buClr>
              <a:buFont typeface="Arial" panose="020B0604020202020204" pitchFamily="34" charset="0"/>
              <a:buChar char="•"/>
              <a:defRPr/>
            </a:pPr>
            <a:r>
              <a:rPr lang="de-DE" sz="2400" b="1" dirty="0">
                <a:latin typeface="+mn-lt"/>
              </a:rPr>
              <a:t>„Fake News“ als Genre</a:t>
            </a:r>
            <a:r>
              <a:rPr lang="de-DE" sz="2400" dirty="0">
                <a:latin typeface="+mn-lt"/>
              </a:rPr>
              <a:t>: </a:t>
            </a:r>
            <a:endParaRPr sz="2400" dirty="0">
              <a:latin typeface="+mn-lt"/>
            </a:endParaRPr>
          </a:p>
          <a:p>
            <a:pPr marL="669925" lvl="1" indent="-342900">
              <a:lnSpc>
                <a:spcPts val="2300"/>
              </a:lnSpc>
              <a:spcBef>
                <a:spcPts val="300"/>
              </a:spcBef>
              <a:buClr>
                <a:schemeClr val="accent2"/>
              </a:buClr>
              <a:buFont typeface="Symbol" panose="05050102010706020507" pitchFamily="18" charset="2"/>
              <a:buChar char="-"/>
              <a:defRPr/>
            </a:pPr>
            <a:r>
              <a:rPr lang="de-DE" sz="2400" dirty="0">
                <a:latin typeface="+mn-lt"/>
              </a:rPr>
              <a:t>Meist Nachahmung journalistischer Formate</a:t>
            </a:r>
            <a:endParaRPr sz="2400" dirty="0">
              <a:latin typeface="+mn-lt"/>
            </a:endParaRPr>
          </a:p>
          <a:p>
            <a:pPr marL="669925" lvl="1" indent="-342900">
              <a:lnSpc>
                <a:spcPts val="2300"/>
              </a:lnSpc>
              <a:spcBef>
                <a:spcPts val="300"/>
              </a:spcBef>
              <a:buClr>
                <a:schemeClr val="accent2"/>
              </a:buClr>
              <a:buFont typeface="Symbol" panose="05050102010706020507" pitchFamily="18" charset="2"/>
              <a:buChar char="-"/>
              <a:defRPr/>
            </a:pPr>
            <a:r>
              <a:rPr lang="de-DE" sz="2400" dirty="0">
                <a:latin typeface="+mn-lt"/>
              </a:rPr>
              <a:t>Fake News sind empirisch falsch, was sich auch in Irreführung ausdrücken kann, postulieren aber Wahrheitsanspruch</a:t>
            </a:r>
            <a:endParaRPr sz="2400" dirty="0">
              <a:latin typeface="+mn-lt"/>
            </a:endParaRPr>
          </a:p>
          <a:p>
            <a:pPr marL="669925" lvl="1" indent="-342900">
              <a:lnSpc>
                <a:spcPts val="2300"/>
              </a:lnSpc>
              <a:spcBef>
                <a:spcPts val="300"/>
              </a:spcBef>
              <a:buClr>
                <a:schemeClr val="accent2"/>
              </a:buClr>
              <a:buFont typeface="Symbol" panose="05050102010706020507" pitchFamily="18" charset="2"/>
              <a:buChar char="-"/>
              <a:defRPr/>
            </a:pPr>
            <a:r>
              <a:rPr lang="de-DE" sz="2400" dirty="0">
                <a:latin typeface="+mn-lt"/>
              </a:rPr>
              <a:t>Wissentlich falsch oder irreführend</a:t>
            </a:r>
            <a:endParaRPr sz="2400" dirty="0">
              <a:latin typeface="+mn-lt"/>
            </a:endParaRPr>
          </a:p>
          <a:p>
            <a:pPr marL="669925" lvl="1" indent="-342900">
              <a:lnSpc>
                <a:spcPts val="2300"/>
              </a:lnSpc>
              <a:spcBef>
                <a:spcPts val="300"/>
              </a:spcBef>
              <a:buClr>
                <a:schemeClr val="accent2"/>
              </a:buClr>
              <a:buFont typeface="Symbol" panose="05050102010706020507" pitchFamily="18" charset="2"/>
              <a:buChar char="-"/>
              <a:defRPr/>
            </a:pPr>
            <a:r>
              <a:rPr lang="de-DE" sz="2400" dirty="0">
                <a:latin typeface="+mn-lt"/>
              </a:rPr>
              <a:t>Täuschungsabsicht ist umstritten, es werden auch finanzielle Motive genannt </a:t>
            </a:r>
            <a:endParaRPr sz="2400" dirty="0">
              <a:latin typeface="+mn-lt"/>
            </a:endParaRPr>
          </a:p>
          <a:p>
            <a:pPr marL="669925" lvl="1" indent="-342900">
              <a:lnSpc>
                <a:spcPts val="2300"/>
              </a:lnSpc>
              <a:spcBef>
                <a:spcPts val="300"/>
              </a:spcBef>
              <a:buClr>
                <a:schemeClr val="accent2"/>
              </a:buClr>
              <a:buFont typeface="Symbol" panose="05050102010706020507" pitchFamily="18" charset="2"/>
              <a:buChar char="-"/>
              <a:defRPr/>
            </a:pPr>
            <a:r>
              <a:rPr lang="de-DE" sz="2400" dirty="0">
                <a:latin typeface="+mn-lt"/>
              </a:rPr>
              <a:t>Fake News haben durch digitale Kommunikationsformen, insbesondere soziale Medien, an Bedeutung gewonnen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Vorsicht bei der Verwendung des Begriffs – aus wissenschaftlicher Sicht als </a:t>
            </a:r>
            <a:r>
              <a:rPr lang="de-DE" sz="2400" b="1" dirty="0">
                <a:latin typeface="+mn-lt"/>
              </a:rPr>
              <a:t>Desinformation</a:t>
            </a:r>
            <a:r>
              <a:rPr lang="de-DE" sz="2400" dirty="0">
                <a:latin typeface="+mn-lt"/>
              </a:rPr>
              <a:t> zu bezeichnen</a:t>
            </a:r>
            <a:endParaRPr sz="2400" dirty="0">
              <a:latin typeface="+mn-lt"/>
            </a:endParaRPr>
          </a:p>
          <a:p>
            <a:pPr marL="178594" lvl="2" indent="0">
              <a:lnSpc>
                <a:spcPct val="100000"/>
              </a:lnSpc>
              <a:spcBef>
                <a:spcPts val="300"/>
              </a:spcBef>
              <a:buClr>
                <a:schemeClr val="accent2"/>
              </a:buClr>
              <a:buNone/>
              <a:defRPr/>
            </a:pPr>
            <a:r>
              <a:rPr lang="de-DE" sz="2400" dirty="0">
                <a:solidFill>
                  <a:schemeClr val="bg1">
                    <a:lumMod val="50000"/>
                  </a:schemeClr>
                </a:solidFill>
                <a:latin typeface="+mn-lt"/>
              </a:rPr>
              <a:t>(Zimmermann &amp; </a:t>
            </a:r>
            <a:r>
              <a:rPr lang="de-DE" sz="2400" dirty="0" err="1">
                <a:solidFill>
                  <a:schemeClr val="bg1">
                    <a:lumMod val="50000"/>
                  </a:schemeClr>
                </a:solidFill>
                <a:latin typeface="+mn-lt"/>
              </a:rPr>
              <a:t>Kohring</a:t>
            </a:r>
            <a:r>
              <a:rPr lang="de-DE" sz="2400" dirty="0">
                <a:solidFill>
                  <a:schemeClr val="bg1">
                    <a:lumMod val="50000"/>
                  </a:schemeClr>
                </a:solidFill>
                <a:latin typeface="+mn-lt"/>
              </a:rPr>
              <a:t>, 2018)</a:t>
            </a:r>
            <a:endParaRPr sz="2400" dirty="0">
              <a:latin typeface="+mn-lt"/>
            </a:endParaRPr>
          </a:p>
        </p:txBody>
      </p:sp>
      <p:sp>
        <p:nvSpPr>
          <p:cNvPr id="1234133409" name="Titel 3"/>
          <p:cNvSpPr>
            <a:spLocks noGrp="1"/>
          </p:cNvSpPr>
          <p:nvPr>
            <p:ph type="title"/>
          </p:nvPr>
        </p:nvSpPr>
        <p:spPr bwMode="auto">
          <a:xfrm>
            <a:off x="979587" y="548829"/>
            <a:ext cx="9436894" cy="719932"/>
          </a:xfrm>
        </p:spPr>
        <p:txBody>
          <a:bodyPr/>
          <a:lstStyle/>
          <a:p>
            <a:pPr>
              <a:defRPr/>
            </a:pPr>
            <a:r>
              <a:rPr lang="de-DE" sz="3300" dirty="0"/>
              <a:t>Was sind Fake News?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48572831" name="Inhaltsplatzhalter 2"/>
          <p:cNvSpPr>
            <a:spLocks noGrp="1"/>
          </p:cNvSpPr>
          <p:nvPr>
            <p:ph idx="12"/>
          </p:nvPr>
        </p:nvSpPr>
        <p:spPr bwMode="auto"/>
        <p:txBody>
          <a:bodyPr/>
          <a:lstStyle/>
          <a:p>
            <a:pPr>
              <a:defRPr/>
            </a:pPr>
            <a:endParaRPr lang="de-DE" dirty="0"/>
          </a:p>
        </p:txBody>
      </p:sp>
      <p:sp>
        <p:nvSpPr>
          <p:cNvPr id="1237757345" name="Titel 3"/>
          <p:cNvSpPr>
            <a:spLocks noGrp="1"/>
          </p:cNvSpPr>
          <p:nvPr>
            <p:ph type="title"/>
          </p:nvPr>
        </p:nvSpPr>
        <p:spPr bwMode="auto">
          <a:xfrm>
            <a:off x="947428" y="548829"/>
            <a:ext cx="9436894" cy="719932"/>
          </a:xfrm>
        </p:spPr>
        <p:txBody>
          <a:bodyPr/>
          <a:lstStyle/>
          <a:p>
            <a:pPr>
              <a:defRPr/>
            </a:pPr>
            <a:r>
              <a:rPr lang="de-DE" sz="3300"/>
              <a:t>Filterblasen &amp; Echokammern</a:t>
            </a:r>
            <a:endParaRPr/>
          </a:p>
        </p:txBody>
      </p:sp>
      <p:pic>
        <p:nvPicPr>
          <p:cNvPr id="1636055489" name="Grafik 5"/>
          <p:cNvPicPr>
            <a:picLocks noChangeAspect="1"/>
          </p:cNvPicPr>
          <p:nvPr/>
        </p:nvPicPr>
        <p:blipFill rotWithShape="1">
          <a:blip r:embed="rId3"/>
          <a:stretch/>
        </p:blipFill>
        <p:spPr bwMode="auto">
          <a:xfrm>
            <a:off x="947428" y="1472883"/>
            <a:ext cx="5317531" cy="2539420"/>
          </a:xfrm>
          <a:prstGeom prst="rect">
            <a:avLst/>
          </a:prstGeom>
        </p:spPr>
      </p:pic>
      <p:sp>
        <p:nvSpPr>
          <p:cNvPr id="1650480365" name="Textfeld 9"/>
          <p:cNvSpPr txBox="1"/>
          <p:nvPr/>
        </p:nvSpPr>
        <p:spPr bwMode="auto">
          <a:xfrm>
            <a:off x="936344" y="4052972"/>
            <a:ext cx="4511824" cy="830997"/>
          </a:xfrm>
          <a:prstGeom prst="rect">
            <a:avLst/>
          </a:prstGeom>
          <a:noFill/>
        </p:spPr>
        <p:txBody>
          <a:bodyPr wrap="square">
            <a:spAutoFit/>
          </a:bodyPr>
          <a:lstStyle/>
          <a:p>
            <a:pPr>
              <a:defRPr/>
            </a:pPr>
            <a:r>
              <a:rPr lang="de-DE" sz="1200" dirty="0">
                <a:solidFill>
                  <a:srgbClr val="000000"/>
                </a:solidFill>
              </a:rPr>
              <a:t>Bundezentrale für politische Bildung, </a:t>
            </a:r>
            <a:r>
              <a:rPr lang="de-DE" sz="1200" u="sng" dirty="0">
                <a:hlinkClick r:id="rId4"/>
              </a:rPr>
              <a:t>https://www.bpb.de/kurz-knapp/lexika/lexikon-in-einfacher-sprache/303050/filterblase/</a:t>
            </a:r>
            <a:r>
              <a:rPr lang="de-DE" sz="1200" u="sng" dirty="0"/>
              <a:t>, </a:t>
            </a:r>
            <a:r>
              <a:rPr lang="de-DE" sz="1200" dirty="0">
                <a:solidFill>
                  <a:srgbClr val="000000"/>
                </a:solidFill>
              </a:rPr>
              <a:t>CC BY-SA 4.0</a:t>
            </a:r>
          </a:p>
          <a:p>
            <a:pPr>
              <a:defRPr/>
            </a:pPr>
            <a:endParaRPr lang="de-DE" sz="1200" dirty="0"/>
          </a:p>
        </p:txBody>
      </p:sp>
      <p:pic>
        <p:nvPicPr>
          <p:cNvPr id="2116958494" name="Grafik 10"/>
          <p:cNvPicPr>
            <a:picLocks noChangeAspect="1"/>
          </p:cNvPicPr>
          <p:nvPr/>
        </p:nvPicPr>
        <p:blipFill rotWithShape="1">
          <a:blip r:embed="rId5"/>
          <a:stretch/>
        </p:blipFill>
        <p:spPr bwMode="auto">
          <a:xfrm>
            <a:off x="6624737" y="3091192"/>
            <a:ext cx="4511824" cy="2619686"/>
          </a:xfrm>
          <a:prstGeom prst="rect">
            <a:avLst/>
          </a:prstGeom>
        </p:spPr>
      </p:pic>
      <p:sp>
        <p:nvSpPr>
          <p:cNvPr id="197006730" name="Textfeld 12"/>
          <p:cNvSpPr txBox="1"/>
          <p:nvPr/>
        </p:nvSpPr>
        <p:spPr bwMode="auto">
          <a:xfrm>
            <a:off x="6708068" y="5709736"/>
            <a:ext cx="4417431" cy="830997"/>
          </a:xfrm>
          <a:prstGeom prst="rect">
            <a:avLst/>
          </a:prstGeom>
          <a:noFill/>
        </p:spPr>
        <p:txBody>
          <a:bodyPr wrap="square">
            <a:spAutoFit/>
          </a:bodyPr>
          <a:lstStyle/>
          <a:p>
            <a:pPr>
              <a:defRPr/>
            </a:pPr>
            <a:r>
              <a:rPr lang="de-DE" sz="1200">
                <a:solidFill>
                  <a:srgbClr val="000000"/>
                </a:solidFill>
              </a:rPr>
              <a:t>© Prof. Norbert Pohlmann – Glossar Cyber-Sicherheit, </a:t>
            </a:r>
            <a:r>
              <a:rPr lang="de-DE" sz="1200" u="sng">
                <a:hlinkClick r:id="rId6"/>
              </a:rPr>
              <a:t>https://norbert-pohlmann.com/glossar-cyber-sicherheit/echokammer/</a:t>
            </a:r>
            <a:endParaRPr lang="de-DE" sz="1200"/>
          </a:p>
          <a:p>
            <a:pPr>
              <a:defRPr/>
            </a:pPr>
            <a:endParaRPr lang="de-DE" sz="12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91136636" name="Inhaltsplatzhalter 2"/>
          <p:cNvSpPr>
            <a:spLocks noGrp="1"/>
          </p:cNvSpPr>
          <p:nvPr>
            <p:ph idx="12"/>
          </p:nvPr>
        </p:nvSpPr>
        <p:spPr bwMode="auto">
          <a:xfrm>
            <a:off x="4134286" y="1571262"/>
            <a:ext cx="7614342" cy="4693931"/>
          </a:xfrm>
        </p:spPr>
        <p:txBody>
          <a:bodyPr/>
          <a:lstStyle/>
          <a:p>
            <a:pPr marL="0" indent="0">
              <a:lnSpc>
                <a:spcPct val="100000"/>
              </a:lnSpc>
              <a:spcAft>
                <a:spcPts val="300"/>
              </a:spcAft>
              <a:buClr>
                <a:schemeClr val="accent2"/>
              </a:buClr>
              <a:buNone/>
              <a:defRPr/>
            </a:pPr>
            <a:r>
              <a:rPr lang="de-DE" sz="2400" dirty="0">
                <a:latin typeface="+mn-lt"/>
              </a:rPr>
              <a:t>Die Forschung zeigt:</a:t>
            </a:r>
            <a:endParaRPr sz="2400" dirty="0">
              <a:latin typeface="+mn-lt"/>
            </a:endParaRPr>
          </a:p>
          <a:p>
            <a:pPr>
              <a:lnSpc>
                <a:spcPct val="100000"/>
              </a:lnSpc>
              <a:spcAft>
                <a:spcPts val="300"/>
              </a:spcAft>
              <a:buClr>
                <a:schemeClr val="accent2"/>
              </a:buClr>
              <a:buFont typeface="Arial" panose="020B0604020202020204" pitchFamily="34" charset="0"/>
              <a:buChar char="•"/>
              <a:defRPr/>
            </a:pPr>
            <a:r>
              <a:rPr lang="de-DE" sz="2400" dirty="0">
                <a:latin typeface="+mn-lt"/>
              </a:rPr>
              <a:t>Die Tragweite von Filterblasen und Echokammern wird überschätzt</a:t>
            </a:r>
            <a:endParaRPr sz="2400" dirty="0">
              <a:latin typeface="+mn-lt"/>
            </a:endParaRPr>
          </a:p>
          <a:p>
            <a:pPr>
              <a:lnSpc>
                <a:spcPct val="100000"/>
              </a:lnSpc>
              <a:spcAft>
                <a:spcPts val="300"/>
              </a:spcAft>
              <a:buClr>
                <a:schemeClr val="accent2"/>
              </a:buClr>
              <a:buFont typeface="Arial" panose="020B0604020202020204" pitchFamily="34" charset="0"/>
              <a:buChar char="•"/>
              <a:defRPr/>
            </a:pPr>
            <a:r>
              <a:rPr lang="de-DE" sz="2400" dirty="0">
                <a:latin typeface="+mn-lt"/>
              </a:rPr>
              <a:t>Beide Konzepte ignorieren gewisse Funktionsweisen sozialer Medien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Entscheidende Frage ist eher: Bis zu welchem Grad befindet sich ein Mensch in einer Filterblase/Echokammer? </a:t>
            </a:r>
            <a:endParaRPr sz="2400" dirty="0">
              <a:latin typeface="+mn-lt"/>
            </a:endParaRPr>
          </a:p>
          <a:p>
            <a:pPr marL="227807" lvl="2" indent="0">
              <a:lnSpc>
                <a:spcPct val="100000"/>
              </a:lnSpc>
              <a:spcAft>
                <a:spcPts val="2400"/>
              </a:spcAft>
              <a:buClr>
                <a:schemeClr val="accent2"/>
              </a:buClr>
              <a:buNone/>
              <a:defRPr/>
            </a:pPr>
            <a:r>
              <a:rPr lang="de-DE" sz="2400" dirty="0">
                <a:solidFill>
                  <a:srgbClr val="000000"/>
                </a:solidFill>
                <a:cs typeface="Arial" panose="020B0604020202020204" pitchFamily="34" charset="0"/>
              </a:rPr>
              <a:t>(Stark et al. 2021)</a:t>
            </a:r>
          </a:p>
          <a:p>
            <a:pPr marL="0" indent="0">
              <a:lnSpc>
                <a:spcPct val="100000"/>
              </a:lnSpc>
              <a:buClr>
                <a:schemeClr val="accent2"/>
              </a:buClr>
              <a:buNone/>
              <a:defRPr/>
            </a:pPr>
            <a:r>
              <a:rPr lang="de-DE" sz="2400" dirty="0">
                <a:latin typeface="+mn-lt"/>
              </a:rPr>
              <a:t>ABER: </a:t>
            </a:r>
            <a:endParaRPr sz="2400" dirty="0">
              <a:latin typeface="+mn-lt"/>
            </a:endParaRPr>
          </a:p>
          <a:p>
            <a:pPr>
              <a:lnSpc>
                <a:spcPct val="100000"/>
              </a:lnSpc>
              <a:spcAft>
                <a:spcPts val="300"/>
              </a:spcAft>
              <a:buClr>
                <a:schemeClr val="accent2"/>
              </a:buClr>
              <a:buFont typeface="Arial" panose="020B0604020202020204" pitchFamily="34" charset="0"/>
              <a:buChar char="•"/>
              <a:defRPr/>
            </a:pPr>
            <a:r>
              <a:rPr lang="de-DE" sz="2400" dirty="0">
                <a:latin typeface="+mn-lt"/>
              </a:rPr>
              <a:t>Jugendliche haben ein anderes Mediennutzungsverhalten als Erwachsene</a:t>
            </a:r>
            <a:endParaRPr sz="2400" dirty="0">
              <a:latin typeface="+mn-lt"/>
            </a:endParaRPr>
          </a:p>
        </p:txBody>
      </p:sp>
      <p:sp>
        <p:nvSpPr>
          <p:cNvPr id="1188790833" name="Titel 3"/>
          <p:cNvSpPr>
            <a:spLocks noGrp="1"/>
          </p:cNvSpPr>
          <p:nvPr>
            <p:ph type="title"/>
          </p:nvPr>
        </p:nvSpPr>
        <p:spPr bwMode="auto">
          <a:xfrm>
            <a:off x="947428" y="548680"/>
            <a:ext cx="9436894" cy="719932"/>
          </a:xfrm>
        </p:spPr>
        <p:txBody>
          <a:bodyPr/>
          <a:lstStyle/>
          <a:p>
            <a:pPr>
              <a:defRPr/>
            </a:pPr>
            <a:r>
              <a:rPr lang="de-DE" sz="3300"/>
              <a:t>Filterblasen &amp; Echokammern</a:t>
            </a:r>
            <a:endParaRPr/>
          </a:p>
        </p:txBody>
      </p:sp>
      <p:grpSp>
        <p:nvGrpSpPr>
          <p:cNvPr id="957220257" name="Gruppieren 6"/>
          <p:cNvGrpSpPr/>
          <p:nvPr/>
        </p:nvGrpSpPr>
        <p:grpSpPr bwMode="auto">
          <a:xfrm>
            <a:off x="900100" y="1571262"/>
            <a:ext cx="3195944" cy="2275845"/>
            <a:chOff x="1800200" y="2969568"/>
            <a:chExt cx="9023648" cy="6034155"/>
          </a:xfrm>
        </p:grpSpPr>
        <p:pic>
          <p:nvPicPr>
            <p:cNvPr id="6" name="Grafik 5"/>
            <p:cNvPicPr>
              <a:picLocks noChangeAspect="1"/>
            </p:cNvPicPr>
            <p:nvPr/>
          </p:nvPicPr>
          <p:blipFill rotWithShape="1">
            <a:blip r:embed="rId3"/>
            <a:stretch/>
          </p:blipFill>
          <p:spPr bwMode="auto">
            <a:xfrm>
              <a:off x="1894856" y="2969568"/>
              <a:ext cx="8694541" cy="4152130"/>
            </a:xfrm>
            <a:prstGeom prst="rect">
              <a:avLst/>
            </a:prstGeom>
          </p:spPr>
        </p:pic>
        <p:sp>
          <p:nvSpPr>
            <p:cNvPr id="10" name="Textfeld 9"/>
            <p:cNvSpPr txBox="1"/>
            <p:nvPr/>
          </p:nvSpPr>
          <p:spPr bwMode="auto">
            <a:xfrm>
              <a:off x="1800200" y="7290047"/>
              <a:ext cx="9023648" cy="1713676"/>
            </a:xfrm>
            <a:prstGeom prst="rect">
              <a:avLst/>
            </a:prstGeom>
            <a:noFill/>
          </p:spPr>
          <p:txBody>
            <a:bodyPr wrap="square">
              <a:spAutoFit/>
            </a:bodyPr>
            <a:lstStyle/>
            <a:p>
              <a:pPr>
                <a:defRPr/>
              </a:pPr>
              <a:r>
                <a:rPr lang="de-DE" sz="900" dirty="0">
                  <a:solidFill>
                    <a:srgbClr val="000000"/>
                  </a:solidFill>
                </a:rPr>
                <a:t>Bundezentrale für politische Bildung, </a:t>
              </a:r>
              <a:r>
                <a:rPr lang="de-DE" sz="900" u="sng" dirty="0">
                  <a:hlinkClick r:id="rId4"/>
                </a:rPr>
                <a:t>https://www.bpb.de/kurz-knapp/lexika/lexikon-in-einfacher-sprache/303050/filterblase/</a:t>
              </a:r>
              <a:r>
                <a:rPr lang="de-DE" sz="900" u="sng" dirty="0"/>
                <a:t> </a:t>
              </a:r>
              <a:r>
                <a:rPr lang="de-DE" sz="900" dirty="0">
                  <a:solidFill>
                    <a:srgbClr val="000000"/>
                  </a:solidFill>
                </a:rPr>
                <a:t>CC BY-SA 4.0</a:t>
              </a:r>
            </a:p>
            <a:p>
              <a:pPr>
                <a:defRPr/>
              </a:pPr>
              <a:endParaRPr lang="de-DE" sz="900" dirty="0"/>
            </a:p>
          </p:txBody>
        </p:sp>
      </p:grpSp>
      <p:grpSp>
        <p:nvGrpSpPr>
          <p:cNvPr id="1482544367" name="Gruppieren 7"/>
          <p:cNvGrpSpPr/>
          <p:nvPr/>
        </p:nvGrpSpPr>
        <p:grpSpPr bwMode="auto">
          <a:xfrm>
            <a:off x="894928" y="4041068"/>
            <a:ext cx="3364868" cy="2394344"/>
            <a:chOff x="14136218" y="7089417"/>
            <a:chExt cx="8300034" cy="5931101"/>
          </a:xfrm>
        </p:grpSpPr>
        <p:pic>
          <p:nvPicPr>
            <p:cNvPr id="11" name="Grafik 10"/>
            <p:cNvPicPr>
              <a:picLocks noChangeAspect="1"/>
            </p:cNvPicPr>
            <p:nvPr/>
          </p:nvPicPr>
          <p:blipFill rotWithShape="1">
            <a:blip r:embed="rId5"/>
            <a:stretch/>
          </p:blipFill>
          <p:spPr bwMode="auto">
            <a:xfrm>
              <a:off x="14136218" y="7089417"/>
              <a:ext cx="7461479" cy="4332336"/>
            </a:xfrm>
            <a:prstGeom prst="rect">
              <a:avLst/>
            </a:prstGeom>
          </p:spPr>
        </p:pic>
        <p:sp>
          <p:nvSpPr>
            <p:cNvPr id="13" name="Textfeld 12"/>
            <p:cNvSpPr txBox="1"/>
            <p:nvPr/>
          </p:nvSpPr>
          <p:spPr bwMode="auto">
            <a:xfrm>
              <a:off x="14230549" y="11419472"/>
              <a:ext cx="8205703" cy="1601046"/>
            </a:xfrm>
            <a:prstGeom prst="rect">
              <a:avLst/>
            </a:prstGeom>
            <a:noFill/>
          </p:spPr>
          <p:txBody>
            <a:bodyPr wrap="square">
              <a:spAutoFit/>
            </a:bodyPr>
            <a:lstStyle/>
            <a:p>
              <a:pPr>
                <a:defRPr/>
              </a:pPr>
              <a:r>
                <a:rPr lang="de-DE" sz="900">
                  <a:solidFill>
                    <a:srgbClr val="000000"/>
                  </a:solidFill>
                </a:rPr>
                <a:t>© Prof. Norbert Pohlmann – Glossar Cyber-Sicherheit, </a:t>
              </a:r>
              <a:r>
                <a:rPr lang="de-DE" sz="900" u="sng">
                  <a:hlinkClick r:id="rId6"/>
                </a:rPr>
                <a:t>https://norbert-pohlmann.com/glossar-cyber-sicherheit/echokammer/</a:t>
              </a:r>
              <a:endParaRPr lang="de-DE" sz="900"/>
            </a:p>
            <a:p>
              <a:pPr>
                <a:defRPr/>
              </a:pPr>
              <a:endParaRPr lang="de-DE" sz="9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136636">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113663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12580912" name="Inhaltsplatzhalter 2"/>
          <p:cNvSpPr>
            <a:spLocks noGrp="1"/>
          </p:cNvSpPr>
          <p:nvPr>
            <p:ph idx="12"/>
          </p:nvPr>
        </p:nvSpPr>
        <p:spPr bwMode="auto">
          <a:xfrm>
            <a:off x="1811524" y="2816932"/>
            <a:ext cx="3492388" cy="827769"/>
          </a:xfrm>
        </p:spPr>
        <p:txBody>
          <a:bodyPr/>
          <a:lstStyle/>
          <a:p>
            <a:pPr marL="0" indent="0">
              <a:buNone/>
              <a:defRPr/>
            </a:pPr>
            <a:r>
              <a:rPr lang="de-DE" sz="3300" dirty="0">
                <a:latin typeface="+mn-lt"/>
              </a:rPr>
              <a:t>KAFFEEPAUSE</a:t>
            </a:r>
            <a:endParaRPr dirty="0">
              <a:latin typeface="+mn-lt"/>
            </a:endParaRPr>
          </a:p>
        </p:txBody>
      </p:sp>
      <p:sp>
        <p:nvSpPr>
          <p:cNvPr id="287111767" name="Titel 3"/>
          <p:cNvSpPr>
            <a:spLocks noGrp="1"/>
          </p:cNvSpPr>
          <p:nvPr>
            <p:ph type="title"/>
          </p:nvPr>
        </p:nvSpPr>
        <p:spPr bwMode="auto"/>
        <p:txBody>
          <a:bodyPr/>
          <a:lstStyle/>
          <a:p>
            <a:pPr>
              <a:defRPr/>
            </a:pPr>
            <a:endParaRPr lang="de-DE"/>
          </a:p>
        </p:txBody>
      </p:sp>
      <p:pic>
        <p:nvPicPr>
          <p:cNvPr id="1508669277" name="Grafik 6" descr="Kaffee mit einfarbiger Füllung"/>
          <p:cNvPicPr>
            <a:picLocks noChangeAspect="1"/>
          </p:cNvPicPr>
          <p:nvPr/>
        </p:nvPicPr>
        <p:blipFill rotWithShape="1">
          <a:blip r:embed="rId3">
            <a:extLst>
              <a:ext uri="{96DAC541-7B7A-43D3-8B79-37D633B846F1}">
                <asvg:svgBlip xmlns:asvg="http://schemas.microsoft.com/office/drawing/2016/SVG/main" r:embed="rId4"/>
              </a:ext>
            </a:extLst>
          </a:blip>
          <a:stretch/>
        </p:blipFill>
        <p:spPr bwMode="auto">
          <a:xfrm>
            <a:off x="5867400" y="1622512"/>
            <a:ext cx="3612976" cy="36129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749618792" name="Titel 1"/>
          <p:cNvSpPr>
            <a:spLocks noGrp="1"/>
          </p:cNvSpPr>
          <p:nvPr>
            <p:ph type="title"/>
          </p:nvPr>
        </p:nvSpPr>
        <p:spPr bwMode="auto"/>
        <p:txBody>
          <a:bodyPr/>
          <a:lstStyle/>
          <a:p>
            <a:pPr>
              <a:defRPr/>
            </a:pPr>
            <a:endParaRPr lang="de-DE"/>
          </a:p>
        </p:txBody>
      </p:sp>
      <p:pic>
        <p:nvPicPr>
          <p:cNvPr id="4210862" name="Bildplatzhalter 6" descr="Kamera mit einfarbiger Füllung"/>
          <p:cNvPicPr>
            <a:picLocks noGrp="1" noChangeAspect="1"/>
          </p:cNvPicPr>
          <p:nvPr>
            <p:ph type="pic" sz="quarter" idx="12"/>
          </p:nvPr>
        </p:nvPicPr>
        <p:blipFill rotWithShape="1">
          <a:blip r:embed="rId3">
            <a:extLst>
              <a:ext uri="{96DAC541-7B7A-43D3-8B79-37D633B846F1}">
                <asvg:svgBlip xmlns:asvg="http://schemas.microsoft.com/office/drawing/2016/SVG/main" r:embed="rId4"/>
              </a:ext>
            </a:extLst>
          </a:blip>
          <a:srcRect t="14929" b="14929"/>
          <a:stretch/>
        </p:blipFill>
        <p:spPr bwMode="auto">
          <a:xfrm>
            <a:off x="6095150" y="1938735"/>
            <a:ext cx="4249323" cy="2980531"/>
          </a:xfrm>
          <a:prstGeom prst="rect">
            <a:avLst/>
          </a:prstGeom>
        </p:spPr>
      </p:pic>
      <p:sp>
        <p:nvSpPr>
          <p:cNvPr id="1854327015" name="Inhaltsplatzhalter 4"/>
          <p:cNvSpPr>
            <a:spLocks noGrp="1"/>
          </p:cNvSpPr>
          <p:nvPr>
            <p:ph idx="1"/>
          </p:nvPr>
        </p:nvSpPr>
        <p:spPr bwMode="auto">
          <a:xfrm>
            <a:off x="1344322" y="2514600"/>
            <a:ext cx="4571658" cy="3174852"/>
          </a:xfrm>
        </p:spPr>
        <p:txBody>
          <a:bodyPr/>
          <a:lstStyle/>
          <a:p>
            <a:pPr>
              <a:lnSpc>
                <a:spcPct val="100000"/>
              </a:lnSpc>
              <a:defRPr/>
            </a:pPr>
            <a:r>
              <a:rPr lang="de-DE" sz="3300" dirty="0">
                <a:solidFill>
                  <a:srgbClr val="000000"/>
                </a:solidFill>
              </a:rPr>
              <a:t>Schalten Sie die Kamera ein, wenn…</a:t>
            </a:r>
            <a:endParaRPr dirty="0">
              <a:solidFill>
                <a:srgbClr val="00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C2F80F3C-3E3C-5D30-C547-B805664403AD}"/>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02974428-8B88-CE59-7A47-12264FC20B72}"/>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D08F68FB-E79A-DA8D-0375-FE99C9E50351}"/>
              </a:ext>
            </a:extLst>
          </p:cNvPr>
          <p:cNvGraphicFramePr>
            <a:graphicFrameLocks noGrp="1"/>
          </p:cNvGraphicFramePr>
          <p:nvPr>
            <p:extLst>
              <p:ext uri="{D42A27DB-BD31-4B8C-83A1-F6EECF244321}">
                <p14:modId xmlns:p14="http://schemas.microsoft.com/office/powerpoint/2010/main" val="4285398652"/>
              </p:ext>
            </p:extLst>
          </p:nvPr>
        </p:nvGraphicFramePr>
        <p:xfrm>
          <a:off x="911423" y="1485106"/>
          <a:ext cx="10266859" cy="4476750"/>
        </p:xfrm>
        <a:graphic>
          <a:graphicData uri="http://schemas.openxmlformats.org/drawingml/2006/table">
            <a:tbl>
              <a:tblPr bandRow="1">
                <a:tableStyleId>{2D5ABB26-0587-4C30-8999-92F81FD0307C}</a:tableStyleId>
              </a:tblPr>
              <a:tblGrid>
                <a:gridCol w="1102092">
                  <a:extLst>
                    <a:ext uri="{9D8B030D-6E8A-4147-A177-3AD203B41FA5}">
                      <a16:colId xmlns:a16="http://schemas.microsoft.com/office/drawing/2014/main" val="20000"/>
                    </a:ext>
                  </a:extLst>
                </a:gridCol>
                <a:gridCol w="9164767">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b="1" dirty="0">
                          <a:solidFill>
                            <a:srgbClr val="000000"/>
                          </a:solidFill>
                        </a:rPr>
                        <a:t>IV</a:t>
                      </a:r>
                      <a:endParaRPr sz="1050" b="1" dirty="0">
                        <a:solidFill>
                          <a:srgbClr val="000000"/>
                        </a:solidFill>
                      </a:endParaRPr>
                    </a:p>
                  </a:txBody>
                  <a:tcPr marL="45720" marR="45720" marT="22860" marB="22860"/>
                </a:tc>
                <a:tc>
                  <a:txBody>
                    <a:bodyPr/>
                    <a:lstStyle/>
                    <a:p>
                      <a:pPr>
                        <a:defRPr/>
                      </a:pPr>
                      <a:r>
                        <a:rPr lang="de-DE" sz="2400" b="1" dirty="0">
                          <a:solidFill>
                            <a:srgbClr val="000000"/>
                          </a:solidFill>
                        </a:rPr>
                        <a:t>Didaktische Wege zur Auseinandersetzung mit Fake News I: </a:t>
                      </a:r>
                      <a:r>
                        <a:rPr lang="de-DE" sz="2400" b="1" dirty="0" err="1">
                          <a:solidFill>
                            <a:srgbClr val="000000"/>
                          </a:solidFill>
                        </a:rPr>
                        <a:t>Debunking</a:t>
                      </a:r>
                      <a:endParaRPr sz="1050" b="1"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a:solidFill>
                            <a:srgbClr val="000000"/>
                          </a:solidFill>
                        </a:rPr>
                        <a:t>V</a:t>
                      </a:r>
                      <a:endParaRPr sz="1050">
                        <a:solidFill>
                          <a:srgbClr val="000000"/>
                        </a:solidFill>
                      </a:endParaRPr>
                    </a:p>
                  </a:txBody>
                  <a:tcPr marL="45720" marR="45720" marT="22860" marB="22860"/>
                </a:tc>
                <a:tc>
                  <a:txBody>
                    <a:bodyPr/>
                    <a:lstStyle/>
                    <a:p>
                      <a:pPr>
                        <a:defRPr/>
                      </a:pPr>
                      <a:r>
                        <a:rPr lang="de-DE" sz="2400" dirty="0">
                          <a:solidFill>
                            <a:srgbClr val="000000"/>
                          </a:solidFill>
                        </a:rPr>
                        <a:t>Didaktische Wege zur Auseinandersetzung mit Fake News II: </a:t>
                      </a:r>
                      <a:r>
                        <a:rPr lang="de-DE" sz="2400" dirty="0" err="1">
                          <a:solidFill>
                            <a:srgbClr val="000000"/>
                          </a:solidFill>
                        </a:rPr>
                        <a:t>Prebunking</a:t>
                      </a:r>
                      <a:endParaRPr sz="105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a:solidFill>
                            <a:srgbClr val="000000"/>
                          </a:solidFill>
                        </a:rPr>
                        <a:t>VI</a:t>
                      </a:r>
                      <a:endParaRPr sz="1050">
                        <a:solidFill>
                          <a:srgbClr val="000000"/>
                        </a:solidFill>
                      </a:endParaRPr>
                    </a:p>
                  </a:txBody>
                  <a:tcPr marL="45720" marR="45720" marT="22860" marB="22860"/>
                </a:tc>
                <a:tc>
                  <a:txBody>
                    <a:bodyPr/>
                    <a:lstStyle/>
                    <a:p>
                      <a:pPr>
                        <a:defRPr/>
                      </a:pPr>
                      <a:r>
                        <a:rPr lang="de-DE" sz="2400">
                          <a:solidFill>
                            <a:srgbClr val="000000"/>
                          </a:solidFill>
                        </a:rPr>
                        <a:t>Deepfakes – Desinformation in neuer Qualität?</a:t>
                      </a:r>
                      <a:endParaRPr sz="105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1950903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34300033" name="Inhaltsplatzhalter 7"/>
          <p:cNvSpPr>
            <a:spLocks noGrp="1"/>
          </p:cNvSpPr>
          <p:nvPr>
            <p:ph idx="12"/>
          </p:nvPr>
        </p:nvSpPr>
        <p:spPr bwMode="auto">
          <a:xfrm>
            <a:off x="947428" y="4401108"/>
            <a:ext cx="10178071" cy="2008423"/>
          </a:xfrm>
        </p:spPr>
        <p:txBody>
          <a:bodyPr/>
          <a:lstStyle/>
          <a:p>
            <a:pPr marL="0" indent="0" algn="ctr">
              <a:lnSpc>
                <a:spcPct val="100000"/>
              </a:lnSpc>
              <a:buNone/>
              <a:defRPr/>
            </a:pPr>
            <a:r>
              <a:rPr lang="de-DE" sz="2400" dirty="0">
                <a:latin typeface="+mn-lt"/>
              </a:rPr>
              <a:t>Beide Strategien wirken gegen Desinformation und ergänzen sich</a:t>
            </a:r>
            <a:endParaRPr sz="2400" dirty="0">
              <a:latin typeface="+mn-lt"/>
            </a:endParaRPr>
          </a:p>
          <a:p>
            <a:pPr marL="0" indent="0" algn="ctr">
              <a:lnSpc>
                <a:spcPct val="100000"/>
              </a:lnSpc>
              <a:buNone/>
              <a:defRPr/>
            </a:pPr>
            <a:r>
              <a:rPr lang="de-DE" sz="2400" dirty="0">
                <a:solidFill>
                  <a:schemeClr val="bg1">
                    <a:lumMod val="65000"/>
                  </a:schemeClr>
                </a:solidFill>
                <a:latin typeface="+mn-lt"/>
              </a:rPr>
              <a:t>(Lewandowsky &amp; van der Linden 2021; </a:t>
            </a:r>
            <a:r>
              <a:rPr lang="de-DE" sz="2400" dirty="0" err="1">
                <a:solidFill>
                  <a:schemeClr val="bg1">
                    <a:lumMod val="65000"/>
                  </a:schemeClr>
                </a:solidFill>
                <a:latin typeface="+mn-lt"/>
              </a:rPr>
              <a:t>Tay</a:t>
            </a:r>
            <a:r>
              <a:rPr lang="de-DE" sz="2400" dirty="0">
                <a:solidFill>
                  <a:schemeClr val="bg1">
                    <a:lumMod val="65000"/>
                  </a:schemeClr>
                </a:solidFill>
                <a:latin typeface="+mn-lt"/>
              </a:rPr>
              <a:t> et al. 2022)</a:t>
            </a:r>
            <a:endParaRPr sz="2400" dirty="0">
              <a:latin typeface="+mn-lt"/>
            </a:endParaRPr>
          </a:p>
        </p:txBody>
      </p:sp>
      <p:sp>
        <p:nvSpPr>
          <p:cNvPr id="1968874687" name="Titel 3"/>
          <p:cNvSpPr>
            <a:spLocks noGrp="1"/>
          </p:cNvSpPr>
          <p:nvPr>
            <p:ph type="title"/>
          </p:nvPr>
        </p:nvSpPr>
        <p:spPr bwMode="auto">
          <a:xfrm>
            <a:off x="979587" y="548680"/>
            <a:ext cx="9436894" cy="719932"/>
          </a:xfrm>
        </p:spPr>
        <p:txBody>
          <a:bodyPr/>
          <a:lstStyle/>
          <a:p>
            <a:pPr>
              <a:defRPr/>
            </a:pPr>
            <a:r>
              <a:rPr lang="de-DE" sz="3300" dirty="0"/>
              <a:t>Strategien zur </a:t>
            </a:r>
            <a:br>
              <a:rPr lang="de-DE" sz="3300" dirty="0"/>
            </a:br>
            <a:r>
              <a:rPr lang="de-DE" sz="3300" dirty="0"/>
              <a:t>Auseinandersetzung mit Desinformation</a:t>
            </a:r>
            <a:endParaRPr dirty="0"/>
          </a:p>
        </p:txBody>
      </p:sp>
      <p:sp>
        <p:nvSpPr>
          <p:cNvPr id="1674937067" name="Ellipse 8"/>
          <p:cNvSpPr/>
          <p:nvPr/>
        </p:nvSpPr>
        <p:spPr bwMode="auto">
          <a:xfrm>
            <a:off x="1235460" y="1844824"/>
            <a:ext cx="3780420" cy="2142321"/>
          </a:xfrm>
          <a:prstGeom prst="ellipse">
            <a:avLst/>
          </a:prstGeom>
          <a:solidFill>
            <a:schemeClr val="accent4">
              <a:lumMod val="75000"/>
            </a:schemeClr>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ea typeface="Georgia"/>
                <a:cs typeface="Georgia"/>
              </a:rPr>
              <a:t>Debunking</a:t>
            </a:r>
            <a:endParaRPr sz="900" dirty="0"/>
          </a:p>
          <a:p>
            <a:pPr algn="ctr" defTabSz="457200">
              <a:defRPr/>
            </a:pPr>
            <a:r>
              <a:rPr lang="de-DE" sz="2200" dirty="0">
                <a:solidFill>
                  <a:schemeClr val="bg1"/>
                </a:solidFill>
              </a:rPr>
              <a:t>= Korrektur von Desinformation</a:t>
            </a:r>
            <a:endParaRPr sz="900" dirty="0"/>
          </a:p>
          <a:p>
            <a:pPr algn="ctr" defTabSz="457200">
              <a:defRPr/>
            </a:pPr>
            <a:r>
              <a:rPr lang="de-DE" sz="2200" dirty="0">
                <a:solidFill>
                  <a:schemeClr val="bg1"/>
                </a:solidFill>
                <a:ea typeface="Georgia"/>
                <a:cs typeface="Georgia"/>
                <a:sym typeface="Wingdings" panose="05000000000000000000" pitchFamily="2" charset="2"/>
              </a:rPr>
              <a:t> </a:t>
            </a:r>
            <a:r>
              <a:rPr lang="de-DE" sz="2200" dirty="0">
                <a:solidFill>
                  <a:schemeClr val="bg1"/>
                </a:solidFill>
                <a:ea typeface="Georgia"/>
                <a:cs typeface="Georgia"/>
              </a:rPr>
              <a:t>r</a:t>
            </a:r>
            <a:r>
              <a:rPr lang="de-DE" sz="2200" dirty="0">
                <a:solidFill>
                  <a:schemeClr val="bg1"/>
                </a:solidFill>
              </a:rPr>
              <a:t>eaktiv</a:t>
            </a:r>
            <a:endParaRPr lang="de-DE" sz="2200" dirty="0">
              <a:solidFill>
                <a:schemeClr val="bg1"/>
              </a:solidFill>
              <a:ea typeface="Georgia"/>
              <a:cs typeface="Georgia"/>
            </a:endParaRPr>
          </a:p>
        </p:txBody>
      </p:sp>
      <p:sp>
        <p:nvSpPr>
          <p:cNvPr id="1501062340" name="Ellipse 9"/>
          <p:cNvSpPr/>
          <p:nvPr/>
        </p:nvSpPr>
        <p:spPr bwMode="auto">
          <a:xfrm>
            <a:off x="6212879" y="1841912"/>
            <a:ext cx="3780420" cy="2142321"/>
          </a:xfrm>
          <a:prstGeom prst="ellipse">
            <a:avLst/>
          </a:prstGeom>
          <a:solidFill>
            <a:schemeClr val="accent4">
              <a:lumMod val="75000"/>
            </a:schemeClr>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rPr>
              <a:t>Pre</a:t>
            </a:r>
            <a:r>
              <a:rPr lang="de-DE" sz="2700" dirty="0" err="1">
                <a:solidFill>
                  <a:schemeClr val="bg1"/>
                </a:solidFill>
                <a:ea typeface="Georgia"/>
                <a:cs typeface="Georgia"/>
              </a:rPr>
              <a:t>bunking</a:t>
            </a:r>
            <a:endParaRPr sz="900" dirty="0"/>
          </a:p>
          <a:p>
            <a:pPr algn="ctr" defTabSz="457200">
              <a:defRPr/>
            </a:pPr>
            <a:r>
              <a:rPr lang="de-DE" sz="2200" dirty="0">
                <a:solidFill>
                  <a:schemeClr val="bg1"/>
                </a:solidFill>
                <a:ea typeface="Georgia"/>
                <a:cs typeface="Georgia"/>
              </a:rPr>
              <a:t>= Sensibilisierung für Desinformation</a:t>
            </a:r>
            <a:endParaRPr lang="de-DE" sz="900" dirty="0">
              <a:ea typeface="Georgia"/>
              <a:cs typeface="Georgia"/>
            </a:endParaRPr>
          </a:p>
          <a:p>
            <a:pPr algn="ctr" defTabSz="457200">
              <a:defRPr/>
            </a:pPr>
            <a:r>
              <a:rPr lang="de-DE" sz="2200" dirty="0">
                <a:solidFill>
                  <a:schemeClr val="bg1"/>
                </a:solidFill>
                <a:sym typeface="Wingdings" panose="05000000000000000000" pitchFamily="2" charset="2"/>
              </a:rPr>
              <a:t> </a:t>
            </a:r>
            <a:r>
              <a:rPr lang="de-DE" sz="2200" dirty="0">
                <a:solidFill>
                  <a:schemeClr val="bg1"/>
                </a:solidFill>
              </a:rPr>
              <a:t>präventiv</a:t>
            </a:r>
            <a:endParaRPr lang="de-DE" sz="2200" dirty="0">
              <a:solidFill>
                <a:schemeClr val="bg1"/>
              </a:solidFill>
              <a:ea typeface="Georgia"/>
              <a:cs typeface="Georgi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60012610" name="Inhaltsplatzhalter 7"/>
          <p:cNvSpPr>
            <a:spLocks noGrp="1"/>
          </p:cNvSpPr>
          <p:nvPr>
            <p:ph idx="12"/>
          </p:nvPr>
        </p:nvSpPr>
        <p:spPr bwMode="auto">
          <a:xfrm>
            <a:off x="970942" y="4084873"/>
            <a:ext cx="6169174" cy="2332459"/>
          </a:xfrm>
        </p:spPr>
        <p:txBody>
          <a:bodyPr>
            <a:normAutofit fontScale="85000" lnSpcReduction="10000"/>
          </a:bodyPr>
          <a:lstStyle/>
          <a:p>
            <a:pPr marL="0" indent="0">
              <a:lnSpc>
                <a:spcPct val="100000"/>
              </a:lnSpc>
              <a:buNone/>
              <a:defRPr/>
            </a:pPr>
            <a:r>
              <a:rPr lang="de-DE" sz="2400" dirty="0" err="1">
                <a:latin typeface="+mn-lt"/>
              </a:rPr>
              <a:t>Debunking</a:t>
            </a:r>
            <a:r>
              <a:rPr lang="de-DE" sz="2400" dirty="0">
                <a:latin typeface="+mn-lt"/>
              </a:rPr>
              <a:t> ist erfolgreicher, wenn… </a:t>
            </a:r>
            <a:endParaRPr sz="2400" dirty="0">
              <a:latin typeface="+mn-lt"/>
            </a:endParaRPr>
          </a:p>
          <a:p>
            <a:pPr marL="457200" indent="-457200">
              <a:lnSpc>
                <a:spcPct val="100000"/>
              </a:lnSpc>
              <a:buClr>
                <a:schemeClr val="accent2"/>
              </a:buClr>
              <a:buFont typeface="+mj-lt"/>
              <a:buAutoNum type="arabicParenR"/>
              <a:defRPr/>
            </a:pPr>
            <a:r>
              <a:rPr lang="de-DE" sz="2400" dirty="0">
                <a:latin typeface="+mn-lt"/>
              </a:rPr>
              <a:t>erklärt wird, was an Desinformation falsch ist und der Fakt dazu präsentiert wird</a:t>
            </a:r>
            <a:endParaRPr sz="2400" dirty="0">
              <a:latin typeface="+mn-lt"/>
            </a:endParaRPr>
          </a:p>
          <a:p>
            <a:pPr marL="457200" indent="-457200">
              <a:lnSpc>
                <a:spcPct val="100000"/>
              </a:lnSpc>
              <a:buClr>
                <a:schemeClr val="accent2"/>
              </a:buClr>
              <a:buFont typeface="+mj-lt"/>
              <a:buAutoNum type="arabicParenR"/>
              <a:defRPr/>
            </a:pPr>
            <a:r>
              <a:rPr lang="de-DE" sz="2400" dirty="0">
                <a:latin typeface="+mn-lt"/>
              </a:rPr>
              <a:t>die Quelle der Desinformation als unseriös erkannt wird und die Korrektur aus einer seriösen Quelle stammt</a:t>
            </a:r>
            <a:endParaRPr sz="2400" dirty="0">
              <a:latin typeface="+mn-lt"/>
            </a:endParaRPr>
          </a:p>
          <a:p>
            <a:pPr marL="457200" indent="-457200">
              <a:lnSpc>
                <a:spcPct val="100000"/>
              </a:lnSpc>
              <a:spcAft>
                <a:spcPts val="600"/>
              </a:spcAft>
              <a:buClr>
                <a:schemeClr val="accent2"/>
              </a:buClr>
              <a:buFont typeface="+mj-lt"/>
              <a:buAutoNum type="arabicParenR"/>
              <a:defRPr/>
            </a:pPr>
            <a:r>
              <a:rPr lang="de-DE" sz="2400" dirty="0">
                <a:latin typeface="+mn-lt"/>
              </a:rPr>
              <a:t>die Inkonsistenz der Desinformation dargestellt wird.</a:t>
            </a:r>
            <a:endParaRPr sz="2400" dirty="0">
              <a:latin typeface="+mn-lt"/>
            </a:endParaRPr>
          </a:p>
          <a:p>
            <a:pPr marL="0" indent="0">
              <a:lnSpc>
                <a:spcPct val="100000"/>
              </a:lnSpc>
              <a:buNone/>
              <a:defRPr/>
            </a:pPr>
            <a:r>
              <a:rPr lang="de-DE" sz="2400" dirty="0">
                <a:solidFill>
                  <a:schemeClr val="bg1">
                    <a:lumMod val="65000"/>
                  </a:schemeClr>
                </a:solidFill>
                <a:latin typeface="+mn-lt"/>
              </a:rPr>
              <a:t>(</a:t>
            </a:r>
            <a:r>
              <a:rPr lang="de-DE" sz="2400" dirty="0" err="1">
                <a:solidFill>
                  <a:schemeClr val="bg1">
                    <a:lumMod val="65000"/>
                  </a:schemeClr>
                </a:solidFill>
                <a:latin typeface="+mn-lt"/>
              </a:rPr>
              <a:t>Tay</a:t>
            </a:r>
            <a:r>
              <a:rPr lang="de-DE" sz="2400" dirty="0">
                <a:solidFill>
                  <a:schemeClr val="bg1">
                    <a:lumMod val="65000"/>
                  </a:schemeClr>
                </a:solidFill>
                <a:latin typeface="+mn-lt"/>
              </a:rPr>
              <a:t> et al. 2022)</a:t>
            </a:r>
            <a:endParaRPr sz="2400" dirty="0">
              <a:latin typeface="+mn-lt"/>
            </a:endParaRPr>
          </a:p>
        </p:txBody>
      </p:sp>
      <p:sp>
        <p:nvSpPr>
          <p:cNvPr id="1151303486" name="Titel 3"/>
          <p:cNvSpPr>
            <a:spLocks noGrp="1"/>
          </p:cNvSpPr>
          <p:nvPr>
            <p:ph type="title"/>
          </p:nvPr>
        </p:nvSpPr>
        <p:spPr bwMode="auto">
          <a:xfrm>
            <a:off x="979587" y="548680"/>
            <a:ext cx="9436894" cy="719932"/>
          </a:xfrm>
        </p:spPr>
        <p:txBody>
          <a:bodyPr/>
          <a:lstStyle/>
          <a:p>
            <a:pPr>
              <a:defRPr/>
            </a:pPr>
            <a:r>
              <a:rPr lang="de-DE" sz="3300" dirty="0"/>
              <a:t>Strategien zur </a:t>
            </a:r>
            <a:br>
              <a:rPr lang="de-DE" sz="3300" dirty="0"/>
            </a:br>
            <a:r>
              <a:rPr lang="de-DE" sz="3300" dirty="0"/>
              <a:t>Auseinandersetzung mit Desinformation</a:t>
            </a:r>
            <a:endParaRPr dirty="0"/>
          </a:p>
        </p:txBody>
      </p:sp>
      <p:sp>
        <p:nvSpPr>
          <p:cNvPr id="1229386527" name="Ellipse 8"/>
          <p:cNvSpPr/>
          <p:nvPr/>
        </p:nvSpPr>
        <p:spPr bwMode="auto">
          <a:xfrm>
            <a:off x="1235460" y="1844824"/>
            <a:ext cx="3780420" cy="2142321"/>
          </a:xfrm>
          <a:prstGeom prst="ellipse">
            <a:avLst/>
          </a:prstGeom>
          <a:solidFill>
            <a:schemeClr val="accent4">
              <a:lumMod val="75000"/>
            </a:schemeClr>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latin typeface="Arial Narrow"/>
                <a:ea typeface="Georgia"/>
                <a:cs typeface="Georgia"/>
              </a:rPr>
              <a:t>Debunking</a:t>
            </a:r>
            <a:endParaRPr sz="900" dirty="0"/>
          </a:p>
          <a:p>
            <a:pPr algn="ctr" defTabSz="457200">
              <a:defRPr/>
            </a:pPr>
            <a:r>
              <a:rPr lang="de-DE" sz="2200" dirty="0">
                <a:solidFill>
                  <a:schemeClr val="bg1"/>
                </a:solidFill>
                <a:latin typeface="Arial Narrow"/>
              </a:rPr>
              <a:t>= Korrektur von Desinformation</a:t>
            </a:r>
            <a:endParaRPr sz="900" dirty="0"/>
          </a:p>
          <a:p>
            <a:pPr algn="ctr" defTabSz="457200">
              <a:defRPr/>
            </a:pPr>
            <a:r>
              <a:rPr lang="de-DE" sz="2200" dirty="0">
                <a:solidFill>
                  <a:schemeClr val="bg1"/>
                </a:solidFill>
                <a:latin typeface="Arial Narrow"/>
                <a:ea typeface="Georgia"/>
                <a:cs typeface="Georgia"/>
                <a:sym typeface="Wingdings" panose="05000000000000000000" pitchFamily="2" charset="2"/>
              </a:rPr>
              <a:t> </a:t>
            </a:r>
            <a:r>
              <a:rPr lang="de-DE" sz="2200" dirty="0">
                <a:solidFill>
                  <a:schemeClr val="bg1"/>
                </a:solidFill>
                <a:latin typeface="Arial Narrow"/>
                <a:ea typeface="Georgia"/>
                <a:cs typeface="Georgia"/>
              </a:rPr>
              <a:t>reaktiv</a:t>
            </a:r>
            <a:endParaRPr sz="900" dirty="0"/>
          </a:p>
        </p:txBody>
      </p:sp>
      <p:sp>
        <p:nvSpPr>
          <p:cNvPr id="1157557079" name="Ellipse 9"/>
          <p:cNvSpPr/>
          <p:nvPr/>
        </p:nvSpPr>
        <p:spPr bwMode="auto">
          <a:xfrm>
            <a:off x="6636060" y="1841912"/>
            <a:ext cx="3780420" cy="2142321"/>
          </a:xfrm>
          <a:prstGeom prst="ellipse">
            <a:avLst/>
          </a:prstGeom>
          <a:solidFill>
            <a:schemeClr val="tx2">
              <a:lumMod val="90000"/>
            </a:schemeClr>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latin typeface="Arial Narrow"/>
              </a:rPr>
              <a:t>Pre</a:t>
            </a:r>
            <a:r>
              <a:rPr lang="de-DE" sz="2700" dirty="0" err="1">
                <a:solidFill>
                  <a:schemeClr val="bg1"/>
                </a:solidFill>
                <a:latin typeface="Arial Narrow"/>
                <a:ea typeface="Georgia"/>
                <a:cs typeface="Georgia"/>
              </a:rPr>
              <a:t>bunking</a:t>
            </a:r>
            <a:endParaRPr sz="900" dirty="0"/>
          </a:p>
          <a:p>
            <a:pPr algn="ctr" defTabSz="457200">
              <a:defRPr/>
            </a:pPr>
            <a:r>
              <a:rPr lang="de-DE" sz="2200" dirty="0">
                <a:solidFill>
                  <a:schemeClr val="bg1"/>
                </a:solidFill>
                <a:latin typeface="Arial Narrow"/>
                <a:ea typeface="Georgia"/>
                <a:cs typeface="Georgia"/>
              </a:rPr>
              <a:t>= Sensibilisierung für Desinformation</a:t>
            </a:r>
            <a:endParaRPr sz="900" dirty="0"/>
          </a:p>
          <a:p>
            <a:pPr algn="ctr" defTabSz="457200">
              <a:defRPr/>
            </a:pPr>
            <a:r>
              <a:rPr lang="de-DE" sz="2200" dirty="0">
                <a:solidFill>
                  <a:schemeClr val="bg1"/>
                </a:solidFill>
                <a:latin typeface="Arial Narrow"/>
                <a:sym typeface="Wingdings" panose="05000000000000000000" pitchFamily="2" charset="2"/>
              </a:rPr>
              <a:t> </a:t>
            </a:r>
            <a:r>
              <a:rPr lang="de-DE" sz="2200" dirty="0">
                <a:solidFill>
                  <a:schemeClr val="bg1"/>
                </a:solidFill>
                <a:latin typeface="Arial Narrow"/>
              </a:rPr>
              <a:t>präventiv</a:t>
            </a:r>
            <a:endParaRPr lang="de-DE" sz="2200" dirty="0">
              <a:solidFill>
                <a:schemeClr val="bg1"/>
              </a:solidFill>
              <a:latin typeface="Arial Narrow"/>
              <a:ea typeface="Georgia"/>
              <a:cs typeface="Georgi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245970714" name="Inhaltsplatzhalter 6"/>
          <p:cNvPicPr>
            <a:picLocks noGrp="1" noChangeAspect="1"/>
          </p:cNvPicPr>
          <p:nvPr>
            <p:ph idx="12"/>
          </p:nvPr>
        </p:nvPicPr>
        <p:blipFill rotWithShape="1">
          <a:blip r:embed="rId3"/>
          <a:srcRect t="8341"/>
          <a:stretch/>
        </p:blipFill>
        <p:spPr bwMode="auto">
          <a:xfrm>
            <a:off x="1019175" y="1467400"/>
            <a:ext cx="5512192" cy="4648730"/>
          </a:xfrm>
        </p:spPr>
      </p:pic>
      <p:sp>
        <p:nvSpPr>
          <p:cNvPr id="1544237431" name="Titel 3"/>
          <p:cNvSpPr>
            <a:spLocks noGrp="1"/>
          </p:cNvSpPr>
          <p:nvPr>
            <p:ph type="title"/>
          </p:nvPr>
        </p:nvSpPr>
        <p:spPr bwMode="auto">
          <a:xfrm>
            <a:off x="979298" y="548829"/>
            <a:ext cx="10049250" cy="719932"/>
          </a:xfrm>
        </p:spPr>
        <p:txBody>
          <a:bodyPr>
            <a:normAutofit fontScale="90000"/>
          </a:bodyPr>
          <a:lstStyle/>
          <a:p>
            <a:pPr>
              <a:defRPr/>
            </a:pPr>
            <a:r>
              <a:rPr lang="de-DE" sz="3300" dirty="0"/>
              <a:t>Strategien zur Bewertung </a:t>
            </a:r>
            <a:br>
              <a:rPr lang="de-DE" sz="3300" dirty="0"/>
            </a:br>
            <a:r>
              <a:rPr lang="de-DE" sz="3300" dirty="0"/>
              <a:t>der Glaubwürdigkeit einer Information</a:t>
            </a:r>
            <a:endParaRPr dirty="0"/>
          </a:p>
        </p:txBody>
      </p:sp>
      <p:sp>
        <p:nvSpPr>
          <p:cNvPr id="1719824210" name="Textfeld 7"/>
          <p:cNvSpPr txBox="1"/>
          <p:nvPr/>
        </p:nvSpPr>
        <p:spPr bwMode="auto">
          <a:xfrm>
            <a:off x="1235460" y="6294512"/>
            <a:ext cx="3096344" cy="338554"/>
          </a:xfrm>
          <a:prstGeom prst="rect">
            <a:avLst/>
          </a:prstGeom>
          <a:noFill/>
        </p:spPr>
        <p:txBody>
          <a:bodyPr wrap="square" rtlCol="0">
            <a:spAutoFit/>
          </a:bodyPr>
          <a:lstStyle/>
          <a:p>
            <a:pPr>
              <a:defRPr/>
            </a:pPr>
            <a:r>
              <a:rPr lang="de-DE" sz="1600" dirty="0">
                <a:solidFill>
                  <a:schemeClr val="bg1">
                    <a:lumMod val="50000"/>
                  </a:schemeClr>
                </a:solidFill>
              </a:rPr>
              <a:t>Marten &amp; Stadtler 2025: 2</a:t>
            </a:r>
            <a:endParaRPr sz="1050" dirty="0"/>
          </a:p>
        </p:txBody>
      </p:sp>
      <p:sp>
        <p:nvSpPr>
          <p:cNvPr id="908469761" name="Textfeld 8"/>
          <p:cNvSpPr txBox="1"/>
          <p:nvPr/>
        </p:nvSpPr>
        <p:spPr bwMode="auto">
          <a:xfrm>
            <a:off x="7276151" y="2051700"/>
            <a:ext cx="3896674" cy="2970044"/>
          </a:xfrm>
          <a:prstGeom prst="rect">
            <a:avLst/>
          </a:prstGeom>
          <a:noFill/>
        </p:spPr>
        <p:txBody>
          <a:bodyPr wrap="square" rtlCol="0">
            <a:spAutoFit/>
          </a:bodyPr>
          <a:lstStyle/>
          <a:p>
            <a:pPr marL="285750" indent="-285750">
              <a:spcAft>
                <a:spcPts val="600"/>
              </a:spcAft>
              <a:buFont typeface="Arial"/>
              <a:buChar char="•"/>
              <a:defRPr/>
            </a:pPr>
            <a:r>
              <a:rPr lang="de-DE" sz="2200" dirty="0">
                <a:solidFill>
                  <a:srgbClr val="000000"/>
                </a:solidFill>
              </a:rPr>
              <a:t>Bewertungsstrategien früh einzuüben, ist entscheidend</a:t>
            </a:r>
            <a:endParaRPr sz="900" dirty="0">
              <a:solidFill>
                <a:srgbClr val="000000"/>
              </a:solidFill>
            </a:endParaRPr>
          </a:p>
          <a:p>
            <a:pPr marL="285750" indent="-285750">
              <a:spcAft>
                <a:spcPts val="600"/>
              </a:spcAft>
              <a:buFont typeface="Arial"/>
              <a:buChar char="•"/>
              <a:defRPr/>
            </a:pPr>
            <a:r>
              <a:rPr lang="de-DE" sz="2200" dirty="0">
                <a:solidFill>
                  <a:srgbClr val="000000"/>
                </a:solidFill>
              </a:rPr>
              <a:t>Ab weiterführender Schule sollte begonnen werden</a:t>
            </a:r>
            <a:endParaRPr sz="900" dirty="0">
              <a:solidFill>
                <a:srgbClr val="000000"/>
              </a:solidFill>
            </a:endParaRPr>
          </a:p>
          <a:p>
            <a:pPr marL="285750" indent="-285750">
              <a:spcAft>
                <a:spcPts val="600"/>
              </a:spcAft>
              <a:buFont typeface="Arial"/>
              <a:buChar char="•"/>
              <a:defRPr/>
            </a:pPr>
            <a:r>
              <a:rPr lang="de-DE" sz="2200" dirty="0">
                <a:solidFill>
                  <a:srgbClr val="000000"/>
                </a:solidFill>
              </a:rPr>
              <a:t>Anwenden und Einüben der Strategien ist wirksamer als reine Wissensvermittlung</a:t>
            </a:r>
            <a:endParaRPr sz="900" dirty="0">
              <a:solidFill>
                <a:srgbClr val="000000"/>
              </a:solidFill>
            </a:endParaRPr>
          </a:p>
          <a:p>
            <a:pPr lvl="1">
              <a:defRPr/>
            </a:pPr>
            <a:r>
              <a:rPr lang="de-DE" dirty="0">
                <a:solidFill>
                  <a:srgbClr val="000000"/>
                </a:solidFill>
              </a:rPr>
              <a:t>(Marten &amp; Stadtler, 2025)</a:t>
            </a:r>
            <a:endParaRPr sz="900"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84697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8469761" grpId="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28626299" name="Inhaltsplatzhalter 2"/>
          <p:cNvSpPr>
            <a:spLocks noGrp="1"/>
          </p:cNvSpPr>
          <p:nvPr>
            <p:ph idx="12"/>
          </p:nvPr>
        </p:nvSpPr>
        <p:spPr bwMode="auto">
          <a:xfrm>
            <a:off x="947428" y="1659467"/>
            <a:ext cx="10178071" cy="4750065"/>
          </a:xfrm>
        </p:spPr>
        <p:txBody>
          <a:bodyPr>
            <a:normAutofit fontScale="92500" lnSpcReduction="10000"/>
          </a:bodyPr>
          <a:lstStyle/>
          <a:p>
            <a:pPr>
              <a:lnSpc>
                <a:spcPct val="100000"/>
              </a:lnSpc>
              <a:buClr>
                <a:schemeClr val="accent2"/>
              </a:buClr>
              <a:buFont typeface="Arial" panose="020B0604020202020204" pitchFamily="34" charset="0"/>
              <a:buChar char="•"/>
              <a:defRPr/>
            </a:pPr>
            <a:r>
              <a:rPr lang="de-DE" sz="2400" dirty="0">
                <a:latin typeface="+mn-lt"/>
              </a:rPr>
              <a:t>Finden Sie sich in den Gruppen zusammen, wählen Sie für Ihre Zielgruppe passendes Material aus und tauschen Sie sich über einen möglichen Einsatz in Ihrem Unterricht aus.</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Im Vordergrund steht der </a:t>
            </a:r>
            <a:r>
              <a:rPr lang="de-DE" sz="2400" b="1" dirty="0">
                <a:latin typeface="+mn-lt"/>
              </a:rPr>
              <a:t>Austausch in der Gruppe</a:t>
            </a:r>
            <a:r>
              <a:rPr lang="de-DE" sz="2400" dirty="0">
                <a:latin typeface="+mn-lt"/>
              </a:rPr>
              <a:t>!</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Machen Sie sich Notizen in Google Docs, um die Ergebnisse Ihres Austauschs später im Plenum vorzustellen:</a:t>
            </a:r>
            <a:endParaRPr sz="2400" dirty="0">
              <a:latin typeface="+mn-lt"/>
            </a:endParaRPr>
          </a:p>
          <a:p>
            <a:pPr lvl="2">
              <a:lnSpc>
                <a:spcPct val="100000"/>
              </a:lnSpc>
              <a:buClr>
                <a:schemeClr val="accent2"/>
              </a:buClr>
              <a:buFont typeface="Symbol" panose="05050102010706020507" pitchFamily="18" charset="2"/>
              <a:buChar char="-"/>
              <a:defRPr/>
            </a:pPr>
            <a:r>
              <a:rPr lang="de-DE" sz="2400" dirty="0">
                <a:latin typeface="+mn-lt"/>
              </a:rPr>
              <a:t>Angaben zu Ihrer Zielgruppe (Schulform, Alter, evtl. Vorkenntnisse)</a:t>
            </a:r>
            <a:endParaRPr sz="2400" dirty="0">
              <a:latin typeface="+mn-lt"/>
            </a:endParaRPr>
          </a:p>
          <a:p>
            <a:pPr lvl="2">
              <a:lnSpc>
                <a:spcPct val="100000"/>
              </a:lnSpc>
              <a:buClr>
                <a:schemeClr val="accent2"/>
              </a:buClr>
              <a:buFont typeface="Symbol" panose="05050102010706020507" pitchFamily="18" charset="2"/>
              <a:buChar char="-"/>
              <a:defRPr/>
            </a:pPr>
            <a:r>
              <a:rPr lang="de-DE" sz="2400" dirty="0">
                <a:latin typeface="+mn-lt"/>
              </a:rPr>
              <a:t>Beschreibung des begutachteten Materials</a:t>
            </a:r>
            <a:endParaRPr sz="2400" dirty="0">
              <a:latin typeface="+mn-lt"/>
            </a:endParaRPr>
          </a:p>
          <a:p>
            <a:pPr lvl="2">
              <a:lnSpc>
                <a:spcPct val="100000"/>
              </a:lnSpc>
              <a:buClr>
                <a:schemeClr val="accent2"/>
              </a:buClr>
              <a:buFont typeface="Symbol" panose="05050102010706020507" pitchFamily="18" charset="2"/>
              <a:buChar char="-"/>
              <a:defRPr/>
            </a:pPr>
            <a:r>
              <a:rPr lang="de-DE" sz="2400" dirty="0">
                <a:latin typeface="+mn-lt"/>
              </a:rPr>
              <a:t>Bewertung des begutachteten Materials hinsichtlich eines Einsatzes in Ihrem Unterricht.</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Breakout-Räume: 45 Minuten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Falls Sie Fragen haben während der Erprobungsphase, klicken Sie auf „Hilfe anfordern“.</a:t>
            </a:r>
            <a:endParaRPr sz="2400" dirty="0">
              <a:latin typeface="+mn-lt"/>
            </a:endParaRPr>
          </a:p>
        </p:txBody>
      </p:sp>
      <p:sp>
        <p:nvSpPr>
          <p:cNvPr id="1129195322" name="Titel 3"/>
          <p:cNvSpPr>
            <a:spLocks noGrp="1"/>
          </p:cNvSpPr>
          <p:nvPr>
            <p:ph type="title"/>
          </p:nvPr>
        </p:nvSpPr>
        <p:spPr bwMode="auto">
          <a:xfrm>
            <a:off x="947428" y="548829"/>
            <a:ext cx="9436894" cy="719932"/>
          </a:xfrm>
        </p:spPr>
        <p:txBody>
          <a:bodyPr/>
          <a:lstStyle/>
          <a:p>
            <a:pPr>
              <a:defRPr/>
            </a:pPr>
            <a:r>
              <a:rPr lang="de-DE" sz="3300" dirty="0"/>
              <a:t>Erprobungsphase I: </a:t>
            </a:r>
            <a:br>
              <a:rPr lang="de-DE" sz="3300" dirty="0"/>
            </a:br>
            <a:r>
              <a:rPr lang="de-DE" sz="3300" dirty="0"/>
              <a:t>Auseinandersetzung mit Fake News im Unterricht</a:t>
            </a:r>
            <a:endParaRP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79946570" name="Inhaltsplatzhalter 2"/>
          <p:cNvSpPr>
            <a:spLocks noGrp="1"/>
          </p:cNvSpPr>
          <p:nvPr>
            <p:ph idx="12"/>
          </p:nvPr>
        </p:nvSpPr>
        <p:spPr bwMode="auto">
          <a:xfrm>
            <a:off x="1883570" y="2838028"/>
            <a:ext cx="3960403" cy="3571504"/>
          </a:xfrm>
        </p:spPr>
        <p:txBody>
          <a:bodyPr/>
          <a:lstStyle/>
          <a:p>
            <a:pPr marL="0" indent="0">
              <a:lnSpc>
                <a:spcPct val="100000"/>
              </a:lnSpc>
              <a:buNone/>
              <a:defRPr/>
            </a:pPr>
            <a:r>
              <a:rPr lang="de-DE" sz="3300" dirty="0">
                <a:latin typeface="+mn-lt"/>
              </a:rPr>
              <a:t>Vorstellung der Ergebnisse im Plenum</a:t>
            </a:r>
            <a:endParaRPr dirty="0">
              <a:latin typeface="+mn-lt"/>
            </a:endParaRPr>
          </a:p>
        </p:txBody>
      </p:sp>
      <p:sp>
        <p:nvSpPr>
          <p:cNvPr id="177344071" name="Titel 3"/>
          <p:cNvSpPr>
            <a:spLocks noGrp="1"/>
          </p:cNvSpPr>
          <p:nvPr>
            <p:ph type="title"/>
          </p:nvPr>
        </p:nvSpPr>
        <p:spPr bwMode="auto">
          <a:xfrm>
            <a:off x="947428" y="548680"/>
            <a:ext cx="9436894" cy="719932"/>
          </a:xfrm>
        </p:spPr>
        <p:txBody>
          <a:bodyPr/>
          <a:lstStyle/>
          <a:p>
            <a:pPr>
              <a:defRPr/>
            </a:pPr>
            <a:endParaRPr lang="de-DE" sz="3300"/>
          </a:p>
        </p:txBody>
      </p:sp>
      <p:pic>
        <p:nvPicPr>
          <p:cNvPr id="605305932" name="Grafik 6" descr="Kundenbewertung mit einfarbiger Füllung"/>
          <p:cNvPicPr>
            <a:picLocks noChangeAspect="1"/>
          </p:cNvPicPr>
          <p:nvPr/>
        </p:nvPicPr>
        <p:blipFill rotWithShape="1">
          <a:blip r:embed="rId3">
            <a:extLst>
              <a:ext uri="{96DAC541-7B7A-43D3-8B79-37D633B846F1}">
                <asvg:svgBlip xmlns:asvg="http://schemas.microsoft.com/office/drawing/2016/SVG/main" r:embed="rId4"/>
              </a:ext>
            </a:extLst>
          </a:blip>
          <a:stretch/>
        </p:blipFill>
        <p:spPr bwMode="auto">
          <a:xfrm>
            <a:off x="5665875" y="2207061"/>
            <a:ext cx="3612600" cy="36126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58867322" name="Inhaltsplatzhalter 2"/>
          <p:cNvSpPr>
            <a:spLocks noGrp="1"/>
          </p:cNvSpPr>
          <p:nvPr>
            <p:ph idx="12"/>
          </p:nvPr>
        </p:nvSpPr>
        <p:spPr bwMode="auto"/>
        <p:txBody>
          <a:bodyPr/>
          <a:lstStyle/>
          <a:p>
            <a:pPr>
              <a:defRPr/>
            </a:pPr>
            <a:endParaRPr lang="de-DE"/>
          </a:p>
        </p:txBody>
      </p:sp>
      <p:sp>
        <p:nvSpPr>
          <p:cNvPr id="1287350225" name="Titel 3"/>
          <p:cNvSpPr>
            <a:spLocks noGrp="1"/>
          </p:cNvSpPr>
          <p:nvPr>
            <p:ph type="title"/>
          </p:nvPr>
        </p:nvSpPr>
        <p:spPr bwMode="auto">
          <a:xfrm>
            <a:off x="979587" y="548829"/>
            <a:ext cx="9436894" cy="719932"/>
          </a:xfrm>
        </p:spPr>
        <p:txBody>
          <a:bodyPr/>
          <a:lstStyle/>
          <a:p>
            <a:pPr>
              <a:defRPr/>
            </a:pPr>
            <a:r>
              <a:rPr lang="de-DE" sz="3300" dirty="0"/>
              <a:t>Seiten zum Faktencheck</a:t>
            </a:r>
            <a:endParaRPr dirty="0"/>
          </a:p>
        </p:txBody>
      </p:sp>
      <p:pic>
        <p:nvPicPr>
          <p:cNvPr id="2015207614" name="Grafik 5"/>
          <p:cNvPicPr>
            <a:picLocks noChangeAspect="1"/>
          </p:cNvPicPr>
          <p:nvPr/>
        </p:nvPicPr>
        <p:blipFill rotWithShape="1">
          <a:blip r:embed="rId3"/>
          <a:stretch/>
        </p:blipFill>
        <p:spPr bwMode="auto">
          <a:xfrm>
            <a:off x="947808" y="1485107"/>
            <a:ext cx="2257425" cy="2257425"/>
          </a:xfrm>
          <a:prstGeom prst="rect">
            <a:avLst/>
          </a:prstGeom>
        </p:spPr>
      </p:pic>
      <p:sp>
        <p:nvSpPr>
          <p:cNvPr id="1884529874" name="Textfeld 7"/>
          <p:cNvSpPr txBox="1"/>
          <p:nvPr/>
        </p:nvSpPr>
        <p:spPr bwMode="auto">
          <a:xfrm>
            <a:off x="984569" y="3742532"/>
            <a:ext cx="2183904" cy="507831"/>
          </a:xfrm>
          <a:prstGeom prst="rect">
            <a:avLst/>
          </a:prstGeom>
          <a:noFill/>
        </p:spPr>
        <p:txBody>
          <a:bodyPr wrap="square">
            <a:spAutoFit/>
          </a:bodyPr>
          <a:lstStyle/>
          <a:p>
            <a:pPr>
              <a:defRPr/>
            </a:pPr>
            <a:r>
              <a:rPr lang="de-DE" sz="900">
                <a:solidFill>
                  <a:schemeClr val="bg1">
                    <a:lumMod val="65000"/>
                  </a:schemeClr>
                </a:solidFill>
              </a:rPr>
              <a:t>https://api.ardmediathek.de/image-service/images/urn:ard:image:42be99ec64f73eb9?w=1280&amp;ch=099b7d6bb6f5504e</a:t>
            </a:r>
            <a:endParaRPr sz="900"/>
          </a:p>
        </p:txBody>
      </p:sp>
      <p:pic>
        <p:nvPicPr>
          <p:cNvPr id="1391347332" name="Grafik 8"/>
          <p:cNvPicPr>
            <a:picLocks noChangeAspect="1"/>
          </p:cNvPicPr>
          <p:nvPr/>
        </p:nvPicPr>
        <p:blipFill rotWithShape="1">
          <a:blip r:embed="rId4"/>
          <a:srcRect l="15245" t="24953" r="13007"/>
          <a:stretch/>
        </p:blipFill>
        <p:spPr bwMode="auto">
          <a:xfrm>
            <a:off x="4331804" y="1472212"/>
            <a:ext cx="2880321" cy="1694727"/>
          </a:xfrm>
          <a:prstGeom prst="rect">
            <a:avLst/>
          </a:prstGeom>
        </p:spPr>
      </p:pic>
      <p:sp>
        <p:nvSpPr>
          <p:cNvPr id="32665020" name="Textfeld 10"/>
          <p:cNvSpPr txBox="1"/>
          <p:nvPr/>
        </p:nvSpPr>
        <p:spPr bwMode="auto">
          <a:xfrm>
            <a:off x="4467780" y="2764567"/>
            <a:ext cx="2608368" cy="369332"/>
          </a:xfrm>
          <a:prstGeom prst="rect">
            <a:avLst/>
          </a:prstGeom>
          <a:noFill/>
        </p:spPr>
        <p:txBody>
          <a:bodyPr wrap="square">
            <a:spAutoFit/>
          </a:bodyPr>
          <a:lstStyle/>
          <a:p>
            <a:pPr>
              <a:defRPr/>
            </a:pPr>
            <a:r>
              <a:rPr lang="de-DE" sz="900">
                <a:solidFill>
                  <a:schemeClr val="bg1">
                    <a:lumMod val="65000"/>
                  </a:schemeClr>
                </a:solidFill>
              </a:rPr>
              <a:t>https://correctiv.org/wp-content/uploads/2020/10/startpage-preview.jpg</a:t>
            </a:r>
            <a:endParaRPr sz="900"/>
          </a:p>
        </p:txBody>
      </p:sp>
      <p:pic>
        <p:nvPicPr>
          <p:cNvPr id="585167716" name="Grafik 11"/>
          <p:cNvPicPr>
            <a:picLocks noChangeAspect="1"/>
          </p:cNvPicPr>
          <p:nvPr/>
        </p:nvPicPr>
        <p:blipFill rotWithShape="1">
          <a:blip r:embed="rId5"/>
          <a:stretch/>
        </p:blipFill>
        <p:spPr bwMode="auto">
          <a:xfrm>
            <a:off x="8479322" y="1484784"/>
            <a:ext cx="1905000" cy="1905000"/>
          </a:xfrm>
          <a:prstGeom prst="rect">
            <a:avLst/>
          </a:prstGeom>
        </p:spPr>
      </p:pic>
      <p:sp>
        <p:nvSpPr>
          <p:cNvPr id="735929857" name="Textfeld 13"/>
          <p:cNvSpPr txBox="1"/>
          <p:nvPr/>
        </p:nvSpPr>
        <p:spPr bwMode="auto">
          <a:xfrm>
            <a:off x="8389179" y="3411853"/>
            <a:ext cx="2549227" cy="646331"/>
          </a:xfrm>
          <a:prstGeom prst="rect">
            <a:avLst/>
          </a:prstGeom>
          <a:noFill/>
        </p:spPr>
        <p:txBody>
          <a:bodyPr wrap="square">
            <a:spAutoFit/>
          </a:bodyPr>
          <a:lstStyle/>
          <a:p>
            <a:pPr>
              <a:defRPr/>
            </a:pPr>
            <a:r>
              <a:rPr lang="de-DE" sz="900">
                <a:solidFill>
                  <a:schemeClr val="bg1">
                    <a:lumMod val="65000"/>
                  </a:schemeClr>
                </a:solidFill>
              </a:rPr>
              <a:t>https://assets.steadyhq.com/production/engagement_wall/869bba5e-e7c2-46dd-b56a-aaad1bfa7468/image/1729163445?auto=format&amp;h=400&amp;w=400&amp;fit=crop&amp;fm=png&amp;crop=faces</a:t>
            </a:r>
            <a:endParaRPr sz="900"/>
          </a:p>
        </p:txBody>
      </p:sp>
      <p:pic>
        <p:nvPicPr>
          <p:cNvPr id="1481047845" name="Grafik 18"/>
          <p:cNvPicPr>
            <a:picLocks noChangeAspect="1"/>
          </p:cNvPicPr>
          <p:nvPr/>
        </p:nvPicPr>
        <p:blipFill rotWithShape="1">
          <a:blip r:embed="rId6"/>
          <a:srcRect l="28589" t="14600" r="28408" b="29018"/>
          <a:stretch/>
        </p:blipFill>
        <p:spPr bwMode="auto">
          <a:xfrm>
            <a:off x="4367808" y="3631035"/>
            <a:ext cx="2636457" cy="1946092"/>
          </a:xfrm>
          <a:prstGeom prst="rect">
            <a:avLst/>
          </a:prstGeom>
        </p:spPr>
      </p:pic>
      <p:sp>
        <p:nvSpPr>
          <p:cNvPr id="1085262236" name="Textfeld 20"/>
          <p:cNvSpPr txBox="1"/>
          <p:nvPr/>
        </p:nvSpPr>
        <p:spPr bwMode="auto">
          <a:xfrm>
            <a:off x="4367808" y="5593532"/>
            <a:ext cx="2636457" cy="507831"/>
          </a:xfrm>
          <a:prstGeom prst="rect">
            <a:avLst/>
          </a:prstGeom>
          <a:noFill/>
        </p:spPr>
        <p:txBody>
          <a:bodyPr wrap="square">
            <a:spAutoFit/>
          </a:bodyPr>
          <a:lstStyle/>
          <a:p>
            <a:pPr>
              <a:defRPr/>
            </a:pPr>
            <a:r>
              <a:rPr lang="de-DE" sz="900">
                <a:solidFill>
                  <a:schemeClr val="bg1">
                    <a:lumMod val="65000"/>
                  </a:schemeClr>
                </a:solidFill>
              </a:rPr>
              <a:t>https://img.br.de/d2c1d3a8-6feb-45f9-b66f-25a3c379aca8.png?q=85&amp;rect=1%2C0%2C1917%2C1079&amp;w=2048</a:t>
            </a:r>
            <a:endParaRPr sz="900"/>
          </a:p>
        </p:txBody>
      </p:sp>
      <p:pic>
        <p:nvPicPr>
          <p:cNvPr id="787623002" name="Grafik 21"/>
          <p:cNvPicPr>
            <a:picLocks noChangeAspect="1"/>
          </p:cNvPicPr>
          <p:nvPr/>
        </p:nvPicPr>
        <p:blipFill rotWithShape="1">
          <a:blip r:embed="rId7"/>
          <a:stretch/>
        </p:blipFill>
        <p:spPr bwMode="auto">
          <a:xfrm>
            <a:off x="7726233" y="4548695"/>
            <a:ext cx="3393759" cy="824199"/>
          </a:xfrm>
          <a:prstGeom prst="rect">
            <a:avLst/>
          </a:prstGeom>
        </p:spPr>
      </p:pic>
      <p:sp>
        <p:nvSpPr>
          <p:cNvPr id="962755919" name="Textfeld 23"/>
          <p:cNvSpPr txBox="1"/>
          <p:nvPr/>
        </p:nvSpPr>
        <p:spPr bwMode="auto">
          <a:xfrm>
            <a:off x="7726233" y="5429547"/>
            <a:ext cx="3192016" cy="507831"/>
          </a:xfrm>
          <a:prstGeom prst="rect">
            <a:avLst/>
          </a:prstGeom>
          <a:noFill/>
        </p:spPr>
        <p:txBody>
          <a:bodyPr wrap="square">
            <a:spAutoFit/>
          </a:bodyPr>
          <a:lstStyle/>
          <a:p>
            <a:pPr>
              <a:defRPr/>
            </a:pPr>
            <a:r>
              <a:rPr lang="de-DE" sz="900">
                <a:solidFill>
                  <a:schemeClr val="bg1">
                    <a:lumMod val="65000"/>
                  </a:schemeClr>
                </a:solidFill>
              </a:rPr>
              <a:t>https://megafon-online.de/wp-content/uploads/2025/01/220817_mfon_logo_turkis_cmyk_quer-1400x340.png</a:t>
            </a:r>
            <a:endParaRPr sz="900"/>
          </a:p>
        </p:txBody>
      </p:sp>
      <p:pic>
        <p:nvPicPr>
          <p:cNvPr id="1597062035" name="Grafik 6"/>
          <p:cNvPicPr>
            <a:picLocks noChangeAspect="1"/>
          </p:cNvPicPr>
          <p:nvPr/>
        </p:nvPicPr>
        <p:blipFill rotWithShape="1">
          <a:blip r:embed="rId8"/>
          <a:stretch/>
        </p:blipFill>
        <p:spPr bwMode="auto">
          <a:xfrm>
            <a:off x="2129748" y="4548695"/>
            <a:ext cx="928688" cy="1428750"/>
          </a:xfrm>
          <a:prstGeom prst="rect">
            <a:avLst/>
          </a:prstGeom>
        </p:spPr>
      </p:pic>
      <p:sp>
        <p:nvSpPr>
          <p:cNvPr id="1905803242" name="Textfeld 19"/>
          <p:cNvSpPr txBox="1"/>
          <p:nvPr/>
        </p:nvSpPr>
        <p:spPr bwMode="auto">
          <a:xfrm>
            <a:off x="1762291" y="5989336"/>
            <a:ext cx="6097905" cy="246221"/>
          </a:xfrm>
          <a:prstGeom prst="rect">
            <a:avLst/>
          </a:prstGeom>
          <a:noFill/>
        </p:spPr>
        <p:txBody>
          <a:bodyPr wrap="square">
            <a:spAutoFit/>
          </a:bodyPr>
          <a:lstStyle/>
          <a:p>
            <a:pPr>
              <a:defRPr/>
            </a:pPr>
            <a:r>
              <a:rPr lang="de-DE" sz="1000">
                <a:solidFill>
                  <a:schemeClr val="bg1">
                    <a:lumMod val="65000"/>
                  </a:schemeClr>
                </a:solidFill>
                <a:latin typeface="Arial Narrow"/>
              </a:rPr>
              <a:t>https://www.digitalerkompass.at/bait/</a:t>
            </a:r>
            <a:endParaRPr sz="9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16279448" name="Inhaltsplatzhalter 2"/>
          <p:cNvSpPr>
            <a:spLocks noGrp="1"/>
          </p:cNvSpPr>
          <p:nvPr>
            <p:ph idx="12"/>
          </p:nvPr>
        </p:nvSpPr>
        <p:spPr bwMode="auto">
          <a:xfrm>
            <a:off x="947428" y="1591732"/>
            <a:ext cx="10178071" cy="4817799"/>
          </a:xfrm>
        </p:spPr>
        <p:txBody>
          <a:bodyPr>
            <a:normAutofit fontScale="92500" lnSpcReduction="10000"/>
          </a:bodyPr>
          <a:lstStyle/>
          <a:p>
            <a:pPr marL="0" indent="0">
              <a:lnSpc>
                <a:spcPct val="100000"/>
              </a:lnSpc>
              <a:buNone/>
              <a:defRPr/>
            </a:pPr>
            <a:r>
              <a:rPr lang="de-DE" sz="2400" b="1" dirty="0">
                <a:latin typeface="+mn-lt"/>
              </a:rPr>
              <a:t>Inhalte</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Politische Medienbildung in der digitalen Welt: Digitalisierung bewirkt Strukturwandel der demokratischen Öffentlichkeit  </a:t>
            </a:r>
            <a:r>
              <a:rPr lang="de-DE" sz="2400" dirty="0" err="1">
                <a:latin typeface="+mn-lt"/>
              </a:rPr>
              <a:t>Schüler:innen</a:t>
            </a:r>
            <a:r>
              <a:rPr lang="de-DE" sz="2400" dirty="0">
                <a:latin typeface="+mn-lt"/>
              </a:rPr>
              <a:t> sollen eigenständig und verantwortungsbewusst in der digitalen Welt handeln können  politische Medienkompetenz!</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Fake News als zunehmende Herausforderung  </a:t>
            </a:r>
            <a:r>
              <a:rPr lang="de-DE" sz="2400" dirty="0" err="1">
                <a:latin typeface="+mn-lt"/>
              </a:rPr>
              <a:t>Schüler:innen</a:t>
            </a:r>
            <a:r>
              <a:rPr lang="de-DE" sz="2400" dirty="0">
                <a:latin typeface="+mn-lt"/>
              </a:rPr>
              <a:t> sollten Fake News erkennen können und für Desinformation sensibilisiert werden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Definition und Verbreitung von Fake News/Desinformation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Strategie des </a:t>
            </a:r>
            <a:r>
              <a:rPr lang="de-DE" sz="2400" dirty="0" err="1">
                <a:latin typeface="+mn-lt"/>
              </a:rPr>
              <a:t>Debunking</a:t>
            </a:r>
            <a:r>
              <a:rPr lang="de-DE" sz="2400" dirty="0">
                <a:latin typeface="+mn-lt"/>
              </a:rPr>
              <a:t> </a:t>
            </a:r>
            <a:endParaRPr sz="2400" dirty="0">
              <a:latin typeface="+mn-lt"/>
            </a:endParaRPr>
          </a:p>
          <a:p>
            <a:pPr marL="0" indent="0">
              <a:lnSpc>
                <a:spcPct val="100000"/>
              </a:lnSpc>
              <a:spcBef>
                <a:spcPts val="1500"/>
              </a:spcBef>
              <a:buNone/>
              <a:defRPr/>
            </a:pPr>
            <a:r>
              <a:rPr lang="de-DE" sz="2400" b="1" dirty="0">
                <a:latin typeface="+mn-lt"/>
              </a:rPr>
              <a:t>Methoden/Tools</a:t>
            </a:r>
            <a:endParaRPr lang="de-DE"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„Abstempeln“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Kameraspiel/Positionierungslinie zur Reflexion der Mediennutzung</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Kartenabfrage mit </a:t>
            </a:r>
            <a:r>
              <a:rPr lang="de-DE" sz="2400" dirty="0" err="1">
                <a:latin typeface="+mn-lt"/>
              </a:rPr>
              <a:t>Oncoo</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Quiz „Fakt oder Fake?“</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Möglichkeiten zur Anwendung von </a:t>
            </a:r>
            <a:r>
              <a:rPr lang="de-DE" sz="2400" dirty="0" err="1">
                <a:latin typeface="+mn-lt"/>
              </a:rPr>
              <a:t>Debunking</a:t>
            </a:r>
            <a:r>
              <a:rPr lang="de-DE" sz="2400" dirty="0">
                <a:latin typeface="+mn-lt"/>
              </a:rPr>
              <a:t> im Politikunterricht</a:t>
            </a:r>
            <a:endParaRPr sz="2400" dirty="0">
              <a:latin typeface="+mn-lt"/>
            </a:endParaRPr>
          </a:p>
        </p:txBody>
      </p:sp>
      <p:sp>
        <p:nvSpPr>
          <p:cNvPr id="398621342" name="Titel 3"/>
          <p:cNvSpPr>
            <a:spLocks noGrp="1"/>
          </p:cNvSpPr>
          <p:nvPr>
            <p:ph type="title"/>
          </p:nvPr>
        </p:nvSpPr>
        <p:spPr bwMode="auto">
          <a:xfrm>
            <a:off x="979587" y="548829"/>
            <a:ext cx="9436894" cy="719932"/>
          </a:xfrm>
        </p:spPr>
        <p:txBody>
          <a:bodyPr/>
          <a:lstStyle/>
          <a:p>
            <a:pPr>
              <a:defRPr/>
            </a:pPr>
            <a:r>
              <a:rPr lang="de-DE" sz="3300" dirty="0"/>
              <a:t>Zusammenfassung Vormittag</a:t>
            </a:r>
            <a:endParaRP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18446404" name="Inhaltsplatzhalter 2"/>
          <p:cNvSpPr>
            <a:spLocks noGrp="1"/>
          </p:cNvSpPr>
          <p:nvPr>
            <p:ph idx="12"/>
          </p:nvPr>
        </p:nvSpPr>
        <p:spPr bwMode="auto">
          <a:xfrm>
            <a:off x="1811524" y="2816932"/>
            <a:ext cx="3492388" cy="827769"/>
          </a:xfrm>
        </p:spPr>
        <p:txBody>
          <a:bodyPr/>
          <a:lstStyle/>
          <a:p>
            <a:pPr marL="0" indent="0">
              <a:buNone/>
              <a:defRPr/>
            </a:pPr>
            <a:r>
              <a:rPr lang="de-DE" sz="3300" dirty="0">
                <a:latin typeface="+mn-lt"/>
              </a:rPr>
              <a:t>MITTAGSPAUSE</a:t>
            </a:r>
            <a:endParaRPr dirty="0">
              <a:latin typeface="+mn-lt"/>
            </a:endParaRPr>
          </a:p>
        </p:txBody>
      </p:sp>
      <p:sp>
        <p:nvSpPr>
          <p:cNvPr id="780210782" name="Titel 3"/>
          <p:cNvSpPr>
            <a:spLocks noGrp="1"/>
          </p:cNvSpPr>
          <p:nvPr>
            <p:ph type="title"/>
          </p:nvPr>
        </p:nvSpPr>
        <p:spPr bwMode="auto"/>
        <p:txBody>
          <a:bodyPr/>
          <a:lstStyle/>
          <a:p>
            <a:pPr>
              <a:defRPr/>
            </a:pPr>
            <a:endParaRPr lang="de-DE"/>
          </a:p>
        </p:txBody>
      </p:sp>
      <p:pic>
        <p:nvPicPr>
          <p:cNvPr id="31546349" name="Grafik 7" descr="Messer und Gabel mit einfarbiger Füllung"/>
          <p:cNvPicPr>
            <a:picLocks noChangeAspect="1"/>
          </p:cNvPicPr>
          <p:nvPr/>
        </p:nvPicPr>
        <p:blipFill rotWithShape="1">
          <a:blip r:embed="rId3">
            <a:extLst>
              <a:ext uri="{96DAC541-7B7A-43D3-8B79-37D633B846F1}">
                <asvg:svgBlip xmlns:asvg="http://schemas.microsoft.com/office/drawing/2016/SVG/main" r:embed="rId4"/>
              </a:ext>
            </a:extLst>
          </a:blip>
          <a:stretch/>
        </p:blipFill>
        <p:spPr bwMode="auto">
          <a:xfrm>
            <a:off x="5735960" y="1751898"/>
            <a:ext cx="3612600" cy="36126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BA55B147-FC00-5FEB-CE6F-E8AD8B1E4F36}"/>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9623AC04-E232-F1AC-6D96-180AB713CAD0}"/>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5E11A7B8-E768-4C18-6379-FA6D1947AE6F}"/>
              </a:ext>
            </a:extLst>
          </p:cNvPr>
          <p:cNvGraphicFramePr>
            <a:graphicFrameLocks noGrp="1"/>
          </p:cNvGraphicFramePr>
          <p:nvPr>
            <p:extLst>
              <p:ext uri="{D42A27DB-BD31-4B8C-83A1-F6EECF244321}">
                <p14:modId xmlns:p14="http://schemas.microsoft.com/office/powerpoint/2010/main" val="2659276546"/>
              </p:ext>
            </p:extLst>
          </p:nvPr>
        </p:nvGraphicFramePr>
        <p:xfrm>
          <a:off x="911423" y="1485106"/>
          <a:ext cx="10513440" cy="4476750"/>
        </p:xfrm>
        <a:graphic>
          <a:graphicData uri="http://schemas.openxmlformats.org/drawingml/2006/table">
            <a:tbl>
              <a:tblPr bandRow="1">
                <a:tableStyleId>{2D5ABB26-0587-4C30-8999-92F81FD0307C}</a:tableStyleId>
              </a:tblPr>
              <a:tblGrid>
                <a:gridCol w="1128561">
                  <a:extLst>
                    <a:ext uri="{9D8B030D-6E8A-4147-A177-3AD203B41FA5}">
                      <a16:colId xmlns:a16="http://schemas.microsoft.com/office/drawing/2014/main" val="20000"/>
                    </a:ext>
                  </a:extLst>
                </a:gridCol>
                <a:gridCol w="9384879">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b="0">
                          <a:solidFill>
                            <a:srgbClr val="000000"/>
                          </a:solidFill>
                        </a:rPr>
                        <a:t>IV</a:t>
                      </a:r>
                      <a:endParaRPr sz="1050" b="0">
                        <a:solidFill>
                          <a:srgbClr val="000000"/>
                        </a:solidFill>
                      </a:endParaRPr>
                    </a:p>
                  </a:txBody>
                  <a:tcPr marL="45720" marR="45720" marT="22860" marB="22860"/>
                </a:tc>
                <a:tc>
                  <a:txBody>
                    <a:bodyPr/>
                    <a:lstStyle/>
                    <a:p>
                      <a:pPr>
                        <a:defRPr/>
                      </a:pPr>
                      <a:r>
                        <a:rPr lang="de-DE" sz="2400" b="0" dirty="0">
                          <a:solidFill>
                            <a:srgbClr val="000000"/>
                          </a:solidFill>
                        </a:rPr>
                        <a:t>Didaktische Wege zur Auseinandersetzung mit Fake News I: </a:t>
                      </a:r>
                      <a:r>
                        <a:rPr lang="de-DE" sz="2400" b="0" dirty="0" err="1">
                          <a:solidFill>
                            <a:srgbClr val="000000"/>
                          </a:solidFill>
                        </a:rPr>
                        <a:t>Debunking</a:t>
                      </a:r>
                      <a:endParaRPr sz="1050" b="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b="1">
                          <a:solidFill>
                            <a:srgbClr val="000000"/>
                          </a:solidFill>
                        </a:rPr>
                        <a:t>V</a:t>
                      </a:r>
                      <a:endParaRPr sz="1050" b="1">
                        <a:solidFill>
                          <a:srgbClr val="000000"/>
                        </a:solidFill>
                      </a:endParaRPr>
                    </a:p>
                  </a:txBody>
                  <a:tcPr marL="45720" marR="45720" marT="22860" marB="22860"/>
                </a:tc>
                <a:tc>
                  <a:txBody>
                    <a:bodyPr/>
                    <a:lstStyle/>
                    <a:p>
                      <a:pPr>
                        <a:defRPr/>
                      </a:pPr>
                      <a:r>
                        <a:rPr lang="de-DE" sz="2400" b="1" dirty="0">
                          <a:solidFill>
                            <a:srgbClr val="000000"/>
                          </a:solidFill>
                        </a:rPr>
                        <a:t>Didaktische Wege zur Auseinandersetzung mit Fake News II: </a:t>
                      </a:r>
                      <a:r>
                        <a:rPr lang="de-DE" sz="2400" b="1" dirty="0" err="1">
                          <a:solidFill>
                            <a:srgbClr val="000000"/>
                          </a:solidFill>
                        </a:rPr>
                        <a:t>Prebunking</a:t>
                      </a:r>
                      <a:endParaRPr sz="1050" b="1"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a:solidFill>
                            <a:srgbClr val="000000"/>
                          </a:solidFill>
                        </a:rPr>
                        <a:t>VI</a:t>
                      </a:r>
                      <a:endParaRPr sz="1050">
                        <a:solidFill>
                          <a:srgbClr val="000000"/>
                        </a:solidFill>
                      </a:endParaRPr>
                    </a:p>
                  </a:txBody>
                  <a:tcPr marL="45720" marR="45720" marT="22860" marB="22860"/>
                </a:tc>
                <a:tc>
                  <a:txBody>
                    <a:bodyPr/>
                    <a:lstStyle/>
                    <a:p>
                      <a:pPr>
                        <a:defRPr/>
                      </a:pPr>
                      <a:r>
                        <a:rPr lang="de-DE" sz="2400">
                          <a:solidFill>
                            <a:srgbClr val="000000"/>
                          </a:solidFill>
                        </a:rPr>
                        <a:t>Deepfakes – Desinformation in neuer Qualität?</a:t>
                      </a:r>
                      <a:endParaRPr sz="105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118949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94128737" name="Titel 1"/>
          <p:cNvSpPr>
            <a:spLocks noGrp="1"/>
          </p:cNvSpPr>
          <p:nvPr>
            <p:ph type="title"/>
          </p:nvPr>
        </p:nvSpPr>
        <p:spPr bwMode="auto"/>
        <p:txBody>
          <a:bodyPr/>
          <a:lstStyle/>
          <a:p>
            <a:pPr>
              <a:defRPr/>
            </a:pPr>
            <a:endParaRPr lang="de-DE"/>
          </a:p>
        </p:txBody>
      </p:sp>
      <p:pic>
        <p:nvPicPr>
          <p:cNvPr id="1459109986" name="Bildplatzhalter 6" descr="Kamera mit einfarbiger Füllung"/>
          <p:cNvPicPr>
            <a:picLocks noGrp="1" noChangeAspect="1"/>
          </p:cNvPicPr>
          <p:nvPr>
            <p:ph type="pic" sz="quarter" idx="12"/>
          </p:nvPr>
        </p:nvPicPr>
        <p:blipFill rotWithShape="1">
          <a:blip r:embed="rId3"/>
          <a:srcRect t="14929" b="14929"/>
          <a:stretch/>
        </p:blipFill>
        <p:spPr bwMode="auto">
          <a:xfrm>
            <a:off x="6095150" y="1938735"/>
            <a:ext cx="4249323" cy="2980531"/>
          </a:xfrm>
          <a:prstGeom prst="rect">
            <a:avLst/>
          </a:prstGeom>
        </p:spPr>
      </p:pic>
      <p:sp>
        <p:nvSpPr>
          <p:cNvPr id="1245911985" name="Inhaltsplatzhalter 4"/>
          <p:cNvSpPr>
            <a:spLocks noGrp="1"/>
          </p:cNvSpPr>
          <p:nvPr>
            <p:ph idx="1"/>
          </p:nvPr>
        </p:nvSpPr>
        <p:spPr bwMode="auto">
          <a:xfrm>
            <a:off x="1344322" y="2384884"/>
            <a:ext cx="4571658" cy="3304568"/>
          </a:xfrm>
        </p:spPr>
        <p:txBody>
          <a:bodyPr/>
          <a:lstStyle/>
          <a:p>
            <a:pPr>
              <a:lnSpc>
                <a:spcPct val="100000"/>
              </a:lnSpc>
              <a:defRPr/>
            </a:pPr>
            <a:r>
              <a:rPr lang="de-DE" sz="3300" dirty="0">
                <a:solidFill>
                  <a:srgbClr val="000000"/>
                </a:solidFill>
              </a:rPr>
              <a:t>…Ihnen schon einmal Fake News in den sozialen Medien begegnet sind.</a:t>
            </a:r>
            <a:endParaRPr dirty="0">
              <a:solidFill>
                <a:srgbClr val="00000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18817653" name="Inhaltsplatzhalter 7"/>
          <p:cNvSpPr>
            <a:spLocks noGrp="1"/>
          </p:cNvSpPr>
          <p:nvPr>
            <p:ph idx="12"/>
          </p:nvPr>
        </p:nvSpPr>
        <p:spPr bwMode="auto">
          <a:xfrm>
            <a:off x="947428" y="4077072"/>
            <a:ext cx="10178071" cy="2332459"/>
          </a:xfrm>
        </p:spPr>
        <p:txBody>
          <a:bodyPr/>
          <a:lstStyle/>
          <a:p>
            <a:pPr marL="0" indent="0" algn="ctr">
              <a:lnSpc>
                <a:spcPct val="100000"/>
              </a:lnSpc>
              <a:buNone/>
              <a:defRPr/>
            </a:pPr>
            <a:r>
              <a:rPr lang="de-DE" sz="2400" dirty="0">
                <a:latin typeface="+mn-lt"/>
              </a:rPr>
              <a:t>Beide Strategien wirken gegen Desinformation und ergänzen sich</a:t>
            </a:r>
            <a:endParaRPr sz="2400" dirty="0">
              <a:latin typeface="+mn-lt"/>
            </a:endParaRPr>
          </a:p>
          <a:p>
            <a:pPr marL="0" indent="0" algn="ctr">
              <a:lnSpc>
                <a:spcPct val="100000"/>
              </a:lnSpc>
              <a:buNone/>
              <a:defRPr/>
            </a:pPr>
            <a:r>
              <a:rPr lang="de-DE" sz="2400" dirty="0">
                <a:latin typeface="+mn-lt"/>
              </a:rPr>
              <a:t>(Lewandowsky &amp; van der Linden 2021; </a:t>
            </a:r>
            <a:r>
              <a:rPr lang="de-DE" sz="2400" dirty="0" err="1">
                <a:latin typeface="+mn-lt"/>
              </a:rPr>
              <a:t>Tay</a:t>
            </a:r>
            <a:r>
              <a:rPr lang="de-DE" sz="2400" dirty="0">
                <a:latin typeface="+mn-lt"/>
              </a:rPr>
              <a:t> et al. 2022)</a:t>
            </a:r>
            <a:endParaRPr sz="2400" dirty="0">
              <a:latin typeface="+mn-lt"/>
            </a:endParaRPr>
          </a:p>
        </p:txBody>
      </p:sp>
      <p:sp>
        <p:nvSpPr>
          <p:cNvPr id="1867491059" name="Titel 3"/>
          <p:cNvSpPr>
            <a:spLocks noGrp="1"/>
          </p:cNvSpPr>
          <p:nvPr>
            <p:ph type="title"/>
          </p:nvPr>
        </p:nvSpPr>
        <p:spPr bwMode="auto">
          <a:xfrm>
            <a:off x="979587" y="548680"/>
            <a:ext cx="9436894" cy="719932"/>
          </a:xfrm>
        </p:spPr>
        <p:txBody>
          <a:bodyPr/>
          <a:lstStyle/>
          <a:p>
            <a:pPr>
              <a:defRPr/>
            </a:pPr>
            <a:r>
              <a:rPr lang="de-DE" sz="3300"/>
              <a:t>Strategien zur Auseinandersetzung mit Desinformation</a:t>
            </a:r>
            <a:endParaRPr/>
          </a:p>
        </p:txBody>
      </p:sp>
      <p:sp>
        <p:nvSpPr>
          <p:cNvPr id="1149164857" name="Ellipse 8"/>
          <p:cNvSpPr/>
          <p:nvPr/>
        </p:nvSpPr>
        <p:spPr bwMode="auto">
          <a:xfrm>
            <a:off x="1235460" y="1844824"/>
            <a:ext cx="3780420" cy="2142321"/>
          </a:xfrm>
          <a:prstGeom prst="ellipse">
            <a:avLst/>
          </a:prstGeom>
          <a:solidFill>
            <a:schemeClr val="tx2">
              <a:lumMod val="90000"/>
            </a:schemeClr>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latin typeface="Arial Narrow"/>
                <a:ea typeface="Georgia"/>
                <a:cs typeface="Georgia"/>
              </a:rPr>
              <a:t>Debunking</a:t>
            </a:r>
            <a:endParaRPr sz="900" dirty="0"/>
          </a:p>
          <a:p>
            <a:pPr algn="ctr" defTabSz="457200">
              <a:defRPr/>
            </a:pPr>
            <a:r>
              <a:rPr lang="de-DE" sz="2200" dirty="0">
                <a:solidFill>
                  <a:schemeClr val="bg1"/>
                </a:solidFill>
                <a:latin typeface="Arial Narrow"/>
              </a:rPr>
              <a:t>= Korrektur von Desinformation</a:t>
            </a:r>
            <a:endParaRPr sz="900" dirty="0"/>
          </a:p>
          <a:p>
            <a:pPr algn="ctr" defTabSz="457200">
              <a:defRPr/>
            </a:pPr>
            <a:r>
              <a:rPr lang="de-DE" sz="2200" dirty="0">
                <a:solidFill>
                  <a:schemeClr val="bg1"/>
                </a:solidFill>
                <a:latin typeface="Arial Narrow"/>
                <a:ea typeface="Georgia"/>
                <a:cs typeface="Georgia"/>
                <a:sym typeface="Wingdings" panose="05000000000000000000" pitchFamily="2" charset="2"/>
              </a:rPr>
              <a:t> </a:t>
            </a:r>
            <a:r>
              <a:rPr lang="de-DE" sz="2200" dirty="0">
                <a:solidFill>
                  <a:schemeClr val="bg1"/>
                </a:solidFill>
                <a:latin typeface="Arial Narrow"/>
                <a:ea typeface="Georgia"/>
                <a:cs typeface="Georgia"/>
              </a:rPr>
              <a:t>reaktiv</a:t>
            </a:r>
            <a:endParaRPr sz="900" dirty="0"/>
          </a:p>
        </p:txBody>
      </p:sp>
      <p:sp>
        <p:nvSpPr>
          <p:cNvPr id="827597211" name="Ellipse 9"/>
          <p:cNvSpPr/>
          <p:nvPr/>
        </p:nvSpPr>
        <p:spPr bwMode="auto">
          <a:xfrm>
            <a:off x="6212879" y="1841912"/>
            <a:ext cx="3780420" cy="2142321"/>
          </a:xfrm>
          <a:prstGeom prst="ellipse">
            <a:avLst/>
          </a:prstGeom>
          <a:solidFill>
            <a:srgbClr val="00618F"/>
          </a:solidFill>
          <a:ln w="50800" cap="flat" cmpd="sng" algn="ctr">
            <a:no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algn="ctr" defTabSz="457200">
              <a:defRPr/>
            </a:pPr>
            <a:r>
              <a:rPr lang="de-DE" sz="2700" dirty="0" err="1">
                <a:solidFill>
                  <a:schemeClr val="bg1"/>
                </a:solidFill>
                <a:latin typeface="Arial Narrow"/>
              </a:rPr>
              <a:t>Pre</a:t>
            </a:r>
            <a:r>
              <a:rPr lang="de-DE" sz="2700" dirty="0" err="1">
                <a:solidFill>
                  <a:schemeClr val="bg1"/>
                </a:solidFill>
                <a:latin typeface="Arial Narrow"/>
                <a:ea typeface="Georgia"/>
                <a:cs typeface="Georgia"/>
              </a:rPr>
              <a:t>bunking</a:t>
            </a:r>
            <a:endParaRPr sz="900" dirty="0"/>
          </a:p>
          <a:p>
            <a:pPr algn="ctr" defTabSz="457200">
              <a:defRPr/>
            </a:pPr>
            <a:r>
              <a:rPr lang="de-DE" sz="2200" dirty="0">
                <a:solidFill>
                  <a:schemeClr val="bg1"/>
                </a:solidFill>
                <a:latin typeface="Arial Narrow"/>
                <a:ea typeface="Georgia"/>
                <a:cs typeface="Georgia"/>
              </a:rPr>
              <a:t>= Sensibilisierung für Desinformation</a:t>
            </a:r>
            <a:endParaRPr sz="900" dirty="0"/>
          </a:p>
          <a:p>
            <a:pPr algn="ctr" defTabSz="457200">
              <a:defRPr/>
            </a:pPr>
            <a:r>
              <a:rPr lang="de-DE" sz="2200" dirty="0">
                <a:solidFill>
                  <a:schemeClr val="bg1"/>
                </a:solidFill>
                <a:latin typeface="Arial Narrow"/>
                <a:sym typeface="Wingdings" panose="05000000000000000000" pitchFamily="2" charset="2"/>
              </a:rPr>
              <a:t> </a:t>
            </a:r>
            <a:r>
              <a:rPr lang="de-DE" sz="2200" dirty="0">
                <a:solidFill>
                  <a:schemeClr val="bg1"/>
                </a:solidFill>
                <a:latin typeface="Arial Narrow"/>
              </a:rPr>
              <a:t>präventiv</a:t>
            </a:r>
            <a:endParaRPr lang="de-DE" sz="2200" dirty="0">
              <a:solidFill>
                <a:schemeClr val="bg1"/>
              </a:solidFill>
              <a:latin typeface="Arial Narrow"/>
              <a:ea typeface="Georgia"/>
              <a:cs typeface="Georgi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78518944" name="Inhaltsplatzhalter 2"/>
          <p:cNvSpPr>
            <a:spLocks noGrp="1"/>
          </p:cNvSpPr>
          <p:nvPr>
            <p:ph idx="12"/>
          </p:nvPr>
        </p:nvSpPr>
        <p:spPr bwMode="auto">
          <a:xfrm>
            <a:off x="947428" y="1520788"/>
            <a:ext cx="6551299" cy="4888744"/>
          </a:xfrm>
        </p:spPr>
        <p:txBody>
          <a:bodyPr/>
          <a:lstStyle/>
          <a:p>
            <a:pPr>
              <a:lnSpc>
                <a:spcPct val="100000"/>
              </a:lnSpc>
              <a:spcAft>
                <a:spcPts val="1200"/>
              </a:spcAft>
              <a:buClr>
                <a:schemeClr val="accent2"/>
              </a:buClr>
              <a:buFont typeface="Arial" panose="020B0604020202020204" pitchFamily="34" charset="0"/>
              <a:buChar char="•"/>
              <a:defRPr/>
            </a:pPr>
            <a:r>
              <a:rPr lang="de-DE" sz="2400" dirty="0" err="1">
                <a:latin typeface="+mn-lt"/>
              </a:rPr>
              <a:t>Debunking</a:t>
            </a:r>
            <a:r>
              <a:rPr lang="de-DE" sz="2400" dirty="0">
                <a:latin typeface="+mn-lt"/>
              </a:rPr>
              <a:t> ist nicht genug!</a:t>
            </a:r>
            <a:endParaRPr sz="2400" dirty="0">
              <a:latin typeface="+mn-lt"/>
            </a:endParaRPr>
          </a:p>
          <a:p>
            <a:pPr>
              <a:lnSpc>
                <a:spcPct val="100000"/>
              </a:lnSpc>
              <a:spcAft>
                <a:spcPts val="1200"/>
              </a:spcAft>
              <a:buClr>
                <a:schemeClr val="accent2"/>
              </a:buClr>
              <a:buFont typeface="Arial" panose="020B0604020202020204" pitchFamily="34" charset="0"/>
              <a:buChar char="•"/>
              <a:defRPr/>
            </a:pPr>
            <a:r>
              <a:rPr lang="de-DE" sz="2400" dirty="0" err="1">
                <a:latin typeface="+mn-lt"/>
              </a:rPr>
              <a:t>Prebunking</a:t>
            </a:r>
            <a:r>
              <a:rPr lang="de-DE" sz="2400" dirty="0">
                <a:latin typeface="+mn-lt"/>
              </a:rPr>
              <a:t> setzt auf präventive Wirkung und geht auf psychologische Theorie der „</a:t>
            </a:r>
            <a:r>
              <a:rPr lang="de-DE" sz="2400" dirty="0" err="1">
                <a:latin typeface="+mn-lt"/>
              </a:rPr>
              <a:t>Inoculation</a:t>
            </a:r>
            <a:r>
              <a:rPr lang="de-DE" sz="2400" dirty="0">
                <a:latin typeface="+mn-lt"/>
              </a:rPr>
              <a:t>“ (= Impfung) zurück</a:t>
            </a:r>
            <a:endParaRPr sz="2400" dirty="0">
              <a:latin typeface="+mn-lt"/>
            </a:endParaRPr>
          </a:p>
          <a:p>
            <a:pPr>
              <a:lnSpc>
                <a:spcPct val="100000"/>
              </a:lnSpc>
              <a:spcBef>
                <a:spcPts val="300"/>
              </a:spcBef>
              <a:buClr>
                <a:schemeClr val="accent2"/>
              </a:buClr>
              <a:buFont typeface="Arial" panose="020B0604020202020204" pitchFamily="34" charset="0"/>
              <a:buChar char="•"/>
              <a:defRPr/>
            </a:pPr>
            <a:r>
              <a:rPr lang="de-DE" sz="2400" dirty="0">
                <a:latin typeface="+mn-lt"/>
              </a:rPr>
              <a:t>Verschiedene Ansätze:</a:t>
            </a:r>
            <a:endParaRPr sz="2400" dirty="0">
              <a:latin typeface="+mn-lt"/>
            </a:endParaRPr>
          </a:p>
          <a:p>
            <a:pPr marL="669925" lvl="1" indent="-342900">
              <a:lnSpc>
                <a:spcPct val="100000"/>
              </a:lnSpc>
              <a:spcBef>
                <a:spcPts val="300"/>
              </a:spcBef>
              <a:buClr>
                <a:schemeClr val="accent2"/>
              </a:buClr>
              <a:buFont typeface="Symbol" panose="05050102010706020507" pitchFamily="18" charset="2"/>
              <a:buChar char="-"/>
              <a:defRPr/>
            </a:pPr>
            <a:r>
              <a:rPr lang="de-DE" sz="2400" dirty="0">
                <a:latin typeface="+mn-lt"/>
              </a:rPr>
              <a:t>Unterscheidung zwischen Meinung und Fakten</a:t>
            </a:r>
            <a:endParaRPr sz="2400" dirty="0">
              <a:latin typeface="+mn-lt"/>
            </a:endParaRPr>
          </a:p>
          <a:p>
            <a:pPr marL="669925" lvl="1" indent="-342900">
              <a:lnSpc>
                <a:spcPct val="100000"/>
              </a:lnSpc>
              <a:spcBef>
                <a:spcPts val="300"/>
              </a:spcBef>
              <a:buClr>
                <a:schemeClr val="accent2"/>
              </a:buClr>
              <a:buFont typeface="Symbol" panose="05050102010706020507" pitchFamily="18" charset="2"/>
              <a:buChar char="-"/>
              <a:defRPr/>
            </a:pPr>
            <a:r>
              <a:rPr lang="de-DE" sz="2400" dirty="0">
                <a:latin typeface="+mn-lt"/>
              </a:rPr>
              <a:t>Was macht eine seriöse Quelle aus?</a:t>
            </a:r>
            <a:endParaRPr sz="2400" dirty="0">
              <a:latin typeface="+mn-lt"/>
            </a:endParaRPr>
          </a:p>
          <a:p>
            <a:pPr marL="669925" lvl="1" indent="-342900">
              <a:lnSpc>
                <a:spcPct val="100000"/>
              </a:lnSpc>
              <a:spcBef>
                <a:spcPts val="300"/>
              </a:spcBef>
              <a:buClr>
                <a:schemeClr val="accent2"/>
              </a:buClr>
              <a:buFont typeface="Symbol" panose="05050102010706020507" pitchFamily="18" charset="2"/>
              <a:buChar char="-"/>
              <a:defRPr/>
            </a:pPr>
            <a:r>
              <a:rPr lang="de-DE" sz="2400" dirty="0">
                <a:latin typeface="+mn-lt"/>
              </a:rPr>
              <a:t>kritisch-reflexive Medienkompetenz fördern</a:t>
            </a:r>
            <a:endParaRPr sz="2400" dirty="0">
              <a:latin typeface="+mn-lt"/>
            </a:endParaRPr>
          </a:p>
          <a:p>
            <a:pPr marL="669925" lvl="1" indent="-342900">
              <a:lnSpc>
                <a:spcPct val="100000"/>
              </a:lnSpc>
              <a:spcBef>
                <a:spcPts val="300"/>
              </a:spcBef>
              <a:buClr>
                <a:schemeClr val="accent2"/>
              </a:buClr>
              <a:buFont typeface="Symbol" panose="05050102010706020507" pitchFamily="18" charset="2"/>
              <a:buChar char="-"/>
              <a:defRPr/>
            </a:pPr>
            <a:r>
              <a:rPr lang="de-DE" sz="2400" dirty="0">
                <a:latin typeface="+mn-lt"/>
              </a:rPr>
              <a:t>Kenntnis über Manipulationstechniken, Motive &amp; Auswirkungen von Fake News</a:t>
            </a:r>
            <a:endParaRPr sz="2400" dirty="0">
              <a:latin typeface="+mn-lt"/>
            </a:endParaRPr>
          </a:p>
          <a:p>
            <a:pPr marL="669925" lvl="1" indent="-342900">
              <a:lnSpc>
                <a:spcPct val="100000"/>
              </a:lnSpc>
              <a:spcBef>
                <a:spcPts val="300"/>
              </a:spcBef>
              <a:buClr>
                <a:schemeClr val="accent2"/>
              </a:buClr>
              <a:buFont typeface="Symbol" panose="05050102010706020507" pitchFamily="18" charset="2"/>
              <a:buChar char="-"/>
              <a:defRPr/>
            </a:pPr>
            <a:r>
              <a:rPr lang="de-DE" sz="2400" dirty="0">
                <a:latin typeface="+mn-lt"/>
              </a:rPr>
              <a:t>Manipulationstechniken selbst anwenden</a:t>
            </a:r>
            <a:endParaRPr sz="2400" dirty="0">
              <a:latin typeface="+mn-lt"/>
            </a:endParaRPr>
          </a:p>
        </p:txBody>
      </p:sp>
      <p:sp>
        <p:nvSpPr>
          <p:cNvPr id="2059074529" name="Titel 3"/>
          <p:cNvSpPr>
            <a:spLocks noGrp="1"/>
          </p:cNvSpPr>
          <p:nvPr>
            <p:ph type="title"/>
          </p:nvPr>
        </p:nvSpPr>
        <p:spPr bwMode="auto">
          <a:xfrm>
            <a:off x="947428" y="548829"/>
            <a:ext cx="9436894" cy="719932"/>
          </a:xfrm>
        </p:spPr>
        <p:txBody>
          <a:bodyPr/>
          <a:lstStyle/>
          <a:p>
            <a:pPr>
              <a:defRPr/>
            </a:pPr>
            <a:r>
              <a:rPr lang="de-DE" sz="3300"/>
              <a:t>Prebunking</a:t>
            </a:r>
            <a:endParaRPr/>
          </a:p>
        </p:txBody>
      </p:sp>
      <p:grpSp>
        <p:nvGrpSpPr>
          <p:cNvPr id="1439433999" name="Gruppieren 7"/>
          <p:cNvGrpSpPr/>
          <p:nvPr/>
        </p:nvGrpSpPr>
        <p:grpSpPr bwMode="auto">
          <a:xfrm>
            <a:off x="7500156" y="1681575"/>
            <a:ext cx="3972930" cy="2553212"/>
            <a:chOff x="1941884" y="4412849"/>
            <a:chExt cx="7945860" cy="5106423"/>
          </a:xfrm>
        </p:grpSpPr>
        <p:pic>
          <p:nvPicPr>
            <p:cNvPr id="6" name="Grafik 5"/>
            <p:cNvPicPr>
              <a:picLocks noChangeAspect="1"/>
            </p:cNvPicPr>
            <p:nvPr/>
          </p:nvPicPr>
          <p:blipFill rotWithShape="1">
            <a:blip r:embed="rId3"/>
            <a:stretch/>
          </p:blipFill>
          <p:spPr bwMode="auto">
            <a:xfrm>
              <a:off x="1941884" y="4412849"/>
              <a:ext cx="7945860" cy="4711699"/>
            </a:xfrm>
            <a:prstGeom prst="rect">
              <a:avLst/>
            </a:prstGeom>
          </p:spPr>
        </p:pic>
        <p:sp>
          <p:nvSpPr>
            <p:cNvPr id="7" name="Textfeld 6"/>
            <p:cNvSpPr txBox="1"/>
            <p:nvPr/>
          </p:nvSpPr>
          <p:spPr bwMode="auto">
            <a:xfrm>
              <a:off x="2036016" y="9057608"/>
              <a:ext cx="7754742" cy="461664"/>
            </a:xfrm>
            <a:prstGeom prst="rect">
              <a:avLst/>
            </a:prstGeom>
            <a:noFill/>
          </p:spPr>
          <p:txBody>
            <a:bodyPr wrap="square" rtlCol="0">
              <a:spAutoFit/>
            </a:bodyPr>
            <a:lstStyle/>
            <a:p>
              <a:pPr>
                <a:defRPr/>
              </a:pPr>
              <a:r>
                <a:rPr lang="de-DE" sz="900" dirty="0">
                  <a:solidFill>
                    <a:schemeClr val="bg1">
                      <a:lumMod val="50000"/>
                    </a:schemeClr>
                  </a:solidFill>
                  <a:latin typeface="Arial Narrow"/>
                </a:rPr>
                <a:t>Lewandowsky &amp; van der Linden 2021: 9; ursprünglich aus McGuire 1970</a:t>
              </a:r>
              <a:endParaRPr sz="900" dirty="0"/>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2215385" name="Inhaltsplatzhalter 2"/>
          <p:cNvSpPr>
            <a:spLocks noGrp="1"/>
          </p:cNvSpPr>
          <p:nvPr>
            <p:ph idx="12"/>
          </p:nvPr>
        </p:nvSpPr>
        <p:spPr bwMode="auto">
          <a:xfrm>
            <a:off x="947428" y="1808820"/>
            <a:ext cx="10178071" cy="4600712"/>
          </a:xfrm>
        </p:spPr>
        <p:txBody>
          <a:bodyPr/>
          <a:lstStyle/>
          <a:p>
            <a:pPr>
              <a:lnSpc>
                <a:spcPct val="100000"/>
              </a:lnSpc>
              <a:spcBef>
                <a:spcPts val="1200"/>
              </a:spcBef>
              <a:buClr>
                <a:schemeClr val="accent2"/>
              </a:buClr>
              <a:buFont typeface="Arial" panose="020B0604020202020204" pitchFamily="34" charset="0"/>
              <a:buChar char="•"/>
              <a:defRPr/>
            </a:pPr>
            <a:r>
              <a:rPr lang="de-DE" dirty="0" err="1">
                <a:latin typeface="+mn-lt"/>
              </a:rPr>
              <a:t>Urheber:in</a:t>
            </a:r>
            <a:r>
              <a:rPr lang="de-DE" dirty="0">
                <a:latin typeface="+mn-lt"/>
              </a:rPr>
              <a:t> gibt sich als jemand anders aus, z.B. als Pseudo-Experte für ein bestimmtes Thema</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Emotionale Ansprache, die auf negative Gefühle wie Angst, Empörung und Wut ausgerichtet ist</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Polarisierung (z.B. gesellschaftliche Gruppen gegeneinander aufbringen)</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Verschwörungserzählungen</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Konkurrenz diskreditieren, auch Medien und Wissenschaft grundsätzlich</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Trolling</a:t>
            </a:r>
            <a:endParaRPr dirty="0">
              <a:latin typeface="+mn-lt"/>
            </a:endParaRPr>
          </a:p>
          <a:p>
            <a:pPr>
              <a:lnSpc>
                <a:spcPct val="100000"/>
              </a:lnSpc>
              <a:spcBef>
                <a:spcPts val="1200"/>
              </a:spcBef>
              <a:buClr>
                <a:schemeClr val="accent2"/>
              </a:buClr>
              <a:buFont typeface="Arial" panose="020B0604020202020204" pitchFamily="34" charset="0"/>
              <a:buChar char="•"/>
              <a:defRPr/>
            </a:pPr>
            <a:r>
              <a:rPr lang="de-DE" dirty="0">
                <a:latin typeface="+mn-lt"/>
              </a:rPr>
              <a:t>Reichweite erhöhen durch z.B. </a:t>
            </a:r>
            <a:r>
              <a:rPr lang="de-DE" dirty="0" err="1">
                <a:latin typeface="+mn-lt"/>
              </a:rPr>
              <a:t>Social</a:t>
            </a:r>
            <a:r>
              <a:rPr lang="de-DE" dirty="0">
                <a:latin typeface="+mn-lt"/>
              </a:rPr>
              <a:t> Bots</a:t>
            </a:r>
            <a:endParaRPr dirty="0">
              <a:latin typeface="+mn-lt"/>
            </a:endParaRPr>
          </a:p>
          <a:p>
            <a:pPr marL="312738" lvl="3" indent="0">
              <a:lnSpc>
                <a:spcPct val="100000"/>
              </a:lnSpc>
              <a:spcBef>
                <a:spcPts val="1200"/>
              </a:spcBef>
              <a:buClr>
                <a:schemeClr val="accent2"/>
              </a:buClr>
              <a:buNone/>
              <a:defRPr/>
            </a:pPr>
            <a:r>
              <a:rPr lang="de-DE" sz="1800" dirty="0">
                <a:solidFill>
                  <a:schemeClr val="bg1">
                    <a:lumMod val="50000"/>
                  </a:schemeClr>
                </a:solidFill>
                <a:latin typeface="+mn-lt"/>
              </a:rPr>
              <a:t>(Lewandowsky &amp; van der Linden 2021; </a:t>
            </a:r>
            <a:r>
              <a:rPr lang="de-DE" sz="1800" dirty="0" err="1">
                <a:solidFill>
                  <a:schemeClr val="bg1">
                    <a:lumMod val="50000"/>
                  </a:schemeClr>
                </a:solidFill>
                <a:latin typeface="+mn-lt"/>
              </a:rPr>
              <a:t>Roozenbeek</a:t>
            </a:r>
            <a:r>
              <a:rPr lang="de-DE" sz="1800" dirty="0">
                <a:solidFill>
                  <a:schemeClr val="bg1">
                    <a:lumMod val="50000"/>
                  </a:schemeClr>
                </a:solidFill>
                <a:latin typeface="+mn-lt"/>
              </a:rPr>
              <a:t> &amp; van der Linden 2020)</a:t>
            </a:r>
            <a:endParaRPr dirty="0">
              <a:latin typeface="+mn-lt"/>
            </a:endParaRPr>
          </a:p>
          <a:p>
            <a:pPr>
              <a:buClr>
                <a:schemeClr val="accent2"/>
              </a:buClr>
              <a:buFont typeface="Arial" panose="020B0604020202020204" pitchFamily="34" charset="0"/>
              <a:buChar char="•"/>
              <a:defRPr/>
            </a:pPr>
            <a:endParaRPr lang="de-DE" dirty="0">
              <a:latin typeface="+mn-lt"/>
            </a:endParaRPr>
          </a:p>
          <a:p>
            <a:pPr>
              <a:buClr>
                <a:schemeClr val="accent2"/>
              </a:buClr>
              <a:buFont typeface="Arial" panose="020B0604020202020204" pitchFamily="34" charset="0"/>
              <a:buChar char="•"/>
              <a:defRPr/>
            </a:pPr>
            <a:endParaRPr lang="de-DE" dirty="0">
              <a:latin typeface="+mn-lt"/>
            </a:endParaRPr>
          </a:p>
        </p:txBody>
      </p:sp>
      <p:sp>
        <p:nvSpPr>
          <p:cNvPr id="1746489206" name="Titel 3"/>
          <p:cNvSpPr>
            <a:spLocks noGrp="1"/>
          </p:cNvSpPr>
          <p:nvPr>
            <p:ph type="title"/>
          </p:nvPr>
        </p:nvSpPr>
        <p:spPr bwMode="auto">
          <a:xfrm>
            <a:off x="947428" y="548680"/>
            <a:ext cx="9436894" cy="719932"/>
          </a:xfrm>
        </p:spPr>
        <p:txBody>
          <a:bodyPr/>
          <a:lstStyle/>
          <a:p>
            <a:pPr>
              <a:defRPr/>
            </a:pPr>
            <a:r>
              <a:rPr lang="de-DE" sz="3300" dirty="0"/>
              <a:t>Manipulationstechniken von Desinformation</a:t>
            </a:r>
            <a:endParaRPr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93716080" name="Titel 3"/>
          <p:cNvSpPr>
            <a:spLocks noGrp="1"/>
          </p:cNvSpPr>
          <p:nvPr>
            <p:ph type="title"/>
          </p:nvPr>
        </p:nvSpPr>
        <p:spPr bwMode="auto">
          <a:xfrm>
            <a:off x="947428" y="548829"/>
            <a:ext cx="9436894" cy="719932"/>
          </a:xfrm>
        </p:spPr>
        <p:txBody>
          <a:bodyPr/>
          <a:lstStyle/>
          <a:p>
            <a:pPr>
              <a:defRPr/>
            </a:pPr>
            <a:r>
              <a:rPr lang="de-DE" sz="3300"/>
              <a:t>Motive für die Verbreitung von Desinformation</a:t>
            </a:r>
            <a:endParaRPr lang="de-DE" sz="3300">
              <a:highlight>
                <a:srgbClr val="FFFF00"/>
              </a:highlight>
            </a:endParaRPr>
          </a:p>
        </p:txBody>
      </p:sp>
      <p:sp>
        <p:nvSpPr>
          <p:cNvPr id="1169927618" name="Rechteck 15"/>
          <p:cNvSpPr/>
          <p:nvPr/>
        </p:nvSpPr>
        <p:spPr bwMode="auto">
          <a:xfrm>
            <a:off x="3971764" y="1831718"/>
            <a:ext cx="3478838" cy="1296000"/>
          </a:xfrm>
          <a:prstGeom prst="rect">
            <a:avLst/>
          </a:prstGeom>
          <a:solidFill>
            <a:srgbClr val="FFFFFF"/>
          </a:solidFill>
          <a:ln w="1905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1030287664" name="Textfeld 16"/>
          <p:cNvSpPr txBox="1"/>
          <p:nvPr/>
        </p:nvSpPr>
        <p:spPr bwMode="auto">
          <a:xfrm>
            <a:off x="4813407" y="2065862"/>
            <a:ext cx="2235299" cy="923330"/>
          </a:xfrm>
          <a:prstGeom prst="rect">
            <a:avLst/>
          </a:prstGeom>
          <a:noFill/>
        </p:spPr>
        <p:txBody>
          <a:bodyPr wrap="square" rtlCol="0">
            <a:spAutoFit/>
          </a:bodyPr>
          <a:lstStyle/>
          <a:p>
            <a:pPr>
              <a:defRPr/>
            </a:pPr>
            <a:r>
              <a:rPr lang="de-DE" sz="2700">
                <a:solidFill>
                  <a:schemeClr val="tx2">
                    <a:lumMod val="50000"/>
                  </a:schemeClr>
                </a:solidFill>
                <a:latin typeface="Arial Narrow"/>
              </a:rPr>
              <a:t>Politische Motive</a:t>
            </a:r>
            <a:endParaRPr sz="900"/>
          </a:p>
        </p:txBody>
      </p:sp>
      <p:sp>
        <p:nvSpPr>
          <p:cNvPr id="1245502499" name="Rechteck 17"/>
          <p:cNvSpPr/>
          <p:nvPr/>
        </p:nvSpPr>
        <p:spPr bwMode="auto">
          <a:xfrm>
            <a:off x="3971764" y="3418651"/>
            <a:ext cx="3478838" cy="1296000"/>
          </a:xfrm>
          <a:prstGeom prst="rect">
            <a:avLst/>
          </a:prstGeom>
          <a:solidFill>
            <a:srgbClr val="FFFFFF"/>
          </a:solidFill>
          <a:ln w="1905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27669933" name="Textfeld 18"/>
          <p:cNvSpPr txBox="1"/>
          <p:nvPr/>
        </p:nvSpPr>
        <p:spPr bwMode="auto">
          <a:xfrm>
            <a:off x="4940821" y="3601070"/>
            <a:ext cx="2235299" cy="923330"/>
          </a:xfrm>
          <a:prstGeom prst="rect">
            <a:avLst/>
          </a:prstGeom>
          <a:noFill/>
        </p:spPr>
        <p:txBody>
          <a:bodyPr wrap="square" rtlCol="0">
            <a:spAutoFit/>
          </a:bodyPr>
          <a:lstStyle/>
          <a:p>
            <a:pPr>
              <a:defRPr/>
            </a:pPr>
            <a:r>
              <a:rPr lang="de-DE" sz="2700" dirty="0">
                <a:solidFill>
                  <a:schemeClr val="tx2">
                    <a:lumMod val="50000"/>
                  </a:schemeClr>
                </a:solidFill>
                <a:latin typeface="Arial Narrow"/>
              </a:rPr>
              <a:t>Wirtschaftliche Motive</a:t>
            </a:r>
            <a:endParaRPr sz="900" dirty="0"/>
          </a:p>
        </p:txBody>
      </p:sp>
      <p:pic>
        <p:nvPicPr>
          <p:cNvPr id="1908140390" name="Grafik 12" descr="Münzen mit einfarbiger Füllung"/>
          <p:cNvPicPr>
            <a:picLocks noChangeAspect="1"/>
          </p:cNvPicPr>
          <p:nvPr/>
        </p:nvPicPr>
        <p:blipFill rotWithShape="1">
          <a:blip r:embed="rId3">
            <a:extLst>
              <a:ext uri="{96DAC541-7B7A-43D3-8B79-37D633B846F1}">
                <asvg:svgBlip xmlns:asvg="http://schemas.microsoft.com/office/drawing/2016/SVG/main" r:embed="rId4"/>
              </a:ext>
            </a:extLst>
          </a:blip>
          <a:stretch/>
        </p:blipFill>
        <p:spPr bwMode="auto">
          <a:xfrm>
            <a:off x="3503712" y="3384452"/>
            <a:ext cx="1310400" cy="1310400"/>
          </a:xfrm>
          <a:prstGeom prst="rect">
            <a:avLst/>
          </a:prstGeom>
        </p:spPr>
      </p:pic>
      <p:sp>
        <p:nvSpPr>
          <p:cNvPr id="829969030" name="Rechteck 19"/>
          <p:cNvSpPr/>
          <p:nvPr/>
        </p:nvSpPr>
        <p:spPr bwMode="auto">
          <a:xfrm>
            <a:off x="3971764" y="4996927"/>
            <a:ext cx="3478838" cy="1296000"/>
          </a:xfrm>
          <a:prstGeom prst="rect">
            <a:avLst/>
          </a:prstGeom>
          <a:solidFill>
            <a:srgbClr val="FFFFFF"/>
          </a:solidFill>
          <a:ln w="19050" cap="flat" cmpd="sng" algn="ctr">
            <a:solidFill>
              <a:srgbClr val="004F8F"/>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1460484392" name="Textfeld 20"/>
          <p:cNvSpPr txBox="1"/>
          <p:nvPr/>
        </p:nvSpPr>
        <p:spPr bwMode="auto">
          <a:xfrm>
            <a:off x="4940821" y="5297354"/>
            <a:ext cx="2235299" cy="507831"/>
          </a:xfrm>
          <a:prstGeom prst="rect">
            <a:avLst/>
          </a:prstGeom>
          <a:noFill/>
        </p:spPr>
        <p:txBody>
          <a:bodyPr wrap="square" rtlCol="0">
            <a:spAutoFit/>
          </a:bodyPr>
          <a:lstStyle/>
          <a:p>
            <a:pPr>
              <a:defRPr/>
            </a:pPr>
            <a:r>
              <a:rPr lang="de-DE" sz="2700" dirty="0">
                <a:solidFill>
                  <a:schemeClr val="tx2">
                    <a:lumMod val="50000"/>
                  </a:schemeClr>
                </a:solidFill>
                <a:latin typeface="Arial Narrow"/>
              </a:rPr>
              <a:t>Vergnügen</a:t>
            </a:r>
            <a:endParaRPr sz="900" dirty="0"/>
          </a:p>
        </p:txBody>
      </p:sp>
      <p:pic>
        <p:nvPicPr>
          <p:cNvPr id="137425504" name="Grafik 8" descr="Tanz mit einfarbiger Füllung"/>
          <p:cNvPicPr>
            <a:picLocks noChangeAspect="1"/>
          </p:cNvPicPr>
          <p:nvPr/>
        </p:nvPicPr>
        <p:blipFill rotWithShape="1">
          <a:blip r:embed="rId5">
            <a:extLst>
              <a:ext uri="{96DAC541-7B7A-43D3-8B79-37D633B846F1}">
                <asvg:svgBlip xmlns:asvg="http://schemas.microsoft.com/office/drawing/2016/SVG/main" r:embed="rId6"/>
              </a:ext>
            </a:extLst>
          </a:blip>
          <a:stretch/>
        </p:blipFill>
        <p:spPr bwMode="auto">
          <a:xfrm>
            <a:off x="3503712" y="4962728"/>
            <a:ext cx="1310400" cy="1310400"/>
          </a:xfrm>
          <a:prstGeom prst="rect">
            <a:avLst/>
          </a:prstGeom>
        </p:spPr>
      </p:pic>
      <p:pic>
        <p:nvPicPr>
          <p:cNvPr id="163653283" name="Inhaltsplatzhalter 6" descr="Bank mit einfarbiger Füllung"/>
          <p:cNvPicPr>
            <a:picLocks noGrp="1" noChangeAspect="1"/>
          </p:cNvPicPr>
          <p:nvPr>
            <p:ph idx="12"/>
          </p:nvPr>
        </p:nvPicPr>
        <p:blipFill rotWithShape="1">
          <a:blip r:embed="rId7">
            <a:extLst>
              <a:ext uri="{96DAC541-7B7A-43D3-8B79-37D633B846F1}">
                <asvg:svgBlip xmlns:asvg="http://schemas.microsoft.com/office/drawing/2016/SVG/main" r:embed="rId8"/>
              </a:ext>
            </a:extLst>
          </a:blip>
          <a:stretch/>
        </p:blipFill>
        <p:spPr bwMode="auto">
          <a:xfrm>
            <a:off x="3503712" y="1772816"/>
            <a:ext cx="1309695" cy="1309695"/>
          </a:xfr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68417267" name="Inhaltsplatzhalter 2"/>
          <p:cNvSpPr>
            <a:spLocks noGrp="1"/>
          </p:cNvSpPr>
          <p:nvPr>
            <p:ph idx="12"/>
          </p:nvPr>
        </p:nvSpPr>
        <p:spPr bwMode="auto"/>
        <p:txBody>
          <a:bodyPr/>
          <a:lstStyle/>
          <a:p>
            <a:pPr>
              <a:defRPr/>
            </a:pPr>
            <a:endParaRPr lang="de-DE"/>
          </a:p>
        </p:txBody>
      </p:sp>
      <p:sp>
        <p:nvSpPr>
          <p:cNvPr id="692577456" name="Titel 3"/>
          <p:cNvSpPr>
            <a:spLocks noGrp="1"/>
          </p:cNvSpPr>
          <p:nvPr>
            <p:ph type="title"/>
          </p:nvPr>
        </p:nvSpPr>
        <p:spPr bwMode="auto">
          <a:xfrm>
            <a:off x="979587" y="548829"/>
            <a:ext cx="9436894" cy="719932"/>
          </a:xfrm>
        </p:spPr>
        <p:txBody>
          <a:bodyPr/>
          <a:lstStyle/>
          <a:p>
            <a:pPr>
              <a:defRPr/>
            </a:pPr>
            <a:r>
              <a:rPr lang="de-DE" sz="3300"/>
              <a:t>Auswirkungen von Desinformation</a:t>
            </a:r>
            <a:endParaRPr/>
          </a:p>
        </p:txBody>
      </p:sp>
      <p:pic>
        <p:nvPicPr>
          <p:cNvPr id="435514195" name="Grafik 6"/>
          <p:cNvPicPr>
            <a:picLocks noChangeAspect="1"/>
          </p:cNvPicPr>
          <p:nvPr/>
        </p:nvPicPr>
        <p:blipFill rotWithShape="1">
          <a:blip r:embed="rId3"/>
          <a:stretch/>
        </p:blipFill>
        <p:spPr bwMode="auto">
          <a:xfrm>
            <a:off x="839416" y="1632145"/>
            <a:ext cx="10441679" cy="4350265"/>
          </a:xfrm>
          <a:prstGeom prst="rect">
            <a:avLst/>
          </a:prstGeom>
        </p:spPr>
      </p:pic>
      <p:sp>
        <p:nvSpPr>
          <p:cNvPr id="367473315" name="Textfeld 7"/>
          <p:cNvSpPr txBox="1"/>
          <p:nvPr/>
        </p:nvSpPr>
        <p:spPr bwMode="auto">
          <a:xfrm>
            <a:off x="936203" y="5992227"/>
            <a:ext cx="9780532" cy="276999"/>
          </a:xfrm>
          <a:prstGeom prst="rect">
            <a:avLst/>
          </a:prstGeom>
          <a:noFill/>
        </p:spPr>
        <p:txBody>
          <a:bodyPr wrap="square" rtlCol="0">
            <a:spAutoFit/>
          </a:bodyPr>
          <a:lstStyle/>
          <a:p>
            <a:pPr>
              <a:defRPr/>
            </a:pPr>
            <a:r>
              <a:rPr lang="de-DE" sz="1200" dirty="0">
                <a:solidFill>
                  <a:schemeClr val="tx2">
                    <a:lumMod val="50000"/>
                  </a:schemeClr>
                </a:solidFill>
                <a:latin typeface="Arial Narrow"/>
              </a:rPr>
              <a:t>Frühwirth 2023, </a:t>
            </a:r>
            <a:r>
              <a:rPr lang="de-DE" sz="1200" u="sng" dirty="0">
                <a:solidFill>
                  <a:schemeClr val="tx2">
                    <a:lumMod val="50000"/>
                  </a:schemeClr>
                </a:solidFill>
                <a:latin typeface="Arial Narrow"/>
                <a:hlinkClick r:id="rId4"/>
              </a:rPr>
              <a:t>https://cemas.io/blog/desinformation-demokratiegefaehrdung/</a:t>
            </a:r>
            <a:endParaRPr lang="de-DE" sz="1200" dirty="0">
              <a:solidFill>
                <a:schemeClr val="tx2">
                  <a:lumMod val="50000"/>
                </a:schemeClr>
              </a:solidFill>
              <a:latin typeface="Arial Narrow"/>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22770201" name="Inhaltsplatzhalter 2"/>
          <p:cNvSpPr>
            <a:spLocks noGrp="1"/>
          </p:cNvSpPr>
          <p:nvPr>
            <p:ph idx="12"/>
          </p:nvPr>
        </p:nvSpPr>
        <p:spPr bwMode="auto">
          <a:xfrm>
            <a:off x="947428" y="1628801"/>
            <a:ext cx="10178071" cy="4780731"/>
          </a:xfrm>
        </p:spPr>
        <p:txBody>
          <a:bodyPr/>
          <a:lstStyle/>
          <a:p>
            <a:pPr>
              <a:lnSpc>
                <a:spcPct val="100000"/>
              </a:lnSpc>
              <a:spcAft>
                <a:spcPts val="300"/>
              </a:spcAft>
              <a:buClr>
                <a:schemeClr val="accent2"/>
              </a:buClr>
              <a:buFont typeface="Arial" panose="020B0604020202020204" pitchFamily="34" charset="0"/>
              <a:buChar char="•"/>
              <a:defRPr/>
            </a:pPr>
            <a:r>
              <a:rPr lang="de-DE" dirty="0">
                <a:latin typeface="+mn-lt"/>
              </a:rPr>
              <a:t>„(</a:t>
            </a:r>
            <a:r>
              <a:rPr lang="de-DE" b="1" dirty="0">
                <a:latin typeface="+mn-lt"/>
              </a:rPr>
              <a:t>Digital) Game-</a:t>
            </a:r>
            <a:r>
              <a:rPr lang="de-DE" b="1" dirty="0" err="1">
                <a:latin typeface="+mn-lt"/>
              </a:rPr>
              <a:t>based</a:t>
            </a:r>
            <a:r>
              <a:rPr lang="de-DE" b="1" dirty="0">
                <a:latin typeface="+mn-lt"/>
              </a:rPr>
              <a:t> Learning</a:t>
            </a:r>
            <a:r>
              <a:rPr lang="de-DE" dirty="0">
                <a:latin typeface="+mn-lt"/>
              </a:rPr>
              <a:t>“</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Einsatz (digitaler) Spiele, um Lerneffekte zu erzielen</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problembasierter Ansatz, der tieferes Lernen und Anwendung von Wissen &amp; Fähigkeiten ermöglicht</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Förderung von Motivation und Engagement durch den Spielcharakter</a:t>
            </a:r>
            <a:endParaRPr dirty="0">
              <a:latin typeface="+mn-lt"/>
            </a:endParaRPr>
          </a:p>
          <a:p>
            <a:pPr marL="669925" lvl="1" indent="-342900">
              <a:lnSpc>
                <a:spcPct val="100000"/>
              </a:lnSpc>
              <a:spcAft>
                <a:spcPts val="1500"/>
              </a:spcAft>
              <a:buClr>
                <a:schemeClr val="accent2"/>
              </a:buClr>
              <a:buFont typeface="Symbol" panose="05050102010706020507" pitchFamily="18" charset="2"/>
              <a:buChar char="-"/>
              <a:defRPr/>
            </a:pPr>
            <a:r>
              <a:rPr lang="de-DE" dirty="0">
                <a:latin typeface="+mn-lt"/>
              </a:rPr>
              <a:t>ermöglicht Perspektivwechsel</a:t>
            </a:r>
            <a:endParaRPr dirty="0">
              <a:latin typeface="+mn-lt"/>
            </a:endParaRPr>
          </a:p>
          <a:p>
            <a:pPr>
              <a:lnSpc>
                <a:spcPct val="100000"/>
              </a:lnSpc>
              <a:spcAft>
                <a:spcPts val="300"/>
              </a:spcAft>
              <a:buClr>
                <a:schemeClr val="accent2"/>
              </a:buClr>
              <a:buFont typeface="Arial" panose="020B0604020202020204" pitchFamily="34" charset="0"/>
              <a:buChar char="•"/>
              <a:defRPr/>
            </a:pPr>
            <a:r>
              <a:rPr lang="de-DE" b="1" dirty="0">
                <a:latin typeface="+mn-lt"/>
              </a:rPr>
              <a:t>„</a:t>
            </a:r>
            <a:r>
              <a:rPr lang="de-DE" b="1" dirty="0" err="1">
                <a:latin typeface="+mn-lt"/>
              </a:rPr>
              <a:t>Serious</a:t>
            </a:r>
            <a:r>
              <a:rPr lang="de-DE" b="1" dirty="0">
                <a:latin typeface="+mn-lt"/>
              </a:rPr>
              <a:t> Games“ </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vermitteln Lerninhalte spielerisch</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sollen aber auch Spaß machen und so die Motivation fördern</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„immersives Erlebnis“</a:t>
            </a:r>
            <a:endParaRPr dirty="0">
              <a:latin typeface="+mn-lt"/>
            </a:endParaRPr>
          </a:p>
          <a:p>
            <a:pPr marL="669925" lvl="1" indent="-342900">
              <a:lnSpc>
                <a:spcPct val="100000"/>
              </a:lnSpc>
              <a:spcAft>
                <a:spcPts val="300"/>
              </a:spcAft>
              <a:buClr>
                <a:schemeClr val="accent2"/>
              </a:buClr>
              <a:buFont typeface="Symbol" panose="05050102010706020507" pitchFamily="18" charset="2"/>
              <a:buChar char="-"/>
              <a:defRPr/>
            </a:pPr>
            <a:r>
              <a:rPr lang="de-DE" dirty="0">
                <a:latin typeface="+mn-lt"/>
              </a:rPr>
              <a:t>gibt es zu vielfältigen Themen – auch zu Desinformation</a:t>
            </a:r>
            <a:endParaRPr dirty="0">
              <a:latin typeface="+mn-lt"/>
            </a:endParaRPr>
          </a:p>
        </p:txBody>
      </p:sp>
      <p:sp>
        <p:nvSpPr>
          <p:cNvPr id="1737062144" name="Titel 3"/>
          <p:cNvSpPr>
            <a:spLocks noGrp="1"/>
          </p:cNvSpPr>
          <p:nvPr>
            <p:ph type="title"/>
          </p:nvPr>
        </p:nvSpPr>
        <p:spPr bwMode="auto">
          <a:xfrm>
            <a:off x="947428" y="548829"/>
            <a:ext cx="9436894" cy="719932"/>
          </a:xfrm>
        </p:spPr>
        <p:txBody>
          <a:bodyPr/>
          <a:lstStyle/>
          <a:p>
            <a:pPr>
              <a:defRPr/>
            </a:pPr>
            <a:r>
              <a:rPr lang="de-DE" sz="3300"/>
              <a:t>Anwendungsorientierte Ansätze zum Prebunking</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1186618" name="Inhaltsplatzhalter 2"/>
          <p:cNvSpPr>
            <a:spLocks noGrp="1"/>
          </p:cNvSpPr>
          <p:nvPr>
            <p:ph idx="12"/>
          </p:nvPr>
        </p:nvSpPr>
        <p:spPr bwMode="auto">
          <a:xfrm>
            <a:off x="947428" y="1603022"/>
            <a:ext cx="10178071" cy="4806510"/>
          </a:xfrm>
        </p:spPr>
        <p:txBody>
          <a:bodyPr/>
          <a:lstStyle/>
          <a:p>
            <a:pPr>
              <a:lnSpc>
                <a:spcPct val="100000"/>
              </a:lnSpc>
              <a:spcBef>
                <a:spcPts val="1200"/>
              </a:spcBef>
              <a:spcAft>
                <a:spcPts val="600"/>
              </a:spcAft>
              <a:buFont typeface="Arial"/>
              <a:buChar char="•"/>
              <a:defRPr/>
            </a:pPr>
            <a:r>
              <a:rPr lang="de-DE" sz="2400" dirty="0">
                <a:latin typeface="+mn-lt"/>
              </a:rPr>
              <a:t>Finden Sie sich in den Gruppen zusammen, probieren Sie </a:t>
            </a:r>
            <a:r>
              <a:rPr lang="de-DE" sz="2400" b="1" dirty="0">
                <a:latin typeface="+mn-lt"/>
              </a:rPr>
              <a:t>jeweils ein </a:t>
            </a:r>
            <a:r>
              <a:rPr lang="de-DE" sz="2400" b="1" dirty="0" err="1">
                <a:latin typeface="+mn-lt"/>
              </a:rPr>
              <a:t>Serious</a:t>
            </a:r>
            <a:r>
              <a:rPr lang="de-DE" sz="2400" b="1" dirty="0">
                <a:latin typeface="+mn-lt"/>
              </a:rPr>
              <a:t> Game </a:t>
            </a:r>
            <a:r>
              <a:rPr lang="de-DE" sz="2400" dirty="0">
                <a:latin typeface="+mn-lt"/>
              </a:rPr>
              <a:t>aus und tauschen Sie sich über die Spielerfahrung und den didaktischen Nutzen aus.</a:t>
            </a:r>
            <a:endParaRPr sz="2400" dirty="0">
              <a:latin typeface="+mn-lt"/>
            </a:endParaRPr>
          </a:p>
          <a:p>
            <a:pPr>
              <a:lnSpc>
                <a:spcPct val="100000"/>
              </a:lnSpc>
              <a:spcAft>
                <a:spcPts val="1500"/>
              </a:spcAft>
              <a:buFont typeface="Arial"/>
              <a:buChar char="•"/>
              <a:defRPr/>
            </a:pPr>
            <a:r>
              <a:rPr lang="de-DE" sz="2400" dirty="0">
                <a:latin typeface="+mn-lt"/>
              </a:rPr>
              <a:t>Überlegen Sie insbesondere, wie Sie das Spiel in den Unterricht einbinden würden. Was würden Sie im Vorfeld erarbeiten? Wie würden Sie das Spiel auswerten?</a:t>
            </a:r>
            <a:endParaRPr sz="2400" dirty="0">
              <a:latin typeface="+mn-lt"/>
            </a:endParaRPr>
          </a:p>
          <a:p>
            <a:pPr>
              <a:lnSpc>
                <a:spcPct val="100000"/>
              </a:lnSpc>
              <a:spcBef>
                <a:spcPts val="600"/>
              </a:spcBef>
              <a:spcAft>
                <a:spcPts val="600"/>
              </a:spcAft>
              <a:buFont typeface="Arial"/>
              <a:buChar char="•"/>
              <a:defRPr/>
            </a:pPr>
            <a:r>
              <a:rPr lang="de-DE" sz="2400" dirty="0">
                <a:latin typeface="+mn-lt"/>
              </a:rPr>
              <a:t>Breakout-Räume: 20 Minuten</a:t>
            </a:r>
            <a:endParaRPr sz="2400" dirty="0">
              <a:latin typeface="+mn-lt"/>
            </a:endParaRPr>
          </a:p>
        </p:txBody>
      </p:sp>
      <p:sp>
        <p:nvSpPr>
          <p:cNvPr id="198877742" name="Titel 3"/>
          <p:cNvSpPr>
            <a:spLocks noGrp="1"/>
          </p:cNvSpPr>
          <p:nvPr>
            <p:ph type="title"/>
          </p:nvPr>
        </p:nvSpPr>
        <p:spPr bwMode="auto">
          <a:xfrm>
            <a:off x="947428" y="548829"/>
            <a:ext cx="9436894" cy="719932"/>
          </a:xfrm>
        </p:spPr>
        <p:txBody>
          <a:bodyPr/>
          <a:lstStyle/>
          <a:p>
            <a:pPr>
              <a:defRPr/>
            </a:pPr>
            <a:r>
              <a:rPr lang="de-DE" sz="3300"/>
              <a:t>Erprobungsphase II: Serious Games</a:t>
            </a:r>
            <a:endParaRPr/>
          </a:p>
        </p:txBody>
      </p:sp>
      <p:pic>
        <p:nvPicPr>
          <p:cNvPr id="1509748668" name="Grafik 6"/>
          <p:cNvPicPr>
            <a:picLocks noChangeAspect="1"/>
          </p:cNvPicPr>
          <p:nvPr/>
        </p:nvPicPr>
        <p:blipFill rotWithShape="1">
          <a:blip r:embed="rId3"/>
          <a:srcRect b="47415"/>
          <a:stretch/>
        </p:blipFill>
        <p:spPr bwMode="auto">
          <a:xfrm>
            <a:off x="1298724" y="4666833"/>
            <a:ext cx="2957513" cy="1552699"/>
          </a:xfrm>
          <a:prstGeom prst="rect">
            <a:avLst/>
          </a:prstGeom>
        </p:spPr>
      </p:pic>
      <p:pic>
        <p:nvPicPr>
          <p:cNvPr id="581777431" name="Grafik 7"/>
          <p:cNvPicPr>
            <a:picLocks noChangeAspect="1"/>
          </p:cNvPicPr>
          <p:nvPr/>
        </p:nvPicPr>
        <p:blipFill rotWithShape="1">
          <a:blip r:embed="rId4"/>
          <a:stretch/>
        </p:blipFill>
        <p:spPr bwMode="auto">
          <a:xfrm>
            <a:off x="4558320" y="4850028"/>
            <a:ext cx="2600325" cy="1333500"/>
          </a:xfrm>
          <a:prstGeom prst="rect">
            <a:avLst/>
          </a:prstGeom>
        </p:spPr>
      </p:pic>
      <p:pic>
        <p:nvPicPr>
          <p:cNvPr id="768054087" name="Grafik 9"/>
          <p:cNvPicPr>
            <a:picLocks noChangeAspect="1"/>
          </p:cNvPicPr>
          <p:nvPr/>
        </p:nvPicPr>
        <p:blipFill rotWithShape="1">
          <a:blip r:embed="rId5"/>
          <a:stretch/>
        </p:blipFill>
        <p:spPr bwMode="auto">
          <a:xfrm>
            <a:off x="7460729" y="4785582"/>
            <a:ext cx="2019648" cy="1433950"/>
          </a:xfrm>
          <a:prstGeom prst="rect">
            <a:avLst/>
          </a:prstGeom>
        </p:spPr>
      </p:pic>
      <p:sp>
        <p:nvSpPr>
          <p:cNvPr id="3" name="Textfeld 2">
            <a:extLst>
              <a:ext uri="{FF2B5EF4-FFF2-40B4-BE49-F238E27FC236}">
                <a16:creationId xmlns:a16="http://schemas.microsoft.com/office/drawing/2014/main" id="{57C9B64C-0AF5-3BFB-C71C-CCC902F1E174}"/>
              </a:ext>
            </a:extLst>
          </p:cNvPr>
          <p:cNvSpPr txBox="1"/>
          <p:nvPr/>
        </p:nvSpPr>
        <p:spPr>
          <a:xfrm>
            <a:off x="1298724" y="6192838"/>
            <a:ext cx="2223409" cy="307777"/>
          </a:xfrm>
          <a:prstGeom prst="rect">
            <a:avLst/>
          </a:prstGeom>
          <a:noFill/>
        </p:spPr>
        <p:txBody>
          <a:bodyPr wrap="square">
            <a:spAutoFit/>
          </a:bodyPr>
          <a:lstStyle/>
          <a:p>
            <a:r>
              <a:rPr lang="de-DE" sz="1400" dirty="0">
                <a:solidFill>
                  <a:srgbClr val="000000"/>
                </a:solidFill>
              </a:rPr>
              <a:t>https://fakeittomakeit.de/</a:t>
            </a:r>
          </a:p>
        </p:txBody>
      </p:sp>
      <p:sp>
        <p:nvSpPr>
          <p:cNvPr id="5" name="Textfeld 4">
            <a:extLst>
              <a:ext uri="{FF2B5EF4-FFF2-40B4-BE49-F238E27FC236}">
                <a16:creationId xmlns:a16="http://schemas.microsoft.com/office/drawing/2014/main" id="{DEFF6845-F3D8-95D0-9492-E85F554D7D95}"/>
              </a:ext>
            </a:extLst>
          </p:cNvPr>
          <p:cNvSpPr txBox="1"/>
          <p:nvPr/>
        </p:nvSpPr>
        <p:spPr>
          <a:xfrm>
            <a:off x="4412730" y="6227533"/>
            <a:ext cx="3048000" cy="307777"/>
          </a:xfrm>
          <a:prstGeom prst="rect">
            <a:avLst/>
          </a:prstGeom>
          <a:noFill/>
        </p:spPr>
        <p:txBody>
          <a:bodyPr wrap="square">
            <a:spAutoFit/>
          </a:bodyPr>
          <a:lstStyle/>
          <a:p>
            <a:r>
              <a:rPr lang="de-DE" sz="1400" dirty="0">
                <a:solidFill>
                  <a:srgbClr val="000000"/>
                </a:solidFill>
              </a:rPr>
              <a:t>https://www.harmonysquare.game/de</a:t>
            </a:r>
          </a:p>
        </p:txBody>
      </p:sp>
      <p:sp>
        <p:nvSpPr>
          <p:cNvPr id="7" name="Textfeld 6">
            <a:extLst>
              <a:ext uri="{FF2B5EF4-FFF2-40B4-BE49-F238E27FC236}">
                <a16:creationId xmlns:a16="http://schemas.microsoft.com/office/drawing/2014/main" id="{8FAC346B-3A60-17DC-DFE2-A2B002624082}"/>
              </a:ext>
            </a:extLst>
          </p:cNvPr>
          <p:cNvSpPr txBox="1"/>
          <p:nvPr/>
        </p:nvSpPr>
        <p:spPr>
          <a:xfrm>
            <a:off x="7460729" y="6183528"/>
            <a:ext cx="6096000" cy="307777"/>
          </a:xfrm>
          <a:prstGeom prst="rect">
            <a:avLst/>
          </a:prstGeom>
          <a:noFill/>
        </p:spPr>
        <p:txBody>
          <a:bodyPr wrap="square">
            <a:spAutoFit/>
          </a:bodyPr>
          <a:lstStyle/>
          <a:p>
            <a:r>
              <a:rPr lang="de-DE" sz="1400" dirty="0">
                <a:solidFill>
                  <a:srgbClr val="000000"/>
                </a:solidFill>
              </a:rPr>
              <a:t>https://www.getbadnews.com/de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13119785" name="Inhaltsplatzhalter 2"/>
          <p:cNvSpPr>
            <a:spLocks noGrp="1"/>
          </p:cNvSpPr>
          <p:nvPr>
            <p:ph idx="12"/>
          </p:nvPr>
        </p:nvSpPr>
        <p:spPr bwMode="auto">
          <a:xfrm>
            <a:off x="947428" y="5260622"/>
            <a:ext cx="10178071" cy="1148910"/>
          </a:xfrm>
        </p:spPr>
        <p:txBody>
          <a:bodyPr/>
          <a:lstStyle/>
          <a:p>
            <a:pPr marL="0" indent="0">
              <a:buNone/>
              <a:defRPr/>
            </a:pPr>
            <a:r>
              <a:rPr lang="de-DE" i="1" dirty="0"/>
              <a:t>[Zielscheibe von </a:t>
            </a:r>
            <a:r>
              <a:rPr lang="de-DE" i="1" dirty="0" err="1">
                <a:hlinkClick r:id="rId3"/>
              </a:rPr>
              <a:t>Oncoo</a:t>
            </a:r>
            <a:r>
              <a:rPr lang="de-DE" i="1" dirty="0"/>
              <a:t>]</a:t>
            </a:r>
          </a:p>
        </p:txBody>
      </p:sp>
      <p:sp>
        <p:nvSpPr>
          <p:cNvPr id="404664237" name="Titel 3"/>
          <p:cNvSpPr>
            <a:spLocks noGrp="1"/>
          </p:cNvSpPr>
          <p:nvPr>
            <p:ph type="title"/>
          </p:nvPr>
        </p:nvSpPr>
        <p:spPr bwMode="auto">
          <a:xfrm>
            <a:off x="979587" y="548680"/>
            <a:ext cx="9436894" cy="719932"/>
          </a:xfrm>
        </p:spPr>
        <p:txBody>
          <a:bodyPr/>
          <a:lstStyle/>
          <a:p>
            <a:pPr>
              <a:defRPr/>
            </a:pPr>
            <a:r>
              <a:rPr lang="de-DE" sz="3300"/>
              <a:t>Stimmungsbild</a:t>
            </a:r>
            <a:endParaRPr/>
          </a:p>
        </p:txBody>
      </p:sp>
      <p:pic>
        <p:nvPicPr>
          <p:cNvPr id="232041242" name="Grafik 9"/>
          <p:cNvPicPr>
            <a:picLocks noChangeAspect="1"/>
          </p:cNvPicPr>
          <p:nvPr/>
        </p:nvPicPr>
        <p:blipFill rotWithShape="1">
          <a:blip r:embed="rId4"/>
          <a:srcRect l="9322" t="3270" r="9110" b="7456"/>
          <a:stretch/>
        </p:blipFill>
        <p:spPr bwMode="auto">
          <a:xfrm>
            <a:off x="933788" y="1492449"/>
            <a:ext cx="10218386" cy="3420381"/>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43424284" name="Inhaltsplatzhalter 2"/>
          <p:cNvSpPr>
            <a:spLocks noGrp="1"/>
          </p:cNvSpPr>
          <p:nvPr>
            <p:ph idx="12"/>
          </p:nvPr>
        </p:nvSpPr>
        <p:spPr bwMode="auto">
          <a:xfrm>
            <a:off x="947428" y="1670756"/>
            <a:ext cx="10178071" cy="4738776"/>
          </a:xfrm>
        </p:spPr>
        <p:txBody>
          <a:bodyPr/>
          <a:lstStyle/>
          <a:p>
            <a:pPr>
              <a:lnSpc>
                <a:spcPct val="100000"/>
              </a:lnSpc>
              <a:buClr>
                <a:schemeClr val="accent2"/>
              </a:buClr>
              <a:buFont typeface="Arial" panose="020B0604020202020204" pitchFamily="34" charset="0"/>
              <a:buChar char="•"/>
              <a:defRPr/>
            </a:pPr>
            <a:r>
              <a:rPr lang="de-DE" sz="2400" dirty="0">
                <a:latin typeface="+mn-lt"/>
              </a:rPr>
              <a:t>Wie würden Sie das Spiel in den Unterricht einbinden?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Was würden Sie im Vorfeld erarbeiten? </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Wie würden Sie das Spiel auswerten?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p:txBody>
      </p:sp>
      <p:sp>
        <p:nvSpPr>
          <p:cNvPr id="980226472" name="Titel 3"/>
          <p:cNvSpPr>
            <a:spLocks noGrp="1"/>
          </p:cNvSpPr>
          <p:nvPr>
            <p:ph type="title"/>
          </p:nvPr>
        </p:nvSpPr>
        <p:spPr bwMode="auto">
          <a:xfrm>
            <a:off x="979587" y="548680"/>
            <a:ext cx="9436894" cy="719932"/>
          </a:xfrm>
        </p:spPr>
        <p:txBody>
          <a:bodyPr/>
          <a:lstStyle/>
          <a:p>
            <a:pPr>
              <a:defRPr/>
            </a:pPr>
            <a:r>
              <a:rPr lang="de-DE" sz="3300"/>
              <a:t>Austausch</a:t>
            </a:r>
            <a:endParaRPr/>
          </a:p>
        </p:txBody>
      </p:sp>
      <p:pic>
        <p:nvPicPr>
          <p:cNvPr id="1256368052" name="Grafik 5"/>
          <p:cNvPicPr>
            <a:picLocks noChangeAspect="1"/>
          </p:cNvPicPr>
          <p:nvPr/>
        </p:nvPicPr>
        <p:blipFill rotWithShape="1">
          <a:blip r:embed="rId3"/>
          <a:srcRect b="47415"/>
          <a:stretch/>
        </p:blipFill>
        <p:spPr bwMode="auto">
          <a:xfrm>
            <a:off x="945940" y="2941326"/>
            <a:ext cx="3308809" cy="1737130"/>
          </a:xfrm>
          <a:prstGeom prst="rect">
            <a:avLst/>
          </a:prstGeom>
        </p:spPr>
      </p:pic>
      <p:pic>
        <p:nvPicPr>
          <p:cNvPr id="238214866" name="Grafik 6"/>
          <p:cNvPicPr>
            <a:picLocks noChangeAspect="1"/>
          </p:cNvPicPr>
          <p:nvPr/>
        </p:nvPicPr>
        <p:blipFill rotWithShape="1">
          <a:blip r:embed="rId4"/>
          <a:stretch/>
        </p:blipFill>
        <p:spPr bwMode="auto">
          <a:xfrm>
            <a:off x="4577304" y="3899636"/>
            <a:ext cx="3037393" cy="1557638"/>
          </a:xfrm>
          <a:prstGeom prst="rect">
            <a:avLst/>
          </a:prstGeom>
        </p:spPr>
      </p:pic>
      <p:pic>
        <p:nvPicPr>
          <p:cNvPr id="1316421261" name="Grafik 7"/>
          <p:cNvPicPr>
            <a:picLocks noChangeAspect="1"/>
          </p:cNvPicPr>
          <p:nvPr/>
        </p:nvPicPr>
        <p:blipFill rotWithShape="1">
          <a:blip r:embed="rId5"/>
          <a:stretch/>
        </p:blipFill>
        <p:spPr bwMode="auto">
          <a:xfrm>
            <a:off x="7741506" y="4282411"/>
            <a:ext cx="2670743" cy="1896227"/>
          </a:xfrm>
          <a:prstGeom prst="rect">
            <a:avLst/>
          </a:prstGeom>
        </p:spPr>
      </p:pic>
      <p:sp>
        <p:nvSpPr>
          <p:cNvPr id="2" name="Textfeld 1">
            <a:extLst>
              <a:ext uri="{FF2B5EF4-FFF2-40B4-BE49-F238E27FC236}">
                <a16:creationId xmlns:a16="http://schemas.microsoft.com/office/drawing/2014/main" id="{1DB9EBA8-6E7F-9ACB-81F6-B2C91D73D7D5}"/>
              </a:ext>
            </a:extLst>
          </p:cNvPr>
          <p:cNvSpPr txBox="1"/>
          <p:nvPr/>
        </p:nvSpPr>
        <p:spPr bwMode="auto">
          <a:xfrm>
            <a:off x="945940" y="4670917"/>
            <a:ext cx="2223409" cy="307777"/>
          </a:xfrm>
          <a:prstGeom prst="rect">
            <a:avLst/>
          </a:prstGeom>
          <a:noFill/>
        </p:spPr>
        <p:txBody>
          <a:bodyPr wrap="square">
            <a:spAutoFit/>
          </a:bodyPr>
          <a:lstStyle/>
          <a:p>
            <a:r>
              <a:rPr lang="de-DE" sz="1400" dirty="0">
                <a:solidFill>
                  <a:srgbClr val="000000"/>
                </a:solidFill>
              </a:rPr>
              <a:t>https://fakeittomakeit.de/</a:t>
            </a:r>
          </a:p>
        </p:txBody>
      </p:sp>
      <p:sp>
        <p:nvSpPr>
          <p:cNvPr id="3" name="Textfeld 2">
            <a:extLst>
              <a:ext uri="{FF2B5EF4-FFF2-40B4-BE49-F238E27FC236}">
                <a16:creationId xmlns:a16="http://schemas.microsoft.com/office/drawing/2014/main" id="{A0B8A215-37F2-FF26-7C6C-665E6F8B2004}"/>
              </a:ext>
            </a:extLst>
          </p:cNvPr>
          <p:cNvSpPr txBox="1"/>
          <p:nvPr/>
        </p:nvSpPr>
        <p:spPr bwMode="auto">
          <a:xfrm>
            <a:off x="4450495" y="5423578"/>
            <a:ext cx="3048000" cy="307777"/>
          </a:xfrm>
          <a:prstGeom prst="rect">
            <a:avLst/>
          </a:prstGeom>
          <a:noFill/>
        </p:spPr>
        <p:txBody>
          <a:bodyPr wrap="square">
            <a:spAutoFit/>
          </a:bodyPr>
          <a:lstStyle/>
          <a:p>
            <a:r>
              <a:rPr lang="de-DE" sz="1400" dirty="0">
                <a:solidFill>
                  <a:srgbClr val="000000"/>
                </a:solidFill>
              </a:rPr>
              <a:t>https://www.harmonysquare.game/de</a:t>
            </a:r>
          </a:p>
        </p:txBody>
      </p:sp>
      <p:sp>
        <p:nvSpPr>
          <p:cNvPr id="4" name="Textfeld 3">
            <a:extLst>
              <a:ext uri="{FF2B5EF4-FFF2-40B4-BE49-F238E27FC236}">
                <a16:creationId xmlns:a16="http://schemas.microsoft.com/office/drawing/2014/main" id="{669E2526-6DD5-17B3-3F8D-DF13288EDB1E}"/>
              </a:ext>
            </a:extLst>
          </p:cNvPr>
          <p:cNvSpPr txBox="1"/>
          <p:nvPr/>
        </p:nvSpPr>
        <p:spPr bwMode="auto">
          <a:xfrm>
            <a:off x="7812088" y="6178638"/>
            <a:ext cx="6096000" cy="307777"/>
          </a:xfrm>
          <a:prstGeom prst="rect">
            <a:avLst/>
          </a:prstGeom>
          <a:noFill/>
        </p:spPr>
        <p:txBody>
          <a:bodyPr wrap="square">
            <a:spAutoFit/>
          </a:bodyPr>
          <a:lstStyle/>
          <a:p>
            <a:r>
              <a:rPr lang="de-DE" sz="1400" dirty="0">
                <a:solidFill>
                  <a:srgbClr val="000000"/>
                </a:solidFill>
              </a:rPr>
              <a:t>https://www.getbadnews.com/de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107162619" name="Inhaltsplatzhalter 2"/>
          <p:cNvSpPr>
            <a:spLocks noGrp="1"/>
          </p:cNvSpPr>
          <p:nvPr>
            <p:ph idx="12"/>
          </p:nvPr>
        </p:nvSpPr>
        <p:spPr bwMode="auto">
          <a:xfrm>
            <a:off x="947428" y="1670756"/>
            <a:ext cx="10178071" cy="4738776"/>
          </a:xfrm>
        </p:spPr>
        <p:txBody>
          <a:bodyPr/>
          <a:lstStyle/>
          <a:p>
            <a:pPr>
              <a:lnSpc>
                <a:spcPct val="100000"/>
              </a:lnSpc>
              <a:spcBef>
                <a:spcPts val="1200"/>
              </a:spcBef>
              <a:buClr>
                <a:schemeClr val="accent2"/>
              </a:buClr>
              <a:buFont typeface="Arial"/>
              <a:buChar char="•"/>
              <a:defRPr/>
            </a:pPr>
            <a:r>
              <a:rPr lang="de-DE" dirty="0">
                <a:latin typeface="+mn-lt"/>
              </a:rPr>
              <a:t>Pilotstudie zum Fake News Game: Spiel senkt die Anfälligkeit für Desinformation bei den Lernenden (</a:t>
            </a:r>
            <a:r>
              <a:rPr lang="de-DE" dirty="0" err="1">
                <a:latin typeface="+mn-lt"/>
              </a:rPr>
              <a:t>Roozenbeek</a:t>
            </a:r>
            <a:r>
              <a:rPr lang="de-DE" dirty="0">
                <a:latin typeface="+mn-lt"/>
              </a:rPr>
              <a:t> &amp; van der Linden 2019, n=92, Gesamtschule)</a:t>
            </a:r>
            <a:endParaRPr dirty="0">
              <a:latin typeface="+mn-lt"/>
            </a:endParaRPr>
          </a:p>
          <a:p>
            <a:pPr>
              <a:lnSpc>
                <a:spcPct val="100000"/>
              </a:lnSpc>
              <a:spcBef>
                <a:spcPts val="1200"/>
              </a:spcBef>
              <a:buClr>
                <a:schemeClr val="accent2"/>
              </a:buClr>
              <a:buFont typeface="Arial"/>
              <a:buChar char="•"/>
              <a:defRPr/>
            </a:pPr>
            <a:r>
              <a:rPr lang="de-DE" dirty="0">
                <a:latin typeface="+mn-lt"/>
              </a:rPr>
              <a:t>Das Bad News Game erhöht die Resilienz gegen Desinformation und hat Auswirkungen auf die Haltungen zu glaubwürdigen Quellen (Axelsson et al. 2024, n=516, Sek. II)</a:t>
            </a:r>
            <a:endParaRPr dirty="0">
              <a:latin typeface="+mn-lt"/>
            </a:endParaRPr>
          </a:p>
          <a:p>
            <a:pPr>
              <a:lnSpc>
                <a:spcPct val="100000"/>
              </a:lnSpc>
              <a:spcBef>
                <a:spcPts val="1200"/>
              </a:spcBef>
              <a:buClr>
                <a:schemeClr val="accent2"/>
              </a:buClr>
              <a:buFont typeface="Arial"/>
              <a:buChar char="•"/>
              <a:defRPr/>
            </a:pPr>
            <a:r>
              <a:rPr lang="de-DE" dirty="0">
                <a:latin typeface="+mn-lt"/>
              </a:rPr>
              <a:t>Spielen des Bad News Games senkt die Anfälligkeit gegenüber Manipulationstechniken, die im Spiel thematisiert werden, und zusätzlich gegen weitere Manipulationstechniken wie z.B. falsche Schlagzeilen (</a:t>
            </a:r>
            <a:r>
              <a:rPr lang="de-DE" dirty="0" err="1">
                <a:latin typeface="+mn-lt"/>
              </a:rPr>
              <a:t>Roozenbeek</a:t>
            </a:r>
            <a:r>
              <a:rPr lang="de-DE" dirty="0">
                <a:latin typeface="+mn-lt"/>
              </a:rPr>
              <a:t> et al. 2022, n=2188, mehrheitlich 18-29 Jahre alt)</a:t>
            </a:r>
            <a:endParaRPr dirty="0">
              <a:latin typeface="+mn-lt"/>
            </a:endParaRPr>
          </a:p>
          <a:p>
            <a:pPr>
              <a:lnSpc>
                <a:spcPct val="100000"/>
              </a:lnSpc>
              <a:spcBef>
                <a:spcPts val="1200"/>
              </a:spcBef>
              <a:buClr>
                <a:schemeClr val="accent2"/>
              </a:buClr>
              <a:buFont typeface="Arial"/>
              <a:buChar char="•"/>
              <a:defRPr/>
            </a:pPr>
            <a:r>
              <a:rPr lang="de-DE" dirty="0">
                <a:latin typeface="+mn-lt"/>
              </a:rPr>
              <a:t>Nach dem Spielen von </a:t>
            </a:r>
            <a:r>
              <a:rPr lang="de-DE" dirty="0" err="1">
                <a:latin typeface="+mn-lt"/>
              </a:rPr>
              <a:t>Harmony</a:t>
            </a:r>
            <a:r>
              <a:rPr lang="de-DE" dirty="0">
                <a:latin typeface="+mn-lt"/>
              </a:rPr>
              <a:t> Square können TN Fake News sicherer erkennen und verbreiten Fake News weniger selbst weiter (</a:t>
            </a:r>
            <a:r>
              <a:rPr lang="de-DE" dirty="0" err="1">
                <a:latin typeface="+mn-lt"/>
              </a:rPr>
              <a:t>Roozenbeek</a:t>
            </a:r>
            <a:r>
              <a:rPr lang="de-DE" dirty="0">
                <a:latin typeface="+mn-lt"/>
              </a:rPr>
              <a:t> &amp; van der Linden 2020, n=681, Erwachsene, internationales Sample)</a:t>
            </a:r>
            <a:endParaRPr dirty="0">
              <a:latin typeface="+mn-lt"/>
            </a:endParaRPr>
          </a:p>
        </p:txBody>
      </p:sp>
      <p:sp>
        <p:nvSpPr>
          <p:cNvPr id="172071289" name="Titel 3"/>
          <p:cNvSpPr>
            <a:spLocks noGrp="1"/>
          </p:cNvSpPr>
          <p:nvPr>
            <p:ph type="title"/>
          </p:nvPr>
        </p:nvSpPr>
        <p:spPr bwMode="auto">
          <a:xfrm>
            <a:off x="947428" y="548829"/>
            <a:ext cx="9436894" cy="719932"/>
          </a:xfrm>
        </p:spPr>
        <p:txBody>
          <a:bodyPr/>
          <a:lstStyle/>
          <a:p>
            <a:pPr>
              <a:defRPr/>
            </a:pPr>
            <a:r>
              <a:rPr lang="de-DE" sz="3300"/>
              <a:t>Wirksamkeit von Serious Games gegen Desinformation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20415302" name="Titel 1"/>
          <p:cNvSpPr>
            <a:spLocks noGrp="1"/>
          </p:cNvSpPr>
          <p:nvPr>
            <p:ph type="title"/>
          </p:nvPr>
        </p:nvSpPr>
        <p:spPr bwMode="auto"/>
        <p:txBody>
          <a:bodyPr/>
          <a:lstStyle/>
          <a:p>
            <a:pPr>
              <a:defRPr/>
            </a:pPr>
            <a:endParaRPr lang="de-DE"/>
          </a:p>
        </p:txBody>
      </p:sp>
      <p:pic>
        <p:nvPicPr>
          <p:cNvPr id="1743074174" name="Bildplatzhalter 6" descr="Kamera mit einfarbiger Füllung"/>
          <p:cNvPicPr>
            <a:picLocks noGrp="1" noChangeAspect="1"/>
          </p:cNvPicPr>
          <p:nvPr>
            <p:ph type="pic" sz="quarter" idx="12"/>
          </p:nvPr>
        </p:nvPicPr>
        <p:blipFill rotWithShape="1">
          <a:blip r:embed="rId3"/>
          <a:srcRect t="14929" b="14929"/>
          <a:stretch/>
        </p:blipFill>
        <p:spPr bwMode="auto">
          <a:xfrm>
            <a:off x="6095150" y="1938735"/>
            <a:ext cx="4249323" cy="2980531"/>
          </a:xfrm>
          <a:prstGeom prst="rect">
            <a:avLst/>
          </a:prstGeom>
        </p:spPr>
      </p:pic>
      <p:sp>
        <p:nvSpPr>
          <p:cNvPr id="976350014" name="Inhaltsplatzhalter 4"/>
          <p:cNvSpPr>
            <a:spLocks noGrp="1"/>
          </p:cNvSpPr>
          <p:nvPr>
            <p:ph idx="1"/>
          </p:nvPr>
        </p:nvSpPr>
        <p:spPr bwMode="auto">
          <a:xfrm>
            <a:off x="1344322" y="2384884"/>
            <a:ext cx="4571658" cy="3304568"/>
          </a:xfrm>
        </p:spPr>
        <p:txBody>
          <a:bodyPr/>
          <a:lstStyle/>
          <a:p>
            <a:pPr>
              <a:lnSpc>
                <a:spcPct val="100000"/>
              </a:lnSpc>
              <a:defRPr/>
            </a:pPr>
            <a:r>
              <a:rPr lang="de-DE" sz="3300" dirty="0">
                <a:solidFill>
                  <a:srgbClr val="000000"/>
                </a:solidFill>
              </a:rPr>
              <a:t>…Ihre </a:t>
            </a:r>
            <a:r>
              <a:rPr lang="de-DE" sz="3300" dirty="0" err="1">
                <a:solidFill>
                  <a:srgbClr val="000000"/>
                </a:solidFill>
              </a:rPr>
              <a:t>Schüler:innen</a:t>
            </a:r>
            <a:r>
              <a:rPr lang="de-DE" sz="3300" dirty="0">
                <a:solidFill>
                  <a:srgbClr val="000000"/>
                </a:solidFill>
              </a:rPr>
              <a:t> schon einmal Fake News verbreitet haben.</a:t>
            </a:r>
            <a:endParaRPr dirty="0">
              <a:solidFill>
                <a:srgbClr val="0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14204179" name="Inhaltsplatzhalter 2"/>
          <p:cNvSpPr>
            <a:spLocks noGrp="1"/>
          </p:cNvSpPr>
          <p:nvPr>
            <p:ph idx="12"/>
          </p:nvPr>
        </p:nvSpPr>
        <p:spPr bwMode="auto"/>
        <p:txBody>
          <a:bodyPr/>
          <a:lstStyle/>
          <a:p>
            <a:pPr marL="0" indent="0">
              <a:lnSpc>
                <a:spcPct val="100000"/>
              </a:lnSpc>
              <a:spcBef>
                <a:spcPts val="1200"/>
              </a:spcBef>
              <a:buClr>
                <a:schemeClr val="accent2"/>
              </a:buClr>
              <a:buNone/>
              <a:defRPr/>
            </a:pPr>
            <a:r>
              <a:rPr lang="de-DE" sz="2400" dirty="0">
                <a:latin typeface="+mn-lt"/>
              </a:rPr>
              <a:t>Die Bundeszentrale für politische Bildung (</a:t>
            </a:r>
            <a:r>
              <a:rPr lang="de-DE" sz="2400" dirty="0" err="1">
                <a:latin typeface="+mn-lt"/>
              </a:rPr>
              <a:t>BpB</a:t>
            </a:r>
            <a:r>
              <a:rPr lang="de-DE" sz="2400" dirty="0">
                <a:latin typeface="+mn-lt"/>
              </a:rPr>
              <a:t>, 2023) empfiehlt ein Arbeitsblatt mit folgenden Fragen: </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Was lässt Quellen von Desinformation vertrauenswürdig erscheinen?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Wie verbreiten sich Desinformationen?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Welche Bedeutung haben </a:t>
            </a:r>
            <a:r>
              <a:rPr lang="de-DE" sz="2400" dirty="0" err="1">
                <a:latin typeface="+mn-lt"/>
              </a:rPr>
              <a:t>Social</a:t>
            </a:r>
            <a:r>
              <a:rPr lang="de-DE" sz="2400" dirty="0">
                <a:latin typeface="+mn-lt"/>
              </a:rPr>
              <a:t>-Media-Gruppen bei der Verbreitung von Desinformation?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Was erhöht die Dramatik von Desinformation?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Was erhöht die Glaubwürdigkeit von Desinformation?</a:t>
            </a:r>
            <a:endParaRPr sz="2400" dirty="0">
              <a:latin typeface="+mn-lt"/>
            </a:endParaRPr>
          </a:p>
          <a:p>
            <a:pPr>
              <a:lnSpc>
                <a:spcPct val="100000"/>
              </a:lnSpc>
              <a:spcBef>
                <a:spcPts val="1200"/>
              </a:spcBef>
              <a:buClr>
                <a:schemeClr val="accent2"/>
              </a:buClr>
              <a:buFont typeface="Arial" panose="020B0604020202020204" pitchFamily="34" charset="0"/>
              <a:buChar char="•"/>
              <a:defRPr/>
            </a:pPr>
            <a:r>
              <a:rPr lang="de-DE" sz="2400" dirty="0">
                <a:latin typeface="+mn-lt"/>
              </a:rPr>
              <a:t>Warum wird Desinformation verbreitet?</a:t>
            </a:r>
            <a:endParaRPr sz="2400" dirty="0">
              <a:latin typeface="+mn-lt"/>
            </a:endParaRPr>
          </a:p>
          <a:p>
            <a:pPr>
              <a:lnSpc>
                <a:spcPct val="100000"/>
              </a:lnSpc>
              <a:spcBef>
                <a:spcPts val="1200"/>
              </a:spcBef>
              <a:buClr>
                <a:schemeClr val="accent2"/>
              </a:buClr>
              <a:buFont typeface="Wingdings" panose="05000000000000000000" pitchFamily="2" charset="2"/>
              <a:buChar char="Ø"/>
              <a:defRPr/>
            </a:pPr>
            <a:r>
              <a:rPr lang="de-DE" sz="2400" b="1" dirty="0">
                <a:latin typeface="+mn-lt"/>
              </a:rPr>
              <a:t>Abfrage von Wissen</a:t>
            </a:r>
            <a:endParaRPr sz="2400" dirty="0">
              <a:latin typeface="+mn-lt"/>
            </a:endParaRPr>
          </a:p>
        </p:txBody>
      </p:sp>
      <p:sp>
        <p:nvSpPr>
          <p:cNvPr id="819110632" name="Titel 3"/>
          <p:cNvSpPr>
            <a:spLocks noGrp="1"/>
          </p:cNvSpPr>
          <p:nvPr>
            <p:ph type="title"/>
          </p:nvPr>
        </p:nvSpPr>
        <p:spPr bwMode="auto">
          <a:xfrm>
            <a:off x="947428" y="548829"/>
            <a:ext cx="9436894" cy="719932"/>
          </a:xfrm>
        </p:spPr>
        <p:txBody>
          <a:bodyPr>
            <a:normAutofit fontScale="90000"/>
          </a:bodyPr>
          <a:lstStyle/>
          <a:p>
            <a:pPr>
              <a:defRPr/>
            </a:pPr>
            <a:r>
              <a:rPr lang="de-DE" sz="3300"/>
              <a:t>Debriefing-Möglichkeiten beim Spiel „Fake It To Make It“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142041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02853088" name="Inhaltsplatzhalter 2"/>
          <p:cNvSpPr>
            <a:spLocks noGrp="1"/>
          </p:cNvSpPr>
          <p:nvPr>
            <p:ph idx="12"/>
          </p:nvPr>
        </p:nvSpPr>
        <p:spPr bwMode="auto"/>
        <p:txBody>
          <a:bodyPr>
            <a:normAutofit lnSpcReduction="10000"/>
          </a:bodyPr>
          <a:lstStyle/>
          <a:p>
            <a:pPr marL="0" indent="0">
              <a:lnSpc>
                <a:spcPct val="100000"/>
              </a:lnSpc>
              <a:buNone/>
              <a:defRPr/>
            </a:pPr>
            <a:r>
              <a:rPr lang="de-DE" sz="2400" b="1" dirty="0">
                <a:latin typeface="+mn-lt"/>
              </a:rPr>
              <a:t>Positionierung:</a:t>
            </a:r>
            <a:endParaRPr sz="2400" dirty="0">
              <a:latin typeface="+mn-lt"/>
            </a:endParaRPr>
          </a:p>
          <a:p>
            <a:pPr marL="0" indent="0">
              <a:lnSpc>
                <a:spcPct val="100000"/>
              </a:lnSpc>
              <a:buNone/>
              <a:defRPr/>
            </a:pPr>
            <a:r>
              <a:rPr lang="de-DE" sz="2400" dirty="0">
                <a:latin typeface="+mn-lt"/>
              </a:rPr>
              <a:t>„Die </a:t>
            </a:r>
            <a:r>
              <a:rPr lang="de-DE" sz="2400" dirty="0" err="1">
                <a:latin typeface="+mn-lt"/>
              </a:rPr>
              <a:t>Nutzer:innen</a:t>
            </a:r>
            <a:r>
              <a:rPr lang="de-DE" sz="2400" dirty="0">
                <a:latin typeface="+mn-lt"/>
              </a:rPr>
              <a:t> tragen mehr Verantwortung für die Verbreitung von Desinformation als die </a:t>
            </a:r>
            <a:r>
              <a:rPr lang="de-DE" sz="2400" dirty="0" err="1">
                <a:latin typeface="+mn-lt"/>
              </a:rPr>
              <a:t>Social</a:t>
            </a:r>
            <a:r>
              <a:rPr lang="de-DE" sz="2400" dirty="0">
                <a:latin typeface="+mn-lt"/>
              </a:rPr>
              <a:t>-Media-Plattformen.“</a:t>
            </a:r>
            <a:endParaRPr sz="2400" dirty="0">
              <a:latin typeface="+mn-lt"/>
            </a:endParaRPr>
          </a:p>
          <a:p>
            <a:pPr marL="0" indent="0">
              <a:lnSpc>
                <a:spcPct val="100000"/>
              </a:lnSpc>
              <a:buNone/>
              <a:defRPr/>
            </a:pPr>
            <a:r>
              <a:rPr lang="de-DE" sz="2400" dirty="0">
                <a:latin typeface="+mn-lt"/>
              </a:rPr>
              <a:t>„Plattformen sollten Inhalte vor der Veröffentlichung stärker moderieren, auch wenn dies die Meinungsfreiheit einschränkt.“</a:t>
            </a:r>
            <a:endParaRPr sz="2400" dirty="0">
              <a:latin typeface="+mn-lt"/>
            </a:endParaRPr>
          </a:p>
          <a:p>
            <a:pPr marL="0" indent="0">
              <a:lnSpc>
                <a:spcPct val="100000"/>
              </a:lnSpc>
              <a:buNone/>
              <a:defRPr/>
            </a:pPr>
            <a:r>
              <a:rPr lang="de-DE" sz="2400" dirty="0">
                <a:latin typeface="+mn-lt"/>
              </a:rPr>
              <a:t>„Der Staat sollte Plattformen stärker regulieren, auch wenn dies die Meinungsfreiheit einschränkt.“</a:t>
            </a:r>
            <a:endParaRPr sz="2400" dirty="0">
              <a:latin typeface="+mn-lt"/>
            </a:endParaRPr>
          </a:p>
          <a:p>
            <a:pPr marL="0" indent="0">
              <a:lnSpc>
                <a:spcPct val="100000"/>
              </a:lnSpc>
              <a:spcBef>
                <a:spcPts val="1200"/>
              </a:spcBef>
              <a:buNone/>
              <a:defRPr/>
            </a:pPr>
            <a:r>
              <a:rPr lang="de-DE" sz="2400" b="1" dirty="0">
                <a:latin typeface="+mn-lt"/>
              </a:rPr>
              <a:t>Dilemma-Diskussion:</a:t>
            </a:r>
            <a:endParaRPr sz="2400" dirty="0">
              <a:latin typeface="+mn-lt"/>
            </a:endParaRPr>
          </a:p>
          <a:p>
            <a:pPr marL="0" indent="0">
              <a:lnSpc>
                <a:spcPct val="100000"/>
              </a:lnSpc>
              <a:buNone/>
              <a:defRPr/>
            </a:pPr>
            <a:r>
              <a:rPr lang="de-DE" sz="2400" dirty="0">
                <a:latin typeface="+mn-lt"/>
              </a:rPr>
              <a:t>„Der Lügen-Artikel, der Leben rettet.“</a:t>
            </a:r>
            <a:endParaRPr sz="2400" dirty="0">
              <a:latin typeface="+mn-lt"/>
            </a:endParaRPr>
          </a:p>
          <a:p>
            <a:pPr marL="0" indent="0">
              <a:lnSpc>
                <a:spcPct val="100000"/>
              </a:lnSpc>
              <a:buNone/>
              <a:defRPr/>
            </a:pPr>
            <a:r>
              <a:rPr lang="de-DE" sz="2400" dirty="0">
                <a:latin typeface="+mn-lt"/>
              </a:rPr>
              <a:t>Ist es vertretbar, Desinformation zu verbreiten, wenn sie positive Konsequenzen hat/haben kann?</a:t>
            </a:r>
            <a:endParaRPr sz="2400" dirty="0">
              <a:latin typeface="+mn-lt"/>
            </a:endParaRPr>
          </a:p>
          <a:p>
            <a:pPr marL="0" indent="0">
              <a:lnSpc>
                <a:spcPct val="100000"/>
              </a:lnSpc>
              <a:spcBef>
                <a:spcPts val="1200"/>
              </a:spcBef>
              <a:buNone/>
              <a:defRPr/>
            </a:pPr>
            <a:r>
              <a:rPr lang="de-DE" sz="2400" b="1" dirty="0">
                <a:latin typeface="+mn-lt"/>
              </a:rPr>
              <a:t>Erstellung einer Ethik-Charta:</a:t>
            </a:r>
            <a:endParaRPr sz="2400" dirty="0">
              <a:latin typeface="+mn-lt"/>
            </a:endParaRPr>
          </a:p>
          <a:p>
            <a:pPr marL="0" indent="0">
              <a:lnSpc>
                <a:spcPct val="100000"/>
              </a:lnSpc>
              <a:buNone/>
              <a:defRPr/>
            </a:pPr>
            <a:r>
              <a:rPr lang="de-DE" sz="2400" dirty="0" err="1">
                <a:latin typeface="+mn-lt"/>
              </a:rPr>
              <a:t>Schüler:innen</a:t>
            </a:r>
            <a:r>
              <a:rPr lang="de-DE" sz="2400" dirty="0">
                <a:latin typeface="+mn-lt"/>
              </a:rPr>
              <a:t> entwickeln gemeinsam eine Charta, die die Verantwortung von </a:t>
            </a:r>
            <a:r>
              <a:rPr lang="de-DE" sz="2400" dirty="0" err="1">
                <a:latin typeface="+mn-lt"/>
              </a:rPr>
              <a:t>Konsument:innen</a:t>
            </a:r>
            <a:r>
              <a:rPr lang="de-DE" sz="2400" dirty="0">
                <a:latin typeface="+mn-lt"/>
              </a:rPr>
              <a:t>, Plattformen und </a:t>
            </a:r>
            <a:r>
              <a:rPr lang="de-DE" sz="2400" dirty="0" err="1">
                <a:latin typeface="+mn-lt"/>
              </a:rPr>
              <a:t>Journalist:innen</a:t>
            </a:r>
            <a:r>
              <a:rPr lang="de-DE" sz="2400" dirty="0">
                <a:latin typeface="+mn-lt"/>
              </a:rPr>
              <a:t> definiert.</a:t>
            </a:r>
            <a:endParaRPr sz="2400" dirty="0">
              <a:latin typeface="+mn-lt"/>
            </a:endParaRPr>
          </a:p>
          <a:p>
            <a:pPr marL="0" indent="0">
              <a:lnSpc>
                <a:spcPct val="100000"/>
              </a:lnSpc>
              <a:buNone/>
              <a:defRPr/>
            </a:pPr>
            <a:endParaRPr lang="de-DE" sz="2400" dirty="0">
              <a:latin typeface="+mn-lt"/>
            </a:endParaRPr>
          </a:p>
          <a:p>
            <a:pPr marL="0" indent="0">
              <a:lnSpc>
                <a:spcPct val="100000"/>
              </a:lnSpc>
              <a:buNone/>
              <a:defRPr/>
            </a:pPr>
            <a:endParaRPr lang="de-DE" sz="2400" dirty="0">
              <a:latin typeface="+mn-lt"/>
            </a:endParaRPr>
          </a:p>
        </p:txBody>
      </p:sp>
      <p:sp>
        <p:nvSpPr>
          <p:cNvPr id="1916768277" name="Titel 3"/>
          <p:cNvSpPr>
            <a:spLocks noGrp="1"/>
          </p:cNvSpPr>
          <p:nvPr>
            <p:ph type="title"/>
          </p:nvPr>
        </p:nvSpPr>
        <p:spPr bwMode="auto">
          <a:xfrm>
            <a:off x="947428" y="548829"/>
            <a:ext cx="9685076" cy="719932"/>
          </a:xfrm>
        </p:spPr>
        <p:txBody>
          <a:bodyPr>
            <a:normAutofit fontScale="90000"/>
          </a:bodyPr>
          <a:lstStyle/>
          <a:p>
            <a:pPr>
              <a:defRPr/>
            </a:pPr>
            <a:r>
              <a:rPr lang="de-DE" sz="3300"/>
              <a:t>Debriefing zur Förderung kritisch-reflexiver Medienkompetenz</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27227758" name="Inhaltsplatzhalter 2"/>
          <p:cNvSpPr>
            <a:spLocks noGrp="1"/>
          </p:cNvSpPr>
          <p:nvPr>
            <p:ph idx="12"/>
          </p:nvPr>
        </p:nvSpPr>
        <p:spPr bwMode="auto">
          <a:xfrm>
            <a:off x="1811524" y="2816932"/>
            <a:ext cx="3492388" cy="827769"/>
          </a:xfrm>
        </p:spPr>
        <p:txBody>
          <a:bodyPr/>
          <a:lstStyle/>
          <a:p>
            <a:pPr>
              <a:defRPr/>
            </a:pPr>
            <a:r>
              <a:rPr lang="de-DE" sz="3300">
                <a:solidFill>
                  <a:srgbClr val="00618F"/>
                </a:solidFill>
              </a:rPr>
              <a:t>KAFFEEPAUSE</a:t>
            </a:r>
            <a:endParaRPr/>
          </a:p>
        </p:txBody>
      </p:sp>
      <p:sp>
        <p:nvSpPr>
          <p:cNvPr id="483632481" name="Titel 3"/>
          <p:cNvSpPr>
            <a:spLocks noGrp="1"/>
          </p:cNvSpPr>
          <p:nvPr>
            <p:ph type="title"/>
          </p:nvPr>
        </p:nvSpPr>
        <p:spPr bwMode="auto"/>
        <p:txBody>
          <a:bodyPr/>
          <a:lstStyle/>
          <a:p>
            <a:pPr>
              <a:defRPr/>
            </a:pPr>
            <a:endParaRPr lang="de-DE"/>
          </a:p>
        </p:txBody>
      </p:sp>
      <p:pic>
        <p:nvPicPr>
          <p:cNvPr id="601614424" name="Grafik 6" descr="Kaffee mit einfarbiger Füllung"/>
          <p:cNvPicPr>
            <a:picLocks noChangeAspect="1"/>
          </p:cNvPicPr>
          <p:nvPr/>
        </p:nvPicPr>
        <p:blipFill rotWithShape="1">
          <a:blip r:embed="rId3"/>
          <a:stretch/>
        </p:blipFill>
        <p:spPr bwMode="auto">
          <a:xfrm>
            <a:off x="5867400" y="1622512"/>
            <a:ext cx="3612976" cy="3612976"/>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F3B047A2-E5F6-55AD-9FA3-A9331A159460}"/>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DBAD5ABB-DE28-CF54-D415-BBBE09CFAB8C}"/>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9026DE70-1392-2E13-5456-3E9075A523BB}"/>
              </a:ext>
            </a:extLst>
          </p:cNvPr>
          <p:cNvGraphicFramePr>
            <a:graphicFrameLocks noGrp="1"/>
          </p:cNvGraphicFramePr>
          <p:nvPr>
            <p:extLst>
              <p:ext uri="{D42A27DB-BD31-4B8C-83A1-F6EECF244321}">
                <p14:modId xmlns:p14="http://schemas.microsoft.com/office/powerpoint/2010/main" val="623027265"/>
              </p:ext>
            </p:extLst>
          </p:nvPr>
        </p:nvGraphicFramePr>
        <p:xfrm>
          <a:off x="911423" y="1485106"/>
          <a:ext cx="10513440" cy="4476750"/>
        </p:xfrm>
        <a:graphic>
          <a:graphicData uri="http://schemas.openxmlformats.org/drawingml/2006/table">
            <a:tbl>
              <a:tblPr bandRow="1">
                <a:tableStyleId>{2D5ABB26-0587-4C30-8999-92F81FD0307C}</a:tableStyleId>
              </a:tblPr>
              <a:tblGrid>
                <a:gridCol w="1128561">
                  <a:extLst>
                    <a:ext uri="{9D8B030D-6E8A-4147-A177-3AD203B41FA5}">
                      <a16:colId xmlns:a16="http://schemas.microsoft.com/office/drawing/2014/main" val="20000"/>
                    </a:ext>
                  </a:extLst>
                </a:gridCol>
                <a:gridCol w="9384879">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b="0">
                          <a:solidFill>
                            <a:srgbClr val="000000"/>
                          </a:solidFill>
                        </a:rPr>
                        <a:t>IV</a:t>
                      </a:r>
                      <a:endParaRPr sz="1050" b="0">
                        <a:solidFill>
                          <a:srgbClr val="000000"/>
                        </a:solidFill>
                      </a:endParaRPr>
                    </a:p>
                  </a:txBody>
                  <a:tcPr marL="45720" marR="45720" marT="22860" marB="22860"/>
                </a:tc>
                <a:tc>
                  <a:txBody>
                    <a:bodyPr/>
                    <a:lstStyle/>
                    <a:p>
                      <a:pPr>
                        <a:defRPr/>
                      </a:pPr>
                      <a:r>
                        <a:rPr lang="de-DE" sz="2400" b="0" dirty="0">
                          <a:solidFill>
                            <a:srgbClr val="000000"/>
                          </a:solidFill>
                        </a:rPr>
                        <a:t>Didaktische Wege zur Auseinandersetzung mit Fake News I: </a:t>
                      </a:r>
                      <a:r>
                        <a:rPr lang="de-DE" sz="2400" b="0" dirty="0" err="1">
                          <a:solidFill>
                            <a:srgbClr val="000000"/>
                          </a:solidFill>
                        </a:rPr>
                        <a:t>Debunking</a:t>
                      </a:r>
                      <a:endParaRPr sz="1050" b="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b="0">
                          <a:solidFill>
                            <a:srgbClr val="000000"/>
                          </a:solidFill>
                        </a:rPr>
                        <a:t>V</a:t>
                      </a:r>
                      <a:endParaRPr sz="1050" b="0">
                        <a:solidFill>
                          <a:srgbClr val="000000"/>
                        </a:solidFill>
                      </a:endParaRPr>
                    </a:p>
                  </a:txBody>
                  <a:tcPr marL="45720" marR="45720" marT="22860" marB="22860"/>
                </a:tc>
                <a:tc>
                  <a:txBody>
                    <a:bodyPr/>
                    <a:lstStyle/>
                    <a:p>
                      <a:pPr>
                        <a:defRPr/>
                      </a:pPr>
                      <a:r>
                        <a:rPr lang="de-DE" sz="2400" b="0" dirty="0">
                          <a:solidFill>
                            <a:srgbClr val="000000"/>
                          </a:solidFill>
                        </a:rPr>
                        <a:t>Didaktische Wege zur Auseinandersetzung mit Fake News II: </a:t>
                      </a:r>
                      <a:r>
                        <a:rPr lang="de-DE" sz="2400" b="0" dirty="0" err="1">
                          <a:solidFill>
                            <a:srgbClr val="000000"/>
                          </a:solidFill>
                        </a:rPr>
                        <a:t>Prebunking</a:t>
                      </a:r>
                      <a:endParaRPr sz="1050" b="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b="1">
                          <a:solidFill>
                            <a:srgbClr val="000000"/>
                          </a:solidFill>
                        </a:rPr>
                        <a:t>VI</a:t>
                      </a:r>
                      <a:endParaRPr sz="1050" b="1">
                        <a:solidFill>
                          <a:srgbClr val="000000"/>
                        </a:solidFill>
                      </a:endParaRPr>
                    </a:p>
                  </a:txBody>
                  <a:tcPr marL="45720" marR="45720" marT="22860" marB="22860"/>
                </a:tc>
                <a:tc>
                  <a:txBody>
                    <a:bodyPr/>
                    <a:lstStyle/>
                    <a:p>
                      <a:pPr>
                        <a:defRPr/>
                      </a:pPr>
                      <a:r>
                        <a:rPr lang="de-DE" sz="2400" b="1" dirty="0">
                          <a:solidFill>
                            <a:srgbClr val="000000"/>
                          </a:solidFill>
                        </a:rPr>
                        <a:t>Deepfakes – Desinformation in neuer Qualität?</a:t>
                      </a:r>
                      <a:endParaRPr sz="1050" b="1" dirty="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a:solidFill>
                            <a:srgbClr val="000000"/>
                          </a:solidFill>
                        </a:rPr>
                        <a:t>VII</a:t>
                      </a:r>
                      <a:endParaRPr sz="1050">
                        <a:solidFill>
                          <a:srgbClr val="000000"/>
                        </a:solidFill>
                      </a:endParaRPr>
                    </a:p>
                  </a:txBody>
                  <a:tcPr marL="45720" marR="45720" marT="22860" marB="22860"/>
                </a:tc>
                <a:tc>
                  <a:txBody>
                    <a:bodyPr/>
                    <a:lstStyle/>
                    <a:p>
                      <a:pPr>
                        <a:defRPr/>
                      </a:pPr>
                      <a:r>
                        <a:rPr lang="de-DE" sz="2400" dirty="0">
                          <a:solidFill>
                            <a:srgbClr val="000000"/>
                          </a:solidFill>
                        </a:rPr>
                        <a:t>Abschluss</a:t>
                      </a:r>
                      <a:endParaRPr sz="1050"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5092525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27874063" name="Inhaltsplatzhalter 2"/>
          <p:cNvSpPr>
            <a:spLocks noGrp="1"/>
          </p:cNvSpPr>
          <p:nvPr>
            <p:ph idx="12"/>
          </p:nvPr>
        </p:nvSpPr>
        <p:spPr bwMode="auto"/>
        <p:txBody>
          <a:bodyPr/>
          <a:lstStyle/>
          <a:p>
            <a:pPr>
              <a:defRPr/>
            </a:pPr>
            <a:endParaRPr lang="de-DE"/>
          </a:p>
        </p:txBody>
      </p:sp>
      <p:sp>
        <p:nvSpPr>
          <p:cNvPr id="1574675266" name="Titel 3"/>
          <p:cNvSpPr>
            <a:spLocks noGrp="1"/>
          </p:cNvSpPr>
          <p:nvPr>
            <p:ph type="title"/>
          </p:nvPr>
        </p:nvSpPr>
        <p:spPr bwMode="auto">
          <a:xfrm>
            <a:off x="947428" y="548829"/>
            <a:ext cx="9436894" cy="719932"/>
          </a:xfrm>
        </p:spPr>
        <p:txBody>
          <a:bodyPr/>
          <a:lstStyle/>
          <a:p>
            <a:pPr>
              <a:defRPr/>
            </a:pPr>
            <a:r>
              <a:rPr lang="de-DE" sz="3300"/>
              <a:t>Deepfakes – Desinformation in neuer Qualität?</a:t>
            </a:r>
            <a:endParaRPr/>
          </a:p>
        </p:txBody>
      </p:sp>
      <p:pic>
        <p:nvPicPr>
          <p:cNvPr id="13358175" name="Grafik 5"/>
          <p:cNvPicPr>
            <a:picLocks noChangeAspect="1"/>
          </p:cNvPicPr>
          <p:nvPr/>
        </p:nvPicPr>
        <p:blipFill rotWithShape="1">
          <a:blip r:embed="rId3"/>
          <a:srcRect l="22821" r="22545"/>
          <a:stretch/>
        </p:blipFill>
        <p:spPr bwMode="auto">
          <a:xfrm>
            <a:off x="479376" y="1485107"/>
            <a:ext cx="2880321" cy="2882441"/>
          </a:xfrm>
          <a:prstGeom prst="rect">
            <a:avLst/>
          </a:prstGeom>
        </p:spPr>
      </p:pic>
      <p:sp>
        <p:nvSpPr>
          <p:cNvPr id="215134611" name="Textfeld 7"/>
          <p:cNvSpPr txBox="1"/>
          <p:nvPr/>
        </p:nvSpPr>
        <p:spPr bwMode="auto">
          <a:xfrm>
            <a:off x="481752" y="4380124"/>
            <a:ext cx="2877945" cy="830997"/>
          </a:xfrm>
          <a:prstGeom prst="rect">
            <a:avLst/>
          </a:prstGeom>
          <a:noFill/>
        </p:spPr>
        <p:txBody>
          <a:bodyPr wrap="square">
            <a:spAutoFit/>
          </a:bodyPr>
          <a:lstStyle/>
          <a:p>
            <a:pPr>
              <a:defRPr/>
            </a:pPr>
            <a:r>
              <a:rPr lang="de-DE" sz="1200">
                <a:solidFill>
                  <a:schemeClr val="bg1">
                    <a:lumMod val="50000"/>
                  </a:schemeClr>
                </a:solidFill>
              </a:rPr>
              <a:t>https://correctiv.org/faktencheck/2023/03/22/kuenstliche-intelligenz-generiert-bilder-von-donald-trumps-festnahme-die-gab-es-aber-gar-nicht/</a:t>
            </a:r>
            <a:endParaRPr sz="900"/>
          </a:p>
        </p:txBody>
      </p:sp>
      <p:pic>
        <p:nvPicPr>
          <p:cNvPr id="1514131820" name="Grafik 8"/>
          <p:cNvPicPr>
            <a:picLocks noChangeAspect="1"/>
          </p:cNvPicPr>
          <p:nvPr/>
        </p:nvPicPr>
        <p:blipFill rotWithShape="1">
          <a:blip r:embed="rId4"/>
          <a:srcRect l="13599" t="2466" r="14414" b="2174"/>
          <a:stretch/>
        </p:blipFill>
        <p:spPr bwMode="auto">
          <a:xfrm>
            <a:off x="3539716" y="1495814"/>
            <a:ext cx="2772308" cy="3708412"/>
          </a:xfrm>
          <a:prstGeom prst="rect">
            <a:avLst/>
          </a:prstGeom>
        </p:spPr>
      </p:pic>
      <p:sp>
        <p:nvSpPr>
          <p:cNvPr id="655216657" name="Textfeld 10"/>
          <p:cNvSpPr txBox="1"/>
          <p:nvPr/>
        </p:nvSpPr>
        <p:spPr bwMode="auto">
          <a:xfrm>
            <a:off x="3542484" y="5265204"/>
            <a:ext cx="2769540" cy="830997"/>
          </a:xfrm>
          <a:prstGeom prst="rect">
            <a:avLst/>
          </a:prstGeom>
          <a:noFill/>
        </p:spPr>
        <p:txBody>
          <a:bodyPr wrap="square">
            <a:spAutoFit/>
          </a:bodyPr>
          <a:lstStyle/>
          <a:p>
            <a:pPr>
              <a:defRPr/>
            </a:pPr>
            <a:r>
              <a:rPr lang="de-DE" sz="1200">
                <a:solidFill>
                  <a:schemeClr val="bg1">
                    <a:lumMod val="50000"/>
                  </a:schemeClr>
                </a:solidFill>
              </a:rPr>
              <a:t>https://correctiv.org/wp-content/uploads/2023/03/Dieser-Telegram-Kanal-teilte-das-Bild-von-Wladimir-Putin-und-Xi-Jinping.jpg</a:t>
            </a:r>
            <a:endParaRPr sz="900"/>
          </a:p>
        </p:txBody>
      </p:sp>
      <p:pic>
        <p:nvPicPr>
          <p:cNvPr id="1019256347" name="Picture 2"/>
          <p:cNvPicPr>
            <a:picLocks noChangeAspect="1" noChangeArrowheads="1"/>
          </p:cNvPicPr>
          <p:nvPr/>
        </p:nvPicPr>
        <p:blipFill rotWithShape="1">
          <a:blip r:embed="rId5"/>
          <a:stretch/>
        </p:blipFill>
        <p:spPr bwMode="auto">
          <a:xfrm>
            <a:off x="6456040" y="1484784"/>
            <a:ext cx="2205038" cy="3305175"/>
          </a:xfrm>
          <a:prstGeom prst="rect">
            <a:avLst/>
          </a:prstGeom>
          <a:noFill/>
        </p:spPr>
      </p:pic>
      <p:sp>
        <p:nvSpPr>
          <p:cNvPr id="379042100" name="Textfeld 13"/>
          <p:cNvSpPr txBox="1"/>
          <p:nvPr/>
        </p:nvSpPr>
        <p:spPr bwMode="auto">
          <a:xfrm>
            <a:off x="6456040" y="4835768"/>
            <a:ext cx="2201302" cy="1015663"/>
          </a:xfrm>
          <a:prstGeom prst="rect">
            <a:avLst/>
          </a:prstGeom>
          <a:noFill/>
        </p:spPr>
        <p:txBody>
          <a:bodyPr wrap="square">
            <a:spAutoFit/>
          </a:bodyPr>
          <a:lstStyle/>
          <a:p>
            <a:pPr>
              <a:defRPr/>
            </a:pPr>
            <a:r>
              <a:rPr lang="de-DE" sz="1200">
                <a:solidFill>
                  <a:schemeClr val="bg1">
                    <a:lumMod val="50000"/>
                  </a:schemeClr>
                </a:solidFill>
              </a:rPr>
              <a:t>https://correctiv.org/faktencheck/2023/03/28/mode-papst-franziskus-nein-dieses-foto-mit-weissem-daunenmantel-ist-nicht-echt/</a:t>
            </a:r>
            <a:endParaRPr sz="900"/>
          </a:p>
        </p:txBody>
      </p:sp>
      <p:sp>
        <p:nvSpPr>
          <p:cNvPr id="1760941308" name="Rechteck: abgerundete Ecken 6"/>
          <p:cNvSpPr/>
          <p:nvPr/>
        </p:nvSpPr>
        <p:spPr bwMode="auto">
          <a:xfrm>
            <a:off x="1246378" y="2910837"/>
            <a:ext cx="1494000" cy="340519"/>
          </a:xfrm>
          <a:prstGeom prst="roundRect">
            <a:avLst>
              <a:gd name="adj" fmla="val 16667"/>
            </a:avLst>
          </a:prstGeom>
          <a:noFill/>
          <a:ln w="5080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522646427" name="Rechteck: abgerundete Ecken 9"/>
          <p:cNvSpPr/>
          <p:nvPr/>
        </p:nvSpPr>
        <p:spPr bwMode="auto">
          <a:xfrm>
            <a:off x="4421664" y="2711363"/>
            <a:ext cx="468052" cy="340519"/>
          </a:xfrm>
          <a:prstGeom prst="roundRect">
            <a:avLst>
              <a:gd name="adj" fmla="val 16667"/>
            </a:avLst>
          </a:prstGeom>
          <a:noFill/>
          <a:ln w="5080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485670925" name="Rechteck: abgerundete Ecken 14"/>
          <p:cNvSpPr/>
          <p:nvPr/>
        </p:nvSpPr>
        <p:spPr bwMode="auto">
          <a:xfrm>
            <a:off x="6636060" y="4113076"/>
            <a:ext cx="468052" cy="340519"/>
          </a:xfrm>
          <a:prstGeom prst="roundRect">
            <a:avLst>
              <a:gd name="adj" fmla="val 16667"/>
            </a:avLst>
          </a:prstGeom>
          <a:noFill/>
          <a:ln w="5080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
        <p:nvSpPr>
          <p:cNvPr id="177122699" name="Rechteck: abgerundete Ecken 15"/>
          <p:cNvSpPr/>
          <p:nvPr/>
        </p:nvSpPr>
        <p:spPr bwMode="auto">
          <a:xfrm>
            <a:off x="4020475" y="3854241"/>
            <a:ext cx="468052" cy="340519"/>
          </a:xfrm>
          <a:prstGeom prst="roundRect">
            <a:avLst>
              <a:gd name="adj" fmla="val 16667"/>
            </a:avLst>
          </a:prstGeom>
          <a:noFill/>
          <a:ln w="5080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pic>
        <p:nvPicPr>
          <p:cNvPr id="251995688" name="Grafik 19"/>
          <p:cNvPicPr>
            <a:picLocks noChangeAspect="1"/>
          </p:cNvPicPr>
          <p:nvPr/>
        </p:nvPicPr>
        <p:blipFill rotWithShape="1">
          <a:blip r:embed="rId6"/>
          <a:stretch/>
        </p:blipFill>
        <p:spPr bwMode="auto">
          <a:xfrm>
            <a:off x="8794757" y="1472318"/>
            <a:ext cx="2818852" cy="3919545"/>
          </a:xfrm>
          <a:prstGeom prst="rect">
            <a:avLst/>
          </a:prstGeom>
        </p:spPr>
      </p:pic>
      <p:sp>
        <p:nvSpPr>
          <p:cNvPr id="125991833" name="Textfeld 20"/>
          <p:cNvSpPr txBox="1"/>
          <p:nvPr/>
        </p:nvSpPr>
        <p:spPr bwMode="auto">
          <a:xfrm>
            <a:off x="8838809" y="5412488"/>
            <a:ext cx="2657791" cy="830997"/>
          </a:xfrm>
          <a:prstGeom prst="rect">
            <a:avLst/>
          </a:prstGeom>
          <a:noFill/>
        </p:spPr>
        <p:txBody>
          <a:bodyPr wrap="square">
            <a:spAutoFit/>
          </a:bodyPr>
          <a:lstStyle/>
          <a:p>
            <a:pPr>
              <a:defRPr/>
            </a:pPr>
            <a:r>
              <a:rPr lang="de-DE" sz="1200">
                <a:solidFill>
                  <a:schemeClr val="bg1">
                    <a:lumMod val="50000"/>
                  </a:schemeClr>
                </a:solidFill>
              </a:rPr>
              <a:t>https://correctiv.org/faktencheck/2023/11/08/dieses-bild-von-einem-mann-mit-fuenf-kindern-in-gaza-wurde-mit-kuenstlicher-intelligenz-generiert/</a:t>
            </a:r>
            <a:endParaRPr sz="900"/>
          </a:p>
        </p:txBody>
      </p:sp>
      <p:sp>
        <p:nvSpPr>
          <p:cNvPr id="519137269" name="Rechteck: abgerundete Ecken 21"/>
          <p:cNvSpPr/>
          <p:nvPr/>
        </p:nvSpPr>
        <p:spPr bwMode="auto">
          <a:xfrm>
            <a:off x="9529704" y="3309917"/>
            <a:ext cx="1458000" cy="340519"/>
          </a:xfrm>
          <a:prstGeom prst="roundRect">
            <a:avLst>
              <a:gd name="adj" fmla="val 16667"/>
            </a:avLst>
          </a:prstGeom>
          <a:noFill/>
          <a:ln w="5080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609413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6464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712269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856709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191372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0941308" grpId="0" animBg="1"/>
      <p:bldP spid="522646427" grpId="0" animBg="1"/>
      <p:bldP spid="485670925" grpId="0" animBg="1"/>
      <p:bldP spid="177122699" grpId="0" animBg="1"/>
      <p:bldP spid="519137269"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7933466" name="Inhaltsplatzhalter 2"/>
          <p:cNvSpPr>
            <a:spLocks noGrp="1"/>
          </p:cNvSpPr>
          <p:nvPr>
            <p:ph idx="12"/>
          </p:nvPr>
        </p:nvSpPr>
        <p:spPr bwMode="auto">
          <a:xfrm>
            <a:off x="947428" y="1772356"/>
            <a:ext cx="10178071" cy="4637176"/>
          </a:xfrm>
        </p:spPr>
        <p:txBody>
          <a:bodyPr/>
          <a:lstStyle/>
          <a:p>
            <a:pPr>
              <a:lnSpc>
                <a:spcPct val="100000"/>
              </a:lnSpc>
              <a:spcAft>
                <a:spcPts val="300"/>
              </a:spcAft>
              <a:buClr>
                <a:schemeClr val="accent2"/>
              </a:buClr>
              <a:buFont typeface="Arial"/>
              <a:buChar char="•"/>
              <a:defRPr/>
            </a:pPr>
            <a:r>
              <a:rPr lang="de-DE" sz="2400" dirty="0">
                <a:latin typeface="+mn-lt"/>
              </a:rPr>
              <a:t>Deepfakes sind mit KI erstellte oder manipulierte Medieninhalte (Bild, Video, Audio), die Realität nachahmen</a:t>
            </a:r>
            <a:endParaRPr sz="2400" dirty="0">
              <a:latin typeface="+mn-lt"/>
            </a:endParaRPr>
          </a:p>
          <a:p>
            <a:pPr>
              <a:lnSpc>
                <a:spcPct val="100000"/>
              </a:lnSpc>
              <a:spcAft>
                <a:spcPts val="300"/>
              </a:spcAft>
              <a:buClr>
                <a:schemeClr val="accent2"/>
              </a:buClr>
              <a:buFont typeface="Arial"/>
              <a:buChar char="•"/>
              <a:defRPr/>
            </a:pPr>
            <a:r>
              <a:rPr lang="de-DE" sz="2400" dirty="0">
                <a:latin typeface="+mn-lt"/>
              </a:rPr>
              <a:t>Sie wirken bereits täuschend echt und werden durch Technologiefortschritte immer schwieriger zu erkennen sein</a:t>
            </a:r>
            <a:endParaRPr sz="2400" dirty="0">
              <a:latin typeface="+mn-lt"/>
            </a:endParaRPr>
          </a:p>
          <a:p>
            <a:pPr>
              <a:lnSpc>
                <a:spcPct val="100000"/>
              </a:lnSpc>
              <a:spcAft>
                <a:spcPts val="300"/>
              </a:spcAft>
              <a:buClr>
                <a:schemeClr val="accent2"/>
              </a:buClr>
              <a:buFont typeface="Arial"/>
              <a:buChar char="•"/>
              <a:defRPr/>
            </a:pPr>
            <a:r>
              <a:rPr lang="de-DE" sz="2400" dirty="0">
                <a:latin typeface="+mn-lt"/>
              </a:rPr>
              <a:t>Über verschiedene Plattformen und Apps kostengünstig und schnell produzierbar </a:t>
            </a:r>
            <a:r>
              <a:rPr lang="de-DE" sz="2400" dirty="0">
                <a:latin typeface="+mn-lt"/>
                <a:sym typeface="Wingdings" panose="05000000000000000000" pitchFamily="2" charset="2"/>
              </a:rPr>
              <a:t></a:t>
            </a:r>
            <a:r>
              <a:rPr lang="de-DE" sz="2400" dirty="0">
                <a:latin typeface="+mn-lt"/>
              </a:rPr>
              <a:t> Flut an Falschinformation</a:t>
            </a:r>
            <a:endParaRPr sz="2400" dirty="0">
              <a:latin typeface="+mn-lt"/>
            </a:endParaRPr>
          </a:p>
          <a:p>
            <a:pPr>
              <a:lnSpc>
                <a:spcPct val="100000"/>
              </a:lnSpc>
              <a:spcAft>
                <a:spcPts val="300"/>
              </a:spcAft>
              <a:buClr>
                <a:schemeClr val="accent2"/>
              </a:buClr>
              <a:buFont typeface="Arial"/>
              <a:buChar char="•"/>
              <a:defRPr/>
            </a:pPr>
            <a:r>
              <a:rPr lang="de-DE" sz="2400" dirty="0">
                <a:latin typeface="+mn-lt"/>
              </a:rPr>
              <a:t>Urheber kennzeichnen Deepfakes häufig, was in der Verbreitung schnell untergeht </a:t>
            </a:r>
            <a:r>
              <a:rPr lang="de-DE" sz="2400" dirty="0">
                <a:latin typeface="+mn-lt"/>
                <a:sym typeface="Wingdings" panose="05000000000000000000" pitchFamily="2" charset="2"/>
              </a:rPr>
              <a:t></a:t>
            </a:r>
            <a:r>
              <a:rPr lang="de-DE" sz="2400" dirty="0">
                <a:latin typeface="+mn-lt"/>
              </a:rPr>
              <a:t> nicht immer Desinformation!</a:t>
            </a:r>
            <a:endParaRPr sz="2400" dirty="0">
              <a:latin typeface="+mn-lt"/>
            </a:endParaRPr>
          </a:p>
        </p:txBody>
      </p:sp>
      <p:sp>
        <p:nvSpPr>
          <p:cNvPr id="1057463307" name="Titel 3"/>
          <p:cNvSpPr txBox="1"/>
          <p:nvPr/>
        </p:nvSpPr>
        <p:spPr bwMode="auto">
          <a:xfrm>
            <a:off x="947428" y="548829"/>
            <a:ext cx="9436894" cy="719932"/>
          </a:xfrm>
          <a:prstGeom prst="rect">
            <a:avLst/>
          </a:prstGeom>
        </p:spPr>
        <p:txBody>
          <a:bodyPr anchor="b" anchorCtr="0"/>
          <a:lstStyle>
            <a:lvl1pPr algn="l" rtl="0">
              <a:spcBef>
                <a:spcPts val="0"/>
              </a:spcBef>
              <a:spcAft>
                <a:spcPts val="0"/>
              </a:spcAft>
              <a:defRPr sz="4400">
                <a:solidFill>
                  <a:schemeClr val="tx1"/>
                </a:solidFill>
                <a:latin typeface="+mj-lt"/>
                <a:ea typeface="+mj-ea"/>
                <a:cs typeface="+mj-cs"/>
              </a:defRPr>
            </a:lvl1pPr>
            <a:lvl2pPr algn="l" rtl="0">
              <a:spcBef>
                <a:spcPts val="0"/>
              </a:spcBef>
              <a:spcAft>
                <a:spcPts val="0"/>
              </a:spcAft>
              <a:defRPr sz="4400">
                <a:solidFill>
                  <a:srgbClr val="004F8F"/>
                </a:solidFill>
                <a:latin typeface="Arial Narrow"/>
                <a:ea typeface="Arial Narrow"/>
                <a:cs typeface="Arial Narrow"/>
              </a:defRPr>
            </a:lvl2pPr>
            <a:lvl3pPr algn="l" rtl="0">
              <a:spcBef>
                <a:spcPts val="0"/>
              </a:spcBef>
              <a:spcAft>
                <a:spcPts val="0"/>
              </a:spcAft>
              <a:defRPr sz="4400">
                <a:solidFill>
                  <a:srgbClr val="004F8F"/>
                </a:solidFill>
                <a:latin typeface="Arial Narrow"/>
                <a:ea typeface="Arial Narrow"/>
                <a:cs typeface="Arial Narrow"/>
              </a:defRPr>
            </a:lvl3pPr>
            <a:lvl4pPr algn="l" rtl="0">
              <a:spcBef>
                <a:spcPts val="0"/>
              </a:spcBef>
              <a:spcAft>
                <a:spcPts val="0"/>
              </a:spcAft>
              <a:defRPr sz="4400">
                <a:solidFill>
                  <a:srgbClr val="004F8F"/>
                </a:solidFill>
                <a:latin typeface="Arial Narrow"/>
                <a:ea typeface="Arial Narrow"/>
                <a:cs typeface="Arial Narrow"/>
              </a:defRPr>
            </a:lvl4pPr>
            <a:lvl5pPr algn="l" rtl="0">
              <a:spcBef>
                <a:spcPts val="0"/>
              </a:spcBef>
              <a:spcAft>
                <a:spcPts val="0"/>
              </a:spcAft>
              <a:defRPr sz="4400">
                <a:solidFill>
                  <a:srgbClr val="004F8F"/>
                </a:solidFill>
                <a:latin typeface="Arial Narrow"/>
                <a:ea typeface="Arial Narrow"/>
                <a:cs typeface="Arial Narrow"/>
              </a:defRPr>
            </a:lvl5pPr>
            <a:lvl6pPr marL="457200" algn="l" rtl="0">
              <a:spcBef>
                <a:spcPts val="0"/>
              </a:spcBef>
              <a:spcAft>
                <a:spcPts val="0"/>
              </a:spcAft>
              <a:defRPr sz="4400">
                <a:solidFill>
                  <a:srgbClr val="004F8F"/>
                </a:solidFill>
                <a:latin typeface="Arial Narrow"/>
                <a:ea typeface="Arial Narrow"/>
                <a:cs typeface="Arial Narrow"/>
              </a:defRPr>
            </a:lvl6pPr>
            <a:lvl7pPr marL="914400" algn="l" rtl="0">
              <a:spcBef>
                <a:spcPts val="0"/>
              </a:spcBef>
              <a:spcAft>
                <a:spcPts val="0"/>
              </a:spcAft>
              <a:defRPr sz="4400">
                <a:solidFill>
                  <a:srgbClr val="004F8F"/>
                </a:solidFill>
                <a:latin typeface="Arial Narrow"/>
                <a:ea typeface="Arial Narrow"/>
                <a:cs typeface="Arial Narrow"/>
              </a:defRPr>
            </a:lvl7pPr>
            <a:lvl8pPr marL="1371600" algn="l" rtl="0">
              <a:spcBef>
                <a:spcPts val="0"/>
              </a:spcBef>
              <a:spcAft>
                <a:spcPts val="0"/>
              </a:spcAft>
              <a:defRPr sz="4400">
                <a:solidFill>
                  <a:srgbClr val="004F8F"/>
                </a:solidFill>
                <a:latin typeface="Arial Narrow"/>
                <a:ea typeface="Arial Narrow"/>
                <a:cs typeface="Arial Narrow"/>
              </a:defRPr>
            </a:lvl8pPr>
            <a:lvl9pPr marL="1828800" algn="l" rtl="0">
              <a:spcBef>
                <a:spcPts val="0"/>
              </a:spcBef>
              <a:spcAft>
                <a:spcPts val="0"/>
              </a:spcAft>
              <a:defRPr sz="4400">
                <a:solidFill>
                  <a:srgbClr val="004F8F"/>
                </a:solidFill>
                <a:latin typeface="Arial Narrow"/>
                <a:ea typeface="Arial Narrow"/>
                <a:cs typeface="Arial Narrow"/>
              </a:defRPr>
            </a:lvl9pPr>
          </a:lstStyle>
          <a:p>
            <a:pPr>
              <a:defRPr/>
            </a:pPr>
            <a:r>
              <a:rPr lang="de-DE" sz="3300" dirty="0"/>
              <a:t>Deepfakes – </a:t>
            </a:r>
          </a:p>
          <a:p>
            <a:pPr>
              <a:defRPr/>
            </a:pPr>
            <a:r>
              <a:rPr lang="de-DE" sz="3300" dirty="0"/>
              <a:t>Desinformation in neuer Qualität?</a:t>
            </a:r>
            <a:endParaRPr sz="22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75937129" name="Inhaltsplatzhalter 2"/>
          <p:cNvSpPr>
            <a:spLocks noGrp="1"/>
          </p:cNvSpPr>
          <p:nvPr>
            <p:ph idx="12"/>
          </p:nvPr>
        </p:nvSpPr>
        <p:spPr bwMode="auto">
          <a:xfrm>
            <a:off x="6636060" y="1708931"/>
            <a:ext cx="4489439" cy="4924425"/>
          </a:xfrm>
        </p:spPr>
        <p:txBody>
          <a:bodyPr/>
          <a:lstStyle/>
          <a:p>
            <a:pPr>
              <a:lnSpc>
                <a:spcPct val="100000"/>
              </a:lnSpc>
              <a:spcAft>
                <a:spcPts val="900"/>
              </a:spcAft>
              <a:buClr>
                <a:schemeClr val="accent2"/>
              </a:buClr>
              <a:buFont typeface="Arial" panose="020B0604020202020204" pitchFamily="34" charset="0"/>
              <a:buChar char="•"/>
              <a:defRPr/>
            </a:pPr>
            <a:r>
              <a:rPr lang="de-DE" sz="2400" dirty="0">
                <a:latin typeface="+mn-lt"/>
              </a:rPr>
              <a:t>Menschen fällen Urteile zu Glaubwürdigkeit von Bildern &amp; Videos hauptsächlich aufgrund visueller Aspekte und können gefälschte Produkte schlecht erkennen </a:t>
            </a:r>
            <a:endParaRPr sz="2400" dirty="0">
              <a:latin typeface="+mn-lt"/>
            </a:endParaRPr>
          </a:p>
          <a:p>
            <a:pPr>
              <a:lnSpc>
                <a:spcPct val="100000"/>
              </a:lnSpc>
              <a:spcAft>
                <a:spcPts val="900"/>
              </a:spcAft>
              <a:buClr>
                <a:schemeClr val="accent2"/>
              </a:buClr>
              <a:buFont typeface="Arial" panose="020B0604020202020204" pitchFamily="34" charset="0"/>
              <a:buChar char="•"/>
              <a:defRPr/>
            </a:pPr>
            <a:r>
              <a:rPr lang="de-DE" sz="2400" dirty="0">
                <a:latin typeface="+mn-lt"/>
              </a:rPr>
              <a:t>Annahme, dass Strategien des </a:t>
            </a:r>
            <a:r>
              <a:rPr lang="de-DE" sz="2400" dirty="0" err="1">
                <a:latin typeface="+mn-lt"/>
              </a:rPr>
              <a:t>Debunkings</a:t>
            </a:r>
            <a:r>
              <a:rPr lang="de-DE" sz="2400" dirty="0">
                <a:latin typeface="+mn-lt"/>
              </a:rPr>
              <a:t> und </a:t>
            </a:r>
            <a:r>
              <a:rPr lang="de-DE" sz="2400" dirty="0" err="1">
                <a:latin typeface="+mn-lt"/>
              </a:rPr>
              <a:t>Prebunkings</a:t>
            </a:r>
            <a:r>
              <a:rPr lang="de-DE" sz="2400" dirty="0">
                <a:latin typeface="+mn-lt"/>
              </a:rPr>
              <a:t> auch bei Deepfakes hilfreich sind</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neue Studie zeigt allerdings gerade bei Deepfakes kaum Effekte </a:t>
            </a:r>
            <a:r>
              <a:rPr lang="de-DE" sz="2400" dirty="0">
                <a:solidFill>
                  <a:schemeClr val="bg1">
                    <a:lumMod val="50000"/>
                  </a:schemeClr>
                </a:solidFill>
              </a:rPr>
              <a:t>(Marten &amp; Stadtler, 2025)</a:t>
            </a:r>
          </a:p>
        </p:txBody>
      </p:sp>
      <p:sp>
        <p:nvSpPr>
          <p:cNvPr id="1328966783" name="Titel 3"/>
          <p:cNvSpPr>
            <a:spLocks noGrp="1"/>
          </p:cNvSpPr>
          <p:nvPr>
            <p:ph type="title"/>
          </p:nvPr>
        </p:nvSpPr>
        <p:spPr bwMode="auto">
          <a:xfrm>
            <a:off x="970942" y="555090"/>
            <a:ext cx="10117058" cy="719932"/>
          </a:xfrm>
        </p:spPr>
        <p:txBody>
          <a:bodyPr>
            <a:normAutofit fontScale="90000"/>
          </a:bodyPr>
          <a:lstStyle/>
          <a:p>
            <a:pPr>
              <a:defRPr/>
            </a:pPr>
            <a:r>
              <a:rPr lang="de-DE" sz="3300" dirty="0"/>
              <a:t>Strategien zur Bewertung </a:t>
            </a:r>
            <a:br>
              <a:rPr lang="de-DE" sz="3300" dirty="0"/>
            </a:br>
            <a:r>
              <a:rPr lang="de-DE" sz="3300" dirty="0"/>
              <a:t>der Glaubwürdigkeit einer Information</a:t>
            </a:r>
            <a:endParaRPr dirty="0"/>
          </a:p>
        </p:txBody>
      </p:sp>
      <p:pic>
        <p:nvPicPr>
          <p:cNvPr id="1818462629" name="Inhaltsplatzhalter 6"/>
          <p:cNvPicPr>
            <a:picLocks noChangeAspect="1"/>
          </p:cNvPicPr>
          <p:nvPr/>
        </p:nvPicPr>
        <p:blipFill rotWithShape="1">
          <a:blip r:embed="rId3"/>
          <a:srcRect t="8274"/>
          <a:stretch/>
        </p:blipFill>
        <p:spPr bwMode="auto">
          <a:xfrm>
            <a:off x="1019436" y="1556792"/>
            <a:ext cx="5364596" cy="4527567"/>
          </a:xfrm>
          <a:prstGeom prst="rect">
            <a:avLst/>
          </a:prstGeom>
        </p:spPr>
      </p:pic>
      <p:sp>
        <p:nvSpPr>
          <p:cNvPr id="78785051" name="Textfeld 6"/>
          <p:cNvSpPr txBox="1"/>
          <p:nvPr/>
        </p:nvSpPr>
        <p:spPr bwMode="auto">
          <a:xfrm>
            <a:off x="1212882" y="6089130"/>
            <a:ext cx="3096344" cy="276999"/>
          </a:xfrm>
          <a:prstGeom prst="rect">
            <a:avLst/>
          </a:prstGeom>
          <a:noFill/>
        </p:spPr>
        <p:txBody>
          <a:bodyPr wrap="square" rtlCol="0">
            <a:spAutoFit/>
          </a:bodyPr>
          <a:lstStyle/>
          <a:p>
            <a:pPr>
              <a:defRPr/>
            </a:pPr>
            <a:r>
              <a:rPr lang="de-DE" sz="1200" dirty="0">
                <a:solidFill>
                  <a:schemeClr val="bg1">
                    <a:lumMod val="50000"/>
                  </a:schemeClr>
                </a:solidFill>
              </a:rPr>
              <a:t>Marten &amp; Stadtler 2025: 2</a:t>
            </a:r>
            <a:endParaRPr sz="1200" dirty="0"/>
          </a:p>
        </p:txBody>
      </p:sp>
      <p:sp>
        <p:nvSpPr>
          <p:cNvPr id="1353931785" name="Rechteck: abgerundete Ecken 7"/>
          <p:cNvSpPr/>
          <p:nvPr/>
        </p:nvSpPr>
        <p:spPr bwMode="auto">
          <a:xfrm>
            <a:off x="1091444" y="3248979"/>
            <a:ext cx="2196244" cy="792000"/>
          </a:xfrm>
          <a:prstGeom prst="roundRect">
            <a:avLst>
              <a:gd name="adj" fmla="val 16667"/>
            </a:avLst>
          </a:prstGeom>
          <a:noFill/>
          <a:ln w="57150" cap="flat" cmpd="sng" algn="ctr">
            <a:solidFill>
              <a:srgbClr val="FF0000"/>
            </a:solidFill>
            <a:prstDash val="solid"/>
            <a:bevel/>
            <a:headEnd type="none" w="med" len="med"/>
            <a:tailEnd type="none" w="med" len="med"/>
          </a:ln>
          <a:effectLst/>
        </p:spPr>
        <p:txBody>
          <a:bodyPr vert="horz" wrap="square" lIns="45720" tIns="45720" rIns="45720" bIns="45720" numCol="1" rtlCol="0" anchor="t" anchorCtr="0" compatLnSpc="1">
            <a:prstTxWarp prst="textNoShape">
              <a:avLst/>
            </a:prstTxWarp>
            <a:spAutoFit/>
          </a:bodyPr>
          <a:lstStyle/>
          <a:p>
            <a:pPr defTabSz="457200">
              <a:defRPr/>
            </a:pPr>
            <a:endParaRPr lang="de-DE" sz="1400">
              <a:solidFill>
                <a:srgbClr val="004F8F"/>
              </a:solidFill>
              <a:latin typeface="Georgia"/>
              <a:ea typeface="Georgia"/>
              <a:cs typeface="Georgi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666058669" name="Inhaltsplatzhalter 2"/>
          <p:cNvSpPr>
            <a:spLocks noGrp="1"/>
          </p:cNvSpPr>
          <p:nvPr>
            <p:ph idx="12"/>
          </p:nvPr>
        </p:nvSpPr>
        <p:spPr bwMode="auto">
          <a:xfrm>
            <a:off x="1033299" y="1804578"/>
            <a:ext cx="6817246" cy="3993899"/>
          </a:xfrm>
        </p:spPr>
        <p:txBody>
          <a:bodyPr/>
          <a:lstStyle/>
          <a:p>
            <a:pPr marL="0" indent="0">
              <a:lnSpc>
                <a:spcPct val="100000"/>
              </a:lnSpc>
              <a:spcAft>
                <a:spcPts val="1500"/>
              </a:spcAft>
              <a:buClr>
                <a:schemeClr val="accent2"/>
              </a:buClr>
              <a:buNone/>
              <a:defRPr/>
            </a:pPr>
            <a:r>
              <a:rPr lang="de-DE" sz="2400" dirty="0">
                <a:latin typeface="+mn-lt"/>
              </a:rPr>
              <a:t>Drei Schritte</a:t>
            </a:r>
            <a:endParaRPr sz="2400" dirty="0">
              <a:latin typeface="+mn-lt"/>
            </a:endParaRPr>
          </a:p>
          <a:p>
            <a:pPr marL="457200" indent="-457200">
              <a:lnSpc>
                <a:spcPct val="100000"/>
              </a:lnSpc>
              <a:spcAft>
                <a:spcPts val="1500"/>
              </a:spcAft>
              <a:buClr>
                <a:schemeClr val="accent2"/>
              </a:buClr>
              <a:buFont typeface="+mj-lt"/>
              <a:buAutoNum type="arabicParenR"/>
              <a:defRPr/>
            </a:pPr>
            <a:r>
              <a:rPr lang="de-DE" sz="2400" dirty="0">
                <a:latin typeface="+mn-lt"/>
              </a:rPr>
              <a:t>Gibt es optische Auffälligkeiten?</a:t>
            </a:r>
            <a:endParaRPr sz="2400" dirty="0">
              <a:latin typeface="+mn-lt"/>
            </a:endParaRPr>
          </a:p>
          <a:p>
            <a:pPr marL="457200" indent="-457200">
              <a:lnSpc>
                <a:spcPct val="100000"/>
              </a:lnSpc>
              <a:spcAft>
                <a:spcPts val="1500"/>
              </a:spcAft>
              <a:buClr>
                <a:schemeClr val="accent2"/>
              </a:buClr>
              <a:buFont typeface="+mj-lt"/>
              <a:buAutoNum type="arabicParenR"/>
              <a:defRPr/>
            </a:pPr>
            <a:r>
              <a:rPr lang="de-DE" sz="2400" dirty="0">
                <a:latin typeface="+mn-lt"/>
              </a:rPr>
              <a:t>Stichwortsuche in Medienberichten über Suchmaschinen</a:t>
            </a:r>
            <a:endParaRPr sz="2400" dirty="0">
              <a:latin typeface="+mn-lt"/>
            </a:endParaRPr>
          </a:p>
          <a:p>
            <a:pPr marL="457200" indent="-457200">
              <a:lnSpc>
                <a:spcPct val="100000"/>
              </a:lnSpc>
              <a:spcAft>
                <a:spcPts val="1500"/>
              </a:spcAft>
              <a:buClr>
                <a:schemeClr val="accent2"/>
              </a:buClr>
              <a:buFont typeface="+mj-lt"/>
              <a:buAutoNum type="arabicParenR"/>
              <a:defRPr/>
            </a:pPr>
            <a:r>
              <a:rPr lang="de-DE" sz="2400" dirty="0">
                <a:latin typeface="+mn-lt"/>
              </a:rPr>
              <a:t>Bilderrückwärtssuche mit Suchmaschinen, Browsererweiterung oder Apps </a:t>
            </a:r>
            <a:endParaRPr sz="2400" dirty="0">
              <a:latin typeface="+mn-lt"/>
            </a:endParaRPr>
          </a:p>
        </p:txBody>
      </p:sp>
      <p:sp>
        <p:nvSpPr>
          <p:cNvPr id="279721841" name="Titel 3"/>
          <p:cNvSpPr>
            <a:spLocks noGrp="1"/>
          </p:cNvSpPr>
          <p:nvPr>
            <p:ph type="title"/>
          </p:nvPr>
        </p:nvSpPr>
        <p:spPr bwMode="auto">
          <a:xfrm>
            <a:off x="970942" y="543560"/>
            <a:ext cx="9436894" cy="719932"/>
          </a:xfrm>
        </p:spPr>
        <p:txBody>
          <a:bodyPr/>
          <a:lstStyle/>
          <a:p>
            <a:pPr>
              <a:defRPr/>
            </a:pPr>
            <a:r>
              <a:rPr lang="de-DE" sz="3300"/>
              <a:t>Debunking von Deepfakes</a:t>
            </a:r>
            <a:endParaRPr/>
          </a:p>
        </p:txBody>
      </p:sp>
      <p:pic>
        <p:nvPicPr>
          <p:cNvPr id="1629376547" name="Grafik 5"/>
          <p:cNvPicPr>
            <a:picLocks noChangeAspect="1"/>
          </p:cNvPicPr>
          <p:nvPr/>
        </p:nvPicPr>
        <p:blipFill rotWithShape="1">
          <a:blip r:embed="rId3"/>
          <a:srcRect l="30592" r="29986"/>
          <a:stretch/>
        </p:blipFill>
        <p:spPr bwMode="auto">
          <a:xfrm>
            <a:off x="7456452" y="2121827"/>
            <a:ext cx="2650955" cy="3676650"/>
          </a:xfrm>
          <a:prstGeom prst="rect">
            <a:avLst/>
          </a:prstGeom>
        </p:spPr>
      </p:pic>
      <p:sp>
        <p:nvSpPr>
          <p:cNvPr id="3" name="Textfeld 2">
            <a:extLst>
              <a:ext uri="{FF2B5EF4-FFF2-40B4-BE49-F238E27FC236}">
                <a16:creationId xmlns:a16="http://schemas.microsoft.com/office/drawing/2014/main" id="{B55B6567-E832-BAE1-DA36-D81368C22997}"/>
              </a:ext>
            </a:extLst>
          </p:cNvPr>
          <p:cNvSpPr txBox="1"/>
          <p:nvPr/>
        </p:nvSpPr>
        <p:spPr>
          <a:xfrm>
            <a:off x="6901407" y="5883553"/>
            <a:ext cx="4155138" cy="430887"/>
          </a:xfrm>
          <a:prstGeom prst="rect">
            <a:avLst/>
          </a:prstGeom>
          <a:noFill/>
        </p:spPr>
        <p:txBody>
          <a:bodyPr wrap="square">
            <a:spAutoFit/>
          </a:bodyPr>
          <a:lstStyle/>
          <a:p>
            <a:r>
              <a:rPr lang="de-DE" sz="1050" dirty="0">
                <a:solidFill>
                  <a:srgbClr val="000000"/>
                </a:solidFill>
              </a:rPr>
              <a:t>https://correctiv.org/faktencheck/2024/02/13/trump-und-putin-beim-weintrinken-dieses-foto-wurde-mit-kuenstlicher-intelligenz-erstellt/</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61228449" name="Inhaltsplatzhalter 2"/>
          <p:cNvSpPr>
            <a:spLocks noGrp="1"/>
          </p:cNvSpPr>
          <p:nvPr>
            <p:ph idx="12"/>
          </p:nvPr>
        </p:nvSpPr>
        <p:spPr bwMode="auto">
          <a:xfrm>
            <a:off x="947428" y="1625600"/>
            <a:ext cx="10178071" cy="4783932"/>
          </a:xfrm>
        </p:spPr>
        <p:txBody>
          <a:bodyPr>
            <a:noAutofit/>
          </a:bodyPr>
          <a:lstStyle/>
          <a:p>
            <a:pPr marL="0" indent="0">
              <a:lnSpc>
                <a:spcPct val="100000"/>
              </a:lnSpc>
              <a:buClr>
                <a:schemeClr val="accent2"/>
              </a:buClr>
              <a:buNone/>
              <a:defRPr/>
            </a:pPr>
            <a:r>
              <a:rPr lang="de-DE" sz="2400" dirty="0">
                <a:latin typeface="+mn-lt"/>
              </a:rPr>
              <a:t>Entwickeln Sie in der Gruppe eine </a:t>
            </a:r>
            <a:r>
              <a:rPr lang="de-DE" sz="2400" b="1" dirty="0">
                <a:latin typeface="+mn-lt"/>
              </a:rPr>
              <a:t>konkrete Aufgabenstellung</a:t>
            </a:r>
            <a:r>
              <a:rPr lang="de-DE" sz="2400" dirty="0">
                <a:latin typeface="+mn-lt"/>
              </a:rPr>
              <a:t>, um den Ansatz, Deepfakes von den </a:t>
            </a:r>
            <a:r>
              <a:rPr lang="de-DE" sz="2400" dirty="0" err="1">
                <a:latin typeface="+mn-lt"/>
              </a:rPr>
              <a:t>Schüler:innen</a:t>
            </a:r>
            <a:r>
              <a:rPr lang="de-DE" sz="2400" dirty="0">
                <a:latin typeface="+mn-lt"/>
              </a:rPr>
              <a:t> erstellen zu lassen, im Unterricht umzusetzen.</a:t>
            </a:r>
            <a:endParaRPr sz="2400" dirty="0">
              <a:latin typeface="+mn-lt"/>
            </a:endParaRPr>
          </a:p>
          <a:p>
            <a:pPr marL="0" indent="0">
              <a:lnSpc>
                <a:spcPct val="100000"/>
              </a:lnSpc>
              <a:buClr>
                <a:schemeClr val="accent2"/>
              </a:buClr>
              <a:buNone/>
              <a:defRPr/>
            </a:pPr>
            <a:endParaRPr lang="de-DE" sz="2400" dirty="0">
              <a:latin typeface="+mn-lt"/>
            </a:endParaRPr>
          </a:p>
          <a:p>
            <a:pPr marL="0" indent="0">
              <a:lnSpc>
                <a:spcPct val="100000"/>
              </a:lnSpc>
              <a:buClr>
                <a:schemeClr val="accent2"/>
              </a:buClr>
              <a:buNone/>
              <a:defRPr/>
            </a:pPr>
            <a:r>
              <a:rPr lang="de-DE" sz="2400" dirty="0">
                <a:latin typeface="+mn-lt"/>
              </a:rPr>
              <a:t>Achten Sie darauf, dass</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es in der Aufgabe um die </a:t>
            </a:r>
            <a:r>
              <a:rPr lang="de-DE" sz="2400" b="1" dirty="0">
                <a:latin typeface="+mn-lt"/>
              </a:rPr>
              <a:t>Anwendung der Manipulationstechniken </a:t>
            </a:r>
            <a:r>
              <a:rPr lang="de-DE" sz="2400" dirty="0">
                <a:latin typeface="+mn-lt"/>
              </a:rPr>
              <a:t>von Desinformation geht,</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ein </a:t>
            </a:r>
            <a:r>
              <a:rPr lang="de-DE" sz="2400" b="1" dirty="0">
                <a:latin typeface="+mn-lt"/>
              </a:rPr>
              <a:t>aktuelles, politisches Thema </a:t>
            </a:r>
            <a:r>
              <a:rPr lang="de-DE" sz="2400" dirty="0">
                <a:latin typeface="+mn-lt"/>
              </a:rPr>
              <a:t>(mit Bezug zu Ihrem Lehrplan) aufgegriffen wird.</a:t>
            </a:r>
          </a:p>
          <a:p>
            <a:pPr>
              <a:lnSpc>
                <a:spcPct val="100000"/>
              </a:lnSpc>
              <a:buClr>
                <a:schemeClr val="accent2"/>
              </a:buClr>
              <a:buFont typeface="Arial" panose="020B0604020202020204" pitchFamily="34" charset="0"/>
              <a:buChar char="•"/>
              <a:defRPr/>
            </a:pPr>
            <a:r>
              <a:rPr lang="de-DE" sz="2400" dirty="0">
                <a:latin typeface="+mn-lt"/>
              </a:rPr>
              <a:t>Probieren Sie dazu gerne die KI-Tools in der letzten Spalte der Taskcards aus. </a:t>
            </a:r>
          </a:p>
          <a:p>
            <a:pPr>
              <a:lnSpc>
                <a:spcPct val="100000"/>
              </a:lnSpc>
              <a:buClr>
                <a:schemeClr val="accent2"/>
              </a:buClr>
              <a:buFont typeface="Arial" panose="020B0604020202020204" pitchFamily="34" charset="0"/>
              <a:buChar char="•"/>
              <a:defRPr/>
            </a:pPr>
            <a:r>
              <a:rPr lang="de-DE" sz="2400" dirty="0">
                <a:latin typeface="+mn-lt"/>
              </a:rPr>
              <a:t>Posten Sie Ihre Aufgabenstellung dann bitte in der </a:t>
            </a:r>
            <a:r>
              <a:rPr lang="de-DE" sz="2400" b="1" dirty="0">
                <a:latin typeface="+mn-lt"/>
              </a:rPr>
              <a:t>zweiten Taskcards-Pinnwand</a:t>
            </a:r>
            <a:r>
              <a:rPr lang="de-DE" sz="2400" dirty="0">
                <a:latin typeface="+mn-lt"/>
              </a:rPr>
              <a:t>.</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a:lnSpc>
                <a:spcPct val="100000"/>
              </a:lnSpc>
              <a:buClr>
                <a:schemeClr val="accent2"/>
              </a:buClr>
              <a:buFont typeface="Wingdings" panose="05000000000000000000" pitchFamily="2" charset="2"/>
              <a:buChar char="Ø"/>
              <a:defRPr/>
            </a:pPr>
            <a:r>
              <a:rPr lang="de-DE" sz="2400" dirty="0">
                <a:latin typeface="+mn-lt"/>
              </a:rPr>
              <a:t>Breakout-Räume: 25 Minuten</a:t>
            </a:r>
            <a:endParaRPr sz="2400" dirty="0">
              <a:latin typeface="+mn-lt"/>
            </a:endParaRPr>
          </a:p>
          <a:p>
            <a:pPr>
              <a:defRPr/>
            </a:pPr>
            <a:endParaRPr lang="de-DE" sz="2400" dirty="0"/>
          </a:p>
        </p:txBody>
      </p:sp>
      <p:sp>
        <p:nvSpPr>
          <p:cNvPr id="1754220294" name="Titel 3"/>
          <p:cNvSpPr>
            <a:spLocks noGrp="1"/>
          </p:cNvSpPr>
          <p:nvPr>
            <p:ph type="title"/>
          </p:nvPr>
        </p:nvSpPr>
        <p:spPr bwMode="auto">
          <a:xfrm>
            <a:off x="947428" y="548680"/>
            <a:ext cx="9436894" cy="719932"/>
          </a:xfrm>
        </p:spPr>
        <p:txBody>
          <a:bodyPr/>
          <a:lstStyle/>
          <a:p>
            <a:pPr>
              <a:defRPr/>
            </a:pPr>
            <a:r>
              <a:rPr lang="de-DE" sz="3300" dirty="0"/>
              <a:t>Erprobungsphase III: </a:t>
            </a:r>
            <a:br>
              <a:rPr lang="de-DE" sz="3300" dirty="0"/>
            </a:br>
            <a:r>
              <a:rPr lang="de-DE" sz="3300" dirty="0"/>
              <a:t>Deepfakes selbst erstellen</a:t>
            </a:r>
            <a:endParaRP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88265891" name="Inhaltsplatzhalter 2"/>
          <p:cNvSpPr>
            <a:spLocks noGrp="1"/>
          </p:cNvSpPr>
          <p:nvPr>
            <p:ph idx="12"/>
          </p:nvPr>
        </p:nvSpPr>
        <p:spPr bwMode="auto">
          <a:xfrm>
            <a:off x="1883570" y="2838028"/>
            <a:ext cx="3960403" cy="3571504"/>
          </a:xfrm>
        </p:spPr>
        <p:txBody>
          <a:bodyPr/>
          <a:lstStyle/>
          <a:p>
            <a:pPr marL="0" indent="0">
              <a:lnSpc>
                <a:spcPct val="100000"/>
              </a:lnSpc>
              <a:buNone/>
              <a:defRPr/>
            </a:pPr>
            <a:r>
              <a:rPr lang="de-DE" sz="3300" dirty="0">
                <a:latin typeface="+mn-lt"/>
              </a:rPr>
              <a:t>Vorstellung der Ergebnisse im Plenum</a:t>
            </a:r>
            <a:endParaRPr dirty="0">
              <a:latin typeface="+mn-lt"/>
            </a:endParaRPr>
          </a:p>
        </p:txBody>
      </p:sp>
      <p:sp>
        <p:nvSpPr>
          <p:cNvPr id="731400062" name="Titel 3"/>
          <p:cNvSpPr>
            <a:spLocks noGrp="1"/>
          </p:cNvSpPr>
          <p:nvPr>
            <p:ph type="title"/>
          </p:nvPr>
        </p:nvSpPr>
        <p:spPr bwMode="auto">
          <a:xfrm>
            <a:off x="947428" y="548680"/>
            <a:ext cx="9436894" cy="719932"/>
          </a:xfrm>
        </p:spPr>
        <p:txBody>
          <a:bodyPr/>
          <a:lstStyle/>
          <a:p>
            <a:pPr>
              <a:defRPr/>
            </a:pPr>
            <a:endParaRPr lang="de-DE" sz="3300"/>
          </a:p>
        </p:txBody>
      </p:sp>
      <p:pic>
        <p:nvPicPr>
          <p:cNvPr id="1627417906" name="Grafik 6" descr="Kundenbewertung mit einfarbiger Füllung"/>
          <p:cNvPicPr>
            <a:picLocks noChangeAspect="1"/>
          </p:cNvPicPr>
          <p:nvPr/>
        </p:nvPicPr>
        <p:blipFill rotWithShape="1">
          <a:blip r:embed="rId3"/>
          <a:stretch/>
        </p:blipFill>
        <p:spPr bwMode="auto">
          <a:xfrm>
            <a:off x="5665875" y="2207061"/>
            <a:ext cx="3612600" cy="3612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18850149" name="Titel 1"/>
          <p:cNvSpPr>
            <a:spLocks noGrp="1"/>
          </p:cNvSpPr>
          <p:nvPr>
            <p:ph type="title"/>
          </p:nvPr>
        </p:nvSpPr>
        <p:spPr bwMode="auto"/>
        <p:txBody>
          <a:bodyPr/>
          <a:lstStyle/>
          <a:p>
            <a:pPr>
              <a:defRPr/>
            </a:pPr>
            <a:endParaRPr lang="de-DE"/>
          </a:p>
        </p:txBody>
      </p:sp>
      <p:pic>
        <p:nvPicPr>
          <p:cNvPr id="501790079" name="Bildplatzhalter 6" descr="Kamera mit einfarbiger Füllung"/>
          <p:cNvPicPr>
            <a:picLocks noGrp="1" noChangeAspect="1"/>
          </p:cNvPicPr>
          <p:nvPr>
            <p:ph type="pic" sz="quarter" idx="12"/>
          </p:nvPr>
        </p:nvPicPr>
        <p:blipFill rotWithShape="1">
          <a:blip r:embed="rId3"/>
          <a:srcRect t="14929" b="14929"/>
          <a:stretch/>
        </p:blipFill>
        <p:spPr bwMode="auto">
          <a:xfrm>
            <a:off x="6095150" y="1938735"/>
            <a:ext cx="4249323" cy="2980531"/>
          </a:xfrm>
          <a:prstGeom prst="rect">
            <a:avLst/>
          </a:prstGeom>
        </p:spPr>
      </p:pic>
      <p:sp>
        <p:nvSpPr>
          <p:cNvPr id="976894309" name="Inhaltsplatzhalter 4"/>
          <p:cNvSpPr>
            <a:spLocks noGrp="1"/>
          </p:cNvSpPr>
          <p:nvPr>
            <p:ph idx="1"/>
          </p:nvPr>
        </p:nvSpPr>
        <p:spPr bwMode="auto">
          <a:xfrm>
            <a:off x="1344322" y="2384884"/>
            <a:ext cx="4571658" cy="3304568"/>
          </a:xfrm>
        </p:spPr>
        <p:txBody>
          <a:bodyPr/>
          <a:lstStyle/>
          <a:p>
            <a:pPr>
              <a:lnSpc>
                <a:spcPct val="100000"/>
              </a:lnSpc>
              <a:defRPr/>
            </a:pPr>
            <a:r>
              <a:rPr lang="de-DE" sz="3300" dirty="0">
                <a:solidFill>
                  <a:srgbClr val="000000"/>
                </a:solidFill>
              </a:rPr>
              <a:t>…Sie Fake News schon einmal im Unterricht behandelt haben.</a:t>
            </a:r>
            <a:endParaRPr dirty="0">
              <a:solidFill>
                <a:srgbClr val="000000"/>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55981327" name="Inhaltsplatzhalter 2"/>
          <p:cNvSpPr>
            <a:spLocks noGrp="1"/>
          </p:cNvSpPr>
          <p:nvPr>
            <p:ph idx="12"/>
          </p:nvPr>
        </p:nvSpPr>
        <p:spPr bwMode="auto"/>
        <p:txBody>
          <a:bodyPr>
            <a:normAutofit fontScale="92500" lnSpcReduction="10000"/>
          </a:bodyPr>
          <a:lstStyle/>
          <a:p>
            <a:pPr marL="0" indent="0">
              <a:lnSpc>
                <a:spcPct val="100000"/>
              </a:lnSpc>
              <a:buClr>
                <a:schemeClr val="accent2"/>
              </a:buClr>
              <a:buNone/>
              <a:defRPr/>
            </a:pPr>
            <a:r>
              <a:rPr lang="de-DE" sz="2400" b="1" dirty="0">
                <a:latin typeface="+mn-lt"/>
              </a:rPr>
              <a:t>Reflexion über das Erstellen von Deepfakes mit Positionierung</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„Es ist erstaunlich, wie schnell wir Deepfakes herstellen konnten.“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„KI-erstellte Bilder können täuschend echt wirken.“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„Die Echtheit von Bildern und Videos sollte man immer hinterfragen.“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„KI-erstellte Inhalte sollten gekennzeichnet werden müssen.“</a:t>
            </a:r>
            <a:endParaRPr sz="2400" dirty="0">
              <a:latin typeface="+mn-lt"/>
            </a:endParaRPr>
          </a:p>
          <a:p>
            <a:pPr>
              <a:lnSpc>
                <a:spcPct val="100000"/>
              </a:lnSpc>
              <a:buClr>
                <a:schemeClr val="accent2"/>
              </a:buClr>
              <a:buFont typeface="Arial" panose="020B0604020202020204" pitchFamily="34" charset="0"/>
              <a:buChar char="•"/>
              <a:defRPr/>
            </a:pPr>
            <a:endParaRPr lang="de-DE" sz="2400" dirty="0">
              <a:latin typeface="+mn-lt"/>
            </a:endParaRPr>
          </a:p>
          <a:p>
            <a:pPr marL="0" indent="0">
              <a:lnSpc>
                <a:spcPct val="100000"/>
              </a:lnSpc>
              <a:buClr>
                <a:schemeClr val="accent2"/>
              </a:buClr>
              <a:buNone/>
              <a:defRPr/>
            </a:pPr>
            <a:r>
              <a:rPr lang="de-DE" sz="2400" b="1" dirty="0">
                <a:latin typeface="+mn-lt"/>
              </a:rPr>
              <a:t>Förderung netzpolitischer Kompetenz</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Thematisierung der Kennzeichnungspflicht von KI-erstellten Inhalten Beispiel des AI Acts der Europäischen Union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AI Act wurde am 21. Mai 2024 vom Rat der Europäischen Union verabschiedet</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Die Verordnung ist das weltweit erste umfassende Regelwerk für Künstliche Intelligenz</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Beinhaltet auch eine Transparenzpflicht: künstlich erzeugte oder bearbeitete Inhalte (Bilder, Videos, Audios) müssen eindeutig als solche gekennzeichnet werden</a:t>
            </a:r>
            <a:endParaRPr sz="2400" dirty="0">
              <a:latin typeface="+mn-lt"/>
            </a:endParaRPr>
          </a:p>
          <a:p>
            <a:pPr>
              <a:lnSpc>
                <a:spcPct val="100000"/>
              </a:lnSpc>
              <a:buClr>
                <a:schemeClr val="accent2"/>
              </a:buClr>
              <a:buFont typeface="Arial" panose="020B0604020202020204" pitchFamily="34" charset="0"/>
              <a:buChar char="•"/>
              <a:defRPr/>
            </a:pPr>
            <a:r>
              <a:rPr lang="de-DE" sz="2400" dirty="0">
                <a:latin typeface="+mn-lt"/>
              </a:rPr>
              <a:t>EU-Mitgliedstaaten müssen AI Act nun in nationales Recht umsetzen</a:t>
            </a:r>
          </a:p>
          <a:p>
            <a:pPr marL="312738" lvl="3" indent="0">
              <a:lnSpc>
                <a:spcPct val="100000"/>
              </a:lnSpc>
              <a:buClr>
                <a:schemeClr val="accent2"/>
              </a:buClr>
              <a:buNone/>
              <a:defRPr/>
            </a:pPr>
            <a:r>
              <a:rPr lang="de-DE" sz="2400" dirty="0">
                <a:latin typeface="+mn-lt"/>
              </a:rPr>
              <a:t>(Bundesregierung 2025)</a:t>
            </a:r>
            <a:endParaRPr sz="2400" dirty="0">
              <a:latin typeface="+mn-lt"/>
            </a:endParaRPr>
          </a:p>
          <a:p>
            <a:pPr>
              <a:lnSpc>
                <a:spcPct val="100000"/>
              </a:lnSpc>
              <a:buFont typeface="Symbol"/>
              <a:buChar char="-"/>
              <a:defRPr/>
            </a:pPr>
            <a:endParaRPr lang="de-DE" sz="2400" dirty="0">
              <a:highlight>
                <a:srgbClr val="FFFF00"/>
              </a:highlight>
              <a:latin typeface="+mn-lt"/>
            </a:endParaRPr>
          </a:p>
          <a:p>
            <a:pPr>
              <a:lnSpc>
                <a:spcPct val="100000"/>
              </a:lnSpc>
              <a:defRPr/>
            </a:pPr>
            <a:endParaRPr lang="de-DE" sz="2400" dirty="0">
              <a:latin typeface="+mn-lt"/>
            </a:endParaRPr>
          </a:p>
        </p:txBody>
      </p:sp>
      <p:sp>
        <p:nvSpPr>
          <p:cNvPr id="2007320644" name="Titel 3"/>
          <p:cNvSpPr>
            <a:spLocks noGrp="1"/>
          </p:cNvSpPr>
          <p:nvPr>
            <p:ph type="title"/>
          </p:nvPr>
        </p:nvSpPr>
        <p:spPr bwMode="auto">
          <a:xfrm>
            <a:off x="947428" y="548680"/>
            <a:ext cx="9436894" cy="719932"/>
          </a:xfrm>
        </p:spPr>
        <p:txBody>
          <a:bodyPr/>
          <a:lstStyle/>
          <a:p>
            <a:pPr>
              <a:defRPr/>
            </a:pPr>
            <a:r>
              <a:rPr lang="de-DE" sz="3300" dirty="0"/>
              <a:t>Debriefing </a:t>
            </a:r>
            <a:br>
              <a:rPr lang="de-DE" sz="3300" dirty="0"/>
            </a:br>
            <a:r>
              <a:rPr lang="de-DE" sz="3300" dirty="0"/>
              <a:t>für den anwendungsorientierten Ansatz</a:t>
            </a:r>
            <a:endParaRP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492BC7E5-4F8A-B12C-B481-8EAFDA2F29CC}"/>
            </a:ext>
          </a:extLst>
        </p:cNvPr>
        <p:cNvGrpSpPr/>
        <p:nvPr/>
      </p:nvGrpSpPr>
      <p:grpSpPr bwMode="auto">
        <a:xfrm>
          <a:off x="0" y="0"/>
          <a:ext cx="0" cy="0"/>
          <a:chOff x="0" y="0"/>
          <a:chExt cx="0" cy="0"/>
        </a:xfrm>
      </p:grpSpPr>
      <p:sp>
        <p:nvSpPr>
          <p:cNvPr id="1885905396" name="Titel 3">
            <a:extLst>
              <a:ext uri="{FF2B5EF4-FFF2-40B4-BE49-F238E27FC236}">
                <a16:creationId xmlns:a16="http://schemas.microsoft.com/office/drawing/2014/main" id="{E6EEC087-25DE-E48F-EB04-444D446C053E}"/>
              </a:ext>
            </a:extLst>
          </p:cNvPr>
          <p:cNvSpPr>
            <a:spLocks noGrp="1"/>
          </p:cNvSpPr>
          <p:nvPr>
            <p:ph type="title"/>
          </p:nvPr>
        </p:nvSpPr>
        <p:spPr bwMode="auto">
          <a:xfrm>
            <a:off x="983432" y="548680"/>
            <a:ext cx="9436894" cy="719932"/>
          </a:xfrm>
        </p:spPr>
        <p:txBody>
          <a:bodyPr/>
          <a:lstStyle/>
          <a:p>
            <a:pPr>
              <a:defRPr/>
            </a:pPr>
            <a:r>
              <a:rPr lang="de-DE" sz="3300"/>
              <a:t>Aufbau der Fortbildung</a:t>
            </a:r>
            <a:endParaRPr/>
          </a:p>
        </p:txBody>
      </p:sp>
      <p:graphicFrame>
        <p:nvGraphicFramePr>
          <p:cNvPr id="1695423502" name="Tabelle 6">
            <a:extLst>
              <a:ext uri="{FF2B5EF4-FFF2-40B4-BE49-F238E27FC236}">
                <a16:creationId xmlns:a16="http://schemas.microsoft.com/office/drawing/2014/main" id="{F462B289-A79D-E3AA-EA57-F4ED13ABCCDD}"/>
              </a:ext>
            </a:extLst>
          </p:cNvPr>
          <p:cNvGraphicFramePr>
            <a:graphicFrameLocks noGrp="1"/>
          </p:cNvGraphicFramePr>
          <p:nvPr>
            <p:extLst>
              <p:ext uri="{D42A27DB-BD31-4B8C-83A1-F6EECF244321}">
                <p14:modId xmlns:p14="http://schemas.microsoft.com/office/powerpoint/2010/main" val="2490190919"/>
              </p:ext>
            </p:extLst>
          </p:nvPr>
        </p:nvGraphicFramePr>
        <p:xfrm>
          <a:off x="911423" y="1485106"/>
          <a:ext cx="10513440" cy="4476750"/>
        </p:xfrm>
        <a:graphic>
          <a:graphicData uri="http://schemas.openxmlformats.org/drawingml/2006/table">
            <a:tbl>
              <a:tblPr bandRow="1">
                <a:tableStyleId>{2D5ABB26-0587-4C30-8999-92F81FD0307C}</a:tableStyleId>
              </a:tblPr>
              <a:tblGrid>
                <a:gridCol w="1128561">
                  <a:extLst>
                    <a:ext uri="{9D8B030D-6E8A-4147-A177-3AD203B41FA5}">
                      <a16:colId xmlns:a16="http://schemas.microsoft.com/office/drawing/2014/main" val="20000"/>
                    </a:ext>
                  </a:extLst>
                </a:gridCol>
                <a:gridCol w="9384879">
                  <a:extLst>
                    <a:ext uri="{9D8B030D-6E8A-4147-A177-3AD203B41FA5}">
                      <a16:colId xmlns:a16="http://schemas.microsoft.com/office/drawing/2014/main" val="20001"/>
                    </a:ext>
                  </a:extLst>
                </a:gridCol>
              </a:tblGrid>
              <a:tr h="447675">
                <a:tc>
                  <a:txBody>
                    <a:bodyPr/>
                    <a:lstStyle/>
                    <a:p>
                      <a:pPr>
                        <a:defRPr/>
                      </a:pPr>
                      <a:r>
                        <a:rPr lang="de-DE" sz="2400" b="0">
                          <a:solidFill>
                            <a:srgbClr val="000000"/>
                          </a:solidFill>
                        </a:rPr>
                        <a:t>I</a:t>
                      </a:r>
                      <a:endParaRPr sz="1050">
                        <a:solidFill>
                          <a:srgbClr val="000000"/>
                        </a:solidFill>
                      </a:endParaRPr>
                    </a:p>
                  </a:txBody>
                  <a:tcPr marL="45720" marR="45720" marT="22860" marB="22860"/>
                </a:tc>
                <a:tc>
                  <a:txBody>
                    <a:bodyPr/>
                    <a:lstStyle/>
                    <a:p>
                      <a:pPr>
                        <a:defRPr/>
                      </a:pPr>
                      <a:r>
                        <a:rPr lang="de-DE" sz="2400" b="0">
                          <a:solidFill>
                            <a:srgbClr val="000000"/>
                          </a:solidFill>
                        </a:rPr>
                        <a:t>Begrüßung &amp; Einführung</a:t>
                      </a:r>
                      <a:endParaRPr sz="1050">
                        <a:solidFill>
                          <a:srgbClr val="000000"/>
                        </a:solidFill>
                      </a:endParaRPr>
                    </a:p>
                  </a:txBody>
                  <a:tcPr marL="45720" marR="45720" marT="22860" marB="22860"/>
                </a:tc>
                <a:extLst>
                  <a:ext uri="{0D108BD9-81ED-4DB2-BD59-A6C34878D82A}">
                    <a16:rowId xmlns:a16="http://schemas.microsoft.com/office/drawing/2014/main" val="10000"/>
                  </a:ext>
                </a:extLst>
              </a:tr>
              <a:tr h="447675">
                <a:tc>
                  <a:txBody>
                    <a:bodyPr/>
                    <a:lstStyle/>
                    <a:p>
                      <a:pPr>
                        <a:defRPr/>
                      </a:pPr>
                      <a:r>
                        <a:rPr lang="de-DE" sz="2400" b="0">
                          <a:solidFill>
                            <a:srgbClr val="000000"/>
                          </a:solidFill>
                        </a:rPr>
                        <a:t>II</a:t>
                      </a:r>
                      <a:endParaRPr sz="1050">
                        <a:solidFill>
                          <a:srgbClr val="000000"/>
                        </a:solidFill>
                      </a:endParaRPr>
                    </a:p>
                  </a:txBody>
                  <a:tcPr marL="45720" marR="45720" marT="22860" marB="22860"/>
                </a:tc>
                <a:tc>
                  <a:txBody>
                    <a:bodyPr/>
                    <a:lstStyle/>
                    <a:p>
                      <a:pPr>
                        <a:defRPr/>
                      </a:pPr>
                      <a:r>
                        <a:rPr lang="de-DE" sz="2400" b="0" dirty="0">
                          <a:solidFill>
                            <a:srgbClr val="000000"/>
                          </a:solidFill>
                        </a:rPr>
                        <a:t>Politische Medienbildung in der digitalen Welt</a:t>
                      </a:r>
                      <a:endParaRPr sz="1050" dirty="0">
                        <a:solidFill>
                          <a:srgbClr val="000000"/>
                        </a:solidFill>
                      </a:endParaRPr>
                    </a:p>
                  </a:txBody>
                  <a:tcPr marL="45720" marR="45720" marT="22860" marB="22860"/>
                </a:tc>
                <a:extLst>
                  <a:ext uri="{0D108BD9-81ED-4DB2-BD59-A6C34878D82A}">
                    <a16:rowId xmlns:a16="http://schemas.microsoft.com/office/drawing/2014/main" val="10001"/>
                  </a:ext>
                </a:extLst>
              </a:tr>
              <a:tr h="447675">
                <a:tc>
                  <a:txBody>
                    <a:bodyPr/>
                    <a:lstStyle/>
                    <a:p>
                      <a:pPr>
                        <a:defRPr/>
                      </a:pPr>
                      <a:r>
                        <a:rPr lang="de-DE" sz="2400">
                          <a:solidFill>
                            <a:srgbClr val="000000"/>
                          </a:solidFill>
                        </a:rPr>
                        <a:t>III</a:t>
                      </a:r>
                      <a:endParaRPr sz="1050">
                        <a:solidFill>
                          <a:srgbClr val="000000"/>
                        </a:solidFill>
                      </a:endParaRPr>
                    </a:p>
                  </a:txBody>
                  <a:tcPr marL="45720" marR="45720" marT="22860" marB="22860"/>
                </a:tc>
                <a:tc>
                  <a:txBody>
                    <a:bodyPr/>
                    <a:lstStyle/>
                    <a:p>
                      <a:pPr>
                        <a:defRPr/>
                      </a:pPr>
                      <a:r>
                        <a:rPr lang="de-DE" sz="2400">
                          <a:solidFill>
                            <a:srgbClr val="000000"/>
                          </a:solidFill>
                        </a:rPr>
                        <a:t>Was sind Fake News und wie verbreiten sie sich?</a:t>
                      </a:r>
                      <a:endParaRPr sz="1050">
                        <a:solidFill>
                          <a:srgbClr val="000000"/>
                        </a:solidFill>
                      </a:endParaRPr>
                    </a:p>
                  </a:txBody>
                  <a:tcPr marL="45720" marR="45720" marT="22860" marB="22860"/>
                </a:tc>
                <a:extLst>
                  <a:ext uri="{0D108BD9-81ED-4DB2-BD59-A6C34878D82A}">
                    <a16:rowId xmlns:a16="http://schemas.microsoft.com/office/drawing/2014/main" val="10002"/>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3"/>
                  </a:ext>
                </a:extLst>
              </a:tr>
              <a:tr h="447675">
                <a:tc>
                  <a:txBody>
                    <a:bodyPr/>
                    <a:lstStyle/>
                    <a:p>
                      <a:pPr>
                        <a:defRPr/>
                      </a:pPr>
                      <a:r>
                        <a:rPr lang="de-DE" sz="2400" b="0">
                          <a:solidFill>
                            <a:srgbClr val="000000"/>
                          </a:solidFill>
                        </a:rPr>
                        <a:t>IV</a:t>
                      </a:r>
                      <a:endParaRPr sz="1050" b="0">
                        <a:solidFill>
                          <a:srgbClr val="000000"/>
                        </a:solidFill>
                      </a:endParaRPr>
                    </a:p>
                  </a:txBody>
                  <a:tcPr marL="45720" marR="45720" marT="22860" marB="22860"/>
                </a:tc>
                <a:tc>
                  <a:txBody>
                    <a:bodyPr/>
                    <a:lstStyle/>
                    <a:p>
                      <a:pPr>
                        <a:defRPr/>
                      </a:pPr>
                      <a:r>
                        <a:rPr lang="de-DE" sz="2400" b="0" dirty="0">
                          <a:solidFill>
                            <a:srgbClr val="000000"/>
                          </a:solidFill>
                        </a:rPr>
                        <a:t>Didaktische Wege zur Auseinandersetzung mit Fake News I: </a:t>
                      </a:r>
                      <a:r>
                        <a:rPr lang="de-DE" sz="2400" b="0" dirty="0" err="1">
                          <a:solidFill>
                            <a:srgbClr val="000000"/>
                          </a:solidFill>
                        </a:rPr>
                        <a:t>Debunking</a:t>
                      </a:r>
                      <a:endParaRPr sz="1050" b="0" dirty="0">
                        <a:solidFill>
                          <a:srgbClr val="000000"/>
                        </a:solidFill>
                      </a:endParaRPr>
                    </a:p>
                  </a:txBody>
                  <a:tcPr marL="45720" marR="45720" marT="22860" marB="22860"/>
                </a:tc>
                <a:extLst>
                  <a:ext uri="{0D108BD9-81ED-4DB2-BD59-A6C34878D82A}">
                    <a16:rowId xmlns:a16="http://schemas.microsoft.com/office/drawing/2014/main" val="10004"/>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Mittagspause</a:t>
                      </a:r>
                      <a:endParaRPr sz="1050" dirty="0">
                        <a:solidFill>
                          <a:srgbClr val="000000"/>
                        </a:solidFill>
                      </a:endParaRPr>
                    </a:p>
                  </a:txBody>
                  <a:tcPr marL="45720" marR="45720" marT="22860" marB="22860"/>
                </a:tc>
                <a:extLst>
                  <a:ext uri="{0D108BD9-81ED-4DB2-BD59-A6C34878D82A}">
                    <a16:rowId xmlns:a16="http://schemas.microsoft.com/office/drawing/2014/main" val="10005"/>
                  </a:ext>
                </a:extLst>
              </a:tr>
              <a:tr h="447675">
                <a:tc>
                  <a:txBody>
                    <a:bodyPr/>
                    <a:lstStyle/>
                    <a:p>
                      <a:pPr>
                        <a:defRPr/>
                      </a:pPr>
                      <a:r>
                        <a:rPr lang="de-DE" sz="2400" b="0">
                          <a:solidFill>
                            <a:srgbClr val="000000"/>
                          </a:solidFill>
                        </a:rPr>
                        <a:t>V</a:t>
                      </a:r>
                      <a:endParaRPr sz="1050" b="0">
                        <a:solidFill>
                          <a:srgbClr val="000000"/>
                        </a:solidFill>
                      </a:endParaRPr>
                    </a:p>
                  </a:txBody>
                  <a:tcPr marL="45720" marR="45720" marT="22860" marB="22860"/>
                </a:tc>
                <a:tc>
                  <a:txBody>
                    <a:bodyPr/>
                    <a:lstStyle/>
                    <a:p>
                      <a:pPr>
                        <a:defRPr/>
                      </a:pPr>
                      <a:r>
                        <a:rPr lang="de-DE" sz="2400" b="0" dirty="0">
                          <a:solidFill>
                            <a:srgbClr val="000000"/>
                          </a:solidFill>
                        </a:rPr>
                        <a:t>Didaktische Wege zur Auseinandersetzung mit Fake News II: </a:t>
                      </a:r>
                      <a:r>
                        <a:rPr lang="de-DE" sz="2400" b="0" dirty="0" err="1">
                          <a:solidFill>
                            <a:srgbClr val="000000"/>
                          </a:solidFill>
                        </a:rPr>
                        <a:t>Prebunking</a:t>
                      </a:r>
                      <a:endParaRPr sz="1050" b="0" dirty="0">
                        <a:solidFill>
                          <a:srgbClr val="000000"/>
                        </a:solidFill>
                      </a:endParaRPr>
                    </a:p>
                  </a:txBody>
                  <a:tcPr marL="45720" marR="45720" marT="22860" marB="22860"/>
                </a:tc>
                <a:extLst>
                  <a:ext uri="{0D108BD9-81ED-4DB2-BD59-A6C34878D82A}">
                    <a16:rowId xmlns:a16="http://schemas.microsoft.com/office/drawing/2014/main" val="10006"/>
                  </a:ext>
                </a:extLst>
              </a:tr>
              <a:tr h="447675">
                <a:tc>
                  <a:txBody>
                    <a:bodyPr/>
                    <a:lstStyle/>
                    <a:p>
                      <a:pPr>
                        <a:defRPr/>
                      </a:pPr>
                      <a:endParaRPr lang="de-DE" sz="2400">
                        <a:solidFill>
                          <a:srgbClr val="000000"/>
                        </a:solidFill>
                      </a:endParaRPr>
                    </a:p>
                  </a:txBody>
                  <a:tcPr marL="45720" marR="45720" marT="22860" marB="22860"/>
                </a:tc>
                <a:tc>
                  <a:txBody>
                    <a:bodyPr/>
                    <a:lstStyle/>
                    <a:p>
                      <a:pPr>
                        <a:defRPr/>
                      </a:pPr>
                      <a:r>
                        <a:rPr lang="de-DE" sz="2400" dirty="0">
                          <a:solidFill>
                            <a:srgbClr val="000000"/>
                          </a:solidFill>
                        </a:rPr>
                        <a:t>Kaffeepause</a:t>
                      </a:r>
                      <a:endParaRPr sz="1050" dirty="0">
                        <a:solidFill>
                          <a:srgbClr val="000000"/>
                        </a:solidFill>
                      </a:endParaRPr>
                    </a:p>
                  </a:txBody>
                  <a:tcPr marL="45720" marR="45720" marT="22860" marB="22860"/>
                </a:tc>
                <a:extLst>
                  <a:ext uri="{0D108BD9-81ED-4DB2-BD59-A6C34878D82A}">
                    <a16:rowId xmlns:a16="http://schemas.microsoft.com/office/drawing/2014/main" val="10007"/>
                  </a:ext>
                </a:extLst>
              </a:tr>
              <a:tr h="447675">
                <a:tc>
                  <a:txBody>
                    <a:bodyPr/>
                    <a:lstStyle/>
                    <a:p>
                      <a:pPr>
                        <a:defRPr/>
                      </a:pPr>
                      <a:r>
                        <a:rPr lang="de-DE" sz="2400" b="0">
                          <a:solidFill>
                            <a:srgbClr val="000000"/>
                          </a:solidFill>
                        </a:rPr>
                        <a:t>VI</a:t>
                      </a:r>
                      <a:endParaRPr sz="1050" b="0">
                        <a:solidFill>
                          <a:srgbClr val="000000"/>
                        </a:solidFill>
                      </a:endParaRPr>
                    </a:p>
                  </a:txBody>
                  <a:tcPr marL="45720" marR="45720" marT="22860" marB="22860"/>
                </a:tc>
                <a:tc>
                  <a:txBody>
                    <a:bodyPr/>
                    <a:lstStyle/>
                    <a:p>
                      <a:pPr>
                        <a:defRPr/>
                      </a:pPr>
                      <a:r>
                        <a:rPr lang="de-DE" sz="2400" b="0" dirty="0">
                          <a:solidFill>
                            <a:srgbClr val="000000"/>
                          </a:solidFill>
                        </a:rPr>
                        <a:t>Deepfakes – Desinformation in neuer Qualität?</a:t>
                      </a:r>
                      <a:endParaRPr sz="1050" b="0" dirty="0">
                        <a:solidFill>
                          <a:srgbClr val="000000"/>
                        </a:solidFill>
                      </a:endParaRPr>
                    </a:p>
                  </a:txBody>
                  <a:tcPr marL="45720" marR="45720" marT="22860" marB="22860"/>
                </a:tc>
                <a:extLst>
                  <a:ext uri="{0D108BD9-81ED-4DB2-BD59-A6C34878D82A}">
                    <a16:rowId xmlns:a16="http://schemas.microsoft.com/office/drawing/2014/main" val="10008"/>
                  </a:ext>
                </a:extLst>
              </a:tr>
              <a:tr h="447675">
                <a:tc>
                  <a:txBody>
                    <a:bodyPr/>
                    <a:lstStyle/>
                    <a:p>
                      <a:pPr>
                        <a:defRPr/>
                      </a:pPr>
                      <a:r>
                        <a:rPr lang="de-DE" sz="2400" b="1">
                          <a:solidFill>
                            <a:srgbClr val="000000"/>
                          </a:solidFill>
                        </a:rPr>
                        <a:t>VII</a:t>
                      </a:r>
                      <a:endParaRPr sz="1050" b="1">
                        <a:solidFill>
                          <a:srgbClr val="000000"/>
                        </a:solidFill>
                      </a:endParaRPr>
                    </a:p>
                  </a:txBody>
                  <a:tcPr marL="45720" marR="45720" marT="22860" marB="22860"/>
                </a:tc>
                <a:tc>
                  <a:txBody>
                    <a:bodyPr/>
                    <a:lstStyle/>
                    <a:p>
                      <a:pPr>
                        <a:defRPr/>
                      </a:pPr>
                      <a:r>
                        <a:rPr lang="de-DE" sz="2400" b="1" dirty="0">
                          <a:solidFill>
                            <a:srgbClr val="000000"/>
                          </a:solidFill>
                        </a:rPr>
                        <a:t>Abschluss</a:t>
                      </a:r>
                      <a:endParaRPr sz="1050" b="1" dirty="0">
                        <a:solidFill>
                          <a:srgbClr val="000000"/>
                        </a:solidFill>
                      </a:endParaRPr>
                    </a:p>
                  </a:txBody>
                  <a:tcPr marL="45720" marR="45720" marT="22860" marB="22860"/>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3921635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003816101" name="Inhaltsplatzhalter 2"/>
          <p:cNvSpPr>
            <a:spLocks noGrp="1"/>
          </p:cNvSpPr>
          <p:nvPr>
            <p:ph idx="12"/>
          </p:nvPr>
        </p:nvSpPr>
        <p:spPr bwMode="auto">
          <a:xfrm>
            <a:off x="914748" y="1520575"/>
            <a:ext cx="10178071" cy="4787544"/>
          </a:xfrm>
        </p:spPr>
        <p:txBody>
          <a:bodyPr>
            <a:noAutofit/>
          </a:bodyPr>
          <a:lstStyle/>
          <a:p>
            <a:pPr marL="0" indent="0">
              <a:lnSpc>
                <a:spcPct val="100000"/>
              </a:lnSpc>
              <a:buNone/>
              <a:defRPr/>
            </a:pPr>
            <a:r>
              <a:rPr lang="de-DE" b="1" dirty="0">
                <a:latin typeface="+mn-lt"/>
              </a:rPr>
              <a:t>Inhalte:</a:t>
            </a:r>
            <a:endParaRPr dirty="0">
              <a:latin typeface="+mn-lt"/>
            </a:endParaRPr>
          </a:p>
          <a:p>
            <a:pPr>
              <a:lnSpc>
                <a:spcPct val="100000"/>
              </a:lnSpc>
              <a:buClr>
                <a:schemeClr val="accent2"/>
              </a:buClr>
              <a:buFont typeface="Arial" panose="020B0604020202020204" pitchFamily="34" charset="0"/>
              <a:buChar char="•"/>
              <a:defRPr/>
            </a:pPr>
            <a:r>
              <a:rPr lang="de-DE" dirty="0" err="1">
                <a:latin typeface="+mn-lt"/>
              </a:rPr>
              <a:t>Prebunking</a:t>
            </a:r>
            <a:r>
              <a:rPr lang="de-DE" dirty="0">
                <a:latin typeface="+mn-lt"/>
              </a:rPr>
              <a:t> als Strategie zur Sensibilisierung gegen Desinformation</a:t>
            </a:r>
            <a:endParaRPr dirty="0">
              <a:latin typeface="+mn-lt"/>
            </a:endParaRPr>
          </a:p>
          <a:p>
            <a:pPr>
              <a:lnSpc>
                <a:spcPct val="100000"/>
              </a:lnSpc>
              <a:buClr>
                <a:schemeClr val="accent2"/>
              </a:buClr>
              <a:buFont typeface="Arial" panose="020B0604020202020204" pitchFamily="34" charset="0"/>
              <a:buChar char="•"/>
              <a:defRPr/>
            </a:pPr>
            <a:r>
              <a:rPr lang="de-DE" dirty="0">
                <a:latin typeface="+mn-lt"/>
              </a:rPr>
              <a:t>Manipulationstechniken, Motive und Auswirkungen von Desinformation</a:t>
            </a:r>
            <a:endParaRPr dirty="0">
              <a:latin typeface="+mn-lt"/>
            </a:endParaRPr>
          </a:p>
          <a:p>
            <a:pPr>
              <a:lnSpc>
                <a:spcPct val="100000"/>
              </a:lnSpc>
              <a:spcAft>
                <a:spcPts val="1500"/>
              </a:spcAft>
              <a:buClr>
                <a:schemeClr val="accent2"/>
              </a:buClr>
              <a:buFont typeface="Arial" panose="020B0604020202020204" pitchFamily="34" charset="0"/>
              <a:buChar char="•"/>
              <a:defRPr/>
            </a:pPr>
            <a:r>
              <a:rPr lang="de-DE" dirty="0">
                <a:latin typeface="+mn-lt"/>
              </a:rPr>
              <a:t>Deepfakes als KI-erstellte Inhalte, die Realität teilweise täuschend echt nachahmen und irreführend sein können, aber nicht immer unter Desinformation fallen (Kennzeichnung!)</a:t>
            </a:r>
            <a:endParaRPr dirty="0">
              <a:latin typeface="+mn-lt"/>
            </a:endParaRPr>
          </a:p>
          <a:p>
            <a:pPr marL="0" indent="0">
              <a:lnSpc>
                <a:spcPct val="100000"/>
              </a:lnSpc>
              <a:buNone/>
              <a:defRPr/>
            </a:pPr>
            <a:r>
              <a:rPr lang="de-DE" b="1" dirty="0">
                <a:latin typeface="+mn-lt"/>
              </a:rPr>
              <a:t>Methoden:</a:t>
            </a:r>
            <a:endParaRPr dirty="0">
              <a:latin typeface="+mn-lt"/>
            </a:endParaRPr>
          </a:p>
          <a:p>
            <a:pPr>
              <a:lnSpc>
                <a:spcPct val="100000"/>
              </a:lnSpc>
              <a:buClr>
                <a:schemeClr val="accent2"/>
              </a:buClr>
              <a:buFont typeface="Arial" panose="020B0604020202020204" pitchFamily="34" charset="0"/>
              <a:buChar char="•"/>
              <a:defRPr/>
            </a:pPr>
            <a:r>
              <a:rPr lang="de-DE" dirty="0" err="1">
                <a:latin typeface="+mn-lt"/>
              </a:rPr>
              <a:t>Serious</a:t>
            </a:r>
            <a:r>
              <a:rPr lang="de-DE" dirty="0">
                <a:latin typeface="+mn-lt"/>
              </a:rPr>
              <a:t> Games als spielbasierter Ansatz zum </a:t>
            </a:r>
            <a:r>
              <a:rPr lang="de-DE" dirty="0" err="1">
                <a:latin typeface="+mn-lt"/>
              </a:rPr>
              <a:t>Prebunking</a:t>
            </a:r>
            <a:r>
              <a:rPr lang="de-DE" dirty="0">
                <a:latin typeface="+mn-lt"/>
              </a:rPr>
              <a:t> </a:t>
            </a:r>
            <a:endParaRPr dirty="0">
              <a:latin typeface="+mn-lt"/>
            </a:endParaRPr>
          </a:p>
          <a:p>
            <a:pPr>
              <a:lnSpc>
                <a:spcPct val="100000"/>
              </a:lnSpc>
              <a:buClr>
                <a:schemeClr val="accent2"/>
              </a:buClr>
              <a:buFont typeface="Arial" panose="020B0604020202020204" pitchFamily="34" charset="0"/>
              <a:buChar char="•"/>
              <a:defRPr/>
            </a:pPr>
            <a:r>
              <a:rPr lang="de-DE" dirty="0">
                <a:latin typeface="+mn-lt"/>
              </a:rPr>
              <a:t>Stimmungsbild mit </a:t>
            </a:r>
            <a:r>
              <a:rPr lang="de-DE" dirty="0" err="1">
                <a:latin typeface="+mn-lt"/>
              </a:rPr>
              <a:t>Oncoo</a:t>
            </a:r>
            <a:r>
              <a:rPr lang="de-DE" dirty="0">
                <a:latin typeface="+mn-lt"/>
              </a:rPr>
              <a:t>-Zielscheibe abfragen</a:t>
            </a:r>
            <a:endParaRPr dirty="0">
              <a:latin typeface="+mn-lt"/>
            </a:endParaRPr>
          </a:p>
          <a:p>
            <a:pPr>
              <a:lnSpc>
                <a:spcPct val="100000"/>
              </a:lnSpc>
              <a:buClr>
                <a:schemeClr val="accent2"/>
              </a:buClr>
              <a:buFont typeface="Arial" panose="020B0604020202020204" pitchFamily="34" charset="0"/>
              <a:buChar char="•"/>
              <a:defRPr/>
            </a:pPr>
            <a:r>
              <a:rPr lang="de-DE" dirty="0">
                <a:latin typeface="+mn-lt"/>
              </a:rPr>
              <a:t>Debriefing-Möglichkeiten beim Einsatz von </a:t>
            </a:r>
            <a:r>
              <a:rPr lang="de-DE" dirty="0" err="1">
                <a:latin typeface="+mn-lt"/>
              </a:rPr>
              <a:t>Serious</a:t>
            </a:r>
            <a:r>
              <a:rPr lang="de-DE" dirty="0">
                <a:latin typeface="+mn-lt"/>
              </a:rPr>
              <a:t> Games</a:t>
            </a:r>
            <a:endParaRPr dirty="0">
              <a:latin typeface="+mn-lt"/>
            </a:endParaRPr>
          </a:p>
          <a:p>
            <a:pPr>
              <a:lnSpc>
                <a:spcPct val="100000"/>
              </a:lnSpc>
              <a:buClr>
                <a:schemeClr val="accent2"/>
              </a:buClr>
              <a:buFont typeface="Arial" panose="020B0604020202020204" pitchFamily="34" charset="0"/>
              <a:buChar char="•"/>
              <a:defRPr/>
            </a:pPr>
            <a:r>
              <a:rPr lang="de-DE" dirty="0">
                <a:latin typeface="+mn-lt"/>
              </a:rPr>
              <a:t>Drei Schritte zum </a:t>
            </a:r>
            <a:r>
              <a:rPr lang="de-DE" dirty="0" err="1">
                <a:latin typeface="+mn-lt"/>
              </a:rPr>
              <a:t>Debunking</a:t>
            </a:r>
            <a:r>
              <a:rPr lang="de-DE" dirty="0">
                <a:latin typeface="+mn-lt"/>
              </a:rPr>
              <a:t> von Deepfakes: optische Auffälligkeiten, Stichwortsuche &amp; Bilderrückwärtssuche</a:t>
            </a:r>
            <a:endParaRPr dirty="0">
              <a:latin typeface="+mn-lt"/>
            </a:endParaRPr>
          </a:p>
          <a:p>
            <a:pPr>
              <a:lnSpc>
                <a:spcPct val="100000"/>
              </a:lnSpc>
              <a:buClr>
                <a:schemeClr val="accent2"/>
              </a:buClr>
              <a:buFont typeface="Arial" panose="020B0604020202020204" pitchFamily="34" charset="0"/>
              <a:buChar char="•"/>
              <a:defRPr/>
            </a:pPr>
            <a:r>
              <a:rPr lang="de-DE" dirty="0">
                <a:latin typeface="+mn-lt"/>
              </a:rPr>
              <a:t>Deepfakes mit verschiedenen KI-Tools selbst erstellen, um sie besser erkennen zu können</a:t>
            </a:r>
            <a:endParaRPr dirty="0">
              <a:latin typeface="+mn-lt"/>
            </a:endParaRPr>
          </a:p>
          <a:p>
            <a:pPr marL="0" indent="0">
              <a:lnSpc>
                <a:spcPct val="100000"/>
              </a:lnSpc>
              <a:buNone/>
              <a:defRPr/>
            </a:pPr>
            <a:endParaRPr lang="de-DE" sz="2400" dirty="0"/>
          </a:p>
          <a:p>
            <a:pPr marL="0" indent="0">
              <a:lnSpc>
                <a:spcPct val="100000"/>
              </a:lnSpc>
              <a:buNone/>
              <a:defRPr/>
            </a:pPr>
            <a:endParaRPr lang="de-DE" sz="2400" dirty="0"/>
          </a:p>
          <a:p>
            <a:pPr marL="0" indent="0">
              <a:lnSpc>
                <a:spcPct val="100000"/>
              </a:lnSpc>
              <a:buNone/>
              <a:defRPr/>
            </a:pPr>
            <a:endParaRPr lang="de-DE" sz="2400" dirty="0"/>
          </a:p>
        </p:txBody>
      </p:sp>
      <p:sp>
        <p:nvSpPr>
          <p:cNvPr id="1698768972" name="Titel 3"/>
          <p:cNvSpPr>
            <a:spLocks noGrp="1"/>
          </p:cNvSpPr>
          <p:nvPr>
            <p:ph type="title"/>
          </p:nvPr>
        </p:nvSpPr>
        <p:spPr bwMode="auto">
          <a:xfrm>
            <a:off x="979587" y="548829"/>
            <a:ext cx="9436894" cy="719932"/>
          </a:xfrm>
        </p:spPr>
        <p:txBody>
          <a:bodyPr/>
          <a:lstStyle/>
          <a:p>
            <a:pPr>
              <a:defRPr/>
            </a:pPr>
            <a:r>
              <a:rPr lang="de-DE" sz="3300" dirty="0"/>
              <a:t>Zusammenfassung Nachmittag</a:t>
            </a:r>
            <a:endParaRP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73889497" name="Inhaltsplatzhalter 2"/>
          <p:cNvSpPr>
            <a:spLocks noGrp="1"/>
          </p:cNvSpPr>
          <p:nvPr>
            <p:ph idx="12"/>
          </p:nvPr>
        </p:nvSpPr>
        <p:spPr bwMode="auto"/>
        <p:txBody>
          <a:bodyPr/>
          <a:lstStyle/>
          <a:p>
            <a:pPr>
              <a:lnSpc>
                <a:spcPct val="100000"/>
              </a:lnSpc>
              <a:spcAft>
                <a:spcPts val="1500"/>
              </a:spcAft>
              <a:buFont typeface="Arial"/>
              <a:buChar char="•"/>
              <a:defRPr/>
            </a:pPr>
            <a:r>
              <a:rPr lang="de-DE" sz="2400" dirty="0">
                <a:latin typeface="+mn-lt"/>
              </a:rPr>
              <a:t>Im Nachgang werden die </a:t>
            </a:r>
            <a:r>
              <a:rPr lang="de-DE" sz="2400" b="1" dirty="0">
                <a:latin typeface="+mn-lt"/>
              </a:rPr>
              <a:t>Fortbildungsunterlagen</a:t>
            </a:r>
            <a:r>
              <a:rPr lang="de-DE" sz="2400" dirty="0">
                <a:latin typeface="+mn-lt"/>
              </a:rPr>
              <a:t> per Mail zur Verfügung gestellt (Präsentationen, Link-/Literaturliste, Link zu Taskcards mit Materialsammlung)</a:t>
            </a:r>
            <a:endParaRPr sz="2400" dirty="0">
              <a:latin typeface="+mn-lt"/>
            </a:endParaRPr>
          </a:p>
          <a:p>
            <a:pPr>
              <a:lnSpc>
                <a:spcPct val="100000"/>
              </a:lnSpc>
              <a:spcAft>
                <a:spcPts val="300"/>
              </a:spcAft>
              <a:buFont typeface="Arial"/>
              <a:buChar char="•"/>
              <a:defRPr/>
            </a:pPr>
            <a:r>
              <a:rPr lang="de-DE" sz="2400" dirty="0">
                <a:latin typeface="+mn-lt"/>
              </a:rPr>
              <a:t>Es folgt die </a:t>
            </a:r>
            <a:r>
              <a:rPr lang="de-DE" sz="2400" b="1" dirty="0">
                <a:latin typeface="+mn-lt"/>
              </a:rPr>
              <a:t>Erprobungsphase</a:t>
            </a:r>
            <a:r>
              <a:rPr lang="de-DE" sz="2400" dirty="0">
                <a:latin typeface="+mn-lt"/>
              </a:rPr>
              <a:t> zur eigenständigen Umsetzung ausgewählter Fortbildungsinhalte im eigenen Unterricht</a:t>
            </a:r>
            <a:endParaRPr sz="2400" dirty="0">
              <a:latin typeface="+mn-lt"/>
            </a:endParaRPr>
          </a:p>
          <a:p>
            <a:pPr marL="612775" lvl="1" indent="-285750">
              <a:lnSpc>
                <a:spcPct val="100000"/>
              </a:lnSpc>
              <a:spcAft>
                <a:spcPts val="1500"/>
              </a:spcAft>
              <a:buFont typeface="Symbol"/>
              <a:buChar char="-"/>
              <a:defRPr/>
            </a:pPr>
            <a:r>
              <a:rPr lang="de-DE" sz="2400" dirty="0">
                <a:latin typeface="+mn-lt"/>
              </a:rPr>
              <a:t>Optional: zusätzliches Online-Treffen, Portfolio zur Dokumentation</a:t>
            </a:r>
            <a:endParaRPr sz="2400" dirty="0">
              <a:latin typeface="+mn-lt"/>
            </a:endParaRPr>
          </a:p>
          <a:p>
            <a:pPr>
              <a:lnSpc>
                <a:spcPct val="100000"/>
              </a:lnSpc>
              <a:spcAft>
                <a:spcPts val="300"/>
              </a:spcAft>
              <a:buFont typeface="Arial"/>
              <a:buChar char="•"/>
              <a:defRPr/>
            </a:pPr>
            <a:r>
              <a:rPr lang="de-DE" sz="2400" dirty="0">
                <a:latin typeface="+mn-lt"/>
              </a:rPr>
              <a:t>Am </a:t>
            </a:r>
            <a:r>
              <a:rPr lang="de-DE" sz="2400" b="1" dirty="0">
                <a:latin typeface="+mn-lt"/>
              </a:rPr>
              <a:t>TT.MM.JJJJ</a:t>
            </a:r>
            <a:r>
              <a:rPr lang="de-DE" sz="2400" dirty="0">
                <a:latin typeface="+mn-lt"/>
              </a:rPr>
              <a:t> findet der </a:t>
            </a:r>
            <a:r>
              <a:rPr lang="de-DE" sz="2400" b="1" dirty="0">
                <a:latin typeface="+mn-lt"/>
              </a:rPr>
              <a:t>zweite Teil der Fortbildung </a:t>
            </a:r>
            <a:r>
              <a:rPr lang="de-DE" sz="2400" dirty="0">
                <a:latin typeface="+mn-lt"/>
              </a:rPr>
              <a:t>statt</a:t>
            </a:r>
            <a:endParaRPr sz="2400" dirty="0">
              <a:latin typeface="+mn-lt"/>
            </a:endParaRPr>
          </a:p>
          <a:p>
            <a:pPr marL="612775" lvl="1" indent="-285750">
              <a:lnSpc>
                <a:spcPct val="100000"/>
              </a:lnSpc>
              <a:spcAft>
                <a:spcPts val="300"/>
              </a:spcAft>
              <a:buFont typeface="Symbol"/>
              <a:buChar char="-"/>
              <a:defRPr/>
            </a:pPr>
            <a:r>
              <a:rPr lang="de-DE" sz="2400" dirty="0">
                <a:latin typeface="+mn-lt"/>
              </a:rPr>
              <a:t>Zugangslink wird ca. eine Woche vorher versendet</a:t>
            </a:r>
            <a:endParaRPr sz="2400" dirty="0">
              <a:latin typeface="+mn-lt"/>
            </a:endParaRPr>
          </a:p>
          <a:p>
            <a:pPr marL="612775" lvl="1" indent="-285750">
              <a:lnSpc>
                <a:spcPct val="100000"/>
              </a:lnSpc>
              <a:spcAft>
                <a:spcPts val="300"/>
              </a:spcAft>
              <a:buFont typeface="Symbol"/>
              <a:buChar char="-"/>
              <a:defRPr/>
            </a:pPr>
            <a:r>
              <a:rPr lang="de-DE" sz="2400" dirty="0">
                <a:latin typeface="+mn-lt"/>
              </a:rPr>
              <a:t>Halber Tag von 9-13 Uhr</a:t>
            </a:r>
            <a:endParaRPr sz="2400" dirty="0">
              <a:latin typeface="+mn-lt"/>
            </a:endParaRPr>
          </a:p>
          <a:p>
            <a:pPr marL="612775" lvl="1" indent="-285750">
              <a:lnSpc>
                <a:spcPct val="100000"/>
              </a:lnSpc>
              <a:spcAft>
                <a:spcPts val="600"/>
              </a:spcAft>
              <a:buFont typeface="Symbol"/>
              <a:buChar char="-"/>
              <a:defRPr/>
            </a:pPr>
            <a:r>
              <a:rPr lang="de-DE" sz="2400" dirty="0">
                <a:latin typeface="+mn-lt"/>
              </a:rPr>
              <a:t>Austausch und Reflexion zur Umsetzung in der Erprobungsphase</a:t>
            </a:r>
            <a:endParaRPr sz="2400" dirty="0">
              <a:latin typeface="+mn-lt"/>
            </a:endParaRPr>
          </a:p>
          <a:p>
            <a:pPr marL="612775" lvl="1" indent="-285750">
              <a:lnSpc>
                <a:spcPct val="100000"/>
              </a:lnSpc>
              <a:spcAft>
                <a:spcPts val="600"/>
              </a:spcAft>
              <a:buFont typeface="Symbol"/>
              <a:buChar char="-"/>
              <a:defRPr/>
            </a:pPr>
            <a:r>
              <a:rPr lang="de-DE" sz="2400" dirty="0">
                <a:latin typeface="+mn-lt"/>
              </a:rPr>
              <a:t>Optional: Input zu weiterführendem Thema oder Vorstellung externe Anbieter</a:t>
            </a:r>
            <a:endParaRPr sz="2400" dirty="0">
              <a:latin typeface="+mn-lt"/>
            </a:endParaRPr>
          </a:p>
          <a:p>
            <a:pPr marL="612775" lvl="1" indent="-285750">
              <a:buFont typeface="Symbol"/>
              <a:buChar char="-"/>
              <a:defRPr/>
            </a:pPr>
            <a:endParaRPr lang="de-DE" dirty="0"/>
          </a:p>
          <a:p>
            <a:pPr>
              <a:defRPr/>
            </a:pPr>
            <a:endParaRPr lang="de-DE" dirty="0"/>
          </a:p>
          <a:p>
            <a:pPr marL="612775" lvl="1" indent="-285750">
              <a:buFont typeface="Symbol"/>
              <a:buChar char="-"/>
              <a:defRPr/>
            </a:pPr>
            <a:endParaRPr lang="de-DE" dirty="0"/>
          </a:p>
          <a:p>
            <a:pPr marL="612775" lvl="1" indent="-285750">
              <a:buFont typeface="Symbol"/>
              <a:buChar char="-"/>
              <a:defRPr/>
            </a:pPr>
            <a:endParaRPr lang="de-DE" dirty="0"/>
          </a:p>
        </p:txBody>
      </p:sp>
      <p:sp>
        <p:nvSpPr>
          <p:cNvPr id="507416934" name="Titel 3"/>
          <p:cNvSpPr>
            <a:spLocks noGrp="1"/>
          </p:cNvSpPr>
          <p:nvPr>
            <p:ph type="title"/>
          </p:nvPr>
        </p:nvSpPr>
        <p:spPr bwMode="auto">
          <a:xfrm>
            <a:off x="979587" y="548680"/>
            <a:ext cx="9436894" cy="719932"/>
          </a:xfrm>
        </p:spPr>
        <p:txBody>
          <a:bodyPr/>
          <a:lstStyle/>
          <a:p>
            <a:pPr>
              <a:defRPr/>
            </a:pPr>
            <a:r>
              <a:rPr lang="de-DE" sz="3300" dirty="0"/>
              <a:t>Ausblick</a:t>
            </a:r>
            <a:endParaRP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8099157" name="Inhaltsplatzhalter 2"/>
          <p:cNvSpPr>
            <a:spLocks noGrp="1"/>
          </p:cNvSpPr>
          <p:nvPr>
            <p:ph idx="12"/>
          </p:nvPr>
        </p:nvSpPr>
        <p:spPr bwMode="auto">
          <a:xfrm>
            <a:off x="958490" y="2384884"/>
            <a:ext cx="10178071" cy="4024648"/>
          </a:xfrm>
        </p:spPr>
        <p:txBody>
          <a:bodyPr/>
          <a:lstStyle/>
          <a:p>
            <a:pPr marL="0" indent="0">
              <a:buNone/>
              <a:defRPr/>
            </a:pPr>
            <a:r>
              <a:rPr lang="de-DE" sz="3300" dirty="0">
                <a:latin typeface="+mn-lt"/>
              </a:rPr>
              <a:t>Evaluation</a:t>
            </a:r>
            <a:endParaRPr dirty="0">
              <a:latin typeface="+mn-lt"/>
            </a:endParaRPr>
          </a:p>
        </p:txBody>
      </p:sp>
      <p:sp>
        <p:nvSpPr>
          <p:cNvPr id="166849686" name="Titel 3"/>
          <p:cNvSpPr>
            <a:spLocks noGrp="1"/>
          </p:cNvSpPr>
          <p:nvPr>
            <p:ph type="title"/>
          </p:nvPr>
        </p:nvSpPr>
        <p:spPr bwMode="auto">
          <a:xfrm>
            <a:off x="958490" y="448468"/>
            <a:ext cx="9436894" cy="719932"/>
          </a:xfrm>
        </p:spPr>
        <p:txBody>
          <a:bodyPr/>
          <a:lstStyle/>
          <a:p>
            <a:pPr>
              <a:defRPr/>
            </a:pPr>
            <a:r>
              <a:rPr lang="de-DE" sz="3300" dirty="0"/>
              <a:t>Optionale Steuerungsfolie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59622603" name="Titel 1"/>
          <p:cNvSpPr>
            <a:spLocks noGrp="1"/>
          </p:cNvSpPr>
          <p:nvPr>
            <p:ph type="ctrTitle"/>
          </p:nvPr>
        </p:nvSpPr>
        <p:spPr bwMode="auto">
          <a:xfrm>
            <a:off x="1328738" y="2219218"/>
            <a:ext cx="10527902" cy="1389803"/>
          </a:xfrm>
        </p:spPr>
        <p:txBody>
          <a:bodyPr/>
          <a:lstStyle/>
          <a:p>
            <a:pPr>
              <a:defRPr/>
            </a:pPr>
            <a:r>
              <a:rPr lang="de-DE" sz="4000" dirty="0">
                <a:solidFill>
                  <a:srgbClr val="000000"/>
                </a:solidFill>
              </a:rPr>
              <a:t>Vielen Dank </a:t>
            </a:r>
            <a:br>
              <a:rPr lang="de-DE" sz="4000" dirty="0">
                <a:solidFill>
                  <a:srgbClr val="000000"/>
                </a:solidFill>
              </a:rPr>
            </a:br>
            <a:r>
              <a:rPr lang="de-DE" sz="4000" dirty="0">
                <a:solidFill>
                  <a:srgbClr val="000000"/>
                </a:solidFill>
              </a:rPr>
              <a:t>für Ihre Aufmerksamkeit und Mitarbeit!</a:t>
            </a:r>
            <a:endParaRPr sz="4000" dirty="0">
              <a:solidFill>
                <a:srgbClr val="000000"/>
              </a:solidFill>
            </a:endParaRPr>
          </a:p>
        </p:txBody>
      </p:sp>
      <p:sp>
        <p:nvSpPr>
          <p:cNvPr id="1649662962" name="Untertitel 2"/>
          <p:cNvSpPr>
            <a:spLocks noGrp="1"/>
          </p:cNvSpPr>
          <p:nvPr>
            <p:ph type="subTitle" idx="1"/>
          </p:nvPr>
        </p:nvSpPr>
        <p:spPr bwMode="auto">
          <a:xfrm>
            <a:off x="1328738" y="3897052"/>
            <a:ext cx="10527902" cy="1085914"/>
          </a:xfrm>
        </p:spPr>
        <p:txBody>
          <a:bodyPr>
            <a:normAutofit/>
          </a:bodyPr>
          <a:lstStyle/>
          <a:p>
            <a:pPr>
              <a:defRPr/>
            </a:pPr>
            <a:r>
              <a:rPr lang="de-DE" dirty="0"/>
              <a:t>Name der Fortbildenden</a:t>
            </a:r>
            <a:endParaRPr dirty="0"/>
          </a:p>
          <a:p>
            <a:pPr>
              <a:defRPr/>
            </a:pPr>
            <a:r>
              <a:rPr lang="de-DE" dirty="0"/>
              <a:t>E-Mail-Adresse der Fortbildenden</a:t>
            </a:r>
            <a:endParaRPr dirty="0"/>
          </a:p>
          <a:p>
            <a:pPr>
              <a:defRPr/>
            </a:pPr>
            <a:endParaRPr lang="de-DE"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10532072" name="Inhaltsplatzhalter 2"/>
          <p:cNvSpPr>
            <a:spLocks noGrp="1"/>
          </p:cNvSpPr>
          <p:nvPr>
            <p:ph idx="12"/>
          </p:nvPr>
        </p:nvSpPr>
        <p:spPr bwMode="auto">
          <a:xfrm>
            <a:off x="970961" y="1613042"/>
            <a:ext cx="10237607" cy="5056317"/>
          </a:xfrm>
        </p:spPr>
        <p:txBody>
          <a:bodyPr>
            <a:noAutofit/>
          </a:bodyPr>
          <a:lstStyle/>
          <a:p>
            <a:pPr marL="0" indent="0">
              <a:lnSpc>
                <a:spcPct val="100000"/>
              </a:lnSpc>
              <a:spcBef>
                <a:spcPts val="600"/>
              </a:spcBef>
              <a:buNone/>
              <a:defRPr/>
            </a:pPr>
            <a:r>
              <a:rPr lang="de-DE" sz="1200" dirty="0">
                <a:latin typeface="+mn-lt"/>
              </a:rPr>
              <a:t>Axelsson, C.-A. W., </a:t>
            </a:r>
            <a:r>
              <a:rPr lang="de-DE" sz="1200" dirty="0" err="1">
                <a:latin typeface="+mn-lt"/>
              </a:rPr>
              <a:t>Nygren</a:t>
            </a:r>
            <a:r>
              <a:rPr lang="de-DE" sz="1200" dirty="0">
                <a:latin typeface="+mn-lt"/>
              </a:rPr>
              <a:t>, T., </a:t>
            </a:r>
            <a:r>
              <a:rPr lang="de-DE" sz="1200" dirty="0" err="1">
                <a:latin typeface="+mn-lt"/>
              </a:rPr>
              <a:t>Roozenbeek</a:t>
            </a:r>
            <a:r>
              <a:rPr lang="de-DE" sz="1200" dirty="0">
                <a:latin typeface="+mn-lt"/>
              </a:rPr>
              <a:t>, J., &amp; van der Linden, S. (2024). </a:t>
            </a:r>
            <a:r>
              <a:rPr lang="de-DE" sz="1200" i="1" dirty="0">
                <a:latin typeface="+mn-lt"/>
              </a:rPr>
              <a:t>Bad News </a:t>
            </a:r>
            <a:r>
              <a:rPr lang="de-DE" sz="1200" dirty="0">
                <a:latin typeface="+mn-lt"/>
              </a:rPr>
              <a:t>in </a:t>
            </a:r>
            <a:r>
              <a:rPr lang="de-DE" sz="1200" dirty="0" err="1">
                <a:latin typeface="+mn-lt"/>
              </a:rPr>
              <a:t>the</a:t>
            </a:r>
            <a:r>
              <a:rPr lang="de-DE" sz="1200" dirty="0">
                <a:latin typeface="+mn-lt"/>
              </a:rPr>
              <a:t> </a:t>
            </a:r>
            <a:r>
              <a:rPr lang="de-DE" sz="1200" dirty="0" err="1">
                <a:latin typeface="+mn-lt"/>
              </a:rPr>
              <a:t>civics</a:t>
            </a:r>
            <a:r>
              <a:rPr lang="de-DE" sz="1200" dirty="0">
                <a:latin typeface="+mn-lt"/>
              </a:rPr>
              <a:t> </a:t>
            </a:r>
            <a:r>
              <a:rPr lang="de-DE" sz="1200" dirty="0" err="1">
                <a:latin typeface="+mn-lt"/>
              </a:rPr>
              <a:t>classroom</a:t>
            </a:r>
            <a:r>
              <a:rPr lang="de-DE" sz="1200" dirty="0">
                <a:latin typeface="+mn-lt"/>
              </a:rPr>
              <a:t>: </a:t>
            </a:r>
            <a:r>
              <a:rPr lang="de-DE" sz="1200" dirty="0" err="1">
                <a:latin typeface="+mn-lt"/>
              </a:rPr>
              <a:t>How</a:t>
            </a:r>
            <a:r>
              <a:rPr lang="de-DE" sz="1200" dirty="0">
                <a:latin typeface="+mn-lt"/>
              </a:rPr>
              <a:t> </a:t>
            </a:r>
            <a:r>
              <a:rPr lang="de-DE" sz="1200" dirty="0" err="1">
                <a:latin typeface="+mn-lt"/>
              </a:rPr>
              <a:t>serious</a:t>
            </a:r>
            <a:r>
              <a:rPr lang="de-DE" sz="1200" dirty="0">
                <a:latin typeface="+mn-lt"/>
              </a:rPr>
              <a:t> </a:t>
            </a:r>
            <a:r>
              <a:rPr lang="de-DE" sz="1200" dirty="0" err="1">
                <a:latin typeface="+mn-lt"/>
              </a:rPr>
              <a:t>gameplay</a:t>
            </a:r>
            <a:r>
              <a:rPr lang="de-DE" sz="1200" dirty="0">
                <a:latin typeface="+mn-lt"/>
              </a:rPr>
              <a:t> </a:t>
            </a:r>
            <a:r>
              <a:rPr lang="de-DE" sz="1200" dirty="0" err="1">
                <a:latin typeface="+mn-lt"/>
              </a:rPr>
              <a:t>fosters</a:t>
            </a:r>
            <a:r>
              <a:rPr lang="de-DE" sz="1200" dirty="0">
                <a:latin typeface="+mn-lt"/>
              </a:rPr>
              <a:t> </a:t>
            </a:r>
            <a:r>
              <a:rPr lang="de-DE" sz="1200" dirty="0" err="1">
                <a:latin typeface="+mn-lt"/>
              </a:rPr>
              <a:t>teenagers</a:t>
            </a:r>
            <a:r>
              <a:rPr lang="de-DE" sz="1200" dirty="0">
                <a:latin typeface="+mn-lt"/>
              </a:rPr>
              <a:t>‘ </a:t>
            </a:r>
            <a:r>
              <a:rPr lang="de-DE" sz="1200" dirty="0" err="1">
                <a:latin typeface="+mn-lt"/>
              </a:rPr>
              <a:t>ability</a:t>
            </a:r>
            <a:r>
              <a:rPr lang="de-DE" sz="1200" dirty="0">
                <a:latin typeface="+mn-lt"/>
              </a:rPr>
              <a:t> </a:t>
            </a:r>
            <a:r>
              <a:rPr lang="de-DE" sz="1200" dirty="0" err="1">
                <a:latin typeface="+mn-lt"/>
              </a:rPr>
              <a:t>to</a:t>
            </a:r>
            <a:r>
              <a:rPr lang="de-DE" sz="1200" dirty="0">
                <a:latin typeface="+mn-lt"/>
              </a:rPr>
              <a:t> </a:t>
            </a:r>
            <a:r>
              <a:rPr lang="de-DE" sz="1200" dirty="0" err="1">
                <a:latin typeface="+mn-lt"/>
              </a:rPr>
              <a:t>discern</a:t>
            </a:r>
            <a:r>
              <a:rPr lang="de-DE" sz="1200" dirty="0">
                <a:latin typeface="+mn-lt"/>
              </a:rPr>
              <a:t> </a:t>
            </a:r>
            <a:r>
              <a:rPr lang="de-DE" sz="1200" dirty="0" err="1">
                <a:latin typeface="+mn-lt"/>
              </a:rPr>
              <a:t>misinformation</a:t>
            </a:r>
            <a:r>
              <a:rPr lang="de-DE" sz="1200" dirty="0">
                <a:latin typeface="+mn-lt"/>
              </a:rPr>
              <a:t> </a:t>
            </a:r>
            <a:r>
              <a:rPr lang="de-DE" sz="1200" dirty="0" err="1">
                <a:latin typeface="+mn-lt"/>
              </a:rPr>
              <a:t>techniques</a:t>
            </a:r>
            <a:r>
              <a:rPr lang="de-DE" sz="1200" dirty="0">
                <a:latin typeface="+mn-lt"/>
              </a:rPr>
              <a:t>. </a:t>
            </a:r>
            <a:r>
              <a:rPr lang="de-DE" sz="1200" i="1" dirty="0">
                <a:latin typeface="+mn-lt"/>
              </a:rPr>
              <a:t>Journal </a:t>
            </a:r>
            <a:r>
              <a:rPr lang="de-DE" sz="1200" i="1" dirty="0" err="1">
                <a:latin typeface="+mn-lt"/>
              </a:rPr>
              <a:t>of</a:t>
            </a:r>
            <a:r>
              <a:rPr lang="de-DE" sz="1200" i="1" dirty="0">
                <a:latin typeface="+mn-lt"/>
              </a:rPr>
              <a:t> Research on Technology in Education</a:t>
            </a:r>
            <a:r>
              <a:rPr lang="de-DE" sz="1200" dirty="0">
                <a:latin typeface="+mn-lt"/>
              </a:rPr>
              <a:t>, 1-7. </a:t>
            </a:r>
            <a:r>
              <a:rPr lang="de-DE" sz="1200" u="sng" dirty="0">
                <a:latin typeface="+mn-lt"/>
                <a:hlinkClick r:id="rId3"/>
              </a:rPr>
              <a:t>https://doi.org/10.1080/15391523.2024.2338451</a:t>
            </a:r>
            <a:endParaRPr lang="de-DE" sz="1200" u="sng" dirty="0">
              <a:latin typeface="+mn-lt"/>
            </a:endParaRPr>
          </a:p>
          <a:p>
            <a:pPr marL="0" indent="0">
              <a:lnSpc>
                <a:spcPct val="100000"/>
              </a:lnSpc>
              <a:spcBef>
                <a:spcPts val="600"/>
              </a:spcBef>
              <a:buNone/>
              <a:defRPr/>
            </a:pPr>
            <a:r>
              <a:rPr lang="de-DE" sz="1200" dirty="0">
                <a:latin typeface="+mn-lt"/>
              </a:rPr>
              <a:t>Baacke, D. (1997). </a:t>
            </a:r>
            <a:r>
              <a:rPr lang="de-DE" sz="1200" i="1" dirty="0">
                <a:latin typeface="+mn-lt"/>
              </a:rPr>
              <a:t>Medienpädagogik.</a:t>
            </a:r>
            <a:r>
              <a:rPr lang="de-DE" sz="1200" dirty="0">
                <a:latin typeface="+mn-lt"/>
              </a:rPr>
              <a:t> Tübingen: Niemeyer.</a:t>
            </a:r>
          </a:p>
          <a:p>
            <a:pPr marL="0" indent="0">
              <a:lnSpc>
                <a:spcPct val="100000"/>
              </a:lnSpc>
              <a:spcBef>
                <a:spcPts val="600"/>
              </a:spcBef>
              <a:buNone/>
              <a:defRPr/>
            </a:pPr>
            <a:r>
              <a:rPr lang="de-DE" sz="1200" dirty="0" err="1">
                <a:latin typeface="+mn-lt"/>
              </a:rPr>
              <a:t>Besand</a:t>
            </a:r>
            <a:r>
              <a:rPr lang="de-DE" sz="1200" dirty="0">
                <a:latin typeface="+mn-lt"/>
              </a:rPr>
              <a:t>, A., &amp; Sander, W. (Hrsg.) (2010). </a:t>
            </a:r>
            <a:r>
              <a:rPr lang="de-DE" sz="1200" i="1" dirty="0">
                <a:latin typeface="+mn-lt"/>
              </a:rPr>
              <a:t>Handbuch Medien in der politischen Bildung</a:t>
            </a:r>
            <a:r>
              <a:rPr lang="de-DE" sz="1200" dirty="0">
                <a:latin typeface="+mn-lt"/>
              </a:rPr>
              <a:t>. Schwalbach/</a:t>
            </a:r>
            <a:r>
              <a:rPr lang="de-DE" sz="1200" dirty="0" err="1">
                <a:latin typeface="+mn-lt"/>
              </a:rPr>
              <a:t>Ts</a:t>
            </a:r>
            <a:r>
              <a:rPr lang="de-DE" sz="1200" dirty="0">
                <a:latin typeface="+mn-lt"/>
              </a:rPr>
              <a:t>.: Wochenschau.</a:t>
            </a:r>
          </a:p>
          <a:p>
            <a:pPr marL="0" indent="0">
              <a:lnSpc>
                <a:spcPct val="100000"/>
              </a:lnSpc>
              <a:spcBef>
                <a:spcPts val="600"/>
              </a:spcBef>
              <a:buNone/>
              <a:defRPr/>
            </a:pPr>
            <a:r>
              <a:rPr lang="de-DE" sz="1200" dirty="0">
                <a:latin typeface="+mn-lt"/>
              </a:rPr>
              <a:t>Borucki, I., Michels, D., &amp; Marschall, S. (2020). Die digitalisierte Demokratie. Ein Überblick. </a:t>
            </a:r>
            <a:r>
              <a:rPr lang="de-DE" sz="1200" i="1" dirty="0">
                <a:latin typeface="+mn-lt"/>
              </a:rPr>
              <a:t>Zeitschrift für Politikwissenschaft</a:t>
            </a:r>
            <a:r>
              <a:rPr lang="de-DE" sz="1200" dirty="0">
                <a:latin typeface="+mn-lt"/>
              </a:rPr>
              <a:t> 30, 163–169.</a:t>
            </a:r>
          </a:p>
          <a:p>
            <a:pPr marL="0" indent="0">
              <a:lnSpc>
                <a:spcPct val="100000"/>
              </a:lnSpc>
              <a:spcBef>
                <a:spcPts val="600"/>
              </a:spcBef>
              <a:buNone/>
              <a:defRPr/>
            </a:pPr>
            <a:r>
              <a:rPr lang="de-DE" sz="1200" dirty="0" err="1">
                <a:latin typeface="+mn-lt"/>
              </a:rPr>
              <a:t>BpB</a:t>
            </a:r>
            <a:r>
              <a:rPr lang="de-DE" sz="1200" dirty="0">
                <a:latin typeface="+mn-lt"/>
              </a:rPr>
              <a:t> (2023). </a:t>
            </a:r>
            <a:r>
              <a:rPr lang="de-DE" sz="1200" i="1" dirty="0">
                <a:latin typeface="+mn-lt"/>
              </a:rPr>
              <a:t>Fake </a:t>
            </a:r>
            <a:r>
              <a:rPr lang="de-DE" sz="1200" i="1" dirty="0" err="1">
                <a:latin typeface="+mn-lt"/>
              </a:rPr>
              <a:t>It</a:t>
            </a:r>
            <a:r>
              <a:rPr lang="de-DE" sz="1200" i="1" dirty="0">
                <a:latin typeface="+mn-lt"/>
              </a:rPr>
              <a:t> </a:t>
            </a:r>
            <a:r>
              <a:rPr lang="de-DE" sz="1200" i="1" dirty="0" err="1">
                <a:latin typeface="+mn-lt"/>
              </a:rPr>
              <a:t>To</a:t>
            </a:r>
            <a:r>
              <a:rPr lang="de-DE" sz="1200" i="1" dirty="0">
                <a:latin typeface="+mn-lt"/>
              </a:rPr>
              <a:t> </a:t>
            </a:r>
            <a:r>
              <a:rPr lang="de-DE" sz="1200" i="1" dirty="0" err="1">
                <a:latin typeface="+mn-lt"/>
              </a:rPr>
              <a:t>Make</a:t>
            </a:r>
            <a:r>
              <a:rPr lang="de-DE" sz="1200" i="1" dirty="0">
                <a:latin typeface="+mn-lt"/>
              </a:rPr>
              <a:t> It. Das Spiel über die Verbreitung von Desinformation</a:t>
            </a:r>
            <a:r>
              <a:rPr lang="de-DE" sz="1200" dirty="0">
                <a:latin typeface="+mn-lt"/>
              </a:rPr>
              <a:t>. </a:t>
            </a:r>
            <a:r>
              <a:rPr lang="de-DE" sz="1200" dirty="0">
                <a:latin typeface="+mn-lt"/>
                <a:hlinkClick r:id="rId4"/>
              </a:rPr>
              <a:t>https://www.bpb.de/lernen/games/fakeittomakeit/</a:t>
            </a:r>
            <a:endParaRPr lang="de-DE" sz="1200" dirty="0">
              <a:latin typeface="+mn-lt"/>
            </a:endParaRPr>
          </a:p>
          <a:p>
            <a:pPr marL="0" indent="0">
              <a:lnSpc>
                <a:spcPct val="100000"/>
              </a:lnSpc>
              <a:spcBef>
                <a:spcPts val="600"/>
              </a:spcBef>
              <a:buNone/>
              <a:defRPr/>
            </a:pPr>
            <a:r>
              <a:rPr lang="de-DE" sz="1200" dirty="0">
                <a:latin typeface="+mn-lt"/>
              </a:rPr>
              <a:t>Bundesregierung (2025). </a:t>
            </a:r>
            <a:r>
              <a:rPr lang="de-DE" sz="1200" i="1" dirty="0">
                <a:latin typeface="+mn-lt"/>
              </a:rPr>
              <a:t>AI-Act verabschiedet. Einheitliche Regeln für Künstliche Intelligenz in der EU</a:t>
            </a:r>
            <a:r>
              <a:rPr lang="de-DE" sz="1200" dirty="0">
                <a:latin typeface="+mn-lt"/>
              </a:rPr>
              <a:t>. </a:t>
            </a:r>
            <a:r>
              <a:rPr lang="de-DE" sz="1200" dirty="0">
                <a:latin typeface="+mn-lt"/>
                <a:hlinkClick r:id="rId5"/>
              </a:rPr>
              <a:t>https://www.bundesregierung.de/breg-de/aktuelles/ai-act-2285944</a:t>
            </a:r>
            <a:endParaRPr lang="de-DE" sz="1200" dirty="0">
              <a:latin typeface="+mn-lt"/>
            </a:endParaRPr>
          </a:p>
          <a:p>
            <a:pPr marL="0" indent="0">
              <a:lnSpc>
                <a:spcPct val="100000"/>
              </a:lnSpc>
              <a:spcBef>
                <a:spcPts val="600"/>
              </a:spcBef>
              <a:buNone/>
              <a:defRPr/>
            </a:pPr>
            <a:r>
              <a:rPr lang="de-DE" sz="1200" dirty="0">
                <a:latin typeface="+mn-lt"/>
              </a:rPr>
              <a:t>Detjen, J. (2013). </a:t>
            </a:r>
            <a:r>
              <a:rPr lang="de-DE" sz="1200" i="1" dirty="0">
                <a:latin typeface="+mn-lt"/>
              </a:rPr>
              <a:t>Politische Bildung: Geschichte und Gegenwart in Deutschland </a:t>
            </a:r>
            <a:r>
              <a:rPr lang="de-DE" sz="1200" dirty="0">
                <a:latin typeface="+mn-lt"/>
              </a:rPr>
              <a:t>(2. Aufl.). München: </a:t>
            </a:r>
            <a:r>
              <a:rPr lang="de-DE" sz="1200" dirty="0" err="1">
                <a:latin typeface="+mn-lt"/>
              </a:rPr>
              <a:t>Oldenbourg</a:t>
            </a:r>
            <a:r>
              <a:rPr lang="de-DE" sz="1200" dirty="0">
                <a:latin typeface="+mn-lt"/>
              </a:rPr>
              <a:t> Verlag.</a:t>
            </a:r>
          </a:p>
          <a:p>
            <a:pPr marL="0" indent="0">
              <a:lnSpc>
                <a:spcPct val="100000"/>
              </a:lnSpc>
              <a:spcBef>
                <a:spcPts val="600"/>
              </a:spcBef>
              <a:buNone/>
              <a:defRPr/>
            </a:pPr>
            <a:r>
              <a:rPr lang="de-DE" sz="1200" dirty="0">
                <a:latin typeface="+mn-lt"/>
              </a:rPr>
              <a:t>Detjen, J., Massing, P., Richter, D., &amp; </a:t>
            </a:r>
            <a:r>
              <a:rPr lang="de-DE" sz="1200" dirty="0" err="1">
                <a:latin typeface="+mn-lt"/>
              </a:rPr>
              <a:t>Weißeno</a:t>
            </a:r>
            <a:r>
              <a:rPr lang="de-DE" sz="1200" dirty="0">
                <a:latin typeface="+mn-lt"/>
              </a:rPr>
              <a:t>, G. (2012). </a:t>
            </a:r>
            <a:r>
              <a:rPr lang="de-DE" sz="1200" i="1" dirty="0">
                <a:latin typeface="+mn-lt"/>
              </a:rPr>
              <a:t>Politikkompetenz – Ein Modell</a:t>
            </a:r>
            <a:r>
              <a:rPr lang="de-DE" sz="1200" dirty="0">
                <a:latin typeface="+mn-lt"/>
              </a:rPr>
              <a:t>. Wiesbaden: Springer VS.</a:t>
            </a:r>
          </a:p>
          <a:p>
            <a:pPr marL="0" indent="0">
              <a:lnSpc>
                <a:spcPct val="100000"/>
              </a:lnSpc>
              <a:spcBef>
                <a:spcPts val="600"/>
              </a:spcBef>
              <a:buNone/>
              <a:defRPr/>
            </a:pPr>
            <a:r>
              <a:rPr lang="de-DE" sz="1200" dirty="0">
                <a:latin typeface="+mn-lt"/>
              </a:rPr>
              <a:t>Dörner, Andreas (2001): </a:t>
            </a:r>
            <a:r>
              <a:rPr lang="de-DE" sz="1200" i="1" dirty="0">
                <a:latin typeface="+mn-lt"/>
              </a:rPr>
              <a:t>Politainment – Politik in der medialen </a:t>
            </a:r>
            <a:r>
              <a:rPr lang="de-DE" sz="1200" i="1" dirty="0" err="1">
                <a:latin typeface="+mn-lt"/>
              </a:rPr>
              <a:t>Erlebnisgeselleschaft</a:t>
            </a:r>
            <a:r>
              <a:rPr lang="de-DE" sz="1200" i="1" dirty="0">
                <a:latin typeface="+mn-lt"/>
              </a:rPr>
              <a:t>.</a:t>
            </a:r>
            <a:r>
              <a:rPr lang="de-DE" sz="1200" dirty="0">
                <a:latin typeface="+mn-lt"/>
              </a:rPr>
              <a:t> Frankfurt/Main: Suhrkamp.</a:t>
            </a:r>
          </a:p>
          <a:p>
            <a:pPr marL="0" indent="0">
              <a:lnSpc>
                <a:spcPct val="100000"/>
              </a:lnSpc>
              <a:spcBef>
                <a:spcPts val="600"/>
              </a:spcBef>
              <a:buNone/>
              <a:defRPr/>
            </a:pPr>
            <a:r>
              <a:rPr lang="de-DE" sz="1200" dirty="0">
                <a:latin typeface="+mn-lt"/>
              </a:rPr>
              <a:t>Frech, S., Kuhn, H.-W., &amp; Massing, P. (2014). </a:t>
            </a:r>
            <a:r>
              <a:rPr lang="de-DE" sz="1200" i="1" dirty="0">
                <a:latin typeface="+mn-lt"/>
              </a:rPr>
              <a:t>Methodentraining für den Politikunterricht</a:t>
            </a:r>
            <a:r>
              <a:rPr lang="de-DE" sz="1200" dirty="0">
                <a:latin typeface="+mn-lt"/>
              </a:rPr>
              <a:t>. Schwalbach/</a:t>
            </a:r>
            <a:r>
              <a:rPr lang="de-DE" sz="1200" dirty="0" err="1">
                <a:latin typeface="+mn-lt"/>
              </a:rPr>
              <a:t>Ts</a:t>
            </a:r>
            <a:r>
              <a:rPr lang="de-DE" sz="1200" dirty="0">
                <a:latin typeface="+mn-lt"/>
              </a:rPr>
              <a:t>.: Wochenschau.</a:t>
            </a:r>
          </a:p>
          <a:p>
            <a:pPr marL="0" indent="0">
              <a:lnSpc>
                <a:spcPct val="100000"/>
              </a:lnSpc>
              <a:spcBef>
                <a:spcPts val="600"/>
              </a:spcBef>
              <a:buNone/>
              <a:defRPr/>
            </a:pPr>
            <a:r>
              <a:rPr lang="de-DE" sz="1200" dirty="0">
                <a:latin typeface="+mn-lt"/>
              </a:rPr>
              <a:t>Frühwirth, L. (2023): </a:t>
            </a:r>
            <a:r>
              <a:rPr lang="de-DE" sz="1200" i="1" dirty="0">
                <a:latin typeface="+mn-lt"/>
              </a:rPr>
              <a:t>Koordinierter Vertrauensverlust</a:t>
            </a:r>
            <a:r>
              <a:rPr lang="de-DE" sz="1200" dirty="0">
                <a:latin typeface="+mn-lt"/>
              </a:rPr>
              <a:t>. Center für Monitoring, Analyse und Strategie. </a:t>
            </a:r>
            <a:r>
              <a:rPr lang="de-DE" sz="1200" u="sng" dirty="0">
                <a:latin typeface="+mn-lt"/>
                <a:hlinkClick r:id="rId6"/>
              </a:rPr>
              <a:t>https://cemas.io/blog/desinformation-demokratiegefaehrdung/</a:t>
            </a:r>
            <a:endParaRPr lang="de-DE" sz="1200" dirty="0">
              <a:latin typeface="+mn-lt"/>
            </a:endParaRPr>
          </a:p>
          <a:p>
            <a:pPr marL="0" indent="0">
              <a:lnSpc>
                <a:spcPct val="100000"/>
              </a:lnSpc>
              <a:spcBef>
                <a:spcPts val="600"/>
              </a:spcBef>
              <a:buNone/>
              <a:defRPr/>
            </a:pPr>
            <a:r>
              <a:rPr lang="de-DE" sz="1200" dirty="0" err="1">
                <a:latin typeface="+mn-lt"/>
              </a:rPr>
              <a:t>Gapski</a:t>
            </a:r>
            <a:r>
              <a:rPr lang="de-DE" sz="1200" dirty="0">
                <a:latin typeface="+mn-lt"/>
              </a:rPr>
              <a:t>, H., Oberle, M., &amp; Staufer, W. (Hrsg.) (2017). </a:t>
            </a:r>
            <a:r>
              <a:rPr lang="de-DE" sz="1200" i="1" dirty="0">
                <a:latin typeface="+mn-lt"/>
              </a:rPr>
              <a:t>Medienkompetenz – Herausforderung für Politik, politische Bildung und Medienbildung</a:t>
            </a:r>
            <a:r>
              <a:rPr lang="de-DE" sz="1200" dirty="0">
                <a:latin typeface="+mn-lt"/>
              </a:rPr>
              <a:t>. Bonn: Bundeszentrale für politische Bildung. </a:t>
            </a:r>
          </a:p>
          <a:p>
            <a:pPr marL="0" indent="0">
              <a:lnSpc>
                <a:spcPct val="100000"/>
              </a:lnSpc>
              <a:spcBef>
                <a:spcPts val="600"/>
              </a:spcBef>
              <a:buNone/>
              <a:defRPr/>
            </a:pPr>
            <a:r>
              <a:rPr lang="de-DE" sz="1200" dirty="0">
                <a:latin typeface="+mn-lt"/>
              </a:rPr>
              <a:t>Gesellschaft für Informatik (2016). </a:t>
            </a:r>
            <a:r>
              <a:rPr lang="de-DE" sz="1200" i="1" dirty="0" err="1">
                <a:latin typeface="+mn-lt"/>
              </a:rPr>
              <a:t>Dagstuhl</a:t>
            </a:r>
            <a:r>
              <a:rPr lang="de-DE" sz="1200" i="1" dirty="0">
                <a:latin typeface="+mn-lt"/>
              </a:rPr>
              <a:t>-Erklärung. Bildung in der digitalen vernetzten Welt</a:t>
            </a:r>
            <a:r>
              <a:rPr lang="de-DE" sz="1200" dirty="0">
                <a:latin typeface="+mn-lt"/>
              </a:rPr>
              <a:t>. </a:t>
            </a:r>
            <a:r>
              <a:rPr lang="de-DE" sz="1200" dirty="0">
                <a:latin typeface="+mn-lt"/>
                <a:hlinkClick r:id="rId7"/>
              </a:rPr>
              <a:t>https://dagstuhl.gi.de/dagstuhl-erklaerung</a:t>
            </a:r>
            <a:endParaRPr lang="de-DE" sz="1200" dirty="0">
              <a:latin typeface="+mn-lt"/>
            </a:endParaRPr>
          </a:p>
          <a:p>
            <a:pPr marL="0" indent="0">
              <a:lnSpc>
                <a:spcPct val="100000"/>
              </a:lnSpc>
              <a:spcBef>
                <a:spcPts val="600"/>
              </a:spcBef>
              <a:buNone/>
              <a:defRPr/>
            </a:pPr>
            <a:r>
              <a:rPr lang="de-DE" sz="1200" dirty="0">
                <a:latin typeface="+mn-lt"/>
              </a:rPr>
              <a:t>Grieger, M., &amp; Senftleben, K. (2017). </a:t>
            </a:r>
            <a:r>
              <a:rPr lang="de-DE" sz="1200" dirty="0" err="1">
                <a:latin typeface="+mn-lt"/>
              </a:rPr>
              <a:t>H@te</a:t>
            </a:r>
            <a:r>
              <a:rPr lang="de-DE" sz="1200" dirty="0">
                <a:latin typeface="+mn-lt"/>
              </a:rPr>
              <a:t> Speech im Netz: Eine simulierte Entscheidungsfindung über das NetzDG basierend auf einer Prozessanalyse mit dem Politikzyklus.</a:t>
            </a:r>
            <a:r>
              <a:rPr lang="de-DE" sz="1200" i="1" dirty="0">
                <a:latin typeface="+mn-lt"/>
              </a:rPr>
              <a:t> Unterricht Wirtschaft + Politik, 4, </a:t>
            </a:r>
            <a:r>
              <a:rPr lang="de-DE" sz="1200" dirty="0">
                <a:latin typeface="+mn-lt"/>
              </a:rPr>
              <a:t>35–41.</a:t>
            </a:r>
          </a:p>
          <a:p>
            <a:pPr marL="0" indent="0">
              <a:lnSpc>
                <a:spcPct val="100000"/>
              </a:lnSpc>
              <a:spcBef>
                <a:spcPts val="600"/>
              </a:spcBef>
              <a:buNone/>
              <a:defRPr/>
            </a:pPr>
            <a:r>
              <a:rPr lang="de-DE" sz="1200" dirty="0">
                <a:latin typeface="+mn-lt"/>
              </a:rPr>
              <a:t>Jarren, O., &amp; Klingler, U. (2017). Öffentlichkeit und Medien im digitalen Zeitalter: zwischen Differenzierung und Neuinstitutionalisierung. In H. </a:t>
            </a:r>
            <a:r>
              <a:rPr lang="de-DE" sz="1200" dirty="0" err="1">
                <a:latin typeface="+mn-lt"/>
              </a:rPr>
              <a:t>Gapski</a:t>
            </a:r>
            <a:r>
              <a:rPr lang="de-DE" sz="1200" dirty="0">
                <a:latin typeface="+mn-lt"/>
              </a:rPr>
              <a:t>, M. Oberle &amp; W. Staufer (Hrsg.), </a:t>
            </a:r>
            <a:r>
              <a:rPr lang="de-DE" sz="1200" i="1" dirty="0">
                <a:latin typeface="+mn-lt"/>
              </a:rPr>
              <a:t>Medienkompetenz – Herausforderung für Politik, politische Bildung und Medienbildung </a:t>
            </a:r>
            <a:r>
              <a:rPr lang="de-DE" sz="1200" dirty="0">
                <a:latin typeface="+mn-lt"/>
              </a:rPr>
              <a:t>(S. 33–42). Bonn: Bundeszentrale für politische Bildung.</a:t>
            </a:r>
          </a:p>
          <a:p>
            <a:pPr marL="0" indent="0">
              <a:lnSpc>
                <a:spcPct val="100000"/>
              </a:lnSpc>
              <a:spcBef>
                <a:spcPts val="600"/>
              </a:spcBef>
              <a:buNone/>
              <a:defRPr/>
            </a:pPr>
            <a:endParaRPr lang="de-DE" sz="1200" dirty="0">
              <a:latin typeface="+mn-lt"/>
            </a:endParaRPr>
          </a:p>
          <a:p>
            <a:pPr>
              <a:lnSpc>
                <a:spcPct val="100000"/>
              </a:lnSpc>
              <a:spcBef>
                <a:spcPts val="600"/>
              </a:spcBef>
              <a:defRPr/>
            </a:pPr>
            <a:endParaRPr lang="de-DE" sz="1200" dirty="0">
              <a:latin typeface="+mn-lt"/>
            </a:endParaRPr>
          </a:p>
        </p:txBody>
      </p:sp>
      <p:sp>
        <p:nvSpPr>
          <p:cNvPr id="530419524" name="Titel 3"/>
          <p:cNvSpPr>
            <a:spLocks noGrp="1"/>
          </p:cNvSpPr>
          <p:nvPr>
            <p:ph type="title"/>
          </p:nvPr>
        </p:nvSpPr>
        <p:spPr bwMode="auto">
          <a:xfrm>
            <a:off x="947428" y="368809"/>
            <a:ext cx="9436894" cy="719932"/>
          </a:xfrm>
        </p:spPr>
        <p:txBody>
          <a:bodyPr/>
          <a:lstStyle/>
          <a:p>
            <a:pPr>
              <a:defRPr/>
            </a:pPr>
            <a:r>
              <a:rPr lang="de-DE" sz="3300" dirty="0"/>
              <a:t>Literatur</a:t>
            </a:r>
            <a:endParaRP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A350F3D7-9CFD-0F45-729C-63F757F85267}"/>
            </a:ext>
          </a:extLst>
        </p:cNvPr>
        <p:cNvGrpSpPr/>
        <p:nvPr/>
      </p:nvGrpSpPr>
      <p:grpSpPr bwMode="auto">
        <a:xfrm>
          <a:off x="0" y="0"/>
          <a:ext cx="0" cy="0"/>
          <a:chOff x="0" y="0"/>
          <a:chExt cx="0" cy="0"/>
        </a:xfrm>
      </p:grpSpPr>
      <p:sp>
        <p:nvSpPr>
          <p:cNvPr id="1410532072" name="Inhaltsplatzhalter 2">
            <a:extLst>
              <a:ext uri="{FF2B5EF4-FFF2-40B4-BE49-F238E27FC236}">
                <a16:creationId xmlns:a16="http://schemas.microsoft.com/office/drawing/2014/main" id="{74C5747E-EB19-5337-5C62-245A0D8DD6DB}"/>
              </a:ext>
            </a:extLst>
          </p:cNvPr>
          <p:cNvSpPr>
            <a:spLocks noGrp="1"/>
          </p:cNvSpPr>
          <p:nvPr>
            <p:ph idx="12"/>
          </p:nvPr>
        </p:nvSpPr>
        <p:spPr bwMode="auto">
          <a:xfrm>
            <a:off x="970961" y="1613042"/>
            <a:ext cx="10237607" cy="5056317"/>
          </a:xfrm>
        </p:spPr>
        <p:txBody>
          <a:bodyPr>
            <a:noAutofit/>
          </a:bodyPr>
          <a:lstStyle/>
          <a:p>
            <a:pPr marL="0" indent="0">
              <a:lnSpc>
                <a:spcPct val="100000"/>
              </a:lnSpc>
              <a:spcBef>
                <a:spcPts val="600"/>
              </a:spcBef>
              <a:buNone/>
              <a:defRPr/>
            </a:pPr>
            <a:r>
              <a:rPr lang="de-DE" sz="1200" dirty="0" err="1">
                <a:latin typeface="+mn-lt"/>
              </a:rPr>
              <a:t>Jungherr</a:t>
            </a:r>
            <a:r>
              <a:rPr lang="de-DE" sz="1200" dirty="0">
                <a:latin typeface="+mn-lt"/>
              </a:rPr>
              <a:t>, A. (2017). Einsatz digitaler Technologie im Wahlkampf. In H. </a:t>
            </a:r>
            <a:r>
              <a:rPr lang="de-DE" sz="1200" dirty="0" err="1">
                <a:latin typeface="+mn-lt"/>
              </a:rPr>
              <a:t>Gapski</a:t>
            </a:r>
            <a:r>
              <a:rPr lang="de-DE" sz="1200" dirty="0">
                <a:latin typeface="+mn-lt"/>
              </a:rPr>
              <a:t>, M. Oberle &amp; W. Staufer (Hrsg.), </a:t>
            </a:r>
            <a:r>
              <a:rPr lang="de-DE" sz="1200" i="1" dirty="0">
                <a:latin typeface="+mn-lt"/>
              </a:rPr>
              <a:t>Medienkompetenz – Herausforderung für Politik, politische Bildung und Medienbildung </a:t>
            </a:r>
            <a:r>
              <a:rPr lang="de-DE" sz="1200" dirty="0">
                <a:latin typeface="+mn-lt"/>
              </a:rPr>
              <a:t>(S. 92-101). Bonn: Bundeszentrale für politische Bildung.</a:t>
            </a:r>
          </a:p>
          <a:p>
            <a:pPr marL="0" indent="0">
              <a:lnSpc>
                <a:spcPct val="100000"/>
              </a:lnSpc>
              <a:spcBef>
                <a:spcPts val="600"/>
              </a:spcBef>
              <a:buNone/>
              <a:defRPr/>
            </a:pPr>
            <a:r>
              <a:rPr lang="de-DE" sz="1200" dirty="0" err="1">
                <a:latin typeface="+mn-lt"/>
              </a:rPr>
              <a:t>Kneuer</a:t>
            </a:r>
            <a:r>
              <a:rPr lang="de-DE" sz="1200" dirty="0">
                <a:latin typeface="+mn-lt"/>
              </a:rPr>
              <a:t>, M. (2017). Politische Kommunikation und digitale Medien in der Demokratie. In H. </a:t>
            </a:r>
            <a:r>
              <a:rPr lang="de-DE" sz="1200" dirty="0" err="1">
                <a:latin typeface="+mn-lt"/>
              </a:rPr>
              <a:t>Gapski</a:t>
            </a:r>
            <a:r>
              <a:rPr lang="de-DE" sz="1200" dirty="0">
                <a:latin typeface="+mn-lt"/>
              </a:rPr>
              <a:t>, M. Oberle, &amp; W. Staufer (Hrsg.), </a:t>
            </a:r>
            <a:r>
              <a:rPr lang="de-DE" sz="1200" i="1" dirty="0">
                <a:latin typeface="+mn-lt"/>
              </a:rPr>
              <a:t>Medienkompetenz – Herausforderung für Politik, politische Bildung und Medienbildung</a:t>
            </a:r>
            <a:r>
              <a:rPr lang="de-DE" sz="1200" dirty="0">
                <a:latin typeface="+mn-lt"/>
              </a:rPr>
              <a:t> (S. 43-52). Bonn: Bundeszentrale für politische Bildung.</a:t>
            </a:r>
          </a:p>
          <a:p>
            <a:pPr marL="0" indent="0">
              <a:lnSpc>
                <a:spcPct val="100000"/>
              </a:lnSpc>
              <a:spcBef>
                <a:spcPts val="600"/>
              </a:spcBef>
              <a:buNone/>
              <a:defRPr/>
            </a:pPr>
            <a:r>
              <a:rPr lang="de-DE" sz="1200" dirty="0" err="1">
                <a:latin typeface="+mn-lt"/>
              </a:rPr>
              <a:t>Kneuer</a:t>
            </a:r>
            <a:r>
              <a:rPr lang="de-DE" sz="1200" dirty="0">
                <a:latin typeface="+mn-lt"/>
              </a:rPr>
              <a:t>, M. (2016). E-democracy. A </a:t>
            </a:r>
            <a:r>
              <a:rPr lang="de-DE" sz="1200" dirty="0" err="1">
                <a:latin typeface="+mn-lt"/>
              </a:rPr>
              <a:t>new</a:t>
            </a:r>
            <a:r>
              <a:rPr lang="de-DE" sz="1200" dirty="0">
                <a:latin typeface="+mn-lt"/>
              </a:rPr>
              <a:t> </a:t>
            </a:r>
            <a:r>
              <a:rPr lang="de-DE" sz="1200" dirty="0" err="1">
                <a:latin typeface="+mn-lt"/>
              </a:rPr>
              <a:t>challenge</a:t>
            </a:r>
            <a:r>
              <a:rPr lang="de-DE" sz="1200" dirty="0">
                <a:latin typeface="+mn-lt"/>
              </a:rPr>
              <a:t> </a:t>
            </a:r>
            <a:r>
              <a:rPr lang="de-DE" sz="1200" dirty="0" err="1">
                <a:latin typeface="+mn-lt"/>
              </a:rPr>
              <a:t>for</a:t>
            </a:r>
            <a:r>
              <a:rPr lang="de-DE" sz="1200" dirty="0">
                <a:latin typeface="+mn-lt"/>
              </a:rPr>
              <a:t> </a:t>
            </a:r>
            <a:r>
              <a:rPr lang="de-DE" sz="1200" dirty="0" err="1">
                <a:latin typeface="+mn-lt"/>
              </a:rPr>
              <a:t>measuring</a:t>
            </a:r>
            <a:r>
              <a:rPr lang="de-DE" sz="1200" dirty="0">
                <a:latin typeface="+mn-lt"/>
              </a:rPr>
              <a:t> </a:t>
            </a:r>
            <a:r>
              <a:rPr lang="de-DE" sz="1200" dirty="0" err="1">
                <a:latin typeface="+mn-lt"/>
              </a:rPr>
              <a:t>democracy</a:t>
            </a:r>
            <a:r>
              <a:rPr lang="de-DE" sz="1200" dirty="0">
                <a:latin typeface="+mn-lt"/>
              </a:rPr>
              <a:t>. </a:t>
            </a:r>
            <a:r>
              <a:rPr lang="de-DE" sz="1200" i="1" dirty="0">
                <a:latin typeface="+mn-lt"/>
              </a:rPr>
              <a:t>International Political Science Review 37</a:t>
            </a:r>
            <a:r>
              <a:rPr lang="de-DE" sz="1200" dirty="0">
                <a:latin typeface="+mn-lt"/>
              </a:rPr>
              <a:t>(5), 666–678. </a:t>
            </a:r>
          </a:p>
          <a:p>
            <a:pPr marL="0" indent="0">
              <a:lnSpc>
                <a:spcPct val="100000"/>
              </a:lnSpc>
              <a:spcBef>
                <a:spcPts val="600"/>
              </a:spcBef>
              <a:buNone/>
              <a:defRPr/>
            </a:pPr>
            <a:r>
              <a:rPr lang="de-DE" sz="1200" dirty="0" err="1">
                <a:latin typeface="+mn-lt"/>
              </a:rPr>
              <a:t>Kneuer</a:t>
            </a:r>
            <a:r>
              <a:rPr lang="de-DE" sz="1200" dirty="0">
                <a:latin typeface="+mn-lt"/>
              </a:rPr>
              <a:t>, M. (2013). </a:t>
            </a:r>
            <a:r>
              <a:rPr lang="de-DE" sz="1200" i="1" dirty="0">
                <a:latin typeface="+mn-lt"/>
              </a:rPr>
              <a:t>Das Internet. Bereicherung oder Stressfaktor für die Demokratie? </a:t>
            </a:r>
            <a:r>
              <a:rPr lang="de-DE" sz="1200" dirty="0">
                <a:latin typeface="+mn-lt"/>
              </a:rPr>
              <a:t>Baden-Baden: Nomos.</a:t>
            </a:r>
          </a:p>
          <a:p>
            <a:pPr marL="0" indent="0">
              <a:lnSpc>
                <a:spcPct val="100000"/>
              </a:lnSpc>
              <a:spcBef>
                <a:spcPts val="600"/>
              </a:spcBef>
              <a:buNone/>
              <a:defRPr/>
            </a:pPr>
            <a:r>
              <a:rPr lang="de-DE" sz="1200" dirty="0">
                <a:latin typeface="+mn-lt"/>
              </a:rPr>
              <a:t>Lewandowsky, S., &amp; van der Linden, S. (2021). </a:t>
            </a:r>
            <a:r>
              <a:rPr lang="de-DE" sz="1200" dirty="0" err="1">
                <a:latin typeface="+mn-lt"/>
              </a:rPr>
              <a:t>Countering</a:t>
            </a:r>
            <a:r>
              <a:rPr lang="de-DE" sz="1200" dirty="0">
                <a:latin typeface="+mn-lt"/>
              </a:rPr>
              <a:t> </a:t>
            </a:r>
            <a:r>
              <a:rPr lang="de-DE" sz="1200" dirty="0" err="1">
                <a:latin typeface="+mn-lt"/>
              </a:rPr>
              <a:t>Misinformation</a:t>
            </a:r>
            <a:r>
              <a:rPr lang="de-DE" sz="1200" dirty="0">
                <a:latin typeface="+mn-lt"/>
              </a:rPr>
              <a:t> and Fake News </a:t>
            </a:r>
            <a:r>
              <a:rPr lang="de-DE" sz="1200" dirty="0" err="1">
                <a:latin typeface="+mn-lt"/>
              </a:rPr>
              <a:t>through</a:t>
            </a:r>
            <a:r>
              <a:rPr lang="de-DE" sz="1200" dirty="0">
                <a:latin typeface="+mn-lt"/>
              </a:rPr>
              <a:t> </a:t>
            </a:r>
            <a:r>
              <a:rPr lang="de-DE" sz="1200" dirty="0" err="1">
                <a:latin typeface="+mn-lt"/>
              </a:rPr>
              <a:t>Inoculation</a:t>
            </a:r>
            <a:r>
              <a:rPr lang="de-DE" sz="1200" dirty="0">
                <a:latin typeface="+mn-lt"/>
              </a:rPr>
              <a:t> and </a:t>
            </a:r>
            <a:r>
              <a:rPr lang="de-DE" sz="1200" dirty="0" err="1">
                <a:latin typeface="+mn-lt"/>
              </a:rPr>
              <a:t>Prebunking</a:t>
            </a:r>
            <a:r>
              <a:rPr lang="de-DE" sz="1200" dirty="0">
                <a:latin typeface="+mn-lt"/>
              </a:rPr>
              <a:t>. </a:t>
            </a:r>
            <a:r>
              <a:rPr lang="de-DE" sz="1200" i="1" dirty="0">
                <a:latin typeface="+mn-lt"/>
              </a:rPr>
              <a:t>European Review </a:t>
            </a:r>
            <a:r>
              <a:rPr lang="de-DE" sz="1200" i="1" dirty="0" err="1">
                <a:latin typeface="+mn-lt"/>
              </a:rPr>
              <a:t>of</a:t>
            </a:r>
            <a:r>
              <a:rPr lang="de-DE" sz="1200" i="1" dirty="0">
                <a:latin typeface="+mn-lt"/>
              </a:rPr>
              <a:t> </a:t>
            </a:r>
            <a:r>
              <a:rPr lang="de-DE" sz="1200" i="1" dirty="0" err="1">
                <a:latin typeface="+mn-lt"/>
              </a:rPr>
              <a:t>Social</a:t>
            </a:r>
            <a:r>
              <a:rPr lang="de-DE" sz="1200" i="1" dirty="0">
                <a:latin typeface="+mn-lt"/>
              </a:rPr>
              <a:t> </a:t>
            </a:r>
            <a:r>
              <a:rPr lang="de-DE" sz="1200" i="1" dirty="0" err="1">
                <a:latin typeface="+mn-lt"/>
              </a:rPr>
              <a:t>Psychology</a:t>
            </a:r>
            <a:r>
              <a:rPr lang="de-DE" sz="1200" dirty="0">
                <a:latin typeface="+mn-lt"/>
              </a:rPr>
              <a:t>. </a:t>
            </a:r>
            <a:r>
              <a:rPr lang="de-DE" sz="1200" u="sng" dirty="0">
                <a:latin typeface="+mn-lt"/>
                <a:hlinkClick r:id="rId3"/>
              </a:rPr>
              <a:t>https://doi.org/10.1080/10463283.2021.1876983</a:t>
            </a:r>
            <a:endParaRPr lang="de-DE" sz="1200" u="sng" dirty="0">
              <a:latin typeface="+mn-lt"/>
            </a:endParaRPr>
          </a:p>
          <a:p>
            <a:pPr marL="0" indent="0">
              <a:lnSpc>
                <a:spcPct val="100000"/>
              </a:lnSpc>
              <a:spcBef>
                <a:spcPts val="600"/>
              </a:spcBef>
              <a:buNone/>
              <a:defRPr/>
            </a:pPr>
            <a:r>
              <a:rPr lang="de-DE" sz="1200" dirty="0">
                <a:latin typeface="+mn-lt"/>
              </a:rPr>
              <a:t>Manzel, S. (2017). Medienkompetenz als eine Schlüsselkompetenz für politische Urteils- und Handlungsfähigkeit. In H. </a:t>
            </a:r>
            <a:r>
              <a:rPr lang="de-DE" sz="1200" dirty="0" err="1">
                <a:latin typeface="+mn-lt"/>
              </a:rPr>
              <a:t>Gapski</a:t>
            </a:r>
            <a:r>
              <a:rPr lang="de-DE" sz="1200" dirty="0">
                <a:latin typeface="+mn-lt"/>
              </a:rPr>
              <a:t>, M. Oberle &amp; W. Staufer (Hrsg.), </a:t>
            </a:r>
            <a:r>
              <a:rPr lang="de-DE" sz="1200" i="1" dirty="0">
                <a:latin typeface="+mn-lt"/>
              </a:rPr>
              <a:t>Medienkompetenz – Herausforderung für Politik, politische Bildung und Medienbildung </a:t>
            </a:r>
            <a:r>
              <a:rPr lang="de-DE" sz="1200" dirty="0">
                <a:latin typeface="+mn-lt"/>
              </a:rPr>
              <a:t>(S. 207–217). Bonn: Bundeszentrale für politische Bildung.</a:t>
            </a:r>
          </a:p>
          <a:p>
            <a:pPr marL="0" indent="0">
              <a:lnSpc>
                <a:spcPct val="100000"/>
              </a:lnSpc>
              <a:spcBef>
                <a:spcPts val="600"/>
              </a:spcBef>
              <a:buNone/>
              <a:defRPr/>
            </a:pPr>
            <a:r>
              <a:rPr lang="de-DE" sz="1200" dirty="0">
                <a:latin typeface="+mn-lt"/>
              </a:rPr>
              <a:t>Marten, P. L., &amp; Stadtler, M. (2025). Building </a:t>
            </a:r>
            <a:r>
              <a:rPr lang="de-DE" sz="1200" dirty="0" err="1">
                <a:latin typeface="+mn-lt"/>
              </a:rPr>
              <a:t>resilience</a:t>
            </a:r>
            <a:r>
              <a:rPr lang="de-DE" sz="1200" dirty="0">
                <a:latin typeface="+mn-lt"/>
              </a:rPr>
              <a:t> </a:t>
            </a:r>
            <a:r>
              <a:rPr lang="de-DE" sz="1200" dirty="0" err="1">
                <a:latin typeface="+mn-lt"/>
              </a:rPr>
              <a:t>against</a:t>
            </a:r>
            <a:r>
              <a:rPr lang="de-DE" sz="1200" dirty="0">
                <a:latin typeface="+mn-lt"/>
              </a:rPr>
              <a:t> online </a:t>
            </a:r>
            <a:r>
              <a:rPr lang="de-DE" sz="1200" dirty="0" err="1">
                <a:latin typeface="+mn-lt"/>
              </a:rPr>
              <a:t>misinformation</a:t>
            </a:r>
            <a:r>
              <a:rPr lang="de-DE" sz="1200" dirty="0">
                <a:latin typeface="+mn-lt"/>
              </a:rPr>
              <a:t>: A </a:t>
            </a:r>
            <a:r>
              <a:rPr lang="de-DE" sz="1200" dirty="0" err="1">
                <a:latin typeface="+mn-lt"/>
              </a:rPr>
              <a:t>teacher-led</a:t>
            </a:r>
            <a:r>
              <a:rPr lang="de-DE" sz="1200" dirty="0">
                <a:latin typeface="+mn-lt"/>
              </a:rPr>
              <a:t> </a:t>
            </a:r>
            <a:r>
              <a:rPr lang="de-DE" sz="1200" dirty="0" err="1">
                <a:latin typeface="+mn-lt"/>
              </a:rPr>
              <a:t>training</a:t>
            </a:r>
            <a:r>
              <a:rPr lang="de-DE" sz="1200" dirty="0">
                <a:latin typeface="+mn-lt"/>
              </a:rPr>
              <a:t> </a:t>
            </a:r>
            <a:r>
              <a:rPr lang="de-DE" sz="1200" dirty="0" err="1">
                <a:latin typeface="+mn-lt"/>
              </a:rPr>
              <a:t>promoting</a:t>
            </a:r>
            <a:r>
              <a:rPr lang="de-DE" sz="1200" dirty="0">
                <a:latin typeface="+mn-lt"/>
              </a:rPr>
              <a:t> </a:t>
            </a:r>
            <a:r>
              <a:rPr lang="de-DE" sz="1200" dirty="0" err="1">
                <a:latin typeface="+mn-lt"/>
              </a:rPr>
              <a:t>evaluation</a:t>
            </a:r>
            <a:r>
              <a:rPr lang="de-DE" sz="1200" dirty="0">
                <a:latin typeface="+mn-lt"/>
              </a:rPr>
              <a:t> </a:t>
            </a:r>
            <a:r>
              <a:rPr lang="de-DE" sz="1200" dirty="0" err="1">
                <a:latin typeface="+mn-lt"/>
              </a:rPr>
              <a:t>strategies</a:t>
            </a:r>
            <a:r>
              <a:rPr lang="de-DE" sz="1200" dirty="0">
                <a:latin typeface="+mn-lt"/>
              </a:rPr>
              <a:t> </a:t>
            </a:r>
            <a:r>
              <a:rPr lang="de-DE" sz="1200" dirty="0" err="1">
                <a:latin typeface="+mn-lt"/>
              </a:rPr>
              <a:t>among</a:t>
            </a:r>
            <a:r>
              <a:rPr lang="de-DE" sz="1200" dirty="0">
                <a:latin typeface="+mn-lt"/>
              </a:rPr>
              <a:t> </a:t>
            </a:r>
            <a:r>
              <a:rPr lang="de-DE" sz="1200" dirty="0" err="1">
                <a:latin typeface="+mn-lt"/>
              </a:rPr>
              <a:t>lower</a:t>
            </a:r>
            <a:r>
              <a:rPr lang="de-DE" sz="1200" dirty="0">
                <a:latin typeface="+mn-lt"/>
              </a:rPr>
              <a:t> </a:t>
            </a:r>
            <a:r>
              <a:rPr lang="de-DE" sz="1200" dirty="0" err="1">
                <a:latin typeface="+mn-lt"/>
              </a:rPr>
              <a:t>secondary</a:t>
            </a:r>
            <a:r>
              <a:rPr lang="de-DE" sz="1200" dirty="0">
                <a:latin typeface="+mn-lt"/>
              </a:rPr>
              <a:t> </a:t>
            </a:r>
            <a:r>
              <a:rPr lang="de-DE" sz="1200" dirty="0" err="1">
                <a:latin typeface="+mn-lt"/>
              </a:rPr>
              <a:t>students</a:t>
            </a:r>
            <a:r>
              <a:rPr lang="de-DE" sz="1200" dirty="0">
                <a:latin typeface="+mn-lt"/>
              </a:rPr>
              <a:t>. </a:t>
            </a:r>
            <a:r>
              <a:rPr lang="de-DE" sz="1200" i="1" dirty="0">
                <a:latin typeface="+mn-lt"/>
              </a:rPr>
              <a:t>Computers in Human </a:t>
            </a:r>
            <a:r>
              <a:rPr lang="de-DE" sz="1200" i="1" dirty="0" err="1">
                <a:latin typeface="+mn-lt"/>
              </a:rPr>
              <a:t>Behavior</a:t>
            </a:r>
            <a:r>
              <a:rPr lang="de-DE" sz="1200" i="1" dirty="0">
                <a:latin typeface="+mn-lt"/>
              </a:rPr>
              <a:t>,</a:t>
            </a:r>
            <a:r>
              <a:rPr lang="de-DE" sz="1200" dirty="0">
                <a:latin typeface="+mn-lt"/>
              </a:rPr>
              <a:t> 165, 1-17. </a:t>
            </a:r>
            <a:r>
              <a:rPr lang="de-DE" sz="1200" u="sng" dirty="0">
                <a:latin typeface="+mn-lt"/>
                <a:hlinkClick r:id="rId4"/>
              </a:rPr>
              <a:t>https://doi.org/10.1016/j.chb.2024.108548</a:t>
            </a:r>
            <a:endParaRPr lang="de-DE" sz="1200" u="sng" dirty="0">
              <a:latin typeface="+mn-lt"/>
            </a:endParaRPr>
          </a:p>
          <a:p>
            <a:pPr marL="0" indent="0">
              <a:lnSpc>
                <a:spcPct val="100000"/>
              </a:lnSpc>
              <a:spcBef>
                <a:spcPts val="600"/>
              </a:spcBef>
              <a:buNone/>
              <a:defRPr/>
            </a:pPr>
            <a:r>
              <a:rPr lang="de-DE" sz="1200" dirty="0">
                <a:latin typeface="+mn-lt"/>
              </a:rPr>
              <a:t>Massing, P. (2001). Bürgerleitbilder und Medienkompetenz. In G. </a:t>
            </a:r>
            <a:r>
              <a:rPr lang="de-DE" sz="1200" dirty="0" err="1">
                <a:latin typeface="+mn-lt"/>
              </a:rPr>
              <a:t>Weißeno</a:t>
            </a:r>
            <a:r>
              <a:rPr lang="de-DE" sz="1200" dirty="0">
                <a:latin typeface="+mn-lt"/>
              </a:rPr>
              <a:t> (Hrsg.), </a:t>
            </a:r>
            <a:r>
              <a:rPr lang="de-DE" sz="1200" i="1" dirty="0">
                <a:latin typeface="+mn-lt"/>
              </a:rPr>
              <a:t>Politikunterricht im Informationszeitalter – Medien und neue Lernumgebungen </a:t>
            </a:r>
            <a:r>
              <a:rPr lang="de-DE" sz="1200" dirty="0">
                <a:latin typeface="+mn-lt"/>
              </a:rPr>
              <a:t>(S. 39-50)</a:t>
            </a:r>
            <a:r>
              <a:rPr lang="de-DE" sz="1200" i="1" dirty="0">
                <a:latin typeface="+mn-lt"/>
              </a:rPr>
              <a:t>. </a:t>
            </a:r>
            <a:r>
              <a:rPr lang="de-DE" sz="1200" dirty="0">
                <a:latin typeface="+mn-lt"/>
              </a:rPr>
              <a:t>Schwalbach/</a:t>
            </a:r>
            <a:r>
              <a:rPr lang="de-DE" sz="1200" dirty="0" err="1">
                <a:latin typeface="+mn-lt"/>
              </a:rPr>
              <a:t>Ts</a:t>
            </a:r>
            <a:r>
              <a:rPr lang="de-DE" sz="1200" dirty="0">
                <a:latin typeface="+mn-lt"/>
              </a:rPr>
              <a:t>.: Wochenschau.</a:t>
            </a:r>
          </a:p>
          <a:p>
            <a:pPr marL="0" indent="0">
              <a:lnSpc>
                <a:spcPct val="100000"/>
              </a:lnSpc>
              <a:spcBef>
                <a:spcPts val="600"/>
              </a:spcBef>
              <a:buNone/>
              <a:defRPr/>
            </a:pPr>
            <a:r>
              <a:rPr lang="de-DE" sz="1200" dirty="0">
                <a:latin typeface="+mn-lt"/>
              </a:rPr>
              <a:t>Meyer, T. (2001). </a:t>
            </a:r>
            <a:r>
              <a:rPr lang="de-DE" sz="1200" i="1" dirty="0" err="1">
                <a:latin typeface="+mn-lt"/>
              </a:rPr>
              <a:t>Mediokratie</a:t>
            </a:r>
            <a:r>
              <a:rPr lang="de-DE" sz="1200" i="1" dirty="0">
                <a:latin typeface="+mn-lt"/>
              </a:rPr>
              <a:t> – Die Kolonisierung der Politik durch die Medien.</a:t>
            </a:r>
            <a:r>
              <a:rPr lang="de-DE" sz="1200" dirty="0">
                <a:latin typeface="+mn-lt"/>
              </a:rPr>
              <a:t> Frankfurt/Main: </a:t>
            </a:r>
            <a:r>
              <a:rPr lang="de-DE" sz="1200" dirty="0" err="1">
                <a:latin typeface="+mn-lt"/>
              </a:rPr>
              <a:t>Suhkamp</a:t>
            </a:r>
            <a:r>
              <a:rPr lang="de-DE" sz="1200" dirty="0">
                <a:latin typeface="+mn-lt"/>
              </a:rPr>
              <a:t>. </a:t>
            </a:r>
          </a:p>
          <a:p>
            <a:pPr marL="0" indent="0">
              <a:lnSpc>
                <a:spcPct val="100000"/>
              </a:lnSpc>
              <a:spcBef>
                <a:spcPts val="600"/>
              </a:spcBef>
              <a:buNone/>
              <a:defRPr/>
            </a:pPr>
            <a:r>
              <a:rPr lang="de-DE" sz="1200" dirty="0">
                <a:latin typeface="+mn-lt"/>
              </a:rPr>
              <a:t>Meyer, T. (2010). </a:t>
            </a:r>
            <a:r>
              <a:rPr lang="de-DE" sz="1200" i="1" dirty="0">
                <a:latin typeface="+mn-lt"/>
              </a:rPr>
              <a:t>Was ist Politik? </a:t>
            </a:r>
            <a:r>
              <a:rPr lang="de-DE" sz="1200" dirty="0">
                <a:latin typeface="+mn-lt"/>
              </a:rPr>
              <a:t>Wiesbaden: Springer VS.</a:t>
            </a:r>
          </a:p>
          <a:p>
            <a:pPr marL="0" indent="0">
              <a:lnSpc>
                <a:spcPct val="100000"/>
              </a:lnSpc>
              <a:spcBef>
                <a:spcPts val="600"/>
              </a:spcBef>
              <a:buNone/>
              <a:defRPr/>
            </a:pPr>
            <a:r>
              <a:rPr lang="de-DE" sz="1200" dirty="0">
                <a:latin typeface="+mn-lt"/>
              </a:rPr>
              <a:t>Oberle, M. (2017). Medienkompetenz als Herausforderung für die politische Bildung. In H. </a:t>
            </a:r>
            <a:r>
              <a:rPr lang="de-DE" sz="1200" dirty="0" err="1">
                <a:latin typeface="+mn-lt"/>
              </a:rPr>
              <a:t>Gapski</a:t>
            </a:r>
            <a:r>
              <a:rPr lang="de-DE" sz="1200" dirty="0">
                <a:latin typeface="+mn-lt"/>
              </a:rPr>
              <a:t>, M. Oberle &amp; W. Staufer (Hrsg.), </a:t>
            </a:r>
            <a:r>
              <a:rPr lang="de-DE" sz="1200" i="1" dirty="0">
                <a:latin typeface="+mn-lt"/>
              </a:rPr>
              <a:t>Medienkompetenz – Herausforderung für Politik, politische Bildung und Medienbildung </a:t>
            </a:r>
            <a:r>
              <a:rPr lang="de-DE" sz="1200" dirty="0">
                <a:latin typeface="+mn-lt"/>
              </a:rPr>
              <a:t>(S. 187-196). Bonn: Bundeszentrale für politische Bildung.</a:t>
            </a:r>
          </a:p>
          <a:p>
            <a:pPr marL="0" indent="0">
              <a:lnSpc>
                <a:spcPct val="100000"/>
              </a:lnSpc>
              <a:spcBef>
                <a:spcPts val="600"/>
              </a:spcBef>
              <a:buNone/>
              <a:defRPr/>
            </a:pPr>
            <a:r>
              <a:rPr lang="de-DE" sz="1200" dirty="0">
                <a:latin typeface="+mn-lt"/>
              </a:rPr>
              <a:t>Oberle, M. (2022). Medienkompetenz als Herausforderung für Demokratie und politische Bildung. In G. </a:t>
            </a:r>
            <a:r>
              <a:rPr lang="de-DE" sz="1200" dirty="0" err="1">
                <a:latin typeface="+mn-lt"/>
              </a:rPr>
              <a:t>Marci</a:t>
            </a:r>
            <a:r>
              <a:rPr lang="de-DE" sz="1200" dirty="0">
                <a:latin typeface="+mn-lt"/>
              </a:rPr>
              <a:t>-Boehncke, M. Rath, M. </a:t>
            </a:r>
            <a:r>
              <a:rPr lang="de-DE" sz="1200" dirty="0" err="1">
                <a:latin typeface="+mn-lt"/>
              </a:rPr>
              <a:t>Delere</a:t>
            </a:r>
            <a:r>
              <a:rPr lang="de-DE" sz="1200" dirty="0">
                <a:latin typeface="+mn-lt"/>
              </a:rPr>
              <a:t>, &amp; H. Höfer (Hrsg.), </a:t>
            </a:r>
            <a:r>
              <a:rPr lang="de-DE" sz="1200" i="1" dirty="0">
                <a:latin typeface="+mn-lt"/>
              </a:rPr>
              <a:t>Medien – Demokratie – Bildung. Normative Vermittlungsprozesse und Diversität in mediatisierten Gesellschaften </a:t>
            </a:r>
            <a:r>
              <a:rPr lang="de-DE" sz="1200" dirty="0">
                <a:latin typeface="+mn-lt"/>
              </a:rPr>
              <a:t>(S. 117-133). Wiesbaden: Springer VS.</a:t>
            </a:r>
          </a:p>
          <a:p>
            <a:pPr marL="0" indent="0">
              <a:lnSpc>
                <a:spcPct val="100000"/>
              </a:lnSpc>
              <a:spcBef>
                <a:spcPts val="600"/>
              </a:spcBef>
              <a:buNone/>
              <a:defRPr/>
            </a:pPr>
            <a:r>
              <a:rPr lang="de-DE" sz="1200" dirty="0">
                <a:latin typeface="+mn-lt"/>
              </a:rPr>
              <a:t>Oberle, M., &amp; Heldt, I. (2022). Politische Bildung in der digitalen Welt. In V. Frederking &amp; R. Romeike (Hrsg.), </a:t>
            </a:r>
            <a:r>
              <a:rPr lang="de-DE" sz="1200" i="1" dirty="0">
                <a:latin typeface="+mn-lt"/>
              </a:rPr>
              <a:t>Fachliche Bildung in der digitalen Welt. Digitalisierung, Big Data und KI im Forschungsfokus von 15 Fachdidaktiken </a:t>
            </a:r>
            <a:r>
              <a:rPr lang="de-DE" sz="1200" dirty="0">
                <a:latin typeface="+mn-lt"/>
              </a:rPr>
              <a:t>(S. 310-332). Münster: Waxmann.</a:t>
            </a:r>
          </a:p>
          <a:p>
            <a:pPr marL="0" indent="0">
              <a:lnSpc>
                <a:spcPct val="100000"/>
              </a:lnSpc>
              <a:spcBef>
                <a:spcPts val="600"/>
              </a:spcBef>
              <a:buNone/>
              <a:defRPr/>
            </a:pPr>
            <a:endParaRPr lang="de-DE" sz="1200" dirty="0">
              <a:latin typeface="+mn-lt"/>
            </a:endParaRPr>
          </a:p>
          <a:p>
            <a:pPr marL="0" indent="0">
              <a:lnSpc>
                <a:spcPct val="100000"/>
              </a:lnSpc>
              <a:spcBef>
                <a:spcPts val="600"/>
              </a:spcBef>
              <a:buNone/>
              <a:defRPr/>
            </a:pPr>
            <a:endParaRPr lang="de-DE" sz="1200" dirty="0">
              <a:latin typeface="+mn-lt"/>
            </a:endParaRPr>
          </a:p>
        </p:txBody>
      </p:sp>
      <p:sp>
        <p:nvSpPr>
          <p:cNvPr id="530419524" name="Titel 3">
            <a:extLst>
              <a:ext uri="{FF2B5EF4-FFF2-40B4-BE49-F238E27FC236}">
                <a16:creationId xmlns:a16="http://schemas.microsoft.com/office/drawing/2014/main" id="{F10BDCCD-F479-A17E-F96F-9B820575C51C}"/>
              </a:ext>
            </a:extLst>
          </p:cNvPr>
          <p:cNvSpPr>
            <a:spLocks noGrp="1"/>
          </p:cNvSpPr>
          <p:nvPr>
            <p:ph type="title"/>
          </p:nvPr>
        </p:nvSpPr>
        <p:spPr bwMode="auto">
          <a:xfrm>
            <a:off x="947428" y="368809"/>
            <a:ext cx="9436894" cy="719932"/>
          </a:xfrm>
        </p:spPr>
        <p:txBody>
          <a:bodyPr/>
          <a:lstStyle/>
          <a:p>
            <a:pPr>
              <a:defRPr/>
            </a:pPr>
            <a:r>
              <a:rPr lang="de-DE" sz="3300" dirty="0"/>
              <a:t>Literatur</a:t>
            </a:r>
            <a:endParaRPr dirty="0"/>
          </a:p>
        </p:txBody>
      </p:sp>
    </p:spTree>
    <p:extLst>
      <p:ext uri="{BB962C8B-B14F-4D97-AF65-F5344CB8AC3E}">
        <p14:creationId xmlns:p14="http://schemas.microsoft.com/office/powerpoint/2010/main" val="124280801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DD97FA69-BD32-E34C-2F9B-0E062773ED07}"/>
            </a:ext>
          </a:extLst>
        </p:cNvPr>
        <p:cNvGrpSpPr/>
        <p:nvPr/>
      </p:nvGrpSpPr>
      <p:grpSpPr bwMode="auto">
        <a:xfrm>
          <a:off x="0" y="0"/>
          <a:ext cx="0" cy="0"/>
          <a:chOff x="0" y="0"/>
          <a:chExt cx="0" cy="0"/>
        </a:xfrm>
      </p:grpSpPr>
      <p:sp>
        <p:nvSpPr>
          <p:cNvPr id="1410532072" name="Inhaltsplatzhalter 2">
            <a:extLst>
              <a:ext uri="{FF2B5EF4-FFF2-40B4-BE49-F238E27FC236}">
                <a16:creationId xmlns:a16="http://schemas.microsoft.com/office/drawing/2014/main" id="{44590322-C969-AF87-1FD9-DB598B1CD2F4}"/>
              </a:ext>
            </a:extLst>
          </p:cNvPr>
          <p:cNvSpPr>
            <a:spLocks noGrp="1"/>
          </p:cNvSpPr>
          <p:nvPr>
            <p:ph idx="12"/>
          </p:nvPr>
        </p:nvSpPr>
        <p:spPr bwMode="auto">
          <a:xfrm>
            <a:off x="970961" y="1613042"/>
            <a:ext cx="10237607" cy="5056317"/>
          </a:xfrm>
        </p:spPr>
        <p:txBody>
          <a:bodyPr>
            <a:noAutofit/>
          </a:bodyPr>
          <a:lstStyle/>
          <a:p>
            <a:pPr marL="0" indent="0">
              <a:lnSpc>
                <a:spcPct val="100000"/>
              </a:lnSpc>
              <a:spcBef>
                <a:spcPts val="600"/>
              </a:spcBef>
              <a:buNone/>
              <a:defRPr/>
            </a:pPr>
            <a:r>
              <a:rPr lang="en-US" sz="1200" dirty="0">
                <a:latin typeface="+mn-lt"/>
              </a:rPr>
              <a:t>Pariser, E. (2011). </a:t>
            </a:r>
            <a:r>
              <a:rPr lang="en-US" sz="1200" i="1" dirty="0">
                <a:latin typeface="+mn-lt"/>
              </a:rPr>
              <a:t>Filter bubbles. What the Internet is hiding from you</a:t>
            </a:r>
            <a:r>
              <a:rPr lang="en-US" sz="1200" dirty="0">
                <a:latin typeface="+mn-lt"/>
              </a:rPr>
              <a:t>. New York: Penguin Press.</a:t>
            </a:r>
            <a:endParaRPr lang="de-DE" sz="1200" dirty="0">
              <a:latin typeface="+mn-lt"/>
            </a:endParaRPr>
          </a:p>
          <a:p>
            <a:pPr marL="0" indent="0">
              <a:lnSpc>
                <a:spcPct val="100000"/>
              </a:lnSpc>
              <a:spcBef>
                <a:spcPts val="600"/>
              </a:spcBef>
              <a:buNone/>
              <a:defRPr/>
            </a:pPr>
            <a:r>
              <a:rPr lang="de-DE" sz="1200" dirty="0" err="1">
                <a:latin typeface="+mn-lt"/>
              </a:rPr>
              <a:t>Roozenbeek</a:t>
            </a:r>
            <a:r>
              <a:rPr lang="de-DE" sz="1200" dirty="0">
                <a:latin typeface="+mn-lt"/>
              </a:rPr>
              <a:t>, J., &amp; van der Linden, S. (2019). The fake </a:t>
            </a:r>
            <a:r>
              <a:rPr lang="de-DE" sz="1200" dirty="0" err="1">
                <a:latin typeface="+mn-lt"/>
              </a:rPr>
              <a:t>news</a:t>
            </a:r>
            <a:r>
              <a:rPr lang="de-DE" sz="1200" dirty="0">
                <a:latin typeface="+mn-lt"/>
              </a:rPr>
              <a:t> game: </a:t>
            </a:r>
            <a:r>
              <a:rPr lang="de-DE" sz="1200" dirty="0" err="1">
                <a:latin typeface="+mn-lt"/>
              </a:rPr>
              <a:t>actively</a:t>
            </a:r>
            <a:r>
              <a:rPr lang="de-DE" sz="1200" dirty="0">
                <a:latin typeface="+mn-lt"/>
              </a:rPr>
              <a:t> </a:t>
            </a:r>
            <a:r>
              <a:rPr lang="de-DE" sz="1200" dirty="0" err="1">
                <a:latin typeface="+mn-lt"/>
              </a:rPr>
              <a:t>inoculating</a:t>
            </a:r>
            <a:r>
              <a:rPr lang="de-DE" sz="1200" dirty="0">
                <a:latin typeface="+mn-lt"/>
              </a:rPr>
              <a:t> </a:t>
            </a:r>
            <a:r>
              <a:rPr lang="de-DE" sz="1200" dirty="0" err="1">
                <a:latin typeface="+mn-lt"/>
              </a:rPr>
              <a:t>against</a:t>
            </a:r>
            <a:r>
              <a:rPr lang="de-DE" sz="1200" dirty="0">
                <a:latin typeface="+mn-lt"/>
              </a:rPr>
              <a:t> </a:t>
            </a:r>
            <a:r>
              <a:rPr lang="de-DE" sz="1200" dirty="0" err="1">
                <a:latin typeface="+mn-lt"/>
              </a:rPr>
              <a:t>the</a:t>
            </a:r>
            <a:r>
              <a:rPr lang="de-DE" sz="1200" dirty="0">
                <a:latin typeface="+mn-lt"/>
              </a:rPr>
              <a:t> </a:t>
            </a:r>
            <a:r>
              <a:rPr lang="de-DE" sz="1200" dirty="0" err="1">
                <a:latin typeface="+mn-lt"/>
              </a:rPr>
              <a:t>risk</a:t>
            </a:r>
            <a:r>
              <a:rPr lang="de-DE" sz="1200" dirty="0">
                <a:latin typeface="+mn-lt"/>
              </a:rPr>
              <a:t> </a:t>
            </a:r>
            <a:r>
              <a:rPr lang="de-DE" sz="1200" dirty="0" err="1">
                <a:latin typeface="+mn-lt"/>
              </a:rPr>
              <a:t>of</a:t>
            </a:r>
            <a:r>
              <a:rPr lang="de-DE" sz="1200" dirty="0">
                <a:latin typeface="+mn-lt"/>
              </a:rPr>
              <a:t> </a:t>
            </a:r>
            <a:r>
              <a:rPr lang="de-DE" sz="1200" dirty="0" err="1">
                <a:latin typeface="+mn-lt"/>
              </a:rPr>
              <a:t>misinformation</a:t>
            </a:r>
            <a:r>
              <a:rPr lang="de-DE" sz="1200" dirty="0">
                <a:latin typeface="+mn-lt"/>
              </a:rPr>
              <a:t>. </a:t>
            </a:r>
            <a:r>
              <a:rPr lang="de-DE" sz="1200" i="1" dirty="0">
                <a:latin typeface="+mn-lt"/>
              </a:rPr>
              <a:t>Journal </a:t>
            </a:r>
            <a:r>
              <a:rPr lang="de-DE" sz="1200" i="1" dirty="0" err="1">
                <a:latin typeface="+mn-lt"/>
              </a:rPr>
              <a:t>of</a:t>
            </a:r>
            <a:r>
              <a:rPr lang="de-DE" sz="1200" i="1" dirty="0">
                <a:latin typeface="+mn-lt"/>
              </a:rPr>
              <a:t> Risk Research, 22 </a:t>
            </a:r>
            <a:r>
              <a:rPr lang="de-DE" sz="1200" dirty="0">
                <a:latin typeface="+mn-lt"/>
              </a:rPr>
              <a:t>(5)</a:t>
            </a:r>
            <a:r>
              <a:rPr lang="de-DE" sz="1200" i="1" dirty="0">
                <a:latin typeface="+mn-lt"/>
              </a:rPr>
              <a:t>, </a:t>
            </a:r>
            <a:r>
              <a:rPr lang="de-DE" sz="1200" dirty="0">
                <a:latin typeface="+mn-lt"/>
              </a:rPr>
              <a:t>570-580. </a:t>
            </a:r>
            <a:r>
              <a:rPr lang="de-DE" sz="1200" u="sng" dirty="0">
                <a:latin typeface="+mn-lt"/>
                <a:hlinkClick r:id="rId3"/>
              </a:rPr>
              <a:t>https://doi.org/10.1080/13669877.2018.1443491</a:t>
            </a:r>
            <a:endParaRPr lang="de-DE" sz="1200" dirty="0">
              <a:latin typeface="+mn-lt"/>
            </a:endParaRPr>
          </a:p>
          <a:p>
            <a:pPr marL="0" indent="0">
              <a:lnSpc>
                <a:spcPct val="100000"/>
              </a:lnSpc>
              <a:spcBef>
                <a:spcPts val="600"/>
              </a:spcBef>
              <a:buNone/>
              <a:defRPr/>
            </a:pPr>
            <a:r>
              <a:rPr lang="de-DE" sz="1200" dirty="0" err="1">
                <a:latin typeface="+mn-lt"/>
              </a:rPr>
              <a:t>Roozenbeek</a:t>
            </a:r>
            <a:r>
              <a:rPr lang="de-DE" sz="1200" dirty="0">
                <a:latin typeface="+mn-lt"/>
              </a:rPr>
              <a:t>, J., &amp; van der Linden (2020). Breaking </a:t>
            </a:r>
            <a:r>
              <a:rPr lang="de-DE" sz="1200" dirty="0" err="1">
                <a:latin typeface="+mn-lt"/>
              </a:rPr>
              <a:t>Harmony</a:t>
            </a:r>
            <a:r>
              <a:rPr lang="de-DE" sz="1200" dirty="0">
                <a:latin typeface="+mn-lt"/>
              </a:rPr>
              <a:t> Square: A game </a:t>
            </a:r>
            <a:r>
              <a:rPr lang="de-DE" sz="1200" dirty="0" err="1">
                <a:latin typeface="+mn-lt"/>
              </a:rPr>
              <a:t>that</a:t>
            </a:r>
            <a:r>
              <a:rPr lang="de-DE" sz="1200" dirty="0">
                <a:latin typeface="+mn-lt"/>
              </a:rPr>
              <a:t> „</a:t>
            </a:r>
            <a:r>
              <a:rPr lang="de-DE" sz="1200" dirty="0" err="1">
                <a:latin typeface="+mn-lt"/>
              </a:rPr>
              <a:t>inoculates</a:t>
            </a:r>
            <a:r>
              <a:rPr lang="de-DE" sz="1200" dirty="0">
                <a:latin typeface="+mn-lt"/>
              </a:rPr>
              <a:t>“ </a:t>
            </a:r>
            <a:r>
              <a:rPr lang="de-DE" sz="1200" dirty="0" err="1">
                <a:latin typeface="+mn-lt"/>
              </a:rPr>
              <a:t>against</a:t>
            </a:r>
            <a:r>
              <a:rPr lang="de-DE" sz="1200" dirty="0">
                <a:latin typeface="+mn-lt"/>
              </a:rPr>
              <a:t> </a:t>
            </a:r>
            <a:r>
              <a:rPr lang="de-DE" sz="1200" dirty="0" err="1">
                <a:latin typeface="+mn-lt"/>
              </a:rPr>
              <a:t>political</a:t>
            </a:r>
            <a:r>
              <a:rPr lang="de-DE" sz="1200" dirty="0">
                <a:latin typeface="+mn-lt"/>
              </a:rPr>
              <a:t> </a:t>
            </a:r>
            <a:r>
              <a:rPr lang="de-DE" sz="1200" dirty="0" err="1">
                <a:latin typeface="+mn-lt"/>
              </a:rPr>
              <a:t>misinformation</a:t>
            </a:r>
            <a:r>
              <a:rPr lang="de-DE" sz="1200" dirty="0">
                <a:latin typeface="+mn-lt"/>
              </a:rPr>
              <a:t>. </a:t>
            </a:r>
            <a:r>
              <a:rPr lang="de-DE" sz="1200" i="1" dirty="0">
                <a:latin typeface="+mn-lt"/>
              </a:rPr>
              <a:t>Harvard Kennedy School </a:t>
            </a:r>
            <a:r>
              <a:rPr lang="de-DE" sz="1200" i="1" dirty="0" err="1">
                <a:latin typeface="+mn-lt"/>
              </a:rPr>
              <a:t>Misinformation</a:t>
            </a:r>
            <a:r>
              <a:rPr lang="de-DE" sz="1200" i="1" dirty="0">
                <a:latin typeface="+mn-lt"/>
              </a:rPr>
              <a:t> Review, 1 </a:t>
            </a:r>
            <a:r>
              <a:rPr lang="de-DE" sz="1200" dirty="0">
                <a:latin typeface="+mn-lt"/>
              </a:rPr>
              <a:t>(8). </a:t>
            </a:r>
            <a:r>
              <a:rPr lang="de-DE" sz="1200" u="sng" dirty="0">
                <a:latin typeface="+mn-lt"/>
                <a:hlinkClick r:id="rId4"/>
              </a:rPr>
              <a:t>https://doi.org/10.37016/mr-2020-47</a:t>
            </a:r>
            <a:endParaRPr lang="de-DE" sz="1200" dirty="0">
              <a:latin typeface="+mn-lt"/>
            </a:endParaRPr>
          </a:p>
          <a:p>
            <a:pPr marL="0" indent="0">
              <a:lnSpc>
                <a:spcPct val="100000"/>
              </a:lnSpc>
              <a:spcBef>
                <a:spcPts val="600"/>
              </a:spcBef>
              <a:buNone/>
              <a:defRPr/>
            </a:pPr>
            <a:r>
              <a:rPr lang="de-DE" sz="1200" dirty="0" err="1">
                <a:latin typeface="+mn-lt"/>
              </a:rPr>
              <a:t>Roozenbeek</a:t>
            </a:r>
            <a:r>
              <a:rPr lang="de-DE" sz="1200" dirty="0">
                <a:latin typeface="+mn-lt"/>
              </a:rPr>
              <a:t>, J., </a:t>
            </a:r>
            <a:r>
              <a:rPr lang="de-DE" sz="1200" dirty="0" err="1">
                <a:latin typeface="+mn-lt"/>
              </a:rPr>
              <a:t>Traberg</a:t>
            </a:r>
            <a:r>
              <a:rPr lang="de-DE" sz="1200" dirty="0">
                <a:latin typeface="+mn-lt"/>
              </a:rPr>
              <a:t>, C. S., &amp; van der Linden, S. (2022). </a:t>
            </a:r>
            <a:r>
              <a:rPr lang="de-DE" sz="1200" dirty="0" err="1">
                <a:latin typeface="+mn-lt"/>
              </a:rPr>
              <a:t>Technique-based</a:t>
            </a:r>
            <a:r>
              <a:rPr lang="de-DE" sz="1200" dirty="0">
                <a:latin typeface="+mn-lt"/>
              </a:rPr>
              <a:t> </a:t>
            </a:r>
            <a:r>
              <a:rPr lang="de-DE" sz="1200" dirty="0" err="1">
                <a:latin typeface="+mn-lt"/>
              </a:rPr>
              <a:t>inoculation</a:t>
            </a:r>
            <a:r>
              <a:rPr lang="de-DE" sz="1200" dirty="0">
                <a:latin typeface="+mn-lt"/>
              </a:rPr>
              <a:t> </a:t>
            </a:r>
            <a:r>
              <a:rPr lang="de-DE" sz="1200" dirty="0" err="1">
                <a:latin typeface="+mn-lt"/>
              </a:rPr>
              <a:t>against</a:t>
            </a:r>
            <a:r>
              <a:rPr lang="de-DE" sz="1200" dirty="0">
                <a:latin typeface="+mn-lt"/>
              </a:rPr>
              <a:t> real-</a:t>
            </a:r>
            <a:r>
              <a:rPr lang="de-DE" sz="1200" dirty="0" err="1">
                <a:latin typeface="+mn-lt"/>
              </a:rPr>
              <a:t>world</a:t>
            </a:r>
            <a:r>
              <a:rPr lang="de-DE" sz="1200" dirty="0">
                <a:latin typeface="+mn-lt"/>
              </a:rPr>
              <a:t> </a:t>
            </a:r>
            <a:r>
              <a:rPr lang="de-DE" sz="1200" dirty="0" err="1">
                <a:latin typeface="+mn-lt"/>
              </a:rPr>
              <a:t>misinformation</a:t>
            </a:r>
            <a:r>
              <a:rPr lang="de-DE" sz="1200" dirty="0">
                <a:latin typeface="+mn-lt"/>
              </a:rPr>
              <a:t>. </a:t>
            </a:r>
            <a:r>
              <a:rPr lang="de-DE" sz="1200" i="1" dirty="0">
                <a:latin typeface="+mn-lt"/>
              </a:rPr>
              <a:t>R. </a:t>
            </a:r>
            <a:r>
              <a:rPr lang="de-DE" sz="1200" i="1" dirty="0" err="1">
                <a:latin typeface="+mn-lt"/>
              </a:rPr>
              <a:t>Soc</a:t>
            </a:r>
            <a:r>
              <a:rPr lang="de-DE" sz="1200" i="1" dirty="0">
                <a:latin typeface="+mn-lt"/>
              </a:rPr>
              <a:t>. Open </a:t>
            </a:r>
            <a:r>
              <a:rPr lang="de-DE" sz="1200" i="1" dirty="0" err="1">
                <a:latin typeface="+mn-lt"/>
              </a:rPr>
              <a:t>Sci</a:t>
            </a:r>
            <a:r>
              <a:rPr lang="de-DE" sz="1200" i="1" dirty="0">
                <a:latin typeface="+mn-lt"/>
              </a:rPr>
              <a:t>, 9 </a:t>
            </a:r>
            <a:r>
              <a:rPr lang="de-DE" sz="1200" dirty="0">
                <a:latin typeface="+mn-lt"/>
              </a:rPr>
              <a:t>(5), 211719. </a:t>
            </a:r>
            <a:r>
              <a:rPr lang="de-DE" sz="1200" u="sng" dirty="0">
                <a:latin typeface="+mn-lt"/>
                <a:hlinkClick r:id="rId5"/>
              </a:rPr>
              <a:t>https://doi.org/10.1098/rsos.211719</a:t>
            </a:r>
            <a:endParaRPr lang="de-DE" sz="1200" u="sng" dirty="0">
              <a:latin typeface="+mn-lt"/>
            </a:endParaRPr>
          </a:p>
          <a:p>
            <a:pPr marL="0" indent="0">
              <a:lnSpc>
                <a:spcPct val="100000"/>
              </a:lnSpc>
              <a:spcBef>
                <a:spcPts val="600"/>
              </a:spcBef>
              <a:buNone/>
              <a:defRPr/>
            </a:pPr>
            <a:r>
              <a:rPr lang="de-DE" sz="1200" dirty="0" err="1">
                <a:latin typeface="+mn-lt"/>
              </a:rPr>
              <a:t>Sarcinelli</a:t>
            </a:r>
            <a:r>
              <a:rPr lang="de-DE" sz="1200" dirty="0">
                <a:latin typeface="+mn-lt"/>
              </a:rPr>
              <a:t>, U. (2009). </a:t>
            </a:r>
            <a:r>
              <a:rPr lang="de-DE" sz="1200" i="1" dirty="0">
                <a:latin typeface="+mn-lt"/>
              </a:rPr>
              <a:t>Politische Kommunikation in Deutschland. Zur Politikvermittlung im demokratischen System</a:t>
            </a:r>
            <a:r>
              <a:rPr lang="de-DE" sz="1200" dirty="0">
                <a:latin typeface="+mn-lt"/>
              </a:rPr>
              <a:t>. Wiesbaden: Springer VS.</a:t>
            </a:r>
          </a:p>
          <a:p>
            <a:pPr marL="0" indent="0">
              <a:lnSpc>
                <a:spcPct val="100000"/>
              </a:lnSpc>
              <a:spcBef>
                <a:spcPts val="600"/>
              </a:spcBef>
              <a:buNone/>
              <a:defRPr/>
            </a:pPr>
            <a:r>
              <a:rPr lang="de-DE" sz="1200" dirty="0">
                <a:latin typeface="+mn-lt"/>
              </a:rPr>
              <a:t>Sander, W. (2017). Von der Medienkompetenz zur Medienkritik? Plädoyer für eine Neuorientierung im Umgang mit digitalen Medien in der Politischen Bildung. In M. </a:t>
            </a:r>
            <a:r>
              <a:rPr lang="de-DE" sz="1200" dirty="0" err="1">
                <a:latin typeface="+mn-lt"/>
              </a:rPr>
              <a:t>Gloe</a:t>
            </a:r>
            <a:r>
              <a:rPr lang="de-DE" sz="1200" dirty="0">
                <a:latin typeface="+mn-lt"/>
              </a:rPr>
              <a:t> &amp; T. </a:t>
            </a:r>
            <a:r>
              <a:rPr lang="de-DE" sz="1200" dirty="0" err="1">
                <a:latin typeface="+mn-lt"/>
              </a:rPr>
              <a:t>Oeftering</a:t>
            </a:r>
            <a:r>
              <a:rPr lang="de-DE" sz="1200" dirty="0">
                <a:latin typeface="+mn-lt"/>
              </a:rPr>
              <a:t> (Hrsg.), </a:t>
            </a:r>
            <a:r>
              <a:rPr lang="de-DE" sz="1200" i="1" dirty="0">
                <a:latin typeface="+mn-lt"/>
              </a:rPr>
              <a:t>Perspektiven auf Politikunterricht heute </a:t>
            </a:r>
            <a:r>
              <a:rPr lang="de-DE" sz="1200" dirty="0">
                <a:latin typeface="+mn-lt"/>
              </a:rPr>
              <a:t>(S. 129-148). Baden-Baden: Nomos.</a:t>
            </a:r>
          </a:p>
          <a:p>
            <a:pPr marL="0" indent="0">
              <a:lnSpc>
                <a:spcPct val="100000"/>
              </a:lnSpc>
              <a:spcBef>
                <a:spcPts val="600"/>
              </a:spcBef>
              <a:buNone/>
              <a:defRPr/>
            </a:pPr>
            <a:r>
              <a:rPr lang="de-DE" sz="1200" dirty="0">
                <a:latin typeface="+mn-lt"/>
              </a:rPr>
              <a:t>Sander, W. (2014). </a:t>
            </a:r>
            <a:r>
              <a:rPr lang="de-DE" sz="1200" i="1" dirty="0">
                <a:latin typeface="+mn-lt"/>
              </a:rPr>
              <a:t>Handbuch politische Bildung</a:t>
            </a:r>
            <a:r>
              <a:rPr lang="de-DE" sz="1200" dirty="0">
                <a:latin typeface="+mn-lt"/>
              </a:rPr>
              <a:t>. Schwalbach/</a:t>
            </a:r>
            <a:r>
              <a:rPr lang="de-DE" sz="1200" dirty="0" err="1">
                <a:latin typeface="+mn-lt"/>
              </a:rPr>
              <a:t>Ts</a:t>
            </a:r>
            <a:r>
              <a:rPr lang="de-DE" sz="1200" dirty="0">
                <a:latin typeface="+mn-lt"/>
              </a:rPr>
              <a:t>.: Wochenschau.</a:t>
            </a:r>
          </a:p>
          <a:p>
            <a:pPr marL="0" indent="0">
              <a:lnSpc>
                <a:spcPct val="100000"/>
              </a:lnSpc>
              <a:spcBef>
                <a:spcPts val="600"/>
              </a:spcBef>
              <a:buNone/>
              <a:defRPr/>
            </a:pPr>
            <a:r>
              <a:rPr lang="de-DE" sz="1200" dirty="0">
                <a:latin typeface="+mn-lt"/>
              </a:rPr>
              <a:t>Stark, B., Magin, M., &amp; Jürgens, P. (2021). Maßlos überschätzt. Ein Überblick über theoretische Annahmen und empirische Befunde zu Filterblasen und Echokammern. In M. Eisenegger, M. Prinzing, P. Ettinger, &amp; R. Blum (Hrsg.), </a:t>
            </a:r>
            <a:r>
              <a:rPr lang="de-DE" sz="1200" i="1" dirty="0">
                <a:latin typeface="+mn-lt"/>
              </a:rPr>
              <a:t>Digitaler Strukturwandel der Öffentlichkeit. Historische Verortung, Modelle und Konsequenzen </a:t>
            </a:r>
            <a:r>
              <a:rPr lang="de-DE" sz="1200" dirty="0">
                <a:latin typeface="+mn-lt"/>
              </a:rPr>
              <a:t>(S. 303-321). Wiesbaden: Springer VS.</a:t>
            </a:r>
          </a:p>
          <a:p>
            <a:pPr marL="0" indent="0">
              <a:lnSpc>
                <a:spcPct val="100000"/>
              </a:lnSpc>
              <a:spcBef>
                <a:spcPts val="600"/>
              </a:spcBef>
              <a:buNone/>
              <a:defRPr/>
            </a:pPr>
            <a:r>
              <a:rPr lang="de-DE" sz="1200" dirty="0">
                <a:latin typeface="+mn-lt"/>
              </a:rPr>
              <a:t>Sunstein, C. R. (2009). </a:t>
            </a:r>
            <a:r>
              <a:rPr lang="de-DE" sz="1200" i="1" dirty="0">
                <a:latin typeface="+mn-lt"/>
              </a:rPr>
              <a:t>Republic.com 2.0. Princeton.</a:t>
            </a:r>
            <a:r>
              <a:rPr lang="de-DE" sz="1200" dirty="0">
                <a:latin typeface="+mn-lt"/>
              </a:rPr>
              <a:t> N.J.: Princeton Univ. Press. </a:t>
            </a:r>
            <a:endParaRPr sz="1200" dirty="0">
              <a:latin typeface="+mn-lt"/>
            </a:endParaRPr>
          </a:p>
          <a:p>
            <a:pPr marL="0" indent="0">
              <a:lnSpc>
                <a:spcPct val="100000"/>
              </a:lnSpc>
              <a:spcBef>
                <a:spcPts val="600"/>
              </a:spcBef>
              <a:buNone/>
              <a:defRPr/>
            </a:pPr>
            <a:r>
              <a:rPr lang="de-DE" sz="1200" dirty="0" err="1">
                <a:latin typeface="+mn-lt"/>
              </a:rPr>
              <a:t>Tay</a:t>
            </a:r>
            <a:r>
              <a:rPr lang="de-DE" sz="1200" dirty="0">
                <a:latin typeface="+mn-lt"/>
              </a:rPr>
              <a:t>, L. Q., </a:t>
            </a:r>
            <a:r>
              <a:rPr lang="de-DE" sz="1200" dirty="0" err="1">
                <a:latin typeface="+mn-lt"/>
              </a:rPr>
              <a:t>Hurlstone</a:t>
            </a:r>
            <a:r>
              <a:rPr lang="de-DE" sz="1200" dirty="0">
                <a:latin typeface="+mn-lt"/>
              </a:rPr>
              <a:t>, M. J., Kurz, T., &amp; Ecker, U. K. H. (2022). A </a:t>
            </a:r>
            <a:r>
              <a:rPr lang="de-DE" sz="1200" dirty="0" err="1">
                <a:latin typeface="+mn-lt"/>
              </a:rPr>
              <a:t>comparison</a:t>
            </a:r>
            <a:r>
              <a:rPr lang="de-DE" sz="1200" dirty="0">
                <a:latin typeface="+mn-lt"/>
              </a:rPr>
              <a:t> </a:t>
            </a:r>
            <a:r>
              <a:rPr lang="de-DE" sz="1200" dirty="0" err="1">
                <a:latin typeface="+mn-lt"/>
              </a:rPr>
              <a:t>of</a:t>
            </a:r>
            <a:r>
              <a:rPr lang="de-DE" sz="1200" dirty="0">
                <a:latin typeface="+mn-lt"/>
              </a:rPr>
              <a:t> </a:t>
            </a:r>
            <a:r>
              <a:rPr lang="de-DE" sz="1200" dirty="0" err="1">
                <a:latin typeface="+mn-lt"/>
              </a:rPr>
              <a:t>prebunking</a:t>
            </a:r>
            <a:r>
              <a:rPr lang="de-DE" sz="1200" dirty="0">
                <a:latin typeface="+mn-lt"/>
              </a:rPr>
              <a:t> and </a:t>
            </a:r>
            <a:r>
              <a:rPr lang="de-DE" sz="1200" dirty="0" err="1">
                <a:latin typeface="+mn-lt"/>
              </a:rPr>
              <a:t>debunking</a:t>
            </a:r>
            <a:r>
              <a:rPr lang="de-DE" sz="1200" dirty="0">
                <a:latin typeface="+mn-lt"/>
              </a:rPr>
              <a:t> </a:t>
            </a:r>
            <a:r>
              <a:rPr lang="de-DE" sz="1200" dirty="0" err="1">
                <a:latin typeface="+mn-lt"/>
              </a:rPr>
              <a:t>interventions</a:t>
            </a:r>
            <a:r>
              <a:rPr lang="de-DE" sz="1200" dirty="0">
                <a:latin typeface="+mn-lt"/>
              </a:rPr>
              <a:t> </a:t>
            </a:r>
            <a:r>
              <a:rPr lang="de-DE" sz="1200" dirty="0" err="1">
                <a:latin typeface="+mn-lt"/>
              </a:rPr>
              <a:t>for</a:t>
            </a:r>
            <a:r>
              <a:rPr lang="de-DE" sz="1200" dirty="0">
                <a:latin typeface="+mn-lt"/>
              </a:rPr>
              <a:t> </a:t>
            </a:r>
            <a:r>
              <a:rPr lang="de-DE" sz="1200" dirty="0" err="1">
                <a:latin typeface="+mn-lt"/>
              </a:rPr>
              <a:t>implied</a:t>
            </a:r>
            <a:r>
              <a:rPr lang="de-DE" sz="1200" dirty="0">
                <a:latin typeface="+mn-lt"/>
              </a:rPr>
              <a:t> versus explicit </a:t>
            </a:r>
            <a:r>
              <a:rPr lang="de-DE" sz="1200" dirty="0" err="1">
                <a:latin typeface="+mn-lt"/>
              </a:rPr>
              <a:t>misinformation</a:t>
            </a:r>
            <a:r>
              <a:rPr lang="de-DE" sz="1200" dirty="0">
                <a:latin typeface="+mn-lt"/>
              </a:rPr>
              <a:t>. </a:t>
            </a:r>
            <a:r>
              <a:rPr lang="de-DE" sz="1200" i="1" dirty="0">
                <a:latin typeface="+mn-lt"/>
              </a:rPr>
              <a:t>British Journal </a:t>
            </a:r>
            <a:r>
              <a:rPr lang="de-DE" sz="1200" i="1" dirty="0" err="1">
                <a:latin typeface="+mn-lt"/>
              </a:rPr>
              <a:t>of</a:t>
            </a:r>
            <a:r>
              <a:rPr lang="de-DE" sz="1200" i="1" dirty="0">
                <a:latin typeface="+mn-lt"/>
              </a:rPr>
              <a:t> </a:t>
            </a:r>
            <a:r>
              <a:rPr lang="de-DE" sz="1200" i="1" dirty="0" err="1">
                <a:latin typeface="+mn-lt"/>
              </a:rPr>
              <a:t>Psychology</a:t>
            </a:r>
            <a:r>
              <a:rPr lang="de-DE" sz="1200" i="1" dirty="0">
                <a:latin typeface="+mn-lt"/>
              </a:rPr>
              <a:t>, 113 </a:t>
            </a:r>
            <a:r>
              <a:rPr lang="de-DE" sz="1200" dirty="0">
                <a:latin typeface="+mn-lt"/>
              </a:rPr>
              <a:t>(3), 591-607. </a:t>
            </a:r>
            <a:r>
              <a:rPr lang="de-DE" sz="1200" u="sng" dirty="0">
                <a:latin typeface="+mn-lt"/>
                <a:hlinkClick r:id="rId6"/>
              </a:rPr>
              <a:t>https://doi.org/10.1111/bjop.12551</a:t>
            </a:r>
            <a:endParaRPr lang="de-DE" sz="1200" u="sng" dirty="0">
              <a:latin typeface="+mn-lt"/>
            </a:endParaRPr>
          </a:p>
          <a:p>
            <a:pPr marL="0" indent="0">
              <a:lnSpc>
                <a:spcPct val="100000"/>
              </a:lnSpc>
              <a:spcBef>
                <a:spcPts val="600"/>
              </a:spcBef>
              <a:buNone/>
              <a:defRPr/>
            </a:pPr>
            <a:r>
              <a:rPr lang="de-DE" sz="1200" dirty="0">
                <a:latin typeface="+mn-lt"/>
              </a:rPr>
              <a:t>Tulodziecki, G., Herzig, B., &amp; Grafe, S. (2010). </a:t>
            </a:r>
            <a:r>
              <a:rPr lang="de-DE" sz="1200" i="1" dirty="0">
                <a:latin typeface="+mn-lt"/>
              </a:rPr>
              <a:t>Medienbildung in Schule und Unterricht</a:t>
            </a:r>
            <a:r>
              <a:rPr lang="de-DE" sz="1200" dirty="0">
                <a:latin typeface="+mn-lt"/>
              </a:rPr>
              <a:t>. Bad Heilbrunn/Stuttgart: Julius Klinkhardt.</a:t>
            </a:r>
          </a:p>
          <a:p>
            <a:pPr marL="0" indent="0">
              <a:lnSpc>
                <a:spcPct val="100000"/>
              </a:lnSpc>
              <a:spcBef>
                <a:spcPts val="600"/>
              </a:spcBef>
              <a:buNone/>
              <a:defRPr/>
            </a:pPr>
            <a:r>
              <a:rPr lang="de-DE" sz="1200" dirty="0">
                <a:latin typeface="+mn-lt"/>
              </a:rPr>
              <a:t>Zimmermann, F., &amp; </a:t>
            </a:r>
            <a:r>
              <a:rPr lang="de-DE" sz="1200" dirty="0" err="1">
                <a:latin typeface="+mn-lt"/>
              </a:rPr>
              <a:t>Kohring</a:t>
            </a:r>
            <a:r>
              <a:rPr lang="de-DE" sz="1200" dirty="0">
                <a:latin typeface="+mn-lt"/>
              </a:rPr>
              <a:t>, M. (2018): „Fake News“ als aktuelle Desinformation. Systematische Betrachtung eines heterogenen Begriffs. </a:t>
            </a:r>
            <a:r>
              <a:rPr lang="de-DE" sz="1200" i="1" dirty="0">
                <a:latin typeface="+mn-lt"/>
              </a:rPr>
              <a:t>M &amp; K Medien &amp; Kommunikationswissenschaft</a:t>
            </a:r>
            <a:r>
              <a:rPr lang="de-DE" sz="1200" dirty="0">
                <a:latin typeface="+mn-lt"/>
              </a:rPr>
              <a:t>, 66 (4), 526-541. </a:t>
            </a:r>
            <a:r>
              <a:rPr lang="de-DE" sz="1200" u="sng" dirty="0">
                <a:latin typeface="+mn-lt"/>
                <a:hlinkClick r:id="rId7"/>
              </a:rPr>
              <a:t>https://doi.org/10.5771/1615-634X-2018-4-526</a:t>
            </a:r>
            <a:endParaRPr lang="de-DE" sz="1200" u="sng" dirty="0">
              <a:latin typeface="+mn-lt"/>
            </a:endParaRPr>
          </a:p>
          <a:p>
            <a:pPr>
              <a:lnSpc>
                <a:spcPct val="100000"/>
              </a:lnSpc>
              <a:spcBef>
                <a:spcPts val="600"/>
              </a:spcBef>
              <a:defRPr/>
            </a:pPr>
            <a:endParaRPr lang="de-DE" sz="1200" dirty="0"/>
          </a:p>
        </p:txBody>
      </p:sp>
      <p:sp>
        <p:nvSpPr>
          <p:cNvPr id="530419524" name="Titel 3">
            <a:extLst>
              <a:ext uri="{FF2B5EF4-FFF2-40B4-BE49-F238E27FC236}">
                <a16:creationId xmlns:a16="http://schemas.microsoft.com/office/drawing/2014/main" id="{08DBE2CC-0223-8752-E764-C43C10B8CB4A}"/>
              </a:ext>
            </a:extLst>
          </p:cNvPr>
          <p:cNvSpPr>
            <a:spLocks noGrp="1"/>
          </p:cNvSpPr>
          <p:nvPr>
            <p:ph type="title"/>
          </p:nvPr>
        </p:nvSpPr>
        <p:spPr bwMode="auto">
          <a:xfrm>
            <a:off x="947428" y="368809"/>
            <a:ext cx="9436894" cy="719932"/>
          </a:xfrm>
        </p:spPr>
        <p:txBody>
          <a:bodyPr/>
          <a:lstStyle/>
          <a:p>
            <a:pPr>
              <a:defRPr/>
            </a:pPr>
            <a:r>
              <a:rPr lang="de-DE" sz="3300" dirty="0"/>
              <a:t>Literatur</a:t>
            </a:r>
            <a:endParaRPr dirty="0"/>
          </a:p>
        </p:txBody>
      </p:sp>
    </p:spTree>
    <p:extLst>
      <p:ext uri="{BB962C8B-B14F-4D97-AF65-F5344CB8AC3E}">
        <p14:creationId xmlns:p14="http://schemas.microsoft.com/office/powerpoint/2010/main" val="22871346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5"/>
            <a:ext cx="9530910" cy="3911075"/>
          </a:xfrm>
        </p:spPr>
        <p:txBody>
          <a:bodyPr/>
          <a:lstStyle/>
          <a:p>
            <a:pPr lvl="1"/>
            <a:r>
              <a:rPr lang="de-DE" dirty="0"/>
              <a:t>Erschienen im</a:t>
            </a:r>
          </a:p>
          <a:p>
            <a:r>
              <a:rPr lang="de-DE" dirty="0"/>
              <a:t>Kompetenzverbund </a:t>
            </a:r>
            <a:r>
              <a:rPr lang="de-DE" dirty="0" err="1"/>
              <a:t>lernen:digital</a:t>
            </a:r>
            <a:endParaRPr lang="de-DE" dirty="0"/>
          </a:p>
          <a:p>
            <a:r>
              <a:rPr lang="de-DE" dirty="0"/>
              <a:t>Marlene-Dietrich-Allee 16,</a:t>
            </a:r>
            <a:br>
              <a:rPr lang="de-DE" dirty="0"/>
            </a:br>
            <a:r>
              <a:rPr lang="de-DE" dirty="0"/>
              <a:t>14482 Potsdam</a:t>
            </a:r>
          </a:p>
          <a:p>
            <a:r>
              <a:rPr lang="de-DE" dirty="0"/>
              <a:t>Tel: 0331-977-256362</a:t>
            </a:r>
          </a:p>
          <a:p>
            <a:r>
              <a:rPr lang="de-DE" dirty="0"/>
              <a:t>E-Mail: </a:t>
            </a:r>
            <a:r>
              <a:rPr lang="de-DE" dirty="0" err="1"/>
              <a:t>geschaeftsstelle@lernen.digital</a:t>
            </a:r>
            <a:endParaRPr lang="de-DE" dirty="0"/>
          </a:p>
          <a:p>
            <a:endParaRPr lang="de-DE" dirty="0"/>
          </a:p>
          <a:p>
            <a:pPr lvl="1"/>
            <a:r>
              <a:rPr lang="de-DE" dirty="0"/>
              <a:t>Projektverbund</a:t>
            </a:r>
          </a:p>
          <a:p>
            <a:r>
              <a:rPr lang="de-DE" dirty="0"/>
              <a:t>Digitale Souveränität als wegweisendes Ziel der </a:t>
            </a:r>
            <a:r>
              <a:rPr lang="de-DE" dirty="0" err="1"/>
              <a:t>Lehrer:innenbildung</a:t>
            </a:r>
            <a:r>
              <a:rPr lang="de-DE" dirty="0"/>
              <a:t> für Sprachen, Gesellschafts- und Wirtschaftswissenschaften in der digitalen Welt (</a:t>
            </a:r>
            <a:r>
              <a:rPr lang="de-DE" dirty="0" err="1"/>
              <a:t>DiSo</a:t>
            </a:r>
            <a:r>
              <a:rPr lang="de-DE" dirty="0"/>
              <a:t>-SGW)</a:t>
            </a:r>
            <a:br>
              <a:rPr lang="de-DE" dirty="0"/>
            </a:br>
            <a:endParaRPr lang="de-DE" dirty="0"/>
          </a:p>
          <a:p>
            <a:pPr lvl="1"/>
            <a:r>
              <a:rPr lang="de-DE" dirty="0"/>
              <a:t>Datum der Erstveröffentlichung</a:t>
            </a:r>
          </a:p>
          <a:p>
            <a:r>
              <a:rPr lang="de-DE" dirty="0"/>
              <a:t>17.12.2025</a:t>
            </a:r>
          </a:p>
          <a:p>
            <a:endParaRPr lang="de-DE" dirty="0"/>
          </a:p>
          <a:p>
            <a:pPr lvl="1"/>
            <a:r>
              <a:rPr lang="de-DE" dirty="0" err="1"/>
              <a:t>Autor:innen</a:t>
            </a:r>
            <a:endParaRPr lang="de-DE" dirty="0"/>
          </a:p>
          <a:p>
            <a:r>
              <a:rPr lang="de-DE" dirty="0"/>
              <a:t>Prof. Dr. Monika Oberle, Goethe-Universität Frankfurt</a:t>
            </a:r>
          </a:p>
          <a:p>
            <a:r>
              <a:rPr lang="de-DE" dirty="0"/>
              <a:t>Dr. Natalie Grobshäuser, Goethe-Universität Frankfurt</a:t>
            </a:r>
            <a:br>
              <a:rPr lang="de-DE" dirty="0"/>
            </a:br>
            <a:endParaRPr lang="de-DE" dirty="0"/>
          </a:p>
          <a:p>
            <a:br>
              <a:rPr lang="de-DE" dirty="0"/>
            </a:br>
            <a:r>
              <a:rPr lang="de-DE" dirty="0"/>
              <a:t>Gestaltung</a:t>
            </a:r>
          </a:p>
          <a:p>
            <a:r>
              <a:rPr lang="de-DE" dirty="0"/>
              <a:t>TAU GmbH</a:t>
            </a:r>
          </a:p>
          <a:p>
            <a:r>
              <a:rPr lang="de-DE" dirty="0"/>
              <a:t>Köpenicker Straße 154 A</a:t>
            </a:r>
          </a:p>
          <a:p>
            <a:r>
              <a:rPr lang="de-DE" dirty="0"/>
              <a:t>10997 Berlin</a:t>
            </a:r>
            <a:br>
              <a:rPr lang="de-DE" dirty="0"/>
            </a:br>
            <a:br>
              <a:rPr lang="de-DE" dirty="0"/>
            </a:br>
            <a:br>
              <a:rPr lang="de-DE" dirty="0"/>
            </a:br>
            <a:endParaRPr lang="de-DE" dirty="0"/>
          </a:p>
          <a:p>
            <a:endParaRPr lang="de-DE" dirty="0">
              <a:latin typeface="Kantumruy Pro SemiBold" pitchFamily="2" charset="0"/>
              <a:cs typeface="Kantumruy Pro SemiBold" pitchFamily="2" charset="0"/>
            </a:endParaRPr>
          </a:p>
          <a:p>
            <a:endParaRPr lang="de-DE" dirty="0">
              <a:latin typeface="Kantumruy Pro SemiBold" pitchFamily="2" charset="0"/>
              <a:cs typeface="Kantumruy Pro SemiBold" pitchFamily="2" charset="0"/>
            </a:endParaRPr>
          </a:p>
          <a:p>
            <a:endParaRPr lang="de-DE" dirty="0">
              <a:latin typeface="Kantumruy Pro SemiBold" pitchFamily="2" charset="0"/>
              <a:cs typeface="Kantumruy Pro SemiBold" pitchFamily="2" charset="0"/>
            </a:endParaRPr>
          </a:p>
          <a:p>
            <a:r>
              <a:rPr lang="de-DE" dirty="0">
                <a:latin typeface="Kantumruy Pro SemiBold" pitchFamily="2" charset="0"/>
                <a:cs typeface="Kantumruy Pro SemiBold" pitchFamily="2" charset="0"/>
              </a:rPr>
              <a:t>Zitierhinweis</a:t>
            </a:r>
          </a:p>
          <a:p>
            <a:r>
              <a:rPr lang="de-DE" dirty="0"/>
              <a:t>Oberle, M. &amp; Grobshäuser, N. (2025). Politische Medienkompetenz stärken! Wege zur Auseinandersetzung mit Fake News im Politikunterricht. </a:t>
            </a:r>
            <a:r>
              <a:rPr lang="de-DE" i="1" dirty="0"/>
              <a:t>Kompetenzverbund </a:t>
            </a:r>
            <a:r>
              <a:rPr lang="de-DE" i="1" dirty="0" err="1"/>
              <a:t>lernen:digital</a:t>
            </a:r>
            <a:r>
              <a:rPr lang="de-DE" dirty="0"/>
              <a:t>. </a:t>
            </a:r>
            <a:endParaRPr lang="de-DE" dirty="0">
              <a:highlight>
                <a:srgbClr val="FFFF00"/>
              </a:highlight>
            </a:endParaRPr>
          </a:p>
        </p:txBody>
      </p:sp>
    </p:spTree>
    <p:extLst>
      <p:ext uri="{BB962C8B-B14F-4D97-AF65-F5344CB8AC3E}">
        <p14:creationId xmlns:p14="http://schemas.microsoft.com/office/powerpoint/2010/main" val="3514434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54826242" name="Titel 1"/>
          <p:cNvSpPr>
            <a:spLocks noGrp="1"/>
          </p:cNvSpPr>
          <p:nvPr>
            <p:ph type="title"/>
          </p:nvPr>
        </p:nvSpPr>
        <p:spPr bwMode="auto"/>
        <p:txBody>
          <a:bodyPr/>
          <a:lstStyle/>
          <a:p>
            <a:pPr>
              <a:defRPr/>
            </a:pPr>
            <a:endParaRPr lang="de-DE"/>
          </a:p>
        </p:txBody>
      </p:sp>
      <p:pic>
        <p:nvPicPr>
          <p:cNvPr id="722415842" name="Bildplatzhalter 6" descr="Kamera mit einfarbiger Füllung"/>
          <p:cNvPicPr>
            <a:picLocks noGrp="1" noChangeAspect="1"/>
          </p:cNvPicPr>
          <p:nvPr>
            <p:ph type="pic" sz="quarter" idx="12"/>
          </p:nvPr>
        </p:nvPicPr>
        <p:blipFill rotWithShape="1">
          <a:blip r:embed="rId3"/>
          <a:srcRect t="14929" b="14929"/>
          <a:stretch/>
        </p:blipFill>
        <p:spPr bwMode="auto">
          <a:xfrm>
            <a:off x="6095150" y="1938735"/>
            <a:ext cx="4249323" cy="2980531"/>
          </a:xfrm>
          <a:prstGeom prst="rect">
            <a:avLst/>
          </a:prstGeom>
        </p:spPr>
      </p:pic>
      <p:sp>
        <p:nvSpPr>
          <p:cNvPr id="259516094" name="Inhaltsplatzhalter 4"/>
          <p:cNvSpPr>
            <a:spLocks noGrp="1"/>
          </p:cNvSpPr>
          <p:nvPr>
            <p:ph idx="1"/>
          </p:nvPr>
        </p:nvSpPr>
        <p:spPr bwMode="auto">
          <a:xfrm>
            <a:off x="1344322" y="2384884"/>
            <a:ext cx="4571658" cy="3304568"/>
          </a:xfrm>
        </p:spPr>
        <p:txBody>
          <a:bodyPr/>
          <a:lstStyle/>
          <a:p>
            <a:pPr>
              <a:lnSpc>
                <a:spcPct val="100000"/>
              </a:lnSpc>
              <a:defRPr/>
            </a:pPr>
            <a:r>
              <a:rPr lang="de-DE" sz="3300" dirty="0">
                <a:solidFill>
                  <a:srgbClr val="000000"/>
                </a:solidFill>
              </a:rPr>
              <a:t>…Sie schon einmal eine Fortbildung zu dem Thema besucht haben.</a:t>
            </a:r>
            <a:endParaRPr dirty="0">
              <a:solidFill>
                <a:srgbClr val="000000"/>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a:t>
            </a:r>
            <a:r>
              <a:rPr lang="de-DE" dirty="0" err="1"/>
              <a:t>DiSo</a:t>
            </a:r>
            <a:r>
              <a:rPr lang="de-DE" dirty="0"/>
              <a:t>-SGW für das Kompetenzzentrum Sprachen/Gesellschaft/Wirtschaft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der Lizenz CC BY 4.0 veröffentlicht. Ausgenommene Inhalte sind an den einzelnen Inhalten angegeben.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a:t>
            </a:r>
            <a:r>
              <a:rPr lang="de-DE" dirty="0">
                <a:solidFill>
                  <a:srgbClr val="202334"/>
                </a:solidFill>
                <a:latin typeface="Kantumruy Pro" pitchFamily="2" charset="0"/>
              </a:rPr>
              <a:t>Monika Oberle, Natalie Grobshäuser, Goethe-Universität Frankfurt</a:t>
            </a:r>
            <a:r>
              <a:rPr lang="de-DE" b="0" i="0" u="none" strike="noStrike" dirty="0">
                <a:solidFill>
                  <a:srgbClr val="202334"/>
                </a:solidFill>
                <a:effectLst/>
                <a:latin typeface="Kantumruy Pro" pitchFamily="2" charset="0"/>
              </a:rPr>
              <a:t>, 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a:t>
            </a:r>
            <a:r>
              <a:rPr lang="de-DE" b="0" i="0" u="none" strike="noStrike" dirty="0" err="1">
                <a:solidFill>
                  <a:srgbClr val="202334"/>
                </a:solidFill>
                <a:effectLst/>
                <a:latin typeface="Kantumruy Pro" pitchFamily="2" charset="0"/>
              </a:rPr>
              <a:t>DiSo</a:t>
            </a:r>
            <a:r>
              <a:rPr lang="de-DE" b="0" i="0" u="none" strike="noStrike" dirty="0">
                <a:solidFill>
                  <a:srgbClr val="202334"/>
                </a:solidFill>
                <a:effectLst/>
                <a:latin typeface="Kantumruy Pro" pitchFamily="2" charset="0"/>
              </a:rPr>
              <a:t>-SGW.</a:t>
            </a:r>
            <a:endParaRPr lang="de-DE" dirty="0"/>
          </a:p>
        </p:txBody>
      </p:sp>
      <p:pic>
        <p:nvPicPr>
          <p:cNvPr id="6" name="Grafik 5">
            <a:extLst>
              <a:ext uri="{FF2B5EF4-FFF2-40B4-BE49-F238E27FC236}">
                <a16:creationId xmlns:a16="http://schemas.microsoft.com/office/drawing/2014/main" id="{7D74B237-61AE-BF90-F094-5060F6754D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23763" y="5211574"/>
            <a:ext cx="253395" cy="253395"/>
          </a:xfrm>
          <a:prstGeom prst="rect">
            <a:avLst/>
          </a:prstGeom>
        </p:spPr>
      </p:pic>
      <p:pic>
        <p:nvPicPr>
          <p:cNvPr id="8" name="Grafik 7">
            <a:extLst>
              <a:ext uri="{FF2B5EF4-FFF2-40B4-BE49-F238E27FC236}">
                <a16:creationId xmlns:a16="http://schemas.microsoft.com/office/drawing/2014/main" id="{D0C2CE2C-0F49-BF81-9DE7-B5CFA7BFB3B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26455" y="5211574"/>
            <a:ext cx="253395" cy="253395"/>
          </a:xfrm>
          <a:prstGeom prst="rect">
            <a:avLst/>
          </a:prstGeom>
        </p:spPr>
      </p:pic>
    </p:spTree>
    <p:extLst>
      <p:ext uri="{BB962C8B-B14F-4D97-AF65-F5344CB8AC3E}">
        <p14:creationId xmlns:p14="http://schemas.microsoft.com/office/powerpoint/2010/main" val="62137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30825418" name="Titel 1"/>
          <p:cNvSpPr>
            <a:spLocks noGrp="1"/>
          </p:cNvSpPr>
          <p:nvPr>
            <p:ph type="title"/>
          </p:nvPr>
        </p:nvSpPr>
        <p:spPr bwMode="auto"/>
        <p:txBody>
          <a:bodyPr/>
          <a:lstStyle/>
          <a:p>
            <a:pPr>
              <a:defRPr/>
            </a:pPr>
            <a:endParaRPr lang="de-DE"/>
          </a:p>
        </p:txBody>
      </p:sp>
      <p:pic>
        <p:nvPicPr>
          <p:cNvPr id="489929420" name="Bildplatzhalter 6" descr="Kamera mit einfarbiger Füllung"/>
          <p:cNvPicPr>
            <a:picLocks noGrp="1" noChangeAspect="1"/>
          </p:cNvPicPr>
          <p:nvPr>
            <p:ph type="pic" sz="quarter" idx="12"/>
          </p:nvPr>
        </p:nvPicPr>
        <p:blipFill rotWithShape="1">
          <a:blip r:embed="rId3"/>
          <a:srcRect t="14929" b="14929"/>
          <a:stretch/>
        </p:blipFill>
        <p:spPr bwMode="auto">
          <a:xfrm>
            <a:off x="6095150" y="1938735"/>
            <a:ext cx="4249323" cy="2980531"/>
          </a:xfrm>
          <a:prstGeom prst="rect">
            <a:avLst/>
          </a:prstGeom>
        </p:spPr>
      </p:pic>
      <p:sp>
        <p:nvSpPr>
          <p:cNvPr id="1125037155" name="Inhaltsplatzhalter 4"/>
          <p:cNvSpPr>
            <a:spLocks noGrp="1"/>
          </p:cNvSpPr>
          <p:nvPr>
            <p:ph idx="1"/>
          </p:nvPr>
        </p:nvSpPr>
        <p:spPr bwMode="auto">
          <a:xfrm>
            <a:off x="1344322" y="2384884"/>
            <a:ext cx="4571658" cy="3304568"/>
          </a:xfrm>
        </p:spPr>
        <p:txBody>
          <a:bodyPr/>
          <a:lstStyle/>
          <a:p>
            <a:pPr>
              <a:lnSpc>
                <a:spcPct val="100000"/>
              </a:lnSpc>
              <a:defRPr/>
            </a:pPr>
            <a:r>
              <a:rPr lang="de-DE" sz="3300" dirty="0">
                <a:solidFill>
                  <a:srgbClr val="000000"/>
                </a:solidFill>
              </a:rPr>
              <a:t>…Sie Politik (Gesellschaftslehre, Sozialkunde etc.) unterrichten.</a:t>
            </a:r>
            <a:endParaRPr dirty="0">
              <a:solidFill>
                <a:srgbClr val="000000"/>
              </a:solidFill>
            </a:endParaRPr>
          </a:p>
        </p:txBody>
      </p:sp>
    </p:spTree>
  </p:cSld>
  <p:clrMapOvr>
    <a:masterClrMapping/>
  </p:clrMapOvr>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Hibiskus.potx" id="{AEFB8D18-C6E6-4805-ACF3-EFA34AFB05EB}" vid="{C5A9F5BB-760E-43B6-8B6F-BAE0176C03B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8238</Words>
  <Application>Microsoft Office PowerPoint</Application>
  <PresentationFormat>Breitbild</PresentationFormat>
  <Paragraphs>689</Paragraphs>
  <Slides>80</Slides>
  <Notes>69</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80</vt:i4>
      </vt:variant>
    </vt:vector>
  </HeadingPairs>
  <TitlesOfParts>
    <vt:vector size="91" baseType="lpstr">
      <vt:lpstr>Aptos</vt:lpstr>
      <vt:lpstr>Arial</vt:lpstr>
      <vt:lpstr>Arial Narrow</vt:lpstr>
      <vt:lpstr>Calibri</vt:lpstr>
      <vt:lpstr>Georgia</vt:lpstr>
      <vt:lpstr>Kantumruy Pro</vt:lpstr>
      <vt:lpstr>Kantumruy Pro SemiBold</vt:lpstr>
      <vt:lpstr>Symbol</vt:lpstr>
      <vt:lpstr>Times New Roman</vt:lpstr>
      <vt:lpstr>Wingdings</vt:lpstr>
      <vt:lpstr>LD-Design</vt:lpstr>
      <vt:lpstr>Politische Medienkompetenz stärken! Wege zur Auseinandersetzung mit Fake News im Politikunterricht Baustein 1</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Einsatz im Unterricht zur Reflexion der Mediennutzung</vt:lpstr>
      <vt:lpstr>PowerPoint-Präsentation</vt:lpstr>
      <vt:lpstr>Aufbau der Fortbildung</vt:lpstr>
      <vt:lpstr>Aufbau der Fortbildung</vt:lpstr>
      <vt:lpstr>Medien &amp; Politische Bildung</vt:lpstr>
      <vt:lpstr>Modell der Politikkompetenz  (Detjen et al. 2012: 15)</vt:lpstr>
      <vt:lpstr>Medienkompetenz als ein klassisches Ziel  politischer Bildung  (Oberle 2017, 2022; Oberle &amp; Heldt, 2022) </vt:lpstr>
      <vt:lpstr>PowerPoint-Präsentation</vt:lpstr>
      <vt:lpstr>Baackes Modell der Medienkompetenz  (eigene Darstellung nach Baacke 1999)</vt:lpstr>
      <vt:lpstr>Perspektiven auf  Demokratie &amp; Digitalisierung</vt:lpstr>
      <vt:lpstr>Strukturwandel der  demokratischen Öffentlichkeit</vt:lpstr>
      <vt:lpstr>Politische Medienkompetenz  in der digitalen Welt (vgl. Oberle 2017, 2022; Oberle &amp; Heldt 2022; Gapski et al. 2017)</vt:lpstr>
      <vt:lpstr>Dagstuhl-Dreieck  (Gesellschaft für Informatik 2016: 3)</vt:lpstr>
      <vt:lpstr>Förderung netzpolitischer Kompetenz: Beispiel hate speech/ NetzDG  (Grieger &amp; Senftleben 2017)</vt:lpstr>
      <vt:lpstr>Digitale Tools und Digital Game-based Learning in der politischen Bildung</vt:lpstr>
      <vt:lpstr>Digitale Medien als Unterrichtsgegenstand  und Lehr-Lernmittel: Beispiel Fake News</vt:lpstr>
      <vt:lpstr>Aufbau der Fortbildung</vt:lpstr>
      <vt:lpstr>Fakt oder Fake?</vt:lpstr>
      <vt:lpstr>Fakt oder Fake?</vt:lpstr>
      <vt:lpstr>Frei erfunden und manipuliert</vt:lpstr>
      <vt:lpstr>PowerPoint-Präsentation</vt:lpstr>
      <vt:lpstr>Fakt</vt:lpstr>
      <vt:lpstr>PowerPoint-Präsentation</vt:lpstr>
      <vt:lpstr>Clickbait</vt:lpstr>
      <vt:lpstr>PowerPoint-Präsentation</vt:lpstr>
      <vt:lpstr>Satire</vt:lpstr>
      <vt:lpstr>Was sind Fake News?</vt:lpstr>
      <vt:lpstr>Filterblasen &amp; Echokammern</vt:lpstr>
      <vt:lpstr>Filterblasen &amp; Echokammern</vt:lpstr>
      <vt:lpstr>PowerPoint-Präsentation</vt:lpstr>
      <vt:lpstr>Aufbau der Fortbildung</vt:lpstr>
      <vt:lpstr>Strategien zur  Auseinandersetzung mit Desinformation</vt:lpstr>
      <vt:lpstr>Strategien zur  Auseinandersetzung mit Desinformation</vt:lpstr>
      <vt:lpstr>Strategien zur Bewertung  der Glaubwürdigkeit einer Information</vt:lpstr>
      <vt:lpstr>Erprobungsphase I:  Auseinandersetzung mit Fake News im Unterricht</vt:lpstr>
      <vt:lpstr>PowerPoint-Präsentation</vt:lpstr>
      <vt:lpstr>Seiten zum Faktencheck</vt:lpstr>
      <vt:lpstr>Zusammenfassung Vormittag</vt:lpstr>
      <vt:lpstr>PowerPoint-Präsentation</vt:lpstr>
      <vt:lpstr>Aufbau der Fortbildung</vt:lpstr>
      <vt:lpstr>Strategien zur Auseinandersetzung mit Desinformation</vt:lpstr>
      <vt:lpstr>Prebunking</vt:lpstr>
      <vt:lpstr>Manipulationstechniken von Desinformation</vt:lpstr>
      <vt:lpstr>Motive für die Verbreitung von Desinformation</vt:lpstr>
      <vt:lpstr>Auswirkungen von Desinformation</vt:lpstr>
      <vt:lpstr>Anwendungsorientierte Ansätze zum Prebunking</vt:lpstr>
      <vt:lpstr>Erprobungsphase II: Serious Games</vt:lpstr>
      <vt:lpstr>Stimmungsbild</vt:lpstr>
      <vt:lpstr>Austausch</vt:lpstr>
      <vt:lpstr>Wirksamkeit von Serious Games gegen Desinformation</vt:lpstr>
      <vt:lpstr>Debriefing-Möglichkeiten beim Spiel „Fake It To Make It“</vt:lpstr>
      <vt:lpstr>Debriefing zur Förderung kritisch-reflexiver Medienkompetenz</vt:lpstr>
      <vt:lpstr>PowerPoint-Präsentation</vt:lpstr>
      <vt:lpstr>Aufbau der Fortbildung</vt:lpstr>
      <vt:lpstr>Deepfakes – Desinformation in neuer Qualität?</vt:lpstr>
      <vt:lpstr>PowerPoint-Präsentation</vt:lpstr>
      <vt:lpstr>Strategien zur Bewertung  der Glaubwürdigkeit einer Information</vt:lpstr>
      <vt:lpstr>Debunking von Deepfakes</vt:lpstr>
      <vt:lpstr>Erprobungsphase III:  Deepfakes selbst erstellen</vt:lpstr>
      <vt:lpstr>PowerPoint-Präsentation</vt:lpstr>
      <vt:lpstr>Debriefing  für den anwendungsorientierten Ansatz</vt:lpstr>
      <vt:lpstr>Aufbau der Fortbildung</vt:lpstr>
      <vt:lpstr>Zusammenfassung Nachmittag</vt:lpstr>
      <vt:lpstr>Ausblick</vt:lpstr>
      <vt:lpstr>Optionale Steuerungsfolie</vt:lpstr>
      <vt:lpstr>Vielen Dank  für Ihre Aufmerksamkeit und Mitarbeit!</vt:lpstr>
      <vt:lpstr>Literatur</vt:lpstr>
      <vt:lpstr>Literatur</vt:lpstr>
      <vt:lpstr>Literatur</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Philip Seufert</dc:creator>
  <cp:lastModifiedBy>Natalie Sarah Grobshäuser</cp:lastModifiedBy>
  <cp:revision>127</cp:revision>
  <dcterms:created xsi:type="dcterms:W3CDTF">2024-10-09T11:13:44Z</dcterms:created>
  <dcterms:modified xsi:type="dcterms:W3CDTF">2025-12-16T06:52:05Z</dcterms:modified>
</cp:coreProperties>
</file>