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97" r:id="rId2"/>
    <p:sldId id="4180" r:id="rId3"/>
    <p:sldId id="258" r:id="rId4"/>
    <p:sldId id="299" r:id="rId5"/>
    <p:sldId id="3692" r:id="rId6"/>
    <p:sldId id="3693" r:id="rId7"/>
    <p:sldId id="302" r:id="rId8"/>
    <p:sldId id="3691" r:id="rId9"/>
    <p:sldId id="4139" r:id="rId10"/>
  </p:sldIdLst>
  <p:sldSz cx="9144000" cy="6858000" type="screen4x3"/>
  <p:notesSz cx="6794500" cy="99314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3E64"/>
    <a:srgbClr val="4F95DA"/>
    <a:srgbClr val="FBCE59"/>
    <a:srgbClr val="306A97"/>
    <a:srgbClr val="215F9B"/>
    <a:srgbClr val="1D1D19"/>
    <a:srgbClr val="A6CAED"/>
    <a:srgbClr val="DDEAF8"/>
    <a:srgbClr val="0144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32" autoAdjust="0"/>
    <p:restoredTop sz="73447" autoAdjust="0"/>
  </p:normalViewPr>
  <p:slideViewPr>
    <p:cSldViewPr>
      <p:cViewPr varScale="1">
        <p:scale>
          <a:sx n="84" d="100"/>
          <a:sy n="84" d="100"/>
        </p:scale>
        <p:origin x="1912" y="184"/>
      </p:cViewPr>
      <p:guideLst/>
    </p:cSldViewPr>
  </p:slideViewPr>
  <p:notesTextViewPr>
    <p:cViewPr>
      <p:scale>
        <a:sx n="90" d="100"/>
        <a:sy n="9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C59B3AB7-B506-869F-1EDB-161C3F471F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794DF6F-54EE-D1C8-F7A5-EE1F2F9D153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8675F43F-F665-EC4E-90F0-0B08ABA6EEF8}" type="datetimeFigureOut">
              <a:rPr lang="de-DE"/>
              <a:pPr>
                <a:defRPr/>
              </a:pPr>
              <a:t>11.12.25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0D6A6978-F4C1-9DE9-2A7A-986FD5424B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34B247C0-811D-158F-1A1B-04031ACDAA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33BE1F9-2A59-F2BA-45AF-65D19746BA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38969C9-6B60-B8AE-DC3E-D16C24B567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3927334-2631-004F-A314-7DFCFF81ECB5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1FF21A-2897-4A7F-B351-EB48807CDF7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3572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7D064-274E-998A-E4D0-BFD13A4BA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06C7C0D-BDF4-9E3B-3E54-350790BBD2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EDBD761-424F-452C-F16C-F56476E4D4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800" b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F42A7D2-AABA-5C4C-33E3-BEC85A25C8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2F49B-C193-404B-BA65-025618B1A35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857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7334-2631-004F-A314-7DFCFF81ECB5}" type="slidenum">
              <a:rPr lang="de-DE" altLang="de-DE" smtClean="0"/>
              <a:pPr/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20809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7334-2631-004F-A314-7DFCFF81ECB5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28852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7334-2631-004F-A314-7DFCFF81ECB5}" type="slidenum">
              <a:rPr lang="de-DE" altLang="de-DE" smtClean="0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64668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7334-2631-004F-A314-7DFCFF81ECB5}" type="slidenum">
              <a:rPr lang="de-DE" altLang="de-DE" smtClean="0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09080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7334-2631-004F-A314-7DFCFF81ECB5}" type="slidenum">
              <a:rPr lang="de-DE" altLang="de-DE" smtClean="0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48807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7334-2631-004F-A314-7DFCFF81ECB5}" type="slidenum">
              <a:rPr lang="de-DE" altLang="de-DE" smtClean="0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45114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noFill/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5736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_Verbund mit Platz für Uni-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F3A35FCD-A6B8-1723-1161-2C44DA1F374F}"/>
              </a:ext>
            </a:extLst>
          </p:cNvPr>
          <p:cNvSpPr/>
          <p:nvPr userDrawn="1"/>
        </p:nvSpPr>
        <p:spPr>
          <a:xfrm>
            <a:off x="23479" y="15006"/>
            <a:ext cx="9144000" cy="5201974"/>
          </a:xfrm>
          <a:prstGeom prst="rect">
            <a:avLst/>
          </a:prstGeom>
          <a:solidFill>
            <a:srgbClr val="316A97"/>
          </a:solidFill>
          <a:ln>
            <a:solidFill>
              <a:srgbClr val="316A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06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67D1357-4AE0-2F8B-8A0A-34EF0717E5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83" t="20104" r="7121" b="37858"/>
          <a:stretch/>
        </p:blipFill>
        <p:spPr>
          <a:xfrm>
            <a:off x="0" y="-1"/>
            <a:ext cx="9144001" cy="467375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B43E4B1B-3B45-A9F4-53E3-8C28A28BC3B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4248" y="650221"/>
            <a:ext cx="1671093" cy="476971"/>
          </a:xfrm>
          <a:prstGeom prst="rect">
            <a:avLst/>
          </a:prstGeom>
        </p:spPr>
      </p:pic>
      <p:sp>
        <p:nvSpPr>
          <p:cNvPr id="49" name="Textplatzhalter 7">
            <a:extLst>
              <a:ext uri="{FF2B5EF4-FFF2-40B4-BE49-F238E27FC236}">
                <a16:creationId xmlns:a16="http://schemas.microsoft.com/office/drawing/2014/main" id="{7189AAB6-53E1-4BEB-CF8F-194D2B6F09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931" y="1641020"/>
            <a:ext cx="5437630" cy="4769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700" b="1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Hier steht der Titel</a:t>
            </a:r>
          </a:p>
        </p:txBody>
      </p:sp>
      <p:sp>
        <p:nvSpPr>
          <p:cNvPr id="57" name="Textplatzhalter 7">
            <a:extLst>
              <a:ext uri="{FF2B5EF4-FFF2-40B4-BE49-F238E27FC236}">
                <a16:creationId xmlns:a16="http://schemas.microsoft.com/office/drawing/2014/main" id="{89744C1C-C8DE-F50B-C44D-C0A1B8D83A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4931" y="3152983"/>
            <a:ext cx="5437630" cy="1849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050" b="1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Namen</a:t>
            </a:r>
          </a:p>
        </p:txBody>
      </p:sp>
      <p:sp>
        <p:nvSpPr>
          <p:cNvPr id="58" name="Textplatzhalter 7">
            <a:extLst>
              <a:ext uri="{FF2B5EF4-FFF2-40B4-BE49-F238E27FC236}">
                <a16:creationId xmlns:a16="http://schemas.microsoft.com/office/drawing/2014/main" id="{728959A7-6417-01C0-499E-6AFB6FC7DB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4931" y="3410659"/>
            <a:ext cx="5437630" cy="1849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050" b="0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Ort, Datum</a:t>
            </a:r>
          </a:p>
        </p:txBody>
      </p:sp>
      <p:sp>
        <p:nvSpPr>
          <p:cNvPr id="60" name="Textplatzhalter 7">
            <a:extLst>
              <a:ext uri="{FF2B5EF4-FFF2-40B4-BE49-F238E27FC236}">
                <a16:creationId xmlns:a16="http://schemas.microsoft.com/office/drawing/2014/main" id="{560DF28A-B11F-3B0C-28AB-BD7A2B3A148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9841" y="2218806"/>
            <a:ext cx="5437630" cy="47697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None/>
              <a:defRPr sz="1350" b="1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Und hier der Untertitel</a:t>
            </a:r>
          </a:p>
        </p:txBody>
      </p:sp>
      <p:pic>
        <p:nvPicPr>
          <p:cNvPr id="3" name="Grafik 2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496C8AFE-2CD5-DAA9-2860-EF9FDA196F0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41" y="5511220"/>
            <a:ext cx="2445760" cy="88407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EC541D7-7221-726C-E3A5-B041EC68B93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020272" y="5559426"/>
            <a:ext cx="1755419" cy="88407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1BE727C-CA33-719B-106F-88555A4B329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203848" y="5559426"/>
            <a:ext cx="3073854" cy="78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111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2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467600" cy="1143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838200" y="2590800"/>
            <a:ext cx="7467600" cy="355284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175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467600" cy="1143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827584" y="2636912"/>
            <a:ext cx="3657600" cy="37480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3"/>
          <p:cNvSpPr>
            <a:spLocks noGrp="1"/>
          </p:cNvSpPr>
          <p:nvPr>
            <p:ph sz="half" idx="2"/>
          </p:nvPr>
        </p:nvSpPr>
        <p:spPr>
          <a:xfrm>
            <a:off x="4644008" y="2636912"/>
            <a:ext cx="3657600" cy="37480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1326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113189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"/>
          </p:nvPr>
        </p:nvSpPr>
        <p:spPr>
          <a:xfrm>
            <a:off x="457200" y="2392369"/>
            <a:ext cx="4040188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3"/>
          <p:cNvSpPr>
            <a:spLocks noGrp="1"/>
          </p:cNvSpPr>
          <p:nvPr>
            <p:ph sz="half" idx="2"/>
          </p:nvPr>
        </p:nvSpPr>
        <p:spPr>
          <a:xfrm>
            <a:off x="457200" y="3032131"/>
            <a:ext cx="4040188" cy="332582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2392369"/>
            <a:ext cx="4041775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3032131"/>
            <a:ext cx="4041775" cy="332582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4718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6331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585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1484783"/>
            <a:ext cx="3008313" cy="12241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3575050" y="1484784"/>
            <a:ext cx="5111750" cy="480173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2852936"/>
            <a:ext cx="3008313" cy="34335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2647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838200" y="2590800"/>
            <a:ext cx="7467600" cy="35528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58982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Bildplatzhalter 2"/>
          <p:cNvSpPr>
            <a:spLocks noGrp="1"/>
          </p:cNvSpPr>
          <p:nvPr>
            <p:ph type="pic" idx="1"/>
          </p:nvPr>
        </p:nvSpPr>
        <p:spPr>
          <a:xfrm>
            <a:off x="1792288" y="1142983"/>
            <a:ext cx="5486400" cy="3584591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8631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>
            <a:extLst>
              <a:ext uri="{FF2B5EF4-FFF2-40B4-BE49-F238E27FC236}">
                <a16:creationId xmlns:a16="http://schemas.microsoft.com/office/drawing/2014/main" id="{30A703A8-06F1-77A7-DBA7-BAEB5B8669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15573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das Titelformat</a:t>
            </a:r>
            <a:br>
              <a:rPr lang="de-DE" altLang="de-DE"/>
            </a:br>
            <a:r>
              <a:rPr lang="de-DE" altLang="de-DE"/>
              <a:t>zu bearbeiten</a:t>
            </a:r>
          </a:p>
        </p:txBody>
      </p:sp>
      <p:sp>
        <p:nvSpPr>
          <p:cNvPr id="1029" name="Rectangle 3">
            <a:extLst>
              <a:ext uri="{FF2B5EF4-FFF2-40B4-BE49-F238E27FC236}">
                <a16:creationId xmlns:a16="http://schemas.microsoft.com/office/drawing/2014/main" id="{45CA266C-5EA9-0D5E-137B-D95E19C033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2997200"/>
            <a:ext cx="7467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die Formate des Vorlagentextes zu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1030" name="Rectangle 23">
            <a:extLst>
              <a:ext uri="{FF2B5EF4-FFF2-40B4-BE49-F238E27FC236}">
                <a16:creationId xmlns:a16="http://schemas.microsoft.com/office/drawing/2014/main" id="{67199728-556C-0FD7-F664-553A3E7E3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4800" y="6557963"/>
            <a:ext cx="1066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900">
                <a:solidFill>
                  <a:srgbClr val="00407A"/>
                </a:solidFill>
                <a:latin typeface="Arial" panose="020B0604020202020204" pitchFamily="34" charset="0"/>
              </a:rPr>
              <a:t>S. </a:t>
            </a:r>
            <a:fld id="{84E445FD-7161-8D4B-B361-AA06A722E3B0}" type="slidenum">
              <a:rPr lang="de-DE" altLang="de-DE" sz="900">
                <a:solidFill>
                  <a:srgbClr val="00407A"/>
                </a:solidFill>
                <a:latin typeface="Arial" panose="020B0604020202020204" pitchFamily="34" charset="0"/>
              </a:rPr>
              <a:pPr algn="r" eaLnBrk="1" hangingPunct="1"/>
              <a:t>‹Nr.›</a:t>
            </a:fld>
            <a:endParaRPr lang="de-DE" altLang="de-DE" sz="900">
              <a:solidFill>
                <a:srgbClr val="00407A"/>
              </a:solidFill>
              <a:latin typeface="Arial" panose="020B0604020202020204" pitchFamily="34" charset="0"/>
            </a:endParaRPr>
          </a:p>
        </p:txBody>
      </p:sp>
      <p:sp>
        <p:nvSpPr>
          <p:cNvPr id="1031" name="Rectangle 23">
            <a:extLst>
              <a:ext uri="{FF2B5EF4-FFF2-40B4-BE49-F238E27FC236}">
                <a16:creationId xmlns:a16="http://schemas.microsoft.com/office/drawing/2014/main" id="{B31039BB-FDA3-42D1-2C68-FE9B59ACE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57963"/>
            <a:ext cx="7543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900" dirty="0">
                <a:solidFill>
                  <a:srgbClr val="00407A"/>
                </a:solidFill>
                <a:latin typeface="Arial" panose="020B0604020202020204" pitchFamily="34" charset="0"/>
              </a:rPr>
              <a:t>Fortbildung „Journalismus in der digitalen Welt“ </a:t>
            </a:r>
          </a:p>
          <a:p>
            <a:pPr eaLnBrk="1" hangingPunct="1"/>
            <a:endParaRPr lang="de-DE" altLang="de-DE" sz="900" dirty="0">
              <a:solidFill>
                <a:srgbClr val="00407A"/>
              </a:solidFill>
              <a:latin typeface="Arial" panose="020B0604020202020204" pitchFamily="34" charset="0"/>
            </a:endParaRPr>
          </a:p>
        </p:txBody>
      </p:sp>
      <p:cxnSp>
        <p:nvCxnSpPr>
          <p:cNvPr id="15" name="Gerade Verbindung 14">
            <a:extLst>
              <a:ext uri="{FF2B5EF4-FFF2-40B4-BE49-F238E27FC236}">
                <a16:creationId xmlns:a16="http://schemas.microsoft.com/office/drawing/2014/main" id="{847E1F81-1C0E-AE55-00BC-F15BBE62A3C1}"/>
              </a:ext>
            </a:extLst>
          </p:cNvPr>
          <p:cNvCxnSpPr/>
          <p:nvPr/>
        </p:nvCxnSpPr>
        <p:spPr>
          <a:xfrm>
            <a:off x="250825" y="6524625"/>
            <a:ext cx="8642350" cy="0"/>
          </a:xfrm>
          <a:prstGeom prst="line">
            <a:avLst/>
          </a:prstGeom>
          <a:ln>
            <a:solidFill>
              <a:srgbClr val="2C58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+"/>
        <a:defRPr sz="16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82B6FEB-2E03-8E78-2307-DA19703C5A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07704" y="2204864"/>
            <a:ext cx="5437630" cy="672512"/>
          </a:xfrm>
        </p:spPr>
        <p:txBody>
          <a:bodyPr>
            <a:normAutofit/>
          </a:bodyPr>
          <a:lstStyle/>
          <a:p>
            <a:r>
              <a:rPr lang="de-DE" sz="2200" b="0" i="1" dirty="0"/>
              <a:t>Herzlich willkommen zur Fortbildung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202B652-270F-85AD-FF4D-D0652C547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596336" y="4753743"/>
            <a:ext cx="1244897" cy="230833"/>
          </a:xfrm>
        </p:spPr>
        <p:txBody>
          <a:bodyPr/>
          <a:lstStyle/>
          <a:p>
            <a:r>
              <a:rPr lang="de-DE" dirty="0"/>
              <a:t>03. November 2025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2B9BD1D-9092-BE9D-5B82-EE6FBFEF74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17086" y="2780928"/>
            <a:ext cx="6509827" cy="509624"/>
          </a:xfrm>
        </p:spPr>
        <p:txBody>
          <a:bodyPr>
            <a:normAutofit fontScale="92500"/>
          </a:bodyPr>
          <a:lstStyle/>
          <a:p>
            <a:r>
              <a:rPr lang="de-DE" sz="3200" dirty="0"/>
              <a:t>Journalismus in der digitalen Welt</a:t>
            </a:r>
          </a:p>
          <a:p>
            <a:endParaRPr lang="de-DE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DC323DC-AF64-08C1-6CBB-82F1A9374FBE}"/>
              </a:ext>
            </a:extLst>
          </p:cNvPr>
          <p:cNvSpPr txBox="1">
            <a:spLocks noChangeArrowheads="1"/>
          </p:cNvSpPr>
          <p:nvPr/>
        </p:nvSpPr>
        <p:spPr>
          <a:xfrm>
            <a:off x="2282343" y="3686596"/>
            <a:ext cx="5328592" cy="360040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+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altLang="de-DE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Prof. Dr. Jörn Brüggemann &amp; Dr. Carina Ascherl</a:t>
            </a:r>
          </a:p>
          <a:p>
            <a:endParaRPr lang="de-DE" altLang="de-DE" sz="1800" kern="0" dirty="0">
              <a:solidFill>
                <a:srgbClr val="0040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290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9324C-5A26-A2F4-5DB6-13ECBAA88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EFF61B2F-D2E2-58E3-5E79-A1FDDC498D3C}"/>
              </a:ext>
            </a:extLst>
          </p:cNvPr>
          <p:cNvSpPr txBox="1"/>
          <p:nvPr/>
        </p:nvSpPr>
        <p:spPr>
          <a:xfrm>
            <a:off x="641350" y="1905506"/>
            <a:ext cx="7861300" cy="304698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marL="252000"/>
            <a:endParaRPr lang="de-DE" sz="2400" dirty="0">
              <a:solidFill>
                <a:srgbClr val="163E64"/>
              </a:solidFill>
              <a:latin typeface="+mn-lt"/>
              <a:cs typeface="Times New Roman" panose="02020603050405020304" pitchFamily="18" charset="0"/>
            </a:endParaRPr>
          </a:p>
          <a:p>
            <a:pPr marL="252000"/>
            <a:r>
              <a:rPr lang="de-DE" sz="2400" dirty="0">
                <a:solidFill>
                  <a:srgbClr val="163E64"/>
                </a:solidFill>
                <a:latin typeface="+mn-lt"/>
                <a:cs typeface="Times New Roman" panose="02020603050405020304" pitchFamily="18" charset="0"/>
              </a:rPr>
              <a:t>Bitte stellen Sie sich kurz mit Ihrem Namen und der Schule, an der Sie tätig sind, vor.</a:t>
            </a:r>
          </a:p>
          <a:p>
            <a:pPr marL="252000"/>
            <a:endParaRPr lang="de-DE" dirty="0">
              <a:solidFill>
                <a:srgbClr val="163E64"/>
              </a:solidFill>
              <a:latin typeface="+mn-lt"/>
              <a:cs typeface="Times New Roman" panose="02020603050405020304" pitchFamily="18" charset="0"/>
            </a:endParaRPr>
          </a:p>
          <a:p>
            <a:pPr marL="252000"/>
            <a:r>
              <a:rPr lang="de-DE" sz="2400" dirty="0">
                <a:solidFill>
                  <a:srgbClr val="163E64"/>
                </a:solidFill>
                <a:latin typeface="+mn-lt"/>
                <a:cs typeface="Times New Roman" panose="02020603050405020304" pitchFamily="18" charset="0"/>
              </a:rPr>
              <a:t>Welche Vorerfahrungen zum Thema „Journalismus in der digitalen Welt“ bringen Sie in die Fortbildung mit?</a:t>
            </a:r>
          </a:p>
          <a:p>
            <a:pPr marL="252000"/>
            <a:r>
              <a:rPr lang="de-DE" sz="2400" dirty="0">
                <a:solidFill>
                  <a:srgbClr val="163E64"/>
                </a:solidFill>
                <a:latin typeface="+mn-lt"/>
                <a:cs typeface="Times New Roman" panose="02020603050405020304" pitchFamily="18" charset="0"/>
              </a:rPr>
              <a:t>(1-2 Sätze)</a:t>
            </a:r>
          </a:p>
          <a:p>
            <a:pPr marL="252000"/>
            <a:endParaRPr lang="de-DE" dirty="0">
              <a:solidFill>
                <a:srgbClr val="163E64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970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DCD9501-D16A-F57F-8EB3-1CB1AD441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67" y="188640"/>
            <a:ext cx="8709865" cy="604416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E0913C8-B6E3-1A40-4199-6C5228D7A411}"/>
              </a:ext>
            </a:extLst>
          </p:cNvPr>
          <p:cNvSpPr txBox="1"/>
          <p:nvPr/>
        </p:nvSpPr>
        <p:spPr>
          <a:xfrm>
            <a:off x="2663788" y="5949280"/>
            <a:ext cx="3816424" cy="461665"/>
          </a:xfrm>
          <a:prstGeom prst="rect">
            <a:avLst/>
          </a:prstGeom>
          <a:noFill/>
          <a:ln>
            <a:solidFill>
              <a:srgbClr val="01447D"/>
            </a:solidFill>
          </a:ln>
        </p:spPr>
        <p:txBody>
          <a:bodyPr wrap="square">
            <a:spAutoFit/>
          </a:bodyPr>
          <a:lstStyle/>
          <a:p>
            <a:r>
              <a:rPr lang="de-DE" dirty="0">
                <a:solidFill>
                  <a:srgbClr val="163E64"/>
                </a:solidFill>
                <a:latin typeface="Arial" panose="020B0604020202020204" pitchFamily="34" charset="0"/>
              </a:rPr>
              <a:t>digitale-</a:t>
            </a:r>
            <a:r>
              <a:rPr lang="de-DE" dirty="0" err="1">
                <a:solidFill>
                  <a:srgbClr val="163E64"/>
                </a:solidFill>
                <a:latin typeface="Arial" panose="020B0604020202020204" pitchFamily="34" charset="0"/>
              </a:rPr>
              <a:t>souveränität.online</a:t>
            </a:r>
            <a:endParaRPr lang="de-DE" dirty="0">
              <a:solidFill>
                <a:srgbClr val="163E64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35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5F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6324E16-D175-DCE4-FBA4-36DF86D2B151}"/>
              </a:ext>
            </a:extLst>
          </p:cNvPr>
          <p:cNvSpPr/>
          <p:nvPr/>
        </p:nvSpPr>
        <p:spPr>
          <a:xfrm>
            <a:off x="0" y="0"/>
            <a:ext cx="9144000" cy="6525344"/>
          </a:xfrm>
          <a:prstGeom prst="rect">
            <a:avLst/>
          </a:prstGeom>
          <a:solidFill>
            <a:srgbClr val="306A97"/>
          </a:solidFill>
          <a:ln>
            <a:solidFill>
              <a:srgbClr val="215F9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62CAB52-378B-FD19-BD64-ED949F85C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449484"/>
            <a:ext cx="7200800" cy="430947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9180854-3617-2166-A8EC-825082024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744" y="5208445"/>
            <a:ext cx="6694512" cy="91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072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1F4EE44-219E-6A50-D61D-A4FA1A2E2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688690"/>
            <a:ext cx="3816424" cy="5482376"/>
          </a:xfrm>
          <a:prstGeom prst="rect">
            <a:avLst/>
          </a:prstGeom>
          <a:ln>
            <a:solidFill>
              <a:srgbClr val="306A97"/>
            </a:solidFill>
          </a:ln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4EC8968-A666-A3AB-1CB4-31C76D72CB96}"/>
              </a:ext>
            </a:extLst>
          </p:cNvPr>
          <p:cNvSpPr txBox="1"/>
          <p:nvPr/>
        </p:nvSpPr>
        <p:spPr>
          <a:xfrm>
            <a:off x="4352172" y="616034"/>
            <a:ext cx="4180268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de-DE" sz="1400" b="1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Pragmatische Texte in unterschiedlicher Medialität</a:t>
            </a:r>
            <a:endParaRPr lang="de-DE" sz="1400" dirty="0">
              <a:solidFill>
                <a:srgbClr val="163E64"/>
              </a:solidFill>
              <a:effectLst/>
              <a:latin typeface="Arial" panose="020B0604020202020204" pitchFamily="34" charset="0"/>
            </a:endParaRPr>
          </a:p>
          <a:p>
            <a:pPr>
              <a:spcAft>
                <a:spcPts val="600"/>
              </a:spcAft>
              <a:buNone/>
            </a:pPr>
            <a:r>
              <a:rPr lang="de-DE" sz="1400" i="1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Die Schülerinnen und Schüler</a:t>
            </a:r>
            <a:endParaRPr lang="de-DE" sz="1400" dirty="0">
              <a:solidFill>
                <a:srgbClr val="163E64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163E64"/>
                </a:solidFill>
                <a:effectLst/>
                <a:highlight>
                  <a:srgbClr val="FBCE59"/>
                </a:highlight>
                <a:latin typeface="Arial" panose="020B0604020202020204" pitchFamily="34" charset="0"/>
              </a:rPr>
              <a:t>erschließen</a:t>
            </a: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 aus einem oder mehreren Texten unterschiedlicher Komplexität </a:t>
            </a:r>
            <a:r>
              <a:rPr lang="de-DE" sz="1400" dirty="0">
                <a:solidFill>
                  <a:srgbClr val="163E64"/>
                </a:solidFill>
                <a:effectLst/>
                <a:highlight>
                  <a:srgbClr val="FBCE59"/>
                </a:highlight>
                <a:latin typeface="Arial" panose="020B0604020202020204" pitchFamily="34" charset="0"/>
              </a:rPr>
              <a:t>zielgerichtet relevante Informationen, ordnen, selegieren und vergleichen diese</a:t>
            </a: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 und </a:t>
            </a:r>
            <a:r>
              <a:rPr lang="de-DE" sz="1400" dirty="0">
                <a:solidFill>
                  <a:srgbClr val="163E64"/>
                </a:solidFill>
                <a:effectLst/>
                <a:highlight>
                  <a:srgbClr val="FBCE59"/>
                </a:highlight>
                <a:latin typeface="Arial" panose="020B0604020202020204" pitchFamily="34" charset="0"/>
              </a:rPr>
              <a:t>prüfen ihren Sachgehalt</a:t>
            </a: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werten </a:t>
            </a:r>
            <a:r>
              <a:rPr lang="de-DE" sz="1400" dirty="0">
                <a:solidFill>
                  <a:srgbClr val="163E64"/>
                </a:solidFill>
                <a:effectLst/>
                <a:highlight>
                  <a:srgbClr val="FBCE59"/>
                </a:highlight>
                <a:latin typeface="Arial" panose="020B0604020202020204" pitchFamily="34" charset="0"/>
              </a:rPr>
              <a:t>auch komplexere nicht-lineare und multimodale Texte (Text-Bild-Bezüge)</a:t>
            </a: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 zielorientiert aus, z. B. um über ein Thema zu sprechen oder zu schreiben,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163E64"/>
                </a:solidFill>
                <a:effectLst/>
                <a:highlight>
                  <a:srgbClr val="FBCE59"/>
                </a:highlight>
                <a:latin typeface="Arial" panose="020B0604020202020204" pitchFamily="34" charset="0"/>
              </a:rPr>
              <a:t>unterscheiden Information und Wertung</a:t>
            </a: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 in Texten,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163E64"/>
                </a:solidFill>
                <a:effectLst/>
                <a:highlight>
                  <a:srgbClr val="FBCE59"/>
                </a:highlight>
                <a:latin typeface="Arial" panose="020B0604020202020204" pitchFamily="34" charset="0"/>
              </a:rPr>
              <a:t>unterscheiden informierende, erzählende und appellierende Elemente in Texten</a:t>
            </a: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163E64"/>
                </a:solidFill>
                <a:effectLst/>
                <a:highlight>
                  <a:srgbClr val="FBCE59"/>
                </a:highlight>
                <a:latin typeface="Arial" panose="020B0604020202020204" pitchFamily="34" charset="0"/>
              </a:rPr>
              <a:t>stellen Zusammenhänge zwischen Intentionen, Textmerkmalen, sprachlichen Gestaltungsmitteln und Wirkungen her</a:t>
            </a: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beziehen Textaussagen auf </a:t>
            </a:r>
            <a:r>
              <a:rPr lang="de-DE" sz="1400" dirty="0">
                <a:solidFill>
                  <a:srgbClr val="163E64"/>
                </a:solidFill>
                <a:effectLst/>
                <a:highlight>
                  <a:srgbClr val="FBCE59"/>
                </a:highlight>
                <a:latin typeface="Arial" panose="020B0604020202020204" pitchFamily="34" charset="0"/>
              </a:rPr>
              <a:t>eigene Welt- und Wertvorstellungen</a:t>
            </a: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 und überprüfen diese,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163E64"/>
                </a:solidFill>
                <a:effectLst/>
                <a:highlight>
                  <a:srgbClr val="FBCE59"/>
                </a:highlight>
                <a:latin typeface="Arial" panose="020B0604020202020204" pitchFamily="34" charset="0"/>
              </a:rPr>
              <a:t>ermitteln und beurteilen die Wirkungsabsichten von Texten</a:t>
            </a:r>
            <a:r>
              <a:rPr lang="de-DE" sz="1400" dirty="0">
                <a:solidFill>
                  <a:srgbClr val="163E64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7363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1CAFE035-F689-659D-961F-0B48940B90DB}"/>
              </a:ext>
            </a:extLst>
          </p:cNvPr>
          <p:cNvSpPr txBox="1">
            <a:spLocks/>
          </p:cNvSpPr>
          <p:nvPr/>
        </p:nvSpPr>
        <p:spPr bwMode="auto">
          <a:xfrm>
            <a:off x="652872" y="3068960"/>
            <a:ext cx="7838256" cy="998984"/>
          </a:xfrm>
          <a:prstGeom prst="rect">
            <a:avLst/>
          </a:prstGeom>
          <a:noFill/>
          <a:ln>
            <a:solidFill>
              <a:srgbClr val="306A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9pPr>
          </a:lstStyle>
          <a:p>
            <a:r>
              <a:rPr lang="de-DE" sz="2600" b="1" dirty="0">
                <a:solidFill>
                  <a:srgbClr val="163E64"/>
                </a:solidFill>
              </a:rPr>
              <a:t>Die digitale Transformation journalistischer Berichterstattung</a:t>
            </a:r>
            <a:endParaRPr lang="de-DE" sz="2600" b="1" kern="0" dirty="0">
              <a:solidFill>
                <a:srgbClr val="163E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873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D305C-EBF0-8B57-816D-1C2C5C335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E269D139-5E31-FCA8-5808-73F15D1676E8}"/>
              </a:ext>
            </a:extLst>
          </p:cNvPr>
          <p:cNvSpPr/>
          <p:nvPr/>
        </p:nvSpPr>
        <p:spPr>
          <a:xfrm>
            <a:off x="0" y="0"/>
            <a:ext cx="9144000" cy="6525344"/>
          </a:xfrm>
          <a:prstGeom prst="rect">
            <a:avLst/>
          </a:prstGeom>
          <a:solidFill>
            <a:srgbClr val="306A97"/>
          </a:solidFill>
          <a:ln>
            <a:solidFill>
              <a:srgbClr val="215F9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A710B00-43F6-0A41-B358-2B4B0AD30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31" y="1636067"/>
            <a:ext cx="8673109" cy="3665141"/>
          </a:xfrm>
          <a:prstGeom prst="rect">
            <a:avLst/>
          </a:prstGeom>
        </p:spPr>
      </p:pic>
      <p:sp>
        <p:nvSpPr>
          <p:cNvPr id="4" name="Abgerundetes Rechteck 3">
            <a:extLst>
              <a:ext uri="{FF2B5EF4-FFF2-40B4-BE49-F238E27FC236}">
                <a16:creationId xmlns:a16="http://schemas.microsoft.com/office/drawing/2014/main" id="{CA4652A3-E17D-AB0D-5D9A-2941106F65F2}"/>
              </a:ext>
            </a:extLst>
          </p:cNvPr>
          <p:cNvSpPr/>
          <p:nvPr/>
        </p:nvSpPr>
        <p:spPr>
          <a:xfrm>
            <a:off x="124051" y="2852936"/>
            <a:ext cx="8673109" cy="239172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49DA11B-CFA2-C81F-D709-116E3BC640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744" y="373166"/>
            <a:ext cx="6694512" cy="91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5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bgerundetes Rechteck 4">
            <a:extLst>
              <a:ext uri="{FF2B5EF4-FFF2-40B4-BE49-F238E27FC236}">
                <a16:creationId xmlns:a16="http://schemas.microsoft.com/office/drawing/2014/main" id="{F07B9DE8-E93D-35EF-8B64-046DE0932AE2}"/>
              </a:ext>
            </a:extLst>
          </p:cNvPr>
          <p:cNvSpPr/>
          <p:nvPr/>
        </p:nvSpPr>
        <p:spPr>
          <a:xfrm>
            <a:off x="154589" y="1412776"/>
            <a:ext cx="5544616" cy="439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8CADBFC-A1B0-209F-5614-E8EE71196F0B}"/>
              </a:ext>
            </a:extLst>
          </p:cNvPr>
          <p:cNvSpPr txBox="1"/>
          <p:nvPr/>
        </p:nvSpPr>
        <p:spPr>
          <a:xfrm>
            <a:off x="230396" y="1361401"/>
            <a:ext cx="8352928" cy="4888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1. Erhebt digitale Technik nicht zum Selbstzweck.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2. Schreibt Maschinen keine Menschlichkeit zu.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3. Schafft Raum für Muße und analoge Begegnung.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4. Garantiert den Erhalt sozialer und demokratischer Kompetenzen.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5. Zerstört nicht die Natur für den technischen Fortschritt.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6. Behandelt Menschen nicht als bloße Datenobjekte.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7. Lasst Euch nicht Eurer menschlichen Potenziale berauben.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8. Verleugnet nicht die Grenzen der Technik.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9. Nutzt Maschinen nicht, um die Freiheit Anderer zu untergraben.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de-DE" sz="1800" dirty="0">
                <a:solidFill>
                  <a:srgbClr val="163E64"/>
                </a:solidFill>
                <a:effectLst/>
                <a:latin typeface="+mn-lt"/>
              </a:rPr>
              <a:t>10. Verhindert Machtkonzentration und garantiert Teilhabe.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B549385-D9BC-C0BD-2100-612B3886D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365" y="5184399"/>
            <a:ext cx="1940161" cy="115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bgerundetes Rechteck 7">
            <a:extLst>
              <a:ext uri="{FF2B5EF4-FFF2-40B4-BE49-F238E27FC236}">
                <a16:creationId xmlns:a16="http://schemas.microsoft.com/office/drawing/2014/main" id="{5CBAB8A8-DA22-01A3-0B76-206F9F49EB0F}"/>
              </a:ext>
            </a:extLst>
          </p:cNvPr>
          <p:cNvSpPr/>
          <p:nvPr/>
        </p:nvSpPr>
        <p:spPr>
          <a:xfrm>
            <a:off x="154589" y="2400643"/>
            <a:ext cx="5544616" cy="43692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Abgerundetes Rechteck 8">
            <a:extLst>
              <a:ext uri="{FF2B5EF4-FFF2-40B4-BE49-F238E27FC236}">
                <a16:creationId xmlns:a16="http://schemas.microsoft.com/office/drawing/2014/main" id="{76E1598F-D55C-6B68-0906-7593DA9C628A}"/>
              </a:ext>
            </a:extLst>
          </p:cNvPr>
          <p:cNvSpPr/>
          <p:nvPr/>
        </p:nvSpPr>
        <p:spPr>
          <a:xfrm>
            <a:off x="154589" y="2897935"/>
            <a:ext cx="7060583" cy="439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3848B07-B646-9636-0D5E-F10E687C178E}"/>
              </a:ext>
            </a:extLst>
          </p:cNvPr>
          <p:cNvSpPr txBox="1">
            <a:spLocks/>
          </p:cNvSpPr>
          <p:nvPr/>
        </p:nvSpPr>
        <p:spPr bwMode="auto">
          <a:xfrm>
            <a:off x="179512" y="125760"/>
            <a:ext cx="7838256" cy="998984"/>
          </a:xfrm>
          <a:prstGeom prst="rect">
            <a:avLst/>
          </a:prstGeom>
          <a:noFill/>
          <a:ln>
            <a:solidFill>
              <a:srgbClr val="306A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de-DE" sz="2600" b="1" kern="0" dirty="0">
                <a:solidFill>
                  <a:srgbClr val="163E64"/>
                </a:solidFill>
              </a:rPr>
              <a:t>10 Regeln für die digitale Welt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412862D-97CD-3A5A-5006-A01CA02242FC}"/>
              </a:ext>
            </a:extLst>
          </p:cNvPr>
          <p:cNvSpPr txBox="1"/>
          <p:nvPr/>
        </p:nvSpPr>
        <p:spPr>
          <a:xfrm>
            <a:off x="153805" y="735682"/>
            <a:ext cx="81580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</a:rPr>
              <a:t>https://</a:t>
            </a:r>
            <a:r>
              <a:rPr lang="de-DE" sz="1800" dirty="0" err="1">
                <a:latin typeface="Arial" panose="020B0604020202020204" pitchFamily="34" charset="0"/>
              </a:rPr>
              <a:t>www.thefuturefoundation.eu</a:t>
            </a:r>
            <a:r>
              <a:rPr lang="de-DE" sz="1800" dirty="0">
                <a:latin typeface="Arial" panose="020B0604020202020204" pitchFamily="34" charset="0"/>
              </a:rPr>
              <a:t>/de/10-regeln</a:t>
            </a:r>
          </a:p>
        </p:txBody>
      </p:sp>
    </p:spTree>
    <p:extLst>
      <p:ext uri="{BB962C8B-B14F-4D97-AF65-F5344CB8AC3E}">
        <p14:creationId xmlns:p14="http://schemas.microsoft.com/office/powerpoint/2010/main" val="2468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6E56F-19F8-13DA-2FCB-5A36CBBB5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1">
            <a:extLst>
              <a:ext uri="{FF2B5EF4-FFF2-40B4-BE49-F238E27FC236}">
                <a16:creationId xmlns:a16="http://schemas.microsoft.com/office/drawing/2014/main" id="{B7CD528B-7C80-01E2-C9EC-F655AF17A0D9}"/>
              </a:ext>
            </a:extLst>
          </p:cNvPr>
          <p:cNvSpPr/>
          <p:nvPr/>
        </p:nvSpPr>
        <p:spPr>
          <a:xfrm>
            <a:off x="409903" y="1887237"/>
            <a:ext cx="8324193" cy="3083525"/>
          </a:xfrm>
          <a:prstGeom prst="roundRect">
            <a:avLst/>
          </a:prstGeom>
          <a:solidFill>
            <a:srgbClr val="163E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/>
              <a:t>Vorschläge für eine </a:t>
            </a:r>
          </a:p>
          <a:p>
            <a:pPr algn="ctr"/>
            <a:endParaRPr lang="de-DE" sz="2400" dirty="0"/>
          </a:p>
          <a:p>
            <a:pPr algn="ctr"/>
            <a:r>
              <a:rPr lang="de-DE" sz="3200" dirty="0"/>
              <a:t>Unterrichtssequenz </a:t>
            </a:r>
          </a:p>
          <a:p>
            <a:pPr algn="ctr"/>
            <a:r>
              <a:rPr lang="de-DE" sz="3200" dirty="0"/>
              <a:t>mit funktionalen und personalen Bildungszielen</a:t>
            </a:r>
          </a:p>
        </p:txBody>
      </p:sp>
    </p:spTree>
    <p:extLst>
      <p:ext uri="{BB962C8B-B14F-4D97-AF65-F5344CB8AC3E}">
        <p14:creationId xmlns:p14="http://schemas.microsoft.com/office/powerpoint/2010/main" val="4240451369"/>
      </p:ext>
    </p:extLst>
  </p:cSld>
  <p:clrMapOvr>
    <a:masterClrMapping/>
  </p:clrMapOvr>
</p:sld>
</file>

<file path=ppt/theme/theme1.xml><?xml version="1.0" encoding="utf-8"?>
<a:theme xmlns:a="http://schemas.openxmlformats.org/drawingml/2006/main" name="Vorlage-Lehre-deutsch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ub-cd-neu-v2-4 1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97BF0D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88AD0B"/>
        </a:accent6>
        <a:hlink>
          <a:srgbClr val="92A5C5"/>
        </a:hlink>
        <a:folHlink>
          <a:srgbClr val="C6D9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2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FFD300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E7BF00"/>
        </a:accent6>
        <a:hlink>
          <a:srgbClr val="92A5C5"/>
        </a:hlink>
        <a:folHlink>
          <a:srgbClr val="FFE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3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E6444F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D03D47"/>
        </a:accent6>
        <a:hlink>
          <a:srgbClr val="92A5C5"/>
        </a:hlink>
        <a:folHlink>
          <a:srgbClr val="F199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4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878783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7A7A76"/>
        </a:accent6>
        <a:hlink>
          <a:srgbClr val="92A5C5"/>
        </a:hlink>
        <a:folHlink>
          <a:srgbClr val="B9BA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5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00457D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003E71"/>
        </a:accent6>
        <a:hlink>
          <a:srgbClr val="92A5C5"/>
        </a:hlink>
        <a:folHlink>
          <a:srgbClr val="C8D0E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Vorlage-Lehre-deutsch</Template>
  <TotalTime>0</TotalTime>
  <Words>313</Words>
  <Application>Microsoft Macintosh PowerPoint</Application>
  <PresentationFormat>Bildschirmpräsentation (4:3)</PresentationFormat>
  <Paragraphs>44</Paragraphs>
  <Slides>9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UB Scala</vt:lpstr>
      <vt:lpstr>Wingdings</vt:lpstr>
      <vt:lpstr>Vorlage-Lehre-deutsch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Ascherl, Carina</dc:creator>
  <dc:description>Vorlage erstellt durch:
Andreas Stadtmüller • Universität Bamberg • Dezernat Z/KOM • Corporate Design • 28.10.2010</dc:description>
  <cp:lastModifiedBy>Ascherl, Carina</cp:lastModifiedBy>
  <cp:revision>81</cp:revision>
  <dcterms:created xsi:type="dcterms:W3CDTF">2025-10-31T13:10:45Z</dcterms:created>
  <dcterms:modified xsi:type="dcterms:W3CDTF">2025-12-11T09:34:55Z</dcterms:modified>
</cp:coreProperties>
</file>