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97" r:id="rId2"/>
    <p:sldId id="4173" r:id="rId3"/>
    <p:sldId id="4167" r:id="rId4"/>
    <p:sldId id="3690" r:id="rId5"/>
  </p:sldIdLst>
  <p:sldSz cx="9144000" cy="6858000" type="screen4x3"/>
  <p:notesSz cx="6794500" cy="99314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E64"/>
    <a:srgbClr val="4F95DA"/>
    <a:srgbClr val="FBCE59"/>
    <a:srgbClr val="306A97"/>
    <a:srgbClr val="215F9B"/>
    <a:srgbClr val="1D1D19"/>
    <a:srgbClr val="A6CAED"/>
    <a:srgbClr val="DDEAF8"/>
    <a:srgbClr val="0144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32" autoAdjust="0"/>
    <p:restoredTop sz="73447" autoAdjust="0"/>
  </p:normalViewPr>
  <p:slideViewPr>
    <p:cSldViewPr>
      <p:cViewPr varScale="1">
        <p:scale>
          <a:sx n="84" d="100"/>
          <a:sy n="84" d="100"/>
        </p:scale>
        <p:origin x="1912" y="184"/>
      </p:cViewPr>
      <p:guideLst/>
    </p:cSldViewPr>
  </p:slideViewPr>
  <p:notesTextViewPr>
    <p:cViewPr>
      <p:scale>
        <a:sx n="90" d="100"/>
        <a:sy n="9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C59B3AB7-B506-869F-1EDB-161C3F471F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794DF6F-54EE-D1C8-F7A5-EE1F2F9D153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8675F43F-F665-EC4E-90F0-0B08ABA6EEF8}" type="datetimeFigureOut">
              <a:rPr lang="de-DE"/>
              <a:pPr>
                <a:defRPr/>
              </a:pPr>
              <a:t>11.12.25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0D6A6978-F4C1-9DE9-2A7A-986FD5424B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4B247C0-811D-158F-1A1B-04031ACDAA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3BE1F9-2A59-F2BA-45AF-65D19746BA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8969C9-6B60-B8AE-DC3E-D16C24B567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3927334-2631-004F-A314-7DFCFF81ECB5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1FF21A-2897-4A7F-B351-EB48807CDF7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357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AD5DE-B65B-267C-8D11-ABDD44620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13759D0-3385-AA71-8315-A7E7984FCC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8C07F64-E0D3-D07B-3C9F-043F1F624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CE1FD7-2419-9940-6C2B-70B86BE65C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62923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5736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_Verbund mit Platz für Uni-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F3A35FCD-A6B8-1723-1161-2C44DA1F374F}"/>
              </a:ext>
            </a:extLst>
          </p:cNvPr>
          <p:cNvSpPr/>
          <p:nvPr userDrawn="1"/>
        </p:nvSpPr>
        <p:spPr>
          <a:xfrm>
            <a:off x="23479" y="15006"/>
            <a:ext cx="9144000" cy="5201974"/>
          </a:xfrm>
          <a:prstGeom prst="rect">
            <a:avLst/>
          </a:prstGeom>
          <a:solidFill>
            <a:srgbClr val="316A97"/>
          </a:solidFill>
          <a:ln>
            <a:solidFill>
              <a:srgbClr val="316A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06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67D1357-4AE0-2F8B-8A0A-34EF0717E5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83" t="20104" r="7121" b="37858"/>
          <a:stretch/>
        </p:blipFill>
        <p:spPr>
          <a:xfrm>
            <a:off x="0" y="-1"/>
            <a:ext cx="9144001" cy="467375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43E4B1B-3B45-A9F4-53E3-8C28A28BC3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4248" y="650221"/>
            <a:ext cx="1671093" cy="476971"/>
          </a:xfrm>
          <a:prstGeom prst="rect">
            <a:avLst/>
          </a:prstGeom>
        </p:spPr>
      </p:pic>
      <p:sp>
        <p:nvSpPr>
          <p:cNvPr id="49" name="Textplatzhalter 7">
            <a:extLst>
              <a:ext uri="{FF2B5EF4-FFF2-40B4-BE49-F238E27FC236}">
                <a16:creationId xmlns:a16="http://schemas.microsoft.com/office/drawing/2014/main" id="{7189AAB6-53E1-4BEB-CF8F-194D2B6F09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31" y="1641020"/>
            <a:ext cx="5437630" cy="4769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70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Hier steht der Titel</a:t>
            </a:r>
          </a:p>
        </p:txBody>
      </p:sp>
      <p:sp>
        <p:nvSpPr>
          <p:cNvPr id="57" name="Textplatzhalter 7">
            <a:extLst>
              <a:ext uri="{FF2B5EF4-FFF2-40B4-BE49-F238E27FC236}">
                <a16:creationId xmlns:a16="http://schemas.microsoft.com/office/drawing/2014/main" id="{89744C1C-C8DE-F50B-C44D-C0A1B8D83A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931" y="3152983"/>
            <a:ext cx="5437630" cy="1849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05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Namen</a:t>
            </a:r>
          </a:p>
        </p:txBody>
      </p:sp>
      <p:sp>
        <p:nvSpPr>
          <p:cNvPr id="58" name="Textplatzhalter 7">
            <a:extLst>
              <a:ext uri="{FF2B5EF4-FFF2-40B4-BE49-F238E27FC236}">
                <a16:creationId xmlns:a16="http://schemas.microsoft.com/office/drawing/2014/main" id="{728959A7-6417-01C0-499E-6AFB6FC7DB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931" y="3410659"/>
            <a:ext cx="5437630" cy="1849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050" b="0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Ort, Datum</a:t>
            </a:r>
          </a:p>
        </p:txBody>
      </p:sp>
      <p:sp>
        <p:nvSpPr>
          <p:cNvPr id="60" name="Textplatzhalter 7">
            <a:extLst>
              <a:ext uri="{FF2B5EF4-FFF2-40B4-BE49-F238E27FC236}">
                <a16:creationId xmlns:a16="http://schemas.microsoft.com/office/drawing/2014/main" id="{560DF28A-B11F-3B0C-28AB-BD7A2B3A14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9841" y="2218806"/>
            <a:ext cx="5437630" cy="4769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None/>
              <a:defRPr sz="135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Und hier der Untertitel</a:t>
            </a:r>
          </a:p>
        </p:txBody>
      </p:sp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496C8AFE-2CD5-DAA9-2860-EF9FDA196F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41" y="5511220"/>
            <a:ext cx="2445760" cy="88407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EC541D7-7221-726C-E3A5-B041EC68B9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20272" y="5559426"/>
            <a:ext cx="1755419" cy="88407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1BE727C-CA33-719B-106F-88555A4B329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203848" y="5559426"/>
            <a:ext cx="3073854" cy="78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11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2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467600" cy="1143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838200" y="2590800"/>
            <a:ext cx="7467600" cy="35528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175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467600" cy="1143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827584" y="2636912"/>
            <a:ext cx="3657600" cy="37480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3"/>
          <p:cNvSpPr>
            <a:spLocks noGrp="1"/>
          </p:cNvSpPr>
          <p:nvPr>
            <p:ph sz="half" idx="2"/>
          </p:nvPr>
        </p:nvSpPr>
        <p:spPr>
          <a:xfrm>
            <a:off x="4644008" y="2636912"/>
            <a:ext cx="3657600" cy="37480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1326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113189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"/>
          </p:nvPr>
        </p:nvSpPr>
        <p:spPr>
          <a:xfrm>
            <a:off x="457200" y="2392369"/>
            <a:ext cx="4040188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half" idx="2"/>
          </p:nvPr>
        </p:nvSpPr>
        <p:spPr>
          <a:xfrm>
            <a:off x="457200" y="3032131"/>
            <a:ext cx="4040188" cy="332582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2392369"/>
            <a:ext cx="4041775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3032131"/>
            <a:ext cx="4041775" cy="332582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4718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6331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585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84783"/>
            <a:ext cx="3008313" cy="12241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80173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2852936"/>
            <a:ext cx="3008313" cy="34335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2647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838200" y="2590800"/>
            <a:ext cx="7467600" cy="3552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5898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Bildplatzhalter 2"/>
          <p:cNvSpPr>
            <a:spLocks noGrp="1"/>
          </p:cNvSpPr>
          <p:nvPr>
            <p:ph type="pic" idx="1"/>
          </p:nvPr>
        </p:nvSpPr>
        <p:spPr>
          <a:xfrm>
            <a:off x="1792288" y="1142983"/>
            <a:ext cx="5486400" cy="3584591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63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:a16="http://schemas.microsoft.com/office/drawing/2014/main" id="{30A703A8-06F1-77A7-DBA7-BAEB5B8669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5573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das Titelformat</a:t>
            </a:r>
            <a:br>
              <a:rPr lang="de-DE" altLang="de-DE"/>
            </a:br>
            <a:r>
              <a:rPr lang="de-DE" altLang="de-DE"/>
              <a:t>zu bearbeiten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45CA266C-5EA9-0D5E-137B-D95E19C033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2997200"/>
            <a:ext cx="7467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030" name="Rectangle 23">
            <a:extLst>
              <a:ext uri="{FF2B5EF4-FFF2-40B4-BE49-F238E27FC236}">
                <a16:creationId xmlns:a16="http://schemas.microsoft.com/office/drawing/2014/main" id="{67199728-556C-0FD7-F664-553A3E7E3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6557963"/>
            <a:ext cx="1066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900">
                <a:solidFill>
                  <a:srgbClr val="00407A"/>
                </a:solidFill>
                <a:latin typeface="Arial" panose="020B0604020202020204" pitchFamily="34" charset="0"/>
              </a:rPr>
              <a:t>S. </a:t>
            </a:r>
            <a:fld id="{84E445FD-7161-8D4B-B361-AA06A722E3B0}" type="slidenum">
              <a:rPr lang="de-DE" altLang="de-DE" sz="900">
                <a:solidFill>
                  <a:srgbClr val="00407A"/>
                </a:solidFill>
                <a:latin typeface="Arial" panose="020B0604020202020204" pitchFamily="34" charset="0"/>
              </a:rPr>
              <a:pPr algn="r" eaLnBrk="1" hangingPunct="1"/>
              <a:t>‹Nr.›</a:t>
            </a:fld>
            <a:endParaRPr lang="de-DE" altLang="de-DE" sz="900">
              <a:solidFill>
                <a:srgbClr val="00407A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23">
            <a:extLst>
              <a:ext uri="{FF2B5EF4-FFF2-40B4-BE49-F238E27FC236}">
                <a16:creationId xmlns:a16="http://schemas.microsoft.com/office/drawing/2014/main" id="{B31039BB-FDA3-42D1-2C68-FE9B59ACE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7963"/>
            <a:ext cx="7543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900" dirty="0">
                <a:solidFill>
                  <a:srgbClr val="00407A"/>
                </a:solidFill>
                <a:latin typeface="Arial" panose="020B0604020202020204" pitchFamily="34" charset="0"/>
              </a:rPr>
              <a:t>Fortbildung „Journalismus in der digitalen Welt“ </a:t>
            </a:r>
          </a:p>
          <a:p>
            <a:pPr eaLnBrk="1" hangingPunct="1"/>
            <a:endParaRPr lang="de-DE" altLang="de-DE" sz="900" dirty="0">
              <a:solidFill>
                <a:srgbClr val="00407A"/>
              </a:solidFill>
              <a:latin typeface="Arial" panose="020B0604020202020204" pitchFamily="34" charset="0"/>
            </a:endParaRPr>
          </a:p>
        </p:txBody>
      </p:sp>
      <p:cxnSp>
        <p:nvCxnSpPr>
          <p:cNvPr id="15" name="Gerade Verbindung 14">
            <a:extLst>
              <a:ext uri="{FF2B5EF4-FFF2-40B4-BE49-F238E27FC236}">
                <a16:creationId xmlns:a16="http://schemas.microsoft.com/office/drawing/2014/main" id="{847E1F81-1C0E-AE55-00BC-F15BBE62A3C1}"/>
              </a:ext>
            </a:extLst>
          </p:cNvPr>
          <p:cNvCxnSpPr/>
          <p:nvPr/>
        </p:nvCxnSpPr>
        <p:spPr>
          <a:xfrm>
            <a:off x="250825" y="6524625"/>
            <a:ext cx="8642350" cy="0"/>
          </a:xfrm>
          <a:prstGeom prst="line">
            <a:avLst/>
          </a:prstGeom>
          <a:ln>
            <a:solidFill>
              <a:srgbClr val="2C58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+"/>
        <a:defRPr sz="16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2B6FEB-2E03-8E78-2307-DA19703C5A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07704" y="2204864"/>
            <a:ext cx="5437630" cy="672512"/>
          </a:xfrm>
        </p:spPr>
        <p:txBody>
          <a:bodyPr>
            <a:normAutofit/>
          </a:bodyPr>
          <a:lstStyle/>
          <a:p>
            <a:r>
              <a:rPr lang="de-DE" sz="2200" b="0" i="1" dirty="0"/>
              <a:t>Herzlich willkommen zur Fortbildung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202B652-270F-85AD-FF4D-D0652C547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596336" y="4753743"/>
            <a:ext cx="1244897" cy="230833"/>
          </a:xfrm>
        </p:spPr>
        <p:txBody>
          <a:bodyPr/>
          <a:lstStyle/>
          <a:p>
            <a:r>
              <a:rPr lang="de-DE" dirty="0"/>
              <a:t>03. November 2025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2B9BD1D-9092-BE9D-5B82-EE6FBFEF74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17086" y="2780928"/>
            <a:ext cx="6509827" cy="509624"/>
          </a:xfrm>
        </p:spPr>
        <p:txBody>
          <a:bodyPr>
            <a:normAutofit fontScale="92500"/>
          </a:bodyPr>
          <a:lstStyle/>
          <a:p>
            <a:r>
              <a:rPr lang="de-DE" sz="3200" dirty="0"/>
              <a:t>Journalismus in der digitalen Welt</a:t>
            </a:r>
          </a:p>
          <a:p>
            <a:endParaRPr lang="de-DE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DC323DC-AF64-08C1-6CBB-82F1A9374FBE}"/>
              </a:ext>
            </a:extLst>
          </p:cNvPr>
          <p:cNvSpPr txBox="1">
            <a:spLocks noChangeArrowheads="1"/>
          </p:cNvSpPr>
          <p:nvPr/>
        </p:nvSpPr>
        <p:spPr>
          <a:xfrm>
            <a:off x="2282343" y="3686596"/>
            <a:ext cx="5328592" cy="360040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+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altLang="de-DE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Dr. Jörn Brüggemann &amp; Dr. Carina Ascherl</a:t>
            </a:r>
          </a:p>
          <a:p>
            <a:endParaRPr lang="de-DE" altLang="de-DE" sz="1800" kern="0" dirty="0">
              <a:solidFill>
                <a:srgbClr val="0040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29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6B05A2-EF79-8C05-23BE-0F1D8D76D5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672" y="1340768"/>
            <a:ext cx="7990656" cy="1154559"/>
          </a:xfrm>
          <a:ln>
            <a:solidFill>
              <a:srgbClr val="306A97"/>
            </a:solidFill>
          </a:ln>
        </p:spPr>
        <p:txBody>
          <a:bodyPr/>
          <a:lstStyle/>
          <a:p>
            <a:pPr algn="ctr"/>
            <a:br>
              <a:rPr lang="de-DE" b="1" dirty="0">
                <a:solidFill>
                  <a:srgbClr val="163E64"/>
                </a:solidFill>
              </a:rPr>
            </a:br>
            <a:r>
              <a:rPr lang="de-DE" b="1" dirty="0">
                <a:solidFill>
                  <a:srgbClr val="163E64"/>
                </a:solidFill>
              </a:rPr>
              <a:t>Souveränität im Umgang mit unzuverlässiger journalistischer Berichterstattung</a:t>
            </a:r>
            <a:br>
              <a:rPr lang="de-DE" b="1" dirty="0">
                <a:solidFill>
                  <a:srgbClr val="163E64"/>
                </a:solidFill>
              </a:rPr>
            </a:b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50503DB-C390-425E-4078-AB3BE6897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3140968"/>
            <a:ext cx="6400800" cy="1752600"/>
          </a:xfrm>
        </p:spPr>
        <p:txBody>
          <a:bodyPr/>
          <a:lstStyle/>
          <a:p>
            <a:r>
              <a:rPr lang="de-DE" dirty="0">
                <a:solidFill>
                  <a:srgbClr val="163E64"/>
                </a:solidFill>
              </a:rPr>
              <a:t>Journalismus zwischen Idealbild, Zerrbild und profanem Berufsalltag</a:t>
            </a:r>
          </a:p>
        </p:txBody>
      </p:sp>
    </p:spTree>
    <p:extLst>
      <p:ext uri="{BB962C8B-B14F-4D97-AF65-F5344CB8AC3E}">
        <p14:creationId xmlns:p14="http://schemas.microsoft.com/office/powerpoint/2010/main" val="954966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AD358-754D-7CAF-5CE9-8EE0CC09C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CE1A98CF-FB17-3123-8DC7-683A241B35DF}"/>
              </a:ext>
            </a:extLst>
          </p:cNvPr>
          <p:cNvSpPr/>
          <p:nvPr/>
        </p:nvSpPr>
        <p:spPr>
          <a:xfrm>
            <a:off x="399393" y="1196753"/>
            <a:ext cx="8324193" cy="4104456"/>
          </a:xfrm>
          <a:prstGeom prst="roundRect">
            <a:avLst/>
          </a:prstGeom>
          <a:solidFill>
            <a:srgbClr val="163E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/>
              <a:t>Vorschläge für eine </a:t>
            </a:r>
          </a:p>
          <a:p>
            <a:pPr algn="ctr"/>
            <a:endParaRPr lang="de-DE" sz="2400" dirty="0"/>
          </a:p>
          <a:p>
            <a:pPr algn="ctr"/>
            <a:r>
              <a:rPr lang="de-DE" sz="3200" dirty="0"/>
              <a:t>Unterrichtssequenz zur </a:t>
            </a:r>
          </a:p>
          <a:p>
            <a:pPr algn="ctr"/>
            <a:r>
              <a:rPr lang="de-DE" sz="3200" b="1" dirty="0"/>
              <a:t>Unzuverlässigkeit journalistischer Berichterstattung:</a:t>
            </a:r>
          </a:p>
          <a:p>
            <a:pPr algn="ctr"/>
            <a:r>
              <a:rPr lang="de-DE" sz="3200" b="1" dirty="0"/>
              <a:t>Bildkompositionen im Journalismus</a:t>
            </a:r>
          </a:p>
          <a:p>
            <a:pPr algn="ctr"/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06329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0F42A-1FFE-E991-EBC8-6BFCCF967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A072FB-32C3-C002-6735-D77E9FC33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872" y="1988840"/>
            <a:ext cx="7838256" cy="4154804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dirty="0">
                <a:solidFill>
                  <a:srgbClr val="163E64"/>
                </a:solidFill>
              </a:rPr>
              <a:t>(Inwiefern) Unterstützen die Module der Fortbildung „Journalismus in der digitalen Welt“ Schüler:innen dabei, …</a:t>
            </a:r>
          </a:p>
          <a:p>
            <a:pPr marL="457200" indent="-457200">
              <a:spcAft>
                <a:spcPts val="1200"/>
              </a:spcAft>
              <a:buFont typeface="+mj-lt"/>
              <a:buAutoNum type="alphaLcParenR"/>
            </a:pPr>
            <a:r>
              <a:rPr lang="de-DE" dirty="0">
                <a:solidFill>
                  <a:srgbClr val="163E64"/>
                </a:solidFill>
              </a:rPr>
              <a:t>multimediale und -modale (journalistische) Texte besser zu verstehen?</a:t>
            </a:r>
          </a:p>
          <a:p>
            <a:pPr marL="457200" indent="-457200">
              <a:spcAft>
                <a:spcPts val="1200"/>
              </a:spcAft>
              <a:buFont typeface="+mj-lt"/>
              <a:buAutoNum type="alphaLcParenR"/>
            </a:pPr>
            <a:r>
              <a:rPr lang="de-DE" dirty="0">
                <a:solidFill>
                  <a:srgbClr val="163E64"/>
                </a:solidFill>
              </a:rPr>
              <a:t>eine selbstreflexive Haltung gegenüber dem eigenen Medienkonsum zu entwickeln?</a:t>
            </a:r>
          </a:p>
          <a:p>
            <a:pPr marL="457200" indent="-457200">
              <a:spcAft>
                <a:spcPts val="1200"/>
              </a:spcAft>
              <a:buFont typeface="+mj-lt"/>
              <a:buAutoNum type="alphaLcParenR"/>
            </a:pPr>
            <a:r>
              <a:rPr lang="de-DE" dirty="0">
                <a:solidFill>
                  <a:srgbClr val="163E64"/>
                </a:solidFill>
              </a:rPr>
              <a:t>eine Haltung des ‚vernünftigen‘ Zweifels gegenüber der Zuverlässigkeit journalistischer Berichterstattung zu entwickeln?</a:t>
            </a:r>
          </a:p>
          <a:p>
            <a:pPr marL="0" indent="0">
              <a:spcAft>
                <a:spcPts val="1200"/>
              </a:spcAft>
              <a:buNone/>
            </a:pPr>
            <a:endParaRPr lang="de-DE" dirty="0">
              <a:solidFill>
                <a:srgbClr val="163E64"/>
              </a:solidFill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AA33ED9B-9EC7-EC4C-4ED8-6439464C49C5}"/>
              </a:ext>
            </a:extLst>
          </p:cNvPr>
          <p:cNvSpPr txBox="1">
            <a:spLocks/>
          </p:cNvSpPr>
          <p:nvPr/>
        </p:nvSpPr>
        <p:spPr bwMode="auto">
          <a:xfrm>
            <a:off x="179512" y="125760"/>
            <a:ext cx="7838256" cy="998984"/>
          </a:xfrm>
          <a:prstGeom prst="rect">
            <a:avLst/>
          </a:prstGeom>
          <a:noFill/>
          <a:ln>
            <a:solidFill>
              <a:srgbClr val="306A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9pPr>
          </a:lstStyle>
          <a:p>
            <a:r>
              <a:rPr lang="de-DE" sz="2600" b="1" dirty="0">
                <a:solidFill>
                  <a:srgbClr val="163E64"/>
                </a:solidFill>
              </a:rPr>
              <a:t>„Journalismus in der digitalen Welt“ im Deutschunterricht – Abschlussreflexion</a:t>
            </a:r>
            <a:endParaRPr lang="de-DE" sz="2600" b="1" kern="0" dirty="0">
              <a:solidFill>
                <a:srgbClr val="163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577956"/>
      </p:ext>
    </p:extLst>
  </p:cSld>
  <p:clrMapOvr>
    <a:masterClrMapping/>
  </p:clrMapOvr>
</p:sld>
</file>

<file path=ppt/theme/theme1.xml><?xml version="1.0" encoding="utf-8"?>
<a:theme xmlns:a="http://schemas.openxmlformats.org/drawingml/2006/main" name="Vorlage-Lehre-deutsch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b-cd-neu-v2-4 1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97BF0D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88AD0B"/>
        </a:accent6>
        <a:hlink>
          <a:srgbClr val="92A5C5"/>
        </a:hlink>
        <a:folHlink>
          <a:srgbClr val="C6D9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2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FFD300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E7BF00"/>
        </a:accent6>
        <a:hlink>
          <a:srgbClr val="92A5C5"/>
        </a:hlink>
        <a:folHlink>
          <a:srgbClr val="FFE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3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E6444F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D03D47"/>
        </a:accent6>
        <a:hlink>
          <a:srgbClr val="92A5C5"/>
        </a:hlink>
        <a:folHlink>
          <a:srgbClr val="F199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4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878783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7A7A76"/>
        </a:accent6>
        <a:hlink>
          <a:srgbClr val="92A5C5"/>
        </a:hlink>
        <a:folHlink>
          <a:srgbClr val="B9BA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5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00457D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003E71"/>
        </a:accent6>
        <a:hlink>
          <a:srgbClr val="92A5C5"/>
        </a:hlink>
        <a:folHlink>
          <a:srgbClr val="C8D0E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Vorlage-Lehre-deutsch</Template>
  <TotalTime>0</TotalTime>
  <Words>124</Words>
  <Application>Microsoft Macintosh PowerPoint</Application>
  <PresentationFormat>Bildschirmpräsentation (4:3)</PresentationFormat>
  <Paragraphs>18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UB Scala</vt:lpstr>
      <vt:lpstr>Wingdings</vt:lpstr>
      <vt:lpstr>Vorlage-Lehre-deutsch</vt:lpstr>
      <vt:lpstr>PowerPoint-Präsentation</vt:lpstr>
      <vt:lpstr> Souveränität im Umgang mit unzuverlässiger journalistischer Berichterstattung 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Ascherl, Carina</dc:creator>
  <dc:description>Vorlage erstellt durch:
Andreas Stadtmüller • Universität Bamberg • Dezernat Z/KOM • Corporate Design • 28.10.2010</dc:description>
  <cp:lastModifiedBy>Ascherl, Carina</cp:lastModifiedBy>
  <cp:revision>81</cp:revision>
  <dcterms:created xsi:type="dcterms:W3CDTF">2025-10-31T13:10:45Z</dcterms:created>
  <dcterms:modified xsi:type="dcterms:W3CDTF">2025-12-11T09:35:31Z</dcterms:modified>
</cp:coreProperties>
</file>