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6" r:id="rId6"/>
    <p:sldMasterId id="2147483690" r:id="rId7"/>
  </p:sldMasterIdLst>
  <p:notesMasterIdLst>
    <p:notesMasterId r:id="rId19"/>
  </p:notesMasterIdLst>
  <p:sldIdLst>
    <p:sldId id="256" r:id="rId8"/>
    <p:sldId id="319" r:id="rId9"/>
    <p:sldId id="267" r:id="rId10"/>
    <p:sldId id="268" r:id="rId11"/>
    <p:sldId id="269" r:id="rId12"/>
    <p:sldId id="270" r:id="rId13"/>
    <p:sldId id="271" r:id="rId14"/>
    <p:sldId id="272" r:id="rId15"/>
    <p:sldId id="355" r:id="rId16"/>
    <p:sldId id="274" r:id="rId17"/>
    <p:sldId id="358" r:id="rId18"/>
  </p:sldIdLst>
  <p:sldSz cx="12192000" cy="6858000"/>
  <p:notesSz cx="12192000" cy="6858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2AA"/>
    <a:srgbClr val="3AA9A0"/>
    <a:srgbClr val="A7E1DD"/>
    <a:srgbClr val="8AD7D1"/>
    <a:srgbClr val="FFFFFF"/>
    <a:srgbClr val="79D0C8"/>
    <a:srgbClr val="C5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B79062-293F-4226-8574-E9D75277DB45}" v="127" dt="2025-07-10T11:54:12.8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604" y="13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FF294-A214-4AD4-B8D9-A24A44AEAA3F}" type="datetimeFigureOut">
              <a:rPr lang="de-DE" smtClean="0"/>
              <a:t>12.08.2025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DB924-8EF2-42F1-A9FF-3A18ABEC68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2958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7946511-5D2A-3DB7-9200-AEE967E8224C}" type="slidenum">
              <a:rPr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025F64A-3AC3-5CD6-EA9E-8F293E6949E1}" type="slidenum">
              <a:rPr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0E75057-3007-A8E6-2702-B92DE2464F3F}" type="slidenum">
              <a:rPr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E6755BF-A71D-AFA6-AF1E-B907E497B29D}" type="slidenum">
              <a:rPr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CE20D0-8707-9380-5D70-873FB0A82137}" type="slidenum">
              <a:rPr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6C768D-1542-D13C-CE87-2B32116A7A1A}" type="slidenum">
              <a:rPr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3FF3A0F-72D0-7AAF-C2FA-60D04CE8236E}" type="slidenum">
              <a:rPr/>
              <a:t>10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jp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3999" y="1311142"/>
            <a:ext cx="9144000" cy="2198819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3999" y="3832596"/>
            <a:ext cx="9144000" cy="165576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6" name="Grafik 5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7" y="5546856"/>
            <a:ext cx="1688265" cy="1197689"/>
          </a:xfrm>
          <a:prstGeom prst="rect">
            <a:avLst/>
          </a:prstGeom>
        </p:spPr>
      </p:pic>
      <p:pic>
        <p:nvPicPr>
          <p:cNvPr id="7" name="Grafik 6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2" y="5582635"/>
            <a:ext cx="2172101" cy="995647"/>
          </a:xfrm>
          <a:prstGeom prst="rect">
            <a:avLst/>
          </a:prstGeom>
        </p:spPr>
      </p:pic>
      <p:pic>
        <p:nvPicPr>
          <p:cNvPr id="8" name="Grafik 7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0" y="5888013"/>
            <a:ext cx="2046960" cy="528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87423"/>
            <a:ext cx="3534896" cy="1069974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7" y="987424"/>
            <a:ext cx="5816624" cy="48736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7" y="2057400"/>
            <a:ext cx="353489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9A5DF6E-43B1-4FFF-8107-4D5B5B13D6C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59223"/>
            <a:ext cx="9762684" cy="73146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7" y="1825624"/>
            <a:ext cx="9762684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29D144BB-C356-438B-A47A-FE541FC2139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899" y="1013010"/>
            <a:ext cx="2274912" cy="5163951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7" y="1013010"/>
            <a:ext cx="7335371" cy="5163950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9F8D6F98-DFFB-4F3D-B81D-F9DF40B6272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1004046"/>
            <a:ext cx="9762684" cy="68664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70A63573-E01E-4EA6-A228-D140DAD73EF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14" name="Grafik 13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15" name="Grafik 14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16" name="Grafik 15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DF05EB0E-ED57-48C7-AEA9-270969C3B357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43EFE379-4B7F-47EF-A369-0D39E30FAB3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08DAE88-6962-4145-A41A-9E99FEBE70B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61BF8DC-EC5F-4015-AFDF-028CC971ADE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C2EA728-50B2-495E-B343-D928A3AA391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3" y="928243"/>
            <a:ext cx="9769497" cy="84102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1847848"/>
            <a:ext cx="9769496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E674CA4-3CA2-4BDB-8A66-CA0DFAC013A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AF63DF6-A3DA-4266-AD5D-4B8228D931D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C746898-2F81-43E5-BF14-F69546873EA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B9B511B-26A8-4356-9FB7-21BDD5EEB94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5BD875E-CCE0-4E32-9D89-CB0968338CC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A6AEE63-ACFF-4824-A85F-75EA0DE4E35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C016A0E-A977-49DC-945B-2E5857D7B30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12D059A-55B4-4E34-9BCC-38B97F13E28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-13252" y="0"/>
            <a:ext cx="1220525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13" name="Grafik 12" descr="ComeMINT-Logo.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  <p:pic>
        <p:nvPicPr>
          <p:cNvPr id="14" name="Grafik 13" descr="Gefördert vom Bundesministerium für Bildung und Forschung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15" name="Grafik 14" descr="Ein Projektverbund von lernen:digital. Kompetenzzentrum MINT"/>
          <p:cNvPicPr>
            <a:picLocks noChangeAspect="1"/>
          </p:cNvPicPr>
          <p:nvPr userDrawn="1"/>
        </p:nvPicPr>
        <p:blipFill>
          <a:blip r:embed="rId5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16" name="Grafik 15" descr="Finanziert von der Europäischen Union. NextGenerationEU."/>
          <p:cNvPicPr>
            <a:picLocks noChangeAspect="1"/>
          </p:cNvPicPr>
          <p:nvPr userDrawn="1"/>
        </p:nvPicPr>
        <p:blipFill>
          <a:blip r:embed="rId6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D0175B9-ABCA-4F92-88DF-3F0E7BF8679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6A3A1BD-9658-4319-A42B-91D71FFAB91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3" y="928243"/>
            <a:ext cx="9769497" cy="84102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1847848"/>
            <a:ext cx="9769496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CC9D879-8B49-43C9-8810-359801720FF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BAA78F3-0889-4C8B-B810-C68C85122F1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34CA8104-FBB0-40D7-A719-09A10446F90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10E6BB73-0F0C-4C44-A585-E2DFB8CEB51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45AB5E3-9560-43C3-95DD-065588B1DB1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190C39C-A12D-4797-A300-1D15E09496E4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31D77732-0B2A-4480-9101-2843EF95A87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FB583AFA-3FFC-4D8B-BF2E-F7194B1BD74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6913083-8BA0-402B-BF36-C30D26AB2DB7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CD99542-1617-4422-947D-2BCF0A4C8E8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C0C4BBF2-5E7F-4911-82F2-E96D02BEF46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1097618"/>
            <a:ext cx="9762684" cy="2852736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7" y="4266639"/>
            <a:ext cx="9762684" cy="15001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29E0DDCA-1E43-4899-964C-219766F5A31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7" name="Grafik 6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8" name="Grafik 7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9" name="Grafik 8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748B533C-5809-40F4-A89A-B6142D2B211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DDD4FF2C-3019-4118-98FF-BC13B8F58BB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DB379F27-38B1-452A-9EA1-AF866965584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CF606781-C761-41EE-BB2E-C33BECC23AA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4FDC9EB1-9924-42B9-80B4-C39BC5430DB3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6CFFE978-DCDB-4E50-83EE-43626C72FFD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C48815D4-7F90-4459-B59C-65A10E80CDC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6D69C654-5ED3-4B66-9D31-77456A830E0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82E8BAA-2D34-4260-910D-604B581AF69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7" y="1825624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4"/>
            <a:ext cx="482761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3" y="977151"/>
            <a:ext cx="9753718" cy="71353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AECA954B-651F-4306-8C8A-8AAD18FAF51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D35BA41-67DE-47A5-945C-3095713C0A5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51F19DC9-D31E-4132-90A3-EA6AAD856D5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FFB7FDCE-00C3-4C12-96B9-08B0C7642C5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51442"/>
            <a:ext cx="9762684" cy="82391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1681162"/>
            <a:ext cx="476044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7" y="2505074"/>
            <a:ext cx="4760446" cy="3684587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4827612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2" cy="3684587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D5934A8C-FBC5-440B-BAE9-4D037633B27A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39301"/>
            <a:ext cx="9762684" cy="78525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87684660-BBE4-4FC5-831A-1F61576B1153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C798FEC3-F20F-4281-8724-2938ABEE6CB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87423"/>
            <a:ext cx="3534896" cy="1069974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7" y="987424"/>
            <a:ext cx="5816624" cy="48736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7" y="2057400"/>
            <a:ext cx="353489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EC2DE5B5-5B58-4500-A8D1-C43737F14BB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6.jp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7.jp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-13251" y="0"/>
            <a:ext cx="12205251" cy="6858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199" y="365124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199" y="182562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1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F7DC27-C071-42B8-82E1-22D9E3C8285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599" y="6356349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8" y="-541433"/>
            <a:ext cx="3345708" cy="2367058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-1" y="-1"/>
            <a:ext cx="12205254" cy="6858001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4874AE9-D5AD-456C-BC84-2E9D0826A63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0" y="0"/>
            <a:ext cx="12205252" cy="6858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4C5205-E3DD-4969-A754-54A74F386FF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05E032-DFFA-4FCE-A18F-BA2A8847135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94CC354-BCE8-B326-D0EA-898946175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pic>
        <p:nvPicPr>
          <p:cNvPr id="4" name="Grafik 3" descr="Ein Bild, das Symbol, Kreis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35D91BDD-6345-74D0-3F70-FC6F9A911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612551" y="5928118"/>
            <a:ext cx="1227411" cy="42944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AC58B1D-5993-69CE-A726-5D579C403284}"/>
              </a:ext>
            </a:extLst>
          </p:cNvPr>
          <p:cNvSpPr txBox="1"/>
          <p:nvPr/>
        </p:nvSpPr>
        <p:spPr bwMode="auto">
          <a:xfrm>
            <a:off x="4890781" y="5848205"/>
            <a:ext cx="25125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Diese Fortbildungsressource steht unter der Lizenz CC BY 4.0. Die </a:t>
            </a:r>
            <a:r>
              <a:rPr lang="de-DE" sz="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Urherber:innen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sollen bei Weitergabe wie folgt angegeben werden: </a:t>
            </a:r>
            <a:r>
              <a:rPr lang="de-DE" sz="800" dirty="0"/>
              <a:t>Pascal Pollmeier, Sabine Fechner, Arbeitsgruppe Chemiedidaktik, Universität Paderborn, 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Projekt ComeMINT, Kompetenzverbund lernen:digital. Änderungen sind bei </a:t>
            </a:r>
            <a:r>
              <a:rPr lang="de-DE" sz="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Wiederveröffent-lichung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kenntlich zu machen.</a:t>
            </a:r>
            <a:endParaRPr lang="de-DE" sz="80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D6CDDC6-943E-67B5-B1D9-EA53DA671D5B}"/>
              </a:ext>
            </a:extLst>
          </p:cNvPr>
          <p:cNvSpPr txBox="1">
            <a:spLocks/>
          </p:cNvSpPr>
          <p:nvPr/>
        </p:nvSpPr>
        <p:spPr bwMode="auto">
          <a:xfrm>
            <a:off x="1189839" y="1311142"/>
            <a:ext cx="9812322" cy="21988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Digitale Messwerterfassung im Chemieunterricht – Experimentelle Erprobung</a:t>
            </a:r>
          </a:p>
        </p:txBody>
      </p:sp>
      <p:sp>
        <p:nvSpPr>
          <p:cNvPr id="9" name="Untertitel 2">
            <a:extLst>
              <a:ext uri="{FF2B5EF4-FFF2-40B4-BE49-F238E27FC236}">
                <a16:creationId xmlns:a16="http://schemas.microsoft.com/office/drawing/2014/main" id="{0416BD53-4FE1-BB78-A9B2-EC1EFDC3DD4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1523999" y="3832596"/>
            <a:ext cx="9144000" cy="1655761"/>
          </a:xfrm>
        </p:spPr>
        <p:txBody>
          <a:bodyPr/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Pascal Pollmeier &amp; Sabine Fechner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Reflexion</a:t>
            </a:r>
            <a:endParaRPr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8D7BEB86-DE30-6017-3E19-F62644896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dirty="0"/>
              <a:t>Reflektieren Sie den Umgang mit den digitalen Messsensoren.</a:t>
            </a:r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r>
              <a:rPr lang="de-DE" sz="1800" b="1" dirty="0"/>
              <a:t>Impulse: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6AA5693-5562-46BF-BAF4-16238AB6C896}" type="slidenum">
              <a:rPr lang="de-DE"/>
              <a:t>10</a:t>
            </a:fld>
            <a:endParaRPr lang="de-DE" dirty="0"/>
          </a:p>
        </p:txBody>
      </p:sp>
      <p:sp>
        <p:nvSpPr>
          <p:cNvPr id="13" name="Rechteck 12"/>
          <p:cNvSpPr/>
          <p:nvPr/>
        </p:nvSpPr>
        <p:spPr bwMode="auto">
          <a:xfrm>
            <a:off x="1294153" y="3464653"/>
            <a:ext cx="2854325" cy="1354822"/>
          </a:xfrm>
          <a:prstGeom prst="rect">
            <a:avLst/>
          </a:prstGeom>
          <a:solidFill>
            <a:srgbClr val="A7E1DD"/>
          </a:solidFill>
          <a:ln>
            <a:solidFill>
              <a:srgbClr val="3AA9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Welche </a:t>
            </a:r>
            <a:r>
              <a:rPr lang="de-DE" sz="1600" b="1" dirty="0">
                <a:solidFill>
                  <a:schemeClr val="tx1"/>
                </a:solidFill>
              </a:rPr>
              <a:t>Chancen und Herausforderungen </a:t>
            </a:r>
            <a:r>
              <a:rPr lang="de-DE" sz="1600" dirty="0">
                <a:solidFill>
                  <a:schemeClr val="tx1"/>
                </a:solidFill>
              </a:rPr>
              <a:t>haben Sie im Umgang mit den digitalen Messsensoren allgemein wahrgenommen?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7" name="Pfeil: gestreift nach rechts 16"/>
          <p:cNvSpPr/>
          <p:nvPr/>
        </p:nvSpPr>
        <p:spPr bwMode="auto">
          <a:xfrm>
            <a:off x="1886901" y="5582638"/>
            <a:ext cx="1058334" cy="461433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4DB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18" name="Textfeld 17"/>
          <p:cNvSpPr txBox="1"/>
          <p:nvPr/>
        </p:nvSpPr>
        <p:spPr bwMode="auto">
          <a:xfrm>
            <a:off x="3216168" y="5351689"/>
            <a:ext cx="3005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u="sng" dirty="0"/>
              <a:t>Geben</a:t>
            </a:r>
            <a:r>
              <a:rPr lang="de-DE" dirty="0"/>
              <a:t> Sie Ihre Gedanken dazu in der jeweiligen Spalte der TaskCards </a:t>
            </a:r>
            <a:r>
              <a:rPr lang="de-DE" b="1" u="sng" dirty="0"/>
              <a:t>an</a:t>
            </a:r>
            <a:r>
              <a:rPr lang="de-DE" dirty="0"/>
              <a:t>.</a:t>
            </a:r>
            <a:endParaRPr sz="2000" dirty="0"/>
          </a:p>
        </p:txBody>
      </p:sp>
      <p:sp>
        <p:nvSpPr>
          <p:cNvPr id="19" name="Rechteck 18"/>
          <p:cNvSpPr/>
          <p:nvPr/>
        </p:nvSpPr>
        <p:spPr bwMode="auto">
          <a:xfrm>
            <a:off x="6523207" y="5254406"/>
            <a:ext cx="1271058" cy="1306511"/>
          </a:xfrm>
          <a:prstGeom prst="rect">
            <a:avLst/>
          </a:prstGeom>
          <a:solidFill>
            <a:srgbClr val="4DB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 dirty="0"/>
              <a:t>QR-Code</a:t>
            </a:r>
            <a:endParaRPr sz="1600" dirty="0"/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176C08C3-7047-2A70-5F2F-9E22D2334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2D7DD456-8763-C79C-9FDC-89F9D9E9145E}"/>
              </a:ext>
            </a:extLst>
          </p:cNvPr>
          <p:cNvSpPr/>
          <p:nvPr/>
        </p:nvSpPr>
        <p:spPr bwMode="auto">
          <a:xfrm>
            <a:off x="4668837" y="3464653"/>
            <a:ext cx="2854325" cy="1354822"/>
          </a:xfrm>
          <a:prstGeom prst="rect">
            <a:avLst/>
          </a:prstGeom>
          <a:solidFill>
            <a:srgbClr val="A7E1DD"/>
          </a:solidFill>
          <a:ln>
            <a:solidFill>
              <a:srgbClr val="3AA9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Welche </a:t>
            </a:r>
            <a:r>
              <a:rPr lang="de-DE" sz="1600" b="1" dirty="0">
                <a:solidFill>
                  <a:schemeClr val="tx1"/>
                </a:solidFill>
              </a:rPr>
              <a:t>Vor-/Nachteile </a:t>
            </a:r>
            <a:r>
              <a:rPr lang="de-DE" sz="1600" dirty="0">
                <a:solidFill>
                  <a:schemeClr val="tx1"/>
                </a:solidFill>
              </a:rPr>
              <a:t>sehen Sie bei den einzelnen Systemen der </a:t>
            </a:r>
            <a:r>
              <a:rPr lang="de-DE" sz="1600" b="1" dirty="0">
                <a:solidFill>
                  <a:schemeClr val="tx1"/>
                </a:solidFill>
              </a:rPr>
              <a:t>unterschiedlichen Hersteller</a:t>
            </a:r>
            <a:r>
              <a:rPr lang="de-DE" sz="1600" dirty="0">
                <a:solidFill>
                  <a:schemeClr val="tx1"/>
                </a:solidFill>
              </a:rPr>
              <a:t>?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49D01FB-4B9C-C318-0FD3-FD6A1E6A3F19}"/>
              </a:ext>
            </a:extLst>
          </p:cNvPr>
          <p:cNvSpPr/>
          <p:nvPr/>
        </p:nvSpPr>
        <p:spPr bwMode="auto">
          <a:xfrm>
            <a:off x="8043522" y="3464653"/>
            <a:ext cx="2854325" cy="1354822"/>
          </a:xfrm>
          <a:prstGeom prst="rect">
            <a:avLst/>
          </a:prstGeom>
          <a:solidFill>
            <a:srgbClr val="A7E1DD"/>
          </a:solidFill>
          <a:ln>
            <a:solidFill>
              <a:srgbClr val="3AA9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 dirty="0">
                <a:solidFill>
                  <a:schemeClr val="tx1"/>
                </a:solidFill>
              </a:rPr>
              <a:t>Welche </a:t>
            </a:r>
            <a:r>
              <a:rPr lang="de-DE" sz="1600" b="1" dirty="0">
                <a:solidFill>
                  <a:schemeClr val="tx1"/>
                </a:solidFill>
              </a:rPr>
              <a:t>weiteren Anwendungsbeispiele </a:t>
            </a:r>
            <a:r>
              <a:rPr lang="de-DE" sz="1600" dirty="0">
                <a:solidFill>
                  <a:schemeClr val="tx1"/>
                </a:solidFill>
              </a:rPr>
              <a:t>für digitale Messsensoren fallen Ihnen ein?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Grafik 9" descr="Sanduhr abgelaufen Silhouette">
            <a:extLst>
              <a:ext uri="{FF2B5EF4-FFF2-40B4-BE49-F238E27FC236}">
                <a16:creationId xmlns:a16="http://schemas.microsoft.com/office/drawing/2014/main" id="{4384C791-601F-11EC-9DE9-C0FECA1B06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8250573" y="596643"/>
            <a:ext cx="781749" cy="781749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EC121530-B493-A096-BC48-C84A502D207C}"/>
              </a:ext>
            </a:extLst>
          </p:cNvPr>
          <p:cNvSpPr txBox="1"/>
          <p:nvPr/>
        </p:nvSpPr>
        <p:spPr bwMode="auto">
          <a:xfrm>
            <a:off x="8919062" y="808729"/>
            <a:ext cx="1047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/>
              <a:t>ca. 15min</a:t>
            </a:r>
            <a:endParaRPr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/>
      <p:bldP spid="19" grpId="0" animBg="1"/>
      <p:bldP spid="5" grpId="0" animBg="1"/>
      <p:bldP spid="6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C8BF1-9C4B-47FD-62ED-C695B93B0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5D309-EF54-DB93-B47F-CDB7A87A2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Gemeinsame Reflexion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A11D910-E966-1C8A-CD4D-36AA78697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11</a:t>
            </a:fld>
            <a:endParaRPr lang="de-DE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48FC0EFC-7AFA-2CE7-7A48-961B1F042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97377E8-9B0E-8CE8-94DC-318F5741A6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6696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2C790-2A34-87E0-1130-F5733500B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9C2FBAF6-8365-57A7-CEB1-BCB196503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Austausch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F800E12-2E63-A8D9-2B55-8EF3954F6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endParaRPr lang="de-DE" sz="1800" b="1" u="sng" dirty="0"/>
          </a:p>
          <a:p>
            <a:pPr marL="0" indent="0">
              <a:buNone/>
              <a:defRPr/>
            </a:pPr>
            <a:r>
              <a:rPr lang="de-DE" sz="1800" b="1" u="sng" dirty="0"/>
              <a:t>Formulieren</a:t>
            </a:r>
            <a:r>
              <a:rPr lang="de-DE" sz="1800" dirty="0"/>
              <a:t> Sie Ihre Erfahrungen mit digitaler Messwerterfassung und tauschen sich mit 2-3 Kolleg*innen darüber aus.</a:t>
            </a:r>
          </a:p>
          <a:p>
            <a:pPr marL="0" indent="0" algn="ctr">
              <a:buNone/>
              <a:defRPr/>
            </a:pPr>
            <a:endParaRPr lang="de-DE" sz="1800" dirty="0"/>
          </a:p>
          <a:p>
            <a:pPr marL="0" indent="0" algn="ctr">
              <a:buNone/>
              <a:defRPr/>
            </a:pPr>
            <a:endParaRPr lang="de-DE" sz="1800" dirty="0"/>
          </a:p>
          <a:p>
            <a:pPr marL="0" indent="0">
              <a:buNone/>
              <a:defRPr/>
            </a:pPr>
            <a:r>
              <a:rPr lang="de-DE" sz="1800" b="1" dirty="0"/>
              <a:t>Impulse:</a:t>
            </a:r>
          </a:p>
          <a:p>
            <a:pPr marL="171450" indent="-171450">
              <a:defRPr/>
            </a:pPr>
            <a:r>
              <a:rPr lang="de-DE" sz="1800" dirty="0"/>
              <a:t>Wo habe ich schon einmal </a:t>
            </a:r>
            <a:r>
              <a:rPr lang="de-DE" sz="1800" b="1" dirty="0"/>
              <a:t>digitale Messwerterfassung eingesetzt</a:t>
            </a:r>
            <a:r>
              <a:rPr lang="de-DE" sz="1800" dirty="0"/>
              <a:t>?</a:t>
            </a:r>
          </a:p>
          <a:p>
            <a:pPr marL="171450" indent="-171450">
              <a:defRPr/>
            </a:pPr>
            <a:r>
              <a:rPr lang="de-DE" sz="1800" dirty="0"/>
              <a:t>Welche </a:t>
            </a:r>
            <a:r>
              <a:rPr lang="de-DE" sz="1800" b="1" dirty="0"/>
              <a:t>gelungenen Praxisbeispiele für den Einsatz</a:t>
            </a:r>
            <a:r>
              <a:rPr lang="de-DE" sz="1800" dirty="0"/>
              <a:t> digitaler Messwerterfassung kenne ich?</a:t>
            </a:r>
          </a:p>
          <a:p>
            <a:pPr marL="171450" indent="-171450">
              <a:defRPr/>
            </a:pPr>
            <a:r>
              <a:rPr lang="de-DE" sz="1800" dirty="0"/>
              <a:t>Welche </a:t>
            </a:r>
            <a:r>
              <a:rPr lang="de-DE" sz="1800" b="1" dirty="0"/>
              <a:t>Herausforderungen beim Einsatz </a:t>
            </a:r>
            <a:r>
              <a:rPr lang="de-DE" sz="1800" dirty="0"/>
              <a:t>digitaler Messwerterfassung sehe ich?</a:t>
            </a:r>
          </a:p>
          <a:p>
            <a:endParaRPr lang="de-DE" sz="1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DD34F2F-3EE8-8DDD-CA10-55AC8D101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2</a:t>
            </a:fld>
            <a:endParaRPr lang="de-DE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679AB31-6C16-9F1A-2664-89A880081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pic>
        <p:nvPicPr>
          <p:cNvPr id="9" name="Grafik 8" descr="Sanduhr abgelaufen Silhouette">
            <a:extLst>
              <a:ext uri="{FF2B5EF4-FFF2-40B4-BE49-F238E27FC236}">
                <a16:creationId xmlns:a16="http://schemas.microsoft.com/office/drawing/2014/main" id="{C2CF8106-7AE5-5C99-6E34-ED90BAB75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>
            <a:off x="8250573" y="596643"/>
            <a:ext cx="781749" cy="781749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C0393A2-212E-1EE7-B2DA-37B689547BA5}"/>
              </a:ext>
            </a:extLst>
          </p:cNvPr>
          <p:cNvSpPr txBox="1"/>
          <p:nvPr/>
        </p:nvSpPr>
        <p:spPr bwMode="auto">
          <a:xfrm>
            <a:off x="8919062" y="808729"/>
            <a:ext cx="1047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/>
              <a:t>ca. 10min</a:t>
            </a:r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249229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Digitale Messwerterfassungssysteme</a:t>
            </a:r>
            <a:endParaRPr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6AA5693-5562-46BF-BAF4-16238AB6C896}" type="slidenum">
              <a:rPr lang="de-DE"/>
              <a:t>3</a:t>
            </a:fld>
            <a:endParaRPr lang="de-DE" dirty="0"/>
          </a:p>
        </p:txBody>
      </p:sp>
      <p:sp>
        <p:nvSpPr>
          <p:cNvPr id="9" name="Textfeld 8"/>
          <p:cNvSpPr txBox="1"/>
          <p:nvPr/>
        </p:nvSpPr>
        <p:spPr bwMode="auto">
          <a:xfrm>
            <a:off x="1230313" y="1841769"/>
            <a:ext cx="10271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dirty="0"/>
              <a:t>Warum digitale Messwerterfassung nutzen?</a:t>
            </a:r>
            <a:endParaRPr b="1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276166"/>
              </p:ext>
            </p:extLst>
          </p:nvPr>
        </p:nvGraphicFramePr>
        <p:xfrm>
          <a:off x="1230313" y="2421471"/>
          <a:ext cx="9926352" cy="32447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63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3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561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800" b="1" dirty="0"/>
                        <a:t>Pro</a:t>
                      </a:r>
                      <a:endParaRPr sz="1800"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8AD7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800" b="1" dirty="0"/>
                        <a:t>Contra</a:t>
                      </a:r>
                      <a:endParaRPr sz="1800"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4DB2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542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Kurzzeitige Motivationseffekte durch Passung des Anforderungsniveaus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Lernende müssen das manuelle, zeichnerische Auswerten in der Schule erlernen (z.B. KLP Gymnasium, 2019).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2542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Unkomplizierter Austausch von Daten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 dirty="0"/>
                        <a:t>Tieferes Verständnis durch möglichen Wechsel der Darstellungsform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613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Genauere Messungen/Datendarstellungen + hohe Abtastraten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Anschaffungskosten hoch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27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Generierung von Verantwortungsbewusstsein bei den Lernenden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Hoher Wartungsaufwand &amp; Anfälligkeit für Defekte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613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Zeitersparnis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de-DE" sz="1400"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27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Einfache mathematische Umrechnungen/Umformungen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de-DE" sz="1400"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27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Unproblematische Realisierung von Langzeitmessungen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de-DE" sz="1400"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827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/>
                        <a:t>Möglichkeiten zur Erfassung bisher nicht erfassbarer Messgrößen</a:t>
                      </a:r>
                      <a:endParaRPr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de-DE" sz="1400" dirty="0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 bwMode="auto">
          <a:xfrm>
            <a:off x="1140903" y="6282364"/>
            <a:ext cx="891749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van Nek, R. (2020). Digitale Messwertsysteme nutzen - Säure-Base-Reaktionen digital erfassen und auswerten.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Naturwissenschaften im Unterricht – Chemie, 31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(177/178), S. 24-27.; 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Lampe, H.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Cambria Math"/>
              </a:rPr>
              <a:t>‑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U., Liebner,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Aptos"/>
              </a:rPr>
              <a:t> 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F., Urban-Woldron,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Aptos"/>
              </a:rPr>
              <a:t> 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H. &amp; Tewes,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Aptos"/>
              </a:rPr>
              <a:t> 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M. (2015). </a:t>
            </a:r>
            <a:r>
              <a:rPr lang="de-DE" sz="1050" b="0" i="1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Innovativer naturwissenschaftlicher Unterricht mit digitalen Werkzeugen: Experimente mit Messwerterfassung in den Fächern Biologie, Chemie, Physik 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(1. Aufl.). </a:t>
            </a:r>
            <a:r>
              <a:rPr lang="de-DE" sz="1050" b="0" i="1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MNU-Themenreihe Bildungsstandards: Bd. 68</a:t>
            </a:r>
            <a:r>
              <a:rPr lang="de-DE" sz="1050" b="0" i="0" u="none" strike="noStrike" cap="none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a typeface="Aptos"/>
                <a:cs typeface="Times New Roman"/>
              </a:rPr>
              <a:t>. Seeberger. 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17B6ACE8-A6FA-9ECE-2FBC-12857B054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6AA5693-5562-46BF-BAF4-16238AB6C896}" type="slidenum">
              <a:rPr lang="de-DE"/>
              <a:t>4</a:t>
            </a:fld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2019818"/>
            <a:ext cx="9769496" cy="4351338"/>
          </a:xfrm>
        </p:spPr>
        <p:txBody>
          <a:bodyPr/>
          <a:lstStyle/>
          <a:p>
            <a:pPr marL="0" indent="0" algn="just">
              <a:buClr>
                <a:schemeClr val="tx2"/>
              </a:buClr>
              <a:buSzPct val="100000"/>
              <a:buNone/>
              <a:defRPr/>
            </a:pPr>
            <a:r>
              <a:rPr lang="de-DE" sz="1800" b="1" dirty="0"/>
              <a:t>Inhaltliche Ebene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Schulinterne/fächerspezifische Auswahl von Apps und Internettools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Schulspezifisches, adaptierbares Medienkonzept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Rechtskonformität bzgl. Urheberrecht, Datenschutzrecht &amp; Jugendschutz</a:t>
            </a:r>
            <a:endParaRPr sz="1800" dirty="0"/>
          </a:p>
          <a:p>
            <a:pPr algn="just">
              <a:buClr>
                <a:schemeClr val="tx2"/>
              </a:buClr>
              <a:buSzPct val="70000"/>
              <a:defRPr/>
            </a:pPr>
            <a:endParaRPr lang="de-DE" sz="1800" b="1" dirty="0"/>
          </a:p>
          <a:p>
            <a:pPr marL="0" indent="0" algn="just">
              <a:buClr>
                <a:schemeClr val="tx2"/>
              </a:buClr>
              <a:buSzPct val="100000"/>
              <a:buNone/>
              <a:defRPr/>
            </a:pPr>
            <a:r>
              <a:rPr lang="de-DE" sz="1800" b="1" dirty="0"/>
              <a:t>Technische Ebene: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Funktionstüchtige, digitale Infrastruktur: Breitband-Anschluss, flächendeckendes WLAN, moderne Präsentationstechnik, (mobile) Endgeräte für Lehrkräfte und Lernende </a:t>
            </a:r>
            <a:br>
              <a:rPr lang="de-DE" sz="1800" dirty="0"/>
            </a:br>
            <a:r>
              <a:rPr lang="de-DE" sz="1800" dirty="0"/>
              <a:t>(inkl. Wartung &amp; Pflege)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Möglichst Eins zu eins-Prinzip bei Endgeräten (auch für Klausuren etc.)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Gemeinsames Support-Konzept von Schule, Kommune &amp; Schulträger (Support auf verschiedenen Levels)</a:t>
            </a:r>
            <a:endParaRPr sz="1800" dirty="0"/>
          </a:p>
          <a:p>
            <a:pPr marL="0" lvl="1" indent="0" algn="just">
              <a:buClr>
                <a:schemeClr val="tx2"/>
              </a:buClr>
              <a:buSzPct val="100000"/>
              <a:buNone/>
              <a:defRPr/>
            </a:pP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Gelingensfaktoren zur Implementation</a:t>
            </a:r>
            <a:endParaRPr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5B67412-774C-DAA8-5C2C-0E9145DCB32A}"/>
              </a:ext>
            </a:extLst>
          </p:cNvPr>
          <p:cNvSpPr txBox="1"/>
          <p:nvPr/>
        </p:nvSpPr>
        <p:spPr bwMode="auto">
          <a:xfrm>
            <a:off x="1149290" y="6282834"/>
            <a:ext cx="723550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Becker, S. &amp; Nerdel, C. (2017). Gelingensbedingungen für die Implementation digitaler Werkzeuge im Unterricht. In: J. Meßinger-Koppelt, S. Schanze und J. Groß (Hg.): Lernprozesse mit digitalen Werkzeugen unterstützen. Perspektiven aus der Didaktik naturwissenschaftlicher Fächer. Hamburg: Joachim Herz Stiftung Verlag (Naturwissenschaften), S. 36-56.</a:t>
            </a:r>
          </a:p>
        </p:txBody>
      </p:sp>
      <p:pic>
        <p:nvPicPr>
          <p:cNvPr id="7" name="Grafik 6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C7D27863-BA6E-5481-133B-99F787074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6AA5693-5562-46BF-BAF4-16238AB6C896}" type="slidenum">
              <a:rPr lang="de-DE"/>
              <a:t>5</a:t>
            </a:fld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2040790"/>
            <a:ext cx="9769496" cy="4351338"/>
          </a:xfrm>
        </p:spPr>
        <p:txBody>
          <a:bodyPr>
            <a:normAutofit/>
          </a:bodyPr>
          <a:lstStyle/>
          <a:p>
            <a:pPr marL="0" indent="0" algn="just">
              <a:buClr>
                <a:schemeClr val="tx2"/>
              </a:buClr>
              <a:buSzPct val="100000"/>
              <a:buNone/>
              <a:defRPr/>
            </a:pPr>
            <a:r>
              <a:rPr lang="de-DE" sz="1800" b="1" dirty="0"/>
              <a:t>Personelle Ebene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Einbindung von Lehrkräften in Entscheidungsprozesse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An Vorwissen angepasste Fortbildungen (keine top-down-Prozesse)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Vertiefte Kenntnisse bzgl. der einzelnen Medien (Hard- &amp; Software)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Lerngemeinschaften über die drei Phasen der Lehrkräfteausbildung hinweg</a:t>
            </a:r>
            <a:endParaRPr sz="1800" dirty="0"/>
          </a:p>
          <a:p>
            <a:pPr lvl="1">
              <a:buClr>
                <a:schemeClr val="tx2"/>
              </a:buClr>
              <a:buSzPct val="70000"/>
              <a:defRPr/>
            </a:pPr>
            <a:r>
              <a:rPr lang="de-DE" sz="1800" dirty="0"/>
              <a:t>Strukturiertes Fortbildungskonzept an den Schulen </a:t>
            </a:r>
            <a:r>
              <a:rPr lang="de-DE" sz="2200" dirty="0"/>
              <a:t>(getragen durch Schulleitung)</a:t>
            </a:r>
            <a:endParaRPr sz="2200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Gelingensfaktoren zur Implementation</a:t>
            </a:r>
            <a:endParaRPr dirty="0"/>
          </a:p>
        </p:txBody>
      </p:sp>
      <p:pic>
        <p:nvPicPr>
          <p:cNvPr id="7" name="Grafik 6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B8E46A70-4832-20D6-3313-7B8B55BB8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7D73814-FDF8-6D66-B099-C6128C84AC13}"/>
              </a:ext>
            </a:extLst>
          </p:cNvPr>
          <p:cNvSpPr txBox="1"/>
          <p:nvPr/>
        </p:nvSpPr>
        <p:spPr bwMode="auto">
          <a:xfrm>
            <a:off x="1149290" y="6282834"/>
            <a:ext cx="723550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Becker, S. &amp; Nerdel, C. (2017). Gelingensbedingungen für die Implementation digitaler Werkzeuge im Unterricht. In: J. Meßinger-Koppelt, S. Schanze und J. Groß (Hg.): Lernprozesse mit digitalen Werkzeugen unterstützen. Perspektiven aus der Didaktik naturwissenschaftlicher Fächer. Hamburg: Joachim Herz Stiftung Verlag (Naturwissenschaften), S. 36-56.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dirty="0"/>
              <a:t>Relevante Rahmenbedingungen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1800" b="1" dirty="0"/>
              <a:t>Kernlehrplan Chemie</a:t>
            </a:r>
          </a:p>
          <a:p>
            <a:pPr marL="0" indent="0">
              <a:buNone/>
              <a:defRPr/>
            </a:pPr>
            <a:br>
              <a:rPr lang="de-DE" sz="1800" dirty="0"/>
            </a:br>
            <a:r>
              <a:rPr lang="de-DE" sz="1800" dirty="0"/>
              <a:t>„In diesen Zusammenhängen [Aufgaben und Ziele des Fachs – vertiefte naturwissenschaftliche Grundbildung] sind das </a:t>
            </a:r>
            <a:r>
              <a:rPr lang="de-DE" sz="1800" b="1" dirty="0"/>
              <a:t>selbstständige, sicherheitsgerechte Experimentieren und die korrekte Verwendung von Fachsprache, Mathematisierungen und digitalen Werkzeugen unverzichtbar</a:t>
            </a:r>
            <a:r>
              <a:rPr lang="de-DE" sz="1800" dirty="0"/>
              <a:t>.“ (MSB NRW, 2022, S. 10)</a:t>
            </a:r>
            <a:endParaRPr sz="1800" dirty="0"/>
          </a:p>
          <a:p>
            <a:pPr marL="0" indent="0" algn="just">
              <a:buNone/>
              <a:defRPr/>
            </a:pPr>
            <a:endParaRPr lang="de-DE" sz="1800" b="1" dirty="0"/>
          </a:p>
          <a:p>
            <a:pPr algn="just">
              <a:defRPr/>
            </a:pPr>
            <a:r>
              <a:rPr lang="de-DE" sz="1800" b="1" dirty="0"/>
              <a:t>Erkenntnisgewinnungskompetenz</a:t>
            </a:r>
            <a:endParaRPr sz="1800" dirty="0"/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de-DE" sz="1800" i="1" dirty="0"/>
              <a:t>Fachspezifische Modelle und Verfahren </a:t>
            </a:r>
            <a:r>
              <a:rPr lang="de-DE" sz="1800" b="1" i="1" dirty="0"/>
              <a:t>anwenden und zur Untersuchung von Sachverhalten</a:t>
            </a:r>
            <a:r>
              <a:rPr lang="de-DE" sz="1800" i="1" dirty="0"/>
              <a:t> nutzen</a:t>
            </a:r>
            <a:endParaRPr sz="1800" dirty="0"/>
          </a:p>
          <a:p>
            <a:pPr algn="just">
              <a:defRPr/>
            </a:pPr>
            <a:endParaRPr lang="de-DE" sz="1800" dirty="0"/>
          </a:p>
          <a:p>
            <a:pPr algn="just">
              <a:defRPr/>
            </a:pPr>
            <a:r>
              <a:rPr lang="de-DE" sz="1800" dirty="0"/>
              <a:t>Die Schülerinnen und Schüler nutzen </a:t>
            </a:r>
            <a:r>
              <a:rPr lang="de-DE" sz="1800" b="1" dirty="0"/>
              <a:t>digitale Werkzeuge und Medien zum Aufnehmen, Darstellen und Auswerten von Messwerten, Modellierungen und Simulationen</a:t>
            </a:r>
            <a:r>
              <a:rPr lang="de-DE" sz="1800" dirty="0"/>
              <a:t>. (E6) (MSB NRW, 2022, S. 24)</a:t>
            </a:r>
            <a:endParaRPr sz="1800" dirty="0"/>
          </a:p>
          <a:p>
            <a:pPr>
              <a:defRPr/>
            </a:pPr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6AA5693-5562-46BF-BAF4-16238AB6C896}" type="slidenum">
              <a:rPr lang="de-DE"/>
              <a:t>6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6B04D5F-956E-C60D-711C-BC3F9BDDDECF}"/>
              </a:ext>
            </a:extLst>
          </p:cNvPr>
          <p:cNvSpPr txBox="1"/>
          <p:nvPr/>
        </p:nvSpPr>
        <p:spPr bwMode="auto">
          <a:xfrm>
            <a:off x="1145097" y="6601607"/>
            <a:ext cx="106405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MSB NRW (2022). Kernlehrplan für die Sekundarstufe II Gymnasium/Gesamtschule in Nordrhein-Westfalen Chemie.</a:t>
            </a:r>
          </a:p>
        </p:txBody>
      </p:sp>
      <p:pic>
        <p:nvPicPr>
          <p:cNvPr id="7" name="Grafik 6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0755B09-B558-75DF-EBEF-295365F00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dirty="0"/>
              <a:t>Relevante Rahmenbedingungen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>
              <a:buNone/>
              <a:defRPr/>
            </a:pPr>
            <a:r>
              <a:rPr lang="de-DE" sz="1800" b="1" dirty="0"/>
              <a:t>Medienkompetenzrahmen Nordrhein-Westfalen</a:t>
            </a:r>
            <a:br>
              <a:rPr lang="de-DE" sz="1800" b="1" dirty="0"/>
            </a:br>
            <a:endParaRPr lang="de-DE" sz="1800" dirty="0"/>
          </a:p>
          <a:p>
            <a:pPr marL="0" indent="0">
              <a:buNone/>
              <a:defRPr/>
            </a:pPr>
            <a:r>
              <a:rPr lang="de-DE" sz="1800" dirty="0"/>
              <a:t>„Ziel ist es, sie [die Schüler*innen] zu einem </a:t>
            </a:r>
            <a:r>
              <a:rPr lang="de-DE" sz="1800" b="1" dirty="0"/>
              <a:t>sicheren, kreativen und verantwortungsvollen</a:t>
            </a:r>
            <a:r>
              <a:rPr lang="de-DE" sz="1800" dirty="0"/>
              <a:t> </a:t>
            </a:r>
            <a:r>
              <a:rPr lang="de-DE" sz="1800" b="1" dirty="0"/>
              <a:t>Umgang mit Medien</a:t>
            </a:r>
            <a:r>
              <a:rPr lang="de-DE" sz="1800" dirty="0"/>
              <a:t> zu befähigen und neben einer </a:t>
            </a:r>
            <a:r>
              <a:rPr lang="de-DE" sz="1800" b="1" dirty="0"/>
              <a:t>umfassenden Medienkompetenz </a:t>
            </a:r>
            <a:r>
              <a:rPr lang="de-DE" sz="1800" dirty="0"/>
              <a:t>auch eine </a:t>
            </a:r>
            <a:r>
              <a:rPr lang="de-DE" sz="1800" b="1" dirty="0"/>
              <a:t>informatische Grundbildung </a:t>
            </a:r>
            <a:r>
              <a:rPr lang="de-DE" sz="1800" dirty="0"/>
              <a:t>zu vermitteln.“</a:t>
            </a:r>
          </a:p>
          <a:p>
            <a:pPr marL="0" indent="0" algn="just">
              <a:buNone/>
              <a:defRPr/>
            </a:pPr>
            <a:endParaRPr sz="2400" dirty="0"/>
          </a:p>
          <a:p>
            <a:pPr>
              <a:defRPr/>
            </a:pPr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6AA5693-5562-46BF-BAF4-16238AB6C896}" type="slidenum">
              <a:rPr lang="de-DE"/>
              <a:t>7</a:t>
            </a:fld>
            <a:endParaRPr lang="de-DE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2BB4C91-ABD8-54FE-7EF7-7DD1D3407B38}"/>
              </a:ext>
            </a:extLst>
          </p:cNvPr>
          <p:cNvSpPr txBox="1"/>
          <p:nvPr/>
        </p:nvSpPr>
        <p:spPr bwMode="auto">
          <a:xfrm>
            <a:off x="1149292" y="6609995"/>
            <a:ext cx="106363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https://medienkompetenzrahmen.nrw/medienkompetenzrahmen-nrw</a:t>
            </a:r>
          </a:p>
        </p:txBody>
      </p:sp>
      <p:pic>
        <p:nvPicPr>
          <p:cNvPr id="25" name="Grafik 2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AFB37D3D-C712-7BA7-D744-FE6DE3DCD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Experimentelle Erprobung</a:t>
            </a:r>
            <a:endParaRPr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1800" dirty="0"/>
              <a:t>Es stehen </a:t>
            </a:r>
            <a:r>
              <a:rPr lang="de-DE" sz="1800" b="1" dirty="0"/>
              <a:t>verschiedene Experimente mit unterschiedlichen Messsensoren </a:t>
            </a:r>
            <a:r>
              <a:rPr lang="de-DE" sz="1800" dirty="0"/>
              <a:t>zur Erprobung bereit. </a:t>
            </a:r>
          </a:p>
          <a:p>
            <a:pPr marL="0" indent="0">
              <a:buNone/>
              <a:defRPr/>
            </a:pPr>
            <a:r>
              <a:rPr lang="de-DE" sz="1800" b="1" u="sng" dirty="0"/>
              <a:t>Führen</a:t>
            </a:r>
            <a:r>
              <a:rPr lang="de-DE" sz="1800" dirty="0"/>
              <a:t> Sie die Experimente in Gruppen </a:t>
            </a:r>
            <a:r>
              <a:rPr lang="de-DE" sz="1800" b="1" u="sng" dirty="0"/>
              <a:t>durch</a:t>
            </a:r>
            <a:r>
              <a:rPr lang="de-DE" sz="1800" dirty="0"/>
              <a:t> und </a:t>
            </a:r>
            <a:r>
              <a:rPr lang="de-DE" sz="1800" b="1" u="sng" dirty="0"/>
              <a:t>diskutieren</a:t>
            </a:r>
            <a:r>
              <a:rPr lang="de-DE" sz="1800" dirty="0"/>
              <a:t> Sie die </a:t>
            </a:r>
            <a:r>
              <a:rPr lang="de-DE" sz="1800" b="1" dirty="0"/>
              <a:t>Umsetzungsmöglichkeiten für die Schulpraxis</a:t>
            </a:r>
            <a:r>
              <a:rPr lang="de-DE" sz="1800" dirty="0"/>
              <a:t>:</a:t>
            </a:r>
            <a:endParaRPr sz="1800" dirty="0"/>
          </a:p>
          <a:p>
            <a:pPr algn="just">
              <a:defRPr/>
            </a:pPr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6AA5693-5562-46BF-BAF4-16238AB6C896}" type="slidenum">
              <a:rPr lang="de-DE"/>
              <a:t>8</a:t>
            </a:fld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757213"/>
              </p:ext>
            </p:extLst>
          </p:nvPr>
        </p:nvGraphicFramePr>
        <p:xfrm>
          <a:off x="1230313" y="3167996"/>
          <a:ext cx="8147079" cy="2481724"/>
        </p:xfrm>
        <a:graphic>
          <a:graphicData uri="http://schemas.openxmlformats.org/drawingml/2006/table">
            <a:tbl>
              <a:tblPr firstRow="1" bandRow="1"/>
              <a:tblGrid>
                <a:gridCol w="564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1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1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453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600" b="0" dirty="0">
                          <a:solidFill>
                            <a:schemeClr val="tx2"/>
                          </a:solidFill>
                        </a:rPr>
                        <a:t>1.</a:t>
                      </a:r>
                      <a:endParaRPr dirty="0"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Säuregehalt in Nimm2-Bonbons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Titration (pH)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53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600" b="0" dirty="0">
                          <a:solidFill>
                            <a:schemeClr val="tx2"/>
                          </a:solidFill>
                        </a:rPr>
                        <a:t>2.</a:t>
                      </a:r>
                      <a:endParaRPr dirty="0"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Salzgehalt in Wurst/Wurstalternativen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Titration (Leitfähigkeit)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53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600" b="0" dirty="0">
                          <a:solidFill>
                            <a:schemeClr val="tx2"/>
                          </a:solidFill>
                        </a:rPr>
                        <a:t>3.</a:t>
                      </a:r>
                      <a:endParaRPr dirty="0"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Brennwert von Wurst/Wurstalternativen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Kalorimetrie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53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600" b="0" dirty="0">
                          <a:solidFill>
                            <a:schemeClr val="tx2"/>
                          </a:solidFill>
                        </a:rPr>
                        <a:t>4.</a:t>
                      </a:r>
                      <a:endParaRPr dirty="0"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Nitratgehalt in Paderwasser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Photometrie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53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600" b="0" dirty="0">
                          <a:solidFill>
                            <a:schemeClr val="tx2"/>
                          </a:solidFill>
                        </a:rPr>
                        <a:t>5.</a:t>
                      </a:r>
                      <a:endParaRPr dirty="0"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Modellexperiment Versauerung der Meere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Gaskonzentrationen &amp; pH-Wert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53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600" b="0" dirty="0">
                          <a:solidFill>
                            <a:schemeClr val="tx2"/>
                          </a:solidFill>
                        </a:rPr>
                        <a:t>6.</a:t>
                      </a:r>
                      <a:endParaRPr dirty="0"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Gefrierpunkt von Wasser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Temperatur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solidFill>
                        <a:schemeClr val="bg1">
                          <a:lumMod val="6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53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600" b="0" dirty="0">
                          <a:solidFill>
                            <a:schemeClr val="tx2"/>
                          </a:solidFill>
                        </a:rPr>
                        <a:t>7.</a:t>
                      </a:r>
                      <a:endParaRPr dirty="0"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Spannung von galvanischen Elementen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solidFill>
                        <a:schemeClr val="bg1">
                          <a:lumMod val="65000"/>
                        </a:schemeClr>
                      </a:solidFill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</a:rPr>
                        <a:t>Spannung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bg1">
                          <a:lumMod val="65000"/>
                        </a:schemeClr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chemeClr val="bg1">
                          <a:lumMod val="65000"/>
                        </a:schemeClr>
                      </a:solidFill>
                    </a:lnT>
                    <a:lnB w="12700" algn="ctr"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8" name="Gruppieren 7"/>
          <p:cNvGrpSpPr/>
          <p:nvPr/>
        </p:nvGrpSpPr>
        <p:grpSpPr bwMode="auto">
          <a:xfrm>
            <a:off x="9153445" y="4665719"/>
            <a:ext cx="2582766" cy="2157474"/>
            <a:chOff x="9108696" y="3277533"/>
            <a:chExt cx="2812353" cy="2306972"/>
          </a:xfrm>
        </p:grpSpPr>
        <p:sp>
          <p:nvSpPr>
            <p:cNvPr id="6" name="Textfeld 5"/>
            <p:cNvSpPr txBox="1"/>
            <p:nvPr/>
          </p:nvSpPr>
          <p:spPr bwMode="auto">
            <a:xfrm>
              <a:off x="9108696" y="3277533"/>
              <a:ext cx="2548466" cy="1283504"/>
            </a:xfrm>
            <a:prstGeom prst="rect">
              <a:avLst/>
            </a:prstGeom>
            <a:solidFill>
              <a:srgbClr val="A7E1DD"/>
            </a:solidFill>
            <a:ln>
              <a:solidFill>
                <a:srgbClr val="3AA9A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1200" dirty="0"/>
                <a:t>An einigen Experimentierstationen stehen </a:t>
              </a:r>
              <a:r>
                <a:rPr lang="de-DE" sz="1200" b="1" dirty="0"/>
                <a:t>Sensoren unterschiedlicher Hersteller</a:t>
              </a:r>
              <a:r>
                <a:rPr lang="de-DE" sz="1200" dirty="0"/>
                <a:t> zum Erproben bereit. Gerne können Sie auch selbst mitgebrachte Systeme nutzen.</a:t>
              </a:r>
              <a:endParaRPr sz="1200" dirty="0"/>
            </a:p>
          </p:txBody>
        </p:sp>
        <p:sp>
          <p:nvSpPr>
            <p:cNvPr id="7" name="Textfeld 6"/>
            <p:cNvSpPr txBox="1"/>
            <p:nvPr/>
          </p:nvSpPr>
          <p:spPr bwMode="auto">
            <a:xfrm>
              <a:off x="11342674" y="3906078"/>
              <a:ext cx="578375" cy="1678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9600" b="1" dirty="0">
                  <a:solidFill>
                    <a:srgbClr val="3AA9A0"/>
                  </a:solidFill>
                </a:rPr>
                <a:t>!</a:t>
              </a:r>
              <a:endParaRPr lang="de-DE" sz="2000" b="1" dirty="0">
                <a:solidFill>
                  <a:srgbClr val="3AA9A0"/>
                </a:solidFill>
              </a:endParaRPr>
            </a:p>
          </p:txBody>
        </p:sp>
      </p:grpSp>
      <p:pic>
        <p:nvPicPr>
          <p:cNvPr id="11" name="Grafik 10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3F5EDDDC-5469-FD7E-3BDA-AC8473B2F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pic>
        <p:nvPicPr>
          <p:cNvPr id="12" name="Grafik 11" descr="Sanduhr abgelaufen Silhouette">
            <a:extLst>
              <a:ext uri="{FF2B5EF4-FFF2-40B4-BE49-F238E27FC236}">
                <a16:creationId xmlns:a16="http://schemas.microsoft.com/office/drawing/2014/main" id="{05F93DBC-12A6-3D3A-A5D5-03F07766BB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8250573" y="596643"/>
            <a:ext cx="781749" cy="781749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2B5DE1F2-FBD3-289C-6F25-BA33DBC18E41}"/>
              </a:ext>
            </a:extLst>
          </p:cNvPr>
          <p:cNvSpPr txBox="1"/>
          <p:nvPr/>
        </p:nvSpPr>
        <p:spPr bwMode="auto">
          <a:xfrm>
            <a:off x="8919062" y="808729"/>
            <a:ext cx="1047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/>
              <a:t>ca. 60min</a:t>
            </a:r>
            <a:endParaRPr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B44F4-29D5-4088-C655-E85BC154C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665309-EED4-40A4-A493-9C3931428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Pause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E53CE6-526C-BC59-58E9-E69A799270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Ca. 15min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56FC181-B4A7-1391-BEE3-D1CB248C0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9</a:t>
            </a:fld>
            <a:endParaRPr lang="de-DE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43E2DE7-D7FE-4230-4EF4-E7C380B62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10195"/>
      </p:ext>
    </p:extLst>
  </p:cSld>
  <p:clrMapOvr>
    <a:masterClrMapping/>
  </p:clrMapOvr>
</p:sld>
</file>

<file path=ppt/theme/theme1.xml><?xml version="1.0" encoding="utf-8"?>
<a:theme xmlns:a="http://schemas.openxmlformats.org/drawingml/2006/main" name="ComeMINT – Folienvorlag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eMINT – Folienvorlage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meMINT – Folienvorlage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meMINT – Folienvorlage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44595d1-a19d-48c7-a8c3-2884c7463dd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E5ABE42B15C354989E2F0A5C35CD5BC" ma:contentTypeVersion="11" ma:contentTypeDescription="Ein neues Dokument erstellen." ma:contentTypeScope="" ma:versionID="21435d603fadbde116aabb3bee37df69">
  <xsd:schema xmlns:xsd="http://www.w3.org/2001/XMLSchema" xmlns:xs="http://www.w3.org/2001/XMLSchema" xmlns:p="http://schemas.microsoft.com/office/2006/metadata/properties" xmlns:ns2="644595d1-a19d-48c7-a8c3-2884c7463dd5" targetNamespace="http://schemas.microsoft.com/office/2006/metadata/properties" ma:root="true" ma:fieldsID="9960e13cc8f136b1a8f3c372146db90f" ns2:_="">
    <xsd:import namespace="644595d1-a19d-48c7-a8c3-2884c7463d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4595d1-a19d-48c7-a8c3-2884c7463d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061d15a8-36a8-4bf7-8743-4d138cde6f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AB82C8-A8C7-4DFB-A167-444EBF409C14}">
  <ds:schemaRefs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44595d1-a19d-48c7-a8c3-2884c7463dd5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DB9E43A-318A-46DD-A4D4-3D319D3662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4DC676-3B72-4C02-8561-084C23E85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4595d1-a19d-48c7-a8c3-2884c7463d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2ef96327-7680-4058-bebe-833b64e88675}" enabled="0" method="" siteId="{2ef96327-7680-4058-bebe-833b64e8867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902</Words>
  <Application>Microsoft Office PowerPoint</Application>
  <DocSecurity>0</DocSecurity>
  <PresentationFormat>Breitbild</PresentationFormat>
  <Paragraphs>119</Paragraphs>
  <Slides>11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11</vt:i4>
      </vt:variant>
    </vt:vector>
  </HeadingPairs>
  <TitlesOfParts>
    <vt:vector size="20" baseType="lpstr">
      <vt:lpstr>Aptos</vt:lpstr>
      <vt:lpstr>Arial</vt:lpstr>
      <vt:lpstr>Calibri</vt:lpstr>
      <vt:lpstr>Calibri Light</vt:lpstr>
      <vt:lpstr>Wingdings</vt:lpstr>
      <vt:lpstr>ComeMINT – Folienvorlage 1</vt:lpstr>
      <vt:lpstr>ComeMINT – Folienvorlage 3</vt:lpstr>
      <vt:lpstr>ComeMINT – Folienvorlage 2</vt:lpstr>
      <vt:lpstr>ComeMINT – Folienvorlage 4</vt:lpstr>
      <vt:lpstr>PowerPoint-Präsentation</vt:lpstr>
      <vt:lpstr>Austausch</vt:lpstr>
      <vt:lpstr>Digitale Messwerterfassungssysteme</vt:lpstr>
      <vt:lpstr>Gelingensfaktoren zur Implementation</vt:lpstr>
      <vt:lpstr>Gelingensfaktoren zur Implementation</vt:lpstr>
      <vt:lpstr>Relevante Rahmenbedingungen</vt:lpstr>
      <vt:lpstr>Relevante Rahmenbedingungen</vt:lpstr>
      <vt:lpstr>Experimentelle Erprobung</vt:lpstr>
      <vt:lpstr>Pause</vt:lpstr>
      <vt:lpstr>Reflexion</vt:lpstr>
      <vt:lpstr>Gemeinsame Reflexion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Jannis Manuel Krieger</dc:creator>
  <cp:keywords/>
  <dc:description/>
  <cp:lastModifiedBy>Pascal Pollmeier</cp:lastModifiedBy>
  <cp:revision>112</cp:revision>
  <dcterms:created xsi:type="dcterms:W3CDTF">2023-06-14T09:55:42Z</dcterms:created>
  <dcterms:modified xsi:type="dcterms:W3CDTF">2025-08-12T14:06:50Z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0x0101006E5ABE42B15C354989E2F0A5C35CD5BC</vt:lpwstr>
  </property>
  <property fmtid="{D5CDD505-2E9C-101B-9397-08002B2CF9AE}" pid="3" name="MediaServiceImageTags">
    <vt:lpwstr/>
  </property>
</Properties>
</file>