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omments/modernComment_101_C70D873D.xml" ContentType="application/vnd.ms-powerpoint.comments+xml"/>
  <Override PartName="/ppt/comments/modernComment_112_CD7801F3.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2"/>
  </p:notesMasterIdLst>
  <p:sldIdLst>
    <p:sldId id="257" r:id="rId2"/>
    <p:sldId id="258" r:id="rId3"/>
    <p:sldId id="265" r:id="rId4"/>
    <p:sldId id="266" r:id="rId5"/>
    <p:sldId id="267" r:id="rId6"/>
    <p:sldId id="268" r:id="rId7"/>
    <p:sldId id="269" r:id="rId8"/>
    <p:sldId id="270" r:id="rId9"/>
    <p:sldId id="271" r:id="rId10"/>
    <p:sldId id="272" r:id="rId11"/>
    <p:sldId id="273" r:id="rId12"/>
    <p:sldId id="274" r:id="rId13"/>
    <p:sldId id="312" r:id="rId14"/>
    <p:sldId id="275" r:id="rId15"/>
    <p:sldId id="276" r:id="rId16"/>
    <p:sldId id="277" r:id="rId17"/>
    <p:sldId id="278" r:id="rId18"/>
    <p:sldId id="279" r:id="rId19"/>
    <p:sldId id="280" r:id="rId20"/>
    <p:sldId id="281" r:id="rId21"/>
    <p:sldId id="282" r:id="rId22"/>
    <p:sldId id="283" r:id="rId23"/>
    <p:sldId id="284" r:id="rId24"/>
    <p:sldId id="285" r:id="rId25"/>
    <p:sldId id="286" r:id="rId26"/>
    <p:sldId id="287" r:id="rId27"/>
    <p:sldId id="288" r:id="rId28"/>
    <p:sldId id="289" r:id="rId29"/>
    <p:sldId id="290" r:id="rId30"/>
    <p:sldId id="291" r:id="rId31"/>
    <p:sldId id="292" r:id="rId32"/>
    <p:sldId id="293" r:id="rId33"/>
    <p:sldId id="294" r:id="rId34"/>
    <p:sldId id="295" r:id="rId35"/>
    <p:sldId id="296" r:id="rId36"/>
    <p:sldId id="297" r:id="rId37"/>
    <p:sldId id="298" r:id="rId38"/>
    <p:sldId id="301" r:id="rId39"/>
    <p:sldId id="300" r:id="rId40"/>
    <p:sldId id="299" r:id="rId41"/>
    <p:sldId id="302" r:id="rId42"/>
    <p:sldId id="303" r:id="rId43"/>
    <p:sldId id="304" r:id="rId44"/>
    <p:sldId id="305" r:id="rId45"/>
    <p:sldId id="306" r:id="rId46"/>
    <p:sldId id="307" r:id="rId47"/>
    <p:sldId id="309" r:id="rId48"/>
    <p:sldId id="310" r:id="rId49"/>
    <p:sldId id="260" r:id="rId50"/>
    <p:sldId id="261" r:id="rId51"/>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 id="{8B469331-0B6B-4120-A594-6C6602FF21D3}">
          <p14:sldIdLst>
            <p14:sldId id="257"/>
            <p14:sldId id="258"/>
          </p14:sldIdLst>
        </p14:section>
        <p14:section name="Begrüßung" id="{F9FA2485-63AE-46F0-A482-75E932B83971}">
          <p14:sldIdLst>
            <p14:sldId id="265"/>
          </p14:sldIdLst>
        </p14:section>
        <p14:section name="Konzeptioneller Hintergrund" id="{F9898DF5-1957-4DD0-B8DC-0637B0B6557C}">
          <p14:sldIdLst>
            <p14:sldId id="266"/>
            <p14:sldId id="267"/>
          </p14:sldIdLst>
        </p14:section>
        <p14:section name="Fachlicher Hintergrund" id="{FE14AC28-244E-4BCF-AF58-80247B40E28D}">
          <p14:sldIdLst>
            <p14:sldId id="268"/>
            <p14:sldId id="269"/>
            <p14:sldId id="270"/>
            <p14:sldId id="271"/>
            <p14:sldId id="272"/>
            <p14:sldId id="273"/>
            <p14:sldId id="274"/>
            <p14:sldId id="312"/>
            <p14:sldId id="275"/>
            <p14:sldId id="276"/>
            <p14:sldId id="277"/>
            <p14:sldId id="278"/>
            <p14:sldId id="279"/>
            <p14:sldId id="280"/>
            <p14:sldId id="281"/>
          </p14:sldIdLst>
        </p14:section>
        <p14:section name="Einführung in experimentelles Vorgehen" id="{56C269AD-5875-403E-B9F3-592B1237A30D}">
          <p14:sldIdLst>
            <p14:sldId id="282"/>
            <p14:sldId id="283"/>
            <p14:sldId id="284"/>
            <p14:sldId id="285"/>
            <p14:sldId id="286"/>
            <p14:sldId id="287"/>
            <p14:sldId id="288"/>
          </p14:sldIdLst>
        </p14:section>
        <p14:section name="Fachdidaktische Impulse" id="{5D15FE2D-0FA1-490B-897E-CF86C3FC9629}">
          <p14:sldIdLst>
            <p14:sldId id="289"/>
            <p14:sldId id="290"/>
            <p14:sldId id="291"/>
            <p14:sldId id="292"/>
            <p14:sldId id="293"/>
            <p14:sldId id="294"/>
            <p14:sldId id="295"/>
            <p14:sldId id="296"/>
            <p14:sldId id="297"/>
            <p14:sldId id="298"/>
            <p14:sldId id="301"/>
            <p14:sldId id="300"/>
          </p14:sldIdLst>
        </p14:section>
        <p14:section name="Diskussion &amp; Einordnung in KLP" id="{62169A2A-43D5-4F77-B238-28A8D3AE2AF0}">
          <p14:sldIdLst>
            <p14:sldId id="299"/>
            <p14:sldId id="302"/>
            <p14:sldId id="303"/>
            <p14:sldId id="304"/>
            <p14:sldId id="305"/>
            <p14:sldId id="306"/>
          </p14:sldIdLst>
        </p14:section>
        <p14:section name="Weiterführendes Material &amp; Abschluss" id="{AB1C0931-D276-4DEE-A2A3-52B4BC865ABC}">
          <p14:sldIdLst>
            <p14:sldId id="307"/>
            <p14:sldId id="309"/>
          </p14:sldIdLst>
        </p14:section>
        <p14:section name="Literaturverzeichnis &amp; Autorenschaft" id="{B306E263-71BD-4499-9E49-2FAA225E15D8}">
          <p14:sldIdLst>
            <p14:sldId id="310"/>
            <p14:sldId id="260"/>
            <p14:sldId id="261"/>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707B1C6-8653-0515-B69C-7C691306C342}" name="Philip Seufert" initials="PS" userId="S::philip.seufert@forum-bd.de::379a0ac2-bf9c-42d0-80bb-b46f3bcacd5d" providerId="AD"/>
  <p188:author id="{114648D4-8480-A372-134F-760EA62C9A41}" name="Daria Quast" initials="DQ" userId="Daria Quast"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Daria Quast" initials="DQ" lastIdx="3" clrIdx="0">
    <p:extLst>
      <p:ext uri="{19B8F6BF-5375-455C-9EA6-DF929625EA0E}">
        <p15:presenceInfo xmlns:p15="http://schemas.microsoft.com/office/powerpoint/2012/main" userId="Daria Quast"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E4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74" autoAdjust="0"/>
    <p:restoredTop sz="90535" autoAdjust="0"/>
  </p:normalViewPr>
  <p:slideViewPr>
    <p:cSldViewPr snapToGrid="0">
      <p:cViewPr>
        <p:scale>
          <a:sx n="100" d="100"/>
          <a:sy n="100" d="100"/>
        </p:scale>
        <p:origin x="34" y="-103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ommentAuthors" Target="commentAuthors.xml"/><Relationship Id="rId58" Type="http://schemas.microsoft.com/office/2018/10/relationships/authors" Target="author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comments/modernComment_101_C70D873D.xml><?xml version="1.0" encoding="utf-8"?>
<p188:cmLst xmlns:a="http://schemas.openxmlformats.org/drawingml/2006/main" xmlns:r="http://schemas.openxmlformats.org/officeDocument/2006/relationships" xmlns:p188="http://schemas.microsoft.com/office/powerpoint/2018/8/main">
  <p188:cm id="{DEEA53FB-905F-3349-8054-E47EB7F63B20}" authorId="{4707B1C6-8653-0515-B69C-7C691306C342}" created="2024-10-09T09:59:56.580">
    <ac:txMkLst xmlns:ac="http://schemas.microsoft.com/office/drawing/2013/main/command">
      <pc:docMk xmlns:pc="http://schemas.microsoft.com/office/powerpoint/2013/main/command"/>
      <pc:sldMk xmlns:pc="http://schemas.microsoft.com/office/powerpoint/2013/main/command" cId="3339552573" sldId="257"/>
      <ac:spMk id="3" creationId="{4CB63A08-3A40-A234-579E-96E045F9B7EF}"/>
      <ac:txMk cp="0" len="6">
        <ac:context len="7" hash="122686839"/>
      </ac:txMk>
    </ac:txMkLst>
    <p188:pos x="749445" y="539985"/>
    <p188:txBody>
      <a:bodyPr/>
      <a:lstStyle/>
      <a:p>
        <a:r>
          <a:rPr lang="de-DE"/>
          <a:t>Bitte wählen aus: 
Deutsch
Fremdsprachen
Gesellschaftswissenschaften
Mathematik, Informatik, Naturwissenschaften, Technik (MINT)
Musische Fächer
Religion, Philosophie, Ethik
Sport
Falls nicht zutreffend: freie Eingabe</a:t>
        </a:r>
      </a:p>
    </p188:txBody>
  </p188:cm>
</p188:cmLst>
</file>

<file path=ppt/comments/modernComment_112_CD7801F3.xml><?xml version="1.0" encoding="utf-8"?>
<p188:cmLst xmlns:a="http://schemas.openxmlformats.org/drawingml/2006/main" xmlns:r="http://schemas.openxmlformats.org/officeDocument/2006/relationships" xmlns:p188="http://schemas.microsoft.com/office/powerpoint/2018/8/main">
  <p188:cm id="{9B130F23-82EB-91E5-C4DA-3D6CEE216912}" authorId="{114648D4-8480-A372-134F-760EA62C9A41}" created="2025-07-08T14:59:38.500">
    <pc:sldMkLst xmlns:pc="http://schemas.microsoft.com/office/powerpoint/2013/main/command">
      <pc:docMk/>
      <pc:sldMk cId="3447194099" sldId="274"/>
    </pc:sldMkLst>
    <p188:pos x="15875" y="15875"/>
    <p188:txBody>
      <a:bodyPr/>
      <a:lstStyle/>
      <a:p>
        <a:r>
          <a:rPr lang="de-DE"/>
          <a:t>Quellen?</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9D5445-4027-B441-9A51-DD403910E255}" type="datetimeFigureOut">
              <a:rPr lang="de-DE" smtClean="0"/>
              <a:t>23.09.2025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6EA2B8-489A-2D46-9FF2-809674614F4E}" type="slidenum">
              <a:rPr lang="de-DE" smtClean="0"/>
              <a:t>‹Nr.›</a:t>
            </a:fld>
            <a:endParaRPr lang="de-DE"/>
          </a:p>
        </p:txBody>
      </p:sp>
    </p:spTree>
    <p:extLst>
      <p:ext uri="{BB962C8B-B14F-4D97-AF65-F5344CB8AC3E}">
        <p14:creationId xmlns:p14="http://schemas.microsoft.com/office/powerpoint/2010/main" val="24047982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dx.doi.org/10.1007/s40664-020-00385-8"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doi.org/10.1098/rspb.2011.2404"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56EA2B8-489A-2D46-9FF2-809674614F4E}" type="slidenum">
              <a:rPr lang="de-DE" smtClean="0"/>
              <a:t>1</a:t>
            </a:fld>
            <a:endParaRPr lang="de-DE"/>
          </a:p>
        </p:txBody>
      </p:sp>
    </p:spTree>
    <p:extLst>
      <p:ext uri="{BB962C8B-B14F-4D97-AF65-F5344CB8AC3E}">
        <p14:creationId xmlns:p14="http://schemas.microsoft.com/office/powerpoint/2010/main" val="14048348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92358362" name="Folienbildplatzhalter 1"/>
          <p:cNvSpPr>
            <a:spLocks noGrp="1" noRot="1" noChangeAspect="1"/>
          </p:cNvSpPr>
          <p:nvPr>
            <p:ph type="sldImg"/>
          </p:nvPr>
        </p:nvSpPr>
        <p:spPr bwMode="auto"/>
      </p:sp>
      <p:sp>
        <p:nvSpPr>
          <p:cNvPr id="998196470" name="Notizenplatzhalter 2"/>
          <p:cNvSpPr>
            <a:spLocks noGrp="1"/>
          </p:cNvSpPr>
          <p:nvPr>
            <p:ph type="body" idx="1"/>
          </p:nvPr>
        </p:nvSpPr>
        <p:spPr bwMode="auto"/>
        <p:txBody>
          <a:bodyPr/>
          <a:lstStyle/>
          <a:p>
            <a:pPr marL="342900" lvl="0" indent="-342900" algn="l">
              <a:lnSpc>
                <a:spcPct val="150000"/>
              </a:lnSpc>
              <a:spcBef>
                <a:spcPts val="600"/>
              </a:spcBef>
              <a:buFont typeface="Symbol"/>
              <a:buChar char=""/>
              <a:defRPr/>
            </a:pPr>
            <a:r>
              <a:rPr lang="de-DE" dirty="0"/>
              <a:t>Optionale Folie</a:t>
            </a:r>
          </a:p>
          <a:p>
            <a:pPr marL="342900" lvl="0" indent="-342900" algn="l">
              <a:lnSpc>
                <a:spcPct val="150000"/>
              </a:lnSpc>
              <a:spcBef>
                <a:spcPts val="600"/>
              </a:spcBef>
              <a:buFont typeface="Symbol"/>
              <a:buChar char=""/>
              <a:defRPr/>
            </a:pPr>
            <a:endParaRPr lang="de-DE" dirty="0"/>
          </a:p>
        </p:txBody>
      </p:sp>
      <p:sp>
        <p:nvSpPr>
          <p:cNvPr id="530814354" name="Foliennummernplatzhalter 3"/>
          <p:cNvSpPr>
            <a:spLocks noGrp="1"/>
          </p:cNvSpPr>
          <p:nvPr>
            <p:ph type="sldNum" sz="quarter" idx="5"/>
          </p:nvPr>
        </p:nvSpPr>
        <p:spPr bwMode="auto"/>
        <p:txBody>
          <a:bodyPr/>
          <a:lstStyle/>
          <a:p>
            <a:pPr>
              <a:defRPr/>
            </a:pPr>
            <a:fld id="{C1EEEDFD-5915-4F7B-B712-75E9BB55AD12}" type="slidenum">
              <a:rPr lang="de-DE"/>
              <a:t>10</a:t>
            </a:fld>
            <a:endParaRPr lang="de-DE"/>
          </a:p>
        </p:txBody>
      </p:sp>
    </p:spTree>
    <p:extLst>
      <p:ext uri="{BB962C8B-B14F-4D97-AF65-F5344CB8AC3E}">
        <p14:creationId xmlns:p14="http://schemas.microsoft.com/office/powerpoint/2010/main" val="32569379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690515955" name="Folienbildplatzhalter 1"/>
          <p:cNvSpPr>
            <a:spLocks noGrp="1" noRot="1" noChangeAspect="1"/>
          </p:cNvSpPr>
          <p:nvPr>
            <p:ph type="sldImg"/>
          </p:nvPr>
        </p:nvSpPr>
        <p:spPr bwMode="auto"/>
      </p:sp>
      <p:sp>
        <p:nvSpPr>
          <p:cNvPr id="1122392448" name="Notizenplatzhalter 2"/>
          <p:cNvSpPr>
            <a:spLocks noGrp="1"/>
          </p:cNvSpPr>
          <p:nvPr>
            <p:ph type="body" idx="1"/>
          </p:nvPr>
        </p:nvSpPr>
        <p:spPr bwMode="auto"/>
        <p:txBody>
          <a:bodyPr/>
          <a:lstStyle/>
          <a:p>
            <a:pPr marL="342900" marR="0" lvl="0" indent="-342900" algn="l" defTabSz="914400">
              <a:lnSpc>
                <a:spcPct val="150000"/>
              </a:lnSpc>
              <a:spcBef>
                <a:spcPts val="600"/>
              </a:spcBef>
              <a:spcAft>
                <a:spcPts val="0"/>
              </a:spcAft>
              <a:buClrTx/>
              <a:buSzTx/>
              <a:buFont typeface="Symbol"/>
              <a:buChar char=""/>
              <a:defRPr/>
            </a:pPr>
            <a:r>
              <a:rPr lang="de-DE" dirty="0"/>
              <a:t>Botulinumtoxin, von Bakterien der Art Clostridium botulinum in verderbendem Fleisch erzeugt, hemmt </a:t>
            </a:r>
            <a:r>
              <a:rPr lang="de-DE" dirty="0" err="1"/>
              <a:t>Acetylcholinausschüttung</a:t>
            </a:r>
            <a:r>
              <a:rPr lang="de-DE" dirty="0"/>
              <a:t> z.B. im Zwerchfell und Rippenmuskulatur </a:t>
            </a:r>
            <a:r>
              <a:rPr lang="de-DE" dirty="0">
                <a:sym typeface="Wingdings" panose="05000000000000000000" pitchFamily="2" charset="2"/>
              </a:rPr>
              <a:t> tödliche Atemlähmung kann erfolgen, eines der stärksten Gifte, wird auch in Schönheitsindustrie genutzt um Gesichtsmuskulatur zu lähmen  Vorbeugen/Entfernen von Falten</a:t>
            </a:r>
          </a:p>
          <a:p>
            <a:pPr marL="342900" marR="0" lvl="0" indent="-342900" algn="l" defTabSz="914400">
              <a:lnSpc>
                <a:spcPct val="150000"/>
              </a:lnSpc>
              <a:spcBef>
                <a:spcPts val="600"/>
              </a:spcBef>
              <a:spcAft>
                <a:spcPts val="0"/>
              </a:spcAft>
              <a:buClrTx/>
              <a:buSzTx/>
              <a:buFont typeface="Symbol"/>
              <a:buChar char=""/>
              <a:defRPr/>
            </a:pPr>
            <a:r>
              <a:rPr lang="de-DE" dirty="0">
                <a:sym typeface="Wingdings" panose="05000000000000000000" pitchFamily="2" charset="2"/>
              </a:rPr>
              <a:t>Nikotin, Gift der Tabakpflanze, wirkt wie Acetylcholin, wird von Cholinesterase jedoch nicht abgebaut </a:t>
            </a:r>
          </a:p>
          <a:p>
            <a:pPr marL="342900" marR="0" lvl="0" indent="-342900" algn="l" defTabSz="914400">
              <a:lnSpc>
                <a:spcPct val="150000"/>
              </a:lnSpc>
              <a:spcBef>
                <a:spcPts val="600"/>
              </a:spcBef>
              <a:spcAft>
                <a:spcPts val="0"/>
              </a:spcAft>
              <a:buClrTx/>
              <a:buSzTx/>
              <a:buFont typeface="Symbol"/>
              <a:buChar char=""/>
              <a:defRPr/>
            </a:pPr>
            <a:r>
              <a:rPr lang="de-DE" dirty="0">
                <a:sym typeface="Wingdings" panose="05000000000000000000" pitchFamily="2" charset="2"/>
              </a:rPr>
              <a:t>Atropin, Gift der Tollkirsche (</a:t>
            </a:r>
            <a:r>
              <a:rPr lang="de-DE" dirty="0" err="1">
                <a:sym typeface="Wingdings" panose="05000000000000000000" pitchFamily="2" charset="2"/>
              </a:rPr>
              <a:t>Atropa</a:t>
            </a:r>
            <a:r>
              <a:rPr lang="de-DE" dirty="0">
                <a:sym typeface="Wingdings" panose="05000000000000000000" pitchFamily="2" charset="2"/>
              </a:rPr>
              <a:t> </a:t>
            </a:r>
            <a:r>
              <a:rPr lang="de-DE" dirty="0" err="1">
                <a:sym typeface="Wingdings" panose="05000000000000000000" pitchFamily="2" charset="2"/>
              </a:rPr>
              <a:t>belladonna</a:t>
            </a:r>
            <a:r>
              <a:rPr lang="de-DE" dirty="0">
                <a:sym typeface="Wingdings" panose="05000000000000000000" pitchFamily="2" charset="2"/>
              </a:rPr>
              <a:t>), blockiert die </a:t>
            </a:r>
            <a:r>
              <a:rPr lang="de-DE" dirty="0" err="1">
                <a:sym typeface="Wingdings" panose="05000000000000000000" pitchFamily="2" charset="2"/>
              </a:rPr>
              <a:t>Acetylcholinrezeptoren</a:t>
            </a:r>
            <a:r>
              <a:rPr lang="de-DE" dirty="0">
                <a:sym typeface="Wingdings" panose="05000000000000000000" pitchFamily="2" charset="2"/>
              </a:rPr>
              <a:t> in Synapsen des Herzens/Eingeweide/Irismuskeln im Auge  Tod durch Herzstillstand, heute zur Pupillenerweiterung am Auge angewendet (Augentropfen)</a:t>
            </a:r>
            <a:endParaRPr lang="de-DE" dirty="0"/>
          </a:p>
          <a:p>
            <a:pPr marL="342900" marR="0" lvl="0" indent="-342900" algn="l" defTabSz="914400">
              <a:lnSpc>
                <a:spcPct val="150000"/>
              </a:lnSpc>
              <a:spcBef>
                <a:spcPts val="600"/>
              </a:spcBef>
              <a:spcAft>
                <a:spcPts val="0"/>
              </a:spcAft>
              <a:buClrTx/>
              <a:buSzTx/>
              <a:buFont typeface="Symbol"/>
              <a:buChar char=""/>
              <a:defRPr/>
            </a:pPr>
            <a:r>
              <a:rPr lang="de-DE" dirty="0"/>
              <a:t>Es gibt auch Wirkstoffe, die in die Entwicklung der Schädlinge eingreifen, z.B. Inhibitoren der </a:t>
            </a:r>
            <a:r>
              <a:rPr lang="de-DE" dirty="0" err="1"/>
              <a:t>Chitinbiosynthese</a:t>
            </a:r>
            <a:r>
              <a:rPr lang="de-DE" dirty="0"/>
              <a:t> (Häutung zwischen versch. Entwicklungsstadien), aber die meisten eingesetzten Wirkstoffe in Pflanzenschutzmitteln gehören zu den Neurotoxinen</a:t>
            </a:r>
            <a:endParaRPr dirty="0"/>
          </a:p>
          <a:p>
            <a:pPr marL="0" marR="0" lvl="0" indent="0" algn="l" defTabSz="914400">
              <a:lnSpc>
                <a:spcPct val="150000"/>
              </a:lnSpc>
              <a:spcBef>
                <a:spcPts val="600"/>
              </a:spcBef>
              <a:spcAft>
                <a:spcPts val="0"/>
              </a:spcAft>
              <a:buClrTx/>
              <a:buSzTx/>
              <a:buFont typeface="Symbol"/>
              <a:buNone/>
              <a:defRPr/>
            </a:pPr>
            <a:endParaRPr lang="de-DE" u="sng" dirty="0"/>
          </a:p>
          <a:p>
            <a:pPr marL="0" marR="0" lvl="0" indent="0" algn="l" defTabSz="914400">
              <a:lnSpc>
                <a:spcPct val="150000"/>
              </a:lnSpc>
              <a:spcBef>
                <a:spcPts val="600"/>
              </a:spcBef>
              <a:spcAft>
                <a:spcPts val="0"/>
              </a:spcAft>
              <a:buClrTx/>
              <a:buSzTx/>
              <a:buFont typeface="Symbol"/>
              <a:buNone/>
              <a:defRPr/>
            </a:pPr>
            <a:r>
              <a:rPr lang="de-DE" u="sng" dirty="0"/>
              <a:t>Quellen Fotos:</a:t>
            </a:r>
          </a:p>
          <a:p>
            <a:r>
              <a:rPr lang="de-DE" dirty="0"/>
              <a:t>Abb. 1 - https://www.researchgate.net/publication/339494645_Toxizitat_der_Tabakpflanze_Giftpflanze_des_Jahres_2009Toxicity_of_the_tobacco_plant_poisonous_plant_of_the_year_2009, A.-L. </a:t>
            </a:r>
            <a:r>
              <a:rPr lang="de-DE" dirty="0" err="1"/>
              <a:t>Kloft</a:t>
            </a:r>
            <a:r>
              <a:rPr lang="de-DE" dirty="0"/>
              <a:t>, Nicole Zulauf, Gerhard Maximilian </a:t>
            </a:r>
            <a:r>
              <a:rPr lang="de-DE" dirty="0" err="1"/>
              <a:t>Oremek</a:t>
            </a:r>
            <a:r>
              <a:rPr lang="de-DE" dirty="0"/>
              <a:t>, 2020, </a:t>
            </a:r>
            <a:r>
              <a:rPr lang="de-DE" sz="1200" b="0" i="0" kern="1200" dirty="0">
                <a:solidFill>
                  <a:schemeClr val="tx1"/>
                </a:solidFill>
                <a:effectLst/>
                <a:latin typeface="+mn-lt"/>
                <a:ea typeface="+mn-ea"/>
                <a:cs typeface="+mn-cs"/>
              </a:rPr>
              <a:t>Zentralblatt für Arbeitsmedizin, Arbeitsschutz und Ergonomie, 70(1), DOI: </a:t>
            </a:r>
            <a:r>
              <a:rPr lang="de-DE" sz="1200" b="0" i="0" u="sng" kern="1200" dirty="0">
                <a:solidFill>
                  <a:schemeClr val="tx1"/>
                </a:solidFill>
                <a:effectLst/>
                <a:latin typeface="+mn-lt"/>
                <a:ea typeface="+mn-ea"/>
                <a:cs typeface="+mn-cs"/>
                <a:hlinkClick r:id="rId3"/>
              </a:rPr>
              <a:t>10.1007/s40664-020-00385-8</a:t>
            </a:r>
            <a:r>
              <a:rPr lang="de-DE" sz="1200" b="0" i="0" u="none" kern="1200" dirty="0">
                <a:solidFill>
                  <a:schemeClr val="tx1"/>
                </a:solidFill>
                <a:effectLst/>
                <a:latin typeface="+mn-lt"/>
                <a:ea typeface="+mn-ea"/>
                <a:cs typeface="+mn-cs"/>
              </a:rPr>
              <a:t>, Lizenz: CC BY 4.0 (https://creativecommons.org/licenses/by/4.0), Bild wurde zugeschnitten</a:t>
            </a:r>
            <a:endParaRPr lang="de-DE" sz="1200" b="0" i="0" kern="1200" dirty="0">
              <a:solidFill>
                <a:schemeClr val="tx1"/>
              </a:solidFill>
              <a:effectLst/>
              <a:latin typeface="+mn-lt"/>
              <a:ea typeface="+mn-ea"/>
              <a:cs typeface="+mn-cs"/>
            </a:endParaRPr>
          </a:p>
          <a:p>
            <a:pPr marL="0" marR="0" lvl="0" indent="0" algn="l" defTabSz="914400">
              <a:lnSpc>
                <a:spcPct val="150000"/>
              </a:lnSpc>
              <a:spcBef>
                <a:spcPts val="600"/>
              </a:spcBef>
              <a:spcAft>
                <a:spcPts val="0"/>
              </a:spcAft>
              <a:buClrTx/>
              <a:buSzTx/>
              <a:buFont typeface="Symbol"/>
              <a:buNone/>
              <a:defRPr/>
            </a:pPr>
            <a:r>
              <a:rPr lang="de-DE" dirty="0"/>
              <a:t>Abb. 2 - https://ccnull.de/foto/zigaretten/1001177, Foto: Tim </a:t>
            </a:r>
            <a:r>
              <a:rPr lang="de-DE" sz="1200" b="0" i="0" dirty="0">
                <a:solidFill>
                  <a:schemeClr val="tx1"/>
                </a:solidFill>
                <a:effectLst/>
                <a:latin typeface="+mn-lt"/>
                <a:ea typeface="+mn-ea"/>
                <a:cs typeface="+mn-cs"/>
              </a:rPr>
              <a:t>Reckmann, CC BY 2.0 DE (https://creativecommons.org/licenses/by/2.0/de/)</a:t>
            </a:r>
            <a:endParaRPr lang="de-DE" dirty="0"/>
          </a:p>
          <a:p>
            <a:pPr marL="0" marR="0" lvl="0" indent="0" algn="l" defTabSz="914400">
              <a:lnSpc>
                <a:spcPct val="150000"/>
              </a:lnSpc>
              <a:spcBef>
                <a:spcPts val="600"/>
              </a:spcBef>
              <a:spcAft>
                <a:spcPts val="0"/>
              </a:spcAft>
              <a:buClrTx/>
              <a:buSzTx/>
              <a:buFont typeface="Symbol"/>
              <a:buNone/>
              <a:defRPr/>
            </a:pPr>
            <a:r>
              <a:rPr lang="de-DE" dirty="0"/>
              <a:t>Abb. 3 – https://flora-on.pt/#/hD4Ib , Foto: Paulo Ventura </a:t>
            </a:r>
            <a:r>
              <a:rPr lang="de-DE" dirty="0" err="1"/>
              <a:t>Araujo</a:t>
            </a:r>
            <a:r>
              <a:rPr lang="de-DE" dirty="0"/>
              <a:t>, CC BY 4.0 (https://creativecommons.org/licenses/by-nc/4.0), Bild wurde zugeschnitten</a:t>
            </a:r>
          </a:p>
          <a:p>
            <a:pPr marL="0" marR="0" lvl="0" indent="0" algn="l" defTabSz="914400">
              <a:lnSpc>
                <a:spcPct val="150000"/>
              </a:lnSpc>
              <a:spcBef>
                <a:spcPts val="600"/>
              </a:spcBef>
              <a:spcAft>
                <a:spcPts val="0"/>
              </a:spcAft>
              <a:buClrTx/>
              <a:buSzTx/>
              <a:buFont typeface="Symbol"/>
              <a:buNone/>
              <a:defRPr/>
            </a:pPr>
            <a:r>
              <a:rPr lang="de-DE" dirty="0"/>
              <a:t>Abb. 4 – https://www.flickr.com/photos/nanpalmero/11519939813 , Foto: Nan </a:t>
            </a:r>
            <a:r>
              <a:rPr lang="de-DE" dirty="0" err="1"/>
              <a:t>Palmero</a:t>
            </a:r>
            <a:r>
              <a:rPr lang="de-DE" dirty="0"/>
              <a:t>, CC BY 2.0 (https://creativecommons.org/licenses/by/2.0/deed.de), Bild wurde zugeschnitten</a:t>
            </a:r>
          </a:p>
          <a:p>
            <a:pPr marL="0" marR="0" lvl="0" indent="0" algn="l" defTabSz="914400">
              <a:lnSpc>
                <a:spcPct val="150000"/>
              </a:lnSpc>
              <a:spcBef>
                <a:spcPts val="600"/>
              </a:spcBef>
              <a:spcAft>
                <a:spcPts val="0"/>
              </a:spcAft>
              <a:buClrTx/>
              <a:buSzTx/>
              <a:buFont typeface="Symbol"/>
              <a:buNone/>
              <a:defRPr/>
            </a:pPr>
            <a:r>
              <a:rPr lang="de-DE" dirty="0"/>
              <a:t>Abb. 5 – https://pixnio.com/de/wissenschaft/mikroskopische-aufnahmen/botulismus-clostridium-botulinum/gramm-positiv-clostridium-botulinum-bacillus-botulinus, </a:t>
            </a:r>
            <a:r>
              <a:rPr lang="de-DE" dirty="0" err="1"/>
              <a:t>by</a:t>
            </a:r>
            <a:r>
              <a:rPr lang="de-DE" dirty="0"/>
              <a:t> </a:t>
            </a:r>
            <a:r>
              <a:rPr lang="de-DE" sz="1200" b="0" i="0" dirty="0">
                <a:solidFill>
                  <a:schemeClr val="tx1"/>
                </a:solidFill>
                <a:effectLst/>
                <a:latin typeface="+mn-lt"/>
                <a:ea typeface="+mn-ea"/>
                <a:cs typeface="+mn-cs"/>
              </a:rPr>
              <a:t>USCDCP,</a:t>
            </a:r>
            <a:r>
              <a:rPr lang="de-DE" dirty="0"/>
              <a:t> CC0 (https://creativecommons.org/publicdomain/zero/1.0/)</a:t>
            </a:r>
          </a:p>
          <a:p>
            <a:pPr marL="0" marR="0" lvl="0" indent="0" algn="l" defTabSz="914400">
              <a:lnSpc>
                <a:spcPct val="150000"/>
              </a:lnSpc>
              <a:spcBef>
                <a:spcPts val="600"/>
              </a:spcBef>
              <a:spcAft>
                <a:spcPts val="0"/>
              </a:spcAft>
              <a:buClrTx/>
              <a:buSzTx/>
              <a:buFont typeface="Symbol"/>
              <a:buNone/>
              <a:defRPr/>
            </a:pPr>
            <a:r>
              <a:rPr lang="de-DE" dirty="0"/>
              <a:t>Abb. 6 – https://www.belvisomedicalspa.com/synergistic-skincare-how-to-safely-and-effectively-combine-botox-with-chemical-peels, CC BY-NC 4.0 (https://creativecommons.org/licenses/by-nc/4.0/), Bild wurde zugeschnitten</a:t>
            </a:r>
          </a:p>
        </p:txBody>
      </p:sp>
      <p:sp>
        <p:nvSpPr>
          <p:cNvPr id="384201293" name="Foliennummernplatzhalter 3"/>
          <p:cNvSpPr>
            <a:spLocks noGrp="1"/>
          </p:cNvSpPr>
          <p:nvPr>
            <p:ph type="sldNum" sz="quarter" idx="5"/>
          </p:nvPr>
        </p:nvSpPr>
        <p:spPr bwMode="auto"/>
        <p:txBody>
          <a:bodyPr/>
          <a:lstStyle/>
          <a:p>
            <a:pPr>
              <a:defRPr/>
            </a:pPr>
            <a:fld id="{C1EEEDFD-5915-4F7B-B712-75E9BB55AD12}" type="slidenum">
              <a:rPr lang="de-DE"/>
              <a:t>11</a:t>
            </a:fld>
            <a:endParaRPr lang="de-DE"/>
          </a:p>
        </p:txBody>
      </p:sp>
    </p:spTree>
    <p:extLst>
      <p:ext uri="{BB962C8B-B14F-4D97-AF65-F5344CB8AC3E}">
        <p14:creationId xmlns:p14="http://schemas.microsoft.com/office/powerpoint/2010/main" val="2672156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9419633" name="Folienbildplatzhalter 1"/>
          <p:cNvSpPr>
            <a:spLocks noGrp="1" noRot="1" noChangeAspect="1"/>
          </p:cNvSpPr>
          <p:nvPr>
            <p:ph type="sldImg"/>
          </p:nvPr>
        </p:nvSpPr>
        <p:spPr bwMode="auto"/>
      </p:sp>
      <p:sp>
        <p:nvSpPr>
          <p:cNvPr id="1742666941" name="Notizenplatzhalter 2"/>
          <p:cNvSpPr>
            <a:spLocks noGrp="1"/>
          </p:cNvSpPr>
          <p:nvPr>
            <p:ph type="body" idx="1"/>
          </p:nvPr>
        </p:nvSpPr>
        <p:spPr bwMode="auto"/>
        <p:txBody>
          <a:bodyPr/>
          <a:lstStyle/>
          <a:p>
            <a:pPr marL="171450" marR="0" lvl="0" indent="-171450" algn="l" defTabSz="914400">
              <a:lnSpc>
                <a:spcPct val="100000"/>
              </a:lnSpc>
              <a:spcBef>
                <a:spcPts val="0"/>
              </a:spcBef>
              <a:spcAft>
                <a:spcPts val="0"/>
              </a:spcAft>
              <a:buClrTx/>
              <a:buSzTx/>
              <a:buFont typeface="Arial"/>
              <a:buChar char="•"/>
              <a:defRPr/>
            </a:pPr>
            <a:r>
              <a:rPr lang="de-DE" dirty="0"/>
              <a:t>Siehe</a:t>
            </a:r>
            <a:r>
              <a:rPr lang="de-DE" baseline="0" dirty="0"/>
              <a:t> Folie</a:t>
            </a:r>
          </a:p>
          <a:p>
            <a:pPr marL="171450" marR="0" lvl="0" indent="-171450" algn="l" defTabSz="914400">
              <a:lnSpc>
                <a:spcPct val="100000"/>
              </a:lnSpc>
              <a:spcBef>
                <a:spcPts val="0"/>
              </a:spcBef>
              <a:spcAft>
                <a:spcPts val="0"/>
              </a:spcAft>
              <a:buClrTx/>
              <a:buSzTx/>
              <a:buFont typeface="Arial"/>
              <a:buChar char="•"/>
              <a:defRPr/>
            </a:pPr>
            <a:r>
              <a:rPr lang="de-DE" dirty="0"/>
              <a:t>Acetylcholin-Agonisten haben nicht nur Bedeutung als Insektenbekämpfungsmittel, sondern haben auch die Kenntnisse über die Biochemie der </a:t>
            </a:r>
            <a:r>
              <a:rPr lang="de-DE" dirty="0" err="1"/>
              <a:t>nicotinischen</a:t>
            </a:r>
            <a:r>
              <a:rPr lang="de-DE" dirty="0"/>
              <a:t> Acetylcholin-Rezeptoren von Insekten enorm erweitert</a:t>
            </a:r>
            <a:endParaRPr dirty="0"/>
          </a:p>
          <a:p>
            <a:pPr marL="171450" marR="0" lvl="0" indent="-171450" algn="l" defTabSz="914400">
              <a:lnSpc>
                <a:spcPct val="100000"/>
              </a:lnSpc>
              <a:spcBef>
                <a:spcPts val="0"/>
              </a:spcBef>
              <a:spcAft>
                <a:spcPts val="0"/>
              </a:spcAft>
              <a:buClrTx/>
              <a:buSzTx/>
              <a:buFont typeface="Arial"/>
              <a:buChar char="•"/>
              <a:defRPr/>
            </a:pPr>
            <a:r>
              <a:rPr lang="de-DE" dirty="0"/>
              <a:t>Selektivität wird diskutiert (z.B. in Bezug auf Bienenschädlichkeit):</a:t>
            </a:r>
          </a:p>
          <a:p>
            <a:pPr marL="1085850" lvl="2" indent="-171450">
              <a:buFont typeface="Arial" panose="020B0604020202020204" pitchFamily="34" charset="0"/>
              <a:buChar char="•"/>
            </a:pPr>
            <a:r>
              <a:rPr lang="de-DE" b="0" dirty="0" err="1"/>
              <a:t>Flupyradifuron</a:t>
            </a:r>
            <a:r>
              <a:rPr lang="de-DE" b="0" dirty="0"/>
              <a:t> wird als "bienenfreundlicher" als viele </a:t>
            </a:r>
            <a:r>
              <a:rPr lang="de-DE" b="0" dirty="0" err="1"/>
              <a:t>Neonicotinoide</a:t>
            </a:r>
            <a:r>
              <a:rPr lang="de-DE" b="0" dirty="0"/>
              <a:t> vermarktet.</a:t>
            </a:r>
          </a:p>
          <a:p>
            <a:pPr marL="1085850" lvl="2" indent="-171450">
              <a:buFont typeface="Arial" panose="020B0604020202020204" pitchFamily="34" charset="0"/>
              <a:buChar char="•"/>
            </a:pPr>
            <a:r>
              <a:rPr lang="de-DE" b="0" dirty="0"/>
              <a:t>In akuten Toxizitätstests (LD₅₀ oral und kontakt) zeigt es eine geringere Toxizität für Honigbienen.</a:t>
            </a:r>
          </a:p>
          <a:p>
            <a:pPr marL="1085850" lvl="2" indent="-171450">
              <a:buFont typeface="Arial" panose="020B0604020202020204" pitchFamily="34" charset="0"/>
              <a:buChar char="•"/>
            </a:pPr>
            <a:r>
              <a:rPr lang="de-DE" b="0" dirty="0"/>
              <a:t>Aber: Subletale Effekte (z. B. auf Verhalten und Orientierung) können nicht ausgeschlossen werden, vor allem bei chronischer Exposition oder Mischbelastungen mit anderen Pestiziden</a:t>
            </a:r>
          </a:p>
          <a:p>
            <a:pPr marL="628650" marR="0" lvl="1" indent="-171450" algn="l" defTabSz="914400">
              <a:lnSpc>
                <a:spcPct val="100000"/>
              </a:lnSpc>
              <a:spcBef>
                <a:spcPts val="0"/>
              </a:spcBef>
              <a:spcAft>
                <a:spcPts val="0"/>
              </a:spcAft>
              <a:buClrTx/>
              <a:buSzTx/>
              <a:buFont typeface="Arial"/>
              <a:buChar char="•"/>
              <a:defRPr/>
            </a:pPr>
            <a:endParaRPr dirty="0"/>
          </a:p>
        </p:txBody>
      </p:sp>
      <p:sp>
        <p:nvSpPr>
          <p:cNvPr id="1762886018" name="Foliennummernplatzhalter 3"/>
          <p:cNvSpPr>
            <a:spLocks noGrp="1"/>
          </p:cNvSpPr>
          <p:nvPr>
            <p:ph type="sldNum" sz="quarter" idx="5"/>
          </p:nvPr>
        </p:nvSpPr>
        <p:spPr bwMode="auto"/>
        <p:txBody>
          <a:bodyPr/>
          <a:lstStyle/>
          <a:p>
            <a:pPr>
              <a:defRPr/>
            </a:pPr>
            <a:fld id="{C1EEEDFD-5915-4F7B-B712-75E9BB55AD12}" type="slidenum">
              <a:rPr lang="de-DE"/>
              <a:t>12</a:t>
            </a:fld>
            <a:endParaRPr lang="de-DE"/>
          </a:p>
        </p:txBody>
      </p:sp>
    </p:spTree>
    <p:extLst>
      <p:ext uri="{BB962C8B-B14F-4D97-AF65-F5344CB8AC3E}">
        <p14:creationId xmlns:p14="http://schemas.microsoft.com/office/powerpoint/2010/main" val="11584993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690515955" name="Folienbildplatzhalter 1"/>
          <p:cNvSpPr>
            <a:spLocks noGrp="1" noRot="1" noChangeAspect="1"/>
          </p:cNvSpPr>
          <p:nvPr>
            <p:ph type="sldImg"/>
          </p:nvPr>
        </p:nvSpPr>
        <p:spPr bwMode="auto"/>
      </p:sp>
      <p:sp>
        <p:nvSpPr>
          <p:cNvPr id="1122392448" name="Notizenplatzhalter 2"/>
          <p:cNvSpPr>
            <a:spLocks noGrp="1"/>
          </p:cNvSpPr>
          <p:nvPr>
            <p:ph type="body" idx="1"/>
          </p:nvPr>
        </p:nvSpPr>
        <p:spPr bwMode="auto"/>
        <p:txBody>
          <a:bodyPr/>
          <a:lstStyle/>
          <a:p>
            <a:r>
              <a:rPr lang="de-DE" b="1" dirty="0"/>
              <a:t>Heute schauen</a:t>
            </a:r>
            <a:r>
              <a:rPr lang="de-DE" b="1" baseline="0" dirty="0"/>
              <a:t> wir uns </a:t>
            </a:r>
            <a:r>
              <a:rPr lang="de-DE" b="1" dirty="0" err="1"/>
              <a:t>Flupyradifuron</a:t>
            </a:r>
            <a:r>
              <a:rPr lang="de-DE" b="1" baseline="0" dirty="0"/>
              <a:t> an: </a:t>
            </a:r>
            <a:endParaRPr lang="de-DE" b="1" dirty="0"/>
          </a:p>
          <a:p>
            <a:pPr marL="628650" lvl="1" indent="-171450">
              <a:buFont typeface="Arial" panose="020B0604020202020204" pitchFamily="34" charset="0"/>
              <a:buChar char="•"/>
            </a:pPr>
            <a:r>
              <a:rPr lang="de-DE" b="0" dirty="0"/>
              <a:t>Systemisches Insektizid aus der chemischen Klasse der </a:t>
            </a:r>
            <a:r>
              <a:rPr lang="de-DE" b="0" dirty="0" err="1"/>
              <a:t>Butenolide</a:t>
            </a:r>
            <a:r>
              <a:rPr lang="de-DE" b="0" dirty="0"/>
              <a:t> (Handelsname </a:t>
            </a:r>
            <a:r>
              <a:rPr lang="de-DE" b="0" dirty="0" err="1"/>
              <a:t>Sivanto</a:t>
            </a:r>
            <a:r>
              <a:rPr lang="de-DE" b="0" dirty="0"/>
              <a:t>®)</a:t>
            </a:r>
          </a:p>
          <a:p>
            <a:r>
              <a:rPr lang="de-DE" b="0" dirty="0"/>
              <a:t>	</a:t>
            </a:r>
            <a:r>
              <a:rPr lang="de-DE" b="0" dirty="0">
                <a:sym typeface="Wingdings" panose="05000000000000000000" pitchFamily="2" charset="2"/>
              </a:rPr>
              <a:t> </a:t>
            </a:r>
            <a:r>
              <a:rPr lang="de-DE" b="0" dirty="0"/>
              <a:t>Schnelle Aufnahme durch die Pflanze (über Blätter und Wurzeln)</a:t>
            </a:r>
          </a:p>
          <a:p>
            <a:r>
              <a:rPr lang="de-DE" b="0" dirty="0"/>
              <a:t>	</a:t>
            </a:r>
            <a:r>
              <a:rPr lang="de-DE" b="0" dirty="0">
                <a:sym typeface="Wingdings" panose="05000000000000000000" pitchFamily="2" charset="2"/>
              </a:rPr>
              <a:t> systemische Verteilung (</a:t>
            </a:r>
            <a:r>
              <a:rPr lang="de-DE" b="0" dirty="0"/>
              <a:t>Translokation) über das Xylem</a:t>
            </a:r>
            <a:r>
              <a:rPr lang="de-DE" b="0" baseline="0" dirty="0"/>
              <a:t> der Pflanze </a:t>
            </a:r>
            <a:endParaRPr lang="de-DE" b="0" dirty="0"/>
          </a:p>
          <a:p>
            <a:r>
              <a:rPr lang="de-DE" b="0" dirty="0"/>
              <a:t>	</a:t>
            </a:r>
            <a:r>
              <a:rPr lang="de-DE" b="0" dirty="0">
                <a:sym typeface="Wingdings" panose="05000000000000000000" pitchFamily="2" charset="2"/>
              </a:rPr>
              <a:t> </a:t>
            </a:r>
            <a:r>
              <a:rPr lang="de-DE" b="0" dirty="0"/>
              <a:t>Schützt auch neu gebildete Pflanzenteile</a:t>
            </a:r>
          </a:p>
          <a:p>
            <a:r>
              <a:rPr lang="de-DE" b="0" dirty="0"/>
              <a:t>	</a:t>
            </a:r>
            <a:r>
              <a:rPr lang="de-DE" b="0" dirty="0">
                <a:sym typeface="Wingdings" panose="05000000000000000000" pitchFamily="2" charset="2"/>
              </a:rPr>
              <a:t> </a:t>
            </a:r>
            <a:r>
              <a:rPr lang="de-DE" b="0" dirty="0"/>
              <a:t>Residualwirkung über mehrere Tage bis Wochen</a:t>
            </a:r>
          </a:p>
          <a:p>
            <a:endParaRPr lang="de-DE" b="0" dirty="0"/>
          </a:p>
          <a:p>
            <a:pPr marL="628650" lvl="1" indent="-171450">
              <a:buFont typeface="Arial" panose="020B0604020202020204" pitchFamily="34" charset="0"/>
              <a:buChar char="•"/>
            </a:pPr>
            <a:r>
              <a:rPr lang="de-DE" b="0" dirty="0"/>
              <a:t>Bekämpft breite Palette von saugenden Insekten wie Blattläuse, Weiße Fliegen, Thripse und Zikaden</a:t>
            </a:r>
          </a:p>
          <a:p>
            <a:pPr marL="628650" lvl="1" indent="-171450">
              <a:buFont typeface="Arial" panose="020B0604020202020204" pitchFamily="34" charset="0"/>
              <a:buChar char="•"/>
            </a:pPr>
            <a:endParaRPr lang="de-DE" b="0" dirty="0"/>
          </a:p>
          <a:p>
            <a:pPr marL="0" lvl="0" indent="0">
              <a:buFont typeface="Arial" panose="020B0604020202020204" pitchFamily="34" charset="0"/>
              <a:buNone/>
            </a:pPr>
            <a:r>
              <a:rPr lang="de-DE" b="1" dirty="0"/>
              <a:t>Wirkmechanismus auf molekularer Ebene:</a:t>
            </a:r>
          </a:p>
          <a:p>
            <a:pPr marL="628650" lvl="1" indent="-171450">
              <a:buFont typeface="Arial" panose="020B0604020202020204" pitchFamily="34" charset="0"/>
              <a:buChar char="•"/>
            </a:pPr>
            <a:r>
              <a:rPr lang="de-DE" b="0" dirty="0"/>
              <a:t>Wirkt</a:t>
            </a:r>
            <a:r>
              <a:rPr lang="de-DE" b="0" baseline="0" dirty="0"/>
              <a:t> als </a:t>
            </a:r>
            <a:r>
              <a:rPr lang="de-DE" b="0" dirty="0"/>
              <a:t>Agonist von </a:t>
            </a:r>
            <a:r>
              <a:rPr lang="de-DE" b="0" dirty="0" err="1"/>
              <a:t>nikotinischen</a:t>
            </a:r>
            <a:r>
              <a:rPr lang="de-DE" b="0" dirty="0"/>
              <a:t> </a:t>
            </a:r>
            <a:r>
              <a:rPr lang="de-DE" b="0" dirty="0" err="1"/>
              <a:t>Acetylcholinrezeptoren</a:t>
            </a:r>
            <a:r>
              <a:rPr lang="de-DE" b="0" dirty="0"/>
              <a:t> (</a:t>
            </a:r>
            <a:r>
              <a:rPr lang="de-DE" b="0" dirty="0" err="1"/>
              <a:t>nAChR</a:t>
            </a:r>
            <a:r>
              <a:rPr lang="de-DE" b="0" dirty="0"/>
              <a:t>) im zentralen Nervensystem von Insekten</a:t>
            </a:r>
          </a:p>
          <a:p>
            <a:pPr marL="628650" lvl="1" indent="-171450">
              <a:buFont typeface="Arial" panose="020B0604020202020204" pitchFamily="34" charset="0"/>
              <a:buChar char="•"/>
            </a:pPr>
            <a:r>
              <a:rPr lang="de-DE" b="0" dirty="0"/>
              <a:t>Ähnelt in der Wirkung den </a:t>
            </a:r>
            <a:r>
              <a:rPr lang="de-DE" b="0" dirty="0" err="1"/>
              <a:t>Neonicotinoiden</a:t>
            </a:r>
            <a:r>
              <a:rPr lang="de-DE" b="0" dirty="0"/>
              <a:t>, gehört aber chemisch nicht zur gleichen Klasse</a:t>
            </a:r>
          </a:p>
          <a:p>
            <a:pPr marL="628650" lvl="1" indent="-171450">
              <a:buFont typeface="Arial" panose="020B0604020202020204" pitchFamily="34" charset="0"/>
              <a:buChar char="•"/>
            </a:pPr>
            <a:endParaRPr lang="de-DE" b="0" dirty="0"/>
          </a:p>
          <a:p>
            <a:r>
              <a:rPr lang="de-DE" b="1" dirty="0"/>
              <a:t>Zielstruktur:</a:t>
            </a:r>
          </a:p>
          <a:p>
            <a:r>
              <a:rPr lang="de-DE" b="0" dirty="0" err="1"/>
              <a:t>nAChR</a:t>
            </a:r>
            <a:r>
              <a:rPr lang="de-DE" b="0" dirty="0"/>
              <a:t> (</a:t>
            </a:r>
            <a:r>
              <a:rPr lang="de-DE" b="0" dirty="0" err="1"/>
              <a:t>nikotinischer</a:t>
            </a:r>
            <a:r>
              <a:rPr lang="de-DE" b="0" dirty="0"/>
              <a:t> </a:t>
            </a:r>
            <a:r>
              <a:rPr lang="de-DE" b="0" dirty="0" err="1"/>
              <a:t>Acetylcholinrezeptor</a:t>
            </a:r>
            <a:r>
              <a:rPr lang="de-DE" b="0" dirty="0"/>
              <a:t>) auf post-synaptischen Nervenzellen </a:t>
            </a:r>
            <a:r>
              <a:rPr lang="de-DE" b="0" dirty="0">
                <a:sym typeface="Wingdings" panose="05000000000000000000" pitchFamily="2" charset="2"/>
              </a:rPr>
              <a:t> siehe Markierung</a:t>
            </a:r>
          </a:p>
          <a:p>
            <a:endParaRPr lang="de-DE" b="0" dirty="0"/>
          </a:p>
          <a:p>
            <a:r>
              <a:rPr lang="de-DE" b="1" dirty="0"/>
              <a:t>Mechanismus:</a:t>
            </a:r>
          </a:p>
          <a:p>
            <a:pPr marL="685800" lvl="1" indent="-228600">
              <a:buFont typeface="+mj-lt"/>
              <a:buAutoNum type="arabicPeriod"/>
            </a:pPr>
            <a:r>
              <a:rPr lang="de-DE" b="1" dirty="0"/>
              <a:t>Bindung an den Rezeptor</a:t>
            </a:r>
            <a:r>
              <a:rPr lang="de-DE" dirty="0"/>
              <a:t>: </a:t>
            </a:r>
            <a:r>
              <a:rPr lang="de-DE" dirty="0" err="1"/>
              <a:t>Flupyradifuron</a:t>
            </a:r>
            <a:r>
              <a:rPr lang="de-DE" dirty="0"/>
              <a:t> bindet selektiv an </a:t>
            </a:r>
            <a:r>
              <a:rPr lang="de-DE" dirty="0" err="1"/>
              <a:t>nAChRs</a:t>
            </a:r>
            <a:r>
              <a:rPr lang="de-DE" dirty="0"/>
              <a:t>.</a:t>
            </a:r>
          </a:p>
          <a:p>
            <a:pPr marL="685800" lvl="1" indent="-228600">
              <a:buFont typeface="+mj-lt"/>
              <a:buAutoNum type="arabicPeriod"/>
            </a:pPr>
            <a:r>
              <a:rPr lang="de-DE" b="1" dirty="0"/>
              <a:t>Überstimulation</a:t>
            </a:r>
            <a:r>
              <a:rPr lang="de-DE" dirty="0"/>
              <a:t>: Durch dauerhafte Aktivierung der Rezeptoren wird eine konstante neuronale Erregung verursacht</a:t>
            </a:r>
          </a:p>
          <a:p>
            <a:pPr marL="685800" lvl="1" indent="-228600">
              <a:buFont typeface="+mj-lt"/>
              <a:buAutoNum type="arabicPeriod"/>
            </a:pPr>
            <a:r>
              <a:rPr lang="de-DE" b="1" dirty="0"/>
              <a:t>Nervenschädigung</a:t>
            </a:r>
            <a:r>
              <a:rPr lang="de-DE" dirty="0"/>
              <a:t>: Dies führt zu Desorientierung, Bewegungsstörungen, Fresshemmung und schließlich Lähmung</a:t>
            </a:r>
          </a:p>
          <a:p>
            <a:pPr marL="685800" lvl="1" indent="-228600">
              <a:buFont typeface="+mj-lt"/>
              <a:buAutoNum type="arabicPeriod"/>
            </a:pPr>
            <a:r>
              <a:rPr lang="de-DE" b="1" dirty="0"/>
              <a:t>Tod des Insekts</a:t>
            </a:r>
            <a:r>
              <a:rPr lang="de-DE" dirty="0"/>
              <a:t>: Der Tod tritt durch Erschöpfung und Ausfall lebenswichtiger Funktionen ein</a:t>
            </a:r>
          </a:p>
          <a:p>
            <a:pPr marL="457200" lvl="1" indent="0">
              <a:buFont typeface="+mj-lt"/>
              <a:buNone/>
            </a:pPr>
            <a:endParaRPr lang="de-DE" dirty="0"/>
          </a:p>
          <a:p>
            <a:pPr marL="0" marR="0" lvl="0" indent="0" algn="l" defTabSz="914400">
              <a:lnSpc>
                <a:spcPct val="150000"/>
              </a:lnSpc>
              <a:spcBef>
                <a:spcPts val="600"/>
              </a:spcBef>
              <a:spcAft>
                <a:spcPts val="0"/>
              </a:spcAft>
              <a:buClrTx/>
              <a:buSzTx/>
              <a:buFont typeface="Symbol"/>
              <a:buNone/>
              <a:defRPr/>
            </a:pPr>
            <a:endParaRPr lang="de-DE" u="sng" dirty="0"/>
          </a:p>
        </p:txBody>
      </p:sp>
      <p:sp>
        <p:nvSpPr>
          <p:cNvPr id="384201293" name="Foliennummernplatzhalter 3"/>
          <p:cNvSpPr>
            <a:spLocks noGrp="1"/>
          </p:cNvSpPr>
          <p:nvPr>
            <p:ph type="sldNum" sz="quarter" idx="5"/>
          </p:nvPr>
        </p:nvSpPr>
        <p:spPr bwMode="auto"/>
        <p:txBody>
          <a:bodyPr/>
          <a:lstStyle/>
          <a:p>
            <a:pPr>
              <a:defRPr/>
            </a:pPr>
            <a:fld id="{C1EEEDFD-5915-4F7B-B712-75E9BB55AD12}" type="slidenum">
              <a:rPr lang="de-DE"/>
              <a:t>13</a:t>
            </a:fld>
            <a:endParaRPr lang="de-DE"/>
          </a:p>
        </p:txBody>
      </p:sp>
    </p:spTree>
    <p:extLst>
      <p:ext uri="{BB962C8B-B14F-4D97-AF65-F5344CB8AC3E}">
        <p14:creationId xmlns:p14="http://schemas.microsoft.com/office/powerpoint/2010/main" val="8283225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41336648" name="Folienbildplatzhalter 1"/>
          <p:cNvSpPr>
            <a:spLocks noGrp="1" noRot="1" noChangeAspect="1"/>
          </p:cNvSpPr>
          <p:nvPr>
            <p:ph type="sldImg"/>
          </p:nvPr>
        </p:nvSpPr>
        <p:spPr bwMode="auto"/>
      </p:sp>
      <p:sp>
        <p:nvSpPr>
          <p:cNvPr id="845731463" name="Notizenplatzhalter 2"/>
          <p:cNvSpPr>
            <a:spLocks noGrp="1"/>
          </p:cNvSpPr>
          <p:nvPr>
            <p:ph type="body" idx="1"/>
          </p:nvPr>
        </p:nvSpPr>
        <p:spPr bwMode="auto"/>
        <p:txBody>
          <a:bodyPr/>
          <a:lstStyle/>
          <a:p>
            <a:pPr marL="342900" marR="0" lvl="0" indent="-342900" algn="l" defTabSz="914400">
              <a:lnSpc>
                <a:spcPct val="150000"/>
              </a:lnSpc>
              <a:spcBef>
                <a:spcPts val="600"/>
              </a:spcBef>
              <a:spcAft>
                <a:spcPts val="0"/>
              </a:spcAft>
              <a:buClrTx/>
              <a:buSzTx/>
              <a:buFont typeface="Symbol"/>
              <a:buChar char=""/>
              <a:defRPr/>
            </a:pPr>
            <a:endParaRPr lang="de-DE"/>
          </a:p>
        </p:txBody>
      </p:sp>
      <p:sp>
        <p:nvSpPr>
          <p:cNvPr id="1286014580" name="Foliennummernplatzhalter 3"/>
          <p:cNvSpPr>
            <a:spLocks noGrp="1"/>
          </p:cNvSpPr>
          <p:nvPr>
            <p:ph type="sldNum" sz="quarter" idx="5"/>
          </p:nvPr>
        </p:nvSpPr>
        <p:spPr bwMode="auto"/>
        <p:txBody>
          <a:bodyPr/>
          <a:lstStyle/>
          <a:p>
            <a:pPr>
              <a:defRPr/>
            </a:pPr>
            <a:fld id="{C1EEEDFD-5915-4F7B-B712-75E9BB55AD12}" type="slidenum">
              <a:rPr lang="de-DE"/>
              <a:t>14</a:t>
            </a:fld>
            <a:endParaRPr lang="de-DE"/>
          </a:p>
        </p:txBody>
      </p:sp>
    </p:spTree>
    <p:extLst>
      <p:ext uri="{BB962C8B-B14F-4D97-AF65-F5344CB8AC3E}">
        <p14:creationId xmlns:p14="http://schemas.microsoft.com/office/powerpoint/2010/main" val="3787383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110064059" name="Folienbildplatzhalter 1"/>
          <p:cNvSpPr>
            <a:spLocks noGrp="1" noRot="1" noChangeAspect="1"/>
          </p:cNvSpPr>
          <p:nvPr>
            <p:ph type="sldImg"/>
          </p:nvPr>
        </p:nvSpPr>
        <p:spPr bwMode="auto"/>
      </p:sp>
      <p:sp>
        <p:nvSpPr>
          <p:cNvPr id="1858941452" name="Notizenplatzhalter 2"/>
          <p:cNvSpPr>
            <a:spLocks noGrp="1"/>
          </p:cNvSpPr>
          <p:nvPr>
            <p:ph type="body" idx="1"/>
          </p:nvPr>
        </p:nvSpPr>
        <p:spPr bwMode="auto"/>
        <p:txBody>
          <a:bodyPr/>
          <a:lstStyle/>
          <a:p>
            <a:pPr marL="342900" marR="0" lvl="0" indent="-342900" algn="l" defTabSz="914400">
              <a:lnSpc>
                <a:spcPct val="150000"/>
              </a:lnSpc>
              <a:spcBef>
                <a:spcPts val="600"/>
              </a:spcBef>
              <a:spcAft>
                <a:spcPts val="0"/>
              </a:spcAft>
              <a:buClrTx/>
              <a:buSzTx/>
              <a:buFont typeface="Symbol"/>
              <a:buChar char=""/>
              <a:defRPr/>
            </a:pPr>
            <a:r>
              <a:rPr lang="de-DE" dirty="0"/>
              <a:t>Bezug zu und Behandlung von unterschiedlichen SDGs mit Unterstützung des Materials möglich</a:t>
            </a:r>
          </a:p>
          <a:p>
            <a:pPr marL="609600" marR="0" lvl="1" indent="-342900" algn="l" defTabSz="914400">
              <a:lnSpc>
                <a:spcPct val="150000"/>
              </a:lnSpc>
              <a:spcBef>
                <a:spcPts val="600"/>
              </a:spcBef>
              <a:spcAft>
                <a:spcPts val="0"/>
              </a:spcAft>
              <a:buClrTx/>
              <a:buSzTx/>
              <a:buFont typeface="Symbol"/>
              <a:buChar char=""/>
              <a:defRPr/>
            </a:pPr>
            <a:r>
              <a:rPr lang="de-DE" dirty="0"/>
              <a:t>Gesellschaftliche Ebene</a:t>
            </a:r>
          </a:p>
          <a:p>
            <a:pPr marL="342900" marR="0" lvl="0" indent="-342900" algn="l" defTabSz="914400">
              <a:lnSpc>
                <a:spcPct val="150000"/>
              </a:lnSpc>
              <a:spcBef>
                <a:spcPts val="600"/>
              </a:spcBef>
              <a:spcAft>
                <a:spcPts val="0"/>
              </a:spcAft>
              <a:buClrTx/>
              <a:buSzTx/>
              <a:buFont typeface="Symbol"/>
              <a:buChar char=""/>
              <a:defRPr/>
            </a:pPr>
            <a:r>
              <a:rPr lang="de-DE" dirty="0"/>
              <a:t>SDG: </a:t>
            </a:r>
            <a:r>
              <a:rPr lang="de-DE" dirty="0" err="1"/>
              <a:t>sustainable</a:t>
            </a:r>
            <a:r>
              <a:rPr lang="de-DE" dirty="0"/>
              <a:t> </a:t>
            </a:r>
            <a:r>
              <a:rPr lang="de-DE" dirty="0" err="1"/>
              <a:t>development</a:t>
            </a:r>
            <a:r>
              <a:rPr lang="de-DE" dirty="0"/>
              <a:t> </a:t>
            </a:r>
            <a:r>
              <a:rPr lang="de-DE" dirty="0" err="1"/>
              <a:t>goal</a:t>
            </a:r>
            <a:r>
              <a:rPr lang="de-DE" dirty="0"/>
              <a:t> (UN)</a:t>
            </a:r>
            <a:endParaRPr dirty="0"/>
          </a:p>
        </p:txBody>
      </p:sp>
      <p:sp>
        <p:nvSpPr>
          <p:cNvPr id="741832219" name="Foliennummernplatzhalter 3"/>
          <p:cNvSpPr>
            <a:spLocks noGrp="1"/>
          </p:cNvSpPr>
          <p:nvPr>
            <p:ph type="sldNum" sz="quarter" idx="5"/>
          </p:nvPr>
        </p:nvSpPr>
        <p:spPr bwMode="auto"/>
        <p:txBody>
          <a:bodyPr/>
          <a:lstStyle/>
          <a:p>
            <a:pPr>
              <a:defRPr/>
            </a:pPr>
            <a:fld id="{C1EEEDFD-5915-4F7B-B712-75E9BB55AD12}" type="slidenum">
              <a:rPr lang="de-DE"/>
              <a:t>15</a:t>
            </a:fld>
            <a:endParaRPr lang="de-DE"/>
          </a:p>
        </p:txBody>
      </p:sp>
    </p:spTree>
    <p:extLst>
      <p:ext uri="{BB962C8B-B14F-4D97-AF65-F5344CB8AC3E}">
        <p14:creationId xmlns:p14="http://schemas.microsoft.com/office/powerpoint/2010/main" val="2218445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094238148" name="Folienbildplatzhalter 1"/>
          <p:cNvSpPr>
            <a:spLocks noGrp="1" noRot="1" noChangeAspect="1"/>
          </p:cNvSpPr>
          <p:nvPr>
            <p:ph type="sldImg"/>
          </p:nvPr>
        </p:nvSpPr>
        <p:spPr bwMode="auto"/>
      </p:sp>
      <p:sp>
        <p:nvSpPr>
          <p:cNvPr id="1122158014" name="Notizenplatzhalter 2"/>
          <p:cNvSpPr>
            <a:spLocks noGrp="1"/>
          </p:cNvSpPr>
          <p:nvPr>
            <p:ph type="body" idx="1"/>
          </p:nvPr>
        </p:nvSpPr>
        <p:spPr bwMode="auto"/>
        <p:txBody>
          <a:bodyPr/>
          <a:lstStyle/>
          <a:p>
            <a:pPr marL="342900" lvl="0" indent="-342900" algn="l">
              <a:lnSpc>
                <a:spcPct val="150000"/>
              </a:lnSpc>
              <a:spcBef>
                <a:spcPts val="600"/>
              </a:spcBef>
              <a:buFont typeface="Symbol"/>
              <a:buChar char=""/>
              <a:defRPr/>
            </a:pPr>
            <a:endParaRPr lang="de-DE" dirty="0"/>
          </a:p>
        </p:txBody>
      </p:sp>
      <p:sp>
        <p:nvSpPr>
          <p:cNvPr id="1758189849" name="Foliennummernplatzhalter 3"/>
          <p:cNvSpPr>
            <a:spLocks noGrp="1"/>
          </p:cNvSpPr>
          <p:nvPr>
            <p:ph type="sldNum" sz="quarter" idx="5"/>
          </p:nvPr>
        </p:nvSpPr>
        <p:spPr bwMode="auto"/>
        <p:txBody>
          <a:bodyPr/>
          <a:lstStyle/>
          <a:p>
            <a:pPr>
              <a:defRPr/>
            </a:pPr>
            <a:fld id="{C1EEEDFD-5915-4F7B-B712-75E9BB55AD12}" type="slidenum">
              <a:rPr lang="de-DE"/>
              <a:t>16</a:t>
            </a:fld>
            <a:endParaRPr lang="de-DE"/>
          </a:p>
        </p:txBody>
      </p:sp>
    </p:spTree>
    <p:extLst>
      <p:ext uri="{BB962C8B-B14F-4D97-AF65-F5344CB8AC3E}">
        <p14:creationId xmlns:p14="http://schemas.microsoft.com/office/powerpoint/2010/main" val="16976749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760892259" name="Folienbildplatzhalter 1"/>
          <p:cNvSpPr>
            <a:spLocks noGrp="1" noRot="1" noChangeAspect="1"/>
          </p:cNvSpPr>
          <p:nvPr>
            <p:ph type="sldImg"/>
          </p:nvPr>
        </p:nvSpPr>
        <p:spPr bwMode="auto"/>
      </p:sp>
      <p:sp>
        <p:nvSpPr>
          <p:cNvPr id="402556284" name="Notizenplatzhalter 2"/>
          <p:cNvSpPr>
            <a:spLocks noGrp="1"/>
          </p:cNvSpPr>
          <p:nvPr>
            <p:ph type="body" idx="1"/>
          </p:nvPr>
        </p:nvSpPr>
        <p:spPr bwMode="auto"/>
        <p:txBody>
          <a:bodyPr/>
          <a:lstStyle/>
          <a:p>
            <a:pPr marL="342900" lvl="0" indent="-342900" algn="l">
              <a:lnSpc>
                <a:spcPct val="150000"/>
              </a:lnSpc>
              <a:spcBef>
                <a:spcPts val="600"/>
              </a:spcBef>
              <a:buFont typeface="Symbol"/>
              <a:buChar char=""/>
              <a:defRPr/>
            </a:pPr>
            <a:endParaRPr lang="de-DE"/>
          </a:p>
        </p:txBody>
      </p:sp>
      <p:sp>
        <p:nvSpPr>
          <p:cNvPr id="1969824880" name="Foliennummernplatzhalter 3"/>
          <p:cNvSpPr>
            <a:spLocks noGrp="1"/>
          </p:cNvSpPr>
          <p:nvPr>
            <p:ph type="sldNum" sz="quarter" idx="5"/>
          </p:nvPr>
        </p:nvSpPr>
        <p:spPr bwMode="auto"/>
        <p:txBody>
          <a:bodyPr/>
          <a:lstStyle/>
          <a:p>
            <a:pPr>
              <a:defRPr/>
            </a:pPr>
            <a:fld id="{C1EEEDFD-5915-4F7B-B712-75E9BB55AD12}" type="slidenum">
              <a:rPr lang="de-DE"/>
              <a:t>17</a:t>
            </a:fld>
            <a:endParaRPr lang="de-DE"/>
          </a:p>
        </p:txBody>
      </p:sp>
    </p:spTree>
    <p:extLst>
      <p:ext uri="{BB962C8B-B14F-4D97-AF65-F5344CB8AC3E}">
        <p14:creationId xmlns:p14="http://schemas.microsoft.com/office/powerpoint/2010/main" val="18068278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002385290" name="Folienbildplatzhalter 1"/>
          <p:cNvSpPr>
            <a:spLocks noGrp="1" noRot="1" noChangeAspect="1"/>
          </p:cNvSpPr>
          <p:nvPr>
            <p:ph type="sldImg"/>
          </p:nvPr>
        </p:nvSpPr>
        <p:spPr bwMode="auto"/>
      </p:sp>
      <p:sp>
        <p:nvSpPr>
          <p:cNvPr id="1137676682" name="Notizenplatzhalter 2"/>
          <p:cNvSpPr>
            <a:spLocks noGrp="1"/>
          </p:cNvSpPr>
          <p:nvPr>
            <p:ph type="body" idx="1"/>
          </p:nvPr>
        </p:nvSpPr>
        <p:spPr bwMode="auto"/>
        <p:txBody>
          <a:bodyPr/>
          <a:lstStyle/>
          <a:p>
            <a:pPr marL="342900" lvl="0" indent="-342900" algn="l">
              <a:lnSpc>
                <a:spcPct val="150000"/>
              </a:lnSpc>
              <a:spcBef>
                <a:spcPts val="600"/>
              </a:spcBef>
              <a:buFont typeface="Symbol"/>
              <a:buChar char=""/>
              <a:defRPr/>
            </a:pPr>
            <a:r>
              <a:rPr lang="de-DE" dirty="0"/>
              <a:t>Einordnung Daphnia im Nahrungsnetz, bezogen auf letzte Folie letzter Punkt</a:t>
            </a:r>
          </a:p>
          <a:p>
            <a:r>
              <a:rPr lang="de-DE" sz="1200" dirty="0">
                <a:solidFill>
                  <a:schemeClr val="bg1"/>
                </a:solidFill>
              </a:rPr>
              <a:t>Miner Brooks E., De </a:t>
            </a:r>
            <a:r>
              <a:rPr lang="de-DE" sz="1200" dirty="0" err="1">
                <a:solidFill>
                  <a:schemeClr val="bg1"/>
                </a:solidFill>
              </a:rPr>
              <a:t>Meester</a:t>
            </a:r>
            <a:r>
              <a:rPr lang="de-DE" sz="1200" dirty="0">
                <a:solidFill>
                  <a:schemeClr val="bg1"/>
                </a:solidFill>
              </a:rPr>
              <a:t> Luc, </a:t>
            </a:r>
            <a:r>
              <a:rPr lang="de-DE" sz="1200" dirty="0" err="1">
                <a:solidFill>
                  <a:schemeClr val="bg1"/>
                </a:solidFill>
              </a:rPr>
              <a:t>Pfrender</a:t>
            </a:r>
            <a:r>
              <a:rPr lang="de-DE" sz="1200" dirty="0">
                <a:solidFill>
                  <a:schemeClr val="bg1"/>
                </a:solidFill>
              </a:rPr>
              <a:t> Michael E., Lampert Winfried and </a:t>
            </a:r>
            <a:r>
              <a:rPr lang="de-DE" sz="1200" dirty="0" err="1">
                <a:solidFill>
                  <a:schemeClr val="bg1"/>
                </a:solidFill>
              </a:rPr>
              <a:t>Hairston</a:t>
            </a:r>
            <a:r>
              <a:rPr lang="de-DE" sz="1200" dirty="0">
                <a:solidFill>
                  <a:schemeClr val="bg1"/>
                </a:solidFill>
              </a:rPr>
              <a:t> Nelson G. 2012Linking genes </a:t>
            </a:r>
            <a:r>
              <a:rPr lang="de-DE" sz="1200" dirty="0" err="1">
                <a:solidFill>
                  <a:schemeClr val="bg1"/>
                </a:solidFill>
              </a:rPr>
              <a:t>to</a:t>
            </a:r>
            <a:r>
              <a:rPr lang="de-DE" sz="1200" dirty="0">
                <a:solidFill>
                  <a:schemeClr val="bg1"/>
                </a:solidFill>
              </a:rPr>
              <a:t> </a:t>
            </a:r>
            <a:r>
              <a:rPr lang="de-DE" sz="1200" dirty="0" err="1">
                <a:solidFill>
                  <a:schemeClr val="bg1"/>
                </a:solidFill>
              </a:rPr>
              <a:t>communities</a:t>
            </a:r>
            <a:r>
              <a:rPr lang="de-DE" sz="1200" dirty="0">
                <a:solidFill>
                  <a:schemeClr val="bg1"/>
                </a:solidFill>
              </a:rPr>
              <a:t> and </a:t>
            </a:r>
            <a:r>
              <a:rPr lang="de-DE" sz="1200" dirty="0" err="1">
                <a:solidFill>
                  <a:schemeClr val="bg1"/>
                </a:solidFill>
              </a:rPr>
              <a:t>ecosystems</a:t>
            </a:r>
            <a:r>
              <a:rPr lang="de-DE" sz="1200" dirty="0">
                <a:solidFill>
                  <a:schemeClr val="bg1"/>
                </a:solidFill>
              </a:rPr>
              <a:t>: Daphnia </a:t>
            </a:r>
            <a:r>
              <a:rPr lang="de-DE" sz="1200" dirty="0" err="1">
                <a:solidFill>
                  <a:schemeClr val="bg1"/>
                </a:solidFill>
              </a:rPr>
              <a:t>as</a:t>
            </a:r>
            <a:r>
              <a:rPr lang="de-DE" sz="1200" dirty="0">
                <a:solidFill>
                  <a:schemeClr val="bg1"/>
                </a:solidFill>
              </a:rPr>
              <a:t> an </a:t>
            </a:r>
            <a:r>
              <a:rPr lang="de-DE" sz="1200" dirty="0" err="1">
                <a:solidFill>
                  <a:schemeClr val="bg1"/>
                </a:solidFill>
              </a:rPr>
              <a:t>ecogenomic</a:t>
            </a:r>
            <a:r>
              <a:rPr lang="de-DE" sz="1200" dirty="0">
                <a:solidFill>
                  <a:schemeClr val="bg1"/>
                </a:solidFill>
              </a:rPr>
              <a:t> </a:t>
            </a:r>
            <a:r>
              <a:rPr lang="de-DE" sz="1200" dirty="0" err="1">
                <a:solidFill>
                  <a:schemeClr val="bg1"/>
                </a:solidFill>
              </a:rPr>
              <a:t>modelProc</a:t>
            </a:r>
            <a:r>
              <a:rPr lang="de-DE" sz="1200" dirty="0">
                <a:solidFill>
                  <a:schemeClr val="bg1"/>
                </a:solidFill>
              </a:rPr>
              <a:t>. R. </a:t>
            </a:r>
            <a:r>
              <a:rPr lang="de-DE" sz="1200" dirty="0" err="1">
                <a:solidFill>
                  <a:schemeClr val="bg1"/>
                </a:solidFill>
              </a:rPr>
              <a:t>Soc</a:t>
            </a:r>
            <a:r>
              <a:rPr lang="de-DE" sz="1200" dirty="0">
                <a:solidFill>
                  <a:schemeClr val="bg1"/>
                </a:solidFill>
              </a:rPr>
              <a:t>. B.2791873–1882 </a:t>
            </a:r>
          </a:p>
          <a:p>
            <a:r>
              <a:rPr lang="de-DE" sz="800" dirty="0">
                <a:solidFill>
                  <a:schemeClr val="bg1"/>
                </a:solidFill>
                <a:hlinkClick r:id="rId3">
                  <a:extLst>
                    <a:ext uri="{A12FA001-AC4F-418D-AE19-62706E023703}">
                      <ahyp:hlinkClr xmlns:ahyp="http://schemas.microsoft.com/office/drawing/2018/hyperlinkcolor" val="tx"/>
                    </a:ext>
                  </a:extLst>
                </a:hlinkClick>
              </a:rPr>
              <a:t>http://doi.org/10.1098/rspb.2011.2404</a:t>
            </a:r>
            <a:endParaRPr lang="de-DE" sz="1100" dirty="0">
              <a:solidFill>
                <a:schemeClr val="bg1"/>
              </a:solidFill>
            </a:endParaRPr>
          </a:p>
          <a:p>
            <a:pPr marL="342900" lvl="0" indent="-342900" algn="l">
              <a:lnSpc>
                <a:spcPct val="150000"/>
              </a:lnSpc>
              <a:spcBef>
                <a:spcPts val="600"/>
              </a:spcBef>
              <a:buFont typeface="Symbol"/>
              <a:buChar char=""/>
              <a:defRPr/>
            </a:pPr>
            <a:endParaRPr dirty="0"/>
          </a:p>
        </p:txBody>
      </p:sp>
      <p:sp>
        <p:nvSpPr>
          <p:cNvPr id="1263317748" name="Foliennummernplatzhalter 3"/>
          <p:cNvSpPr>
            <a:spLocks noGrp="1"/>
          </p:cNvSpPr>
          <p:nvPr>
            <p:ph type="sldNum" sz="quarter" idx="5"/>
          </p:nvPr>
        </p:nvSpPr>
        <p:spPr bwMode="auto"/>
        <p:txBody>
          <a:bodyPr/>
          <a:lstStyle/>
          <a:p>
            <a:pPr>
              <a:defRPr/>
            </a:pPr>
            <a:fld id="{C1EEEDFD-5915-4F7B-B712-75E9BB55AD12}" type="slidenum">
              <a:rPr lang="de-DE"/>
              <a:t>18</a:t>
            </a:fld>
            <a:endParaRPr lang="de-DE"/>
          </a:p>
        </p:txBody>
      </p:sp>
    </p:spTree>
    <p:extLst>
      <p:ext uri="{BB962C8B-B14F-4D97-AF65-F5344CB8AC3E}">
        <p14:creationId xmlns:p14="http://schemas.microsoft.com/office/powerpoint/2010/main" val="23513003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370712778" name="Folienbildplatzhalter 1"/>
          <p:cNvSpPr>
            <a:spLocks noGrp="1" noRot="1" noChangeAspect="1"/>
          </p:cNvSpPr>
          <p:nvPr>
            <p:ph type="sldImg"/>
          </p:nvPr>
        </p:nvSpPr>
        <p:spPr bwMode="auto"/>
      </p:sp>
      <p:sp>
        <p:nvSpPr>
          <p:cNvPr id="989441871" name="Notizenplatzhalter 2"/>
          <p:cNvSpPr>
            <a:spLocks noGrp="1"/>
          </p:cNvSpPr>
          <p:nvPr>
            <p:ph type="body" idx="1"/>
          </p:nvPr>
        </p:nvSpPr>
        <p:spPr bwMode="auto"/>
        <p:txBody>
          <a:bodyPr/>
          <a:lstStyle/>
          <a:p>
            <a:pPr marL="342900" lvl="0" indent="-342900" algn="l">
              <a:lnSpc>
                <a:spcPct val="150000"/>
              </a:lnSpc>
              <a:spcBef>
                <a:spcPts val="600"/>
              </a:spcBef>
              <a:buFont typeface="Symbol"/>
              <a:buChar char=""/>
              <a:defRPr/>
            </a:pPr>
            <a:endParaRPr lang="de-DE"/>
          </a:p>
        </p:txBody>
      </p:sp>
      <p:sp>
        <p:nvSpPr>
          <p:cNvPr id="1226751625" name="Foliennummernplatzhalter 3"/>
          <p:cNvSpPr>
            <a:spLocks noGrp="1"/>
          </p:cNvSpPr>
          <p:nvPr>
            <p:ph type="sldNum" sz="quarter" idx="5"/>
          </p:nvPr>
        </p:nvSpPr>
        <p:spPr bwMode="auto"/>
        <p:txBody>
          <a:bodyPr/>
          <a:lstStyle/>
          <a:p>
            <a:pPr>
              <a:defRPr/>
            </a:pPr>
            <a:fld id="{C1EEEDFD-5915-4F7B-B712-75E9BB55AD12}" type="slidenum">
              <a:rPr lang="de-DE"/>
              <a:t>19</a:t>
            </a:fld>
            <a:endParaRPr lang="de-DE"/>
          </a:p>
        </p:txBody>
      </p:sp>
    </p:spTree>
    <p:extLst>
      <p:ext uri="{BB962C8B-B14F-4D97-AF65-F5344CB8AC3E}">
        <p14:creationId xmlns:p14="http://schemas.microsoft.com/office/powerpoint/2010/main" val="23783130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56EA2B8-489A-2D46-9FF2-809674614F4E}" type="slidenum">
              <a:rPr lang="de-DE" smtClean="0"/>
              <a:t>2</a:t>
            </a:fld>
            <a:endParaRPr lang="de-DE"/>
          </a:p>
        </p:txBody>
      </p:sp>
    </p:spTree>
    <p:extLst>
      <p:ext uri="{BB962C8B-B14F-4D97-AF65-F5344CB8AC3E}">
        <p14:creationId xmlns:p14="http://schemas.microsoft.com/office/powerpoint/2010/main" val="17640182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911448329" name="Folienbildplatzhalter 1"/>
          <p:cNvSpPr>
            <a:spLocks noGrp="1" noRot="1" noChangeAspect="1"/>
          </p:cNvSpPr>
          <p:nvPr>
            <p:ph type="sldImg"/>
          </p:nvPr>
        </p:nvSpPr>
        <p:spPr bwMode="auto"/>
      </p:sp>
      <p:sp>
        <p:nvSpPr>
          <p:cNvPr id="1894022746" name="Notizenplatzhalter 2"/>
          <p:cNvSpPr>
            <a:spLocks noGrp="1"/>
          </p:cNvSpPr>
          <p:nvPr>
            <p:ph type="body" idx="1"/>
          </p:nvPr>
        </p:nvSpPr>
        <p:spPr bwMode="auto"/>
        <p:txBody>
          <a:bodyPr/>
          <a:lstStyle/>
          <a:p>
            <a:pPr marL="342900" lvl="0" indent="-342900" algn="l">
              <a:lnSpc>
                <a:spcPct val="150000"/>
              </a:lnSpc>
              <a:spcBef>
                <a:spcPts val="600"/>
              </a:spcBef>
              <a:buFont typeface="Symbol"/>
              <a:buChar char=""/>
              <a:defRPr/>
            </a:pPr>
            <a:endParaRPr/>
          </a:p>
        </p:txBody>
      </p:sp>
      <p:sp>
        <p:nvSpPr>
          <p:cNvPr id="780201943" name="Foliennummernplatzhalter 3"/>
          <p:cNvSpPr>
            <a:spLocks noGrp="1"/>
          </p:cNvSpPr>
          <p:nvPr>
            <p:ph type="sldNum" sz="quarter" idx="5"/>
          </p:nvPr>
        </p:nvSpPr>
        <p:spPr bwMode="auto"/>
        <p:txBody>
          <a:bodyPr/>
          <a:lstStyle/>
          <a:p>
            <a:pPr>
              <a:defRPr/>
            </a:pPr>
            <a:fld id="{C1EEEDFD-5915-4F7B-B712-75E9BB55AD12}" type="slidenum">
              <a:rPr lang="de-DE"/>
              <a:t>20</a:t>
            </a:fld>
            <a:endParaRPr lang="de-DE"/>
          </a:p>
        </p:txBody>
      </p:sp>
    </p:spTree>
    <p:extLst>
      <p:ext uri="{BB962C8B-B14F-4D97-AF65-F5344CB8AC3E}">
        <p14:creationId xmlns:p14="http://schemas.microsoft.com/office/powerpoint/2010/main" val="30527652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806475896" name="Folienbildplatzhalter 1"/>
          <p:cNvSpPr>
            <a:spLocks noGrp="1" noRot="1" noChangeAspect="1"/>
          </p:cNvSpPr>
          <p:nvPr>
            <p:ph type="sldImg"/>
          </p:nvPr>
        </p:nvSpPr>
        <p:spPr bwMode="auto"/>
      </p:sp>
      <p:sp>
        <p:nvSpPr>
          <p:cNvPr id="709850058" name="Notizenplatzhalter 2"/>
          <p:cNvSpPr>
            <a:spLocks noGrp="1"/>
          </p:cNvSpPr>
          <p:nvPr>
            <p:ph type="body" idx="1"/>
          </p:nvPr>
        </p:nvSpPr>
        <p:spPr bwMode="auto"/>
        <p:txBody>
          <a:bodyPr/>
          <a:lstStyle/>
          <a:p>
            <a:pPr>
              <a:defRPr/>
            </a:pPr>
            <a:r>
              <a:rPr lang="de-DE" dirty="0"/>
              <a:t>Didaktischer Doppeldecker: </a:t>
            </a:r>
            <a:r>
              <a:rPr lang="de-DE" dirty="0" err="1"/>
              <a:t>Schüler:innen-Material</a:t>
            </a:r>
            <a:r>
              <a:rPr lang="de-DE" dirty="0"/>
              <a:t> durcharbeiten, Videografie mit Hilfe von Smartphones</a:t>
            </a:r>
            <a:endParaRPr dirty="0"/>
          </a:p>
          <a:p>
            <a:pPr>
              <a:defRPr/>
            </a:pPr>
            <a:endParaRPr lang="de-DE" dirty="0"/>
          </a:p>
          <a:p>
            <a:pPr>
              <a:defRPr/>
            </a:pPr>
            <a:r>
              <a:rPr lang="de-DE" dirty="0"/>
              <a:t>Maximal 1h Arbeitsphase</a:t>
            </a:r>
            <a:endParaRPr dirty="0"/>
          </a:p>
        </p:txBody>
      </p:sp>
      <p:sp>
        <p:nvSpPr>
          <p:cNvPr id="536976690" name="Foliennummernplatzhalter 3"/>
          <p:cNvSpPr>
            <a:spLocks noGrp="1"/>
          </p:cNvSpPr>
          <p:nvPr>
            <p:ph type="sldNum" sz="quarter" idx="5"/>
          </p:nvPr>
        </p:nvSpPr>
        <p:spPr bwMode="auto"/>
        <p:txBody>
          <a:bodyPr/>
          <a:lstStyle/>
          <a:p>
            <a:pPr>
              <a:defRPr/>
            </a:pPr>
            <a:fld id="{C1EEEDFD-5915-4F7B-B712-75E9BB55AD12}" type="slidenum">
              <a:rPr lang="de-DE"/>
              <a:t>21</a:t>
            </a:fld>
            <a:endParaRPr lang="de-DE"/>
          </a:p>
        </p:txBody>
      </p:sp>
    </p:spTree>
    <p:extLst>
      <p:ext uri="{BB962C8B-B14F-4D97-AF65-F5344CB8AC3E}">
        <p14:creationId xmlns:p14="http://schemas.microsoft.com/office/powerpoint/2010/main" val="16948752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lvl="0" indent="0" algn="l" defTabSz="914400" eaLnBrk="1" fontAlgn="auto" latinLnBrk="0" hangingPunct="1">
              <a:lnSpc>
                <a:spcPct val="100000"/>
              </a:lnSpc>
              <a:spcBef>
                <a:spcPts val="600"/>
              </a:spcBef>
              <a:spcAft>
                <a:spcPts val="0"/>
              </a:spcAft>
              <a:buClrTx/>
              <a:buSzTx/>
              <a:buFontTx/>
              <a:buNone/>
              <a:tabLst/>
              <a:defRPr/>
            </a:pPr>
            <a:r>
              <a:rPr lang="de-DE" dirty="0"/>
              <a:t>Die Auswertung des selbst videografierten Experiments dient zur Verdeutlichung der Praktikabilität dieses digitalen Tools (mit Zeitlupen Bearbeitung) </a:t>
            </a:r>
            <a:r>
              <a:rPr lang="de-DE" dirty="0">
                <a:sym typeface="Wingdings" panose="05000000000000000000" pitchFamily="2" charset="2"/>
              </a:rPr>
              <a:t> Standardabweichungen werden wahrscheinlich deutlich kleiner sein, als bei mit bloßem Auge gemessenen Werten</a:t>
            </a:r>
            <a:endParaRPr lang="de-DE" dirty="0"/>
          </a:p>
          <a:p>
            <a:pPr>
              <a:defRPr/>
            </a:pPr>
            <a:endParaRPr dirty="0"/>
          </a:p>
        </p:txBody>
      </p:sp>
      <p:sp>
        <p:nvSpPr>
          <p:cNvPr id="4" name="Slide Number Placeholder 3"/>
          <p:cNvSpPr>
            <a:spLocks noGrp="1"/>
          </p:cNvSpPr>
          <p:nvPr>
            <p:ph type="sldNum" sz="quarter" idx="10"/>
          </p:nvPr>
        </p:nvSpPr>
        <p:spPr bwMode="auto"/>
        <p:txBody>
          <a:bodyPr/>
          <a:lstStyle/>
          <a:p>
            <a:pPr>
              <a:defRPr/>
            </a:pPr>
            <a:fld id="{7561AD1C-60A3-FBCC-8C29-9F6A5F684014}" type="slidenum">
              <a:rPr/>
              <a:t>22</a:t>
            </a:fld>
            <a:endParaRPr/>
          </a:p>
        </p:txBody>
      </p:sp>
    </p:spTree>
    <p:extLst>
      <p:ext uri="{BB962C8B-B14F-4D97-AF65-F5344CB8AC3E}">
        <p14:creationId xmlns:p14="http://schemas.microsoft.com/office/powerpoint/2010/main" val="32775084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2FAA3B68-2586-6AC4-07A8-5C91DD4057E8}" type="slidenum">
              <a:rPr/>
              <a:t>23</a:t>
            </a:fld>
            <a:endParaRPr/>
          </a:p>
        </p:txBody>
      </p:sp>
    </p:spTree>
    <p:extLst>
      <p:ext uri="{BB962C8B-B14F-4D97-AF65-F5344CB8AC3E}">
        <p14:creationId xmlns:p14="http://schemas.microsoft.com/office/powerpoint/2010/main" val="2228113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61224556" name="Folienbildplatzhalter 1"/>
          <p:cNvSpPr>
            <a:spLocks noGrp="1" noRot="1" noChangeAspect="1"/>
          </p:cNvSpPr>
          <p:nvPr>
            <p:ph type="sldImg"/>
          </p:nvPr>
        </p:nvSpPr>
        <p:spPr bwMode="auto"/>
      </p:sp>
      <p:sp>
        <p:nvSpPr>
          <p:cNvPr id="1176023453" name="Notizenplatzhalter 2"/>
          <p:cNvSpPr>
            <a:spLocks noGrp="1"/>
          </p:cNvSpPr>
          <p:nvPr>
            <p:ph type="body" idx="1"/>
          </p:nvPr>
        </p:nvSpPr>
        <p:spPr bwMode="auto"/>
        <p:txBody>
          <a:bodyPr/>
          <a:lstStyle/>
          <a:p>
            <a:pPr>
              <a:defRPr/>
            </a:pPr>
            <a:r>
              <a:rPr lang="de-DE" dirty="0"/>
              <a:t>Samsung z.B. kann in interner Foto App Videogeschwindigkeit bearbeiten, für iPhones: App „ Zeitlupe für Video Bearbeiter“</a:t>
            </a:r>
          </a:p>
          <a:p>
            <a:pPr>
              <a:defRPr/>
            </a:pPr>
            <a:r>
              <a:rPr lang="de-DE" dirty="0"/>
              <a:t>iPhones ab iOS 18 können auch in eigener </a:t>
            </a:r>
            <a:r>
              <a:rPr lang="de-DE" dirty="0" err="1"/>
              <a:t>Videomediathek</a:t>
            </a:r>
            <a:r>
              <a:rPr lang="de-DE" dirty="0"/>
              <a:t> die Geschwindigkeit verringern</a:t>
            </a:r>
          </a:p>
          <a:p>
            <a:pPr>
              <a:defRPr/>
            </a:pPr>
            <a:endParaRPr lang="de-DE" dirty="0"/>
          </a:p>
          <a:p>
            <a:pPr>
              <a:defRPr/>
            </a:pPr>
            <a:r>
              <a:rPr lang="de-DE" dirty="0"/>
              <a:t>Eingebettetes Video: Beispiel für Videobearbeitung mit Slow Motion App am iPhone</a:t>
            </a:r>
            <a:endParaRPr dirty="0"/>
          </a:p>
        </p:txBody>
      </p:sp>
      <p:sp>
        <p:nvSpPr>
          <p:cNvPr id="1731580779" name="Foliennummernplatzhalter 3"/>
          <p:cNvSpPr>
            <a:spLocks noGrp="1"/>
          </p:cNvSpPr>
          <p:nvPr>
            <p:ph type="sldNum" sz="quarter" idx="5"/>
          </p:nvPr>
        </p:nvSpPr>
        <p:spPr bwMode="auto"/>
        <p:txBody>
          <a:bodyPr/>
          <a:lstStyle/>
          <a:p>
            <a:pPr>
              <a:defRPr/>
            </a:pPr>
            <a:fld id="{C1EEEDFD-5915-4F7B-B712-75E9BB55AD12}" type="slidenum">
              <a:rPr lang="de-DE"/>
              <a:t>24</a:t>
            </a:fld>
            <a:endParaRPr lang="de-DE"/>
          </a:p>
        </p:txBody>
      </p:sp>
    </p:spTree>
    <p:extLst>
      <p:ext uri="{BB962C8B-B14F-4D97-AF65-F5344CB8AC3E}">
        <p14:creationId xmlns:p14="http://schemas.microsoft.com/office/powerpoint/2010/main" val="19403881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881046052" name="Folienbildplatzhalter 1"/>
          <p:cNvSpPr>
            <a:spLocks noGrp="1" noRot="1" noChangeAspect="1"/>
          </p:cNvSpPr>
          <p:nvPr>
            <p:ph type="sldImg"/>
          </p:nvPr>
        </p:nvSpPr>
        <p:spPr bwMode="auto"/>
      </p:sp>
      <p:sp>
        <p:nvSpPr>
          <p:cNvPr id="1150705672" name="Notizenplatzhalter 2"/>
          <p:cNvSpPr>
            <a:spLocks noGrp="1"/>
          </p:cNvSpPr>
          <p:nvPr>
            <p:ph type="body" idx="1"/>
          </p:nvPr>
        </p:nvSpPr>
        <p:spPr bwMode="auto"/>
        <p:txBody>
          <a:bodyPr/>
          <a:lstStyle/>
          <a:p>
            <a:pPr marL="342900" lvl="0" indent="-342900" algn="l">
              <a:lnSpc>
                <a:spcPct val="150000"/>
              </a:lnSpc>
              <a:spcBef>
                <a:spcPts val="600"/>
              </a:spcBef>
              <a:buFont typeface="Symbol"/>
              <a:buChar char=""/>
              <a:defRPr/>
            </a:pPr>
            <a:r>
              <a:rPr lang="de-DE" dirty="0"/>
              <a:t>Lösungen Lückentext kurz besprechen vor Beginn der Experimente</a:t>
            </a:r>
            <a:endParaRPr dirty="0"/>
          </a:p>
        </p:txBody>
      </p:sp>
      <p:sp>
        <p:nvSpPr>
          <p:cNvPr id="777054602" name="Foliennummernplatzhalter 3"/>
          <p:cNvSpPr>
            <a:spLocks noGrp="1"/>
          </p:cNvSpPr>
          <p:nvPr>
            <p:ph type="sldNum" sz="quarter" idx="5"/>
          </p:nvPr>
        </p:nvSpPr>
        <p:spPr bwMode="auto"/>
        <p:txBody>
          <a:bodyPr/>
          <a:lstStyle/>
          <a:p>
            <a:pPr>
              <a:defRPr/>
            </a:pPr>
            <a:fld id="{C1EEEDFD-5915-4F7B-B712-75E9BB55AD12}" type="slidenum">
              <a:rPr lang="de-DE"/>
              <a:t>25</a:t>
            </a:fld>
            <a:endParaRPr lang="de-DE"/>
          </a:p>
        </p:txBody>
      </p:sp>
    </p:spTree>
    <p:extLst>
      <p:ext uri="{BB962C8B-B14F-4D97-AF65-F5344CB8AC3E}">
        <p14:creationId xmlns:p14="http://schemas.microsoft.com/office/powerpoint/2010/main" val="5527421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528116276" name="Folienbildplatzhalter 1"/>
          <p:cNvSpPr>
            <a:spLocks noGrp="1" noRot="1" noChangeAspect="1"/>
          </p:cNvSpPr>
          <p:nvPr>
            <p:ph type="sldImg"/>
          </p:nvPr>
        </p:nvSpPr>
        <p:spPr bwMode="auto"/>
      </p:sp>
      <p:sp>
        <p:nvSpPr>
          <p:cNvPr id="545977148" name="Notizenplatzhalter 2"/>
          <p:cNvSpPr>
            <a:spLocks noGrp="1"/>
          </p:cNvSpPr>
          <p:nvPr>
            <p:ph type="body" idx="1"/>
          </p:nvPr>
        </p:nvSpPr>
        <p:spPr bwMode="auto"/>
        <p:txBody>
          <a:bodyPr/>
          <a:lstStyle/>
          <a:p>
            <a:pPr marL="342900" lvl="0" indent="-342900" algn="l">
              <a:lnSpc>
                <a:spcPct val="150000"/>
              </a:lnSpc>
              <a:spcBef>
                <a:spcPts val="600"/>
              </a:spcBef>
              <a:buFont typeface="Symbol"/>
              <a:buChar char=""/>
              <a:defRPr/>
            </a:pPr>
            <a:endParaRPr dirty="0"/>
          </a:p>
        </p:txBody>
      </p:sp>
      <p:sp>
        <p:nvSpPr>
          <p:cNvPr id="692730374" name="Foliennummernplatzhalter 3"/>
          <p:cNvSpPr>
            <a:spLocks noGrp="1"/>
          </p:cNvSpPr>
          <p:nvPr>
            <p:ph type="sldNum" sz="quarter" idx="5"/>
          </p:nvPr>
        </p:nvSpPr>
        <p:spPr bwMode="auto"/>
        <p:txBody>
          <a:bodyPr/>
          <a:lstStyle/>
          <a:p>
            <a:pPr>
              <a:defRPr/>
            </a:pPr>
            <a:fld id="{C1EEEDFD-5915-4F7B-B712-75E9BB55AD12}" type="slidenum">
              <a:rPr lang="de-DE"/>
              <a:t>26</a:t>
            </a:fld>
            <a:endParaRPr lang="de-DE"/>
          </a:p>
        </p:txBody>
      </p:sp>
    </p:spTree>
    <p:extLst>
      <p:ext uri="{BB962C8B-B14F-4D97-AF65-F5344CB8AC3E}">
        <p14:creationId xmlns:p14="http://schemas.microsoft.com/office/powerpoint/2010/main" val="25251110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747318014" name="Folienbildplatzhalter 1"/>
          <p:cNvSpPr>
            <a:spLocks noGrp="1" noRot="1" noChangeAspect="1"/>
          </p:cNvSpPr>
          <p:nvPr>
            <p:ph type="sldImg"/>
          </p:nvPr>
        </p:nvSpPr>
        <p:spPr bwMode="auto"/>
      </p:sp>
      <p:sp>
        <p:nvSpPr>
          <p:cNvPr id="262094200" name="Notizenplatzhalter 2"/>
          <p:cNvSpPr>
            <a:spLocks noGrp="1"/>
          </p:cNvSpPr>
          <p:nvPr>
            <p:ph type="body" idx="1"/>
          </p:nvPr>
        </p:nvSpPr>
        <p:spPr bwMode="auto"/>
        <p:txBody>
          <a:bodyPr/>
          <a:lstStyle/>
          <a:p>
            <a:pPr marL="342900" lvl="0" indent="-342900" algn="l">
              <a:lnSpc>
                <a:spcPct val="150000"/>
              </a:lnSpc>
              <a:spcBef>
                <a:spcPts val="600"/>
              </a:spcBef>
              <a:buFont typeface="Symbol"/>
              <a:buChar char=""/>
              <a:defRPr/>
            </a:pPr>
            <a:r>
              <a:rPr lang="de-DE" dirty="0"/>
              <a:t>Übersichtsfolie zum experimentellen Ablauf</a:t>
            </a:r>
            <a:endParaRPr dirty="0"/>
          </a:p>
        </p:txBody>
      </p:sp>
      <p:sp>
        <p:nvSpPr>
          <p:cNvPr id="577875785" name="Foliennummernplatzhalter 3"/>
          <p:cNvSpPr>
            <a:spLocks noGrp="1"/>
          </p:cNvSpPr>
          <p:nvPr>
            <p:ph type="sldNum" sz="quarter" idx="5"/>
          </p:nvPr>
        </p:nvSpPr>
        <p:spPr bwMode="auto"/>
        <p:txBody>
          <a:bodyPr/>
          <a:lstStyle/>
          <a:p>
            <a:pPr>
              <a:defRPr/>
            </a:pPr>
            <a:fld id="{C1EEEDFD-5915-4F7B-B712-75E9BB55AD12}" type="slidenum">
              <a:rPr lang="de-DE"/>
              <a:t>27</a:t>
            </a:fld>
            <a:endParaRPr lang="de-DE"/>
          </a:p>
        </p:txBody>
      </p:sp>
    </p:spTree>
    <p:extLst>
      <p:ext uri="{BB962C8B-B14F-4D97-AF65-F5344CB8AC3E}">
        <p14:creationId xmlns:p14="http://schemas.microsoft.com/office/powerpoint/2010/main" val="42582120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998390787" name="Slide Image Placeholder 1"/>
          <p:cNvSpPr>
            <a:spLocks noGrp="1" noRot="1" noChangeAspect="1"/>
          </p:cNvSpPr>
          <p:nvPr>
            <p:ph type="sldImg"/>
          </p:nvPr>
        </p:nvSpPr>
        <p:spPr bwMode="auto"/>
      </p:sp>
      <p:sp>
        <p:nvSpPr>
          <p:cNvPr id="1754986743" name="Notes Placeholder 2"/>
          <p:cNvSpPr>
            <a:spLocks noGrp="1"/>
          </p:cNvSpPr>
          <p:nvPr>
            <p:ph type="body" idx="1"/>
          </p:nvPr>
        </p:nvSpPr>
        <p:spPr bwMode="auto"/>
        <p:txBody>
          <a:bodyPr/>
          <a:lstStyle/>
          <a:p>
            <a:pPr>
              <a:defRPr/>
            </a:pPr>
            <a:endParaRPr/>
          </a:p>
        </p:txBody>
      </p:sp>
      <p:sp>
        <p:nvSpPr>
          <p:cNvPr id="1454595859" name="Slide Number Placeholder 3"/>
          <p:cNvSpPr>
            <a:spLocks noGrp="1"/>
          </p:cNvSpPr>
          <p:nvPr>
            <p:ph type="sldNum" sz="quarter" idx="10"/>
          </p:nvPr>
        </p:nvSpPr>
        <p:spPr bwMode="auto"/>
        <p:txBody>
          <a:bodyPr/>
          <a:lstStyle/>
          <a:p>
            <a:pPr>
              <a:defRPr/>
            </a:pPr>
            <a:fld id="{8A704061-AA92-EF18-3CEE-C9C1D63B9407}" type="slidenum">
              <a:rPr/>
              <a:t>28</a:t>
            </a:fld>
            <a:endParaRPr/>
          </a:p>
        </p:txBody>
      </p:sp>
    </p:spTree>
    <p:extLst>
      <p:ext uri="{BB962C8B-B14F-4D97-AF65-F5344CB8AC3E}">
        <p14:creationId xmlns:p14="http://schemas.microsoft.com/office/powerpoint/2010/main" val="30816078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154793751" name="Folienbildplatzhalter 1"/>
          <p:cNvSpPr>
            <a:spLocks noGrp="1" noRot="1" noChangeAspect="1"/>
          </p:cNvSpPr>
          <p:nvPr>
            <p:ph type="sldImg"/>
          </p:nvPr>
        </p:nvSpPr>
        <p:spPr bwMode="auto"/>
      </p:sp>
      <p:sp>
        <p:nvSpPr>
          <p:cNvPr id="1730085538" name="Notizenplatzhalter 2"/>
          <p:cNvSpPr>
            <a:spLocks noGrp="1"/>
          </p:cNvSpPr>
          <p:nvPr>
            <p:ph type="body" idx="1"/>
          </p:nvPr>
        </p:nvSpPr>
        <p:spPr bwMode="auto"/>
        <p:txBody>
          <a:bodyPr/>
          <a:lstStyle/>
          <a:p>
            <a:pPr marL="0" marR="0" lvl="0" indent="0" algn="l" defTabSz="914400">
              <a:lnSpc>
                <a:spcPct val="100000"/>
              </a:lnSpc>
              <a:spcBef>
                <a:spcPts val="600"/>
              </a:spcBef>
              <a:spcAft>
                <a:spcPts val="0"/>
              </a:spcAft>
              <a:buClrTx/>
              <a:buSzTx/>
              <a:buFontTx/>
              <a:buNone/>
              <a:defRPr/>
            </a:pPr>
            <a:r>
              <a:rPr lang="de-DE" dirty="0"/>
              <a:t>Realgeschwindigkeit, am Mikroskop „mit bloßem Auge“ gemessen</a:t>
            </a:r>
            <a:endParaRPr dirty="0"/>
          </a:p>
          <a:p>
            <a:pPr marL="0" marR="0" lvl="0" indent="0" algn="l" defTabSz="914400">
              <a:lnSpc>
                <a:spcPct val="100000"/>
              </a:lnSpc>
              <a:spcBef>
                <a:spcPts val="600"/>
              </a:spcBef>
              <a:spcAft>
                <a:spcPts val="0"/>
              </a:spcAft>
              <a:buClrTx/>
              <a:buSzTx/>
              <a:buFontTx/>
              <a:buNone/>
              <a:defRPr/>
            </a:pPr>
            <a:endParaRPr lang="de-DE" dirty="0"/>
          </a:p>
          <a:p>
            <a:pPr marL="0" marR="0" lvl="0" indent="0" algn="l" defTabSz="914400">
              <a:lnSpc>
                <a:spcPct val="100000"/>
              </a:lnSpc>
              <a:spcBef>
                <a:spcPts val="600"/>
              </a:spcBef>
              <a:spcAft>
                <a:spcPts val="0"/>
              </a:spcAft>
              <a:buClrTx/>
              <a:buSzTx/>
              <a:buFontTx/>
              <a:buNone/>
              <a:defRPr/>
            </a:pPr>
            <a:r>
              <a:rPr lang="de-DE" dirty="0"/>
              <a:t>Stichprobengrößen:</a:t>
            </a:r>
          </a:p>
          <a:p>
            <a:pPr marL="0" marR="0" lvl="0" indent="0" algn="l" defTabSz="914400">
              <a:lnSpc>
                <a:spcPct val="100000"/>
              </a:lnSpc>
              <a:spcBef>
                <a:spcPts val="600"/>
              </a:spcBef>
              <a:spcAft>
                <a:spcPts val="0"/>
              </a:spcAft>
              <a:buClrTx/>
              <a:buSzTx/>
              <a:buFontTx/>
              <a:buNone/>
              <a:defRPr/>
            </a:pPr>
            <a:r>
              <a:rPr lang="de-DE" dirty="0"/>
              <a:t>Nährlösung: 45, Wirkstofflösung: 28, </a:t>
            </a:r>
            <a:r>
              <a:rPr lang="de-DE" dirty="0" err="1"/>
              <a:t>konz</a:t>
            </a:r>
            <a:r>
              <a:rPr lang="de-DE" dirty="0"/>
              <a:t>. Wirkstofflösung: 26</a:t>
            </a:r>
            <a:endParaRPr dirty="0"/>
          </a:p>
          <a:p>
            <a:pPr>
              <a:defRPr/>
            </a:pPr>
            <a:endParaRPr lang="de-DE" dirty="0"/>
          </a:p>
        </p:txBody>
      </p:sp>
      <p:sp>
        <p:nvSpPr>
          <p:cNvPr id="842659617" name="Foliennummernplatzhalter 3"/>
          <p:cNvSpPr>
            <a:spLocks noGrp="1"/>
          </p:cNvSpPr>
          <p:nvPr>
            <p:ph type="sldNum" sz="quarter" idx="5"/>
          </p:nvPr>
        </p:nvSpPr>
        <p:spPr bwMode="auto"/>
        <p:txBody>
          <a:bodyPr/>
          <a:lstStyle/>
          <a:p>
            <a:pPr>
              <a:defRPr/>
            </a:pPr>
            <a:fld id="{C1EEEDFD-5915-4F7B-B712-75E9BB55AD12}" type="slidenum">
              <a:rPr lang="de-DE"/>
              <a:t>29</a:t>
            </a:fld>
            <a:endParaRPr lang="de-DE"/>
          </a:p>
        </p:txBody>
      </p:sp>
    </p:spTree>
    <p:extLst>
      <p:ext uri="{BB962C8B-B14F-4D97-AF65-F5344CB8AC3E}">
        <p14:creationId xmlns:p14="http://schemas.microsoft.com/office/powerpoint/2010/main" val="352134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70770486" name="Slide Image Placeholder 1"/>
          <p:cNvSpPr>
            <a:spLocks noGrp="1" noRot="1" noChangeAspect="1"/>
          </p:cNvSpPr>
          <p:nvPr>
            <p:ph type="sldImg"/>
          </p:nvPr>
        </p:nvSpPr>
        <p:spPr bwMode="auto"/>
      </p:sp>
      <p:sp>
        <p:nvSpPr>
          <p:cNvPr id="905452636" name="Notes Placeholder 2"/>
          <p:cNvSpPr>
            <a:spLocks noGrp="1"/>
          </p:cNvSpPr>
          <p:nvPr>
            <p:ph type="body" idx="1"/>
          </p:nvPr>
        </p:nvSpPr>
        <p:spPr bwMode="auto"/>
        <p:txBody>
          <a:bodyPr/>
          <a:lstStyle/>
          <a:p>
            <a:pPr>
              <a:defRPr/>
            </a:pPr>
            <a:endParaRPr/>
          </a:p>
        </p:txBody>
      </p:sp>
      <p:sp>
        <p:nvSpPr>
          <p:cNvPr id="989406631" name="Slide Number Placeholder 3"/>
          <p:cNvSpPr>
            <a:spLocks noGrp="1"/>
          </p:cNvSpPr>
          <p:nvPr>
            <p:ph type="sldNum" sz="quarter" idx="10"/>
          </p:nvPr>
        </p:nvSpPr>
        <p:spPr bwMode="auto"/>
        <p:txBody>
          <a:bodyPr/>
          <a:lstStyle/>
          <a:p>
            <a:pPr>
              <a:defRPr/>
            </a:pPr>
            <a:fld id="{1F232BE9-793F-6CD2-B406-50673CF88D6E}" type="slidenum">
              <a:rPr/>
              <a:t>3</a:t>
            </a:fld>
            <a:endParaRPr/>
          </a:p>
        </p:txBody>
      </p:sp>
    </p:spTree>
    <p:extLst>
      <p:ext uri="{BB962C8B-B14F-4D97-AF65-F5344CB8AC3E}">
        <p14:creationId xmlns:p14="http://schemas.microsoft.com/office/powerpoint/2010/main" val="21949355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111504376" name="Folienbildplatzhalter 1"/>
          <p:cNvSpPr>
            <a:spLocks noGrp="1" noRot="1" noChangeAspect="1"/>
          </p:cNvSpPr>
          <p:nvPr>
            <p:ph type="sldImg"/>
          </p:nvPr>
        </p:nvSpPr>
        <p:spPr bwMode="auto"/>
      </p:sp>
      <p:sp>
        <p:nvSpPr>
          <p:cNvPr id="1706251121" name="Notizenplatzhalter 2"/>
          <p:cNvSpPr>
            <a:spLocks noGrp="1"/>
          </p:cNvSpPr>
          <p:nvPr>
            <p:ph type="body" idx="1"/>
          </p:nvPr>
        </p:nvSpPr>
        <p:spPr bwMode="auto"/>
        <p:txBody>
          <a:bodyPr/>
          <a:lstStyle/>
          <a:p>
            <a:pPr marL="0" marR="0" lvl="0" indent="0" algn="l" defTabSz="914400">
              <a:lnSpc>
                <a:spcPct val="100000"/>
              </a:lnSpc>
              <a:spcBef>
                <a:spcPts val="600"/>
              </a:spcBef>
              <a:spcAft>
                <a:spcPts val="0"/>
              </a:spcAft>
              <a:buClrTx/>
              <a:buSzTx/>
              <a:buFontTx/>
              <a:buNone/>
              <a:defRPr/>
            </a:pPr>
            <a:r>
              <a:rPr lang="de-DE" dirty="0"/>
              <a:t>Auswertung der Videos, halbe Geschwindigkeit</a:t>
            </a:r>
            <a:endParaRPr dirty="0"/>
          </a:p>
          <a:p>
            <a:pPr>
              <a:defRPr/>
            </a:pPr>
            <a:endParaRPr lang="de-DE" dirty="0"/>
          </a:p>
        </p:txBody>
      </p:sp>
      <p:sp>
        <p:nvSpPr>
          <p:cNvPr id="562720351" name="Foliennummernplatzhalter 3"/>
          <p:cNvSpPr>
            <a:spLocks noGrp="1"/>
          </p:cNvSpPr>
          <p:nvPr>
            <p:ph type="sldNum" sz="quarter" idx="5"/>
          </p:nvPr>
        </p:nvSpPr>
        <p:spPr bwMode="auto"/>
        <p:txBody>
          <a:bodyPr/>
          <a:lstStyle/>
          <a:p>
            <a:pPr>
              <a:defRPr/>
            </a:pPr>
            <a:fld id="{C1EEEDFD-5915-4F7B-B712-75E9BB55AD12}" type="slidenum">
              <a:rPr lang="de-DE"/>
              <a:t>30</a:t>
            </a:fld>
            <a:endParaRPr lang="de-DE"/>
          </a:p>
        </p:txBody>
      </p:sp>
    </p:spTree>
    <p:extLst>
      <p:ext uri="{BB962C8B-B14F-4D97-AF65-F5344CB8AC3E}">
        <p14:creationId xmlns:p14="http://schemas.microsoft.com/office/powerpoint/2010/main" val="19032164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684295104" name="Folienbildplatzhalter 1"/>
          <p:cNvSpPr>
            <a:spLocks noGrp="1" noRot="1" noChangeAspect="1"/>
          </p:cNvSpPr>
          <p:nvPr>
            <p:ph type="sldImg"/>
          </p:nvPr>
        </p:nvSpPr>
        <p:spPr bwMode="auto"/>
      </p:sp>
      <p:sp>
        <p:nvSpPr>
          <p:cNvPr id="758317091" name="Notizenplatzhalter 2"/>
          <p:cNvSpPr>
            <a:spLocks noGrp="1"/>
          </p:cNvSpPr>
          <p:nvPr>
            <p:ph type="body" idx="1"/>
          </p:nvPr>
        </p:nvSpPr>
        <p:spPr bwMode="auto"/>
        <p:txBody>
          <a:bodyPr/>
          <a:lstStyle/>
          <a:p>
            <a:pPr marL="0" marR="0" lvl="0" indent="0" algn="l" defTabSz="914400">
              <a:lnSpc>
                <a:spcPct val="100000"/>
              </a:lnSpc>
              <a:spcBef>
                <a:spcPts val="600"/>
              </a:spcBef>
              <a:spcAft>
                <a:spcPts val="0"/>
              </a:spcAft>
              <a:buClrTx/>
              <a:buSzTx/>
              <a:buFontTx/>
              <a:buNone/>
              <a:defRPr/>
            </a:pPr>
            <a:r>
              <a:rPr lang="de-DE" dirty="0"/>
              <a:t>links halbe Geschwindigkeit, rechts Realgeschwindigkeit: Herzschlagfrequenzen über 330 Schläge/Minute werden in Realgeschwindigkeit schlechter erfasst </a:t>
            </a:r>
            <a:r>
              <a:rPr lang="de-DE" dirty="0">
                <a:sym typeface="Wingdings" panose="05000000000000000000" pitchFamily="2" charset="2"/>
              </a:rPr>
              <a:t> Videografie und Bearbeitung führen zu akkurateren Messergebnissen</a:t>
            </a:r>
            <a:endParaRPr dirty="0"/>
          </a:p>
        </p:txBody>
      </p:sp>
      <p:sp>
        <p:nvSpPr>
          <p:cNvPr id="378560255" name="Foliennummernplatzhalter 3"/>
          <p:cNvSpPr>
            <a:spLocks noGrp="1"/>
          </p:cNvSpPr>
          <p:nvPr>
            <p:ph type="sldNum" sz="quarter" idx="5"/>
          </p:nvPr>
        </p:nvSpPr>
        <p:spPr bwMode="auto"/>
        <p:txBody>
          <a:bodyPr/>
          <a:lstStyle/>
          <a:p>
            <a:pPr>
              <a:defRPr/>
            </a:pPr>
            <a:fld id="{C1EEEDFD-5915-4F7B-B712-75E9BB55AD12}" type="slidenum">
              <a:rPr lang="de-DE"/>
              <a:t>31</a:t>
            </a:fld>
            <a:endParaRPr lang="de-DE"/>
          </a:p>
        </p:txBody>
      </p:sp>
    </p:spTree>
    <p:extLst>
      <p:ext uri="{BB962C8B-B14F-4D97-AF65-F5344CB8AC3E}">
        <p14:creationId xmlns:p14="http://schemas.microsoft.com/office/powerpoint/2010/main" val="41074982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882174117" name="Folienbildplatzhalter 1"/>
          <p:cNvSpPr>
            <a:spLocks noGrp="1" noRot="1" noChangeAspect="1"/>
          </p:cNvSpPr>
          <p:nvPr>
            <p:ph type="sldImg"/>
          </p:nvPr>
        </p:nvSpPr>
        <p:spPr bwMode="auto"/>
      </p:sp>
      <p:sp>
        <p:nvSpPr>
          <p:cNvPr id="467439282" name="Notizenplatzhalter 2"/>
          <p:cNvSpPr>
            <a:spLocks noGrp="1"/>
          </p:cNvSpPr>
          <p:nvPr>
            <p:ph type="body" idx="1"/>
          </p:nvPr>
        </p:nvSpPr>
        <p:spPr bwMode="auto"/>
        <p:txBody>
          <a:bodyPr/>
          <a:lstStyle/>
          <a:p>
            <a:pPr marL="171450" marR="0" lvl="0" indent="-171450" algn="l" defTabSz="914400">
              <a:lnSpc>
                <a:spcPct val="100000"/>
              </a:lnSpc>
              <a:spcBef>
                <a:spcPts val="600"/>
              </a:spcBef>
              <a:spcAft>
                <a:spcPts val="0"/>
              </a:spcAft>
              <a:buClrTx/>
              <a:buSzTx/>
              <a:buFont typeface="Arial"/>
              <a:buChar char="•"/>
              <a:defRPr/>
            </a:pPr>
            <a:r>
              <a:rPr lang="de-DE" dirty="0"/>
              <a:t>Durch (Bearbeitung von) Videos auch hohe Herzschlagfrequenzen messbar; auch üblich in Forschun</a:t>
            </a:r>
            <a:r>
              <a:rPr lang="de-DE" i="0" dirty="0"/>
              <a:t>g </a:t>
            </a:r>
            <a:r>
              <a:rPr lang="de-DE" sz="2800" i="0" dirty="0">
                <a:solidFill>
                  <a:srgbClr val="2F5496"/>
                </a:solidFill>
                <a:latin typeface="Arial"/>
                <a:ea typeface="Calibri"/>
                <a:cs typeface="Times New Roman"/>
              </a:rPr>
              <a:t>(z.B. </a:t>
            </a:r>
            <a:r>
              <a:rPr lang="de-DE" sz="2800" i="0" dirty="0" err="1">
                <a:solidFill>
                  <a:srgbClr val="2F5496"/>
                </a:solidFill>
                <a:latin typeface="Arial"/>
                <a:ea typeface="Calibri"/>
                <a:cs typeface="Times New Roman"/>
              </a:rPr>
              <a:t>Bownik</a:t>
            </a:r>
            <a:r>
              <a:rPr lang="de-DE" sz="2800" i="0" dirty="0">
                <a:solidFill>
                  <a:srgbClr val="2F5496"/>
                </a:solidFill>
                <a:latin typeface="Arial"/>
                <a:ea typeface="Calibri"/>
                <a:cs typeface="Times New Roman"/>
              </a:rPr>
              <a:t> et al. 2021, </a:t>
            </a:r>
            <a:r>
              <a:rPr lang="de-DE" sz="2800" i="0" dirty="0" err="1">
                <a:solidFill>
                  <a:srgbClr val="2F5496"/>
                </a:solidFill>
                <a:latin typeface="Arial"/>
                <a:ea typeface="Calibri"/>
                <a:cs typeface="Times New Roman"/>
              </a:rPr>
              <a:t>Santoso</a:t>
            </a:r>
            <a:r>
              <a:rPr lang="de-DE" sz="2800" i="0" dirty="0">
                <a:solidFill>
                  <a:srgbClr val="2F5496"/>
                </a:solidFill>
                <a:latin typeface="Arial"/>
                <a:ea typeface="Calibri"/>
                <a:cs typeface="Times New Roman"/>
              </a:rPr>
              <a:t> et al. 2020)</a:t>
            </a:r>
            <a:endParaRPr dirty="0"/>
          </a:p>
          <a:p>
            <a:pPr marL="171450" marR="0" lvl="0" indent="-171450" algn="l" defTabSz="914400">
              <a:lnSpc>
                <a:spcPct val="100000"/>
              </a:lnSpc>
              <a:spcBef>
                <a:spcPts val="600"/>
              </a:spcBef>
              <a:spcAft>
                <a:spcPts val="0"/>
              </a:spcAft>
              <a:buClrTx/>
              <a:buSzTx/>
              <a:buFont typeface="Arial"/>
              <a:buChar char="•"/>
              <a:defRPr/>
            </a:pPr>
            <a:r>
              <a:rPr lang="de-DE" dirty="0"/>
              <a:t>selber Videos aufnehmen oder fertige Videos nutzen</a:t>
            </a:r>
            <a:endParaRPr dirty="0"/>
          </a:p>
          <a:p>
            <a:pPr marL="171450" marR="0" lvl="0" indent="-171450" algn="l" defTabSz="914400">
              <a:lnSpc>
                <a:spcPct val="100000"/>
              </a:lnSpc>
              <a:spcBef>
                <a:spcPts val="600"/>
              </a:spcBef>
              <a:spcAft>
                <a:spcPts val="0"/>
              </a:spcAft>
              <a:buClrTx/>
              <a:buSzTx/>
              <a:buFont typeface="Arial"/>
              <a:buChar char="•"/>
              <a:defRPr/>
            </a:pPr>
            <a:r>
              <a:rPr lang="de-DE" dirty="0"/>
              <a:t>Empfehlung für die Videografie im Unterricht: </a:t>
            </a:r>
            <a:r>
              <a:rPr lang="de-DE" dirty="0" err="1"/>
              <a:t>Messzeit</a:t>
            </a:r>
            <a:r>
              <a:rPr lang="de-DE" dirty="0"/>
              <a:t> kürzen und Schwerpunkt auf die Datenverarbeitung statt auf die Generierung vieler Daten legen</a:t>
            </a:r>
            <a:endParaRPr dirty="0"/>
          </a:p>
          <a:p>
            <a:pPr marL="171450" marR="0" lvl="0" indent="-171450" algn="l" defTabSz="914400">
              <a:lnSpc>
                <a:spcPct val="100000"/>
              </a:lnSpc>
              <a:spcBef>
                <a:spcPts val="600"/>
              </a:spcBef>
              <a:spcAft>
                <a:spcPts val="0"/>
              </a:spcAft>
              <a:buClrTx/>
              <a:buSzTx/>
              <a:buFont typeface="Arial"/>
              <a:buChar char="•"/>
              <a:defRPr/>
            </a:pPr>
            <a:r>
              <a:rPr lang="de-DE" dirty="0"/>
              <a:t>Tracker auch schon für Unterricht aufgearbeitet, z.B. Lehrerfortbildungsserver BW</a:t>
            </a:r>
            <a:endParaRPr dirty="0"/>
          </a:p>
          <a:p>
            <a:pPr>
              <a:defRPr/>
            </a:pPr>
            <a:endParaRPr lang="de-DE" dirty="0"/>
          </a:p>
        </p:txBody>
      </p:sp>
      <p:sp>
        <p:nvSpPr>
          <p:cNvPr id="57291026" name="Foliennummernplatzhalter 3"/>
          <p:cNvSpPr>
            <a:spLocks noGrp="1"/>
          </p:cNvSpPr>
          <p:nvPr>
            <p:ph type="sldNum" sz="quarter" idx="5"/>
          </p:nvPr>
        </p:nvSpPr>
        <p:spPr bwMode="auto"/>
        <p:txBody>
          <a:bodyPr/>
          <a:lstStyle/>
          <a:p>
            <a:pPr>
              <a:defRPr/>
            </a:pPr>
            <a:fld id="{C1EEEDFD-5915-4F7B-B712-75E9BB55AD12}" type="slidenum">
              <a:rPr lang="de-DE"/>
              <a:t>32</a:t>
            </a:fld>
            <a:endParaRPr lang="de-DE"/>
          </a:p>
        </p:txBody>
      </p:sp>
    </p:spTree>
    <p:extLst>
      <p:ext uri="{BB962C8B-B14F-4D97-AF65-F5344CB8AC3E}">
        <p14:creationId xmlns:p14="http://schemas.microsoft.com/office/powerpoint/2010/main" val="20023407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10261781" name="Folienbildplatzhalter 1"/>
          <p:cNvSpPr>
            <a:spLocks noGrp="1" noRot="1" noChangeAspect="1"/>
          </p:cNvSpPr>
          <p:nvPr>
            <p:ph type="sldImg"/>
          </p:nvPr>
        </p:nvSpPr>
        <p:spPr bwMode="auto"/>
      </p:sp>
      <p:sp>
        <p:nvSpPr>
          <p:cNvPr id="3972088" name="Notizenplatzhalter 2"/>
          <p:cNvSpPr>
            <a:spLocks noGrp="1"/>
          </p:cNvSpPr>
          <p:nvPr>
            <p:ph type="body" idx="1"/>
          </p:nvPr>
        </p:nvSpPr>
        <p:spPr bwMode="auto"/>
        <p:txBody>
          <a:bodyPr/>
          <a:lstStyle/>
          <a:p>
            <a:pPr>
              <a:defRPr/>
            </a:pPr>
            <a:r>
              <a:rPr lang="de-DE" b="1"/>
              <a:t>Fachlich: </a:t>
            </a:r>
            <a:r>
              <a:rPr lang="de-DE"/>
              <a:t>Excel zur Sammlung von Ergebnissen, da Einzelergebnisse nicht aussagekräftig (Stichprobenvergrößerung). Außerdem relevantes und verbreitetes Tool für die Datenverarbeitung (im Studien- bzw. Berufsalltag).</a:t>
            </a:r>
            <a:endParaRPr/>
          </a:p>
          <a:p>
            <a:pPr marL="0" marR="0" lvl="0" indent="0" algn="l" defTabSz="914400">
              <a:lnSpc>
                <a:spcPct val="100000"/>
              </a:lnSpc>
              <a:spcBef>
                <a:spcPts val="0"/>
              </a:spcBef>
              <a:spcAft>
                <a:spcPts val="0"/>
              </a:spcAft>
              <a:buClrTx/>
              <a:buSzTx/>
              <a:buFontTx/>
              <a:buNone/>
              <a:defRPr/>
            </a:pPr>
            <a:r>
              <a:rPr lang="de-DE" b="1"/>
              <a:t>Didaktisch: </a:t>
            </a:r>
            <a:r>
              <a:rPr lang="de-DE"/>
              <a:t>Vorteil für asynchrones Arbeiten!</a:t>
            </a:r>
            <a:endParaRPr/>
          </a:p>
          <a:p>
            <a:pPr>
              <a:defRPr/>
            </a:pPr>
            <a:r>
              <a:rPr lang="de-DE" b="1"/>
              <a:t>Praktische Umsetzung</a:t>
            </a:r>
            <a:r>
              <a:rPr lang="de-DE"/>
              <a:t>: Entweder OneDrive, Alternative z.B. Numbers oder Google Sheets; oder an einem Gerät sammeln o.ä.; Am besten beim Experimentieren erst auf Papier mitschreiben, später digitalisieren, damit während des Experimentierprozesses keine Überforderung.</a:t>
            </a:r>
            <a:endParaRPr/>
          </a:p>
        </p:txBody>
      </p:sp>
      <p:sp>
        <p:nvSpPr>
          <p:cNvPr id="1119418332" name="Foliennummernplatzhalter 3"/>
          <p:cNvSpPr>
            <a:spLocks noGrp="1"/>
          </p:cNvSpPr>
          <p:nvPr>
            <p:ph type="sldNum" sz="quarter" idx="5"/>
          </p:nvPr>
        </p:nvSpPr>
        <p:spPr bwMode="auto"/>
        <p:txBody>
          <a:bodyPr/>
          <a:lstStyle/>
          <a:p>
            <a:pPr>
              <a:defRPr/>
            </a:pPr>
            <a:fld id="{C1EEEDFD-5915-4F7B-B712-75E9BB55AD12}" type="slidenum">
              <a:rPr lang="de-DE"/>
              <a:t>33</a:t>
            </a:fld>
            <a:endParaRPr lang="de-DE"/>
          </a:p>
        </p:txBody>
      </p:sp>
    </p:spTree>
    <p:extLst>
      <p:ext uri="{BB962C8B-B14F-4D97-AF65-F5344CB8AC3E}">
        <p14:creationId xmlns:p14="http://schemas.microsoft.com/office/powerpoint/2010/main" val="10674723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865635475" name="Folienbildplatzhalter 1"/>
          <p:cNvSpPr>
            <a:spLocks noGrp="1" noRot="1" noChangeAspect="1"/>
          </p:cNvSpPr>
          <p:nvPr>
            <p:ph type="sldImg"/>
          </p:nvPr>
        </p:nvSpPr>
        <p:spPr bwMode="auto"/>
      </p:sp>
      <p:sp>
        <p:nvSpPr>
          <p:cNvPr id="1763303747" name="Notizenplatzhalter 2"/>
          <p:cNvSpPr>
            <a:spLocks noGrp="1"/>
          </p:cNvSpPr>
          <p:nvPr>
            <p:ph type="body" idx="1"/>
          </p:nvPr>
        </p:nvSpPr>
        <p:spPr bwMode="auto"/>
        <p:txBody>
          <a:bodyPr/>
          <a:lstStyle/>
          <a:p>
            <a:pPr marL="0" marR="0" lvl="0" indent="0" algn="l" defTabSz="914400">
              <a:lnSpc>
                <a:spcPct val="100000"/>
              </a:lnSpc>
              <a:spcBef>
                <a:spcPts val="600"/>
              </a:spcBef>
              <a:spcAft>
                <a:spcPts val="0"/>
              </a:spcAft>
              <a:buClrTx/>
              <a:buSzTx/>
              <a:buFontTx/>
              <a:buNone/>
              <a:defRPr/>
            </a:pPr>
            <a:r>
              <a:rPr lang="de-DE"/>
              <a:t>Vorschläge für Diskussion der Ergebnisse, auch für Vergleich zwischen Schüler- und Musterergebnissen: rein methodische Ebene (1-3), inhaltliche Einordnung (4-7)</a:t>
            </a:r>
            <a:endParaRPr/>
          </a:p>
          <a:p>
            <a:pPr>
              <a:defRPr/>
            </a:pPr>
            <a:endParaRPr lang="de-DE"/>
          </a:p>
        </p:txBody>
      </p:sp>
      <p:sp>
        <p:nvSpPr>
          <p:cNvPr id="711213551" name="Foliennummernplatzhalter 3"/>
          <p:cNvSpPr>
            <a:spLocks noGrp="1"/>
          </p:cNvSpPr>
          <p:nvPr>
            <p:ph type="sldNum" sz="quarter" idx="5"/>
          </p:nvPr>
        </p:nvSpPr>
        <p:spPr bwMode="auto"/>
        <p:txBody>
          <a:bodyPr/>
          <a:lstStyle/>
          <a:p>
            <a:pPr>
              <a:defRPr/>
            </a:pPr>
            <a:fld id="{C1EEEDFD-5915-4F7B-B712-75E9BB55AD12}" type="slidenum">
              <a:rPr lang="de-DE"/>
              <a:t>34</a:t>
            </a:fld>
            <a:endParaRPr lang="de-DE"/>
          </a:p>
        </p:txBody>
      </p:sp>
    </p:spTree>
    <p:extLst>
      <p:ext uri="{BB962C8B-B14F-4D97-AF65-F5344CB8AC3E}">
        <p14:creationId xmlns:p14="http://schemas.microsoft.com/office/powerpoint/2010/main" val="25442288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662385836" name="Folienbildplatzhalter 1"/>
          <p:cNvSpPr>
            <a:spLocks noGrp="1" noRot="1" noChangeAspect="1"/>
          </p:cNvSpPr>
          <p:nvPr>
            <p:ph type="sldImg"/>
          </p:nvPr>
        </p:nvSpPr>
        <p:spPr bwMode="auto"/>
      </p:sp>
      <p:sp>
        <p:nvSpPr>
          <p:cNvPr id="628925817" name="Notizenplatzhalter 2"/>
          <p:cNvSpPr>
            <a:spLocks noGrp="1"/>
          </p:cNvSpPr>
          <p:nvPr>
            <p:ph type="body" idx="1"/>
          </p:nvPr>
        </p:nvSpPr>
        <p:spPr bwMode="auto"/>
        <p:txBody>
          <a:bodyPr/>
          <a:lstStyle/>
          <a:p>
            <a:pPr marL="0" marR="0" lvl="0" indent="0" algn="l" defTabSz="914400">
              <a:lnSpc>
                <a:spcPct val="100000"/>
              </a:lnSpc>
              <a:spcBef>
                <a:spcPts val="600"/>
              </a:spcBef>
              <a:spcAft>
                <a:spcPts val="0"/>
              </a:spcAft>
              <a:buClrTx/>
              <a:buSzTx/>
              <a:buFontTx/>
              <a:buNone/>
              <a:defRPr/>
            </a:pPr>
            <a:r>
              <a:rPr lang="de-DE" dirty="0"/>
              <a:t>(Optionale Folie)</a:t>
            </a:r>
          </a:p>
          <a:p>
            <a:pPr marL="171450" marR="0" lvl="0" indent="-171450" algn="l" defTabSz="914400">
              <a:lnSpc>
                <a:spcPct val="100000"/>
              </a:lnSpc>
              <a:spcBef>
                <a:spcPts val="600"/>
              </a:spcBef>
              <a:spcAft>
                <a:spcPts val="0"/>
              </a:spcAft>
              <a:buClrTx/>
              <a:buSzTx/>
              <a:buFontTx/>
              <a:buChar char="-"/>
              <a:defRPr/>
            </a:pPr>
            <a:r>
              <a:rPr lang="de-DE" dirty="0"/>
              <a:t>Relevanz von Digitalisierung in der Forschung: digitale, methodische Aspekte auch als expliziter Teil der Diskussion des Experiments geeignet, wie folgende Beispiele zeigen</a:t>
            </a:r>
          </a:p>
          <a:p>
            <a:pPr marL="0" marR="0" lvl="0" indent="0" algn="l" defTabSz="914400">
              <a:lnSpc>
                <a:spcPct val="100000"/>
              </a:lnSpc>
              <a:spcBef>
                <a:spcPts val="600"/>
              </a:spcBef>
              <a:spcAft>
                <a:spcPts val="0"/>
              </a:spcAft>
              <a:buClrTx/>
              <a:buSzTx/>
              <a:buFontTx/>
              <a:buNone/>
              <a:defRPr/>
            </a:pPr>
            <a:endParaRPr dirty="0"/>
          </a:p>
          <a:p>
            <a:pPr>
              <a:defRPr/>
            </a:pPr>
            <a:endParaRPr lang="de-DE" dirty="0"/>
          </a:p>
        </p:txBody>
      </p:sp>
      <p:sp>
        <p:nvSpPr>
          <p:cNvPr id="840282300" name="Foliennummernplatzhalter 3"/>
          <p:cNvSpPr>
            <a:spLocks noGrp="1"/>
          </p:cNvSpPr>
          <p:nvPr>
            <p:ph type="sldNum" sz="quarter" idx="5"/>
          </p:nvPr>
        </p:nvSpPr>
        <p:spPr bwMode="auto"/>
        <p:txBody>
          <a:bodyPr/>
          <a:lstStyle/>
          <a:p>
            <a:pPr>
              <a:defRPr/>
            </a:pPr>
            <a:fld id="{C1EEEDFD-5915-4F7B-B712-75E9BB55AD12}" type="slidenum">
              <a:rPr lang="de-DE"/>
              <a:t>35</a:t>
            </a:fld>
            <a:endParaRPr lang="de-DE"/>
          </a:p>
        </p:txBody>
      </p:sp>
    </p:spTree>
    <p:extLst>
      <p:ext uri="{BB962C8B-B14F-4D97-AF65-F5344CB8AC3E}">
        <p14:creationId xmlns:p14="http://schemas.microsoft.com/office/powerpoint/2010/main" val="22863263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252579861" name="Folienbildplatzhalter 1"/>
          <p:cNvSpPr>
            <a:spLocks noGrp="1" noRot="1" noChangeAspect="1"/>
          </p:cNvSpPr>
          <p:nvPr>
            <p:ph type="sldImg"/>
          </p:nvPr>
        </p:nvSpPr>
        <p:spPr bwMode="auto"/>
      </p:sp>
      <p:sp>
        <p:nvSpPr>
          <p:cNvPr id="1717500072" name="Notizenplatzhalter 2"/>
          <p:cNvSpPr>
            <a:spLocks noGrp="1"/>
          </p:cNvSpPr>
          <p:nvPr>
            <p:ph type="body" idx="1"/>
          </p:nvPr>
        </p:nvSpPr>
        <p:spPr bwMode="auto"/>
        <p:txBody>
          <a:bodyPr/>
          <a:lstStyle/>
          <a:p>
            <a:pPr marL="342900" lvl="0" indent="-342900" algn="l">
              <a:lnSpc>
                <a:spcPct val="150000"/>
              </a:lnSpc>
              <a:spcBef>
                <a:spcPts val="600"/>
              </a:spcBef>
              <a:buFont typeface="Symbol"/>
              <a:buChar char=""/>
              <a:defRPr/>
            </a:pPr>
            <a:endParaRPr lang="de-DE"/>
          </a:p>
        </p:txBody>
      </p:sp>
      <p:sp>
        <p:nvSpPr>
          <p:cNvPr id="830822245" name="Foliennummernplatzhalter 3"/>
          <p:cNvSpPr>
            <a:spLocks noGrp="1"/>
          </p:cNvSpPr>
          <p:nvPr>
            <p:ph type="sldNum" sz="quarter" idx="5"/>
          </p:nvPr>
        </p:nvSpPr>
        <p:spPr bwMode="auto"/>
        <p:txBody>
          <a:bodyPr/>
          <a:lstStyle/>
          <a:p>
            <a:pPr>
              <a:defRPr/>
            </a:pPr>
            <a:fld id="{C1EEEDFD-5915-4F7B-B712-75E9BB55AD12}" type="slidenum">
              <a:rPr lang="de-DE"/>
              <a:t>36</a:t>
            </a:fld>
            <a:endParaRPr lang="de-DE"/>
          </a:p>
        </p:txBody>
      </p:sp>
    </p:spTree>
    <p:extLst>
      <p:ext uri="{BB962C8B-B14F-4D97-AF65-F5344CB8AC3E}">
        <p14:creationId xmlns:p14="http://schemas.microsoft.com/office/powerpoint/2010/main" val="9534303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011572159" name="Folienbildplatzhalter 1"/>
          <p:cNvSpPr>
            <a:spLocks noGrp="1" noRot="1" noChangeAspect="1"/>
          </p:cNvSpPr>
          <p:nvPr>
            <p:ph type="sldImg"/>
          </p:nvPr>
        </p:nvSpPr>
        <p:spPr bwMode="auto"/>
      </p:sp>
      <p:sp>
        <p:nvSpPr>
          <p:cNvPr id="2033884763" name="Notizenplatzhalter 2"/>
          <p:cNvSpPr>
            <a:spLocks noGrp="1"/>
          </p:cNvSpPr>
          <p:nvPr>
            <p:ph type="body" idx="1"/>
          </p:nvPr>
        </p:nvSpPr>
        <p:spPr bwMode="auto"/>
        <p:txBody>
          <a:bodyPr/>
          <a:lstStyle/>
          <a:p>
            <a:pPr marL="342900" lvl="0" indent="-342900" algn="l">
              <a:lnSpc>
                <a:spcPct val="150000"/>
              </a:lnSpc>
              <a:spcBef>
                <a:spcPts val="600"/>
              </a:spcBef>
              <a:buFont typeface="Symbol"/>
              <a:buChar char=""/>
              <a:defRPr/>
            </a:pPr>
            <a:r>
              <a:rPr lang="de-DE" dirty="0"/>
              <a:t>Zeitplan mit 2 Ansätzen pro Gruppe (Schule): Vgl. Nährstofflösung und Wirkstofflösung in einer Gruppe</a:t>
            </a:r>
            <a:endParaRPr dirty="0"/>
          </a:p>
          <a:p>
            <a:pPr marL="342900" lvl="0" indent="-342900" algn="l">
              <a:lnSpc>
                <a:spcPct val="150000"/>
              </a:lnSpc>
              <a:spcBef>
                <a:spcPts val="600"/>
              </a:spcBef>
              <a:buFont typeface="Symbol"/>
              <a:buChar char=""/>
              <a:defRPr/>
            </a:pPr>
            <a:r>
              <a:rPr lang="de-DE" dirty="0"/>
              <a:t>Man kann die Wartezeit auf 20 Min abkürzen</a:t>
            </a:r>
            <a:endParaRPr dirty="0"/>
          </a:p>
        </p:txBody>
      </p:sp>
      <p:sp>
        <p:nvSpPr>
          <p:cNvPr id="1766921065" name="Foliennummernplatzhalter 3"/>
          <p:cNvSpPr>
            <a:spLocks noGrp="1"/>
          </p:cNvSpPr>
          <p:nvPr>
            <p:ph type="sldNum" sz="quarter" idx="5"/>
          </p:nvPr>
        </p:nvSpPr>
        <p:spPr bwMode="auto"/>
        <p:txBody>
          <a:bodyPr/>
          <a:lstStyle/>
          <a:p>
            <a:pPr>
              <a:defRPr/>
            </a:pPr>
            <a:fld id="{C1EEEDFD-5915-4F7B-B712-75E9BB55AD12}" type="slidenum">
              <a:rPr lang="de-DE"/>
              <a:t>37</a:t>
            </a:fld>
            <a:endParaRPr lang="de-DE"/>
          </a:p>
        </p:txBody>
      </p:sp>
    </p:spTree>
    <p:extLst>
      <p:ext uri="{BB962C8B-B14F-4D97-AF65-F5344CB8AC3E}">
        <p14:creationId xmlns:p14="http://schemas.microsoft.com/office/powerpoint/2010/main" val="34378241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624032412" name="Folienbildplatzhalter 1"/>
          <p:cNvSpPr>
            <a:spLocks noGrp="1" noRot="1" noChangeAspect="1"/>
          </p:cNvSpPr>
          <p:nvPr>
            <p:ph type="sldImg"/>
          </p:nvPr>
        </p:nvSpPr>
        <p:spPr bwMode="auto"/>
      </p:sp>
      <p:sp>
        <p:nvSpPr>
          <p:cNvPr id="662374540" name="Notizenplatzhalter 2"/>
          <p:cNvSpPr>
            <a:spLocks noGrp="1"/>
          </p:cNvSpPr>
          <p:nvPr>
            <p:ph type="body" idx="1"/>
          </p:nvPr>
        </p:nvSpPr>
        <p:spPr bwMode="auto"/>
        <p:txBody>
          <a:bodyPr/>
          <a:lstStyle/>
          <a:p>
            <a:pPr marL="342900" lvl="0" indent="-342900" algn="l">
              <a:lnSpc>
                <a:spcPct val="150000"/>
              </a:lnSpc>
              <a:spcBef>
                <a:spcPts val="600"/>
              </a:spcBef>
              <a:buFont typeface="Symbol"/>
              <a:buChar char=""/>
              <a:defRPr/>
            </a:pPr>
            <a:r>
              <a:rPr lang="de-DE"/>
              <a:t>Posthornschnecken: Algenblüte verhindern (fressen Bodenbelag im Behältnis)</a:t>
            </a:r>
            <a:endParaRPr/>
          </a:p>
        </p:txBody>
      </p:sp>
      <p:sp>
        <p:nvSpPr>
          <p:cNvPr id="1822291354" name="Foliennummernplatzhalter 3"/>
          <p:cNvSpPr>
            <a:spLocks noGrp="1"/>
          </p:cNvSpPr>
          <p:nvPr>
            <p:ph type="sldNum" sz="quarter" idx="5"/>
          </p:nvPr>
        </p:nvSpPr>
        <p:spPr bwMode="auto"/>
        <p:txBody>
          <a:bodyPr/>
          <a:lstStyle/>
          <a:p>
            <a:pPr>
              <a:defRPr/>
            </a:pPr>
            <a:fld id="{C1EEEDFD-5915-4F7B-B712-75E9BB55AD12}" type="slidenum">
              <a:rPr lang="de-DE"/>
              <a:t>38</a:t>
            </a:fld>
            <a:endParaRPr lang="de-DE"/>
          </a:p>
        </p:txBody>
      </p:sp>
    </p:spTree>
    <p:extLst>
      <p:ext uri="{BB962C8B-B14F-4D97-AF65-F5344CB8AC3E}">
        <p14:creationId xmlns:p14="http://schemas.microsoft.com/office/powerpoint/2010/main" val="10963897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692461039" name="Folienbildplatzhalter 1"/>
          <p:cNvSpPr>
            <a:spLocks noGrp="1" noRot="1" noChangeAspect="1"/>
          </p:cNvSpPr>
          <p:nvPr>
            <p:ph type="sldImg"/>
          </p:nvPr>
        </p:nvSpPr>
        <p:spPr bwMode="auto"/>
      </p:sp>
      <p:sp>
        <p:nvSpPr>
          <p:cNvPr id="1658811753" name="Notizenplatzhalter 2"/>
          <p:cNvSpPr>
            <a:spLocks noGrp="1"/>
          </p:cNvSpPr>
          <p:nvPr>
            <p:ph type="body" idx="1"/>
          </p:nvPr>
        </p:nvSpPr>
        <p:spPr bwMode="auto"/>
        <p:txBody>
          <a:bodyPr/>
          <a:lstStyle/>
          <a:p>
            <a:pPr marL="171450" indent="-171450">
              <a:buFont typeface="Arial"/>
              <a:buChar char="•"/>
              <a:defRPr/>
            </a:pPr>
            <a:r>
              <a:rPr lang="de-DE" dirty="0"/>
              <a:t>Kosten für Pflanzenschutzmittel: ca. 11 Euro für 800 </a:t>
            </a:r>
            <a:r>
              <a:rPr lang="de-DE" dirty="0" err="1"/>
              <a:t>mL</a:t>
            </a:r>
            <a:endParaRPr dirty="0"/>
          </a:p>
          <a:p>
            <a:pPr marL="171450" indent="-171450">
              <a:buFont typeface="Arial"/>
              <a:buChar char="•"/>
              <a:defRPr/>
            </a:pPr>
            <a:r>
              <a:rPr lang="de-DE" dirty="0"/>
              <a:t>Beschaffung von Daphnien online oder im </a:t>
            </a:r>
            <a:r>
              <a:rPr lang="de-DE" dirty="0" err="1"/>
              <a:t>Aquaristikbedarf</a:t>
            </a:r>
            <a:r>
              <a:rPr lang="de-DE" dirty="0"/>
              <a:t> (ggf. andere Daphnien-Art, z.B. </a:t>
            </a:r>
            <a:r>
              <a:rPr lang="de-DE" i="1" dirty="0"/>
              <a:t>Daphnia </a:t>
            </a:r>
            <a:r>
              <a:rPr lang="de-DE" i="1" dirty="0" err="1"/>
              <a:t>pulex</a:t>
            </a:r>
            <a:r>
              <a:rPr lang="de-DE" dirty="0"/>
              <a:t>)</a:t>
            </a:r>
          </a:p>
          <a:p>
            <a:pPr marL="171450" indent="-171450">
              <a:buFont typeface="Arial"/>
              <a:buChar char="•"/>
              <a:defRPr/>
            </a:pPr>
            <a:r>
              <a:rPr lang="de-DE" dirty="0"/>
              <a:t>Gefährdungsbeurteilung siehe Material zur Fortbildung</a:t>
            </a:r>
            <a:endParaRPr dirty="0"/>
          </a:p>
          <a:p>
            <a:pPr marL="342900" lvl="0" indent="-342900" algn="l">
              <a:lnSpc>
                <a:spcPct val="150000"/>
              </a:lnSpc>
              <a:spcBef>
                <a:spcPts val="600"/>
              </a:spcBef>
              <a:buFont typeface="Symbol"/>
              <a:buChar char=""/>
              <a:defRPr/>
            </a:pPr>
            <a:endParaRPr lang="de-DE" dirty="0"/>
          </a:p>
        </p:txBody>
      </p:sp>
      <p:sp>
        <p:nvSpPr>
          <p:cNvPr id="443105090" name="Foliennummernplatzhalter 3"/>
          <p:cNvSpPr>
            <a:spLocks noGrp="1"/>
          </p:cNvSpPr>
          <p:nvPr>
            <p:ph type="sldNum" sz="quarter" idx="5"/>
          </p:nvPr>
        </p:nvSpPr>
        <p:spPr bwMode="auto"/>
        <p:txBody>
          <a:bodyPr/>
          <a:lstStyle/>
          <a:p>
            <a:pPr>
              <a:defRPr/>
            </a:pPr>
            <a:fld id="{C1EEEDFD-5915-4F7B-B712-75E9BB55AD12}" type="slidenum">
              <a:rPr lang="de-DE"/>
              <a:t>39</a:t>
            </a:fld>
            <a:endParaRPr lang="de-DE"/>
          </a:p>
        </p:txBody>
      </p:sp>
    </p:spTree>
    <p:extLst>
      <p:ext uri="{BB962C8B-B14F-4D97-AF65-F5344CB8AC3E}">
        <p14:creationId xmlns:p14="http://schemas.microsoft.com/office/powerpoint/2010/main" val="2999217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648928294" name="Folienbildplatzhalter 1"/>
          <p:cNvSpPr>
            <a:spLocks noGrp="1" noRot="1" noChangeAspect="1"/>
          </p:cNvSpPr>
          <p:nvPr>
            <p:ph type="sldImg"/>
          </p:nvPr>
        </p:nvSpPr>
        <p:spPr bwMode="auto"/>
      </p:sp>
      <p:sp>
        <p:nvSpPr>
          <p:cNvPr id="1803902077" name="Notizenplatzhalter 2"/>
          <p:cNvSpPr>
            <a:spLocks noGrp="1"/>
          </p:cNvSpPr>
          <p:nvPr>
            <p:ph type="body" idx="1"/>
          </p:nvPr>
        </p:nvSpPr>
        <p:spPr bwMode="auto"/>
        <p:txBody>
          <a:bodyPr/>
          <a:lstStyle/>
          <a:p>
            <a:pPr>
              <a:defRPr/>
            </a:pPr>
            <a:endParaRPr dirty="0"/>
          </a:p>
        </p:txBody>
      </p:sp>
      <p:sp>
        <p:nvSpPr>
          <p:cNvPr id="637129717" name="Foliennummernplatzhalter 3"/>
          <p:cNvSpPr>
            <a:spLocks noGrp="1"/>
          </p:cNvSpPr>
          <p:nvPr>
            <p:ph type="sldNum" sz="quarter" idx="5"/>
          </p:nvPr>
        </p:nvSpPr>
        <p:spPr bwMode="auto"/>
        <p:txBody>
          <a:bodyPr/>
          <a:lstStyle/>
          <a:p>
            <a:pPr>
              <a:defRPr/>
            </a:pPr>
            <a:fld id="{C1EEEDFD-5915-4F7B-B712-75E9BB55AD12}" type="slidenum">
              <a:rPr lang="de-DE"/>
              <a:t>4</a:t>
            </a:fld>
            <a:endParaRPr lang="de-DE"/>
          </a:p>
        </p:txBody>
      </p:sp>
    </p:spTree>
    <p:extLst>
      <p:ext uri="{BB962C8B-B14F-4D97-AF65-F5344CB8AC3E}">
        <p14:creationId xmlns:p14="http://schemas.microsoft.com/office/powerpoint/2010/main" val="26218496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145027269" name="Folienbildplatzhalter 1"/>
          <p:cNvSpPr>
            <a:spLocks noGrp="1" noRot="1" noChangeAspect="1"/>
          </p:cNvSpPr>
          <p:nvPr>
            <p:ph type="sldImg"/>
          </p:nvPr>
        </p:nvSpPr>
        <p:spPr bwMode="auto"/>
      </p:sp>
      <p:sp>
        <p:nvSpPr>
          <p:cNvPr id="612060024" name="Notizenplatzhalter 2"/>
          <p:cNvSpPr>
            <a:spLocks noGrp="1"/>
          </p:cNvSpPr>
          <p:nvPr>
            <p:ph type="body" idx="1"/>
          </p:nvPr>
        </p:nvSpPr>
        <p:spPr bwMode="auto"/>
        <p:txBody>
          <a:bodyPr/>
          <a:lstStyle/>
          <a:p>
            <a:pPr marL="0" lvl="0" indent="0" algn="l">
              <a:lnSpc>
                <a:spcPct val="150000"/>
              </a:lnSpc>
              <a:spcBef>
                <a:spcPts val="600"/>
              </a:spcBef>
              <a:buFont typeface="Symbol"/>
              <a:buNone/>
              <a:defRPr/>
            </a:pPr>
            <a:r>
              <a:rPr lang="de-DE" sz="1200" dirty="0">
                <a:latin typeface="Arial"/>
                <a:ea typeface="Calibri"/>
                <a:cs typeface="Times New Roman"/>
              </a:rPr>
              <a:t>Fragen im Plenum diskutieren lassen:</a:t>
            </a:r>
          </a:p>
          <a:p>
            <a:pPr marL="342900" lvl="0" indent="-342900" algn="l">
              <a:lnSpc>
                <a:spcPct val="150000"/>
              </a:lnSpc>
              <a:spcBef>
                <a:spcPts val="600"/>
              </a:spcBef>
              <a:buFont typeface="Symbol"/>
              <a:buChar char=""/>
              <a:defRPr/>
            </a:pPr>
            <a:r>
              <a:rPr lang="de-DE" sz="1200" dirty="0">
                <a:latin typeface="Arial"/>
                <a:ea typeface="Calibri"/>
                <a:cs typeface="Times New Roman"/>
              </a:rPr>
              <a:t>Was können </a:t>
            </a:r>
            <a:r>
              <a:rPr lang="de-DE" sz="1200" dirty="0" err="1">
                <a:latin typeface="Arial"/>
                <a:ea typeface="Calibri"/>
                <a:cs typeface="Times New Roman"/>
              </a:rPr>
              <a:t>Schüler:innen</a:t>
            </a:r>
            <a:r>
              <a:rPr lang="de-DE" sz="1200" dirty="0">
                <a:latin typeface="Arial"/>
                <a:ea typeface="Calibri"/>
                <a:cs typeface="Times New Roman"/>
              </a:rPr>
              <a:t> anhand des ausprobierten Materials über Digitalisierung in fachspezifischen Kontexten lernen (TPACK)? </a:t>
            </a:r>
            <a:endParaRPr lang="de-DE" dirty="0"/>
          </a:p>
          <a:p>
            <a:pPr marL="342900" lvl="0" indent="-342900" algn="l">
              <a:lnSpc>
                <a:spcPct val="150000"/>
              </a:lnSpc>
              <a:buFont typeface="Symbol"/>
              <a:buChar char=""/>
              <a:defRPr/>
            </a:pPr>
            <a:r>
              <a:rPr lang="de-DE" sz="1200" dirty="0">
                <a:latin typeface="Arial"/>
                <a:ea typeface="Calibri"/>
                <a:cs typeface="Times New Roman"/>
              </a:rPr>
              <a:t>Welchen Mehrwert hat dieser Einsatz von digitalen Methoden und Werkzeugen für das fachliche Lernen der </a:t>
            </a:r>
            <a:r>
              <a:rPr lang="de-DE" sz="1200" dirty="0" err="1">
                <a:latin typeface="Arial"/>
                <a:ea typeface="Calibri"/>
                <a:cs typeface="Times New Roman"/>
              </a:rPr>
              <a:t>SuS</a:t>
            </a:r>
            <a:r>
              <a:rPr lang="de-DE" sz="1200" dirty="0">
                <a:latin typeface="Arial"/>
                <a:ea typeface="Calibri"/>
                <a:cs typeface="Times New Roman"/>
              </a:rPr>
              <a:t> (TPACK)? </a:t>
            </a:r>
            <a:endParaRPr lang="de-DE" dirty="0"/>
          </a:p>
          <a:p>
            <a:pPr marL="342900" lvl="0" indent="-342900" algn="l">
              <a:lnSpc>
                <a:spcPct val="150000"/>
              </a:lnSpc>
              <a:buFont typeface="Symbol"/>
              <a:buChar char=""/>
              <a:defRPr/>
            </a:pPr>
            <a:r>
              <a:rPr lang="de-DE" sz="1200" dirty="0">
                <a:latin typeface="Arial"/>
                <a:ea typeface="Calibri"/>
                <a:cs typeface="Times New Roman"/>
              </a:rPr>
              <a:t>Welche fachlich-methodischen Voraussetzungen müssen </a:t>
            </a:r>
            <a:r>
              <a:rPr lang="de-DE" sz="1200" dirty="0" err="1">
                <a:latin typeface="Arial"/>
                <a:ea typeface="Calibri"/>
                <a:cs typeface="Times New Roman"/>
              </a:rPr>
              <a:t>Schüler:innen</a:t>
            </a:r>
            <a:r>
              <a:rPr lang="de-DE" sz="1200" dirty="0">
                <a:latin typeface="Arial"/>
                <a:ea typeface="Calibri"/>
                <a:cs typeface="Times New Roman"/>
              </a:rPr>
              <a:t> für die Nutzung des vorgestellten Materials mitbringen (TPACK)?</a:t>
            </a:r>
            <a:endParaRPr lang="de-DE" dirty="0"/>
          </a:p>
          <a:p>
            <a:pPr marL="342900" marR="0" lvl="0" indent="-342900" algn="l" defTabSz="914400">
              <a:lnSpc>
                <a:spcPct val="150000"/>
              </a:lnSpc>
              <a:spcBef>
                <a:spcPts val="0"/>
              </a:spcBef>
              <a:spcAft>
                <a:spcPts val="0"/>
              </a:spcAft>
              <a:buClrTx/>
              <a:buSzTx/>
              <a:buFont typeface="Symbol"/>
              <a:buChar char=""/>
              <a:defRPr/>
            </a:pPr>
            <a:r>
              <a:rPr lang="de-DE" sz="1200" dirty="0">
                <a:latin typeface="Arial"/>
                <a:ea typeface="Calibri"/>
                <a:cs typeface="Times New Roman"/>
              </a:rPr>
              <a:t>Welche Möglichkeiten zur Kombination der ausprobierten Aufgaben fallen Ihnen ein (TPACK)?</a:t>
            </a:r>
            <a:endParaRPr lang="de-DE" dirty="0"/>
          </a:p>
          <a:p>
            <a:pPr marL="342900" lvl="0" indent="-342900" algn="l">
              <a:lnSpc>
                <a:spcPct val="150000"/>
              </a:lnSpc>
              <a:spcAft>
                <a:spcPts val="600"/>
              </a:spcAft>
              <a:buFont typeface="Symbol"/>
              <a:buChar char=""/>
              <a:defRPr/>
            </a:pPr>
            <a:r>
              <a:rPr lang="de-DE" sz="1200" dirty="0">
                <a:latin typeface="Arial"/>
                <a:ea typeface="Calibri"/>
                <a:cs typeface="Times New Roman"/>
              </a:rPr>
              <a:t>Was nehme ich für das Unterrichten mit digitalen Methoden und Werkzeugen im Fach Biologie mit (TPACK)?</a:t>
            </a:r>
            <a:endParaRPr lang="de-DE" dirty="0"/>
          </a:p>
          <a:p>
            <a:pPr marL="342900" marR="0" lvl="0" indent="-342900" algn="l" defTabSz="914400">
              <a:lnSpc>
                <a:spcPct val="150000"/>
              </a:lnSpc>
              <a:spcBef>
                <a:spcPts val="0"/>
              </a:spcBef>
              <a:spcAft>
                <a:spcPts val="600"/>
              </a:spcAft>
              <a:buClrTx/>
              <a:buSzTx/>
              <a:buFont typeface="Symbol"/>
              <a:buChar char=""/>
              <a:defRPr/>
            </a:pPr>
            <a:r>
              <a:rPr lang="de-DE" sz="1200" dirty="0">
                <a:latin typeface="Arial"/>
                <a:ea typeface="Calibri"/>
                <a:cs typeface="Times New Roman"/>
              </a:rPr>
              <a:t>Was habe ich für meine eigenen technischen Kompetenzen mitgenommen (TK)? </a:t>
            </a:r>
            <a:endParaRPr lang="de-DE" dirty="0"/>
          </a:p>
        </p:txBody>
      </p:sp>
      <p:sp>
        <p:nvSpPr>
          <p:cNvPr id="38928531" name="Foliennummernplatzhalter 3"/>
          <p:cNvSpPr>
            <a:spLocks noGrp="1"/>
          </p:cNvSpPr>
          <p:nvPr>
            <p:ph type="sldNum" sz="quarter" idx="5"/>
          </p:nvPr>
        </p:nvSpPr>
        <p:spPr bwMode="auto"/>
        <p:txBody>
          <a:bodyPr/>
          <a:lstStyle/>
          <a:p>
            <a:pPr>
              <a:defRPr/>
            </a:pPr>
            <a:fld id="{C1EEEDFD-5915-4F7B-B712-75E9BB55AD12}" type="slidenum">
              <a:rPr lang="de-DE"/>
              <a:t>40</a:t>
            </a:fld>
            <a:endParaRPr lang="de-DE"/>
          </a:p>
        </p:txBody>
      </p:sp>
    </p:spTree>
    <p:extLst>
      <p:ext uri="{BB962C8B-B14F-4D97-AF65-F5344CB8AC3E}">
        <p14:creationId xmlns:p14="http://schemas.microsoft.com/office/powerpoint/2010/main" val="30305539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330043067" name="Folienbildplatzhalter 1"/>
          <p:cNvSpPr>
            <a:spLocks noGrp="1" noRot="1" noChangeAspect="1"/>
          </p:cNvSpPr>
          <p:nvPr>
            <p:ph type="sldImg"/>
          </p:nvPr>
        </p:nvSpPr>
        <p:spPr bwMode="auto"/>
      </p:sp>
      <p:sp>
        <p:nvSpPr>
          <p:cNvPr id="44514269" name="Notizenplatzhalter 2"/>
          <p:cNvSpPr>
            <a:spLocks noGrp="1"/>
          </p:cNvSpPr>
          <p:nvPr>
            <p:ph type="body" idx="1"/>
          </p:nvPr>
        </p:nvSpPr>
        <p:spPr bwMode="auto"/>
        <p:txBody>
          <a:bodyPr/>
          <a:lstStyle/>
          <a:p>
            <a:pPr marL="171450" marR="0" lvl="0" indent="-171450" algn="l" defTabSz="914400">
              <a:lnSpc>
                <a:spcPct val="100000"/>
              </a:lnSpc>
              <a:spcBef>
                <a:spcPts val="0"/>
              </a:spcBef>
              <a:spcAft>
                <a:spcPts val="0"/>
              </a:spcAft>
              <a:buClrTx/>
              <a:buSzTx/>
              <a:buFont typeface="Arial"/>
              <a:buChar char="•"/>
              <a:defRPr/>
            </a:pPr>
            <a:r>
              <a:rPr lang="de-DE"/>
              <a:t>Konflikt Effizienzsteigerung Landwirtschaft vs Umweltschutz</a:t>
            </a:r>
            <a:endParaRPr/>
          </a:p>
          <a:p>
            <a:pPr marL="171450" marR="0" lvl="0" indent="-171450" algn="l" defTabSz="914400">
              <a:lnSpc>
                <a:spcPct val="100000"/>
              </a:lnSpc>
              <a:spcBef>
                <a:spcPts val="0"/>
              </a:spcBef>
              <a:spcAft>
                <a:spcPts val="0"/>
              </a:spcAft>
              <a:buClrTx/>
              <a:buSzTx/>
              <a:buFont typeface="Arial"/>
              <a:buChar char="•"/>
              <a:defRPr/>
            </a:pPr>
            <a:r>
              <a:rPr lang="de-DE"/>
              <a:t>Schwierigkeit: Übertragbarkeit des Experiments aufRealsituation Daphnien im Ökosystem  Chemikalienmischungen, Langzeitexperimente etc.</a:t>
            </a:r>
          </a:p>
        </p:txBody>
      </p:sp>
      <p:sp>
        <p:nvSpPr>
          <p:cNvPr id="2075503685" name="Foliennummernplatzhalter 3"/>
          <p:cNvSpPr>
            <a:spLocks noGrp="1"/>
          </p:cNvSpPr>
          <p:nvPr>
            <p:ph type="sldNum" sz="quarter" idx="5"/>
          </p:nvPr>
        </p:nvSpPr>
        <p:spPr bwMode="auto"/>
        <p:txBody>
          <a:bodyPr/>
          <a:lstStyle/>
          <a:p>
            <a:pPr>
              <a:defRPr/>
            </a:pPr>
            <a:fld id="{C1EEEDFD-5915-4F7B-B712-75E9BB55AD12}" type="slidenum">
              <a:rPr lang="de-DE"/>
              <a:t>41</a:t>
            </a:fld>
            <a:endParaRPr lang="de-DE"/>
          </a:p>
        </p:txBody>
      </p:sp>
    </p:spTree>
    <p:extLst>
      <p:ext uri="{BB962C8B-B14F-4D97-AF65-F5344CB8AC3E}">
        <p14:creationId xmlns:p14="http://schemas.microsoft.com/office/powerpoint/2010/main" val="15621150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613770716" name="Folienbildplatzhalter 1"/>
          <p:cNvSpPr>
            <a:spLocks noGrp="1" noRot="1" noChangeAspect="1"/>
          </p:cNvSpPr>
          <p:nvPr>
            <p:ph type="sldImg"/>
          </p:nvPr>
        </p:nvSpPr>
        <p:spPr bwMode="auto"/>
      </p:sp>
      <p:sp>
        <p:nvSpPr>
          <p:cNvPr id="2014755194" name="Notizenplatzhalter 2"/>
          <p:cNvSpPr>
            <a:spLocks noGrp="1"/>
          </p:cNvSpPr>
          <p:nvPr>
            <p:ph type="body" idx="1"/>
          </p:nvPr>
        </p:nvSpPr>
        <p:spPr bwMode="auto"/>
        <p:txBody>
          <a:bodyPr/>
          <a:lstStyle/>
          <a:p>
            <a:pPr marL="171450" marR="0" lvl="0" indent="-171450" algn="l" defTabSz="914400">
              <a:lnSpc>
                <a:spcPct val="100000"/>
              </a:lnSpc>
              <a:spcBef>
                <a:spcPts val="0"/>
              </a:spcBef>
              <a:spcAft>
                <a:spcPts val="0"/>
              </a:spcAft>
              <a:buClrTx/>
              <a:buSzTx/>
              <a:buFont typeface="Arial"/>
              <a:buChar char="•"/>
              <a:defRPr/>
            </a:pPr>
            <a:endParaRPr lang="de-DE"/>
          </a:p>
        </p:txBody>
      </p:sp>
      <p:sp>
        <p:nvSpPr>
          <p:cNvPr id="631416387" name="Foliennummernplatzhalter 3"/>
          <p:cNvSpPr>
            <a:spLocks noGrp="1"/>
          </p:cNvSpPr>
          <p:nvPr>
            <p:ph type="sldNum" sz="quarter" idx="5"/>
          </p:nvPr>
        </p:nvSpPr>
        <p:spPr bwMode="auto"/>
        <p:txBody>
          <a:bodyPr/>
          <a:lstStyle/>
          <a:p>
            <a:pPr>
              <a:defRPr/>
            </a:pPr>
            <a:fld id="{C1EEEDFD-5915-4F7B-B712-75E9BB55AD12}" type="slidenum">
              <a:rPr lang="de-DE"/>
              <a:t>42</a:t>
            </a:fld>
            <a:endParaRPr lang="de-DE"/>
          </a:p>
        </p:txBody>
      </p:sp>
    </p:spTree>
    <p:extLst>
      <p:ext uri="{BB962C8B-B14F-4D97-AF65-F5344CB8AC3E}">
        <p14:creationId xmlns:p14="http://schemas.microsoft.com/office/powerpoint/2010/main" val="22036729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207327334" name="Folienbildplatzhalter 1"/>
          <p:cNvSpPr>
            <a:spLocks noGrp="1" noRot="1" noChangeAspect="1"/>
          </p:cNvSpPr>
          <p:nvPr>
            <p:ph type="sldImg"/>
          </p:nvPr>
        </p:nvSpPr>
        <p:spPr bwMode="auto"/>
      </p:sp>
      <p:sp>
        <p:nvSpPr>
          <p:cNvPr id="399376433" name="Notizenplatzhalter 2"/>
          <p:cNvSpPr>
            <a:spLocks noGrp="1"/>
          </p:cNvSpPr>
          <p:nvPr>
            <p:ph type="body" idx="1"/>
          </p:nvPr>
        </p:nvSpPr>
        <p:spPr bwMode="auto"/>
        <p:txBody>
          <a:bodyPr/>
          <a:lstStyle/>
          <a:p>
            <a:pPr marL="171450" marR="0" lvl="0" indent="-171450" algn="l" defTabSz="914400">
              <a:lnSpc>
                <a:spcPct val="100000"/>
              </a:lnSpc>
              <a:spcBef>
                <a:spcPts val="0"/>
              </a:spcBef>
              <a:spcAft>
                <a:spcPts val="0"/>
              </a:spcAft>
              <a:buClrTx/>
              <a:buSzTx/>
              <a:buFont typeface="Arial"/>
              <a:buChar char="•"/>
              <a:defRPr/>
            </a:pPr>
            <a:endParaRPr lang="de-DE"/>
          </a:p>
        </p:txBody>
      </p:sp>
      <p:sp>
        <p:nvSpPr>
          <p:cNvPr id="821819900" name="Foliennummernplatzhalter 3"/>
          <p:cNvSpPr>
            <a:spLocks noGrp="1"/>
          </p:cNvSpPr>
          <p:nvPr>
            <p:ph type="sldNum" sz="quarter" idx="5"/>
          </p:nvPr>
        </p:nvSpPr>
        <p:spPr bwMode="auto"/>
        <p:txBody>
          <a:bodyPr/>
          <a:lstStyle/>
          <a:p>
            <a:pPr>
              <a:defRPr/>
            </a:pPr>
            <a:fld id="{C1EEEDFD-5915-4F7B-B712-75E9BB55AD12}" type="slidenum">
              <a:rPr lang="de-DE"/>
              <a:t>43</a:t>
            </a:fld>
            <a:endParaRPr lang="de-DE"/>
          </a:p>
        </p:txBody>
      </p:sp>
    </p:spTree>
    <p:extLst>
      <p:ext uri="{BB962C8B-B14F-4D97-AF65-F5344CB8AC3E}">
        <p14:creationId xmlns:p14="http://schemas.microsoft.com/office/powerpoint/2010/main" val="18309518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750743123" name="Folienbildplatzhalter 1"/>
          <p:cNvSpPr>
            <a:spLocks noGrp="1" noRot="1" noChangeAspect="1"/>
          </p:cNvSpPr>
          <p:nvPr>
            <p:ph type="sldImg"/>
          </p:nvPr>
        </p:nvSpPr>
        <p:spPr bwMode="auto"/>
      </p:sp>
      <p:sp>
        <p:nvSpPr>
          <p:cNvPr id="403670746" name="Notizenplatzhalter 2"/>
          <p:cNvSpPr>
            <a:spLocks noGrp="1"/>
          </p:cNvSpPr>
          <p:nvPr>
            <p:ph type="body" idx="1"/>
          </p:nvPr>
        </p:nvSpPr>
        <p:spPr bwMode="auto"/>
        <p:txBody>
          <a:bodyPr/>
          <a:lstStyle/>
          <a:p>
            <a:pPr marL="171450" marR="0" lvl="0" indent="-171450" algn="l" defTabSz="914400">
              <a:lnSpc>
                <a:spcPct val="100000"/>
              </a:lnSpc>
              <a:spcBef>
                <a:spcPts val="0"/>
              </a:spcBef>
              <a:spcAft>
                <a:spcPts val="0"/>
              </a:spcAft>
              <a:buClrTx/>
              <a:buSzTx/>
              <a:buFont typeface="Arial"/>
              <a:buChar char="•"/>
              <a:defRPr/>
            </a:pPr>
            <a:r>
              <a:rPr lang="de-DE"/>
              <a:t>Digitale Werkzeuge: Video &amp; Excel</a:t>
            </a:r>
            <a:endParaRPr/>
          </a:p>
          <a:p>
            <a:pPr marL="171450" marR="0" lvl="0" indent="-171450" algn="l" defTabSz="914400">
              <a:lnSpc>
                <a:spcPct val="100000"/>
              </a:lnSpc>
              <a:spcBef>
                <a:spcPts val="0"/>
              </a:spcBef>
              <a:spcAft>
                <a:spcPts val="0"/>
              </a:spcAft>
              <a:buClrTx/>
              <a:buSzTx/>
              <a:buFont typeface="Arial"/>
              <a:buChar char="•"/>
              <a:defRPr/>
            </a:pPr>
            <a:r>
              <a:rPr lang="de-DE"/>
              <a:t>Datenorganisation: Excel Anwendung online</a:t>
            </a:r>
            <a:endParaRPr/>
          </a:p>
        </p:txBody>
      </p:sp>
      <p:sp>
        <p:nvSpPr>
          <p:cNvPr id="711987842" name="Foliennummernplatzhalter 3"/>
          <p:cNvSpPr>
            <a:spLocks noGrp="1"/>
          </p:cNvSpPr>
          <p:nvPr>
            <p:ph type="sldNum" sz="quarter" idx="5"/>
          </p:nvPr>
        </p:nvSpPr>
        <p:spPr bwMode="auto"/>
        <p:txBody>
          <a:bodyPr/>
          <a:lstStyle/>
          <a:p>
            <a:pPr>
              <a:defRPr/>
            </a:pPr>
            <a:fld id="{C1EEEDFD-5915-4F7B-B712-75E9BB55AD12}" type="slidenum">
              <a:rPr lang="de-DE"/>
              <a:t>44</a:t>
            </a:fld>
            <a:endParaRPr lang="de-DE"/>
          </a:p>
        </p:txBody>
      </p:sp>
    </p:spTree>
    <p:extLst>
      <p:ext uri="{BB962C8B-B14F-4D97-AF65-F5344CB8AC3E}">
        <p14:creationId xmlns:p14="http://schemas.microsoft.com/office/powerpoint/2010/main" val="177003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87605428" name="Folienbildplatzhalter 1"/>
          <p:cNvSpPr>
            <a:spLocks noGrp="1" noRot="1" noChangeAspect="1"/>
          </p:cNvSpPr>
          <p:nvPr>
            <p:ph type="sldImg"/>
          </p:nvPr>
        </p:nvSpPr>
        <p:spPr bwMode="auto"/>
      </p:sp>
      <p:sp>
        <p:nvSpPr>
          <p:cNvPr id="1665719592" name="Notizenplatzhalter 2"/>
          <p:cNvSpPr>
            <a:spLocks noGrp="1"/>
          </p:cNvSpPr>
          <p:nvPr>
            <p:ph type="body" idx="1"/>
          </p:nvPr>
        </p:nvSpPr>
        <p:spPr bwMode="auto"/>
        <p:txBody>
          <a:bodyPr/>
          <a:lstStyle/>
          <a:p>
            <a:pPr marL="171450" marR="0" lvl="0" indent="-171450" algn="l" defTabSz="914400">
              <a:lnSpc>
                <a:spcPct val="100000"/>
              </a:lnSpc>
              <a:spcBef>
                <a:spcPts val="0"/>
              </a:spcBef>
              <a:spcAft>
                <a:spcPts val="0"/>
              </a:spcAft>
              <a:buClrTx/>
              <a:buSzTx/>
              <a:buFont typeface="Arial"/>
              <a:buChar char="•"/>
              <a:defRPr/>
            </a:pPr>
            <a:r>
              <a:rPr lang="de-DE"/>
              <a:t>Excel online asynchrones Arbeiten</a:t>
            </a:r>
            <a:endParaRPr/>
          </a:p>
        </p:txBody>
      </p:sp>
      <p:sp>
        <p:nvSpPr>
          <p:cNvPr id="945812728" name="Foliennummernplatzhalter 3"/>
          <p:cNvSpPr>
            <a:spLocks noGrp="1"/>
          </p:cNvSpPr>
          <p:nvPr>
            <p:ph type="sldNum" sz="quarter" idx="5"/>
          </p:nvPr>
        </p:nvSpPr>
        <p:spPr bwMode="auto"/>
        <p:txBody>
          <a:bodyPr/>
          <a:lstStyle/>
          <a:p>
            <a:pPr>
              <a:defRPr/>
            </a:pPr>
            <a:fld id="{C1EEEDFD-5915-4F7B-B712-75E9BB55AD12}" type="slidenum">
              <a:rPr lang="de-DE"/>
              <a:t>45</a:t>
            </a:fld>
            <a:endParaRPr lang="de-DE"/>
          </a:p>
        </p:txBody>
      </p:sp>
    </p:spTree>
    <p:extLst>
      <p:ext uri="{BB962C8B-B14F-4D97-AF65-F5344CB8AC3E}">
        <p14:creationId xmlns:p14="http://schemas.microsoft.com/office/powerpoint/2010/main" val="27163259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76082088" name="Folienbildplatzhalter 1"/>
          <p:cNvSpPr>
            <a:spLocks noGrp="1" noRot="1" noChangeAspect="1"/>
          </p:cNvSpPr>
          <p:nvPr>
            <p:ph type="sldImg"/>
          </p:nvPr>
        </p:nvSpPr>
        <p:spPr bwMode="auto"/>
      </p:sp>
      <p:sp>
        <p:nvSpPr>
          <p:cNvPr id="1443642018" name="Notizenplatzhalter 2"/>
          <p:cNvSpPr>
            <a:spLocks noGrp="1"/>
          </p:cNvSpPr>
          <p:nvPr>
            <p:ph type="body" idx="1"/>
          </p:nvPr>
        </p:nvSpPr>
        <p:spPr bwMode="auto"/>
        <p:txBody>
          <a:bodyPr/>
          <a:lstStyle/>
          <a:p>
            <a:pPr marL="171450" marR="0" lvl="0" indent="-171450" algn="l" defTabSz="914400">
              <a:lnSpc>
                <a:spcPct val="100000"/>
              </a:lnSpc>
              <a:spcBef>
                <a:spcPts val="0"/>
              </a:spcBef>
              <a:spcAft>
                <a:spcPts val="0"/>
              </a:spcAft>
              <a:buClrTx/>
              <a:buSzTx/>
              <a:buFont typeface="Arial"/>
              <a:buChar char="•"/>
              <a:defRPr/>
            </a:pPr>
            <a:r>
              <a:rPr lang="de-DE" dirty="0"/>
              <a:t>Optional</a:t>
            </a:r>
          </a:p>
        </p:txBody>
      </p:sp>
      <p:sp>
        <p:nvSpPr>
          <p:cNvPr id="1683209572" name="Foliennummernplatzhalter 3"/>
          <p:cNvSpPr>
            <a:spLocks noGrp="1"/>
          </p:cNvSpPr>
          <p:nvPr>
            <p:ph type="sldNum" sz="quarter" idx="5"/>
          </p:nvPr>
        </p:nvSpPr>
        <p:spPr bwMode="auto"/>
        <p:txBody>
          <a:bodyPr/>
          <a:lstStyle/>
          <a:p>
            <a:pPr>
              <a:defRPr/>
            </a:pPr>
            <a:fld id="{C1EEEDFD-5915-4F7B-B712-75E9BB55AD12}" type="slidenum">
              <a:rPr lang="de-DE"/>
              <a:t>46</a:t>
            </a:fld>
            <a:endParaRPr lang="de-DE"/>
          </a:p>
        </p:txBody>
      </p:sp>
    </p:spTree>
    <p:extLst>
      <p:ext uri="{BB962C8B-B14F-4D97-AF65-F5344CB8AC3E}">
        <p14:creationId xmlns:p14="http://schemas.microsoft.com/office/powerpoint/2010/main" val="41215253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632545316" name="Slide Image Placeholder 1"/>
          <p:cNvSpPr>
            <a:spLocks noGrp="1" noRot="1" noChangeAspect="1"/>
          </p:cNvSpPr>
          <p:nvPr>
            <p:ph type="sldImg"/>
          </p:nvPr>
        </p:nvSpPr>
        <p:spPr bwMode="auto"/>
      </p:sp>
      <p:sp>
        <p:nvSpPr>
          <p:cNvPr id="1947884972" name="Notes Placeholder 2"/>
          <p:cNvSpPr>
            <a:spLocks noGrp="1"/>
          </p:cNvSpPr>
          <p:nvPr>
            <p:ph type="body" idx="1"/>
          </p:nvPr>
        </p:nvSpPr>
        <p:spPr bwMode="auto"/>
        <p:txBody>
          <a:bodyPr/>
          <a:lstStyle/>
          <a:p>
            <a:pPr>
              <a:defRPr/>
            </a:pPr>
            <a:endParaRPr/>
          </a:p>
        </p:txBody>
      </p:sp>
      <p:sp>
        <p:nvSpPr>
          <p:cNvPr id="1808303821" name="Slide Number Placeholder 3"/>
          <p:cNvSpPr>
            <a:spLocks noGrp="1"/>
          </p:cNvSpPr>
          <p:nvPr>
            <p:ph type="sldNum" sz="quarter" idx="10"/>
          </p:nvPr>
        </p:nvSpPr>
        <p:spPr bwMode="auto"/>
        <p:txBody>
          <a:bodyPr/>
          <a:lstStyle/>
          <a:p>
            <a:pPr>
              <a:defRPr/>
            </a:pPr>
            <a:fld id="{2902C5D4-E300-25E4-2F6C-1AB023D7CD7D}" type="slidenum">
              <a:rPr/>
              <a:t>47</a:t>
            </a:fld>
            <a:endParaRPr/>
          </a:p>
        </p:txBody>
      </p:sp>
    </p:spTree>
    <p:extLst>
      <p:ext uri="{BB962C8B-B14F-4D97-AF65-F5344CB8AC3E}">
        <p14:creationId xmlns:p14="http://schemas.microsoft.com/office/powerpoint/2010/main" val="17217995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025053102" name="Slide Image Placeholder 1"/>
          <p:cNvSpPr>
            <a:spLocks noGrp="1" noRot="1" noChangeAspect="1"/>
          </p:cNvSpPr>
          <p:nvPr>
            <p:ph type="sldImg"/>
          </p:nvPr>
        </p:nvSpPr>
        <p:spPr bwMode="auto"/>
      </p:sp>
      <p:sp>
        <p:nvSpPr>
          <p:cNvPr id="677629975" name="Notes Placeholder 2"/>
          <p:cNvSpPr>
            <a:spLocks noGrp="1"/>
          </p:cNvSpPr>
          <p:nvPr>
            <p:ph type="body" idx="1"/>
          </p:nvPr>
        </p:nvSpPr>
        <p:spPr bwMode="auto"/>
        <p:txBody>
          <a:bodyPr/>
          <a:lstStyle/>
          <a:p>
            <a:pPr>
              <a:defRPr/>
            </a:pPr>
            <a:endParaRPr/>
          </a:p>
        </p:txBody>
      </p:sp>
      <p:sp>
        <p:nvSpPr>
          <p:cNvPr id="1164803414" name="Slide Number Placeholder 3"/>
          <p:cNvSpPr>
            <a:spLocks noGrp="1"/>
          </p:cNvSpPr>
          <p:nvPr>
            <p:ph type="sldNum" sz="quarter" idx="10"/>
          </p:nvPr>
        </p:nvSpPr>
        <p:spPr bwMode="auto"/>
        <p:txBody>
          <a:bodyPr/>
          <a:lstStyle/>
          <a:p>
            <a:pPr>
              <a:defRPr/>
            </a:pPr>
            <a:fld id="{3A14014B-FAC8-B0A4-86EE-D5C6F818C716}" type="slidenum">
              <a:rPr/>
              <a:t>48</a:t>
            </a:fld>
            <a:endParaRPr/>
          </a:p>
        </p:txBody>
      </p:sp>
    </p:spTree>
    <p:extLst>
      <p:ext uri="{BB962C8B-B14F-4D97-AF65-F5344CB8AC3E}">
        <p14:creationId xmlns:p14="http://schemas.microsoft.com/office/powerpoint/2010/main" val="5176523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32382997" name="Folienbildplatzhalter 1"/>
          <p:cNvSpPr>
            <a:spLocks noGrp="1" noRot="1" noChangeAspect="1"/>
          </p:cNvSpPr>
          <p:nvPr>
            <p:ph type="sldImg"/>
          </p:nvPr>
        </p:nvSpPr>
        <p:spPr bwMode="auto"/>
      </p:sp>
      <p:sp>
        <p:nvSpPr>
          <p:cNvPr id="1386942523" name="Notizenplatzhalter 2"/>
          <p:cNvSpPr>
            <a:spLocks noGrp="1"/>
          </p:cNvSpPr>
          <p:nvPr>
            <p:ph type="body" idx="1"/>
          </p:nvPr>
        </p:nvSpPr>
        <p:spPr bwMode="auto"/>
        <p:txBody>
          <a:bodyPr/>
          <a:lstStyle/>
          <a:p>
            <a:pPr marL="0" marR="0" lvl="0" indent="0" algn="l" defTabSz="914400">
              <a:lnSpc>
                <a:spcPct val="100000"/>
              </a:lnSpc>
              <a:spcBef>
                <a:spcPts val="600"/>
              </a:spcBef>
              <a:spcAft>
                <a:spcPts val="0"/>
              </a:spcAft>
              <a:buClrTx/>
              <a:buSzTx/>
              <a:buFontTx/>
              <a:buNone/>
              <a:defRPr/>
            </a:pPr>
            <a:r>
              <a:rPr lang="de-DE" dirty="0"/>
              <a:t>Welche Idee steckt hinter dem Material? </a:t>
            </a:r>
            <a:r>
              <a:rPr lang="de-DE" dirty="0">
                <a:sym typeface="Wingdings" panose="05000000000000000000" pitchFamily="2" charset="2"/>
              </a:rPr>
              <a:t></a:t>
            </a:r>
            <a:r>
              <a:rPr lang="de-DE" dirty="0"/>
              <a:t> Digitalisierung als Teilaspekt aktueller Forschung in der Schulpraxis erlebbar und nachvollziehbar machen </a:t>
            </a:r>
            <a:r>
              <a:rPr lang="de-DE" dirty="0">
                <a:sym typeface="Wingdings" panose="05000000000000000000" pitchFamily="2" charset="2"/>
              </a:rPr>
              <a:t> Leitfragen sollen im Laufe der Fortbildung beantwortet werden (durch Handlungs- und Reflexionsphasen)</a:t>
            </a:r>
            <a:endParaRPr dirty="0"/>
          </a:p>
          <a:p>
            <a:pPr>
              <a:defRPr/>
            </a:pPr>
            <a:endParaRPr lang="de-DE" dirty="0"/>
          </a:p>
        </p:txBody>
      </p:sp>
      <p:sp>
        <p:nvSpPr>
          <p:cNvPr id="154624967" name="Foliennummernplatzhalter 3"/>
          <p:cNvSpPr>
            <a:spLocks noGrp="1"/>
          </p:cNvSpPr>
          <p:nvPr>
            <p:ph type="sldNum" sz="quarter" idx="5"/>
          </p:nvPr>
        </p:nvSpPr>
        <p:spPr bwMode="auto"/>
        <p:txBody>
          <a:bodyPr/>
          <a:lstStyle/>
          <a:p>
            <a:pPr>
              <a:defRPr/>
            </a:pPr>
            <a:fld id="{C1EEEDFD-5915-4F7B-B712-75E9BB55AD12}" type="slidenum">
              <a:rPr lang="de-DE"/>
              <a:t>5</a:t>
            </a:fld>
            <a:endParaRPr lang="de-DE"/>
          </a:p>
        </p:txBody>
      </p:sp>
    </p:spTree>
    <p:extLst>
      <p:ext uri="{BB962C8B-B14F-4D97-AF65-F5344CB8AC3E}">
        <p14:creationId xmlns:p14="http://schemas.microsoft.com/office/powerpoint/2010/main" val="37783601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883264424" name="Folienbildplatzhalter 1"/>
          <p:cNvSpPr>
            <a:spLocks noGrp="1" noRot="1" noChangeAspect="1"/>
          </p:cNvSpPr>
          <p:nvPr>
            <p:ph type="sldImg"/>
          </p:nvPr>
        </p:nvSpPr>
        <p:spPr bwMode="auto"/>
      </p:sp>
      <p:sp>
        <p:nvSpPr>
          <p:cNvPr id="1476903735" name="Notizenplatzhalter 2"/>
          <p:cNvSpPr>
            <a:spLocks noGrp="1"/>
          </p:cNvSpPr>
          <p:nvPr>
            <p:ph type="body" idx="1"/>
          </p:nvPr>
        </p:nvSpPr>
        <p:spPr bwMode="auto"/>
        <p:txBody>
          <a:bodyPr/>
          <a:lstStyle/>
          <a:p>
            <a:pPr>
              <a:defRPr/>
            </a:pPr>
            <a:r>
              <a:rPr lang="de-DE" dirty="0"/>
              <a:t>Ökologie, Ökotoxikologie</a:t>
            </a:r>
            <a:endParaRPr dirty="0"/>
          </a:p>
          <a:p>
            <a:pPr>
              <a:defRPr/>
            </a:pPr>
            <a:r>
              <a:rPr lang="de-DE" dirty="0"/>
              <a:t>Pflanzenschutzmittel</a:t>
            </a:r>
            <a:endParaRPr dirty="0"/>
          </a:p>
          <a:p>
            <a:pPr>
              <a:defRPr/>
            </a:pPr>
            <a:r>
              <a:rPr lang="de-DE" dirty="0"/>
              <a:t>Neurotoxine</a:t>
            </a:r>
            <a:endParaRPr dirty="0"/>
          </a:p>
          <a:p>
            <a:pPr>
              <a:defRPr/>
            </a:pPr>
            <a:r>
              <a:rPr lang="de-DE" dirty="0"/>
              <a:t>Daphnia magna – Modellorganismus</a:t>
            </a:r>
            <a:endParaRPr dirty="0"/>
          </a:p>
        </p:txBody>
      </p:sp>
      <p:sp>
        <p:nvSpPr>
          <p:cNvPr id="1072018256" name="Foliennummernplatzhalter 3"/>
          <p:cNvSpPr>
            <a:spLocks noGrp="1"/>
          </p:cNvSpPr>
          <p:nvPr>
            <p:ph type="sldNum" sz="quarter" idx="5"/>
          </p:nvPr>
        </p:nvSpPr>
        <p:spPr bwMode="auto"/>
        <p:txBody>
          <a:bodyPr/>
          <a:lstStyle/>
          <a:p>
            <a:pPr>
              <a:defRPr/>
            </a:pPr>
            <a:fld id="{C1EEEDFD-5915-4F7B-B712-75E9BB55AD12}" type="slidenum">
              <a:rPr lang="de-DE"/>
              <a:t>6</a:t>
            </a:fld>
            <a:endParaRPr lang="de-DE"/>
          </a:p>
        </p:txBody>
      </p:sp>
    </p:spTree>
    <p:extLst>
      <p:ext uri="{BB962C8B-B14F-4D97-AF65-F5344CB8AC3E}">
        <p14:creationId xmlns:p14="http://schemas.microsoft.com/office/powerpoint/2010/main" val="28855473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702360769" name="Folienbildplatzhalter 1"/>
          <p:cNvSpPr>
            <a:spLocks noGrp="1" noRot="1" noChangeAspect="1"/>
          </p:cNvSpPr>
          <p:nvPr>
            <p:ph type="sldImg"/>
          </p:nvPr>
        </p:nvSpPr>
        <p:spPr bwMode="auto"/>
      </p:sp>
      <p:sp>
        <p:nvSpPr>
          <p:cNvPr id="819617491" name="Notizenplatzhalter 2"/>
          <p:cNvSpPr>
            <a:spLocks noGrp="1"/>
          </p:cNvSpPr>
          <p:nvPr>
            <p:ph type="body" idx="1"/>
          </p:nvPr>
        </p:nvSpPr>
        <p:spPr bwMode="auto"/>
        <p:txBody>
          <a:bodyPr/>
          <a:lstStyle/>
          <a:p>
            <a:pPr marL="342900" lvl="0" indent="-342900" algn="l">
              <a:lnSpc>
                <a:spcPct val="150000"/>
              </a:lnSpc>
              <a:spcBef>
                <a:spcPts val="600"/>
              </a:spcBef>
              <a:buFont typeface="Symbol"/>
              <a:buChar char=""/>
              <a:defRPr/>
            </a:pPr>
            <a:r>
              <a:rPr lang="de-DE" dirty="0"/>
              <a:t>Aufgrund intensiver Landwirtschaft sind Pflanzenschutzmittel bzw. Pestizide eine der wichtigsten und am heißesten diskutierten anthropogenen Chemikaliengruppen </a:t>
            </a:r>
          </a:p>
        </p:txBody>
      </p:sp>
      <p:sp>
        <p:nvSpPr>
          <p:cNvPr id="737508608" name="Foliennummernplatzhalter 3"/>
          <p:cNvSpPr>
            <a:spLocks noGrp="1"/>
          </p:cNvSpPr>
          <p:nvPr>
            <p:ph type="sldNum" sz="quarter" idx="5"/>
          </p:nvPr>
        </p:nvSpPr>
        <p:spPr bwMode="auto"/>
        <p:txBody>
          <a:bodyPr/>
          <a:lstStyle/>
          <a:p>
            <a:pPr>
              <a:defRPr/>
            </a:pPr>
            <a:fld id="{C1EEEDFD-5915-4F7B-B712-75E9BB55AD12}" type="slidenum">
              <a:rPr lang="de-DE"/>
              <a:t>7</a:t>
            </a:fld>
            <a:endParaRPr lang="de-DE"/>
          </a:p>
        </p:txBody>
      </p:sp>
    </p:spTree>
    <p:extLst>
      <p:ext uri="{BB962C8B-B14F-4D97-AF65-F5344CB8AC3E}">
        <p14:creationId xmlns:p14="http://schemas.microsoft.com/office/powerpoint/2010/main" val="1958461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719270646" name="Folienbildplatzhalter 1"/>
          <p:cNvSpPr>
            <a:spLocks noGrp="1" noRot="1" noChangeAspect="1"/>
          </p:cNvSpPr>
          <p:nvPr>
            <p:ph type="sldImg"/>
          </p:nvPr>
        </p:nvSpPr>
        <p:spPr bwMode="auto"/>
      </p:sp>
      <p:sp>
        <p:nvSpPr>
          <p:cNvPr id="1296596280" name="Notizenplatzhalter 2"/>
          <p:cNvSpPr>
            <a:spLocks noGrp="1"/>
          </p:cNvSpPr>
          <p:nvPr>
            <p:ph type="body" idx="1"/>
          </p:nvPr>
        </p:nvSpPr>
        <p:spPr bwMode="auto"/>
        <p:txBody>
          <a:bodyPr/>
          <a:lstStyle/>
          <a:p>
            <a:pPr marL="342900" marR="0" lvl="0" indent="-342900" algn="l" defTabSz="914400">
              <a:lnSpc>
                <a:spcPct val="150000"/>
              </a:lnSpc>
              <a:spcBef>
                <a:spcPts val="600"/>
              </a:spcBef>
              <a:spcAft>
                <a:spcPts val="0"/>
              </a:spcAft>
              <a:buClrTx/>
              <a:buSzTx/>
              <a:buFont typeface="Symbol"/>
              <a:buChar char=""/>
              <a:defRPr/>
            </a:pPr>
            <a:r>
              <a:rPr lang="de-DE" dirty="0"/>
              <a:t>wirtschaftliche, soziale, ökologische Aspekte (Nachhaltigkeitsdreieck)</a:t>
            </a:r>
            <a:endParaRPr dirty="0"/>
          </a:p>
          <a:p>
            <a:pPr marL="609600" marR="0" lvl="1" indent="-342900" algn="l" defTabSz="914400">
              <a:lnSpc>
                <a:spcPct val="150000"/>
              </a:lnSpc>
              <a:spcBef>
                <a:spcPts val="600"/>
              </a:spcBef>
              <a:spcAft>
                <a:spcPts val="0"/>
              </a:spcAft>
              <a:buClrTx/>
              <a:buSzTx/>
              <a:buFont typeface="Symbol"/>
              <a:buChar char=""/>
              <a:defRPr/>
            </a:pPr>
            <a:r>
              <a:rPr lang="de-DE" dirty="0" err="1"/>
              <a:t>Wirtschaftl</a:t>
            </a:r>
            <a:r>
              <a:rPr lang="de-DE" dirty="0"/>
              <a:t>.: Effizienzsteigerung Landwirtschaft</a:t>
            </a:r>
            <a:endParaRPr dirty="0"/>
          </a:p>
          <a:p>
            <a:pPr marL="609600" marR="0" lvl="1" indent="-342900" algn="l" defTabSz="914400">
              <a:lnSpc>
                <a:spcPct val="150000"/>
              </a:lnSpc>
              <a:spcBef>
                <a:spcPts val="600"/>
              </a:spcBef>
              <a:spcAft>
                <a:spcPts val="0"/>
              </a:spcAft>
              <a:buClrTx/>
              <a:buSzTx/>
              <a:buFont typeface="Symbol"/>
              <a:buChar char=""/>
              <a:defRPr/>
            </a:pPr>
            <a:r>
              <a:rPr lang="de-DE" dirty="0"/>
              <a:t>Ökol.: negative Folgen für Ökosysteme</a:t>
            </a:r>
            <a:endParaRPr dirty="0"/>
          </a:p>
          <a:p>
            <a:pPr marL="609600" marR="0" lvl="1" indent="-342900" algn="l" defTabSz="914400">
              <a:lnSpc>
                <a:spcPct val="150000"/>
              </a:lnSpc>
              <a:spcBef>
                <a:spcPts val="600"/>
              </a:spcBef>
              <a:spcAft>
                <a:spcPts val="0"/>
              </a:spcAft>
              <a:buClrTx/>
              <a:buSzTx/>
              <a:buFont typeface="Symbol"/>
              <a:buChar char=""/>
              <a:defRPr/>
            </a:pPr>
            <a:r>
              <a:rPr lang="de-DE" dirty="0"/>
              <a:t>Sozial: Effizienzsteigerung Landwirtschaft </a:t>
            </a:r>
            <a:r>
              <a:rPr lang="de-DE" dirty="0">
                <a:sym typeface="Wingdings" panose="05000000000000000000" pitchFamily="2" charset="2"/>
              </a:rPr>
              <a:t> </a:t>
            </a:r>
            <a:r>
              <a:rPr lang="de-DE" dirty="0"/>
              <a:t>niedrige Lebensmittelpreise / aber auch: Arbeiter können Risiko ausgesetzt werden bei Austragung von Pflanzenschutzmitteln (je nach Land &amp; Regulierung)</a:t>
            </a:r>
            <a:endParaRPr dirty="0"/>
          </a:p>
        </p:txBody>
      </p:sp>
      <p:sp>
        <p:nvSpPr>
          <p:cNvPr id="628861941" name="Foliennummernplatzhalter 3"/>
          <p:cNvSpPr>
            <a:spLocks noGrp="1"/>
          </p:cNvSpPr>
          <p:nvPr>
            <p:ph type="sldNum" sz="quarter" idx="5"/>
          </p:nvPr>
        </p:nvSpPr>
        <p:spPr bwMode="auto"/>
        <p:txBody>
          <a:bodyPr/>
          <a:lstStyle/>
          <a:p>
            <a:pPr>
              <a:defRPr/>
            </a:pPr>
            <a:fld id="{C1EEEDFD-5915-4F7B-B712-75E9BB55AD12}" type="slidenum">
              <a:rPr lang="de-DE"/>
              <a:t>8</a:t>
            </a:fld>
            <a:endParaRPr lang="de-DE"/>
          </a:p>
        </p:txBody>
      </p:sp>
    </p:spTree>
    <p:extLst>
      <p:ext uri="{BB962C8B-B14F-4D97-AF65-F5344CB8AC3E}">
        <p14:creationId xmlns:p14="http://schemas.microsoft.com/office/powerpoint/2010/main" val="14191628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186115981" name="Folienbildplatzhalter 1"/>
          <p:cNvSpPr>
            <a:spLocks noGrp="1" noRot="1" noChangeAspect="1"/>
          </p:cNvSpPr>
          <p:nvPr>
            <p:ph type="sldImg"/>
          </p:nvPr>
        </p:nvSpPr>
        <p:spPr bwMode="auto"/>
      </p:sp>
      <p:sp>
        <p:nvSpPr>
          <p:cNvPr id="6750908" name="Notizenplatzhalter 2"/>
          <p:cNvSpPr>
            <a:spLocks noGrp="1"/>
          </p:cNvSpPr>
          <p:nvPr>
            <p:ph type="body" idx="1"/>
          </p:nvPr>
        </p:nvSpPr>
        <p:spPr bwMode="auto"/>
        <p:txBody>
          <a:bodyPr/>
          <a:lstStyle/>
          <a:p>
            <a:pPr marL="342900" lvl="0" indent="-342900" algn="l">
              <a:lnSpc>
                <a:spcPct val="150000"/>
              </a:lnSpc>
              <a:spcBef>
                <a:spcPts val="600"/>
              </a:spcBef>
              <a:buFont typeface="Symbol"/>
              <a:buChar char=""/>
              <a:defRPr/>
            </a:pPr>
            <a:endParaRPr lang="de-DE" dirty="0"/>
          </a:p>
        </p:txBody>
      </p:sp>
      <p:sp>
        <p:nvSpPr>
          <p:cNvPr id="1309315726" name="Foliennummernplatzhalter 3"/>
          <p:cNvSpPr>
            <a:spLocks noGrp="1"/>
          </p:cNvSpPr>
          <p:nvPr>
            <p:ph type="sldNum" sz="quarter" idx="5"/>
          </p:nvPr>
        </p:nvSpPr>
        <p:spPr bwMode="auto"/>
        <p:txBody>
          <a:bodyPr/>
          <a:lstStyle/>
          <a:p>
            <a:pPr>
              <a:defRPr/>
            </a:pPr>
            <a:fld id="{C1EEEDFD-5915-4F7B-B712-75E9BB55AD12}" type="slidenum">
              <a:rPr lang="de-DE"/>
              <a:t>9</a:t>
            </a:fld>
            <a:endParaRPr lang="de-DE"/>
          </a:p>
        </p:txBody>
      </p:sp>
    </p:spTree>
    <p:extLst>
      <p:ext uri="{BB962C8B-B14F-4D97-AF65-F5344CB8AC3E}">
        <p14:creationId xmlns:p14="http://schemas.microsoft.com/office/powerpoint/2010/main" val="20921476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sv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3.svg"/><Relationship Id="rId9"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20" name="Grafik 19" descr="Ein Bild, das Grün enthält.&#10;&#10;Automatisch generierte Beschreibung">
            <a:extLst>
              <a:ext uri="{FF2B5EF4-FFF2-40B4-BE49-F238E27FC236}">
                <a16:creationId xmlns:a16="http://schemas.microsoft.com/office/drawing/2014/main" id="{F3D2CEA3-64CE-2588-1FB5-2EC412C707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977" cy="5428499"/>
          </a:xfrm>
          <a:prstGeom prst="rect">
            <a:avLst/>
          </a:prstGeom>
        </p:spPr>
      </p:pic>
      <p:sp>
        <p:nvSpPr>
          <p:cNvPr id="2" name="Titel 1">
            <a:extLst>
              <a:ext uri="{FF2B5EF4-FFF2-40B4-BE49-F238E27FC236}">
                <a16:creationId xmlns:a16="http://schemas.microsoft.com/office/drawing/2014/main" id="{0B6D8667-F6E9-9721-B16F-76C9643965B7}"/>
              </a:ext>
            </a:extLst>
          </p:cNvPr>
          <p:cNvSpPr>
            <a:spLocks noGrp="1"/>
          </p:cNvSpPr>
          <p:nvPr>
            <p:ph type="ctrTitle" hasCustomPrompt="1"/>
          </p:nvPr>
        </p:nvSpPr>
        <p:spPr>
          <a:xfrm>
            <a:off x="1328738" y="2187018"/>
            <a:ext cx="10303938" cy="2686639"/>
          </a:xfrm>
        </p:spPr>
        <p:txBody>
          <a:bodyPr anchor="t" anchorCtr="0"/>
          <a:lstStyle>
            <a:lvl1pPr algn="l">
              <a:lnSpc>
                <a:spcPts val="4800"/>
              </a:lnSpc>
              <a:defRPr sz="4000"/>
            </a:lvl1pPr>
          </a:lstStyle>
          <a:p>
            <a:r>
              <a:rPr lang="de-DE" dirty="0"/>
              <a:t>Überschrift</a:t>
            </a:r>
          </a:p>
        </p:txBody>
      </p:sp>
      <p:sp>
        <p:nvSpPr>
          <p:cNvPr id="3" name="Untertitel 2">
            <a:extLst>
              <a:ext uri="{FF2B5EF4-FFF2-40B4-BE49-F238E27FC236}">
                <a16:creationId xmlns:a16="http://schemas.microsoft.com/office/drawing/2014/main" id="{244A91EE-7584-591D-F5FB-F798A1ED6766}"/>
              </a:ext>
            </a:extLst>
          </p:cNvPr>
          <p:cNvSpPr>
            <a:spLocks noGrp="1"/>
          </p:cNvSpPr>
          <p:nvPr>
            <p:ph type="subTitle" idx="1" hasCustomPrompt="1"/>
          </p:nvPr>
        </p:nvSpPr>
        <p:spPr>
          <a:xfrm>
            <a:off x="1328738" y="1746015"/>
            <a:ext cx="1197646" cy="305252"/>
          </a:xfrm>
          <a:solidFill>
            <a:schemeClr val="bg1"/>
          </a:solidFill>
        </p:spPr>
        <p:txBody>
          <a:bodyPr wrap="square" lIns="54000" tIns="43200" rIns="54000" bIns="43200" anchor="ctr" anchorCtr="0">
            <a:spAutoFit/>
          </a:bodyPr>
          <a:lstStyle>
            <a:lvl1pPr marL="0" indent="0" algn="l">
              <a:lnSpc>
                <a:spcPts val="1650"/>
              </a:lnSpc>
              <a:buNone/>
              <a:defRPr sz="15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Text</a:t>
            </a:r>
          </a:p>
        </p:txBody>
      </p:sp>
      <p:pic>
        <p:nvPicPr>
          <p:cNvPr id="9" name="Grafik 8">
            <a:extLst>
              <a:ext uri="{FF2B5EF4-FFF2-40B4-BE49-F238E27FC236}">
                <a16:creationId xmlns:a16="http://schemas.microsoft.com/office/drawing/2014/main" id="{962C3097-8BA0-7F74-8541-11E122506A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047162" y="572792"/>
            <a:ext cx="2455864" cy="567830"/>
          </a:xfrm>
          <a:prstGeom prst="rect">
            <a:avLst/>
          </a:prstGeom>
        </p:spPr>
      </p:pic>
      <p:pic>
        <p:nvPicPr>
          <p:cNvPr id="11" name="Grafik 10">
            <a:extLst>
              <a:ext uri="{FF2B5EF4-FFF2-40B4-BE49-F238E27FC236}">
                <a16:creationId xmlns:a16="http://schemas.microsoft.com/office/drawing/2014/main" id="{075656A4-E39E-B854-8149-7B1EB5CA370D}"/>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560110" y="5848979"/>
            <a:ext cx="2661721" cy="527852"/>
          </a:xfrm>
          <a:prstGeom prst="rect">
            <a:avLst/>
          </a:prstGeom>
        </p:spPr>
      </p:pic>
      <p:pic>
        <p:nvPicPr>
          <p:cNvPr id="17" name="Grafik 16">
            <a:extLst>
              <a:ext uri="{FF2B5EF4-FFF2-40B4-BE49-F238E27FC236}">
                <a16:creationId xmlns:a16="http://schemas.microsoft.com/office/drawing/2014/main" id="{F7E6945F-8B28-5F7D-FB3B-150F4A99D62B}"/>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7525583" y="5949499"/>
            <a:ext cx="1662867" cy="373677"/>
          </a:xfrm>
          <a:prstGeom prst="rect">
            <a:avLst/>
          </a:prstGeom>
        </p:spPr>
      </p:pic>
      <p:pic>
        <p:nvPicPr>
          <p:cNvPr id="10" name="Grafik 9" descr="Ein Bild, das Grafiken, Schrift, Symbol, Logo enthält.&#10;&#10;Automatisch generierte Beschreibung"/>
          <p:cNvPicPr>
            <a:picLocks noChangeAspect="1"/>
          </p:cNvPicPr>
          <p:nvPr userDrawn="1"/>
        </p:nvPicPr>
        <p:blipFill>
          <a:blip r:embed="rId9"/>
          <a:stretch/>
        </p:blipFill>
        <p:spPr bwMode="auto">
          <a:xfrm>
            <a:off x="3673156" y="5803225"/>
            <a:ext cx="707474" cy="519951"/>
          </a:xfrm>
          <a:prstGeom prst="rect">
            <a:avLst/>
          </a:prstGeom>
        </p:spPr>
      </p:pic>
      <p:pic>
        <p:nvPicPr>
          <p:cNvPr id="12" name="Grafik 11"/>
          <p:cNvPicPr>
            <a:picLocks noChangeAspect="1"/>
          </p:cNvPicPr>
          <p:nvPr userDrawn="1"/>
        </p:nvPicPr>
        <p:blipFill>
          <a:blip r:embed="rId10"/>
          <a:stretch/>
        </p:blipFill>
        <p:spPr bwMode="auto">
          <a:xfrm>
            <a:off x="4831955" y="5830627"/>
            <a:ext cx="2088212" cy="611420"/>
          </a:xfrm>
          <a:prstGeom prst="rect">
            <a:avLst/>
          </a:prstGeom>
        </p:spPr>
      </p:pic>
      <p:pic>
        <p:nvPicPr>
          <p:cNvPr id="5" name="Grafik 4">
            <a:extLst>
              <a:ext uri="{FF2B5EF4-FFF2-40B4-BE49-F238E27FC236}">
                <a16:creationId xmlns:a16="http://schemas.microsoft.com/office/drawing/2014/main" id="{086AEB60-0054-43F6-84D5-F8F9BCD1A59B}"/>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9793866" y="5734141"/>
            <a:ext cx="2075319" cy="1102133"/>
          </a:xfrm>
          <a:prstGeom prst="rect">
            <a:avLst/>
          </a:prstGeom>
        </p:spPr>
      </p:pic>
    </p:spTree>
    <p:extLst>
      <p:ext uri="{BB962C8B-B14F-4D97-AF65-F5344CB8AC3E}">
        <p14:creationId xmlns:p14="http://schemas.microsoft.com/office/powerpoint/2010/main" val="1112863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userDrawn="1">
  <p:cSld name="Agenda Tabelle">
    <p:spTree>
      <p:nvGrpSpPr>
        <p:cNvPr id="1" name=""/>
        <p:cNvGrpSpPr/>
        <p:nvPr/>
      </p:nvGrpSpPr>
      <p:grpSpPr bwMode="auto">
        <a:xfrm>
          <a:off x="0" y="0"/>
          <a:ext cx="0" cy="0"/>
          <a:chOff x="0" y="0"/>
          <a:chExt cx="0" cy="0"/>
        </a:xfrm>
      </p:grpSpPr>
      <p:sp>
        <p:nvSpPr>
          <p:cNvPr id="502913663" name="Titel 1"/>
          <p:cNvSpPr>
            <a:spLocks noGrp="1"/>
          </p:cNvSpPr>
          <p:nvPr>
            <p:ph type="title"/>
          </p:nvPr>
        </p:nvSpPr>
        <p:spPr bwMode="auto"/>
        <p:txBody>
          <a:bodyPr/>
          <a:lstStyle/>
          <a:p>
            <a:pPr>
              <a:defRPr/>
            </a:pPr>
            <a:r>
              <a:rPr lang="de-DE"/>
              <a:t>Mastertitelformat bearbeiten</a:t>
            </a:r>
            <a:endParaRPr/>
          </a:p>
        </p:txBody>
      </p:sp>
      <p:sp>
        <p:nvSpPr>
          <p:cNvPr id="1975633075" name="Datumsplatzhalter 8"/>
          <p:cNvSpPr>
            <a:spLocks noGrp="1"/>
          </p:cNvSpPr>
          <p:nvPr>
            <p:ph type="dt" sz="half" idx="14"/>
          </p:nvPr>
        </p:nvSpPr>
        <p:spPr bwMode="auto"/>
        <p:txBody>
          <a:bodyPr/>
          <a:lstStyle/>
          <a:p>
            <a:pPr>
              <a:defRPr/>
            </a:pPr>
            <a:fld id="{A17427CF-F1E8-4629-8C7E-1DA4A74AC190}" type="datetime1">
              <a:rPr lang="de-DE"/>
              <a:t>23.09.2025</a:t>
            </a:fld>
            <a:endParaRPr lang="de-DE"/>
          </a:p>
        </p:txBody>
      </p:sp>
      <p:sp>
        <p:nvSpPr>
          <p:cNvPr id="1237504227" name="Foliennummernplatzhalter 10"/>
          <p:cNvSpPr>
            <a:spLocks noGrp="1"/>
          </p:cNvSpPr>
          <p:nvPr>
            <p:ph type="sldNum" sz="quarter" idx="16"/>
          </p:nvPr>
        </p:nvSpPr>
        <p:spPr bwMode="auto"/>
        <p:txBody>
          <a:bodyPr/>
          <a:lstStyle>
            <a:lvl1pPr algn="ctr">
              <a:defRPr/>
            </a:lvl1pPr>
          </a:lstStyle>
          <a:p>
            <a:pPr>
              <a:defRPr/>
            </a:pPr>
            <a:r>
              <a:rPr lang="de-DE"/>
              <a:t>Seite </a:t>
            </a:r>
            <a:fld id="{CE6CAF4D-DD0D-4F34-9F3A-F974D54A280A}" type="slidenum">
              <a:rPr lang="de-DE"/>
              <a:t>‹Nr.›</a:t>
            </a:fld>
            <a:endParaRPr lang="de-DE"/>
          </a:p>
        </p:txBody>
      </p:sp>
      <p:sp>
        <p:nvSpPr>
          <p:cNvPr id="383664493" name="Tabellenplatzhalter 5"/>
          <p:cNvSpPr>
            <a:spLocks noGrp="1"/>
          </p:cNvSpPr>
          <p:nvPr>
            <p:ph type="tbl" sz="quarter" idx="17" hasCustomPrompt="1"/>
          </p:nvPr>
        </p:nvSpPr>
        <p:spPr bwMode="auto">
          <a:xfrm>
            <a:off x="1991609" y="1700212"/>
            <a:ext cx="7848808" cy="3816350"/>
          </a:xfrm>
        </p:spPr>
        <p:txBody>
          <a:bodyPr/>
          <a:lstStyle>
            <a:lvl1pPr>
              <a:defRPr sz="1600" spc="0"/>
            </a:lvl1pPr>
          </a:lstStyle>
          <a:p>
            <a:pPr>
              <a:defRPr/>
            </a:pPr>
            <a:r>
              <a:rPr lang="de-DE"/>
              <a:t>Tabelle für Agenda nutzen, Beispiel im Master-Deck</a:t>
            </a:r>
            <a:endParaRPr/>
          </a:p>
        </p:txBody>
      </p:sp>
      <p:sp>
        <p:nvSpPr>
          <p:cNvPr id="7" name="Rechteck 6"/>
          <p:cNvSpPr/>
          <p:nvPr userDrawn="1"/>
        </p:nvSpPr>
        <p:spPr bwMode="auto">
          <a:xfrm>
            <a:off x="3673160" y="6390157"/>
            <a:ext cx="4845680" cy="461665"/>
          </a:xfrm>
          <a:prstGeom prst="rect">
            <a:avLst/>
          </a:prstGeom>
        </p:spPr>
        <p:txBody>
          <a:bodyPr wrap="square">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de-DE" altLang="de-DE" sz="1200" b="0" i="0" u="none" strike="noStrike" cap="none" normalizeH="0" baseline="0" dirty="0">
                <a:ln>
                  <a:noFill/>
                </a:ln>
                <a:solidFill>
                  <a:srgbClr val="202334"/>
                </a:solidFill>
                <a:effectLst/>
                <a:latin typeface="+mn-lt"/>
                <a:ea typeface="Kantumruy Pro"/>
                <a:cs typeface="Times New Roman" panose="02020603050405020304" pitchFamily="18" charset="0"/>
              </a:rPr>
              <a:t>Digitale Datenerfassung und Datenverarbeitung im Biologieunterricht am Beispiel eines Experiments mit dem Wasserfloh </a:t>
            </a:r>
            <a:r>
              <a:rPr kumimoji="0" lang="de-DE" altLang="de-DE" sz="1200" b="0" i="1" u="none" strike="noStrike" cap="none" normalizeH="0" baseline="0" dirty="0">
                <a:ln>
                  <a:noFill/>
                </a:ln>
                <a:solidFill>
                  <a:srgbClr val="202334"/>
                </a:solidFill>
                <a:effectLst/>
                <a:latin typeface="+mn-lt"/>
                <a:ea typeface="Kantumruy Pro"/>
                <a:cs typeface="Times New Roman" panose="02020603050405020304" pitchFamily="18" charset="0"/>
              </a:rPr>
              <a:t>Daphnia magna</a:t>
            </a:r>
            <a:endParaRPr kumimoji="0" lang="de-DE" altLang="de-DE" sz="32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792608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userDrawn="1">
  <p:cSld name="Titel Bild links Inhalt ">
    <p:spTree>
      <p:nvGrpSpPr>
        <p:cNvPr id="1" name=""/>
        <p:cNvGrpSpPr/>
        <p:nvPr/>
      </p:nvGrpSpPr>
      <p:grpSpPr bwMode="auto">
        <a:xfrm>
          <a:off x="0" y="0"/>
          <a:ext cx="0" cy="0"/>
          <a:chOff x="0" y="0"/>
          <a:chExt cx="0" cy="0"/>
        </a:xfrm>
      </p:grpSpPr>
      <p:sp>
        <p:nvSpPr>
          <p:cNvPr id="449154932" name="Titel 1"/>
          <p:cNvSpPr>
            <a:spLocks noGrp="1"/>
          </p:cNvSpPr>
          <p:nvPr>
            <p:ph type="title"/>
          </p:nvPr>
        </p:nvSpPr>
        <p:spPr bwMode="auto"/>
        <p:txBody>
          <a:bodyPr/>
          <a:lstStyle/>
          <a:p>
            <a:pPr>
              <a:defRPr/>
            </a:pPr>
            <a:r>
              <a:rPr lang="de-DE"/>
              <a:t>Mastertitelformat bearbeiten</a:t>
            </a:r>
            <a:endParaRPr/>
          </a:p>
        </p:txBody>
      </p:sp>
      <p:sp>
        <p:nvSpPr>
          <p:cNvPr id="1324535091" name="Textplatzhalter 7"/>
          <p:cNvSpPr>
            <a:spLocks noGrp="1"/>
          </p:cNvSpPr>
          <p:nvPr>
            <p:ph type="body" sz="quarter" idx="13"/>
          </p:nvPr>
        </p:nvSpPr>
        <p:spPr bwMode="auto">
          <a:xfrm>
            <a:off x="5951984" y="2276872"/>
            <a:ext cx="4681091" cy="3384375"/>
          </a:xfrm>
        </p:spPr>
        <p:txBody>
          <a:bodyPr/>
          <a:lstStyle>
            <a:lvl1pPr>
              <a:lnSpc>
                <a:spcPct val="100000"/>
              </a:lnSpc>
              <a:spcBef>
                <a:spcPts val="2600"/>
              </a:spcBef>
              <a:defRPr sz="2400"/>
            </a:lvl1pPr>
            <a:lvl2pPr marL="355600" indent="-355600">
              <a:lnSpc>
                <a:spcPct val="100000"/>
              </a:lnSpc>
              <a:spcBef>
                <a:spcPts val="2100"/>
              </a:spcBef>
              <a:buFont typeface="Kantumruy Pro"/>
              <a:buChar char="—"/>
              <a:defRPr sz="2400"/>
            </a:lvl2pPr>
            <a:lvl3pPr>
              <a:lnSpc>
                <a:spcPct val="100000"/>
              </a:lnSpc>
              <a:defRPr sz="2000"/>
            </a:lvl3pPr>
            <a:lvl4pPr>
              <a:lnSpc>
                <a:spcPct val="100000"/>
              </a:lnSpc>
              <a:defRPr sz="1800"/>
            </a:lvl4pPr>
            <a:lvl5pPr>
              <a:lnSpc>
                <a:spcPct val="100000"/>
              </a:lnSpc>
              <a:defRPr sz="18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331344756" name="Datumsplatzhalter 8"/>
          <p:cNvSpPr>
            <a:spLocks noGrp="1"/>
          </p:cNvSpPr>
          <p:nvPr>
            <p:ph type="dt" sz="half" idx="14"/>
          </p:nvPr>
        </p:nvSpPr>
        <p:spPr bwMode="auto"/>
        <p:txBody>
          <a:bodyPr/>
          <a:lstStyle/>
          <a:p>
            <a:pPr>
              <a:defRPr/>
            </a:pPr>
            <a:fld id="{94FB7C8F-2C8E-46D9-BE8B-2CBA1656C386}" type="datetime1">
              <a:rPr lang="de-DE"/>
              <a:t>23.09.2025</a:t>
            </a:fld>
            <a:endParaRPr lang="de-DE"/>
          </a:p>
        </p:txBody>
      </p:sp>
      <p:sp>
        <p:nvSpPr>
          <p:cNvPr id="577449056"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
        <p:nvSpPr>
          <p:cNvPr id="1506104287" name="Bildplatzhalter 5"/>
          <p:cNvSpPr>
            <a:spLocks noGrp="1"/>
          </p:cNvSpPr>
          <p:nvPr>
            <p:ph type="pic" sz="quarter" idx="17"/>
          </p:nvPr>
        </p:nvSpPr>
        <p:spPr bwMode="auto">
          <a:xfrm>
            <a:off x="550862" y="2132856"/>
            <a:ext cx="5026026" cy="3474314"/>
          </a:xfrm>
        </p:spPr>
        <p:txBody>
          <a:bodyPr/>
          <a:lstStyle/>
          <a:p>
            <a:pPr>
              <a:defRPr/>
            </a:pPr>
            <a:r>
              <a:rPr lang="de-DE"/>
              <a:t>Bild durch Klicken auf Symbol hinzufügen</a:t>
            </a:r>
            <a:endParaRPr/>
          </a:p>
        </p:txBody>
      </p:sp>
      <p:sp>
        <p:nvSpPr>
          <p:cNvPr id="9" name="Rechteck 8"/>
          <p:cNvSpPr/>
          <p:nvPr userDrawn="1"/>
        </p:nvSpPr>
        <p:spPr bwMode="auto">
          <a:xfrm>
            <a:off x="3673160" y="6390157"/>
            <a:ext cx="4845680" cy="461665"/>
          </a:xfrm>
          <a:prstGeom prst="rect">
            <a:avLst/>
          </a:prstGeom>
        </p:spPr>
        <p:txBody>
          <a:bodyPr wrap="square">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de-DE" altLang="de-DE" sz="1200" b="0" i="0" u="none" strike="noStrike" cap="none" normalizeH="0" baseline="0" dirty="0">
                <a:ln>
                  <a:noFill/>
                </a:ln>
                <a:solidFill>
                  <a:srgbClr val="202334"/>
                </a:solidFill>
                <a:effectLst/>
                <a:latin typeface="+mn-lt"/>
                <a:ea typeface="Kantumruy Pro"/>
                <a:cs typeface="Times New Roman" panose="02020603050405020304" pitchFamily="18" charset="0"/>
              </a:rPr>
              <a:t>Digitale Datenerfassung und Datenverarbeitung im Biologieunterricht am Beispiel eines Experiments mit dem Wasserfloh </a:t>
            </a:r>
            <a:r>
              <a:rPr kumimoji="0" lang="de-DE" altLang="de-DE" sz="1200" b="0" i="1" u="none" strike="noStrike" cap="none" normalizeH="0" baseline="0" dirty="0">
                <a:ln>
                  <a:noFill/>
                </a:ln>
                <a:solidFill>
                  <a:srgbClr val="202334"/>
                </a:solidFill>
                <a:effectLst/>
                <a:latin typeface="+mn-lt"/>
                <a:ea typeface="Kantumruy Pro"/>
                <a:cs typeface="Times New Roman" panose="02020603050405020304" pitchFamily="18" charset="0"/>
              </a:rPr>
              <a:t>Daphnia magna</a:t>
            </a:r>
            <a:endParaRPr kumimoji="0" lang="de-DE" altLang="de-DE" sz="32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7526292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showMasterPhAnim="0" userDrawn="1">
  <p:cSld name="Zitat Mauve">
    <p:bg>
      <p:bgPr>
        <a:solidFill>
          <a:schemeClr val="accent3"/>
        </a:solidFill>
        <a:effectLst/>
      </p:bgPr>
    </p:bg>
    <p:spTree>
      <p:nvGrpSpPr>
        <p:cNvPr id="1" name=""/>
        <p:cNvGrpSpPr/>
        <p:nvPr/>
      </p:nvGrpSpPr>
      <p:grpSpPr bwMode="auto">
        <a:xfrm>
          <a:off x="0" y="0"/>
          <a:ext cx="0" cy="0"/>
          <a:chOff x="0" y="0"/>
          <a:chExt cx="0" cy="0"/>
        </a:xfrm>
      </p:grpSpPr>
      <p:pic>
        <p:nvPicPr>
          <p:cNvPr id="842339810" name="Grafik 11"/>
          <p:cNvPicPr>
            <a:picLocks noChangeAspect="1"/>
          </p:cNvPicPr>
          <p:nvPr userDrawn="1"/>
        </p:nvPicPr>
        <p:blipFill>
          <a:blip r:embed="rId2">
            <a:extLst>
              <a:ext uri="{96DAC541-7B7A-43D3-8B79-37D633B846F1}">
                <asvg:svgBlip xmlns:asvg="http://schemas.microsoft.com/office/drawing/2016/SVG/main" r:embed="rId3"/>
              </a:ext>
            </a:extLst>
          </a:blip>
          <a:stretch/>
        </p:blipFill>
        <p:spPr bwMode="auto">
          <a:xfrm>
            <a:off x="11252299" y="625476"/>
            <a:ext cx="371475" cy="381000"/>
          </a:xfrm>
          <a:prstGeom prst="rect">
            <a:avLst/>
          </a:prstGeom>
        </p:spPr>
      </p:pic>
      <p:sp>
        <p:nvSpPr>
          <p:cNvPr id="1859711673"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45916453"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470062841" name="Grafik 14"/>
          <p:cNvPicPr>
            <a:picLocks noChangeAspect="1"/>
          </p:cNvPicPr>
          <p:nvPr userDrawn="1"/>
        </p:nvPicPr>
        <p:blipFill>
          <a:blip r:embed="rId4"/>
          <a:stretch/>
        </p:blipFill>
        <p:spPr bwMode="auto">
          <a:xfrm>
            <a:off x="550863" y="5173664"/>
            <a:ext cx="1800721" cy="1297294"/>
          </a:xfrm>
          <a:prstGeom prst="rect">
            <a:avLst/>
          </a:prstGeom>
        </p:spPr>
      </p:pic>
    </p:spTree>
    <p:extLst>
      <p:ext uri="{BB962C8B-B14F-4D97-AF65-F5344CB8AC3E}">
        <p14:creationId xmlns:p14="http://schemas.microsoft.com/office/powerpoint/2010/main" val="9074127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showMasterPhAnim="0" preserve="1" userDrawn="1">
  <p:cSld name="1_Zitat Mauve">
    <p:bg>
      <p:bgPr>
        <a:solidFill>
          <a:schemeClr val="accent3"/>
        </a:solidFill>
        <a:effectLst/>
      </p:bgPr>
    </p:bg>
    <p:spTree>
      <p:nvGrpSpPr>
        <p:cNvPr id="1" name=""/>
        <p:cNvGrpSpPr/>
        <p:nvPr/>
      </p:nvGrpSpPr>
      <p:grpSpPr bwMode="auto">
        <a:xfrm>
          <a:off x="0" y="0"/>
          <a:ext cx="0" cy="0"/>
          <a:chOff x="0" y="0"/>
          <a:chExt cx="0" cy="0"/>
        </a:xfrm>
      </p:grpSpPr>
      <p:pic>
        <p:nvPicPr>
          <p:cNvPr id="842339810" name="Grafik 11"/>
          <p:cNvPicPr>
            <a:picLocks noChangeAspect="1"/>
          </p:cNvPicPr>
          <p:nvPr userDrawn="1"/>
        </p:nvPicPr>
        <p:blipFill>
          <a:blip r:embed="rId2">
            <a:extLst>
              <a:ext uri="{96DAC541-7B7A-43D3-8B79-37D633B846F1}">
                <asvg:svgBlip xmlns:asvg="http://schemas.microsoft.com/office/drawing/2016/SVG/main" r:embed="rId3"/>
              </a:ext>
            </a:extLst>
          </a:blip>
          <a:stretch/>
        </p:blipFill>
        <p:spPr bwMode="auto">
          <a:xfrm>
            <a:off x="11252299" y="625476"/>
            <a:ext cx="371475" cy="381000"/>
          </a:xfrm>
          <a:prstGeom prst="rect">
            <a:avLst/>
          </a:prstGeom>
        </p:spPr>
      </p:pic>
      <p:sp>
        <p:nvSpPr>
          <p:cNvPr id="1859711673"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45916453"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470062841" name="Grafik 14"/>
          <p:cNvPicPr>
            <a:picLocks noChangeAspect="1"/>
          </p:cNvPicPr>
          <p:nvPr userDrawn="1"/>
        </p:nvPicPr>
        <p:blipFill>
          <a:blip r:embed="rId4"/>
          <a:stretch/>
        </p:blipFill>
        <p:spPr bwMode="auto">
          <a:xfrm>
            <a:off x="550863" y="5173664"/>
            <a:ext cx="1800721" cy="1297294"/>
          </a:xfrm>
          <a:prstGeom prst="rect">
            <a:avLst/>
          </a:prstGeom>
        </p:spPr>
      </p:pic>
    </p:spTree>
    <p:extLst>
      <p:ext uri="{BB962C8B-B14F-4D97-AF65-F5344CB8AC3E}">
        <p14:creationId xmlns:p14="http://schemas.microsoft.com/office/powerpoint/2010/main" val="32280415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showMasterPhAnim="0" userDrawn="1">
  <p:cSld name="Endslide">
    <p:spTree>
      <p:nvGrpSpPr>
        <p:cNvPr id="1" name=""/>
        <p:cNvGrpSpPr/>
        <p:nvPr/>
      </p:nvGrpSpPr>
      <p:grpSpPr bwMode="auto">
        <a:xfrm>
          <a:off x="0" y="0"/>
          <a:ext cx="0" cy="0"/>
          <a:chOff x="0" y="0"/>
          <a:chExt cx="0" cy="0"/>
        </a:xfrm>
      </p:grpSpPr>
      <p:pic>
        <p:nvPicPr>
          <p:cNvPr id="236541767" name="Grafik 13"/>
          <p:cNvPicPr>
            <a:picLocks noChangeAspect="1"/>
          </p:cNvPicPr>
          <p:nvPr userDrawn="1"/>
        </p:nvPicPr>
        <p:blipFill>
          <a:blip r:embed="rId2"/>
          <a:srcRect l="7970" t="18539" r="4078" b="18539"/>
          <a:stretch/>
        </p:blipFill>
        <p:spPr bwMode="auto">
          <a:xfrm>
            <a:off x="-1" y="0"/>
            <a:ext cx="12192001" cy="6857999"/>
          </a:xfrm>
          <a:prstGeom prst="rect">
            <a:avLst/>
          </a:prstGeom>
        </p:spPr>
      </p:pic>
      <p:sp>
        <p:nvSpPr>
          <p:cNvPr id="199104388" name="Titel 1"/>
          <p:cNvSpPr>
            <a:spLocks noGrp="1"/>
          </p:cNvSpPr>
          <p:nvPr>
            <p:ph type="title" hasCustomPrompt="1"/>
          </p:nvPr>
        </p:nvSpPr>
        <p:spPr bwMode="auto">
          <a:xfrm>
            <a:off x="933858" y="2312875"/>
            <a:ext cx="10324280" cy="2232248"/>
          </a:xfrm>
        </p:spPr>
        <p:txBody>
          <a:bodyPr anchor="t"/>
          <a:lstStyle>
            <a:lvl1pPr>
              <a:lnSpc>
                <a:spcPct val="90000"/>
              </a:lnSpc>
              <a:defRPr sz="7200" spc="0">
                <a:latin typeface="+mn-lt"/>
              </a:defRPr>
            </a:lvl1pPr>
          </a:lstStyle>
          <a:p>
            <a:pPr>
              <a:defRPr/>
            </a:pPr>
            <a:r>
              <a:rPr lang="de-DE"/>
              <a:t>Danke </a:t>
            </a:r>
            <a:br>
              <a:rPr lang="de-DE"/>
            </a:br>
            <a:r>
              <a:rPr lang="de-DE"/>
              <a:t>für Ihre Aufmerksamkeit!</a:t>
            </a:r>
            <a:endParaRPr/>
          </a:p>
        </p:txBody>
      </p:sp>
      <p:pic>
        <p:nvPicPr>
          <p:cNvPr id="296634015" name="Grafik 2"/>
          <p:cNvPicPr>
            <a:picLocks noChangeAspect="1"/>
          </p:cNvPicPr>
          <p:nvPr userDrawn="1"/>
        </p:nvPicPr>
        <p:blipFill>
          <a:blip r:embed="rId3"/>
          <a:stretch/>
        </p:blipFill>
        <p:spPr bwMode="auto">
          <a:xfrm>
            <a:off x="10776520" y="615916"/>
            <a:ext cx="833116" cy="540984"/>
          </a:xfrm>
          <a:prstGeom prst="rect">
            <a:avLst/>
          </a:prstGeom>
          <a:noFill/>
          <a:ln>
            <a:noFill/>
          </a:ln>
        </p:spPr>
      </p:pic>
    </p:spTree>
    <p:extLst>
      <p:ext uri="{BB962C8B-B14F-4D97-AF65-F5344CB8AC3E}">
        <p14:creationId xmlns:p14="http://schemas.microsoft.com/office/powerpoint/2010/main" val="35020312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a:lstStyle/>
          <a:p>
            <a:pPr lvl="0"/>
            <a:r>
              <a:rPr lang="de-DE" dirty="0"/>
              <a:t>[Inhalte bitte hier einsetzen]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23.09.2025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lvl1pPr marL="0" marR="0" indent="0" algn="just" defTabSz="914400" rtl="0" eaLnBrk="0" fontAlgn="base" latinLnBrk="0" hangingPunct="0">
              <a:lnSpc>
                <a:spcPct val="100000"/>
              </a:lnSpc>
              <a:spcBef>
                <a:spcPct val="0"/>
              </a:spcBef>
              <a:spcAft>
                <a:spcPct val="0"/>
              </a:spcAft>
              <a:buClrTx/>
              <a:buSzTx/>
              <a:buFontTx/>
              <a:buNone/>
              <a:tabLst/>
              <a:defRPr/>
            </a:lvl1pPr>
          </a:lstStyle>
          <a:p>
            <a:r>
              <a:rPr kumimoji="0" lang="de-DE" altLang="de-DE" sz="1200" b="0" i="0" u="none" strike="noStrike" cap="none" normalizeH="0" baseline="0" dirty="0">
                <a:ln>
                  <a:noFill/>
                </a:ln>
                <a:solidFill>
                  <a:srgbClr val="202334"/>
                </a:solidFill>
                <a:effectLst/>
                <a:latin typeface="+mn-lt"/>
                <a:ea typeface="Kantumruy Pro"/>
                <a:cs typeface="Times New Roman" panose="02020603050405020304" pitchFamily="18" charset="0"/>
              </a:rPr>
              <a:t>Digitale Datenerfassung und Datenverarbeitung im Biologieunterricht am Beispiel eines Experiments mit dem Wasserfloh </a:t>
            </a:r>
            <a:r>
              <a:rPr kumimoji="0" lang="de-DE" altLang="de-DE" sz="1200" b="0" i="1" u="none" strike="noStrike" cap="none" normalizeH="0" baseline="0" dirty="0">
                <a:ln>
                  <a:noFill/>
                </a:ln>
                <a:solidFill>
                  <a:srgbClr val="202334"/>
                </a:solidFill>
                <a:effectLst/>
                <a:latin typeface="+mn-lt"/>
                <a:ea typeface="Kantumruy Pro"/>
                <a:cs typeface="Times New Roman" panose="02020603050405020304" pitchFamily="18" charset="0"/>
              </a:rPr>
              <a:t>Daphnia magna</a:t>
            </a:r>
            <a:endParaRPr kumimoji="0" lang="de-DE" altLang="de-DE" sz="3200" b="0" i="0" u="none" strike="noStrike" cap="none" normalizeH="0" baseline="0" dirty="0">
              <a:ln>
                <a:noFill/>
              </a:ln>
              <a:solidFill>
                <a:schemeClr val="tx1"/>
              </a:solidFill>
              <a:effectLst/>
              <a:latin typeface="Arial" panose="020B0604020202020204" pitchFamily="34" charset="0"/>
            </a:endParaRPr>
          </a:p>
          <a:p>
            <a:endParaRPr lang="de-DE" dirty="0"/>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3309002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pressum">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numCol="3" spcCol="90000"/>
          <a:lstStyle/>
          <a:p>
            <a:pPr lvl="0"/>
            <a:r>
              <a:rPr lang="de-DE" dirty="0"/>
              <a:t>[Inhalte bitte hier einsetzen]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23.09.2025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lvl1pPr marL="0" marR="0" indent="0" algn="just" defTabSz="914400" rtl="0" eaLnBrk="0" fontAlgn="base" latinLnBrk="0" hangingPunct="0">
              <a:lnSpc>
                <a:spcPct val="100000"/>
              </a:lnSpc>
              <a:spcBef>
                <a:spcPct val="0"/>
              </a:spcBef>
              <a:spcAft>
                <a:spcPct val="0"/>
              </a:spcAft>
              <a:buClrTx/>
              <a:buSzTx/>
              <a:buFontTx/>
              <a:buNone/>
              <a:tabLst/>
              <a:defRPr/>
            </a:lvl1pPr>
          </a:lstStyle>
          <a:p>
            <a:r>
              <a:rPr kumimoji="0" lang="de-DE" altLang="de-DE" sz="1200" b="0" i="0" u="none" strike="noStrike" cap="none" normalizeH="0" baseline="0" dirty="0">
                <a:ln>
                  <a:noFill/>
                </a:ln>
                <a:solidFill>
                  <a:srgbClr val="202334"/>
                </a:solidFill>
                <a:effectLst/>
                <a:latin typeface="+mn-lt"/>
                <a:ea typeface="Kantumruy Pro"/>
                <a:cs typeface="Times New Roman" panose="02020603050405020304" pitchFamily="18" charset="0"/>
              </a:rPr>
              <a:t>Digitale Datenerfassung und Datenverarbeitung im Biologieunterricht am Beispiel eines Experiments mit dem Wasserfloh </a:t>
            </a:r>
            <a:r>
              <a:rPr kumimoji="0" lang="de-DE" altLang="de-DE" sz="1200" b="0" i="1" u="none" strike="noStrike" cap="none" normalizeH="0" baseline="0" dirty="0">
                <a:ln>
                  <a:noFill/>
                </a:ln>
                <a:solidFill>
                  <a:srgbClr val="202334"/>
                </a:solidFill>
                <a:effectLst/>
                <a:latin typeface="+mn-lt"/>
                <a:ea typeface="Kantumruy Pro"/>
                <a:cs typeface="Times New Roman" panose="02020603050405020304" pitchFamily="18" charset="0"/>
              </a:rPr>
              <a:t>Daphnia magna</a:t>
            </a:r>
            <a:endParaRPr kumimoji="0" lang="de-DE" altLang="de-DE" sz="3200" b="0" i="0" u="none" strike="noStrike" cap="none" normalizeH="0" baseline="0" dirty="0">
              <a:ln>
                <a:noFill/>
              </a:ln>
              <a:solidFill>
                <a:schemeClr val="tx1"/>
              </a:solidFill>
              <a:effectLst/>
              <a:latin typeface="Arial" panose="020B0604020202020204" pitchFamily="34" charset="0"/>
            </a:endParaRPr>
          </a:p>
          <a:p>
            <a:endParaRPr lang="de-DE" dirty="0"/>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36904753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chluss">
    <p:bg>
      <p:bgPr>
        <a:solidFill>
          <a:schemeClr val="accent1"/>
        </a:solidFill>
        <a:effectLst/>
      </p:bgPr>
    </p:bg>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23.09.2025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lvl1pPr marL="0" marR="0" indent="0" algn="just" defTabSz="914400" rtl="0" eaLnBrk="0" fontAlgn="base" latinLnBrk="0" hangingPunct="0">
              <a:lnSpc>
                <a:spcPct val="100000"/>
              </a:lnSpc>
              <a:spcBef>
                <a:spcPct val="0"/>
              </a:spcBef>
              <a:spcAft>
                <a:spcPct val="0"/>
              </a:spcAft>
              <a:buClrTx/>
              <a:buSzTx/>
              <a:buFontTx/>
              <a:buNone/>
              <a:tabLst/>
              <a:defRPr/>
            </a:lvl1pPr>
          </a:lstStyle>
          <a:p>
            <a:r>
              <a:rPr kumimoji="0" lang="de-DE" altLang="de-DE" sz="1200" b="0" i="0" u="none" strike="noStrike" cap="none" normalizeH="0" baseline="0" dirty="0">
                <a:ln>
                  <a:noFill/>
                </a:ln>
                <a:solidFill>
                  <a:srgbClr val="202334"/>
                </a:solidFill>
                <a:effectLst/>
                <a:latin typeface="+mn-lt"/>
                <a:ea typeface="Kantumruy Pro"/>
                <a:cs typeface="Times New Roman" panose="02020603050405020304" pitchFamily="18" charset="0"/>
              </a:rPr>
              <a:t>Digitale Datenerfassung und Datenverarbeitung im Biologieunterricht am Beispiel eines Experiments mit dem Wasserfloh </a:t>
            </a:r>
            <a:r>
              <a:rPr kumimoji="0" lang="de-DE" altLang="de-DE" sz="1200" b="0" i="1" u="none" strike="noStrike" cap="none" normalizeH="0" baseline="0" dirty="0">
                <a:ln>
                  <a:noFill/>
                </a:ln>
                <a:solidFill>
                  <a:srgbClr val="202334"/>
                </a:solidFill>
                <a:effectLst/>
                <a:latin typeface="+mn-lt"/>
                <a:ea typeface="Kantumruy Pro"/>
                <a:cs typeface="Times New Roman" panose="02020603050405020304" pitchFamily="18" charset="0"/>
              </a:rPr>
              <a:t>Daphnia magna</a:t>
            </a:r>
            <a:endParaRPr kumimoji="0" lang="de-DE" altLang="de-DE" sz="3200" b="0" i="0" u="none" strike="noStrike" cap="none" normalizeH="0" baseline="0" dirty="0">
              <a:ln>
                <a:noFill/>
              </a:ln>
              <a:solidFill>
                <a:schemeClr val="tx1"/>
              </a:solidFill>
              <a:effectLst/>
              <a:latin typeface="Arial" panose="020B0604020202020204" pitchFamily="34" charset="0"/>
            </a:endParaRPr>
          </a:p>
          <a:p>
            <a:endParaRPr lang="de-DE" dirty="0"/>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
        <p:nvSpPr>
          <p:cNvPr id="10" name="Textplatzhalter 9">
            <a:extLst>
              <a:ext uri="{FF2B5EF4-FFF2-40B4-BE49-F238E27FC236}">
                <a16:creationId xmlns:a16="http://schemas.microsoft.com/office/drawing/2014/main" id="{B5BDA493-915D-395B-6340-41D7C5353512}"/>
              </a:ext>
            </a:extLst>
          </p:cNvPr>
          <p:cNvSpPr>
            <a:spLocks noGrp="1"/>
          </p:cNvSpPr>
          <p:nvPr>
            <p:ph type="body" sz="quarter" idx="13"/>
          </p:nvPr>
        </p:nvSpPr>
        <p:spPr>
          <a:xfrm>
            <a:off x="1328737" y="3242819"/>
            <a:ext cx="9304337" cy="1621414"/>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pic>
        <p:nvPicPr>
          <p:cNvPr id="11" name="Grafik 10">
            <a:extLst>
              <a:ext uri="{FF2B5EF4-FFF2-40B4-BE49-F238E27FC236}">
                <a16:creationId xmlns:a16="http://schemas.microsoft.com/office/drawing/2014/main" id="{6F6489A3-A6CA-7050-92C4-FF0CF94547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047162" y="572792"/>
            <a:ext cx="2455864" cy="567830"/>
          </a:xfrm>
          <a:prstGeom prst="rect">
            <a:avLst/>
          </a:prstGeom>
        </p:spPr>
      </p:pic>
      <p:sp>
        <p:nvSpPr>
          <p:cNvPr id="14" name="Textplatzhalter 9">
            <a:extLst>
              <a:ext uri="{FF2B5EF4-FFF2-40B4-BE49-F238E27FC236}">
                <a16:creationId xmlns:a16="http://schemas.microsoft.com/office/drawing/2014/main" id="{6E5C805C-17E6-19A2-0D07-32CEFE46064F}"/>
              </a:ext>
            </a:extLst>
          </p:cNvPr>
          <p:cNvSpPr>
            <a:spLocks noGrp="1"/>
          </p:cNvSpPr>
          <p:nvPr>
            <p:ph type="body" sz="quarter" idx="14"/>
          </p:nvPr>
        </p:nvSpPr>
        <p:spPr>
          <a:xfrm>
            <a:off x="1328737" y="5608947"/>
            <a:ext cx="9304337" cy="676261"/>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p:txBody>
      </p:sp>
    </p:spTree>
    <p:extLst>
      <p:ext uri="{BB962C8B-B14F-4D97-AF65-F5344CB8AC3E}">
        <p14:creationId xmlns:p14="http://schemas.microsoft.com/office/powerpoint/2010/main" val="75730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70B309-C59B-2CCB-524E-276FCBB67694}"/>
              </a:ext>
            </a:extLst>
          </p:cNvPr>
          <p:cNvSpPr>
            <a:spLocks noGrp="1"/>
          </p:cNvSpPr>
          <p:nvPr>
            <p:ph type="title" hasCustomPrompt="1"/>
          </p:nvPr>
        </p:nvSpPr>
        <p:spPr/>
        <p:txBody>
          <a:bodyPr/>
          <a:lstStyle>
            <a:lvl1pPr>
              <a:defRPr/>
            </a:lvl1pPr>
          </a:lstStyle>
          <a:p>
            <a:r>
              <a:rPr lang="de-DE" dirty="0"/>
              <a:t>Überschrift</a:t>
            </a:r>
          </a:p>
        </p:txBody>
      </p:sp>
      <p:sp>
        <p:nvSpPr>
          <p:cNvPr id="3" name="Datumsplatzhalter 2">
            <a:extLst>
              <a:ext uri="{FF2B5EF4-FFF2-40B4-BE49-F238E27FC236}">
                <a16:creationId xmlns:a16="http://schemas.microsoft.com/office/drawing/2014/main" id="{7EF600DB-96AF-AA7C-95FD-0AA27A051A7E}"/>
              </a:ext>
            </a:extLst>
          </p:cNvPr>
          <p:cNvSpPr>
            <a:spLocks noGrp="1"/>
          </p:cNvSpPr>
          <p:nvPr>
            <p:ph type="dt" sz="half" idx="10"/>
          </p:nvPr>
        </p:nvSpPr>
        <p:spPr/>
        <p:txBody>
          <a:bodyPr/>
          <a:lstStyle/>
          <a:p>
            <a:fld id="{04332C04-FA70-43ED-87F9-402E2825CCBB}" type="datetimeFigureOut">
              <a:rPr lang="de-DE" smtClean="0"/>
              <a:t>23.09.2025</a:t>
            </a:fld>
            <a:endParaRPr lang="de-DE"/>
          </a:p>
        </p:txBody>
      </p:sp>
      <p:sp>
        <p:nvSpPr>
          <p:cNvPr id="4" name="Fußzeilenplatzhalter 3">
            <a:extLst>
              <a:ext uri="{FF2B5EF4-FFF2-40B4-BE49-F238E27FC236}">
                <a16:creationId xmlns:a16="http://schemas.microsoft.com/office/drawing/2014/main" id="{817F4BC7-C433-F62C-B286-77BF4385BA41}"/>
              </a:ext>
            </a:extLst>
          </p:cNvPr>
          <p:cNvSpPr>
            <a:spLocks noGrp="1"/>
          </p:cNvSpPr>
          <p:nvPr>
            <p:ph type="ftr" sz="quarter" idx="11"/>
          </p:nvPr>
        </p:nvSpPr>
        <p:spPr>
          <a:xfrm>
            <a:off x="3765331" y="6440332"/>
            <a:ext cx="4661338" cy="166998"/>
          </a:xfrm>
        </p:spPr>
        <p:txBody>
          <a:bodyPr/>
          <a:lstStyle>
            <a:lvl1pPr marL="0" marR="0" indent="0" algn="just" defTabSz="914400" rtl="0" eaLnBrk="0" fontAlgn="base" latinLnBrk="0" hangingPunct="0">
              <a:lnSpc>
                <a:spcPct val="100000"/>
              </a:lnSpc>
              <a:spcBef>
                <a:spcPct val="0"/>
              </a:spcBef>
              <a:spcAft>
                <a:spcPct val="0"/>
              </a:spcAft>
              <a:buClrTx/>
              <a:buSzTx/>
              <a:buFontTx/>
              <a:buNone/>
              <a:tabLst/>
              <a:defRPr/>
            </a:lvl1pPr>
          </a:lstStyle>
          <a:p>
            <a:r>
              <a:rPr kumimoji="0" lang="de-DE" altLang="de-DE" sz="1200" b="0" i="0" u="none" strike="noStrike" cap="none" normalizeH="0" baseline="0" dirty="0">
                <a:ln>
                  <a:noFill/>
                </a:ln>
                <a:solidFill>
                  <a:srgbClr val="202334"/>
                </a:solidFill>
                <a:effectLst/>
                <a:latin typeface="+mn-lt"/>
                <a:ea typeface="Kantumruy Pro"/>
                <a:cs typeface="Times New Roman" panose="02020603050405020304" pitchFamily="18" charset="0"/>
              </a:rPr>
              <a:t>Digitale Datenerfassung und Datenverarbeitung im Biologieunterricht am Beispiel eines Experiments mit dem Wasserfloh </a:t>
            </a:r>
            <a:r>
              <a:rPr kumimoji="0" lang="de-DE" altLang="de-DE" sz="1200" b="0" i="1" u="none" strike="noStrike" cap="none" normalizeH="0" baseline="0" dirty="0">
                <a:ln>
                  <a:noFill/>
                </a:ln>
                <a:solidFill>
                  <a:srgbClr val="202334"/>
                </a:solidFill>
                <a:effectLst/>
                <a:latin typeface="+mn-lt"/>
                <a:ea typeface="Kantumruy Pro"/>
                <a:cs typeface="Times New Roman" panose="02020603050405020304" pitchFamily="18" charset="0"/>
              </a:rPr>
              <a:t>Daphnia magna</a:t>
            </a:r>
            <a:endParaRPr kumimoji="0" lang="de-DE" altLang="de-DE" sz="3200" b="0" i="0" u="none" strike="noStrike" cap="none" normalizeH="0" baseline="0" dirty="0">
              <a:ln>
                <a:noFill/>
              </a:ln>
              <a:solidFill>
                <a:schemeClr val="tx1"/>
              </a:solidFill>
              <a:effectLst/>
              <a:latin typeface="Arial" panose="020B0604020202020204" pitchFamily="34" charset="0"/>
            </a:endParaRPr>
          </a:p>
        </p:txBody>
      </p:sp>
      <p:sp>
        <p:nvSpPr>
          <p:cNvPr id="5" name="Foliennummernplatzhalter 4">
            <a:extLst>
              <a:ext uri="{FF2B5EF4-FFF2-40B4-BE49-F238E27FC236}">
                <a16:creationId xmlns:a16="http://schemas.microsoft.com/office/drawing/2014/main" id="{5D43F53E-AB30-7EA0-750D-1D607F48EF50}"/>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4265591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4C5BA57A-FE62-AB9A-6691-A7A65E55D099}"/>
              </a:ext>
            </a:extLst>
          </p:cNvPr>
          <p:cNvSpPr>
            <a:spLocks noGrp="1"/>
          </p:cNvSpPr>
          <p:nvPr>
            <p:ph type="dt" sz="half" idx="10"/>
          </p:nvPr>
        </p:nvSpPr>
        <p:spPr/>
        <p:txBody>
          <a:bodyPr/>
          <a:lstStyle/>
          <a:p>
            <a:fld id="{04332C04-FA70-43ED-87F9-402E2825CCBB}" type="datetimeFigureOut">
              <a:rPr lang="de-DE" smtClean="0"/>
              <a:t>23.09.2025</a:t>
            </a:fld>
            <a:endParaRPr lang="de-DE" dirty="0"/>
          </a:p>
        </p:txBody>
      </p:sp>
      <p:sp>
        <p:nvSpPr>
          <p:cNvPr id="4" name="Foliennummernplatzhalter 3">
            <a:extLst>
              <a:ext uri="{FF2B5EF4-FFF2-40B4-BE49-F238E27FC236}">
                <a16:creationId xmlns:a16="http://schemas.microsoft.com/office/drawing/2014/main" id="{37ADF9B5-1C4E-2F37-CA65-D6CDEBBE5372}"/>
              </a:ext>
            </a:extLst>
          </p:cNvPr>
          <p:cNvSpPr>
            <a:spLocks noGrp="1"/>
          </p:cNvSpPr>
          <p:nvPr>
            <p:ph type="sldNum" sz="quarter" idx="12"/>
          </p:nvPr>
        </p:nvSpPr>
        <p:spPr/>
        <p:txBody>
          <a:bodyPr/>
          <a:lstStyle/>
          <a:p>
            <a:fld id="{8C61EB5E-53A7-4DEC-945D-5A8AF1014CBF}" type="slidenum">
              <a:rPr lang="de-DE" smtClean="0"/>
              <a:t>‹Nr.›</a:t>
            </a:fld>
            <a:endParaRPr lang="de-DE" dirty="0"/>
          </a:p>
        </p:txBody>
      </p:sp>
      <p:sp>
        <p:nvSpPr>
          <p:cNvPr id="5" name="Fußzeilenplatzhalter 2">
            <a:extLst>
              <a:ext uri="{FF2B5EF4-FFF2-40B4-BE49-F238E27FC236}">
                <a16:creationId xmlns:a16="http://schemas.microsoft.com/office/drawing/2014/main" id="{C46B98F4-B2AC-58B9-6AC5-E93F89BA518C}"/>
              </a:ext>
            </a:extLst>
          </p:cNvPr>
          <p:cNvSpPr txBox="1">
            <a:spLocks/>
          </p:cNvSpPr>
          <p:nvPr userDrawn="1"/>
        </p:nvSpPr>
        <p:spPr>
          <a:xfrm>
            <a:off x="3765331" y="6440332"/>
            <a:ext cx="4661338" cy="166998"/>
          </a:xfrm>
          <a:prstGeom prst="rect">
            <a:avLst/>
          </a:prstGeom>
        </p:spPr>
        <p:txBody>
          <a:bodyPr vert="horz" lIns="0" tIns="0" rIns="0" bIns="0" rtlCol="0" anchor="t" anchorCtr="0">
            <a:noAutofit/>
          </a:bodyPr>
          <a:lstStyle>
            <a:defPPr>
              <a:defRPr lang="de-DE"/>
            </a:defPPr>
            <a:lvl1pPr marL="0" algn="ct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de-DE" altLang="de-DE" sz="1200" b="0" i="0" u="none" strike="noStrike" cap="none" normalizeH="0" baseline="0" dirty="0">
                <a:ln>
                  <a:noFill/>
                </a:ln>
                <a:solidFill>
                  <a:srgbClr val="202334"/>
                </a:solidFill>
                <a:effectLst/>
                <a:latin typeface="+mn-lt"/>
                <a:ea typeface="Kantumruy Pro"/>
                <a:cs typeface="Times New Roman" panose="02020603050405020304" pitchFamily="18" charset="0"/>
              </a:rPr>
              <a:t>Digitale Datenerfassung und Datenverarbeitung im Biologieunterricht am Beispiel eines Experiments mit dem Wasserfloh </a:t>
            </a:r>
            <a:r>
              <a:rPr kumimoji="0" lang="de-DE" altLang="de-DE" sz="1200" b="0" i="1" u="none" strike="noStrike" cap="none" normalizeH="0" baseline="0" dirty="0">
                <a:ln>
                  <a:noFill/>
                </a:ln>
                <a:solidFill>
                  <a:srgbClr val="202334"/>
                </a:solidFill>
                <a:effectLst/>
                <a:latin typeface="+mn-lt"/>
                <a:ea typeface="Kantumruy Pro"/>
                <a:cs typeface="Times New Roman" panose="02020603050405020304" pitchFamily="18" charset="0"/>
              </a:rPr>
              <a:t>Daphnia magna</a:t>
            </a:r>
            <a:endParaRPr kumimoji="0" lang="de-DE" altLang="de-DE" sz="32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2211783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userDrawn="1">
  <p:cSld name="Titel und Inhalt 1">
    <p:spTree>
      <p:nvGrpSpPr>
        <p:cNvPr id="1" name=""/>
        <p:cNvGrpSpPr/>
        <p:nvPr/>
      </p:nvGrpSpPr>
      <p:grpSpPr bwMode="auto">
        <a:xfrm>
          <a:off x="0" y="0"/>
          <a:ext cx="0" cy="0"/>
          <a:chOff x="0" y="0"/>
          <a:chExt cx="0" cy="0"/>
        </a:xfrm>
      </p:grpSpPr>
      <p:sp>
        <p:nvSpPr>
          <p:cNvPr id="388366171" name="Titel 1"/>
          <p:cNvSpPr>
            <a:spLocks noGrp="1"/>
          </p:cNvSpPr>
          <p:nvPr>
            <p:ph type="title"/>
          </p:nvPr>
        </p:nvSpPr>
        <p:spPr bwMode="auto"/>
        <p:txBody>
          <a:bodyPr/>
          <a:lstStyle/>
          <a:p>
            <a:pPr>
              <a:defRPr/>
            </a:pPr>
            <a:r>
              <a:rPr lang="de-DE"/>
              <a:t>Mastertitelformat bearbeiten</a:t>
            </a:r>
            <a:endParaRPr/>
          </a:p>
        </p:txBody>
      </p:sp>
      <p:sp>
        <p:nvSpPr>
          <p:cNvPr id="1502241948" name="Textplatzhalter 7"/>
          <p:cNvSpPr>
            <a:spLocks noGrp="1"/>
          </p:cNvSpPr>
          <p:nvPr>
            <p:ph type="body" sz="quarter" idx="13"/>
          </p:nvPr>
        </p:nvSpPr>
        <p:spPr bwMode="auto">
          <a:xfrm>
            <a:off x="550863" y="2205038"/>
            <a:ext cx="10082212" cy="3456210"/>
          </a:xfrm>
        </p:spPr>
        <p:txBody>
          <a:bodyPr/>
          <a:lstStyle>
            <a:lvl1pPr>
              <a:spcBef>
                <a:spcPts val="2600"/>
              </a:spcBef>
              <a:defRPr/>
            </a:lvl1pPr>
            <a:lvl2pPr>
              <a:spcBef>
                <a:spcPts val="2100"/>
              </a:spcBef>
              <a:defRPr/>
            </a:lvl2pPr>
          </a:lstStyle>
          <a:p>
            <a:pPr lvl="0">
              <a:defRPr/>
            </a:pPr>
            <a:r>
              <a:rPr lang="de-DE" dirty="0"/>
              <a:t>Mastertextformat bearbeiten</a:t>
            </a:r>
            <a:endParaRPr dirty="0"/>
          </a:p>
          <a:p>
            <a:pPr lvl="1">
              <a:defRPr/>
            </a:pPr>
            <a:r>
              <a:rPr lang="de-DE" dirty="0"/>
              <a:t>Zweite Ebene</a:t>
            </a:r>
            <a:endParaRPr dirty="0"/>
          </a:p>
          <a:p>
            <a:pPr lvl="2">
              <a:defRPr/>
            </a:pPr>
            <a:r>
              <a:rPr lang="de-DE" dirty="0"/>
              <a:t>Dritte Ebene</a:t>
            </a:r>
            <a:endParaRPr dirty="0"/>
          </a:p>
          <a:p>
            <a:pPr lvl="3">
              <a:defRPr/>
            </a:pPr>
            <a:r>
              <a:rPr lang="de-DE" dirty="0"/>
              <a:t>Vierte Ebene</a:t>
            </a:r>
            <a:endParaRPr dirty="0"/>
          </a:p>
          <a:p>
            <a:pPr lvl="4">
              <a:defRPr/>
            </a:pPr>
            <a:r>
              <a:rPr lang="de-DE" dirty="0"/>
              <a:t>Fünfte Ebene</a:t>
            </a:r>
            <a:endParaRPr dirty="0"/>
          </a:p>
        </p:txBody>
      </p:sp>
      <p:sp>
        <p:nvSpPr>
          <p:cNvPr id="983257426" name="Datumsplatzhalter 8"/>
          <p:cNvSpPr>
            <a:spLocks noGrp="1"/>
          </p:cNvSpPr>
          <p:nvPr>
            <p:ph type="dt" sz="half" idx="14"/>
          </p:nvPr>
        </p:nvSpPr>
        <p:spPr bwMode="auto"/>
        <p:txBody>
          <a:bodyPr/>
          <a:lstStyle/>
          <a:p>
            <a:pPr>
              <a:defRPr/>
            </a:pPr>
            <a:fld id="{9B23BDE9-A4A7-4E3E-91C7-6857BD953C07}" type="datetime1">
              <a:rPr lang="de-DE"/>
              <a:t>23.09.2025</a:t>
            </a:fld>
            <a:endParaRPr lang="de-DE"/>
          </a:p>
        </p:txBody>
      </p:sp>
      <p:sp>
        <p:nvSpPr>
          <p:cNvPr id="594908493"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
        <p:nvSpPr>
          <p:cNvPr id="3" name="Rechteck 2"/>
          <p:cNvSpPr/>
          <p:nvPr userDrawn="1"/>
        </p:nvSpPr>
        <p:spPr>
          <a:xfrm>
            <a:off x="3673160" y="6390157"/>
            <a:ext cx="4845680" cy="461665"/>
          </a:xfrm>
          <a:prstGeom prst="rect">
            <a:avLst/>
          </a:prstGeom>
        </p:spPr>
        <p:txBody>
          <a:bodyPr wrap="square">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de-DE" altLang="de-DE" sz="1200" b="0" i="0" u="none" strike="noStrike" cap="none" normalizeH="0" baseline="0" dirty="0">
                <a:ln>
                  <a:noFill/>
                </a:ln>
                <a:solidFill>
                  <a:srgbClr val="202334"/>
                </a:solidFill>
                <a:effectLst/>
                <a:latin typeface="+mn-lt"/>
                <a:ea typeface="Kantumruy Pro"/>
                <a:cs typeface="Times New Roman" panose="02020603050405020304" pitchFamily="18" charset="0"/>
              </a:rPr>
              <a:t>Digitale Datenerfassung und Datenverarbeitung im Biologieunterricht am Beispiel eines Experiments mit dem Wasserfloh </a:t>
            </a:r>
            <a:r>
              <a:rPr kumimoji="0" lang="de-DE" altLang="de-DE" sz="1200" b="0" i="1" u="none" strike="noStrike" cap="none" normalizeH="0" baseline="0" dirty="0">
                <a:ln>
                  <a:noFill/>
                </a:ln>
                <a:solidFill>
                  <a:srgbClr val="202334"/>
                </a:solidFill>
                <a:effectLst/>
                <a:latin typeface="+mn-lt"/>
                <a:ea typeface="Kantumruy Pro"/>
                <a:cs typeface="Times New Roman" panose="02020603050405020304" pitchFamily="18" charset="0"/>
              </a:rPr>
              <a:t>Daphnia magna</a:t>
            </a:r>
            <a:endParaRPr kumimoji="0" lang="de-DE" altLang="de-DE" sz="32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25937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showMasterPhAnim="0" type="secHead" userDrawn="1">
  <p:cSld name="Abschnitts-&#10;überschrift">
    <p:bg>
      <p:bgPr>
        <a:solidFill>
          <a:schemeClr val="bg1"/>
        </a:solidFill>
        <a:effectLst/>
      </p:bgPr>
    </p:bg>
    <p:spTree>
      <p:nvGrpSpPr>
        <p:cNvPr id="1" name=""/>
        <p:cNvGrpSpPr/>
        <p:nvPr/>
      </p:nvGrpSpPr>
      <p:grpSpPr bwMode="auto">
        <a:xfrm>
          <a:off x="0" y="0"/>
          <a:ext cx="0" cy="0"/>
          <a:chOff x="0" y="0"/>
          <a:chExt cx="0" cy="0"/>
        </a:xfrm>
      </p:grpSpPr>
      <p:pic>
        <p:nvPicPr>
          <p:cNvPr id="1159222908" name="Grafik 13"/>
          <p:cNvPicPr>
            <a:picLocks noChangeAspect="1"/>
          </p:cNvPicPr>
          <p:nvPr userDrawn="1"/>
        </p:nvPicPr>
        <p:blipFill>
          <a:blip r:embed="rId2">
            <a:extLst>
              <a:ext uri="{96DAC541-7B7A-43D3-8B79-37D633B846F1}">
                <asvg:svgBlip xmlns:asvg="http://schemas.microsoft.com/office/drawing/2016/SVG/main" r:embed="rId3"/>
              </a:ext>
            </a:extLst>
          </a:blip>
          <a:srcRect l="7970" t="18539" r="4078" b="18539"/>
          <a:stretch/>
        </p:blipFill>
        <p:spPr bwMode="auto">
          <a:xfrm>
            <a:off x="-1" y="0"/>
            <a:ext cx="12192001" cy="6857999"/>
          </a:xfrm>
          <a:prstGeom prst="rect">
            <a:avLst/>
          </a:prstGeom>
        </p:spPr>
      </p:pic>
      <p:sp>
        <p:nvSpPr>
          <p:cNvPr id="1898594677" name="Titel 1"/>
          <p:cNvSpPr>
            <a:spLocks noGrp="1"/>
          </p:cNvSpPr>
          <p:nvPr>
            <p:ph type="title" hasCustomPrompt="1"/>
          </p:nvPr>
        </p:nvSpPr>
        <p:spPr bwMode="auto">
          <a:xfrm>
            <a:off x="524247" y="1772816"/>
            <a:ext cx="10796587" cy="4104456"/>
          </a:xfrm>
        </p:spPr>
        <p:txBody>
          <a:bodyPr anchor="t"/>
          <a:lstStyle>
            <a:lvl1pPr>
              <a:defRPr sz="8300" spc="0">
                <a:solidFill>
                  <a:schemeClr val="tx1"/>
                </a:solidFill>
                <a:latin typeface="+mn-lt"/>
              </a:defRPr>
            </a:lvl1pPr>
          </a:lstStyle>
          <a:p>
            <a:pPr>
              <a:defRPr/>
            </a:pPr>
            <a:r>
              <a:rPr lang="de-DE" dirty="0"/>
              <a:t>Kapiteltitel bearbeiten</a:t>
            </a:r>
            <a:endParaRPr dirty="0"/>
          </a:p>
        </p:txBody>
      </p:sp>
      <p:sp>
        <p:nvSpPr>
          <p:cNvPr id="1205142737" name="Textplatzhalter 2"/>
          <p:cNvSpPr>
            <a:spLocks noGrp="1"/>
          </p:cNvSpPr>
          <p:nvPr>
            <p:ph type="body" idx="1" hasCustomPrompt="1"/>
          </p:nvPr>
        </p:nvSpPr>
        <p:spPr bwMode="auto">
          <a:xfrm>
            <a:off x="524247" y="442764"/>
            <a:ext cx="2095798" cy="1287809"/>
          </a:xfrm>
        </p:spPr>
        <p:txBody>
          <a:bodyPr anchor="t"/>
          <a:lstStyle>
            <a:lvl1pPr marL="0" indent="0">
              <a:buNone/>
              <a:defRPr lang="de-DE" sz="8300" spc="30">
                <a:solidFill>
                  <a:schemeClr val="tx1"/>
                </a:solidFill>
                <a:latin typeface="+mn-lt"/>
                <a:ea typeface="+mj-ea"/>
                <a:cs typeface="+mj-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de-DE"/>
              <a:t>1.</a:t>
            </a:r>
            <a:endParaRPr/>
          </a:p>
        </p:txBody>
      </p:sp>
      <p:pic>
        <p:nvPicPr>
          <p:cNvPr id="481412079" name="Grafik 3"/>
          <p:cNvPicPr>
            <a:picLocks noChangeAspect="1"/>
          </p:cNvPicPr>
          <p:nvPr userDrawn="1"/>
        </p:nvPicPr>
        <p:blipFill>
          <a:blip r:embed="rId4"/>
          <a:stretch/>
        </p:blipFill>
        <p:spPr bwMode="auto">
          <a:xfrm>
            <a:off x="10776520" y="615916"/>
            <a:ext cx="833116" cy="540984"/>
          </a:xfrm>
          <a:prstGeom prst="rect">
            <a:avLst/>
          </a:prstGeom>
          <a:noFill/>
          <a:ln>
            <a:noFill/>
          </a:ln>
        </p:spPr>
      </p:pic>
    </p:spTree>
    <p:extLst>
      <p:ext uri="{BB962C8B-B14F-4D97-AF65-F5344CB8AC3E}">
        <p14:creationId xmlns:p14="http://schemas.microsoft.com/office/powerpoint/2010/main" val="6531302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userDrawn="1">
  <p:cSld name="Titel und Inhalt 2">
    <p:spTree>
      <p:nvGrpSpPr>
        <p:cNvPr id="1" name=""/>
        <p:cNvGrpSpPr/>
        <p:nvPr/>
      </p:nvGrpSpPr>
      <p:grpSpPr bwMode="auto">
        <a:xfrm>
          <a:off x="0" y="0"/>
          <a:ext cx="0" cy="0"/>
          <a:chOff x="0" y="0"/>
          <a:chExt cx="0" cy="0"/>
        </a:xfrm>
      </p:grpSpPr>
      <p:sp>
        <p:nvSpPr>
          <p:cNvPr id="1853179338" name="Titel 1"/>
          <p:cNvSpPr>
            <a:spLocks noGrp="1"/>
          </p:cNvSpPr>
          <p:nvPr>
            <p:ph type="title"/>
          </p:nvPr>
        </p:nvSpPr>
        <p:spPr bwMode="auto"/>
        <p:txBody>
          <a:bodyPr/>
          <a:lstStyle/>
          <a:p>
            <a:pPr>
              <a:defRPr/>
            </a:pPr>
            <a:r>
              <a:rPr lang="de-DE"/>
              <a:t>Mastertitelformat bearbeiten</a:t>
            </a:r>
            <a:endParaRPr/>
          </a:p>
        </p:txBody>
      </p:sp>
      <p:sp>
        <p:nvSpPr>
          <p:cNvPr id="361855072" name="Textplatzhalter 7"/>
          <p:cNvSpPr>
            <a:spLocks noGrp="1"/>
          </p:cNvSpPr>
          <p:nvPr>
            <p:ph type="body" sz="quarter" idx="13"/>
          </p:nvPr>
        </p:nvSpPr>
        <p:spPr bwMode="auto">
          <a:xfrm>
            <a:off x="550863" y="2204864"/>
            <a:ext cx="10082212" cy="3456384"/>
          </a:xfrm>
        </p:spPr>
        <p:txBody>
          <a:bodyPr/>
          <a:lstStyle>
            <a:lvl1pPr>
              <a:spcBef>
                <a:spcPts val="2600"/>
              </a:spcBef>
              <a:defRPr sz="2400"/>
            </a:lvl1pPr>
            <a:lvl2pPr marL="355600" indent="-355600">
              <a:spcBef>
                <a:spcPts val="2100"/>
              </a:spcBef>
              <a:buFont typeface="Kantumruy Pro"/>
              <a:buChar char="—"/>
              <a:defRPr sz="2400"/>
            </a:lvl2pPr>
            <a:lvl3pPr>
              <a:defRPr sz="2000"/>
            </a:lvl3pPr>
            <a:lvl4pPr>
              <a:defRPr sz="1800"/>
            </a:lvl4pPr>
            <a:lvl5pPr>
              <a:defRPr sz="18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785331191" name="Datumsplatzhalter 8"/>
          <p:cNvSpPr>
            <a:spLocks noGrp="1"/>
          </p:cNvSpPr>
          <p:nvPr>
            <p:ph type="dt" sz="half" idx="14"/>
          </p:nvPr>
        </p:nvSpPr>
        <p:spPr bwMode="auto"/>
        <p:txBody>
          <a:bodyPr/>
          <a:lstStyle/>
          <a:p>
            <a:pPr>
              <a:defRPr/>
            </a:pPr>
            <a:fld id="{5FE066C2-A1F9-421F-B351-B4FEB103A11D}" type="datetime1">
              <a:rPr lang="de-DE"/>
              <a:t>23.09.2025</a:t>
            </a:fld>
            <a:endParaRPr lang="de-DE"/>
          </a:p>
        </p:txBody>
      </p:sp>
      <p:sp>
        <p:nvSpPr>
          <p:cNvPr id="74788227"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
        <p:nvSpPr>
          <p:cNvPr id="7" name="Rechteck 6"/>
          <p:cNvSpPr/>
          <p:nvPr userDrawn="1"/>
        </p:nvSpPr>
        <p:spPr bwMode="auto">
          <a:xfrm>
            <a:off x="3673160" y="6390157"/>
            <a:ext cx="4845680" cy="461665"/>
          </a:xfrm>
          <a:prstGeom prst="rect">
            <a:avLst/>
          </a:prstGeom>
        </p:spPr>
        <p:txBody>
          <a:bodyPr wrap="square">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de-DE" altLang="de-DE" sz="1200" b="0" i="0" u="none" strike="noStrike" cap="none" normalizeH="0" baseline="0" dirty="0">
                <a:ln>
                  <a:noFill/>
                </a:ln>
                <a:solidFill>
                  <a:srgbClr val="202334"/>
                </a:solidFill>
                <a:effectLst/>
                <a:latin typeface="+mn-lt"/>
                <a:ea typeface="Kantumruy Pro"/>
                <a:cs typeface="Times New Roman" panose="02020603050405020304" pitchFamily="18" charset="0"/>
              </a:rPr>
              <a:t>Digitale Datenerfassung und Datenverarbeitung im Biologieunterricht am Beispiel eines Experiments mit dem Wasserfloh </a:t>
            </a:r>
            <a:r>
              <a:rPr kumimoji="0" lang="de-DE" altLang="de-DE" sz="1200" b="0" i="1" u="none" strike="noStrike" cap="none" normalizeH="0" baseline="0" dirty="0">
                <a:ln>
                  <a:noFill/>
                </a:ln>
                <a:solidFill>
                  <a:srgbClr val="202334"/>
                </a:solidFill>
                <a:effectLst/>
                <a:latin typeface="+mn-lt"/>
                <a:ea typeface="Kantumruy Pro"/>
                <a:cs typeface="Times New Roman" panose="02020603050405020304" pitchFamily="18" charset="0"/>
              </a:rPr>
              <a:t>Daphnia magna</a:t>
            </a:r>
            <a:endParaRPr kumimoji="0" lang="de-DE" altLang="de-DE" sz="32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04022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BEFB55DA-881E-44BF-18B7-CD0A95DAC5EA}"/>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0" y="0"/>
            <a:ext cx="12192000" cy="1438659"/>
          </a:xfrm>
          <a:prstGeom prst="rect">
            <a:avLst/>
          </a:prstGeom>
        </p:spPr>
      </p:pic>
      <p:sp>
        <p:nvSpPr>
          <p:cNvPr id="2" name="Titelplatzhalter 1">
            <a:extLst>
              <a:ext uri="{FF2B5EF4-FFF2-40B4-BE49-F238E27FC236}">
                <a16:creationId xmlns:a16="http://schemas.microsoft.com/office/drawing/2014/main" id="{2DF7E689-7910-CE89-5699-5A606F08D87F}"/>
              </a:ext>
            </a:extLst>
          </p:cNvPr>
          <p:cNvSpPr>
            <a:spLocks noGrp="1"/>
          </p:cNvSpPr>
          <p:nvPr>
            <p:ph type="title"/>
          </p:nvPr>
        </p:nvSpPr>
        <p:spPr>
          <a:xfrm>
            <a:off x="1329178" y="489262"/>
            <a:ext cx="7494311" cy="707944"/>
          </a:xfrm>
          <a:prstGeom prst="rect">
            <a:avLst/>
          </a:prstGeom>
        </p:spPr>
        <p:txBody>
          <a:bodyPr vert="horz" lIns="0" tIns="0" rIns="0" bIns="0" rtlCol="0" anchor="t" anchorCtr="0">
            <a:noAutofit/>
          </a:bodyPr>
          <a:lstStyle/>
          <a:p>
            <a:r>
              <a:rPr lang="de-DE" dirty="0"/>
              <a:t>Überschrift</a:t>
            </a:r>
          </a:p>
        </p:txBody>
      </p:sp>
      <p:sp>
        <p:nvSpPr>
          <p:cNvPr id="3" name="Textplatzhalter 2">
            <a:extLst>
              <a:ext uri="{FF2B5EF4-FFF2-40B4-BE49-F238E27FC236}">
                <a16:creationId xmlns:a16="http://schemas.microsoft.com/office/drawing/2014/main" id="{008820E3-3063-D412-0E86-9833E3E1E4FE}"/>
              </a:ext>
            </a:extLst>
          </p:cNvPr>
          <p:cNvSpPr>
            <a:spLocks noGrp="1"/>
          </p:cNvSpPr>
          <p:nvPr>
            <p:ph type="body" idx="1"/>
          </p:nvPr>
        </p:nvSpPr>
        <p:spPr>
          <a:xfrm>
            <a:off x="1329178" y="1945195"/>
            <a:ext cx="9534084" cy="4244468"/>
          </a:xfrm>
          <a:prstGeom prst="rect">
            <a:avLst/>
          </a:prstGeom>
        </p:spPr>
        <p:txBody>
          <a:bodyPr vert="horz" lIns="0" tIns="0" rIns="0" bIns="0" rtlCol="0" anchor="t" anchorCtr="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F818DA3B-862A-95E0-9937-45A93FFB9252}"/>
              </a:ext>
            </a:extLst>
          </p:cNvPr>
          <p:cNvSpPr>
            <a:spLocks noGrp="1"/>
          </p:cNvSpPr>
          <p:nvPr>
            <p:ph type="dt" sz="half" idx="2"/>
          </p:nvPr>
        </p:nvSpPr>
        <p:spPr>
          <a:xfrm>
            <a:off x="1328738" y="6440332"/>
            <a:ext cx="2252662" cy="166998"/>
          </a:xfrm>
          <a:prstGeom prst="rect">
            <a:avLst/>
          </a:prstGeom>
        </p:spPr>
        <p:txBody>
          <a:bodyPr vert="horz" lIns="0" tIns="0" rIns="0" bIns="0" rtlCol="0" anchor="t" anchorCtr="0">
            <a:noAutofit/>
          </a:bodyPr>
          <a:lstStyle>
            <a:lvl1pPr algn="l">
              <a:defRPr sz="1200">
                <a:solidFill>
                  <a:schemeClr val="bg2"/>
                </a:solidFill>
              </a:defRPr>
            </a:lvl1pPr>
          </a:lstStyle>
          <a:p>
            <a:fld id="{04332C04-FA70-43ED-87F9-402E2825CCBB}" type="datetimeFigureOut">
              <a:rPr lang="de-DE" smtClean="0"/>
              <a:pPr/>
              <a:t>23.09.2025</a:t>
            </a:fld>
            <a:endParaRPr lang="de-DE" dirty="0"/>
          </a:p>
        </p:txBody>
      </p:sp>
      <p:sp>
        <p:nvSpPr>
          <p:cNvPr id="5" name="Fußzeilenplatzhalter 4">
            <a:extLst>
              <a:ext uri="{FF2B5EF4-FFF2-40B4-BE49-F238E27FC236}">
                <a16:creationId xmlns:a16="http://schemas.microsoft.com/office/drawing/2014/main" id="{B560B1AC-6A3E-0AB6-48DA-252453470703}"/>
              </a:ext>
            </a:extLst>
          </p:cNvPr>
          <p:cNvSpPr>
            <a:spLocks noGrp="1"/>
          </p:cNvSpPr>
          <p:nvPr>
            <p:ph type="ftr" sz="quarter" idx="3"/>
          </p:nvPr>
        </p:nvSpPr>
        <p:spPr>
          <a:xfrm>
            <a:off x="3762703" y="6440332"/>
            <a:ext cx="4661338" cy="166998"/>
          </a:xfrm>
          <a:prstGeom prst="rect">
            <a:avLst/>
          </a:prstGeom>
        </p:spPr>
        <p:txBody>
          <a:bodyPr vert="horz" lIns="0" tIns="0" rIns="0" bIns="0" rtlCol="0" anchor="t" anchorCtr="0">
            <a:noAutofit/>
          </a:bodyPr>
          <a:lstStyle>
            <a:lvl1pPr marL="0" marR="0" indent="0" algn="just" defTabSz="914400" rtl="0" eaLnBrk="0" fontAlgn="base" latinLnBrk="0" hangingPunct="0">
              <a:lnSpc>
                <a:spcPct val="100000"/>
              </a:lnSpc>
              <a:spcBef>
                <a:spcPct val="0"/>
              </a:spcBef>
              <a:spcAft>
                <a:spcPct val="0"/>
              </a:spcAft>
              <a:buClrTx/>
              <a:buSzTx/>
              <a:buFontTx/>
              <a:buNone/>
              <a:tabLst/>
              <a:defRPr sz="1200">
                <a:solidFill>
                  <a:schemeClr val="bg2"/>
                </a:solidFill>
              </a:defRPr>
            </a:lvl1pPr>
          </a:lstStyle>
          <a:p>
            <a:r>
              <a:rPr kumimoji="0" lang="de-DE" altLang="de-DE" sz="1200" b="0" i="0" u="none" strike="noStrike" cap="none" normalizeH="0" baseline="0" dirty="0">
                <a:ln>
                  <a:noFill/>
                </a:ln>
                <a:solidFill>
                  <a:srgbClr val="202334"/>
                </a:solidFill>
                <a:effectLst/>
                <a:latin typeface="+mn-lt"/>
                <a:ea typeface="Kantumruy Pro"/>
                <a:cs typeface="Times New Roman" panose="02020603050405020304" pitchFamily="18" charset="0"/>
              </a:rPr>
              <a:t>Digitale Datenerfassung und Datenverarbeitung im Biologieunterricht am Beispiel eines Experiments mit dem Wasserfloh </a:t>
            </a:r>
            <a:r>
              <a:rPr kumimoji="0" lang="de-DE" altLang="de-DE" sz="1200" b="0" i="1" u="none" strike="noStrike" cap="none" normalizeH="0" baseline="0" dirty="0">
                <a:ln>
                  <a:noFill/>
                </a:ln>
                <a:solidFill>
                  <a:srgbClr val="202334"/>
                </a:solidFill>
                <a:effectLst/>
                <a:latin typeface="+mn-lt"/>
                <a:ea typeface="Kantumruy Pro"/>
                <a:cs typeface="Times New Roman" panose="02020603050405020304" pitchFamily="18" charset="0"/>
              </a:rPr>
              <a:t>Daphnia magna</a:t>
            </a:r>
            <a:endParaRPr kumimoji="0" lang="de-DE" altLang="de-DE" sz="3200" b="0" i="0" u="none" strike="noStrike" cap="none" normalizeH="0" baseline="0" dirty="0">
              <a:ln>
                <a:noFill/>
              </a:ln>
              <a:solidFill>
                <a:schemeClr val="tx1"/>
              </a:solidFill>
              <a:effectLst/>
              <a:latin typeface="Arial" panose="020B0604020202020204" pitchFamily="34" charset="0"/>
            </a:endParaRPr>
          </a:p>
        </p:txBody>
      </p:sp>
      <p:sp>
        <p:nvSpPr>
          <p:cNvPr id="6" name="Foliennummernplatzhalter 5">
            <a:extLst>
              <a:ext uri="{FF2B5EF4-FFF2-40B4-BE49-F238E27FC236}">
                <a16:creationId xmlns:a16="http://schemas.microsoft.com/office/drawing/2014/main" id="{540F38F5-AF28-37F4-4D0D-E7ADC00E9974}"/>
              </a:ext>
            </a:extLst>
          </p:cNvPr>
          <p:cNvSpPr>
            <a:spLocks noGrp="1"/>
          </p:cNvSpPr>
          <p:nvPr>
            <p:ph type="sldNum" sz="quarter" idx="4"/>
          </p:nvPr>
        </p:nvSpPr>
        <p:spPr>
          <a:xfrm>
            <a:off x="8610600" y="6440332"/>
            <a:ext cx="2252662" cy="166998"/>
          </a:xfrm>
          <a:prstGeom prst="rect">
            <a:avLst/>
          </a:prstGeom>
        </p:spPr>
        <p:txBody>
          <a:bodyPr vert="horz" lIns="0" tIns="0" rIns="0" bIns="0" rtlCol="0" anchor="t" anchorCtr="0">
            <a:noAutofit/>
          </a:bodyPr>
          <a:lstStyle>
            <a:lvl1pPr algn="r">
              <a:defRPr sz="1200">
                <a:solidFill>
                  <a:schemeClr val="bg2"/>
                </a:solidFill>
              </a:defRPr>
            </a:lvl1pPr>
          </a:lstStyle>
          <a:p>
            <a:fld id="{8C61EB5E-53A7-4DEC-945D-5A8AF1014CBF}" type="slidenum">
              <a:rPr lang="de-DE" smtClean="0"/>
              <a:pPr/>
              <a:t>‹Nr.›</a:t>
            </a:fld>
            <a:endParaRPr lang="de-DE" dirty="0"/>
          </a:p>
        </p:txBody>
      </p:sp>
      <p:pic>
        <p:nvPicPr>
          <p:cNvPr id="10" name="Grafik 9">
            <a:extLst>
              <a:ext uri="{FF2B5EF4-FFF2-40B4-BE49-F238E27FC236}">
                <a16:creationId xmlns:a16="http://schemas.microsoft.com/office/drawing/2014/main" id="{8FE8EE6C-FCF8-D71B-88C1-2315CE264079}"/>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9047162" y="572792"/>
            <a:ext cx="2455864" cy="567830"/>
          </a:xfrm>
          <a:prstGeom prst="rect">
            <a:avLst/>
          </a:prstGeom>
        </p:spPr>
      </p:pic>
      <p:cxnSp>
        <p:nvCxnSpPr>
          <p:cNvPr id="8" name="Gerader Verbinder 7"/>
          <p:cNvCxnSpPr/>
          <p:nvPr userDrawn="1"/>
        </p:nvCxnSpPr>
        <p:spPr>
          <a:xfrm>
            <a:off x="573548" y="6363734"/>
            <a:ext cx="11039648" cy="672"/>
          </a:xfrm>
          <a:prstGeom prst="line">
            <a:avLst/>
          </a:prstGeom>
          <a:ln w="12700">
            <a:solidFill>
              <a:srgbClr val="00E4B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7276989"/>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72" r:id="rId3"/>
    <p:sldLayoutId id="2147483673" r:id="rId4"/>
    <p:sldLayoutId id="2147483666" r:id="rId5"/>
    <p:sldLayoutId id="2147483667" r:id="rId6"/>
    <p:sldLayoutId id="2147483675" r:id="rId7"/>
    <p:sldLayoutId id="2147483676" r:id="rId8"/>
    <p:sldLayoutId id="2147483677" r:id="rId9"/>
    <p:sldLayoutId id="2147483678" r:id="rId10"/>
    <p:sldLayoutId id="2147483679" r:id="rId11"/>
    <p:sldLayoutId id="2147483680" r:id="rId12"/>
    <p:sldLayoutId id="2147483682" r:id="rId13"/>
    <p:sldLayoutId id="2147483681" r:id="rId14"/>
  </p:sldLayoutIdLst>
  <p:txStyles>
    <p:titleStyle>
      <a:lvl1pPr algn="l" defTabSz="914400" rtl="0" eaLnBrk="1" latinLnBrk="0" hangingPunct="1">
        <a:lnSpc>
          <a:spcPct val="90000"/>
        </a:lnSpc>
        <a:spcBef>
          <a:spcPct val="0"/>
        </a:spcBef>
        <a:buNone/>
        <a:defRPr sz="440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914400" rtl="0" eaLnBrk="1" latinLnBrk="0" hangingPunct="1">
        <a:lnSpc>
          <a:spcPts val="1800"/>
        </a:lnSpc>
        <a:spcBef>
          <a:spcPts val="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47" userDrawn="1">
          <p15:clr>
            <a:srgbClr val="F26B43"/>
          </p15:clr>
        </p15:guide>
        <p15:guide id="2" pos="3840" userDrawn="1">
          <p15:clr>
            <a:srgbClr val="F26B43"/>
          </p15:clr>
        </p15:guide>
        <p15:guide id="3" pos="837" userDrawn="1">
          <p15:clr>
            <a:srgbClr val="F26B43"/>
          </p15:clr>
        </p15:guide>
        <p15:guide id="4" pos="6841" userDrawn="1">
          <p15:clr>
            <a:srgbClr val="F26B43"/>
          </p15:clr>
        </p15:guide>
        <p15:guide id="5" orient="horz" pos="390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microsoft.com/office/2018/10/relationships/comments" Target="../comments/modernComment_101_C70D873D.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jpg"/></Relationships>
</file>

<file path=ppt/slides/_rels/slide12.xml.rels><?xml version="1.0" encoding="UTF-8" standalone="yes"?>
<Relationships xmlns="http://schemas.openxmlformats.org/package/2006/relationships"><Relationship Id="rId3" Type="http://schemas.microsoft.com/office/2018/10/relationships/comments" Target="../comments/modernComment_112_CD7801F3.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s://www.kmk.org/fileadmin/Dateien/veroeffentlichungen_beschluesse/2015/2015_06_00-Orientierungsrahmen-Globale-Entwicklung.pdf"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30.sv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3.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14.xml"/><Relationship Id="rId4" Type="http://schemas.openxmlformats.org/officeDocument/2006/relationships/image" Target="../media/image38.svg"/></Relationships>
</file>

<file path=ppt/slides/_rels/slide29.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hyperlink" Target="https://pxhere.com/de/photo/764703" TargetMode="External"/><Relationship Id="rId5" Type="http://schemas.openxmlformats.org/officeDocument/2006/relationships/image" Target="../media/image20.jpeg"/><Relationship Id="rId4" Type="http://schemas.openxmlformats.org/officeDocument/2006/relationships/image" Target="../media/image19.png"/></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42.emf"/></Relationships>
</file>

<file path=ppt/slides/_rels/slide3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sv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sv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0.svg"/></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hyperlink" Target="https://dikolan.de/" TargetMode="External"/><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hyperlink" Target="https://biologieunterricht.net/lehrerinnen"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hyperlink" Target="https://creativecommons.org/licenses/by/4.0/legalcode.de" TargetMode="External"/><Relationship Id="rId1" Type="http://schemas.openxmlformats.org/officeDocument/2006/relationships/slideLayout" Target="../slideLayouts/slideLayout4.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56.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www.bpb.de/system/files/dokument_pdf/APuZ_2014-31-32_online.pdf"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hyperlink" Target="https://creativecommons.org/licenses/by-nc-nd/3.0/"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3B8B3D-8DEE-10DA-79EC-496E41B7FB46}"/>
              </a:ext>
            </a:extLst>
          </p:cNvPr>
          <p:cNvSpPr>
            <a:spLocks noGrp="1"/>
          </p:cNvSpPr>
          <p:nvPr>
            <p:ph type="ctrTitle"/>
          </p:nvPr>
        </p:nvSpPr>
        <p:spPr>
          <a:xfrm>
            <a:off x="1328738" y="2187018"/>
            <a:ext cx="7762710" cy="2686639"/>
          </a:xfrm>
        </p:spPr>
        <p:txBody>
          <a:bodyPr/>
          <a:lstStyle/>
          <a:p>
            <a:r>
              <a:rPr lang="de-DE" altLang="de-DE" sz="3200" dirty="0">
                <a:solidFill>
                  <a:srgbClr val="202334"/>
                </a:solidFill>
                <a:ea typeface="Kantumruy Pro"/>
                <a:cs typeface="Times New Roman" panose="02020603050405020304" pitchFamily="18" charset="0"/>
              </a:rPr>
              <a:t>Digitale Datenerfassung und Datenverarbeitung im Biologieunterricht am Beispiel eines Experiments mit dem Wasserfloh </a:t>
            </a:r>
            <a:r>
              <a:rPr lang="de-DE" altLang="de-DE" sz="3200" i="1" dirty="0">
                <a:solidFill>
                  <a:srgbClr val="202334"/>
                </a:solidFill>
                <a:ea typeface="Kantumruy Pro"/>
                <a:cs typeface="Times New Roman" panose="02020603050405020304" pitchFamily="18" charset="0"/>
              </a:rPr>
              <a:t>Daphnia magna</a:t>
            </a:r>
            <a:br>
              <a:rPr lang="de-DE" altLang="de-DE" sz="8000" dirty="0">
                <a:solidFill>
                  <a:schemeClr val="tx1"/>
                </a:solidFill>
                <a:latin typeface="Arial" panose="020B0604020202020204" pitchFamily="34" charset="0"/>
              </a:rPr>
            </a:br>
            <a:endParaRPr lang="de-DE" dirty="0">
              <a:solidFill>
                <a:schemeClr val="accent6"/>
              </a:solidFill>
            </a:endParaRPr>
          </a:p>
        </p:txBody>
      </p:sp>
      <p:sp>
        <p:nvSpPr>
          <p:cNvPr id="3" name="Untertitel 2">
            <a:extLst>
              <a:ext uri="{FF2B5EF4-FFF2-40B4-BE49-F238E27FC236}">
                <a16:creationId xmlns:a16="http://schemas.microsoft.com/office/drawing/2014/main" id="{4CB63A08-3A40-A234-579E-96E045F9B7EF}"/>
              </a:ext>
            </a:extLst>
          </p:cNvPr>
          <p:cNvSpPr>
            <a:spLocks noGrp="1"/>
          </p:cNvSpPr>
          <p:nvPr>
            <p:ph type="subTitle" idx="1"/>
          </p:nvPr>
        </p:nvSpPr>
        <p:spPr>
          <a:xfrm>
            <a:off x="1328738" y="1707928"/>
            <a:ext cx="7132090" cy="304800"/>
          </a:xfrm>
        </p:spPr>
        <p:txBody>
          <a:bodyPr/>
          <a:lstStyle/>
          <a:p>
            <a:r>
              <a:rPr lang="de-DE" dirty="0"/>
              <a:t>MINT-Fächer mit Schwerpunkt auf Biologie</a:t>
            </a:r>
          </a:p>
        </p:txBody>
      </p:sp>
      <p:sp>
        <p:nvSpPr>
          <p:cNvPr id="5" name="Textfeld 4">
            <a:extLst>
              <a:ext uri="{FF2B5EF4-FFF2-40B4-BE49-F238E27FC236}">
                <a16:creationId xmlns:a16="http://schemas.microsoft.com/office/drawing/2014/main" id="{4094492D-BE9C-85DC-EE28-CCD6005BE3C7}"/>
              </a:ext>
            </a:extLst>
          </p:cNvPr>
          <p:cNvSpPr txBox="1"/>
          <p:nvPr/>
        </p:nvSpPr>
        <p:spPr>
          <a:xfrm>
            <a:off x="1351722" y="5963478"/>
            <a:ext cx="184731" cy="369332"/>
          </a:xfrm>
          <a:prstGeom prst="rect">
            <a:avLst/>
          </a:prstGeom>
          <a:noFill/>
        </p:spPr>
        <p:txBody>
          <a:bodyPr wrap="none" rtlCol="0">
            <a:spAutoFit/>
          </a:bodyPr>
          <a:lstStyle/>
          <a:p>
            <a:endParaRPr lang="de-DE" dirty="0"/>
          </a:p>
        </p:txBody>
      </p:sp>
      <p:sp>
        <p:nvSpPr>
          <p:cNvPr id="6" name="Textfeld 5">
            <a:extLst>
              <a:ext uri="{FF2B5EF4-FFF2-40B4-BE49-F238E27FC236}">
                <a16:creationId xmlns:a16="http://schemas.microsoft.com/office/drawing/2014/main" id="{A70FF310-759F-012A-7796-9E863B9745E1}"/>
              </a:ext>
            </a:extLst>
          </p:cNvPr>
          <p:cNvSpPr txBox="1"/>
          <p:nvPr/>
        </p:nvSpPr>
        <p:spPr>
          <a:xfrm>
            <a:off x="616226" y="6162261"/>
            <a:ext cx="184731" cy="369332"/>
          </a:xfrm>
          <a:prstGeom prst="rect">
            <a:avLst/>
          </a:prstGeom>
          <a:noFill/>
        </p:spPr>
        <p:txBody>
          <a:bodyPr wrap="none" rtlCol="0">
            <a:spAutoFit/>
          </a:bodyPr>
          <a:lstStyle/>
          <a:p>
            <a:endParaRPr lang="de-DE" dirty="0"/>
          </a:p>
        </p:txBody>
      </p:sp>
    </p:spTree>
    <p:extLst>
      <p:ext uri="{BB962C8B-B14F-4D97-AF65-F5344CB8AC3E}">
        <p14:creationId xmlns:p14="http://schemas.microsoft.com/office/powerpoint/2010/main" val="3339552573"/>
      </p:ext>
    </p:extLst>
  </p:cSld>
  <p:clrMapOvr>
    <a:masterClrMapping/>
  </p:clrMapOvr>
  <p:extLst>
    <p:ext uri="{6950BFC3-D8DA-4A85-94F7-54DA5524770B}">
      <p188:commentRel xmlns="" xmlns:p188="http://schemas.microsoft.com/office/powerpoint/2018/8/main" r:id="rId3"/>
    </p:ext>
  </p:extLst>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692286465" name="Titel 1"/>
          <p:cNvSpPr>
            <a:spLocks noGrp="1"/>
          </p:cNvSpPr>
          <p:nvPr>
            <p:ph type="title"/>
          </p:nvPr>
        </p:nvSpPr>
        <p:spPr bwMode="auto"/>
        <p:txBody>
          <a:bodyPr/>
          <a:lstStyle/>
          <a:p>
            <a:pPr>
              <a:defRPr/>
            </a:pPr>
            <a:r>
              <a:rPr lang="de-DE"/>
              <a:t>Ökologie</a:t>
            </a:r>
            <a:endParaRPr/>
          </a:p>
        </p:txBody>
      </p:sp>
      <p:sp>
        <p:nvSpPr>
          <p:cNvPr id="1140323632" name="Textplatzhalter 2"/>
          <p:cNvSpPr>
            <a:spLocks noGrp="1"/>
          </p:cNvSpPr>
          <p:nvPr>
            <p:ph type="body" sz="quarter" idx="13"/>
          </p:nvPr>
        </p:nvSpPr>
        <p:spPr bwMode="auto"/>
        <p:txBody>
          <a:bodyPr/>
          <a:lstStyle/>
          <a:p>
            <a:pPr marL="0" lvl="1" indent="0">
              <a:lnSpc>
                <a:spcPct val="100000"/>
              </a:lnSpc>
              <a:buNone/>
              <a:defRPr/>
            </a:pPr>
            <a:r>
              <a:rPr lang="de-DE" sz="2000" b="1" dirty="0"/>
              <a:t>Globaler Biodiversitätsverlust</a:t>
            </a:r>
            <a:endParaRPr sz="2000" dirty="0"/>
          </a:p>
        </p:txBody>
      </p:sp>
      <p:sp>
        <p:nvSpPr>
          <p:cNvPr id="1922378146"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128675895"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10</a:t>
            </a:fld>
            <a:endParaRPr lang="de-DE"/>
          </a:p>
        </p:txBody>
      </p:sp>
      <p:sp>
        <p:nvSpPr>
          <p:cNvPr id="9" name="Textplatzhalter 2">
            <a:extLst>
              <a:ext uri="{FF2B5EF4-FFF2-40B4-BE49-F238E27FC236}">
                <a16:creationId xmlns:a16="http://schemas.microsoft.com/office/drawing/2014/main" id="{A70E00F1-9B00-49B5-BBD9-DF86C2588F87}"/>
              </a:ext>
            </a:extLst>
          </p:cNvPr>
          <p:cNvSpPr txBox="1">
            <a:spLocks/>
          </p:cNvSpPr>
          <p:nvPr/>
        </p:nvSpPr>
        <p:spPr bwMode="auto">
          <a:xfrm>
            <a:off x="3811501" y="3533428"/>
            <a:ext cx="6110031" cy="799430"/>
          </a:xfrm>
          <a:prstGeom prst="rect">
            <a:avLst/>
          </a:prstGeom>
        </p:spPr>
        <p:txBody>
          <a:bodyPr vert="horz" lIns="0" tIns="0" rIns="0" bIns="0" rtlCol="0" anchor="t" anchorCtr="0">
            <a:noAutofit/>
          </a:bodyPr>
          <a:lstStyle>
            <a:lvl1pPr marL="0" indent="0" algn="l" defTabSz="914400" rtl="0" eaLnBrk="1" latinLnBrk="0" hangingPunct="1">
              <a:lnSpc>
                <a:spcPts val="1800"/>
              </a:lnSpc>
              <a:spcBef>
                <a:spcPts val="260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210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00000"/>
              </a:lnSpc>
              <a:defRPr/>
            </a:pPr>
            <a:r>
              <a:rPr lang="de-DE" sz="2000" b="1" dirty="0"/>
              <a:t>*Bild zur indirekte und direkte Treiber Biodiversitätsverlust.* </a:t>
            </a:r>
            <a:br>
              <a:rPr lang="de-DE" sz="2000" b="1" dirty="0"/>
            </a:br>
            <a:r>
              <a:rPr lang="de-DE" sz="2000" b="1" dirty="0"/>
              <a:t>Mögliche inhaltliche Quelle: https://www.helmholtz.de/fileadmin/user_upload/IPBES-Factsheet.pdf</a:t>
            </a:r>
            <a:endParaRPr lang="de-DE" sz="1400" dirty="0"/>
          </a:p>
        </p:txBody>
      </p:sp>
    </p:spTree>
    <p:extLst>
      <p:ext uri="{BB962C8B-B14F-4D97-AF65-F5344CB8AC3E}">
        <p14:creationId xmlns:p14="http://schemas.microsoft.com/office/powerpoint/2010/main" val="23014155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5" name="Picture 4">
            <a:extLst>
              <a:ext uri="{FF2B5EF4-FFF2-40B4-BE49-F238E27FC236}">
                <a16:creationId xmlns:a16="http://schemas.microsoft.com/office/drawing/2014/main" id="{652190BC-9329-4E90-9E05-5307694B589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9413" t="4466" r="19149" b="4271"/>
          <a:stretch/>
        </p:blipFill>
        <p:spPr bwMode="auto">
          <a:xfrm>
            <a:off x="9681504" y="3264993"/>
            <a:ext cx="2389405" cy="1619362"/>
          </a:xfrm>
          <a:prstGeom prst="roundRect">
            <a:avLst/>
          </a:prstGeom>
          <a:noFill/>
          <a:extLst>
            <a:ext uri="{909E8E84-426E-40DD-AFC4-6F175D3DCCD1}">
              <a14:hiddenFill xmlns:a14="http://schemas.microsoft.com/office/drawing/2010/main">
                <a:solidFill>
                  <a:srgbClr val="FFFFFF"/>
                </a:solidFill>
              </a14:hiddenFill>
            </a:ext>
          </a:extLst>
        </p:spPr>
      </p:pic>
      <p:pic>
        <p:nvPicPr>
          <p:cNvPr id="24" name="Grafik 23">
            <a:extLst>
              <a:ext uri="{FF2B5EF4-FFF2-40B4-BE49-F238E27FC236}">
                <a16:creationId xmlns:a16="http://schemas.microsoft.com/office/drawing/2014/main" id="{B967513F-BD6A-4E99-B15C-4840D52B77CF}"/>
              </a:ext>
            </a:extLst>
          </p:cNvPr>
          <p:cNvPicPr>
            <a:picLocks noChangeAspect="1"/>
          </p:cNvPicPr>
          <p:nvPr/>
        </p:nvPicPr>
        <p:blipFill rotWithShape="1">
          <a:blip r:embed="rId4">
            <a:extLst>
              <a:ext uri="{28A0092B-C50C-407E-A947-70E740481C1C}">
                <a14:useLocalDpi xmlns:a14="http://schemas.microsoft.com/office/drawing/2010/main" val="0"/>
              </a:ext>
            </a:extLst>
          </a:blip>
          <a:srcRect l="3696"/>
          <a:stretch/>
        </p:blipFill>
        <p:spPr>
          <a:xfrm>
            <a:off x="8442915" y="4172296"/>
            <a:ext cx="2636708" cy="1540113"/>
          </a:xfrm>
          <a:prstGeom prst="roundRect">
            <a:avLst/>
          </a:prstGeom>
        </p:spPr>
      </p:pic>
      <p:pic>
        <p:nvPicPr>
          <p:cNvPr id="1026" name="Picture 2" descr="Abb. 1 8 Nicotiana tabacum. (H. Zell, https:// commons.wikimedia.org/wiki/File:Nicotiana_ tabacum_004.JPG; &quot;Nicotiana tabacum 004&quot;, https://creativecommons.org/licenses/by-sa/3. 0/legalcode)">
            <a:extLst>
              <a:ext uri="{FF2B5EF4-FFF2-40B4-BE49-F238E27FC236}">
                <a16:creationId xmlns:a16="http://schemas.microsoft.com/office/drawing/2014/main" id="{145B257F-5169-4669-99AF-092ECBA7A13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2980" b="18764"/>
          <a:stretch/>
        </p:blipFill>
        <p:spPr bwMode="auto">
          <a:xfrm>
            <a:off x="7706593" y="1732651"/>
            <a:ext cx="1529227" cy="1403866"/>
          </a:xfrm>
          <a:prstGeom prst="roundRect">
            <a:avLst/>
          </a:prstGeom>
          <a:noFill/>
          <a:extLst>
            <a:ext uri="{909E8E84-426E-40DD-AFC4-6F175D3DCCD1}">
              <a14:hiddenFill xmlns:a14="http://schemas.microsoft.com/office/drawing/2010/main">
                <a:solidFill>
                  <a:srgbClr val="FFFFFF"/>
                </a:solidFill>
              </a14:hiddenFill>
            </a:ext>
          </a:extLst>
        </p:spPr>
      </p:pic>
      <p:sp>
        <p:nvSpPr>
          <p:cNvPr id="1039120269" name="Titel 1"/>
          <p:cNvSpPr>
            <a:spLocks noGrp="1"/>
          </p:cNvSpPr>
          <p:nvPr>
            <p:ph type="title"/>
          </p:nvPr>
        </p:nvSpPr>
        <p:spPr bwMode="auto"/>
        <p:txBody>
          <a:bodyPr/>
          <a:lstStyle/>
          <a:p>
            <a:pPr>
              <a:defRPr/>
            </a:pPr>
            <a:r>
              <a:rPr lang="de-DE"/>
              <a:t>Neurobiologie</a:t>
            </a:r>
            <a:endParaRPr/>
          </a:p>
        </p:txBody>
      </p:sp>
      <p:sp>
        <p:nvSpPr>
          <p:cNvPr id="2056704042" name="Textplatzhalter 2"/>
          <p:cNvSpPr>
            <a:spLocks noGrp="1"/>
          </p:cNvSpPr>
          <p:nvPr>
            <p:ph type="body" sz="quarter" idx="13"/>
          </p:nvPr>
        </p:nvSpPr>
        <p:spPr bwMode="auto">
          <a:xfrm>
            <a:off x="565150" y="2220593"/>
            <a:ext cx="10205428" cy="3456210"/>
          </a:xfrm>
        </p:spPr>
        <p:txBody>
          <a:bodyPr anchor="t"/>
          <a:lstStyle/>
          <a:p>
            <a:pPr marL="0" lvl="1" indent="0">
              <a:lnSpc>
                <a:spcPct val="100000"/>
              </a:lnSpc>
              <a:buNone/>
              <a:defRPr/>
            </a:pPr>
            <a:r>
              <a:rPr lang="de-DE" sz="2000" b="1" dirty="0"/>
              <a:t>Pflanzenschutzmittel enthalten oft Neurotoxine</a:t>
            </a:r>
            <a:endParaRPr sz="2000" dirty="0"/>
          </a:p>
        </p:txBody>
      </p:sp>
      <p:sp>
        <p:nvSpPr>
          <p:cNvPr id="1805519018"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1182997817"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11</a:t>
            </a:fld>
            <a:endParaRPr lang="de-DE"/>
          </a:p>
        </p:txBody>
      </p:sp>
      <p:grpSp>
        <p:nvGrpSpPr>
          <p:cNvPr id="12" name="Gruppieren 11"/>
          <p:cNvGrpSpPr/>
          <p:nvPr/>
        </p:nvGrpSpPr>
        <p:grpSpPr>
          <a:xfrm>
            <a:off x="4398745" y="2695489"/>
            <a:ext cx="7799816" cy="3412812"/>
            <a:chOff x="3477034" y="2695489"/>
            <a:chExt cx="7799816" cy="3412812"/>
          </a:xfrm>
        </p:grpSpPr>
        <p:grpSp>
          <p:nvGrpSpPr>
            <p:cNvPr id="11" name="Gruppieren 10"/>
            <p:cNvGrpSpPr/>
            <p:nvPr/>
          </p:nvGrpSpPr>
          <p:grpSpPr>
            <a:xfrm>
              <a:off x="5288725" y="2695489"/>
              <a:ext cx="2621741" cy="1482358"/>
              <a:chOff x="5705848" y="3108196"/>
              <a:chExt cx="2621741" cy="1482358"/>
            </a:xfrm>
          </p:grpSpPr>
          <p:pic>
            <p:nvPicPr>
              <p:cNvPr id="3" name="Grafik 2">
                <a:extLst>
                  <a:ext uri="{FF2B5EF4-FFF2-40B4-BE49-F238E27FC236}">
                    <a16:creationId xmlns:a16="http://schemas.microsoft.com/office/drawing/2014/main" id="{553150C2-9293-40A1-98A1-EBA24A1238FB}"/>
                  </a:ext>
                </a:extLst>
              </p:cNvPr>
              <p:cNvPicPr>
                <a:picLocks noChangeAspect="1"/>
              </p:cNvPicPr>
              <p:nvPr/>
            </p:nvPicPr>
            <p:blipFill>
              <a:blip r:embed="rId6"/>
              <a:stretch>
                <a:fillRect/>
              </a:stretch>
            </p:blipFill>
            <p:spPr>
              <a:xfrm>
                <a:off x="5705848" y="3186689"/>
                <a:ext cx="2104769" cy="1403865"/>
              </a:xfrm>
              <a:prstGeom prst="roundRect">
                <a:avLst/>
              </a:prstGeom>
            </p:spPr>
          </p:pic>
          <p:sp>
            <p:nvSpPr>
              <p:cNvPr id="8" name="Textfeld 7">
                <a:extLst>
                  <a:ext uri="{FF2B5EF4-FFF2-40B4-BE49-F238E27FC236}">
                    <a16:creationId xmlns:a16="http://schemas.microsoft.com/office/drawing/2014/main" id="{5F9D7F22-0E3A-48AB-88B1-EE79DC60805D}"/>
                  </a:ext>
                </a:extLst>
              </p:cNvPr>
              <p:cNvSpPr txBox="1"/>
              <p:nvPr/>
            </p:nvSpPr>
            <p:spPr bwMode="auto">
              <a:xfrm>
                <a:off x="6409084" y="3108196"/>
                <a:ext cx="1918505" cy="584775"/>
              </a:xfrm>
              <a:prstGeom prst="rect">
                <a:avLst/>
              </a:prstGeom>
              <a:noFill/>
              <a:effectLst>
                <a:outerShdw blurRad="50800" dist="50800" dir="5400000" algn="ctr" rotWithShape="0">
                  <a:srgbClr val="000000">
                    <a:alpha val="99000"/>
                  </a:srgbClr>
                </a:outerShdw>
              </a:effectLst>
            </p:spPr>
            <p:txBody>
              <a:bodyPr wrap="square" rtlCol="0">
                <a:spAutoFit/>
              </a:bodyPr>
              <a:lstStyle/>
              <a:p>
                <a:r>
                  <a:rPr lang="de-DE" sz="3200" b="1" dirty="0"/>
                  <a:t>Nikotin</a:t>
                </a:r>
              </a:p>
            </p:txBody>
          </p:sp>
        </p:grpSp>
        <p:grpSp>
          <p:nvGrpSpPr>
            <p:cNvPr id="10" name="Gruppieren 9"/>
            <p:cNvGrpSpPr/>
            <p:nvPr/>
          </p:nvGrpSpPr>
          <p:grpSpPr>
            <a:xfrm>
              <a:off x="3477034" y="3962841"/>
              <a:ext cx="3832574" cy="2137623"/>
              <a:chOff x="2951334" y="3772632"/>
              <a:chExt cx="3832574" cy="2137623"/>
            </a:xfrm>
          </p:grpSpPr>
          <p:pic>
            <p:nvPicPr>
              <p:cNvPr id="6" name="Grafik 5">
                <a:extLst>
                  <a:ext uri="{FF2B5EF4-FFF2-40B4-BE49-F238E27FC236}">
                    <a16:creationId xmlns:a16="http://schemas.microsoft.com/office/drawing/2014/main" id="{B8EA61D8-6C0C-40C3-AED6-764D0F65633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20706" y="4575389"/>
                <a:ext cx="2373095" cy="1334866"/>
              </a:xfrm>
              <a:prstGeom prst="roundRect">
                <a:avLst/>
              </a:prstGeom>
            </p:spPr>
          </p:pic>
          <p:pic>
            <p:nvPicPr>
              <p:cNvPr id="7" name="Grafik 6">
                <a:extLst>
                  <a:ext uri="{FF2B5EF4-FFF2-40B4-BE49-F238E27FC236}">
                    <a16:creationId xmlns:a16="http://schemas.microsoft.com/office/drawing/2014/main" id="{7CF81EC2-3B08-4027-9ABF-172527059893}"/>
                  </a:ext>
                </a:extLst>
              </p:cNvPr>
              <p:cNvPicPr>
                <a:picLocks noChangeAspect="1"/>
              </p:cNvPicPr>
              <p:nvPr/>
            </p:nvPicPr>
            <p:blipFill rotWithShape="1">
              <a:blip r:embed="rId8"/>
              <a:srcRect l="15290" t="9057" r="15294" b="18879"/>
              <a:stretch/>
            </p:blipFill>
            <p:spPr>
              <a:xfrm>
                <a:off x="2951334" y="3772632"/>
                <a:ext cx="1707164" cy="1672579"/>
              </a:xfrm>
              <a:prstGeom prst="ellipse">
                <a:avLst/>
              </a:prstGeom>
            </p:spPr>
          </p:pic>
          <p:sp>
            <p:nvSpPr>
              <p:cNvPr id="21" name="Textfeld 20">
                <a:extLst>
                  <a:ext uri="{FF2B5EF4-FFF2-40B4-BE49-F238E27FC236}">
                    <a16:creationId xmlns:a16="http://schemas.microsoft.com/office/drawing/2014/main" id="{662388B1-D4EA-4FAE-A39B-DE2AB9B127E7}"/>
                  </a:ext>
                </a:extLst>
              </p:cNvPr>
              <p:cNvSpPr txBox="1"/>
              <p:nvPr/>
            </p:nvSpPr>
            <p:spPr bwMode="auto">
              <a:xfrm>
                <a:off x="3452789" y="4567565"/>
                <a:ext cx="3331119" cy="584775"/>
              </a:xfrm>
              <a:prstGeom prst="rect">
                <a:avLst/>
              </a:prstGeom>
              <a:noFill/>
              <a:effectLst>
                <a:outerShdw blurRad="50800" dist="50800" dir="5400000" algn="ctr" rotWithShape="0">
                  <a:srgbClr val="000000"/>
                </a:outerShdw>
              </a:effectLst>
            </p:spPr>
            <p:txBody>
              <a:bodyPr wrap="square" rtlCol="0">
                <a:spAutoFit/>
              </a:bodyPr>
              <a:lstStyle/>
              <a:p>
                <a:r>
                  <a:rPr lang="de-DE" sz="3200" b="1" dirty="0">
                    <a:effectLst>
                      <a:outerShdw blurRad="50800" dist="50800" dir="5400000" algn="ctr" rotWithShape="0">
                        <a:srgbClr val="000000">
                          <a:alpha val="98000"/>
                        </a:srgbClr>
                      </a:outerShdw>
                    </a:effectLst>
                  </a:rPr>
                  <a:t>Botulinumtoxin</a:t>
                </a:r>
              </a:p>
            </p:txBody>
          </p:sp>
        </p:grpSp>
        <p:sp>
          <p:nvSpPr>
            <p:cNvPr id="22" name="Textfeld 21">
              <a:extLst>
                <a:ext uri="{FF2B5EF4-FFF2-40B4-BE49-F238E27FC236}">
                  <a16:creationId xmlns:a16="http://schemas.microsoft.com/office/drawing/2014/main" id="{E2BA4CEB-8041-4DCF-B114-390BED6E931A}"/>
                </a:ext>
              </a:extLst>
            </p:cNvPr>
            <p:cNvSpPr txBox="1"/>
            <p:nvPr/>
          </p:nvSpPr>
          <p:spPr bwMode="auto">
            <a:xfrm>
              <a:off x="8662434" y="4115829"/>
              <a:ext cx="1750320" cy="584775"/>
            </a:xfrm>
            <a:prstGeom prst="rect">
              <a:avLst/>
            </a:prstGeom>
            <a:noFill/>
            <a:effectLst>
              <a:outerShdw blurRad="50800" dist="50800" dir="5400000" algn="ctr" rotWithShape="0">
                <a:srgbClr val="000000"/>
              </a:outerShdw>
            </a:effectLst>
          </p:spPr>
          <p:txBody>
            <a:bodyPr wrap="square" rtlCol="0">
              <a:spAutoFit/>
            </a:bodyPr>
            <a:lstStyle/>
            <a:p>
              <a:r>
                <a:rPr lang="de-DE" sz="3200" b="1" dirty="0"/>
                <a:t>Atropin</a:t>
              </a:r>
            </a:p>
          </p:txBody>
        </p:sp>
        <p:sp>
          <p:nvSpPr>
            <p:cNvPr id="2" name="Textfeld 1">
              <a:extLst>
                <a:ext uri="{FF2B5EF4-FFF2-40B4-BE49-F238E27FC236}">
                  <a16:creationId xmlns:a16="http://schemas.microsoft.com/office/drawing/2014/main" id="{196C060A-89C9-4D70-A501-FB23D1CAFACF}"/>
                </a:ext>
              </a:extLst>
            </p:cNvPr>
            <p:cNvSpPr txBox="1"/>
            <p:nvPr/>
          </p:nvSpPr>
          <p:spPr bwMode="auto">
            <a:xfrm>
              <a:off x="7147691" y="5877469"/>
              <a:ext cx="864096" cy="230832"/>
            </a:xfrm>
            <a:prstGeom prst="rect">
              <a:avLst/>
            </a:prstGeom>
            <a:noFill/>
          </p:spPr>
          <p:txBody>
            <a:bodyPr wrap="square" rtlCol="0">
              <a:spAutoFit/>
            </a:bodyPr>
            <a:lstStyle/>
            <a:p>
              <a:r>
                <a:rPr lang="de-DE" sz="900" dirty="0"/>
                <a:t>Abb. 6</a:t>
              </a:r>
            </a:p>
          </p:txBody>
        </p:sp>
        <p:sp>
          <p:nvSpPr>
            <p:cNvPr id="20" name="Textfeld 19">
              <a:extLst>
                <a:ext uri="{FF2B5EF4-FFF2-40B4-BE49-F238E27FC236}">
                  <a16:creationId xmlns:a16="http://schemas.microsoft.com/office/drawing/2014/main" id="{615E9715-7027-4E8E-A9E5-57A73583F8BF}"/>
                </a:ext>
              </a:extLst>
            </p:cNvPr>
            <p:cNvSpPr txBox="1"/>
            <p:nvPr/>
          </p:nvSpPr>
          <p:spPr bwMode="auto">
            <a:xfrm>
              <a:off x="3533064" y="5505719"/>
              <a:ext cx="864096" cy="230832"/>
            </a:xfrm>
            <a:prstGeom prst="rect">
              <a:avLst/>
            </a:prstGeom>
            <a:noFill/>
          </p:spPr>
          <p:txBody>
            <a:bodyPr wrap="square" rtlCol="0">
              <a:spAutoFit/>
            </a:bodyPr>
            <a:lstStyle/>
            <a:p>
              <a:r>
                <a:rPr lang="de-DE" sz="900" dirty="0"/>
                <a:t>Abb. 5</a:t>
              </a:r>
            </a:p>
          </p:txBody>
        </p:sp>
        <p:sp>
          <p:nvSpPr>
            <p:cNvPr id="23" name="Textfeld 22">
              <a:extLst>
                <a:ext uri="{FF2B5EF4-FFF2-40B4-BE49-F238E27FC236}">
                  <a16:creationId xmlns:a16="http://schemas.microsoft.com/office/drawing/2014/main" id="{197749BA-75A1-494B-82F4-AEDFBFF006A0}"/>
                </a:ext>
              </a:extLst>
            </p:cNvPr>
            <p:cNvSpPr txBox="1"/>
            <p:nvPr/>
          </p:nvSpPr>
          <p:spPr bwMode="auto">
            <a:xfrm>
              <a:off x="10412754" y="4668492"/>
              <a:ext cx="864096" cy="230832"/>
            </a:xfrm>
            <a:prstGeom prst="rect">
              <a:avLst/>
            </a:prstGeom>
            <a:noFill/>
          </p:spPr>
          <p:txBody>
            <a:bodyPr wrap="square" rtlCol="0">
              <a:spAutoFit/>
            </a:bodyPr>
            <a:lstStyle/>
            <a:p>
              <a:r>
                <a:rPr lang="de-DE" sz="900" dirty="0"/>
                <a:t>Abb. 3</a:t>
              </a:r>
            </a:p>
          </p:txBody>
        </p:sp>
        <p:sp>
          <p:nvSpPr>
            <p:cNvPr id="27" name="Textfeld 26">
              <a:extLst>
                <a:ext uri="{FF2B5EF4-FFF2-40B4-BE49-F238E27FC236}">
                  <a16:creationId xmlns:a16="http://schemas.microsoft.com/office/drawing/2014/main" id="{615E9715-7027-4E8E-A9E5-57A73583F8BF}"/>
                </a:ext>
              </a:extLst>
            </p:cNvPr>
            <p:cNvSpPr txBox="1"/>
            <p:nvPr/>
          </p:nvSpPr>
          <p:spPr bwMode="auto">
            <a:xfrm>
              <a:off x="7292292" y="3207219"/>
              <a:ext cx="864096" cy="230832"/>
            </a:xfrm>
            <a:prstGeom prst="rect">
              <a:avLst/>
            </a:prstGeom>
            <a:noFill/>
          </p:spPr>
          <p:txBody>
            <a:bodyPr wrap="square" rtlCol="0">
              <a:spAutoFit/>
            </a:bodyPr>
            <a:lstStyle/>
            <a:p>
              <a:r>
                <a:rPr lang="de-DE" sz="900" dirty="0"/>
                <a:t>Abb. 1</a:t>
              </a:r>
            </a:p>
          </p:txBody>
        </p:sp>
        <p:sp>
          <p:nvSpPr>
            <p:cNvPr id="28" name="Textfeld 27">
              <a:extLst>
                <a:ext uri="{FF2B5EF4-FFF2-40B4-BE49-F238E27FC236}">
                  <a16:creationId xmlns:a16="http://schemas.microsoft.com/office/drawing/2014/main" id="{615E9715-7027-4E8E-A9E5-57A73583F8BF}"/>
                </a:ext>
              </a:extLst>
            </p:cNvPr>
            <p:cNvSpPr txBox="1"/>
            <p:nvPr/>
          </p:nvSpPr>
          <p:spPr bwMode="auto">
            <a:xfrm>
              <a:off x="5802287" y="4190144"/>
              <a:ext cx="864096" cy="230832"/>
            </a:xfrm>
            <a:prstGeom prst="rect">
              <a:avLst/>
            </a:prstGeom>
            <a:noFill/>
          </p:spPr>
          <p:txBody>
            <a:bodyPr wrap="square" rtlCol="0">
              <a:spAutoFit/>
            </a:bodyPr>
            <a:lstStyle/>
            <a:p>
              <a:r>
                <a:rPr lang="de-DE" sz="900" dirty="0"/>
                <a:t>Abb. 2</a:t>
              </a:r>
            </a:p>
          </p:txBody>
        </p:sp>
      </p:grpSp>
      <p:sp>
        <p:nvSpPr>
          <p:cNvPr id="14" name="Textfeld 13">
            <a:extLst>
              <a:ext uri="{FF2B5EF4-FFF2-40B4-BE49-F238E27FC236}">
                <a16:creationId xmlns:a16="http://schemas.microsoft.com/office/drawing/2014/main" id="{BBF56F3D-29DA-4EB8-B05B-1646E54BDA37}"/>
              </a:ext>
            </a:extLst>
          </p:cNvPr>
          <p:cNvSpPr txBox="1"/>
          <p:nvPr/>
        </p:nvSpPr>
        <p:spPr>
          <a:xfrm>
            <a:off x="8823489" y="6047357"/>
            <a:ext cx="3337773" cy="261610"/>
          </a:xfrm>
          <a:prstGeom prst="rect">
            <a:avLst/>
          </a:prstGeom>
          <a:noFill/>
        </p:spPr>
        <p:txBody>
          <a:bodyPr wrap="none" rtlCol="0">
            <a:spAutoFit/>
          </a:bodyPr>
          <a:lstStyle/>
          <a:p>
            <a:r>
              <a:rPr lang="de-DE" sz="1100" dirty="0">
                <a:solidFill>
                  <a:schemeClr val="bg1"/>
                </a:solidFill>
              </a:rPr>
              <a:t>Siehe Informationen zu CC-Lizenzen in Sprechernotizen</a:t>
            </a:r>
          </a:p>
        </p:txBody>
      </p:sp>
      <p:sp>
        <p:nvSpPr>
          <p:cNvPr id="16" name="Textfeld 15">
            <a:extLst>
              <a:ext uri="{FF2B5EF4-FFF2-40B4-BE49-F238E27FC236}">
                <a16:creationId xmlns:a16="http://schemas.microsoft.com/office/drawing/2014/main" id="{4F605DB4-999B-4865-8BD3-2E1E3EBCA7FE}"/>
              </a:ext>
            </a:extLst>
          </p:cNvPr>
          <p:cNvSpPr txBox="1"/>
          <p:nvPr/>
        </p:nvSpPr>
        <p:spPr>
          <a:xfrm>
            <a:off x="8662745" y="2950398"/>
            <a:ext cx="566956" cy="230832"/>
          </a:xfrm>
          <a:prstGeom prst="rect">
            <a:avLst/>
          </a:prstGeom>
          <a:noFill/>
        </p:spPr>
        <p:txBody>
          <a:bodyPr wrap="square" rtlCol="0">
            <a:spAutoFit/>
          </a:bodyPr>
          <a:lstStyle/>
          <a:p>
            <a:r>
              <a:rPr lang="de-DE" sz="900" dirty="0"/>
              <a:t>Abb. 1</a:t>
            </a:r>
          </a:p>
        </p:txBody>
      </p:sp>
      <p:sp>
        <p:nvSpPr>
          <p:cNvPr id="31" name="Textfeld 30">
            <a:extLst>
              <a:ext uri="{FF2B5EF4-FFF2-40B4-BE49-F238E27FC236}">
                <a16:creationId xmlns:a16="http://schemas.microsoft.com/office/drawing/2014/main" id="{6A5A1991-17B2-4B70-A400-F761C9B07239}"/>
              </a:ext>
            </a:extLst>
          </p:cNvPr>
          <p:cNvSpPr txBox="1"/>
          <p:nvPr/>
        </p:nvSpPr>
        <p:spPr bwMode="auto">
          <a:xfrm>
            <a:off x="7735685" y="3986258"/>
            <a:ext cx="566956" cy="230832"/>
          </a:xfrm>
          <a:prstGeom prst="rect">
            <a:avLst/>
          </a:prstGeom>
          <a:noFill/>
        </p:spPr>
        <p:txBody>
          <a:bodyPr wrap="square" rtlCol="0">
            <a:spAutoFit/>
          </a:bodyPr>
          <a:lstStyle/>
          <a:p>
            <a:r>
              <a:rPr lang="de-DE" sz="900" dirty="0"/>
              <a:t>Abb. 2</a:t>
            </a:r>
          </a:p>
        </p:txBody>
      </p:sp>
      <p:sp>
        <p:nvSpPr>
          <p:cNvPr id="32" name="Textfeld 31">
            <a:extLst>
              <a:ext uri="{FF2B5EF4-FFF2-40B4-BE49-F238E27FC236}">
                <a16:creationId xmlns:a16="http://schemas.microsoft.com/office/drawing/2014/main" id="{2B7CCED6-586F-48DE-B98A-CEC2EADF3003}"/>
              </a:ext>
            </a:extLst>
          </p:cNvPr>
          <p:cNvSpPr txBox="1"/>
          <p:nvPr/>
        </p:nvSpPr>
        <p:spPr bwMode="auto">
          <a:xfrm>
            <a:off x="10501195" y="5462552"/>
            <a:ext cx="566956" cy="230832"/>
          </a:xfrm>
          <a:prstGeom prst="rect">
            <a:avLst/>
          </a:prstGeom>
          <a:noFill/>
        </p:spPr>
        <p:txBody>
          <a:bodyPr wrap="square" rtlCol="0">
            <a:spAutoFit/>
          </a:bodyPr>
          <a:lstStyle/>
          <a:p>
            <a:r>
              <a:rPr lang="de-DE" sz="900" dirty="0"/>
              <a:t>Abb. 4</a:t>
            </a:r>
          </a:p>
        </p:txBody>
      </p:sp>
      <p:sp>
        <p:nvSpPr>
          <p:cNvPr id="33" name="Textfeld 32">
            <a:extLst>
              <a:ext uri="{FF2B5EF4-FFF2-40B4-BE49-F238E27FC236}">
                <a16:creationId xmlns:a16="http://schemas.microsoft.com/office/drawing/2014/main" id="{CBFEFC2A-65C1-4938-B790-327E3E5E46C6}"/>
              </a:ext>
            </a:extLst>
          </p:cNvPr>
          <p:cNvSpPr txBox="1"/>
          <p:nvPr/>
        </p:nvSpPr>
        <p:spPr bwMode="auto">
          <a:xfrm>
            <a:off x="7541779" y="5916833"/>
            <a:ext cx="566956" cy="230832"/>
          </a:xfrm>
          <a:prstGeom prst="rect">
            <a:avLst/>
          </a:prstGeom>
          <a:noFill/>
        </p:spPr>
        <p:txBody>
          <a:bodyPr wrap="square" rtlCol="0">
            <a:spAutoFit/>
          </a:bodyPr>
          <a:lstStyle/>
          <a:p>
            <a:r>
              <a:rPr lang="de-DE" sz="900" dirty="0"/>
              <a:t>Abb. 6</a:t>
            </a:r>
          </a:p>
        </p:txBody>
      </p:sp>
      <p:sp>
        <p:nvSpPr>
          <p:cNvPr id="34" name="Textfeld 33">
            <a:extLst>
              <a:ext uri="{FF2B5EF4-FFF2-40B4-BE49-F238E27FC236}">
                <a16:creationId xmlns:a16="http://schemas.microsoft.com/office/drawing/2014/main" id="{2B440D68-E66F-461B-BD5C-5C906704F9CC}"/>
              </a:ext>
            </a:extLst>
          </p:cNvPr>
          <p:cNvSpPr txBox="1"/>
          <p:nvPr/>
        </p:nvSpPr>
        <p:spPr bwMode="auto">
          <a:xfrm>
            <a:off x="4993761" y="5443831"/>
            <a:ext cx="566956" cy="230832"/>
          </a:xfrm>
          <a:prstGeom prst="rect">
            <a:avLst/>
          </a:prstGeom>
          <a:noFill/>
        </p:spPr>
        <p:txBody>
          <a:bodyPr wrap="square" rtlCol="0">
            <a:spAutoFit/>
          </a:bodyPr>
          <a:lstStyle/>
          <a:p>
            <a:r>
              <a:rPr lang="de-DE" sz="900" dirty="0"/>
              <a:t>Abb. 5</a:t>
            </a:r>
          </a:p>
        </p:txBody>
      </p:sp>
      <p:sp>
        <p:nvSpPr>
          <p:cNvPr id="25" name="Rechteck 24">
            <a:extLst>
              <a:ext uri="{FF2B5EF4-FFF2-40B4-BE49-F238E27FC236}">
                <a16:creationId xmlns:a16="http://schemas.microsoft.com/office/drawing/2014/main" id="{8A24063B-16D5-4DA3-A59E-5F0BCA162518}"/>
              </a:ext>
            </a:extLst>
          </p:cNvPr>
          <p:cNvSpPr/>
          <p:nvPr/>
        </p:nvSpPr>
        <p:spPr>
          <a:xfrm>
            <a:off x="350306" y="2977310"/>
            <a:ext cx="3531467" cy="2554545"/>
          </a:xfrm>
          <a:prstGeom prst="rect">
            <a:avLst/>
          </a:prstGeom>
        </p:spPr>
        <p:txBody>
          <a:bodyPr wrap="square">
            <a:spAutoFit/>
          </a:bodyPr>
          <a:lstStyle/>
          <a:p>
            <a:pPr lvl="1">
              <a:lnSpc>
                <a:spcPct val="100000"/>
              </a:lnSpc>
              <a:defRPr/>
            </a:pPr>
            <a:r>
              <a:rPr lang="de-DE" sz="2000" b="1" dirty="0">
                <a:solidFill>
                  <a:schemeClr val="bg1"/>
                </a:solidFill>
              </a:rPr>
              <a:t>*Schematische Abbildung einer cholinergen Synapse.* </a:t>
            </a:r>
            <a:br>
              <a:rPr lang="de-DE" sz="2000" b="1" dirty="0">
                <a:solidFill>
                  <a:schemeClr val="bg1"/>
                </a:solidFill>
              </a:rPr>
            </a:br>
            <a:r>
              <a:rPr lang="de-DE" sz="2000" b="1" dirty="0">
                <a:solidFill>
                  <a:schemeClr val="bg1"/>
                </a:solidFill>
              </a:rPr>
              <a:t>Mögliche inhaltliche Quelle: https://commons.wikimedia.org/wiki/File:Cholinergic_synapse-de.svg</a:t>
            </a:r>
            <a:endParaRPr lang="de-DE" sz="1400" dirty="0">
              <a:solidFill>
                <a:schemeClr val="bg1"/>
              </a:solidFill>
            </a:endParaRPr>
          </a:p>
        </p:txBody>
      </p:sp>
    </p:spTree>
    <p:extLst>
      <p:ext uri="{BB962C8B-B14F-4D97-AF65-F5344CB8AC3E}">
        <p14:creationId xmlns:p14="http://schemas.microsoft.com/office/powerpoint/2010/main" val="42852321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285039067" name="Titel 1"/>
          <p:cNvSpPr>
            <a:spLocks noGrp="1"/>
          </p:cNvSpPr>
          <p:nvPr>
            <p:ph type="title"/>
          </p:nvPr>
        </p:nvSpPr>
        <p:spPr bwMode="auto"/>
        <p:txBody>
          <a:bodyPr/>
          <a:lstStyle/>
          <a:p>
            <a:pPr>
              <a:defRPr/>
            </a:pPr>
            <a:r>
              <a:rPr lang="de-DE"/>
              <a:t>Neurobiologie </a:t>
            </a:r>
            <a:endParaRPr/>
          </a:p>
        </p:txBody>
      </p:sp>
      <p:sp>
        <p:nvSpPr>
          <p:cNvPr id="1311232596" name="Textplatzhalter 2"/>
          <p:cNvSpPr>
            <a:spLocks noGrp="1"/>
          </p:cNvSpPr>
          <p:nvPr>
            <p:ph type="body" sz="quarter" idx="13"/>
          </p:nvPr>
        </p:nvSpPr>
        <p:spPr bwMode="auto"/>
        <p:txBody>
          <a:bodyPr anchor="t"/>
          <a:lstStyle/>
          <a:p>
            <a:pPr marL="0" lvl="1" indent="0">
              <a:lnSpc>
                <a:spcPct val="100000"/>
              </a:lnSpc>
              <a:buNone/>
              <a:defRPr/>
            </a:pPr>
            <a:r>
              <a:rPr lang="de-DE" sz="2000" b="1" dirty="0"/>
              <a:t>Im Vergleich: </a:t>
            </a:r>
            <a:r>
              <a:rPr lang="de-DE" sz="2000" b="1" dirty="0" err="1"/>
              <a:t>Neonicotinoide</a:t>
            </a:r>
            <a:r>
              <a:rPr lang="de-DE" sz="2000" b="1" dirty="0"/>
              <a:t> vs. </a:t>
            </a:r>
            <a:r>
              <a:rPr lang="de-DE" sz="2000" b="1" dirty="0" err="1"/>
              <a:t>Butenolide</a:t>
            </a:r>
            <a:endParaRPr sz="2000" dirty="0"/>
          </a:p>
          <a:p>
            <a:pPr lvl="1">
              <a:lnSpc>
                <a:spcPct val="150000"/>
              </a:lnSpc>
              <a:defRPr/>
            </a:pPr>
            <a:r>
              <a:rPr lang="de-DE" sz="1800" dirty="0"/>
              <a:t>Neonicotinoide</a:t>
            </a:r>
            <a:endParaRPr sz="1400" dirty="0"/>
          </a:p>
          <a:p>
            <a:pPr lvl="2">
              <a:lnSpc>
                <a:spcPct val="150000"/>
              </a:lnSpc>
              <a:defRPr/>
            </a:pPr>
            <a:r>
              <a:rPr lang="de-DE" sz="1400" dirty="0"/>
              <a:t>Binden an postsynaptische, </a:t>
            </a:r>
            <a:r>
              <a:rPr lang="de-DE" sz="1400" dirty="0" err="1"/>
              <a:t>nicotinerge</a:t>
            </a:r>
            <a:r>
              <a:rPr lang="de-DE" sz="1400" dirty="0"/>
              <a:t> Acetylcholin-Rezeptoren, kein enzymatischer Abbau im Insekt</a:t>
            </a:r>
            <a:br>
              <a:rPr lang="de-DE" sz="1400" dirty="0"/>
            </a:br>
            <a:r>
              <a:rPr lang="de-DE" sz="1400" dirty="0">
                <a:sym typeface="Wingdings" panose="05000000000000000000" pitchFamily="2" charset="2"/>
              </a:rPr>
              <a:t></a:t>
            </a:r>
            <a:r>
              <a:rPr lang="de-DE" sz="1400" dirty="0"/>
              <a:t> führt zu Dauererregung, Lähmung</a:t>
            </a:r>
            <a:endParaRPr sz="1400" dirty="0"/>
          </a:p>
          <a:p>
            <a:pPr lvl="2">
              <a:lnSpc>
                <a:spcPct val="150000"/>
              </a:lnSpc>
              <a:defRPr/>
            </a:pPr>
            <a:r>
              <a:rPr lang="de-DE" sz="1400" dirty="0"/>
              <a:t>Einsatz v.a. gegen beißende und saugende Insekten</a:t>
            </a:r>
            <a:endParaRPr sz="1400" dirty="0"/>
          </a:p>
          <a:p>
            <a:pPr lvl="2">
              <a:lnSpc>
                <a:spcPct val="150000"/>
              </a:lnSpc>
              <a:defRPr/>
            </a:pPr>
            <a:r>
              <a:rPr lang="de-DE" sz="1400" dirty="0"/>
              <a:t>Sehr gute systemische Wirkung, gute Wirkungsdauer, geringe Säugertoxizität</a:t>
            </a:r>
          </a:p>
          <a:p>
            <a:pPr marL="0" lvl="2" indent="0">
              <a:lnSpc>
                <a:spcPct val="150000"/>
              </a:lnSpc>
              <a:buNone/>
              <a:defRPr/>
            </a:pPr>
            <a:r>
              <a:rPr lang="de-DE" sz="1800" dirty="0" err="1"/>
              <a:t>Butenolide</a:t>
            </a:r>
            <a:endParaRPr sz="1400" dirty="0"/>
          </a:p>
          <a:p>
            <a:pPr lvl="2">
              <a:lnSpc>
                <a:spcPct val="150000"/>
              </a:lnSpc>
              <a:defRPr/>
            </a:pPr>
            <a:r>
              <a:rPr lang="de-DE" sz="1400" dirty="0"/>
              <a:t>Ähnliches Prinzip wie </a:t>
            </a:r>
            <a:r>
              <a:rPr lang="de-DE" sz="1400" dirty="0" err="1"/>
              <a:t>Neonicotinoide</a:t>
            </a:r>
            <a:r>
              <a:rPr lang="de-DE" sz="1400" dirty="0"/>
              <a:t> mit anderem aber bioaktivem Gerüst &amp; anderer chemischer Klasse</a:t>
            </a:r>
            <a:br>
              <a:rPr lang="de-DE" sz="1400" dirty="0"/>
            </a:br>
            <a:r>
              <a:rPr lang="de-DE" sz="1400" dirty="0">
                <a:sym typeface="Wingdings" panose="05000000000000000000" pitchFamily="2" charset="2"/>
              </a:rPr>
              <a:t> </a:t>
            </a:r>
            <a:r>
              <a:rPr lang="de-DE" sz="1400" dirty="0" err="1">
                <a:sym typeface="Wingdings" panose="05000000000000000000" pitchFamily="2" charset="2"/>
              </a:rPr>
              <a:t>d.h</a:t>
            </a:r>
            <a:r>
              <a:rPr lang="de-DE" sz="1400" dirty="0">
                <a:sym typeface="Wingdings" panose="05000000000000000000" pitchFamily="2" charset="2"/>
              </a:rPr>
              <a:t> sie binden an </a:t>
            </a:r>
            <a:r>
              <a:rPr lang="de-DE" sz="1400" dirty="0"/>
              <a:t>anderer Stelle des Rezeptors</a:t>
            </a:r>
            <a:endParaRPr sz="1400" dirty="0"/>
          </a:p>
          <a:p>
            <a:pPr lvl="2">
              <a:lnSpc>
                <a:spcPct val="150000"/>
              </a:lnSpc>
              <a:defRPr/>
            </a:pPr>
            <a:r>
              <a:rPr lang="de-DE" sz="1400" dirty="0"/>
              <a:t>Einsatz v.a. gegen saugende Insekten, auch solche mit </a:t>
            </a:r>
            <a:r>
              <a:rPr lang="de-DE" sz="1400" dirty="0" err="1"/>
              <a:t>Neonicotinoid</a:t>
            </a:r>
            <a:r>
              <a:rPr lang="de-DE" sz="1400" dirty="0"/>
              <a:t>-Resistenzen</a:t>
            </a:r>
            <a:endParaRPr sz="1400" dirty="0"/>
          </a:p>
          <a:p>
            <a:pPr marL="0" lvl="1" indent="0">
              <a:lnSpc>
                <a:spcPct val="100000"/>
              </a:lnSpc>
              <a:buNone/>
              <a:defRPr/>
            </a:pPr>
            <a:endParaRPr lang="de-DE" dirty="0"/>
          </a:p>
        </p:txBody>
      </p:sp>
      <p:sp>
        <p:nvSpPr>
          <p:cNvPr id="77358388" name="Datumsplatzhalter 3"/>
          <p:cNvSpPr>
            <a:spLocks noGrp="1"/>
          </p:cNvSpPr>
          <p:nvPr>
            <p:ph type="dt" sz="half" idx="14"/>
          </p:nvPr>
        </p:nvSpPr>
        <p:spPr bwMode="auto"/>
        <p:txBody>
          <a:bodyPr/>
          <a:lstStyle/>
          <a:p>
            <a:pPr>
              <a:defRPr/>
            </a:pPr>
            <a:fld id="{A08205C7-EF53-416F-9DF9-FD7F4C62D28F}" type="datetime1">
              <a:rPr lang="de-DE"/>
              <a:t>23.09.2025</a:t>
            </a:fld>
            <a:endParaRPr lang="de-DE" dirty="0"/>
          </a:p>
        </p:txBody>
      </p:sp>
      <p:sp>
        <p:nvSpPr>
          <p:cNvPr id="1716617474"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12</a:t>
            </a:fld>
            <a:endParaRPr lang="de-DE"/>
          </a:p>
        </p:txBody>
      </p:sp>
    </p:spTree>
    <p:extLst>
      <p:ext uri="{BB962C8B-B14F-4D97-AF65-F5344CB8AC3E}">
        <p14:creationId xmlns:p14="http://schemas.microsoft.com/office/powerpoint/2010/main" val="3447194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1123259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11232596">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1123259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11232596">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11232596">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11232596">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31123259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039120269" name="Titel 1"/>
          <p:cNvSpPr>
            <a:spLocks noGrp="1"/>
          </p:cNvSpPr>
          <p:nvPr>
            <p:ph type="title"/>
          </p:nvPr>
        </p:nvSpPr>
        <p:spPr bwMode="auto"/>
        <p:txBody>
          <a:bodyPr/>
          <a:lstStyle/>
          <a:p>
            <a:pPr>
              <a:defRPr/>
            </a:pPr>
            <a:r>
              <a:rPr lang="de-DE"/>
              <a:t>Neurobiologie</a:t>
            </a:r>
            <a:endParaRPr/>
          </a:p>
        </p:txBody>
      </p:sp>
      <p:sp>
        <p:nvSpPr>
          <p:cNvPr id="2056704042" name="Textplatzhalter 2"/>
          <p:cNvSpPr>
            <a:spLocks noGrp="1"/>
          </p:cNvSpPr>
          <p:nvPr>
            <p:ph type="body" sz="quarter" idx="13"/>
          </p:nvPr>
        </p:nvSpPr>
        <p:spPr bwMode="auto">
          <a:xfrm>
            <a:off x="565150" y="2220593"/>
            <a:ext cx="11010900" cy="3456210"/>
          </a:xfrm>
        </p:spPr>
        <p:txBody>
          <a:bodyPr anchor="t"/>
          <a:lstStyle/>
          <a:p>
            <a:pPr lvl="1">
              <a:lnSpc>
                <a:spcPct val="100000"/>
              </a:lnSpc>
              <a:defRPr/>
            </a:pPr>
            <a:r>
              <a:rPr lang="de-DE" sz="2000" b="1" dirty="0"/>
              <a:t>Pflanzenschutzmittel </a:t>
            </a:r>
            <a:r>
              <a:rPr lang="de-DE" sz="2000" b="1" dirty="0" err="1"/>
              <a:t>Flupyradifuron</a:t>
            </a:r>
            <a:r>
              <a:rPr lang="de-DE" sz="2000" b="1" dirty="0"/>
              <a:t> als Agonist der </a:t>
            </a:r>
            <a:r>
              <a:rPr lang="de-DE" sz="2000" b="1" dirty="0" err="1"/>
              <a:t>nicotinergenen</a:t>
            </a:r>
            <a:r>
              <a:rPr lang="de-DE" sz="2000" b="1" dirty="0"/>
              <a:t> Acetylcholin-Rezeptoren</a:t>
            </a:r>
            <a:endParaRPr sz="2000" dirty="0"/>
          </a:p>
        </p:txBody>
      </p:sp>
      <p:sp>
        <p:nvSpPr>
          <p:cNvPr id="1805519018"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1182997817"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13</a:t>
            </a:fld>
            <a:endParaRPr lang="de-DE"/>
          </a:p>
        </p:txBody>
      </p:sp>
      <p:sp>
        <p:nvSpPr>
          <p:cNvPr id="15" name="Textfeld 14"/>
          <p:cNvSpPr txBox="1"/>
          <p:nvPr/>
        </p:nvSpPr>
        <p:spPr>
          <a:xfrm>
            <a:off x="4032250" y="2851150"/>
            <a:ext cx="7543800" cy="3323987"/>
          </a:xfrm>
          <a:prstGeom prst="rect">
            <a:avLst/>
          </a:prstGeom>
          <a:noFill/>
        </p:spPr>
        <p:txBody>
          <a:bodyPr wrap="square" rtlCol="0">
            <a:spAutoFit/>
          </a:bodyPr>
          <a:lstStyle/>
          <a:p>
            <a:pPr marL="171450" indent="-171450">
              <a:buFont typeface="Arial"/>
              <a:buChar char="•"/>
              <a:defRPr/>
            </a:pPr>
            <a:r>
              <a:rPr lang="de-DE" sz="1400" dirty="0">
                <a:solidFill>
                  <a:schemeClr val="bg1"/>
                </a:solidFill>
              </a:rPr>
              <a:t>Systemisches Insektizid aus der chemischen Klasse der </a:t>
            </a:r>
            <a:r>
              <a:rPr lang="de-DE" sz="1400" dirty="0" err="1">
                <a:solidFill>
                  <a:schemeClr val="bg1"/>
                </a:solidFill>
              </a:rPr>
              <a:t>Butenolide</a:t>
            </a:r>
            <a:endParaRPr lang="de-DE" sz="1400" dirty="0">
              <a:solidFill>
                <a:schemeClr val="bg1"/>
              </a:solidFill>
            </a:endParaRPr>
          </a:p>
          <a:p>
            <a:pPr marL="171450" indent="-171450">
              <a:buFont typeface="Arial"/>
              <a:buChar char="•"/>
              <a:defRPr/>
            </a:pPr>
            <a:endParaRPr lang="de-DE" sz="1400" dirty="0">
              <a:solidFill>
                <a:schemeClr val="bg1"/>
              </a:solidFill>
            </a:endParaRPr>
          </a:p>
          <a:p>
            <a:pPr marL="171450" indent="-171450">
              <a:buFont typeface="Arial"/>
              <a:buChar char="•"/>
              <a:defRPr/>
            </a:pPr>
            <a:r>
              <a:rPr lang="de-DE" sz="1400" dirty="0">
                <a:solidFill>
                  <a:schemeClr val="bg1"/>
                </a:solidFill>
              </a:rPr>
              <a:t>Bekämpft breite Palette von saugenden Insekten wie Blattläuse, Weiße Fliegen, Thripse und Zikaden</a:t>
            </a:r>
          </a:p>
          <a:p>
            <a:pPr marL="171450" indent="-171450">
              <a:buFont typeface="Arial"/>
              <a:buChar char="•"/>
              <a:defRPr/>
            </a:pPr>
            <a:endParaRPr lang="de-DE" sz="1400" dirty="0">
              <a:solidFill>
                <a:schemeClr val="bg1"/>
              </a:solidFill>
            </a:endParaRPr>
          </a:p>
          <a:p>
            <a:pPr marL="171450" indent="-171450">
              <a:buFont typeface="Arial"/>
              <a:buChar char="•"/>
              <a:defRPr/>
            </a:pPr>
            <a:r>
              <a:rPr lang="de-DE" sz="1400" dirty="0">
                <a:solidFill>
                  <a:schemeClr val="bg1"/>
                </a:solidFill>
              </a:rPr>
              <a:t>Wirkt als Agonist von </a:t>
            </a:r>
            <a:r>
              <a:rPr lang="de-DE" sz="1400" dirty="0" err="1">
                <a:solidFill>
                  <a:schemeClr val="bg1"/>
                </a:solidFill>
              </a:rPr>
              <a:t>nikotinischen</a:t>
            </a:r>
            <a:r>
              <a:rPr lang="de-DE" sz="1400" dirty="0">
                <a:solidFill>
                  <a:schemeClr val="bg1"/>
                </a:solidFill>
              </a:rPr>
              <a:t> </a:t>
            </a:r>
            <a:r>
              <a:rPr lang="de-DE" sz="1400" dirty="0" err="1">
                <a:solidFill>
                  <a:schemeClr val="bg1"/>
                </a:solidFill>
              </a:rPr>
              <a:t>Acetylcholinrezeptoren</a:t>
            </a:r>
            <a:r>
              <a:rPr lang="de-DE" sz="1400" dirty="0">
                <a:solidFill>
                  <a:schemeClr val="bg1"/>
                </a:solidFill>
              </a:rPr>
              <a:t> (</a:t>
            </a:r>
            <a:r>
              <a:rPr lang="de-DE" sz="1400" dirty="0" err="1">
                <a:solidFill>
                  <a:schemeClr val="bg1"/>
                </a:solidFill>
              </a:rPr>
              <a:t>nAChR</a:t>
            </a:r>
            <a:r>
              <a:rPr lang="de-DE" sz="1400" dirty="0">
                <a:solidFill>
                  <a:schemeClr val="bg1"/>
                </a:solidFill>
              </a:rPr>
              <a:t>) im zentralen Nervensystem von Insekten</a:t>
            </a:r>
          </a:p>
          <a:p>
            <a:pPr marL="685800" lvl="1" indent="-228600">
              <a:buFont typeface="+mj-lt"/>
              <a:buAutoNum type="arabicPeriod"/>
            </a:pPr>
            <a:r>
              <a:rPr lang="de-DE" sz="1400" dirty="0">
                <a:solidFill>
                  <a:schemeClr val="bg1"/>
                </a:solidFill>
              </a:rPr>
              <a:t>Bindung an den Rezeptor </a:t>
            </a:r>
            <a:r>
              <a:rPr lang="de-DE" sz="1400" dirty="0" err="1">
                <a:solidFill>
                  <a:schemeClr val="bg1"/>
                </a:solidFill>
              </a:rPr>
              <a:t>nAChR</a:t>
            </a:r>
            <a:endParaRPr lang="de-DE" sz="1400" dirty="0">
              <a:solidFill>
                <a:schemeClr val="bg1"/>
              </a:solidFill>
            </a:endParaRPr>
          </a:p>
          <a:p>
            <a:pPr marL="685800" lvl="1" indent="-228600">
              <a:buFont typeface="+mj-lt"/>
              <a:buAutoNum type="arabicPeriod"/>
            </a:pPr>
            <a:r>
              <a:rPr lang="de-DE" sz="1400" dirty="0">
                <a:solidFill>
                  <a:schemeClr val="bg1"/>
                </a:solidFill>
              </a:rPr>
              <a:t>Überstimulation durch dauerhafte Aktivierung der Rezeptoren </a:t>
            </a:r>
          </a:p>
          <a:p>
            <a:pPr marL="685800" lvl="1" indent="-228600">
              <a:buFont typeface="+mj-lt"/>
              <a:buAutoNum type="arabicPeriod"/>
            </a:pPr>
            <a:r>
              <a:rPr lang="de-DE" sz="1400" dirty="0">
                <a:solidFill>
                  <a:schemeClr val="bg1"/>
                </a:solidFill>
              </a:rPr>
              <a:t>Nervenschädigung führt zu Desorientierung, Bewegungsstörungen, Fresshemmung und schließlich Lähmung</a:t>
            </a:r>
          </a:p>
          <a:p>
            <a:pPr marL="685800" lvl="1" indent="-228600">
              <a:buFont typeface="+mj-lt"/>
              <a:buAutoNum type="arabicPeriod"/>
            </a:pPr>
            <a:r>
              <a:rPr lang="de-DE" sz="1400" dirty="0">
                <a:solidFill>
                  <a:schemeClr val="bg1"/>
                </a:solidFill>
              </a:rPr>
              <a:t>Tod des Insekts durch Erschöpfung und Ausfall lebenswichtiger Funktionen</a:t>
            </a:r>
          </a:p>
          <a:p>
            <a:pPr marL="171450" indent="-171450">
              <a:buFont typeface="Arial"/>
              <a:buChar char="•"/>
              <a:defRPr/>
            </a:pPr>
            <a:endParaRPr lang="de-DE" sz="1400" dirty="0">
              <a:solidFill>
                <a:schemeClr val="bg1"/>
              </a:solidFill>
            </a:endParaRPr>
          </a:p>
          <a:p>
            <a:pPr marL="171450" indent="-171450">
              <a:buFont typeface="Arial"/>
              <a:buChar char="•"/>
              <a:defRPr/>
            </a:pPr>
            <a:r>
              <a:rPr lang="de-DE" sz="1400" dirty="0">
                <a:solidFill>
                  <a:schemeClr val="bg1"/>
                </a:solidFill>
              </a:rPr>
              <a:t>Einfluss von </a:t>
            </a:r>
            <a:r>
              <a:rPr lang="de-DE" sz="1400" dirty="0" err="1">
                <a:solidFill>
                  <a:schemeClr val="bg1"/>
                </a:solidFill>
              </a:rPr>
              <a:t>Flupyradifuron</a:t>
            </a:r>
            <a:r>
              <a:rPr lang="de-DE" sz="1400" dirty="0">
                <a:solidFill>
                  <a:schemeClr val="bg1"/>
                </a:solidFill>
              </a:rPr>
              <a:t> als Reduktion der Herzschlagfrequenz &amp; einen insgesamt abnehmenden Gesundheitszustand </a:t>
            </a:r>
          </a:p>
        </p:txBody>
      </p:sp>
      <p:sp>
        <p:nvSpPr>
          <p:cNvPr id="10" name="Rechteck 9">
            <a:extLst>
              <a:ext uri="{FF2B5EF4-FFF2-40B4-BE49-F238E27FC236}">
                <a16:creationId xmlns:a16="http://schemas.microsoft.com/office/drawing/2014/main" id="{563B24B0-6238-4051-AA08-0DD58EFA051D}"/>
              </a:ext>
            </a:extLst>
          </p:cNvPr>
          <p:cNvSpPr/>
          <p:nvPr/>
        </p:nvSpPr>
        <p:spPr bwMode="auto">
          <a:xfrm>
            <a:off x="350306" y="2977310"/>
            <a:ext cx="3531467" cy="2554545"/>
          </a:xfrm>
          <a:prstGeom prst="rect">
            <a:avLst/>
          </a:prstGeom>
        </p:spPr>
        <p:txBody>
          <a:bodyPr wrap="square">
            <a:spAutoFit/>
          </a:bodyPr>
          <a:lstStyle/>
          <a:p>
            <a:pPr lvl="1">
              <a:lnSpc>
                <a:spcPct val="100000"/>
              </a:lnSpc>
              <a:defRPr/>
            </a:pPr>
            <a:r>
              <a:rPr lang="de-DE" sz="2000" b="1" dirty="0">
                <a:solidFill>
                  <a:schemeClr val="bg1"/>
                </a:solidFill>
              </a:rPr>
              <a:t>*Schematische Abbildung einer cholinergen Synapse.* </a:t>
            </a:r>
            <a:br>
              <a:rPr lang="de-DE" sz="2000" b="1" dirty="0">
                <a:solidFill>
                  <a:schemeClr val="bg1"/>
                </a:solidFill>
              </a:rPr>
            </a:br>
            <a:r>
              <a:rPr lang="de-DE" sz="2000" b="1" dirty="0">
                <a:solidFill>
                  <a:schemeClr val="bg1"/>
                </a:solidFill>
              </a:rPr>
              <a:t>Mögliche inhaltliche Quelle: https://commons.wikimedia.org/wiki/File:Cholinergic_synapse-de.svg</a:t>
            </a:r>
            <a:endParaRPr lang="de-DE" sz="1400" dirty="0">
              <a:solidFill>
                <a:schemeClr val="bg1"/>
              </a:solidFill>
            </a:endParaRPr>
          </a:p>
        </p:txBody>
      </p:sp>
    </p:spTree>
    <p:extLst>
      <p:ext uri="{BB962C8B-B14F-4D97-AF65-F5344CB8AC3E}">
        <p14:creationId xmlns:p14="http://schemas.microsoft.com/office/powerpoint/2010/main" val="2714563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xEl>
                                              <p:pRg st="7" end="7"/>
                                            </p:txEl>
                                          </p:spTgt>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nodeType="afterEffect">
                                  <p:stCondLst>
                                    <p:cond delay="0"/>
                                  </p:stCondLst>
                                  <p:childTnLst>
                                    <p:set>
                                      <p:cBhvr>
                                        <p:cTn id="23" dur="1" fill="hold">
                                          <p:stCondLst>
                                            <p:cond delay="0"/>
                                          </p:stCondLst>
                                        </p:cTn>
                                        <p:tgtEl>
                                          <p:spTgt spid="15">
                                            <p:txEl>
                                              <p:pRg st="8" end="8"/>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97517826" name="Titel 1"/>
          <p:cNvSpPr>
            <a:spLocks noGrp="1"/>
          </p:cNvSpPr>
          <p:nvPr>
            <p:ph type="title"/>
          </p:nvPr>
        </p:nvSpPr>
        <p:spPr bwMode="auto"/>
        <p:txBody>
          <a:bodyPr/>
          <a:lstStyle/>
          <a:p>
            <a:pPr>
              <a:defRPr/>
            </a:pPr>
            <a:r>
              <a:rPr lang="de-DE"/>
              <a:t>Nachhaltigkeit</a:t>
            </a:r>
            <a:endParaRPr/>
          </a:p>
        </p:txBody>
      </p:sp>
      <p:sp>
        <p:nvSpPr>
          <p:cNvPr id="1698167233" name="Textplatzhalter 2"/>
          <p:cNvSpPr>
            <a:spLocks noGrp="1"/>
          </p:cNvSpPr>
          <p:nvPr>
            <p:ph type="body" sz="quarter" idx="13"/>
          </p:nvPr>
        </p:nvSpPr>
        <p:spPr bwMode="auto">
          <a:xfrm>
            <a:off x="550862" y="2205038"/>
            <a:ext cx="11070667" cy="3509962"/>
          </a:xfrm>
        </p:spPr>
        <p:txBody>
          <a:bodyPr anchor="t"/>
          <a:lstStyle/>
          <a:p>
            <a:pPr marL="0" lvl="1" indent="0">
              <a:lnSpc>
                <a:spcPct val="100000"/>
              </a:lnSpc>
              <a:buNone/>
              <a:defRPr/>
            </a:pPr>
            <a:r>
              <a:rPr lang="de-DE" sz="2000" b="1" dirty="0"/>
              <a:t>Bildung für nachhaltige Entwicklung in der Schule</a:t>
            </a:r>
            <a:endParaRPr sz="2000" dirty="0"/>
          </a:p>
          <a:p>
            <a:pPr lvl="1">
              <a:lnSpc>
                <a:spcPct val="100000"/>
              </a:lnSpc>
              <a:spcAft>
                <a:spcPts val="300"/>
              </a:spcAft>
              <a:defRPr/>
            </a:pPr>
            <a:r>
              <a:rPr lang="de-DE" sz="1600" dirty="0"/>
              <a:t>Die Themen sollten (KMK &amp; UNESCO, 2007):</a:t>
            </a:r>
            <a:endParaRPr sz="1200" dirty="0"/>
          </a:p>
          <a:p>
            <a:pPr lvl="2">
              <a:lnSpc>
                <a:spcPct val="100000"/>
              </a:lnSpc>
              <a:spcAft>
                <a:spcPts val="300"/>
              </a:spcAft>
              <a:defRPr/>
            </a:pPr>
            <a:r>
              <a:rPr lang="de-DE" sz="1600" dirty="0"/>
              <a:t>sich am Leitbild der nachhaltigen Entwicklung orientieren (Integration verschiedener Dimensionen)</a:t>
            </a:r>
            <a:endParaRPr sz="1600" dirty="0"/>
          </a:p>
          <a:p>
            <a:pPr lvl="2">
              <a:lnSpc>
                <a:spcPct val="100000"/>
              </a:lnSpc>
              <a:spcAft>
                <a:spcPts val="300"/>
              </a:spcAft>
              <a:defRPr/>
            </a:pPr>
            <a:r>
              <a:rPr lang="de-DE" sz="1600" dirty="0"/>
              <a:t>von langfristiger Bedeutung sein</a:t>
            </a:r>
            <a:endParaRPr sz="1600" dirty="0"/>
          </a:p>
          <a:p>
            <a:pPr lvl="2">
              <a:lnSpc>
                <a:spcPct val="100000"/>
              </a:lnSpc>
              <a:spcAft>
                <a:spcPts val="300"/>
              </a:spcAft>
              <a:defRPr/>
            </a:pPr>
            <a:r>
              <a:rPr lang="de-DE" sz="1600" dirty="0"/>
              <a:t>auf breiten und differenzierten Erkenntnissen in Wissenschaft, Forschung und Politik zum spezifischen Thema basieren</a:t>
            </a:r>
            <a:endParaRPr sz="1600" dirty="0"/>
          </a:p>
          <a:p>
            <a:pPr lvl="2">
              <a:lnSpc>
                <a:spcPct val="100000"/>
              </a:lnSpc>
              <a:spcAft>
                <a:spcPts val="300"/>
              </a:spcAft>
              <a:defRPr/>
            </a:pPr>
            <a:r>
              <a:rPr lang="de-DE" sz="1600" dirty="0"/>
              <a:t>für die Schülerinnen und Schüler einen lebensweltlichen Bezug und eine globale Weltsicht ermöglichen</a:t>
            </a:r>
            <a:endParaRPr sz="1600" dirty="0"/>
          </a:p>
          <a:p>
            <a:pPr lvl="2">
              <a:lnSpc>
                <a:spcPct val="100000"/>
              </a:lnSpc>
              <a:spcAft>
                <a:spcPts val="300"/>
              </a:spcAft>
              <a:defRPr/>
            </a:pPr>
            <a:r>
              <a:rPr lang="de-DE" sz="1600" dirty="0"/>
              <a:t>aussichtsreiche Handlungsmöglichkeiten für den Einzelnen und/oder die Gemeinschaft, die Betroffenen, die Politik, Wirtschaft sowie Wissenschaft und Technik bieten</a:t>
            </a:r>
            <a:endParaRPr sz="1600" dirty="0"/>
          </a:p>
          <a:p>
            <a:pPr lvl="2">
              <a:lnSpc>
                <a:spcPct val="100000"/>
              </a:lnSpc>
              <a:spcAft>
                <a:spcPts val="300"/>
              </a:spcAft>
              <a:defRPr/>
            </a:pPr>
            <a:r>
              <a:rPr lang="de-DE" sz="1600" dirty="0"/>
              <a:t>günstige Voraussetzungen für selbstorganisiertes Lernen und Perspektivenwechsel bieten</a:t>
            </a:r>
            <a:endParaRPr sz="1600" dirty="0"/>
          </a:p>
          <a:p>
            <a:pPr lvl="2">
              <a:lnSpc>
                <a:spcPct val="100000"/>
              </a:lnSpc>
              <a:spcAft>
                <a:spcPts val="300"/>
              </a:spcAft>
              <a:defRPr/>
            </a:pPr>
            <a:r>
              <a:rPr lang="de-DE" sz="1600" dirty="0"/>
              <a:t>mit im Unterricht zu erwerbenden Fachkompetenzen verbunden werden können</a:t>
            </a:r>
          </a:p>
          <a:p>
            <a:pPr marL="0" lvl="1" indent="0">
              <a:lnSpc>
                <a:spcPct val="100000"/>
              </a:lnSpc>
              <a:buNone/>
              <a:defRPr/>
            </a:pPr>
            <a:endParaRPr lang="de-DE" sz="2000" dirty="0"/>
          </a:p>
        </p:txBody>
      </p:sp>
      <p:sp>
        <p:nvSpPr>
          <p:cNvPr id="1764835316"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368936185"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14</a:t>
            </a:fld>
            <a:endParaRPr lang="de-DE"/>
          </a:p>
        </p:txBody>
      </p:sp>
      <p:sp>
        <p:nvSpPr>
          <p:cNvPr id="3" name="Textfeld 2"/>
          <p:cNvSpPr txBox="1"/>
          <p:nvPr/>
        </p:nvSpPr>
        <p:spPr>
          <a:xfrm>
            <a:off x="648730" y="5857100"/>
            <a:ext cx="10602097" cy="800219"/>
          </a:xfrm>
          <a:prstGeom prst="rect">
            <a:avLst/>
          </a:prstGeom>
          <a:noFill/>
        </p:spPr>
        <p:txBody>
          <a:bodyPr wrap="square" rtlCol="0">
            <a:spAutoFit/>
          </a:bodyPr>
          <a:lstStyle/>
          <a:p>
            <a:r>
              <a:rPr lang="de-DE" sz="1400" dirty="0">
                <a:solidFill>
                  <a:schemeClr val="bg1"/>
                </a:solidFill>
              </a:rPr>
              <a:t>Konkretere Erklärung und Übereinstimmungen in: </a:t>
            </a:r>
          </a:p>
          <a:p>
            <a:r>
              <a:rPr lang="de-DE" sz="1400" u="sng" dirty="0">
                <a:solidFill>
                  <a:schemeClr val="bg1"/>
                </a:solidFill>
                <a:hlinkClick r:id="rId3" tooltip="https://www.kmk.org/fileadmin/Dateien/veroeffentlichungen_beschluesse/2015/2015_06_00-Orientierungsrahmen-Globale-Entwicklung.pdf"/>
              </a:rPr>
              <a:t>Orientierungsrahmen </a:t>
            </a:r>
            <a:r>
              <a:rPr lang="de-DE" sz="1400" u="sng" dirty="0">
                <a:hlinkClick r:id="rId3" tooltip="https://www.kmk.org/fileadmin/Dateien/veroeffentlichungen_beschluesse/2015/2015_06_00-Orientierungsrahmen-Globale-Entwicklung.pdf"/>
              </a:rPr>
              <a:t>für den Lernbereich Globale Entwicklung im Rahmen einer Bildung für nachhaltige Entwicklung (2013)</a:t>
            </a:r>
            <a:endParaRPr lang="de-DE" sz="1400" dirty="0"/>
          </a:p>
          <a:p>
            <a:endParaRPr lang="de-DE" dirty="0"/>
          </a:p>
        </p:txBody>
      </p:sp>
    </p:spTree>
    <p:extLst>
      <p:ext uri="{BB962C8B-B14F-4D97-AF65-F5344CB8AC3E}">
        <p14:creationId xmlns:p14="http://schemas.microsoft.com/office/powerpoint/2010/main" val="38993862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971677743" name="Titel 1"/>
          <p:cNvSpPr>
            <a:spLocks noGrp="1"/>
          </p:cNvSpPr>
          <p:nvPr>
            <p:ph type="title"/>
          </p:nvPr>
        </p:nvSpPr>
        <p:spPr bwMode="auto"/>
        <p:txBody>
          <a:bodyPr/>
          <a:lstStyle/>
          <a:p>
            <a:pPr>
              <a:defRPr/>
            </a:pPr>
            <a:r>
              <a:rPr lang="de-DE"/>
              <a:t>Nachhaltigkeit</a:t>
            </a:r>
            <a:endParaRPr/>
          </a:p>
        </p:txBody>
      </p:sp>
      <p:sp>
        <p:nvSpPr>
          <p:cNvPr id="1064506861" name="Textplatzhalter 2"/>
          <p:cNvSpPr>
            <a:spLocks noGrp="1"/>
          </p:cNvSpPr>
          <p:nvPr>
            <p:ph type="body" sz="quarter" idx="13"/>
          </p:nvPr>
        </p:nvSpPr>
        <p:spPr bwMode="auto">
          <a:xfrm>
            <a:off x="550862" y="2205038"/>
            <a:ext cx="11045953" cy="3456210"/>
          </a:xfrm>
        </p:spPr>
        <p:txBody>
          <a:bodyPr anchor="t"/>
          <a:lstStyle/>
          <a:p>
            <a:pPr lvl="1">
              <a:lnSpc>
                <a:spcPct val="100000"/>
              </a:lnSpc>
              <a:defRPr/>
            </a:pPr>
            <a:r>
              <a:rPr lang="de-DE" sz="2000" b="1" dirty="0"/>
              <a:t>Pflanzenschutzmittel und Nachhaltigkeit nach den </a:t>
            </a:r>
            <a:r>
              <a:rPr lang="de-DE" sz="2000" b="1" i="1" dirty="0" err="1"/>
              <a:t>sustainable</a:t>
            </a:r>
            <a:r>
              <a:rPr lang="de-DE" sz="2000" b="1" i="1" dirty="0"/>
              <a:t> </a:t>
            </a:r>
            <a:r>
              <a:rPr lang="de-DE" sz="2000" b="1" i="1" dirty="0" err="1"/>
              <a:t>development</a:t>
            </a:r>
            <a:r>
              <a:rPr lang="de-DE" sz="2000" b="1" i="1" dirty="0"/>
              <a:t> </a:t>
            </a:r>
            <a:r>
              <a:rPr lang="de-DE" sz="2000" b="1" i="1" dirty="0" err="1"/>
              <a:t>goals</a:t>
            </a:r>
            <a:r>
              <a:rPr lang="de-DE" sz="2000" b="1" i="1" dirty="0"/>
              <a:t> </a:t>
            </a:r>
            <a:r>
              <a:rPr lang="de-DE" sz="2000" b="1" dirty="0"/>
              <a:t>der UN </a:t>
            </a:r>
            <a:endParaRPr sz="2000" b="1" dirty="0"/>
          </a:p>
          <a:p>
            <a:pPr marL="285750" lvl="1" indent="-285750">
              <a:lnSpc>
                <a:spcPct val="100000"/>
              </a:lnSpc>
              <a:buFont typeface="Arial" panose="020B0604020202020204" pitchFamily="34" charset="0"/>
              <a:buChar char="•"/>
              <a:defRPr/>
            </a:pPr>
            <a:r>
              <a:rPr lang="de-DE" sz="1600" dirty="0"/>
              <a:t>Unterernährung durch genügend Nahrung verhindern (</a:t>
            </a:r>
            <a:r>
              <a:rPr lang="de-DE" sz="1600" b="1" dirty="0"/>
              <a:t>SDG 2: Kein Hunger</a:t>
            </a:r>
            <a:r>
              <a:rPr lang="de-DE" sz="1600" dirty="0"/>
              <a:t>)</a:t>
            </a:r>
            <a:endParaRPr sz="1400" dirty="0"/>
          </a:p>
          <a:p>
            <a:pPr marL="285750" lvl="1" indent="-285750">
              <a:lnSpc>
                <a:spcPct val="100000"/>
              </a:lnSpc>
              <a:buFont typeface="Arial" panose="020B0604020202020204" pitchFamily="34" charset="0"/>
              <a:buChar char="•"/>
              <a:defRPr/>
            </a:pPr>
            <a:r>
              <a:rPr lang="de-DE" sz="1600" dirty="0"/>
              <a:t>Mangelernährung durch qualitativ hochwertige Nahrung verhindern (</a:t>
            </a:r>
            <a:r>
              <a:rPr lang="de-DE" sz="1600" b="1" dirty="0"/>
              <a:t>SDG 3: Gesundheit und Wohlergehen</a:t>
            </a:r>
            <a:r>
              <a:rPr lang="de-DE" sz="1600" dirty="0"/>
              <a:t>)</a:t>
            </a:r>
            <a:endParaRPr sz="1400" dirty="0"/>
          </a:p>
          <a:p>
            <a:pPr marL="285750" lvl="1" indent="-285750">
              <a:lnSpc>
                <a:spcPct val="100000"/>
              </a:lnSpc>
              <a:buFont typeface="Arial" panose="020B0604020202020204" pitchFamily="34" charset="0"/>
              <a:buChar char="•"/>
              <a:defRPr/>
            </a:pPr>
            <a:r>
              <a:rPr lang="de-DE" sz="1600" dirty="0"/>
              <a:t>dauerhafte Versorgung mit sauberem Wasser (</a:t>
            </a:r>
            <a:r>
              <a:rPr lang="de-DE" sz="1600" b="1" dirty="0"/>
              <a:t>SDG 6: Sauberes Wasser und Sanitäreinrichtungen</a:t>
            </a:r>
            <a:r>
              <a:rPr lang="de-DE" sz="1600" dirty="0"/>
              <a:t>)</a:t>
            </a:r>
            <a:endParaRPr sz="1400" dirty="0"/>
          </a:p>
          <a:p>
            <a:pPr marL="285750" lvl="1" indent="-285750">
              <a:lnSpc>
                <a:spcPct val="100000"/>
              </a:lnSpc>
              <a:buFont typeface="Arial" panose="020B0604020202020204" pitchFamily="34" charset="0"/>
              <a:buChar char="•"/>
              <a:defRPr/>
            </a:pPr>
            <a:r>
              <a:rPr lang="de-DE" sz="1600" dirty="0"/>
              <a:t>wirtschaftliche Dimension von nachhaltiger Entwicklung, zukunftsfähige Ökonomie </a:t>
            </a:r>
            <a:br>
              <a:rPr lang="de-DE" sz="1600" dirty="0"/>
            </a:br>
            <a:r>
              <a:rPr lang="de-DE" sz="1600" dirty="0"/>
              <a:t>(</a:t>
            </a:r>
            <a:r>
              <a:rPr lang="de-DE" sz="1600" b="1" dirty="0"/>
              <a:t>SDG 8: Menschenwürdige Arbeit und Wirtschaftswachstum</a:t>
            </a:r>
            <a:r>
              <a:rPr lang="de-DE" sz="1600" dirty="0"/>
              <a:t>)</a:t>
            </a:r>
            <a:endParaRPr sz="1400" dirty="0"/>
          </a:p>
          <a:p>
            <a:pPr marL="285750" lvl="1" indent="-285750">
              <a:lnSpc>
                <a:spcPct val="100000"/>
              </a:lnSpc>
              <a:buFont typeface="Arial" panose="020B0604020202020204" pitchFamily="34" charset="0"/>
              <a:buChar char="•"/>
              <a:defRPr/>
            </a:pPr>
            <a:r>
              <a:rPr lang="de-DE" sz="1600" dirty="0"/>
              <a:t>nachhaltiger individueller Konsum, Nahrungsmittelverschwendung verringern, nachhaltige Produktionsmuster </a:t>
            </a:r>
            <a:br>
              <a:rPr lang="de-DE" sz="1600" dirty="0"/>
            </a:br>
            <a:r>
              <a:rPr lang="de-DE" sz="1600" dirty="0"/>
              <a:t>(</a:t>
            </a:r>
            <a:r>
              <a:rPr lang="de-DE" sz="1600" b="1" dirty="0"/>
              <a:t>SDG 12: Nachhaltig Produzieren und Konsumieren</a:t>
            </a:r>
            <a:r>
              <a:rPr lang="de-DE" sz="1600" dirty="0"/>
              <a:t>)</a:t>
            </a:r>
            <a:endParaRPr sz="1400" dirty="0"/>
          </a:p>
          <a:p>
            <a:pPr marL="285750" lvl="1" indent="-285750">
              <a:lnSpc>
                <a:spcPct val="100000"/>
              </a:lnSpc>
              <a:buFont typeface="Arial" panose="020B0604020202020204" pitchFamily="34" charset="0"/>
              <a:buChar char="•"/>
              <a:defRPr/>
            </a:pPr>
            <a:r>
              <a:rPr lang="de-DE" sz="1600" dirty="0"/>
              <a:t>nachhaltige Nutzung von Ökosystemen wie Land, Binnensüßgewässer und Boden, Biodiversitätsverlust stoppen </a:t>
            </a:r>
            <a:br>
              <a:rPr lang="de-DE" sz="1600" dirty="0"/>
            </a:br>
            <a:r>
              <a:rPr lang="de-DE" sz="1600" dirty="0"/>
              <a:t>(</a:t>
            </a:r>
            <a:r>
              <a:rPr lang="de-DE" sz="1600" b="1" dirty="0"/>
              <a:t>SDG 15: Leben an Land</a:t>
            </a:r>
            <a:r>
              <a:rPr lang="de-DE" sz="1600" dirty="0"/>
              <a:t>)</a:t>
            </a:r>
            <a:endParaRPr sz="1400" dirty="0"/>
          </a:p>
        </p:txBody>
      </p:sp>
      <p:sp>
        <p:nvSpPr>
          <p:cNvPr id="1053236637"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2009443337"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15</a:t>
            </a:fld>
            <a:endParaRPr lang="de-DE"/>
          </a:p>
        </p:txBody>
      </p:sp>
    </p:spTree>
    <p:extLst>
      <p:ext uri="{BB962C8B-B14F-4D97-AF65-F5344CB8AC3E}">
        <p14:creationId xmlns:p14="http://schemas.microsoft.com/office/powerpoint/2010/main" val="2919707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783190026" name="Titel 1"/>
          <p:cNvSpPr>
            <a:spLocks noGrp="1"/>
          </p:cNvSpPr>
          <p:nvPr>
            <p:ph type="title"/>
          </p:nvPr>
        </p:nvSpPr>
        <p:spPr bwMode="auto"/>
        <p:txBody>
          <a:bodyPr/>
          <a:lstStyle/>
          <a:p>
            <a:pPr>
              <a:defRPr/>
            </a:pPr>
            <a:r>
              <a:rPr lang="de-DE"/>
              <a:t>Wasserfloh </a:t>
            </a:r>
            <a:r>
              <a:rPr lang="de-DE" i="1"/>
              <a:t>Daphnia magna</a:t>
            </a:r>
            <a:endParaRPr lang="de-DE"/>
          </a:p>
        </p:txBody>
      </p:sp>
      <p:sp>
        <p:nvSpPr>
          <p:cNvPr id="898663452" name="Textplatzhalter 2"/>
          <p:cNvSpPr>
            <a:spLocks noGrp="1"/>
          </p:cNvSpPr>
          <p:nvPr>
            <p:ph type="body" sz="quarter" idx="13"/>
          </p:nvPr>
        </p:nvSpPr>
        <p:spPr bwMode="auto"/>
        <p:txBody>
          <a:bodyPr/>
          <a:lstStyle/>
          <a:p>
            <a:pPr marL="0" lvl="1" indent="0">
              <a:lnSpc>
                <a:spcPct val="100000"/>
              </a:lnSpc>
              <a:buNone/>
              <a:defRPr/>
            </a:pPr>
            <a:r>
              <a:rPr lang="de-DE" sz="2000" b="1" dirty="0"/>
              <a:t>Allgemeines</a:t>
            </a:r>
            <a:endParaRPr sz="2000" dirty="0"/>
          </a:p>
          <a:p>
            <a:pPr lvl="1">
              <a:lnSpc>
                <a:spcPct val="100000"/>
              </a:lnSpc>
              <a:defRPr/>
            </a:pPr>
            <a:r>
              <a:rPr lang="de-DE" sz="1800" dirty="0"/>
              <a:t>Kommen in nahezu jedem stehenden &amp; langsam fließenden Süßgewässer vor</a:t>
            </a:r>
            <a:endParaRPr sz="1400" dirty="0"/>
          </a:p>
          <a:p>
            <a:pPr lvl="2">
              <a:lnSpc>
                <a:spcPct val="100000"/>
              </a:lnSpc>
              <a:defRPr/>
            </a:pPr>
            <a:r>
              <a:rPr lang="de-DE" sz="1600" dirty="0"/>
              <a:t>Auch wenn es zeitweise trocken fällt (Dauereier)</a:t>
            </a:r>
            <a:endParaRPr sz="1400" dirty="0"/>
          </a:p>
        </p:txBody>
      </p:sp>
      <p:sp>
        <p:nvSpPr>
          <p:cNvPr id="1683012051"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292352177" name="Foliennummernplatzhalter 17"/>
          <p:cNvSpPr>
            <a:spLocks noGrp="1"/>
          </p:cNvSpPr>
          <p:nvPr>
            <p:ph type="sldNum" sz="quarter" idx="16"/>
          </p:nvPr>
        </p:nvSpPr>
        <p:spPr bwMode="auto">
          <a:xfrm>
            <a:off x="8610600" y="6440332"/>
            <a:ext cx="2252662" cy="166998"/>
          </a:xfrm>
        </p:spPr>
        <p:txBody>
          <a:bodyPr/>
          <a:lstStyle/>
          <a:p>
            <a:pPr>
              <a:defRPr/>
            </a:pPr>
            <a:r>
              <a:rPr lang="de-DE"/>
              <a:t>Seite </a:t>
            </a:r>
            <a:fld id="{CE6CAF4D-DD0D-4F34-9F3A-F974D54A280A}" type="slidenum">
              <a:rPr lang="de-DE"/>
              <a:t>16</a:t>
            </a:fld>
            <a:endParaRPr lang="de-DE"/>
          </a:p>
        </p:txBody>
      </p:sp>
      <p:grpSp>
        <p:nvGrpSpPr>
          <p:cNvPr id="2" name="Gruppieren 1"/>
          <p:cNvGrpSpPr/>
          <p:nvPr/>
        </p:nvGrpSpPr>
        <p:grpSpPr>
          <a:xfrm>
            <a:off x="5254466" y="3195513"/>
            <a:ext cx="4457945" cy="2737364"/>
            <a:chOff x="713358" y="3139908"/>
            <a:chExt cx="4457945" cy="2737364"/>
          </a:xfrm>
        </p:grpSpPr>
        <p:pic>
          <p:nvPicPr>
            <p:cNvPr id="628902388" name="Grafik 5"/>
            <p:cNvPicPr>
              <a:picLocks noChangeAspect="1"/>
            </p:cNvPicPr>
            <p:nvPr/>
          </p:nvPicPr>
          <p:blipFill rotWithShape="1">
            <a:blip r:embed="rId3"/>
            <a:srcRect r="65348"/>
            <a:stretch/>
          </p:blipFill>
          <p:spPr bwMode="auto">
            <a:xfrm>
              <a:off x="1559496" y="3139908"/>
              <a:ext cx="2697686" cy="2737364"/>
            </a:xfrm>
            <a:prstGeom prst="rect">
              <a:avLst/>
            </a:prstGeom>
          </p:spPr>
        </p:pic>
        <p:cxnSp>
          <p:nvCxnSpPr>
            <p:cNvPr id="3" name="Gerader Verbinder 2">
              <a:extLst>
                <a:ext uri="{FF2B5EF4-FFF2-40B4-BE49-F238E27FC236}">
                  <a16:creationId xmlns:a16="http://schemas.microsoft.com/office/drawing/2014/main" id="{8470A61B-1EA3-4E18-9118-FC3337C673E4}"/>
                </a:ext>
              </a:extLst>
            </p:cNvPr>
            <p:cNvCxnSpPr/>
            <p:nvPr/>
          </p:nvCxnSpPr>
          <p:spPr bwMode="auto">
            <a:xfrm flipH="1">
              <a:off x="1415480" y="4653136"/>
              <a:ext cx="7200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feld 3">
              <a:extLst>
                <a:ext uri="{FF2B5EF4-FFF2-40B4-BE49-F238E27FC236}">
                  <a16:creationId xmlns:a16="http://schemas.microsoft.com/office/drawing/2014/main" id="{0AFC43A2-4FF4-4376-9E67-6BCA209E7D37}"/>
                </a:ext>
              </a:extLst>
            </p:cNvPr>
            <p:cNvSpPr txBox="1"/>
            <p:nvPr/>
          </p:nvSpPr>
          <p:spPr bwMode="auto">
            <a:xfrm>
              <a:off x="713358" y="4506049"/>
              <a:ext cx="846138" cy="276999"/>
            </a:xfrm>
            <a:prstGeom prst="rect">
              <a:avLst/>
            </a:prstGeom>
            <a:noFill/>
          </p:spPr>
          <p:txBody>
            <a:bodyPr wrap="square" rtlCol="0">
              <a:spAutoFit/>
            </a:bodyPr>
            <a:lstStyle/>
            <a:p>
              <a:r>
                <a:rPr lang="de-DE" sz="1200" dirty="0">
                  <a:solidFill>
                    <a:schemeClr val="bg1"/>
                  </a:solidFill>
                </a:rPr>
                <a:t>Oozyten</a:t>
              </a:r>
            </a:p>
          </p:txBody>
        </p:sp>
        <p:cxnSp>
          <p:nvCxnSpPr>
            <p:cNvPr id="13" name="Gerader Verbinder 12">
              <a:extLst>
                <a:ext uri="{FF2B5EF4-FFF2-40B4-BE49-F238E27FC236}">
                  <a16:creationId xmlns:a16="http://schemas.microsoft.com/office/drawing/2014/main" id="{9A2A85BE-56E0-49CC-9BCE-0A03A3062CD2}"/>
                </a:ext>
              </a:extLst>
            </p:cNvPr>
            <p:cNvCxnSpPr>
              <a:cxnSpLocks/>
              <a:endCxn id="14" idx="3"/>
            </p:cNvCxnSpPr>
            <p:nvPr/>
          </p:nvCxnSpPr>
          <p:spPr bwMode="auto">
            <a:xfrm flipH="1">
              <a:off x="1396999" y="5434271"/>
              <a:ext cx="3758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feld 13">
              <a:extLst>
                <a:ext uri="{FF2B5EF4-FFF2-40B4-BE49-F238E27FC236}">
                  <a16:creationId xmlns:a16="http://schemas.microsoft.com/office/drawing/2014/main" id="{CCA2478A-FCF4-4FC6-B638-4E0A49CFE9C6}"/>
                </a:ext>
              </a:extLst>
            </p:cNvPr>
            <p:cNvSpPr txBox="1"/>
            <p:nvPr/>
          </p:nvSpPr>
          <p:spPr bwMode="auto">
            <a:xfrm>
              <a:off x="815546" y="5295771"/>
              <a:ext cx="581453" cy="276999"/>
            </a:xfrm>
            <a:prstGeom prst="rect">
              <a:avLst/>
            </a:prstGeom>
            <a:noFill/>
          </p:spPr>
          <p:txBody>
            <a:bodyPr wrap="square" rtlCol="0">
              <a:spAutoFit/>
            </a:bodyPr>
            <a:lstStyle/>
            <a:p>
              <a:r>
                <a:rPr lang="de-DE" sz="1200" dirty="0">
                  <a:solidFill>
                    <a:schemeClr val="bg1"/>
                  </a:solidFill>
                </a:rPr>
                <a:t>Spina</a:t>
              </a:r>
            </a:p>
          </p:txBody>
        </p:sp>
        <p:cxnSp>
          <p:nvCxnSpPr>
            <p:cNvPr id="15" name="Gerader Verbinder 14">
              <a:extLst>
                <a:ext uri="{FF2B5EF4-FFF2-40B4-BE49-F238E27FC236}">
                  <a16:creationId xmlns:a16="http://schemas.microsoft.com/office/drawing/2014/main" id="{CECB6C93-9A02-416A-92AD-AB864EE7BE18}"/>
                </a:ext>
              </a:extLst>
            </p:cNvPr>
            <p:cNvCxnSpPr>
              <a:cxnSpLocks/>
              <a:stCxn id="16" idx="1"/>
            </p:cNvCxnSpPr>
            <p:nvPr/>
          </p:nvCxnSpPr>
          <p:spPr bwMode="auto">
            <a:xfrm flipH="1">
              <a:off x="2351585" y="4910595"/>
              <a:ext cx="16922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feld 15">
              <a:extLst>
                <a:ext uri="{FF2B5EF4-FFF2-40B4-BE49-F238E27FC236}">
                  <a16:creationId xmlns:a16="http://schemas.microsoft.com/office/drawing/2014/main" id="{14160758-4DC9-437B-9022-B0A32AB978A3}"/>
                </a:ext>
              </a:extLst>
            </p:cNvPr>
            <p:cNvSpPr txBox="1"/>
            <p:nvPr/>
          </p:nvSpPr>
          <p:spPr bwMode="auto">
            <a:xfrm>
              <a:off x="4043803" y="4772095"/>
              <a:ext cx="846138" cy="276999"/>
            </a:xfrm>
            <a:prstGeom prst="rect">
              <a:avLst/>
            </a:prstGeom>
            <a:noFill/>
          </p:spPr>
          <p:txBody>
            <a:bodyPr wrap="square" rtlCol="0">
              <a:spAutoFit/>
            </a:bodyPr>
            <a:lstStyle/>
            <a:p>
              <a:r>
                <a:rPr lang="de-DE" sz="1200" dirty="0">
                  <a:solidFill>
                    <a:schemeClr val="bg1"/>
                  </a:solidFill>
                </a:rPr>
                <a:t>Darm</a:t>
              </a:r>
            </a:p>
          </p:txBody>
        </p:sp>
        <p:cxnSp>
          <p:nvCxnSpPr>
            <p:cNvPr id="18" name="Gerader Verbinder 17">
              <a:extLst>
                <a:ext uri="{FF2B5EF4-FFF2-40B4-BE49-F238E27FC236}">
                  <a16:creationId xmlns:a16="http://schemas.microsoft.com/office/drawing/2014/main" id="{7E3C86AD-21FE-4086-A784-039A81D91D65}"/>
                </a:ext>
              </a:extLst>
            </p:cNvPr>
            <p:cNvCxnSpPr>
              <a:cxnSpLocks/>
              <a:stCxn id="19" idx="1"/>
            </p:cNvCxnSpPr>
            <p:nvPr/>
          </p:nvCxnSpPr>
          <p:spPr bwMode="auto">
            <a:xfrm flipH="1">
              <a:off x="3287688" y="3495492"/>
              <a:ext cx="7561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feld 18">
              <a:extLst>
                <a:ext uri="{FF2B5EF4-FFF2-40B4-BE49-F238E27FC236}">
                  <a16:creationId xmlns:a16="http://schemas.microsoft.com/office/drawing/2014/main" id="{ADAF8011-433F-4634-A06B-BFC0ECA017C8}"/>
                </a:ext>
              </a:extLst>
            </p:cNvPr>
            <p:cNvSpPr txBox="1"/>
            <p:nvPr/>
          </p:nvSpPr>
          <p:spPr bwMode="auto">
            <a:xfrm>
              <a:off x="4043802" y="3356992"/>
              <a:ext cx="1127501" cy="276999"/>
            </a:xfrm>
            <a:prstGeom prst="rect">
              <a:avLst/>
            </a:prstGeom>
            <a:noFill/>
          </p:spPr>
          <p:txBody>
            <a:bodyPr wrap="square" rtlCol="0">
              <a:spAutoFit/>
            </a:bodyPr>
            <a:lstStyle/>
            <a:p>
              <a:r>
                <a:rPr lang="de-DE" sz="1200" dirty="0">
                  <a:solidFill>
                    <a:schemeClr val="bg1"/>
                  </a:solidFill>
                </a:rPr>
                <a:t>Komplexauge</a:t>
              </a:r>
            </a:p>
          </p:txBody>
        </p:sp>
        <p:cxnSp>
          <p:nvCxnSpPr>
            <p:cNvPr id="22" name="Gerader Verbinder 21">
              <a:extLst>
                <a:ext uri="{FF2B5EF4-FFF2-40B4-BE49-F238E27FC236}">
                  <a16:creationId xmlns:a16="http://schemas.microsoft.com/office/drawing/2014/main" id="{D50D231C-3398-42BF-A422-BA58E34E8633}"/>
                </a:ext>
              </a:extLst>
            </p:cNvPr>
            <p:cNvCxnSpPr>
              <a:cxnSpLocks/>
              <a:stCxn id="23" idx="1"/>
            </p:cNvCxnSpPr>
            <p:nvPr/>
          </p:nvCxnSpPr>
          <p:spPr bwMode="auto">
            <a:xfrm flipH="1">
              <a:off x="3359696" y="3821505"/>
              <a:ext cx="6841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feld 22">
              <a:extLst>
                <a:ext uri="{FF2B5EF4-FFF2-40B4-BE49-F238E27FC236}">
                  <a16:creationId xmlns:a16="http://schemas.microsoft.com/office/drawing/2014/main" id="{48572704-B227-40B9-808D-E92405C7CB2C}"/>
                </a:ext>
              </a:extLst>
            </p:cNvPr>
            <p:cNvSpPr txBox="1"/>
            <p:nvPr/>
          </p:nvSpPr>
          <p:spPr bwMode="auto">
            <a:xfrm>
              <a:off x="4043802" y="3683005"/>
              <a:ext cx="1044085" cy="276999"/>
            </a:xfrm>
            <a:prstGeom prst="rect">
              <a:avLst/>
            </a:prstGeom>
            <a:noFill/>
          </p:spPr>
          <p:txBody>
            <a:bodyPr wrap="square" rtlCol="0">
              <a:spAutoFit/>
            </a:bodyPr>
            <a:lstStyle/>
            <a:p>
              <a:r>
                <a:rPr lang="de-DE" sz="1200" dirty="0">
                  <a:solidFill>
                    <a:schemeClr val="bg1"/>
                  </a:solidFill>
                </a:rPr>
                <a:t>1. Antenne</a:t>
              </a:r>
            </a:p>
          </p:txBody>
        </p:sp>
        <p:cxnSp>
          <p:nvCxnSpPr>
            <p:cNvPr id="24" name="Gerader Verbinder 23">
              <a:extLst>
                <a:ext uri="{FF2B5EF4-FFF2-40B4-BE49-F238E27FC236}">
                  <a16:creationId xmlns:a16="http://schemas.microsoft.com/office/drawing/2014/main" id="{AFB24ECA-EF24-4CC1-8374-653E5E8B6C23}"/>
                </a:ext>
              </a:extLst>
            </p:cNvPr>
            <p:cNvCxnSpPr>
              <a:cxnSpLocks/>
              <a:stCxn id="25" idx="1"/>
            </p:cNvCxnSpPr>
            <p:nvPr/>
          </p:nvCxnSpPr>
          <p:spPr bwMode="auto">
            <a:xfrm flipH="1">
              <a:off x="3575720" y="4109287"/>
              <a:ext cx="46808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feld 24">
              <a:extLst>
                <a:ext uri="{FF2B5EF4-FFF2-40B4-BE49-F238E27FC236}">
                  <a16:creationId xmlns:a16="http://schemas.microsoft.com/office/drawing/2014/main" id="{9EB90423-B6F3-419B-BBD1-A8ACE2B64E3D}"/>
                </a:ext>
              </a:extLst>
            </p:cNvPr>
            <p:cNvSpPr txBox="1"/>
            <p:nvPr/>
          </p:nvSpPr>
          <p:spPr bwMode="auto">
            <a:xfrm>
              <a:off x="4043802" y="3970787"/>
              <a:ext cx="1044085" cy="276999"/>
            </a:xfrm>
            <a:prstGeom prst="rect">
              <a:avLst/>
            </a:prstGeom>
            <a:noFill/>
          </p:spPr>
          <p:txBody>
            <a:bodyPr wrap="square" rtlCol="0">
              <a:spAutoFit/>
            </a:bodyPr>
            <a:lstStyle/>
            <a:p>
              <a:r>
                <a:rPr lang="de-DE" sz="1200" dirty="0">
                  <a:solidFill>
                    <a:schemeClr val="bg1"/>
                  </a:solidFill>
                </a:rPr>
                <a:t>2. Antenne</a:t>
              </a:r>
            </a:p>
          </p:txBody>
        </p:sp>
      </p:grpSp>
    </p:spTree>
    <p:extLst>
      <p:ext uri="{BB962C8B-B14F-4D97-AF65-F5344CB8AC3E}">
        <p14:creationId xmlns:p14="http://schemas.microsoft.com/office/powerpoint/2010/main" val="19947612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153014" name="Titel 1"/>
          <p:cNvSpPr>
            <a:spLocks noGrp="1"/>
          </p:cNvSpPr>
          <p:nvPr>
            <p:ph type="title"/>
          </p:nvPr>
        </p:nvSpPr>
        <p:spPr bwMode="auto"/>
        <p:txBody>
          <a:bodyPr/>
          <a:lstStyle/>
          <a:p>
            <a:pPr>
              <a:defRPr/>
            </a:pPr>
            <a:r>
              <a:rPr lang="de-DE"/>
              <a:t>Wasserfloh </a:t>
            </a:r>
            <a:r>
              <a:rPr lang="de-DE" i="1"/>
              <a:t>Daphnia magna</a:t>
            </a:r>
            <a:endParaRPr lang="de-DE"/>
          </a:p>
        </p:txBody>
      </p:sp>
      <p:sp>
        <p:nvSpPr>
          <p:cNvPr id="236590832" name="Textplatzhalter 2"/>
          <p:cNvSpPr>
            <a:spLocks noGrp="1"/>
          </p:cNvSpPr>
          <p:nvPr>
            <p:ph type="body" sz="quarter" idx="13"/>
          </p:nvPr>
        </p:nvSpPr>
        <p:spPr bwMode="auto">
          <a:xfrm>
            <a:off x="550862" y="2205038"/>
            <a:ext cx="11039775" cy="3456210"/>
          </a:xfrm>
        </p:spPr>
        <p:txBody>
          <a:bodyPr/>
          <a:lstStyle/>
          <a:p>
            <a:pPr marL="0" lvl="1" indent="0">
              <a:lnSpc>
                <a:spcPct val="100000"/>
              </a:lnSpc>
              <a:buNone/>
              <a:defRPr/>
            </a:pPr>
            <a:r>
              <a:rPr lang="de-DE" sz="2000" b="1" dirty="0"/>
              <a:t>Allgemeines</a:t>
            </a:r>
            <a:endParaRPr sz="2000" dirty="0"/>
          </a:p>
          <a:p>
            <a:pPr marL="285750" lvl="1" indent="-285750">
              <a:lnSpc>
                <a:spcPct val="100000"/>
              </a:lnSpc>
              <a:buFont typeface="Arial" panose="020B0604020202020204" pitchFamily="34" charset="0"/>
              <a:buChar char="•"/>
              <a:defRPr/>
            </a:pPr>
            <a:r>
              <a:rPr lang="de-DE" sz="1800" dirty="0"/>
              <a:t>Kommen in nahezu jedem stehenden &amp; langsam fließenden Süßgewässer vor</a:t>
            </a:r>
            <a:endParaRPr sz="1400" dirty="0"/>
          </a:p>
          <a:p>
            <a:pPr lvl="3">
              <a:lnSpc>
                <a:spcPct val="100000"/>
              </a:lnSpc>
              <a:defRPr/>
            </a:pPr>
            <a:r>
              <a:rPr lang="de-DE" sz="1600" dirty="0"/>
              <a:t>Auch wenn es zeitweise trocken fällt (Dauereier)</a:t>
            </a:r>
            <a:endParaRPr sz="1400" dirty="0"/>
          </a:p>
          <a:p>
            <a:pPr marL="285750" lvl="1" indent="-285750">
              <a:lnSpc>
                <a:spcPct val="100000"/>
              </a:lnSpc>
              <a:buFont typeface="Arial" panose="020B0604020202020204" pitchFamily="34" charset="0"/>
              <a:buChar char="•"/>
              <a:defRPr/>
            </a:pPr>
            <a:r>
              <a:rPr lang="de-DE" sz="1800" dirty="0"/>
              <a:t>die meisten Arten leben im Benthos zwischen Wasserpflanzen</a:t>
            </a:r>
            <a:endParaRPr sz="1400" dirty="0"/>
          </a:p>
          <a:p>
            <a:pPr marL="285750" lvl="1" indent="-285750">
              <a:lnSpc>
                <a:spcPct val="100000"/>
              </a:lnSpc>
              <a:buFont typeface="Arial" panose="020B0604020202020204" pitchFamily="34" charset="0"/>
              <a:buChar char="•"/>
              <a:defRPr/>
            </a:pPr>
            <a:r>
              <a:rPr lang="de-DE" sz="1800" dirty="0"/>
              <a:t>führen tagesperiodische Vertikalwanderungen durch</a:t>
            </a:r>
            <a:endParaRPr sz="1400" dirty="0"/>
          </a:p>
          <a:p>
            <a:pPr marL="285750" lvl="1" indent="-285750">
              <a:lnSpc>
                <a:spcPct val="100000"/>
              </a:lnSpc>
              <a:buFont typeface="Arial" panose="020B0604020202020204" pitchFamily="34" charset="0"/>
              <a:buChar char="•"/>
              <a:defRPr/>
            </a:pPr>
            <a:r>
              <a:rPr lang="de-DE" sz="1800" dirty="0"/>
              <a:t>ernähren sich v.a. von Bakterien und Algen</a:t>
            </a:r>
            <a:endParaRPr sz="1400" dirty="0"/>
          </a:p>
          <a:p>
            <a:pPr marL="285750" lvl="1" indent="-285750">
              <a:lnSpc>
                <a:spcPct val="100000"/>
              </a:lnSpc>
              <a:buFont typeface="Arial" panose="020B0604020202020204" pitchFamily="34" charset="0"/>
              <a:buChar char="•"/>
              <a:defRPr/>
            </a:pPr>
            <a:r>
              <a:rPr lang="de-DE" sz="1800" dirty="0"/>
              <a:t>in vielen Gewässern machen sie einen Großteil des Zooplanktons aus</a:t>
            </a:r>
            <a:endParaRPr sz="1400" dirty="0"/>
          </a:p>
          <a:p>
            <a:pPr marL="285750" lvl="1" indent="-285750">
              <a:lnSpc>
                <a:spcPct val="100000"/>
              </a:lnSpc>
              <a:buFont typeface="Arial" panose="020B0604020202020204" pitchFamily="34" charset="0"/>
              <a:buChar char="•"/>
              <a:defRPr/>
            </a:pPr>
            <a:r>
              <a:rPr lang="de-DE" sz="1800" dirty="0"/>
              <a:t>hoher Stellenwert innerhalb des Nahrungsnetzes, da sie als Nahrung für zahlreiche planktonverzehrende Wassertiere dienen</a:t>
            </a:r>
            <a:endParaRPr sz="1400" dirty="0"/>
          </a:p>
        </p:txBody>
      </p:sp>
      <p:sp>
        <p:nvSpPr>
          <p:cNvPr id="1020656153"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1631266385"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17</a:t>
            </a:fld>
            <a:endParaRPr lang="de-DE"/>
          </a:p>
        </p:txBody>
      </p:sp>
    </p:spTree>
    <p:extLst>
      <p:ext uri="{BB962C8B-B14F-4D97-AF65-F5344CB8AC3E}">
        <p14:creationId xmlns:p14="http://schemas.microsoft.com/office/powerpoint/2010/main" val="781127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659083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659083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659083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3659083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36590832">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36590832">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3659083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2029207530" name="Titel 1"/>
          <p:cNvSpPr>
            <a:spLocks noGrp="1"/>
          </p:cNvSpPr>
          <p:nvPr>
            <p:ph type="title"/>
          </p:nvPr>
        </p:nvSpPr>
        <p:spPr bwMode="auto"/>
        <p:txBody>
          <a:bodyPr/>
          <a:lstStyle/>
          <a:p>
            <a:pPr>
              <a:defRPr/>
            </a:pPr>
            <a:r>
              <a:rPr lang="de-DE"/>
              <a:t>Wasserfloh </a:t>
            </a:r>
            <a:r>
              <a:rPr lang="de-DE" i="1"/>
              <a:t>Daphnia magna</a:t>
            </a:r>
            <a:endParaRPr lang="de-DE"/>
          </a:p>
        </p:txBody>
      </p:sp>
      <p:sp>
        <p:nvSpPr>
          <p:cNvPr id="1713115781" name="Textplatzhalter 2"/>
          <p:cNvSpPr>
            <a:spLocks noGrp="1"/>
          </p:cNvSpPr>
          <p:nvPr>
            <p:ph type="body" sz="quarter" idx="13"/>
          </p:nvPr>
        </p:nvSpPr>
        <p:spPr bwMode="auto"/>
        <p:txBody>
          <a:bodyPr/>
          <a:lstStyle/>
          <a:p>
            <a:pPr marL="0" lvl="1" indent="0">
              <a:lnSpc>
                <a:spcPct val="100000"/>
              </a:lnSpc>
              <a:buNone/>
              <a:defRPr/>
            </a:pPr>
            <a:r>
              <a:rPr lang="de-DE" sz="2000" b="1" dirty="0"/>
              <a:t>Allgemeines</a:t>
            </a:r>
            <a:endParaRPr sz="2000" dirty="0"/>
          </a:p>
        </p:txBody>
      </p:sp>
      <p:sp>
        <p:nvSpPr>
          <p:cNvPr id="1283764295"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20234649"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18</a:t>
            </a:fld>
            <a:endParaRPr lang="de-DE"/>
          </a:p>
        </p:txBody>
      </p:sp>
      <p:sp>
        <p:nvSpPr>
          <p:cNvPr id="9" name="Textplatzhalter 2">
            <a:extLst>
              <a:ext uri="{FF2B5EF4-FFF2-40B4-BE49-F238E27FC236}">
                <a16:creationId xmlns:a16="http://schemas.microsoft.com/office/drawing/2014/main" id="{2AF59BC6-4E72-48B5-AB30-CE94779D0B63}"/>
              </a:ext>
            </a:extLst>
          </p:cNvPr>
          <p:cNvSpPr txBox="1">
            <a:spLocks/>
          </p:cNvSpPr>
          <p:nvPr/>
        </p:nvSpPr>
        <p:spPr bwMode="auto">
          <a:xfrm>
            <a:off x="3811501" y="3533428"/>
            <a:ext cx="6110031" cy="799430"/>
          </a:xfrm>
          <a:prstGeom prst="rect">
            <a:avLst/>
          </a:prstGeom>
        </p:spPr>
        <p:txBody>
          <a:bodyPr vert="horz" lIns="0" tIns="0" rIns="0" bIns="0" rtlCol="0" anchor="t" anchorCtr="0">
            <a:noAutofit/>
          </a:bodyPr>
          <a:lstStyle>
            <a:lvl1pPr marL="0" indent="0" algn="l" defTabSz="914400" rtl="0" eaLnBrk="1" latinLnBrk="0" hangingPunct="1">
              <a:lnSpc>
                <a:spcPts val="1800"/>
              </a:lnSpc>
              <a:spcBef>
                <a:spcPts val="260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210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00000"/>
              </a:lnSpc>
              <a:defRPr/>
            </a:pPr>
            <a:r>
              <a:rPr lang="de-DE" sz="2000" b="1" dirty="0"/>
              <a:t>*Bild zu Nahrungsnetz Daphnia.* </a:t>
            </a:r>
            <a:br>
              <a:rPr lang="de-DE" sz="2000" b="1" dirty="0"/>
            </a:br>
            <a:r>
              <a:rPr lang="de-DE" sz="2000" b="1" dirty="0"/>
              <a:t>Mögliche inhaltliche Quelle: https://royalsocietypublishing.org/doi/10.1098/rspb.2011.2404</a:t>
            </a:r>
            <a:endParaRPr lang="de-DE" sz="1400" dirty="0"/>
          </a:p>
        </p:txBody>
      </p:sp>
    </p:spTree>
    <p:extLst>
      <p:ext uri="{BB962C8B-B14F-4D97-AF65-F5344CB8AC3E}">
        <p14:creationId xmlns:p14="http://schemas.microsoft.com/office/powerpoint/2010/main" val="34090137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634541140" name="Titel 1"/>
          <p:cNvSpPr>
            <a:spLocks noGrp="1"/>
          </p:cNvSpPr>
          <p:nvPr>
            <p:ph type="title"/>
          </p:nvPr>
        </p:nvSpPr>
        <p:spPr bwMode="auto"/>
        <p:txBody>
          <a:bodyPr/>
          <a:lstStyle/>
          <a:p>
            <a:pPr>
              <a:defRPr/>
            </a:pPr>
            <a:r>
              <a:rPr lang="de-DE"/>
              <a:t>Wasserfloh </a:t>
            </a:r>
            <a:r>
              <a:rPr lang="de-DE" i="1"/>
              <a:t>Daphnia magna</a:t>
            </a:r>
            <a:endParaRPr lang="de-DE"/>
          </a:p>
        </p:txBody>
      </p:sp>
      <p:sp>
        <p:nvSpPr>
          <p:cNvPr id="1483202100" name="Textplatzhalter 2"/>
          <p:cNvSpPr>
            <a:spLocks noGrp="1"/>
          </p:cNvSpPr>
          <p:nvPr>
            <p:ph type="body" sz="quarter" idx="13"/>
          </p:nvPr>
        </p:nvSpPr>
        <p:spPr bwMode="auto"/>
        <p:txBody>
          <a:bodyPr/>
          <a:lstStyle/>
          <a:p>
            <a:pPr marL="0" lvl="1" indent="0">
              <a:lnSpc>
                <a:spcPct val="100000"/>
              </a:lnSpc>
              <a:buNone/>
              <a:defRPr/>
            </a:pPr>
            <a:r>
              <a:rPr lang="de-DE" sz="2000" b="1" dirty="0"/>
              <a:t>Gut geeignet als Modellorganismus, weil…</a:t>
            </a:r>
            <a:endParaRPr sz="2000" dirty="0"/>
          </a:p>
          <a:p>
            <a:pPr marL="285750" lvl="1" indent="-285750">
              <a:lnSpc>
                <a:spcPct val="100000"/>
              </a:lnSpc>
              <a:buFont typeface="Arial" panose="020B0604020202020204" pitchFamily="34" charset="0"/>
              <a:buChar char="•"/>
              <a:defRPr/>
            </a:pPr>
            <a:r>
              <a:rPr lang="de-DE" sz="1800" dirty="0"/>
              <a:t>Einfache Zucht und schnelle Vermehrung</a:t>
            </a:r>
            <a:endParaRPr sz="1400" dirty="0"/>
          </a:p>
          <a:p>
            <a:pPr marL="285750" lvl="1" indent="-285750">
              <a:lnSpc>
                <a:spcPct val="100000"/>
              </a:lnSpc>
              <a:buFont typeface="Arial" panose="020B0604020202020204" pitchFamily="34" charset="0"/>
              <a:buChar char="•"/>
              <a:defRPr/>
            </a:pPr>
            <a:r>
              <a:rPr lang="de-DE" sz="1800" dirty="0"/>
              <a:t>Geringe genetische Variabilität</a:t>
            </a:r>
            <a:endParaRPr sz="1400" dirty="0"/>
          </a:p>
          <a:p>
            <a:pPr marL="285750" lvl="1" indent="-285750">
              <a:lnSpc>
                <a:spcPct val="100000"/>
              </a:lnSpc>
              <a:buFont typeface="Arial" panose="020B0604020202020204" pitchFamily="34" charset="0"/>
              <a:buChar char="•"/>
              <a:defRPr/>
            </a:pPr>
            <a:r>
              <a:rPr lang="de-DE" sz="1800" dirty="0"/>
              <a:t>Empfindliche Reaktion auf Schadstoffe im Wasser</a:t>
            </a:r>
            <a:endParaRPr sz="1400" dirty="0"/>
          </a:p>
          <a:p>
            <a:pPr marL="285750" lvl="1" indent="-285750">
              <a:lnSpc>
                <a:spcPct val="100000"/>
              </a:lnSpc>
              <a:buFont typeface="Arial" panose="020B0604020202020204" pitchFamily="34" charset="0"/>
              <a:buChar char="•"/>
              <a:defRPr/>
            </a:pPr>
            <a:r>
              <a:rPr lang="de-DE" sz="1800" dirty="0"/>
              <a:t>Gut erforscht</a:t>
            </a:r>
            <a:endParaRPr sz="1400" dirty="0"/>
          </a:p>
          <a:p>
            <a:pPr marL="285750" lvl="1" indent="-285750">
              <a:lnSpc>
                <a:spcPct val="100000"/>
              </a:lnSpc>
              <a:buFont typeface="Arial" panose="020B0604020202020204" pitchFamily="34" charset="0"/>
              <a:buChar char="•"/>
              <a:defRPr/>
            </a:pPr>
            <a:r>
              <a:rPr lang="de-DE" sz="1800" dirty="0"/>
              <a:t>Transparenter Körper, der gut mit einem Durchlichtmikroskop untersucht werden kann 	       </a:t>
            </a:r>
            <a:br>
              <a:rPr lang="de-DE" sz="1800" dirty="0"/>
            </a:br>
            <a:r>
              <a:rPr lang="de-DE" sz="1800" dirty="0"/>
              <a:t>(bei Zugabe von Neurotoxin Änderung der Herzschlagfrequenz)</a:t>
            </a:r>
            <a:endParaRPr sz="1400" dirty="0"/>
          </a:p>
          <a:p>
            <a:pPr marL="285750" lvl="1" indent="-285750">
              <a:lnSpc>
                <a:spcPct val="100000"/>
              </a:lnSpc>
              <a:buFont typeface="Arial" panose="020B0604020202020204" pitchFamily="34" charset="0"/>
              <a:buChar char="•"/>
              <a:defRPr/>
            </a:pPr>
            <a:r>
              <a:rPr lang="de-DE" sz="1800" dirty="0"/>
              <a:t>Durch gute Studienlage können aus experimentellen Erkenntnissen Vorhersagen über andere Organismen gemacht werden</a:t>
            </a:r>
            <a:endParaRPr sz="1400" dirty="0"/>
          </a:p>
        </p:txBody>
      </p:sp>
      <p:sp>
        <p:nvSpPr>
          <p:cNvPr id="171319981"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161469197"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19</a:t>
            </a:fld>
            <a:endParaRPr lang="de-DE"/>
          </a:p>
        </p:txBody>
      </p:sp>
    </p:spTree>
    <p:extLst>
      <p:ext uri="{BB962C8B-B14F-4D97-AF65-F5344CB8AC3E}">
        <p14:creationId xmlns:p14="http://schemas.microsoft.com/office/powerpoint/2010/main" val="2443822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8320210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83202100">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83202100">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83202100">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83202100">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8320210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1">
            <a:extLst>
              <a:ext uri="{FF2B5EF4-FFF2-40B4-BE49-F238E27FC236}">
                <a16:creationId xmlns:a16="http://schemas.microsoft.com/office/drawing/2014/main" id="{85235510-7513-E9A2-011C-66AC1BE491D6}"/>
              </a:ext>
            </a:extLst>
          </p:cNvPr>
          <p:cNvSpPr txBox="1">
            <a:spLocks/>
          </p:cNvSpPr>
          <p:nvPr/>
        </p:nvSpPr>
        <p:spPr>
          <a:xfrm>
            <a:off x="3157978" y="1945195"/>
            <a:ext cx="8272022" cy="4244468"/>
          </a:xfrm>
          <a:prstGeom prst="rect">
            <a:avLst/>
          </a:prstGeom>
        </p:spPr>
        <p:txBody>
          <a:bodyPr vert="horz" lIns="0" tIns="0" rIns="0" bIns="0" rtlCol="0" anchor="t" anchorCtr="0">
            <a:noAutofit/>
          </a:bodyPr>
          <a:lstStyle>
            <a:lvl1pPr marL="0" indent="0" algn="l" defTabSz="914400" rtl="0" eaLnBrk="1" latinLnBrk="0" hangingPunct="1">
              <a:lnSpc>
                <a:spcPts val="1800"/>
              </a:lnSpc>
              <a:spcBef>
                <a:spcPts val="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b="1" dirty="0">
                <a:solidFill>
                  <a:schemeClr val="tx1"/>
                </a:solidFill>
              </a:rPr>
              <a:t>Inhalt</a:t>
            </a:r>
          </a:p>
          <a:p>
            <a:pPr algn="just"/>
            <a:r>
              <a:rPr lang="de-DE" sz="1100" dirty="0">
                <a:solidFill>
                  <a:schemeClr val="tx1"/>
                </a:solidFill>
              </a:rPr>
              <a:t>Am Beispiel der Untersuchung der Wirkung von Neurotoxinen aus Pflanzenschutzmitteln auf den Wasserfloh Daphnia magna werden Lernende praxisnah und forschungsorientiert an naturwissenschaftliche Fragestellungen herangeführt werden und es wird die synergetische Nutzung fachwissenschaftlicher Arbeitsweisen und digitaler Kompetenzen in der Forschung demonstriert. Zudem wird eine mögliche Übertragung dieser Arbeitsweisen in den schulischen Kontext sowie Impulse für die Übertragung der Fortbildungsinhalte auf andere Experimente bzw. Fachinhalte gegeben. Somit wird das Verständnis biologischer Prozesse und die technische Medienkompetenz von Lehrkräften und Lernenden gefördert. Die Fortbildung richtet sich primär an Lehrkräfte der Sekundarstufe II für Gymnasien und Gesamtschulen und kann dort den Inhaltsfeldern Ökologie und Neurobiologie zugeordnet werden. </a:t>
            </a:r>
            <a:endParaRPr lang="de-DE" sz="1400" dirty="0">
              <a:solidFill>
                <a:schemeClr val="tx1"/>
              </a:solidFill>
            </a:endParaRPr>
          </a:p>
          <a:p>
            <a:endParaRPr lang="de-DE" sz="1400" dirty="0">
              <a:solidFill>
                <a:schemeClr val="tx1"/>
              </a:solidFill>
            </a:endParaRPr>
          </a:p>
          <a:p>
            <a:pPr>
              <a:defRPr/>
            </a:pPr>
            <a:r>
              <a:rPr lang="de-DE" sz="1100" dirty="0">
                <a:solidFill>
                  <a:schemeClr val="tx1"/>
                </a:solidFill>
              </a:rPr>
              <a:t>Lorke, Julia		Lehr- und Forschungsgebiet Didaktik der Biologie, RWTH Aachen University</a:t>
            </a:r>
          </a:p>
          <a:p>
            <a:pPr>
              <a:defRPr/>
            </a:pPr>
            <a:r>
              <a:rPr lang="de-DE" sz="1100" dirty="0">
                <a:solidFill>
                  <a:schemeClr val="tx1"/>
                </a:solidFill>
              </a:rPr>
              <a:t>Scheu, Larissa	Lehr- und Forschungsgebiet Didaktik der Biologie, RWTH Aachen University</a:t>
            </a:r>
          </a:p>
          <a:p>
            <a:pPr>
              <a:defRPr/>
            </a:pPr>
            <a:r>
              <a:rPr lang="de-DE" sz="1100" dirty="0">
                <a:solidFill>
                  <a:schemeClr val="tx1"/>
                </a:solidFill>
              </a:rPr>
              <a:t>Quast, Daria		Lehr- und Forschungsgebiet Didaktik der Biologie, RWTH Aachen University</a:t>
            </a:r>
          </a:p>
          <a:p>
            <a:pPr>
              <a:defRPr/>
            </a:pPr>
            <a:r>
              <a:rPr lang="de-DE" sz="1100" dirty="0">
                <a:solidFill>
                  <a:schemeClr val="tx1"/>
                </a:solidFill>
              </a:rPr>
              <a:t>Wolff, Pia		Lehr- und Forschungsgebiet Didaktik der Biologie, RWTH Aachen University</a:t>
            </a:r>
          </a:p>
          <a:p>
            <a:pPr>
              <a:defRPr/>
            </a:pPr>
            <a:r>
              <a:rPr lang="de-DE" sz="1100" dirty="0">
                <a:solidFill>
                  <a:schemeClr val="tx1"/>
                </a:solidFill>
              </a:rPr>
              <a:t>Helbing, Isabell 	Lehr- und Forschungsgebiet Didaktik der Biologie, RWTH Aachen University</a:t>
            </a:r>
          </a:p>
          <a:p>
            <a:pPr>
              <a:defRPr/>
            </a:pPr>
            <a:endParaRPr lang="de-DE" sz="1100" dirty="0">
              <a:solidFill>
                <a:schemeClr val="tx1"/>
              </a:solidFill>
            </a:endParaRPr>
          </a:p>
          <a:p>
            <a:pPr>
              <a:defRPr/>
            </a:pPr>
            <a:r>
              <a:rPr lang="de-DE" sz="1100" dirty="0">
                <a:solidFill>
                  <a:schemeClr val="tx1"/>
                </a:solidFill>
              </a:rPr>
              <a:t>Philip		Lehr- und Forschungsgebiet Didaktik der Biologie, RWTH Aachen University</a:t>
            </a:r>
          </a:p>
          <a:p>
            <a:pPr>
              <a:defRPr/>
            </a:pPr>
            <a:endParaRPr lang="de-DE" sz="1400" b="1" dirty="0"/>
          </a:p>
          <a:p>
            <a:pPr>
              <a:defRPr/>
            </a:pPr>
            <a:r>
              <a:rPr lang="de-DE" sz="1400" b="1" dirty="0"/>
              <a:t>Schulstufe</a:t>
            </a:r>
          </a:p>
          <a:p>
            <a:r>
              <a:rPr lang="de-DE" sz="1100" dirty="0"/>
              <a:t>Sek II, Gymnasien und Gesamtschulen</a:t>
            </a:r>
          </a:p>
        </p:txBody>
      </p:sp>
      <p:sp>
        <p:nvSpPr>
          <p:cNvPr id="2" name="Inhaltsplatzhalter 1">
            <a:extLst>
              <a:ext uri="{FF2B5EF4-FFF2-40B4-BE49-F238E27FC236}">
                <a16:creationId xmlns:a16="http://schemas.microsoft.com/office/drawing/2014/main" id="{85235510-7513-E9A2-011C-66AC1BE491D6}"/>
              </a:ext>
            </a:extLst>
          </p:cNvPr>
          <p:cNvSpPr>
            <a:spLocks noGrp="1"/>
          </p:cNvSpPr>
          <p:nvPr>
            <p:ph idx="1"/>
          </p:nvPr>
        </p:nvSpPr>
        <p:spPr>
          <a:xfrm>
            <a:off x="1329178" y="1945195"/>
            <a:ext cx="9534084" cy="2823655"/>
          </a:xfrm>
        </p:spPr>
        <p:txBody>
          <a:bodyPr/>
          <a:lstStyle/>
          <a:p>
            <a:r>
              <a:rPr lang="de-DE" sz="1400" b="1" dirty="0"/>
              <a:t>Inhalt</a:t>
            </a:r>
          </a:p>
          <a:p>
            <a:pPr algn="just"/>
            <a:r>
              <a:rPr lang="de-DE" sz="1100" dirty="0"/>
              <a:t>Am Beispiel der Untersuchung der Wirkung von Neurotoxinen aus Pflanzenschutzmitteln auf den Wasserfloh Daphnia magna werden Lernende praxisnah und forschungsorientiert an naturwissenschaftliche Fragestellungen herangeführt werden und es wird die synergetische Nutzung fachwissenschaftlicher Arbeitsweisen und digitaler Kompetenzen in der Forschung demonstriert. Zudem werden eine mögliche Übertragung dieser Arbeitsweisen in den schulischen Kontext sowie Impulse für die Übertragung der Fortbildungsinhalte auf andere Experimente bzw. Fachinhalte gegeben. Somit werden das Verständnis biologischer Prozesse und die technische Medienkompetenz von Lehrkräften und Lernenden gefördert. Die Fortbildung richtet sich primär an Lehrkräfte der Sekundarstufe II für Gymnasien und Gesamtschulen und kann dort den Inhaltsfeldern Ökologie und Neurobiologie zugeordnet werden. </a:t>
            </a:r>
            <a:endParaRPr lang="de-DE" sz="1400" dirty="0"/>
          </a:p>
          <a:p>
            <a:endParaRPr lang="de-DE" sz="1400" dirty="0"/>
          </a:p>
          <a:p>
            <a:r>
              <a:rPr lang="de-DE" sz="1400" b="1" dirty="0" err="1"/>
              <a:t>Autor:innen</a:t>
            </a:r>
            <a:endParaRPr lang="de-DE" sz="1400" b="1" dirty="0"/>
          </a:p>
          <a:p>
            <a:pPr>
              <a:defRPr/>
            </a:pPr>
            <a:r>
              <a:rPr lang="de-DE" sz="1100" dirty="0">
                <a:solidFill>
                  <a:srgbClr val="202334"/>
                </a:solidFill>
              </a:rPr>
              <a:t>Kern, geb. Helbing, Isabell	Lehr- und Forschungsgebiet Didaktik der Biologie, RWTH Aachen University</a:t>
            </a:r>
          </a:p>
          <a:p>
            <a:pPr>
              <a:defRPr/>
            </a:pPr>
            <a:r>
              <a:rPr lang="de-DE" sz="1100" dirty="0">
                <a:solidFill>
                  <a:srgbClr val="202334"/>
                </a:solidFill>
              </a:rPr>
              <a:t>Scheu, Larissa		Lehr- und Forschungsgebiet Didaktik der Biologie, RWTH Aachen University</a:t>
            </a:r>
          </a:p>
          <a:p>
            <a:pPr>
              <a:defRPr/>
            </a:pPr>
            <a:r>
              <a:rPr lang="de-DE" sz="1100" dirty="0">
                <a:solidFill>
                  <a:srgbClr val="202334"/>
                </a:solidFill>
              </a:rPr>
              <a:t>Quast, Daria		Lehr- und Forschungsgebiet Didaktik der Biologie, RWTH Aachen University</a:t>
            </a:r>
          </a:p>
          <a:p>
            <a:pPr>
              <a:defRPr/>
            </a:pPr>
            <a:r>
              <a:rPr lang="de-DE" sz="1100" dirty="0">
                <a:solidFill>
                  <a:srgbClr val="202334"/>
                </a:solidFill>
              </a:rPr>
              <a:t>Wolff, Pia		Lehr- und Forschungsgebiet Didaktik der Biologie, RWTH Aachen University</a:t>
            </a:r>
          </a:p>
          <a:p>
            <a:pPr>
              <a:defRPr/>
            </a:pPr>
            <a:r>
              <a:rPr lang="de-DE" sz="1100" dirty="0">
                <a:solidFill>
                  <a:srgbClr val="202334"/>
                </a:solidFill>
              </a:rPr>
              <a:t>Helf, Philip		Lehr- und Forschungsgebiet Didaktik der Biologie, RWTH Aachen University</a:t>
            </a:r>
          </a:p>
          <a:p>
            <a:pPr>
              <a:defRPr/>
            </a:pPr>
            <a:r>
              <a:rPr lang="de-DE" sz="1100" dirty="0">
                <a:solidFill>
                  <a:srgbClr val="202334"/>
                </a:solidFill>
              </a:rPr>
              <a:t>van dem Brink, Malte 	Lehr- und Forschungsgebiet Didaktik der Biologie, RWTH Aachen University</a:t>
            </a:r>
          </a:p>
          <a:p>
            <a:pPr>
              <a:defRPr/>
            </a:pPr>
            <a:r>
              <a:rPr lang="de-DE" sz="1100" dirty="0">
                <a:solidFill>
                  <a:srgbClr val="202334"/>
                </a:solidFill>
              </a:rPr>
              <a:t>Lorke, Julia		Lehr- und Forschungsgebiet Didaktik der Biologie, RWTH Aachen University</a:t>
            </a:r>
          </a:p>
          <a:p>
            <a:endParaRPr lang="de-DE" sz="1400" b="1" dirty="0"/>
          </a:p>
          <a:p>
            <a:r>
              <a:rPr lang="de-DE" sz="1400" b="1" dirty="0"/>
              <a:t>Produkttyp</a:t>
            </a:r>
          </a:p>
          <a:p>
            <a:r>
              <a:rPr lang="de-DE" sz="1100" dirty="0"/>
              <a:t>Fortbildungskonzept</a:t>
            </a:r>
          </a:p>
        </p:txBody>
      </p:sp>
    </p:spTree>
    <p:extLst>
      <p:ext uri="{BB962C8B-B14F-4D97-AF65-F5344CB8AC3E}">
        <p14:creationId xmlns:p14="http://schemas.microsoft.com/office/powerpoint/2010/main" val="32597546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1952363280" name="Titel 1"/>
          <p:cNvSpPr>
            <a:spLocks noGrp="1"/>
          </p:cNvSpPr>
          <p:nvPr>
            <p:ph type="title"/>
          </p:nvPr>
        </p:nvSpPr>
        <p:spPr bwMode="auto"/>
        <p:txBody>
          <a:bodyPr/>
          <a:lstStyle/>
          <a:p>
            <a:pPr>
              <a:defRPr/>
            </a:pPr>
            <a:r>
              <a:rPr lang="de-DE"/>
              <a:t>Wasserfloh </a:t>
            </a:r>
            <a:r>
              <a:rPr lang="de-DE" i="1"/>
              <a:t>Daphnia magna</a:t>
            </a:r>
            <a:endParaRPr lang="de-DE"/>
          </a:p>
        </p:txBody>
      </p:sp>
      <p:sp>
        <p:nvSpPr>
          <p:cNvPr id="518531898" name="Textplatzhalter 2"/>
          <p:cNvSpPr>
            <a:spLocks noGrp="1"/>
          </p:cNvSpPr>
          <p:nvPr>
            <p:ph type="body" sz="quarter" idx="13"/>
          </p:nvPr>
        </p:nvSpPr>
        <p:spPr bwMode="auto">
          <a:xfrm>
            <a:off x="550863" y="2205038"/>
            <a:ext cx="11095380" cy="3456210"/>
          </a:xfrm>
        </p:spPr>
        <p:txBody>
          <a:bodyPr/>
          <a:lstStyle/>
          <a:p>
            <a:pPr marL="0" lvl="1" indent="0">
              <a:lnSpc>
                <a:spcPct val="100000"/>
              </a:lnSpc>
              <a:buNone/>
              <a:defRPr/>
            </a:pPr>
            <a:r>
              <a:rPr lang="de-DE" sz="2000" b="1" dirty="0"/>
              <a:t>Modellorganismus in der Ökotoxikologie – Daphnien-Test</a:t>
            </a:r>
            <a:endParaRPr sz="2000" dirty="0"/>
          </a:p>
          <a:p>
            <a:pPr marL="342900" lvl="1" indent="-342900">
              <a:lnSpc>
                <a:spcPct val="100000"/>
              </a:lnSpc>
              <a:buFont typeface="Arial" panose="020B0604020202020204" pitchFamily="34" charset="0"/>
              <a:buChar char="•"/>
              <a:defRPr/>
            </a:pPr>
            <a:r>
              <a:rPr lang="de-DE" sz="1800" dirty="0"/>
              <a:t>Ökotoxikologischer Test</a:t>
            </a:r>
            <a:endParaRPr sz="1400" dirty="0"/>
          </a:p>
          <a:p>
            <a:pPr marL="342900" lvl="1" indent="-342900">
              <a:lnSpc>
                <a:spcPct val="100000"/>
              </a:lnSpc>
              <a:buFont typeface="Arial" panose="020B0604020202020204" pitchFamily="34" charset="0"/>
              <a:buChar char="•"/>
              <a:defRPr/>
            </a:pPr>
            <a:r>
              <a:rPr lang="de-DE" sz="1800" dirty="0"/>
              <a:t>Bestimmung der Zahl der Wasserflöhe, die sich bei verschiedenen hoch konzentrierten wässrigen Lösungen der Testsubstanz nach einer bestimmten Zeit (akute Toxizität nach 24-48 h, chronische Toxizität nach mehreren Tagen) nicht mehr bewegen (und daraufhin sterben)</a:t>
            </a:r>
            <a:endParaRPr sz="1400" dirty="0"/>
          </a:p>
          <a:p>
            <a:pPr marL="342900" lvl="1" indent="-342900">
              <a:lnSpc>
                <a:spcPct val="100000"/>
              </a:lnSpc>
              <a:buFont typeface="Arial" panose="020B0604020202020204" pitchFamily="34" charset="0"/>
              <a:buChar char="•"/>
              <a:defRPr/>
            </a:pPr>
            <a:r>
              <a:rPr lang="de-DE" sz="1800" dirty="0"/>
              <a:t>EC</a:t>
            </a:r>
            <a:r>
              <a:rPr lang="de-DE" sz="1800" baseline="-25000" dirty="0"/>
              <a:t>50</a:t>
            </a:r>
            <a:r>
              <a:rPr lang="de-DE" sz="1800" dirty="0"/>
              <a:t>-Wert (</a:t>
            </a:r>
            <a:r>
              <a:rPr lang="de-DE" sz="1800" b="1" dirty="0" err="1"/>
              <a:t>e</a:t>
            </a:r>
            <a:r>
              <a:rPr lang="de-DE" sz="1800" dirty="0" err="1"/>
              <a:t>ffective</a:t>
            </a:r>
            <a:r>
              <a:rPr lang="de-DE" sz="1800" dirty="0"/>
              <a:t> </a:t>
            </a:r>
            <a:r>
              <a:rPr lang="de-DE" sz="1800" b="1" dirty="0" err="1"/>
              <a:t>c</a:t>
            </a:r>
            <a:r>
              <a:rPr lang="de-DE" sz="1800" dirty="0" err="1"/>
              <a:t>oncentration</a:t>
            </a:r>
            <a:r>
              <a:rPr lang="de-DE" sz="1800" dirty="0"/>
              <a:t>): Konzentration, bei der 50% der Versuchsorganismen immobil werden (und sich auch binnen 15 Sek. Nach leichtem Schütteln des Testbehälters nicht wieder bewegen)</a:t>
            </a:r>
            <a:endParaRPr sz="1400" dirty="0"/>
          </a:p>
        </p:txBody>
      </p:sp>
      <p:sp>
        <p:nvSpPr>
          <p:cNvPr id="2077657058"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1994588662"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20</a:t>
            </a:fld>
            <a:endParaRPr lang="de-DE"/>
          </a:p>
        </p:txBody>
      </p:sp>
    </p:spTree>
    <p:extLst>
      <p:ext uri="{BB962C8B-B14F-4D97-AF65-F5344CB8AC3E}">
        <p14:creationId xmlns:p14="http://schemas.microsoft.com/office/powerpoint/2010/main" val="1274350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853189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853189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853189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75186505" name="Titel 1"/>
          <p:cNvSpPr>
            <a:spLocks noGrp="1"/>
          </p:cNvSpPr>
          <p:nvPr>
            <p:ph type="title"/>
          </p:nvPr>
        </p:nvSpPr>
        <p:spPr bwMode="auto"/>
        <p:txBody>
          <a:bodyPr/>
          <a:lstStyle/>
          <a:p>
            <a:pPr>
              <a:defRPr/>
            </a:pPr>
            <a:r>
              <a:rPr lang="de-DE"/>
              <a:t>Arbeitsphase</a:t>
            </a:r>
            <a:endParaRPr/>
          </a:p>
        </p:txBody>
      </p:sp>
      <p:pic>
        <p:nvPicPr>
          <p:cNvPr id="1170292952" name="Grafik 3"/>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6399356" y="2312875"/>
            <a:ext cx="1224136" cy="1224136"/>
          </a:xfrm>
          <a:prstGeom prst="rect">
            <a:avLst/>
          </a:prstGeom>
        </p:spPr>
      </p:pic>
    </p:spTree>
    <p:extLst>
      <p:ext uri="{BB962C8B-B14F-4D97-AF65-F5344CB8AC3E}">
        <p14:creationId xmlns:p14="http://schemas.microsoft.com/office/powerpoint/2010/main" val="22584996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49693446" name="Titel 9"/>
          <p:cNvSpPr>
            <a:spLocks noGrp="1"/>
          </p:cNvSpPr>
          <p:nvPr>
            <p:ph type="title"/>
          </p:nvPr>
        </p:nvSpPr>
        <p:spPr bwMode="auto"/>
        <p:txBody>
          <a:bodyPr/>
          <a:lstStyle/>
          <a:p>
            <a:pPr>
              <a:defRPr/>
            </a:pPr>
            <a:r>
              <a:rPr lang="de-DE" dirty="0">
                <a:solidFill>
                  <a:schemeClr val="bg1"/>
                </a:solidFill>
              </a:rPr>
              <a:t>Das Experiment</a:t>
            </a:r>
            <a:endParaRPr dirty="0">
              <a:solidFill>
                <a:schemeClr val="bg1"/>
              </a:solidFill>
            </a:endParaRPr>
          </a:p>
        </p:txBody>
      </p:sp>
      <p:sp>
        <p:nvSpPr>
          <p:cNvPr id="2100431278" name="Datumsplatzhalter 2"/>
          <p:cNvSpPr>
            <a:spLocks noGrp="1"/>
          </p:cNvSpPr>
          <p:nvPr>
            <p:ph type="dt" sz="half" idx="14"/>
          </p:nvPr>
        </p:nvSpPr>
        <p:spPr bwMode="auto"/>
        <p:txBody>
          <a:bodyPr/>
          <a:lstStyle/>
          <a:p>
            <a:pPr>
              <a:defRPr/>
            </a:pPr>
            <a:fld id="{A17427CF-F1E8-4629-8C7E-1DA4A74AC190}" type="datetime1">
              <a:rPr lang="de-DE"/>
              <a:t>23.09.2025</a:t>
            </a:fld>
            <a:endParaRPr lang="de-DE"/>
          </a:p>
        </p:txBody>
      </p:sp>
      <p:sp>
        <p:nvSpPr>
          <p:cNvPr id="1703004324" name="Foliennummernplatzhalter 3"/>
          <p:cNvSpPr>
            <a:spLocks noGrp="1"/>
          </p:cNvSpPr>
          <p:nvPr>
            <p:ph type="sldNum" sz="quarter" idx="16"/>
          </p:nvPr>
        </p:nvSpPr>
        <p:spPr bwMode="auto"/>
        <p:txBody>
          <a:bodyPr/>
          <a:lstStyle/>
          <a:p>
            <a:pPr>
              <a:defRPr/>
            </a:pPr>
            <a:r>
              <a:rPr lang="de-DE"/>
              <a:t>Seite </a:t>
            </a:r>
            <a:fld id="{CE6CAF4D-DD0D-4F34-9F3A-F974D54A280A}" type="slidenum">
              <a:rPr lang="de-DE"/>
              <a:t>22</a:t>
            </a:fld>
            <a:endParaRPr lang="de-DE"/>
          </a:p>
        </p:txBody>
      </p:sp>
      <p:sp>
        <p:nvSpPr>
          <p:cNvPr id="706409619" name="Tabellenplatzhalter 4"/>
          <p:cNvSpPr>
            <a:spLocks noGrp="1"/>
          </p:cNvSpPr>
          <p:nvPr>
            <p:ph type="tbl" sz="quarter" idx="4294967295"/>
          </p:nvPr>
        </p:nvSpPr>
        <p:spPr bwMode="auto">
          <a:xfrm>
            <a:off x="550863" y="2205038"/>
            <a:ext cx="11358562" cy="1301750"/>
          </a:xfrm>
        </p:spPr>
        <p:txBody>
          <a:bodyPr/>
          <a:lstStyle/>
          <a:p>
            <a:pPr>
              <a:lnSpc>
                <a:spcPct val="120000"/>
              </a:lnSpc>
              <a:spcBef>
                <a:spcPts val="1200"/>
              </a:spcBef>
              <a:spcAft>
                <a:spcPts val="600"/>
              </a:spcAft>
              <a:defRPr/>
            </a:pPr>
            <a:r>
              <a:rPr lang="de-DE" sz="2400" b="1" dirty="0">
                <a:solidFill>
                  <a:srgbClr val="000000"/>
                </a:solidFill>
                <a:latin typeface="+mn-lt"/>
              </a:rPr>
              <a:t>Forschungsfrage</a:t>
            </a:r>
            <a:endParaRPr lang="de-DE" sz="1800" b="1" dirty="0">
              <a:latin typeface="+mn-lt"/>
            </a:endParaRPr>
          </a:p>
          <a:p>
            <a:pPr algn="just">
              <a:lnSpc>
                <a:spcPct val="120000"/>
              </a:lnSpc>
              <a:spcBef>
                <a:spcPts val="300"/>
              </a:spcBef>
              <a:spcAft>
                <a:spcPts val="300"/>
              </a:spcAft>
              <a:defRPr/>
            </a:pPr>
            <a:r>
              <a:rPr lang="de-DE" sz="2400" dirty="0">
                <a:solidFill>
                  <a:srgbClr val="000000"/>
                </a:solidFill>
                <a:latin typeface="+mn-lt"/>
              </a:rPr>
              <a:t>Wie verändert sich die Herzschlagfrequenz von Wasserflöhen bei der Zugabe eines Pflanzenschutzmittels mit verschiedenen Konzentrationen des Wirkstoffs </a:t>
            </a:r>
            <a:r>
              <a:rPr lang="de-DE" sz="2400" dirty="0" err="1">
                <a:solidFill>
                  <a:srgbClr val="000000"/>
                </a:solidFill>
                <a:latin typeface="+mn-lt"/>
              </a:rPr>
              <a:t>Flupyradifuron</a:t>
            </a:r>
            <a:r>
              <a:rPr lang="de-DE" sz="2400" dirty="0">
                <a:solidFill>
                  <a:srgbClr val="000000"/>
                </a:solidFill>
                <a:latin typeface="+mn-lt"/>
              </a:rPr>
              <a:t>?</a:t>
            </a:r>
            <a:endParaRPr lang="de-DE" sz="1800" dirty="0">
              <a:latin typeface="+mn-lt"/>
            </a:endParaRPr>
          </a:p>
          <a:p>
            <a:pPr>
              <a:defRPr/>
            </a:pPr>
            <a:endParaRPr lang="de-DE" dirty="0"/>
          </a:p>
        </p:txBody>
      </p:sp>
    </p:spTree>
    <p:extLst>
      <p:ext uri="{BB962C8B-B14F-4D97-AF65-F5344CB8AC3E}">
        <p14:creationId xmlns:p14="http://schemas.microsoft.com/office/powerpoint/2010/main" val="39875258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97836277" name="Titel 1"/>
          <p:cNvSpPr>
            <a:spLocks noGrp="1"/>
          </p:cNvSpPr>
          <p:nvPr>
            <p:ph type="title"/>
          </p:nvPr>
        </p:nvSpPr>
        <p:spPr bwMode="auto"/>
        <p:txBody>
          <a:bodyPr/>
          <a:lstStyle/>
          <a:p>
            <a:pPr>
              <a:defRPr/>
            </a:pPr>
            <a:r>
              <a:rPr lang="de-DE" dirty="0"/>
              <a:t>Counter-App installieren</a:t>
            </a:r>
            <a:endParaRPr dirty="0"/>
          </a:p>
        </p:txBody>
      </p:sp>
      <p:sp>
        <p:nvSpPr>
          <p:cNvPr id="266190970" name="Textplatzhalter 2"/>
          <p:cNvSpPr>
            <a:spLocks noGrp="1"/>
          </p:cNvSpPr>
          <p:nvPr>
            <p:ph type="body" sz="quarter" idx="13"/>
          </p:nvPr>
        </p:nvSpPr>
        <p:spPr bwMode="auto"/>
        <p:txBody>
          <a:bodyPr/>
          <a:lstStyle/>
          <a:p>
            <a:pPr>
              <a:defRPr/>
            </a:pPr>
            <a:r>
              <a:rPr lang="de-DE" dirty="0"/>
              <a:t>oder online im Browser:</a:t>
            </a:r>
            <a:endParaRPr dirty="0"/>
          </a:p>
          <a:p>
            <a:pPr>
              <a:defRPr/>
            </a:pPr>
            <a:endParaRPr lang="de-DE" dirty="0"/>
          </a:p>
        </p:txBody>
      </p:sp>
      <p:sp>
        <p:nvSpPr>
          <p:cNvPr id="444878910" name="Datumsplatzhalter 3"/>
          <p:cNvSpPr>
            <a:spLocks noGrp="1"/>
          </p:cNvSpPr>
          <p:nvPr>
            <p:ph type="dt" sz="half" idx="14"/>
          </p:nvPr>
        </p:nvSpPr>
        <p:spPr bwMode="auto"/>
        <p:txBody>
          <a:bodyPr/>
          <a:lstStyle/>
          <a:p>
            <a:pPr>
              <a:defRPr/>
            </a:pPr>
            <a:fld id="{9B23BDE9-A4A7-4E3E-91C7-6857BD953C07}" type="datetime1">
              <a:rPr lang="de-DE"/>
              <a:t>23.09.2025</a:t>
            </a:fld>
            <a:endParaRPr lang="de-DE"/>
          </a:p>
        </p:txBody>
      </p:sp>
      <p:sp>
        <p:nvSpPr>
          <p:cNvPr id="1127460687" name="Foliennummernplatzhalter 4"/>
          <p:cNvSpPr>
            <a:spLocks noGrp="1"/>
          </p:cNvSpPr>
          <p:nvPr>
            <p:ph type="sldNum" sz="quarter" idx="16"/>
          </p:nvPr>
        </p:nvSpPr>
        <p:spPr bwMode="auto"/>
        <p:txBody>
          <a:bodyPr/>
          <a:lstStyle/>
          <a:p>
            <a:pPr>
              <a:defRPr/>
            </a:pPr>
            <a:r>
              <a:rPr lang="de-DE"/>
              <a:t>Seite </a:t>
            </a:r>
            <a:fld id="{CE6CAF4D-DD0D-4F34-9F3A-F974D54A280A}" type="slidenum">
              <a:rPr lang="de-DE"/>
              <a:t>23</a:t>
            </a:fld>
            <a:endParaRPr lang="de-DE"/>
          </a:p>
        </p:txBody>
      </p:sp>
      <p:pic>
        <p:nvPicPr>
          <p:cNvPr id="302180960" name="Grafik 7"/>
          <p:cNvPicPr>
            <a:picLocks noChangeAspect="1"/>
          </p:cNvPicPr>
          <p:nvPr/>
        </p:nvPicPr>
        <p:blipFill>
          <a:blip r:embed="rId3"/>
          <a:stretch/>
        </p:blipFill>
        <p:spPr bwMode="auto">
          <a:xfrm>
            <a:off x="1328738" y="2897795"/>
            <a:ext cx="2917825" cy="2963180"/>
          </a:xfrm>
          <a:prstGeom prst="rect">
            <a:avLst/>
          </a:prstGeom>
        </p:spPr>
      </p:pic>
      <p:pic>
        <p:nvPicPr>
          <p:cNvPr id="1862299017" name="Grafik 9"/>
          <p:cNvPicPr>
            <a:picLocks noChangeAspect="1"/>
          </p:cNvPicPr>
          <p:nvPr/>
        </p:nvPicPr>
        <p:blipFill>
          <a:blip r:embed="rId4"/>
          <a:stretch/>
        </p:blipFill>
        <p:spPr bwMode="auto">
          <a:xfrm>
            <a:off x="6112086" y="1700808"/>
            <a:ext cx="4954839" cy="1572965"/>
          </a:xfrm>
          <a:prstGeom prst="rect">
            <a:avLst/>
          </a:prstGeom>
        </p:spPr>
      </p:pic>
    </p:spTree>
    <p:extLst>
      <p:ext uri="{BB962C8B-B14F-4D97-AF65-F5344CB8AC3E}">
        <p14:creationId xmlns:p14="http://schemas.microsoft.com/office/powerpoint/2010/main" val="21569112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146061262" name="Titel 1"/>
          <p:cNvSpPr>
            <a:spLocks noGrp="1"/>
          </p:cNvSpPr>
          <p:nvPr>
            <p:ph type="title"/>
          </p:nvPr>
        </p:nvSpPr>
        <p:spPr bwMode="auto"/>
        <p:txBody>
          <a:bodyPr/>
          <a:lstStyle/>
          <a:p>
            <a:pPr>
              <a:defRPr/>
            </a:pPr>
            <a:r>
              <a:rPr lang="de-DE" dirty="0"/>
              <a:t>Videobearbeitung </a:t>
            </a:r>
            <a:endParaRPr dirty="0"/>
          </a:p>
        </p:txBody>
      </p:sp>
      <p:sp>
        <p:nvSpPr>
          <p:cNvPr id="262281054" name="Textplatzhalter 2"/>
          <p:cNvSpPr>
            <a:spLocks noGrp="1"/>
          </p:cNvSpPr>
          <p:nvPr>
            <p:ph type="body" sz="quarter" idx="13"/>
          </p:nvPr>
        </p:nvSpPr>
        <p:spPr bwMode="auto"/>
        <p:txBody>
          <a:bodyPr/>
          <a:lstStyle/>
          <a:p>
            <a:pPr>
              <a:defRPr/>
            </a:pPr>
            <a:r>
              <a:rPr lang="de-DE" dirty="0"/>
              <a:t>Apps für Smartphones</a:t>
            </a:r>
          </a:p>
          <a:p>
            <a:pPr marL="285750" indent="-285750">
              <a:buFont typeface="Arial" panose="020B0604020202020204" pitchFamily="34" charset="0"/>
              <a:buChar char="•"/>
              <a:defRPr/>
            </a:pPr>
            <a:r>
              <a:rPr lang="de-DE" dirty="0"/>
              <a:t>„Slow Motion“ im Apple App Store</a:t>
            </a:r>
            <a:endParaRPr dirty="0"/>
          </a:p>
          <a:p>
            <a:pPr>
              <a:defRPr/>
            </a:pPr>
            <a:endParaRPr lang="de-DE" dirty="0"/>
          </a:p>
          <a:p>
            <a:pPr>
              <a:defRPr/>
            </a:pPr>
            <a:endParaRPr lang="de-DE" dirty="0"/>
          </a:p>
          <a:p>
            <a:pPr marL="285750" indent="-285750">
              <a:buFont typeface="Arial" panose="020B0604020202020204" pitchFamily="34" charset="0"/>
              <a:buChar char="•"/>
              <a:defRPr/>
            </a:pPr>
            <a:r>
              <a:rPr lang="de-DE" dirty="0"/>
              <a:t>„Slow Motion“ im Google Playstore</a:t>
            </a:r>
            <a:endParaRPr dirty="0"/>
          </a:p>
          <a:p>
            <a:pPr>
              <a:defRPr/>
            </a:pPr>
            <a:endParaRPr lang="de-DE" dirty="0"/>
          </a:p>
          <a:p>
            <a:pPr>
              <a:defRPr/>
            </a:pPr>
            <a:endParaRPr lang="de-DE" dirty="0"/>
          </a:p>
        </p:txBody>
      </p:sp>
      <p:sp>
        <p:nvSpPr>
          <p:cNvPr id="1884362069" name="Datumsplatzhalter 3"/>
          <p:cNvSpPr>
            <a:spLocks noGrp="1"/>
          </p:cNvSpPr>
          <p:nvPr>
            <p:ph type="dt" sz="half" idx="14"/>
          </p:nvPr>
        </p:nvSpPr>
        <p:spPr bwMode="auto"/>
        <p:txBody>
          <a:bodyPr/>
          <a:lstStyle/>
          <a:p>
            <a:pPr>
              <a:defRPr/>
            </a:pPr>
            <a:fld id="{9B23BDE9-A4A7-4E3E-91C7-6857BD953C07}" type="datetime1">
              <a:rPr lang="de-DE"/>
              <a:t>23.09.2025</a:t>
            </a:fld>
            <a:endParaRPr lang="de-DE"/>
          </a:p>
        </p:txBody>
      </p:sp>
      <p:sp>
        <p:nvSpPr>
          <p:cNvPr id="153191274" name="Foliennummernplatzhalter 4"/>
          <p:cNvSpPr>
            <a:spLocks noGrp="1"/>
          </p:cNvSpPr>
          <p:nvPr>
            <p:ph type="sldNum" sz="quarter" idx="16"/>
          </p:nvPr>
        </p:nvSpPr>
        <p:spPr bwMode="auto"/>
        <p:txBody>
          <a:bodyPr/>
          <a:lstStyle/>
          <a:p>
            <a:pPr>
              <a:defRPr/>
            </a:pPr>
            <a:r>
              <a:rPr lang="de-DE"/>
              <a:t>Seite </a:t>
            </a:r>
            <a:fld id="{CE6CAF4D-DD0D-4F34-9F3A-F974D54A280A}" type="slidenum">
              <a:rPr lang="de-DE"/>
              <a:t>24</a:t>
            </a:fld>
            <a:endParaRPr lang="de-DE"/>
          </a:p>
        </p:txBody>
      </p:sp>
      <p:pic>
        <p:nvPicPr>
          <p:cNvPr id="1667273613" name="WhatsApp Video 2024-11-27 at 13.39.2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p:blipFill>
        <p:spPr bwMode="auto">
          <a:xfrm>
            <a:off x="8074578" y="1618361"/>
            <a:ext cx="1996688" cy="4232564"/>
          </a:xfrm>
          <a:prstGeom prst="rect">
            <a:avLst/>
          </a:prstGeom>
        </p:spPr>
      </p:pic>
    </p:spTree>
    <p:extLst>
      <p:ext uri="{BB962C8B-B14F-4D97-AF65-F5344CB8AC3E}">
        <p14:creationId xmlns:p14="http://schemas.microsoft.com/office/powerpoint/2010/main" val="410488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983" fill="hold"/>
                                        <p:tgtEl>
                                          <p:spTgt spid="166727361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667273613"/>
                </p:tgtEl>
              </p:cMediaNode>
            </p:video>
            <p:seq concurrent="1" nextAc="seek">
              <p:cTn id="8" restart="whenNotActive" fill="hold" evtFilter="cancelBubble" nodeType="interactiveSeq">
                <p:stCondLst>
                  <p:cond evt="onClick" delay="0">
                    <p:tgtEl>
                      <p:spTgt spid="166727361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667273613"/>
                                        </p:tgtEl>
                                      </p:cBhvr>
                                    </p:cmd>
                                  </p:childTnLst>
                                </p:cTn>
                              </p:par>
                            </p:childTnLst>
                          </p:cTn>
                        </p:par>
                      </p:childTnLst>
                    </p:cTn>
                  </p:par>
                </p:childTnLst>
              </p:cTn>
              <p:nextCondLst>
                <p:cond evt="onClick" delay="0">
                  <p:tgtEl>
                    <p:spTgt spid="1667273613"/>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813238544" name="Titel 1"/>
          <p:cNvSpPr>
            <a:spLocks noGrp="1"/>
          </p:cNvSpPr>
          <p:nvPr>
            <p:ph type="title"/>
          </p:nvPr>
        </p:nvSpPr>
        <p:spPr bwMode="auto"/>
        <p:txBody>
          <a:bodyPr/>
          <a:lstStyle/>
          <a:p>
            <a:pPr>
              <a:defRPr/>
            </a:pPr>
            <a:r>
              <a:rPr lang="de-DE"/>
              <a:t>Arbeitsphase</a:t>
            </a:r>
            <a:endParaRPr/>
          </a:p>
        </p:txBody>
      </p:sp>
      <p:sp>
        <p:nvSpPr>
          <p:cNvPr id="337034567"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294289923"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25</a:t>
            </a:fld>
            <a:endParaRPr lang="de-DE"/>
          </a:p>
        </p:txBody>
      </p:sp>
      <p:pic>
        <p:nvPicPr>
          <p:cNvPr id="351990480" name="Grafik 5"/>
          <p:cNvPicPr>
            <a:picLocks noChangeAspect="1"/>
          </p:cNvPicPr>
          <p:nvPr/>
        </p:nvPicPr>
        <p:blipFill>
          <a:blip r:embed="rId3"/>
          <a:srcRect t="27951" b="5251"/>
          <a:stretch/>
        </p:blipFill>
        <p:spPr bwMode="auto">
          <a:xfrm>
            <a:off x="1168701" y="1528301"/>
            <a:ext cx="8220456" cy="4580935"/>
          </a:xfrm>
          <a:prstGeom prst="rect">
            <a:avLst/>
          </a:prstGeom>
        </p:spPr>
      </p:pic>
    </p:spTree>
    <p:extLst>
      <p:ext uri="{BB962C8B-B14F-4D97-AF65-F5344CB8AC3E}">
        <p14:creationId xmlns:p14="http://schemas.microsoft.com/office/powerpoint/2010/main" val="9317304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7942987" name="Titel 1"/>
          <p:cNvSpPr>
            <a:spLocks noGrp="1"/>
          </p:cNvSpPr>
          <p:nvPr>
            <p:ph type="title"/>
          </p:nvPr>
        </p:nvSpPr>
        <p:spPr bwMode="auto"/>
        <p:txBody>
          <a:bodyPr/>
          <a:lstStyle/>
          <a:p>
            <a:pPr>
              <a:defRPr/>
            </a:pPr>
            <a:r>
              <a:rPr lang="de-DE"/>
              <a:t>Arbeitsphase</a:t>
            </a:r>
            <a:endParaRPr/>
          </a:p>
        </p:txBody>
      </p:sp>
      <p:sp>
        <p:nvSpPr>
          <p:cNvPr id="495983162"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761991705"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26</a:t>
            </a:fld>
            <a:endParaRPr lang="de-DE"/>
          </a:p>
        </p:txBody>
      </p:sp>
      <p:pic>
        <p:nvPicPr>
          <p:cNvPr id="360973729" name="Grafik 2"/>
          <p:cNvPicPr>
            <a:picLocks noChangeAspect="1"/>
          </p:cNvPicPr>
          <p:nvPr/>
        </p:nvPicPr>
        <p:blipFill rotWithShape="1">
          <a:blip r:embed="rId3"/>
          <a:srcRect b="49714"/>
          <a:stretch/>
        </p:blipFill>
        <p:spPr bwMode="auto">
          <a:xfrm>
            <a:off x="1328738" y="1751546"/>
            <a:ext cx="8487960" cy="2146084"/>
          </a:xfrm>
          <a:prstGeom prst="rect">
            <a:avLst/>
          </a:prstGeom>
        </p:spPr>
      </p:pic>
      <p:pic>
        <p:nvPicPr>
          <p:cNvPr id="2" name="Grafik 1">
            <a:extLst>
              <a:ext uri="{FF2B5EF4-FFF2-40B4-BE49-F238E27FC236}">
                <a16:creationId xmlns:a16="http://schemas.microsoft.com/office/drawing/2014/main" id="{22C5D2E7-E73F-4D69-A5DF-41CE436D5EC4}"/>
              </a:ext>
            </a:extLst>
          </p:cNvPr>
          <p:cNvPicPr>
            <a:picLocks noChangeAspect="1"/>
          </p:cNvPicPr>
          <p:nvPr/>
        </p:nvPicPr>
        <p:blipFill>
          <a:blip r:embed="rId4"/>
          <a:stretch>
            <a:fillRect/>
          </a:stretch>
        </p:blipFill>
        <p:spPr>
          <a:xfrm>
            <a:off x="1569193" y="3920490"/>
            <a:ext cx="8331857" cy="2146084"/>
          </a:xfrm>
          <a:prstGeom prst="rect">
            <a:avLst/>
          </a:prstGeom>
        </p:spPr>
      </p:pic>
    </p:spTree>
    <p:extLst>
      <p:ext uri="{BB962C8B-B14F-4D97-AF65-F5344CB8AC3E}">
        <p14:creationId xmlns:p14="http://schemas.microsoft.com/office/powerpoint/2010/main" val="18403637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134328254" name="Titel 1"/>
          <p:cNvSpPr>
            <a:spLocks noGrp="1"/>
          </p:cNvSpPr>
          <p:nvPr>
            <p:ph type="title"/>
          </p:nvPr>
        </p:nvSpPr>
        <p:spPr bwMode="auto"/>
        <p:txBody>
          <a:bodyPr/>
          <a:lstStyle/>
          <a:p>
            <a:pPr>
              <a:defRPr/>
            </a:pPr>
            <a:r>
              <a:rPr lang="de-DE" dirty="0">
                <a:solidFill>
                  <a:schemeClr val="bg1"/>
                </a:solidFill>
              </a:rPr>
              <a:t>Arbeitsphase</a:t>
            </a:r>
            <a:endParaRPr dirty="0">
              <a:solidFill>
                <a:schemeClr val="bg1"/>
              </a:solidFill>
            </a:endParaRPr>
          </a:p>
        </p:txBody>
      </p:sp>
      <p:sp>
        <p:nvSpPr>
          <p:cNvPr id="2078751776" name="Textplatzhalter 2"/>
          <p:cNvSpPr>
            <a:spLocks noGrp="1"/>
          </p:cNvSpPr>
          <p:nvPr>
            <p:ph type="body" sz="quarter" idx="13"/>
          </p:nvPr>
        </p:nvSpPr>
        <p:spPr bwMode="auto"/>
        <p:txBody>
          <a:bodyPr/>
          <a:lstStyle/>
          <a:p>
            <a:pPr>
              <a:defRPr/>
            </a:pPr>
            <a:r>
              <a:rPr lang="de-DE" sz="1800" dirty="0">
                <a:solidFill>
                  <a:schemeClr val="bg1"/>
                </a:solidFill>
              </a:rPr>
              <a:t>Insgesamt wird mit 3 Ansätzen experimentiert. Jede Gruppe setzt 2 davon an:</a:t>
            </a:r>
            <a:endParaRPr lang="de-DE" sz="1800" b="1" dirty="0">
              <a:solidFill>
                <a:schemeClr val="bg1"/>
              </a:solidFill>
            </a:endParaRPr>
          </a:p>
          <a:p>
            <a:pPr marL="0" lvl="1" indent="0">
              <a:buNone/>
              <a:defRPr/>
            </a:pPr>
            <a:r>
              <a:rPr lang="de-DE" sz="1600" dirty="0">
                <a:solidFill>
                  <a:schemeClr val="bg1"/>
                </a:solidFill>
              </a:rPr>
              <a:t>	</a:t>
            </a:r>
            <a:r>
              <a:rPr lang="de-DE" sz="1800" dirty="0">
                <a:solidFill>
                  <a:schemeClr val="bg1"/>
                </a:solidFill>
              </a:rPr>
              <a:t>Daphnie in…</a:t>
            </a:r>
            <a:endParaRPr sz="1400" dirty="0">
              <a:solidFill>
                <a:schemeClr val="bg1"/>
              </a:solidFill>
            </a:endParaRPr>
          </a:p>
          <a:p>
            <a:pPr marL="1333500" lvl="4" indent="-342900">
              <a:buFont typeface="+mj-lt"/>
              <a:buAutoNum type="arabicPeriod"/>
              <a:defRPr/>
            </a:pPr>
            <a:r>
              <a:rPr lang="de-DE" sz="1400" dirty="0">
                <a:solidFill>
                  <a:schemeClr val="bg1"/>
                </a:solidFill>
              </a:rPr>
              <a:t>Nährlösung </a:t>
            </a:r>
            <a:endParaRPr sz="1400" dirty="0">
              <a:solidFill>
                <a:schemeClr val="bg1"/>
              </a:solidFill>
            </a:endParaRPr>
          </a:p>
          <a:p>
            <a:pPr marL="1333500" lvl="4" indent="-342900">
              <a:buFont typeface="+mj-lt"/>
              <a:buAutoNum type="arabicPeriod"/>
              <a:defRPr/>
            </a:pPr>
            <a:r>
              <a:rPr lang="de-DE" sz="1400" dirty="0">
                <a:solidFill>
                  <a:schemeClr val="bg1"/>
                </a:solidFill>
              </a:rPr>
              <a:t>Wirkstofflösung </a:t>
            </a:r>
            <a:endParaRPr sz="1400" dirty="0">
              <a:solidFill>
                <a:schemeClr val="bg1"/>
              </a:solidFill>
            </a:endParaRPr>
          </a:p>
          <a:p>
            <a:pPr marL="1333500" lvl="4" indent="-342900">
              <a:buFont typeface="+mj-lt"/>
              <a:buAutoNum type="arabicPeriod"/>
              <a:defRPr/>
            </a:pPr>
            <a:r>
              <a:rPr lang="de-DE" sz="1400" dirty="0">
                <a:solidFill>
                  <a:schemeClr val="bg1"/>
                </a:solidFill>
              </a:rPr>
              <a:t>Konzentrierte Wirkstofflösung</a:t>
            </a:r>
            <a:endParaRPr sz="1400" dirty="0">
              <a:solidFill>
                <a:schemeClr val="bg1"/>
              </a:solidFill>
            </a:endParaRPr>
          </a:p>
          <a:p>
            <a:pPr>
              <a:defRPr/>
            </a:pPr>
            <a:r>
              <a:rPr lang="de-DE" sz="1800" dirty="0">
                <a:solidFill>
                  <a:schemeClr val="bg1"/>
                </a:solidFill>
              </a:rPr>
              <a:t>Dabei ist folgender Zeitplan einzuhalten:</a:t>
            </a:r>
            <a:endParaRPr sz="1400" dirty="0">
              <a:solidFill>
                <a:schemeClr val="bg1"/>
              </a:solidFill>
            </a:endParaRPr>
          </a:p>
          <a:p>
            <a:pPr>
              <a:defRPr/>
            </a:pPr>
            <a:endParaRPr lang="de-DE" sz="2000" dirty="0">
              <a:solidFill>
                <a:schemeClr val="bg1"/>
              </a:solidFill>
            </a:endParaRPr>
          </a:p>
          <a:p>
            <a:pPr>
              <a:defRPr/>
            </a:pPr>
            <a:endParaRPr lang="de-DE" sz="2000" dirty="0">
              <a:solidFill>
                <a:schemeClr val="bg1"/>
              </a:solidFill>
            </a:endParaRPr>
          </a:p>
          <a:p>
            <a:pPr>
              <a:defRPr/>
            </a:pPr>
            <a:endParaRPr lang="de-DE" sz="2000" dirty="0">
              <a:solidFill>
                <a:schemeClr val="bg1"/>
              </a:solidFill>
            </a:endParaRPr>
          </a:p>
        </p:txBody>
      </p:sp>
      <p:sp>
        <p:nvSpPr>
          <p:cNvPr id="632744128" name="Datumsplatzhalter 3"/>
          <p:cNvSpPr>
            <a:spLocks noGrp="1"/>
          </p:cNvSpPr>
          <p:nvPr>
            <p:ph type="dt" sz="half" idx="14"/>
          </p:nvPr>
        </p:nvSpPr>
        <p:spPr bwMode="auto"/>
        <p:txBody>
          <a:bodyPr/>
          <a:lstStyle/>
          <a:p>
            <a:pPr>
              <a:defRPr/>
            </a:pPr>
            <a:fld id="{A08205C7-EF53-416F-9DF9-FD7F4C62D28F}" type="datetime1">
              <a:rPr lang="de-DE">
                <a:solidFill>
                  <a:schemeClr val="bg1"/>
                </a:solidFill>
              </a:rPr>
              <a:t>23.09.2025</a:t>
            </a:fld>
            <a:endParaRPr lang="de-DE">
              <a:solidFill>
                <a:schemeClr val="bg1"/>
              </a:solidFill>
            </a:endParaRPr>
          </a:p>
        </p:txBody>
      </p:sp>
      <p:sp>
        <p:nvSpPr>
          <p:cNvPr id="1466189636" name="Foliennummernplatzhalter 17"/>
          <p:cNvSpPr>
            <a:spLocks noGrp="1"/>
          </p:cNvSpPr>
          <p:nvPr>
            <p:ph type="sldNum" sz="quarter" idx="16"/>
          </p:nvPr>
        </p:nvSpPr>
        <p:spPr bwMode="auto"/>
        <p:txBody>
          <a:bodyPr/>
          <a:lstStyle/>
          <a:p>
            <a:pPr>
              <a:defRPr/>
            </a:pPr>
            <a:r>
              <a:rPr lang="de-DE">
                <a:solidFill>
                  <a:schemeClr val="bg1"/>
                </a:solidFill>
              </a:rPr>
              <a:t>Seite </a:t>
            </a:r>
            <a:fld id="{CE6CAF4D-DD0D-4F34-9F3A-F974D54A280A}" type="slidenum">
              <a:rPr lang="de-DE">
                <a:solidFill>
                  <a:schemeClr val="bg1"/>
                </a:solidFill>
              </a:rPr>
              <a:t>27</a:t>
            </a:fld>
            <a:endParaRPr lang="de-DE">
              <a:solidFill>
                <a:schemeClr val="bg1"/>
              </a:solidFill>
            </a:endParaRPr>
          </a:p>
        </p:txBody>
      </p:sp>
      <p:sp>
        <p:nvSpPr>
          <p:cNvPr id="444997102" name="Rechteck: abgerundete Ecken 4"/>
          <p:cNvSpPr/>
          <p:nvPr/>
        </p:nvSpPr>
        <p:spPr bwMode="auto">
          <a:xfrm>
            <a:off x="911424" y="4490800"/>
            <a:ext cx="2376835" cy="576064"/>
          </a:xfrm>
          <a:prstGeom prst="roundRect">
            <a:avLst>
              <a:gd name="adj" fmla="val 16667"/>
            </a:avLst>
          </a:prstGeom>
          <a:solidFill>
            <a:srgbClr val="00E4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2999"/>
              </a:lnSpc>
              <a:defRPr/>
            </a:pPr>
            <a:r>
              <a:rPr lang="de-DE" dirty="0">
                <a:solidFill>
                  <a:schemeClr val="bg1"/>
                </a:solidFill>
              </a:rPr>
              <a:t>1. Teilmessung</a:t>
            </a:r>
            <a:endParaRPr dirty="0">
              <a:solidFill>
                <a:schemeClr val="bg1"/>
              </a:solidFill>
            </a:endParaRPr>
          </a:p>
        </p:txBody>
      </p:sp>
      <p:sp>
        <p:nvSpPr>
          <p:cNvPr id="1678851943" name="Rechteck: abgerundete Ecken 7"/>
          <p:cNvSpPr/>
          <p:nvPr/>
        </p:nvSpPr>
        <p:spPr bwMode="auto">
          <a:xfrm>
            <a:off x="6168579" y="4490800"/>
            <a:ext cx="2376835" cy="576064"/>
          </a:xfrm>
          <a:prstGeom prst="roundRect">
            <a:avLst>
              <a:gd name="adj" fmla="val 16667"/>
            </a:avLst>
          </a:prstGeom>
          <a:solidFill>
            <a:srgbClr val="00E4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2999"/>
              </a:lnSpc>
              <a:defRPr/>
            </a:pPr>
            <a:r>
              <a:rPr lang="de-DE">
                <a:solidFill>
                  <a:schemeClr val="bg1"/>
                </a:solidFill>
              </a:rPr>
              <a:t>2. Teilmessung</a:t>
            </a:r>
            <a:endParaRPr>
              <a:solidFill>
                <a:schemeClr val="bg1"/>
              </a:solidFill>
            </a:endParaRPr>
          </a:p>
        </p:txBody>
      </p:sp>
      <p:cxnSp>
        <p:nvCxnSpPr>
          <p:cNvPr id="1716821929" name="Gerade Verbindung mit Pfeil 8"/>
          <p:cNvCxnSpPr>
            <a:stCxn id="444997102" idx="3"/>
            <a:endCxn id="1678851943" idx="1"/>
          </p:cNvCxnSpPr>
          <p:nvPr/>
        </p:nvCxnSpPr>
        <p:spPr bwMode="auto">
          <a:xfrm>
            <a:off x="3288259" y="4581129"/>
            <a:ext cx="288032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01917776" name="Textfeld 9"/>
          <p:cNvSpPr txBox="1"/>
          <p:nvPr/>
        </p:nvSpPr>
        <p:spPr bwMode="auto">
          <a:xfrm>
            <a:off x="4100730" y="4525097"/>
            <a:ext cx="1255377" cy="255391"/>
          </a:xfrm>
          <a:prstGeom prst="rect">
            <a:avLst/>
          </a:prstGeom>
          <a:noFill/>
        </p:spPr>
        <p:txBody>
          <a:bodyPr wrap="square" lIns="0" tIns="0" rIns="0" bIns="0" rtlCol="0">
            <a:spAutoFit/>
          </a:bodyPr>
          <a:lstStyle/>
          <a:p>
            <a:pPr algn="l">
              <a:lnSpc>
                <a:spcPct val="112999"/>
              </a:lnSpc>
              <a:defRPr/>
            </a:pPr>
            <a:r>
              <a:rPr lang="de-DE" sz="1600" dirty="0">
                <a:solidFill>
                  <a:schemeClr val="bg1"/>
                </a:solidFill>
              </a:rPr>
              <a:t>30 Minuten</a:t>
            </a:r>
            <a:endParaRPr sz="1600" dirty="0">
              <a:solidFill>
                <a:schemeClr val="bg1"/>
              </a:solidFill>
            </a:endParaRPr>
          </a:p>
        </p:txBody>
      </p:sp>
      <p:cxnSp>
        <p:nvCxnSpPr>
          <p:cNvPr id="1677030636" name="Gerade Verbindung mit Pfeil 11"/>
          <p:cNvCxnSpPr/>
          <p:nvPr/>
        </p:nvCxnSpPr>
        <p:spPr bwMode="auto">
          <a:xfrm>
            <a:off x="4727848" y="4725144"/>
            <a:ext cx="0" cy="57606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3407038" name="Textfeld 15"/>
          <p:cNvSpPr txBox="1"/>
          <p:nvPr/>
        </p:nvSpPr>
        <p:spPr bwMode="auto">
          <a:xfrm>
            <a:off x="9247946" y="6019160"/>
            <a:ext cx="1260669" cy="307777"/>
          </a:xfrm>
          <a:prstGeom prst="rect">
            <a:avLst/>
          </a:prstGeom>
          <a:noFill/>
        </p:spPr>
        <p:txBody>
          <a:bodyPr wrap="square" rtlCol="0">
            <a:spAutoFit/>
          </a:bodyPr>
          <a:lstStyle/>
          <a:p>
            <a:pPr>
              <a:defRPr/>
            </a:pPr>
            <a:r>
              <a:rPr lang="de-DE" sz="1400" dirty="0">
                <a:solidFill>
                  <a:schemeClr val="bg1"/>
                </a:solidFill>
              </a:rPr>
              <a:t>Excel Datei</a:t>
            </a:r>
            <a:endParaRPr dirty="0">
              <a:solidFill>
                <a:schemeClr val="bg1"/>
              </a:solidFill>
            </a:endParaRPr>
          </a:p>
        </p:txBody>
      </p:sp>
      <p:sp>
        <p:nvSpPr>
          <p:cNvPr id="1222290534" name="Textfeld 18"/>
          <p:cNvSpPr txBox="1"/>
          <p:nvPr/>
        </p:nvSpPr>
        <p:spPr bwMode="auto">
          <a:xfrm>
            <a:off x="3503712" y="5373216"/>
            <a:ext cx="2458747" cy="830997"/>
          </a:xfrm>
          <a:prstGeom prst="rect">
            <a:avLst/>
          </a:prstGeom>
          <a:noFill/>
        </p:spPr>
        <p:txBody>
          <a:bodyPr wrap="square" rtlCol="0">
            <a:spAutoFit/>
          </a:bodyPr>
          <a:lstStyle/>
          <a:p>
            <a:pPr algn="ctr">
              <a:defRPr/>
            </a:pPr>
            <a:r>
              <a:rPr lang="de-DE" sz="1600" dirty="0">
                <a:solidFill>
                  <a:schemeClr val="bg1"/>
                </a:solidFill>
              </a:rPr>
              <a:t>Auswertung Videografiertes Experiment</a:t>
            </a:r>
            <a:endParaRPr sz="1600" dirty="0">
              <a:solidFill>
                <a:schemeClr val="bg1"/>
              </a:solidFill>
            </a:endParaRPr>
          </a:p>
        </p:txBody>
      </p:sp>
      <p:sp>
        <p:nvSpPr>
          <p:cNvPr id="3" name="Textfeld 2">
            <a:extLst>
              <a:ext uri="{FF2B5EF4-FFF2-40B4-BE49-F238E27FC236}">
                <a16:creationId xmlns:a16="http://schemas.microsoft.com/office/drawing/2014/main" id="{A2DFB3C2-246D-4CF2-BA28-3F9F880ECEB9}"/>
              </a:ext>
            </a:extLst>
          </p:cNvPr>
          <p:cNvSpPr txBox="1"/>
          <p:nvPr/>
        </p:nvSpPr>
        <p:spPr bwMode="auto">
          <a:xfrm>
            <a:off x="9357886" y="3714998"/>
            <a:ext cx="2520279" cy="2308324"/>
          </a:xfrm>
          <a:prstGeom prst="rect">
            <a:avLst/>
          </a:prstGeom>
          <a:noFill/>
          <a:ln>
            <a:solidFill>
              <a:schemeClr val="tx1"/>
            </a:solidFill>
          </a:ln>
        </p:spPr>
        <p:txBody>
          <a:bodyPr wrap="square" rtlCol="0" anchor="ctr">
            <a:spAutoFit/>
          </a:bodyPr>
          <a:lstStyle/>
          <a:p>
            <a:pPr algn="ctr"/>
            <a:endParaRPr lang="de-DE" dirty="0">
              <a:solidFill>
                <a:schemeClr val="bg1"/>
              </a:solidFill>
            </a:endParaRPr>
          </a:p>
          <a:p>
            <a:pPr algn="ctr"/>
            <a:endParaRPr lang="de-DE" dirty="0">
              <a:solidFill>
                <a:schemeClr val="bg1"/>
              </a:solidFill>
            </a:endParaRPr>
          </a:p>
          <a:p>
            <a:pPr algn="ctr"/>
            <a:endParaRPr lang="de-DE" dirty="0">
              <a:solidFill>
                <a:schemeClr val="bg1"/>
              </a:solidFill>
            </a:endParaRPr>
          </a:p>
          <a:p>
            <a:pPr algn="ctr"/>
            <a:r>
              <a:rPr lang="de-DE" dirty="0">
                <a:solidFill>
                  <a:schemeClr val="tx1">
                    <a:lumMod val="65000"/>
                  </a:schemeClr>
                </a:solidFill>
              </a:rPr>
              <a:t>Hier QR-Code zur Excel Datei einfügen</a:t>
            </a:r>
          </a:p>
          <a:p>
            <a:pPr algn="ctr"/>
            <a:endParaRPr lang="de-DE" dirty="0">
              <a:solidFill>
                <a:schemeClr val="bg1"/>
              </a:solidFill>
            </a:endParaRPr>
          </a:p>
          <a:p>
            <a:pPr algn="ctr"/>
            <a:endParaRPr lang="de-DE" dirty="0">
              <a:solidFill>
                <a:schemeClr val="bg1"/>
              </a:solidFill>
            </a:endParaRPr>
          </a:p>
          <a:p>
            <a:pPr algn="ctr"/>
            <a:endParaRPr lang="de-DE" dirty="0">
              <a:solidFill>
                <a:schemeClr val="bg1"/>
              </a:solidFill>
            </a:endParaRPr>
          </a:p>
        </p:txBody>
      </p:sp>
      <p:cxnSp>
        <p:nvCxnSpPr>
          <p:cNvPr id="4" name="Gerade Verbindung mit Pfeil 3"/>
          <p:cNvCxnSpPr/>
          <p:nvPr/>
        </p:nvCxnSpPr>
        <p:spPr>
          <a:xfrm>
            <a:off x="3342503" y="4819135"/>
            <a:ext cx="2724665" cy="617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p:cNvCxnSpPr>
            <a:endCxn id="1222290534" idx="0"/>
          </p:cNvCxnSpPr>
          <p:nvPr/>
        </p:nvCxnSpPr>
        <p:spPr>
          <a:xfrm>
            <a:off x="4727848" y="4893276"/>
            <a:ext cx="5238" cy="47994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4" name="Rechteck 13"/>
          <p:cNvSpPr/>
          <p:nvPr/>
        </p:nvSpPr>
        <p:spPr>
          <a:xfrm>
            <a:off x="9341708" y="3713205"/>
            <a:ext cx="2533135" cy="2279822"/>
          </a:xfrm>
          <a:prstGeom prst="rect">
            <a:avLst/>
          </a:prstGeom>
          <a:noFill/>
          <a:ln w="28575">
            <a:solidFill>
              <a:srgbClr val="00E4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888716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454424269" name="Titel 1"/>
          <p:cNvSpPr>
            <a:spLocks noGrp="1"/>
          </p:cNvSpPr>
          <p:nvPr>
            <p:ph type="title"/>
          </p:nvPr>
        </p:nvSpPr>
        <p:spPr bwMode="auto"/>
        <p:txBody>
          <a:bodyPr/>
          <a:lstStyle/>
          <a:p>
            <a:pPr>
              <a:defRPr/>
            </a:pPr>
            <a:r>
              <a:rPr lang="de-DE"/>
              <a:t>Schulexperiment</a:t>
            </a:r>
            <a:endParaRPr/>
          </a:p>
        </p:txBody>
      </p:sp>
      <p:pic>
        <p:nvPicPr>
          <p:cNvPr id="395558637" name="Grafik 3"/>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8548525" y="1976459"/>
            <a:ext cx="1224136" cy="1224136"/>
          </a:xfrm>
          <a:prstGeom prst="rect">
            <a:avLst/>
          </a:prstGeom>
        </p:spPr>
      </p:pic>
    </p:spTree>
    <p:extLst>
      <p:ext uri="{BB962C8B-B14F-4D97-AF65-F5344CB8AC3E}">
        <p14:creationId xmlns:p14="http://schemas.microsoft.com/office/powerpoint/2010/main" val="20912428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816006686" name="Titel 1"/>
          <p:cNvSpPr>
            <a:spLocks noGrp="1"/>
          </p:cNvSpPr>
          <p:nvPr>
            <p:ph type="title"/>
          </p:nvPr>
        </p:nvSpPr>
        <p:spPr bwMode="auto"/>
        <p:txBody>
          <a:bodyPr/>
          <a:lstStyle/>
          <a:p>
            <a:pPr>
              <a:defRPr/>
            </a:pPr>
            <a:r>
              <a:rPr lang="de-DE"/>
              <a:t>Schulexperiment</a:t>
            </a:r>
            <a:endParaRPr/>
          </a:p>
        </p:txBody>
      </p:sp>
      <p:sp>
        <p:nvSpPr>
          <p:cNvPr id="2068312695" name="Textplatzhalter 2"/>
          <p:cNvSpPr>
            <a:spLocks noGrp="1"/>
          </p:cNvSpPr>
          <p:nvPr>
            <p:ph type="body" sz="quarter" idx="13"/>
          </p:nvPr>
        </p:nvSpPr>
        <p:spPr bwMode="auto">
          <a:prstGeom prst="rect">
            <a:avLst/>
          </a:prstGeom>
          <a:noFill/>
        </p:spPr>
        <p:txBody>
          <a:bodyPr/>
          <a:lstStyle/>
          <a:p>
            <a:pPr marL="0" lvl="1" indent="0">
              <a:buNone/>
              <a:defRPr/>
            </a:pPr>
            <a:r>
              <a:rPr lang="de-DE" sz="2000" b="1" dirty="0"/>
              <a:t>Ergebnisse</a:t>
            </a:r>
            <a:endParaRPr sz="2000" dirty="0"/>
          </a:p>
        </p:txBody>
      </p:sp>
      <p:sp>
        <p:nvSpPr>
          <p:cNvPr id="1680789513" name="Datumsplatzhalter 3"/>
          <p:cNvSpPr>
            <a:spLocks noGrp="1"/>
          </p:cNvSpPr>
          <p:nvPr>
            <p:ph type="dt" sz="half" idx="14"/>
          </p:nvPr>
        </p:nvSpPr>
        <p:spPr bwMode="auto"/>
        <p:txBody>
          <a:bodyPr/>
          <a:lstStyle/>
          <a:p>
            <a:pPr>
              <a:defRPr/>
            </a:pPr>
            <a:fld id="{38790105-5407-4DD8-93B1-0A2BC9D2BBF2}" type="datetime1">
              <a:rPr lang="de-DE"/>
              <a:t>23.09.2025</a:t>
            </a:fld>
            <a:endParaRPr lang="de-DE"/>
          </a:p>
        </p:txBody>
      </p:sp>
      <p:sp>
        <p:nvSpPr>
          <p:cNvPr id="1045028162" name="Foliennummernplatzhalter 5"/>
          <p:cNvSpPr>
            <a:spLocks noGrp="1"/>
          </p:cNvSpPr>
          <p:nvPr>
            <p:ph type="sldNum" sz="quarter" idx="16"/>
          </p:nvPr>
        </p:nvSpPr>
        <p:spPr bwMode="auto"/>
        <p:txBody>
          <a:bodyPr/>
          <a:lstStyle/>
          <a:p>
            <a:pPr>
              <a:defRPr/>
            </a:pPr>
            <a:r>
              <a:rPr lang="de-DE"/>
              <a:t>Seite </a:t>
            </a:r>
            <a:fld id="{CE6CAF4D-DD0D-4F34-9F3A-F974D54A280A}" type="slidenum">
              <a:rPr lang="de-DE"/>
              <a:t>29</a:t>
            </a:fld>
            <a:endParaRPr lang="de-DE"/>
          </a:p>
        </p:txBody>
      </p:sp>
      <p:pic>
        <p:nvPicPr>
          <p:cNvPr id="890628359" name="Grafik 8"/>
          <p:cNvPicPr>
            <a:picLocks noChangeAspect="1"/>
          </p:cNvPicPr>
          <p:nvPr/>
        </p:nvPicPr>
        <p:blipFill>
          <a:blip r:embed="rId3"/>
          <a:stretch/>
        </p:blipFill>
        <p:spPr bwMode="auto">
          <a:xfrm>
            <a:off x="2909887" y="1772815"/>
            <a:ext cx="6928364" cy="4053573"/>
          </a:xfrm>
          <a:prstGeom prst="rect">
            <a:avLst/>
          </a:prstGeom>
        </p:spPr>
      </p:pic>
    </p:spTree>
    <p:extLst>
      <p:ext uri="{BB962C8B-B14F-4D97-AF65-F5344CB8AC3E}">
        <p14:creationId xmlns:p14="http://schemas.microsoft.com/office/powerpoint/2010/main" val="39945182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30271706" name="Grafik 7" descr="Ein Bild, das Text enthält.&#10;&#10;Automatisch generierte Beschreibung"/>
          <p:cNvPicPr>
            <a:picLocks noChangeAspect="1"/>
          </p:cNvPicPr>
          <p:nvPr/>
        </p:nvPicPr>
        <p:blipFill>
          <a:blip r:embed="rId3"/>
          <a:stretch/>
        </p:blipFill>
        <p:spPr bwMode="auto">
          <a:xfrm>
            <a:off x="673804" y="1599019"/>
            <a:ext cx="6356937" cy="3384376"/>
          </a:xfrm>
          <a:prstGeom prst="rect">
            <a:avLst/>
          </a:prstGeom>
        </p:spPr>
      </p:pic>
      <p:sp>
        <p:nvSpPr>
          <p:cNvPr id="1210059482" name="Titel 1"/>
          <p:cNvSpPr>
            <a:spLocks noGrp="1"/>
          </p:cNvSpPr>
          <p:nvPr>
            <p:ph type="title"/>
          </p:nvPr>
        </p:nvSpPr>
        <p:spPr bwMode="auto"/>
        <p:txBody>
          <a:bodyPr/>
          <a:lstStyle/>
          <a:p>
            <a:pPr>
              <a:defRPr/>
            </a:pPr>
            <a:r>
              <a:rPr lang="de-DE"/>
              <a:t>Worum geht es heute?</a:t>
            </a:r>
            <a:endParaRPr/>
          </a:p>
        </p:txBody>
      </p:sp>
      <p:sp>
        <p:nvSpPr>
          <p:cNvPr id="216398500" name="Datumsplatzhalter 3"/>
          <p:cNvSpPr>
            <a:spLocks noGrp="1"/>
          </p:cNvSpPr>
          <p:nvPr>
            <p:ph type="dt" sz="half" idx="14"/>
          </p:nvPr>
        </p:nvSpPr>
        <p:spPr bwMode="auto"/>
        <p:txBody>
          <a:bodyPr/>
          <a:lstStyle/>
          <a:p>
            <a:pPr>
              <a:defRPr/>
            </a:pPr>
            <a:fld id="{642F8E8B-E334-49B7-A3E3-1B4FDC28C33C}" type="datetime1">
              <a:rPr lang="de-DE"/>
              <a:t>23.09.2025</a:t>
            </a:fld>
            <a:endParaRPr lang="de-DE"/>
          </a:p>
        </p:txBody>
      </p:sp>
      <p:sp>
        <p:nvSpPr>
          <p:cNvPr id="74818227"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3</a:t>
            </a:fld>
            <a:endParaRPr lang="de-DE"/>
          </a:p>
        </p:txBody>
      </p:sp>
      <p:grpSp>
        <p:nvGrpSpPr>
          <p:cNvPr id="2" name="Gruppieren 1"/>
          <p:cNvGrpSpPr/>
          <p:nvPr/>
        </p:nvGrpSpPr>
        <p:grpSpPr>
          <a:xfrm>
            <a:off x="5505124" y="2356007"/>
            <a:ext cx="5799879" cy="3962103"/>
            <a:chOff x="5227106" y="2356007"/>
            <a:chExt cx="5799879" cy="3962103"/>
          </a:xfrm>
        </p:grpSpPr>
        <p:pic>
          <p:nvPicPr>
            <p:cNvPr id="796655348" name="Grafik 6" descr="Ein Bild, das Person, Kleidung, Im Haus, Computer enthält.&#10;&#10;Automatisch generierte Beschreibung"/>
            <p:cNvPicPr>
              <a:picLocks noChangeAspect="1"/>
            </p:cNvPicPr>
            <p:nvPr/>
          </p:nvPicPr>
          <p:blipFill>
            <a:blip r:embed="rId4"/>
            <a:stretch/>
          </p:blipFill>
          <p:spPr bwMode="auto">
            <a:xfrm>
              <a:off x="7808006" y="2356007"/>
              <a:ext cx="3218979" cy="2145986"/>
            </a:xfrm>
            <a:prstGeom prst="rect">
              <a:avLst/>
            </a:prstGeom>
          </p:spPr>
        </p:pic>
        <p:pic>
          <p:nvPicPr>
            <p:cNvPr id="1026" name="Picture 2" descr="Laptop, Schreibtisch, Computer, Mobile, Schreiben, Hand, Tippen, Arbeiten, Person, kreativ, Technologie, Finger, Büro, Geschäft, modern, Handy, Innenministerium, Anfang, anzeigen, Lernen, Unternehmen, Laptops, Notizbücher, Anfang, Menschliches Handeln, Silicon Valley">
              <a:extLst>
                <a:ext uri="{FF2B5EF4-FFF2-40B4-BE49-F238E27FC236}">
                  <a16:creationId xmlns:a16="http://schemas.microsoft.com/office/drawing/2014/main" id="{9661FABC-938D-4021-8B4C-65C5BCAEB14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72478" y="4132209"/>
              <a:ext cx="3018422" cy="2012281"/>
            </a:xfrm>
            <a:prstGeom prst="rect">
              <a:avLst/>
            </a:prstGeom>
            <a:noFill/>
            <a:extLst>
              <a:ext uri="{909E8E84-426E-40DD-AFC4-6F175D3DCCD1}">
                <a14:hiddenFill xmlns:a14="http://schemas.microsoft.com/office/drawing/2010/main">
                  <a:solidFill>
                    <a:srgbClr val="FFFFFF"/>
                  </a:solidFill>
                </a14:hiddenFill>
              </a:ext>
            </a:extLst>
          </p:spPr>
        </p:pic>
        <p:sp>
          <p:nvSpPr>
            <p:cNvPr id="10" name="Textfeld 9">
              <a:extLst>
                <a:ext uri="{FF2B5EF4-FFF2-40B4-BE49-F238E27FC236}">
                  <a16:creationId xmlns:a16="http://schemas.microsoft.com/office/drawing/2014/main" id="{8319B610-D929-4ED3-9BCC-68AAD94C9BAD}"/>
                </a:ext>
              </a:extLst>
            </p:cNvPr>
            <p:cNvSpPr txBox="1"/>
            <p:nvPr/>
          </p:nvSpPr>
          <p:spPr bwMode="auto">
            <a:xfrm>
              <a:off x="5227106" y="6102666"/>
              <a:ext cx="2942535" cy="215444"/>
            </a:xfrm>
            <a:prstGeom prst="rect">
              <a:avLst/>
            </a:prstGeom>
            <a:noFill/>
          </p:spPr>
          <p:txBody>
            <a:bodyPr wrap="square" rtlCol="0">
              <a:spAutoFit/>
            </a:bodyPr>
            <a:lstStyle/>
            <a:p>
              <a:pPr>
                <a:defRPr/>
              </a:pPr>
              <a:r>
                <a:rPr lang="de-DE" sz="800" dirty="0"/>
                <a:t>Quelle: </a:t>
              </a:r>
              <a:r>
                <a:rPr lang="de-DE" sz="600" dirty="0">
                  <a:hlinkClick r:id="rId6"/>
                </a:rPr>
                <a:t>https://pxhere.com/de/photo/764703</a:t>
              </a:r>
              <a:r>
                <a:rPr lang="de-DE" sz="600" dirty="0"/>
                <a:t> </a:t>
              </a:r>
            </a:p>
          </p:txBody>
        </p:sp>
      </p:grpSp>
    </p:spTree>
    <p:extLst>
      <p:ext uri="{BB962C8B-B14F-4D97-AF65-F5344CB8AC3E}">
        <p14:creationId xmlns:p14="http://schemas.microsoft.com/office/powerpoint/2010/main" val="22659502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134078433" name="Titel 1"/>
          <p:cNvSpPr>
            <a:spLocks noGrp="1"/>
          </p:cNvSpPr>
          <p:nvPr>
            <p:ph type="title"/>
          </p:nvPr>
        </p:nvSpPr>
        <p:spPr bwMode="auto"/>
        <p:txBody>
          <a:bodyPr/>
          <a:lstStyle/>
          <a:p>
            <a:pPr>
              <a:defRPr/>
            </a:pPr>
            <a:r>
              <a:rPr lang="de-DE"/>
              <a:t>Schulexperiment</a:t>
            </a:r>
            <a:endParaRPr/>
          </a:p>
        </p:txBody>
      </p:sp>
      <p:sp>
        <p:nvSpPr>
          <p:cNvPr id="830616812" name="Textplatzhalter 2"/>
          <p:cNvSpPr>
            <a:spLocks noGrp="1"/>
          </p:cNvSpPr>
          <p:nvPr>
            <p:ph type="body" sz="quarter" idx="13"/>
          </p:nvPr>
        </p:nvSpPr>
        <p:spPr bwMode="auto">
          <a:prstGeom prst="rect">
            <a:avLst/>
          </a:prstGeom>
          <a:noFill/>
        </p:spPr>
        <p:txBody>
          <a:bodyPr/>
          <a:lstStyle/>
          <a:p>
            <a:pPr marL="0" lvl="1" indent="0">
              <a:buNone/>
              <a:defRPr/>
            </a:pPr>
            <a:r>
              <a:rPr lang="de-DE" sz="2000" b="1" dirty="0"/>
              <a:t>Ergebnisse</a:t>
            </a:r>
            <a:endParaRPr sz="2000" dirty="0"/>
          </a:p>
        </p:txBody>
      </p:sp>
      <p:sp>
        <p:nvSpPr>
          <p:cNvPr id="882314368" name="Datumsplatzhalter 3"/>
          <p:cNvSpPr>
            <a:spLocks noGrp="1"/>
          </p:cNvSpPr>
          <p:nvPr>
            <p:ph type="dt" sz="half" idx="14"/>
          </p:nvPr>
        </p:nvSpPr>
        <p:spPr bwMode="auto"/>
        <p:txBody>
          <a:bodyPr/>
          <a:lstStyle/>
          <a:p>
            <a:pPr>
              <a:defRPr/>
            </a:pPr>
            <a:fld id="{38790105-5407-4DD8-93B1-0A2BC9D2BBF2}" type="datetime1">
              <a:rPr lang="de-DE"/>
              <a:t>23.09.2025</a:t>
            </a:fld>
            <a:endParaRPr lang="de-DE"/>
          </a:p>
        </p:txBody>
      </p:sp>
      <p:sp>
        <p:nvSpPr>
          <p:cNvPr id="1279953221" name="Foliennummernplatzhalter 5"/>
          <p:cNvSpPr>
            <a:spLocks noGrp="1"/>
          </p:cNvSpPr>
          <p:nvPr>
            <p:ph type="sldNum" sz="quarter" idx="16"/>
          </p:nvPr>
        </p:nvSpPr>
        <p:spPr bwMode="auto"/>
        <p:txBody>
          <a:bodyPr/>
          <a:lstStyle/>
          <a:p>
            <a:pPr>
              <a:defRPr/>
            </a:pPr>
            <a:r>
              <a:rPr lang="de-DE"/>
              <a:t>Seite </a:t>
            </a:r>
            <a:fld id="{CE6CAF4D-DD0D-4F34-9F3A-F974D54A280A}" type="slidenum">
              <a:rPr lang="de-DE"/>
              <a:t>30</a:t>
            </a:fld>
            <a:endParaRPr lang="de-DE"/>
          </a:p>
        </p:txBody>
      </p:sp>
      <p:pic>
        <p:nvPicPr>
          <p:cNvPr id="1393156192" name="Grafik 13"/>
          <p:cNvPicPr>
            <a:picLocks noChangeAspect="1"/>
          </p:cNvPicPr>
          <p:nvPr/>
        </p:nvPicPr>
        <p:blipFill>
          <a:blip r:embed="rId3"/>
          <a:stretch/>
        </p:blipFill>
        <p:spPr bwMode="auto">
          <a:xfrm>
            <a:off x="2927648" y="1772816"/>
            <a:ext cx="6910602" cy="4027689"/>
          </a:xfrm>
          <a:prstGeom prst="rect">
            <a:avLst/>
          </a:prstGeom>
        </p:spPr>
      </p:pic>
    </p:spTree>
    <p:extLst>
      <p:ext uri="{BB962C8B-B14F-4D97-AF65-F5344CB8AC3E}">
        <p14:creationId xmlns:p14="http://schemas.microsoft.com/office/powerpoint/2010/main" val="28866912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959787491" name="Titel 1"/>
          <p:cNvSpPr>
            <a:spLocks noGrp="1"/>
          </p:cNvSpPr>
          <p:nvPr>
            <p:ph type="title"/>
          </p:nvPr>
        </p:nvSpPr>
        <p:spPr bwMode="auto"/>
        <p:txBody>
          <a:bodyPr/>
          <a:lstStyle/>
          <a:p>
            <a:pPr>
              <a:defRPr/>
            </a:pPr>
            <a:r>
              <a:rPr lang="de-DE"/>
              <a:t>Schulexperiment</a:t>
            </a:r>
            <a:endParaRPr/>
          </a:p>
        </p:txBody>
      </p:sp>
      <p:sp>
        <p:nvSpPr>
          <p:cNvPr id="1862205690" name="Textplatzhalter 2"/>
          <p:cNvSpPr>
            <a:spLocks noGrp="1"/>
          </p:cNvSpPr>
          <p:nvPr>
            <p:ph type="body" sz="quarter" idx="13"/>
          </p:nvPr>
        </p:nvSpPr>
        <p:spPr bwMode="auto">
          <a:prstGeom prst="rect">
            <a:avLst/>
          </a:prstGeom>
          <a:noFill/>
        </p:spPr>
        <p:txBody>
          <a:bodyPr/>
          <a:lstStyle/>
          <a:p>
            <a:pPr marL="0" lvl="1" indent="0">
              <a:buNone/>
              <a:defRPr/>
            </a:pPr>
            <a:r>
              <a:rPr lang="de-DE" sz="2000" b="1" dirty="0"/>
              <a:t>Ergebnisse Online-Experiment</a:t>
            </a:r>
            <a:endParaRPr sz="2000" dirty="0"/>
          </a:p>
        </p:txBody>
      </p:sp>
      <p:sp>
        <p:nvSpPr>
          <p:cNvPr id="239871130" name="Datumsplatzhalter 3"/>
          <p:cNvSpPr>
            <a:spLocks noGrp="1"/>
          </p:cNvSpPr>
          <p:nvPr>
            <p:ph type="dt" sz="half" idx="14"/>
          </p:nvPr>
        </p:nvSpPr>
        <p:spPr bwMode="auto"/>
        <p:txBody>
          <a:bodyPr/>
          <a:lstStyle/>
          <a:p>
            <a:pPr>
              <a:defRPr/>
            </a:pPr>
            <a:fld id="{38790105-5407-4DD8-93B1-0A2BC9D2BBF2}" type="datetime1">
              <a:rPr lang="de-DE"/>
              <a:t>23.09.2025</a:t>
            </a:fld>
            <a:endParaRPr lang="de-DE"/>
          </a:p>
        </p:txBody>
      </p:sp>
      <p:sp>
        <p:nvSpPr>
          <p:cNvPr id="37620544" name="Foliennummernplatzhalter 5"/>
          <p:cNvSpPr>
            <a:spLocks noGrp="1"/>
          </p:cNvSpPr>
          <p:nvPr>
            <p:ph type="sldNum" sz="quarter" idx="16"/>
          </p:nvPr>
        </p:nvSpPr>
        <p:spPr bwMode="auto"/>
        <p:txBody>
          <a:bodyPr/>
          <a:lstStyle/>
          <a:p>
            <a:pPr>
              <a:defRPr/>
            </a:pPr>
            <a:r>
              <a:rPr lang="de-DE"/>
              <a:t>Seite </a:t>
            </a:r>
            <a:fld id="{CE6CAF4D-DD0D-4F34-9F3A-F974D54A280A}" type="slidenum">
              <a:rPr lang="de-DE"/>
              <a:t>31</a:t>
            </a:fld>
            <a:endParaRPr lang="de-DE"/>
          </a:p>
        </p:txBody>
      </p:sp>
      <p:grpSp>
        <p:nvGrpSpPr>
          <p:cNvPr id="823448520" name="Gruppieren 7"/>
          <p:cNvGrpSpPr/>
          <p:nvPr/>
        </p:nvGrpSpPr>
        <p:grpSpPr bwMode="auto">
          <a:xfrm>
            <a:off x="1127448" y="2661550"/>
            <a:ext cx="10207024" cy="3320896"/>
            <a:chOff x="288001" y="2217668"/>
            <a:chExt cx="8339062" cy="2713147"/>
          </a:xfrm>
        </p:grpSpPr>
        <p:pic>
          <p:nvPicPr>
            <p:cNvPr id="10" name="Grafik 9"/>
            <p:cNvPicPr>
              <a:picLocks noChangeAspect="1"/>
            </p:cNvPicPr>
            <p:nvPr/>
          </p:nvPicPr>
          <p:blipFill>
            <a:blip r:embed="rId3"/>
            <a:srcRect r="20174"/>
            <a:stretch/>
          </p:blipFill>
          <p:spPr bwMode="auto">
            <a:xfrm>
              <a:off x="288001" y="2217668"/>
              <a:ext cx="3701754" cy="2713147"/>
            </a:xfrm>
            <a:prstGeom prst="rect">
              <a:avLst/>
            </a:prstGeom>
          </p:spPr>
        </p:pic>
        <p:pic>
          <p:nvPicPr>
            <p:cNvPr id="11" name="Grafik 10"/>
            <p:cNvPicPr>
              <a:picLocks noChangeAspect="1"/>
            </p:cNvPicPr>
            <p:nvPr/>
          </p:nvPicPr>
          <p:blipFill>
            <a:blip r:embed="rId4"/>
            <a:stretch/>
          </p:blipFill>
          <p:spPr bwMode="auto">
            <a:xfrm>
              <a:off x="3989755" y="2217668"/>
              <a:ext cx="4637308" cy="2713147"/>
            </a:xfrm>
            <a:prstGeom prst="rect">
              <a:avLst/>
            </a:prstGeom>
          </p:spPr>
        </p:pic>
      </p:grpSp>
      <p:sp>
        <p:nvSpPr>
          <p:cNvPr id="891751773" name="Textfeld 11"/>
          <p:cNvSpPr txBox="1"/>
          <p:nvPr/>
        </p:nvSpPr>
        <p:spPr bwMode="auto">
          <a:xfrm>
            <a:off x="1831371" y="5604128"/>
            <a:ext cx="3411793" cy="276999"/>
          </a:xfrm>
          <a:prstGeom prst="rect">
            <a:avLst/>
          </a:prstGeom>
          <a:noFill/>
        </p:spPr>
        <p:txBody>
          <a:bodyPr wrap="square" rtlCol="0">
            <a:spAutoFit/>
          </a:bodyPr>
          <a:lstStyle/>
          <a:p>
            <a:pPr>
              <a:defRPr/>
            </a:pPr>
            <a:r>
              <a:rPr lang="de-DE" sz="1200"/>
              <a:t>Auswertung bei halber Videogeschwindigkeit</a:t>
            </a:r>
            <a:endParaRPr/>
          </a:p>
        </p:txBody>
      </p:sp>
      <p:sp>
        <p:nvSpPr>
          <p:cNvPr id="1686047541" name="Textfeld 12"/>
          <p:cNvSpPr txBox="1"/>
          <p:nvPr/>
        </p:nvSpPr>
        <p:spPr bwMode="auto">
          <a:xfrm>
            <a:off x="7138071" y="5604127"/>
            <a:ext cx="2716207" cy="276999"/>
          </a:xfrm>
          <a:prstGeom prst="rect">
            <a:avLst/>
          </a:prstGeom>
          <a:noFill/>
        </p:spPr>
        <p:txBody>
          <a:bodyPr wrap="square" rtlCol="0">
            <a:spAutoFit/>
          </a:bodyPr>
          <a:lstStyle/>
          <a:p>
            <a:pPr>
              <a:defRPr/>
            </a:pPr>
            <a:r>
              <a:rPr lang="de-DE" sz="1200"/>
              <a:t>Auswertung in Realgeschwindigkeit</a:t>
            </a:r>
            <a:endParaRPr/>
          </a:p>
        </p:txBody>
      </p:sp>
    </p:spTree>
    <p:extLst>
      <p:ext uri="{BB962C8B-B14F-4D97-AF65-F5344CB8AC3E}">
        <p14:creationId xmlns:p14="http://schemas.microsoft.com/office/powerpoint/2010/main" val="10688008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7832148" name="Titel 1"/>
          <p:cNvSpPr>
            <a:spLocks noGrp="1"/>
          </p:cNvSpPr>
          <p:nvPr>
            <p:ph type="title"/>
          </p:nvPr>
        </p:nvSpPr>
        <p:spPr bwMode="auto"/>
        <p:txBody>
          <a:bodyPr/>
          <a:lstStyle/>
          <a:p>
            <a:pPr>
              <a:defRPr/>
            </a:pPr>
            <a:r>
              <a:rPr lang="de-DE"/>
              <a:t>Schulexperiment</a:t>
            </a:r>
            <a:endParaRPr/>
          </a:p>
        </p:txBody>
      </p:sp>
      <p:sp>
        <p:nvSpPr>
          <p:cNvPr id="329748007" name="Textplatzhalter 2"/>
          <p:cNvSpPr>
            <a:spLocks noGrp="1"/>
          </p:cNvSpPr>
          <p:nvPr>
            <p:ph type="body" sz="quarter" idx="13"/>
          </p:nvPr>
        </p:nvSpPr>
        <p:spPr bwMode="auto"/>
        <p:txBody>
          <a:bodyPr/>
          <a:lstStyle/>
          <a:p>
            <a:pPr marL="0" lvl="1" indent="0">
              <a:buNone/>
              <a:defRPr/>
            </a:pPr>
            <a:r>
              <a:rPr lang="de-DE" sz="2000" b="1" dirty="0"/>
              <a:t>Videografie als forschungsrelevantes Dokumentationsmedium:</a:t>
            </a:r>
            <a:endParaRPr sz="2000" dirty="0"/>
          </a:p>
          <a:p>
            <a:pPr marL="342900" lvl="1" indent="-342900" algn="just">
              <a:buFont typeface="Arial" panose="020B0604020202020204" pitchFamily="34" charset="0"/>
              <a:buChar char="•"/>
              <a:defRPr/>
            </a:pPr>
            <a:r>
              <a:rPr lang="de-DE" sz="1800" dirty="0"/>
              <a:t>Mehrfache Auswertung</a:t>
            </a:r>
            <a:endParaRPr sz="1400" dirty="0"/>
          </a:p>
          <a:p>
            <a:pPr marL="342900" lvl="1" indent="-342900" algn="just">
              <a:buFont typeface="Arial" panose="020B0604020202020204" pitchFamily="34" charset="0"/>
              <a:buChar char="•"/>
              <a:defRPr/>
            </a:pPr>
            <a:r>
              <a:rPr lang="de-DE" sz="1800" dirty="0"/>
              <a:t>Reduzierte Geschwindigkeit</a:t>
            </a:r>
            <a:endParaRPr sz="1400" dirty="0"/>
          </a:p>
          <a:p>
            <a:pPr marL="342900" lvl="1" indent="-342900" algn="just">
              <a:buFont typeface="Arial" panose="020B0604020202020204" pitchFamily="34" charset="0"/>
              <a:buChar char="•"/>
              <a:defRPr/>
            </a:pPr>
            <a:r>
              <a:rPr lang="de-DE" sz="1800" dirty="0"/>
              <a:t>Nutzung von Bild-/Videoanalyse-software möglich</a:t>
            </a:r>
            <a:endParaRPr sz="1400" dirty="0"/>
          </a:p>
          <a:p>
            <a:pPr marL="342900" lvl="1" indent="-342900" algn="just">
              <a:buFont typeface="Arial" panose="020B0604020202020204" pitchFamily="34" charset="0"/>
              <a:buChar char="•"/>
              <a:defRPr/>
            </a:pPr>
            <a:r>
              <a:rPr lang="de-DE" sz="1800" dirty="0"/>
              <a:t>Screenshots für Dokumentation in Protokollen</a:t>
            </a:r>
            <a:endParaRPr sz="1400" dirty="0"/>
          </a:p>
          <a:p>
            <a:pPr marL="342900" lvl="1" indent="-342900" algn="just">
              <a:buFont typeface="Arial" panose="020B0604020202020204" pitchFamily="34" charset="0"/>
              <a:buChar char="•"/>
              <a:defRPr/>
            </a:pPr>
            <a:r>
              <a:rPr lang="de-DE" sz="1800" dirty="0"/>
              <a:t>Unterschiedliche Auswertungsschwerpunkte</a:t>
            </a:r>
            <a:endParaRPr sz="1400" dirty="0"/>
          </a:p>
        </p:txBody>
      </p:sp>
      <p:sp>
        <p:nvSpPr>
          <p:cNvPr id="1643131958"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1936709130"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32</a:t>
            </a:fld>
            <a:endParaRPr lang="de-DE"/>
          </a:p>
        </p:txBody>
      </p:sp>
      <p:pic>
        <p:nvPicPr>
          <p:cNvPr id="1500688122" name="Grafik 8" descr="Ein Bild, das Mikroskop, Forschungsinstrument, optisches Instrument, Maschine enthält.&#10;&#10;Automatisch generierte Beschreibung"/>
          <p:cNvPicPr>
            <a:picLocks noChangeAspect="1"/>
          </p:cNvPicPr>
          <p:nvPr/>
        </p:nvPicPr>
        <p:blipFill>
          <a:blip r:embed="rId3"/>
          <a:stretch/>
        </p:blipFill>
        <p:spPr bwMode="auto">
          <a:xfrm>
            <a:off x="8328816" y="2205038"/>
            <a:ext cx="3015616" cy="3962413"/>
          </a:xfrm>
          <a:prstGeom prst="rect">
            <a:avLst/>
          </a:prstGeom>
        </p:spPr>
      </p:pic>
    </p:spTree>
    <p:extLst>
      <p:ext uri="{BB962C8B-B14F-4D97-AF65-F5344CB8AC3E}">
        <p14:creationId xmlns:p14="http://schemas.microsoft.com/office/powerpoint/2010/main" val="3578587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974800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974800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974800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974800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974800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131147516" name="Titel 1"/>
          <p:cNvSpPr>
            <a:spLocks noGrp="1"/>
          </p:cNvSpPr>
          <p:nvPr>
            <p:ph type="title"/>
          </p:nvPr>
        </p:nvSpPr>
        <p:spPr bwMode="auto"/>
        <p:txBody>
          <a:bodyPr/>
          <a:lstStyle/>
          <a:p>
            <a:pPr>
              <a:defRPr/>
            </a:pPr>
            <a:r>
              <a:rPr lang="de-DE"/>
              <a:t>Schulexperiment</a:t>
            </a:r>
            <a:endParaRPr/>
          </a:p>
        </p:txBody>
      </p:sp>
      <p:sp>
        <p:nvSpPr>
          <p:cNvPr id="2129351760" name="Textplatzhalter 2"/>
          <p:cNvSpPr>
            <a:spLocks noGrp="1"/>
          </p:cNvSpPr>
          <p:nvPr>
            <p:ph type="body" sz="quarter" idx="13"/>
          </p:nvPr>
        </p:nvSpPr>
        <p:spPr bwMode="auto">
          <a:prstGeom prst="rect">
            <a:avLst/>
          </a:prstGeom>
          <a:noFill/>
        </p:spPr>
        <p:txBody>
          <a:bodyPr/>
          <a:lstStyle/>
          <a:p>
            <a:pPr marL="0" lvl="1" indent="0">
              <a:buNone/>
              <a:defRPr/>
            </a:pPr>
            <a:r>
              <a:rPr lang="de-DE" sz="2000" b="1" dirty="0"/>
              <a:t>Schülerergebnisse bei Excel sammeln</a:t>
            </a:r>
            <a:endParaRPr sz="2000" dirty="0"/>
          </a:p>
        </p:txBody>
      </p:sp>
      <p:sp>
        <p:nvSpPr>
          <p:cNvPr id="454836998" name="Datumsplatzhalter 3"/>
          <p:cNvSpPr>
            <a:spLocks noGrp="1"/>
          </p:cNvSpPr>
          <p:nvPr>
            <p:ph type="dt" sz="half" idx="14"/>
          </p:nvPr>
        </p:nvSpPr>
        <p:spPr bwMode="auto"/>
        <p:txBody>
          <a:bodyPr/>
          <a:lstStyle/>
          <a:p>
            <a:pPr>
              <a:defRPr/>
            </a:pPr>
            <a:fld id="{38790105-5407-4DD8-93B1-0A2BC9D2BBF2}" type="datetime1">
              <a:rPr lang="de-DE"/>
              <a:t>23.09.2025</a:t>
            </a:fld>
            <a:endParaRPr lang="de-DE"/>
          </a:p>
        </p:txBody>
      </p:sp>
      <p:sp>
        <p:nvSpPr>
          <p:cNvPr id="1422644810" name="Foliennummernplatzhalter 5"/>
          <p:cNvSpPr>
            <a:spLocks noGrp="1"/>
          </p:cNvSpPr>
          <p:nvPr>
            <p:ph type="sldNum" sz="quarter" idx="16"/>
          </p:nvPr>
        </p:nvSpPr>
        <p:spPr bwMode="auto"/>
        <p:txBody>
          <a:bodyPr/>
          <a:lstStyle/>
          <a:p>
            <a:pPr>
              <a:defRPr/>
            </a:pPr>
            <a:r>
              <a:rPr lang="de-DE"/>
              <a:t>Seite </a:t>
            </a:r>
            <a:fld id="{CE6CAF4D-DD0D-4F34-9F3A-F974D54A280A}" type="slidenum">
              <a:rPr lang="de-DE"/>
              <a:t>33</a:t>
            </a:fld>
            <a:endParaRPr lang="de-DE"/>
          </a:p>
        </p:txBody>
      </p:sp>
      <p:pic>
        <p:nvPicPr>
          <p:cNvPr id="1687300645" name="Grafik 7" descr="Ein Bild, das Text, Screenshot, Zahl, Schrift enthält.&#10;&#10;Automatisch generierte Beschreibung"/>
          <p:cNvPicPr>
            <a:picLocks noChangeAspect="1"/>
          </p:cNvPicPr>
          <p:nvPr/>
        </p:nvPicPr>
        <p:blipFill>
          <a:blip r:embed="rId3"/>
          <a:stretch/>
        </p:blipFill>
        <p:spPr bwMode="auto">
          <a:xfrm>
            <a:off x="1846233" y="2981926"/>
            <a:ext cx="3595843" cy="2170257"/>
          </a:xfrm>
          <a:prstGeom prst="rect">
            <a:avLst/>
          </a:prstGeom>
        </p:spPr>
      </p:pic>
      <p:pic>
        <p:nvPicPr>
          <p:cNvPr id="58715232" name="Grafik 9" descr="Pfeil: Kurve im Uhrzeigersinn mit einfarbiger Füllung"/>
          <p:cNvPicPr>
            <a:picLocks noChangeAspect="1"/>
          </p:cNvPicPr>
          <p:nvPr/>
        </p:nvPicPr>
        <p:blipFill>
          <a:blip r:embed="rId4">
            <a:extLst>
              <a:ext uri="{96DAC541-7B7A-43D3-8B79-37D633B846F1}">
                <asvg:svgBlip xmlns:asvg="http://schemas.microsoft.com/office/drawing/2016/SVG/main" r:embed="rId5"/>
              </a:ext>
            </a:extLst>
          </a:blip>
          <a:stretch/>
        </p:blipFill>
        <p:spPr bwMode="auto">
          <a:xfrm rot="6640563">
            <a:off x="5758727" y="2762972"/>
            <a:ext cx="914400" cy="914400"/>
          </a:xfrm>
          <a:prstGeom prst="rect">
            <a:avLst/>
          </a:prstGeom>
        </p:spPr>
      </p:pic>
      <p:pic>
        <p:nvPicPr>
          <p:cNvPr id="1319535827" name="Grafik 10" descr="Stift mit einfarbiger Füllung"/>
          <p:cNvPicPr>
            <a:picLocks noChangeAspect="1"/>
          </p:cNvPicPr>
          <p:nvPr/>
        </p:nvPicPr>
        <p:blipFill>
          <a:blip r:embed="rId6">
            <a:extLst>
              <a:ext uri="{96DAC541-7B7A-43D3-8B79-37D633B846F1}">
                <asvg:svgBlip xmlns:asvg="http://schemas.microsoft.com/office/drawing/2016/SVG/main" r:embed="rId7"/>
              </a:ext>
            </a:extLst>
          </a:blip>
          <a:stretch/>
        </p:blipFill>
        <p:spPr bwMode="auto">
          <a:xfrm rot="4803605">
            <a:off x="4339202" y="4455187"/>
            <a:ext cx="1329494" cy="1329494"/>
          </a:xfrm>
          <a:prstGeom prst="rect">
            <a:avLst/>
          </a:prstGeom>
        </p:spPr>
      </p:pic>
      <p:grpSp>
        <p:nvGrpSpPr>
          <p:cNvPr id="1795824963" name="Gruppieren 11"/>
          <p:cNvGrpSpPr/>
          <p:nvPr/>
        </p:nvGrpSpPr>
        <p:grpSpPr bwMode="auto">
          <a:xfrm>
            <a:off x="6737446" y="1931221"/>
            <a:ext cx="4882153" cy="4882153"/>
            <a:chOff x="4355183" y="1938136"/>
            <a:chExt cx="4882153" cy="4882153"/>
          </a:xfrm>
        </p:grpSpPr>
        <p:pic>
          <p:nvPicPr>
            <p:cNvPr id="13" name="Grafik 12" descr="Tablet mit einfarbiger Füllung"/>
            <p:cNvPicPr>
              <a:picLocks noChangeAspect="1"/>
            </p:cNvPicPr>
            <p:nvPr/>
          </p:nvPicPr>
          <p:blipFill>
            <a:blip r:embed="rId8">
              <a:extLst>
                <a:ext uri="{96DAC541-7B7A-43D3-8B79-37D633B846F1}">
                  <asvg:svgBlip xmlns:asvg="http://schemas.microsoft.com/office/drawing/2016/SVG/main" r:embed="rId9"/>
                </a:ext>
              </a:extLst>
            </a:blip>
            <a:stretch/>
          </p:blipFill>
          <p:spPr bwMode="auto">
            <a:xfrm>
              <a:off x="4355183" y="1938136"/>
              <a:ext cx="4882153" cy="4882153"/>
            </a:xfrm>
            <a:prstGeom prst="rect">
              <a:avLst/>
            </a:prstGeom>
          </p:spPr>
        </p:pic>
        <p:pic>
          <p:nvPicPr>
            <p:cNvPr id="14" name="Grafik 13" descr="Ein Bild, das Text, Screenshot, Zahl, Reihe enthält.&#10;&#10;Automatisch generierte Beschreibung"/>
            <p:cNvPicPr>
              <a:picLocks noChangeAspect="1"/>
            </p:cNvPicPr>
            <p:nvPr/>
          </p:nvPicPr>
          <p:blipFill>
            <a:blip r:embed="rId10"/>
            <a:stretch/>
          </p:blipFill>
          <p:spPr bwMode="auto">
            <a:xfrm>
              <a:off x="4934102" y="3194193"/>
              <a:ext cx="3736280" cy="2335175"/>
            </a:xfrm>
            <a:prstGeom prst="rect">
              <a:avLst/>
            </a:prstGeom>
          </p:spPr>
        </p:pic>
      </p:grpSp>
    </p:spTree>
    <p:extLst>
      <p:ext uri="{BB962C8B-B14F-4D97-AF65-F5344CB8AC3E}">
        <p14:creationId xmlns:p14="http://schemas.microsoft.com/office/powerpoint/2010/main" val="2795994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083616513" name="Titel 1"/>
          <p:cNvSpPr>
            <a:spLocks noGrp="1"/>
          </p:cNvSpPr>
          <p:nvPr>
            <p:ph type="title"/>
          </p:nvPr>
        </p:nvSpPr>
        <p:spPr bwMode="auto"/>
        <p:txBody>
          <a:bodyPr/>
          <a:lstStyle/>
          <a:p>
            <a:pPr>
              <a:defRPr/>
            </a:pPr>
            <a:r>
              <a:rPr lang="de-DE"/>
              <a:t>Schulexperiment</a:t>
            </a:r>
            <a:endParaRPr/>
          </a:p>
        </p:txBody>
      </p:sp>
      <p:sp>
        <p:nvSpPr>
          <p:cNvPr id="558686500" name="Textplatzhalter 2"/>
          <p:cNvSpPr>
            <a:spLocks noGrp="1"/>
          </p:cNvSpPr>
          <p:nvPr>
            <p:ph type="body" sz="quarter" idx="13"/>
          </p:nvPr>
        </p:nvSpPr>
        <p:spPr bwMode="auto"/>
        <p:txBody>
          <a:bodyPr/>
          <a:lstStyle/>
          <a:p>
            <a:pPr marL="0" lvl="1" indent="0">
              <a:buNone/>
              <a:defRPr/>
            </a:pPr>
            <a:r>
              <a:rPr lang="de-DE" sz="2000" b="1" dirty="0"/>
              <a:t>Schülermaterial</a:t>
            </a:r>
            <a:endParaRPr sz="2000" dirty="0"/>
          </a:p>
        </p:txBody>
      </p:sp>
      <p:sp>
        <p:nvSpPr>
          <p:cNvPr id="1295904843"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1667120191"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34</a:t>
            </a:fld>
            <a:endParaRPr lang="de-DE"/>
          </a:p>
        </p:txBody>
      </p:sp>
      <p:pic>
        <p:nvPicPr>
          <p:cNvPr id="1597403442" name="Grafik 4"/>
          <p:cNvPicPr>
            <a:picLocks noChangeAspect="1"/>
          </p:cNvPicPr>
          <p:nvPr/>
        </p:nvPicPr>
        <p:blipFill>
          <a:blip r:embed="rId3"/>
          <a:stretch/>
        </p:blipFill>
        <p:spPr bwMode="auto">
          <a:xfrm>
            <a:off x="1173292" y="2504977"/>
            <a:ext cx="9819252" cy="3004160"/>
          </a:xfrm>
          <a:prstGeom prst="rect">
            <a:avLst/>
          </a:prstGeom>
          <a:ln>
            <a:solidFill>
              <a:schemeClr val="tx1"/>
            </a:solidFill>
          </a:ln>
        </p:spPr>
      </p:pic>
    </p:spTree>
    <p:extLst>
      <p:ext uri="{BB962C8B-B14F-4D97-AF65-F5344CB8AC3E}">
        <p14:creationId xmlns:p14="http://schemas.microsoft.com/office/powerpoint/2010/main" val="41931690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782658401" name="Textplatzhalter 3"/>
          <p:cNvSpPr>
            <a:spLocks noGrp="1"/>
          </p:cNvSpPr>
          <p:nvPr>
            <p:ph type="body" sz="quarter" idx="10"/>
          </p:nvPr>
        </p:nvSpPr>
        <p:spPr bwMode="auto">
          <a:xfrm>
            <a:off x="814552" y="625366"/>
            <a:ext cx="9603739" cy="4968290"/>
          </a:xfrm>
        </p:spPr>
        <p:txBody>
          <a:bodyPr/>
          <a:lstStyle/>
          <a:p>
            <a:pPr algn="just">
              <a:defRPr/>
            </a:pPr>
            <a:r>
              <a:rPr lang="de-DE" sz="2400" dirty="0"/>
              <a:t>„</a:t>
            </a:r>
            <a:r>
              <a:rPr lang="de-DE" sz="2400" dirty="0">
                <a:latin typeface="Dubai"/>
                <a:cs typeface="Dubai"/>
              </a:rPr>
              <a:t>Die aktuelle naturwissenschaftliche Forschung und ihre Methoden sind in einem hohen Maß von Digitalisierung geprägt: Ob in der Messwert­ und Datenerfassung bzw. Datenauswertung, der Bildgebung, bei Modellierungen und Simulationen ist eine </a:t>
            </a:r>
            <a:r>
              <a:rPr lang="de-DE" sz="2400" b="1" dirty="0">
                <a:latin typeface="Dubai"/>
                <a:cs typeface="Dubai"/>
              </a:rPr>
              <a:t>digitale Unterstützung aus den Forschungslaboren nicht mehr wegzudenken</a:t>
            </a:r>
            <a:r>
              <a:rPr lang="de-DE" sz="2400" dirty="0">
                <a:latin typeface="Dubai"/>
                <a:cs typeface="Dubai"/>
              </a:rPr>
              <a:t>. [...] Ohne diese Facette digitaler Kompetenz können Naturwissenschaften und ihre Strategien der Erkenntnisgewinnung nicht mehr vollumfänglich und zukunftsorientiert unterrichtet werden. Ohne Verständnis für digital gestützte Forschungs-­, Untersuchungs-­ und Kollaborationsmethoden können Potenziale, Grenzen und Perspektiven moderner Naturwissenschaf­ten nicht erfasst und vermittelt werden.“</a:t>
            </a:r>
            <a:endParaRPr dirty="0">
              <a:latin typeface="Dubai"/>
              <a:cs typeface="Dubai"/>
            </a:endParaRPr>
          </a:p>
        </p:txBody>
      </p:sp>
      <p:sp>
        <p:nvSpPr>
          <p:cNvPr id="1260396492" name="Textplatzhalter 4"/>
          <p:cNvSpPr>
            <a:spLocks noGrp="1"/>
          </p:cNvSpPr>
          <p:nvPr>
            <p:ph type="body" sz="quarter" idx="11"/>
          </p:nvPr>
        </p:nvSpPr>
        <p:spPr bwMode="auto">
          <a:xfrm>
            <a:off x="2359572" y="4838874"/>
            <a:ext cx="8058719" cy="360041"/>
          </a:xfrm>
        </p:spPr>
        <p:txBody>
          <a:bodyPr/>
          <a:lstStyle/>
          <a:p>
            <a:pPr>
              <a:defRPr/>
            </a:pPr>
            <a:r>
              <a:rPr lang="de-DE" dirty="0"/>
              <a:t>Digitale Basiskompetenzen - Orientierungshilfe und Praxisbeispiele für die universitäre Lehramtsausbildung in den Naturwissenschaften (</a:t>
            </a:r>
            <a:r>
              <a:rPr lang="de-DE" u="sng" dirty="0">
                <a:hlinkClick r:id="rId3" tooltip="https://dikolan.de/"/>
              </a:rPr>
              <a:t>Joachim Herz Stiftung, 2020</a:t>
            </a:r>
            <a:r>
              <a:rPr lang="de-DE" dirty="0"/>
              <a:t>) </a:t>
            </a:r>
            <a:endParaRPr dirty="0"/>
          </a:p>
          <a:p>
            <a:pPr>
              <a:defRPr/>
            </a:pPr>
            <a:endParaRPr lang="de-DE" dirty="0"/>
          </a:p>
        </p:txBody>
      </p:sp>
    </p:spTree>
    <p:extLst>
      <p:ext uri="{BB962C8B-B14F-4D97-AF65-F5344CB8AC3E}">
        <p14:creationId xmlns:p14="http://schemas.microsoft.com/office/powerpoint/2010/main" val="21782781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71963041" name="Titel 1"/>
          <p:cNvSpPr>
            <a:spLocks noGrp="1"/>
          </p:cNvSpPr>
          <p:nvPr>
            <p:ph type="title"/>
          </p:nvPr>
        </p:nvSpPr>
        <p:spPr bwMode="auto"/>
        <p:txBody>
          <a:bodyPr/>
          <a:lstStyle/>
          <a:p>
            <a:pPr>
              <a:defRPr/>
            </a:pPr>
            <a:r>
              <a:rPr lang="de-DE"/>
              <a:t>Schulexperiment</a:t>
            </a:r>
            <a:endParaRPr/>
          </a:p>
        </p:txBody>
      </p:sp>
      <p:sp>
        <p:nvSpPr>
          <p:cNvPr id="403543221" name="Textplatzhalter 2"/>
          <p:cNvSpPr>
            <a:spLocks noGrp="1"/>
          </p:cNvSpPr>
          <p:nvPr>
            <p:ph type="body" sz="quarter" idx="13"/>
          </p:nvPr>
        </p:nvSpPr>
        <p:spPr bwMode="auto">
          <a:xfrm>
            <a:off x="550863" y="2205038"/>
            <a:ext cx="11027418" cy="3456210"/>
          </a:xfrm>
        </p:spPr>
        <p:txBody>
          <a:bodyPr/>
          <a:lstStyle/>
          <a:p>
            <a:pPr marL="0" lvl="1" indent="0">
              <a:lnSpc>
                <a:spcPct val="100000"/>
              </a:lnSpc>
              <a:buNone/>
              <a:defRPr/>
            </a:pPr>
            <a:r>
              <a:rPr lang="de-DE" sz="2000" b="1" dirty="0"/>
              <a:t>Mögliche Umsetzung im Unterricht</a:t>
            </a:r>
            <a:endParaRPr sz="2000" dirty="0"/>
          </a:p>
          <a:p>
            <a:pPr marL="342900" lvl="1" indent="-342900" algn="just">
              <a:lnSpc>
                <a:spcPct val="100000"/>
              </a:lnSpc>
              <a:buFont typeface="Arial" panose="020B0604020202020204" pitchFamily="34" charset="0"/>
              <a:buChar char="•"/>
              <a:defRPr/>
            </a:pPr>
            <a:r>
              <a:rPr lang="de-DE" sz="1800" dirty="0"/>
              <a:t>Durchführung des realen Experiments</a:t>
            </a:r>
            <a:endParaRPr sz="1400" dirty="0"/>
          </a:p>
          <a:p>
            <a:pPr lvl="4" algn="just">
              <a:lnSpc>
                <a:spcPct val="100000"/>
              </a:lnSpc>
              <a:defRPr/>
            </a:pPr>
            <a:r>
              <a:rPr lang="de-DE" sz="1600" dirty="0"/>
              <a:t>Zählung der Herzschlagfrequenz in Echtzeit</a:t>
            </a:r>
            <a:endParaRPr sz="1400" dirty="0"/>
          </a:p>
          <a:p>
            <a:pPr lvl="4" algn="just">
              <a:lnSpc>
                <a:spcPct val="100000"/>
              </a:lnSpc>
              <a:defRPr/>
            </a:pPr>
            <a:r>
              <a:rPr lang="de-DE" sz="1600" dirty="0"/>
              <a:t>Videografie (eines kürzeren Abschnitts), Datenerhebung bei reduzierter Geschwindigkeit</a:t>
            </a:r>
            <a:endParaRPr sz="1400" dirty="0"/>
          </a:p>
          <a:p>
            <a:pPr marL="342900" lvl="1" indent="-342900" algn="just">
              <a:lnSpc>
                <a:spcPct val="100000"/>
              </a:lnSpc>
              <a:buFont typeface="Arial" panose="020B0604020202020204" pitchFamily="34" charset="0"/>
              <a:buChar char="•"/>
              <a:defRPr/>
            </a:pPr>
            <a:r>
              <a:rPr lang="de-DE" sz="1800" dirty="0"/>
              <a:t>Durchführung des virtuellen Experiments</a:t>
            </a:r>
            <a:endParaRPr sz="1400" dirty="0"/>
          </a:p>
          <a:p>
            <a:pPr marL="342900" lvl="1" indent="-342900" algn="just">
              <a:lnSpc>
                <a:spcPct val="100000"/>
              </a:lnSpc>
              <a:buFont typeface="Arial" panose="020B0604020202020204" pitchFamily="34" charset="0"/>
              <a:buChar char="•"/>
              <a:defRPr/>
            </a:pPr>
            <a:r>
              <a:rPr lang="de-DE" sz="1800" dirty="0"/>
              <a:t>Nutzung des digitalen Lernmoduls zur Vorbereitung des realen Experiments</a:t>
            </a:r>
            <a:endParaRPr sz="1400" dirty="0"/>
          </a:p>
          <a:p>
            <a:pPr marL="342900" lvl="1" indent="-342900" algn="just">
              <a:lnSpc>
                <a:spcPct val="100000"/>
              </a:lnSpc>
              <a:buFont typeface="Arial" panose="020B0604020202020204" pitchFamily="34" charset="0"/>
              <a:buChar char="•"/>
              <a:defRPr/>
            </a:pPr>
            <a:r>
              <a:rPr lang="de-DE" sz="1800" dirty="0"/>
              <a:t>Kombination von Arbeit mit dem biologischen Original und Messwertgewinnung aus Videografien </a:t>
            </a:r>
            <a:br>
              <a:rPr lang="de-DE" sz="1800" dirty="0"/>
            </a:br>
            <a:r>
              <a:rPr lang="de-DE" sz="1800" dirty="0"/>
              <a:t>(z.B. aus dem digitalen Lernmodul)</a:t>
            </a:r>
            <a:endParaRPr sz="1400" dirty="0"/>
          </a:p>
          <a:p>
            <a:pPr marL="342900" lvl="1" indent="-342900" algn="just">
              <a:lnSpc>
                <a:spcPct val="100000"/>
              </a:lnSpc>
              <a:buFont typeface="Arial" panose="020B0604020202020204" pitchFamily="34" charset="0"/>
              <a:buChar char="•"/>
              <a:defRPr/>
            </a:pPr>
            <a:r>
              <a:rPr lang="de-DE" sz="1800" dirty="0"/>
              <a:t>Auswertung eines vorhandenen Datensatzes in Excel</a:t>
            </a:r>
            <a:endParaRPr sz="1400" dirty="0"/>
          </a:p>
        </p:txBody>
      </p:sp>
      <p:sp>
        <p:nvSpPr>
          <p:cNvPr id="167644766"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1704404099"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36</a:t>
            </a:fld>
            <a:endParaRPr lang="de-DE"/>
          </a:p>
        </p:txBody>
      </p:sp>
    </p:spTree>
    <p:extLst>
      <p:ext uri="{BB962C8B-B14F-4D97-AF65-F5344CB8AC3E}">
        <p14:creationId xmlns:p14="http://schemas.microsoft.com/office/powerpoint/2010/main" val="50413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354322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3543221">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03543221">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354322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3543221">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03543221">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0354322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287663643" name="Titel 1"/>
          <p:cNvSpPr>
            <a:spLocks noGrp="1"/>
          </p:cNvSpPr>
          <p:nvPr>
            <p:ph type="title"/>
          </p:nvPr>
        </p:nvSpPr>
        <p:spPr bwMode="auto"/>
        <p:txBody>
          <a:bodyPr/>
          <a:lstStyle/>
          <a:p>
            <a:pPr>
              <a:defRPr/>
            </a:pPr>
            <a:r>
              <a:rPr lang="de-DE"/>
              <a:t>Schulexperiment</a:t>
            </a:r>
            <a:endParaRPr/>
          </a:p>
        </p:txBody>
      </p:sp>
      <p:sp>
        <p:nvSpPr>
          <p:cNvPr id="2130592856" name="Textplatzhalter 2"/>
          <p:cNvSpPr>
            <a:spLocks noGrp="1"/>
          </p:cNvSpPr>
          <p:nvPr>
            <p:ph type="body" sz="quarter" idx="13"/>
          </p:nvPr>
        </p:nvSpPr>
        <p:spPr bwMode="auto"/>
        <p:txBody>
          <a:bodyPr/>
          <a:lstStyle/>
          <a:p>
            <a:pPr marL="0" lvl="1" indent="0">
              <a:lnSpc>
                <a:spcPct val="100000"/>
              </a:lnSpc>
              <a:buNone/>
              <a:defRPr/>
            </a:pPr>
            <a:r>
              <a:rPr lang="de-DE" sz="2000" b="1" dirty="0"/>
              <a:t>Zeitplan zur Untersuchung von zwei Daphnien</a:t>
            </a:r>
            <a:endParaRPr lang="de-DE" sz="2000" dirty="0"/>
          </a:p>
        </p:txBody>
      </p:sp>
      <p:sp>
        <p:nvSpPr>
          <p:cNvPr id="1209885197"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644649529"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37</a:t>
            </a:fld>
            <a:endParaRPr lang="de-DE"/>
          </a:p>
        </p:txBody>
      </p:sp>
      <p:pic>
        <p:nvPicPr>
          <p:cNvPr id="232283606" name="Grafik 6" descr="Ein Bild, das Text enthält.&#10;&#10;Automatisch generierte Beschreibung"/>
          <p:cNvPicPr>
            <a:picLocks noChangeAspect="1"/>
          </p:cNvPicPr>
          <p:nvPr/>
        </p:nvPicPr>
        <p:blipFill>
          <a:blip r:embed="rId3"/>
          <a:stretch/>
        </p:blipFill>
        <p:spPr bwMode="auto">
          <a:xfrm>
            <a:off x="795365" y="2900666"/>
            <a:ext cx="10312714" cy="2739860"/>
          </a:xfrm>
          <a:prstGeom prst="rect">
            <a:avLst/>
          </a:prstGeom>
        </p:spPr>
      </p:pic>
    </p:spTree>
    <p:extLst>
      <p:ext uri="{BB962C8B-B14F-4D97-AF65-F5344CB8AC3E}">
        <p14:creationId xmlns:p14="http://schemas.microsoft.com/office/powerpoint/2010/main" val="34983722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617544935" name="Titel 1"/>
          <p:cNvSpPr>
            <a:spLocks noGrp="1"/>
          </p:cNvSpPr>
          <p:nvPr>
            <p:ph type="title"/>
          </p:nvPr>
        </p:nvSpPr>
        <p:spPr bwMode="auto"/>
        <p:txBody>
          <a:bodyPr/>
          <a:lstStyle/>
          <a:p>
            <a:pPr>
              <a:defRPr/>
            </a:pPr>
            <a:r>
              <a:rPr lang="de-DE" dirty="0"/>
              <a:t>Schulexperiment</a:t>
            </a:r>
            <a:endParaRPr dirty="0"/>
          </a:p>
        </p:txBody>
      </p:sp>
      <p:sp>
        <p:nvSpPr>
          <p:cNvPr id="818753026" name="Textplatzhalter 2"/>
          <p:cNvSpPr>
            <a:spLocks noGrp="1"/>
          </p:cNvSpPr>
          <p:nvPr>
            <p:ph type="body" sz="quarter" idx="13"/>
          </p:nvPr>
        </p:nvSpPr>
        <p:spPr bwMode="auto"/>
        <p:txBody>
          <a:bodyPr/>
          <a:lstStyle/>
          <a:p>
            <a:pPr marL="0" lvl="1" indent="0">
              <a:lnSpc>
                <a:spcPct val="100000"/>
              </a:lnSpc>
              <a:buNone/>
              <a:defRPr/>
            </a:pPr>
            <a:r>
              <a:rPr lang="de-DE" sz="2000" b="1" dirty="0"/>
              <a:t>Praktische Hinweise – Haltung von Wasserflöhen</a:t>
            </a:r>
            <a:endParaRPr sz="2000" dirty="0"/>
          </a:p>
          <a:p>
            <a:pPr marL="285750" lvl="1" indent="-285750">
              <a:lnSpc>
                <a:spcPct val="100000"/>
              </a:lnSpc>
              <a:buFont typeface="Arial" panose="020B0604020202020204" pitchFamily="34" charset="0"/>
              <a:buChar char="•"/>
              <a:defRPr/>
            </a:pPr>
            <a:r>
              <a:rPr lang="de-DE" sz="1800" dirty="0"/>
              <a:t>Bezug aus </a:t>
            </a:r>
            <a:r>
              <a:rPr lang="de-DE" sz="1800" dirty="0" err="1"/>
              <a:t>Aquaristikbedarf</a:t>
            </a:r>
            <a:r>
              <a:rPr lang="de-DE" sz="1800" dirty="0"/>
              <a:t> oder Universität mit ökologischer Forschung</a:t>
            </a:r>
            <a:endParaRPr sz="1400" dirty="0"/>
          </a:p>
          <a:p>
            <a:pPr lvl="3">
              <a:lnSpc>
                <a:spcPct val="100000"/>
              </a:lnSpc>
              <a:defRPr/>
            </a:pPr>
            <a:r>
              <a:rPr lang="de-DE" sz="1600" dirty="0"/>
              <a:t>falls Bezug aus </a:t>
            </a:r>
            <a:r>
              <a:rPr lang="de-DE" sz="1600" dirty="0" err="1"/>
              <a:t>Aquaristikbedarf</a:t>
            </a:r>
            <a:r>
              <a:rPr lang="de-DE" sz="1600" dirty="0"/>
              <a:t>: Tiere in größeres Behältnis überführen und erstmal einige Tage lang füttern, bevor Einsatz im Unterricht</a:t>
            </a:r>
            <a:endParaRPr sz="1400" dirty="0"/>
          </a:p>
          <a:p>
            <a:pPr marL="285750" lvl="1" indent="-285750">
              <a:lnSpc>
                <a:spcPct val="100000"/>
              </a:lnSpc>
              <a:buFont typeface="Arial" panose="020B0604020202020204" pitchFamily="34" charset="0"/>
              <a:buChar char="•"/>
              <a:defRPr/>
            </a:pPr>
            <a:r>
              <a:rPr lang="de-DE" sz="1800" dirty="0"/>
              <a:t>Aquarienluftpumpe, </a:t>
            </a:r>
            <a:r>
              <a:rPr lang="de-DE" sz="1800" dirty="0" err="1"/>
              <a:t>Spirulina</a:t>
            </a:r>
            <a:r>
              <a:rPr lang="de-DE" sz="1800" dirty="0"/>
              <a:t>-Pulver und Hefe als Futter, ggf. Posthornschnecken</a:t>
            </a:r>
            <a:endParaRPr sz="1400" dirty="0"/>
          </a:p>
          <a:p>
            <a:pPr lvl="3">
              <a:lnSpc>
                <a:spcPct val="100000"/>
              </a:lnSpc>
              <a:defRPr/>
            </a:pPr>
            <a:r>
              <a:rPr lang="de-DE" sz="1600" dirty="0"/>
              <a:t>(im Labor Fütterung mit einzelligen Grünalgen)</a:t>
            </a:r>
            <a:endParaRPr sz="1400" dirty="0"/>
          </a:p>
          <a:p>
            <a:pPr lvl="3">
              <a:lnSpc>
                <a:spcPct val="100000"/>
              </a:lnSpc>
              <a:defRPr/>
            </a:pPr>
            <a:r>
              <a:rPr lang="de-DE" sz="1600" dirty="0"/>
              <a:t>nicht zu viel füttern: leichte Trübung des Wassers herstellen und nachfüttern, wenn Wasser wieder klar</a:t>
            </a:r>
            <a:endParaRPr sz="1400" dirty="0"/>
          </a:p>
          <a:p>
            <a:pPr lvl="3">
              <a:lnSpc>
                <a:spcPct val="100000"/>
              </a:lnSpc>
              <a:defRPr/>
            </a:pPr>
            <a:r>
              <a:rPr lang="de-DE" sz="1600" dirty="0"/>
              <a:t>direkte Sonneneinstrahlung und zu niedrige/hohe Temperaturen vermeiden</a:t>
            </a:r>
            <a:endParaRPr sz="1400" dirty="0"/>
          </a:p>
          <a:p>
            <a:pPr marL="285750" lvl="1" indent="-285750">
              <a:lnSpc>
                <a:spcPct val="100000"/>
              </a:lnSpc>
              <a:buFont typeface="Arial" panose="020B0604020202020204" pitchFamily="34" charset="0"/>
              <a:buChar char="•"/>
              <a:defRPr/>
            </a:pPr>
            <a:r>
              <a:rPr lang="de-DE" sz="1800" dirty="0"/>
              <a:t>Viele weitere Tipps: siehe Internet</a:t>
            </a:r>
            <a:endParaRPr sz="1400" dirty="0"/>
          </a:p>
        </p:txBody>
      </p:sp>
      <p:sp>
        <p:nvSpPr>
          <p:cNvPr id="928107279"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863662130"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38</a:t>
            </a:fld>
            <a:endParaRPr lang="de-DE"/>
          </a:p>
        </p:txBody>
      </p:sp>
    </p:spTree>
    <p:extLst>
      <p:ext uri="{BB962C8B-B14F-4D97-AF65-F5344CB8AC3E}">
        <p14:creationId xmlns:p14="http://schemas.microsoft.com/office/powerpoint/2010/main" val="2148780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875302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8753026">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1875302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1875302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1875302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18753026">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1875302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70430385" name="Titel 1"/>
          <p:cNvSpPr>
            <a:spLocks noGrp="1"/>
          </p:cNvSpPr>
          <p:nvPr>
            <p:ph type="title"/>
          </p:nvPr>
        </p:nvSpPr>
        <p:spPr bwMode="auto"/>
        <p:txBody>
          <a:bodyPr/>
          <a:lstStyle/>
          <a:p>
            <a:pPr>
              <a:defRPr/>
            </a:pPr>
            <a:r>
              <a:rPr lang="de-DE"/>
              <a:t>Schulexperiment</a:t>
            </a:r>
            <a:endParaRPr/>
          </a:p>
        </p:txBody>
      </p:sp>
      <p:sp>
        <p:nvSpPr>
          <p:cNvPr id="869306944" name="Textplatzhalter 2"/>
          <p:cNvSpPr>
            <a:spLocks noGrp="1"/>
          </p:cNvSpPr>
          <p:nvPr>
            <p:ph type="body" sz="quarter" idx="13"/>
          </p:nvPr>
        </p:nvSpPr>
        <p:spPr bwMode="auto">
          <a:xfrm>
            <a:off x="550863" y="2205038"/>
            <a:ext cx="11064488" cy="3456210"/>
          </a:xfrm>
        </p:spPr>
        <p:txBody>
          <a:bodyPr/>
          <a:lstStyle/>
          <a:p>
            <a:pPr marL="0" lvl="1" indent="0">
              <a:lnSpc>
                <a:spcPct val="100000"/>
              </a:lnSpc>
              <a:buNone/>
              <a:defRPr/>
            </a:pPr>
            <a:r>
              <a:rPr lang="de-DE" sz="2000" b="1" dirty="0"/>
              <a:t>Praktische Hinweise – Verwendung des Pflanzenschutzmittels</a:t>
            </a:r>
            <a:endParaRPr sz="2000" dirty="0"/>
          </a:p>
          <a:p>
            <a:pPr marL="285750" lvl="1" indent="-285750">
              <a:lnSpc>
                <a:spcPct val="100000"/>
              </a:lnSpc>
              <a:buFont typeface="Arial" panose="020B0604020202020204" pitchFamily="34" charset="0"/>
              <a:buChar char="•"/>
              <a:defRPr/>
            </a:pPr>
            <a:r>
              <a:rPr lang="de-DE" sz="1800" dirty="0" err="1"/>
              <a:t>Lizetan</a:t>
            </a:r>
            <a:r>
              <a:rPr lang="de-DE" sz="1800" dirty="0"/>
              <a:t> Plus </a:t>
            </a:r>
            <a:r>
              <a:rPr lang="de-DE" sz="1800" dirty="0" err="1"/>
              <a:t>Schädlingfrei</a:t>
            </a:r>
            <a:r>
              <a:rPr lang="de-DE" sz="1800" dirty="0"/>
              <a:t> AF enthält 80 mg/L </a:t>
            </a:r>
            <a:r>
              <a:rPr lang="de-DE" sz="1800" dirty="0" err="1"/>
              <a:t>Flupyradifuron</a:t>
            </a:r>
            <a:endParaRPr lang="de-DE" sz="1800" dirty="0"/>
          </a:p>
          <a:p>
            <a:pPr lvl="3">
              <a:lnSpc>
                <a:spcPct val="100000"/>
              </a:lnSpc>
              <a:defRPr/>
            </a:pPr>
            <a:r>
              <a:rPr lang="de-DE" sz="1600" dirty="0"/>
              <a:t>EC</a:t>
            </a:r>
            <a:r>
              <a:rPr lang="de-DE" sz="1600" baseline="-25000" dirty="0"/>
              <a:t>50</a:t>
            </a:r>
            <a:r>
              <a:rPr lang="de-DE" sz="1600" dirty="0"/>
              <a:t> Wasserfloh: 77,6 mg/L (48 h)</a:t>
            </a:r>
            <a:endParaRPr sz="1400" dirty="0"/>
          </a:p>
          <a:p>
            <a:pPr marL="285750" lvl="1" indent="-285750">
              <a:lnSpc>
                <a:spcPct val="100000"/>
              </a:lnSpc>
              <a:buFont typeface="Arial" panose="020B0604020202020204" pitchFamily="34" charset="0"/>
              <a:buChar char="•"/>
              <a:defRPr/>
            </a:pPr>
            <a:r>
              <a:rPr lang="de-DE" sz="1800" dirty="0"/>
              <a:t>Konzentrierte Wirkstofflösung:</a:t>
            </a:r>
            <a:endParaRPr sz="1400" dirty="0"/>
          </a:p>
          <a:p>
            <a:pPr lvl="3">
              <a:lnSpc>
                <a:spcPct val="100000"/>
              </a:lnSpc>
              <a:defRPr/>
            </a:pPr>
            <a:r>
              <a:rPr lang="de-DE" sz="1600" dirty="0"/>
              <a:t>Handelsübliche Lösung 1 h lang bei 150°C unter starkem Rühren auf dem Magnetrührer auf 2/3 des Volumens eindampfen</a:t>
            </a:r>
            <a:endParaRPr sz="1400" dirty="0"/>
          </a:p>
          <a:p>
            <a:pPr marL="285750" lvl="1" indent="-285750">
              <a:lnSpc>
                <a:spcPct val="100000"/>
              </a:lnSpc>
              <a:buFont typeface="Arial" panose="020B0604020202020204" pitchFamily="34" charset="0"/>
              <a:buChar char="•"/>
              <a:defRPr/>
            </a:pPr>
            <a:r>
              <a:rPr lang="de-DE" sz="1800" dirty="0"/>
              <a:t>Werte einzelner Individuen schwanken stärker bei geschwächter Fitness der Tiere, z.B. durch…</a:t>
            </a:r>
            <a:endParaRPr sz="1400" dirty="0"/>
          </a:p>
          <a:p>
            <a:pPr lvl="3">
              <a:lnSpc>
                <a:spcPct val="100000"/>
              </a:lnSpc>
              <a:defRPr/>
            </a:pPr>
            <a:r>
              <a:rPr lang="de-DE" sz="1600" dirty="0"/>
              <a:t>Alter</a:t>
            </a:r>
            <a:endParaRPr sz="1400" dirty="0"/>
          </a:p>
          <a:p>
            <a:pPr lvl="3">
              <a:lnSpc>
                <a:spcPct val="100000"/>
              </a:lnSpc>
              <a:defRPr/>
            </a:pPr>
            <a:r>
              <a:rPr lang="de-DE" sz="1600" dirty="0"/>
              <a:t>Mangel an Nahrung</a:t>
            </a:r>
            <a:endParaRPr sz="1400" dirty="0"/>
          </a:p>
          <a:p>
            <a:pPr lvl="3">
              <a:lnSpc>
                <a:spcPct val="100000"/>
              </a:lnSpc>
              <a:defRPr/>
            </a:pPr>
            <a:r>
              <a:rPr lang="de-DE" sz="1600" dirty="0"/>
              <a:t>hohe Populationsdichte</a:t>
            </a:r>
            <a:endParaRPr sz="1400" dirty="0"/>
          </a:p>
          <a:p>
            <a:pPr lvl="3">
              <a:lnSpc>
                <a:spcPct val="100000"/>
              </a:lnSpc>
              <a:defRPr/>
            </a:pPr>
            <a:r>
              <a:rPr lang="de-DE" sz="1600" dirty="0"/>
              <a:t>…</a:t>
            </a:r>
            <a:endParaRPr sz="1400" dirty="0"/>
          </a:p>
        </p:txBody>
      </p:sp>
      <p:sp>
        <p:nvSpPr>
          <p:cNvPr id="960648688"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153859282"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39</a:t>
            </a:fld>
            <a:endParaRPr lang="de-DE"/>
          </a:p>
        </p:txBody>
      </p:sp>
    </p:spTree>
    <p:extLst>
      <p:ext uri="{BB962C8B-B14F-4D97-AF65-F5344CB8AC3E}">
        <p14:creationId xmlns:p14="http://schemas.microsoft.com/office/powerpoint/2010/main" val="2558660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6930694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69306944">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6930694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6930694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69306944">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69306944">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69306944">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69306944">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6930694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949924676" name="Titel 1"/>
          <p:cNvSpPr>
            <a:spLocks noGrp="1"/>
          </p:cNvSpPr>
          <p:nvPr>
            <p:ph type="title"/>
          </p:nvPr>
        </p:nvSpPr>
        <p:spPr bwMode="auto"/>
        <p:txBody>
          <a:bodyPr/>
          <a:lstStyle/>
          <a:p>
            <a:pPr>
              <a:defRPr/>
            </a:pPr>
            <a:r>
              <a:rPr lang="de-DE" dirty="0"/>
              <a:t>Konzeptioneller Hintergrund</a:t>
            </a:r>
            <a:endParaRPr dirty="0"/>
          </a:p>
        </p:txBody>
      </p:sp>
    </p:spTree>
    <p:extLst>
      <p:ext uri="{BB962C8B-B14F-4D97-AF65-F5344CB8AC3E}">
        <p14:creationId xmlns:p14="http://schemas.microsoft.com/office/powerpoint/2010/main" val="24730867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14264139" name="Titel 1"/>
          <p:cNvSpPr>
            <a:spLocks noGrp="1"/>
          </p:cNvSpPr>
          <p:nvPr>
            <p:ph type="title"/>
          </p:nvPr>
        </p:nvSpPr>
        <p:spPr bwMode="auto"/>
        <p:txBody>
          <a:bodyPr/>
          <a:lstStyle/>
          <a:p>
            <a:pPr>
              <a:defRPr/>
            </a:pPr>
            <a:r>
              <a:rPr lang="de-DE"/>
              <a:t>Schulexperiment</a:t>
            </a:r>
            <a:endParaRPr/>
          </a:p>
        </p:txBody>
      </p:sp>
      <p:sp>
        <p:nvSpPr>
          <p:cNvPr id="1928305722" name="Textplatzhalter 2"/>
          <p:cNvSpPr>
            <a:spLocks noGrp="1"/>
          </p:cNvSpPr>
          <p:nvPr>
            <p:ph type="body" sz="quarter" idx="13"/>
          </p:nvPr>
        </p:nvSpPr>
        <p:spPr bwMode="auto">
          <a:xfrm>
            <a:off x="550862" y="2300453"/>
            <a:ext cx="11008883" cy="3456210"/>
          </a:xfrm>
        </p:spPr>
        <p:txBody>
          <a:bodyPr/>
          <a:lstStyle/>
          <a:p>
            <a:pPr marL="0" lvl="1" indent="0">
              <a:buNone/>
              <a:defRPr/>
            </a:pPr>
            <a:r>
              <a:rPr lang="de-DE" sz="2000" b="1" dirty="0"/>
              <a:t>Diskussion</a:t>
            </a:r>
            <a:endParaRPr sz="2000" dirty="0"/>
          </a:p>
          <a:p>
            <a:pPr marL="285750" lvl="1" indent="-285750" algn="just">
              <a:lnSpc>
                <a:spcPct val="100000"/>
              </a:lnSpc>
              <a:buFont typeface="Arial" panose="020B0604020202020204" pitchFamily="34" charset="0"/>
              <a:buChar char="•"/>
              <a:defRPr/>
            </a:pPr>
            <a:r>
              <a:rPr lang="de-DE" sz="1600" dirty="0"/>
              <a:t>Was können </a:t>
            </a:r>
            <a:r>
              <a:rPr lang="de-DE" sz="1600" dirty="0" err="1"/>
              <a:t>SuS</a:t>
            </a:r>
            <a:r>
              <a:rPr lang="de-DE" sz="1600" dirty="0"/>
              <a:t> anhand des ausprobierten Materials über Digitalisierung in fachspezifischen Kontexten lernen?</a:t>
            </a:r>
            <a:endParaRPr sz="1400" dirty="0"/>
          </a:p>
          <a:p>
            <a:pPr marL="285750" lvl="1" indent="-285750" algn="just">
              <a:lnSpc>
                <a:spcPct val="100000"/>
              </a:lnSpc>
              <a:buFont typeface="Arial" panose="020B0604020202020204" pitchFamily="34" charset="0"/>
              <a:buChar char="•"/>
              <a:defRPr/>
            </a:pPr>
            <a:r>
              <a:rPr lang="de-DE" sz="1600" dirty="0"/>
              <a:t>Welchen Mehrwert hat dieser Einsatz von digitalen Methoden und Werkzeugen für das fachliche Lernen der </a:t>
            </a:r>
            <a:r>
              <a:rPr lang="de-DE" sz="1600" dirty="0" err="1"/>
              <a:t>SuS</a:t>
            </a:r>
            <a:r>
              <a:rPr lang="de-DE" sz="1600" dirty="0"/>
              <a:t>?</a:t>
            </a:r>
            <a:endParaRPr sz="1400" dirty="0"/>
          </a:p>
          <a:p>
            <a:pPr marL="285750" lvl="1" indent="-285750" algn="just">
              <a:lnSpc>
                <a:spcPct val="100000"/>
              </a:lnSpc>
              <a:buFont typeface="Arial" panose="020B0604020202020204" pitchFamily="34" charset="0"/>
              <a:buChar char="•"/>
              <a:defRPr/>
            </a:pPr>
            <a:r>
              <a:rPr lang="de-DE" sz="1600" dirty="0"/>
              <a:t>Welche fachlich-methodischen Voraussetzungen müssen </a:t>
            </a:r>
            <a:r>
              <a:rPr lang="de-DE" sz="1600" dirty="0" err="1"/>
              <a:t>SuS</a:t>
            </a:r>
            <a:r>
              <a:rPr lang="de-DE" sz="1600" dirty="0"/>
              <a:t> für die Nutzung des vorgestellten Materials mitbringen?</a:t>
            </a:r>
            <a:endParaRPr sz="1400" dirty="0"/>
          </a:p>
          <a:p>
            <a:pPr marL="285750" lvl="1" indent="-285750" algn="just">
              <a:lnSpc>
                <a:spcPct val="100000"/>
              </a:lnSpc>
              <a:buFont typeface="Arial" panose="020B0604020202020204" pitchFamily="34" charset="0"/>
              <a:buChar char="•"/>
              <a:defRPr/>
            </a:pPr>
            <a:r>
              <a:rPr lang="de-DE" sz="1600" dirty="0"/>
              <a:t>Welche Möglichkeiten zur Kombination der ausprobierten Aufgaben fallen Ihnen ein?</a:t>
            </a:r>
            <a:endParaRPr sz="1400" dirty="0"/>
          </a:p>
          <a:p>
            <a:pPr marL="285750" lvl="1" indent="-285750" algn="just">
              <a:lnSpc>
                <a:spcPct val="100000"/>
              </a:lnSpc>
              <a:buFont typeface="Arial" panose="020B0604020202020204" pitchFamily="34" charset="0"/>
              <a:buChar char="•"/>
              <a:defRPr/>
            </a:pPr>
            <a:r>
              <a:rPr lang="de-DE" sz="1600" dirty="0"/>
              <a:t>Was nehme ich für das Unterrichten mit digitalen Methoden und Werkzeugen im Fach Biologie mit?</a:t>
            </a:r>
            <a:endParaRPr sz="1400" dirty="0"/>
          </a:p>
          <a:p>
            <a:pPr marL="285750" lvl="1" indent="-285750" algn="just">
              <a:lnSpc>
                <a:spcPct val="100000"/>
              </a:lnSpc>
              <a:buFont typeface="Arial" panose="020B0604020202020204" pitchFamily="34" charset="0"/>
              <a:buChar char="•"/>
              <a:defRPr/>
            </a:pPr>
            <a:r>
              <a:rPr lang="de-DE" sz="1600" dirty="0"/>
              <a:t>Was habe ich für meine eigenen technischen Kompetenzen mitgenommen?</a:t>
            </a:r>
            <a:endParaRPr sz="1400" dirty="0"/>
          </a:p>
        </p:txBody>
      </p:sp>
      <p:sp>
        <p:nvSpPr>
          <p:cNvPr id="2088126662"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691150444"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40</a:t>
            </a:fld>
            <a:endParaRPr lang="de-DE"/>
          </a:p>
        </p:txBody>
      </p:sp>
    </p:spTree>
    <p:extLst>
      <p:ext uri="{BB962C8B-B14F-4D97-AF65-F5344CB8AC3E}">
        <p14:creationId xmlns:p14="http://schemas.microsoft.com/office/powerpoint/2010/main" val="32272150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31196949" name="Titel 1"/>
          <p:cNvSpPr>
            <a:spLocks noGrp="1"/>
          </p:cNvSpPr>
          <p:nvPr>
            <p:ph type="title"/>
          </p:nvPr>
        </p:nvSpPr>
        <p:spPr bwMode="auto">
          <a:xfrm>
            <a:off x="1325464" y="1107552"/>
            <a:ext cx="7993241" cy="707944"/>
          </a:xfrm>
        </p:spPr>
        <p:txBody>
          <a:bodyPr/>
          <a:lstStyle/>
          <a:p>
            <a:pPr>
              <a:defRPr/>
            </a:pPr>
            <a:r>
              <a:rPr lang="de-DE" sz="2800" dirty="0"/>
              <a:t>mit neurobiologischen &amp; ökologischen Aspekten</a:t>
            </a:r>
            <a:endParaRPr sz="2800" dirty="0"/>
          </a:p>
        </p:txBody>
      </p:sp>
      <p:sp>
        <p:nvSpPr>
          <p:cNvPr id="1192450985" name="Textplatzhalter 2"/>
          <p:cNvSpPr>
            <a:spLocks noGrp="1"/>
          </p:cNvSpPr>
          <p:nvPr>
            <p:ph type="body" sz="quarter" idx="13"/>
          </p:nvPr>
        </p:nvSpPr>
        <p:spPr bwMode="auto">
          <a:xfrm>
            <a:off x="550862" y="2205038"/>
            <a:ext cx="11076845" cy="3456210"/>
          </a:xfrm>
        </p:spPr>
        <p:txBody>
          <a:bodyPr anchor="t"/>
          <a:lstStyle/>
          <a:p>
            <a:pPr marL="0" lvl="1" indent="0">
              <a:lnSpc>
                <a:spcPct val="100000"/>
              </a:lnSpc>
              <a:buNone/>
              <a:defRPr/>
            </a:pPr>
            <a:r>
              <a:rPr lang="de-DE" sz="2000" b="1" dirty="0"/>
              <a:t>Anbindung an den Kernlehrplan (ab 22/23) – Sekundarstufe II</a:t>
            </a:r>
            <a:endParaRPr sz="2000" dirty="0"/>
          </a:p>
          <a:p>
            <a:pPr lvl="1">
              <a:lnSpc>
                <a:spcPct val="100000"/>
              </a:lnSpc>
              <a:defRPr/>
            </a:pPr>
            <a:r>
              <a:rPr lang="de-DE" sz="2000" dirty="0"/>
              <a:t>Inhaltsfeld </a:t>
            </a:r>
            <a:r>
              <a:rPr lang="de-DE" sz="2000" b="1" dirty="0"/>
              <a:t>Neurobiologie</a:t>
            </a:r>
            <a:r>
              <a:rPr lang="de-DE" sz="2000" dirty="0"/>
              <a:t>: Wirkungen von Neurotoxinen </a:t>
            </a:r>
            <a:endParaRPr dirty="0"/>
          </a:p>
          <a:p>
            <a:pPr lvl="3">
              <a:lnSpc>
                <a:spcPct val="100000"/>
              </a:lnSpc>
              <a:defRPr/>
            </a:pPr>
            <a:r>
              <a:rPr lang="de-DE" sz="1600" dirty="0"/>
              <a:t>Erklären der Erregungsübertragung an einer Synapse und Erläutern von Auswirkungen exogener Substanzen</a:t>
            </a:r>
            <a:endParaRPr dirty="0"/>
          </a:p>
          <a:p>
            <a:pPr lvl="1">
              <a:lnSpc>
                <a:spcPct val="100000"/>
              </a:lnSpc>
              <a:defRPr/>
            </a:pPr>
            <a:r>
              <a:rPr lang="de-DE" sz="2000" dirty="0"/>
              <a:t>Inhaltsfeld </a:t>
            </a:r>
            <a:r>
              <a:rPr lang="de-DE" sz="2000" b="1" dirty="0"/>
              <a:t>Ökologie</a:t>
            </a:r>
            <a:r>
              <a:rPr lang="de-DE" sz="2000" dirty="0"/>
              <a:t>: Effekte auf die Umwelt </a:t>
            </a:r>
            <a:endParaRPr dirty="0"/>
          </a:p>
          <a:p>
            <a:pPr lvl="3">
              <a:lnSpc>
                <a:spcPct val="100000"/>
              </a:lnSpc>
              <a:defRPr/>
            </a:pPr>
            <a:r>
              <a:rPr lang="de-DE" sz="1600" dirty="0"/>
              <a:t>Erläutern des Zusammenwirkens von abiotischen und biotischen Faktoren in einem Ökosystem </a:t>
            </a:r>
            <a:endParaRPr dirty="0"/>
          </a:p>
          <a:p>
            <a:pPr lvl="3">
              <a:lnSpc>
                <a:spcPct val="100000"/>
              </a:lnSpc>
              <a:defRPr/>
            </a:pPr>
            <a:r>
              <a:rPr lang="de-DE" sz="1600" dirty="0"/>
              <a:t>Analysieren der Folgen anthropogener Einwirkung auf ein ausgewähltes Ökosystem</a:t>
            </a:r>
            <a:br>
              <a:rPr lang="de-DE" sz="1600" dirty="0"/>
            </a:br>
            <a:r>
              <a:rPr lang="de-DE" sz="1600" dirty="0"/>
              <a:t>Begründen von Erhaltungs- oder </a:t>
            </a:r>
            <a:r>
              <a:rPr lang="de-DE" sz="1600" dirty="0" err="1"/>
              <a:t>Renaturierungsmaßnahmen</a:t>
            </a:r>
            <a:r>
              <a:rPr lang="de-DE" sz="1600" dirty="0"/>
              <a:t> </a:t>
            </a:r>
            <a:endParaRPr dirty="0"/>
          </a:p>
          <a:p>
            <a:pPr lvl="3">
              <a:lnSpc>
                <a:spcPct val="100000"/>
              </a:lnSpc>
              <a:defRPr/>
            </a:pPr>
            <a:r>
              <a:rPr lang="de-DE" sz="1600" dirty="0"/>
              <a:t>Untersuchen der physiologischen und ökologischen Potenz von Lebewesen auf der Grundlage von Daten</a:t>
            </a:r>
            <a:endParaRPr dirty="0"/>
          </a:p>
          <a:p>
            <a:pPr lvl="3">
              <a:lnSpc>
                <a:spcPct val="100000"/>
              </a:lnSpc>
              <a:defRPr/>
            </a:pPr>
            <a:r>
              <a:rPr lang="de-DE" sz="1600" dirty="0"/>
              <a:t>Erläutern von Konflikten zwischen Biodiversitätsschutz und Umweltnutzung</a:t>
            </a:r>
            <a:br>
              <a:rPr lang="de-DE" sz="1600" dirty="0"/>
            </a:br>
            <a:r>
              <a:rPr lang="de-DE" sz="1600" dirty="0"/>
              <a:t>Bewerten von Handlungsoptionen unter den Aspekten der Nachhaltigkeit</a:t>
            </a:r>
            <a:endParaRPr dirty="0"/>
          </a:p>
          <a:p>
            <a:pPr lvl="3">
              <a:lnSpc>
                <a:spcPct val="100000"/>
              </a:lnSpc>
              <a:defRPr/>
            </a:pPr>
            <a:r>
              <a:rPr lang="de-DE" sz="1600" dirty="0"/>
              <a:t>Analysieren von Schwierigkeiten der Risikobewertung für (hormonartig wirkende) Substanzen in der Umwelt unter Berücksichtigung verschiedener Interessenslagen (LK)</a:t>
            </a:r>
            <a:endParaRPr dirty="0"/>
          </a:p>
        </p:txBody>
      </p:sp>
      <p:sp>
        <p:nvSpPr>
          <p:cNvPr id="453502801"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94144218"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41</a:t>
            </a:fld>
            <a:endParaRPr lang="de-DE"/>
          </a:p>
        </p:txBody>
      </p:sp>
      <p:sp>
        <p:nvSpPr>
          <p:cNvPr id="6" name="Titel 1"/>
          <p:cNvSpPr txBox="1">
            <a:spLocks/>
          </p:cNvSpPr>
          <p:nvPr/>
        </p:nvSpPr>
        <p:spPr bwMode="auto">
          <a:xfrm>
            <a:off x="1325464" y="485548"/>
            <a:ext cx="7494311" cy="707944"/>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de-DE" dirty="0"/>
              <a:t>Schulexperiment</a:t>
            </a:r>
          </a:p>
        </p:txBody>
      </p:sp>
    </p:spTree>
    <p:extLst>
      <p:ext uri="{BB962C8B-B14F-4D97-AF65-F5344CB8AC3E}">
        <p14:creationId xmlns:p14="http://schemas.microsoft.com/office/powerpoint/2010/main" val="1661221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9245098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9245098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9245098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9245098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9245098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9245098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92450985">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9245098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860292315" name="Textplatzhalter 2"/>
          <p:cNvSpPr>
            <a:spLocks noGrp="1"/>
          </p:cNvSpPr>
          <p:nvPr>
            <p:ph type="body" sz="quarter" idx="13"/>
          </p:nvPr>
        </p:nvSpPr>
        <p:spPr bwMode="auto">
          <a:xfrm>
            <a:off x="550862" y="2205038"/>
            <a:ext cx="11046405" cy="3456210"/>
          </a:xfrm>
        </p:spPr>
        <p:txBody>
          <a:bodyPr anchor="t"/>
          <a:lstStyle/>
          <a:p>
            <a:pPr marL="0" lvl="1" indent="0" algn="just">
              <a:lnSpc>
                <a:spcPct val="100000"/>
              </a:lnSpc>
              <a:buNone/>
              <a:defRPr/>
            </a:pPr>
            <a:r>
              <a:rPr lang="de-DE" sz="2000" b="1" dirty="0"/>
              <a:t>Anbindung an den Kernlehrplan – Sekundarstufe I</a:t>
            </a:r>
            <a:endParaRPr dirty="0"/>
          </a:p>
          <a:p>
            <a:pPr lvl="1" algn="just">
              <a:lnSpc>
                <a:spcPct val="100000"/>
              </a:lnSpc>
              <a:defRPr/>
            </a:pPr>
            <a:r>
              <a:rPr lang="de-DE" sz="2000" dirty="0"/>
              <a:t>Inhaltsfeld </a:t>
            </a:r>
            <a:r>
              <a:rPr lang="de-DE" sz="2000" b="1" dirty="0"/>
              <a:t>Ökologie und Naturschutz </a:t>
            </a:r>
            <a:endParaRPr dirty="0"/>
          </a:p>
          <a:p>
            <a:pPr lvl="3" algn="just">
              <a:lnSpc>
                <a:spcPct val="100000"/>
              </a:lnSpc>
              <a:defRPr/>
            </a:pPr>
            <a:r>
              <a:rPr lang="de-DE" sz="1800" dirty="0"/>
              <a:t>Experimentelles Überprüfen der „Bedeutung von abiotischen Faktoren für die </a:t>
            </a:r>
            <a:r>
              <a:rPr lang="de-DE" sz="1800" dirty="0" err="1"/>
              <a:t>Habitatspräferenz</a:t>
            </a:r>
            <a:r>
              <a:rPr lang="de-DE" sz="1800" dirty="0"/>
              <a:t> von Wirbellosen“</a:t>
            </a:r>
            <a:endParaRPr dirty="0"/>
          </a:p>
          <a:p>
            <a:pPr lvl="3" algn="just">
              <a:lnSpc>
                <a:spcPct val="100000"/>
              </a:lnSpc>
              <a:defRPr/>
            </a:pPr>
            <a:r>
              <a:rPr lang="de-DE" sz="1800" dirty="0"/>
              <a:t>Bewerten der „Eingriffe des Menschen in die Lebensräume Wirbelloser“ und die „Handlungsoptionen im Sinne des Naturschutzes und der Nachhaltigkeit“ </a:t>
            </a:r>
            <a:endParaRPr dirty="0"/>
          </a:p>
          <a:p>
            <a:pPr lvl="1" algn="just">
              <a:lnSpc>
                <a:spcPct val="100000"/>
              </a:lnSpc>
              <a:defRPr/>
            </a:pPr>
            <a:r>
              <a:rPr lang="de-DE" sz="2000" dirty="0"/>
              <a:t>Inhaltsfeld </a:t>
            </a:r>
            <a:r>
              <a:rPr lang="de-DE" sz="2000" b="1" dirty="0"/>
              <a:t>Mensch und Gesundheit</a:t>
            </a:r>
            <a:endParaRPr dirty="0"/>
          </a:p>
          <a:p>
            <a:pPr lvl="3" algn="just">
              <a:lnSpc>
                <a:spcPct val="100000"/>
              </a:lnSpc>
              <a:defRPr/>
            </a:pPr>
            <a:r>
              <a:rPr lang="de-DE" sz="1800" dirty="0"/>
              <a:t>Verknüpfen mit Aspekten zur „Informationsübertragung an chemischen Synapsen“</a:t>
            </a:r>
            <a:endParaRPr dirty="0"/>
          </a:p>
          <a:p>
            <a:pPr marL="0" lvl="1" indent="0">
              <a:lnSpc>
                <a:spcPct val="100000"/>
              </a:lnSpc>
              <a:buNone/>
              <a:defRPr/>
            </a:pPr>
            <a:endParaRPr lang="de-DE" dirty="0"/>
          </a:p>
        </p:txBody>
      </p:sp>
      <p:sp>
        <p:nvSpPr>
          <p:cNvPr id="1484608453"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178351060"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42</a:t>
            </a:fld>
            <a:endParaRPr lang="de-DE"/>
          </a:p>
        </p:txBody>
      </p:sp>
      <p:sp>
        <p:nvSpPr>
          <p:cNvPr id="7" name="Titel 1"/>
          <p:cNvSpPr>
            <a:spLocks noGrp="1"/>
          </p:cNvSpPr>
          <p:nvPr>
            <p:ph type="title"/>
          </p:nvPr>
        </p:nvSpPr>
        <p:spPr bwMode="auto">
          <a:xfrm>
            <a:off x="1325464" y="1107552"/>
            <a:ext cx="7993241" cy="707944"/>
          </a:xfrm>
        </p:spPr>
        <p:txBody>
          <a:bodyPr/>
          <a:lstStyle/>
          <a:p>
            <a:pPr>
              <a:defRPr/>
            </a:pPr>
            <a:r>
              <a:rPr lang="de-DE" sz="2800" dirty="0"/>
              <a:t>mit neurobiologischen &amp; ökologischen Aspekten</a:t>
            </a:r>
            <a:endParaRPr sz="2800" dirty="0"/>
          </a:p>
        </p:txBody>
      </p:sp>
      <p:sp>
        <p:nvSpPr>
          <p:cNvPr id="8" name="Titel 1"/>
          <p:cNvSpPr txBox="1">
            <a:spLocks/>
          </p:cNvSpPr>
          <p:nvPr/>
        </p:nvSpPr>
        <p:spPr bwMode="auto">
          <a:xfrm>
            <a:off x="1325464" y="485548"/>
            <a:ext cx="7494311" cy="707944"/>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de-DE" dirty="0"/>
              <a:t>Schulexperiment</a:t>
            </a:r>
          </a:p>
        </p:txBody>
      </p:sp>
    </p:spTree>
    <p:extLst>
      <p:ext uri="{BB962C8B-B14F-4D97-AF65-F5344CB8AC3E}">
        <p14:creationId xmlns:p14="http://schemas.microsoft.com/office/powerpoint/2010/main" val="1770955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6029231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6029231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86029231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60292315">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6029231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33886040" name="Textplatzhalter 2"/>
          <p:cNvSpPr>
            <a:spLocks noGrp="1"/>
          </p:cNvSpPr>
          <p:nvPr>
            <p:ph type="body" sz="quarter" idx="13"/>
          </p:nvPr>
        </p:nvSpPr>
        <p:spPr bwMode="auto">
          <a:xfrm>
            <a:off x="550863" y="2205038"/>
            <a:ext cx="11068708" cy="4028494"/>
          </a:xfrm>
        </p:spPr>
        <p:txBody>
          <a:bodyPr anchor="t"/>
          <a:lstStyle/>
          <a:p>
            <a:pPr marL="0" lvl="1" indent="0">
              <a:lnSpc>
                <a:spcPct val="100000"/>
              </a:lnSpc>
              <a:buNone/>
              <a:defRPr/>
            </a:pPr>
            <a:r>
              <a:rPr lang="de-DE" sz="2000" b="1" dirty="0"/>
              <a:t>Anbindung an den Kernlehrplan – Kompetenzbereich Erkenntnisgewinnung</a:t>
            </a:r>
            <a:br>
              <a:rPr lang="de-DE" sz="2000" b="1" dirty="0"/>
            </a:br>
            <a:endParaRPr sz="2000" dirty="0"/>
          </a:p>
          <a:p>
            <a:pPr marL="465750" lvl="2" indent="-285750" algn="just">
              <a:lnSpc>
                <a:spcPct val="100000"/>
              </a:lnSpc>
              <a:defRPr/>
            </a:pPr>
            <a:r>
              <a:rPr lang="de-DE" sz="1800" dirty="0"/>
              <a:t>Schritte naturwissenschaftlicher Erkenntnisgewinnung</a:t>
            </a:r>
            <a:endParaRPr lang="de-DE" sz="1600" dirty="0"/>
          </a:p>
          <a:p>
            <a:pPr marL="465750" lvl="2" indent="-285750" algn="just">
              <a:lnSpc>
                <a:spcPct val="100000"/>
              </a:lnSpc>
              <a:defRPr/>
            </a:pPr>
            <a:r>
              <a:rPr lang="de-DE" sz="1800" dirty="0"/>
              <a:t>Fragen/Hypothesen formulieren (und Möglichkeiten zur Überprüfung angeben)</a:t>
            </a:r>
            <a:endParaRPr sz="1600" dirty="0"/>
          </a:p>
          <a:p>
            <a:pPr marL="465750" lvl="2" indent="-285750" algn="just">
              <a:lnSpc>
                <a:spcPct val="100000"/>
              </a:lnSpc>
              <a:defRPr/>
            </a:pPr>
            <a:r>
              <a:rPr lang="de-DE" sz="1800" dirty="0"/>
              <a:t>Experimente (planen), durchführen und protokollieren</a:t>
            </a:r>
            <a:endParaRPr sz="1600" dirty="0"/>
          </a:p>
          <a:p>
            <a:pPr marL="465750" lvl="2" indent="-285750" algn="just">
              <a:lnSpc>
                <a:spcPct val="100000"/>
              </a:lnSpc>
              <a:defRPr/>
            </a:pPr>
            <a:r>
              <a:rPr lang="de-DE" sz="1800" dirty="0" err="1"/>
              <a:t>Kriteriengeleitetes</a:t>
            </a:r>
            <a:r>
              <a:rPr lang="de-DE" sz="1800" dirty="0"/>
              <a:t> Beobachten und Messen sowie gewonnene Ergebnisse objektiv und frei von eigenen Deutungen beschreiben</a:t>
            </a:r>
            <a:endParaRPr sz="1600" dirty="0"/>
          </a:p>
          <a:p>
            <a:pPr marL="465750" lvl="2" indent="-285750" algn="just">
              <a:lnSpc>
                <a:spcPct val="100000"/>
              </a:lnSpc>
              <a:defRPr/>
            </a:pPr>
            <a:r>
              <a:rPr lang="de-DE" sz="1800" dirty="0"/>
              <a:t>Fehlerquellen reflektieren</a:t>
            </a:r>
            <a:endParaRPr sz="1600" dirty="0"/>
          </a:p>
          <a:p>
            <a:pPr marL="465750" lvl="2" indent="-285750" algn="just">
              <a:lnSpc>
                <a:spcPct val="100000"/>
              </a:lnSpc>
              <a:defRPr/>
            </a:pPr>
            <a:r>
              <a:rPr lang="de-DE" sz="1800" dirty="0"/>
              <a:t>Daten bezüglich einer Fragestellung interpretieren, daraus qualitative und einfache quantitative Zusammenhänge ableiten und diese fachlich angemessen beschreiben</a:t>
            </a:r>
          </a:p>
          <a:p>
            <a:pPr lvl="3" indent="0" algn="just">
              <a:lnSpc>
                <a:spcPct val="100000"/>
              </a:lnSpc>
              <a:buNone/>
              <a:defRPr/>
            </a:pPr>
            <a:r>
              <a:rPr lang="de-DE" sz="1800" dirty="0">
                <a:sym typeface="Wingdings" panose="05000000000000000000" pitchFamily="2" charset="2"/>
              </a:rPr>
              <a:t> </a:t>
            </a:r>
            <a:r>
              <a:rPr lang="de-DE" sz="1800" dirty="0"/>
              <a:t>Rückbezug zu Hypothesen</a:t>
            </a:r>
            <a:endParaRPr sz="1600" dirty="0"/>
          </a:p>
          <a:p>
            <a:pPr marL="465750" lvl="2" indent="-285750" algn="just">
              <a:lnSpc>
                <a:spcPct val="100000"/>
              </a:lnSpc>
              <a:defRPr/>
            </a:pPr>
            <a:r>
              <a:rPr lang="de-DE" sz="1800" dirty="0"/>
              <a:t>Grenzen und Gültigkeitsbereiche von Modellen</a:t>
            </a:r>
            <a:endParaRPr sz="1600" dirty="0"/>
          </a:p>
          <a:p>
            <a:pPr marL="465750" lvl="2" indent="-285750">
              <a:lnSpc>
                <a:spcPct val="100000"/>
              </a:lnSpc>
              <a:defRPr/>
            </a:pPr>
            <a:endParaRPr lang="de-DE" sz="1600" dirty="0"/>
          </a:p>
        </p:txBody>
      </p:sp>
      <p:sp>
        <p:nvSpPr>
          <p:cNvPr id="379308189"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1309512028"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43</a:t>
            </a:fld>
            <a:endParaRPr lang="de-DE"/>
          </a:p>
        </p:txBody>
      </p:sp>
      <p:sp>
        <p:nvSpPr>
          <p:cNvPr id="7" name="Titel 1"/>
          <p:cNvSpPr>
            <a:spLocks noGrp="1"/>
          </p:cNvSpPr>
          <p:nvPr>
            <p:ph type="title"/>
          </p:nvPr>
        </p:nvSpPr>
        <p:spPr bwMode="auto">
          <a:xfrm>
            <a:off x="1325464" y="1107552"/>
            <a:ext cx="7993241" cy="707944"/>
          </a:xfrm>
        </p:spPr>
        <p:txBody>
          <a:bodyPr/>
          <a:lstStyle/>
          <a:p>
            <a:pPr>
              <a:defRPr/>
            </a:pPr>
            <a:r>
              <a:rPr lang="de-DE" sz="2800" dirty="0"/>
              <a:t>mit neurobiologischen &amp; ökologischen Aspekten</a:t>
            </a:r>
            <a:endParaRPr sz="2800" dirty="0"/>
          </a:p>
        </p:txBody>
      </p:sp>
      <p:sp>
        <p:nvSpPr>
          <p:cNvPr id="8" name="Titel 1"/>
          <p:cNvSpPr txBox="1">
            <a:spLocks/>
          </p:cNvSpPr>
          <p:nvPr/>
        </p:nvSpPr>
        <p:spPr bwMode="auto">
          <a:xfrm>
            <a:off x="1325464" y="485548"/>
            <a:ext cx="7494311" cy="707944"/>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de-DE" dirty="0"/>
              <a:t>Schulexperiment</a:t>
            </a:r>
          </a:p>
        </p:txBody>
      </p:sp>
    </p:spTree>
    <p:extLst>
      <p:ext uri="{BB962C8B-B14F-4D97-AF65-F5344CB8AC3E}">
        <p14:creationId xmlns:p14="http://schemas.microsoft.com/office/powerpoint/2010/main" val="87229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388604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388604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3388604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3388604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3388604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33886040">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33886040">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3388604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098942634" name="Textplatzhalter 2"/>
          <p:cNvSpPr>
            <a:spLocks noGrp="1"/>
          </p:cNvSpPr>
          <p:nvPr>
            <p:ph type="body" sz="quarter" idx="13"/>
          </p:nvPr>
        </p:nvSpPr>
        <p:spPr bwMode="auto"/>
        <p:txBody>
          <a:bodyPr anchor="t"/>
          <a:lstStyle/>
          <a:p>
            <a:pPr marL="0" lvl="1" indent="0">
              <a:lnSpc>
                <a:spcPct val="100000"/>
              </a:lnSpc>
              <a:buNone/>
              <a:defRPr/>
            </a:pPr>
            <a:r>
              <a:rPr lang="de-DE" sz="2000" b="1" dirty="0"/>
              <a:t>Medienkompetenzrahmen NRW</a:t>
            </a:r>
            <a:endParaRPr sz="2000" dirty="0"/>
          </a:p>
          <a:p>
            <a:pPr marL="0" lvl="1" indent="0">
              <a:lnSpc>
                <a:spcPct val="100000"/>
              </a:lnSpc>
              <a:buNone/>
              <a:defRPr/>
            </a:pPr>
            <a:r>
              <a:rPr lang="de-DE" sz="1800" dirty="0"/>
              <a:t>Schwerpunkt „Bedienen und Anwenden“, auch „Kommunizieren und Kooperieren“</a:t>
            </a:r>
            <a:endParaRPr sz="1800" dirty="0"/>
          </a:p>
          <a:p>
            <a:pPr marL="0" lvl="1" indent="0">
              <a:lnSpc>
                <a:spcPct val="100000"/>
              </a:lnSpc>
              <a:buNone/>
              <a:defRPr/>
            </a:pPr>
            <a:r>
              <a:rPr lang="de-DE" sz="1800" u="sng" dirty="0"/>
              <a:t>Bedienen und Anwenden</a:t>
            </a:r>
            <a:endParaRPr sz="1400" u="sng" dirty="0"/>
          </a:p>
          <a:p>
            <a:pPr marL="0" lvl="1" indent="-457200" algn="just">
              <a:lnSpc>
                <a:spcPct val="100000"/>
              </a:lnSpc>
              <a:buNone/>
              <a:defRPr/>
            </a:pPr>
            <a:r>
              <a:rPr lang="de-DE" sz="1400" dirty="0"/>
              <a:t>	</a:t>
            </a:r>
            <a:r>
              <a:rPr lang="de-DE" sz="1800" dirty="0"/>
              <a:t>1.2 Digitale Werkzeuge: Verschiedene digitale Werkzeuge und deren Funktionsumfang 	kennen, 	auswählen sowie diese kreativ, reflektiert und zielgerichtet einsetzen</a:t>
            </a:r>
            <a:endParaRPr sz="1800" dirty="0"/>
          </a:p>
          <a:p>
            <a:pPr marL="0" lvl="1" indent="0" algn="just">
              <a:lnSpc>
                <a:spcPct val="100000"/>
              </a:lnSpc>
              <a:buNone/>
              <a:defRPr/>
            </a:pPr>
            <a:r>
              <a:rPr lang="de-DE" sz="1800" dirty="0"/>
              <a:t>	1.3 Datenorganisation: Informationen und Daten sicher speichern, wiederfinden und von 	verschiedenen Orten abrufen; Informationen und Daten zusammenfassen, organisieren 	und strukturiert aufbewahren</a:t>
            </a:r>
            <a:endParaRPr sz="1800" dirty="0"/>
          </a:p>
          <a:p>
            <a:pPr marL="0" lvl="1" indent="0">
              <a:lnSpc>
                <a:spcPct val="100000"/>
              </a:lnSpc>
              <a:buNone/>
              <a:defRPr/>
            </a:pPr>
            <a:endParaRPr lang="de-DE" dirty="0"/>
          </a:p>
        </p:txBody>
      </p:sp>
      <p:sp>
        <p:nvSpPr>
          <p:cNvPr id="1256780064"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926483807"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44</a:t>
            </a:fld>
            <a:endParaRPr lang="de-DE"/>
          </a:p>
        </p:txBody>
      </p:sp>
      <p:sp>
        <p:nvSpPr>
          <p:cNvPr id="7" name="Titel 1"/>
          <p:cNvSpPr>
            <a:spLocks noGrp="1"/>
          </p:cNvSpPr>
          <p:nvPr>
            <p:ph type="title"/>
          </p:nvPr>
        </p:nvSpPr>
        <p:spPr bwMode="auto">
          <a:xfrm>
            <a:off x="1325464" y="1107552"/>
            <a:ext cx="7993241" cy="707944"/>
          </a:xfrm>
        </p:spPr>
        <p:txBody>
          <a:bodyPr/>
          <a:lstStyle/>
          <a:p>
            <a:pPr>
              <a:defRPr/>
            </a:pPr>
            <a:r>
              <a:rPr lang="de-DE" sz="2800" dirty="0"/>
              <a:t>mit digitalen Aspekten</a:t>
            </a:r>
            <a:endParaRPr sz="2800" dirty="0"/>
          </a:p>
        </p:txBody>
      </p:sp>
      <p:sp>
        <p:nvSpPr>
          <p:cNvPr id="8" name="Titel 1"/>
          <p:cNvSpPr txBox="1">
            <a:spLocks/>
          </p:cNvSpPr>
          <p:nvPr/>
        </p:nvSpPr>
        <p:spPr bwMode="auto">
          <a:xfrm>
            <a:off x="1325464" y="485548"/>
            <a:ext cx="7494311" cy="707944"/>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de-DE" dirty="0"/>
              <a:t>Schulexperiment</a:t>
            </a:r>
          </a:p>
        </p:txBody>
      </p:sp>
    </p:spTree>
    <p:extLst>
      <p:ext uri="{BB962C8B-B14F-4D97-AF65-F5344CB8AC3E}">
        <p14:creationId xmlns:p14="http://schemas.microsoft.com/office/powerpoint/2010/main" val="130155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894263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98942634">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9894263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28259573" name="Textplatzhalter 2"/>
          <p:cNvSpPr>
            <a:spLocks noGrp="1"/>
          </p:cNvSpPr>
          <p:nvPr>
            <p:ph type="body" sz="quarter" idx="13"/>
          </p:nvPr>
        </p:nvSpPr>
        <p:spPr bwMode="auto">
          <a:xfrm>
            <a:off x="550862" y="2205038"/>
            <a:ext cx="11046405" cy="3456210"/>
          </a:xfrm>
        </p:spPr>
        <p:txBody>
          <a:bodyPr anchor="t"/>
          <a:lstStyle/>
          <a:p>
            <a:pPr marL="0" lvl="1" indent="0">
              <a:lnSpc>
                <a:spcPct val="100000"/>
              </a:lnSpc>
              <a:buNone/>
              <a:defRPr/>
            </a:pPr>
            <a:r>
              <a:rPr lang="de-DE" sz="2000" b="1" dirty="0"/>
              <a:t>Medienkompetenzrahmen NRW</a:t>
            </a:r>
            <a:endParaRPr sz="2000" dirty="0"/>
          </a:p>
          <a:p>
            <a:pPr marL="0" lvl="1" indent="0">
              <a:lnSpc>
                <a:spcPct val="100000"/>
              </a:lnSpc>
              <a:buNone/>
              <a:defRPr/>
            </a:pPr>
            <a:r>
              <a:rPr lang="de-DE" sz="1800" dirty="0"/>
              <a:t>Schwerpunkt „Bedienen und Anwenden“, auch „Kommunizieren und Kooperieren“</a:t>
            </a:r>
            <a:endParaRPr sz="1800" dirty="0"/>
          </a:p>
          <a:p>
            <a:pPr marL="0" lvl="1" indent="0">
              <a:lnSpc>
                <a:spcPct val="100000"/>
              </a:lnSpc>
              <a:buNone/>
              <a:defRPr/>
            </a:pPr>
            <a:r>
              <a:rPr lang="de-DE" sz="1800" u="sng" dirty="0"/>
              <a:t>Kommunizieren und Kooperieren</a:t>
            </a:r>
            <a:endParaRPr sz="1800" u="sng" dirty="0"/>
          </a:p>
          <a:p>
            <a:pPr marL="0" lvl="1" indent="0" algn="just">
              <a:lnSpc>
                <a:spcPct val="100000"/>
              </a:lnSpc>
              <a:buNone/>
              <a:defRPr/>
            </a:pPr>
            <a:r>
              <a:rPr lang="de-DE" sz="1800" dirty="0"/>
              <a:t>	3.1 Kommunikations- und Kooperationsprozesse: Kommunikations- und Kooperationsprozesse mit  	digitalen Werkzeugen zielgerichtet gestalten sowie mediale Produkte und Informationen teilen</a:t>
            </a:r>
            <a:endParaRPr sz="1800" dirty="0"/>
          </a:p>
          <a:p>
            <a:pPr marL="0" lvl="1" indent="0">
              <a:lnSpc>
                <a:spcPct val="100000"/>
              </a:lnSpc>
              <a:buNone/>
              <a:defRPr/>
            </a:pPr>
            <a:endParaRPr lang="de-DE" sz="1800" dirty="0"/>
          </a:p>
        </p:txBody>
      </p:sp>
      <p:sp>
        <p:nvSpPr>
          <p:cNvPr id="838583190"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1362389258"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45</a:t>
            </a:fld>
            <a:endParaRPr lang="de-DE"/>
          </a:p>
        </p:txBody>
      </p:sp>
      <p:sp>
        <p:nvSpPr>
          <p:cNvPr id="7" name="Titel 1"/>
          <p:cNvSpPr>
            <a:spLocks noGrp="1"/>
          </p:cNvSpPr>
          <p:nvPr>
            <p:ph type="title"/>
          </p:nvPr>
        </p:nvSpPr>
        <p:spPr bwMode="auto">
          <a:xfrm>
            <a:off x="1325464" y="1107552"/>
            <a:ext cx="7993241" cy="707944"/>
          </a:xfrm>
        </p:spPr>
        <p:txBody>
          <a:bodyPr/>
          <a:lstStyle/>
          <a:p>
            <a:pPr>
              <a:defRPr/>
            </a:pPr>
            <a:r>
              <a:rPr lang="de-DE" sz="2800" dirty="0"/>
              <a:t>mit digitalen Aspekten</a:t>
            </a:r>
            <a:endParaRPr sz="2800" dirty="0"/>
          </a:p>
        </p:txBody>
      </p:sp>
      <p:sp>
        <p:nvSpPr>
          <p:cNvPr id="8" name="Titel 1"/>
          <p:cNvSpPr txBox="1">
            <a:spLocks/>
          </p:cNvSpPr>
          <p:nvPr/>
        </p:nvSpPr>
        <p:spPr bwMode="auto">
          <a:xfrm>
            <a:off x="1325464" y="485548"/>
            <a:ext cx="7494311" cy="707944"/>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de-DE" dirty="0"/>
              <a:t>Schulexperiment</a:t>
            </a:r>
          </a:p>
        </p:txBody>
      </p:sp>
    </p:spTree>
    <p:extLst>
      <p:ext uri="{BB962C8B-B14F-4D97-AF65-F5344CB8AC3E}">
        <p14:creationId xmlns:p14="http://schemas.microsoft.com/office/powerpoint/2010/main" val="10915258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502505286" name="Titel 1"/>
          <p:cNvSpPr>
            <a:spLocks noGrp="1"/>
          </p:cNvSpPr>
          <p:nvPr>
            <p:ph type="title"/>
          </p:nvPr>
        </p:nvSpPr>
        <p:spPr bwMode="auto">
          <a:xfrm>
            <a:off x="1329178" y="489262"/>
            <a:ext cx="7629471" cy="707944"/>
          </a:xfrm>
        </p:spPr>
        <p:txBody>
          <a:bodyPr/>
          <a:lstStyle/>
          <a:p>
            <a:pPr>
              <a:defRPr/>
            </a:pPr>
            <a:r>
              <a:rPr lang="de-DE" dirty="0"/>
              <a:t>Fortbildungsmaterial</a:t>
            </a:r>
            <a:endParaRPr dirty="0"/>
          </a:p>
        </p:txBody>
      </p:sp>
      <p:sp>
        <p:nvSpPr>
          <p:cNvPr id="162047452" name="Textplatzhalter 2"/>
          <p:cNvSpPr>
            <a:spLocks noGrp="1"/>
          </p:cNvSpPr>
          <p:nvPr>
            <p:ph type="body" sz="quarter" idx="13"/>
          </p:nvPr>
        </p:nvSpPr>
        <p:spPr bwMode="auto"/>
        <p:txBody>
          <a:bodyPr anchor="t"/>
          <a:lstStyle/>
          <a:p>
            <a:pPr marL="0" lvl="1" indent="0">
              <a:lnSpc>
                <a:spcPct val="100000"/>
              </a:lnSpc>
              <a:buNone/>
              <a:defRPr/>
            </a:pPr>
            <a:r>
              <a:rPr lang="de-DE" sz="2000" b="1" dirty="0"/>
              <a:t>Schülermaterial (virtuelles &amp; reales Experiment), Excel-Sheet, Musterlösungen/-daten, Präsentation, Gefährdungsbeurteilung, weiterführende Literatur, …</a:t>
            </a:r>
            <a:endParaRPr sz="2000" dirty="0"/>
          </a:p>
        </p:txBody>
      </p:sp>
      <p:sp>
        <p:nvSpPr>
          <p:cNvPr id="277751796"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624762810"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46</a:t>
            </a:fld>
            <a:endParaRPr lang="de-DE"/>
          </a:p>
        </p:txBody>
      </p:sp>
      <p:pic>
        <p:nvPicPr>
          <p:cNvPr id="1055892888" name="Grafik 6" descr="Ein Bild, das Muster, Quadrat, Pixel, Design enthält.&#10;&#10;Automatisch generierte Beschreibung"/>
          <p:cNvPicPr>
            <a:picLocks noChangeAspect="1"/>
          </p:cNvPicPr>
          <p:nvPr/>
        </p:nvPicPr>
        <p:blipFill>
          <a:blip r:embed="rId3"/>
          <a:srcRect l="9609" t="10488" r="10194" b="10488"/>
          <a:stretch/>
        </p:blipFill>
        <p:spPr bwMode="auto">
          <a:xfrm>
            <a:off x="1324824" y="3097847"/>
            <a:ext cx="2892355" cy="2850129"/>
          </a:xfrm>
          <a:prstGeom prst="rect">
            <a:avLst/>
          </a:prstGeom>
        </p:spPr>
      </p:pic>
      <p:sp>
        <p:nvSpPr>
          <p:cNvPr id="544603120" name="Rechteck 7"/>
          <p:cNvSpPr/>
          <p:nvPr/>
        </p:nvSpPr>
        <p:spPr bwMode="auto">
          <a:xfrm>
            <a:off x="4433203" y="5609422"/>
            <a:ext cx="4138187" cy="338554"/>
          </a:xfrm>
          <a:prstGeom prst="rect">
            <a:avLst/>
          </a:prstGeom>
        </p:spPr>
        <p:txBody>
          <a:bodyPr wrap="square">
            <a:spAutoFit/>
          </a:bodyPr>
          <a:lstStyle/>
          <a:p>
            <a:pPr>
              <a:defRPr/>
            </a:pPr>
            <a:r>
              <a:rPr lang="de-DE" sz="1600" u="sng">
                <a:hlinkClick r:id="rId4" tooltip="https://biologieunterricht.net/lehrerinnen"/>
              </a:rPr>
              <a:t>https://biologieunterricht.net/lehrerinnen</a:t>
            </a:r>
            <a:endParaRPr sz="1600"/>
          </a:p>
        </p:txBody>
      </p:sp>
    </p:spTree>
    <p:extLst>
      <p:ext uri="{BB962C8B-B14F-4D97-AF65-F5344CB8AC3E}">
        <p14:creationId xmlns:p14="http://schemas.microsoft.com/office/powerpoint/2010/main" val="33661249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27027234" name="Titel 1"/>
          <p:cNvSpPr>
            <a:spLocks noGrp="1"/>
          </p:cNvSpPr>
          <p:nvPr>
            <p:ph type="title"/>
          </p:nvPr>
        </p:nvSpPr>
        <p:spPr bwMode="auto"/>
        <p:txBody>
          <a:bodyPr/>
          <a:lstStyle/>
          <a:p>
            <a:pPr>
              <a:defRPr/>
            </a:pPr>
            <a:r>
              <a:rPr lang="de-DE"/>
              <a:t>Vielen Dank für Ihre Aufmerksamkeit!</a:t>
            </a:r>
            <a:endParaRPr/>
          </a:p>
        </p:txBody>
      </p:sp>
    </p:spTree>
    <p:extLst>
      <p:ext uri="{BB962C8B-B14F-4D97-AF65-F5344CB8AC3E}">
        <p14:creationId xmlns:p14="http://schemas.microsoft.com/office/powerpoint/2010/main" val="7288178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122708157" name="Titel 5"/>
          <p:cNvSpPr>
            <a:spLocks noGrp="1"/>
          </p:cNvSpPr>
          <p:nvPr>
            <p:ph type="title"/>
          </p:nvPr>
        </p:nvSpPr>
        <p:spPr bwMode="auto"/>
        <p:txBody>
          <a:bodyPr/>
          <a:lstStyle/>
          <a:p>
            <a:pPr>
              <a:defRPr/>
            </a:pPr>
            <a:r>
              <a:rPr lang="de-DE" dirty="0"/>
              <a:t>Literatur</a:t>
            </a:r>
            <a:endParaRPr dirty="0"/>
          </a:p>
        </p:txBody>
      </p:sp>
      <p:sp>
        <p:nvSpPr>
          <p:cNvPr id="1650188993" name="Textplatzhalter 6"/>
          <p:cNvSpPr>
            <a:spLocks noGrp="1"/>
          </p:cNvSpPr>
          <p:nvPr>
            <p:ph type="body" sz="quarter" idx="13"/>
          </p:nvPr>
        </p:nvSpPr>
        <p:spPr bwMode="auto">
          <a:xfrm>
            <a:off x="582930" y="1637550"/>
            <a:ext cx="10938510" cy="4802782"/>
          </a:xfrm>
        </p:spPr>
        <p:txBody>
          <a:bodyPr/>
          <a:lstStyle/>
          <a:p>
            <a:pPr algn="just">
              <a:lnSpc>
                <a:spcPct val="100000"/>
              </a:lnSpc>
              <a:spcBef>
                <a:spcPts val="600"/>
              </a:spcBef>
              <a:defRPr/>
            </a:pPr>
            <a:r>
              <a:rPr lang="de-DE" sz="1200" dirty="0"/>
              <a:t>Beckmann, M. &amp; Haack, K.-J. (2003). Chemische Schädlingsbekämpfung – Insektizide für die Landwirtschaft. </a:t>
            </a:r>
            <a:r>
              <a:rPr lang="de-DE" sz="1200" i="1" dirty="0"/>
              <a:t>Chemie in unserer Zeit</a:t>
            </a:r>
            <a:r>
              <a:rPr lang="de-DE" sz="1200" dirty="0"/>
              <a:t> 37(2), 88-97.</a:t>
            </a:r>
            <a:endParaRPr dirty="0"/>
          </a:p>
          <a:p>
            <a:pPr algn="just">
              <a:lnSpc>
                <a:spcPct val="100000"/>
              </a:lnSpc>
              <a:spcBef>
                <a:spcPts val="600"/>
              </a:spcBef>
              <a:defRPr/>
            </a:pPr>
            <a:r>
              <a:rPr lang="de-DE" sz="1200" dirty="0" err="1"/>
              <a:t>Fent</a:t>
            </a:r>
            <a:r>
              <a:rPr lang="de-DE" sz="1200" dirty="0"/>
              <a:t>, K. (2013). </a:t>
            </a:r>
            <a:r>
              <a:rPr lang="de-DE" sz="1200" i="1" dirty="0"/>
              <a:t>Ökotoxikologie – Umweltchemie-Toxikologie-Ökologie</a:t>
            </a:r>
            <a:r>
              <a:rPr lang="de-DE" sz="1200" dirty="0"/>
              <a:t>. Thieme.</a:t>
            </a:r>
            <a:endParaRPr dirty="0"/>
          </a:p>
          <a:p>
            <a:pPr indent="-360000" algn="just">
              <a:lnSpc>
                <a:spcPct val="100000"/>
              </a:lnSpc>
              <a:spcBef>
                <a:spcPts val="600"/>
              </a:spcBef>
              <a:defRPr/>
            </a:pPr>
            <a:r>
              <a:rPr lang="de-DE" sz="1200" dirty="0" err="1"/>
              <a:t>Fomin</a:t>
            </a:r>
            <a:r>
              <a:rPr lang="de-DE" sz="1200" dirty="0"/>
              <a:t>, A., </a:t>
            </a:r>
            <a:r>
              <a:rPr lang="de-DE" sz="1200" dirty="0" err="1"/>
              <a:t>Oehlmann</a:t>
            </a:r>
            <a:r>
              <a:rPr lang="de-DE" sz="1200" dirty="0"/>
              <a:t>, J. &amp; Markert, B. (2003). Akuttoxizitätstest mit </a:t>
            </a:r>
            <a:r>
              <a:rPr lang="de-DE" sz="1200" i="1" dirty="0"/>
              <a:t>Daphnia magna</a:t>
            </a:r>
            <a:r>
              <a:rPr lang="de-DE" sz="1200" dirty="0"/>
              <a:t>. In dies. (</a:t>
            </a:r>
            <a:r>
              <a:rPr lang="de-DE" sz="1200" dirty="0" err="1"/>
              <a:t>Hg</a:t>
            </a:r>
            <a:r>
              <a:rPr lang="de-DE" sz="1200" dirty="0"/>
              <a:t>.), </a:t>
            </a:r>
            <a:r>
              <a:rPr lang="de-DE" sz="1200" i="1" dirty="0"/>
              <a:t>Praktikum zur Ökotoxikologie </a:t>
            </a:r>
            <a:r>
              <a:rPr lang="de-DE" sz="1200" dirty="0"/>
              <a:t>(S.73-80). </a:t>
            </a:r>
            <a:r>
              <a:rPr lang="de-DE" sz="1200" dirty="0" err="1"/>
              <a:t>Ecomed</a:t>
            </a:r>
            <a:r>
              <a:rPr lang="de-DE" sz="1200" dirty="0"/>
              <a:t> 	Verlagsgesellschaft.</a:t>
            </a:r>
            <a:endParaRPr dirty="0"/>
          </a:p>
          <a:p>
            <a:pPr algn="just">
              <a:lnSpc>
                <a:spcPct val="100000"/>
              </a:lnSpc>
              <a:spcBef>
                <a:spcPts val="600"/>
              </a:spcBef>
              <a:defRPr/>
            </a:pPr>
            <a:r>
              <a:rPr lang="de-DE" sz="1200" dirty="0" err="1"/>
              <a:t>Giovio</a:t>
            </a:r>
            <a:r>
              <a:rPr lang="de-DE" sz="1200" dirty="0"/>
              <a:t>, H., Heil, I. &amp; </a:t>
            </a:r>
            <a:r>
              <a:rPr lang="de-DE" sz="1200" dirty="0" err="1"/>
              <a:t>Bohrmann</a:t>
            </a:r>
            <a:r>
              <a:rPr lang="de-DE" sz="1200" dirty="0"/>
              <a:t>, J. (2020). Wirkung von Neurotoxinen aus Pflanzenschutzmitteln auf den Wasserfloh</a:t>
            </a:r>
            <a:r>
              <a:rPr lang="de-DE" sz="1200" i="1" dirty="0"/>
              <a:t> Daphnia magna</a:t>
            </a:r>
            <a:r>
              <a:rPr lang="de-DE" sz="1200" dirty="0"/>
              <a:t>. </a:t>
            </a:r>
            <a:r>
              <a:rPr lang="de-DE" sz="1200" i="1" dirty="0"/>
              <a:t>BU praktisch 	3</a:t>
            </a:r>
            <a:r>
              <a:rPr lang="de-DE" sz="1200" dirty="0"/>
              <a:t>(1), Artikel 3. </a:t>
            </a:r>
            <a:endParaRPr dirty="0"/>
          </a:p>
          <a:p>
            <a:pPr algn="just">
              <a:lnSpc>
                <a:spcPct val="100000"/>
              </a:lnSpc>
              <a:spcBef>
                <a:spcPts val="600"/>
              </a:spcBef>
              <a:defRPr/>
            </a:pPr>
            <a:r>
              <a:rPr lang="de-DE" sz="1200" dirty="0"/>
              <a:t>Hesselbach, H. &amp; </a:t>
            </a:r>
            <a:r>
              <a:rPr lang="de-DE" sz="1200" dirty="0" err="1"/>
              <a:t>Scheiner</a:t>
            </a:r>
            <a:r>
              <a:rPr lang="de-DE" sz="1200" dirty="0"/>
              <a:t>, R. (2019). The </a:t>
            </a:r>
            <a:r>
              <a:rPr lang="de-DE" sz="1200" dirty="0" err="1"/>
              <a:t>novel</a:t>
            </a:r>
            <a:r>
              <a:rPr lang="de-DE" sz="1200" dirty="0"/>
              <a:t> </a:t>
            </a:r>
            <a:r>
              <a:rPr lang="de-DE" sz="1200" dirty="0" err="1"/>
              <a:t>pesticide</a:t>
            </a:r>
            <a:r>
              <a:rPr lang="de-DE" sz="1200" dirty="0"/>
              <a:t> </a:t>
            </a:r>
            <a:r>
              <a:rPr lang="de-DE" sz="1200" dirty="0" err="1"/>
              <a:t>flupyradifurone</a:t>
            </a:r>
            <a:r>
              <a:rPr lang="de-DE" sz="1200" dirty="0"/>
              <a:t> (</a:t>
            </a:r>
            <a:r>
              <a:rPr lang="de-DE" sz="1200" dirty="0" err="1"/>
              <a:t>Sivanto</a:t>
            </a:r>
            <a:r>
              <a:rPr lang="de-DE" sz="1200" dirty="0"/>
              <a:t>) </a:t>
            </a:r>
            <a:r>
              <a:rPr lang="de-DE" sz="1200" dirty="0" err="1"/>
              <a:t>affects</a:t>
            </a:r>
            <a:r>
              <a:rPr lang="de-DE" sz="1200" dirty="0"/>
              <a:t> </a:t>
            </a:r>
            <a:r>
              <a:rPr lang="de-DE" sz="1200" dirty="0" err="1"/>
              <a:t>honeybee</a:t>
            </a:r>
            <a:r>
              <a:rPr lang="de-DE" sz="1200" dirty="0"/>
              <a:t> </a:t>
            </a:r>
            <a:r>
              <a:rPr lang="de-DE" sz="1200" dirty="0" err="1"/>
              <a:t>motor</a:t>
            </a:r>
            <a:r>
              <a:rPr lang="de-DE" sz="1200" dirty="0"/>
              <a:t> </a:t>
            </a:r>
            <a:r>
              <a:rPr lang="de-DE" sz="1200" dirty="0" err="1"/>
              <a:t>abilities</a:t>
            </a:r>
            <a:r>
              <a:rPr lang="de-DE" sz="1200" dirty="0"/>
              <a:t>. </a:t>
            </a:r>
            <a:r>
              <a:rPr lang="de-DE" sz="1200" i="1" dirty="0" err="1"/>
              <a:t>Ecotoxicology</a:t>
            </a:r>
            <a:r>
              <a:rPr lang="de-DE" sz="1200" i="1" dirty="0"/>
              <a:t> 28</a:t>
            </a:r>
            <a:r>
              <a:rPr lang="de-DE" sz="1200" dirty="0"/>
              <a:t>, 354-366.</a:t>
            </a:r>
            <a:endParaRPr dirty="0"/>
          </a:p>
          <a:p>
            <a:pPr algn="just">
              <a:lnSpc>
                <a:spcPct val="100000"/>
              </a:lnSpc>
              <a:spcBef>
                <a:spcPts val="600"/>
              </a:spcBef>
              <a:defRPr/>
            </a:pPr>
            <a:r>
              <a:rPr lang="de-DE" sz="1200" dirty="0" err="1"/>
              <a:t>Hollert</a:t>
            </a:r>
            <a:r>
              <a:rPr lang="de-DE" sz="1200" dirty="0"/>
              <a:t>, H. Seiler, T.-B., </a:t>
            </a:r>
            <a:r>
              <a:rPr lang="de-DE" sz="1200" dirty="0" err="1"/>
              <a:t>Bohrmann</a:t>
            </a:r>
            <a:r>
              <a:rPr lang="de-DE" sz="1200" dirty="0"/>
              <a:t>, J. &amp; Müller, O. (2013). Ökotoxikologie – Eine interdisziplinäre Wissenschaft. </a:t>
            </a:r>
            <a:r>
              <a:rPr lang="de-DE" sz="1200" i="1" dirty="0"/>
              <a:t>Praxis der Naturwissenschaften – 	Biologie in der Schule, 62</a:t>
            </a:r>
            <a:r>
              <a:rPr lang="de-DE" sz="1200" dirty="0"/>
              <a:t>(3), 4-6.</a:t>
            </a:r>
            <a:endParaRPr dirty="0"/>
          </a:p>
          <a:p>
            <a:pPr algn="just">
              <a:lnSpc>
                <a:spcPct val="100000"/>
              </a:lnSpc>
              <a:spcBef>
                <a:spcPts val="600"/>
              </a:spcBef>
              <a:defRPr/>
            </a:pPr>
            <a:r>
              <a:rPr lang="de-DE" sz="1200" dirty="0"/>
              <a:t>Jeschke, P., Nauen, R. &amp; Beck, M. E. (2013). </a:t>
            </a:r>
            <a:r>
              <a:rPr lang="de-DE" sz="1200" dirty="0" err="1"/>
              <a:t>Nicotinische</a:t>
            </a:r>
            <a:r>
              <a:rPr lang="de-DE" sz="1200" dirty="0"/>
              <a:t> </a:t>
            </a:r>
            <a:r>
              <a:rPr lang="de-DE" sz="1200" dirty="0" err="1"/>
              <a:t>Acetylcholinrezeptor</a:t>
            </a:r>
            <a:r>
              <a:rPr lang="de-DE" sz="1200" dirty="0"/>
              <a:t>-Agonisten: ein Meilenstein für den modernen Pflanzenschutz. 	</a:t>
            </a:r>
            <a:r>
              <a:rPr lang="de-DE" sz="1200" i="1" dirty="0"/>
              <a:t>Angewandte 	Chemie 125</a:t>
            </a:r>
            <a:r>
              <a:rPr lang="de-DE" sz="1200" dirty="0"/>
              <a:t>(36), 9640-9662.</a:t>
            </a:r>
            <a:endParaRPr dirty="0"/>
          </a:p>
          <a:p>
            <a:pPr algn="just">
              <a:lnSpc>
                <a:spcPct val="100000"/>
              </a:lnSpc>
              <a:spcBef>
                <a:spcPts val="600"/>
              </a:spcBef>
              <a:defRPr/>
            </a:pPr>
            <a:r>
              <a:rPr lang="de-DE" sz="1200" dirty="0"/>
              <a:t>Kern, I., Heil, I. &amp; </a:t>
            </a:r>
            <a:r>
              <a:rPr lang="de-DE" sz="1200" dirty="0" err="1"/>
              <a:t>Bohrmann</a:t>
            </a:r>
            <a:r>
              <a:rPr lang="de-DE" sz="1200" dirty="0"/>
              <a:t>, J. (im Druck). Ökotoxikologische Forschung im Unterricht – Digital gestütztes Schulexperiment zur Wirkung eines Pflanzenschutzmittels auf den Wasserfloh </a:t>
            </a:r>
            <a:r>
              <a:rPr lang="de-DE" sz="1200" i="1" dirty="0"/>
              <a:t>Daphnia magna.</a:t>
            </a:r>
            <a:r>
              <a:rPr lang="de-DE" sz="1200" dirty="0"/>
              <a:t> MNU Journal. </a:t>
            </a:r>
          </a:p>
          <a:p>
            <a:pPr algn="just">
              <a:lnSpc>
                <a:spcPct val="100000"/>
              </a:lnSpc>
              <a:spcBef>
                <a:spcPts val="600"/>
              </a:spcBef>
              <a:defRPr/>
            </a:pPr>
            <a:r>
              <a:rPr lang="de-DE" sz="1200" dirty="0" err="1"/>
              <a:t>Kreutzberg</a:t>
            </a:r>
            <a:r>
              <a:rPr lang="de-DE" sz="1200" dirty="0"/>
              <a:t>, K., Dahmen, R., Schmidt, B. &amp; </a:t>
            </a:r>
            <a:r>
              <a:rPr lang="de-DE" sz="1200" dirty="0" err="1"/>
              <a:t>Bohrmann</a:t>
            </a:r>
            <a:r>
              <a:rPr lang="de-DE" sz="1200" dirty="0"/>
              <a:t>, J. (2011). Wie wirken Neurotoxine? </a:t>
            </a:r>
            <a:r>
              <a:rPr lang="de-DE" sz="1200" i="1" dirty="0"/>
              <a:t>Unterricht Biologie 35</a:t>
            </a:r>
            <a:r>
              <a:rPr lang="de-DE" sz="1200" dirty="0"/>
              <a:t>(362), 36-41.</a:t>
            </a:r>
            <a:endParaRPr dirty="0"/>
          </a:p>
          <a:p>
            <a:pPr algn="just">
              <a:lnSpc>
                <a:spcPct val="100000"/>
              </a:lnSpc>
              <a:spcBef>
                <a:spcPts val="600"/>
              </a:spcBef>
              <a:defRPr/>
            </a:pPr>
            <a:r>
              <a:rPr lang="de-DE" sz="1200" dirty="0"/>
              <a:t>Menzel, R. &amp; </a:t>
            </a:r>
            <a:r>
              <a:rPr lang="de-DE" sz="1200" dirty="0" err="1"/>
              <a:t>Tison</a:t>
            </a:r>
            <a:r>
              <a:rPr lang="de-DE" sz="1200" dirty="0"/>
              <a:t>, L. (2019). Mit den Waffen der Chemie gegen Insekten. </a:t>
            </a:r>
            <a:r>
              <a:rPr lang="de-DE" sz="1200" i="1" dirty="0"/>
              <a:t>Biologie in unserer Zeit 49</a:t>
            </a:r>
            <a:r>
              <a:rPr lang="de-DE" sz="1200" dirty="0"/>
              <a:t>(3), 198-206.</a:t>
            </a:r>
            <a:endParaRPr dirty="0"/>
          </a:p>
          <a:p>
            <a:pPr algn="just">
              <a:lnSpc>
                <a:spcPct val="100000"/>
              </a:lnSpc>
              <a:spcBef>
                <a:spcPts val="600"/>
              </a:spcBef>
              <a:defRPr/>
            </a:pPr>
            <a:r>
              <a:rPr lang="de-DE" sz="1200" dirty="0" err="1"/>
              <a:t>Miner</a:t>
            </a:r>
            <a:r>
              <a:rPr lang="de-DE" sz="1200" dirty="0"/>
              <a:t>,  B.E. et al. (2012). Linking genes </a:t>
            </a:r>
            <a:r>
              <a:rPr lang="de-DE" sz="1200" dirty="0" err="1"/>
              <a:t>to</a:t>
            </a:r>
            <a:r>
              <a:rPr lang="de-DE" sz="1200" dirty="0"/>
              <a:t> </a:t>
            </a:r>
            <a:r>
              <a:rPr lang="de-DE" sz="1200" dirty="0" err="1"/>
              <a:t>communities</a:t>
            </a:r>
            <a:r>
              <a:rPr lang="de-DE" sz="1200" dirty="0"/>
              <a:t> </a:t>
            </a:r>
            <a:r>
              <a:rPr lang="de-DE" sz="1200" dirty="0" err="1"/>
              <a:t>and</a:t>
            </a:r>
            <a:r>
              <a:rPr lang="de-DE" sz="1200" dirty="0"/>
              <a:t> </a:t>
            </a:r>
            <a:r>
              <a:rPr lang="de-DE" sz="1200" dirty="0" err="1"/>
              <a:t>ecosystems</a:t>
            </a:r>
            <a:r>
              <a:rPr lang="de-DE" sz="1200" dirty="0"/>
              <a:t>: </a:t>
            </a:r>
            <a:r>
              <a:rPr lang="de-DE" sz="1200" i="1" dirty="0"/>
              <a:t>Daphnia </a:t>
            </a:r>
            <a:r>
              <a:rPr lang="de-DE" sz="1200" dirty="0" err="1"/>
              <a:t>as</a:t>
            </a:r>
            <a:r>
              <a:rPr lang="de-DE" sz="1200" dirty="0"/>
              <a:t> an </a:t>
            </a:r>
            <a:r>
              <a:rPr lang="de-DE" sz="1200" dirty="0" err="1"/>
              <a:t>ecogenomic</a:t>
            </a:r>
            <a:r>
              <a:rPr lang="de-DE" sz="1200" dirty="0"/>
              <a:t> </a:t>
            </a:r>
            <a:r>
              <a:rPr lang="de-DE" sz="1200" dirty="0" err="1"/>
              <a:t>model</a:t>
            </a:r>
            <a:r>
              <a:rPr lang="de-DE" sz="1200" dirty="0"/>
              <a:t>. </a:t>
            </a:r>
            <a:r>
              <a:rPr lang="de-DE" sz="1200" i="1" dirty="0" err="1"/>
              <a:t>Proc</a:t>
            </a:r>
            <a:r>
              <a:rPr lang="de-DE" sz="1200" i="1" dirty="0"/>
              <a:t>. R. </a:t>
            </a:r>
            <a:r>
              <a:rPr lang="de-DE" sz="1200" i="1" dirty="0" err="1"/>
              <a:t>Soc</a:t>
            </a:r>
            <a:r>
              <a:rPr lang="de-DE" sz="1200" i="1" dirty="0"/>
              <a:t>. B, 279</a:t>
            </a:r>
            <a:r>
              <a:rPr lang="de-DE" sz="1200" dirty="0"/>
              <a:t>, 1873-1882. </a:t>
            </a:r>
            <a:endParaRPr dirty="0"/>
          </a:p>
          <a:p>
            <a:pPr algn="just">
              <a:lnSpc>
                <a:spcPct val="100000"/>
              </a:lnSpc>
              <a:spcBef>
                <a:spcPts val="600"/>
              </a:spcBef>
              <a:defRPr/>
            </a:pPr>
            <a:r>
              <a:rPr lang="de-DE" sz="1200" dirty="0" err="1"/>
              <a:t>Qaim</a:t>
            </a:r>
            <a:r>
              <a:rPr lang="de-DE" sz="1200" dirty="0"/>
              <a:t>, M. &amp; </a:t>
            </a:r>
            <a:r>
              <a:rPr lang="de-DE" sz="1200" dirty="0" err="1"/>
              <a:t>Klümper</a:t>
            </a:r>
            <a:r>
              <a:rPr lang="de-DE" sz="1200" dirty="0"/>
              <a:t>, W. (2013). Landwirtschaft für die Hungerbekämpfung. </a:t>
            </a:r>
            <a:r>
              <a:rPr lang="de-DE" sz="1200" i="1" dirty="0"/>
              <a:t>Chemie in unserer Zeit 47</a:t>
            </a:r>
            <a:r>
              <a:rPr lang="de-DE" sz="1200" dirty="0"/>
              <a:t>(5), 318-326.</a:t>
            </a:r>
            <a:endParaRPr dirty="0"/>
          </a:p>
          <a:p>
            <a:pPr algn="just">
              <a:lnSpc>
                <a:spcPct val="100000"/>
              </a:lnSpc>
              <a:spcBef>
                <a:spcPts val="600"/>
              </a:spcBef>
              <a:defRPr/>
            </a:pPr>
            <a:r>
              <a:rPr lang="de-DE" sz="1200" dirty="0"/>
              <a:t>Schäfer, B. (2008a). Nicotin. </a:t>
            </a:r>
            <a:r>
              <a:rPr lang="de-DE" sz="1200" i="1" dirty="0"/>
              <a:t>Chemie in unserer Zeit 42</a:t>
            </a:r>
            <a:r>
              <a:rPr lang="de-DE" sz="1200" dirty="0"/>
              <a:t>(5), 330-344.</a:t>
            </a:r>
            <a:endParaRPr dirty="0"/>
          </a:p>
          <a:p>
            <a:pPr algn="just">
              <a:lnSpc>
                <a:spcPct val="100000"/>
              </a:lnSpc>
              <a:spcBef>
                <a:spcPts val="600"/>
              </a:spcBef>
              <a:defRPr/>
            </a:pPr>
            <a:r>
              <a:rPr lang="de-DE" sz="1200" dirty="0"/>
              <a:t>Schäfer, B. (2008b). Die </a:t>
            </a:r>
            <a:r>
              <a:rPr lang="de-DE" sz="1200" dirty="0" err="1"/>
              <a:t>Neonicotinoide</a:t>
            </a:r>
            <a:r>
              <a:rPr lang="de-DE" sz="1200" dirty="0"/>
              <a:t>. </a:t>
            </a:r>
            <a:r>
              <a:rPr lang="de-DE" sz="1200" i="1" dirty="0"/>
              <a:t>Chemie in unserer Zeit 42</a:t>
            </a:r>
            <a:r>
              <a:rPr lang="de-DE" sz="1200" dirty="0"/>
              <a:t>(6), 408-424.</a:t>
            </a:r>
            <a:endParaRPr dirty="0"/>
          </a:p>
          <a:p>
            <a:pPr algn="just">
              <a:lnSpc>
                <a:spcPct val="100000"/>
              </a:lnSpc>
              <a:spcBef>
                <a:spcPts val="600"/>
              </a:spcBef>
              <a:defRPr/>
            </a:pPr>
            <a:r>
              <a:rPr lang="de-DE" sz="1200" dirty="0"/>
              <a:t>Storch, V. &amp; Welsch, U. (2014). </a:t>
            </a:r>
            <a:r>
              <a:rPr lang="de-DE" sz="1200" i="1" dirty="0"/>
              <a:t>Daphnia </a:t>
            </a:r>
            <a:r>
              <a:rPr lang="de-DE" sz="1200" i="1" dirty="0" err="1"/>
              <a:t>pulex</a:t>
            </a:r>
            <a:r>
              <a:rPr lang="de-DE" sz="1200" dirty="0"/>
              <a:t>, Wasserfloh. In: dies. (</a:t>
            </a:r>
            <a:r>
              <a:rPr lang="de-DE" sz="1200" dirty="0" err="1"/>
              <a:t>Hg</a:t>
            </a:r>
            <a:r>
              <a:rPr lang="de-DE" sz="1200" dirty="0"/>
              <a:t>.), </a:t>
            </a:r>
            <a:r>
              <a:rPr lang="de-DE" sz="1200" i="1" dirty="0" err="1"/>
              <a:t>Kükenthal</a:t>
            </a:r>
            <a:r>
              <a:rPr lang="de-DE" sz="1200" i="1" dirty="0"/>
              <a:t> Zoologisches Praktikum </a:t>
            </a:r>
            <a:r>
              <a:rPr lang="de-DE" sz="1200" dirty="0"/>
              <a:t>(27. Aufl., S.216-219). Springer Verlag.</a:t>
            </a:r>
            <a:endParaRPr dirty="0"/>
          </a:p>
          <a:p>
            <a:pPr algn="just">
              <a:lnSpc>
                <a:spcPct val="100000"/>
              </a:lnSpc>
              <a:spcBef>
                <a:spcPts val="600"/>
              </a:spcBef>
              <a:defRPr/>
            </a:pPr>
            <a:r>
              <a:rPr lang="de-DE" sz="1200" b="1" i="1" dirty="0"/>
              <a:t>Weitere Literaturhinweise finden Sie in den von uns veröffentlichten Artikeln (</a:t>
            </a:r>
            <a:r>
              <a:rPr lang="de-DE" sz="1200" b="1" i="1" dirty="0" err="1"/>
              <a:t>Giovio</a:t>
            </a:r>
            <a:r>
              <a:rPr lang="de-DE" sz="1200" b="1" i="1" dirty="0"/>
              <a:t> et al. 2020 &amp; </a:t>
            </a:r>
            <a:r>
              <a:rPr lang="de-DE" sz="1200" b="1" i="1" dirty="0" err="1"/>
              <a:t>Kreutzberg</a:t>
            </a:r>
            <a:r>
              <a:rPr lang="de-DE" sz="1200" b="1" i="1" dirty="0"/>
              <a:t> et al. 2011).</a:t>
            </a:r>
            <a:endParaRPr dirty="0"/>
          </a:p>
          <a:p>
            <a:pPr>
              <a:defRPr/>
            </a:pPr>
            <a:endParaRPr lang="de-DE" dirty="0"/>
          </a:p>
        </p:txBody>
      </p:sp>
      <p:sp>
        <p:nvSpPr>
          <p:cNvPr id="2004988538" name="Datumsplatzhalter 1"/>
          <p:cNvSpPr>
            <a:spLocks noGrp="1"/>
          </p:cNvSpPr>
          <p:nvPr>
            <p:ph type="dt" sz="half" idx="14"/>
          </p:nvPr>
        </p:nvSpPr>
        <p:spPr bwMode="auto"/>
        <p:txBody>
          <a:bodyPr/>
          <a:lstStyle/>
          <a:p>
            <a:pPr>
              <a:defRPr/>
            </a:pPr>
            <a:fld id="{69834BA6-837B-49AC-B154-543FBCA1C107}" type="datetime1">
              <a:rPr lang="de-DE"/>
              <a:t>23.09.2025</a:t>
            </a:fld>
            <a:endParaRPr lang="de-DE"/>
          </a:p>
        </p:txBody>
      </p:sp>
      <p:sp>
        <p:nvSpPr>
          <p:cNvPr id="1206688432" name="Foliennummernplatzhalter 3"/>
          <p:cNvSpPr>
            <a:spLocks noGrp="1"/>
          </p:cNvSpPr>
          <p:nvPr>
            <p:ph type="sldNum" sz="quarter" idx="16"/>
          </p:nvPr>
        </p:nvSpPr>
        <p:spPr bwMode="auto"/>
        <p:txBody>
          <a:bodyPr/>
          <a:lstStyle/>
          <a:p>
            <a:pPr>
              <a:defRPr/>
            </a:pPr>
            <a:r>
              <a:rPr lang="de-DE"/>
              <a:t>Seite </a:t>
            </a:r>
            <a:fld id="{CE6CAF4D-DD0D-4F34-9F3A-F974D54A280A}" type="slidenum">
              <a:rPr lang="de-DE"/>
              <a:t>48</a:t>
            </a:fld>
            <a:endParaRPr lang="de-DE"/>
          </a:p>
        </p:txBody>
      </p:sp>
    </p:spTree>
    <p:extLst>
      <p:ext uri="{BB962C8B-B14F-4D97-AF65-F5344CB8AC3E}">
        <p14:creationId xmlns:p14="http://schemas.microsoft.com/office/powerpoint/2010/main" val="36238707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1F81257E-7135-CF11-6ED5-21A81FBD5FF5}"/>
              </a:ext>
            </a:extLst>
          </p:cNvPr>
          <p:cNvSpPr>
            <a:spLocks noGrp="1"/>
          </p:cNvSpPr>
          <p:nvPr>
            <p:ph idx="1"/>
          </p:nvPr>
        </p:nvSpPr>
        <p:spPr>
          <a:xfrm>
            <a:off x="698938" y="1945194"/>
            <a:ext cx="10804634" cy="3499642"/>
          </a:xfrm>
        </p:spPr>
        <p:txBody>
          <a:bodyPr numCol="2"/>
          <a:lstStyle/>
          <a:p>
            <a:pPr lvl="1">
              <a:lnSpc>
                <a:spcPct val="100000"/>
              </a:lnSpc>
            </a:pPr>
            <a:r>
              <a:rPr lang="de-DE" dirty="0"/>
              <a:t>Erschienen im</a:t>
            </a:r>
          </a:p>
          <a:p>
            <a:pPr>
              <a:lnSpc>
                <a:spcPct val="100000"/>
              </a:lnSpc>
            </a:pPr>
            <a:r>
              <a:rPr lang="de-DE" dirty="0"/>
              <a:t>Kompetenzverbund </a:t>
            </a:r>
            <a:r>
              <a:rPr lang="de-DE" dirty="0" err="1"/>
              <a:t>lernen:digital</a:t>
            </a:r>
            <a:endParaRPr lang="de-DE" dirty="0"/>
          </a:p>
          <a:p>
            <a:pPr>
              <a:lnSpc>
                <a:spcPct val="100000"/>
              </a:lnSpc>
            </a:pPr>
            <a:r>
              <a:rPr lang="de-DE" dirty="0"/>
              <a:t>Marlene-Dietrich-Allee 16,</a:t>
            </a:r>
            <a:br>
              <a:rPr lang="de-DE" dirty="0"/>
            </a:br>
            <a:r>
              <a:rPr lang="de-DE" dirty="0"/>
              <a:t>14482 Potsdam</a:t>
            </a:r>
          </a:p>
          <a:p>
            <a:pPr>
              <a:lnSpc>
                <a:spcPct val="100000"/>
              </a:lnSpc>
            </a:pPr>
            <a:r>
              <a:rPr lang="de-DE" dirty="0"/>
              <a:t>Tel: 0331-977-256362</a:t>
            </a:r>
          </a:p>
          <a:p>
            <a:pPr>
              <a:lnSpc>
                <a:spcPct val="100000"/>
              </a:lnSpc>
            </a:pPr>
            <a:r>
              <a:rPr lang="de-DE" dirty="0"/>
              <a:t>E-Mail: </a:t>
            </a:r>
            <a:r>
              <a:rPr lang="de-DE" dirty="0" err="1"/>
              <a:t>geschaeftsstelle@lernen.digital</a:t>
            </a:r>
            <a:endParaRPr lang="de-DE" dirty="0"/>
          </a:p>
          <a:p>
            <a:pPr>
              <a:lnSpc>
                <a:spcPct val="100000"/>
              </a:lnSpc>
            </a:pPr>
            <a:endParaRPr lang="de-DE" dirty="0"/>
          </a:p>
          <a:p>
            <a:pPr lvl="1">
              <a:lnSpc>
                <a:spcPct val="100000"/>
              </a:lnSpc>
            </a:pPr>
            <a:r>
              <a:rPr lang="de-DE" dirty="0"/>
              <a:t>Projektverbund</a:t>
            </a:r>
          </a:p>
          <a:p>
            <a:pPr>
              <a:lnSpc>
                <a:spcPct val="100000"/>
              </a:lnSpc>
            </a:pPr>
            <a:r>
              <a:rPr lang="de-DE" dirty="0"/>
              <a:t>D4MINT</a:t>
            </a:r>
            <a:br>
              <a:rPr lang="de-DE" dirty="0"/>
            </a:br>
            <a:endParaRPr lang="de-DE" dirty="0"/>
          </a:p>
          <a:p>
            <a:pPr lvl="1">
              <a:lnSpc>
                <a:spcPct val="100000"/>
              </a:lnSpc>
            </a:pPr>
            <a:r>
              <a:rPr lang="de-DE" dirty="0"/>
              <a:t>Datum der Erstveröffentlichung</a:t>
            </a:r>
          </a:p>
          <a:p>
            <a:pPr>
              <a:lnSpc>
                <a:spcPct val="100000"/>
              </a:lnSpc>
            </a:pPr>
            <a:r>
              <a:rPr lang="de-DE" dirty="0"/>
              <a:t>30.09.2025</a:t>
            </a:r>
          </a:p>
          <a:p>
            <a:pPr>
              <a:lnSpc>
                <a:spcPct val="100000"/>
              </a:lnSpc>
            </a:pPr>
            <a:endParaRPr lang="de-DE" dirty="0"/>
          </a:p>
          <a:p>
            <a:pPr>
              <a:lnSpc>
                <a:spcPct val="100000"/>
              </a:lnSpc>
            </a:pPr>
            <a:endParaRPr lang="de-DE" dirty="0"/>
          </a:p>
          <a:p>
            <a:pPr lvl="1">
              <a:lnSpc>
                <a:spcPct val="100000"/>
              </a:lnSpc>
            </a:pPr>
            <a:endParaRPr lang="de-DE" dirty="0"/>
          </a:p>
          <a:p>
            <a:pPr lvl="1">
              <a:lnSpc>
                <a:spcPct val="100000"/>
              </a:lnSpc>
            </a:pPr>
            <a:r>
              <a:rPr lang="de-DE" dirty="0">
                <a:latin typeface="Kantumruy Pro SemiBold" pitchFamily="2" charset="0"/>
                <a:cs typeface="Kantumruy Pro SemiBold" pitchFamily="2" charset="0"/>
              </a:rPr>
              <a:t>Zitierhinweis</a:t>
            </a:r>
          </a:p>
          <a:p>
            <a:pPr>
              <a:lnSpc>
                <a:spcPct val="100000"/>
              </a:lnSpc>
            </a:pPr>
            <a:r>
              <a:rPr lang="de-DE" dirty="0"/>
              <a:t>Kern, Isabell; Scheu, Larissa; Quast, Daria; Wolff, Pia; Helf, Philip &amp; van dem Brink, Malte; Lorke, Julia (2025). </a:t>
            </a:r>
            <a:r>
              <a:rPr lang="de-DE" dirty="0" err="1"/>
              <a:t>Präsentation_</a:t>
            </a:r>
            <a:r>
              <a:rPr lang="de-DE" altLang="de-DE" dirty="0" err="1">
                <a:solidFill>
                  <a:srgbClr val="202334"/>
                </a:solidFill>
                <a:ea typeface="Kantumruy Pro"/>
                <a:cs typeface="Times New Roman" panose="02020603050405020304" pitchFamily="18" charset="0"/>
              </a:rPr>
              <a:t>Digitale</a:t>
            </a:r>
            <a:r>
              <a:rPr lang="de-DE" altLang="de-DE" dirty="0">
                <a:solidFill>
                  <a:srgbClr val="202334"/>
                </a:solidFill>
                <a:ea typeface="Kantumruy Pro"/>
                <a:cs typeface="Times New Roman" panose="02020603050405020304" pitchFamily="18" charset="0"/>
              </a:rPr>
              <a:t> Datenerfassung und Datenverarbeitung im Biologieunterricht am Beispiel eines Experiments mit dem Wasserfloh </a:t>
            </a:r>
            <a:r>
              <a:rPr lang="de-DE" altLang="de-DE" i="1" dirty="0">
                <a:solidFill>
                  <a:srgbClr val="202334"/>
                </a:solidFill>
                <a:ea typeface="Kantumruy Pro"/>
                <a:cs typeface="Times New Roman" panose="02020603050405020304" pitchFamily="18" charset="0"/>
              </a:rPr>
              <a:t>Daphnia magna</a:t>
            </a:r>
            <a:r>
              <a:rPr lang="de-DE" dirty="0"/>
              <a:t>. </a:t>
            </a:r>
          </a:p>
          <a:p>
            <a:pPr>
              <a:lnSpc>
                <a:spcPct val="100000"/>
              </a:lnSpc>
            </a:pPr>
            <a:r>
              <a:rPr lang="de-DE" dirty="0"/>
              <a:t>Kompetenzverbund </a:t>
            </a:r>
            <a:r>
              <a:rPr lang="de-DE" dirty="0" err="1"/>
              <a:t>lernen:digital</a:t>
            </a:r>
            <a:r>
              <a:rPr lang="de-DE" dirty="0"/>
              <a:t>.      https://https://d4mint.de/angebote-fuer-fortbildende/ </a:t>
            </a:r>
          </a:p>
          <a:p>
            <a:endParaRPr lang="de-DE" dirty="0"/>
          </a:p>
        </p:txBody>
      </p:sp>
    </p:spTree>
    <p:extLst>
      <p:ext uri="{BB962C8B-B14F-4D97-AF65-F5344CB8AC3E}">
        <p14:creationId xmlns:p14="http://schemas.microsoft.com/office/powerpoint/2010/main" val="351443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197938987" name="Titel 1"/>
          <p:cNvSpPr>
            <a:spLocks noGrp="1"/>
          </p:cNvSpPr>
          <p:nvPr>
            <p:ph type="title"/>
          </p:nvPr>
        </p:nvSpPr>
        <p:spPr bwMode="auto"/>
        <p:txBody>
          <a:bodyPr/>
          <a:lstStyle/>
          <a:p>
            <a:pPr>
              <a:defRPr/>
            </a:pPr>
            <a:r>
              <a:rPr lang="de-DE" dirty="0"/>
              <a:t>Leitfragen</a:t>
            </a:r>
            <a:endParaRPr dirty="0"/>
          </a:p>
        </p:txBody>
      </p:sp>
      <p:sp>
        <p:nvSpPr>
          <p:cNvPr id="1514247903" name="Textplatzhalter 2"/>
          <p:cNvSpPr>
            <a:spLocks noGrp="1"/>
          </p:cNvSpPr>
          <p:nvPr>
            <p:ph type="body" sz="quarter" idx="13"/>
          </p:nvPr>
        </p:nvSpPr>
        <p:spPr bwMode="auto"/>
        <p:txBody>
          <a:bodyPr/>
          <a:lstStyle/>
          <a:p>
            <a:pPr lvl="1" algn="just">
              <a:defRPr/>
            </a:pPr>
            <a:r>
              <a:rPr lang="de-DE" sz="2000" dirty="0"/>
              <a:t>Wie kann aktuelle Forschung (inhaltlich &amp; methodisch) für den Biologieunterricht aufbereitet werden?</a:t>
            </a:r>
            <a:endParaRPr dirty="0"/>
          </a:p>
          <a:p>
            <a:pPr lvl="1" algn="just">
              <a:defRPr/>
            </a:pPr>
            <a:r>
              <a:rPr lang="de-DE" sz="2000" dirty="0"/>
              <a:t>Welches digitale Format ist für die „User“ inhaltlich und technisch zugänglich?</a:t>
            </a:r>
            <a:endParaRPr dirty="0"/>
          </a:p>
          <a:p>
            <a:pPr lvl="1" algn="just">
              <a:defRPr/>
            </a:pPr>
            <a:r>
              <a:rPr lang="de-DE" sz="2000" dirty="0"/>
              <a:t>Wie muss das Material strukturiert sein, um den Lernprozess zu initiieren, zu begleiten und zu unterstützen?</a:t>
            </a:r>
            <a:endParaRPr dirty="0"/>
          </a:p>
          <a:p>
            <a:pPr lvl="1" algn="just">
              <a:defRPr/>
            </a:pPr>
            <a:r>
              <a:rPr lang="de-DE" sz="2000" dirty="0"/>
              <a:t>Welche Optionen für einen flexiblen Unterrichtsansatz bietet das Material, um die Implementation in verschiedenen schulischen Kontexten zu ermöglichen?</a:t>
            </a:r>
            <a:endParaRPr dirty="0"/>
          </a:p>
        </p:txBody>
      </p:sp>
      <p:sp>
        <p:nvSpPr>
          <p:cNvPr id="1151273802"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2053144698"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5</a:t>
            </a:fld>
            <a:endParaRPr lang="de-DE"/>
          </a:p>
        </p:txBody>
      </p:sp>
    </p:spTree>
    <p:extLst>
      <p:ext uri="{BB962C8B-B14F-4D97-AF65-F5344CB8AC3E}">
        <p14:creationId xmlns:p14="http://schemas.microsoft.com/office/powerpoint/2010/main" val="2776613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1424790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1424790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1424790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1424790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7030E687-6F18-04E5-E6D1-BF65A39E6D67}"/>
              </a:ext>
            </a:extLst>
          </p:cNvPr>
          <p:cNvSpPr>
            <a:spLocks noGrp="1"/>
          </p:cNvSpPr>
          <p:nvPr>
            <p:ph type="body" sz="quarter" idx="13"/>
          </p:nvPr>
        </p:nvSpPr>
        <p:spPr/>
        <p:txBody>
          <a:bodyPr/>
          <a:lstStyle/>
          <a:p>
            <a:pPr algn="just"/>
            <a:r>
              <a:rPr lang="de-DE" dirty="0"/>
              <a:t>Die vorliegende Veröffentlichung ist im Rahmen des Projektverbunds D4MINT für das Kompetenzzentrum D4MINT im Kompetenzverbund </a:t>
            </a:r>
            <a:r>
              <a:rPr lang="de-DE" dirty="0" err="1"/>
              <a:t>lernen:digital</a:t>
            </a:r>
            <a:r>
              <a:rPr lang="de-DE" dirty="0"/>
              <a:t> entstanden. </a:t>
            </a:r>
          </a:p>
          <a:p>
            <a:pPr algn="just"/>
            <a:endParaRPr lang="de-DE" dirty="0"/>
          </a:p>
          <a:p>
            <a:pPr algn="just"/>
            <a:r>
              <a:rPr lang="de-DE" dirty="0"/>
              <a:t>Finanziert durch die Europäische Union – </a:t>
            </a:r>
            <a:r>
              <a:rPr lang="de-DE" dirty="0" err="1"/>
              <a:t>NextGenerationEU</a:t>
            </a:r>
            <a:r>
              <a:rPr lang="de-DE" dirty="0"/>
              <a:t> und gefördert durch das Bundesministerium für Bildung, Familie, Senioren, Frauen und Jugend. Die geäußerten Ansichten und Meinungen sind ausschließlich die des Autors/der Autorin und spiegeln nicht unbedingt die Ansichten der Europäischen Union, Europäischen Kommission oder des Bundesministeriums für Bildung, Familie, Senioren, Frauen und Jugend wider. Weder Europäische Union, Europäische Kommission noch das Bundesministerium für Bildung, Familie, Senioren, Frauen und Jugend können für sie verantwortlich gemacht werden.</a:t>
            </a:r>
          </a:p>
        </p:txBody>
      </p:sp>
      <p:sp>
        <p:nvSpPr>
          <p:cNvPr id="4" name="Textplatzhalter 3">
            <a:extLst>
              <a:ext uri="{FF2B5EF4-FFF2-40B4-BE49-F238E27FC236}">
                <a16:creationId xmlns:a16="http://schemas.microsoft.com/office/drawing/2014/main" id="{26085A44-CFE6-C202-5875-FB29D701A602}"/>
              </a:ext>
            </a:extLst>
          </p:cNvPr>
          <p:cNvSpPr>
            <a:spLocks noGrp="1"/>
          </p:cNvSpPr>
          <p:nvPr>
            <p:ph type="body" sz="quarter" idx="14"/>
          </p:nvPr>
        </p:nvSpPr>
        <p:spPr/>
        <p:txBody>
          <a:bodyPr/>
          <a:lstStyle/>
          <a:p>
            <a:pPr algn="just"/>
            <a:r>
              <a:rPr lang="de-DE" b="0" i="0" u="none" strike="noStrike" dirty="0">
                <a:solidFill>
                  <a:srgbClr val="202334"/>
                </a:solidFill>
                <a:effectLst/>
                <a:latin typeface="Kantumruy Pro" pitchFamily="2" charset="0"/>
              </a:rPr>
              <a:t>Dieses Produkt ist unter der </a:t>
            </a:r>
            <a:r>
              <a:rPr lang="de-DE" b="0" i="0" u="none" strike="noStrike" dirty="0">
                <a:solidFill>
                  <a:schemeClr val="bg1"/>
                </a:solidFill>
                <a:effectLst/>
                <a:latin typeface="Kantumruy Pro" pitchFamily="2" charset="0"/>
              </a:rPr>
              <a:t>Lizenz </a:t>
            </a:r>
            <a:r>
              <a:rPr lang="de-DE" b="0" i="0" u="sng" dirty="0">
                <a:solidFill>
                  <a:schemeClr val="bg1"/>
                </a:solidFill>
                <a:effectLst/>
                <a:latin typeface="Kantumruy Pro" pitchFamily="2" charset="0"/>
                <a:hlinkClick r:id="rId2">
                  <a:extLst>
                    <a:ext uri="{A12FA001-AC4F-418D-AE19-62706E023703}">
                      <ahyp:hlinkClr xmlns:ahyp="http://schemas.microsoft.com/office/drawing/2018/hyperlinkcolor" val="tx"/>
                    </a:ext>
                  </a:extLst>
                </a:hlinkClick>
              </a:rPr>
              <a:t>CC BY 4.0</a:t>
            </a:r>
            <a:r>
              <a:rPr lang="de-DE" b="0" i="0" u="none" strike="noStrike" dirty="0">
                <a:solidFill>
                  <a:schemeClr val="bg1"/>
                </a:solidFill>
                <a:effectLst/>
                <a:latin typeface="Kantumruy Pro" pitchFamily="2" charset="0"/>
              </a:rPr>
              <a:t> veröffentlicht</a:t>
            </a:r>
            <a:r>
              <a:rPr lang="de-DE" b="0" i="0" u="none" strike="noStrike" dirty="0">
                <a:solidFill>
                  <a:srgbClr val="202334"/>
                </a:solidFill>
                <a:effectLst/>
                <a:latin typeface="Kantumruy Pro" pitchFamily="2" charset="0"/>
              </a:rPr>
              <a:t>. Von der Lizenz ausgenommen sind Logos, Zitate sowie anders gekennzeichnete Materialien und Abbildungen. Die </a:t>
            </a:r>
            <a:r>
              <a:rPr lang="de-DE" b="0" i="0" u="none" strike="noStrike" dirty="0" err="1">
                <a:solidFill>
                  <a:srgbClr val="202334"/>
                </a:solidFill>
                <a:effectLst/>
                <a:latin typeface="Kantumruy Pro" pitchFamily="2" charset="0"/>
              </a:rPr>
              <a:t>Urheber:innen</a:t>
            </a:r>
            <a:r>
              <a:rPr lang="de-DE" b="0" i="0" u="none" strike="noStrike" dirty="0">
                <a:solidFill>
                  <a:srgbClr val="202334"/>
                </a:solidFill>
                <a:effectLst/>
                <a:latin typeface="Kantumruy Pro" pitchFamily="2" charset="0"/>
              </a:rPr>
              <a:t> sollen bei der Weiterverwendung wie folgt angegeben werden: </a:t>
            </a:r>
            <a:r>
              <a:rPr lang="de-DE" dirty="0">
                <a:solidFill>
                  <a:srgbClr val="202334"/>
                </a:solidFill>
              </a:rPr>
              <a:t>Kern, Isabell; Scheu, Larissa; Quast, Daria; Wolff, Pia; Helf, Philip &amp; van dem Brink, Malte</a:t>
            </a:r>
            <a:r>
              <a:rPr lang="de-DE" dirty="0">
                <a:solidFill>
                  <a:srgbClr val="202334"/>
                </a:solidFill>
                <a:latin typeface="Kantumruy Pro" pitchFamily="2" charset="0"/>
              </a:rPr>
              <a:t>; </a:t>
            </a:r>
            <a:r>
              <a:rPr lang="de-DE" dirty="0">
                <a:solidFill>
                  <a:srgbClr val="202334"/>
                </a:solidFill>
              </a:rPr>
              <a:t>Lorke, Julia;</a:t>
            </a:r>
            <a:r>
              <a:rPr lang="de-DE" dirty="0">
                <a:solidFill>
                  <a:srgbClr val="202334"/>
                </a:solidFill>
                <a:latin typeface="Kantumruy Pro" pitchFamily="2" charset="0"/>
              </a:rPr>
              <a:t> </a:t>
            </a:r>
            <a:r>
              <a:rPr lang="de-DE" b="0" i="0" u="none" strike="noStrike" dirty="0">
                <a:solidFill>
                  <a:srgbClr val="202334"/>
                </a:solidFill>
                <a:effectLst/>
                <a:latin typeface="Kantumruy Pro" pitchFamily="2" charset="0"/>
              </a:rPr>
              <a:t>Kompetenzverbund </a:t>
            </a:r>
            <a:r>
              <a:rPr lang="de-DE" b="0" i="0" u="none" strike="noStrike" dirty="0" err="1">
                <a:solidFill>
                  <a:srgbClr val="202334"/>
                </a:solidFill>
                <a:effectLst/>
                <a:latin typeface="Kantumruy Pro" pitchFamily="2" charset="0"/>
              </a:rPr>
              <a:t>lernen:digital</a:t>
            </a:r>
            <a:r>
              <a:rPr lang="de-DE" dirty="0">
                <a:solidFill>
                  <a:srgbClr val="202334"/>
                </a:solidFill>
                <a:latin typeface="Kantumruy Pro" pitchFamily="2" charset="0"/>
              </a:rPr>
              <a:t>. Das Produkt wurde weiterentwickelt und evaluiert im Projektverbund D4MINT.</a:t>
            </a:r>
          </a:p>
          <a:p>
            <a:pPr algn="just"/>
            <a:endParaRPr lang="de-DE" dirty="0"/>
          </a:p>
        </p:txBody>
      </p:sp>
      <p:pic>
        <p:nvPicPr>
          <p:cNvPr id="6" name="Grafik 5">
            <a:extLst>
              <a:ext uri="{FF2B5EF4-FFF2-40B4-BE49-F238E27FC236}">
                <a16:creationId xmlns:a16="http://schemas.microsoft.com/office/drawing/2014/main" id="{7D74B237-61AE-BF90-F094-5060F6754D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23763" y="5211574"/>
            <a:ext cx="253395" cy="253395"/>
          </a:xfrm>
          <a:prstGeom prst="rect">
            <a:avLst/>
          </a:prstGeom>
        </p:spPr>
      </p:pic>
      <p:pic>
        <p:nvPicPr>
          <p:cNvPr id="8" name="Grafik 7">
            <a:extLst>
              <a:ext uri="{FF2B5EF4-FFF2-40B4-BE49-F238E27FC236}">
                <a16:creationId xmlns:a16="http://schemas.microsoft.com/office/drawing/2014/main" id="{D0C2CE2C-0F49-BF81-9DE7-B5CFA7BFB3B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326455" y="5211574"/>
            <a:ext cx="253395" cy="253395"/>
          </a:xfrm>
          <a:prstGeom prst="rect">
            <a:avLst/>
          </a:prstGeom>
        </p:spPr>
      </p:pic>
    </p:spTree>
    <p:extLst>
      <p:ext uri="{BB962C8B-B14F-4D97-AF65-F5344CB8AC3E}">
        <p14:creationId xmlns:p14="http://schemas.microsoft.com/office/powerpoint/2010/main" val="6213799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747996224" name="Titel 1"/>
          <p:cNvSpPr>
            <a:spLocks noGrp="1"/>
          </p:cNvSpPr>
          <p:nvPr>
            <p:ph type="title"/>
          </p:nvPr>
        </p:nvSpPr>
        <p:spPr bwMode="auto"/>
        <p:txBody>
          <a:bodyPr/>
          <a:lstStyle/>
          <a:p>
            <a:pPr>
              <a:defRPr/>
            </a:pPr>
            <a:r>
              <a:rPr lang="de-DE" dirty="0"/>
              <a:t>Fachlicher </a:t>
            </a:r>
            <a:br>
              <a:rPr lang="de-DE" dirty="0"/>
            </a:br>
            <a:r>
              <a:rPr lang="de-DE" dirty="0"/>
              <a:t>Hintergrund</a:t>
            </a:r>
            <a:endParaRPr dirty="0"/>
          </a:p>
        </p:txBody>
      </p:sp>
    </p:spTree>
    <p:extLst>
      <p:ext uri="{BB962C8B-B14F-4D97-AF65-F5344CB8AC3E}">
        <p14:creationId xmlns:p14="http://schemas.microsoft.com/office/powerpoint/2010/main" val="20747243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el 2"/>
          <p:cNvSpPr>
            <a:spLocks noGrp="1"/>
          </p:cNvSpPr>
          <p:nvPr>
            <p:ph type="title"/>
          </p:nvPr>
        </p:nvSpPr>
        <p:spPr/>
        <p:txBody>
          <a:bodyPr/>
          <a:lstStyle/>
          <a:p>
            <a:r>
              <a:rPr lang="de-DE" dirty="0"/>
              <a:t>Ökotoxikologie</a:t>
            </a:r>
          </a:p>
        </p:txBody>
      </p:sp>
      <p:sp>
        <p:nvSpPr>
          <p:cNvPr id="845876813" name="Textplatzhalter 2"/>
          <p:cNvSpPr>
            <a:spLocks noGrp="1"/>
          </p:cNvSpPr>
          <p:nvPr>
            <p:ph type="body" sz="quarter" idx="13"/>
          </p:nvPr>
        </p:nvSpPr>
        <p:spPr bwMode="auto"/>
        <p:txBody>
          <a:bodyPr anchor="t"/>
          <a:lstStyle/>
          <a:p>
            <a:pPr lvl="1">
              <a:lnSpc>
                <a:spcPct val="100000"/>
              </a:lnSpc>
              <a:defRPr/>
            </a:pPr>
            <a:r>
              <a:rPr lang="de-DE" sz="1800" dirty="0"/>
              <a:t>Multidisziplinäre Wissenschaft, verknüpft Umweltchemie, Toxikologie und Ökologie</a:t>
            </a:r>
            <a:endParaRPr sz="1400" dirty="0"/>
          </a:p>
          <a:p>
            <a:pPr lvl="1">
              <a:lnSpc>
                <a:spcPct val="100000"/>
              </a:lnSpc>
              <a:defRPr/>
            </a:pPr>
            <a:r>
              <a:rPr lang="de-DE" sz="1800" dirty="0"/>
              <a:t>Wirkung anthropogener Chemikalien verstehen</a:t>
            </a:r>
            <a:endParaRPr sz="1400" dirty="0"/>
          </a:p>
          <a:p>
            <a:pPr marL="361950" lvl="2" indent="0">
              <a:lnSpc>
                <a:spcPct val="100000"/>
              </a:lnSpc>
              <a:buNone/>
              <a:defRPr/>
            </a:pPr>
            <a:r>
              <a:rPr lang="de-DE" sz="1600" dirty="0">
                <a:sym typeface="Wingdings" panose="05000000000000000000" pitchFamily="2" charset="2"/>
              </a:rPr>
              <a:t> </a:t>
            </a:r>
            <a:r>
              <a:rPr lang="de-DE" sz="1600" dirty="0"/>
              <a:t>Durch ökotoxikologische Prüfung von Chemikalien Gefahren erkennen und abwenden</a:t>
            </a:r>
            <a:endParaRPr sz="1400" dirty="0"/>
          </a:p>
          <a:p>
            <a:pPr lvl="1">
              <a:lnSpc>
                <a:spcPct val="100000"/>
              </a:lnSpc>
              <a:defRPr/>
            </a:pPr>
            <a:r>
              <a:rPr lang="de-DE" sz="1800" dirty="0"/>
              <a:t>Evidenzgrundlage für präventive und reaktive Entscheidungen im Bereich Umweltschutz, z.B. bei…</a:t>
            </a:r>
            <a:endParaRPr sz="1400" dirty="0"/>
          </a:p>
          <a:p>
            <a:pPr lvl="4">
              <a:lnSpc>
                <a:spcPct val="100000"/>
              </a:lnSpc>
              <a:defRPr/>
            </a:pPr>
            <a:r>
              <a:rPr lang="de-DE" sz="1600" dirty="0"/>
              <a:t>umweltpolitischen Maßnahmen</a:t>
            </a:r>
            <a:endParaRPr sz="1400" dirty="0"/>
          </a:p>
          <a:p>
            <a:pPr lvl="4">
              <a:lnSpc>
                <a:spcPct val="100000"/>
              </a:lnSpc>
              <a:defRPr/>
            </a:pPr>
            <a:r>
              <a:rPr lang="de-DE" sz="1600" dirty="0"/>
              <a:t>prozessbezogenen Umweltaspekten in der Industrie</a:t>
            </a:r>
            <a:endParaRPr sz="1400" dirty="0"/>
          </a:p>
        </p:txBody>
      </p:sp>
      <p:sp>
        <p:nvSpPr>
          <p:cNvPr id="633967805"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123498012"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7</a:t>
            </a:fld>
            <a:endParaRPr lang="de-DE"/>
          </a:p>
        </p:txBody>
      </p:sp>
    </p:spTree>
    <p:extLst>
      <p:ext uri="{BB962C8B-B14F-4D97-AF65-F5344CB8AC3E}">
        <p14:creationId xmlns:p14="http://schemas.microsoft.com/office/powerpoint/2010/main" val="2616512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58768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4587681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4587681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4587681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4587681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4587681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24869614" name="Titel 1"/>
          <p:cNvSpPr>
            <a:spLocks noGrp="1"/>
          </p:cNvSpPr>
          <p:nvPr>
            <p:ph type="title"/>
          </p:nvPr>
        </p:nvSpPr>
        <p:spPr bwMode="auto"/>
        <p:txBody>
          <a:bodyPr/>
          <a:lstStyle/>
          <a:p>
            <a:pPr>
              <a:defRPr/>
            </a:pPr>
            <a:r>
              <a:rPr lang="de-DE" dirty="0"/>
              <a:t>Ökologie</a:t>
            </a:r>
            <a:endParaRPr dirty="0"/>
          </a:p>
        </p:txBody>
      </p:sp>
      <p:sp>
        <p:nvSpPr>
          <p:cNvPr id="826776893" name="Textplatzhalter 2"/>
          <p:cNvSpPr>
            <a:spLocks noGrp="1"/>
          </p:cNvSpPr>
          <p:nvPr>
            <p:ph type="body" sz="quarter" idx="13"/>
          </p:nvPr>
        </p:nvSpPr>
        <p:spPr bwMode="auto"/>
        <p:txBody>
          <a:bodyPr anchor="t"/>
          <a:lstStyle/>
          <a:p>
            <a:pPr marL="0" lvl="1" indent="0">
              <a:lnSpc>
                <a:spcPct val="100000"/>
              </a:lnSpc>
              <a:buNone/>
              <a:defRPr/>
            </a:pPr>
            <a:r>
              <a:rPr lang="de-DE" sz="2000" b="1" dirty="0"/>
              <a:t>Bedeutung von Pflanzenschutzmitteln</a:t>
            </a:r>
            <a:endParaRPr sz="2000" dirty="0"/>
          </a:p>
          <a:p>
            <a:pPr lvl="1">
              <a:lnSpc>
                <a:spcPct val="100000"/>
              </a:lnSpc>
              <a:defRPr/>
            </a:pPr>
            <a:r>
              <a:rPr lang="de-DE" sz="1800" dirty="0"/>
              <a:t>Begrenzte Anbaufläche für Lebensmittel, aber steigende Weltbevölkerung</a:t>
            </a:r>
            <a:endParaRPr sz="1400" dirty="0"/>
          </a:p>
          <a:p>
            <a:pPr marL="361950" lvl="2" indent="0">
              <a:lnSpc>
                <a:spcPct val="100000"/>
              </a:lnSpc>
              <a:buNone/>
              <a:defRPr/>
            </a:pPr>
            <a:r>
              <a:rPr lang="de-DE" sz="1600" dirty="0">
                <a:sym typeface="Wingdings" panose="05000000000000000000" pitchFamily="2" charset="2"/>
              </a:rPr>
              <a:t></a:t>
            </a:r>
            <a:r>
              <a:rPr lang="de-DE" sz="1600" dirty="0"/>
              <a:t> Effizienzsteigerung der Landwirtschaft</a:t>
            </a:r>
            <a:endParaRPr sz="1400" dirty="0"/>
          </a:p>
        </p:txBody>
      </p:sp>
      <p:sp>
        <p:nvSpPr>
          <p:cNvPr id="917583993"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2054813488"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8</a:t>
            </a:fld>
            <a:endParaRPr lang="de-DE"/>
          </a:p>
        </p:txBody>
      </p:sp>
      <p:grpSp>
        <p:nvGrpSpPr>
          <p:cNvPr id="2086682436" name="Gruppieren 7"/>
          <p:cNvGrpSpPr/>
          <p:nvPr/>
        </p:nvGrpSpPr>
        <p:grpSpPr bwMode="auto">
          <a:xfrm>
            <a:off x="266701" y="3523459"/>
            <a:ext cx="5286375" cy="2861785"/>
            <a:chOff x="4816343" y="2793222"/>
            <a:chExt cx="6012829" cy="3450761"/>
          </a:xfrm>
        </p:grpSpPr>
        <p:sp>
          <p:nvSpPr>
            <p:cNvPr id="10" name="Textfeld 9"/>
            <p:cNvSpPr txBox="1"/>
            <p:nvPr/>
          </p:nvSpPr>
          <p:spPr bwMode="auto">
            <a:xfrm>
              <a:off x="4816343" y="5835752"/>
              <a:ext cx="6012829" cy="408231"/>
            </a:xfrm>
            <a:prstGeom prst="rect">
              <a:avLst/>
            </a:prstGeom>
            <a:noFill/>
          </p:spPr>
          <p:txBody>
            <a:bodyPr wrap="square" rtlCol="0">
              <a:spAutoFit/>
            </a:bodyPr>
            <a:lstStyle/>
            <a:p>
              <a:pPr>
                <a:defRPr/>
              </a:pPr>
              <a:r>
                <a:rPr lang="de-DE" sz="900" dirty="0">
                  <a:solidFill>
                    <a:schemeClr val="bg1"/>
                  </a:solidFill>
                </a:rPr>
                <a:t>Quelle: </a:t>
              </a:r>
              <a:r>
                <a:rPr lang="de-DE" sz="900" dirty="0" err="1">
                  <a:solidFill>
                    <a:schemeClr val="bg1"/>
                  </a:solidFill>
                </a:rPr>
                <a:t>Pufé</a:t>
              </a:r>
              <a:r>
                <a:rPr lang="de-DE" sz="900" dirty="0">
                  <a:solidFill>
                    <a:schemeClr val="bg1"/>
                  </a:solidFill>
                </a:rPr>
                <a:t>, I. (2014). Was ist Nachhaltigkeit? Dimensionen und Chancen. </a:t>
              </a:r>
              <a:r>
                <a:rPr lang="de-DE" sz="900" i="1" dirty="0" err="1">
                  <a:solidFill>
                    <a:schemeClr val="bg1"/>
                  </a:solidFill>
                </a:rPr>
                <a:t>APuZ</a:t>
              </a:r>
              <a:r>
                <a:rPr lang="de-DE" sz="900" i="1" dirty="0">
                  <a:solidFill>
                    <a:schemeClr val="bg1"/>
                  </a:solidFill>
                </a:rPr>
                <a:t>, 64</a:t>
              </a:r>
              <a:r>
                <a:rPr lang="de-DE" sz="900" dirty="0">
                  <a:solidFill>
                    <a:schemeClr val="bg1"/>
                  </a:solidFill>
                </a:rPr>
                <a:t>(31-32), 15-21. </a:t>
              </a:r>
            </a:p>
            <a:p>
              <a:pPr>
                <a:defRPr/>
              </a:pPr>
              <a:r>
                <a:rPr lang="de-DE" sz="700" u="sng" dirty="0">
                  <a:solidFill>
                    <a:schemeClr val="bg1"/>
                  </a:solidFill>
                  <a:hlinkClick r:id="rId3" tooltip="https://www.bpb.de/system/files/dokument_pdf/APuZ_2014-31-32_online.pdf">
                    <a:extLst>
                      <a:ext uri="{A12FA001-AC4F-418D-AE19-62706E023703}">
                        <ahyp:hlinkClr xmlns:ahyp="http://schemas.microsoft.com/office/drawing/2018/hyperlinkcolor" val="tx"/>
                      </a:ext>
                    </a:extLst>
                  </a:hlinkClick>
                </a:rPr>
                <a:t>https://www.bpb.de/system/files/dokument_pdf/APuZ_2014-31-32_online.pdf</a:t>
              </a:r>
              <a:r>
                <a:rPr lang="de-DE" sz="700" dirty="0">
                  <a:solidFill>
                    <a:schemeClr val="bg1"/>
                  </a:solidFill>
                </a:rPr>
                <a:t>, </a:t>
              </a:r>
              <a:r>
                <a:rPr lang="de-DE" sz="700" dirty="0">
                  <a:solidFill>
                    <a:schemeClr val="bg1"/>
                  </a:solidFill>
                  <a:hlinkClick r:id="rId4">
                    <a:extLst>
                      <a:ext uri="{A12FA001-AC4F-418D-AE19-62706E023703}">
                        <ahyp:hlinkClr xmlns:ahyp="http://schemas.microsoft.com/office/drawing/2018/hyperlinkcolor" val="tx"/>
                      </a:ext>
                    </a:extLst>
                  </a:hlinkClick>
                </a:rPr>
                <a:t>CC BY-NC-NC 3.0</a:t>
              </a:r>
              <a:endParaRPr sz="2000" dirty="0">
                <a:solidFill>
                  <a:schemeClr val="bg1"/>
                </a:solidFill>
              </a:endParaRPr>
            </a:p>
          </p:txBody>
        </p:sp>
        <p:pic>
          <p:nvPicPr>
            <p:cNvPr id="9" name="Grafik 8"/>
            <p:cNvPicPr>
              <a:picLocks noChangeAspect="1"/>
            </p:cNvPicPr>
            <p:nvPr/>
          </p:nvPicPr>
          <p:blipFill>
            <a:blip r:embed="rId5"/>
            <a:stretch/>
          </p:blipFill>
          <p:spPr bwMode="auto">
            <a:xfrm>
              <a:off x="5746862" y="2793222"/>
              <a:ext cx="2974589" cy="3087435"/>
            </a:xfrm>
            <a:prstGeom prst="rect">
              <a:avLst/>
            </a:prstGeom>
          </p:spPr>
        </p:pic>
      </p:grpSp>
      <p:sp>
        <p:nvSpPr>
          <p:cNvPr id="12" name="Textplatzhalter 2">
            <a:extLst>
              <a:ext uri="{FF2B5EF4-FFF2-40B4-BE49-F238E27FC236}">
                <a16:creationId xmlns:a16="http://schemas.microsoft.com/office/drawing/2014/main" id="{5E90D892-109A-40D8-8E3C-A43E564139B7}"/>
              </a:ext>
            </a:extLst>
          </p:cNvPr>
          <p:cNvSpPr txBox="1">
            <a:spLocks/>
          </p:cNvSpPr>
          <p:nvPr/>
        </p:nvSpPr>
        <p:spPr bwMode="auto">
          <a:xfrm>
            <a:off x="4714523" y="4395350"/>
            <a:ext cx="7293768" cy="940621"/>
          </a:xfrm>
          <a:prstGeom prst="rect">
            <a:avLst/>
          </a:prstGeom>
        </p:spPr>
        <p:txBody>
          <a:bodyPr vert="horz" lIns="0" tIns="0" rIns="0" bIns="0" rtlCol="0" anchor="t" anchorCtr="0">
            <a:noAutofit/>
          </a:bodyPr>
          <a:lstStyle>
            <a:lvl1pPr marL="0" indent="0" algn="l" defTabSz="914400" rtl="0" eaLnBrk="1" latinLnBrk="0" hangingPunct="1">
              <a:lnSpc>
                <a:spcPts val="1800"/>
              </a:lnSpc>
              <a:spcBef>
                <a:spcPts val="260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210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00000"/>
              </a:lnSpc>
              <a:defRPr/>
            </a:pPr>
            <a:r>
              <a:rPr lang="de-DE" sz="2000" b="1" dirty="0"/>
              <a:t>*Bild steigender Weltbevölkerung ergänzen. Projektion bis 2100.* </a:t>
            </a:r>
            <a:br>
              <a:rPr lang="de-DE" sz="2000" b="1" dirty="0"/>
            </a:br>
            <a:r>
              <a:rPr lang="de-DE" sz="2000" b="1" dirty="0"/>
              <a:t>Mögliche Quelle: https://population.un.org/wpp/</a:t>
            </a:r>
            <a:endParaRPr lang="de-DE" sz="1400" dirty="0"/>
          </a:p>
        </p:txBody>
      </p:sp>
    </p:spTree>
    <p:extLst>
      <p:ext uri="{BB962C8B-B14F-4D97-AF65-F5344CB8AC3E}">
        <p14:creationId xmlns:p14="http://schemas.microsoft.com/office/powerpoint/2010/main" val="532735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674049495" name="Titel 1"/>
          <p:cNvSpPr>
            <a:spLocks noGrp="1"/>
          </p:cNvSpPr>
          <p:nvPr>
            <p:ph type="title"/>
          </p:nvPr>
        </p:nvSpPr>
        <p:spPr bwMode="auto"/>
        <p:txBody>
          <a:bodyPr/>
          <a:lstStyle/>
          <a:p>
            <a:pPr>
              <a:defRPr/>
            </a:pPr>
            <a:r>
              <a:rPr lang="de-DE"/>
              <a:t>Ökologie</a:t>
            </a:r>
            <a:endParaRPr/>
          </a:p>
        </p:txBody>
      </p:sp>
      <p:sp>
        <p:nvSpPr>
          <p:cNvPr id="432560157" name="Textplatzhalter 2"/>
          <p:cNvSpPr>
            <a:spLocks noGrp="1"/>
          </p:cNvSpPr>
          <p:nvPr>
            <p:ph type="body" sz="quarter" idx="13"/>
          </p:nvPr>
        </p:nvSpPr>
        <p:spPr bwMode="auto"/>
        <p:txBody>
          <a:bodyPr/>
          <a:lstStyle/>
          <a:p>
            <a:pPr marL="0" lvl="1" indent="0">
              <a:lnSpc>
                <a:spcPct val="100000"/>
              </a:lnSpc>
              <a:buNone/>
              <a:defRPr/>
            </a:pPr>
            <a:r>
              <a:rPr lang="de-DE" sz="2000" b="1" dirty="0"/>
              <a:t>Wirkungen von Pflanzenschutzmitteln auf Ökosysteme</a:t>
            </a:r>
            <a:endParaRPr sz="2000" dirty="0"/>
          </a:p>
        </p:txBody>
      </p:sp>
      <p:sp>
        <p:nvSpPr>
          <p:cNvPr id="468640001" name="Datumsplatzhalter 3"/>
          <p:cNvSpPr>
            <a:spLocks noGrp="1"/>
          </p:cNvSpPr>
          <p:nvPr>
            <p:ph type="dt" sz="half" idx="14"/>
          </p:nvPr>
        </p:nvSpPr>
        <p:spPr bwMode="auto"/>
        <p:txBody>
          <a:bodyPr/>
          <a:lstStyle/>
          <a:p>
            <a:pPr>
              <a:defRPr/>
            </a:pPr>
            <a:fld id="{A08205C7-EF53-416F-9DF9-FD7F4C62D28F}" type="datetime1">
              <a:rPr lang="de-DE"/>
              <a:t>23.09.2025</a:t>
            </a:fld>
            <a:endParaRPr lang="de-DE"/>
          </a:p>
        </p:txBody>
      </p:sp>
      <p:sp>
        <p:nvSpPr>
          <p:cNvPr id="1245412166" name="Foliennummernplatzhalter 17"/>
          <p:cNvSpPr>
            <a:spLocks noGrp="1"/>
          </p:cNvSpPr>
          <p:nvPr>
            <p:ph type="sldNum" sz="quarter" idx="16"/>
          </p:nvPr>
        </p:nvSpPr>
        <p:spPr bwMode="auto"/>
        <p:txBody>
          <a:bodyPr/>
          <a:lstStyle/>
          <a:p>
            <a:pPr>
              <a:defRPr/>
            </a:pPr>
            <a:r>
              <a:rPr lang="de-DE"/>
              <a:t>Seite </a:t>
            </a:r>
            <a:fld id="{CE6CAF4D-DD0D-4F34-9F3A-F974D54A280A}" type="slidenum">
              <a:rPr lang="de-DE"/>
              <a:t>9</a:t>
            </a:fld>
            <a:endParaRPr lang="de-DE"/>
          </a:p>
        </p:txBody>
      </p:sp>
      <p:sp>
        <p:nvSpPr>
          <p:cNvPr id="4" name="Textfeld 3"/>
          <p:cNvSpPr txBox="1"/>
          <p:nvPr/>
        </p:nvSpPr>
        <p:spPr>
          <a:xfrm>
            <a:off x="7131134" y="3221412"/>
            <a:ext cx="4102443" cy="2462213"/>
          </a:xfrm>
          <a:prstGeom prst="rect">
            <a:avLst/>
          </a:prstGeom>
          <a:noFill/>
        </p:spPr>
        <p:txBody>
          <a:bodyPr wrap="square" rtlCol="0">
            <a:spAutoFit/>
          </a:bodyPr>
          <a:lstStyle/>
          <a:p>
            <a:pPr algn="just"/>
            <a:r>
              <a:rPr lang="de-DE" sz="1400" dirty="0" err="1">
                <a:solidFill>
                  <a:schemeClr val="bg1"/>
                </a:solidFill>
              </a:rPr>
              <a:t>Neonicotinoide</a:t>
            </a:r>
            <a:r>
              <a:rPr lang="de-DE" sz="1400" dirty="0">
                <a:solidFill>
                  <a:schemeClr val="bg1"/>
                </a:solidFill>
              </a:rPr>
              <a:t> haben sowohl direkte als auch indirekte schädliche Wirkungen auf Ökosysteme. </a:t>
            </a:r>
            <a:br>
              <a:rPr lang="de-DE" sz="1400" dirty="0">
                <a:solidFill>
                  <a:schemeClr val="bg1"/>
                </a:solidFill>
              </a:rPr>
            </a:br>
            <a:endParaRPr lang="de-DE" sz="1400" dirty="0">
              <a:solidFill>
                <a:schemeClr val="bg1"/>
              </a:solidFill>
            </a:endParaRPr>
          </a:p>
          <a:p>
            <a:pPr algn="just"/>
            <a:r>
              <a:rPr lang="de-DE" sz="1400" dirty="0">
                <a:solidFill>
                  <a:schemeClr val="bg1"/>
                </a:solidFill>
              </a:rPr>
              <a:t>Zum einen schädigen sie nützliche Insekten wie Bestäuber und Fressfeinde von Schädlingen sowie Bodenbewohner direkt. </a:t>
            </a:r>
          </a:p>
          <a:p>
            <a:pPr algn="just"/>
            <a:r>
              <a:rPr lang="de-DE" sz="1400" dirty="0">
                <a:solidFill>
                  <a:schemeClr val="bg1"/>
                </a:solidFill>
              </a:rPr>
              <a:t>Zum anderen gelangen sie aus dem Boden in Gewässer und schädigen Wasserorganismen. </a:t>
            </a:r>
          </a:p>
          <a:p>
            <a:pPr algn="just"/>
            <a:endParaRPr lang="de-DE" sz="1400" dirty="0">
              <a:solidFill>
                <a:schemeClr val="bg1"/>
              </a:solidFill>
            </a:endParaRPr>
          </a:p>
          <a:p>
            <a:pPr algn="just"/>
            <a:r>
              <a:rPr lang="de-DE" sz="1400" dirty="0">
                <a:solidFill>
                  <a:schemeClr val="bg1"/>
                </a:solidFill>
              </a:rPr>
              <a:t>Durch die Abnahme der Insektenzahlen finden auch Vögel und Fledermäuse weniger Futter. </a:t>
            </a:r>
          </a:p>
        </p:txBody>
      </p:sp>
      <p:sp>
        <p:nvSpPr>
          <p:cNvPr id="14" name="Textplatzhalter 2">
            <a:extLst>
              <a:ext uri="{FF2B5EF4-FFF2-40B4-BE49-F238E27FC236}">
                <a16:creationId xmlns:a16="http://schemas.microsoft.com/office/drawing/2014/main" id="{16D77904-451F-438F-87E3-AC978F61BB52}"/>
              </a:ext>
            </a:extLst>
          </p:cNvPr>
          <p:cNvSpPr txBox="1">
            <a:spLocks/>
          </p:cNvSpPr>
          <p:nvPr/>
        </p:nvSpPr>
        <p:spPr bwMode="auto">
          <a:xfrm>
            <a:off x="420601" y="3838575"/>
            <a:ext cx="6110031" cy="799430"/>
          </a:xfrm>
          <a:prstGeom prst="rect">
            <a:avLst/>
          </a:prstGeom>
        </p:spPr>
        <p:txBody>
          <a:bodyPr vert="horz" lIns="0" tIns="0" rIns="0" bIns="0" rtlCol="0" anchor="t" anchorCtr="0">
            <a:noAutofit/>
          </a:bodyPr>
          <a:lstStyle>
            <a:lvl1pPr marL="0" indent="0" algn="l" defTabSz="914400" rtl="0" eaLnBrk="1" latinLnBrk="0" hangingPunct="1">
              <a:lnSpc>
                <a:spcPts val="1800"/>
              </a:lnSpc>
              <a:spcBef>
                <a:spcPts val="260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210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00000"/>
              </a:lnSpc>
              <a:defRPr/>
            </a:pPr>
            <a:r>
              <a:rPr lang="de-DE" sz="2000" b="1" dirty="0"/>
              <a:t>*Bild zur Wirkung von Pflanzenschutzmitteln auf Ökosystem.* </a:t>
            </a:r>
            <a:br>
              <a:rPr lang="de-DE" sz="2000" b="1" dirty="0"/>
            </a:br>
            <a:r>
              <a:rPr lang="de-DE" sz="2000" b="1" dirty="0"/>
              <a:t>Mögliche inhaltliche Quelle: https://onlinelibrary.wiley.com/doi/10.1002/biuz.201910675</a:t>
            </a:r>
            <a:endParaRPr lang="de-DE" sz="1400" dirty="0"/>
          </a:p>
        </p:txBody>
      </p:sp>
    </p:spTree>
    <p:extLst>
      <p:ext uri="{BB962C8B-B14F-4D97-AF65-F5344CB8AC3E}">
        <p14:creationId xmlns:p14="http://schemas.microsoft.com/office/powerpoint/2010/main" val="2909176834"/>
      </p:ext>
    </p:extLst>
  </p:cSld>
  <p:clrMapOvr>
    <a:masterClrMapping/>
  </p:clrMapOvr>
</p:sld>
</file>

<file path=ppt/theme/theme1.xml><?xml version="1.0" encoding="utf-8"?>
<a:theme xmlns:a="http://schemas.openxmlformats.org/drawingml/2006/main" name="LD-Design">
  <a:themeElements>
    <a:clrScheme name="Benutzerdefiniert 1">
      <a:dk1>
        <a:srgbClr val="202334"/>
      </a:dk1>
      <a:lt1>
        <a:sysClr val="window" lastClr="FFFFFF"/>
      </a:lt1>
      <a:dk2>
        <a:srgbClr val="000000"/>
      </a:dk2>
      <a:lt2>
        <a:srgbClr val="E8E8E8"/>
      </a:lt2>
      <a:accent1>
        <a:srgbClr val="00E5B6"/>
      </a:accent1>
      <a:accent2>
        <a:srgbClr val="FF3859"/>
      </a:accent2>
      <a:accent3>
        <a:srgbClr val="C6FEF3"/>
      </a:accent3>
      <a:accent4>
        <a:srgbClr val="00B3FF"/>
      </a:accent4>
      <a:accent5>
        <a:srgbClr val="B4E0E8"/>
      </a:accent5>
      <a:accent6>
        <a:srgbClr val="202334"/>
      </a:accent6>
      <a:hlink>
        <a:srgbClr val="FF3859"/>
      </a:hlink>
      <a:folHlink>
        <a:srgbClr val="B4E0E8"/>
      </a:folHlink>
    </a:clrScheme>
    <a:fontScheme name="Lernen Digital">
      <a:majorFont>
        <a:latin typeface="Kantumruy Pro"/>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LD-ppt-Vorlagen OER_Emerald.potx" id="{607B2325-DF6E-4C5C-A99D-ACE2ABE9AE2F}" vid="{FCCF86A6-19EB-4809-AB94-4D5964EA1050}"/>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LD-Design</Template>
  <TotalTime>0</TotalTime>
  <Words>5000</Words>
  <Application>Microsoft Office PowerPoint</Application>
  <PresentationFormat>Breitbild</PresentationFormat>
  <Paragraphs>564</Paragraphs>
  <Slides>50</Slides>
  <Notes>48</Notes>
  <HiddenSlides>5</HiddenSlides>
  <MMClips>1</MMClips>
  <ScaleCrop>false</ScaleCrop>
  <HeadingPairs>
    <vt:vector size="6" baseType="variant">
      <vt:variant>
        <vt:lpstr>Verwendete Schriftarten</vt:lpstr>
      </vt:variant>
      <vt:variant>
        <vt:i4>9</vt:i4>
      </vt:variant>
      <vt:variant>
        <vt:lpstr>Design</vt:lpstr>
      </vt:variant>
      <vt:variant>
        <vt:i4>1</vt:i4>
      </vt:variant>
      <vt:variant>
        <vt:lpstr>Folientitel</vt:lpstr>
      </vt:variant>
      <vt:variant>
        <vt:i4>50</vt:i4>
      </vt:variant>
    </vt:vector>
  </HeadingPairs>
  <TitlesOfParts>
    <vt:vector size="60" baseType="lpstr">
      <vt:lpstr>Aptos</vt:lpstr>
      <vt:lpstr>Arial</vt:lpstr>
      <vt:lpstr>Calibri</vt:lpstr>
      <vt:lpstr>Dubai</vt:lpstr>
      <vt:lpstr>Kantumruy Pro</vt:lpstr>
      <vt:lpstr>Kantumruy Pro SemiBold</vt:lpstr>
      <vt:lpstr>Symbol</vt:lpstr>
      <vt:lpstr>Times New Roman</vt:lpstr>
      <vt:lpstr>Wingdings</vt:lpstr>
      <vt:lpstr>LD-Design</vt:lpstr>
      <vt:lpstr>Digitale Datenerfassung und Datenverarbeitung im Biologieunterricht am Beispiel eines Experiments mit dem Wasserfloh Daphnia magna </vt:lpstr>
      <vt:lpstr>PowerPoint-Präsentation</vt:lpstr>
      <vt:lpstr>Worum geht es heute?</vt:lpstr>
      <vt:lpstr>Konzeptioneller Hintergrund</vt:lpstr>
      <vt:lpstr>Leitfragen</vt:lpstr>
      <vt:lpstr>Fachlicher  Hintergrund</vt:lpstr>
      <vt:lpstr>Ökotoxikologie</vt:lpstr>
      <vt:lpstr>Ökologie</vt:lpstr>
      <vt:lpstr>Ökologie</vt:lpstr>
      <vt:lpstr>Ökologie</vt:lpstr>
      <vt:lpstr>Neurobiologie</vt:lpstr>
      <vt:lpstr>Neurobiologie </vt:lpstr>
      <vt:lpstr>Neurobiologie</vt:lpstr>
      <vt:lpstr>Nachhaltigkeit</vt:lpstr>
      <vt:lpstr>Nachhaltigkeit</vt:lpstr>
      <vt:lpstr>Wasserfloh Daphnia magna</vt:lpstr>
      <vt:lpstr>Wasserfloh Daphnia magna</vt:lpstr>
      <vt:lpstr>Wasserfloh Daphnia magna</vt:lpstr>
      <vt:lpstr>Wasserfloh Daphnia magna</vt:lpstr>
      <vt:lpstr>Wasserfloh Daphnia magna</vt:lpstr>
      <vt:lpstr>Arbeitsphase</vt:lpstr>
      <vt:lpstr>Das Experiment</vt:lpstr>
      <vt:lpstr>Counter-App installieren</vt:lpstr>
      <vt:lpstr>Videobearbeitung </vt:lpstr>
      <vt:lpstr>Arbeitsphase</vt:lpstr>
      <vt:lpstr>Arbeitsphase</vt:lpstr>
      <vt:lpstr>Arbeitsphase</vt:lpstr>
      <vt:lpstr>Schulexperiment</vt:lpstr>
      <vt:lpstr>Schulexperiment</vt:lpstr>
      <vt:lpstr>Schulexperiment</vt:lpstr>
      <vt:lpstr>Schulexperiment</vt:lpstr>
      <vt:lpstr>Schulexperiment</vt:lpstr>
      <vt:lpstr>Schulexperiment</vt:lpstr>
      <vt:lpstr>Schulexperiment</vt:lpstr>
      <vt:lpstr>PowerPoint-Präsentation</vt:lpstr>
      <vt:lpstr>Schulexperiment</vt:lpstr>
      <vt:lpstr>Schulexperiment</vt:lpstr>
      <vt:lpstr>Schulexperiment</vt:lpstr>
      <vt:lpstr>Schulexperiment</vt:lpstr>
      <vt:lpstr>Schulexperiment</vt:lpstr>
      <vt:lpstr>mit neurobiologischen &amp; ökologischen Aspekten</vt:lpstr>
      <vt:lpstr>mit neurobiologischen &amp; ökologischen Aspekten</vt:lpstr>
      <vt:lpstr>mit neurobiologischen &amp; ökologischen Aspekten</vt:lpstr>
      <vt:lpstr>mit digitalen Aspekten</vt:lpstr>
      <vt:lpstr>mit digitalen Aspekten</vt:lpstr>
      <vt:lpstr>Fortbildungsmaterial</vt:lpstr>
      <vt:lpstr>Vielen Dank für Ihre Aufmerksamkeit!</vt:lpstr>
      <vt:lpstr>Literatur</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Titel „Lorem ipsum dolor sit amet, consectetuer adipiscing elit. Aenean commodo ligula eget dolor. Aenean  sociis natoque penatibus.“</dc:title>
  <dc:creator>Philip Seufert</dc:creator>
  <cp:lastModifiedBy>Daria Quast</cp:lastModifiedBy>
  <cp:revision>75</cp:revision>
  <dcterms:created xsi:type="dcterms:W3CDTF">2024-10-09T08:31:46Z</dcterms:created>
  <dcterms:modified xsi:type="dcterms:W3CDTF">2025-09-23T12:55:37Z</dcterms:modified>
</cp:coreProperties>
</file>