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sldIdLst>
    <p:sldId id="256" r:id="rId2"/>
    <p:sldId id="283" r:id="rId3"/>
    <p:sldId id="258" r:id="rId4"/>
    <p:sldId id="281" r:id="rId5"/>
    <p:sldId id="260" r:id="rId6"/>
    <p:sldId id="262" r:id="rId7"/>
    <p:sldId id="263" r:id="rId8"/>
    <p:sldId id="264" r:id="rId9"/>
    <p:sldId id="265" r:id="rId10"/>
    <p:sldId id="298" r:id="rId11"/>
    <p:sldId id="284" r:id="rId12"/>
    <p:sldId id="285" r:id="rId13"/>
    <p:sldId id="286" r:id="rId14"/>
    <p:sldId id="289" r:id="rId15"/>
    <p:sldId id="287" r:id="rId16"/>
    <p:sldId id="288" r:id="rId17"/>
    <p:sldId id="296" r:id="rId18"/>
    <p:sldId id="315" r:id="rId19"/>
    <p:sldId id="297" r:id="rId20"/>
    <p:sldId id="291" r:id="rId21"/>
    <p:sldId id="266" r:id="rId22"/>
    <p:sldId id="302" r:id="rId23"/>
    <p:sldId id="303" r:id="rId24"/>
    <p:sldId id="304" r:id="rId25"/>
    <p:sldId id="312" r:id="rId26"/>
    <p:sldId id="305" r:id="rId27"/>
    <p:sldId id="307" r:id="rId28"/>
    <p:sldId id="308" r:id="rId29"/>
    <p:sldId id="309" r:id="rId30"/>
    <p:sldId id="279" r:id="rId31"/>
    <p:sldId id="292" r:id="rId32"/>
    <p:sldId id="294" r:id="rId33"/>
    <p:sldId id="313" r:id="rId34"/>
    <p:sldId id="314" r:id="rId35"/>
    <p:sldId id="293" r:id="rId36"/>
    <p:sldId id="300" r:id="rId37"/>
    <p:sldId id="267" r:id="rId38"/>
    <p:sldId id="280" r:id="rId39"/>
    <p:sldId id="268" r:id="rId40"/>
    <p:sldId id="269" r:id="rId41"/>
    <p:sldId id="274" r:id="rId42"/>
    <p:sldId id="310" r:id="rId43"/>
    <p:sldId id="301" r:id="rId44"/>
    <p:sldId id="311" r:id="rId45"/>
    <p:sldId id="261" r:id="rId4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iana Zeller" initials="DZ" lastIdx="4" clrIdx="0">
    <p:extLst>
      <p:ext uri="{19B8F6BF-5375-455C-9EA6-DF929625EA0E}">
        <p15:presenceInfo xmlns:p15="http://schemas.microsoft.com/office/powerpoint/2012/main" userId="0844d80a1e16128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D2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25"/>
    <p:restoredTop sz="94694"/>
  </p:normalViewPr>
  <p:slideViewPr>
    <p:cSldViewPr snapToGrid="0">
      <p:cViewPr varScale="1">
        <p:scale>
          <a:sx n="107" d="100"/>
          <a:sy n="107" d="100"/>
        </p:scale>
        <p:origin x="252"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userId="2c951b19772dd2c1" providerId="LiveId" clId="{92ADE632-00BA-4BF1-BF9A-44C4B7236278}"/>
    <pc:docChg chg="undo custSel modSld">
      <pc:chgData name="" userId="2c951b19772dd2c1" providerId="LiveId" clId="{92ADE632-00BA-4BF1-BF9A-44C4B7236278}" dt="2025-08-07T07:05:18.283" v="47" actId="1076"/>
      <pc:docMkLst>
        <pc:docMk/>
      </pc:docMkLst>
      <pc:sldChg chg="addSp delSp modSp">
        <pc:chgData name="" userId="2c951b19772dd2c1" providerId="LiveId" clId="{92ADE632-00BA-4BF1-BF9A-44C4B7236278}" dt="2025-08-07T07:05:18.283" v="47" actId="1076"/>
        <pc:sldMkLst>
          <pc:docMk/>
          <pc:sldMk cId="3304620815" sldId="256"/>
        </pc:sldMkLst>
        <pc:spChg chg="add mod topLvl">
          <ac:chgData name="" userId="2c951b19772dd2c1" providerId="LiveId" clId="{92ADE632-00BA-4BF1-BF9A-44C4B7236278}" dt="2025-08-07T07:05:18.283" v="47" actId="1076"/>
          <ac:spMkLst>
            <pc:docMk/>
            <pc:sldMk cId="3304620815" sldId="256"/>
            <ac:spMk id="15" creationId="{55C917DA-125A-4F9E-A8A3-71EC3C5FDEDB}"/>
          </ac:spMkLst>
        </pc:spChg>
        <pc:grpChg chg="add del mod">
          <ac:chgData name="" userId="2c951b19772dd2c1" providerId="LiveId" clId="{92ADE632-00BA-4BF1-BF9A-44C4B7236278}" dt="2025-08-07T07:05:07.755" v="44" actId="165"/>
          <ac:grpSpMkLst>
            <pc:docMk/>
            <pc:sldMk cId="3304620815" sldId="256"/>
            <ac:grpSpMk id="21" creationId="{30408D4C-C9C3-4EC2-9ECD-86E0F3AEBA89}"/>
          </ac:grpSpMkLst>
        </pc:grpChg>
        <pc:picChg chg="add mod">
          <ac:chgData name="" userId="2c951b19772dd2c1" providerId="LiveId" clId="{92ADE632-00BA-4BF1-BF9A-44C4B7236278}" dt="2025-08-07T06:39:21.281" v="7" actId="1076"/>
          <ac:picMkLst>
            <pc:docMk/>
            <pc:sldMk cId="3304620815" sldId="256"/>
            <ac:picMk id="6" creationId="{8A684C6B-58FA-40CD-859A-02504B19E055}"/>
          </ac:picMkLst>
        </pc:picChg>
        <pc:picChg chg="add mod">
          <ac:chgData name="" userId="2c951b19772dd2c1" providerId="LiveId" clId="{92ADE632-00BA-4BF1-BF9A-44C4B7236278}" dt="2025-08-07T06:40:43.457" v="16" actId="1076"/>
          <ac:picMkLst>
            <pc:docMk/>
            <pc:sldMk cId="3304620815" sldId="256"/>
            <ac:picMk id="10" creationId="{6DDB55F7-4EBC-4FC8-969B-26E897E946D6}"/>
          </ac:picMkLst>
        </pc:picChg>
        <pc:picChg chg="add mod">
          <ac:chgData name="" userId="2c951b19772dd2c1" providerId="LiveId" clId="{92ADE632-00BA-4BF1-BF9A-44C4B7236278}" dt="2025-08-07T06:41:34.223" v="25" actId="1076"/>
          <ac:picMkLst>
            <pc:docMk/>
            <pc:sldMk cId="3304620815" sldId="256"/>
            <ac:picMk id="13" creationId="{D200B8A1-88CA-4A70-886A-E3A00EC85795}"/>
          </ac:picMkLst>
        </pc:picChg>
        <pc:picChg chg="add del mod topLvl">
          <ac:chgData name="" userId="2c951b19772dd2c1" providerId="LiveId" clId="{92ADE632-00BA-4BF1-BF9A-44C4B7236278}" dt="2025-08-07T07:05:10.182" v="45" actId="478"/>
          <ac:picMkLst>
            <pc:docMk/>
            <pc:sldMk cId="3304620815" sldId="256"/>
            <ac:picMk id="17" creationId="{23AEB15E-2D3F-4BFB-BD41-0A877BCE11AD}"/>
          </ac:picMkLst>
        </pc:picChg>
      </pc:sldChg>
      <pc:sldChg chg="modSp">
        <pc:chgData name="" userId="2c951b19772dd2c1" providerId="LiveId" clId="{92ADE632-00BA-4BF1-BF9A-44C4B7236278}" dt="2025-08-07T06:39:00.161" v="1" actId="27636"/>
        <pc:sldMkLst>
          <pc:docMk/>
          <pc:sldMk cId="912025392" sldId="285"/>
        </pc:sldMkLst>
        <pc:spChg chg="mod">
          <ac:chgData name="" userId="2c951b19772dd2c1" providerId="LiveId" clId="{92ADE632-00BA-4BF1-BF9A-44C4B7236278}" dt="2025-08-07T06:39:00.161" v="1" actId="27636"/>
          <ac:spMkLst>
            <pc:docMk/>
            <pc:sldMk cId="912025392" sldId="285"/>
            <ac:spMk id="22" creationId="{79FA4F21-3259-47E4-74A0-D29D4F5F7038}"/>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DDB98C-620E-4D30-B77F-C40E25DA562D}"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68CD50DC-F0A8-4082-8DC5-577123614F9E}">
      <dgm:prSet custT="1"/>
      <dgm:spPr/>
      <dgm:t>
        <a:bodyPr/>
        <a:lstStyle/>
        <a:p>
          <a:pPr>
            <a:lnSpc>
              <a:spcPct val="100000"/>
            </a:lnSpc>
          </a:pPr>
          <a:r>
            <a:rPr lang="en-US" sz="1400" dirty="0" err="1"/>
            <a:t>Überblick</a:t>
          </a:r>
          <a:r>
            <a:rPr lang="en-US" sz="1400" dirty="0"/>
            <a:t> </a:t>
          </a:r>
          <a:r>
            <a:rPr lang="en-US" sz="1400" dirty="0" err="1"/>
            <a:t>über</a:t>
          </a:r>
          <a:r>
            <a:rPr lang="en-US" sz="1400" dirty="0"/>
            <a:t> KI-Chatbots und </a:t>
          </a:r>
          <a:r>
            <a:rPr lang="en-US" sz="1400" dirty="0" err="1"/>
            <a:t>Einsatzszenarien</a:t>
          </a:r>
          <a:r>
            <a:rPr lang="en-US" sz="1400" dirty="0"/>
            <a:t> für den </a:t>
          </a:r>
          <a:r>
            <a:rPr lang="en-US" sz="1400" dirty="0" err="1"/>
            <a:t>Chemieunterricht</a:t>
          </a:r>
          <a:endParaRPr lang="en-US" sz="1400" dirty="0"/>
        </a:p>
      </dgm:t>
    </dgm:pt>
    <dgm:pt modelId="{A034B8DE-4605-4C6B-9025-43EBBDB8195D}" type="parTrans" cxnId="{0FBDF3CB-04CA-49CB-9913-065BF3376B99}">
      <dgm:prSet/>
      <dgm:spPr/>
      <dgm:t>
        <a:bodyPr/>
        <a:lstStyle/>
        <a:p>
          <a:endParaRPr lang="en-US"/>
        </a:p>
      </dgm:t>
    </dgm:pt>
    <dgm:pt modelId="{980D3AD0-AEF4-4749-A21A-0578313D5D42}" type="sibTrans" cxnId="{0FBDF3CB-04CA-49CB-9913-065BF3376B99}">
      <dgm:prSet/>
      <dgm:spPr/>
      <dgm:t>
        <a:bodyPr/>
        <a:lstStyle/>
        <a:p>
          <a:endParaRPr lang="en-US"/>
        </a:p>
      </dgm:t>
    </dgm:pt>
    <dgm:pt modelId="{D51255CE-63AB-40D3-8A09-8BE711251404}">
      <dgm:prSet custT="1"/>
      <dgm:spPr/>
      <dgm:t>
        <a:bodyPr/>
        <a:lstStyle/>
        <a:p>
          <a:pPr>
            <a:lnSpc>
              <a:spcPct val="100000"/>
            </a:lnSpc>
          </a:pPr>
          <a:r>
            <a:rPr lang="en-US" sz="1400" dirty="0" err="1"/>
            <a:t>Übung</a:t>
          </a:r>
          <a:r>
            <a:rPr lang="en-US" sz="1400" dirty="0"/>
            <a:t> </a:t>
          </a:r>
          <a:r>
            <a:rPr lang="en-US" sz="1400" dirty="0" err="1"/>
            <a:t>im</a:t>
          </a:r>
          <a:r>
            <a:rPr lang="en-US" sz="1400" dirty="0"/>
            <a:t> </a:t>
          </a:r>
          <a:r>
            <a:rPr lang="en-US" sz="1400" dirty="0" err="1"/>
            <a:t>Prompten</a:t>
          </a:r>
          <a:r>
            <a:rPr lang="en-US" sz="1400" dirty="0"/>
            <a:t> von </a:t>
          </a:r>
          <a:r>
            <a:rPr lang="en-US" sz="1400" dirty="0" err="1"/>
            <a:t>Lerngelegenheiten</a:t>
          </a:r>
          <a:r>
            <a:rPr lang="en-US" sz="1400" dirty="0"/>
            <a:t> für </a:t>
          </a:r>
          <a:r>
            <a:rPr lang="en-US" sz="1400" dirty="0" err="1"/>
            <a:t>Lernende</a:t>
          </a:r>
          <a:r>
            <a:rPr lang="en-US" sz="1400" dirty="0"/>
            <a:t> </a:t>
          </a:r>
          <a:r>
            <a:rPr lang="en-US" sz="1400" dirty="0" err="1"/>
            <a:t>im</a:t>
          </a:r>
          <a:r>
            <a:rPr lang="en-US" sz="1400" dirty="0"/>
            <a:t> </a:t>
          </a:r>
          <a:r>
            <a:rPr lang="en-US" sz="1400" dirty="0" err="1"/>
            <a:t>Chemieunterricht</a:t>
          </a:r>
          <a:endParaRPr lang="en-US" sz="1400" dirty="0"/>
        </a:p>
      </dgm:t>
    </dgm:pt>
    <dgm:pt modelId="{EE5FD6FC-916C-4A0E-8606-6090F0FFA141}" type="parTrans" cxnId="{629E6880-2D32-45ED-9D2A-0DBD013A75B7}">
      <dgm:prSet/>
      <dgm:spPr/>
      <dgm:t>
        <a:bodyPr/>
        <a:lstStyle/>
        <a:p>
          <a:endParaRPr lang="en-US"/>
        </a:p>
      </dgm:t>
    </dgm:pt>
    <dgm:pt modelId="{DCEB0767-B944-454D-ADA6-EDC881DC12D4}" type="sibTrans" cxnId="{629E6880-2D32-45ED-9D2A-0DBD013A75B7}">
      <dgm:prSet/>
      <dgm:spPr/>
      <dgm:t>
        <a:bodyPr/>
        <a:lstStyle/>
        <a:p>
          <a:endParaRPr lang="en-US"/>
        </a:p>
      </dgm:t>
    </dgm:pt>
    <dgm:pt modelId="{D77F8F59-5C4A-4439-AC91-6F4E076512A2}">
      <dgm:prSet/>
      <dgm:spPr/>
      <dgm:t>
        <a:bodyPr/>
        <a:lstStyle/>
        <a:p>
          <a:pPr>
            <a:lnSpc>
              <a:spcPct val="100000"/>
            </a:lnSpc>
          </a:pPr>
          <a:r>
            <a:rPr lang="en-US" dirty="0"/>
            <a:t>Ideen </a:t>
          </a:r>
          <a:r>
            <a:rPr lang="en-US" dirty="0" err="1"/>
            <a:t>zur</a:t>
          </a:r>
          <a:r>
            <a:rPr lang="en-US" dirty="0"/>
            <a:t> </a:t>
          </a:r>
          <a:r>
            <a:rPr lang="en-US" dirty="0" err="1"/>
            <a:t>Förderung</a:t>
          </a:r>
          <a:r>
            <a:rPr lang="en-US" dirty="0"/>
            <a:t> des </a:t>
          </a:r>
          <a:r>
            <a:rPr lang="en-US" dirty="0" err="1"/>
            <a:t>kritischen</a:t>
          </a:r>
          <a:r>
            <a:rPr lang="en-US" dirty="0"/>
            <a:t> </a:t>
          </a:r>
          <a:r>
            <a:rPr lang="en-US" dirty="0" err="1"/>
            <a:t>Umgang</a:t>
          </a:r>
          <a:r>
            <a:rPr lang="en-US" dirty="0"/>
            <a:t> </a:t>
          </a:r>
          <a:r>
            <a:rPr lang="en-US" dirty="0" err="1"/>
            <a:t>mit</a:t>
          </a:r>
          <a:r>
            <a:rPr lang="en-US" dirty="0"/>
            <a:t> KI </a:t>
          </a:r>
          <a:r>
            <a:rPr lang="en-US" dirty="0" err="1"/>
            <a:t>im</a:t>
          </a:r>
          <a:r>
            <a:rPr lang="en-US" dirty="0"/>
            <a:t> </a:t>
          </a:r>
          <a:r>
            <a:rPr lang="en-US" dirty="0" err="1"/>
            <a:t>Chemieunterricht</a:t>
          </a:r>
          <a:endParaRPr lang="en-US" dirty="0"/>
        </a:p>
      </dgm:t>
    </dgm:pt>
    <dgm:pt modelId="{49E61B9F-1D39-46CA-9126-CC0113EBC1A9}" type="parTrans" cxnId="{0B8FAF29-2111-4EFA-9794-A3A7688689FA}">
      <dgm:prSet/>
      <dgm:spPr/>
      <dgm:t>
        <a:bodyPr/>
        <a:lstStyle/>
        <a:p>
          <a:endParaRPr lang="en-US"/>
        </a:p>
      </dgm:t>
    </dgm:pt>
    <dgm:pt modelId="{9B2B7853-C995-4D9B-9BF3-54187537839E}" type="sibTrans" cxnId="{0B8FAF29-2111-4EFA-9794-A3A7688689FA}">
      <dgm:prSet/>
      <dgm:spPr/>
      <dgm:t>
        <a:bodyPr/>
        <a:lstStyle/>
        <a:p>
          <a:endParaRPr lang="en-US"/>
        </a:p>
      </dgm:t>
    </dgm:pt>
    <dgm:pt modelId="{E0E8BF7D-56DB-4993-A510-6E8135B5970E}" type="pres">
      <dgm:prSet presAssocID="{B5DDB98C-620E-4D30-B77F-C40E25DA562D}" presName="root" presStyleCnt="0">
        <dgm:presLayoutVars>
          <dgm:dir/>
          <dgm:resizeHandles val="exact"/>
        </dgm:presLayoutVars>
      </dgm:prSet>
      <dgm:spPr/>
    </dgm:pt>
    <dgm:pt modelId="{FD01ADBA-BBCF-4B4A-84FD-25EBFD776BDF}" type="pres">
      <dgm:prSet presAssocID="{68CD50DC-F0A8-4082-8DC5-577123614F9E}" presName="compNode" presStyleCnt="0"/>
      <dgm:spPr/>
    </dgm:pt>
    <dgm:pt modelId="{F955BD15-A0BF-4D95-A550-95D650A05DA8}" type="pres">
      <dgm:prSet presAssocID="{68CD50DC-F0A8-4082-8DC5-577123614F9E}" presName="iconRect" presStyleLbl="node1" presStyleIdx="0" presStyleCnt="3" custScaleX="132580" custScaleY="13343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ede"/>
        </a:ext>
      </dgm:extLst>
    </dgm:pt>
    <dgm:pt modelId="{49EB1273-914C-4497-A2A7-024DF69F8553}" type="pres">
      <dgm:prSet presAssocID="{68CD50DC-F0A8-4082-8DC5-577123614F9E}" presName="spaceRect" presStyleCnt="0"/>
      <dgm:spPr/>
    </dgm:pt>
    <dgm:pt modelId="{7D5A1E13-F1BB-4A7F-B5CE-99EBD8771318}" type="pres">
      <dgm:prSet presAssocID="{68CD50DC-F0A8-4082-8DC5-577123614F9E}" presName="textRect" presStyleLbl="revTx" presStyleIdx="0" presStyleCnt="3">
        <dgm:presLayoutVars>
          <dgm:chMax val="1"/>
          <dgm:chPref val="1"/>
        </dgm:presLayoutVars>
      </dgm:prSet>
      <dgm:spPr/>
    </dgm:pt>
    <dgm:pt modelId="{C266C78C-972F-4AB7-AC84-7959A66AD6E4}" type="pres">
      <dgm:prSet presAssocID="{980D3AD0-AEF4-4749-A21A-0578313D5D42}" presName="sibTrans" presStyleCnt="0"/>
      <dgm:spPr/>
    </dgm:pt>
    <dgm:pt modelId="{C13E45EB-1AC0-43C8-85AC-548B854D1A1E}" type="pres">
      <dgm:prSet presAssocID="{D51255CE-63AB-40D3-8A09-8BE711251404}" presName="compNode" presStyleCnt="0"/>
      <dgm:spPr/>
    </dgm:pt>
    <dgm:pt modelId="{A82FD3EE-4703-4B44-B543-5E3E19C4A4B8}" type="pres">
      <dgm:prSet presAssocID="{D51255CE-63AB-40D3-8A09-8BE711251404}" presName="iconRect" presStyleLbl="node1" presStyleIdx="1" presStyleCnt="3" custScaleX="125463" custScaleY="11921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A554C863-BDEC-44A0-B574-A9C3C504F90A}" type="pres">
      <dgm:prSet presAssocID="{D51255CE-63AB-40D3-8A09-8BE711251404}" presName="spaceRect" presStyleCnt="0"/>
      <dgm:spPr/>
    </dgm:pt>
    <dgm:pt modelId="{A255CB4E-828C-4C51-80DF-22BB0B5DFC02}" type="pres">
      <dgm:prSet presAssocID="{D51255CE-63AB-40D3-8A09-8BE711251404}" presName="textRect" presStyleLbl="revTx" presStyleIdx="1" presStyleCnt="3">
        <dgm:presLayoutVars>
          <dgm:chMax val="1"/>
          <dgm:chPref val="1"/>
        </dgm:presLayoutVars>
      </dgm:prSet>
      <dgm:spPr/>
    </dgm:pt>
    <dgm:pt modelId="{48E5EECA-31B6-4FBE-8E1E-2AB68B711EF7}" type="pres">
      <dgm:prSet presAssocID="{DCEB0767-B944-454D-ADA6-EDC881DC12D4}" presName="sibTrans" presStyleCnt="0"/>
      <dgm:spPr/>
    </dgm:pt>
    <dgm:pt modelId="{0E5E9CBF-C35E-4674-9385-FF63109DC950}" type="pres">
      <dgm:prSet presAssocID="{D77F8F59-5C4A-4439-AC91-6F4E076512A2}" presName="compNode" presStyleCnt="0"/>
      <dgm:spPr/>
    </dgm:pt>
    <dgm:pt modelId="{2AF13876-637E-4B95-9F5C-DA7406F9764E}" type="pres">
      <dgm:prSet presAssocID="{D77F8F59-5C4A-4439-AC91-6F4E076512A2}" presName="iconRect" presStyleLbl="node1" presStyleIdx="2" presStyleCnt="3" custScaleX="118499" custScaleY="11215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lühlampe"/>
        </a:ext>
      </dgm:extLst>
    </dgm:pt>
    <dgm:pt modelId="{A9B3A637-7362-45DD-B3E9-3A631A4401FF}" type="pres">
      <dgm:prSet presAssocID="{D77F8F59-5C4A-4439-AC91-6F4E076512A2}" presName="spaceRect" presStyleCnt="0"/>
      <dgm:spPr/>
    </dgm:pt>
    <dgm:pt modelId="{C1DB1FD5-5543-48C4-8349-F6AE4FB92F74}" type="pres">
      <dgm:prSet presAssocID="{D77F8F59-5C4A-4439-AC91-6F4E076512A2}" presName="textRect" presStyleLbl="revTx" presStyleIdx="2" presStyleCnt="3">
        <dgm:presLayoutVars>
          <dgm:chMax val="1"/>
          <dgm:chPref val="1"/>
        </dgm:presLayoutVars>
      </dgm:prSet>
      <dgm:spPr/>
    </dgm:pt>
  </dgm:ptLst>
  <dgm:cxnLst>
    <dgm:cxn modelId="{71DD8E17-E3A4-4DFE-ACD7-66D600A942FF}" type="presOf" srcId="{B5DDB98C-620E-4D30-B77F-C40E25DA562D}" destId="{E0E8BF7D-56DB-4993-A510-6E8135B5970E}" srcOrd="0" destOrd="0" presId="urn:microsoft.com/office/officeart/2018/2/layout/IconLabelList"/>
    <dgm:cxn modelId="{0B8FAF29-2111-4EFA-9794-A3A7688689FA}" srcId="{B5DDB98C-620E-4D30-B77F-C40E25DA562D}" destId="{D77F8F59-5C4A-4439-AC91-6F4E076512A2}" srcOrd="2" destOrd="0" parTransId="{49E61B9F-1D39-46CA-9126-CC0113EBC1A9}" sibTransId="{9B2B7853-C995-4D9B-9BF3-54187537839E}"/>
    <dgm:cxn modelId="{89C4555F-9973-40D8-AFF3-627B2ECE4B39}" type="presOf" srcId="{68CD50DC-F0A8-4082-8DC5-577123614F9E}" destId="{7D5A1E13-F1BB-4A7F-B5CE-99EBD8771318}" srcOrd="0" destOrd="0" presId="urn:microsoft.com/office/officeart/2018/2/layout/IconLabelList"/>
    <dgm:cxn modelId="{0AC18B67-6F0D-4711-9543-F0C35DA4BF61}" type="presOf" srcId="{D51255CE-63AB-40D3-8A09-8BE711251404}" destId="{A255CB4E-828C-4C51-80DF-22BB0B5DFC02}" srcOrd="0" destOrd="0" presId="urn:microsoft.com/office/officeart/2018/2/layout/IconLabelList"/>
    <dgm:cxn modelId="{629E6880-2D32-45ED-9D2A-0DBD013A75B7}" srcId="{B5DDB98C-620E-4D30-B77F-C40E25DA562D}" destId="{D51255CE-63AB-40D3-8A09-8BE711251404}" srcOrd="1" destOrd="0" parTransId="{EE5FD6FC-916C-4A0E-8606-6090F0FFA141}" sibTransId="{DCEB0767-B944-454D-ADA6-EDC881DC12D4}"/>
    <dgm:cxn modelId="{0FBDF3CB-04CA-49CB-9913-065BF3376B99}" srcId="{B5DDB98C-620E-4D30-B77F-C40E25DA562D}" destId="{68CD50DC-F0A8-4082-8DC5-577123614F9E}" srcOrd="0" destOrd="0" parTransId="{A034B8DE-4605-4C6B-9025-43EBBDB8195D}" sibTransId="{980D3AD0-AEF4-4749-A21A-0578313D5D42}"/>
    <dgm:cxn modelId="{07AA10CE-2DDA-490B-9ED3-2C124DC8AA50}" type="presOf" srcId="{D77F8F59-5C4A-4439-AC91-6F4E076512A2}" destId="{C1DB1FD5-5543-48C4-8349-F6AE4FB92F74}" srcOrd="0" destOrd="0" presId="urn:microsoft.com/office/officeart/2018/2/layout/IconLabelList"/>
    <dgm:cxn modelId="{1B462A44-5A6F-41A6-BEDE-0930D2405541}" type="presParOf" srcId="{E0E8BF7D-56DB-4993-A510-6E8135B5970E}" destId="{FD01ADBA-BBCF-4B4A-84FD-25EBFD776BDF}" srcOrd="0" destOrd="0" presId="urn:microsoft.com/office/officeart/2018/2/layout/IconLabelList"/>
    <dgm:cxn modelId="{8FC81568-05C0-4C70-9FE5-CD006B8A35A9}" type="presParOf" srcId="{FD01ADBA-BBCF-4B4A-84FD-25EBFD776BDF}" destId="{F955BD15-A0BF-4D95-A550-95D650A05DA8}" srcOrd="0" destOrd="0" presId="urn:microsoft.com/office/officeart/2018/2/layout/IconLabelList"/>
    <dgm:cxn modelId="{E0819240-056B-453E-8BEF-605A6DF9A039}" type="presParOf" srcId="{FD01ADBA-BBCF-4B4A-84FD-25EBFD776BDF}" destId="{49EB1273-914C-4497-A2A7-024DF69F8553}" srcOrd="1" destOrd="0" presId="urn:microsoft.com/office/officeart/2018/2/layout/IconLabelList"/>
    <dgm:cxn modelId="{D95E2FBB-77FF-440C-9C52-41D738FA5ECF}" type="presParOf" srcId="{FD01ADBA-BBCF-4B4A-84FD-25EBFD776BDF}" destId="{7D5A1E13-F1BB-4A7F-B5CE-99EBD8771318}" srcOrd="2" destOrd="0" presId="urn:microsoft.com/office/officeart/2018/2/layout/IconLabelList"/>
    <dgm:cxn modelId="{91AA7BB3-6472-43F4-920B-64DA65D6A5D5}" type="presParOf" srcId="{E0E8BF7D-56DB-4993-A510-6E8135B5970E}" destId="{C266C78C-972F-4AB7-AC84-7959A66AD6E4}" srcOrd="1" destOrd="0" presId="urn:microsoft.com/office/officeart/2018/2/layout/IconLabelList"/>
    <dgm:cxn modelId="{75B84770-7E96-4B88-9B29-8F054571A21F}" type="presParOf" srcId="{E0E8BF7D-56DB-4993-A510-6E8135B5970E}" destId="{C13E45EB-1AC0-43C8-85AC-548B854D1A1E}" srcOrd="2" destOrd="0" presId="urn:microsoft.com/office/officeart/2018/2/layout/IconLabelList"/>
    <dgm:cxn modelId="{3F188E7A-284A-4780-B5BA-7F36793761E4}" type="presParOf" srcId="{C13E45EB-1AC0-43C8-85AC-548B854D1A1E}" destId="{A82FD3EE-4703-4B44-B543-5E3E19C4A4B8}" srcOrd="0" destOrd="0" presId="urn:microsoft.com/office/officeart/2018/2/layout/IconLabelList"/>
    <dgm:cxn modelId="{35716D5D-5283-4713-B568-31DBF84D2DE0}" type="presParOf" srcId="{C13E45EB-1AC0-43C8-85AC-548B854D1A1E}" destId="{A554C863-BDEC-44A0-B574-A9C3C504F90A}" srcOrd="1" destOrd="0" presId="urn:microsoft.com/office/officeart/2018/2/layout/IconLabelList"/>
    <dgm:cxn modelId="{28730ABD-F4D1-4CFD-9C4E-FB71E8EE3CC9}" type="presParOf" srcId="{C13E45EB-1AC0-43C8-85AC-548B854D1A1E}" destId="{A255CB4E-828C-4C51-80DF-22BB0B5DFC02}" srcOrd="2" destOrd="0" presId="urn:microsoft.com/office/officeart/2018/2/layout/IconLabelList"/>
    <dgm:cxn modelId="{82A82CB8-C1F5-4B83-998C-58B33380C39D}" type="presParOf" srcId="{E0E8BF7D-56DB-4993-A510-6E8135B5970E}" destId="{48E5EECA-31B6-4FBE-8E1E-2AB68B711EF7}" srcOrd="3" destOrd="0" presId="urn:microsoft.com/office/officeart/2018/2/layout/IconLabelList"/>
    <dgm:cxn modelId="{8E8A1583-35FE-4EAC-9CAE-6B90E3A0D8FE}" type="presParOf" srcId="{E0E8BF7D-56DB-4993-A510-6E8135B5970E}" destId="{0E5E9CBF-C35E-4674-9385-FF63109DC950}" srcOrd="4" destOrd="0" presId="urn:microsoft.com/office/officeart/2018/2/layout/IconLabelList"/>
    <dgm:cxn modelId="{52018BEF-15C3-4C10-B44E-73B1BA8496D2}" type="presParOf" srcId="{0E5E9CBF-C35E-4674-9385-FF63109DC950}" destId="{2AF13876-637E-4B95-9F5C-DA7406F9764E}" srcOrd="0" destOrd="0" presId="urn:microsoft.com/office/officeart/2018/2/layout/IconLabelList"/>
    <dgm:cxn modelId="{12453C5D-C8B1-4D1B-9E51-B2E177425AD0}" type="presParOf" srcId="{0E5E9CBF-C35E-4674-9385-FF63109DC950}" destId="{A9B3A637-7362-45DD-B3E9-3A631A4401FF}" srcOrd="1" destOrd="0" presId="urn:microsoft.com/office/officeart/2018/2/layout/IconLabelList"/>
    <dgm:cxn modelId="{7ECD0871-EA6E-4A8B-B176-B8707AF27B13}" type="presParOf" srcId="{0E5E9CBF-C35E-4674-9385-FF63109DC950}" destId="{C1DB1FD5-5543-48C4-8349-F6AE4FB92F74}" srcOrd="2" destOrd="0" presId="urn:microsoft.com/office/officeart/2018/2/layout/IconLabel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02999D1-63EF-0E48-80F1-1CEA6F50DE82}" type="doc">
      <dgm:prSet loTypeId="urn:microsoft.com/office/officeart/2008/layout/BendingPictureCaption" loCatId="" qsTypeId="urn:microsoft.com/office/officeart/2005/8/quickstyle/simple1" qsCatId="simple" csTypeId="urn:microsoft.com/office/officeart/2005/8/colors/accent1_2" csCatId="accent1" phldr="1"/>
      <dgm:spPr/>
    </dgm:pt>
    <dgm:pt modelId="{5989060E-CF84-D84E-9E7C-E3F62AE09D22}">
      <dgm:prSet phldrT="[Text]"/>
      <dgm:spPr/>
      <dgm:t>
        <a:bodyPr/>
        <a:lstStyle/>
        <a:p>
          <a:r>
            <a:rPr lang="de-DE" dirty="0"/>
            <a:t>KI-Tutor</a:t>
          </a:r>
        </a:p>
      </dgm:t>
    </dgm:pt>
    <dgm:pt modelId="{36889902-2749-7749-840A-313505027E2C}" type="parTrans" cxnId="{158CA825-E258-D94E-80F0-EB87A7F8781B}">
      <dgm:prSet/>
      <dgm:spPr/>
      <dgm:t>
        <a:bodyPr/>
        <a:lstStyle/>
        <a:p>
          <a:endParaRPr lang="de-DE"/>
        </a:p>
      </dgm:t>
    </dgm:pt>
    <dgm:pt modelId="{4247745D-43A2-AC4D-A32D-5681FB8D1731}" type="sibTrans" cxnId="{158CA825-E258-D94E-80F0-EB87A7F8781B}">
      <dgm:prSet/>
      <dgm:spPr/>
      <dgm:t>
        <a:bodyPr/>
        <a:lstStyle/>
        <a:p>
          <a:endParaRPr lang="de-DE"/>
        </a:p>
      </dgm:t>
    </dgm:pt>
    <dgm:pt modelId="{B25A91CE-8A8E-EE40-8AF9-BAE693C5B95C}">
      <dgm:prSet phldrT="[Text]"/>
      <dgm:spPr/>
      <dgm:t>
        <a:bodyPr/>
        <a:lstStyle/>
        <a:p>
          <a:r>
            <a:rPr lang="de-DE" dirty="0"/>
            <a:t>Adaptives Selbst-Management</a:t>
          </a:r>
        </a:p>
      </dgm:t>
    </dgm:pt>
    <dgm:pt modelId="{659D7804-1A2B-C04C-B94F-8516A17A717B}" type="parTrans" cxnId="{8DB82F97-8B3A-FA4E-B916-63D2BECF9E44}">
      <dgm:prSet/>
      <dgm:spPr/>
      <dgm:t>
        <a:bodyPr/>
        <a:lstStyle/>
        <a:p>
          <a:endParaRPr lang="de-DE"/>
        </a:p>
      </dgm:t>
    </dgm:pt>
    <dgm:pt modelId="{7BD18BAE-90DC-984D-AD00-B3D93D7E67A6}" type="sibTrans" cxnId="{8DB82F97-8B3A-FA4E-B916-63D2BECF9E44}">
      <dgm:prSet/>
      <dgm:spPr/>
      <dgm:t>
        <a:bodyPr/>
        <a:lstStyle/>
        <a:p>
          <a:endParaRPr lang="de-DE"/>
        </a:p>
      </dgm:t>
    </dgm:pt>
    <dgm:pt modelId="{BBE289D1-7722-2247-A5A9-BD4800FBEE44}">
      <dgm:prSet phldrT="[Text]"/>
      <dgm:spPr/>
      <dgm:t>
        <a:bodyPr/>
        <a:lstStyle/>
        <a:p>
          <a:r>
            <a:rPr lang="de-DE" dirty="0"/>
            <a:t>Feedback geben</a:t>
          </a:r>
        </a:p>
      </dgm:t>
    </dgm:pt>
    <dgm:pt modelId="{9F0B5EA7-332A-8E41-99AA-6D6E7E42D5B2}" type="parTrans" cxnId="{B445BB96-C27F-2A40-8772-5716153013B4}">
      <dgm:prSet/>
      <dgm:spPr/>
      <dgm:t>
        <a:bodyPr/>
        <a:lstStyle/>
        <a:p>
          <a:endParaRPr lang="de-DE"/>
        </a:p>
      </dgm:t>
    </dgm:pt>
    <dgm:pt modelId="{6B090620-9CCB-8B40-BDE6-1BE4AE562842}" type="sibTrans" cxnId="{B445BB96-C27F-2A40-8772-5716153013B4}">
      <dgm:prSet/>
      <dgm:spPr/>
      <dgm:t>
        <a:bodyPr/>
        <a:lstStyle/>
        <a:p>
          <a:endParaRPr lang="de-DE"/>
        </a:p>
      </dgm:t>
    </dgm:pt>
    <dgm:pt modelId="{867445F0-8B7C-1146-BD59-01EFE4170A80}" type="pres">
      <dgm:prSet presAssocID="{802999D1-63EF-0E48-80F1-1CEA6F50DE82}" presName="diagram" presStyleCnt="0">
        <dgm:presLayoutVars>
          <dgm:dir/>
        </dgm:presLayoutVars>
      </dgm:prSet>
      <dgm:spPr/>
    </dgm:pt>
    <dgm:pt modelId="{97FF3566-6DAA-D84F-B2B9-0DA222A2D677}" type="pres">
      <dgm:prSet presAssocID="{5989060E-CF84-D84E-9E7C-E3F62AE09D22}" presName="composite" presStyleCnt="0"/>
      <dgm:spPr/>
    </dgm:pt>
    <dgm:pt modelId="{1009BC2B-5BE8-5649-80D0-677F327F0557}" type="pres">
      <dgm:prSet presAssocID="{5989060E-CF84-D84E-9E7C-E3F62AE09D22}" presName="Image" presStyleLbl="bgShp" presStyleIdx="0" presStyleCnt="3"/>
      <dgm:spPr/>
    </dgm:pt>
    <dgm:pt modelId="{D064588A-BE46-0C47-B5C7-155A0C4ECBC2}" type="pres">
      <dgm:prSet presAssocID="{5989060E-CF84-D84E-9E7C-E3F62AE09D22}" presName="Parent" presStyleLbl="node0" presStyleIdx="0" presStyleCnt="3">
        <dgm:presLayoutVars>
          <dgm:bulletEnabled val="1"/>
        </dgm:presLayoutVars>
      </dgm:prSet>
      <dgm:spPr/>
    </dgm:pt>
    <dgm:pt modelId="{0972413F-7B76-7640-B76D-2B74F45D47B2}" type="pres">
      <dgm:prSet presAssocID="{4247745D-43A2-AC4D-A32D-5681FB8D1731}" presName="sibTrans" presStyleCnt="0"/>
      <dgm:spPr/>
    </dgm:pt>
    <dgm:pt modelId="{DCA6566C-2076-4F4C-95BC-785F56D5F8A9}" type="pres">
      <dgm:prSet presAssocID="{B25A91CE-8A8E-EE40-8AF9-BAE693C5B95C}" presName="composite" presStyleCnt="0"/>
      <dgm:spPr/>
    </dgm:pt>
    <dgm:pt modelId="{6616E282-9A57-374C-B9C9-CC723B5A3C4F}" type="pres">
      <dgm:prSet presAssocID="{B25A91CE-8A8E-EE40-8AF9-BAE693C5B95C}" presName="Image" presStyleLbl="bgShp" presStyleIdx="1" presStyleCnt="3"/>
      <dgm:spPr/>
    </dgm:pt>
    <dgm:pt modelId="{F0B035F3-A817-DA4F-93DF-1979CD43DE61}" type="pres">
      <dgm:prSet presAssocID="{B25A91CE-8A8E-EE40-8AF9-BAE693C5B95C}" presName="Parent" presStyleLbl="node0" presStyleIdx="1" presStyleCnt="3">
        <dgm:presLayoutVars>
          <dgm:bulletEnabled val="1"/>
        </dgm:presLayoutVars>
      </dgm:prSet>
      <dgm:spPr/>
    </dgm:pt>
    <dgm:pt modelId="{9E756C4B-B9F9-E045-9255-EEEE860D5AAE}" type="pres">
      <dgm:prSet presAssocID="{7BD18BAE-90DC-984D-AD00-B3D93D7E67A6}" presName="sibTrans" presStyleCnt="0"/>
      <dgm:spPr/>
    </dgm:pt>
    <dgm:pt modelId="{6A5D1D92-4C3C-0344-8676-56EEB152FE84}" type="pres">
      <dgm:prSet presAssocID="{BBE289D1-7722-2247-A5A9-BD4800FBEE44}" presName="composite" presStyleCnt="0"/>
      <dgm:spPr/>
    </dgm:pt>
    <dgm:pt modelId="{634EC35A-55EE-5045-9975-F8706AF3AC9B}" type="pres">
      <dgm:prSet presAssocID="{BBE289D1-7722-2247-A5A9-BD4800FBEE44}" presName="Image" presStyleLbl="bgShp" presStyleIdx="2" presStyleCnt="3"/>
      <dgm:spPr/>
    </dgm:pt>
    <dgm:pt modelId="{918629DC-E1F4-8F4D-B11B-84EF843BDB87}" type="pres">
      <dgm:prSet presAssocID="{BBE289D1-7722-2247-A5A9-BD4800FBEE44}" presName="Parent" presStyleLbl="node0" presStyleIdx="2" presStyleCnt="3">
        <dgm:presLayoutVars>
          <dgm:bulletEnabled val="1"/>
        </dgm:presLayoutVars>
      </dgm:prSet>
      <dgm:spPr/>
    </dgm:pt>
  </dgm:ptLst>
  <dgm:cxnLst>
    <dgm:cxn modelId="{E8C60422-54D4-4F4E-BE33-C8D8815D6626}" type="presOf" srcId="{BBE289D1-7722-2247-A5A9-BD4800FBEE44}" destId="{918629DC-E1F4-8F4D-B11B-84EF843BDB87}" srcOrd="0" destOrd="0" presId="urn:microsoft.com/office/officeart/2008/layout/BendingPictureCaption"/>
    <dgm:cxn modelId="{158CA825-E258-D94E-80F0-EB87A7F8781B}" srcId="{802999D1-63EF-0E48-80F1-1CEA6F50DE82}" destId="{5989060E-CF84-D84E-9E7C-E3F62AE09D22}" srcOrd="0" destOrd="0" parTransId="{36889902-2749-7749-840A-313505027E2C}" sibTransId="{4247745D-43A2-AC4D-A32D-5681FB8D1731}"/>
    <dgm:cxn modelId="{B445BB96-C27F-2A40-8772-5716153013B4}" srcId="{802999D1-63EF-0E48-80F1-1CEA6F50DE82}" destId="{BBE289D1-7722-2247-A5A9-BD4800FBEE44}" srcOrd="2" destOrd="0" parTransId="{9F0B5EA7-332A-8E41-99AA-6D6E7E42D5B2}" sibTransId="{6B090620-9CCB-8B40-BDE6-1BE4AE562842}"/>
    <dgm:cxn modelId="{8DB82F97-8B3A-FA4E-B916-63D2BECF9E44}" srcId="{802999D1-63EF-0E48-80F1-1CEA6F50DE82}" destId="{B25A91CE-8A8E-EE40-8AF9-BAE693C5B95C}" srcOrd="1" destOrd="0" parTransId="{659D7804-1A2B-C04C-B94F-8516A17A717B}" sibTransId="{7BD18BAE-90DC-984D-AD00-B3D93D7E67A6}"/>
    <dgm:cxn modelId="{2234389E-E1C1-0545-8727-F50D4AB565C0}" type="presOf" srcId="{802999D1-63EF-0E48-80F1-1CEA6F50DE82}" destId="{867445F0-8B7C-1146-BD59-01EFE4170A80}" srcOrd="0" destOrd="0" presId="urn:microsoft.com/office/officeart/2008/layout/BendingPictureCaption"/>
    <dgm:cxn modelId="{79B26DC5-6D48-A945-81C1-C18D75713AA1}" type="presOf" srcId="{B25A91CE-8A8E-EE40-8AF9-BAE693C5B95C}" destId="{F0B035F3-A817-DA4F-93DF-1979CD43DE61}" srcOrd="0" destOrd="0" presId="urn:microsoft.com/office/officeart/2008/layout/BendingPictureCaption"/>
    <dgm:cxn modelId="{21D6C6F0-38F6-0640-B347-B1C2FFADD2D6}" type="presOf" srcId="{5989060E-CF84-D84E-9E7C-E3F62AE09D22}" destId="{D064588A-BE46-0C47-B5C7-155A0C4ECBC2}" srcOrd="0" destOrd="0" presId="urn:microsoft.com/office/officeart/2008/layout/BendingPictureCaption"/>
    <dgm:cxn modelId="{F350159A-BF0B-B749-8F95-89EBDE224CBF}" type="presParOf" srcId="{867445F0-8B7C-1146-BD59-01EFE4170A80}" destId="{97FF3566-6DAA-D84F-B2B9-0DA222A2D677}" srcOrd="0" destOrd="0" presId="urn:microsoft.com/office/officeart/2008/layout/BendingPictureCaption"/>
    <dgm:cxn modelId="{70A179C7-D5AA-324D-A50C-A96214FE40FC}" type="presParOf" srcId="{97FF3566-6DAA-D84F-B2B9-0DA222A2D677}" destId="{1009BC2B-5BE8-5649-80D0-677F327F0557}" srcOrd="0" destOrd="0" presId="urn:microsoft.com/office/officeart/2008/layout/BendingPictureCaption"/>
    <dgm:cxn modelId="{F4FDB5F7-2C4E-334C-B82A-0AD78E8C4B9F}" type="presParOf" srcId="{97FF3566-6DAA-D84F-B2B9-0DA222A2D677}" destId="{D064588A-BE46-0C47-B5C7-155A0C4ECBC2}" srcOrd="1" destOrd="0" presId="urn:microsoft.com/office/officeart/2008/layout/BendingPictureCaption"/>
    <dgm:cxn modelId="{4283D2E6-0CDD-8E41-978D-BE1ED46EDE6E}" type="presParOf" srcId="{867445F0-8B7C-1146-BD59-01EFE4170A80}" destId="{0972413F-7B76-7640-B76D-2B74F45D47B2}" srcOrd="1" destOrd="0" presId="urn:microsoft.com/office/officeart/2008/layout/BendingPictureCaption"/>
    <dgm:cxn modelId="{537C2B3D-4FCC-EC46-A471-9C5BBBD9D8EE}" type="presParOf" srcId="{867445F0-8B7C-1146-BD59-01EFE4170A80}" destId="{DCA6566C-2076-4F4C-95BC-785F56D5F8A9}" srcOrd="2" destOrd="0" presId="urn:microsoft.com/office/officeart/2008/layout/BendingPictureCaption"/>
    <dgm:cxn modelId="{B3E2F5F4-C97F-B54F-82EA-BB5792049CAC}" type="presParOf" srcId="{DCA6566C-2076-4F4C-95BC-785F56D5F8A9}" destId="{6616E282-9A57-374C-B9C9-CC723B5A3C4F}" srcOrd="0" destOrd="0" presId="urn:microsoft.com/office/officeart/2008/layout/BendingPictureCaption"/>
    <dgm:cxn modelId="{539A9512-0194-1D4E-BA56-FEA80C5E43D6}" type="presParOf" srcId="{DCA6566C-2076-4F4C-95BC-785F56D5F8A9}" destId="{F0B035F3-A817-DA4F-93DF-1979CD43DE61}" srcOrd="1" destOrd="0" presId="urn:microsoft.com/office/officeart/2008/layout/BendingPictureCaption"/>
    <dgm:cxn modelId="{09ACB16C-0665-EE42-96CB-215A6799858E}" type="presParOf" srcId="{867445F0-8B7C-1146-BD59-01EFE4170A80}" destId="{9E756C4B-B9F9-E045-9255-EEEE860D5AAE}" srcOrd="3" destOrd="0" presId="urn:microsoft.com/office/officeart/2008/layout/BendingPictureCaption"/>
    <dgm:cxn modelId="{EA43FC69-39C0-0247-B493-27256A110214}" type="presParOf" srcId="{867445F0-8B7C-1146-BD59-01EFE4170A80}" destId="{6A5D1D92-4C3C-0344-8676-56EEB152FE84}" srcOrd="4" destOrd="0" presId="urn:microsoft.com/office/officeart/2008/layout/BendingPictureCaption"/>
    <dgm:cxn modelId="{F89AAB12-EE92-E94F-85F3-CEAAFB28B829}" type="presParOf" srcId="{6A5D1D92-4C3C-0344-8676-56EEB152FE84}" destId="{634EC35A-55EE-5045-9975-F8706AF3AC9B}" srcOrd="0" destOrd="0" presId="urn:microsoft.com/office/officeart/2008/layout/BendingPictureCaption"/>
    <dgm:cxn modelId="{CA0191FD-6862-9E42-8137-91561016F6C3}" type="presParOf" srcId="{6A5D1D92-4C3C-0344-8676-56EEB152FE84}" destId="{918629DC-E1F4-8F4D-B11B-84EF843BDB87}" srcOrd="1" destOrd="0" presId="urn:microsoft.com/office/officeart/2008/layout/BendingPictureCaption"/>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5BD15-A0BF-4D95-A550-95D650A05DA8}">
      <dsp:nvSpPr>
        <dsp:cNvPr id="0" name=""/>
        <dsp:cNvSpPr/>
      </dsp:nvSpPr>
      <dsp:spPr>
        <a:xfrm>
          <a:off x="1263438" y="264493"/>
          <a:ext cx="1059215" cy="106601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D5A1E13-F1BB-4A7F-B5CE-99EBD8771318}">
      <dsp:nvSpPr>
        <dsp:cNvPr id="0" name=""/>
        <dsp:cNvSpPr/>
      </dsp:nvSpPr>
      <dsp:spPr>
        <a:xfrm>
          <a:off x="905350" y="1502676"/>
          <a:ext cx="1775390" cy="865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err="1"/>
            <a:t>Überblick</a:t>
          </a:r>
          <a:r>
            <a:rPr lang="en-US" sz="1400" kern="1200" dirty="0"/>
            <a:t> </a:t>
          </a:r>
          <a:r>
            <a:rPr lang="en-US" sz="1400" kern="1200" dirty="0" err="1"/>
            <a:t>über</a:t>
          </a:r>
          <a:r>
            <a:rPr lang="en-US" sz="1400" kern="1200" dirty="0"/>
            <a:t> KI-Chatbots und </a:t>
          </a:r>
          <a:r>
            <a:rPr lang="en-US" sz="1400" kern="1200" dirty="0" err="1"/>
            <a:t>Einsatzszenarien</a:t>
          </a:r>
          <a:r>
            <a:rPr lang="en-US" sz="1400" kern="1200" dirty="0"/>
            <a:t> für den </a:t>
          </a:r>
          <a:r>
            <a:rPr lang="en-US" sz="1400" kern="1200" dirty="0" err="1"/>
            <a:t>Chemieunterricht</a:t>
          </a:r>
          <a:endParaRPr lang="en-US" sz="1400" kern="1200" dirty="0"/>
        </a:p>
      </dsp:txBody>
      <dsp:txXfrm>
        <a:off x="905350" y="1502676"/>
        <a:ext cx="1775390" cy="865502"/>
      </dsp:txXfrm>
    </dsp:sp>
    <dsp:sp modelId="{A82FD3EE-4703-4B44-B543-5E3E19C4A4B8}">
      <dsp:nvSpPr>
        <dsp:cNvPr id="0" name=""/>
        <dsp:cNvSpPr/>
      </dsp:nvSpPr>
      <dsp:spPr>
        <a:xfrm>
          <a:off x="3377951" y="292886"/>
          <a:ext cx="1002356" cy="9524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255CB4E-828C-4C51-80DF-22BB0B5DFC02}">
      <dsp:nvSpPr>
        <dsp:cNvPr id="0" name=""/>
        <dsp:cNvSpPr/>
      </dsp:nvSpPr>
      <dsp:spPr>
        <a:xfrm>
          <a:off x="2991434" y="1474282"/>
          <a:ext cx="1775390" cy="865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dirty="0" err="1"/>
            <a:t>Übung</a:t>
          </a:r>
          <a:r>
            <a:rPr lang="en-US" sz="1400" kern="1200" dirty="0"/>
            <a:t> </a:t>
          </a:r>
          <a:r>
            <a:rPr lang="en-US" sz="1400" kern="1200" dirty="0" err="1"/>
            <a:t>im</a:t>
          </a:r>
          <a:r>
            <a:rPr lang="en-US" sz="1400" kern="1200" dirty="0"/>
            <a:t> </a:t>
          </a:r>
          <a:r>
            <a:rPr lang="en-US" sz="1400" kern="1200" dirty="0" err="1"/>
            <a:t>Prompten</a:t>
          </a:r>
          <a:r>
            <a:rPr lang="en-US" sz="1400" kern="1200" dirty="0"/>
            <a:t> von </a:t>
          </a:r>
          <a:r>
            <a:rPr lang="en-US" sz="1400" kern="1200" dirty="0" err="1"/>
            <a:t>Lerngelegenheiten</a:t>
          </a:r>
          <a:r>
            <a:rPr lang="en-US" sz="1400" kern="1200" dirty="0"/>
            <a:t> für </a:t>
          </a:r>
          <a:r>
            <a:rPr lang="en-US" sz="1400" kern="1200" dirty="0" err="1"/>
            <a:t>Lernende</a:t>
          </a:r>
          <a:r>
            <a:rPr lang="en-US" sz="1400" kern="1200" dirty="0"/>
            <a:t> </a:t>
          </a:r>
          <a:r>
            <a:rPr lang="en-US" sz="1400" kern="1200" dirty="0" err="1"/>
            <a:t>im</a:t>
          </a:r>
          <a:r>
            <a:rPr lang="en-US" sz="1400" kern="1200" dirty="0"/>
            <a:t> </a:t>
          </a:r>
          <a:r>
            <a:rPr lang="en-US" sz="1400" kern="1200" dirty="0" err="1"/>
            <a:t>Chemieunterricht</a:t>
          </a:r>
          <a:endParaRPr lang="en-US" sz="1400" kern="1200" dirty="0"/>
        </a:p>
      </dsp:txBody>
      <dsp:txXfrm>
        <a:off x="2991434" y="1474282"/>
        <a:ext cx="1775390" cy="865502"/>
      </dsp:txXfrm>
    </dsp:sp>
    <dsp:sp modelId="{2AF13876-637E-4B95-9F5C-DA7406F9764E}">
      <dsp:nvSpPr>
        <dsp:cNvPr id="0" name=""/>
        <dsp:cNvSpPr/>
      </dsp:nvSpPr>
      <dsp:spPr>
        <a:xfrm>
          <a:off x="2362728" y="2812027"/>
          <a:ext cx="946719" cy="89604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1DB1FD5-5543-48C4-8349-F6AE4FB92F74}">
      <dsp:nvSpPr>
        <dsp:cNvPr id="0" name=""/>
        <dsp:cNvSpPr/>
      </dsp:nvSpPr>
      <dsp:spPr>
        <a:xfrm>
          <a:off x="1948392" y="3965224"/>
          <a:ext cx="1775390" cy="8655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dirty="0"/>
            <a:t>Ideen </a:t>
          </a:r>
          <a:r>
            <a:rPr lang="en-US" sz="1300" kern="1200" dirty="0" err="1"/>
            <a:t>zur</a:t>
          </a:r>
          <a:r>
            <a:rPr lang="en-US" sz="1300" kern="1200" dirty="0"/>
            <a:t> </a:t>
          </a:r>
          <a:r>
            <a:rPr lang="en-US" sz="1300" kern="1200" dirty="0" err="1"/>
            <a:t>Förderung</a:t>
          </a:r>
          <a:r>
            <a:rPr lang="en-US" sz="1300" kern="1200" dirty="0"/>
            <a:t> des </a:t>
          </a:r>
          <a:r>
            <a:rPr lang="en-US" sz="1300" kern="1200" dirty="0" err="1"/>
            <a:t>kritischen</a:t>
          </a:r>
          <a:r>
            <a:rPr lang="en-US" sz="1300" kern="1200" dirty="0"/>
            <a:t> </a:t>
          </a:r>
          <a:r>
            <a:rPr lang="en-US" sz="1300" kern="1200" dirty="0" err="1"/>
            <a:t>Umgang</a:t>
          </a:r>
          <a:r>
            <a:rPr lang="en-US" sz="1300" kern="1200" dirty="0"/>
            <a:t> </a:t>
          </a:r>
          <a:r>
            <a:rPr lang="en-US" sz="1300" kern="1200" dirty="0" err="1"/>
            <a:t>mit</a:t>
          </a:r>
          <a:r>
            <a:rPr lang="en-US" sz="1300" kern="1200" dirty="0"/>
            <a:t> KI </a:t>
          </a:r>
          <a:r>
            <a:rPr lang="en-US" sz="1300" kern="1200" dirty="0" err="1"/>
            <a:t>im</a:t>
          </a:r>
          <a:r>
            <a:rPr lang="en-US" sz="1300" kern="1200" dirty="0"/>
            <a:t> </a:t>
          </a:r>
          <a:r>
            <a:rPr lang="en-US" sz="1300" kern="1200" dirty="0" err="1"/>
            <a:t>Chemieunterricht</a:t>
          </a:r>
          <a:endParaRPr lang="en-US" sz="1300" kern="1200" dirty="0"/>
        </a:p>
      </dsp:txBody>
      <dsp:txXfrm>
        <a:off x="1948392" y="3965224"/>
        <a:ext cx="1775390" cy="8655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09BC2B-5BE8-5649-80D0-677F327F0557}">
      <dsp:nvSpPr>
        <dsp:cNvPr id="0" name=""/>
        <dsp:cNvSpPr/>
      </dsp:nvSpPr>
      <dsp:spPr>
        <a:xfrm>
          <a:off x="418544" y="19360"/>
          <a:ext cx="2648506" cy="195723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64588A-BE46-0C47-B5C7-155A0C4ECBC2}">
      <dsp:nvSpPr>
        <dsp:cNvPr id="0" name=""/>
        <dsp:cNvSpPr/>
      </dsp:nvSpPr>
      <dsp:spPr>
        <a:xfrm>
          <a:off x="953880" y="1621713"/>
          <a:ext cx="2282223" cy="5484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755650">
            <a:lnSpc>
              <a:spcPct val="90000"/>
            </a:lnSpc>
            <a:spcBef>
              <a:spcPct val="0"/>
            </a:spcBef>
            <a:spcAft>
              <a:spcPct val="5000"/>
            </a:spcAft>
            <a:buNone/>
          </a:pPr>
          <a:r>
            <a:rPr lang="de-DE" sz="1700" kern="1200" dirty="0"/>
            <a:t>KI-Tutor</a:t>
          </a:r>
        </a:p>
      </dsp:txBody>
      <dsp:txXfrm>
        <a:off x="953880" y="1621713"/>
        <a:ext cx="2282223" cy="548456"/>
      </dsp:txXfrm>
    </dsp:sp>
    <dsp:sp modelId="{6616E282-9A57-374C-B9C9-CC723B5A3C4F}">
      <dsp:nvSpPr>
        <dsp:cNvPr id="0" name=""/>
        <dsp:cNvSpPr/>
      </dsp:nvSpPr>
      <dsp:spPr>
        <a:xfrm>
          <a:off x="3551975" y="19360"/>
          <a:ext cx="2648506" cy="195723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B035F3-A817-DA4F-93DF-1979CD43DE61}">
      <dsp:nvSpPr>
        <dsp:cNvPr id="0" name=""/>
        <dsp:cNvSpPr/>
      </dsp:nvSpPr>
      <dsp:spPr>
        <a:xfrm>
          <a:off x="4087311" y="1621713"/>
          <a:ext cx="2282223" cy="5484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755650">
            <a:lnSpc>
              <a:spcPct val="90000"/>
            </a:lnSpc>
            <a:spcBef>
              <a:spcPct val="0"/>
            </a:spcBef>
            <a:spcAft>
              <a:spcPct val="5000"/>
            </a:spcAft>
            <a:buNone/>
          </a:pPr>
          <a:r>
            <a:rPr lang="de-DE" sz="1700" kern="1200" dirty="0"/>
            <a:t>Adaptives Selbst-Management</a:t>
          </a:r>
        </a:p>
      </dsp:txBody>
      <dsp:txXfrm>
        <a:off x="4087311" y="1621713"/>
        <a:ext cx="2282223" cy="548456"/>
      </dsp:txXfrm>
    </dsp:sp>
    <dsp:sp modelId="{634EC35A-55EE-5045-9975-F8706AF3AC9B}">
      <dsp:nvSpPr>
        <dsp:cNvPr id="0" name=""/>
        <dsp:cNvSpPr/>
      </dsp:nvSpPr>
      <dsp:spPr>
        <a:xfrm>
          <a:off x="1985259" y="2451925"/>
          <a:ext cx="2648506" cy="1957236"/>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8629DC-E1F4-8F4D-B11B-84EF843BDB87}">
      <dsp:nvSpPr>
        <dsp:cNvPr id="0" name=""/>
        <dsp:cNvSpPr/>
      </dsp:nvSpPr>
      <dsp:spPr>
        <a:xfrm>
          <a:off x="2520596" y="4054278"/>
          <a:ext cx="2282223" cy="548456"/>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385" tIns="32385" rIns="32385" bIns="32385" numCol="1" spcCol="1270" anchor="ctr" anchorCtr="0">
          <a:noAutofit/>
        </a:bodyPr>
        <a:lstStyle/>
        <a:p>
          <a:pPr marL="0" lvl="0" indent="0" algn="ctr" defTabSz="755650">
            <a:lnSpc>
              <a:spcPct val="90000"/>
            </a:lnSpc>
            <a:spcBef>
              <a:spcPct val="0"/>
            </a:spcBef>
            <a:spcAft>
              <a:spcPct val="5000"/>
            </a:spcAft>
            <a:buNone/>
          </a:pPr>
          <a:r>
            <a:rPr lang="de-DE" sz="1700" kern="1200" dirty="0"/>
            <a:t>Feedback geben</a:t>
          </a:r>
        </a:p>
      </dsp:txBody>
      <dsp:txXfrm>
        <a:off x="2520596" y="4054278"/>
        <a:ext cx="2282223" cy="548456"/>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8/layout/BendingPictureCaption">
  <dgm:title val=""/>
  <dgm:desc val=""/>
  <dgm:catLst>
    <dgm:cat type="picture" pri="6000"/>
    <dgm:cat type="pictureconvert" pri="6000"/>
  </dgm:catLst>
  <dgm:sampData>
    <dgm:dataModel>
      <dgm:ptLst>
        <dgm:pt modelId="0" type="doc"/>
        <dgm:pt modelId="1">
          <dgm:prSet phldr="1"/>
        </dgm:pt>
        <dgm:pt modelId="2">
          <dgm:prSet phldr="1"/>
        </dgm:pt>
      </dgm:ptLst>
      <dgm:cxnLst>
        <dgm:cxn modelId="7" srcId="0" destId="1" srcOrd="0" destOrd="0"/>
        <dgm:cxn modelId="8" srcId="0" destId="2" srcOrd="1"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diagram">
    <dgm:varLst>
      <dgm:dir/>
    </dgm:varLst>
    <dgm:choose name="Name0">
      <dgm:if name="Name1" func="var" arg="dir" op="equ" val="norm">
        <dgm:alg type="snake">
          <dgm:param type="off" val="ctr"/>
        </dgm:alg>
      </dgm:if>
      <dgm:else name="Name2">
        <dgm:alg type="snake">
          <dgm:param type="grDir" val="tR"/>
          <dgm:param type="off" val="c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1"/>
        </dgm:alg>
        <dgm:shape xmlns:r="http://schemas.openxmlformats.org/officeDocument/2006/relationships" r:blip="">
          <dgm:adjLst/>
        </dgm:shape>
        <dgm:choose name="Name3">
          <dgm:if name="Name4" func="var" arg="dir" op="equ" val="norm">
            <dgm:constrLst>
              <dgm:constr type="l" for="ch" forName="Image" refType="w" fact="0"/>
              <dgm:constr type="t" for="ch" forName="Image" refType="h" fact="0"/>
              <dgm:constr type="w" for="ch" forName="Image" refType="w" fact="0.94"/>
              <dgm:constr type="h" for="ch" forName="Image" refType="h" fact="0.91"/>
              <dgm:constr type="l" for="ch" forName="Parent" refType="w" fact="0.19"/>
              <dgm:constr type="t" for="ch" forName="Parent" refType="h" fact="0.745"/>
              <dgm:constr type="w" for="ch" forName="Parent" refType="w" fact="0.81"/>
              <dgm:constr type="h" for="ch" forName="Parent" refType="h" fact="0.255"/>
            </dgm:constrLst>
          </dgm:if>
          <dgm:else name="Name5">
            <dgm:constrLst>
              <dgm:constr type="l" for="ch" forName="Image" refType="w" fact="0.06"/>
              <dgm:constr type="t" for="ch" forName="Image" refType="h" fact="0"/>
              <dgm:constr type="w" for="ch" forName="Image" refType="w" fact="0.94"/>
              <dgm:constr type="h" for="ch" forName="Image" refType="h" fact="0.91"/>
              <dgm:constr type="l" for="ch" forName="Parent" refType="w" fact="0"/>
              <dgm:constr type="t" for="ch" forName="Parent" refType="h" fact="0.745"/>
              <dgm:constr type="w" for="ch" forName="Parent" refType="w" fact="0.81"/>
              <dgm:constr type="h" for="ch" forName="Parent" refType="h" fact="0.255"/>
            </dgm:constrLst>
          </dgm:else>
        </dgm:choose>
        <dgm:layoutNode name="Image" styleLbl="bgShp">
          <dgm:alg type="sp"/>
          <dgm:shape xmlns:r="http://schemas.openxmlformats.org/officeDocument/2006/relationships" type="rect" r:blip="" blipPhldr="1">
            <dgm:adjLst/>
          </dgm:shape>
          <dgm:presOf/>
        </dgm:layoutNode>
        <dgm:layoutNode name="Parent" styleLbl="node0">
          <dgm:varLst>
            <dgm:bulletEnabled val="1"/>
          </dgm:varLst>
          <dgm:alg type="tx">
            <dgm:param type="txAnchorVertCh" val="mid"/>
            <dgm:param type="shpTxRTLAlignCh" val="r"/>
            <dgm:param type="lnSpAfParP" val="5"/>
          </dgm:alg>
          <dgm:shape xmlns:r="http://schemas.openxmlformats.org/officeDocument/2006/relationships" type="rect" r:blip="">
            <dgm:adjLst/>
          </dgm:shape>
          <dgm:presOf axis="desOr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79F577-9945-7E4C-B5C9-0A3C2F0B7B7F}" type="datetimeFigureOut">
              <a:rPr lang="de-DE" smtClean="0"/>
              <a:t>07.08.2025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F45215-915E-A545-9889-5ABBD3E935B5}" type="slidenum">
              <a:rPr lang="de-DE" smtClean="0"/>
              <a:t>‹Nr.›</a:t>
            </a:fld>
            <a:endParaRPr lang="de-DE"/>
          </a:p>
        </p:txBody>
      </p:sp>
    </p:spTree>
    <p:extLst>
      <p:ext uri="{BB962C8B-B14F-4D97-AF65-F5344CB8AC3E}">
        <p14:creationId xmlns:p14="http://schemas.microsoft.com/office/powerpoint/2010/main" val="2237272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DF45215-915E-A545-9889-5ABBD3E935B5}" type="slidenum">
              <a:rPr lang="de-DE" smtClean="0"/>
              <a:t>1</a:t>
            </a:fld>
            <a:endParaRPr lang="de-DE"/>
          </a:p>
        </p:txBody>
      </p:sp>
    </p:spTree>
    <p:extLst>
      <p:ext uri="{BB962C8B-B14F-4D97-AF65-F5344CB8AC3E}">
        <p14:creationId xmlns:p14="http://schemas.microsoft.com/office/powerpoint/2010/main" val="2933635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24BA9-A13B-9DAB-9299-6F3905A4E03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E51391A-F9A6-E1EB-169F-52505824145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39C46DB7-3DB0-657E-F72D-C2C0F580693F}"/>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F0B87F6C-BB12-FFAB-B767-483EBB6B2D81}"/>
              </a:ext>
            </a:extLst>
          </p:cNvPr>
          <p:cNvSpPr>
            <a:spLocks noGrp="1"/>
          </p:cNvSpPr>
          <p:nvPr>
            <p:ph type="sldNum" sz="quarter" idx="5"/>
          </p:nvPr>
        </p:nvSpPr>
        <p:spPr/>
        <p:txBody>
          <a:bodyPr/>
          <a:lstStyle/>
          <a:p>
            <a:fld id="{6DF45215-915E-A545-9889-5ABBD3E935B5}" type="slidenum">
              <a:rPr lang="de-DE" smtClean="0"/>
              <a:t>12</a:t>
            </a:fld>
            <a:endParaRPr lang="de-DE"/>
          </a:p>
        </p:txBody>
      </p:sp>
    </p:spTree>
    <p:extLst>
      <p:ext uri="{BB962C8B-B14F-4D97-AF65-F5344CB8AC3E}">
        <p14:creationId xmlns:p14="http://schemas.microsoft.com/office/powerpoint/2010/main" val="77572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BF5895-DD8C-A9CF-D8B3-940BB142831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04DE476-FAB4-9347-99ED-C83254B169C5}"/>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400C190-AE1B-F481-6A59-E4DED0AF7BAB}"/>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475CC3E-B721-A326-89AB-1B61EA1BDCD8}"/>
              </a:ext>
            </a:extLst>
          </p:cNvPr>
          <p:cNvSpPr>
            <a:spLocks noGrp="1"/>
          </p:cNvSpPr>
          <p:nvPr>
            <p:ph type="sldNum" sz="quarter" idx="5"/>
          </p:nvPr>
        </p:nvSpPr>
        <p:spPr/>
        <p:txBody>
          <a:bodyPr/>
          <a:lstStyle/>
          <a:p>
            <a:fld id="{6DF45215-915E-A545-9889-5ABBD3E935B5}" type="slidenum">
              <a:rPr lang="de-DE" smtClean="0"/>
              <a:t>13</a:t>
            </a:fld>
            <a:endParaRPr lang="de-DE"/>
          </a:p>
        </p:txBody>
      </p:sp>
    </p:spTree>
    <p:extLst>
      <p:ext uri="{BB962C8B-B14F-4D97-AF65-F5344CB8AC3E}">
        <p14:creationId xmlns:p14="http://schemas.microsoft.com/office/powerpoint/2010/main" val="858460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6D9C1-BBCF-B363-ACB2-2C48C909B2A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F9781D0-A20C-7C8C-9314-A6574C66BC9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3258358-BD10-93CE-35CA-EB4A3AF3D747}"/>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DD379EC4-1973-1C04-B8C5-9042EEBDB7F3}"/>
              </a:ext>
            </a:extLst>
          </p:cNvPr>
          <p:cNvSpPr>
            <a:spLocks noGrp="1"/>
          </p:cNvSpPr>
          <p:nvPr>
            <p:ph type="sldNum" sz="quarter" idx="5"/>
          </p:nvPr>
        </p:nvSpPr>
        <p:spPr/>
        <p:txBody>
          <a:bodyPr/>
          <a:lstStyle/>
          <a:p>
            <a:fld id="{6DF45215-915E-A545-9889-5ABBD3E935B5}" type="slidenum">
              <a:rPr lang="de-DE" smtClean="0"/>
              <a:t>14</a:t>
            </a:fld>
            <a:endParaRPr lang="de-DE"/>
          </a:p>
        </p:txBody>
      </p:sp>
    </p:spTree>
    <p:extLst>
      <p:ext uri="{BB962C8B-B14F-4D97-AF65-F5344CB8AC3E}">
        <p14:creationId xmlns:p14="http://schemas.microsoft.com/office/powerpoint/2010/main" val="3973542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6BC84-6906-7AAC-3C9A-B42BE6AFA36A}"/>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CCE44B2-E68F-6857-0D3C-00ED679C600F}"/>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04887152-944D-E3AD-F9DF-F2EE4F0F7C1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7C8208ED-2AD6-C03D-2FD9-CFB107492069}"/>
              </a:ext>
            </a:extLst>
          </p:cNvPr>
          <p:cNvSpPr>
            <a:spLocks noGrp="1"/>
          </p:cNvSpPr>
          <p:nvPr>
            <p:ph type="sldNum" sz="quarter" idx="5"/>
          </p:nvPr>
        </p:nvSpPr>
        <p:spPr/>
        <p:txBody>
          <a:bodyPr/>
          <a:lstStyle/>
          <a:p>
            <a:fld id="{6DF45215-915E-A545-9889-5ABBD3E935B5}" type="slidenum">
              <a:rPr lang="de-DE" smtClean="0"/>
              <a:t>15</a:t>
            </a:fld>
            <a:endParaRPr lang="de-DE"/>
          </a:p>
        </p:txBody>
      </p:sp>
    </p:spTree>
    <p:extLst>
      <p:ext uri="{BB962C8B-B14F-4D97-AF65-F5344CB8AC3E}">
        <p14:creationId xmlns:p14="http://schemas.microsoft.com/office/powerpoint/2010/main" val="2251831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908A7-2C60-865F-A056-EDD7B8AA02B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369986C-E31C-4183-CA2A-53B2B4479D2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B448B5EB-97CD-38D9-07BA-0003295964C1}"/>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A2FA8CE7-BC83-6F15-DC76-51BF3AEF9512}"/>
              </a:ext>
            </a:extLst>
          </p:cNvPr>
          <p:cNvSpPr>
            <a:spLocks noGrp="1"/>
          </p:cNvSpPr>
          <p:nvPr>
            <p:ph type="sldNum" sz="quarter" idx="5"/>
          </p:nvPr>
        </p:nvSpPr>
        <p:spPr/>
        <p:txBody>
          <a:bodyPr/>
          <a:lstStyle/>
          <a:p>
            <a:fld id="{6DF45215-915E-A545-9889-5ABBD3E935B5}" type="slidenum">
              <a:rPr lang="de-DE" smtClean="0"/>
              <a:t>16</a:t>
            </a:fld>
            <a:endParaRPr lang="de-DE"/>
          </a:p>
        </p:txBody>
      </p:sp>
    </p:spTree>
    <p:extLst>
      <p:ext uri="{BB962C8B-B14F-4D97-AF65-F5344CB8AC3E}">
        <p14:creationId xmlns:p14="http://schemas.microsoft.com/office/powerpoint/2010/main" val="35328974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17</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18</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19</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D4AA1-E13C-822A-AFF1-C83379E663D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011FFDE-9993-08A2-4025-B06C8FA0FCE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5941C6D-CD07-6FA0-6D51-1912E0304938}"/>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C2786E7-FB5E-D94F-C8CE-D10FDC9AC6FA}"/>
              </a:ext>
            </a:extLst>
          </p:cNvPr>
          <p:cNvSpPr>
            <a:spLocks noGrp="1"/>
          </p:cNvSpPr>
          <p:nvPr>
            <p:ph type="sldNum" sz="quarter" idx="5"/>
          </p:nvPr>
        </p:nvSpPr>
        <p:spPr/>
        <p:txBody>
          <a:bodyPr/>
          <a:lstStyle/>
          <a:p>
            <a:fld id="{6DF45215-915E-A545-9889-5ABBD3E935B5}" type="slidenum">
              <a:rPr lang="de-DE" smtClean="0"/>
              <a:t>20</a:t>
            </a:fld>
            <a:endParaRPr lang="de-DE"/>
          </a:p>
        </p:txBody>
      </p:sp>
    </p:spTree>
    <p:extLst>
      <p:ext uri="{BB962C8B-B14F-4D97-AF65-F5344CB8AC3E}">
        <p14:creationId xmlns:p14="http://schemas.microsoft.com/office/powerpoint/2010/main" val="40909748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21</a:t>
            </a:fld>
            <a:endParaRPr lang="de-DE"/>
          </a:p>
        </p:txBody>
      </p:sp>
    </p:spTree>
    <p:extLst>
      <p:ext uri="{BB962C8B-B14F-4D97-AF65-F5344CB8AC3E}">
        <p14:creationId xmlns:p14="http://schemas.microsoft.com/office/powerpoint/2010/main" val="1973332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7ECA6-17AD-E8F8-F9FD-A4BEA97BEE8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452D8A6-2951-3C2F-BAD4-05C6E4834EE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2F3EA60-A957-648F-614B-A8D45855152A}"/>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D7FA631C-C205-5C57-DC88-722F2B7FA40F}"/>
              </a:ext>
            </a:extLst>
          </p:cNvPr>
          <p:cNvSpPr>
            <a:spLocks noGrp="1"/>
          </p:cNvSpPr>
          <p:nvPr>
            <p:ph type="sldNum" sz="quarter" idx="5"/>
          </p:nvPr>
        </p:nvSpPr>
        <p:spPr/>
        <p:txBody>
          <a:bodyPr/>
          <a:lstStyle/>
          <a:p>
            <a:fld id="{6DF45215-915E-A545-9889-5ABBD3E935B5}" type="slidenum">
              <a:rPr lang="de-DE" smtClean="0"/>
              <a:t>2</a:t>
            </a:fld>
            <a:endParaRPr lang="de-DE"/>
          </a:p>
        </p:txBody>
      </p:sp>
    </p:spTree>
    <p:extLst>
      <p:ext uri="{BB962C8B-B14F-4D97-AF65-F5344CB8AC3E}">
        <p14:creationId xmlns:p14="http://schemas.microsoft.com/office/powerpoint/2010/main" val="2118097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22</a:t>
            </a:fld>
            <a:endParaRPr lang="de-DE"/>
          </a:p>
        </p:txBody>
      </p:sp>
    </p:spTree>
    <p:extLst>
      <p:ext uri="{BB962C8B-B14F-4D97-AF65-F5344CB8AC3E}">
        <p14:creationId xmlns:p14="http://schemas.microsoft.com/office/powerpoint/2010/main" val="19733329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23</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24</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305DF-1EFF-060E-FB3E-273A60E6256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7D13206-3E14-0F5C-4574-19A8BF000C8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9A350C80-EBF0-8015-75E1-78C0FC6B27B8}"/>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63416286-FAA8-0BDC-F410-745D2F4A4902}"/>
              </a:ext>
            </a:extLst>
          </p:cNvPr>
          <p:cNvSpPr>
            <a:spLocks noGrp="1"/>
          </p:cNvSpPr>
          <p:nvPr>
            <p:ph type="sldNum" sz="quarter" idx="5"/>
          </p:nvPr>
        </p:nvSpPr>
        <p:spPr/>
        <p:txBody>
          <a:bodyPr/>
          <a:lstStyle/>
          <a:p>
            <a:fld id="{6DF45215-915E-A545-9889-5ABBD3E935B5}" type="slidenum">
              <a:rPr lang="de-DE" smtClean="0"/>
              <a:t>25</a:t>
            </a:fld>
            <a:endParaRPr lang="de-DE"/>
          </a:p>
        </p:txBody>
      </p:sp>
    </p:spTree>
    <p:extLst>
      <p:ext uri="{BB962C8B-B14F-4D97-AF65-F5344CB8AC3E}">
        <p14:creationId xmlns:p14="http://schemas.microsoft.com/office/powerpoint/2010/main" val="34370239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26</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27</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28</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29</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3D4AA1-E13C-822A-AFF1-C83379E663DF}"/>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011FFDE-9993-08A2-4025-B06C8FA0FCEA}"/>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5941C6D-CD07-6FA0-6D51-1912E0304938}"/>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5C2786E7-FB5E-D94F-C8CE-D10FDC9AC6FA}"/>
              </a:ext>
            </a:extLst>
          </p:cNvPr>
          <p:cNvSpPr>
            <a:spLocks noGrp="1"/>
          </p:cNvSpPr>
          <p:nvPr>
            <p:ph type="sldNum" sz="quarter" idx="5"/>
          </p:nvPr>
        </p:nvSpPr>
        <p:spPr/>
        <p:txBody>
          <a:bodyPr/>
          <a:lstStyle/>
          <a:p>
            <a:fld id="{6DF45215-915E-A545-9889-5ABBD3E935B5}" type="slidenum">
              <a:rPr lang="de-DE" smtClean="0"/>
              <a:t>30</a:t>
            </a:fld>
            <a:endParaRPr lang="de-DE"/>
          </a:p>
        </p:txBody>
      </p:sp>
    </p:spTree>
    <p:extLst>
      <p:ext uri="{BB962C8B-B14F-4D97-AF65-F5344CB8AC3E}">
        <p14:creationId xmlns:p14="http://schemas.microsoft.com/office/powerpoint/2010/main" val="40909748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31</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6DF45215-915E-A545-9889-5ABBD3E935B5}" type="slidenum">
              <a:rPr lang="de-DE" smtClean="0"/>
              <a:t>3</a:t>
            </a:fld>
            <a:endParaRPr lang="de-DE"/>
          </a:p>
        </p:txBody>
      </p:sp>
    </p:spTree>
    <p:extLst>
      <p:ext uri="{BB962C8B-B14F-4D97-AF65-F5344CB8AC3E}">
        <p14:creationId xmlns:p14="http://schemas.microsoft.com/office/powerpoint/2010/main" val="1583090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32</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33</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34</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pPr marL="0" indent="0">
              <a:buNone/>
            </a:pPr>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35</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B6277-964C-D766-976C-D432F10E302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9D95342B-EDD2-3CFA-FAE7-0E475818B768}"/>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610D7B5-4E67-A654-478D-5E33E28C1459}"/>
              </a:ext>
            </a:extLst>
          </p:cNvPr>
          <p:cNvSpPr>
            <a:spLocks noGrp="1"/>
          </p:cNvSpPr>
          <p:nvPr>
            <p:ph type="body" idx="1"/>
          </p:nvPr>
        </p:nvSpPr>
        <p:spPr/>
        <p:txBody>
          <a:bodyPr/>
          <a:lstStyle/>
          <a:p>
            <a:pPr marL="228600" indent="-228600">
              <a:buAutoNum type="arabicPeriod"/>
            </a:pPr>
            <a:endParaRPr lang="de-DE" dirty="0"/>
          </a:p>
        </p:txBody>
      </p:sp>
      <p:sp>
        <p:nvSpPr>
          <p:cNvPr id="4" name="Foliennummernplatzhalter 3">
            <a:extLst>
              <a:ext uri="{FF2B5EF4-FFF2-40B4-BE49-F238E27FC236}">
                <a16:creationId xmlns:a16="http://schemas.microsoft.com/office/drawing/2014/main" id="{21A87702-B8EB-AD4E-ACE8-64A14BE45F2A}"/>
              </a:ext>
            </a:extLst>
          </p:cNvPr>
          <p:cNvSpPr>
            <a:spLocks noGrp="1"/>
          </p:cNvSpPr>
          <p:nvPr>
            <p:ph type="sldNum" sz="quarter" idx="5"/>
          </p:nvPr>
        </p:nvSpPr>
        <p:spPr/>
        <p:txBody>
          <a:bodyPr/>
          <a:lstStyle/>
          <a:p>
            <a:fld id="{6DF45215-915E-A545-9889-5ABBD3E935B5}" type="slidenum">
              <a:rPr lang="de-DE" smtClean="0"/>
              <a:t>36</a:t>
            </a:fld>
            <a:endParaRPr lang="de-DE"/>
          </a:p>
        </p:txBody>
      </p:sp>
    </p:spTree>
    <p:extLst>
      <p:ext uri="{BB962C8B-B14F-4D97-AF65-F5344CB8AC3E}">
        <p14:creationId xmlns:p14="http://schemas.microsoft.com/office/powerpoint/2010/main" val="12701683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526C02-58AE-AFF3-36FC-DEDB86CD295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6C23C93-9222-FDCB-C7A5-5EC06249DDC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79362B9B-5C3B-B682-83C2-35B4C421F56D}"/>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3870109A-CD54-15FF-1546-51CB0CBE80CC}"/>
              </a:ext>
            </a:extLst>
          </p:cNvPr>
          <p:cNvSpPr>
            <a:spLocks noGrp="1"/>
          </p:cNvSpPr>
          <p:nvPr>
            <p:ph type="sldNum" sz="quarter" idx="5"/>
          </p:nvPr>
        </p:nvSpPr>
        <p:spPr/>
        <p:txBody>
          <a:bodyPr/>
          <a:lstStyle/>
          <a:p>
            <a:fld id="{6DF45215-915E-A545-9889-5ABBD3E935B5}" type="slidenum">
              <a:rPr lang="de-DE" smtClean="0"/>
              <a:t>37</a:t>
            </a:fld>
            <a:endParaRPr lang="de-DE"/>
          </a:p>
        </p:txBody>
      </p:sp>
    </p:spTree>
    <p:extLst>
      <p:ext uri="{BB962C8B-B14F-4D97-AF65-F5344CB8AC3E}">
        <p14:creationId xmlns:p14="http://schemas.microsoft.com/office/powerpoint/2010/main" val="7434638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E73EEA-14A0-1650-D96A-A3E8DF3FB248}"/>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B77583A-5362-866F-B626-DC661FBA0AD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44FC17D-6D23-75C0-E8BD-EC34B90C1938}"/>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BDB800A2-148A-7793-71F5-272DA6CAEE64}"/>
              </a:ext>
            </a:extLst>
          </p:cNvPr>
          <p:cNvSpPr>
            <a:spLocks noGrp="1"/>
          </p:cNvSpPr>
          <p:nvPr>
            <p:ph type="sldNum" sz="quarter" idx="5"/>
          </p:nvPr>
        </p:nvSpPr>
        <p:spPr/>
        <p:txBody>
          <a:bodyPr/>
          <a:lstStyle/>
          <a:p>
            <a:fld id="{6DF45215-915E-A545-9889-5ABBD3E935B5}" type="slidenum">
              <a:rPr lang="de-DE" smtClean="0"/>
              <a:t>38</a:t>
            </a:fld>
            <a:endParaRPr lang="de-DE"/>
          </a:p>
        </p:txBody>
      </p:sp>
    </p:spTree>
    <p:extLst>
      <p:ext uri="{BB962C8B-B14F-4D97-AF65-F5344CB8AC3E}">
        <p14:creationId xmlns:p14="http://schemas.microsoft.com/office/powerpoint/2010/main" val="29489621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AACAA0-E968-8D9C-055D-278D5B690D4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5569678-D2C5-BE0E-AB42-DFA88F81571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0E9F16C-25F4-9581-78BA-84EFFBB85FDF}"/>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6B915839-13AE-90FD-3E88-3E93F27BA6FD}"/>
              </a:ext>
            </a:extLst>
          </p:cNvPr>
          <p:cNvSpPr>
            <a:spLocks noGrp="1"/>
          </p:cNvSpPr>
          <p:nvPr>
            <p:ph type="sldNum" sz="quarter" idx="5"/>
          </p:nvPr>
        </p:nvSpPr>
        <p:spPr/>
        <p:txBody>
          <a:bodyPr/>
          <a:lstStyle/>
          <a:p>
            <a:fld id="{6DF45215-915E-A545-9889-5ABBD3E935B5}" type="slidenum">
              <a:rPr lang="de-DE" smtClean="0"/>
              <a:t>39</a:t>
            </a:fld>
            <a:endParaRPr lang="de-DE"/>
          </a:p>
        </p:txBody>
      </p:sp>
    </p:spTree>
    <p:extLst>
      <p:ext uri="{BB962C8B-B14F-4D97-AF65-F5344CB8AC3E}">
        <p14:creationId xmlns:p14="http://schemas.microsoft.com/office/powerpoint/2010/main" val="34758703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02678-804A-5FE2-8E53-41D87152CF1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EEC7AD5E-22E5-781E-28C7-6CA33E0A65D7}"/>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FA6743FF-0861-F694-35CA-F3F0416114DC}"/>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1199AAA0-2C5B-D49A-24C7-0A771FCD2AF5}"/>
              </a:ext>
            </a:extLst>
          </p:cNvPr>
          <p:cNvSpPr>
            <a:spLocks noGrp="1"/>
          </p:cNvSpPr>
          <p:nvPr>
            <p:ph type="sldNum" sz="quarter" idx="5"/>
          </p:nvPr>
        </p:nvSpPr>
        <p:spPr/>
        <p:txBody>
          <a:bodyPr/>
          <a:lstStyle/>
          <a:p>
            <a:fld id="{6DF45215-915E-A545-9889-5ABBD3E935B5}" type="slidenum">
              <a:rPr lang="de-DE" smtClean="0"/>
              <a:t>40</a:t>
            </a:fld>
            <a:endParaRPr lang="de-DE"/>
          </a:p>
        </p:txBody>
      </p:sp>
    </p:spTree>
    <p:extLst>
      <p:ext uri="{BB962C8B-B14F-4D97-AF65-F5344CB8AC3E}">
        <p14:creationId xmlns:p14="http://schemas.microsoft.com/office/powerpoint/2010/main" val="1452238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2E414-AA50-2C15-18C0-1194813A771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7432111-0EE9-6415-1374-B95E7CC6B44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4349EA1-FDA3-112D-62B1-1EF2D22F44E8}"/>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00C02D3E-F8C5-7773-88A0-960270BCCC4C}"/>
              </a:ext>
            </a:extLst>
          </p:cNvPr>
          <p:cNvSpPr>
            <a:spLocks noGrp="1"/>
          </p:cNvSpPr>
          <p:nvPr>
            <p:ph type="sldNum" sz="quarter" idx="5"/>
          </p:nvPr>
        </p:nvSpPr>
        <p:spPr/>
        <p:txBody>
          <a:bodyPr/>
          <a:lstStyle/>
          <a:p>
            <a:fld id="{6DF45215-915E-A545-9889-5ABBD3E935B5}" type="slidenum">
              <a:rPr lang="de-DE" smtClean="0"/>
              <a:t>41</a:t>
            </a:fld>
            <a:endParaRPr lang="de-DE"/>
          </a:p>
        </p:txBody>
      </p:sp>
    </p:spTree>
    <p:extLst>
      <p:ext uri="{BB962C8B-B14F-4D97-AF65-F5344CB8AC3E}">
        <p14:creationId xmlns:p14="http://schemas.microsoft.com/office/powerpoint/2010/main" val="10753374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01512-AE5D-FF5F-E0DF-F51EFCAFC9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C7B574C-2AED-21EC-4CAD-9D9A470CD38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346E7D5-5906-AEBA-00FC-EAC9499A52C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86FC23A2-2F79-849D-5C71-E2A1C23A2BF4}"/>
              </a:ext>
            </a:extLst>
          </p:cNvPr>
          <p:cNvSpPr>
            <a:spLocks noGrp="1"/>
          </p:cNvSpPr>
          <p:nvPr>
            <p:ph type="sldNum" sz="quarter" idx="5"/>
          </p:nvPr>
        </p:nvSpPr>
        <p:spPr/>
        <p:txBody>
          <a:bodyPr/>
          <a:lstStyle/>
          <a:p>
            <a:fld id="{6DF45215-915E-A545-9889-5ABBD3E935B5}" type="slidenum">
              <a:rPr lang="de-DE" smtClean="0"/>
              <a:t>4</a:t>
            </a:fld>
            <a:endParaRPr lang="de-DE"/>
          </a:p>
        </p:txBody>
      </p:sp>
    </p:spTree>
    <p:extLst>
      <p:ext uri="{BB962C8B-B14F-4D97-AF65-F5344CB8AC3E}">
        <p14:creationId xmlns:p14="http://schemas.microsoft.com/office/powerpoint/2010/main" val="1493377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784DAA-3438-A31E-D736-2DA9E0E28DF7}"/>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FFC70BA-70C4-A775-D2D8-84E04E3AE333}"/>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69D9B1A2-D003-1993-2C2B-45F57A540E60}"/>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CCF36467-5C21-36DD-9197-FE412E466A85}"/>
              </a:ext>
            </a:extLst>
          </p:cNvPr>
          <p:cNvSpPr>
            <a:spLocks noGrp="1"/>
          </p:cNvSpPr>
          <p:nvPr>
            <p:ph type="sldNum" sz="quarter" idx="5"/>
          </p:nvPr>
        </p:nvSpPr>
        <p:spPr/>
        <p:txBody>
          <a:bodyPr/>
          <a:lstStyle/>
          <a:p>
            <a:fld id="{6DF45215-915E-A545-9889-5ABBD3E935B5}" type="slidenum">
              <a:rPr lang="de-DE" smtClean="0"/>
              <a:t>42</a:t>
            </a:fld>
            <a:endParaRPr lang="de-DE"/>
          </a:p>
        </p:txBody>
      </p:sp>
    </p:spTree>
    <p:extLst>
      <p:ext uri="{BB962C8B-B14F-4D97-AF65-F5344CB8AC3E}">
        <p14:creationId xmlns:p14="http://schemas.microsoft.com/office/powerpoint/2010/main" val="9421627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01512-AE5D-FF5F-E0DF-F51EFCAFC9AD}"/>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AC7B574C-2AED-21EC-4CAD-9D9A470CD38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A346E7D5-5906-AEBA-00FC-EAC9499A52C2}"/>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86FC23A2-2F79-849D-5C71-E2A1C23A2BF4}"/>
              </a:ext>
            </a:extLst>
          </p:cNvPr>
          <p:cNvSpPr>
            <a:spLocks noGrp="1"/>
          </p:cNvSpPr>
          <p:nvPr>
            <p:ph type="sldNum" sz="quarter" idx="5"/>
          </p:nvPr>
        </p:nvSpPr>
        <p:spPr/>
        <p:txBody>
          <a:bodyPr/>
          <a:lstStyle/>
          <a:p>
            <a:fld id="{6DF45215-915E-A545-9889-5ABBD3E935B5}" type="slidenum">
              <a:rPr lang="de-DE" smtClean="0"/>
              <a:t>43</a:t>
            </a:fld>
            <a:endParaRPr lang="de-DE"/>
          </a:p>
        </p:txBody>
      </p:sp>
    </p:spTree>
    <p:extLst>
      <p:ext uri="{BB962C8B-B14F-4D97-AF65-F5344CB8AC3E}">
        <p14:creationId xmlns:p14="http://schemas.microsoft.com/office/powerpoint/2010/main" val="1493377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56D1E9-307A-E6B0-8F52-7E020108D675}"/>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F14B1D76-FB5E-0DB3-14E1-D2E427EB71D6}"/>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756B780-16A5-9553-F554-0DD49F6D83FB}"/>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85215331-9B7B-86A6-815C-6A5E58DD43BE}"/>
              </a:ext>
            </a:extLst>
          </p:cNvPr>
          <p:cNvSpPr>
            <a:spLocks noGrp="1"/>
          </p:cNvSpPr>
          <p:nvPr>
            <p:ph type="sldNum" sz="quarter" idx="5"/>
          </p:nvPr>
        </p:nvSpPr>
        <p:spPr/>
        <p:txBody>
          <a:bodyPr/>
          <a:lstStyle/>
          <a:p>
            <a:fld id="{6DF45215-915E-A545-9889-5ABBD3E935B5}" type="slidenum">
              <a:rPr lang="de-DE" smtClean="0"/>
              <a:t>44</a:t>
            </a:fld>
            <a:endParaRPr lang="de-DE"/>
          </a:p>
        </p:txBody>
      </p:sp>
    </p:spTree>
    <p:extLst>
      <p:ext uri="{BB962C8B-B14F-4D97-AF65-F5344CB8AC3E}">
        <p14:creationId xmlns:p14="http://schemas.microsoft.com/office/powerpoint/2010/main" val="29672455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45</a:t>
            </a:fld>
            <a:endParaRPr lang="de-DE"/>
          </a:p>
        </p:txBody>
      </p:sp>
    </p:spTree>
    <p:extLst>
      <p:ext uri="{BB962C8B-B14F-4D97-AF65-F5344CB8AC3E}">
        <p14:creationId xmlns:p14="http://schemas.microsoft.com/office/powerpoint/2010/main" val="3281165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6</a:t>
            </a:fld>
            <a:endParaRPr lang="de-DE"/>
          </a:p>
        </p:txBody>
      </p:sp>
    </p:spTree>
    <p:extLst>
      <p:ext uri="{BB962C8B-B14F-4D97-AF65-F5344CB8AC3E}">
        <p14:creationId xmlns:p14="http://schemas.microsoft.com/office/powerpoint/2010/main" val="2644208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8</a:t>
            </a:fld>
            <a:endParaRPr lang="de-DE"/>
          </a:p>
        </p:txBody>
      </p:sp>
    </p:spTree>
    <p:extLst>
      <p:ext uri="{BB962C8B-B14F-4D97-AF65-F5344CB8AC3E}">
        <p14:creationId xmlns:p14="http://schemas.microsoft.com/office/powerpoint/2010/main" val="1125628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6DF45215-915E-A545-9889-5ABBD3E935B5}" type="slidenum">
              <a:rPr lang="de-DE" smtClean="0"/>
              <a:t>9</a:t>
            </a:fld>
            <a:endParaRPr lang="de-DE"/>
          </a:p>
        </p:txBody>
      </p:sp>
    </p:spTree>
    <p:extLst>
      <p:ext uri="{BB962C8B-B14F-4D97-AF65-F5344CB8AC3E}">
        <p14:creationId xmlns:p14="http://schemas.microsoft.com/office/powerpoint/2010/main" val="3398197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60CA9-696B-D76F-E4DE-406104D3C79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2AB976C8-BB25-2E17-924C-8658B5CB957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E49C2C26-131E-6378-CA99-1F7C3340D2B3}"/>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47BEF2F9-6225-10E3-2BF5-342923CCEF0E}"/>
              </a:ext>
            </a:extLst>
          </p:cNvPr>
          <p:cNvSpPr>
            <a:spLocks noGrp="1"/>
          </p:cNvSpPr>
          <p:nvPr>
            <p:ph type="sldNum" sz="quarter" idx="5"/>
          </p:nvPr>
        </p:nvSpPr>
        <p:spPr/>
        <p:txBody>
          <a:bodyPr/>
          <a:lstStyle/>
          <a:p>
            <a:fld id="{6DF45215-915E-A545-9889-5ABBD3E935B5}" type="slidenum">
              <a:rPr lang="de-DE" smtClean="0"/>
              <a:t>10</a:t>
            </a:fld>
            <a:endParaRPr lang="de-DE"/>
          </a:p>
        </p:txBody>
      </p:sp>
    </p:spTree>
    <p:extLst>
      <p:ext uri="{BB962C8B-B14F-4D97-AF65-F5344CB8AC3E}">
        <p14:creationId xmlns:p14="http://schemas.microsoft.com/office/powerpoint/2010/main" val="601643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A89DE-F422-822F-7A58-E9120F21CAFE}"/>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0E184E89-CE9E-B7E9-66FB-70B8B968394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C61113B5-B364-DD79-DA4E-98F1F4214CD5}"/>
              </a:ext>
            </a:extLst>
          </p:cNvPr>
          <p:cNvSpPr>
            <a:spLocks noGrp="1"/>
          </p:cNvSpPr>
          <p:nvPr>
            <p:ph type="body" idx="1"/>
          </p:nvPr>
        </p:nvSpPr>
        <p:spPr/>
        <p:txBody>
          <a:bodyPr/>
          <a:lstStyle/>
          <a:p>
            <a:endParaRPr lang="de-DE"/>
          </a:p>
        </p:txBody>
      </p:sp>
      <p:sp>
        <p:nvSpPr>
          <p:cNvPr id="4" name="Foliennummernplatzhalter 3">
            <a:extLst>
              <a:ext uri="{FF2B5EF4-FFF2-40B4-BE49-F238E27FC236}">
                <a16:creationId xmlns:a16="http://schemas.microsoft.com/office/drawing/2014/main" id="{D03EEE2F-3A0A-A12F-1D4A-43AB01581F87}"/>
              </a:ext>
            </a:extLst>
          </p:cNvPr>
          <p:cNvSpPr>
            <a:spLocks noGrp="1"/>
          </p:cNvSpPr>
          <p:nvPr>
            <p:ph type="sldNum" sz="quarter" idx="5"/>
          </p:nvPr>
        </p:nvSpPr>
        <p:spPr/>
        <p:txBody>
          <a:bodyPr/>
          <a:lstStyle/>
          <a:p>
            <a:fld id="{6DF45215-915E-A545-9889-5ABBD3E935B5}" type="slidenum">
              <a:rPr lang="de-DE" smtClean="0"/>
              <a:t>11</a:t>
            </a:fld>
            <a:endParaRPr lang="de-DE"/>
          </a:p>
        </p:txBody>
      </p:sp>
    </p:spTree>
    <p:extLst>
      <p:ext uri="{BB962C8B-B14F-4D97-AF65-F5344CB8AC3E}">
        <p14:creationId xmlns:p14="http://schemas.microsoft.com/office/powerpoint/2010/main" val="42785854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08B5A5A-21A4-A686-2698-290701814CBE}"/>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CB165143-C3DD-E065-05DC-CC7ED6962A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363CAACC-38E6-2024-B091-B9649D23F176}"/>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CE9B9575-2AC3-5654-467B-EC06BE76554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DB187DE-FC12-5D23-2D62-4EB029119203}"/>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7379806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8E6F0A-D346-EA18-B34B-29174CE9E4FA}"/>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AAA67E31-5C42-0CBC-CB17-DA4421B02C4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A4EA1BF-4F0D-D9C1-25BF-B9B493DADB30}"/>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4B49BAB3-0496-AB11-C884-A82EF2C9F16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B1CAEB5-21B4-9DF9-0A76-4C174EEBED4B}"/>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97303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25BB49CC-0502-5479-CCBE-BB3AE5474E84}"/>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2FB3D3FE-C2E7-D259-D9CC-F60EE32E6B1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887A981-E9F4-685F-A8BF-330F9991682F}"/>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A9A682D9-01CE-1425-2772-BFE2B122269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BDD6EA6-93BB-5D54-3D27-B6B5F056B58C}"/>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4098058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22800-509A-F826-8903-4CBB7E0BAB4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012ADD53-789E-5104-1EFF-8E8816C2EE2A}"/>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1367D1F-7385-54A4-DCA1-D031AD106C15}"/>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4A634AA6-05CD-4CB6-C356-0B79BDB213F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B26A222-B1B4-7233-CE21-1FD36F7C4752}"/>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3907708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508DE6-6993-E994-F314-5B6E9824C90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5747B82A-BDE0-1D40-7BFD-97617D1BE73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765B489C-455A-8026-2B76-F92B48C86018}"/>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95DD4F94-C94C-DD4B-3009-47ECF50C11F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24BCB34-50A0-A134-EEE2-158485356757}"/>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36660481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87AA6E-D9AE-3F4E-C445-509ADFADAE6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ADA89F0-9EA1-7AD2-7AB4-F77467F3F703}"/>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5F44F061-D488-32CF-61E8-BEF75E5DE90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B1E33324-9C89-DA67-7C7E-25F6AEA18557}"/>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6" name="Fußzeilenplatzhalter 5">
            <a:extLst>
              <a:ext uri="{FF2B5EF4-FFF2-40B4-BE49-F238E27FC236}">
                <a16:creationId xmlns:a16="http://schemas.microsoft.com/office/drawing/2014/main" id="{17D91B6D-92D5-F114-B449-8BBD45E9389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2E26934-9244-0377-062A-EDBE8681B704}"/>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385047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B8D505-EE2F-7239-4C35-1C7EF7502F7A}"/>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59799B62-C84C-C158-B153-FFFC91F44C6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6E134016-6619-1D1A-D78F-3A446BEAA762}"/>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9242B516-8B6E-6507-4FEA-218BFCF795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901BCF69-4FB7-F1CD-4BEA-07C5824E049A}"/>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A77CF64C-218F-5F1E-7CC9-365ACE879C39}"/>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8" name="Fußzeilenplatzhalter 7">
            <a:extLst>
              <a:ext uri="{FF2B5EF4-FFF2-40B4-BE49-F238E27FC236}">
                <a16:creationId xmlns:a16="http://schemas.microsoft.com/office/drawing/2014/main" id="{8CB05F45-719F-D0B2-659F-1578FEE4B008}"/>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DA398A13-63C4-5A06-843D-876216821FED}"/>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177102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919A65-3FAC-4283-952C-6580157EFE5E}"/>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46D74F57-466B-4C96-C5ED-B952125AAE7E}"/>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4" name="Fußzeilenplatzhalter 3">
            <a:extLst>
              <a:ext uri="{FF2B5EF4-FFF2-40B4-BE49-F238E27FC236}">
                <a16:creationId xmlns:a16="http://schemas.microsoft.com/office/drawing/2014/main" id="{66EF4FBB-C6B9-7E51-EFB0-4E38C0BAA2B4}"/>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1C4A88C-FC0A-9FAC-CD13-CE04EDDF0394}"/>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1008972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B8382FD-E295-7374-8EBD-354584B9121E}"/>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3" name="Fußzeilenplatzhalter 2">
            <a:extLst>
              <a:ext uri="{FF2B5EF4-FFF2-40B4-BE49-F238E27FC236}">
                <a16:creationId xmlns:a16="http://schemas.microsoft.com/office/drawing/2014/main" id="{766A2193-D519-56AC-4C17-02956FBE2711}"/>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0D6C0F3D-2429-476C-164B-1003643A4638}"/>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498075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FCC04A8-C2AE-BB21-ADF9-ACC9D4C6B65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27191A1D-C320-072F-06D8-DD4EDDC886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D72A2555-CEBA-DF44-82A7-CB0A3C013C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E73C1E4-BAD5-153D-B41E-A9E62DCC8D38}"/>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6" name="Fußzeilenplatzhalter 5">
            <a:extLst>
              <a:ext uri="{FF2B5EF4-FFF2-40B4-BE49-F238E27FC236}">
                <a16:creationId xmlns:a16="http://schemas.microsoft.com/office/drawing/2014/main" id="{937EE42C-DF0A-C9FA-DAED-52E085997F2E}"/>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E589638-C92A-331E-39C1-6639CD667CB2}"/>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39719625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D37E14-CD86-7CFA-D88E-C9104BC8FE9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E96F895B-A5C5-AA76-52C4-F9A2EC03660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B5EC3853-7767-1216-E730-D60095620B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D4474CF-5A5C-6F7C-C12F-B8872A20FD56}"/>
              </a:ext>
            </a:extLst>
          </p:cNvPr>
          <p:cNvSpPr>
            <a:spLocks noGrp="1"/>
          </p:cNvSpPr>
          <p:nvPr>
            <p:ph type="dt" sz="half" idx="10"/>
          </p:nvPr>
        </p:nvSpPr>
        <p:spPr/>
        <p:txBody>
          <a:bodyPr/>
          <a:lstStyle/>
          <a:p>
            <a:fld id="{FA3C679D-248A-1C4A-9588-11F203BECD78}" type="datetimeFigureOut">
              <a:rPr lang="de-DE" smtClean="0"/>
              <a:t>07.08.2025</a:t>
            </a:fld>
            <a:endParaRPr lang="de-DE"/>
          </a:p>
        </p:txBody>
      </p:sp>
      <p:sp>
        <p:nvSpPr>
          <p:cNvPr id="6" name="Fußzeilenplatzhalter 5">
            <a:extLst>
              <a:ext uri="{FF2B5EF4-FFF2-40B4-BE49-F238E27FC236}">
                <a16:creationId xmlns:a16="http://schemas.microsoft.com/office/drawing/2014/main" id="{FB1CBD02-1F43-F741-02BF-C3E4CE47D507}"/>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F33117FD-19F5-1978-C8DD-652FFC5364AB}"/>
              </a:ext>
            </a:extLst>
          </p:cNvPr>
          <p:cNvSpPr>
            <a:spLocks noGrp="1"/>
          </p:cNvSpPr>
          <p:nvPr>
            <p:ph type="sldNum" sz="quarter" idx="12"/>
          </p:nvPr>
        </p:nvSpPr>
        <p:spPr/>
        <p:txBody>
          <a:bodyPr/>
          <a:lstStyle/>
          <a:p>
            <a:fld id="{A083B664-E8FE-0245-A306-D347ED2A78F2}" type="slidenum">
              <a:rPr lang="de-DE" smtClean="0"/>
              <a:t>‹Nr.›</a:t>
            </a:fld>
            <a:endParaRPr lang="de-DE"/>
          </a:p>
        </p:txBody>
      </p:sp>
    </p:spTree>
    <p:extLst>
      <p:ext uri="{BB962C8B-B14F-4D97-AF65-F5344CB8AC3E}">
        <p14:creationId xmlns:p14="http://schemas.microsoft.com/office/powerpoint/2010/main" val="1553917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AF27C3F4-FA1B-9958-37F5-745A803D972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DF827828-3021-A4CE-BFEB-4FF360FB34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826F0EB-1C63-86A8-91C1-74DEF4331A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A3C679D-248A-1C4A-9588-11F203BECD78}" type="datetimeFigureOut">
              <a:rPr lang="de-DE" smtClean="0"/>
              <a:t>07.08.2025</a:t>
            </a:fld>
            <a:endParaRPr lang="de-DE"/>
          </a:p>
        </p:txBody>
      </p:sp>
      <p:sp>
        <p:nvSpPr>
          <p:cNvPr id="5" name="Fußzeilenplatzhalter 4">
            <a:extLst>
              <a:ext uri="{FF2B5EF4-FFF2-40B4-BE49-F238E27FC236}">
                <a16:creationId xmlns:a16="http://schemas.microsoft.com/office/drawing/2014/main" id="{11C6B63C-6245-4A40-0478-CF4F2BA51C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30F61A86-792A-C491-65B3-C4CA7597EC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083B664-E8FE-0245-A306-D347ED2A78F2}" type="slidenum">
              <a:rPr lang="de-DE" smtClean="0"/>
              <a:t>‹Nr.›</a:t>
            </a:fld>
            <a:endParaRPr lang="de-DE"/>
          </a:p>
        </p:txBody>
      </p:sp>
    </p:spTree>
    <p:extLst>
      <p:ext uri="{BB962C8B-B14F-4D97-AF65-F5344CB8AC3E}">
        <p14:creationId xmlns:p14="http://schemas.microsoft.com/office/powerpoint/2010/main" val="31801118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hyperlink" Target="https://www.iks.fraunhofer.de/de/themen/kuenstliche-intelligenz.htm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6.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image" Target="../media/image38.svg"/><Relationship Id="rId3" Type="http://schemas.openxmlformats.org/officeDocument/2006/relationships/image" Target="../media/image1.png"/><Relationship Id="rId7" Type="http://schemas.openxmlformats.org/officeDocument/2006/relationships/diagramQuickStyle" Target="../diagrams/quickStyle2.xml"/><Relationship Id="rId12"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diagramLayout" Target="../diagrams/layout2.xml"/><Relationship Id="rId11" Type="http://schemas.openxmlformats.org/officeDocument/2006/relationships/image" Target="../media/image36.svg"/><Relationship Id="rId5" Type="http://schemas.openxmlformats.org/officeDocument/2006/relationships/diagramData" Target="../diagrams/data2.xml"/><Relationship Id="rId15" Type="http://schemas.openxmlformats.org/officeDocument/2006/relationships/image" Target="../media/image40.svg"/><Relationship Id="rId10" Type="http://schemas.openxmlformats.org/officeDocument/2006/relationships/image" Target="../media/image35.png"/><Relationship Id="rId4" Type="http://schemas.openxmlformats.org/officeDocument/2006/relationships/image" Target="../media/image2.png"/><Relationship Id="rId9" Type="http://schemas.microsoft.com/office/2007/relationships/diagramDrawing" Target="../diagrams/drawing2.xml"/><Relationship Id="rId1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png"/><Relationship Id="rId9" Type="http://schemas.microsoft.com/office/2007/relationships/diagramDrawing" Target="../diagrams/drawing1.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hyperlink" Target="https://www.telekom-stiftung.de/sites/default/files/files/media/publications/KI%20Bildung%20Schlussbericht.pdf" TargetMode="External"/><Relationship Id="rId4" Type="http://schemas.openxmlformats.org/officeDocument/2006/relationships/hyperlink" Target="https://www.bmb.gv.at/Themen/schule/zrp/ki.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64E6401-ED0E-4C69-B9F2-C94D98C65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4" name="Rectangle 13">
            <a:extLst>
              <a:ext uri="{FF2B5EF4-FFF2-40B4-BE49-F238E27FC236}">
                <a16:creationId xmlns:a16="http://schemas.microsoft.com/office/drawing/2014/main" id="{CE3C5560-7A9C-489F-9148-18C5E1D0F0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el 1">
            <a:extLst>
              <a:ext uri="{FF2B5EF4-FFF2-40B4-BE49-F238E27FC236}">
                <a16:creationId xmlns:a16="http://schemas.microsoft.com/office/drawing/2014/main" id="{B672BAC1-76BA-E147-9370-C0C1014B216C}"/>
              </a:ext>
            </a:extLst>
          </p:cNvPr>
          <p:cNvSpPr>
            <a:spLocks noGrp="1"/>
          </p:cNvSpPr>
          <p:nvPr>
            <p:ph type="ctrTitle"/>
          </p:nvPr>
        </p:nvSpPr>
        <p:spPr>
          <a:xfrm>
            <a:off x="1578043" y="1237177"/>
            <a:ext cx="8268086" cy="2838938"/>
          </a:xfrm>
        </p:spPr>
        <p:txBody>
          <a:bodyPr>
            <a:noAutofit/>
          </a:bodyPr>
          <a:lstStyle/>
          <a:p>
            <a:pPr algn="l"/>
            <a:r>
              <a:rPr lang="de-DE" sz="4400" dirty="0">
                <a:solidFill>
                  <a:srgbClr val="FFFFFF"/>
                </a:solidFill>
              </a:rPr>
              <a:t>KI-Chatbots im Chemieunterricht.</a:t>
            </a:r>
            <a:br>
              <a:rPr lang="de-DE" sz="4400" dirty="0">
                <a:solidFill>
                  <a:srgbClr val="FFFFFF"/>
                </a:solidFill>
              </a:rPr>
            </a:br>
            <a:r>
              <a:rPr lang="de-DE" sz="4400" dirty="0">
                <a:solidFill>
                  <a:srgbClr val="FFFFFF"/>
                </a:solidFill>
              </a:rPr>
              <a:t>Potentiale und Herausforderungen beim Einsatz mit Lernenden</a:t>
            </a:r>
          </a:p>
        </p:txBody>
      </p:sp>
      <p:sp>
        <p:nvSpPr>
          <p:cNvPr id="3" name="Untertitel 2">
            <a:extLst>
              <a:ext uri="{FF2B5EF4-FFF2-40B4-BE49-F238E27FC236}">
                <a16:creationId xmlns:a16="http://schemas.microsoft.com/office/drawing/2014/main" id="{F14DAAF3-D634-F30B-6019-7FD9BA6BEC51}"/>
              </a:ext>
            </a:extLst>
          </p:cNvPr>
          <p:cNvSpPr>
            <a:spLocks noGrp="1"/>
          </p:cNvSpPr>
          <p:nvPr>
            <p:ph type="subTitle" idx="1"/>
          </p:nvPr>
        </p:nvSpPr>
        <p:spPr>
          <a:xfrm>
            <a:off x="1578043" y="4386879"/>
            <a:ext cx="8786035" cy="1198120"/>
          </a:xfrm>
        </p:spPr>
        <p:txBody>
          <a:bodyPr>
            <a:normAutofit/>
          </a:bodyPr>
          <a:lstStyle/>
          <a:p>
            <a:pPr algn="l"/>
            <a:r>
              <a:rPr lang="de-DE" sz="2000" dirty="0">
                <a:solidFill>
                  <a:schemeClr val="tx1">
                    <a:lumMod val="75000"/>
                    <a:lumOff val="25000"/>
                  </a:schemeClr>
                </a:solidFill>
              </a:rPr>
              <a:t>Dr. Diana Zeller, AR‘</a:t>
            </a:r>
          </a:p>
          <a:p>
            <a:pPr algn="l"/>
            <a:r>
              <a:rPr lang="de-DE" sz="2000" dirty="0">
                <a:solidFill>
                  <a:schemeClr val="tx1">
                    <a:lumMod val="75000"/>
                    <a:lumOff val="25000"/>
                  </a:schemeClr>
                </a:solidFill>
              </a:rPr>
              <a:t>Didaktik der Chemie, AK Bohrmann-Linde, Bergische Universität Wuppertal</a:t>
            </a:r>
          </a:p>
        </p:txBody>
      </p:sp>
      <p:cxnSp>
        <p:nvCxnSpPr>
          <p:cNvPr id="16" name="Straight Connector 15">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301262" y="3496322"/>
            <a:ext cx="0" cy="335280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DEC41A5F-FCC0-1A76-E1DD-E87B5BC98282}"/>
              </a:ext>
            </a:extLst>
          </p:cNvPr>
          <p:cNvPicPr>
            <a:picLocks noChangeAspect="1"/>
          </p:cNvPicPr>
          <p:nvPr/>
        </p:nvPicPr>
        <p:blipFill>
          <a:blip r:embed="rId3"/>
          <a:stretch>
            <a:fillRect/>
          </a:stretch>
        </p:blipFill>
        <p:spPr>
          <a:xfrm>
            <a:off x="10584846" y="4971682"/>
            <a:ext cx="1827921" cy="703903"/>
          </a:xfrm>
          <a:prstGeom prst="rect">
            <a:avLst/>
          </a:prstGeom>
        </p:spPr>
      </p:pic>
      <p:grpSp>
        <p:nvGrpSpPr>
          <p:cNvPr id="18" name="Group 17">
            <a:extLst>
              <a:ext uri="{FF2B5EF4-FFF2-40B4-BE49-F238E27FC236}">
                <a16:creationId xmlns:a16="http://schemas.microsoft.com/office/drawing/2014/main" id="{2091CF1D-1F61-41E9-95B3-739B2ACB3C2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220768" y="2053732"/>
            <a:ext cx="609182" cy="702815"/>
            <a:chOff x="11220768" y="2053732"/>
            <a:chExt cx="609182" cy="702815"/>
          </a:xfrm>
          <a:solidFill>
            <a:srgbClr val="FFFFFF"/>
          </a:solidFill>
        </p:grpSpPr>
        <p:sp>
          <p:nvSpPr>
            <p:cNvPr id="19" name="Graphic 22">
              <a:extLst>
                <a:ext uri="{FF2B5EF4-FFF2-40B4-BE49-F238E27FC236}">
                  <a16:creationId xmlns:a16="http://schemas.microsoft.com/office/drawing/2014/main" id="{508BEF50-7B1E-49A4-BC19-5F4F1D755E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220768" y="2053732"/>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grpFill/>
            <a:ln w="646" cap="flat">
              <a:noFill/>
              <a:prstDash val="solid"/>
              <a:miter/>
            </a:ln>
          </p:spPr>
          <p:txBody>
            <a:bodyPr rtlCol="0" anchor="ctr"/>
            <a:lstStyle/>
            <a:p>
              <a:endParaRPr lang="en-US">
                <a:solidFill>
                  <a:srgbClr val="FFFFFF"/>
                </a:solidFill>
              </a:endParaRPr>
            </a:p>
          </p:txBody>
        </p:sp>
        <p:sp>
          <p:nvSpPr>
            <p:cNvPr id="20" name="Graphic 23">
              <a:extLst>
                <a:ext uri="{FF2B5EF4-FFF2-40B4-BE49-F238E27FC236}">
                  <a16:creationId xmlns:a16="http://schemas.microsoft.com/office/drawing/2014/main" id="{3FBAD350-5664-4811-A208-657FB882D35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1721325" y="2647922"/>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grpFill/>
            <a:ln w="516" cap="flat">
              <a:noFill/>
              <a:prstDash val="solid"/>
              <a:miter/>
            </a:ln>
          </p:spPr>
          <p:txBody>
            <a:bodyPr rtlCol="0" anchor="ctr"/>
            <a:lstStyle/>
            <a:p>
              <a:endParaRPr lang="en-US">
                <a:solidFill>
                  <a:srgbClr val="FFFFFF"/>
                </a:solidFill>
              </a:endParaRPr>
            </a:p>
          </p:txBody>
        </p:sp>
      </p:grpSp>
      <p:sp>
        <p:nvSpPr>
          <p:cNvPr id="22" name="Graphic 21">
            <a:extLst>
              <a:ext uri="{FF2B5EF4-FFF2-40B4-BE49-F238E27FC236}">
                <a16:creationId xmlns:a16="http://schemas.microsoft.com/office/drawing/2014/main" id="{C39ADB8F-D187-49D7-BDCF-C1B6DC7270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77861" y="6313109"/>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8" name="Rechteck 7">
            <a:extLst>
              <a:ext uri="{FF2B5EF4-FFF2-40B4-BE49-F238E27FC236}">
                <a16:creationId xmlns:a16="http://schemas.microsoft.com/office/drawing/2014/main" id="{19D13875-3DD8-6BA6-0108-C7101CAD860C}"/>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Schwarz, Dunkelheit enthält.&#10;&#10;KI-generierte Inhalte können fehlerhaft sein.">
            <a:extLst>
              <a:ext uri="{FF2B5EF4-FFF2-40B4-BE49-F238E27FC236}">
                <a16:creationId xmlns:a16="http://schemas.microsoft.com/office/drawing/2014/main" id="{6710CEFF-D979-89BC-E95C-C1B40208D8C9}"/>
              </a:ext>
            </a:extLst>
          </p:cNvPr>
          <p:cNvPicPr>
            <a:picLocks noChangeAspect="1"/>
          </p:cNvPicPr>
          <p:nvPr/>
        </p:nvPicPr>
        <p:blipFill>
          <a:blip r:embed="rId4"/>
          <a:stretch>
            <a:fillRect/>
          </a:stretch>
        </p:blipFill>
        <p:spPr>
          <a:xfrm>
            <a:off x="10660851" y="5491432"/>
            <a:ext cx="1422906" cy="533590"/>
          </a:xfrm>
          <a:prstGeom prst="rect">
            <a:avLst/>
          </a:prstGeom>
        </p:spPr>
      </p:pic>
      <p:pic>
        <p:nvPicPr>
          <p:cNvPr id="6" name="Grafik 5">
            <a:extLst>
              <a:ext uri="{FF2B5EF4-FFF2-40B4-BE49-F238E27FC236}">
                <a16:creationId xmlns:a16="http://schemas.microsoft.com/office/drawing/2014/main" id="{8A684C6B-58FA-40CD-859A-02504B19E055}"/>
              </a:ext>
            </a:extLst>
          </p:cNvPr>
          <p:cNvPicPr>
            <a:picLocks noChangeAspect="1"/>
          </p:cNvPicPr>
          <p:nvPr/>
        </p:nvPicPr>
        <p:blipFill>
          <a:blip r:embed="rId5"/>
          <a:stretch>
            <a:fillRect/>
          </a:stretch>
        </p:blipFill>
        <p:spPr>
          <a:xfrm>
            <a:off x="349620" y="202896"/>
            <a:ext cx="3008189" cy="878899"/>
          </a:xfrm>
          <a:prstGeom prst="rect">
            <a:avLst/>
          </a:prstGeom>
        </p:spPr>
      </p:pic>
      <p:pic>
        <p:nvPicPr>
          <p:cNvPr id="10" name="Grafik 9">
            <a:extLst>
              <a:ext uri="{FF2B5EF4-FFF2-40B4-BE49-F238E27FC236}">
                <a16:creationId xmlns:a16="http://schemas.microsoft.com/office/drawing/2014/main" id="{6DDB55F7-4EBC-4FC8-969B-26E897E946D6}"/>
              </a:ext>
            </a:extLst>
          </p:cNvPr>
          <p:cNvPicPr>
            <a:picLocks noChangeAspect="1"/>
          </p:cNvPicPr>
          <p:nvPr/>
        </p:nvPicPr>
        <p:blipFill>
          <a:blip r:embed="rId6"/>
          <a:stretch>
            <a:fillRect/>
          </a:stretch>
        </p:blipFill>
        <p:spPr>
          <a:xfrm>
            <a:off x="9322756" y="6011554"/>
            <a:ext cx="1120107" cy="794627"/>
          </a:xfrm>
          <a:prstGeom prst="rect">
            <a:avLst/>
          </a:prstGeom>
        </p:spPr>
      </p:pic>
      <p:pic>
        <p:nvPicPr>
          <p:cNvPr id="13" name="Grafik 12">
            <a:extLst>
              <a:ext uri="{FF2B5EF4-FFF2-40B4-BE49-F238E27FC236}">
                <a16:creationId xmlns:a16="http://schemas.microsoft.com/office/drawing/2014/main" id="{D200B8A1-88CA-4A70-886A-E3A00EC85795}"/>
              </a:ext>
            </a:extLst>
          </p:cNvPr>
          <p:cNvPicPr>
            <a:picLocks noChangeAspect="1"/>
          </p:cNvPicPr>
          <p:nvPr/>
        </p:nvPicPr>
        <p:blipFill>
          <a:blip r:embed="rId7"/>
          <a:stretch>
            <a:fillRect/>
          </a:stretch>
        </p:blipFill>
        <p:spPr>
          <a:xfrm>
            <a:off x="7383388" y="6205731"/>
            <a:ext cx="1718601" cy="406271"/>
          </a:xfrm>
          <a:prstGeom prst="rect">
            <a:avLst/>
          </a:prstGeom>
        </p:spPr>
      </p:pic>
      <p:sp>
        <p:nvSpPr>
          <p:cNvPr id="15" name="Rechteck 14">
            <a:extLst>
              <a:ext uri="{FF2B5EF4-FFF2-40B4-BE49-F238E27FC236}">
                <a16:creationId xmlns:a16="http://schemas.microsoft.com/office/drawing/2014/main" id="{55C917DA-125A-4F9E-A8A3-71EC3C5FDEDB}"/>
              </a:ext>
            </a:extLst>
          </p:cNvPr>
          <p:cNvSpPr/>
          <p:nvPr/>
        </p:nvSpPr>
        <p:spPr>
          <a:xfrm>
            <a:off x="1389067" y="6442725"/>
            <a:ext cx="929293" cy="338554"/>
          </a:xfrm>
          <a:prstGeom prst="rect">
            <a:avLst/>
          </a:prstGeom>
        </p:spPr>
        <p:txBody>
          <a:bodyPr wrap="none">
            <a:spAutoFit/>
          </a:bodyPr>
          <a:lstStyle/>
          <a:p>
            <a:r>
              <a:rPr lang="de-DE" sz="1600" dirty="0"/>
              <a:t>CC BY-SA</a:t>
            </a:r>
          </a:p>
        </p:txBody>
      </p:sp>
    </p:spTree>
    <p:extLst>
      <p:ext uri="{BB962C8B-B14F-4D97-AF65-F5344CB8AC3E}">
        <p14:creationId xmlns:p14="http://schemas.microsoft.com/office/powerpoint/2010/main" val="3304620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EED8310-0BA9-9C72-6B2B-C73447667F90}"/>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85A989AD-8212-3149-0ADD-BAE1914E42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F0723C7-E786-9E07-6F1E-BE34D3CE44B3}"/>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2. </a:t>
            </a:r>
            <a:r>
              <a:rPr lang="en-US" sz="4400" kern="1200" dirty="0" err="1">
                <a:solidFill>
                  <a:srgbClr val="FFFFFF"/>
                </a:solidFill>
                <a:latin typeface="+mj-lt"/>
                <a:ea typeface="+mj-ea"/>
                <a:cs typeface="+mj-cs"/>
              </a:rPr>
              <a:t>Vorerfahrungen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0C693B0B-CD6A-2C63-5988-1AF0D7BE006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0BCE8DF7-8F94-48B3-D225-68E6AA3349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04FEB3FA-716A-944F-B29D-78110E42844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5B47ADF7-46EB-DB3A-C7D0-197B7608B059}"/>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5F858FC2-F5B6-19CE-CF47-66041F06CD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05998B7A-5D91-8413-6260-D5C5BCE12D3E}"/>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A03D0FD2-0551-D144-30A1-CF223535F35C}"/>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D5AD4886-81E1-8021-BE54-FB8193DC183B}"/>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E691DEB2-D163-6AA3-F664-D3778F98E539}"/>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42F56AF0-7C7F-269D-9D6E-4D4EDB2AC6B7}"/>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3E627F09-BB91-3CA5-DA8C-E5942B63B9B2}"/>
              </a:ext>
            </a:extLst>
          </p:cNvPr>
          <p:cNvPicPr>
            <a:picLocks noChangeAspect="1"/>
          </p:cNvPicPr>
          <p:nvPr/>
        </p:nvPicPr>
        <p:blipFill>
          <a:blip r:embed="rId4"/>
          <a:stretch>
            <a:fillRect/>
          </a:stretch>
        </p:blipFill>
        <p:spPr>
          <a:xfrm>
            <a:off x="10660851" y="5491432"/>
            <a:ext cx="1422906" cy="533590"/>
          </a:xfrm>
          <a:prstGeom prst="rect">
            <a:avLst/>
          </a:prstGeom>
        </p:spPr>
      </p:pic>
      <p:pic>
        <p:nvPicPr>
          <p:cNvPr id="14" name="Grafik 13" descr="Chat mit einfarbiger Füllung">
            <a:extLst>
              <a:ext uri="{FF2B5EF4-FFF2-40B4-BE49-F238E27FC236}">
                <a16:creationId xmlns:a16="http://schemas.microsoft.com/office/drawing/2014/main" id="{24584D15-23E4-393B-380A-2F729C922EB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8520" y="1102167"/>
            <a:ext cx="1073523" cy="1073523"/>
          </a:xfrm>
          <a:prstGeom prst="rect">
            <a:avLst/>
          </a:prstGeom>
        </p:spPr>
      </p:pic>
      <p:sp>
        <p:nvSpPr>
          <p:cNvPr id="12" name="Rechteck 11">
            <a:extLst>
              <a:ext uri="{FF2B5EF4-FFF2-40B4-BE49-F238E27FC236}">
                <a16:creationId xmlns:a16="http://schemas.microsoft.com/office/drawing/2014/main" id="{27BE3AED-557A-18B2-3570-C1CD4E0E5A66}"/>
              </a:ext>
            </a:extLst>
          </p:cNvPr>
          <p:cNvSpPr/>
          <p:nvPr/>
        </p:nvSpPr>
        <p:spPr>
          <a:xfrm>
            <a:off x="1818835" y="2467615"/>
            <a:ext cx="8954998" cy="830997"/>
          </a:xfrm>
          <a:prstGeom prst="rect">
            <a:avLst/>
          </a:prstGeom>
        </p:spPr>
        <p:txBody>
          <a:bodyPr wrap="square">
            <a:spAutoFit/>
          </a:bodyPr>
          <a:lstStyle/>
          <a:p>
            <a:r>
              <a:rPr lang="de-DE" sz="2400" b="1" dirty="0"/>
              <a:t>Für was haben Sie bereits KI mit Lerngruppen im Fach Chemie oder in einem anderen Fach eingesetzt?</a:t>
            </a:r>
          </a:p>
        </p:txBody>
      </p:sp>
      <p:sp>
        <p:nvSpPr>
          <p:cNvPr id="15" name="Rechteck 14">
            <a:extLst>
              <a:ext uri="{FF2B5EF4-FFF2-40B4-BE49-F238E27FC236}">
                <a16:creationId xmlns:a16="http://schemas.microsoft.com/office/drawing/2014/main" id="{411617D5-851C-4CF9-9838-87420BDB6C46}"/>
              </a:ext>
            </a:extLst>
          </p:cNvPr>
          <p:cNvSpPr/>
          <p:nvPr/>
        </p:nvSpPr>
        <p:spPr>
          <a:xfrm>
            <a:off x="1818835" y="3465312"/>
            <a:ext cx="8954998" cy="830997"/>
          </a:xfrm>
          <a:prstGeom prst="rect">
            <a:avLst/>
          </a:prstGeom>
        </p:spPr>
        <p:txBody>
          <a:bodyPr wrap="square">
            <a:spAutoFit/>
          </a:bodyPr>
          <a:lstStyle/>
          <a:p>
            <a:r>
              <a:rPr lang="de-DE" sz="2400" b="1" dirty="0"/>
              <a:t>Welches Potential sehen Sie in der Verwendung von KI im Einsatz mit Lernenden?</a:t>
            </a:r>
          </a:p>
        </p:txBody>
      </p:sp>
      <p:sp>
        <p:nvSpPr>
          <p:cNvPr id="3" name="Untertitel 2">
            <a:extLst>
              <a:ext uri="{FF2B5EF4-FFF2-40B4-BE49-F238E27FC236}">
                <a16:creationId xmlns:a16="http://schemas.microsoft.com/office/drawing/2014/main" id="{492DD94A-6EFC-ED7E-8541-413C941DBBE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11</a:t>
            </a:r>
          </a:p>
        </p:txBody>
      </p:sp>
    </p:spTree>
    <p:extLst>
      <p:ext uri="{BB962C8B-B14F-4D97-AF65-F5344CB8AC3E}">
        <p14:creationId xmlns:p14="http://schemas.microsoft.com/office/powerpoint/2010/main" val="3085598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699737A-F93E-56CF-6CA0-C1655D918198}"/>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674DAE8F-54F1-B958-B660-545E524FBE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D8FEA17-5F4A-C06A-D595-5D77E2E0287E}"/>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600" kern="1200" dirty="0" err="1">
                <a:solidFill>
                  <a:srgbClr val="FFFFFF"/>
                </a:solidFill>
                <a:latin typeface="+mj-lt"/>
                <a:ea typeface="+mj-ea"/>
                <a:cs typeface="+mj-cs"/>
              </a:rPr>
              <a:t>Übersicht</a:t>
            </a:r>
            <a:r>
              <a:rPr lang="en-US" sz="5600" kern="1200" dirty="0">
                <a:solidFill>
                  <a:srgbClr val="FFFFFF"/>
                </a:solidFill>
                <a:latin typeface="+mj-lt"/>
                <a:ea typeface="+mj-ea"/>
                <a:cs typeface="+mj-cs"/>
              </a:rPr>
              <a:t> KI-Chatbots</a:t>
            </a:r>
          </a:p>
        </p:txBody>
      </p:sp>
      <p:sp>
        <p:nvSpPr>
          <p:cNvPr id="49" name="Graphic 22">
            <a:extLst>
              <a:ext uri="{FF2B5EF4-FFF2-40B4-BE49-F238E27FC236}">
                <a16:creationId xmlns:a16="http://schemas.microsoft.com/office/drawing/2014/main" id="{FE07664F-D3E7-C715-D4C7-1145D38EF4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4A9007D5-C311-6AE2-6CE2-542CD0414C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E8B2FE6B-320F-F844-5239-F159FC680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395722CD-3E64-0C6F-6336-FECDB909D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A1CAD20F-0FED-C572-4D1F-D7BFD19335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717632A1-D48B-FB57-59A8-1DE6CD345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F99E1B27-A9F1-9A7D-ACEA-332B0660F2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78B6BD44-8494-0661-0643-865E7B14E57F}"/>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B34AA5C5-0D73-2E8C-4ECD-94C12979B930}"/>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E062B344-5B93-1CAA-A228-530E70652326}"/>
              </a:ext>
            </a:extLst>
          </p:cNvPr>
          <p:cNvPicPr>
            <a:picLocks noChangeAspect="1"/>
          </p:cNvPicPr>
          <p:nvPr/>
        </p:nvPicPr>
        <p:blipFill>
          <a:blip r:embed="rId4"/>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1432C2C3-39D3-63C6-2285-4D7A4783CD28}"/>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12</a:t>
            </a:r>
          </a:p>
        </p:txBody>
      </p:sp>
    </p:spTree>
    <p:extLst>
      <p:ext uri="{BB962C8B-B14F-4D97-AF65-F5344CB8AC3E}">
        <p14:creationId xmlns:p14="http://schemas.microsoft.com/office/powerpoint/2010/main" val="41182070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6B63EFF-A647-B9F4-E2FD-03038810E383}"/>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EA9933B7-4EE6-6C28-A959-1ACA5C673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AF77937B-FFBF-1B64-7264-68D66B747E99}"/>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99988301-85CD-77C2-2E86-154B0E067285}"/>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896B4A3F-F567-36A0-4139-D03621D62A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5DFEE2D2-0C99-37E6-F326-EBF4EBA667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F7EF6C34-71ED-5134-2453-D59A1796BE2B}"/>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11FBCCBC-5123-B69A-95A2-D169A3DDD3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D4922480-9298-9C1F-3894-A71E396318C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9323ACBE-8BB4-F08D-3B10-EF1E26BE82AD}"/>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D5DD2CB7-6283-3A7B-A752-C0DD5991B696}"/>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8B2E7253-5BE4-F62B-E8B3-04619A22DCC2}"/>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064F7AAC-C552-0907-E25D-73394FA98015}"/>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BA1511C0-4E63-64B3-A535-29EA66304AF0}"/>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40E1B39C-6D31-B5C5-54A7-07E09D139B8A}"/>
              </a:ext>
            </a:extLst>
          </p:cNvPr>
          <p:cNvSpPr/>
          <p:nvPr/>
        </p:nvSpPr>
        <p:spPr>
          <a:xfrm>
            <a:off x="597236" y="930522"/>
            <a:ext cx="4756110" cy="461665"/>
          </a:xfrm>
          <a:prstGeom prst="rect">
            <a:avLst/>
          </a:prstGeom>
        </p:spPr>
        <p:txBody>
          <a:bodyPr wrap="none">
            <a:spAutoFit/>
          </a:bodyPr>
          <a:lstStyle/>
          <a:p>
            <a:r>
              <a:rPr lang="de-DE" sz="2400" b="1" dirty="0"/>
              <a:t>1. Was ist Künstliche Intelligenz?</a:t>
            </a:r>
          </a:p>
        </p:txBody>
      </p:sp>
      <p:sp useBgFill="1">
        <p:nvSpPr>
          <p:cNvPr id="22" name="Inhaltsplatzhalter 8">
            <a:extLst>
              <a:ext uri="{FF2B5EF4-FFF2-40B4-BE49-F238E27FC236}">
                <a16:creationId xmlns:a16="http://schemas.microsoft.com/office/drawing/2014/main" id="{79FA4F21-3259-47E4-74A0-D29D4F5F7038}"/>
              </a:ext>
            </a:extLst>
          </p:cNvPr>
          <p:cNvSpPr txBox="1">
            <a:spLocks/>
          </p:cNvSpPr>
          <p:nvPr/>
        </p:nvSpPr>
        <p:spPr>
          <a:xfrm>
            <a:off x="597237" y="1555875"/>
            <a:ext cx="6631719" cy="375753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solidFill>
                  <a:srgbClr val="7F9686"/>
                </a:solidFill>
              </a:rPr>
              <a:t>Künstliche Intelligenz </a:t>
            </a:r>
            <a:r>
              <a:rPr lang="de-DE" sz="2000" dirty="0"/>
              <a:t>(KI) ist ein Teilgebiet der Informatik. Sie imitiert menschliche kognitive Fähigkeiten, indem sie Informationen aus Eingabedaten erkennt und sortiert. Diese Intelligenz kann auf programmierten Abläufen basieren oder durch maschinelles Lernen erzeugt werden.</a:t>
            </a:r>
          </a:p>
          <a:p>
            <a:pPr algn="l"/>
            <a:endParaRPr lang="de-DE" sz="2000" dirty="0">
              <a:solidFill>
                <a:srgbClr val="C00000"/>
              </a:solidFill>
            </a:endParaRPr>
          </a:p>
          <a:p>
            <a:pPr algn="l"/>
            <a:r>
              <a:rPr lang="de-DE" sz="2000" dirty="0">
                <a:solidFill>
                  <a:srgbClr val="7F9686"/>
                </a:solidFill>
              </a:rPr>
              <a:t>Weitere wichtige Begriffe: </a:t>
            </a:r>
          </a:p>
          <a:p>
            <a:pPr algn="l"/>
            <a:r>
              <a:rPr lang="de-DE" sz="2000" b="1" dirty="0"/>
              <a:t>Maschinelles Lernen </a:t>
            </a:r>
            <a:r>
              <a:rPr lang="de-DE" sz="2000" dirty="0"/>
              <a:t>bezeichnet, dass eine KI lernt eine Aufgabe selbstständig zu erfüllen, in dem sie ein Algorithmus durch Wiederholung lernt. </a:t>
            </a:r>
          </a:p>
          <a:p>
            <a:pPr algn="l"/>
            <a:r>
              <a:rPr lang="de-DE" sz="2000" dirty="0"/>
              <a:t>Mit dem sogenannten </a:t>
            </a:r>
            <a:r>
              <a:rPr lang="de-DE" sz="2000" b="1" dirty="0"/>
              <a:t>Deep Learning</a:t>
            </a:r>
            <a:r>
              <a:rPr lang="de-DE" sz="2000" dirty="0"/>
              <a:t>, wird bezeichnet, wenn KIs auf die Lösung komplexer Probleme vorbereitet werden.</a:t>
            </a:r>
          </a:p>
        </p:txBody>
      </p:sp>
      <p:sp>
        <p:nvSpPr>
          <p:cNvPr id="23" name="Rechteck 22">
            <a:extLst>
              <a:ext uri="{FF2B5EF4-FFF2-40B4-BE49-F238E27FC236}">
                <a16:creationId xmlns:a16="http://schemas.microsoft.com/office/drawing/2014/main" id="{46E7BF20-250B-D6A5-5DA7-0ED3AADE6E53}"/>
              </a:ext>
            </a:extLst>
          </p:cNvPr>
          <p:cNvSpPr/>
          <p:nvPr/>
        </p:nvSpPr>
        <p:spPr>
          <a:xfrm>
            <a:off x="597236" y="5456176"/>
            <a:ext cx="9557405" cy="1015663"/>
          </a:xfrm>
          <a:prstGeom prst="rect">
            <a:avLst/>
          </a:prstGeom>
        </p:spPr>
        <p:txBody>
          <a:bodyPr wrap="square">
            <a:spAutoFit/>
          </a:bodyPr>
          <a:lstStyle/>
          <a:p>
            <a:r>
              <a:rPr lang="de-DE" sz="1200" dirty="0"/>
              <a:t>[8] </a:t>
            </a:r>
            <a:r>
              <a:rPr lang="de-DE" sz="1200" dirty="0">
                <a:hlinkClick r:id="rId5"/>
              </a:rPr>
              <a:t>https://www.iks.fraunhofer.de/de/themen/kuenstliche-intelligenz.html</a:t>
            </a:r>
            <a:r>
              <a:rPr lang="de-DE" sz="1200" dirty="0"/>
              <a:t> (letzter Zugriff: 14.4.2025)</a:t>
            </a:r>
          </a:p>
          <a:p>
            <a:r>
              <a:rPr lang="de-DE" sz="1200" dirty="0"/>
              <a:t>[9] Gimpel, H., Hall, K., Decker, S., Eymann, T., Lämmermann, L., </a:t>
            </a:r>
            <a:r>
              <a:rPr lang="de-DE" sz="1200" dirty="0" err="1"/>
              <a:t>Mädche</a:t>
            </a:r>
            <a:r>
              <a:rPr lang="de-DE" sz="1200" dirty="0"/>
              <a:t>, A., </a:t>
            </a:r>
            <a:r>
              <a:rPr lang="de-DE" sz="1200" dirty="0" err="1"/>
              <a:t>Röglinger</a:t>
            </a:r>
            <a:r>
              <a:rPr lang="de-DE" sz="1200" dirty="0"/>
              <a:t>, R., </a:t>
            </a:r>
            <a:r>
              <a:rPr lang="de-DE" sz="1200" dirty="0" err="1"/>
              <a:t>Ruiner</a:t>
            </a:r>
            <a:r>
              <a:rPr lang="de-DE" sz="1200" dirty="0"/>
              <a:t>, C., Schoch, M ., Schoop, M ., Urbach, N., </a:t>
            </a:r>
            <a:r>
              <a:rPr lang="de-DE" sz="1200" dirty="0" err="1"/>
              <a:t>Vandirk</a:t>
            </a:r>
            <a:r>
              <a:rPr lang="de-DE" sz="1200" dirty="0"/>
              <a:t>, S. (2023). </a:t>
            </a:r>
            <a:r>
              <a:rPr lang="de-DE" sz="1200" dirty="0" err="1"/>
              <a:t>Unlocking</a:t>
            </a:r>
            <a:r>
              <a:rPr lang="de-DE" sz="1200" dirty="0"/>
              <a:t> </a:t>
            </a:r>
            <a:r>
              <a:rPr lang="de-DE" sz="1200" dirty="0" err="1"/>
              <a:t>the</a:t>
            </a:r>
            <a:r>
              <a:rPr lang="de-DE" sz="1200" dirty="0"/>
              <a:t> Power </a:t>
            </a:r>
            <a:r>
              <a:rPr lang="de-DE" sz="1200" dirty="0" err="1"/>
              <a:t>of</a:t>
            </a:r>
            <a:r>
              <a:rPr lang="de-DE" sz="1200" dirty="0"/>
              <a:t> Generative AI Models and Systems such </a:t>
            </a:r>
            <a:r>
              <a:rPr lang="de-DE" sz="1200" dirty="0" err="1"/>
              <a:t>as</a:t>
            </a:r>
            <a:r>
              <a:rPr lang="de-DE" sz="1200" dirty="0"/>
              <a:t> GPT-4 and ChatGPT </a:t>
            </a:r>
            <a:r>
              <a:rPr lang="de-DE" sz="1200" dirty="0" err="1"/>
              <a:t>for</a:t>
            </a:r>
            <a:r>
              <a:rPr lang="de-DE" sz="1200" dirty="0"/>
              <a:t> Higher Education: A Guide </a:t>
            </a:r>
            <a:r>
              <a:rPr lang="de-DE" sz="1200" dirty="0" err="1"/>
              <a:t>for</a:t>
            </a:r>
            <a:r>
              <a:rPr lang="de-DE" sz="1200" dirty="0"/>
              <a:t> </a:t>
            </a:r>
            <a:r>
              <a:rPr lang="de-DE" sz="1200" dirty="0" err="1"/>
              <a:t>Students</a:t>
            </a:r>
            <a:r>
              <a:rPr lang="de-DE" sz="1200" dirty="0"/>
              <a:t> and </a:t>
            </a:r>
            <a:r>
              <a:rPr lang="de-DE" sz="1200" dirty="0" err="1"/>
              <a:t>Lecturers</a:t>
            </a:r>
            <a:r>
              <a:rPr lang="de-DE" sz="1200" dirty="0"/>
              <a:t>. University </a:t>
            </a:r>
            <a:r>
              <a:rPr lang="de-DE" sz="1200" dirty="0" err="1"/>
              <a:t>of</a:t>
            </a:r>
            <a:r>
              <a:rPr lang="de-DE" sz="1200" dirty="0"/>
              <a:t> Hohenheim.</a:t>
            </a:r>
          </a:p>
          <a:p>
            <a:endParaRPr lang="de-DE" sz="1200" dirty="0"/>
          </a:p>
        </p:txBody>
      </p:sp>
      <p:grpSp>
        <p:nvGrpSpPr>
          <p:cNvPr id="27" name="Gruppieren 26">
            <a:extLst>
              <a:ext uri="{FF2B5EF4-FFF2-40B4-BE49-F238E27FC236}">
                <a16:creationId xmlns:a16="http://schemas.microsoft.com/office/drawing/2014/main" id="{952F8777-4581-BD67-7EF1-2E7616DB4683}"/>
              </a:ext>
            </a:extLst>
          </p:cNvPr>
          <p:cNvGrpSpPr/>
          <p:nvPr/>
        </p:nvGrpSpPr>
        <p:grpSpPr>
          <a:xfrm>
            <a:off x="7562808" y="1853882"/>
            <a:ext cx="4080672" cy="3056374"/>
            <a:chOff x="3942618" y="1183176"/>
            <a:chExt cx="5865260" cy="3978382"/>
          </a:xfrm>
        </p:grpSpPr>
        <p:sp>
          <p:nvSpPr>
            <p:cNvPr id="4" name="Rechteck 3">
              <a:extLst>
                <a:ext uri="{FF2B5EF4-FFF2-40B4-BE49-F238E27FC236}">
                  <a16:creationId xmlns:a16="http://schemas.microsoft.com/office/drawing/2014/main" id="{BB9F7E20-96BA-61E7-B317-6EC90BF16BB2}"/>
                </a:ext>
              </a:extLst>
            </p:cNvPr>
            <p:cNvSpPr/>
            <p:nvPr/>
          </p:nvSpPr>
          <p:spPr>
            <a:xfrm>
              <a:off x="3942618" y="1183176"/>
              <a:ext cx="5385406" cy="397838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2" name="Rechteck 11">
              <a:extLst>
                <a:ext uri="{FF2B5EF4-FFF2-40B4-BE49-F238E27FC236}">
                  <a16:creationId xmlns:a16="http://schemas.microsoft.com/office/drawing/2014/main" id="{A084586F-FC86-8BB4-3DC2-F56E57BEB659}"/>
                </a:ext>
              </a:extLst>
            </p:cNvPr>
            <p:cNvSpPr/>
            <p:nvPr/>
          </p:nvSpPr>
          <p:spPr>
            <a:xfrm>
              <a:off x="4435414" y="1594306"/>
              <a:ext cx="4263400" cy="356725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4" name="Rechteck 13">
              <a:extLst>
                <a:ext uri="{FF2B5EF4-FFF2-40B4-BE49-F238E27FC236}">
                  <a16:creationId xmlns:a16="http://schemas.microsoft.com/office/drawing/2014/main" id="{50673C56-ED58-61A2-0435-2D4BF23E5EAA}"/>
                </a:ext>
              </a:extLst>
            </p:cNvPr>
            <p:cNvSpPr/>
            <p:nvPr/>
          </p:nvSpPr>
          <p:spPr>
            <a:xfrm>
              <a:off x="4741603" y="2137017"/>
              <a:ext cx="3651022" cy="3024541"/>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5" name="Rechteck 14">
              <a:extLst>
                <a:ext uri="{FF2B5EF4-FFF2-40B4-BE49-F238E27FC236}">
                  <a16:creationId xmlns:a16="http://schemas.microsoft.com/office/drawing/2014/main" id="{AD963050-1590-5F01-A0B8-0EEEDD4DEA03}"/>
                </a:ext>
              </a:extLst>
            </p:cNvPr>
            <p:cNvSpPr/>
            <p:nvPr/>
          </p:nvSpPr>
          <p:spPr>
            <a:xfrm>
              <a:off x="5311688" y="2847623"/>
              <a:ext cx="2647265" cy="231393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6" name="Rechteck 15">
              <a:extLst>
                <a:ext uri="{FF2B5EF4-FFF2-40B4-BE49-F238E27FC236}">
                  <a16:creationId xmlns:a16="http://schemas.microsoft.com/office/drawing/2014/main" id="{D510C846-2F0A-61CE-C208-AA311BF9D996}"/>
                </a:ext>
              </a:extLst>
            </p:cNvPr>
            <p:cNvSpPr/>
            <p:nvPr/>
          </p:nvSpPr>
          <p:spPr>
            <a:xfrm>
              <a:off x="6646731" y="3377932"/>
              <a:ext cx="2366688" cy="99831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7" name="Rechteck 16">
              <a:extLst>
                <a:ext uri="{FF2B5EF4-FFF2-40B4-BE49-F238E27FC236}">
                  <a16:creationId xmlns:a16="http://schemas.microsoft.com/office/drawing/2014/main" id="{D8B752BA-2D12-3BF5-E69F-A4727BE792A3}"/>
                </a:ext>
              </a:extLst>
            </p:cNvPr>
            <p:cNvSpPr/>
            <p:nvPr/>
          </p:nvSpPr>
          <p:spPr>
            <a:xfrm>
              <a:off x="7065451" y="3750540"/>
              <a:ext cx="1498655" cy="2898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200" dirty="0"/>
            </a:p>
          </p:txBody>
        </p:sp>
        <p:sp>
          <p:nvSpPr>
            <p:cNvPr id="18" name="Textfeld 17">
              <a:extLst>
                <a:ext uri="{FF2B5EF4-FFF2-40B4-BE49-F238E27FC236}">
                  <a16:creationId xmlns:a16="http://schemas.microsoft.com/office/drawing/2014/main" id="{D64CB44E-CAF0-A32F-6A26-0A8341DB98F0}"/>
                </a:ext>
              </a:extLst>
            </p:cNvPr>
            <p:cNvSpPr txBox="1"/>
            <p:nvPr/>
          </p:nvSpPr>
          <p:spPr>
            <a:xfrm>
              <a:off x="4129224" y="1243826"/>
              <a:ext cx="2570005" cy="369332"/>
            </a:xfrm>
            <a:prstGeom prst="rect">
              <a:avLst/>
            </a:prstGeom>
            <a:noFill/>
          </p:spPr>
          <p:txBody>
            <a:bodyPr wrap="square" rtlCol="0">
              <a:spAutoFit/>
            </a:bodyPr>
            <a:lstStyle/>
            <a:p>
              <a:r>
                <a:rPr lang="de-DE" sz="1200" dirty="0"/>
                <a:t>Künstliche Intelligenz</a:t>
              </a:r>
            </a:p>
          </p:txBody>
        </p:sp>
        <p:sp>
          <p:nvSpPr>
            <p:cNvPr id="19" name="Textfeld 18">
              <a:extLst>
                <a:ext uri="{FF2B5EF4-FFF2-40B4-BE49-F238E27FC236}">
                  <a16:creationId xmlns:a16="http://schemas.microsoft.com/office/drawing/2014/main" id="{04F20394-A8CD-C2F4-97B9-47AFF589C386}"/>
                </a:ext>
              </a:extLst>
            </p:cNvPr>
            <p:cNvSpPr txBox="1"/>
            <p:nvPr/>
          </p:nvSpPr>
          <p:spPr>
            <a:xfrm>
              <a:off x="4574387" y="1673808"/>
              <a:ext cx="2570005" cy="369332"/>
            </a:xfrm>
            <a:prstGeom prst="rect">
              <a:avLst/>
            </a:prstGeom>
            <a:noFill/>
          </p:spPr>
          <p:txBody>
            <a:bodyPr wrap="square" rtlCol="0">
              <a:spAutoFit/>
            </a:bodyPr>
            <a:lstStyle/>
            <a:p>
              <a:r>
                <a:rPr lang="de-DE" sz="1200" dirty="0"/>
                <a:t>Maschinelles Lernen</a:t>
              </a:r>
            </a:p>
          </p:txBody>
        </p:sp>
        <p:sp>
          <p:nvSpPr>
            <p:cNvPr id="20" name="Textfeld 19">
              <a:extLst>
                <a:ext uri="{FF2B5EF4-FFF2-40B4-BE49-F238E27FC236}">
                  <a16:creationId xmlns:a16="http://schemas.microsoft.com/office/drawing/2014/main" id="{7ED856E7-8609-32F7-6DDD-967A0B309A5B}"/>
                </a:ext>
              </a:extLst>
            </p:cNvPr>
            <p:cNvSpPr txBox="1"/>
            <p:nvPr/>
          </p:nvSpPr>
          <p:spPr>
            <a:xfrm>
              <a:off x="4929547" y="2284859"/>
              <a:ext cx="2570005" cy="369332"/>
            </a:xfrm>
            <a:prstGeom prst="rect">
              <a:avLst/>
            </a:prstGeom>
            <a:noFill/>
          </p:spPr>
          <p:txBody>
            <a:bodyPr wrap="square" rtlCol="0">
              <a:spAutoFit/>
            </a:bodyPr>
            <a:lstStyle/>
            <a:p>
              <a:r>
                <a:rPr lang="de-DE" sz="1200" dirty="0"/>
                <a:t>Generative KI</a:t>
              </a:r>
            </a:p>
          </p:txBody>
        </p:sp>
        <p:sp>
          <p:nvSpPr>
            <p:cNvPr id="24" name="Textfeld 23">
              <a:extLst>
                <a:ext uri="{FF2B5EF4-FFF2-40B4-BE49-F238E27FC236}">
                  <a16:creationId xmlns:a16="http://schemas.microsoft.com/office/drawing/2014/main" id="{9CFBB98B-6529-4B3F-6D22-99993AECAD29}"/>
                </a:ext>
              </a:extLst>
            </p:cNvPr>
            <p:cNvSpPr txBox="1"/>
            <p:nvPr/>
          </p:nvSpPr>
          <p:spPr>
            <a:xfrm>
              <a:off x="5418634" y="2927491"/>
              <a:ext cx="2570005" cy="369332"/>
            </a:xfrm>
            <a:prstGeom prst="rect">
              <a:avLst/>
            </a:prstGeom>
            <a:noFill/>
          </p:spPr>
          <p:txBody>
            <a:bodyPr wrap="square" rtlCol="0">
              <a:spAutoFit/>
            </a:bodyPr>
            <a:lstStyle/>
            <a:p>
              <a:r>
                <a:rPr lang="de-DE" sz="1200" dirty="0">
                  <a:solidFill>
                    <a:schemeClr val="bg1"/>
                  </a:solidFill>
                </a:rPr>
                <a:t>Large Language Models</a:t>
              </a:r>
            </a:p>
          </p:txBody>
        </p:sp>
        <p:sp>
          <p:nvSpPr>
            <p:cNvPr id="25" name="Textfeld 24">
              <a:extLst>
                <a:ext uri="{FF2B5EF4-FFF2-40B4-BE49-F238E27FC236}">
                  <a16:creationId xmlns:a16="http://schemas.microsoft.com/office/drawing/2014/main" id="{1ACFE461-9E70-1A87-FC55-AA21B4AA3E60}"/>
                </a:ext>
              </a:extLst>
            </p:cNvPr>
            <p:cNvSpPr txBox="1"/>
            <p:nvPr/>
          </p:nvSpPr>
          <p:spPr>
            <a:xfrm>
              <a:off x="6649685" y="3414660"/>
              <a:ext cx="2570005" cy="369332"/>
            </a:xfrm>
            <a:prstGeom prst="rect">
              <a:avLst/>
            </a:prstGeom>
            <a:noFill/>
          </p:spPr>
          <p:txBody>
            <a:bodyPr wrap="square" rtlCol="0">
              <a:spAutoFit/>
            </a:bodyPr>
            <a:lstStyle/>
            <a:p>
              <a:r>
                <a:rPr lang="de-DE" sz="1200" dirty="0" err="1">
                  <a:solidFill>
                    <a:schemeClr val="bg1"/>
                  </a:solidFill>
                </a:rPr>
                <a:t>Conversational</a:t>
              </a:r>
              <a:r>
                <a:rPr lang="de-DE" sz="1200" dirty="0">
                  <a:solidFill>
                    <a:schemeClr val="bg1"/>
                  </a:solidFill>
                </a:rPr>
                <a:t> </a:t>
              </a:r>
              <a:r>
                <a:rPr lang="de-DE" sz="1200" dirty="0" err="1">
                  <a:solidFill>
                    <a:schemeClr val="bg1"/>
                  </a:solidFill>
                </a:rPr>
                <a:t>Agents</a:t>
              </a:r>
              <a:endParaRPr lang="de-DE" sz="1200" dirty="0">
                <a:solidFill>
                  <a:schemeClr val="bg1"/>
                </a:solidFill>
              </a:endParaRPr>
            </a:p>
          </p:txBody>
        </p:sp>
        <p:sp>
          <p:nvSpPr>
            <p:cNvPr id="26" name="Textfeld 25">
              <a:extLst>
                <a:ext uri="{FF2B5EF4-FFF2-40B4-BE49-F238E27FC236}">
                  <a16:creationId xmlns:a16="http://schemas.microsoft.com/office/drawing/2014/main" id="{1680409F-5496-F9C4-9803-172574C0EADD}"/>
                </a:ext>
              </a:extLst>
            </p:cNvPr>
            <p:cNvSpPr txBox="1"/>
            <p:nvPr/>
          </p:nvSpPr>
          <p:spPr>
            <a:xfrm>
              <a:off x="7237873" y="3727094"/>
              <a:ext cx="2570005" cy="369332"/>
            </a:xfrm>
            <a:prstGeom prst="rect">
              <a:avLst/>
            </a:prstGeom>
            <a:noFill/>
          </p:spPr>
          <p:txBody>
            <a:bodyPr wrap="square" rtlCol="0">
              <a:spAutoFit/>
            </a:bodyPr>
            <a:lstStyle/>
            <a:p>
              <a:r>
                <a:rPr lang="de-DE" sz="1200" dirty="0"/>
                <a:t>Chat-GPT</a:t>
              </a:r>
            </a:p>
          </p:txBody>
        </p:sp>
      </p:grpSp>
      <p:sp>
        <p:nvSpPr>
          <p:cNvPr id="28" name="Rechteck 27">
            <a:extLst>
              <a:ext uri="{FF2B5EF4-FFF2-40B4-BE49-F238E27FC236}">
                <a16:creationId xmlns:a16="http://schemas.microsoft.com/office/drawing/2014/main" id="{A1D59B86-E910-D943-DAF0-56EE2A3BF957}"/>
              </a:ext>
            </a:extLst>
          </p:cNvPr>
          <p:cNvSpPr/>
          <p:nvPr/>
        </p:nvSpPr>
        <p:spPr>
          <a:xfrm>
            <a:off x="7511715" y="4999266"/>
            <a:ext cx="3360149" cy="461665"/>
          </a:xfrm>
          <a:prstGeom prst="rect">
            <a:avLst/>
          </a:prstGeom>
        </p:spPr>
        <p:txBody>
          <a:bodyPr wrap="square">
            <a:spAutoFit/>
          </a:bodyPr>
          <a:lstStyle/>
          <a:p>
            <a:r>
              <a:rPr lang="de-DE" sz="1200" dirty="0"/>
              <a:t>Abb. 3:  Schlüsselbegriffe zu KI, eigene Übersetzung von [9]</a:t>
            </a:r>
          </a:p>
        </p:txBody>
      </p:sp>
      <p:sp>
        <p:nvSpPr>
          <p:cNvPr id="3" name="Untertitel 2">
            <a:extLst>
              <a:ext uri="{FF2B5EF4-FFF2-40B4-BE49-F238E27FC236}">
                <a16:creationId xmlns:a16="http://schemas.microsoft.com/office/drawing/2014/main" id="{69F43E7B-BF82-293E-1F47-8772F4B01109}"/>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13</a:t>
            </a:r>
          </a:p>
        </p:txBody>
      </p:sp>
    </p:spTree>
    <p:extLst>
      <p:ext uri="{BB962C8B-B14F-4D97-AF65-F5344CB8AC3E}">
        <p14:creationId xmlns:p14="http://schemas.microsoft.com/office/powerpoint/2010/main" val="912025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23E59A-5DF4-91C3-C2DD-7F486850584D}"/>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B6094341-5026-495B-E982-89C3EBB611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3AF70732-23CD-EA08-F08D-D1E79D28231D}"/>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688EC898-0C21-6AC2-EBA1-DC0619510D0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F039637A-00DB-A257-CE2D-C4CC5C466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707E95D3-F1CC-2479-ED46-BB2FD87DE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D265CC01-603F-9528-3A93-8CF0BBB170CA}"/>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D34001BC-0089-6361-C0E1-2FE368875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8B13A1F7-F22B-4C50-323C-3B4F5BB2186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D8A8AD4D-468B-D69D-B846-7EF7E5096451}"/>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ABCD34EB-46CE-5C56-522A-3E26E5BD9908}"/>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D8939FE6-A34C-3DD1-A5A4-7AD42ABA816A}"/>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FC4CD44-5745-3E00-192F-AB4EB37B732A}"/>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B77157E7-7951-86E0-7791-8F2425A36CD4}"/>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9B5F45D6-AC43-844A-EC5C-1217E8557A67}"/>
              </a:ext>
            </a:extLst>
          </p:cNvPr>
          <p:cNvSpPr/>
          <p:nvPr/>
        </p:nvSpPr>
        <p:spPr>
          <a:xfrm>
            <a:off x="597236" y="930522"/>
            <a:ext cx="5736699" cy="461665"/>
          </a:xfrm>
          <a:prstGeom prst="rect">
            <a:avLst/>
          </a:prstGeom>
        </p:spPr>
        <p:txBody>
          <a:bodyPr wrap="none">
            <a:spAutoFit/>
          </a:bodyPr>
          <a:lstStyle/>
          <a:p>
            <a:r>
              <a:rPr lang="de-DE" sz="2400" b="1" dirty="0"/>
              <a:t>2. Wie funktionieren KI-Sprachmodelle?</a:t>
            </a:r>
          </a:p>
        </p:txBody>
      </p:sp>
      <p:sp useBgFill="1">
        <p:nvSpPr>
          <p:cNvPr id="22" name="Inhaltsplatzhalter 8">
            <a:extLst>
              <a:ext uri="{FF2B5EF4-FFF2-40B4-BE49-F238E27FC236}">
                <a16:creationId xmlns:a16="http://schemas.microsoft.com/office/drawing/2014/main" id="{FBA1B94A-5A02-B590-54C8-B005EB378F3C}"/>
              </a:ext>
            </a:extLst>
          </p:cNvPr>
          <p:cNvSpPr txBox="1">
            <a:spLocks/>
          </p:cNvSpPr>
          <p:nvPr/>
        </p:nvSpPr>
        <p:spPr>
          <a:xfrm>
            <a:off x="597237" y="1555874"/>
            <a:ext cx="6631719" cy="444812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b="0" i="0" u="none" strike="noStrike" dirty="0">
                <a:effectLst/>
                <a:latin typeface="fkGroteskNeue"/>
              </a:rPr>
              <a:t>Kombination aus Sprachanalyse, intelligenter Informationssuche und Textgenerierung durch ein KI-Modell</a:t>
            </a:r>
          </a:p>
          <a:p>
            <a:pPr marL="342900" indent="-342900" algn="l">
              <a:buFont typeface="Arial" panose="020B0604020202020204" pitchFamily="34" charset="0"/>
              <a:buChar char="•"/>
            </a:pPr>
            <a:r>
              <a:rPr lang="de-DE" sz="2000" dirty="0">
                <a:latin typeface="fkGroteskNeue"/>
              </a:rPr>
              <a:t>Lernt</a:t>
            </a:r>
            <a:r>
              <a:rPr lang="de-DE" sz="2000" b="0" i="0" u="none" strike="noStrike" dirty="0">
                <a:effectLst/>
                <a:latin typeface="fkGroteskNeue"/>
              </a:rPr>
              <a:t> laufend aus neuen Daten und Interaktionen mit Nutzenden</a:t>
            </a:r>
          </a:p>
          <a:p>
            <a:pPr marL="342900" indent="-342900" algn="l">
              <a:buFont typeface="Arial" panose="020B0604020202020204" pitchFamily="34" charset="0"/>
              <a:buChar char="•"/>
            </a:pPr>
            <a:r>
              <a:rPr lang="de-DE" sz="2000" dirty="0"/>
              <a:t>KI basiert auf mathematischen Modellen und hat kein eigenes Wissen: </a:t>
            </a:r>
            <a:r>
              <a:rPr lang="de-DE" sz="2000" dirty="0">
                <a:solidFill>
                  <a:srgbClr val="C00000"/>
                </a:solidFill>
              </a:rPr>
              <a:t>Keine Wahrheiten, sondern nur Wahrscheinlichkeiten!</a:t>
            </a:r>
          </a:p>
          <a:p>
            <a:pPr marL="342900" indent="-342900" algn="l">
              <a:buFont typeface="Arial" panose="020B0604020202020204" pitchFamily="34" charset="0"/>
              <a:buChar char="•"/>
            </a:pPr>
            <a:r>
              <a:rPr lang="de-DE" sz="2000" dirty="0"/>
              <a:t>Probleme für die Informationslage [11]: </a:t>
            </a:r>
          </a:p>
          <a:p>
            <a:pPr marL="800100" lvl="1" indent="-342900" algn="l">
              <a:buFont typeface="Arial" panose="020B0604020202020204" pitchFamily="34" charset="0"/>
              <a:buChar char="•"/>
            </a:pPr>
            <a:r>
              <a:rPr lang="de-DE" sz="1600" dirty="0"/>
              <a:t>Qualität und Auswahl der Trainingsdaten</a:t>
            </a:r>
          </a:p>
          <a:p>
            <a:pPr marL="800100" lvl="1" indent="-342900" algn="l">
              <a:buFont typeface="Arial" panose="020B0604020202020204" pitchFamily="34" charset="0"/>
              <a:buChar char="•"/>
            </a:pPr>
            <a:r>
              <a:rPr lang="de-DE" sz="1600" dirty="0"/>
              <a:t>Begrenzte Themenabdeckung und Tiefe</a:t>
            </a:r>
          </a:p>
          <a:p>
            <a:pPr marL="800100" lvl="1" indent="-342900" algn="l">
              <a:buFont typeface="Arial" panose="020B0604020202020204" pitchFamily="34" charset="0"/>
              <a:buChar char="•"/>
            </a:pPr>
            <a:r>
              <a:rPr lang="de-DE" sz="1600" dirty="0"/>
              <a:t>Fehlerhafte oder erfundene Antworten</a:t>
            </a:r>
          </a:p>
          <a:p>
            <a:pPr marL="800100" lvl="1" indent="-342900" algn="l">
              <a:buFont typeface="Arial" panose="020B0604020202020204" pitchFamily="34" charset="0"/>
              <a:buChar char="•"/>
            </a:pPr>
            <a:r>
              <a:rPr lang="de-DE" sz="1600" dirty="0"/>
              <a:t>Datenschutz und Compliance</a:t>
            </a:r>
            <a:endParaRPr lang="de-DE" sz="1600" b="0" i="0" u="none" strike="noStrike" dirty="0">
              <a:effectLst/>
              <a:latin typeface="fkGroteskNeue"/>
            </a:endParaRPr>
          </a:p>
          <a:p>
            <a:pPr marL="342900" indent="-342900" algn="l">
              <a:buFont typeface="Arial" panose="020B0604020202020204" pitchFamily="34" charset="0"/>
              <a:buChar char="•"/>
            </a:pPr>
            <a:endParaRPr lang="de-DE" sz="2000" dirty="0"/>
          </a:p>
        </p:txBody>
      </p:sp>
      <p:sp>
        <p:nvSpPr>
          <p:cNvPr id="28" name="Rechteck 27">
            <a:extLst>
              <a:ext uri="{FF2B5EF4-FFF2-40B4-BE49-F238E27FC236}">
                <a16:creationId xmlns:a16="http://schemas.microsoft.com/office/drawing/2014/main" id="{EC8D1F0C-3CC0-958B-DC02-47CBC174349F}"/>
              </a:ext>
            </a:extLst>
          </p:cNvPr>
          <p:cNvSpPr/>
          <p:nvPr/>
        </p:nvSpPr>
        <p:spPr>
          <a:xfrm>
            <a:off x="7224697" y="4911008"/>
            <a:ext cx="3360149" cy="276999"/>
          </a:xfrm>
          <a:prstGeom prst="rect">
            <a:avLst/>
          </a:prstGeom>
        </p:spPr>
        <p:txBody>
          <a:bodyPr wrap="square">
            <a:spAutoFit/>
          </a:bodyPr>
          <a:lstStyle/>
          <a:p>
            <a:r>
              <a:rPr lang="de-DE" sz="1200" dirty="0"/>
              <a:t>Abb. 4: </a:t>
            </a:r>
            <a:r>
              <a:rPr lang="de-DE" sz="1200" dirty="0" err="1"/>
              <a:t>Soekia.GPT</a:t>
            </a:r>
            <a:r>
              <a:rPr lang="de-DE" sz="1200" dirty="0"/>
              <a:t>  (PH Schwyz) [10]</a:t>
            </a:r>
          </a:p>
        </p:txBody>
      </p:sp>
      <p:pic>
        <p:nvPicPr>
          <p:cNvPr id="3" name="Grafik 2">
            <a:extLst>
              <a:ext uri="{FF2B5EF4-FFF2-40B4-BE49-F238E27FC236}">
                <a16:creationId xmlns:a16="http://schemas.microsoft.com/office/drawing/2014/main" id="{4FFCFFF5-022C-A8E2-CAAC-BE64BA18E218}"/>
              </a:ext>
            </a:extLst>
          </p:cNvPr>
          <p:cNvPicPr>
            <a:picLocks noChangeAspect="1"/>
          </p:cNvPicPr>
          <p:nvPr/>
        </p:nvPicPr>
        <p:blipFill>
          <a:blip r:embed="rId5"/>
          <a:stretch>
            <a:fillRect/>
          </a:stretch>
        </p:blipFill>
        <p:spPr>
          <a:xfrm>
            <a:off x="7228956" y="2240504"/>
            <a:ext cx="4908180" cy="2612641"/>
          </a:xfrm>
          <a:prstGeom prst="rect">
            <a:avLst/>
          </a:prstGeom>
        </p:spPr>
      </p:pic>
      <p:pic>
        <p:nvPicPr>
          <p:cNvPr id="13" name="Grafik 12">
            <a:extLst>
              <a:ext uri="{FF2B5EF4-FFF2-40B4-BE49-F238E27FC236}">
                <a16:creationId xmlns:a16="http://schemas.microsoft.com/office/drawing/2014/main" id="{A9995B58-1202-1AB9-2D7C-E2B1F3EC4649}"/>
              </a:ext>
            </a:extLst>
          </p:cNvPr>
          <p:cNvPicPr>
            <a:picLocks noChangeAspect="1"/>
          </p:cNvPicPr>
          <p:nvPr/>
        </p:nvPicPr>
        <p:blipFill rotWithShape="1">
          <a:blip r:embed="rId6"/>
          <a:srcRect l="49118" t="22236" r="7329" b="26374"/>
          <a:stretch/>
        </p:blipFill>
        <p:spPr>
          <a:xfrm>
            <a:off x="9162290" y="1010750"/>
            <a:ext cx="2933975" cy="1184115"/>
          </a:xfrm>
          <a:prstGeom prst="rect">
            <a:avLst/>
          </a:prstGeom>
        </p:spPr>
      </p:pic>
      <p:sp>
        <p:nvSpPr>
          <p:cNvPr id="29" name="Rechteck 28">
            <a:extLst>
              <a:ext uri="{FF2B5EF4-FFF2-40B4-BE49-F238E27FC236}">
                <a16:creationId xmlns:a16="http://schemas.microsoft.com/office/drawing/2014/main" id="{BD7B8940-C63C-2F76-6634-1674B4647683}"/>
              </a:ext>
            </a:extLst>
          </p:cNvPr>
          <p:cNvSpPr/>
          <p:nvPr/>
        </p:nvSpPr>
        <p:spPr>
          <a:xfrm>
            <a:off x="597236" y="5456176"/>
            <a:ext cx="9557405" cy="646331"/>
          </a:xfrm>
          <a:prstGeom prst="rect">
            <a:avLst/>
          </a:prstGeom>
        </p:spPr>
        <p:txBody>
          <a:bodyPr wrap="square">
            <a:spAutoFit/>
          </a:bodyPr>
          <a:lstStyle/>
          <a:p>
            <a:endParaRPr lang="de-DE" sz="1200" dirty="0"/>
          </a:p>
          <a:p>
            <a:r>
              <a:rPr lang="de-DE" sz="1200" dirty="0"/>
              <a:t>[10] https://www.soekia.ch (letzter Zugriff: 14.4.2025)</a:t>
            </a:r>
          </a:p>
          <a:p>
            <a:r>
              <a:rPr lang="de-DE" sz="1200" dirty="0"/>
              <a:t>[11] https://www.ai-union.de/blog/wie-sie-peinliche-chatbot-fehler-vermeiden-können (letzter Zugriff: 14.4.2025) </a:t>
            </a:r>
          </a:p>
        </p:txBody>
      </p:sp>
      <p:sp>
        <p:nvSpPr>
          <p:cNvPr id="4" name="Untertitel 2">
            <a:extLst>
              <a:ext uri="{FF2B5EF4-FFF2-40B4-BE49-F238E27FC236}">
                <a16:creationId xmlns:a16="http://schemas.microsoft.com/office/drawing/2014/main" id="{1A20318C-1464-1457-78B1-24D5261ACD51}"/>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14</a:t>
            </a:r>
          </a:p>
        </p:txBody>
      </p:sp>
    </p:spTree>
    <p:extLst>
      <p:ext uri="{BB962C8B-B14F-4D97-AF65-F5344CB8AC3E}">
        <p14:creationId xmlns:p14="http://schemas.microsoft.com/office/powerpoint/2010/main" val="423210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C820F7F-AF93-EBDC-1E84-C4A763A0D46E}"/>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9C34A143-C982-14F6-A63B-6B21C146EF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1FEE40C8-2995-C9BB-7FC3-1434F6ECE768}"/>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A1E0D70C-E153-9884-8071-D005D5BF91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8F6FC27D-9DA4-7576-766E-DD9BEDB70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22761630-1005-527B-158E-2B32699B1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08763BFF-07F9-83D2-2FFB-B3E2B83C3DA7}"/>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522B0A1C-7D0B-01A2-DD6D-BE44194637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F33602AF-4687-3D73-5B80-A3881B6A667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D246FF77-2DD4-FD8A-1ACF-3F564B72C163}"/>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B81CAD05-EF5E-C7E7-82ED-291540E25A50}"/>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BDDD79FC-A311-31A3-FB58-1080D4863F68}"/>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883FB3DB-6DE9-30B5-EC61-DA210D79AC84}"/>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B0DC377A-23E6-5A4A-22F1-36F1736AED9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C8CF4A8D-6492-2959-C720-6E60C0DB9ED9}"/>
              </a:ext>
            </a:extLst>
          </p:cNvPr>
          <p:cNvSpPr/>
          <p:nvPr/>
        </p:nvSpPr>
        <p:spPr>
          <a:xfrm>
            <a:off x="597236" y="930522"/>
            <a:ext cx="5736699" cy="461665"/>
          </a:xfrm>
          <a:prstGeom prst="rect">
            <a:avLst/>
          </a:prstGeom>
        </p:spPr>
        <p:txBody>
          <a:bodyPr wrap="none">
            <a:spAutoFit/>
          </a:bodyPr>
          <a:lstStyle/>
          <a:p>
            <a:r>
              <a:rPr lang="de-DE" sz="2400" b="1" dirty="0"/>
              <a:t>2. Wie funktionieren KI-Sprachmodelle?</a:t>
            </a:r>
          </a:p>
        </p:txBody>
      </p:sp>
      <p:sp useBgFill="1">
        <p:nvSpPr>
          <p:cNvPr id="22" name="Inhaltsplatzhalter 8">
            <a:extLst>
              <a:ext uri="{FF2B5EF4-FFF2-40B4-BE49-F238E27FC236}">
                <a16:creationId xmlns:a16="http://schemas.microsoft.com/office/drawing/2014/main" id="{E3129940-EBBE-C5EF-E553-334612D5C35B}"/>
              </a:ext>
            </a:extLst>
          </p:cNvPr>
          <p:cNvSpPr txBox="1">
            <a:spLocks/>
          </p:cNvSpPr>
          <p:nvPr/>
        </p:nvSpPr>
        <p:spPr>
          <a:xfrm>
            <a:off x="597237" y="1555874"/>
            <a:ext cx="9842847" cy="444812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Probleme für die Informationslage [12]:</a:t>
            </a:r>
          </a:p>
          <a:p>
            <a:pPr algn="l"/>
            <a:r>
              <a:rPr lang="de-DE" sz="2000" dirty="0"/>
              <a:t>Lock-In-Problem: veraltete Muster und soziale Normen aus dem Internet als Grundlage, sozialer Wandel wird von KI nicht abgebildet</a:t>
            </a:r>
          </a:p>
          <a:p>
            <a:pPr algn="l"/>
            <a:r>
              <a:rPr lang="de-DE" sz="2000" dirty="0"/>
              <a:t>Common-Token-Bias: bezieht sich darauf, dass KI-Chatbots dazu neigen, häufig vorkommende Missverständnisse oder falsche Informationen zu wiederholen (zeigt Wiedergabe von Wahrscheinlichkeiten, keine Wahrheiten)</a:t>
            </a:r>
          </a:p>
          <a:p>
            <a:pPr algn="l"/>
            <a:r>
              <a:rPr lang="de-DE" sz="2000" dirty="0"/>
              <a:t>Soziale Ausgrenzung: Stereotype, Sprachauswahl, </a:t>
            </a:r>
          </a:p>
          <a:p>
            <a:pPr algn="l"/>
            <a:r>
              <a:rPr lang="de-DE" sz="2000" dirty="0"/>
              <a:t>Falschinformationen: Keine Verlässlichkeit von Aussagen – variiert mit jedem Prompt</a:t>
            </a:r>
          </a:p>
          <a:p>
            <a:pPr algn="l"/>
            <a:r>
              <a:rPr lang="de-DE" sz="2000" dirty="0"/>
              <a:t>Halluzination: falsche Informationen werden erzeugt und als sichere Wahrheit formuliert </a:t>
            </a:r>
          </a:p>
        </p:txBody>
      </p:sp>
      <p:sp>
        <p:nvSpPr>
          <p:cNvPr id="29" name="Rechteck 28">
            <a:extLst>
              <a:ext uri="{FF2B5EF4-FFF2-40B4-BE49-F238E27FC236}">
                <a16:creationId xmlns:a16="http://schemas.microsoft.com/office/drawing/2014/main" id="{B872E46C-8F0A-7767-B5C1-CA520D0BDDAF}"/>
              </a:ext>
            </a:extLst>
          </p:cNvPr>
          <p:cNvSpPr/>
          <p:nvPr/>
        </p:nvSpPr>
        <p:spPr>
          <a:xfrm>
            <a:off x="597236" y="5456176"/>
            <a:ext cx="9557405" cy="276999"/>
          </a:xfrm>
          <a:prstGeom prst="rect">
            <a:avLst/>
          </a:prstGeom>
        </p:spPr>
        <p:txBody>
          <a:bodyPr wrap="square">
            <a:spAutoFit/>
          </a:bodyPr>
          <a:lstStyle/>
          <a:p>
            <a:r>
              <a:rPr lang="de-DE" sz="1200" dirty="0"/>
              <a:t>[12] https://www.ai-union.de/blog/wie-sie-peinliche-chatbot-fehler-vermeiden-können (letzter Zugriff: 14.4.2025) </a:t>
            </a:r>
          </a:p>
        </p:txBody>
      </p:sp>
      <p:sp>
        <p:nvSpPr>
          <p:cNvPr id="3" name="Untertitel 2">
            <a:extLst>
              <a:ext uri="{FF2B5EF4-FFF2-40B4-BE49-F238E27FC236}">
                <a16:creationId xmlns:a16="http://schemas.microsoft.com/office/drawing/2014/main" id="{A788BC6D-739A-BED8-C7D9-D5AD4DF03BA0}"/>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15</a:t>
            </a:r>
          </a:p>
        </p:txBody>
      </p:sp>
    </p:spTree>
    <p:extLst>
      <p:ext uri="{BB962C8B-B14F-4D97-AF65-F5344CB8AC3E}">
        <p14:creationId xmlns:p14="http://schemas.microsoft.com/office/powerpoint/2010/main" val="3545634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C07C28-423B-533B-F7FD-7C2FDF785C20}"/>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B3A81CAD-01EA-1C09-C0F6-F3CBF889F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C206679E-0741-8270-3482-F17D406E4139}"/>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9701D937-8019-7A9E-D62A-8E9EF3821A9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0E0A294B-9A37-B6AF-E2DB-CA44725AEA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CF085295-E766-7BF8-FAC5-E6DBF961EE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3693BF2C-F4CD-A0E7-4EF8-481044C8BA9F}"/>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F3FFB82D-F891-C5C9-1273-693DCF76B3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33844747-2832-EA15-1EF7-ECF6F816BB4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5002DB57-E60F-924F-8327-6349D00DDA5B}"/>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E15188C5-9D9A-D7DD-F5E0-9E4B12026E2D}"/>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5D4EB511-120D-D083-4F8C-29B6C834B5B5}"/>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013E2C01-A51A-0CA2-0F1D-C683791BF509}"/>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C2983453-5D89-9572-F9B4-CC5553E3EBC0}"/>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0DD1F559-ACA5-C880-FF9F-04F4E1AE2049}"/>
              </a:ext>
            </a:extLst>
          </p:cNvPr>
          <p:cNvSpPr/>
          <p:nvPr/>
        </p:nvSpPr>
        <p:spPr>
          <a:xfrm>
            <a:off x="597236" y="930522"/>
            <a:ext cx="4703532" cy="461665"/>
          </a:xfrm>
          <a:prstGeom prst="rect">
            <a:avLst/>
          </a:prstGeom>
        </p:spPr>
        <p:txBody>
          <a:bodyPr wrap="none">
            <a:spAutoFit/>
          </a:bodyPr>
          <a:lstStyle/>
          <a:p>
            <a:r>
              <a:rPr lang="de-DE" sz="2400" b="1" dirty="0"/>
              <a:t>3. Sprachmodelle für die Schule </a:t>
            </a:r>
          </a:p>
        </p:txBody>
      </p:sp>
      <p:graphicFrame>
        <p:nvGraphicFramePr>
          <p:cNvPr id="4" name="Tabelle 3">
            <a:extLst>
              <a:ext uri="{FF2B5EF4-FFF2-40B4-BE49-F238E27FC236}">
                <a16:creationId xmlns:a16="http://schemas.microsoft.com/office/drawing/2014/main" id="{C745AF30-FBD1-9888-517F-7069758DE152}"/>
              </a:ext>
            </a:extLst>
          </p:cNvPr>
          <p:cNvGraphicFramePr>
            <a:graphicFrameLocks noGrp="1"/>
          </p:cNvGraphicFramePr>
          <p:nvPr>
            <p:extLst>
              <p:ext uri="{D42A27DB-BD31-4B8C-83A1-F6EECF244321}">
                <p14:modId xmlns:p14="http://schemas.microsoft.com/office/powerpoint/2010/main" val="3652085318"/>
              </p:ext>
            </p:extLst>
          </p:nvPr>
        </p:nvGraphicFramePr>
        <p:xfrm>
          <a:off x="1309545" y="1522537"/>
          <a:ext cx="8811664" cy="4790981"/>
        </p:xfrm>
        <a:graphic>
          <a:graphicData uri="http://schemas.openxmlformats.org/drawingml/2006/table">
            <a:tbl>
              <a:tblPr firstRow="1" bandRow="1">
                <a:tableStyleId>{7DF18680-E054-41AD-8BC1-D1AEF772440D}</a:tableStyleId>
              </a:tblPr>
              <a:tblGrid>
                <a:gridCol w="1082890">
                  <a:extLst>
                    <a:ext uri="{9D8B030D-6E8A-4147-A177-3AD203B41FA5}">
                      <a16:colId xmlns:a16="http://schemas.microsoft.com/office/drawing/2014/main" val="101006898"/>
                    </a:ext>
                  </a:extLst>
                </a:gridCol>
                <a:gridCol w="3060863">
                  <a:extLst>
                    <a:ext uri="{9D8B030D-6E8A-4147-A177-3AD203B41FA5}">
                      <a16:colId xmlns:a16="http://schemas.microsoft.com/office/drawing/2014/main" val="1265912355"/>
                    </a:ext>
                  </a:extLst>
                </a:gridCol>
                <a:gridCol w="2464994">
                  <a:extLst>
                    <a:ext uri="{9D8B030D-6E8A-4147-A177-3AD203B41FA5}">
                      <a16:colId xmlns:a16="http://schemas.microsoft.com/office/drawing/2014/main" val="3179686513"/>
                    </a:ext>
                  </a:extLst>
                </a:gridCol>
                <a:gridCol w="2202917">
                  <a:extLst>
                    <a:ext uri="{9D8B030D-6E8A-4147-A177-3AD203B41FA5}">
                      <a16:colId xmlns:a16="http://schemas.microsoft.com/office/drawing/2014/main" val="1008662646"/>
                    </a:ext>
                  </a:extLst>
                </a:gridCol>
              </a:tblGrid>
              <a:tr h="1096422">
                <a:tc>
                  <a:txBody>
                    <a:bodyPr/>
                    <a:lstStyle/>
                    <a:p>
                      <a:r>
                        <a:rPr lang="de-DE" sz="1800" b="1" dirty="0">
                          <a:solidFill>
                            <a:schemeClr val="tx1"/>
                          </a:solidFill>
                        </a:rPr>
                        <a:t>Name</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1" dirty="0" err="1">
                          <a:solidFill>
                            <a:schemeClr val="tx1"/>
                          </a:solidFill>
                        </a:rPr>
                        <a:t>ChatGPT</a:t>
                      </a:r>
                      <a:r>
                        <a:rPr lang="de-DE" sz="1800" b="0" dirty="0">
                          <a:solidFill>
                            <a:schemeClr val="tx1"/>
                          </a:solidFill>
                        </a:rPr>
                        <a:t> (Open AI) </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1" dirty="0">
                          <a:solidFill>
                            <a:schemeClr val="tx1"/>
                          </a:solidFill>
                        </a:rPr>
                        <a:t>Microsoft Copilot </a:t>
                      </a:r>
                      <a:r>
                        <a:rPr lang="de-DE" sz="1800" b="0" dirty="0">
                          <a:solidFill>
                            <a:schemeClr val="tx1"/>
                          </a:solidFill>
                        </a:rPr>
                        <a:t>(basiert auf </a:t>
                      </a:r>
                      <a:r>
                        <a:rPr lang="de-DE" sz="1800" b="0" dirty="0" err="1">
                          <a:solidFill>
                            <a:schemeClr val="tx1"/>
                          </a:solidFill>
                        </a:rPr>
                        <a:t>ChatGPT</a:t>
                      </a:r>
                      <a:r>
                        <a:rPr lang="de-DE" sz="1800" b="0" dirty="0">
                          <a:solidFill>
                            <a:schemeClr val="tx1"/>
                          </a:solidFill>
                        </a:rPr>
                        <a:t> 4, DALL-E 3 und Bing </a:t>
                      </a:r>
                      <a:r>
                        <a:rPr lang="de-DE" sz="1800" b="0" dirty="0" err="1">
                          <a:solidFill>
                            <a:schemeClr val="tx1"/>
                          </a:solidFill>
                        </a:rPr>
                        <a:t>DeepSearch</a:t>
                      </a:r>
                      <a:r>
                        <a:rPr lang="de-DE" sz="1800" b="0" dirty="0">
                          <a:solidFill>
                            <a:schemeClr val="tx1"/>
                          </a:solidFill>
                        </a:rPr>
                        <a:t>)</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1" dirty="0" err="1">
                          <a:solidFill>
                            <a:schemeClr val="tx1"/>
                          </a:solidFill>
                        </a:rPr>
                        <a:t>Perplexity</a:t>
                      </a:r>
                      <a:r>
                        <a:rPr lang="de-DE" sz="1800" b="1" dirty="0">
                          <a:solidFill>
                            <a:schemeClr val="tx1"/>
                          </a:solidFill>
                        </a:rPr>
                        <a:t> AI </a:t>
                      </a:r>
                      <a:r>
                        <a:rPr lang="de-DE" sz="1800" b="0" dirty="0">
                          <a:solidFill>
                            <a:schemeClr val="tx1"/>
                          </a:solidFill>
                        </a:rPr>
                        <a:t>(basiert auf </a:t>
                      </a:r>
                      <a:r>
                        <a:rPr lang="de-DE" sz="1800" b="0" dirty="0" err="1">
                          <a:solidFill>
                            <a:schemeClr val="tx1"/>
                          </a:solidFill>
                        </a:rPr>
                        <a:t>ChatGPT</a:t>
                      </a:r>
                      <a:r>
                        <a:rPr lang="de-DE" sz="1800" b="0" dirty="0">
                          <a:solidFill>
                            <a:schemeClr val="tx1"/>
                          </a:solidFill>
                        </a:rPr>
                        <a:t> 4 und Claude 3) </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extLst>
                  <a:ext uri="{0D108BD9-81ED-4DB2-BD59-A6C34878D82A}">
                    <a16:rowId xmlns:a16="http://schemas.microsoft.com/office/drawing/2014/main" val="1216783726"/>
                  </a:ext>
                </a:extLst>
              </a:tr>
              <a:tr h="676181">
                <a:tc>
                  <a:txBody>
                    <a:bodyPr/>
                    <a:lstStyle/>
                    <a:p>
                      <a:r>
                        <a:rPr lang="de-DE" sz="1800" b="1" dirty="0">
                          <a:solidFill>
                            <a:schemeClr val="tx1"/>
                          </a:solidFill>
                        </a:rPr>
                        <a:t>Zugriff</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0" dirty="0">
                          <a:solidFill>
                            <a:schemeClr val="tx1"/>
                          </a:solidFill>
                        </a:rPr>
                        <a:t>Zugriff ohne Anmeldung auf begrenzten Chat</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Zugriff ohne</a:t>
                      </a:r>
                      <a:r>
                        <a:rPr lang="de-DE" sz="1800" b="0" baseline="0" dirty="0">
                          <a:solidFill>
                            <a:schemeClr val="tx1"/>
                          </a:solidFill>
                        </a:rPr>
                        <a:t> Anmeldung</a:t>
                      </a:r>
                      <a:endParaRPr lang="de-DE" sz="18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Zugriff ohne Anmeldung</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extLst>
                  <a:ext uri="{0D108BD9-81ED-4DB2-BD59-A6C34878D82A}">
                    <a16:rowId xmlns:a16="http://schemas.microsoft.com/office/drawing/2014/main" val="318876128"/>
                  </a:ext>
                </a:extLst>
              </a:tr>
              <a:tr h="1341446">
                <a:tc>
                  <a:txBody>
                    <a:bodyPr/>
                    <a:lstStyle/>
                    <a:p>
                      <a:r>
                        <a:rPr lang="de-DE" sz="1800" b="1" dirty="0">
                          <a:solidFill>
                            <a:schemeClr val="tx1"/>
                          </a:solidFill>
                        </a:rPr>
                        <a:t>Ziel</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0" dirty="0">
                          <a:solidFill>
                            <a:schemeClr val="tx1"/>
                          </a:solidFill>
                        </a:rPr>
                        <a:t>Persönlicher Begleiter beim Erledigen von Aufgaben</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Suchassistent für Bing</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KI-unterstütze Suchmaschine mit aktuellen Referenzen und Bildern</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extLst>
                  <a:ext uri="{0D108BD9-81ED-4DB2-BD59-A6C34878D82A}">
                    <a16:rowId xmlns:a16="http://schemas.microsoft.com/office/drawing/2014/main" val="2367421496"/>
                  </a:ext>
                </a:extLst>
              </a:tr>
              <a:tr h="12908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1" dirty="0">
                          <a:solidFill>
                            <a:schemeClr val="tx1"/>
                          </a:solidFill>
                        </a:rPr>
                        <a:t>Einsatz in der Schule</a:t>
                      </a:r>
                    </a:p>
                    <a:p>
                      <a:endParaRPr lang="de-DE" sz="1800" b="1"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F9686"/>
                    </a:solidFill>
                  </a:tcPr>
                </a:tc>
                <a:tc>
                  <a:txBody>
                    <a:bodyPr/>
                    <a:lstStyle/>
                    <a:p>
                      <a:r>
                        <a:rPr lang="de-DE" sz="1800" b="0" dirty="0">
                          <a:solidFill>
                            <a:schemeClr val="tx1"/>
                          </a:solidFill>
                        </a:rPr>
                        <a:t>Eigene Accounts sind aufgrund der Anmeldung für Lernende nicht erlaubt, Offline-Version auf eigenem Server möglich</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Zugriff</a:t>
                      </a:r>
                      <a:r>
                        <a:rPr lang="de-DE" sz="1800" b="0" baseline="0" dirty="0">
                          <a:solidFill>
                            <a:schemeClr val="tx1"/>
                          </a:solidFill>
                        </a:rPr>
                        <a:t> übers Browserfenster</a:t>
                      </a:r>
                      <a:endParaRPr lang="de-DE" sz="1800" b="0" dirty="0">
                        <a:solidFill>
                          <a:schemeClr val="tx1"/>
                        </a:solidFill>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tc>
                  <a:txBody>
                    <a:bodyPr/>
                    <a:lstStyle/>
                    <a:p>
                      <a:r>
                        <a:rPr lang="de-DE" sz="1800" b="0" dirty="0">
                          <a:solidFill>
                            <a:schemeClr val="tx1"/>
                          </a:solidFill>
                        </a:rPr>
                        <a:t>Zugriff übers Browserfenster</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DEEDE3">
                        <a:alpha val="38039"/>
                      </a:srgbClr>
                    </a:solidFill>
                  </a:tcPr>
                </a:tc>
                <a:extLst>
                  <a:ext uri="{0D108BD9-81ED-4DB2-BD59-A6C34878D82A}">
                    <a16:rowId xmlns:a16="http://schemas.microsoft.com/office/drawing/2014/main" val="3935770098"/>
                  </a:ext>
                </a:extLst>
              </a:tr>
            </a:tbl>
          </a:graphicData>
        </a:graphic>
      </p:graphicFrame>
      <p:sp>
        <p:nvSpPr>
          <p:cNvPr id="3" name="Untertitel 2">
            <a:extLst>
              <a:ext uri="{FF2B5EF4-FFF2-40B4-BE49-F238E27FC236}">
                <a16:creationId xmlns:a16="http://schemas.microsoft.com/office/drawing/2014/main" id="{73EB13FA-136E-51E1-C2AE-25341F2E22D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16</a:t>
            </a:r>
          </a:p>
        </p:txBody>
      </p:sp>
    </p:spTree>
    <p:extLst>
      <p:ext uri="{BB962C8B-B14F-4D97-AF65-F5344CB8AC3E}">
        <p14:creationId xmlns:p14="http://schemas.microsoft.com/office/powerpoint/2010/main" val="1180684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6D38FDD-83C0-CB68-00F4-B8A5EAB8A57A}"/>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2B42FB49-23AE-AA6B-DEB9-12663F604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97440A91-FBF7-30B6-C212-5D6129E7CAE1}"/>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D2158C9E-AD96-524D-5C2A-70A16B585B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6BD55498-F0B6-A26A-491B-C94AB4F9CE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7EE9ED1D-F471-2980-C560-DF9AD50672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8BD0F30B-E95D-C2C7-3C13-817A6840C44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BBCE765D-2865-E356-AFBA-F1FA3EC9D4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20BDA2D4-F14B-3A2B-8D60-F38825A02CE2}"/>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955A5AA-C00B-1750-44EC-CCCE285236B5}"/>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4A1F3BE-6CD0-FD69-54FC-A83BFDCE486F}"/>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B3705245-0A07-405D-72C2-3B4DB95CCF2E}"/>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AA91499E-F72F-E883-5E87-9524822EBB0C}"/>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3E6DE6DA-2381-9FD8-E59D-D5CF65F5E722}"/>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CFAE2217-10CF-7B55-F457-25A445034BFF}"/>
              </a:ext>
            </a:extLst>
          </p:cNvPr>
          <p:cNvSpPr/>
          <p:nvPr/>
        </p:nvSpPr>
        <p:spPr>
          <a:xfrm>
            <a:off x="597236" y="930522"/>
            <a:ext cx="4703532" cy="461665"/>
          </a:xfrm>
          <a:prstGeom prst="rect">
            <a:avLst/>
          </a:prstGeom>
        </p:spPr>
        <p:txBody>
          <a:bodyPr wrap="none">
            <a:spAutoFit/>
          </a:bodyPr>
          <a:lstStyle/>
          <a:p>
            <a:r>
              <a:rPr lang="de-DE" sz="2400" b="1" dirty="0"/>
              <a:t>3. Sprachmodelle für die Schule </a:t>
            </a:r>
          </a:p>
        </p:txBody>
      </p:sp>
      <p:pic>
        <p:nvPicPr>
          <p:cNvPr id="12" name="Grafik 11" descr="Ein Bild, das Text, Software, Website, Webseite enthält.&#10;&#10;KI-generierte Inhalte können fehlerhaft sein.">
            <a:extLst>
              <a:ext uri="{FF2B5EF4-FFF2-40B4-BE49-F238E27FC236}">
                <a16:creationId xmlns:a16="http://schemas.microsoft.com/office/drawing/2014/main" id="{30B88445-8BDF-E6B6-D0D2-F2F59B634C5C}"/>
              </a:ext>
            </a:extLst>
          </p:cNvPr>
          <p:cNvPicPr>
            <a:picLocks noChangeAspect="1"/>
          </p:cNvPicPr>
          <p:nvPr/>
        </p:nvPicPr>
        <p:blipFill>
          <a:blip r:embed="rId5"/>
          <a:stretch>
            <a:fillRect/>
          </a:stretch>
        </p:blipFill>
        <p:spPr>
          <a:xfrm>
            <a:off x="419533" y="1806815"/>
            <a:ext cx="8699642" cy="4177084"/>
          </a:xfrm>
          <a:prstGeom prst="rect">
            <a:avLst/>
          </a:prstGeom>
        </p:spPr>
      </p:pic>
      <p:pic>
        <p:nvPicPr>
          <p:cNvPr id="14" name="Grafik 13" descr="Ein Bild, das Grafiken, Muster, Schrift, Grafikdesign enthält.&#10;&#10;KI-generierte Inhalte können fehlerhaft sein.">
            <a:extLst>
              <a:ext uri="{FF2B5EF4-FFF2-40B4-BE49-F238E27FC236}">
                <a16:creationId xmlns:a16="http://schemas.microsoft.com/office/drawing/2014/main" id="{A0272BDC-5BC5-70CC-007C-711B64B9C85B}"/>
              </a:ext>
            </a:extLst>
          </p:cNvPr>
          <p:cNvPicPr>
            <a:picLocks noChangeAspect="1"/>
          </p:cNvPicPr>
          <p:nvPr/>
        </p:nvPicPr>
        <p:blipFill>
          <a:blip r:embed="rId6"/>
          <a:stretch>
            <a:fillRect/>
          </a:stretch>
        </p:blipFill>
        <p:spPr>
          <a:xfrm>
            <a:off x="9338411" y="2302978"/>
            <a:ext cx="2630432" cy="2630432"/>
          </a:xfrm>
          <a:prstGeom prst="rect">
            <a:avLst/>
          </a:prstGeom>
        </p:spPr>
      </p:pic>
      <p:sp>
        <p:nvSpPr>
          <p:cNvPr id="3" name="Untertitel 2">
            <a:extLst>
              <a:ext uri="{FF2B5EF4-FFF2-40B4-BE49-F238E27FC236}">
                <a16:creationId xmlns:a16="http://schemas.microsoft.com/office/drawing/2014/main" id="{941FEBA2-FB2C-97FC-D259-906BE02066E9}"/>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17</a:t>
            </a:r>
          </a:p>
        </p:txBody>
      </p:sp>
    </p:spTree>
    <p:extLst>
      <p:ext uri="{BB962C8B-B14F-4D97-AF65-F5344CB8AC3E}">
        <p14:creationId xmlns:p14="http://schemas.microsoft.com/office/powerpoint/2010/main" val="33673576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b="1"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2734595" cy="461665"/>
          </a:xfrm>
          <a:prstGeom prst="rect">
            <a:avLst/>
          </a:prstGeom>
        </p:spPr>
        <p:txBody>
          <a:bodyPr wrap="none">
            <a:spAutoFit/>
          </a:bodyPr>
          <a:lstStyle/>
          <a:p>
            <a:r>
              <a:rPr lang="de-DE" sz="2400" b="1" dirty="0"/>
              <a:t>3. </a:t>
            </a:r>
            <a:r>
              <a:rPr lang="de-DE" sz="2400" b="1" dirty="0" err="1"/>
              <a:t>Do‘s</a:t>
            </a:r>
            <a:r>
              <a:rPr lang="de-DE" sz="2400" b="1" dirty="0"/>
              <a:t> and Don‘ts</a:t>
            </a:r>
          </a:p>
        </p:txBody>
      </p:sp>
      <p:sp>
        <p:nvSpPr>
          <p:cNvPr id="12" name="Inhaltsplatzhalter 8">
            <a:extLst>
              <a:ext uri="{FF2B5EF4-FFF2-40B4-BE49-F238E27FC236}">
                <a16:creationId xmlns:a16="http://schemas.microsoft.com/office/drawing/2014/main" id="{71C23D33-A0F6-2AC1-B023-11804C5E72C0}"/>
              </a:ext>
            </a:extLst>
          </p:cNvPr>
          <p:cNvSpPr txBox="1">
            <a:spLocks/>
          </p:cNvSpPr>
          <p:nvPr/>
        </p:nvSpPr>
        <p:spPr bwMode="white">
          <a:xfrm>
            <a:off x="642635" y="1634350"/>
            <a:ext cx="7485366"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Nicht als Ersatz für Suchmaschinen nutzen:</a:t>
            </a:r>
            <a:endParaRPr lang="de-DE" sz="2000" dirty="0"/>
          </a:p>
        </p:txBody>
      </p:sp>
      <p:sp>
        <p:nvSpPr>
          <p:cNvPr id="3" name="Untertitel 2">
            <a:extLst>
              <a:ext uri="{FF2B5EF4-FFF2-40B4-BE49-F238E27FC236}">
                <a16:creationId xmlns:a16="http://schemas.microsoft.com/office/drawing/2014/main" id="{F34C17AA-79A8-E246-EA8A-DA83FE0176A0}"/>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20</a:t>
            </a:r>
          </a:p>
        </p:txBody>
      </p:sp>
      <p:pic>
        <p:nvPicPr>
          <p:cNvPr id="15" name="Grafik 14">
            <a:extLst>
              <a:ext uri="{FF2B5EF4-FFF2-40B4-BE49-F238E27FC236}">
                <a16:creationId xmlns:a16="http://schemas.microsoft.com/office/drawing/2014/main" id="{64F38E52-9A49-49A1-6156-62E925BACD52}"/>
              </a:ext>
            </a:extLst>
          </p:cNvPr>
          <p:cNvPicPr>
            <a:picLocks noChangeAspect="1"/>
          </p:cNvPicPr>
          <p:nvPr/>
        </p:nvPicPr>
        <p:blipFill>
          <a:blip r:embed="rId5"/>
          <a:stretch>
            <a:fillRect/>
          </a:stretch>
        </p:blipFill>
        <p:spPr>
          <a:xfrm>
            <a:off x="1211609" y="2761593"/>
            <a:ext cx="2325706" cy="2325706"/>
          </a:xfrm>
          <a:prstGeom prst="rect">
            <a:avLst/>
          </a:prstGeom>
        </p:spPr>
      </p:pic>
      <p:sp>
        <p:nvSpPr>
          <p:cNvPr id="16" name="Textfeld 15">
            <a:extLst>
              <a:ext uri="{FF2B5EF4-FFF2-40B4-BE49-F238E27FC236}">
                <a16:creationId xmlns:a16="http://schemas.microsoft.com/office/drawing/2014/main" id="{61F25A03-7A25-774F-70FE-BC9821086F0E}"/>
              </a:ext>
            </a:extLst>
          </p:cNvPr>
          <p:cNvSpPr txBox="1"/>
          <p:nvPr/>
        </p:nvSpPr>
        <p:spPr>
          <a:xfrm>
            <a:off x="1964533" y="5122100"/>
            <a:ext cx="1828800" cy="369332"/>
          </a:xfrm>
          <a:prstGeom prst="rect">
            <a:avLst/>
          </a:prstGeom>
          <a:noFill/>
        </p:spPr>
        <p:txBody>
          <a:bodyPr wrap="square" rtlCol="0">
            <a:spAutoFit/>
          </a:bodyPr>
          <a:lstStyle/>
          <a:p>
            <a:pPr algn="l"/>
            <a:r>
              <a:rPr lang="de-DE" dirty="0"/>
              <a:t>0,3 Wh</a:t>
            </a:r>
          </a:p>
        </p:txBody>
      </p:sp>
      <p:pic>
        <p:nvPicPr>
          <p:cNvPr id="14" name="Grafik 13">
            <a:extLst>
              <a:ext uri="{FF2B5EF4-FFF2-40B4-BE49-F238E27FC236}">
                <a16:creationId xmlns:a16="http://schemas.microsoft.com/office/drawing/2014/main" id="{09132109-B171-49FB-B0D9-890E35BFA279}"/>
              </a:ext>
            </a:extLst>
          </p:cNvPr>
          <p:cNvPicPr>
            <a:picLocks noChangeAspect="1"/>
          </p:cNvPicPr>
          <p:nvPr/>
        </p:nvPicPr>
        <p:blipFill>
          <a:blip r:embed="rId6"/>
          <a:stretch>
            <a:fillRect/>
          </a:stretch>
        </p:blipFill>
        <p:spPr>
          <a:xfrm>
            <a:off x="6771216" y="2761593"/>
            <a:ext cx="2325705" cy="2325705"/>
          </a:xfrm>
          <a:prstGeom prst="rect">
            <a:avLst/>
          </a:prstGeom>
        </p:spPr>
      </p:pic>
      <p:sp>
        <p:nvSpPr>
          <p:cNvPr id="18" name="Textfeld 17">
            <a:extLst>
              <a:ext uri="{FF2B5EF4-FFF2-40B4-BE49-F238E27FC236}">
                <a16:creationId xmlns:a16="http://schemas.microsoft.com/office/drawing/2014/main" id="{BC38BE9C-0812-4716-EED8-AA83B688A8C9}"/>
              </a:ext>
            </a:extLst>
          </p:cNvPr>
          <p:cNvSpPr txBox="1"/>
          <p:nvPr/>
        </p:nvSpPr>
        <p:spPr>
          <a:xfrm>
            <a:off x="7412361" y="5177714"/>
            <a:ext cx="1828800" cy="369332"/>
          </a:xfrm>
          <a:prstGeom prst="rect">
            <a:avLst/>
          </a:prstGeom>
          <a:noFill/>
        </p:spPr>
        <p:txBody>
          <a:bodyPr wrap="square" rtlCol="0">
            <a:spAutoFit/>
          </a:bodyPr>
          <a:lstStyle/>
          <a:p>
            <a:pPr algn="l"/>
            <a:r>
              <a:rPr lang="de-DE" dirty="0"/>
              <a:t>2,9 Wh</a:t>
            </a:r>
          </a:p>
        </p:txBody>
      </p:sp>
      <p:sp>
        <p:nvSpPr>
          <p:cNvPr id="19" name="Textfeld 18">
            <a:extLst>
              <a:ext uri="{FF2B5EF4-FFF2-40B4-BE49-F238E27FC236}">
                <a16:creationId xmlns:a16="http://schemas.microsoft.com/office/drawing/2014/main" id="{2BB9AFDB-2905-4690-AC78-C9FC8039C85D}"/>
              </a:ext>
            </a:extLst>
          </p:cNvPr>
          <p:cNvSpPr txBox="1"/>
          <p:nvPr/>
        </p:nvSpPr>
        <p:spPr>
          <a:xfrm>
            <a:off x="7097684" y="5469944"/>
            <a:ext cx="2617816" cy="646331"/>
          </a:xfrm>
          <a:prstGeom prst="rect">
            <a:avLst/>
          </a:prstGeom>
          <a:noFill/>
        </p:spPr>
        <p:txBody>
          <a:bodyPr wrap="square" rtlCol="0">
            <a:spAutoFit/>
          </a:bodyPr>
          <a:lstStyle/>
          <a:p>
            <a:pPr algn="l"/>
            <a:r>
              <a:rPr lang="de-DE" dirty="0"/>
              <a:t>+ erhöhter Wasserverbrauch</a:t>
            </a:r>
          </a:p>
        </p:txBody>
      </p:sp>
    </p:spTree>
    <p:extLst>
      <p:ext uri="{BB962C8B-B14F-4D97-AF65-F5344CB8AC3E}">
        <p14:creationId xmlns:p14="http://schemas.microsoft.com/office/powerpoint/2010/main" val="3010002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2734595" cy="461665"/>
          </a:xfrm>
          <a:prstGeom prst="rect">
            <a:avLst/>
          </a:prstGeom>
        </p:spPr>
        <p:txBody>
          <a:bodyPr wrap="none">
            <a:spAutoFit/>
          </a:bodyPr>
          <a:lstStyle/>
          <a:p>
            <a:r>
              <a:rPr lang="de-DE" sz="2400" b="1" dirty="0"/>
              <a:t>3. </a:t>
            </a:r>
            <a:r>
              <a:rPr lang="de-DE" sz="2400" b="1" dirty="0" err="1"/>
              <a:t>Do‘s</a:t>
            </a:r>
            <a:r>
              <a:rPr lang="de-DE" sz="2400" b="1" dirty="0"/>
              <a:t> and Don‘ts</a:t>
            </a:r>
          </a:p>
        </p:txBody>
      </p:sp>
      <p:sp>
        <p:nvSpPr>
          <p:cNvPr id="12" name="Inhaltsplatzhalter 8">
            <a:extLst>
              <a:ext uri="{FF2B5EF4-FFF2-40B4-BE49-F238E27FC236}">
                <a16:creationId xmlns:a16="http://schemas.microsoft.com/office/drawing/2014/main" id="{71C23D33-A0F6-2AC1-B023-11804C5E72C0}"/>
              </a:ext>
            </a:extLst>
          </p:cNvPr>
          <p:cNvSpPr txBox="1">
            <a:spLocks/>
          </p:cNvSpPr>
          <p:nvPr/>
        </p:nvSpPr>
        <p:spPr bwMode="white">
          <a:xfrm>
            <a:off x="642635" y="1634350"/>
            <a:ext cx="7485366"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Vorschlag: Entwurf unserer Didaktik (noch in Diskussion)</a:t>
            </a:r>
            <a:endParaRPr lang="de-DE" sz="2000" dirty="0"/>
          </a:p>
        </p:txBody>
      </p:sp>
      <p:sp>
        <p:nvSpPr>
          <p:cNvPr id="3" name="Untertitel 2">
            <a:extLst>
              <a:ext uri="{FF2B5EF4-FFF2-40B4-BE49-F238E27FC236}">
                <a16:creationId xmlns:a16="http://schemas.microsoft.com/office/drawing/2014/main" id="{F34C17AA-79A8-E246-EA8A-DA83FE0176A0}"/>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20</a:t>
            </a:r>
          </a:p>
        </p:txBody>
      </p:sp>
      <p:pic>
        <p:nvPicPr>
          <p:cNvPr id="4" name="Grafik 3">
            <a:extLst>
              <a:ext uri="{FF2B5EF4-FFF2-40B4-BE49-F238E27FC236}">
                <a16:creationId xmlns:a16="http://schemas.microsoft.com/office/drawing/2014/main" id="{E87A3984-F04D-10EA-D6FB-402E33DB1150}"/>
              </a:ext>
            </a:extLst>
          </p:cNvPr>
          <p:cNvPicPr>
            <a:picLocks noChangeAspect="1"/>
          </p:cNvPicPr>
          <p:nvPr/>
        </p:nvPicPr>
        <p:blipFill>
          <a:blip r:embed="rId5"/>
          <a:stretch>
            <a:fillRect/>
          </a:stretch>
        </p:blipFill>
        <p:spPr>
          <a:xfrm>
            <a:off x="2081503" y="2071701"/>
            <a:ext cx="5422080" cy="4750129"/>
          </a:xfrm>
          <a:prstGeom prst="rect">
            <a:avLst/>
          </a:prstGeom>
        </p:spPr>
      </p:pic>
    </p:spTree>
    <p:extLst>
      <p:ext uri="{BB962C8B-B14F-4D97-AF65-F5344CB8AC3E}">
        <p14:creationId xmlns:p14="http://schemas.microsoft.com/office/powerpoint/2010/main" val="28180219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3. </a:t>
            </a:r>
            <a:r>
              <a:rPr lang="en-US" sz="4400" kern="1200" dirty="0" err="1">
                <a:solidFill>
                  <a:srgbClr val="FFFFFF"/>
                </a:solidFill>
                <a:latin typeface="+mj-lt"/>
                <a:ea typeface="+mj-ea"/>
                <a:cs typeface="+mj-cs"/>
              </a:rPr>
              <a:t>Übersicht</a:t>
            </a:r>
            <a:r>
              <a:rPr lang="en-US" sz="4400" kern="1200" dirty="0">
                <a:solidFill>
                  <a:srgbClr val="FFFFFF"/>
                </a:solidFill>
                <a:latin typeface="+mj-lt"/>
                <a:ea typeface="+mj-ea"/>
                <a:cs typeface="+mj-cs"/>
              </a:rPr>
              <a:t> KI-Chatbots </a:t>
            </a: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2734595" cy="461665"/>
          </a:xfrm>
          <a:prstGeom prst="rect">
            <a:avLst/>
          </a:prstGeom>
        </p:spPr>
        <p:txBody>
          <a:bodyPr wrap="none">
            <a:spAutoFit/>
          </a:bodyPr>
          <a:lstStyle/>
          <a:p>
            <a:r>
              <a:rPr lang="de-DE" sz="2400" b="1" dirty="0"/>
              <a:t>3. </a:t>
            </a:r>
            <a:r>
              <a:rPr lang="de-DE" sz="2400" b="1" dirty="0" err="1"/>
              <a:t>Do‘s</a:t>
            </a:r>
            <a:r>
              <a:rPr lang="de-DE" sz="2400" b="1" dirty="0"/>
              <a:t> and Don‘ts</a:t>
            </a:r>
          </a:p>
        </p:txBody>
      </p:sp>
      <p:sp>
        <p:nvSpPr>
          <p:cNvPr id="12" name="Inhaltsplatzhalter 8">
            <a:extLst>
              <a:ext uri="{FF2B5EF4-FFF2-40B4-BE49-F238E27FC236}">
                <a16:creationId xmlns:a16="http://schemas.microsoft.com/office/drawing/2014/main" id="{71C23D33-A0F6-2AC1-B023-11804C5E72C0}"/>
              </a:ext>
            </a:extLst>
          </p:cNvPr>
          <p:cNvSpPr txBox="1">
            <a:spLocks/>
          </p:cNvSpPr>
          <p:nvPr/>
        </p:nvSpPr>
        <p:spPr bwMode="white">
          <a:xfrm>
            <a:off x="642635" y="1634350"/>
            <a:ext cx="7485366"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Einsatz im Unterricht</a:t>
            </a:r>
            <a:endParaRPr lang="de-DE" sz="2000" dirty="0"/>
          </a:p>
        </p:txBody>
      </p:sp>
      <p:pic>
        <p:nvPicPr>
          <p:cNvPr id="3" name="Grafik 2">
            <a:extLst>
              <a:ext uri="{FF2B5EF4-FFF2-40B4-BE49-F238E27FC236}">
                <a16:creationId xmlns:a16="http://schemas.microsoft.com/office/drawing/2014/main" id="{8C6A65A3-8CAA-8FAB-0CCB-4C4CB919F146}"/>
              </a:ext>
            </a:extLst>
          </p:cNvPr>
          <p:cNvPicPr>
            <a:picLocks noChangeAspect="1"/>
          </p:cNvPicPr>
          <p:nvPr/>
        </p:nvPicPr>
        <p:blipFill>
          <a:blip r:embed="rId5"/>
          <a:stretch>
            <a:fillRect/>
          </a:stretch>
        </p:blipFill>
        <p:spPr>
          <a:xfrm>
            <a:off x="391071" y="2220066"/>
            <a:ext cx="7894489" cy="3381167"/>
          </a:xfrm>
          <a:prstGeom prst="rect">
            <a:avLst/>
          </a:prstGeom>
        </p:spPr>
      </p:pic>
      <p:pic>
        <p:nvPicPr>
          <p:cNvPr id="13" name="Grafik 12">
            <a:extLst>
              <a:ext uri="{FF2B5EF4-FFF2-40B4-BE49-F238E27FC236}">
                <a16:creationId xmlns:a16="http://schemas.microsoft.com/office/drawing/2014/main" id="{D12B7A8C-FCD8-41E7-18EA-4F0B9C2C04CF}"/>
              </a:ext>
            </a:extLst>
          </p:cNvPr>
          <p:cNvPicPr>
            <a:picLocks noChangeAspect="1"/>
          </p:cNvPicPr>
          <p:nvPr/>
        </p:nvPicPr>
        <p:blipFill>
          <a:blip r:embed="rId6"/>
          <a:stretch>
            <a:fillRect/>
          </a:stretch>
        </p:blipFill>
        <p:spPr>
          <a:xfrm>
            <a:off x="8835033" y="1466095"/>
            <a:ext cx="2393892" cy="3381167"/>
          </a:xfrm>
          <a:prstGeom prst="rect">
            <a:avLst/>
          </a:prstGeom>
        </p:spPr>
      </p:pic>
      <p:sp>
        <p:nvSpPr>
          <p:cNvPr id="15" name="Rechteck 14">
            <a:extLst>
              <a:ext uri="{FF2B5EF4-FFF2-40B4-BE49-F238E27FC236}">
                <a16:creationId xmlns:a16="http://schemas.microsoft.com/office/drawing/2014/main" id="{9EAAD7BB-E91C-D9FA-14E1-E1A53113B6E5}"/>
              </a:ext>
            </a:extLst>
          </p:cNvPr>
          <p:cNvSpPr/>
          <p:nvPr/>
        </p:nvSpPr>
        <p:spPr>
          <a:xfrm>
            <a:off x="597236" y="5498508"/>
            <a:ext cx="9557405" cy="276999"/>
          </a:xfrm>
          <a:prstGeom prst="rect">
            <a:avLst/>
          </a:prstGeom>
        </p:spPr>
        <p:txBody>
          <a:bodyPr wrap="square">
            <a:spAutoFit/>
          </a:bodyPr>
          <a:lstStyle/>
          <a:p>
            <a:r>
              <a:rPr lang="de-DE" sz="1200" dirty="0"/>
              <a:t>[13] Joscha Falck, KI-Leitfaden für den Unterricht, https://</a:t>
            </a:r>
            <a:r>
              <a:rPr lang="de-DE" sz="1200" dirty="0" err="1"/>
              <a:t>joschafalck.de</a:t>
            </a:r>
            <a:r>
              <a:rPr lang="de-DE" sz="1200" dirty="0"/>
              <a:t>/</a:t>
            </a:r>
            <a:r>
              <a:rPr lang="de-DE" sz="1200" dirty="0" err="1"/>
              <a:t>ki-leitfaden</a:t>
            </a:r>
            <a:r>
              <a:rPr lang="de-DE" sz="1200" dirty="0"/>
              <a:t>/ (letzter Zugriff: 14.4.2025) </a:t>
            </a:r>
          </a:p>
        </p:txBody>
      </p:sp>
      <p:sp>
        <p:nvSpPr>
          <p:cNvPr id="19" name="Rechteck 18" descr="Head with Gears">
            <a:extLst>
              <a:ext uri="{FF2B5EF4-FFF2-40B4-BE49-F238E27FC236}">
                <a16:creationId xmlns:a16="http://schemas.microsoft.com/office/drawing/2014/main" id="{A6BB7EAE-CD1F-2C90-D45F-D2D27136DBB4}"/>
              </a:ext>
            </a:extLst>
          </p:cNvPr>
          <p:cNvSpPr/>
          <p:nvPr/>
        </p:nvSpPr>
        <p:spPr>
          <a:xfrm>
            <a:off x="3779598" y="984645"/>
            <a:ext cx="1002356" cy="952439"/>
          </a:xfrm>
          <a:prstGeom prst="rect">
            <a:avLst/>
          </a:prstGeom>
          <a: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endParaRPr lang="de-DE"/>
          </a:p>
        </p:txBody>
      </p:sp>
      <p:sp>
        <p:nvSpPr>
          <p:cNvPr id="14" name="Rechteck 13">
            <a:extLst>
              <a:ext uri="{FF2B5EF4-FFF2-40B4-BE49-F238E27FC236}">
                <a16:creationId xmlns:a16="http://schemas.microsoft.com/office/drawing/2014/main" id="{29BD9503-8ADF-B1A5-ADB7-0CC835CCF939}"/>
              </a:ext>
            </a:extLst>
          </p:cNvPr>
          <p:cNvSpPr/>
          <p:nvPr/>
        </p:nvSpPr>
        <p:spPr>
          <a:xfrm>
            <a:off x="8835033" y="4911008"/>
            <a:ext cx="1749813" cy="276999"/>
          </a:xfrm>
          <a:prstGeom prst="rect">
            <a:avLst/>
          </a:prstGeom>
        </p:spPr>
        <p:txBody>
          <a:bodyPr wrap="square">
            <a:spAutoFit/>
          </a:bodyPr>
          <a:lstStyle/>
          <a:p>
            <a:r>
              <a:rPr lang="de-DE" sz="1200" dirty="0"/>
              <a:t>Abb. 6 [14]</a:t>
            </a:r>
          </a:p>
        </p:txBody>
      </p:sp>
      <p:sp>
        <p:nvSpPr>
          <p:cNvPr id="16" name="Untertitel 2">
            <a:extLst>
              <a:ext uri="{FF2B5EF4-FFF2-40B4-BE49-F238E27FC236}">
                <a16:creationId xmlns:a16="http://schemas.microsoft.com/office/drawing/2014/main" id="{D7986EF1-25BD-A118-9A5B-2FA2CB6BAA3F}"/>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21</a:t>
            </a:r>
          </a:p>
        </p:txBody>
      </p:sp>
    </p:spTree>
    <p:extLst>
      <p:ext uri="{BB962C8B-B14F-4D97-AF65-F5344CB8AC3E}">
        <p14:creationId xmlns:p14="http://schemas.microsoft.com/office/powerpoint/2010/main" val="354297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57D9C6-1D40-1F7C-F5DD-1C9FA7830950}"/>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1929F093-B5B7-D1B9-EE1A-79E225934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60C5FC2E-A2EF-0931-0ED9-B0F96F8ED0CC}"/>
              </a:ext>
            </a:extLst>
          </p:cNvPr>
          <p:cNvSpPr txBox="1">
            <a:spLocks/>
          </p:cNvSpPr>
          <p:nvPr/>
        </p:nvSpPr>
        <p:spPr>
          <a:xfrm>
            <a:off x="242910" y="1959030"/>
            <a:ext cx="4626709" cy="4762201"/>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spcAft>
                <a:spcPts val="600"/>
              </a:spcAft>
            </a:pPr>
            <a:r>
              <a:rPr lang="en-US" dirty="0" err="1">
                <a:solidFill>
                  <a:srgbClr val="FFFFFF"/>
                </a:solidFill>
              </a:rPr>
              <a:t>Vorstellungs-runde</a:t>
            </a:r>
            <a:endParaRPr lang="en-US" kern="1200" dirty="0">
              <a:solidFill>
                <a:srgbClr val="FFFFFF"/>
              </a:solidFill>
              <a:latin typeface="+mj-lt"/>
              <a:ea typeface="+mj-ea"/>
              <a:cs typeface="+mj-cs"/>
            </a:endParaRPr>
          </a:p>
        </p:txBody>
      </p:sp>
      <p:cxnSp>
        <p:nvCxnSpPr>
          <p:cNvPr id="29" name="Straight Connector 28">
            <a:extLst>
              <a:ext uri="{FF2B5EF4-FFF2-40B4-BE49-F238E27FC236}">
                <a16:creationId xmlns:a16="http://schemas.microsoft.com/office/drawing/2014/main" id="{E8DA4466-E3E7-6543-C92D-5DD7F9F4758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9" name="Grafik 8" descr="Ein Bild, das Text, Screenshot, Schrift, Grafiken enthält.&#10;&#10;KI-generierte Inhalte können fehlerhaft sein.">
            <a:extLst>
              <a:ext uri="{FF2B5EF4-FFF2-40B4-BE49-F238E27FC236}">
                <a16:creationId xmlns:a16="http://schemas.microsoft.com/office/drawing/2014/main" id="{24449593-0F66-DEFA-F28C-68186F94CDA8}"/>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3C8FBDC-76AB-9DD1-4891-CA1EA3AB03D1}"/>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FAF4922A-A10D-A3ED-9721-8D1EAC69B833}"/>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13" name="Ring 12">
            <a:extLst>
              <a:ext uri="{FF2B5EF4-FFF2-40B4-BE49-F238E27FC236}">
                <a16:creationId xmlns:a16="http://schemas.microsoft.com/office/drawing/2014/main" id="{A519C4D6-24AB-1A15-460B-FE872DDF531A}"/>
              </a:ext>
            </a:extLst>
          </p:cNvPr>
          <p:cNvSpPr/>
          <p:nvPr/>
        </p:nvSpPr>
        <p:spPr>
          <a:xfrm>
            <a:off x="1305772" y="3139965"/>
            <a:ext cx="151536" cy="151537"/>
          </a:xfrm>
          <a:prstGeom prst="donut">
            <a:avLst>
              <a:gd name="adj" fmla="val 1115"/>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15" name="Plus 14">
            <a:extLst>
              <a:ext uri="{FF2B5EF4-FFF2-40B4-BE49-F238E27FC236}">
                <a16:creationId xmlns:a16="http://schemas.microsoft.com/office/drawing/2014/main" id="{C229FAA4-F2DA-64C0-40D5-00313BD02AED}"/>
              </a:ext>
            </a:extLst>
          </p:cNvPr>
          <p:cNvSpPr/>
          <p:nvPr/>
        </p:nvSpPr>
        <p:spPr>
          <a:xfrm>
            <a:off x="1288833" y="700833"/>
            <a:ext cx="185413" cy="196580"/>
          </a:xfrm>
          <a:prstGeom prst="mathPlus">
            <a:avLst>
              <a:gd name="adj1" fmla="val 0"/>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bg1"/>
              </a:solidFill>
            </a:endParaRPr>
          </a:p>
        </p:txBody>
      </p:sp>
      <p:sp>
        <p:nvSpPr>
          <p:cNvPr id="17" name="Oval 16">
            <a:extLst>
              <a:ext uri="{FF2B5EF4-FFF2-40B4-BE49-F238E27FC236}">
                <a16:creationId xmlns:a16="http://schemas.microsoft.com/office/drawing/2014/main" id="{CBCAABA7-17A8-6812-702D-2A407CE63EEC}"/>
              </a:ext>
            </a:extLst>
          </p:cNvPr>
          <p:cNvSpPr/>
          <p:nvPr/>
        </p:nvSpPr>
        <p:spPr>
          <a:xfrm>
            <a:off x="754966" y="1660418"/>
            <a:ext cx="146957" cy="149306"/>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 name="Untertitel 2">
            <a:extLst>
              <a:ext uri="{FF2B5EF4-FFF2-40B4-BE49-F238E27FC236}">
                <a16:creationId xmlns:a16="http://schemas.microsoft.com/office/drawing/2014/main" id="{9E42E9FF-9FCC-BEBB-7D2C-D9A33BBF9285}"/>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2</a:t>
            </a:r>
          </a:p>
        </p:txBody>
      </p:sp>
      <p:sp>
        <p:nvSpPr>
          <p:cNvPr id="18" name="Inhaltsplatzhalter 5">
            <a:extLst>
              <a:ext uri="{FF2B5EF4-FFF2-40B4-BE49-F238E27FC236}">
                <a16:creationId xmlns:a16="http://schemas.microsoft.com/office/drawing/2014/main" id="{C0D6461D-68F2-733C-4079-20874C1A82E0}"/>
              </a:ext>
            </a:extLst>
          </p:cNvPr>
          <p:cNvSpPr txBox="1">
            <a:spLocks/>
          </p:cNvSpPr>
          <p:nvPr/>
        </p:nvSpPr>
        <p:spPr>
          <a:xfrm>
            <a:off x="5792994" y="2194560"/>
            <a:ext cx="4867856" cy="449150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l">
              <a:buFont typeface="+mj-lt"/>
              <a:buAutoNum type="arabicPeriod"/>
            </a:pPr>
            <a:r>
              <a:rPr lang="en-US" kern="1200" dirty="0">
                <a:solidFill>
                  <a:srgbClr val="FFFFFF"/>
                </a:solidFill>
                <a:latin typeface="+mn-lt"/>
                <a:ea typeface="+mn-ea"/>
                <a:cs typeface="+mn-cs"/>
              </a:rPr>
              <a:t>Name</a:t>
            </a:r>
            <a:endParaRPr lang="en-US" dirty="0">
              <a:solidFill>
                <a:srgbClr val="FFFFFF"/>
              </a:solidFill>
            </a:endParaRPr>
          </a:p>
          <a:p>
            <a:pPr marL="571500" indent="-571500" algn="l">
              <a:buFont typeface="+mj-lt"/>
              <a:buAutoNum type="arabicPeriod"/>
            </a:pPr>
            <a:r>
              <a:rPr lang="en-US" kern="1200" dirty="0">
                <a:solidFill>
                  <a:srgbClr val="FFFFFF"/>
                </a:solidFill>
                <a:latin typeface="+mn-lt"/>
                <a:ea typeface="+mn-ea"/>
                <a:cs typeface="+mn-cs"/>
              </a:rPr>
              <a:t>Schule &amp; </a:t>
            </a:r>
            <a:r>
              <a:rPr lang="en-US" kern="1200" dirty="0" err="1">
                <a:solidFill>
                  <a:srgbClr val="FFFFFF"/>
                </a:solidFill>
                <a:latin typeface="+mn-lt"/>
                <a:ea typeface="+mn-ea"/>
                <a:cs typeface="+mn-cs"/>
              </a:rPr>
              <a:t>Fächer</a:t>
            </a:r>
            <a:endParaRPr lang="en-US" kern="1200" dirty="0">
              <a:solidFill>
                <a:srgbClr val="FFFFFF"/>
              </a:solidFill>
              <a:latin typeface="+mn-lt"/>
              <a:ea typeface="+mn-ea"/>
              <a:cs typeface="+mn-cs"/>
            </a:endParaRPr>
          </a:p>
          <a:p>
            <a:pPr marL="571500" indent="-571500" algn="l">
              <a:buFont typeface="+mj-lt"/>
              <a:buAutoNum type="arabicPeriod"/>
            </a:pPr>
            <a:r>
              <a:rPr lang="en-US" dirty="0" err="1">
                <a:solidFill>
                  <a:srgbClr val="FFFFFF"/>
                </a:solidFill>
              </a:rPr>
              <a:t>Welche</a:t>
            </a:r>
            <a:r>
              <a:rPr lang="en-US" dirty="0">
                <a:solidFill>
                  <a:srgbClr val="FFFFFF"/>
                </a:solidFill>
              </a:rPr>
              <a:t> </a:t>
            </a:r>
            <a:r>
              <a:rPr lang="en-US" dirty="0" err="1">
                <a:solidFill>
                  <a:srgbClr val="FFFFFF"/>
                </a:solidFill>
              </a:rPr>
              <a:t>Erwartungen</a:t>
            </a:r>
            <a:r>
              <a:rPr lang="en-US" dirty="0">
                <a:solidFill>
                  <a:srgbClr val="FFFFFF"/>
                </a:solidFill>
              </a:rPr>
              <a:t> </a:t>
            </a:r>
            <a:r>
              <a:rPr lang="en-US" dirty="0" err="1">
                <a:solidFill>
                  <a:srgbClr val="FFFFFF"/>
                </a:solidFill>
              </a:rPr>
              <a:t>haben</a:t>
            </a:r>
            <a:r>
              <a:rPr lang="en-US" dirty="0">
                <a:solidFill>
                  <a:srgbClr val="FFFFFF"/>
                </a:solidFill>
              </a:rPr>
              <a:t> Sie an die </a:t>
            </a:r>
            <a:r>
              <a:rPr lang="en-US" dirty="0" err="1">
                <a:solidFill>
                  <a:srgbClr val="FFFFFF"/>
                </a:solidFill>
              </a:rPr>
              <a:t>Fortbildung</a:t>
            </a:r>
            <a:r>
              <a:rPr lang="en-US" dirty="0">
                <a:solidFill>
                  <a:srgbClr val="FFFFFF"/>
                </a:solidFill>
              </a:rPr>
              <a:t>?</a:t>
            </a:r>
            <a:endParaRPr lang="en-US" kern="1200" dirty="0">
              <a:solidFill>
                <a:srgbClr val="FFFFFF"/>
              </a:solidFill>
              <a:latin typeface="+mn-lt"/>
              <a:ea typeface="+mn-ea"/>
              <a:cs typeface="+mn-cs"/>
            </a:endParaRPr>
          </a:p>
          <a:p>
            <a:pPr marL="571500" indent="-571500" algn="l">
              <a:buFont typeface="+mj-lt"/>
              <a:buAutoNum type="arabicPeriod"/>
            </a:pPr>
            <a:endParaRPr lang="en-US" kern="1200" dirty="0">
              <a:solidFill>
                <a:srgbClr val="FFFFFF"/>
              </a:solidFill>
              <a:latin typeface="+mn-lt"/>
              <a:ea typeface="+mn-ea"/>
              <a:cs typeface="+mn-cs"/>
            </a:endParaRPr>
          </a:p>
          <a:p>
            <a:pPr marL="571500" indent="-571500" algn="l">
              <a:buFont typeface="+mj-lt"/>
              <a:buAutoNum type="arabicPeriod"/>
            </a:pPr>
            <a:endParaRPr lang="en-US" kern="1200" dirty="0">
              <a:solidFill>
                <a:srgbClr val="FFFFFF"/>
              </a:solidFill>
              <a:latin typeface="+mn-lt"/>
              <a:ea typeface="+mn-ea"/>
              <a:cs typeface="+mn-cs"/>
            </a:endParaRPr>
          </a:p>
        </p:txBody>
      </p:sp>
      <p:pic>
        <p:nvPicPr>
          <p:cNvPr id="3" name="Grafik 2" descr="Chat mit einfarbiger Füllung">
            <a:extLst>
              <a:ext uri="{FF2B5EF4-FFF2-40B4-BE49-F238E27FC236}">
                <a16:creationId xmlns:a16="http://schemas.microsoft.com/office/drawing/2014/main" id="{CE8A4A48-E704-C726-5D5D-6EA89E46D3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903190" y="1412318"/>
            <a:ext cx="1073523" cy="1073523"/>
          </a:xfrm>
          <a:prstGeom prst="rect">
            <a:avLst/>
          </a:prstGeom>
        </p:spPr>
      </p:pic>
    </p:spTree>
    <p:extLst>
      <p:ext uri="{BB962C8B-B14F-4D97-AF65-F5344CB8AC3E}">
        <p14:creationId xmlns:p14="http://schemas.microsoft.com/office/powerpoint/2010/main" val="3216059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B27FE2-6990-2238-8899-CF5CEE77B6CA}"/>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7080ABAE-A5D0-7AF3-9EDD-EF05DB9CC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D402A6DE-7672-BCE5-158D-D5EE26AA243B}"/>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600" kern="1200" dirty="0" err="1">
                <a:solidFill>
                  <a:srgbClr val="FFFFFF"/>
                </a:solidFill>
                <a:latin typeface="+mj-lt"/>
                <a:ea typeface="+mj-ea"/>
                <a:cs typeface="+mj-cs"/>
              </a:rPr>
              <a:t>Einsatz</a:t>
            </a:r>
            <a:r>
              <a:rPr lang="en-US" sz="5600" kern="1200" dirty="0">
                <a:solidFill>
                  <a:srgbClr val="FFFFFF"/>
                </a:solidFill>
                <a:latin typeface="+mj-lt"/>
                <a:ea typeface="+mj-ea"/>
                <a:cs typeface="+mj-cs"/>
              </a:rPr>
              <a:t> von KI-Chatbots </a:t>
            </a:r>
            <a:r>
              <a:rPr lang="en-US" sz="5600" kern="1200" dirty="0" err="1">
                <a:solidFill>
                  <a:srgbClr val="FFFFFF"/>
                </a:solidFill>
                <a:latin typeface="+mj-lt"/>
                <a:ea typeface="+mj-ea"/>
                <a:cs typeface="+mj-cs"/>
              </a:rPr>
              <a:t>mit</a:t>
            </a:r>
            <a:r>
              <a:rPr lang="en-US" sz="5600" kern="1200" dirty="0">
                <a:solidFill>
                  <a:srgbClr val="FFFFFF"/>
                </a:solidFill>
                <a:latin typeface="+mj-lt"/>
                <a:ea typeface="+mj-ea"/>
                <a:cs typeface="+mj-cs"/>
              </a:rPr>
              <a:t> </a:t>
            </a:r>
            <a:r>
              <a:rPr lang="en-US" sz="5600" kern="1200" dirty="0" err="1">
                <a:solidFill>
                  <a:srgbClr val="FFFFFF"/>
                </a:solidFill>
                <a:latin typeface="+mj-lt"/>
                <a:ea typeface="+mj-ea"/>
                <a:cs typeface="+mj-cs"/>
              </a:rPr>
              <a:t>Lerngruppen</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88037CF6-56CC-05B9-E52F-12BF601C0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45805DA6-A98A-61A7-C4EC-B8552B9D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AB1C07BD-5A70-FE66-4FD9-A9B5FE876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F1687071-8949-8E5E-BA17-87752A416A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0744FB9B-A718-0D72-2290-4D8CBAD67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1483BE77-E6F8-2862-50E0-BEB56BEBB1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30C56CAB-9983-D00C-CF68-521CB21AD3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2E70EA63-4DC0-BA91-718E-17EF8CCADE3D}"/>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C9101EF7-FDE9-619F-5F39-2A31DD0953F3}"/>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8A5B74EB-8E95-047E-5D60-3A39204C2D14}"/>
              </a:ext>
            </a:extLst>
          </p:cNvPr>
          <p:cNvPicPr>
            <a:picLocks noChangeAspect="1"/>
          </p:cNvPicPr>
          <p:nvPr/>
        </p:nvPicPr>
        <p:blipFill>
          <a:blip r:embed="rId4"/>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9E07CD27-A0CB-16B2-19CB-D9B6FBA1054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22</a:t>
            </a:r>
          </a:p>
        </p:txBody>
      </p:sp>
    </p:spTree>
    <p:extLst>
      <p:ext uri="{BB962C8B-B14F-4D97-AF65-F5344CB8AC3E}">
        <p14:creationId xmlns:p14="http://schemas.microsoft.com/office/powerpoint/2010/main" val="2479421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393B06-DF86-BD0C-E1F8-1E6FB6736B8E}"/>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D41DFAD9-D6C8-35E1-403E-431A451086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9E0FF3E-D717-3151-68DD-0233B39E984A}"/>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384E0245-D741-2C81-69FC-B189EB0F15A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697F5175-2D2E-D470-732E-4399678799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F8B335A2-C3AE-9DAC-9F6F-CC12C05BD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2BF6D94B-B57C-2BB0-8E14-5302422EB1F2}"/>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39D0B356-1533-C297-D0A9-328D135B4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D8FEEB49-5B10-C5D9-CA20-15D026C3D971}"/>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3DF29218-AB94-6EEA-5699-F53E1A147FE0}"/>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67191771-170C-2B7F-B8A8-0176DA16CB6F}"/>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F8F205CD-A240-4FC1-63EA-E9D17DF160BD}"/>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77A01109-6661-97AC-6465-B84C556007FC}"/>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E07A405-20A5-8435-757C-6933BE3E0FA4}"/>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1ECADD69-B64F-D4A2-D225-A55D0201F93B}"/>
              </a:ext>
            </a:extLst>
          </p:cNvPr>
          <p:cNvSpPr/>
          <p:nvPr/>
        </p:nvSpPr>
        <p:spPr>
          <a:xfrm>
            <a:off x="597236" y="930522"/>
            <a:ext cx="8700395" cy="461665"/>
          </a:xfrm>
          <a:prstGeom prst="rect">
            <a:avLst/>
          </a:prstGeom>
        </p:spPr>
        <p:txBody>
          <a:bodyPr wrap="none">
            <a:spAutoFit/>
          </a:bodyPr>
          <a:lstStyle/>
          <a:p>
            <a:r>
              <a:rPr lang="de-DE" sz="2400" b="1" dirty="0"/>
              <a:t>Informationsbewertung bei KI-Chatbots im Chemieunterricht</a:t>
            </a:r>
          </a:p>
        </p:txBody>
      </p:sp>
      <p:sp useBgFill="1">
        <p:nvSpPr>
          <p:cNvPr id="22" name="Inhaltsplatzhalter 8">
            <a:extLst>
              <a:ext uri="{FF2B5EF4-FFF2-40B4-BE49-F238E27FC236}">
                <a16:creationId xmlns:a16="http://schemas.microsoft.com/office/drawing/2014/main" id="{C8D6CA49-B20A-6007-07FB-FC98DD383CB7}"/>
              </a:ext>
            </a:extLst>
          </p:cNvPr>
          <p:cNvSpPr txBox="1">
            <a:spLocks/>
          </p:cNvSpPr>
          <p:nvPr/>
        </p:nvSpPr>
        <p:spPr>
          <a:xfrm>
            <a:off x="597237" y="1555874"/>
            <a:ext cx="5782542"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de-DE" sz="1600" dirty="0">
              <a:latin typeface="ArialMT"/>
            </a:endParaRPr>
          </a:p>
        </p:txBody>
      </p:sp>
      <p:sp>
        <p:nvSpPr>
          <p:cNvPr id="23" name="Rechteck 22">
            <a:extLst>
              <a:ext uri="{FF2B5EF4-FFF2-40B4-BE49-F238E27FC236}">
                <a16:creationId xmlns:a16="http://schemas.microsoft.com/office/drawing/2014/main" id="{7BF5508F-EB65-3375-0354-350D31BFDEA5}"/>
              </a:ext>
            </a:extLst>
          </p:cNvPr>
          <p:cNvSpPr/>
          <p:nvPr/>
        </p:nvSpPr>
        <p:spPr>
          <a:xfrm>
            <a:off x="597236" y="5820696"/>
            <a:ext cx="9842848" cy="461665"/>
          </a:xfrm>
          <a:prstGeom prst="rect">
            <a:avLst/>
          </a:prstGeom>
        </p:spPr>
        <p:txBody>
          <a:bodyPr wrap="square">
            <a:spAutoFit/>
          </a:bodyPr>
          <a:lstStyle/>
          <a:p>
            <a:r>
              <a:rPr lang="de-DE" sz="1200" dirty="0"/>
              <a:t>[14] Falck, J. (2023), Lernen und KI, https://</a:t>
            </a:r>
            <a:r>
              <a:rPr lang="de-DE" sz="1200" dirty="0" err="1"/>
              <a:t>joschafalck.de</a:t>
            </a:r>
            <a:r>
              <a:rPr lang="de-DE" sz="1200" dirty="0"/>
              <a:t>/lernen-und-</a:t>
            </a:r>
            <a:r>
              <a:rPr lang="de-DE" sz="1200" dirty="0" err="1"/>
              <a:t>ki</a:t>
            </a:r>
            <a:r>
              <a:rPr lang="de-DE" sz="1200" dirty="0"/>
              <a:t>/ (letzter Zugriff: 1.4.2025)</a:t>
            </a:r>
          </a:p>
          <a:p>
            <a:endParaRPr lang="de-DE" sz="1200" dirty="0"/>
          </a:p>
        </p:txBody>
      </p:sp>
      <p:pic>
        <p:nvPicPr>
          <p:cNvPr id="3" name="Grafik 2" descr="Ein Bild, das Schwarz, Dunkelheit enthält.&#10;&#10;KI-generierte Inhalte können fehlerhaft sein.">
            <a:extLst>
              <a:ext uri="{FF2B5EF4-FFF2-40B4-BE49-F238E27FC236}">
                <a16:creationId xmlns:a16="http://schemas.microsoft.com/office/drawing/2014/main" id="{6C0AB9D2-D4B3-7953-9AB4-AC35A9CE5639}"/>
              </a:ext>
            </a:extLst>
          </p:cNvPr>
          <p:cNvPicPr>
            <a:picLocks noChangeAspect="1"/>
          </p:cNvPicPr>
          <p:nvPr/>
        </p:nvPicPr>
        <p:blipFill>
          <a:blip r:embed="rId5"/>
          <a:stretch>
            <a:fillRect/>
          </a:stretch>
        </p:blipFill>
        <p:spPr>
          <a:xfrm>
            <a:off x="10508794" y="3122676"/>
            <a:ext cx="1661769" cy="1661769"/>
          </a:xfrm>
          <a:prstGeom prst="rect">
            <a:avLst/>
          </a:prstGeom>
        </p:spPr>
      </p:pic>
      <p:sp>
        <p:nvSpPr>
          <p:cNvPr id="4" name="Textfeld 3">
            <a:extLst>
              <a:ext uri="{FF2B5EF4-FFF2-40B4-BE49-F238E27FC236}">
                <a16:creationId xmlns:a16="http://schemas.microsoft.com/office/drawing/2014/main" id="{26CAA4BD-0F7E-0B57-4769-82F66D4F6413}"/>
              </a:ext>
            </a:extLst>
          </p:cNvPr>
          <p:cNvSpPr txBox="1"/>
          <p:nvPr/>
        </p:nvSpPr>
        <p:spPr>
          <a:xfrm>
            <a:off x="10950324" y="4448462"/>
            <a:ext cx="947695" cy="523220"/>
          </a:xfrm>
          <a:prstGeom prst="rect">
            <a:avLst/>
          </a:prstGeom>
          <a:noFill/>
        </p:spPr>
        <p:txBody>
          <a:bodyPr wrap="none" rtlCol="0">
            <a:spAutoFit/>
          </a:bodyPr>
          <a:lstStyle/>
          <a:p>
            <a:r>
              <a:rPr lang="de-DE" sz="2800" dirty="0">
                <a:latin typeface="Liquid Crystal" pitchFamily="2" charset="0"/>
              </a:rPr>
              <a:t>I-KICC</a:t>
            </a:r>
          </a:p>
        </p:txBody>
      </p:sp>
      <p:pic>
        <p:nvPicPr>
          <p:cNvPr id="1026" name="Picture 2">
            <a:extLst>
              <a:ext uri="{FF2B5EF4-FFF2-40B4-BE49-F238E27FC236}">
                <a16:creationId xmlns:a16="http://schemas.microsoft.com/office/drawing/2014/main" id="{08CD27C0-7D17-39A8-A46A-520539229D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8413" y="1330763"/>
            <a:ext cx="4427464" cy="4427464"/>
          </a:xfrm>
          <a:prstGeom prst="rect">
            <a:avLst/>
          </a:prstGeom>
          <a:noFill/>
          <a:extLst>
            <a:ext uri="{909E8E84-426E-40DD-AFC4-6F175D3DCCD1}">
              <a14:hiddenFill xmlns:a14="http://schemas.microsoft.com/office/drawing/2010/main">
                <a:solidFill>
                  <a:srgbClr val="FFFFFF"/>
                </a:solidFill>
              </a14:hiddenFill>
            </a:ext>
          </a:extLst>
        </p:spPr>
      </p:pic>
      <p:sp>
        <p:nvSpPr>
          <p:cNvPr id="13" name="Rechteck 12">
            <a:extLst>
              <a:ext uri="{FF2B5EF4-FFF2-40B4-BE49-F238E27FC236}">
                <a16:creationId xmlns:a16="http://schemas.microsoft.com/office/drawing/2014/main" id="{6BC41B05-CB1C-4003-F8BB-456E18F81DCC}"/>
              </a:ext>
            </a:extLst>
          </p:cNvPr>
          <p:cNvSpPr/>
          <p:nvPr/>
        </p:nvSpPr>
        <p:spPr>
          <a:xfrm>
            <a:off x="7713889" y="5369475"/>
            <a:ext cx="2405250" cy="461665"/>
          </a:xfrm>
          <a:prstGeom prst="rect">
            <a:avLst/>
          </a:prstGeom>
        </p:spPr>
        <p:txBody>
          <a:bodyPr wrap="square">
            <a:spAutoFit/>
          </a:bodyPr>
          <a:lstStyle/>
          <a:p>
            <a:r>
              <a:rPr lang="de-DE" sz="1200" dirty="0"/>
              <a:t>Abb. 7:  Fünf Dimensionen für den Unterricht [9]</a:t>
            </a:r>
          </a:p>
        </p:txBody>
      </p:sp>
      <p:sp>
        <p:nvSpPr>
          <p:cNvPr id="14" name="Untertitel 2">
            <a:extLst>
              <a:ext uri="{FF2B5EF4-FFF2-40B4-BE49-F238E27FC236}">
                <a16:creationId xmlns:a16="http://schemas.microsoft.com/office/drawing/2014/main" id="{15A94948-4FB8-1D59-C68A-BDDC9281BF49}"/>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23</a:t>
            </a:r>
          </a:p>
        </p:txBody>
      </p:sp>
    </p:spTree>
    <p:extLst>
      <p:ext uri="{BB962C8B-B14F-4D97-AF65-F5344CB8AC3E}">
        <p14:creationId xmlns:p14="http://schemas.microsoft.com/office/powerpoint/2010/main" val="1340733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393B06-DF86-BD0C-E1F8-1E6FB6736B8E}"/>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D41DFAD9-D6C8-35E1-403E-431A451086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9E0FF3E-D717-3151-68DD-0233B39E984A}"/>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384E0245-D741-2C81-69FC-B189EB0F15A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697F5175-2D2E-D470-732E-4399678799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F8B335A2-C3AE-9DAC-9F6F-CC12C05BDB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2BF6D94B-B57C-2BB0-8E14-5302422EB1F2}"/>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39D0B356-1533-C297-D0A9-328D135B43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D8FEEB49-5B10-C5D9-CA20-15D026C3D971}"/>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3DF29218-AB94-6EEA-5699-F53E1A147FE0}"/>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67191771-170C-2B7F-B8A8-0176DA16CB6F}"/>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F8F205CD-A240-4FC1-63EA-E9D17DF160BD}"/>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77A01109-6661-97AC-6465-B84C556007FC}"/>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E07A405-20A5-8435-757C-6933BE3E0FA4}"/>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1ECADD69-B64F-D4A2-D225-A55D0201F93B}"/>
              </a:ext>
            </a:extLst>
          </p:cNvPr>
          <p:cNvSpPr/>
          <p:nvPr/>
        </p:nvSpPr>
        <p:spPr>
          <a:xfrm>
            <a:off x="597236" y="930522"/>
            <a:ext cx="7454285" cy="461665"/>
          </a:xfrm>
          <a:prstGeom prst="rect">
            <a:avLst/>
          </a:prstGeom>
        </p:spPr>
        <p:txBody>
          <a:bodyPr wrap="none">
            <a:spAutoFit/>
          </a:bodyPr>
          <a:lstStyle/>
          <a:p>
            <a:r>
              <a:rPr lang="de-DE" sz="2400" b="1" dirty="0"/>
              <a:t>Grenzen der Künstlichen Intelligenz im Fach Chemie</a:t>
            </a:r>
          </a:p>
        </p:txBody>
      </p:sp>
      <p:sp useBgFill="1">
        <p:nvSpPr>
          <p:cNvPr id="22" name="Inhaltsplatzhalter 8">
            <a:extLst>
              <a:ext uri="{FF2B5EF4-FFF2-40B4-BE49-F238E27FC236}">
                <a16:creationId xmlns:a16="http://schemas.microsoft.com/office/drawing/2014/main" id="{C8D6CA49-B20A-6007-07FB-FC98DD383CB7}"/>
              </a:ext>
            </a:extLst>
          </p:cNvPr>
          <p:cNvSpPr txBox="1">
            <a:spLocks/>
          </p:cNvSpPr>
          <p:nvPr/>
        </p:nvSpPr>
        <p:spPr>
          <a:xfrm>
            <a:off x="597237" y="1555874"/>
            <a:ext cx="5782542"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de-DE" sz="1600" dirty="0">
              <a:latin typeface="ArialMT"/>
            </a:endParaRPr>
          </a:p>
        </p:txBody>
      </p:sp>
      <p:pic>
        <p:nvPicPr>
          <p:cNvPr id="3" name="Grafik 2" descr="Ein Bild, das Schwarz, Dunkelheit enthält.&#10;&#10;KI-generierte Inhalte können fehlerhaft sein.">
            <a:extLst>
              <a:ext uri="{FF2B5EF4-FFF2-40B4-BE49-F238E27FC236}">
                <a16:creationId xmlns:a16="http://schemas.microsoft.com/office/drawing/2014/main" id="{6C0AB9D2-D4B3-7953-9AB4-AC35A9CE5639}"/>
              </a:ext>
            </a:extLst>
          </p:cNvPr>
          <p:cNvPicPr>
            <a:picLocks noChangeAspect="1"/>
          </p:cNvPicPr>
          <p:nvPr/>
        </p:nvPicPr>
        <p:blipFill>
          <a:blip r:embed="rId5"/>
          <a:stretch>
            <a:fillRect/>
          </a:stretch>
        </p:blipFill>
        <p:spPr>
          <a:xfrm>
            <a:off x="10508794" y="3122676"/>
            <a:ext cx="1661769" cy="1661769"/>
          </a:xfrm>
          <a:prstGeom prst="rect">
            <a:avLst/>
          </a:prstGeom>
        </p:spPr>
      </p:pic>
      <p:sp>
        <p:nvSpPr>
          <p:cNvPr id="4" name="Textfeld 3">
            <a:extLst>
              <a:ext uri="{FF2B5EF4-FFF2-40B4-BE49-F238E27FC236}">
                <a16:creationId xmlns:a16="http://schemas.microsoft.com/office/drawing/2014/main" id="{26CAA4BD-0F7E-0B57-4769-82F66D4F6413}"/>
              </a:ext>
            </a:extLst>
          </p:cNvPr>
          <p:cNvSpPr txBox="1"/>
          <p:nvPr/>
        </p:nvSpPr>
        <p:spPr>
          <a:xfrm>
            <a:off x="10950324" y="4448462"/>
            <a:ext cx="947695" cy="523220"/>
          </a:xfrm>
          <a:prstGeom prst="rect">
            <a:avLst/>
          </a:prstGeom>
          <a:noFill/>
        </p:spPr>
        <p:txBody>
          <a:bodyPr wrap="none" rtlCol="0">
            <a:spAutoFit/>
          </a:bodyPr>
          <a:lstStyle/>
          <a:p>
            <a:r>
              <a:rPr lang="de-DE" sz="2800" dirty="0">
                <a:latin typeface="Liquid Crystal" pitchFamily="2" charset="0"/>
              </a:rPr>
              <a:t>I-KICC</a:t>
            </a:r>
          </a:p>
        </p:txBody>
      </p:sp>
      <p:pic>
        <p:nvPicPr>
          <p:cNvPr id="15" name="Grafik 14" descr="Chat mit einfarbiger Füllung">
            <a:extLst>
              <a:ext uri="{FF2B5EF4-FFF2-40B4-BE49-F238E27FC236}">
                <a16:creationId xmlns:a16="http://schemas.microsoft.com/office/drawing/2014/main" id="{9902C3CD-F014-2740-675F-10199966E3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70058" y="1532759"/>
            <a:ext cx="1073523" cy="1073523"/>
          </a:xfrm>
          <a:prstGeom prst="rect">
            <a:avLst/>
          </a:prstGeom>
        </p:spPr>
      </p:pic>
      <p:sp>
        <p:nvSpPr>
          <p:cNvPr id="13" name="Untertitel 2">
            <a:extLst>
              <a:ext uri="{FF2B5EF4-FFF2-40B4-BE49-F238E27FC236}">
                <a16:creationId xmlns:a16="http://schemas.microsoft.com/office/drawing/2014/main" id="{E83754EF-54B3-C668-894E-BB16F0D8D715}"/>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24</a:t>
            </a:r>
          </a:p>
        </p:txBody>
      </p:sp>
    </p:spTree>
    <p:extLst>
      <p:ext uri="{BB962C8B-B14F-4D97-AF65-F5344CB8AC3E}">
        <p14:creationId xmlns:p14="http://schemas.microsoft.com/office/powerpoint/2010/main" val="37698380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7453772" cy="461665"/>
          </a:xfrm>
          <a:prstGeom prst="rect">
            <a:avLst/>
          </a:prstGeom>
        </p:spPr>
        <p:txBody>
          <a:bodyPr wrap="none">
            <a:spAutoFit/>
          </a:bodyPr>
          <a:lstStyle/>
          <a:p>
            <a:r>
              <a:rPr lang="de-DE" sz="2400" b="1" dirty="0"/>
              <a:t>Grenzen der Künstlichen Intelligenz im Fach Chemie</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dirty="0"/>
              <a:t>Kreativität: Entwicklung kreativer Lösungsansätze auf neue Problemstellungen</a:t>
            </a:r>
          </a:p>
          <a:p>
            <a:pPr marL="342900" indent="-342900" algn="l">
              <a:buFont typeface="Arial" panose="020B0604020202020204" pitchFamily="34" charset="0"/>
              <a:buChar char="•"/>
            </a:pPr>
            <a:r>
              <a:rPr lang="de-DE" sz="2000" dirty="0" err="1"/>
              <a:t>Kontextverständnis</a:t>
            </a:r>
            <a:r>
              <a:rPr lang="de-DE" sz="2000" dirty="0"/>
              <a:t>: Interpretation von Kontexten und die </a:t>
            </a:r>
            <a:r>
              <a:rPr lang="de-DE" sz="2000" dirty="0" err="1"/>
              <a:t>Priorisierung</a:t>
            </a:r>
            <a:r>
              <a:rPr lang="de-DE" sz="2000" dirty="0"/>
              <a:t> von Informationen</a:t>
            </a:r>
          </a:p>
          <a:p>
            <a:pPr marL="342900" indent="-342900" algn="l">
              <a:buFont typeface="Arial" panose="020B0604020202020204" pitchFamily="34" charset="0"/>
              <a:buChar char="•"/>
            </a:pPr>
            <a:r>
              <a:rPr lang="de-DE" sz="2000" dirty="0"/>
              <a:t>Flexibilität: Wechsel zwischen Aufgaben</a:t>
            </a:r>
          </a:p>
          <a:p>
            <a:pPr marL="342900" indent="-342900" algn="l">
              <a:buFont typeface="Arial" panose="020B0604020202020204" pitchFamily="34" charset="0"/>
              <a:buChar char="•"/>
            </a:pPr>
            <a:r>
              <a:rPr lang="de-DE" sz="2000" dirty="0"/>
              <a:t>Fehlerkorrektur: Erkennen von Fehlern und deren Korrektur</a:t>
            </a:r>
          </a:p>
          <a:p>
            <a:pPr marL="342900" indent="-342900" algn="l">
              <a:buFont typeface="Arial" panose="020B0604020202020204" pitchFamily="34" charset="0"/>
              <a:buChar char="•"/>
            </a:pPr>
            <a:r>
              <a:rPr lang="de-DE" sz="2000" dirty="0"/>
              <a:t>Bewertung und Diskussion: Gewichtung von Aussagen und Meinungsbildung</a:t>
            </a:r>
          </a:p>
          <a:p>
            <a:pPr marL="342900" indent="-342900" algn="l">
              <a:buFont typeface="Arial" panose="020B0604020202020204" pitchFamily="34" charset="0"/>
              <a:buChar char="•"/>
            </a:pPr>
            <a:endParaRPr lang="de-DE" sz="2000" dirty="0"/>
          </a:p>
          <a:p>
            <a:pPr algn="l"/>
            <a:r>
              <a:rPr lang="de-DE" sz="2000" dirty="0"/>
              <a:t>Herausforderung: KI hat zu allem eine Antwort und ist überzeugt von einer falschen Lösung, kann somit auch überzeugend für Personen ohne Hintergrundwissen wirken</a:t>
            </a:r>
          </a:p>
        </p:txBody>
      </p:sp>
      <p:sp>
        <p:nvSpPr>
          <p:cNvPr id="3" name="Untertitel 2">
            <a:extLst>
              <a:ext uri="{FF2B5EF4-FFF2-40B4-BE49-F238E27FC236}">
                <a16:creationId xmlns:a16="http://schemas.microsoft.com/office/drawing/2014/main" id="{90DE0D82-6421-6691-6F51-2E508EF8408C}"/>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25</a:t>
            </a:r>
          </a:p>
        </p:txBody>
      </p:sp>
    </p:spTree>
    <p:extLst>
      <p:ext uri="{BB962C8B-B14F-4D97-AF65-F5344CB8AC3E}">
        <p14:creationId xmlns:p14="http://schemas.microsoft.com/office/powerpoint/2010/main" val="26710019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spcAft>
                <a:spcPts val="600"/>
              </a:spcAft>
            </a:pPr>
            <a:r>
              <a:rPr lang="de-DE" sz="1800" kern="1200">
                <a:solidFill>
                  <a:srgbClr val="FFFFFF"/>
                </a:solidFill>
                <a:latin typeface="+mj-lt"/>
                <a:ea typeface="+mj-ea"/>
                <a:cs typeface="+mj-cs"/>
              </a:rPr>
              <a:t>4. Einsatz von KI mit Lerngruppen</a:t>
            </a:r>
            <a:endParaRPr lang="en-US" sz="1800" kern="1200" dirty="0">
              <a:solidFill>
                <a:srgbClr val="FFFFFF"/>
              </a:solidFill>
              <a:latin typeface="+mj-lt"/>
              <a:ea typeface="+mj-ea"/>
              <a:cs typeface="+mj-cs"/>
            </a:endParaRPr>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7453772" cy="461665"/>
          </a:xfrm>
          <a:prstGeom prst="rect">
            <a:avLst/>
          </a:prstGeom>
        </p:spPr>
        <p:txBody>
          <a:bodyPr wrap="none">
            <a:spAutoFit/>
          </a:bodyPr>
          <a:lstStyle/>
          <a:p>
            <a:r>
              <a:rPr lang="de-DE" sz="2400" b="1" dirty="0"/>
              <a:t>Grenzen der Künstlichen Intelligenz im Fach Chemie</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Beispiele</a:t>
            </a:r>
            <a:endParaRPr lang="de-DE" sz="2000" dirty="0"/>
          </a:p>
        </p:txBody>
      </p:sp>
      <p:pic>
        <p:nvPicPr>
          <p:cNvPr id="3" name="Grafik 2">
            <a:extLst>
              <a:ext uri="{FF2B5EF4-FFF2-40B4-BE49-F238E27FC236}">
                <a16:creationId xmlns:a16="http://schemas.microsoft.com/office/drawing/2014/main" id="{69A7E82E-70C8-5F3E-0B5F-21671B093B42}"/>
              </a:ext>
            </a:extLst>
          </p:cNvPr>
          <p:cNvPicPr>
            <a:picLocks noChangeAspect="1"/>
          </p:cNvPicPr>
          <p:nvPr/>
        </p:nvPicPr>
        <p:blipFill>
          <a:blip r:embed="rId5"/>
          <a:stretch>
            <a:fillRect/>
          </a:stretch>
        </p:blipFill>
        <p:spPr>
          <a:xfrm>
            <a:off x="2448177" y="1882774"/>
            <a:ext cx="6935812" cy="4489450"/>
          </a:xfrm>
          <a:prstGeom prst="rect">
            <a:avLst/>
          </a:prstGeom>
          <a:effectLst>
            <a:outerShdw blurRad="63500" sx="102000" sy="102000" algn="ctr" rotWithShape="0">
              <a:prstClr val="black">
                <a:alpha val="40000"/>
              </a:prstClr>
            </a:outerShdw>
          </a:effectLst>
        </p:spPr>
      </p:pic>
      <p:pic>
        <p:nvPicPr>
          <p:cNvPr id="12" name="Grafik 11">
            <a:extLst>
              <a:ext uri="{FF2B5EF4-FFF2-40B4-BE49-F238E27FC236}">
                <a16:creationId xmlns:a16="http://schemas.microsoft.com/office/drawing/2014/main" id="{E71C2B65-ADBF-9312-ED9D-B1D6382F4F5F}"/>
              </a:ext>
            </a:extLst>
          </p:cNvPr>
          <p:cNvPicPr>
            <a:picLocks noChangeAspect="1"/>
          </p:cNvPicPr>
          <p:nvPr/>
        </p:nvPicPr>
        <p:blipFill>
          <a:blip r:embed="rId6"/>
          <a:stretch>
            <a:fillRect/>
          </a:stretch>
        </p:blipFill>
        <p:spPr>
          <a:xfrm>
            <a:off x="1959497" y="1838564"/>
            <a:ext cx="7870727" cy="4547681"/>
          </a:xfrm>
          <a:prstGeom prst="rect">
            <a:avLst/>
          </a:prstGeom>
          <a:effectLst>
            <a:outerShdw blurRad="63500" sx="102000" sy="102000" algn="ctr" rotWithShape="0">
              <a:prstClr val="black">
                <a:alpha val="40000"/>
              </a:prstClr>
            </a:outerShdw>
          </a:effectLst>
        </p:spPr>
      </p:pic>
      <p:sp>
        <p:nvSpPr>
          <p:cNvPr id="13" name="Rechteck 12">
            <a:extLst>
              <a:ext uri="{FF2B5EF4-FFF2-40B4-BE49-F238E27FC236}">
                <a16:creationId xmlns:a16="http://schemas.microsoft.com/office/drawing/2014/main" id="{F8B51ED6-6208-F086-68AE-021E9E667779}"/>
              </a:ext>
            </a:extLst>
          </p:cNvPr>
          <p:cNvSpPr/>
          <p:nvPr/>
        </p:nvSpPr>
        <p:spPr>
          <a:xfrm>
            <a:off x="10024285" y="3625755"/>
            <a:ext cx="1875741" cy="461665"/>
          </a:xfrm>
          <a:prstGeom prst="rect">
            <a:avLst/>
          </a:prstGeom>
          <a:solidFill>
            <a:srgbClr val="CCD2D8"/>
          </a:solidFill>
        </p:spPr>
        <p:txBody>
          <a:bodyPr wrap="square">
            <a:spAutoFit/>
          </a:bodyPr>
          <a:lstStyle/>
          <a:p>
            <a:r>
              <a:rPr lang="de-DE" sz="1200" dirty="0"/>
              <a:t>Generiert mit ChatGPT 4.o (kostenlos)</a:t>
            </a:r>
          </a:p>
        </p:txBody>
      </p:sp>
      <p:sp>
        <p:nvSpPr>
          <p:cNvPr id="14" name="Untertitel 2">
            <a:extLst>
              <a:ext uri="{FF2B5EF4-FFF2-40B4-BE49-F238E27FC236}">
                <a16:creationId xmlns:a16="http://schemas.microsoft.com/office/drawing/2014/main" id="{9AE1C432-7CDF-BD82-B1A0-4AE763A50737}"/>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26</a:t>
            </a:r>
          </a:p>
        </p:txBody>
      </p:sp>
    </p:spTree>
    <p:extLst>
      <p:ext uri="{BB962C8B-B14F-4D97-AF65-F5344CB8AC3E}">
        <p14:creationId xmlns:p14="http://schemas.microsoft.com/office/powerpoint/2010/main" val="273926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312F6A-6E9F-C974-4A0D-7D16904D8D93}"/>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244A3B46-4380-623A-59F8-CBAB1DCF4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B179AE7C-7B71-4891-0279-1131EC9AEF57}"/>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31B228B3-54DC-C15F-31A5-16C59DD6047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59AA282B-A0C7-BD3D-30B5-CE4CCD73F3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788CEE-E420-AF41-E9B7-DB2FEB4AD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4DF3C9A5-5173-1892-6129-5F308870209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spcAft>
                <a:spcPts val="600"/>
              </a:spcAft>
            </a:pPr>
            <a:r>
              <a:rPr lang="de-DE" sz="1800" kern="1200">
                <a:solidFill>
                  <a:srgbClr val="FFFFFF"/>
                </a:solidFill>
                <a:latin typeface="+mj-lt"/>
                <a:ea typeface="+mj-ea"/>
                <a:cs typeface="+mj-cs"/>
              </a:rPr>
              <a:t>4. Einsatz von KI mit Lerngruppen</a:t>
            </a:r>
            <a:endParaRPr lang="en-US" sz="1800" kern="1200" dirty="0">
              <a:solidFill>
                <a:srgbClr val="FFFFFF"/>
              </a:solidFill>
              <a:latin typeface="+mj-lt"/>
              <a:ea typeface="+mj-ea"/>
              <a:cs typeface="+mj-cs"/>
            </a:endParaRPr>
          </a:p>
        </p:txBody>
      </p:sp>
      <p:sp>
        <p:nvSpPr>
          <p:cNvPr id="42" name="Graphic 21">
            <a:extLst>
              <a:ext uri="{FF2B5EF4-FFF2-40B4-BE49-F238E27FC236}">
                <a16:creationId xmlns:a16="http://schemas.microsoft.com/office/drawing/2014/main" id="{B0A5F456-626B-53A7-0626-17FCF6425F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0F0677A1-3DC6-BD53-1ACA-158EBD42150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10E2E9FB-32C0-D6EC-4C53-6C81B8B8FC80}"/>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967ACF56-8525-CEFC-D0C2-63A1BC9D7260}"/>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A8EBD409-B7C9-8CAD-9179-C1D55707807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23371100-0EE0-DDA6-3F80-4ED27D7B00E5}"/>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04F3407A-0A96-D46C-7CA9-F507945F8331}"/>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9A654AA5-69DF-E79E-0409-E06702A53EC6}"/>
              </a:ext>
            </a:extLst>
          </p:cNvPr>
          <p:cNvSpPr/>
          <p:nvPr/>
        </p:nvSpPr>
        <p:spPr>
          <a:xfrm>
            <a:off x="597236" y="930522"/>
            <a:ext cx="7453772" cy="461665"/>
          </a:xfrm>
          <a:prstGeom prst="rect">
            <a:avLst/>
          </a:prstGeom>
        </p:spPr>
        <p:txBody>
          <a:bodyPr wrap="none">
            <a:spAutoFit/>
          </a:bodyPr>
          <a:lstStyle/>
          <a:p>
            <a:r>
              <a:rPr lang="de-DE" sz="2400" b="1" dirty="0"/>
              <a:t>Grenzen der Künstlichen Intelligenz im Fach Chemie</a:t>
            </a:r>
          </a:p>
        </p:txBody>
      </p:sp>
      <p:sp>
        <p:nvSpPr>
          <p:cNvPr id="4" name="Inhaltsplatzhalter 8">
            <a:extLst>
              <a:ext uri="{FF2B5EF4-FFF2-40B4-BE49-F238E27FC236}">
                <a16:creationId xmlns:a16="http://schemas.microsoft.com/office/drawing/2014/main" id="{AA47A6D6-38CA-B534-70FB-DC5E09F5B91D}"/>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Beispiele</a:t>
            </a:r>
            <a:endParaRPr lang="de-DE" sz="2000" dirty="0"/>
          </a:p>
        </p:txBody>
      </p:sp>
      <p:pic>
        <p:nvPicPr>
          <p:cNvPr id="1026" name="Picture 2" descr="Synthese von Phenolphthalein">
            <a:extLst>
              <a:ext uri="{FF2B5EF4-FFF2-40B4-BE49-F238E27FC236}">
                <a16:creationId xmlns:a16="http://schemas.microsoft.com/office/drawing/2014/main" id="{8E052E71-D19A-D4EB-9AB0-9CF8784D3B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7122" y="1998811"/>
            <a:ext cx="4059534" cy="395804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4" name="Grafik 13" descr="Ein Bild, das Diagramm, Entwurf, Muster enthält.&#10;&#10;KI-generierte Inhalte können fehlerhaft sein.">
            <a:extLst>
              <a:ext uri="{FF2B5EF4-FFF2-40B4-BE49-F238E27FC236}">
                <a16:creationId xmlns:a16="http://schemas.microsoft.com/office/drawing/2014/main" id="{60409BCB-51F7-256E-AEEF-555B2B753BF3}"/>
              </a:ext>
            </a:extLst>
          </p:cNvPr>
          <p:cNvPicPr>
            <a:picLocks noChangeAspect="1"/>
          </p:cNvPicPr>
          <p:nvPr/>
        </p:nvPicPr>
        <p:blipFill>
          <a:blip r:embed="rId6"/>
          <a:stretch>
            <a:fillRect/>
          </a:stretch>
        </p:blipFill>
        <p:spPr>
          <a:xfrm>
            <a:off x="787554" y="2161282"/>
            <a:ext cx="3960000" cy="3960000"/>
          </a:xfrm>
          <a:prstGeom prst="rect">
            <a:avLst/>
          </a:prstGeom>
          <a:effectLst>
            <a:outerShdw blurRad="63500" sx="102000" sy="102000" algn="ctr" rotWithShape="0">
              <a:prstClr val="black">
                <a:alpha val="40000"/>
              </a:prstClr>
            </a:outerShdw>
          </a:effectLst>
        </p:spPr>
      </p:pic>
      <p:sp>
        <p:nvSpPr>
          <p:cNvPr id="15" name="Rechteck 14">
            <a:extLst>
              <a:ext uri="{FF2B5EF4-FFF2-40B4-BE49-F238E27FC236}">
                <a16:creationId xmlns:a16="http://schemas.microsoft.com/office/drawing/2014/main" id="{8594EA2A-92BD-BC34-B8B8-B046B4364C3C}"/>
              </a:ext>
            </a:extLst>
          </p:cNvPr>
          <p:cNvSpPr/>
          <p:nvPr/>
        </p:nvSpPr>
        <p:spPr>
          <a:xfrm>
            <a:off x="3663251" y="5471611"/>
            <a:ext cx="1871857" cy="461665"/>
          </a:xfrm>
          <a:prstGeom prst="rect">
            <a:avLst/>
          </a:prstGeom>
          <a:solidFill>
            <a:srgbClr val="CCD2D8"/>
          </a:solidFill>
        </p:spPr>
        <p:txBody>
          <a:bodyPr wrap="square">
            <a:spAutoFit/>
          </a:bodyPr>
          <a:lstStyle/>
          <a:p>
            <a:r>
              <a:rPr lang="de-DE" sz="1200" dirty="0"/>
              <a:t>Generiert mit ChatGPT 4.o (kostenlos)</a:t>
            </a:r>
          </a:p>
        </p:txBody>
      </p:sp>
      <p:sp>
        <p:nvSpPr>
          <p:cNvPr id="16" name="Rechteck 15">
            <a:extLst>
              <a:ext uri="{FF2B5EF4-FFF2-40B4-BE49-F238E27FC236}">
                <a16:creationId xmlns:a16="http://schemas.microsoft.com/office/drawing/2014/main" id="{1C6D2A36-F1F7-FD0E-1153-62E3B6663F6E}"/>
              </a:ext>
            </a:extLst>
          </p:cNvPr>
          <p:cNvSpPr/>
          <p:nvPr/>
        </p:nvSpPr>
        <p:spPr>
          <a:xfrm>
            <a:off x="9682164" y="4209770"/>
            <a:ext cx="1104239" cy="276999"/>
          </a:xfrm>
          <a:prstGeom prst="rect">
            <a:avLst/>
          </a:prstGeom>
          <a:solidFill>
            <a:srgbClr val="CCD2D8"/>
          </a:solidFill>
        </p:spPr>
        <p:txBody>
          <a:bodyPr wrap="square">
            <a:spAutoFit/>
          </a:bodyPr>
          <a:lstStyle/>
          <a:p>
            <a:r>
              <a:rPr lang="de-DE" sz="1200" dirty="0"/>
              <a:t>Musterlösung</a:t>
            </a:r>
          </a:p>
        </p:txBody>
      </p:sp>
      <p:sp>
        <p:nvSpPr>
          <p:cNvPr id="17" name="Untertitel 2">
            <a:extLst>
              <a:ext uri="{FF2B5EF4-FFF2-40B4-BE49-F238E27FC236}">
                <a16:creationId xmlns:a16="http://schemas.microsoft.com/office/drawing/2014/main" id="{9180D08A-5B9E-D8BA-C480-4300D98D9A81}"/>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27</a:t>
            </a:r>
          </a:p>
        </p:txBody>
      </p:sp>
    </p:spTree>
    <p:extLst>
      <p:ext uri="{BB962C8B-B14F-4D97-AF65-F5344CB8AC3E}">
        <p14:creationId xmlns:p14="http://schemas.microsoft.com/office/powerpoint/2010/main" val="1590890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7453772" cy="461665"/>
          </a:xfrm>
          <a:prstGeom prst="rect">
            <a:avLst/>
          </a:prstGeom>
        </p:spPr>
        <p:txBody>
          <a:bodyPr wrap="none">
            <a:spAutoFit/>
          </a:bodyPr>
          <a:lstStyle/>
          <a:p>
            <a:r>
              <a:rPr lang="de-DE" sz="2400" b="1" dirty="0"/>
              <a:t>Grenzen der Künstlichen Intelligenz im Fach Chemie</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Gezielte Aufgaben zur Natural vs. </a:t>
            </a:r>
            <a:r>
              <a:rPr lang="de-DE" sz="2000" b="1" dirty="0" err="1"/>
              <a:t>Artificial</a:t>
            </a:r>
            <a:r>
              <a:rPr lang="de-DE" sz="2000" b="1" dirty="0"/>
              <a:t> Intelligence</a:t>
            </a:r>
          </a:p>
          <a:p>
            <a:pPr marL="342900" indent="-342900" algn="l">
              <a:buFont typeface="Arial" panose="020B0604020202020204" pitchFamily="34" charset="0"/>
              <a:buChar char="•"/>
            </a:pPr>
            <a:endParaRPr lang="de-DE" sz="2000" b="1" dirty="0"/>
          </a:p>
          <a:p>
            <a:pPr marL="342900" indent="-342900" algn="l">
              <a:buFont typeface="Arial" panose="020B0604020202020204" pitchFamily="34" charset="0"/>
              <a:buChar char="•"/>
            </a:pPr>
            <a:r>
              <a:rPr lang="de-DE" sz="2000" dirty="0"/>
              <a:t>Rechnen</a:t>
            </a:r>
          </a:p>
          <a:p>
            <a:pPr marL="342900" indent="-342900" algn="l">
              <a:buFont typeface="Arial" panose="020B0604020202020204" pitchFamily="34" charset="0"/>
              <a:buChar char="•"/>
            </a:pPr>
            <a:r>
              <a:rPr lang="de-DE" sz="2000" dirty="0"/>
              <a:t>Interpretation von Daten, Vorlagen, Skizzen und Abbildungen</a:t>
            </a:r>
          </a:p>
          <a:p>
            <a:pPr marL="342900" indent="-342900" algn="l">
              <a:buFont typeface="Arial" panose="020B0604020202020204" pitchFamily="34" charset="0"/>
              <a:buChar char="•"/>
            </a:pPr>
            <a:r>
              <a:rPr lang="de-DE" sz="2000" dirty="0"/>
              <a:t>Gestaltung von Strukturformeln, Reaktionsmechanismen und mechanischen Abbildungen</a:t>
            </a:r>
          </a:p>
          <a:p>
            <a:pPr marL="342900" indent="-342900" algn="l">
              <a:buFont typeface="Arial" panose="020B0604020202020204" pitchFamily="34" charset="0"/>
              <a:buChar char="•"/>
            </a:pPr>
            <a:r>
              <a:rPr lang="de-DE" sz="2000" dirty="0"/>
              <a:t>Zeichnen: Abläufe, Reaktionsmechanismen, Skizzen etc.</a:t>
            </a:r>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p:txBody>
      </p:sp>
      <p:sp>
        <p:nvSpPr>
          <p:cNvPr id="3" name="Untertitel 2">
            <a:extLst>
              <a:ext uri="{FF2B5EF4-FFF2-40B4-BE49-F238E27FC236}">
                <a16:creationId xmlns:a16="http://schemas.microsoft.com/office/drawing/2014/main" id="{2A3C2D76-8F37-6610-3F77-317653AA5CEE}"/>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28</a:t>
            </a:r>
          </a:p>
        </p:txBody>
      </p:sp>
    </p:spTree>
    <p:extLst>
      <p:ext uri="{BB962C8B-B14F-4D97-AF65-F5344CB8AC3E}">
        <p14:creationId xmlns:p14="http://schemas.microsoft.com/office/powerpoint/2010/main" val="8440865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5665333" cy="461665"/>
          </a:xfrm>
          <a:prstGeom prst="rect">
            <a:avLst/>
          </a:prstGeom>
        </p:spPr>
        <p:txBody>
          <a:bodyPr wrap="none">
            <a:spAutoFit/>
          </a:bodyPr>
          <a:lstStyle/>
          <a:p>
            <a:r>
              <a:rPr lang="de-DE" sz="2400" b="1" dirty="0"/>
              <a:t>Einsatzmöglichkeiten im Fach Chemie</a:t>
            </a:r>
          </a:p>
        </p:txBody>
      </p:sp>
      <p:pic>
        <p:nvPicPr>
          <p:cNvPr id="4" name="Grafik 6" descr="Gruppenbrainstorming mit einfarbiger Füllung">
            <a:extLst>
              <a:ext uri="{FF2B5EF4-FFF2-40B4-BE49-F238E27FC236}">
                <a16:creationId xmlns:a16="http://schemas.microsoft.com/office/drawing/2014/main" id="{4B4E28CD-00D9-5C17-3FAC-4397BF75EFB0}"/>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17543" y="1690624"/>
            <a:ext cx="645324" cy="645324"/>
          </a:xfrm>
          <a:prstGeom prst="rect">
            <a:avLst/>
          </a:prstGeom>
        </p:spPr>
      </p:pic>
      <p:sp>
        <p:nvSpPr>
          <p:cNvPr id="3" name="Textfeld 2">
            <a:extLst>
              <a:ext uri="{FF2B5EF4-FFF2-40B4-BE49-F238E27FC236}">
                <a16:creationId xmlns:a16="http://schemas.microsoft.com/office/drawing/2014/main" id="{E203B9F5-4E62-E7DE-B0E1-8984D6A8936A}"/>
              </a:ext>
            </a:extLst>
          </p:cNvPr>
          <p:cNvSpPr txBox="1"/>
          <p:nvPr/>
        </p:nvSpPr>
        <p:spPr>
          <a:xfrm>
            <a:off x="772036" y="1377324"/>
            <a:ext cx="9303270" cy="2339102"/>
          </a:xfrm>
          <a:prstGeom prst="rect">
            <a:avLst/>
          </a:prstGeom>
          <a:noFill/>
        </p:spPr>
        <p:txBody>
          <a:bodyPr wrap="square" rtlCol="0">
            <a:spAutoFit/>
          </a:bodyPr>
          <a:lstStyle/>
          <a:p>
            <a:endParaRPr lang="de-DE" dirty="0"/>
          </a:p>
          <a:p>
            <a:endParaRPr lang="de-DE" dirty="0"/>
          </a:p>
          <a:p>
            <a:r>
              <a:rPr lang="de-DE" dirty="0"/>
              <a:t>       </a:t>
            </a:r>
            <a:r>
              <a:rPr lang="de-DE" b="1" dirty="0">
                <a:solidFill>
                  <a:srgbClr val="7F9686"/>
                </a:solidFill>
              </a:rPr>
              <a:t>  </a:t>
            </a:r>
            <a:r>
              <a:rPr lang="de-DE" sz="2000" b="1" dirty="0">
                <a:solidFill>
                  <a:schemeClr val="accent1"/>
                </a:solidFill>
              </a:rPr>
              <a:t>Partnerarbeit</a:t>
            </a:r>
            <a:endParaRPr lang="de-DE" b="1" dirty="0">
              <a:solidFill>
                <a:schemeClr val="accent1"/>
              </a:solidFill>
            </a:endParaRPr>
          </a:p>
          <a:p>
            <a:endParaRPr lang="de-DE" dirty="0">
              <a:solidFill>
                <a:srgbClr val="7F9686"/>
              </a:solidFill>
            </a:endParaRPr>
          </a:p>
          <a:p>
            <a:pPr marL="228600" indent="-228600">
              <a:buAutoNum type="arabicPeriod"/>
            </a:pPr>
            <a:r>
              <a:rPr lang="de-DE" b="0" i="0" u="none" strike="noStrike" dirty="0">
                <a:solidFill>
                  <a:srgbClr val="000000"/>
                </a:solidFill>
                <a:effectLst/>
              </a:rPr>
              <a:t>Überlegen Sie in Partnerarbeit, welche Einsatzmöglichkeiten Ihnen für KI-Chatbots spezifisch für das Fach Chemie einfallen. </a:t>
            </a:r>
          </a:p>
          <a:p>
            <a:pPr marL="228600" indent="-228600">
              <a:buAutoNum type="arabicPeriod"/>
            </a:pPr>
            <a:r>
              <a:rPr lang="de-DE" b="0" i="0" u="none" strike="noStrike" dirty="0">
                <a:solidFill>
                  <a:srgbClr val="000000"/>
                </a:solidFill>
                <a:effectLst/>
              </a:rPr>
              <a:t>Beschreiben Sie, wie eine KI bei dem jeweiligen Lernsetting eine Bereicherung für Ihren Unterricht sein könnte.</a:t>
            </a:r>
          </a:p>
        </p:txBody>
      </p:sp>
      <p:sp>
        <p:nvSpPr>
          <p:cNvPr id="13" name="Textfeld 12">
            <a:extLst>
              <a:ext uri="{FF2B5EF4-FFF2-40B4-BE49-F238E27FC236}">
                <a16:creationId xmlns:a16="http://schemas.microsoft.com/office/drawing/2014/main" id="{CE6307B1-5553-F83C-F615-1F0621E6FAB7}"/>
              </a:ext>
            </a:extLst>
          </p:cNvPr>
          <p:cNvSpPr txBox="1"/>
          <p:nvPr/>
        </p:nvSpPr>
        <p:spPr>
          <a:xfrm>
            <a:off x="8012424" y="1882310"/>
            <a:ext cx="2310916" cy="446276"/>
          </a:xfrm>
          <a:prstGeom prst="rect">
            <a:avLst/>
          </a:prstGeom>
          <a:noFill/>
        </p:spPr>
        <p:txBody>
          <a:bodyPr wrap="square" rtlCol="0">
            <a:spAutoFit/>
          </a:bodyPr>
          <a:lstStyle/>
          <a:p>
            <a:r>
              <a:rPr lang="de-DE" sz="2300" b="1" dirty="0">
                <a:solidFill>
                  <a:schemeClr val="accent1"/>
                </a:solidFill>
              </a:rPr>
              <a:t>5 Min.</a:t>
            </a:r>
          </a:p>
        </p:txBody>
      </p:sp>
      <p:pic>
        <p:nvPicPr>
          <p:cNvPr id="14" name="Grafik 10" descr="Sanduhr abgelaufen mit einfarbiger Füllung">
            <a:extLst>
              <a:ext uri="{FF2B5EF4-FFF2-40B4-BE49-F238E27FC236}">
                <a16:creationId xmlns:a16="http://schemas.microsoft.com/office/drawing/2014/main" id="{79448A1F-5AE6-CDC1-05C1-F90111BEFA5A}"/>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660023" y="1874949"/>
            <a:ext cx="460999" cy="460999"/>
          </a:xfrm>
          <a:prstGeom prst="rect">
            <a:avLst/>
          </a:prstGeom>
        </p:spPr>
      </p:pic>
      <p:sp>
        <p:nvSpPr>
          <p:cNvPr id="15" name="Untertitel 2">
            <a:extLst>
              <a:ext uri="{FF2B5EF4-FFF2-40B4-BE49-F238E27FC236}">
                <a16:creationId xmlns:a16="http://schemas.microsoft.com/office/drawing/2014/main" id="{5FA0908F-9405-7967-5183-AC645A11609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30</a:t>
            </a:r>
          </a:p>
        </p:txBody>
      </p:sp>
    </p:spTree>
    <p:extLst>
      <p:ext uri="{BB962C8B-B14F-4D97-AF65-F5344CB8AC3E}">
        <p14:creationId xmlns:p14="http://schemas.microsoft.com/office/powerpoint/2010/main" val="2507815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5665333" cy="461665"/>
          </a:xfrm>
          <a:prstGeom prst="rect">
            <a:avLst/>
          </a:prstGeom>
        </p:spPr>
        <p:txBody>
          <a:bodyPr wrap="none">
            <a:spAutoFit/>
          </a:bodyPr>
          <a:lstStyle/>
          <a:p>
            <a:r>
              <a:rPr lang="de-DE" sz="2400" b="1" dirty="0"/>
              <a:t>Einsatzmöglichkeiten im Fach Chemie</a:t>
            </a:r>
          </a:p>
        </p:txBody>
      </p:sp>
      <p:sp>
        <p:nvSpPr>
          <p:cNvPr id="4" name="Inhaltsplatzhalter 8">
            <a:extLst>
              <a:ext uri="{FF2B5EF4-FFF2-40B4-BE49-F238E27FC236}">
                <a16:creationId xmlns:a16="http://schemas.microsoft.com/office/drawing/2014/main" id="{0B86837C-98D7-FFF2-DD3D-3F5C4A667805}"/>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dirty="0"/>
              <a:t>Hilfe bei der Formulierung von Hypothesen</a:t>
            </a:r>
          </a:p>
          <a:p>
            <a:pPr marL="342900" indent="-342900" algn="l">
              <a:buFont typeface="Arial" panose="020B0604020202020204" pitchFamily="34" charset="0"/>
              <a:buChar char="•"/>
            </a:pPr>
            <a:r>
              <a:rPr lang="de-DE" sz="2000" dirty="0"/>
              <a:t>Unterstützung beim Schreiben von Protokollen (Erlernen des sprachlichen Stils)</a:t>
            </a:r>
          </a:p>
          <a:p>
            <a:pPr marL="342900" indent="-342900" algn="l">
              <a:buFont typeface="Arial" panose="020B0604020202020204" pitchFamily="34" charset="0"/>
              <a:buChar char="•"/>
            </a:pPr>
            <a:r>
              <a:rPr lang="de-DE" sz="2000" dirty="0"/>
              <a:t>Befragung historischer Persönlichkeiten zu ihren wissenschaftlichen Leistungen für das Fach</a:t>
            </a:r>
          </a:p>
          <a:p>
            <a:pPr marL="342900" indent="-342900" algn="l">
              <a:buFont typeface="Arial" panose="020B0604020202020204" pitchFamily="34" charset="0"/>
              <a:buChar char="•"/>
            </a:pPr>
            <a:r>
              <a:rPr lang="de-DE" sz="2000" dirty="0"/>
              <a:t>Unterstützung beim Experimentieren oder Stationsarbeit als Tutor</a:t>
            </a:r>
          </a:p>
          <a:p>
            <a:pPr marL="342900" indent="-342900" algn="l">
              <a:buFont typeface="Arial" panose="020B0604020202020204" pitchFamily="34" charset="0"/>
              <a:buChar char="•"/>
            </a:pPr>
            <a:r>
              <a:rPr lang="de-DE" sz="2000" dirty="0"/>
              <a:t>Begleitung bei der Entwicklung von Versuchsdurchführungen oder Entwicklung von Messreihen</a:t>
            </a:r>
          </a:p>
          <a:p>
            <a:pPr marL="342900" indent="-342900" algn="l">
              <a:buFont typeface="Arial" panose="020B0604020202020204" pitchFamily="34" charset="0"/>
              <a:buChar char="•"/>
            </a:pPr>
            <a:r>
              <a:rPr lang="de-DE" sz="2000" dirty="0"/>
              <a:t>Hilfestellung bei der Auswertung von Beobachtungen</a:t>
            </a:r>
          </a:p>
          <a:p>
            <a:pPr marL="342900" indent="-342900" algn="l">
              <a:buFont typeface="Arial" panose="020B0604020202020204" pitchFamily="34" charset="0"/>
              <a:buChar char="•"/>
            </a:pPr>
            <a:r>
              <a:rPr lang="de-DE" sz="2000" dirty="0"/>
              <a:t>Diskussion über Sicherheitsfragen</a:t>
            </a:r>
          </a:p>
          <a:p>
            <a:pPr marL="342900" indent="-342900" algn="l">
              <a:buFont typeface="Arial" panose="020B0604020202020204" pitchFamily="34" charset="0"/>
              <a:buChar char="•"/>
            </a:pPr>
            <a:r>
              <a:rPr lang="de-DE" sz="2000" dirty="0"/>
              <a:t>Unterstützung bei der Formulierung von Bewertungen/Diskussionen</a:t>
            </a:r>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p:txBody>
      </p:sp>
      <p:sp>
        <p:nvSpPr>
          <p:cNvPr id="3" name="Untertitel 2">
            <a:extLst>
              <a:ext uri="{FF2B5EF4-FFF2-40B4-BE49-F238E27FC236}">
                <a16:creationId xmlns:a16="http://schemas.microsoft.com/office/drawing/2014/main" id="{76F65463-C7A5-5230-8F99-761F37B16D97}"/>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31</a:t>
            </a:r>
          </a:p>
        </p:txBody>
      </p:sp>
    </p:spTree>
    <p:extLst>
      <p:ext uri="{BB962C8B-B14F-4D97-AF65-F5344CB8AC3E}">
        <p14:creationId xmlns:p14="http://schemas.microsoft.com/office/powerpoint/2010/main" val="7192939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kern="1200" dirty="0">
                <a:solidFill>
                  <a:srgbClr val="FFFFFF"/>
                </a:solidFill>
                <a:latin typeface="+mj-lt"/>
                <a:ea typeface="+mj-ea"/>
                <a:cs typeface="+mj-cs"/>
              </a:rPr>
              <a:t>4. Einsatz von KI mit Lerngruppen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5665333" cy="461665"/>
          </a:xfrm>
          <a:prstGeom prst="rect">
            <a:avLst/>
          </a:prstGeom>
        </p:spPr>
        <p:txBody>
          <a:bodyPr wrap="none">
            <a:spAutoFit/>
          </a:bodyPr>
          <a:lstStyle/>
          <a:p>
            <a:r>
              <a:rPr lang="de-DE" sz="2400" b="1" dirty="0"/>
              <a:t>Einsatzmöglichkeiten im Fach Chemie</a:t>
            </a:r>
          </a:p>
        </p:txBody>
      </p:sp>
      <p:sp>
        <p:nvSpPr>
          <p:cNvPr id="4" name="Inhaltsplatzhalter 8">
            <a:extLst>
              <a:ext uri="{FF2B5EF4-FFF2-40B4-BE49-F238E27FC236}">
                <a16:creationId xmlns:a16="http://schemas.microsoft.com/office/drawing/2014/main" id="{0B86837C-98D7-FFF2-DD3D-3F5C4A667805}"/>
              </a:ext>
            </a:extLst>
          </p:cNvPr>
          <p:cNvSpPr txBox="1">
            <a:spLocks/>
          </p:cNvSpPr>
          <p:nvPr/>
        </p:nvSpPr>
        <p:spPr bwMode="white">
          <a:xfrm>
            <a:off x="642635" y="1634350"/>
            <a:ext cx="5619934"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dirty="0"/>
              <a:t>Eigener KI-Assistent (z. B. </a:t>
            </a:r>
            <a:r>
              <a:rPr lang="de-DE" sz="2000" dirty="0" err="1"/>
              <a:t>fobizz</a:t>
            </a:r>
            <a:r>
              <a:rPr lang="de-DE" sz="2000" dirty="0"/>
              <a:t>)</a:t>
            </a:r>
          </a:p>
          <a:p>
            <a:pPr marL="342900" indent="-342900" algn="l">
              <a:buFont typeface="Arial" panose="020B0604020202020204" pitchFamily="34" charset="0"/>
              <a:buChar char="•"/>
            </a:pPr>
            <a:r>
              <a:rPr lang="de-DE" sz="2000" dirty="0"/>
              <a:t>Definition der Rolle des Assistenten: Role Model, Sprache, </a:t>
            </a:r>
          </a:p>
          <a:p>
            <a:pPr marL="342900" indent="-342900" algn="l">
              <a:buFont typeface="Arial" panose="020B0604020202020204" pitchFamily="34" charset="0"/>
              <a:buChar char="•"/>
            </a:pPr>
            <a:r>
              <a:rPr lang="de-DE" sz="2000" dirty="0"/>
              <a:t>Upload von Material (z. B. eigene Unterrichtsmaterialien) als Hintergrundwissen für die KI-Assistent</a:t>
            </a:r>
          </a:p>
          <a:p>
            <a:pPr marL="342900" indent="-342900" algn="l">
              <a:buFont typeface="Arial" panose="020B0604020202020204" pitchFamily="34" charset="0"/>
              <a:buChar char="•"/>
            </a:pPr>
            <a:r>
              <a:rPr lang="de-DE" sz="2000" dirty="0"/>
              <a:t>Beschränkung des Outputs</a:t>
            </a:r>
          </a:p>
          <a:p>
            <a:pPr marL="342900" indent="-342900" algn="l">
              <a:buFont typeface="Arial" panose="020B0604020202020204" pitchFamily="34" charset="0"/>
              <a:buChar char="•"/>
            </a:pPr>
            <a:r>
              <a:rPr lang="de-DE" sz="2000" dirty="0"/>
              <a:t>Integration bestimmter Funktionen (z. B. Bilderstellung, </a:t>
            </a:r>
            <a:r>
              <a:rPr lang="de-DE" sz="2000" dirty="0" err="1"/>
              <a:t>Internetsuche</a:t>
            </a:r>
            <a:r>
              <a:rPr lang="de-DE" sz="2000" dirty="0"/>
              <a:t>)</a:t>
            </a:r>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a:p>
            <a:pPr marL="342900" indent="-342900" algn="l">
              <a:buFont typeface="Arial" panose="020B0604020202020204" pitchFamily="34" charset="0"/>
              <a:buChar char="•"/>
            </a:pPr>
            <a:endParaRPr lang="de-DE" sz="2000" dirty="0"/>
          </a:p>
        </p:txBody>
      </p:sp>
      <p:pic>
        <p:nvPicPr>
          <p:cNvPr id="3" name="Grafik 2" descr="Ein Bild, das Text, Screenshot, Logo, Design enthält.&#10;&#10;KI-generierte Inhalte können fehlerhaft sein.">
            <a:extLst>
              <a:ext uri="{FF2B5EF4-FFF2-40B4-BE49-F238E27FC236}">
                <a16:creationId xmlns:a16="http://schemas.microsoft.com/office/drawing/2014/main" id="{25D11340-1EC2-2622-AB3B-4040D73FC2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612885" y="1434566"/>
            <a:ext cx="3859568" cy="4419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Untertitel 2">
            <a:extLst>
              <a:ext uri="{FF2B5EF4-FFF2-40B4-BE49-F238E27FC236}">
                <a16:creationId xmlns:a16="http://schemas.microsoft.com/office/drawing/2014/main" id="{5390FE61-5766-DE1C-9256-75D15D5E5900}"/>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32</a:t>
            </a:r>
          </a:p>
        </p:txBody>
      </p:sp>
      <p:sp>
        <p:nvSpPr>
          <p:cNvPr id="14" name="Rechteck 13">
            <a:extLst>
              <a:ext uri="{FF2B5EF4-FFF2-40B4-BE49-F238E27FC236}">
                <a16:creationId xmlns:a16="http://schemas.microsoft.com/office/drawing/2014/main" id="{C1DBDA54-041B-727B-D075-D5F87CCB6C36}"/>
              </a:ext>
            </a:extLst>
          </p:cNvPr>
          <p:cNvSpPr/>
          <p:nvPr/>
        </p:nvSpPr>
        <p:spPr>
          <a:xfrm>
            <a:off x="6450967" y="5932503"/>
            <a:ext cx="3989116" cy="276999"/>
          </a:xfrm>
          <a:prstGeom prst="rect">
            <a:avLst/>
          </a:prstGeom>
        </p:spPr>
        <p:txBody>
          <a:bodyPr wrap="square">
            <a:spAutoFit/>
          </a:bodyPr>
          <a:lstStyle/>
          <a:p>
            <a:r>
              <a:rPr lang="de-DE" sz="1200" dirty="0"/>
              <a:t>Abb. 8: Beispiel für einen KI-Assistent mit </a:t>
            </a:r>
            <a:r>
              <a:rPr lang="de-DE" sz="1200" dirty="0" err="1"/>
              <a:t>Fobizz</a:t>
            </a:r>
            <a:endParaRPr lang="de-DE" sz="1200" dirty="0"/>
          </a:p>
        </p:txBody>
      </p:sp>
    </p:spTree>
    <p:extLst>
      <p:ext uri="{BB962C8B-B14F-4D97-AF65-F5344CB8AC3E}">
        <p14:creationId xmlns:p14="http://schemas.microsoft.com/office/powerpoint/2010/main" val="922083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9C39D46-2177-0AE6-C628-EEF7C1059DF9}"/>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5E7AA7E8-8006-4E1F-A566-FCF37EE6F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799DDD85-3511-9AA3-D880-1E2FEC0FCC56}"/>
              </a:ext>
            </a:extLst>
          </p:cNvPr>
          <p:cNvSpPr txBox="1">
            <a:spLocks/>
          </p:cNvSpPr>
          <p:nvPr/>
        </p:nvSpPr>
        <p:spPr>
          <a:xfrm>
            <a:off x="242910" y="1598246"/>
            <a:ext cx="4626709" cy="512298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spcAft>
                <a:spcPts val="600"/>
              </a:spcAft>
            </a:pPr>
            <a:r>
              <a:rPr lang="en-US" dirty="0">
                <a:solidFill>
                  <a:srgbClr val="FFFFFF"/>
                </a:solidFill>
              </a:rPr>
              <a:t>Agenda</a:t>
            </a:r>
            <a:endParaRPr lang="en-US" kern="1200" dirty="0">
              <a:solidFill>
                <a:srgbClr val="FFFFFF"/>
              </a:solidFill>
              <a:latin typeface="+mj-lt"/>
              <a:ea typeface="+mj-ea"/>
              <a:cs typeface="+mj-cs"/>
            </a:endParaRPr>
          </a:p>
        </p:txBody>
      </p:sp>
      <p:sp>
        <p:nvSpPr>
          <p:cNvPr id="4" name="Inhaltsplatzhalter 5">
            <a:extLst>
              <a:ext uri="{FF2B5EF4-FFF2-40B4-BE49-F238E27FC236}">
                <a16:creationId xmlns:a16="http://schemas.microsoft.com/office/drawing/2014/main" id="{41672F9D-0526-1636-296A-FB252A44E830}"/>
              </a:ext>
            </a:extLst>
          </p:cNvPr>
          <p:cNvSpPr txBox="1">
            <a:spLocks/>
          </p:cNvSpPr>
          <p:nvPr/>
        </p:nvSpPr>
        <p:spPr>
          <a:xfrm>
            <a:off x="5792994" y="1590840"/>
            <a:ext cx="5672176" cy="509522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l">
              <a:buFont typeface="+mj-lt"/>
              <a:buAutoNum type="arabicPeriod"/>
            </a:pPr>
            <a:r>
              <a:rPr lang="en-US" kern="1200" dirty="0" err="1">
                <a:solidFill>
                  <a:srgbClr val="FFFFFF"/>
                </a:solidFill>
                <a:latin typeface="+mn-lt"/>
                <a:ea typeface="+mn-ea"/>
                <a:cs typeface="+mn-cs"/>
              </a:rPr>
              <a:t>Einleitung</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Warum</a:t>
            </a:r>
            <a:r>
              <a:rPr lang="en-US" kern="1200" dirty="0">
                <a:solidFill>
                  <a:srgbClr val="FFFFFF"/>
                </a:solidFill>
                <a:latin typeface="+mn-lt"/>
                <a:ea typeface="+mn-ea"/>
                <a:cs typeface="+mn-cs"/>
              </a:rPr>
              <a:t> KI </a:t>
            </a:r>
            <a:r>
              <a:rPr lang="en-US" kern="1200" dirty="0" err="1">
                <a:solidFill>
                  <a:srgbClr val="FFFFFF"/>
                </a:solidFill>
                <a:latin typeface="+mn-lt"/>
                <a:ea typeface="+mn-ea"/>
                <a:cs typeface="+mn-cs"/>
              </a:rPr>
              <a:t>im</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Chemieunterricht</a:t>
            </a:r>
            <a:endParaRPr lang="en-US" kern="1200" dirty="0">
              <a:solidFill>
                <a:srgbClr val="FFFFFF"/>
              </a:solidFill>
              <a:latin typeface="+mn-lt"/>
              <a:ea typeface="+mn-ea"/>
              <a:cs typeface="+mn-cs"/>
            </a:endParaRPr>
          </a:p>
          <a:p>
            <a:pPr marL="571500" indent="-571500" algn="l">
              <a:buFont typeface="+mj-lt"/>
              <a:buAutoNum type="arabicPeriod"/>
            </a:pPr>
            <a:r>
              <a:rPr lang="en-US" kern="1200" dirty="0" err="1">
                <a:solidFill>
                  <a:srgbClr val="FFFFFF"/>
                </a:solidFill>
                <a:latin typeface="+mn-lt"/>
                <a:ea typeface="+mn-ea"/>
                <a:cs typeface="+mn-cs"/>
              </a:rPr>
              <a:t>Vorerfahrungen</a:t>
            </a:r>
            <a:r>
              <a:rPr lang="en-US" kern="1200" dirty="0">
                <a:solidFill>
                  <a:srgbClr val="FFFFFF"/>
                </a:solidFill>
                <a:latin typeface="+mn-lt"/>
                <a:ea typeface="+mn-ea"/>
                <a:cs typeface="+mn-cs"/>
              </a:rPr>
              <a:t>?</a:t>
            </a:r>
          </a:p>
          <a:p>
            <a:pPr marL="571500" indent="-571500" algn="l">
              <a:buFont typeface="+mj-lt"/>
              <a:buAutoNum type="arabicPeriod"/>
            </a:pPr>
            <a:r>
              <a:rPr lang="en-US" kern="1200" dirty="0" err="1">
                <a:solidFill>
                  <a:srgbClr val="FFFFFF"/>
                </a:solidFill>
                <a:latin typeface="+mn-lt"/>
                <a:ea typeface="+mn-ea"/>
                <a:cs typeface="+mn-cs"/>
              </a:rPr>
              <a:t>Übersicht</a:t>
            </a:r>
            <a:r>
              <a:rPr lang="en-US" kern="1200" dirty="0">
                <a:solidFill>
                  <a:srgbClr val="FFFFFF"/>
                </a:solidFill>
                <a:latin typeface="+mn-lt"/>
                <a:ea typeface="+mn-ea"/>
                <a:cs typeface="+mn-cs"/>
              </a:rPr>
              <a:t> KI-Chatbots, Do‘s and Don‘ts </a:t>
            </a:r>
          </a:p>
          <a:p>
            <a:pPr marL="571500" indent="-571500" algn="l">
              <a:buFont typeface="+mj-lt"/>
              <a:buAutoNum type="arabicPeriod"/>
            </a:pPr>
            <a:r>
              <a:rPr lang="en-US" kern="1200" dirty="0" err="1">
                <a:solidFill>
                  <a:srgbClr val="FFFFFF"/>
                </a:solidFill>
                <a:latin typeface="+mn-lt"/>
                <a:ea typeface="+mn-ea"/>
                <a:cs typeface="+mn-cs"/>
              </a:rPr>
              <a:t>Einsatzmöglichkeiten</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im</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Chemieunterricht</a:t>
            </a:r>
            <a:endParaRPr lang="de-DE" kern="1200" dirty="0">
              <a:solidFill>
                <a:srgbClr val="FFFFFF"/>
              </a:solidFill>
              <a:latin typeface="+mn-lt"/>
              <a:ea typeface="+mn-ea"/>
              <a:cs typeface="+mn-cs"/>
            </a:endParaRPr>
          </a:p>
          <a:p>
            <a:pPr marL="571500" indent="-571500" algn="l">
              <a:buFont typeface="+mj-lt"/>
              <a:buAutoNum type="arabicPeriod"/>
            </a:pPr>
            <a:r>
              <a:rPr lang="de-DE" kern="1200" dirty="0">
                <a:solidFill>
                  <a:srgbClr val="FFFFFF"/>
                </a:solidFill>
                <a:latin typeface="+mn-lt"/>
                <a:ea typeface="+mn-ea"/>
                <a:cs typeface="+mn-cs"/>
              </a:rPr>
              <a:t>Gezieltes</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Prompten</a:t>
            </a:r>
            <a:endParaRPr lang="en-US" kern="1200" dirty="0">
              <a:solidFill>
                <a:srgbClr val="FFFFFF"/>
              </a:solidFill>
              <a:latin typeface="+mn-lt"/>
              <a:ea typeface="+mn-ea"/>
              <a:cs typeface="+mn-cs"/>
            </a:endParaRPr>
          </a:p>
          <a:p>
            <a:pPr marL="571500" indent="-571500" algn="l">
              <a:buFont typeface="+mj-lt"/>
              <a:buAutoNum type="arabicPeriod"/>
            </a:pPr>
            <a:r>
              <a:rPr lang="en-US" kern="1200" dirty="0" err="1">
                <a:solidFill>
                  <a:srgbClr val="FFFFFF"/>
                </a:solidFill>
                <a:latin typeface="+mn-lt"/>
                <a:ea typeface="+mn-ea"/>
                <a:cs typeface="+mn-cs"/>
              </a:rPr>
              <a:t>Kritischer</a:t>
            </a:r>
            <a:r>
              <a:rPr lang="en-US" kern="1200" dirty="0">
                <a:solidFill>
                  <a:srgbClr val="FFFFFF"/>
                </a:solidFill>
                <a:latin typeface="+mn-lt"/>
                <a:ea typeface="+mn-ea"/>
                <a:cs typeface="+mn-cs"/>
              </a:rPr>
              <a:t> </a:t>
            </a:r>
            <a:r>
              <a:rPr lang="en-US" kern="1200" dirty="0" err="1">
                <a:solidFill>
                  <a:srgbClr val="FFFFFF"/>
                </a:solidFill>
                <a:latin typeface="+mn-lt"/>
                <a:ea typeface="+mn-ea"/>
                <a:cs typeface="+mn-cs"/>
              </a:rPr>
              <a:t>Umgang</a:t>
            </a:r>
            <a:r>
              <a:rPr lang="en-US" kern="1200" dirty="0">
                <a:solidFill>
                  <a:srgbClr val="FFFFFF"/>
                </a:solidFill>
                <a:latin typeface="+mn-lt"/>
                <a:ea typeface="+mn-ea"/>
                <a:cs typeface="+mn-cs"/>
              </a:rPr>
              <a:t> mit KI </a:t>
            </a:r>
          </a:p>
          <a:p>
            <a:pPr marL="571500" indent="-571500" algn="l">
              <a:buFont typeface="+mj-lt"/>
              <a:buAutoNum type="arabicPeriod"/>
            </a:pPr>
            <a:endParaRPr lang="en-US" kern="1200" dirty="0">
              <a:solidFill>
                <a:srgbClr val="FFFFFF"/>
              </a:solidFill>
              <a:latin typeface="+mn-lt"/>
              <a:ea typeface="+mn-ea"/>
              <a:cs typeface="+mn-cs"/>
            </a:endParaRPr>
          </a:p>
          <a:p>
            <a:pPr marL="571500" indent="-571500" algn="l">
              <a:buFont typeface="+mj-lt"/>
              <a:buAutoNum type="arabicPeriod"/>
            </a:pPr>
            <a:endParaRPr lang="en-US" kern="1200" dirty="0">
              <a:solidFill>
                <a:srgbClr val="FFFFFF"/>
              </a:solidFill>
              <a:latin typeface="+mn-lt"/>
              <a:ea typeface="+mn-ea"/>
              <a:cs typeface="+mn-cs"/>
            </a:endParaRPr>
          </a:p>
          <a:p>
            <a:pPr marL="571500" indent="-571500" algn="l">
              <a:buFont typeface="+mj-lt"/>
              <a:buAutoNum type="arabicPeriod"/>
            </a:pPr>
            <a:endParaRPr lang="en-US" kern="1200" dirty="0">
              <a:solidFill>
                <a:srgbClr val="FFFFFF"/>
              </a:solidFill>
              <a:latin typeface="+mn-lt"/>
              <a:ea typeface="+mn-ea"/>
              <a:cs typeface="+mn-cs"/>
            </a:endParaRPr>
          </a:p>
        </p:txBody>
      </p:sp>
      <p:cxnSp>
        <p:nvCxnSpPr>
          <p:cNvPr id="29" name="Straight Connector 28">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9" name="Grafik 8" descr="Ein Bild, das Text, Screenshot, Schrift, Grafiken enthält.&#10;&#10;KI-generierte Inhalte können fehlerhaft sein.">
            <a:extLst>
              <a:ext uri="{FF2B5EF4-FFF2-40B4-BE49-F238E27FC236}">
                <a16:creationId xmlns:a16="http://schemas.microsoft.com/office/drawing/2014/main" id="{8BC73E6F-E44E-A146-3788-DEB611C5C60A}"/>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5C842289-31EE-C0A2-9D5D-3466561163BD}"/>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9F33C38F-B679-112A-B174-31F66EFE6258}"/>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13" name="Ring 12">
            <a:extLst>
              <a:ext uri="{FF2B5EF4-FFF2-40B4-BE49-F238E27FC236}">
                <a16:creationId xmlns:a16="http://schemas.microsoft.com/office/drawing/2014/main" id="{B03A0807-A66E-3FEE-0934-1645DB0B0265}"/>
              </a:ext>
            </a:extLst>
          </p:cNvPr>
          <p:cNvSpPr/>
          <p:nvPr/>
        </p:nvSpPr>
        <p:spPr>
          <a:xfrm>
            <a:off x="1305772" y="3139965"/>
            <a:ext cx="151536" cy="151537"/>
          </a:xfrm>
          <a:prstGeom prst="donut">
            <a:avLst>
              <a:gd name="adj" fmla="val 1115"/>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15" name="Plus 14">
            <a:extLst>
              <a:ext uri="{FF2B5EF4-FFF2-40B4-BE49-F238E27FC236}">
                <a16:creationId xmlns:a16="http://schemas.microsoft.com/office/drawing/2014/main" id="{B4523934-287A-E50D-72B4-9B10E2E99129}"/>
              </a:ext>
            </a:extLst>
          </p:cNvPr>
          <p:cNvSpPr/>
          <p:nvPr/>
        </p:nvSpPr>
        <p:spPr>
          <a:xfrm>
            <a:off x="1288833" y="700833"/>
            <a:ext cx="185413" cy="196580"/>
          </a:xfrm>
          <a:prstGeom prst="mathPlus">
            <a:avLst>
              <a:gd name="adj1" fmla="val 0"/>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bg1"/>
              </a:solidFill>
            </a:endParaRPr>
          </a:p>
        </p:txBody>
      </p:sp>
      <p:sp>
        <p:nvSpPr>
          <p:cNvPr id="17" name="Oval 16">
            <a:extLst>
              <a:ext uri="{FF2B5EF4-FFF2-40B4-BE49-F238E27FC236}">
                <a16:creationId xmlns:a16="http://schemas.microsoft.com/office/drawing/2014/main" id="{11E86BC8-2177-4871-81CD-089CDCA641A5}"/>
              </a:ext>
            </a:extLst>
          </p:cNvPr>
          <p:cNvSpPr/>
          <p:nvPr/>
        </p:nvSpPr>
        <p:spPr>
          <a:xfrm>
            <a:off x="754966" y="1660418"/>
            <a:ext cx="146957" cy="149306"/>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 name="Untertitel 2">
            <a:extLst>
              <a:ext uri="{FF2B5EF4-FFF2-40B4-BE49-F238E27FC236}">
                <a16:creationId xmlns:a16="http://schemas.microsoft.com/office/drawing/2014/main" id="{4A64E9A8-0D36-94F1-85C7-137BBEDD28D3}"/>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3</a:t>
            </a:r>
          </a:p>
        </p:txBody>
      </p:sp>
      <p:pic>
        <p:nvPicPr>
          <p:cNvPr id="3" name="Grafik 2" descr="Ein Bild, das Muster, Pixel, nähen enthält.&#10;&#10;KI-generierte Inhalte können fehlerhaft sein.">
            <a:extLst>
              <a:ext uri="{FF2B5EF4-FFF2-40B4-BE49-F238E27FC236}">
                <a16:creationId xmlns:a16="http://schemas.microsoft.com/office/drawing/2014/main" id="{67B9B819-67C7-C717-2681-D8B86365B9AF}"/>
              </a:ext>
            </a:extLst>
          </p:cNvPr>
          <p:cNvPicPr>
            <a:picLocks noChangeAspect="1"/>
          </p:cNvPicPr>
          <p:nvPr/>
        </p:nvPicPr>
        <p:blipFill>
          <a:blip r:embed="rId5"/>
          <a:stretch>
            <a:fillRect/>
          </a:stretch>
        </p:blipFill>
        <p:spPr>
          <a:xfrm>
            <a:off x="1732895" y="2770630"/>
            <a:ext cx="2987597" cy="2987597"/>
          </a:xfrm>
          <a:prstGeom prst="rect">
            <a:avLst/>
          </a:prstGeom>
        </p:spPr>
      </p:pic>
    </p:spTree>
    <p:extLst>
      <p:ext uri="{BB962C8B-B14F-4D97-AF65-F5344CB8AC3E}">
        <p14:creationId xmlns:p14="http://schemas.microsoft.com/office/powerpoint/2010/main" val="40656581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B27FE2-6990-2238-8899-CF5CEE77B6CA}"/>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7080ABAE-A5D0-7AF3-9EDD-EF05DB9CCF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D402A6DE-7672-BCE5-158D-D5EE26AA243B}"/>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de-DE" sz="5600" kern="1200" dirty="0">
                <a:solidFill>
                  <a:srgbClr val="FFFFFF"/>
                </a:solidFill>
                <a:latin typeface="+mj-lt"/>
                <a:ea typeface="+mj-ea"/>
                <a:cs typeface="+mj-cs"/>
              </a:rPr>
              <a:t>Gezieltes Prompten</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88037CF6-56CC-05B9-E52F-12BF601C02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45805DA6-A98A-61A7-C4EC-B8552B9D4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AB1C07BD-5A70-FE66-4FD9-A9B5FE8765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F1687071-8949-8E5E-BA17-87752A416A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0744FB9B-A718-0D72-2290-4D8CBAD676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1483BE77-E6F8-2862-50E0-BEB56BEBB1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30C56CAB-9983-D00C-CF68-521CB21AD3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2E70EA63-4DC0-BA91-718E-17EF8CCADE3D}"/>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C9101EF7-FDE9-619F-5F39-2A31DD0953F3}"/>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8A5B74EB-8E95-047E-5D60-3A39204C2D14}"/>
              </a:ext>
            </a:extLst>
          </p:cNvPr>
          <p:cNvPicPr>
            <a:picLocks noChangeAspect="1"/>
          </p:cNvPicPr>
          <p:nvPr/>
        </p:nvPicPr>
        <p:blipFill>
          <a:blip r:embed="rId4"/>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9E07CD27-A0CB-16B2-19CB-D9B6FBA1054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33</a:t>
            </a:r>
          </a:p>
        </p:txBody>
      </p:sp>
    </p:spTree>
    <p:extLst>
      <p:ext uri="{BB962C8B-B14F-4D97-AF65-F5344CB8AC3E}">
        <p14:creationId xmlns:p14="http://schemas.microsoft.com/office/powerpoint/2010/main" val="29577663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2674130" cy="461665"/>
          </a:xfrm>
          <a:prstGeom prst="rect">
            <a:avLst/>
          </a:prstGeom>
        </p:spPr>
        <p:txBody>
          <a:bodyPr wrap="none">
            <a:spAutoFit/>
          </a:bodyPr>
          <a:lstStyle/>
          <a:p>
            <a:r>
              <a:rPr lang="de-DE" sz="2400" b="1" dirty="0"/>
              <a:t>1. </a:t>
            </a:r>
            <a:r>
              <a:rPr lang="de-DE" sz="2400" b="1" dirty="0" err="1"/>
              <a:t>Vorerfahrungen</a:t>
            </a:r>
            <a:endParaRPr lang="de-DE" sz="2400" b="1" dirty="0"/>
          </a:p>
        </p:txBody>
      </p:sp>
      <p:pic>
        <p:nvPicPr>
          <p:cNvPr id="13" name="Grafik 12" descr="Chat mit einfarbiger Füllung">
            <a:extLst>
              <a:ext uri="{FF2B5EF4-FFF2-40B4-BE49-F238E27FC236}">
                <a16:creationId xmlns:a16="http://schemas.microsoft.com/office/drawing/2014/main" id="{20FB6BA1-C68A-54D8-8D06-B9BB482B061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0058" y="1532759"/>
            <a:ext cx="1073523" cy="1073523"/>
          </a:xfrm>
          <a:prstGeom prst="rect">
            <a:avLst/>
          </a:prstGeom>
        </p:spPr>
      </p:pic>
      <p:sp>
        <p:nvSpPr>
          <p:cNvPr id="15" name="Rechteck 14">
            <a:extLst>
              <a:ext uri="{FF2B5EF4-FFF2-40B4-BE49-F238E27FC236}">
                <a16:creationId xmlns:a16="http://schemas.microsoft.com/office/drawing/2014/main" id="{85E83221-1FED-E8E9-49EE-B3CB8475AEB1}"/>
              </a:ext>
            </a:extLst>
          </p:cNvPr>
          <p:cNvSpPr/>
          <p:nvPr/>
        </p:nvSpPr>
        <p:spPr>
          <a:xfrm>
            <a:off x="1840373" y="2898207"/>
            <a:ext cx="8954998" cy="461665"/>
          </a:xfrm>
          <a:prstGeom prst="rect">
            <a:avLst/>
          </a:prstGeom>
        </p:spPr>
        <p:txBody>
          <a:bodyPr wrap="square">
            <a:spAutoFit/>
          </a:bodyPr>
          <a:lstStyle/>
          <a:p>
            <a:r>
              <a:rPr lang="de-DE" sz="2400" b="1" dirty="0"/>
              <a:t>Was sind Ihre </a:t>
            </a:r>
            <a:r>
              <a:rPr lang="de-DE" sz="2400" b="1" dirty="0" err="1"/>
              <a:t>Vorerfahrungen</a:t>
            </a:r>
            <a:r>
              <a:rPr lang="de-DE" sz="2400" b="1" dirty="0"/>
              <a:t> beim Prompten?</a:t>
            </a:r>
          </a:p>
        </p:txBody>
      </p:sp>
      <p:sp>
        <p:nvSpPr>
          <p:cNvPr id="3" name="Untertitel 2">
            <a:extLst>
              <a:ext uri="{FF2B5EF4-FFF2-40B4-BE49-F238E27FC236}">
                <a16:creationId xmlns:a16="http://schemas.microsoft.com/office/drawing/2014/main" id="{660DC62A-33A1-0A75-CDA1-459C872AB67A}"/>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34</a:t>
            </a:r>
          </a:p>
        </p:txBody>
      </p:sp>
    </p:spTree>
    <p:extLst>
      <p:ext uri="{BB962C8B-B14F-4D97-AF65-F5344CB8AC3E}">
        <p14:creationId xmlns:p14="http://schemas.microsoft.com/office/powerpoint/2010/main" val="2981730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3525004" cy="461665"/>
          </a:xfrm>
          <a:prstGeom prst="rect">
            <a:avLst/>
          </a:prstGeom>
        </p:spPr>
        <p:txBody>
          <a:bodyPr wrap="none">
            <a:spAutoFit/>
          </a:bodyPr>
          <a:lstStyle/>
          <a:p>
            <a:r>
              <a:rPr lang="de-DE" sz="2400" b="1" dirty="0"/>
              <a:t>2. Regeln fürs Prompten</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Allgemeine Regeln</a:t>
            </a:r>
          </a:p>
          <a:p>
            <a:pPr marL="457200" indent="-457200" algn="l">
              <a:buFont typeface="+mj-lt"/>
              <a:buAutoNum type="arabicPeriod"/>
            </a:pPr>
            <a:r>
              <a:rPr lang="de-DE" sz="2000" dirty="0"/>
              <a:t>Präzise sein: Formulieren Sie Ihre </a:t>
            </a:r>
            <a:r>
              <a:rPr lang="de-DE" sz="2000" dirty="0" err="1"/>
              <a:t>Prompts</a:t>
            </a:r>
            <a:r>
              <a:rPr lang="de-DE" sz="2000" dirty="0"/>
              <a:t> so klar wie möglich.</a:t>
            </a:r>
          </a:p>
          <a:p>
            <a:pPr marL="457200" indent="-457200" algn="l">
              <a:buFont typeface="+mj-lt"/>
              <a:buAutoNum type="arabicPeriod"/>
            </a:pPr>
            <a:r>
              <a:rPr lang="de-DE" sz="2000" dirty="0"/>
              <a:t>Geben Sie so viel Kontext wie möglich, damit die KI Ihre Anfrage besser versteht.</a:t>
            </a:r>
          </a:p>
          <a:p>
            <a:pPr marL="457200" indent="-457200" algn="l">
              <a:buFont typeface="+mj-lt"/>
              <a:buAutoNum type="arabicPeriod"/>
            </a:pPr>
            <a:r>
              <a:rPr lang="de-DE" sz="2000" dirty="0"/>
              <a:t>Verfeinern Sie die Ergebnisse mit Fragen nach Details oder der Bitte um Anpassungen.</a:t>
            </a:r>
          </a:p>
          <a:p>
            <a:pPr marL="457200" indent="-457200" algn="l">
              <a:buFont typeface="+mj-lt"/>
              <a:buAutoNum type="arabicPeriod"/>
            </a:pPr>
            <a:r>
              <a:rPr lang="de-DE" sz="2000" dirty="0"/>
              <a:t>Öffnen Sie für jede neue Aufgabe einen neuen Chat, um eine Verwirrung zu vermeiden.</a:t>
            </a:r>
          </a:p>
          <a:p>
            <a:pPr marL="457200" indent="-457200" algn="l">
              <a:buFont typeface="+mj-lt"/>
              <a:buAutoNum type="arabicPeriod"/>
            </a:pPr>
            <a:endParaRPr lang="de-DE" sz="2000" dirty="0"/>
          </a:p>
          <a:p>
            <a:pPr algn="l"/>
            <a:r>
              <a:rPr lang="de-DE" sz="2000" dirty="0"/>
              <a:t>Weitere Hinweise</a:t>
            </a:r>
          </a:p>
          <a:p>
            <a:pPr marL="342900" indent="-342900" algn="l">
              <a:buFont typeface="Arial" panose="020B0604020202020204" pitchFamily="34" charset="0"/>
              <a:buChar char="•"/>
            </a:pPr>
            <a:r>
              <a:rPr lang="de-DE" sz="2000" dirty="0"/>
              <a:t>Die Eingabe: </a:t>
            </a:r>
            <a:r>
              <a:rPr lang="de-DE" sz="2000" i="1" dirty="0">
                <a:solidFill>
                  <a:schemeClr val="accent1"/>
                </a:solidFill>
              </a:rPr>
              <a:t>„Wenn du Dir unsicher bist, erfinde keine Fakten, sondern sage mir, dass du unsicher bist.“</a:t>
            </a:r>
            <a:r>
              <a:rPr lang="de-DE" sz="2000" dirty="0"/>
              <a:t> verringert erfundene Inhalte</a:t>
            </a:r>
          </a:p>
          <a:p>
            <a:pPr marL="342900" indent="-342900" algn="l">
              <a:buFont typeface="Arial" panose="020B0604020202020204" pitchFamily="34" charset="0"/>
              <a:buChar char="•"/>
            </a:pPr>
            <a:r>
              <a:rPr lang="de-DE" sz="2000" dirty="0"/>
              <a:t>Für Berechnungen bei ChatGPT oder Gemini: „Nutze Python zur Berechnung von x y.“</a:t>
            </a:r>
          </a:p>
        </p:txBody>
      </p:sp>
      <p:sp>
        <p:nvSpPr>
          <p:cNvPr id="3" name="Untertitel 2">
            <a:extLst>
              <a:ext uri="{FF2B5EF4-FFF2-40B4-BE49-F238E27FC236}">
                <a16:creationId xmlns:a16="http://schemas.microsoft.com/office/drawing/2014/main" id="{7217D46E-9D17-69AE-9285-1081B187D7A5}"/>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35</a:t>
            </a:r>
          </a:p>
        </p:txBody>
      </p:sp>
      <p:sp>
        <p:nvSpPr>
          <p:cNvPr id="12" name="Textfeld 11">
            <a:extLst>
              <a:ext uri="{FF2B5EF4-FFF2-40B4-BE49-F238E27FC236}">
                <a16:creationId xmlns:a16="http://schemas.microsoft.com/office/drawing/2014/main" id="{45CBB174-93FE-B73D-A01A-E639C1EB1482}"/>
              </a:ext>
            </a:extLst>
          </p:cNvPr>
          <p:cNvSpPr txBox="1"/>
          <p:nvPr/>
        </p:nvSpPr>
        <p:spPr>
          <a:xfrm>
            <a:off x="9459704" y="4022632"/>
            <a:ext cx="2402293" cy="646331"/>
          </a:xfrm>
          <a:prstGeom prst="rect">
            <a:avLst/>
          </a:prstGeom>
          <a:solidFill>
            <a:srgbClr val="CCD2D8"/>
          </a:solidFill>
        </p:spPr>
        <p:txBody>
          <a:bodyPr wrap="square" rtlCol="0">
            <a:spAutoFit/>
          </a:bodyPr>
          <a:lstStyle/>
          <a:p>
            <a:pPr algn="l"/>
            <a:r>
              <a:rPr lang="de-DE" dirty="0"/>
              <a:t>Kein Bitte und Danke: unnötige Energie</a:t>
            </a:r>
          </a:p>
        </p:txBody>
      </p:sp>
    </p:spTree>
    <p:extLst>
      <p:ext uri="{BB962C8B-B14F-4D97-AF65-F5344CB8AC3E}">
        <p14:creationId xmlns:p14="http://schemas.microsoft.com/office/powerpoint/2010/main" val="34367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3525004" cy="461665"/>
          </a:xfrm>
          <a:prstGeom prst="rect">
            <a:avLst/>
          </a:prstGeom>
        </p:spPr>
        <p:txBody>
          <a:bodyPr wrap="none">
            <a:spAutoFit/>
          </a:bodyPr>
          <a:lstStyle/>
          <a:p>
            <a:r>
              <a:rPr lang="de-DE" sz="2400" b="1" dirty="0"/>
              <a:t>2. Regeln fürs Prompten</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9942211"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Wie kann ich meine </a:t>
            </a:r>
            <a:r>
              <a:rPr lang="de-DE" sz="2000" b="1" dirty="0" err="1"/>
              <a:t>Prompts</a:t>
            </a:r>
            <a:r>
              <a:rPr lang="de-DE" sz="2000" b="1" dirty="0"/>
              <a:t> verbessern? </a:t>
            </a:r>
          </a:p>
          <a:p>
            <a:pPr marL="457200" indent="-457200" algn="l">
              <a:buFont typeface="+mj-lt"/>
              <a:buAutoNum type="arabicPeriod"/>
            </a:pPr>
            <a:r>
              <a:rPr lang="de-DE" sz="2000" dirty="0" err="1"/>
              <a:t>Mega-Prompts</a:t>
            </a:r>
            <a:r>
              <a:rPr lang="de-DE" sz="2000" dirty="0"/>
              <a:t>: Ja oder nein? Es kommt auf den Kontext an. </a:t>
            </a:r>
          </a:p>
          <a:p>
            <a:pPr marL="457200" indent="-457200" algn="l">
              <a:buFont typeface="+mj-lt"/>
              <a:buAutoNum type="arabicPeriod"/>
            </a:pPr>
            <a:r>
              <a:rPr lang="de-DE" sz="2000" dirty="0"/>
              <a:t>Rollenprompt: </a:t>
            </a:r>
            <a:r>
              <a:rPr lang="de-DE" sz="2000" dirty="0" err="1"/>
              <a:t>KI-Chatbot</a:t>
            </a:r>
            <a:r>
              <a:rPr lang="de-DE" sz="2000" dirty="0"/>
              <a:t> wird Rolle zu gewiesen ( z. B. </a:t>
            </a:r>
            <a:r>
              <a:rPr lang="de-DE" sz="2000" i="1" dirty="0">
                <a:solidFill>
                  <a:schemeClr val="accent1"/>
                </a:solidFill>
              </a:rPr>
              <a:t>Du bist eine hochqualifizierte und motivierte Chemielehrkraft mit viel Erfahrung in der Gestaltung von Unterricht.</a:t>
            </a:r>
            <a:r>
              <a:rPr lang="de-DE" sz="2000" dirty="0"/>
              <a:t>). Mit diesem kann die Qualität der Antworten erheblich verbessert werden.</a:t>
            </a:r>
          </a:p>
          <a:p>
            <a:pPr marL="457200" indent="-457200" algn="l">
              <a:buFont typeface="+mj-lt"/>
              <a:buAutoNum type="arabicPeriod"/>
            </a:pPr>
            <a:r>
              <a:rPr lang="de-DE" sz="2000" dirty="0" err="1"/>
              <a:t>Chain-of-thoughts</a:t>
            </a:r>
            <a:r>
              <a:rPr lang="de-DE" sz="2000" dirty="0"/>
              <a:t>: Argumentationskette, in der Inhalte Schritt für Schritt erarbeitet werden (</a:t>
            </a:r>
            <a:r>
              <a:rPr lang="de-DE" sz="2000" i="1" dirty="0"/>
              <a:t>z.B. </a:t>
            </a:r>
            <a:r>
              <a:rPr lang="de-DE" sz="2000" i="1" dirty="0">
                <a:solidFill>
                  <a:schemeClr val="accent1"/>
                </a:solidFill>
              </a:rPr>
              <a:t>Erkläre Schritt für Schritt…. Überlege zuerst… und gebe dazu passende Antworten.</a:t>
            </a:r>
            <a:r>
              <a:rPr lang="de-DE" sz="2000" dirty="0"/>
              <a:t>)</a:t>
            </a:r>
          </a:p>
          <a:p>
            <a:pPr marL="457200" indent="-457200" algn="l">
              <a:buFont typeface="+mj-lt"/>
              <a:buAutoNum type="arabicPeriod"/>
            </a:pPr>
            <a:r>
              <a:rPr lang="de-DE" sz="2000" dirty="0"/>
              <a:t>Mit „Markdown“ Überschriften gestalten und somit den Prompt strukturieren.</a:t>
            </a:r>
          </a:p>
          <a:p>
            <a:pPr marL="457200" indent="-457200" algn="l">
              <a:buFont typeface="+mj-lt"/>
              <a:buAutoNum type="arabicPeriod"/>
            </a:pPr>
            <a:r>
              <a:rPr lang="de-DE" sz="2000" dirty="0"/>
              <a:t>Faktenbasis erweitern: Beschreibung von Beispielen, Upload von Material als Bezug oder Musterbeispiele </a:t>
            </a:r>
            <a:r>
              <a:rPr lang="de-DE" sz="2000" dirty="0">
                <a:solidFill>
                  <a:srgbClr val="C00000"/>
                </a:solidFill>
              </a:rPr>
              <a:t>(Vorsicht Urheberrecht)</a:t>
            </a:r>
            <a:endParaRPr lang="de-DE" sz="2000" dirty="0"/>
          </a:p>
          <a:p>
            <a:pPr marL="457200" indent="-457200" algn="l">
              <a:buFont typeface="+mj-lt"/>
              <a:buAutoNum type="arabicPeriod"/>
            </a:pPr>
            <a:endParaRPr lang="de-DE" sz="2000" dirty="0"/>
          </a:p>
        </p:txBody>
      </p:sp>
      <p:sp>
        <p:nvSpPr>
          <p:cNvPr id="3" name="Untertitel 2">
            <a:extLst>
              <a:ext uri="{FF2B5EF4-FFF2-40B4-BE49-F238E27FC236}">
                <a16:creationId xmlns:a16="http://schemas.microsoft.com/office/drawing/2014/main" id="{4AEC12A9-783E-F0AB-32A6-68B03B30F92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36</a:t>
            </a:r>
          </a:p>
        </p:txBody>
      </p:sp>
    </p:spTree>
    <p:extLst>
      <p:ext uri="{BB962C8B-B14F-4D97-AF65-F5344CB8AC3E}">
        <p14:creationId xmlns:p14="http://schemas.microsoft.com/office/powerpoint/2010/main" val="33636913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3525004" cy="461665"/>
          </a:xfrm>
          <a:prstGeom prst="rect">
            <a:avLst/>
          </a:prstGeom>
        </p:spPr>
        <p:txBody>
          <a:bodyPr wrap="none">
            <a:spAutoFit/>
          </a:bodyPr>
          <a:lstStyle/>
          <a:p>
            <a:r>
              <a:rPr lang="de-DE" sz="2400" b="1" dirty="0"/>
              <a:t>2. Regeln fürs Prompten</a:t>
            </a:r>
          </a:p>
        </p:txBody>
      </p:sp>
      <p:sp>
        <p:nvSpPr>
          <p:cNvPr id="4" name="Inhaltsplatzhalter 8">
            <a:extLst>
              <a:ext uri="{FF2B5EF4-FFF2-40B4-BE49-F238E27FC236}">
                <a16:creationId xmlns:a16="http://schemas.microsoft.com/office/drawing/2014/main" id="{5183E45E-696D-B633-7E59-FD2E97B42300}"/>
              </a:ext>
            </a:extLst>
          </p:cNvPr>
          <p:cNvSpPr txBox="1">
            <a:spLocks/>
          </p:cNvSpPr>
          <p:nvPr/>
        </p:nvSpPr>
        <p:spPr bwMode="white">
          <a:xfrm>
            <a:off x="642634" y="1634350"/>
            <a:ext cx="7443033" cy="4448127"/>
          </a:xfrm>
          <a:prstGeom prst="rect">
            <a:avLst/>
          </a:prstGeom>
          <a:noFill/>
        </p:spPr>
        <p:txBody>
          <a:bodyPr vert="horz" lIns="91440" tIns="45720" rIns="91440" bIns="45720" rtlCol="0">
            <a:normAutofit/>
          </a:bodyPr>
          <a:lstStyle>
            <a:defPPr>
              <a:defRPr lang="de-DE"/>
            </a:defPPr>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b="1" dirty="0"/>
              <a:t>Wie kann ich meine </a:t>
            </a:r>
            <a:r>
              <a:rPr lang="de-DE" sz="2000" b="1" dirty="0" err="1"/>
              <a:t>Prompts</a:t>
            </a:r>
            <a:r>
              <a:rPr lang="de-DE" sz="2000" b="1" dirty="0"/>
              <a:t> verbessern?</a:t>
            </a:r>
            <a:endParaRPr lang="de-DE" sz="2000" dirty="0">
              <a:solidFill>
                <a:srgbClr val="C00000"/>
              </a:solidFill>
            </a:endParaRPr>
          </a:p>
          <a:p>
            <a:pPr algn="l"/>
            <a:r>
              <a:rPr lang="de-DE" sz="2000" dirty="0"/>
              <a:t>6. </a:t>
            </a:r>
            <a:r>
              <a:rPr lang="de-DE" sz="2000" dirty="0" err="1"/>
              <a:t>Prompt-Creator</a:t>
            </a:r>
            <a:r>
              <a:rPr lang="de-DE" sz="2000" dirty="0"/>
              <a:t>: Hilfe beim Erstellen eines </a:t>
            </a:r>
            <a:r>
              <a:rPr lang="de-DE" sz="2000" dirty="0" err="1"/>
              <a:t>Prompts</a:t>
            </a:r>
            <a:r>
              <a:rPr lang="de-DE" sz="2000" dirty="0"/>
              <a:t> durch KI selbst</a:t>
            </a:r>
          </a:p>
          <a:p>
            <a:pPr algn="l"/>
            <a:r>
              <a:rPr lang="de-DE" sz="2000" dirty="0"/>
              <a:t>7. Prompt-Katalog: Gut funktionierende </a:t>
            </a:r>
            <a:r>
              <a:rPr lang="de-DE" sz="2000" dirty="0" err="1"/>
              <a:t>Prompts</a:t>
            </a:r>
            <a:r>
              <a:rPr lang="de-DE" sz="2000" dirty="0"/>
              <a:t> sichern und evtl auch mit anderen  Lehrkräften austauschen</a:t>
            </a:r>
          </a:p>
          <a:p>
            <a:pPr marL="457200" indent="-457200" algn="l">
              <a:buFont typeface="+mj-lt"/>
              <a:buAutoNum type="arabicPeriod"/>
            </a:pPr>
            <a:endParaRPr lang="de-DE" sz="2000" dirty="0"/>
          </a:p>
          <a:p>
            <a:pPr marL="457200" indent="-457200" algn="l">
              <a:buFont typeface="+mj-lt"/>
              <a:buAutoNum type="arabicPeriod"/>
            </a:pPr>
            <a:endParaRPr lang="de-DE" sz="2000" dirty="0"/>
          </a:p>
        </p:txBody>
      </p:sp>
      <p:sp>
        <p:nvSpPr>
          <p:cNvPr id="3" name="Untertitel 2">
            <a:extLst>
              <a:ext uri="{FF2B5EF4-FFF2-40B4-BE49-F238E27FC236}">
                <a16:creationId xmlns:a16="http://schemas.microsoft.com/office/drawing/2014/main" id="{4AEC12A9-783E-F0AB-32A6-68B03B30F92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36</a:t>
            </a:r>
          </a:p>
        </p:txBody>
      </p:sp>
    </p:spTree>
    <p:extLst>
      <p:ext uri="{BB962C8B-B14F-4D97-AF65-F5344CB8AC3E}">
        <p14:creationId xmlns:p14="http://schemas.microsoft.com/office/powerpoint/2010/main" val="331543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4527201" cy="461665"/>
          </a:xfrm>
          <a:prstGeom prst="rect">
            <a:avLst/>
          </a:prstGeom>
        </p:spPr>
        <p:txBody>
          <a:bodyPr wrap="none">
            <a:spAutoFit/>
          </a:bodyPr>
          <a:lstStyle/>
          <a:p>
            <a:r>
              <a:rPr lang="de-DE" sz="2400" b="1" dirty="0"/>
              <a:t>3. Prompten für Lernaktivitäten</a:t>
            </a:r>
          </a:p>
        </p:txBody>
      </p:sp>
      <p:graphicFrame>
        <p:nvGraphicFramePr>
          <p:cNvPr id="13" name="Diagramm 12">
            <a:extLst>
              <a:ext uri="{FF2B5EF4-FFF2-40B4-BE49-F238E27FC236}">
                <a16:creationId xmlns:a16="http://schemas.microsoft.com/office/drawing/2014/main" id="{D66A9844-D4A3-F3FD-2F04-9B7D3083FE56}"/>
              </a:ext>
            </a:extLst>
          </p:cNvPr>
          <p:cNvGraphicFramePr/>
          <p:nvPr>
            <p:extLst>
              <p:ext uri="{D42A27DB-BD31-4B8C-83A1-F6EECF244321}">
                <p14:modId xmlns:p14="http://schemas.microsoft.com/office/powerpoint/2010/main" val="487488330"/>
              </p:ext>
            </p:extLst>
          </p:nvPr>
        </p:nvGraphicFramePr>
        <p:xfrm>
          <a:off x="2032000" y="1516238"/>
          <a:ext cx="6788079" cy="462209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16" name="Grafik 15" descr="Künstliche Intelligenz mit einfarbiger Füllung">
            <a:extLst>
              <a:ext uri="{FF2B5EF4-FFF2-40B4-BE49-F238E27FC236}">
                <a16:creationId xmlns:a16="http://schemas.microsoft.com/office/drawing/2014/main" id="{605934C1-A025-0A2A-286B-CE7621DF027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060401" y="1718490"/>
            <a:ext cx="1276468" cy="1276468"/>
          </a:xfrm>
          <a:prstGeom prst="rect">
            <a:avLst/>
          </a:prstGeom>
        </p:spPr>
      </p:pic>
      <p:pic>
        <p:nvPicPr>
          <p:cNvPr id="18" name="Grafik 17" descr="Chatblase mit einfarbiger Füllung">
            <a:extLst>
              <a:ext uri="{FF2B5EF4-FFF2-40B4-BE49-F238E27FC236}">
                <a16:creationId xmlns:a16="http://schemas.microsoft.com/office/drawing/2014/main" id="{5A9F1B79-CD30-3451-A653-A5F2A2B9503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515993" y="3933872"/>
            <a:ext cx="1820091" cy="1820091"/>
          </a:xfrm>
          <a:prstGeom prst="rect">
            <a:avLst/>
          </a:prstGeom>
        </p:spPr>
      </p:pic>
      <p:sp>
        <p:nvSpPr>
          <p:cNvPr id="24" name="Rechteck 23">
            <a:extLst>
              <a:ext uri="{FF2B5EF4-FFF2-40B4-BE49-F238E27FC236}">
                <a16:creationId xmlns:a16="http://schemas.microsoft.com/office/drawing/2014/main" id="{4B85F068-566E-7FFB-CCEC-2A3F7698E8B6}"/>
              </a:ext>
            </a:extLst>
          </p:cNvPr>
          <p:cNvSpPr/>
          <p:nvPr/>
        </p:nvSpPr>
        <p:spPr>
          <a:xfrm>
            <a:off x="6081961" y="1956121"/>
            <a:ext cx="1841863" cy="1038837"/>
          </a:xfrm>
          <a:prstGeom prst="rect">
            <a:avLst/>
          </a:prstGeom>
          <a:solidFill>
            <a:srgbClr val="CCD2D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 name="Grafik 19" descr="Hierarchie mit einfarbiger Füllung">
            <a:extLst>
              <a:ext uri="{FF2B5EF4-FFF2-40B4-BE49-F238E27FC236}">
                <a16:creationId xmlns:a16="http://schemas.microsoft.com/office/drawing/2014/main" id="{DE26D6EA-3C7C-857C-E62C-CC19102368F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6108079" y="1630414"/>
            <a:ext cx="1548280" cy="1548280"/>
          </a:xfrm>
          <a:prstGeom prst="rect">
            <a:avLst/>
          </a:prstGeom>
        </p:spPr>
      </p:pic>
      <p:sp>
        <p:nvSpPr>
          <p:cNvPr id="25" name="Untertitel 2">
            <a:extLst>
              <a:ext uri="{FF2B5EF4-FFF2-40B4-BE49-F238E27FC236}">
                <a16:creationId xmlns:a16="http://schemas.microsoft.com/office/drawing/2014/main" id="{7719AA45-9893-1B3F-E070-2A5882DFE239}"/>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37</a:t>
            </a:r>
          </a:p>
        </p:txBody>
      </p:sp>
    </p:spTree>
    <p:extLst>
      <p:ext uri="{BB962C8B-B14F-4D97-AF65-F5344CB8AC3E}">
        <p14:creationId xmlns:p14="http://schemas.microsoft.com/office/powerpoint/2010/main" val="20240732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E116BC-AA27-7BD8-FC79-26AE4324CF1C}"/>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42ACB73E-EE8C-7602-9B20-8800BA40E6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F6BFF38F-DBF0-B06F-B0E4-844CB79F7C3E}"/>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5</a:t>
            </a:r>
            <a:r>
              <a:rPr lang="de-DE" sz="4400" kern="1200" dirty="0">
                <a:solidFill>
                  <a:srgbClr val="FFFFFF"/>
                </a:solidFill>
                <a:latin typeface="+mj-lt"/>
                <a:ea typeface="+mj-ea"/>
                <a:cs typeface="+mj-cs"/>
              </a:rPr>
              <a:t>. Gezieltes Prompten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17893DDB-D03E-DE0D-FFB9-0459CA4D815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CED7610E-4F2D-7879-8191-7A55693183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B2E2C5DA-451B-F68A-71D8-8DB29AB0C6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C269B39D-D964-52AC-EADE-D4C5C1E91AB6}"/>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94436332-973E-3585-56A5-026F140D0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1CF0002B-73AF-8366-6B5B-21A090D3CCFC}"/>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0872EF57-E54D-8476-562F-A25567E2D78E}"/>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996212B-238F-1D9F-22E1-AFE5CB88DE77}"/>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418EB9D8-8336-0B36-1AD2-4B4E848133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35C1B8F0-77AB-905C-5599-932210D6E35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29551B24-F1F7-2855-E2D5-344F71DBD1F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DD5CD1DF-8E56-84D4-FC7E-FC169E39D867}"/>
              </a:ext>
            </a:extLst>
          </p:cNvPr>
          <p:cNvSpPr/>
          <p:nvPr/>
        </p:nvSpPr>
        <p:spPr>
          <a:xfrm>
            <a:off x="597236" y="930522"/>
            <a:ext cx="4527201" cy="461665"/>
          </a:xfrm>
          <a:prstGeom prst="rect">
            <a:avLst/>
          </a:prstGeom>
        </p:spPr>
        <p:txBody>
          <a:bodyPr wrap="none">
            <a:spAutoFit/>
          </a:bodyPr>
          <a:lstStyle/>
          <a:p>
            <a:r>
              <a:rPr lang="de-DE" sz="2400" b="1" dirty="0"/>
              <a:t>3. Prompten für Lernaktivitäten</a:t>
            </a:r>
          </a:p>
        </p:txBody>
      </p:sp>
      <p:sp>
        <p:nvSpPr>
          <p:cNvPr id="15" name="Textfeld 14">
            <a:extLst>
              <a:ext uri="{FF2B5EF4-FFF2-40B4-BE49-F238E27FC236}">
                <a16:creationId xmlns:a16="http://schemas.microsoft.com/office/drawing/2014/main" id="{3F3ABEDD-A634-A775-96CC-A98F093FE3C5}"/>
              </a:ext>
            </a:extLst>
          </p:cNvPr>
          <p:cNvSpPr txBox="1"/>
          <p:nvPr/>
        </p:nvSpPr>
        <p:spPr>
          <a:xfrm>
            <a:off x="772036" y="1377324"/>
            <a:ext cx="9303270" cy="4555093"/>
          </a:xfrm>
          <a:prstGeom prst="rect">
            <a:avLst/>
          </a:prstGeom>
          <a:noFill/>
        </p:spPr>
        <p:txBody>
          <a:bodyPr wrap="square" rtlCol="0">
            <a:spAutoFit/>
          </a:bodyPr>
          <a:lstStyle/>
          <a:p>
            <a:endParaRPr lang="de-DE" dirty="0"/>
          </a:p>
          <a:p>
            <a:endParaRPr lang="de-DE" dirty="0"/>
          </a:p>
          <a:p>
            <a:r>
              <a:rPr lang="de-DE" dirty="0"/>
              <a:t>       </a:t>
            </a:r>
            <a:r>
              <a:rPr lang="de-DE" b="1" dirty="0">
                <a:solidFill>
                  <a:srgbClr val="7F9686"/>
                </a:solidFill>
              </a:rPr>
              <a:t>  </a:t>
            </a:r>
            <a:r>
              <a:rPr lang="de-DE" sz="2000" b="1" dirty="0">
                <a:solidFill>
                  <a:schemeClr val="accent1"/>
                </a:solidFill>
              </a:rPr>
              <a:t>Gruppenarbeit</a:t>
            </a:r>
            <a:endParaRPr lang="de-DE" b="1" dirty="0">
              <a:solidFill>
                <a:schemeClr val="accent1"/>
              </a:solidFill>
            </a:endParaRPr>
          </a:p>
          <a:p>
            <a:endParaRPr lang="de-DE" dirty="0">
              <a:solidFill>
                <a:srgbClr val="7F9686"/>
              </a:solidFill>
            </a:endParaRPr>
          </a:p>
          <a:p>
            <a:pPr marL="228600" indent="-228600">
              <a:buAutoNum type="arabicPeriod"/>
            </a:pPr>
            <a:r>
              <a:rPr lang="de-DE" dirty="0"/>
              <a:t>Entscheiden Sie sich für einen der vorgestellten Assistenten oder einen eigenen (Zugriff </a:t>
            </a:r>
            <a:r>
              <a:rPr lang="de-DE" dirty="0" err="1"/>
              <a:t>Padlet</a:t>
            </a:r>
            <a:r>
              <a:rPr lang="de-DE" dirty="0"/>
              <a:t>).</a:t>
            </a:r>
          </a:p>
          <a:p>
            <a:pPr marL="228600" indent="-228600">
              <a:buAutoNum type="arabicPeriod"/>
            </a:pPr>
            <a:r>
              <a:rPr lang="de-DE" b="0" i="0" u="none" strike="noStrike" dirty="0">
                <a:solidFill>
                  <a:srgbClr val="000000"/>
                </a:solidFill>
                <a:effectLst/>
              </a:rPr>
              <a:t>Überlegen Sie in </a:t>
            </a:r>
            <a:r>
              <a:rPr lang="de-DE" dirty="0">
                <a:solidFill>
                  <a:srgbClr val="000000"/>
                </a:solidFill>
              </a:rPr>
              <a:t>Ihrer Gruppe</a:t>
            </a:r>
            <a:r>
              <a:rPr lang="de-DE" b="0" i="0" u="none" strike="noStrike" dirty="0">
                <a:solidFill>
                  <a:srgbClr val="000000"/>
                </a:solidFill>
                <a:effectLst/>
              </a:rPr>
              <a:t>, wie Sie die zugewiesene Lernaktivität in Ihrem Chemieunterricht umsetzen könnten. Wählen Sie dafür z. B. ein passendes Thema aus dem Lehrplan.</a:t>
            </a:r>
          </a:p>
          <a:p>
            <a:pPr marL="228600" indent="-228600">
              <a:buAutoNum type="arabicPeriod"/>
            </a:pPr>
            <a:r>
              <a:rPr lang="de-DE" b="0" i="0" u="none" strike="noStrike" dirty="0">
                <a:solidFill>
                  <a:srgbClr val="000000"/>
                </a:solidFill>
                <a:effectLst/>
              </a:rPr>
              <a:t>Nutzen Sie den zu der Lernaktivität vorgeschlagenen Prompt und passen Sie diesen Ihre geplante Lernaktivität an. Beachten Sie dabei die genannten Empfehlungen. Versetzen Sie sich dazu auch in die Rolle Ihrer Lerngruppe und versuchen Sie Ihren Prompt aufgrund der erhaltenen Ergebnisse immer weiter zu verbessern. </a:t>
            </a:r>
          </a:p>
          <a:p>
            <a:pPr marL="342900" indent="-342900">
              <a:buAutoNum type="arabicPeriod"/>
            </a:pPr>
            <a:endParaRPr lang="de-DE" dirty="0"/>
          </a:p>
          <a:p>
            <a:r>
              <a:rPr lang="de-DE" sz="1800" dirty="0"/>
              <a:t>Bringen Sie die Ergebnisse ins Plenum mit: </a:t>
            </a:r>
            <a:r>
              <a:rPr lang="de-DE" dirty="0"/>
              <a:t>Wir werden über Ihre Erfahrungen gemeinsam diskutieren. </a:t>
            </a:r>
            <a:endParaRPr lang="de-DE" sz="1800" dirty="0"/>
          </a:p>
        </p:txBody>
      </p:sp>
      <p:pic>
        <p:nvPicPr>
          <p:cNvPr id="16" name="Grafik 6" descr="Gruppenbrainstorming mit einfarbiger Füllung">
            <a:extLst>
              <a:ext uri="{FF2B5EF4-FFF2-40B4-BE49-F238E27FC236}">
                <a16:creationId xmlns:a16="http://schemas.microsoft.com/office/drawing/2014/main" id="{294FF87F-6886-F216-DEA6-74C7FF11A021}"/>
              </a:ext>
            </a:extLst>
          </p:cNvPr>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17543" y="1690624"/>
            <a:ext cx="645324" cy="645324"/>
          </a:xfrm>
          <a:prstGeom prst="rect">
            <a:avLst/>
          </a:prstGeom>
        </p:spPr>
      </p:pic>
      <p:sp>
        <p:nvSpPr>
          <p:cNvPr id="17" name="Textfeld 16">
            <a:extLst>
              <a:ext uri="{FF2B5EF4-FFF2-40B4-BE49-F238E27FC236}">
                <a16:creationId xmlns:a16="http://schemas.microsoft.com/office/drawing/2014/main" id="{859AF7C7-8BB0-EE28-3355-EC3C0E4AFEF9}"/>
              </a:ext>
            </a:extLst>
          </p:cNvPr>
          <p:cNvSpPr txBox="1"/>
          <p:nvPr/>
        </p:nvSpPr>
        <p:spPr>
          <a:xfrm>
            <a:off x="8012424" y="1882310"/>
            <a:ext cx="2310916" cy="446276"/>
          </a:xfrm>
          <a:prstGeom prst="rect">
            <a:avLst/>
          </a:prstGeom>
          <a:noFill/>
        </p:spPr>
        <p:txBody>
          <a:bodyPr wrap="square" rtlCol="0">
            <a:spAutoFit/>
          </a:bodyPr>
          <a:lstStyle/>
          <a:p>
            <a:r>
              <a:rPr lang="de-DE" sz="2300" b="1" dirty="0">
                <a:solidFill>
                  <a:schemeClr val="accent1"/>
                </a:solidFill>
              </a:rPr>
              <a:t>30 Min.</a:t>
            </a:r>
          </a:p>
        </p:txBody>
      </p:sp>
      <p:pic>
        <p:nvPicPr>
          <p:cNvPr id="18" name="Grafik 10" descr="Sanduhr abgelaufen mit einfarbiger Füllung">
            <a:extLst>
              <a:ext uri="{FF2B5EF4-FFF2-40B4-BE49-F238E27FC236}">
                <a16:creationId xmlns:a16="http://schemas.microsoft.com/office/drawing/2014/main" id="{9EB37C2B-A36D-703C-3AB7-D1D18C2F18BA}"/>
              </a:ext>
            </a:extLst>
          </p:cNvPr>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flipH="1">
            <a:off x="7660023" y="1874949"/>
            <a:ext cx="460999" cy="460999"/>
          </a:xfrm>
          <a:prstGeom prst="rect">
            <a:avLst/>
          </a:prstGeom>
        </p:spPr>
      </p:pic>
      <p:sp>
        <p:nvSpPr>
          <p:cNvPr id="19" name="Untertitel 2">
            <a:extLst>
              <a:ext uri="{FF2B5EF4-FFF2-40B4-BE49-F238E27FC236}">
                <a16:creationId xmlns:a16="http://schemas.microsoft.com/office/drawing/2014/main" id="{91E949E1-7C29-0D9F-0769-9D127CDCD35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38</a:t>
            </a:r>
          </a:p>
        </p:txBody>
      </p:sp>
      <p:pic>
        <p:nvPicPr>
          <p:cNvPr id="12" name="Grafik 11" descr="Ein Bild, das Grafiken, Muster, Schrift, Grafikdesign enthält.&#10;&#10;KI-generierte Inhalte können fehlerhaft sein.">
            <a:extLst>
              <a:ext uri="{FF2B5EF4-FFF2-40B4-BE49-F238E27FC236}">
                <a16:creationId xmlns:a16="http://schemas.microsoft.com/office/drawing/2014/main" id="{B376D1FE-9A69-7A9A-224B-AAA396230468}"/>
              </a:ext>
            </a:extLst>
          </p:cNvPr>
          <p:cNvPicPr>
            <a:picLocks noChangeAspect="1"/>
          </p:cNvPicPr>
          <p:nvPr/>
        </p:nvPicPr>
        <p:blipFill>
          <a:blip r:embed="rId7"/>
          <a:stretch>
            <a:fillRect/>
          </a:stretch>
        </p:blipFill>
        <p:spPr>
          <a:xfrm>
            <a:off x="10234082" y="2529416"/>
            <a:ext cx="1708097" cy="1708097"/>
          </a:xfrm>
          <a:prstGeom prst="rect">
            <a:avLst/>
          </a:prstGeom>
        </p:spPr>
      </p:pic>
    </p:spTree>
    <p:extLst>
      <p:ext uri="{BB962C8B-B14F-4D97-AF65-F5344CB8AC3E}">
        <p14:creationId xmlns:p14="http://schemas.microsoft.com/office/powerpoint/2010/main" val="2172855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846DBD7-85F8-4CE4-FCC7-9A2E7614CB17}"/>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2CB3FE30-B151-5F40-6C2B-F47F54A2CC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ED6E29CD-04E5-4B9B-5B8F-24A16C0E904D}"/>
              </a:ext>
            </a:extLst>
          </p:cNvPr>
          <p:cNvSpPr txBox="1">
            <a:spLocks/>
          </p:cNvSpPr>
          <p:nvPr/>
        </p:nvSpPr>
        <p:spPr>
          <a:xfrm>
            <a:off x="1522030" y="1760107"/>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de-DE" sz="5600" kern="1200" dirty="0">
                <a:solidFill>
                  <a:srgbClr val="FFFFFF"/>
                </a:solidFill>
                <a:latin typeface="+mj-lt"/>
                <a:ea typeface="+mj-ea"/>
                <a:cs typeface="+mj-cs"/>
              </a:rPr>
              <a:t>Kritischer Umgang mit KI im Chemieunterricht</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AF80ADDC-5381-A635-E0BB-02486DB5D9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B0B1DB0A-A161-E6BB-15E5-15B318E571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FDDAF3A9-782C-1075-3369-D1460A119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F061C4F3-E35F-F589-27D6-38AA9FB95B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9CD66111-B60D-195A-6959-0C37C0ED0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345E7A89-AD42-5A36-177E-65630B9A78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873A6620-CDA7-27EE-85BA-765F026A44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870B2745-6294-2586-4D82-10237811ED74}"/>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D0D759C8-1096-4256-AA2E-DA7709EC835B}"/>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7AE42534-7BE4-BE2F-3047-740970967635}"/>
              </a:ext>
            </a:extLst>
          </p:cNvPr>
          <p:cNvPicPr>
            <a:picLocks noChangeAspect="1"/>
          </p:cNvPicPr>
          <p:nvPr/>
        </p:nvPicPr>
        <p:blipFill>
          <a:blip r:embed="rId4"/>
          <a:stretch>
            <a:fillRect/>
          </a:stretch>
        </p:blipFill>
        <p:spPr>
          <a:xfrm>
            <a:off x="10660851" y="4992098"/>
            <a:ext cx="1422906" cy="533590"/>
          </a:xfrm>
          <a:prstGeom prst="rect">
            <a:avLst/>
          </a:prstGeom>
        </p:spPr>
      </p:pic>
      <p:pic>
        <p:nvPicPr>
          <p:cNvPr id="10" name="Grafik 9" descr="Ein Bild, das Schwarz, Dunkelheit enthält.&#10;&#10;KI-generierte Inhalte können fehlerhaft sein.">
            <a:extLst>
              <a:ext uri="{FF2B5EF4-FFF2-40B4-BE49-F238E27FC236}">
                <a16:creationId xmlns:a16="http://schemas.microsoft.com/office/drawing/2014/main" id="{76B8625C-CF65-E098-45BB-40699F1914BC}"/>
              </a:ext>
            </a:extLst>
          </p:cNvPr>
          <p:cNvPicPr>
            <a:picLocks noChangeAspect="1"/>
          </p:cNvPicPr>
          <p:nvPr/>
        </p:nvPicPr>
        <p:blipFill>
          <a:blip r:embed="rId5"/>
          <a:stretch>
            <a:fillRect/>
          </a:stretch>
        </p:blipFill>
        <p:spPr>
          <a:xfrm>
            <a:off x="108243" y="3767358"/>
            <a:ext cx="1661769" cy="1661769"/>
          </a:xfrm>
          <a:prstGeom prst="rect">
            <a:avLst/>
          </a:prstGeom>
        </p:spPr>
      </p:pic>
      <p:sp>
        <p:nvSpPr>
          <p:cNvPr id="11" name="Textfeld 10">
            <a:extLst>
              <a:ext uri="{FF2B5EF4-FFF2-40B4-BE49-F238E27FC236}">
                <a16:creationId xmlns:a16="http://schemas.microsoft.com/office/drawing/2014/main" id="{D5FFEF49-797B-0716-5CD6-FCE39D50EABC}"/>
              </a:ext>
            </a:extLst>
          </p:cNvPr>
          <p:cNvSpPr txBox="1"/>
          <p:nvPr/>
        </p:nvSpPr>
        <p:spPr>
          <a:xfrm>
            <a:off x="549773" y="5093144"/>
            <a:ext cx="947695" cy="523220"/>
          </a:xfrm>
          <a:prstGeom prst="rect">
            <a:avLst/>
          </a:prstGeom>
          <a:noFill/>
        </p:spPr>
        <p:txBody>
          <a:bodyPr wrap="none" rtlCol="0">
            <a:spAutoFit/>
          </a:bodyPr>
          <a:lstStyle/>
          <a:p>
            <a:r>
              <a:rPr lang="de-DE" sz="2800">
                <a:latin typeface="Liquid Crystal" pitchFamily="2" charset="0"/>
              </a:rPr>
              <a:t>I-KICC</a:t>
            </a:r>
            <a:endParaRPr lang="de-DE" sz="2800" dirty="0">
              <a:latin typeface="Liquid Crystal" pitchFamily="2" charset="0"/>
            </a:endParaRPr>
          </a:p>
        </p:txBody>
      </p:sp>
      <p:sp>
        <p:nvSpPr>
          <p:cNvPr id="3" name="Untertitel 2">
            <a:extLst>
              <a:ext uri="{FF2B5EF4-FFF2-40B4-BE49-F238E27FC236}">
                <a16:creationId xmlns:a16="http://schemas.microsoft.com/office/drawing/2014/main" id="{92CA695D-4F44-4627-0717-AF72E586106F}"/>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39</a:t>
            </a:r>
          </a:p>
        </p:txBody>
      </p:sp>
    </p:spTree>
    <p:extLst>
      <p:ext uri="{BB962C8B-B14F-4D97-AF65-F5344CB8AC3E}">
        <p14:creationId xmlns:p14="http://schemas.microsoft.com/office/powerpoint/2010/main" val="22804101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C8FB90-305C-1B58-DF2C-D54C6D4233B5}"/>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2DDDDB3A-790E-80E0-CDD3-75C962FD0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CD4C996D-B661-FDDF-65E9-501AFE9EB62B}"/>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6. </a:t>
            </a:r>
            <a:r>
              <a:rPr lang="en-US" sz="4400" kern="1200" dirty="0" err="1">
                <a:solidFill>
                  <a:srgbClr val="FFFFFF"/>
                </a:solidFill>
                <a:latin typeface="+mj-lt"/>
                <a:ea typeface="+mj-ea"/>
                <a:cs typeface="+mj-cs"/>
              </a:rPr>
              <a:t>Kritischer</a:t>
            </a:r>
            <a:r>
              <a:rPr lang="en-US" sz="4400" kern="1200" dirty="0">
                <a:solidFill>
                  <a:srgbClr val="FFFFFF"/>
                </a:solidFill>
                <a:latin typeface="+mj-lt"/>
                <a:ea typeface="+mj-ea"/>
                <a:cs typeface="+mj-cs"/>
              </a:rPr>
              <a:t> </a:t>
            </a:r>
            <a:r>
              <a:rPr lang="en-US" sz="4400" kern="1200" dirty="0" err="1">
                <a:solidFill>
                  <a:srgbClr val="FFFFFF"/>
                </a:solidFill>
                <a:latin typeface="+mj-lt"/>
                <a:ea typeface="+mj-ea"/>
                <a:cs typeface="+mj-cs"/>
              </a:rPr>
              <a:t>Umgang</a:t>
            </a:r>
            <a:r>
              <a:rPr lang="en-US" sz="4400" kern="1200" dirty="0">
                <a:solidFill>
                  <a:srgbClr val="FFFFFF"/>
                </a:solidFill>
                <a:latin typeface="+mj-lt"/>
                <a:ea typeface="+mj-ea"/>
                <a:cs typeface="+mj-cs"/>
              </a:rPr>
              <a:t> </a:t>
            </a:r>
            <a:r>
              <a:rPr lang="en-US" sz="4400" kern="1200" dirty="0" err="1">
                <a:solidFill>
                  <a:srgbClr val="FFFFFF"/>
                </a:solidFill>
                <a:latin typeface="+mj-lt"/>
                <a:ea typeface="+mj-ea"/>
                <a:cs typeface="+mj-cs"/>
              </a:rPr>
              <a:t>mit</a:t>
            </a:r>
            <a:r>
              <a:rPr lang="en-US" sz="4400" kern="1200" dirty="0">
                <a:solidFill>
                  <a:srgbClr val="FFFFFF"/>
                </a:solidFill>
                <a:latin typeface="+mj-lt"/>
                <a:ea typeface="+mj-ea"/>
                <a:cs typeface="+mj-cs"/>
              </a:rPr>
              <a:t> KI</a:t>
            </a:r>
          </a:p>
        </p:txBody>
      </p:sp>
      <p:cxnSp>
        <p:nvCxnSpPr>
          <p:cNvPr id="36" name="Straight Connector 35">
            <a:extLst>
              <a:ext uri="{FF2B5EF4-FFF2-40B4-BE49-F238E27FC236}">
                <a16:creationId xmlns:a16="http://schemas.microsoft.com/office/drawing/2014/main" id="{A2F34FC6-A58A-7109-2376-11989C17ADA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188B43C2-2F57-EFB8-ED40-5CC4529289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C0B77DFE-D3C3-EE5C-9C6D-2BCA19825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7DA1A095-D01F-25DB-8EAC-AD518848A72C}"/>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5DF98FF3-61DA-EC95-CA34-ED0242B42F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7196D2CA-5460-C1CC-CD01-2A48EFBF9CD1}"/>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C18B1F07-35CE-83A1-1A01-4204324C5FE3}"/>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085654FC-89D9-136C-F221-9332E9386000}"/>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01151BF6-CD1F-8C82-79C5-48B11AF83ECB}"/>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0B6C0797-63D9-052A-D444-6E92C141A2F4}"/>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5E43DD52-A4F8-EF23-BC5D-52D09B4E6109}"/>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CE36723D-57AD-51B1-D50E-BF1F14914B6A}"/>
              </a:ext>
            </a:extLst>
          </p:cNvPr>
          <p:cNvSpPr/>
          <p:nvPr/>
        </p:nvSpPr>
        <p:spPr>
          <a:xfrm>
            <a:off x="597236" y="930522"/>
            <a:ext cx="8700395" cy="461665"/>
          </a:xfrm>
          <a:prstGeom prst="rect">
            <a:avLst/>
          </a:prstGeom>
        </p:spPr>
        <p:txBody>
          <a:bodyPr wrap="none">
            <a:spAutoFit/>
          </a:bodyPr>
          <a:lstStyle/>
          <a:p>
            <a:r>
              <a:rPr lang="de-DE" sz="2400" b="1" dirty="0"/>
              <a:t>Informationsbewertung bei KI-Chatbots im Chemieunterricht</a:t>
            </a:r>
          </a:p>
        </p:txBody>
      </p:sp>
      <p:sp useBgFill="1">
        <p:nvSpPr>
          <p:cNvPr id="22" name="Inhaltsplatzhalter 8">
            <a:extLst>
              <a:ext uri="{FF2B5EF4-FFF2-40B4-BE49-F238E27FC236}">
                <a16:creationId xmlns:a16="http://schemas.microsoft.com/office/drawing/2014/main" id="{ADB3B312-C54E-11ED-10BF-E2EF902BC21C}"/>
              </a:ext>
            </a:extLst>
          </p:cNvPr>
          <p:cNvSpPr txBox="1">
            <a:spLocks/>
          </p:cNvSpPr>
          <p:nvPr/>
        </p:nvSpPr>
        <p:spPr>
          <a:xfrm>
            <a:off x="597237" y="1555874"/>
            <a:ext cx="9447968"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mj-lt"/>
              <a:buAutoNum type="arabicPeriod"/>
            </a:pPr>
            <a:r>
              <a:rPr lang="de-DE" sz="2000" dirty="0">
                <a:effectLst/>
              </a:rPr>
              <a:t>Förderung die Informationsbewertungskompetenz zur Erhöhung der AI </a:t>
            </a:r>
            <a:r>
              <a:rPr lang="de-DE" sz="2000" dirty="0" err="1">
                <a:effectLst/>
              </a:rPr>
              <a:t>Literacy</a:t>
            </a:r>
            <a:r>
              <a:rPr lang="de-DE" sz="2000" dirty="0">
                <a:effectLst/>
              </a:rPr>
              <a:t> [15;16] im Chemieunterricht </a:t>
            </a:r>
          </a:p>
          <a:p>
            <a:pPr marL="342900" indent="-342900" algn="l">
              <a:buFont typeface="+mj-lt"/>
              <a:buAutoNum type="arabicPeriod"/>
            </a:pPr>
            <a:r>
              <a:rPr lang="de-DE" sz="2000" dirty="0">
                <a:effectLst/>
              </a:rPr>
              <a:t>Sensibilisierung für </a:t>
            </a:r>
            <a:r>
              <a:rPr lang="de-DE" sz="2000" dirty="0"/>
              <a:t>einen kritischen Umgang mit </a:t>
            </a:r>
            <a:r>
              <a:rPr lang="de-DE" sz="2000" dirty="0">
                <a:effectLst/>
              </a:rPr>
              <a:t>KI als einzige Informationsgrundlage</a:t>
            </a:r>
          </a:p>
          <a:p>
            <a:pPr marL="285750" indent="-285750" algn="l">
              <a:buFont typeface="Arial" panose="020B0604020202020204" pitchFamily="34" charset="0"/>
              <a:buChar char="•"/>
            </a:pPr>
            <a:r>
              <a:rPr lang="de-DE" sz="2000" dirty="0" err="1"/>
              <a:t>A</a:t>
            </a:r>
            <a:r>
              <a:rPr lang="de-DE" sz="2000" dirty="0" err="1">
                <a:effectLst/>
              </a:rPr>
              <a:t>nknüpfend</a:t>
            </a:r>
            <a:r>
              <a:rPr lang="de-DE" sz="2000" dirty="0">
                <a:effectLst/>
              </a:rPr>
              <a:t> an verbindliche Themen des Chemie-Curriculums werden frei verfügbare KI-Chatbots mit Lernenden eingesetzt, um </a:t>
            </a:r>
            <a:r>
              <a:rPr lang="de-DE" sz="2000" dirty="0"/>
              <a:t>die erhaltenen Ergebnisse </a:t>
            </a:r>
            <a:r>
              <a:rPr lang="de-DE" sz="2000" dirty="0">
                <a:effectLst/>
              </a:rPr>
              <a:t>mit denen weiterer Informationsquellen </a:t>
            </a:r>
            <a:r>
              <a:rPr lang="de-DE" sz="2000" dirty="0"/>
              <a:t>zu vergleichen.</a:t>
            </a:r>
          </a:p>
          <a:p>
            <a:pPr marL="285750" indent="-285750" algn="l">
              <a:buFont typeface="Arial" panose="020B0604020202020204" pitchFamily="34" charset="0"/>
              <a:buChar char="•"/>
            </a:pPr>
            <a:r>
              <a:rPr lang="de-DE" sz="2000" dirty="0"/>
              <a:t>Dabei sollen die Lernenden die Informationen anhand eines Bewertungsbogens aus verschiedenen Perspektiven analysieren und anschließend den Umgang mit KI kritisch reflektieren.</a:t>
            </a:r>
          </a:p>
        </p:txBody>
      </p:sp>
      <p:sp>
        <p:nvSpPr>
          <p:cNvPr id="23" name="Rechteck 22">
            <a:extLst>
              <a:ext uri="{FF2B5EF4-FFF2-40B4-BE49-F238E27FC236}">
                <a16:creationId xmlns:a16="http://schemas.microsoft.com/office/drawing/2014/main" id="{91B260FF-73EC-4C1F-2DCD-FD4CF3414C28}"/>
              </a:ext>
            </a:extLst>
          </p:cNvPr>
          <p:cNvSpPr/>
          <p:nvPr/>
        </p:nvSpPr>
        <p:spPr>
          <a:xfrm>
            <a:off x="597236" y="5096481"/>
            <a:ext cx="9842848" cy="1015663"/>
          </a:xfrm>
          <a:prstGeom prst="rect">
            <a:avLst/>
          </a:prstGeom>
        </p:spPr>
        <p:txBody>
          <a:bodyPr wrap="square">
            <a:spAutoFit/>
          </a:bodyPr>
          <a:lstStyle/>
          <a:p>
            <a:r>
              <a:rPr lang="de-DE" sz="1200" dirty="0"/>
              <a:t>[15] Long, D.; </a:t>
            </a:r>
            <a:r>
              <a:rPr lang="de-DE" sz="1200" dirty="0" err="1"/>
              <a:t>Magerko</a:t>
            </a:r>
            <a:r>
              <a:rPr lang="de-DE" sz="1200" dirty="0"/>
              <a:t>, B. (2020). What is AI </a:t>
            </a:r>
            <a:r>
              <a:rPr lang="de-DE" sz="1200" dirty="0" err="1"/>
              <a:t>Literacy</a:t>
            </a:r>
            <a:r>
              <a:rPr lang="de-DE" sz="1200" dirty="0"/>
              <a:t>? </a:t>
            </a:r>
            <a:r>
              <a:rPr lang="de-DE" sz="1200" dirty="0" err="1"/>
              <a:t>Competencies</a:t>
            </a:r>
            <a:r>
              <a:rPr lang="de-DE" sz="1200" dirty="0"/>
              <a:t> and Design </a:t>
            </a:r>
            <a:r>
              <a:rPr lang="de-DE" sz="1200" dirty="0" err="1"/>
              <a:t>Considerations</a:t>
            </a:r>
            <a:r>
              <a:rPr lang="de-DE" sz="1200" dirty="0"/>
              <a:t>. Proceedings </a:t>
            </a:r>
            <a:r>
              <a:rPr lang="de-DE" sz="1200" dirty="0" err="1"/>
              <a:t>of</a:t>
            </a:r>
            <a:r>
              <a:rPr lang="de-DE" sz="1200" dirty="0"/>
              <a:t> </a:t>
            </a:r>
            <a:r>
              <a:rPr lang="de-DE" sz="1200" dirty="0" err="1"/>
              <a:t>the</a:t>
            </a:r>
            <a:r>
              <a:rPr lang="de-DE" sz="1200" dirty="0"/>
              <a:t> 2020 CHI Conference on Human </a:t>
            </a:r>
            <a:r>
              <a:rPr lang="de-DE" sz="1200" dirty="0" err="1"/>
              <a:t>Factors</a:t>
            </a:r>
            <a:r>
              <a:rPr lang="de-DE" sz="1200" dirty="0"/>
              <a:t> in Computing Systems. ACM. 1–16</a:t>
            </a:r>
            <a:br>
              <a:rPr lang="de-DE" sz="1200" dirty="0"/>
            </a:br>
            <a:r>
              <a:rPr lang="de-DE" sz="1200" dirty="0"/>
              <a:t>[16] Díaz, B., &amp; Delgado, C. (2024). </a:t>
            </a:r>
            <a:r>
              <a:rPr lang="de-DE" sz="1200" dirty="0" err="1"/>
              <a:t>Artificial</a:t>
            </a:r>
            <a:r>
              <a:rPr lang="de-DE" sz="1200" dirty="0"/>
              <a:t> </a:t>
            </a:r>
            <a:r>
              <a:rPr lang="de-DE" sz="1200" dirty="0" err="1"/>
              <a:t>intelligence</a:t>
            </a:r>
            <a:r>
              <a:rPr lang="de-DE" sz="1200" dirty="0"/>
              <a:t>: Tool </a:t>
            </a:r>
            <a:r>
              <a:rPr lang="de-DE" sz="1200" dirty="0" err="1"/>
              <a:t>or</a:t>
            </a:r>
            <a:r>
              <a:rPr lang="de-DE" sz="1200" dirty="0"/>
              <a:t> </a:t>
            </a:r>
            <a:r>
              <a:rPr lang="de-DE" sz="1200" dirty="0" err="1"/>
              <a:t>teammate</a:t>
            </a:r>
            <a:r>
              <a:rPr lang="de-DE" sz="1200" dirty="0"/>
              <a:t>? Journal </a:t>
            </a:r>
            <a:r>
              <a:rPr lang="de-DE" sz="1200" dirty="0" err="1"/>
              <a:t>of</a:t>
            </a:r>
            <a:r>
              <a:rPr lang="de-DE" sz="1200" dirty="0"/>
              <a:t> Research in Science Teaching, 61(10), 2575–2584. https://</a:t>
            </a:r>
            <a:r>
              <a:rPr lang="de-DE" sz="1200" dirty="0" err="1"/>
              <a:t>doi.org</a:t>
            </a:r>
            <a:r>
              <a:rPr lang="de-DE" sz="1200" dirty="0"/>
              <a:t>/10.1002/tea.21993 </a:t>
            </a:r>
          </a:p>
          <a:p>
            <a:endParaRPr lang="de-DE" sz="1200" dirty="0"/>
          </a:p>
        </p:txBody>
      </p:sp>
      <p:pic>
        <p:nvPicPr>
          <p:cNvPr id="3" name="Grafik 2" descr="Ein Bild, das Schwarz, Dunkelheit enthält.&#10;&#10;KI-generierte Inhalte können fehlerhaft sein.">
            <a:extLst>
              <a:ext uri="{FF2B5EF4-FFF2-40B4-BE49-F238E27FC236}">
                <a16:creationId xmlns:a16="http://schemas.microsoft.com/office/drawing/2014/main" id="{19188E7B-6412-829A-24AF-665BD9EA9354}"/>
              </a:ext>
            </a:extLst>
          </p:cNvPr>
          <p:cNvPicPr>
            <a:picLocks noChangeAspect="1"/>
          </p:cNvPicPr>
          <p:nvPr/>
        </p:nvPicPr>
        <p:blipFill>
          <a:blip r:embed="rId5"/>
          <a:stretch>
            <a:fillRect/>
          </a:stretch>
        </p:blipFill>
        <p:spPr>
          <a:xfrm>
            <a:off x="10508794" y="3122676"/>
            <a:ext cx="1661769" cy="1661769"/>
          </a:xfrm>
          <a:prstGeom prst="rect">
            <a:avLst/>
          </a:prstGeom>
        </p:spPr>
      </p:pic>
      <p:sp>
        <p:nvSpPr>
          <p:cNvPr id="4" name="Textfeld 3">
            <a:extLst>
              <a:ext uri="{FF2B5EF4-FFF2-40B4-BE49-F238E27FC236}">
                <a16:creationId xmlns:a16="http://schemas.microsoft.com/office/drawing/2014/main" id="{709EB362-91B5-C22D-DD9E-6EBC105891CA}"/>
              </a:ext>
            </a:extLst>
          </p:cNvPr>
          <p:cNvSpPr txBox="1"/>
          <p:nvPr/>
        </p:nvSpPr>
        <p:spPr>
          <a:xfrm>
            <a:off x="10950324" y="4448462"/>
            <a:ext cx="947695" cy="523220"/>
          </a:xfrm>
          <a:prstGeom prst="rect">
            <a:avLst/>
          </a:prstGeom>
          <a:noFill/>
        </p:spPr>
        <p:txBody>
          <a:bodyPr wrap="none" rtlCol="0">
            <a:spAutoFit/>
          </a:bodyPr>
          <a:lstStyle/>
          <a:p>
            <a:r>
              <a:rPr lang="de-DE" sz="2800" dirty="0">
                <a:latin typeface="Liquid Crystal" pitchFamily="2" charset="0"/>
              </a:rPr>
              <a:t>I-KICC</a:t>
            </a:r>
          </a:p>
        </p:txBody>
      </p:sp>
      <p:sp>
        <p:nvSpPr>
          <p:cNvPr id="13" name="Untertitel 2">
            <a:extLst>
              <a:ext uri="{FF2B5EF4-FFF2-40B4-BE49-F238E27FC236}">
                <a16:creationId xmlns:a16="http://schemas.microsoft.com/office/drawing/2014/main" id="{C21789A7-785C-2B9C-C630-A2DFCA6CE0F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40</a:t>
            </a:r>
          </a:p>
        </p:txBody>
      </p:sp>
    </p:spTree>
    <p:extLst>
      <p:ext uri="{BB962C8B-B14F-4D97-AF65-F5344CB8AC3E}">
        <p14:creationId xmlns:p14="http://schemas.microsoft.com/office/powerpoint/2010/main" val="26751156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5AE586B-43E0-3568-07C1-0BEA46904FD6}"/>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1B38C512-2873-2B5B-C745-E0696A4315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DFA3D886-714C-2B05-9B26-55A980FBF11F}"/>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dirty="0">
                <a:solidFill>
                  <a:srgbClr val="FFFFFF"/>
                </a:solidFill>
              </a:rPr>
              <a:t>6. </a:t>
            </a:r>
            <a:r>
              <a:rPr lang="en-US" sz="4400" dirty="0" err="1">
                <a:solidFill>
                  <a:srgbClr val="FFFFFF"/>
                </a:solidFill>
              </a:rPr>
              <a:t>Kritischer</a:t>
            </a:r>
            <a:r>
              <a:rPr lang="en-US" sz="4400" dirty="0">
                <a:solidFill>
                  <a:srgbClr val="FFFFFF"/>
                </a:solidFill>
              </a:rPr>
              <a:t> </a:t>
            </a:r>
            <a:r>
              <a:rPr lang="en-US" sz="4400" dirty="0" err="1">
                <a:solidFill>
                  <a:srgbClr val="FFFFFF"/>
                </a:solidFill>
              </a:rPr>
              <a:t>Umgang</a:t>
            </a:r>
            <a:r>
              <a:rPr lang="en-US" sz="4400" dirty="0">
                <a:solidFill>
                  <a:srgbClr val="FFFFFF"/>
                </a:solidFill>
              </a:rPr>
              <a:t> </a:t>
            </a:r>
            <a:r>
              <a:rPr lang="en-US" sz="4400" dirty="0" err="1">
                <a:solidFill>
                  <a:srgbClr val="FFFFFF"/>
                </a:solidFill>
              </a:rPr>
              <a:t>mit</a:t>
            </a:r>
            <a:r>
              <a:rPr lang="en-US" sz="4400" dirty="0">
                <a:solidFill>
                  <a:srgbClr val="FFFFFF"/>
                </a:solidFill>
              </a:rPr>
              <a:t> KI</a:t>
            </a:r>
          </a:p>
        </p:txBody>
      </p:sp>
      <p:cxnSp>
        <p:nvCxnSpPr>
          <p:cNvPr id="36" name="Straight Connector 35">
            <a:extLst>
              <a:ext uri="{FF2B5EF4-FFF2-40B4-BE49-F238E27FC236}">
                <a16:creationId xmlns:a16="http://schemas.microsoft.com/office/drawing/2014/main" id="{2D259F56-3EB2-ABD7-95AB-48B48C6737D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EF47E0B9-B81B-A383-F59C-BE686CEDD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5A1EB2BB-9316-9F12-F972-06E7F30D76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F5BDE88F-C0AD-22C4-5D62-66A11CA3FD41}"/>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C97CAF16-FE3E-34A8-37FD-4D7B78F04D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C014AEED-63B3-ABAD-6947-15ADB280AC5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AA35D6E6-D5C3-F39B-3AC4-E1A05AE68538}"/>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14BABAED-B9E1-F567-0419-10E1AF45C163}"/>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171C5D03-F84C-6627-562D-2B0D0BE1D569}"/>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D4BF4D87-EDE4-A3DF-5C0D-D39B4462813B}"/>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0496B4E9-7075-C05D-6546-2BB4613EF854}"/>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C9C66344-8E2A-247B-FCDC-7E18C53D56CF}"/>
              </a:ext>
            </a:extLst>
          </p:cNvPr>
          <p:cNvSpPr/>
          <p:nvPr/>
        </p:nvSpPr>
        <p:spPr>
          <a:xfrm>
            <a:off x="597236" y="930522"/>
            <a:ext cx="5848076" cy="461665"/>
          </a:xfrm>
          <a:prstGeom prst="rect">
            <a:avLst/>
          </a:prstGeom>
        </p:spPr>
        <p:txBody>
          <a:bodyPr wrap="none">
            <a:spAutoFit/>
          </a:bodyPr>
          <a:lstStyle/>
          <a:p>
            <a:r>
              <a:rPr lang="de-DE" sz="2400" b="1" dirty="0"/>
              <a:t>Vergleich Suchmaschine vs. KI-Chatbots</a:t>
            </a:r>
          </a:p>
        </p:txBody>
      </p:sp>
      <p:sp useBgFill="1">
        <p:nvSpPr>
          <p:cNvPr id="22" name="Inhaltsplatzhalter 8">
            <a:extLst>
              <a:ext uri="{FF2B5EF4-FFF2-40B4-BE49-F238E27FC236}">
                <a16:creationId xmlns:a16="http://schemas.microsoft.com/office/drawing/2014/main" id="{D1B61E87-CE1C-06D9-9B21-3FE873782DAB}"/>
              </a:ext>
            </a:extLst>
          </p:cNvPr>
          <p:cNvSpPr txBox="1">
            <a:spLocks/>
          </p:cNvSpPr>
          <p:nvPr/>
        </p:nvSpPr>
        <p:spPr>
          <a:xfrm>
            <a:off x="597237" y="1555874"/>
            <a:ext cx="8812156"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Unterrichtssequenz für Sek. II nach den fachlichen Grundlagen zu Brennstoffzellen [19], erste Erprobung im Sommer 2024</a:t>
            </a:r>
          </a:p>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Umfang 90 Minuten: Stärkung der Informationsbewertungskompetenz von Lernenden durch den Vergleich der Informationsbeschaffung mit Suchmaschine und mit KI-Chatbot</a:t>
            </a:r>
          </a:p>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Bewertung der jeweiligen Informationsrecherche mit einem Bewertungsbogen</a:t>
            </a:r>
          </a:p>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Anschließende Diskussion der Möglichkeiten und Grenzen von KI-Chatbots</a:t>
            </a:r>
          </a:p>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KI-Handreichung zum Mitnehmen: Dos and Don‘ts beim Einsatz von KI [20]</a:t>
            </a:r>
            <a:endParaRPr lang="de-DE" sz="2000" dirty="0"/>
          </a:p>
        </p:txBody>
      </p:sp>
      <p:sp>
        <p:nvSpPr>
          <p:cNvPr id="23" name="Rechteck 22">
            <a:extLst>
              <a:ext uri="{FF2B5EF4-FFF2-40B4-BE49-F238E27FC236}">
                <a16:creationId xmlns:a16="http://schemas.microsoft.com/office/drawing/2014/main" id="{ED907D1A-F7A1-F48B-22C6-503017D75213}"/>
              </a:ext>
            </a:extLst>
          </p:cNvPr>
          <p:cNvSpPr/>
          <p:nvPr/>
        </p:nvSpPr>
        <p:spPr>
          <a:xfrm>
            <a:off x="597236" y="5057507"/>
            <a:ext cx="9842848" cy="1200329"/>
          </a:xfrm>
          <a:prstGeom prst="rect">
            <a:avLst/>
          </a:prstGeom>
        </p:spPr>
        <p:txBody>
          <a:bodyPr wrap="square">
            <a:spAutoFit/>
          </a:bodyPr>
          <a:lstStyle/>
          <a:p>
            <a:r>
              <a:rPr lang="de-DE" sz="1200" dirty="0"/>
              <a:t>[17] Schnödewind, L. (2024), Masterarbeit: Konzeption und Erprobung von Arbeitsmaterialien</a:t>
            </a:r>
            <a:br>
              <a:rPr lang="de-DE" sz="1200" dirty="0"/>
            </a:br>
            <a:r>
              <a:rPr lang="de-DE" sz="1200" dirty="0"/>
              <a:t>zur Nutzung von KI-Chatbots im Chemieunterricht mit dem Fokus auf der </a:t>
            </a:r>
            <a:r>
              <a:rPr lang="de-DE" sz="1200" dirty="0" err="1"/>
              <a:t>Förderung</a:t>
            </a:r>
            <a:r>
              <a:rPr lang="de-DE" sz="1200" dirty="0"/>
              <a:t> der Informationsbewertungskompetenz, Didaktik der Chemie, Universität Wuppertal</a:t>
            </a:r>
          </a:p>
          <a:p>
            <a:r>
              <a:rPr lang="de-DE" sz="1200" dirty="0"/>
              <a:t>[18] Falck, J., Flick, M. (2024), KI-Handreichung zum Mitnehmen, https://</a:t>
            </a:r>
            <a:r>
              <a:rPr lang="de-DE" sz="1200" dirty="0" err="1"/>
              <a:t>joschafalck.de</a:t>
            </a:r>
            <a:r>
              <a:rPr lang="de-DE" sz="1200" dirty="0"/>
              <a:t>/</a:t>
            </a:r>
            <a:r>
              <a:rPr lang="de-DE" sz="1200" dirty="0" err="1"/>
              <a:t>wp</a:t>
            </a:r>
            <a:r>
              <a:rPr lang="de-DE" sz="1200" dirty="0"/>
              <a:t>-content/</a:t>
            </a:r>
            <a:r>
              <a:rPr lang="de-DE" sz="1200" dirty="0" err="1"/>
              <a:t>uploads</a:t>
            </a:r>
            <a:r>
              <a:rPr lang="de-DE" sz="1200" dirty="0"/>
              <a:t>/2024/04/KI-Leitfaden-im-Unterricht-</a:t>
            </a:r>
            <a:r>
              <a:rPr lang="de-DE" sz="1200" dirty="0" err="1"/>
              <a:t>Lernende.pdf</a:t>
            </a:r>
            <a:r>
              <a:rPr lang="de-DE" sz="1200" dirty="0"/>
              <a:t> (letzter Zugriff: 1.4.2025)</a:t>
            </a:r>
          </a:p>
          <a:p>
            <a:endParaRPr lang="de-DE" sz="1200" dirty="0"/>
          </a:p>
        </p:txBody>
      </p:sp>
      <p:pic>
        <p:nvPicPr>
          <p:cNvPr id="3" name="Grafik 2" descr="Ein Bild, das Schwarz, Dunkelheit enthält.&#10;&#10;KI-generierte Inhalte können fehlerhaft sein.">
            <a:extLst>
              <a:ext uri="{FF2B5EF4-FFF2-40B4-BE49-F238E27FC236}">
                <a16:creationId xmlns:a16="http://schemas.microsoft.com/office/drawing/2014/main" id="{16B6499D-AB18-19F8-E530-5F7CBF04E099}"/>
              </a:ext>
            </a:extLst>
          </p:cNvPr>
          <p:cNvPicPr>
            <a:picLocks noChangeAspect="1"/>
          </p:cNvPicPr>
          <p:nvPr/>
        </p:nvPicPr>
        <p:blipFill>
          <a:blip r:embed="rId5"/>
          <a:stretch>
            <a:fillRect/>
          </a:stretch>
        </p:blipFill>
        <p:spPr>
          <a:xfrm>
            <a:off x="10508794" y="3122676"/>
            <a:ext cx="1661769" cy="1661769"/>
          </a:xfrm>
          <a:prstGeom prst="rect">
            <a:avLst/>
          </a:prstGeom>
        </p:spPr>
      </p:pic>
      <p:sp>
        <p:nvSpPr>
          <p:cNvPr id="4" name="Textfeld 3">
            <a:extLst>
              <a:ext uri="{FF2B5EF4-FFF2-40B4-BE49-F238E27FC236}">
                <a16:creationId xmlns:a16="http://schemas.microsoft.com/office/drawing/2014/main" id="{E7912C62-F1B2-46F0-5E07-24A5EF29E0B6}"/>
              </a:ext>
            </a:extLst>
          </p:cNvPr>
          <p:cNvSpPr txBox="1"/>
          <p:nvPr/>
        </p:nvSpPr>
        <p:spPr>
          <a:xfrm>
            <a:off x="10950324" y="4448462"/>
            <a:ext cx="947695" cy="523220"/>
          </a:xfrm>
          <a:prstGeom prst="rect">
            <a:avLst/>
          </a:prstGeom>
          <a:noFill/>
        </p:spPr>
        <p:txBody>
          <a:bodyPr wrap="none" rtlCol="0">
            <a:spAutoFit/>
          </a:bodyPr>
          <a:lstStyle/>
          <a:p>
            <a:r>
              <a:rPr lang="de-DE" sz="2800" dirty="0">
                <a:latin typeface="Liquid Crystal" pitchFamily="2" charset="0"/>
              </a:rPr>
              <a:t>I-KICC</a:t>
            </a:r>
          </a:p>
        </p:txBody>
      </p:sp>
      <p:sp>
        <p:nvSpPr>
          <p:cNvPr id="13" name="Untertitel 2">
            <a:extLst>
              <a:ext uri="{FF2B5EF4-FFF2-40B4-BE49-F238E27FC236}">
                <a16:creationId xmlns:a16="http://schemas.microsoft.com/office/drawing/2014/main" id="{7A976EC3-9935-7DE1-9D8D-54B5AFA0291A}"/>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41</a:t>
            </a:r>
          </a:p>
        </p:txBody>
      </p:sp>
    </p:spTree>
    <p:extLst>
      <p:ext uri="{BB962C8B-B14F-4D97-AF65-F5344CB8AC3E}">
        <p14:creationId xmlns:p14="http://schemas.microsoft.com/office/powerpoint/2010/main" val="110778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701879E-A78C-657D-CA22-72F74E5B49BF}"/>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EB2321BE-7DA8-CCB9-6A7D-B652FC72D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79B66C34-7326-AF89-0770-35F402D12B86}"/>
              </a:ext>
            </a:extLst>
          </p:cNvPr>
          <p:cNvSpPr txBox="1">
            <a:spLocks/>
          </p:cNvSpPr>
          <p:nvPr/>
        </p:nvSpPr>
        <p:spPr>
          <a:xfrm>
            <a:off x="242910" y="1598246"/>
            <a:ext cx="4626709" cy="512298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spcAft>
                <a:spcPts val="600"/>
              </a:spcAft>
            </a:pPr>
            <a:r>
              <a:rPr lang="en-US" dirty="0" err="1">
                <a:solidFill>
                  <a:srgbClr val="FFFFFF"/>
                </a:solidFill>
              </a:rPr>
              <a:t>Ziele</a:t>
            </a:r>
            <a:endParaRPr lang="en-US" kern="1200" dirty="0">
              <a:solidFill>
                <a:srgbClr val="FFFFFF"/>
              </a:solidFill>
              <a:latin typeface="+mj-lt"/>
              <a:ea typeface="+mj-ea"/>
              <a:cs typeface="+mj-cs"/>
            </a:endParaRPr>
          </a:p>
        </p:txBody>
      </p:sp>
      <p:cxnSp>
        <p:nvCxnSpPr>
          <p:cNvPr id="29" name="Straight Connector 28">
            <a:extLst>
              <a:ext uri="{FF2B5EF4-FFF2-40B4-BE49-F238E27FC236}">
                <a16:creationId xmlns:a16="http://schemas.microsoft.com/office/drawing/2014/main" id="{24A16CAC-EE05-82EA-C976-BF51E227E13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9" name="Grafik 8" descr="Ein Bild, das Text, Screenshot, Schrift, Grafiken enthält.&#10;&#10;KI-generierte Inhalte können fehlerhaft sein.">
            <a:extLst>
              <a:ext uri="{FF2B5EF4-FFF2-40B4-BE49-F238E27FC236}">
                <a16:creationId xmlns:a16="http://schemas.microsoft.com/office/drawing/2014/main" id="{457ABA80-E492-AB0A-C698-97DD75FCBD6F}"/>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E45394C7-7F42-CE31-3A26-9048B614492A}"/>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302D32FE-B282-1B9C-13D2-27BF2752425F}"/>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13" name="Ring 12">
            <a:extLst>
              <a:ext uri="{FF2B5EF4-FFF2-40B4-BE49-F238E27FC236}">
                <a16:creationId xmlns:a16="http://schemas.microsoft.com/office/drawing/2014/main" id="{55448583-014C-089C-BD35-6C4130DA8C82}"/>
              </a:ext>
            </a:extLst>
          </p:cNvPr>
          <p:cNvSpPr/>
          <p:nvPr/>
        </p:nvSpPr>
        <p:spPr>
          <a:xfrm>
            <a:off x="1305772" y="3139965"/>
            <a:ext cx="151536" cy="151537"/>
          </a:xfrm>
          <a:prstGeom prst="donut">
            <a:avLst>
              <a:gd name="adj" fmla="val 1115"/>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15" name="Plus 14">
            <a:extLst>
              <a:ext uri="{FF2B5EF4-FFF2-40B4-BE49-F238E27FC236}">
                <a16:creationId xmlns:a16="http://schemas.microsoft.com/office/drawing/2014/main" id="{32A202C2-FF48-4281-0D29-625BCF320302}"/>
              </a:ext>
            </a:extLst>
          </p:cNvPr>
          <p:cNvSpPr/>
          <p:nvPr/>
        </p:nvSpPr>
        <p:spPr>
          <a:xfrm>
            <a:off x="1288833" y="700833"/>
            <a:ext cx="185413" cy="196580"/>
          </a:xfrm>
          <a:prstGeom prst="mathPlus">
            <a:avLst>
              <a:gd name="adj1" fmla="val 0"/>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bg1"/>
              </a:solidFill>
            </a:endParaRPr>
          </a:p>
        </p:txBody>
      </p:sp>
      <p:sp>
        <p:nvSpPr>
          <p:cNvPr id="17" name="Oval 16">
            <a:extLst>
              <a:ext uri="{FF2B5EF4-FFF2-40B4-BE49-F238E27FC236}">
                <a16:creationId xmlns:a16="http://schemas.microsoft.com/office/drawing/2014/main" id="{09DCA987-5C5A-5C15-4330-4E2F016C6471}"/>
              </a:ext>
            </a:extLst>
          </p:cNvPr>
          <p:cNvSpPr/>
          <p:nvPr/>
        </p:nvSpPr>
        <p:spPr>
          <a:xfrm>
            <a:off x="754966" y="1660418"/>
            <a:ext cx="146957" cy="149306"/>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2" name="Untertitel 2">
            <a:extLst>
              <a:ext uri="{FF2B5EF4-FFF2-40B4-BE49-F238E27FC236}">
                <a16:creationId xmlns:a16="http://schemas.microsoft.com/office/drawing/2014/main" id="{4B7F8C1F-1027-37B2-C125-928CF568187D}"/>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4</a:t>
            </a:r>
          </a:p>
        </p:txBody>
      </p:sp>
      <p:graphicFrame>
        <p:nvGraphicFramePr>
          <p:cNvPr id="33" name="Inhaltsplatzhalter 5">
            <a:extLst>
              <a:ext uri="{FF2B5EF4-FFF2-40B4-BE49-F238E27FC236}">
                <a16:creationId xmlns:a16="http://schemas.microsoft.com/office/drawing/2014/main" id="{42966F57-036F-4E2B-F07C-555159BE00D8}"/>
              </a:ext>
            </a:extLst>
          </p:cNvPr>
          <p:cNvGraphicFramePr/>
          <p:nvPr>
            <p:extLst>
              <p:ext uri="{D42A27DB-BD31-4B8C-83A1-F6EECF244321}">
                <p14:modId xmlns:p14="http://schemas.microsoft.com/office/powerpoint/2010/main" val="2571652789"/>
              </p:ext>
            </p:extLst>
          </p:nvPr>
        </p:nvGraphicFramePr>
        <p:xfrm>
          <a:off x="5775740" y="1182415"/>
          <a:ext cx="5672176" cy="509522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4181282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03A799-98D7-A791-3E79-3F821D84F02A}"/>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619F1B40-9147-48FC-9570-88D8F8EFC5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4FFCB056-00B1-5AD2-122B-65CA4F000BEF}"/>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dirty="0">
                <a:solidFill>
                  <a:srgbClr val="FFFFFF"/>
                </a:solidFill>
              </a:rPr>
              <a:t>6. </a:t>
            </a:r>
            <a:r>
              <a:rPr lang="en-US" sz="4400" dirty="0" err="1">
                <a:solidFill>
                  <a:srgbClr val="FFFFFF"/>
                </a:solidFill>
              </a:rPr>
              <a:t>Kritischer</a:t>
            </a:r>
            <a:r>
              <a:rPr lang="en-US" sz="4400" dirty="0">
                <a:solidFill>
                  <a:srgbClr val="FFFFFF"/>
                </a:solidFill>
              </a:rPr>
              <a:t> </a:t>
            </a:r>
            <a:r>
              <a:rPr lang="en-US" sz="4400" dirty="0" err="1">
                <a:solidFill>
                  <a:srgbClr val="FFFFFF"/>
                </a:solidFill>
              </a:rPr>
              <a:t>Umgang</a:t>
            </a:r>
            <a:r>
              <a:rPr lang="en-US" sz="4400" dirty="0">
                <a:solidFill>
                  <a:srgbClr val="FFFFFF"/>
                </a:solidFill>
              </a:rPr>
              <a:t> </a:t>
            </a:r>
            <a:r>
              <a:rPr lang="en-US" sz="4400" dirty="0" err="1">
                <a:solidFill>
                  <a:srgbClr val="FFFFFF"/>
                </a:solidFill>
              </a:rPr>
              <a:t>mit</a:t>
            </a:r>
            <a:r>
              <a:rPr lang="en-US" sz="4400" dirty="0">
                <a:solidFill>
                  <a:srgbClr val="FFFFFF"/>
                </a:solidFill>
              </a:rPr>
              <a:t> KI</a:t>
            </a:r>
          </a:p>
        </p:txBody>
      </p:sp>
      <p:cxnSp>
        <p:nvCxnSpPr>
          <p:cNvPr id="36" name="Straight Connector 35">
            <a:extLst>
              <a:ext uri="{FF2B5EF4-FFF2-40B4-BE49-F238E27FC236}">
                <a16:creationId xmlns:a16="http://schemas.microsoft.com/office/drawing/2014/main" id="{61ACC40A-25DC-C937-97BA-A228E8751B2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998470E8-F148-FA38-D4E9-BD062E6DAB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44DCEC45-C37A-144E-D8BE-C8DA2A7A09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17970E8B-E0C1-32EF-CD1F-614C03FED3CA}"/>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2DC8FA62-B61A-A088-B45F-205F5BBE5A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F1695476-492E-C721-5B9D-15BFA626E22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382BEED1-925F-713D-0929-3C3DE0760A8D}"/>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E1C3CE9F-9B6A-9ACA-491C-A1D910691D34}"/>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641AB158-8B23-DAB4-0F8F-631FC68EF11E}"/>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E67E4506-4C13-2A55-FBD4-A08DAA1B5F49}"/>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7F61E4D8-684E-B7C9-0DB7-0CCBC7AF7B4B}"/>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24A44423-F7BD-2999-0A53-D27C34FDBBDA}"/>
              </a:ext>
            </a:extLst>
          </p:cNvPr>
          <p:cNvSpPr/>
          <p:nvPr/>
        </p:nvSpPr>
        <p:spPr>
          <a:xfrm>
            <a:off x="597236" y="930522"/>
            <a:ext cx="5982728" cy="461665"/>
          </a:xfrm>
          <a:prstGeom prst="rect">
            <a:avLst/>
          </a:prstGeom>
        </p:spPr>
        <p:txBody>
          <a:bodyPr wrap="none">
            <a:spAutoFit/>
          </a:bodyPr>
          <a:lstStyle/>
          <a:p>
            <a:r>
              <a:rPr lang="de-DE" sz="2400" b="1" dirty="0"/>
              <a:t>Vergleich Originalquellen vs. KI-Chatbots</a:t>
            </a:r>
          </a:p>
        </p:txBody>
      </p:sp>
      <p:sp useBgFill="1">
        <p:nvSpPr>
          <p:cNvPr id="22" name="Inhaltsplatzhalter 8">
            <a:extLst>
              <a:ext uri="{FF2B5EF4-FFF2-40B4-BE49-F238E27FC236}">
                <a16:creationId xmlns:a16="http://schemas.microsoft.com/office/drawing/2014/main" id="{0CE85178-E085-0E1D-0CBB-54129429D357}"/>
              </a:ext>
            </a:extLst>
          </p:cNvPr>
          <p:cNvSpPr txBox="1">
            <a:spLocks/>
          </p:cNvSpPr>
          <p:nvPr/>
        </p:nvSpPr>
        <p:spPr>
          <a:xfrm>
            <a:off x="597236" y="1555874"/>
            <a:ext cx="8964213"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285750" indent="-28575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Unterrichtssequenz für Sek. II anknüpfend an den fachlichen Grundlagen zur Ammoniaksynthese im Rahmen des Themas Katalyse </a:t>
            </a:r>
          </a:p>
          <a:p>
            <a:pPr marL="285750" indent="-285750" algn="l">
              <a:buFont typeface="Arial" panose="020B0604020202020204" pitchFamily="34" charset="0"/>
              <a:buChar char="•"/>
            </a:pPr>
            <a:r>
              <a:rPr lang="de-DE" sz="2000" dirty="0">
                <a:effectLst/>
              </a:rPr>
              <a:t>Umfang 90 Minuten: Austausch mit einer KI-Assistenz für Personen als Fritz Haber </a:t>
            </a:r>
          </a:p>
          <a:p>
            <a:pPr marL="285750" indent="-285750" algn="l">
              <a:buFont typeface="Arial" panose="020B0604020202020204" pitchFamily="34" charset="0"/>
              <a:buChar char="•"/>
            </a:pPr>
            <a:r>
              <a:rPr lang="de-DE" sz="2000" dirty="0">
                <a:effectLst/>
              </a:rPr>
              <a:t>Vergleich von biografischen Details und Originalquellen von Fritz Haber zu seinen Tätigkeiten als Chemiker im Ersten Weltkrieg mit den Aussagen des KI-Fritz Haber </a:t>
            </a:r>
          </a:p>
          <a:p>
            <a:pPr marL="285750" indent="-285750" algn="l">
              <a:buFont typeface="Arial" panose="020B0604020202020204" pitchFamily="34" charset="0"/>
              <a:buChar char="•"/>
            </a:pPr>
            <a:r>
              <a:rPr lang="de-DE" sz="2000" dirty="0">
                <a:effectLst/>
              </a:rPr>
              <a:t>KI-Fritz Haber: Rollen-Prompt</a:t>
            </a:r>
          </a:p>
          <a:p>
            <a:pPr marL="285750" indent="-285750" algn="l">
              <a:buFont typeface="Arial" panose="020B0604020202020204" pitchFamily="34" charset="0"/>
              <a:buChar char="•"/>
            </a:pPr>
            <a:r>
              <a:rPr lang="de-DE" sz="2000" dirty="0">
                <a:effectLst/>
              </a:rPr>
              <a:t>Bewertung des Gesprächs über einen Bewertungsbogen</a:t>
            </a:r>
          </a:p>
          <a:p>
            <a:pPr marL="285750" indent="-285750" algn="l">
              <a:buFont typeface="Arial" panose="020B0604020202020204" pitchFamily="34" charset="0"/>
              <a:buChar char="•"/>
            </a:pPr>
            <a:r>
              <a:rPr lang="de-DE" sz="2000" dirty="0">
                <a:effectLst/>
              </a:rPr>
              <a:t>Überlegungen zum kritischen Umgang mit KI-Chatbots</a:t>
            </a:r>
          </a:p>
        </p:txBody>
      </p:sp>
      <p:pic>
        <p:nvPicPr>
          <p:cNvPr id="3" name="Grafik 2" descr="Ein Bild, das Schwarz, Dunkelheit enthält.&#10;&#10;KI-generierte Inhalte können fehlerhaft sein.">
            <a:extLst>
              <a:ext uri="{FF2B5EF4-FFF2-40B4-BE49-F238E27FC236}">
                <a16:creationId xmlns:a16="http://schemas.microsoft.com/office/drawing/2014/main" id="{51F0CBCC-E685-0A58-C602-8F3AC55441E9}"/>
              </a:ext>
            </a:extLst>
          </p:cNvPr>
          <p:cNvPicPr>
            <a:picLocks noChangeAspect="1"/>
          </p:cNvPicPr>
          <p:nvPr/>
        </p:nvPicPr>
        <p:blipFill>
          <a:blip r:embed="rId5"/>
          <a:stretch>
            <a:fillRect/>
          </a:stretch>
        </p:blipFill>
        <p:spPr>
          <a:xfrm>
            <a:off x="10508794" y="3122676"/>
            <a:ext cx="1661769" cy="1661769"/>
          </a:xfrm>
          <a:prstGeom prst="rect">
            <a:avLst/>
          </a:prstGeom>
        </p:spPr>
      </p:pic>
      <p:sp>
        <p:nvSpPr>
          <p:cNvPr id="4" name="Textfeld 3">
            <a:extLst>
              <a:ext uri="{FF2B5EF4-FFF2-40B4-BE49-F238E27FC236}">
                <a16:creationId xmlns:a16="http://schemas.microsoft.com/office/drawing/2014/main" id="{14900C5D-50BD-C33A-9702-1F3370C1E834}"/>
              </a:ext>
            </a:extLst>
          </p:cNvPr>
          <p:cNvSpPr txBox="1"/>
          <p:nvPr/>
        </p:nvSpPr>
        <p:spPr>
          <a:xfrm>
            <a:off x="10950324" y="4448462"/>
            <a:ext cx="947695" cy="523220"/>
          </a:xfrm>
          <a:prstGeom prst="rect">
            <a:avLst/>
          </a:prstGeom>
          <a:noFill/>
        </p:spPr>
        <p:txBody>
          <a:bodyPr wrap="none" rtlCol="0">
            <a:spAutoFit/>
          </a:bodyPr>
          <a:lstStyle/>
          <a:p>
            <a:r>
              <a:rPr lang="de-DE" sz="2800" dirty="0">
                <a:latin typeface="Liquid Crystal" pitchFamily="2" charset="0"/>
              </a:rPr>
              <a:t>I-KICC</a:t>
            </a:r>
          </a:p>
        </p:txBody>
      </p:sp>
      <p:sp>
        <p:nvSpPr>
          <p:cNvPr id="15" name="Untertitel 2">
            <a:extLst>
              <a:ext uri="{FF2B5EF4-FFF2-40B4-BE49-F238E27FC236}">
                <a16:creationId xmlns:a16="http://schemas.microsoft.com/office/drawing/2014/main" id="{BA39F977-EE9B-411C-0C47-B4B16A893C3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43</a:t>
            </a:r>
          </a:p>
        </p:txBody>
      </p:sp>
    </p:spTree>
    <p:extLst>
      <p:ext uri="{BB962C8B-B14F-4D97-AF65-F5344CB8AC3E}">
        <p14:creationId xmlns:p14="http://schemas.microsoft.com/office/powerpoint/2010/main" val="26643013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47DECA8-E7DE-DFFA-5B41-F33BD71EA136}"/>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C70566C2-E62F-65C2-824B-651BC82F7D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C66CD0B2-E880-754C-84C8-8737D6F83CC7}"/>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de-DE" sz="5600" kern="1200" dirty="0">
                <a:solidFill>
                  <a:srgbClr val="FFFFFF"/>
                </a:solidFill>
                <a:latin typeface="+mj-lt"/>
                <a:ea typeface="+mj-ea"/>
                <a:cs typeface="+mj-cs"/>
              </a:rPr>
              <a:t>Potentiale und Herausforderungen</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E0F61697-B5B4-BE93-CA00-DF34D48138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99C0263F-E11F-8CF9-DD12-AC4E1CAC25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FE69E108-96B6-FB67-B256-D9F71A267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AB54D6F1-6D98-0A0B-B8C1-4D196BC399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260BD9B3-694C-784B-0EEB-F08036E8A3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BC1C2F2C-78D0-15BF-95C7-F91F767A06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235011DC-EE53-D5D5-AABE-E80E02F52E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ED56B525-5573-3CC6-51BD-73AA0C6EEB1D}"/>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DD27DAF4-993D-0AD0-7F08-8090488888E7}"/>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40C107F3-A812-B499-98AF-97E3A5401D41}"/>
              </a:ext>
            </a:extLst>
          </p:cNvPr>
          <p:cNvPicPr>
            <a:picLocks noChangeAspect="1"/>
          </p:cNvPicPr>
          <p:nvPr/>
        </p:nvPicPr>
        <p:blipFill>
          <a:blip r:embed="rId4"/>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4C2DBCDD-B260-2BC1-BD1C-341B3B15D6FB}"/>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44</a:t>
            </a:r>
          </a:p>
        </p:txBody>
      </p:sp>
    </p:spTree>
    <p:extLst>
      <p:ext uri="{BB962C8B-B14F-4D97-AF65-F5344CB8AC3E}">
        <p14:creationId xmlns:p14="http://schemas.microsoft.com/office/powerpoint/2010/main" val="19706721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86EF1F8-BA0A-3C63-BEA5-F666C0B97CBB}"/>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C8C1B62E-D46C-D123-190A-AB3B98C98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B2A5936C-AA28-9F28-28DA-48923CE128D0}"/>
              </a:ext>
            </a:extLst>
          </p:cNvPr>
          <p:cNvSpPr txBox="1">
            <a:spLocks/>
          </p:cNvSpPr>
          <p:nvPr/>
        </p:nvSpPr>
        <p:spPr>
          <a:xfrm>
            <a:off x="800842" y="17474"/>
            <a:ext cx="6347918" cy="806470"/>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de-DE" sz="4400" dirty="0">
                <a:solidFill>
                  <a:srgbClr val="FFFFFF"/>
                </a:solidFill>
              </a:rPr>
              <a:t>7. Potentiale &amp; Herausforderungen</a:t>
            </a:r>
            <a:endParaRPr lang="en-US" sz="4400" kern="1200" dirty="0">
              <a:solidFill>
                <a:srgbClr val="FFFFFF"/>
              </a:solidFill>
              <a:latin typeface="+mj-lt"/>
              <a:ea typeface="+mj-ea"/>
              <a:cs typeface="+mj-cs"/>
            </a:endParaRPr>
          </a:p>
        </p:txBody>
      </p:sp>
      <p:cxnSp>
        <p:nvCxnSpPr>
          <p:cNvPr id="36" name="Straight Connector 35">
            <a:extLst>
              <a:ext uri="{FF2B5EF4-FFF2-40B4-BE49-F238E27FC236}">
                <a16:creationId xmlns:a16="http://schemas.microsoft.com/office/drawing/2014/main" id="{E1A905B0-A5E0-9D13-A206-1393008B525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03BEDBE2-234E-C2E1-2551-DBC1625130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23031C46-5D28-AC7A-C092-97E3E6F160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05D3F7A5-2DE2-E1CF-ECE9-F0A2976F8033}"/>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B0C685C5-EBEB-1FA7-C75E-99CBA97BDF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08012020-89E5-9063-B93B-1AEB3C10CA68}"/>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2DF8AED7-F85F-F1D9-5220-DF45EDBE16AD}"/>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2C949882-4A4F-B96B-EDF5-31FE0F1665F0}"/>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520D38E0-ED33-F394-F7E5-4AC7D8905C17}"/>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4BBB5D9D-D4E9-EAEC-0903-B533FBF13F8E}"/>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354D256F-8DF8-8106-CCC8-5DBD3589BEFD}"/>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C6C642A0-3F4A-CCC3-C4FD-FDC26F9EC31B}"/>
              </a:ext>
            </a:extLst>
          </p:cNvPr>
          <p:cNvSpPr/>
          <p:nvPr/>
        </p:nvSpPr>
        <p:spPr>
          <a:xfrm>
            <a:off x="597236" y="930522"/>
            <a:ext cx="3618298" cy="461665"/>
          </a:xfrm>
          <a:prstGeom prst="rect">
            <a:avLst/>
          </a:prstGeom>
        </p:spPr>
        <p:txBody>
          <a:bodyPr wrap="none">
            <a:spAutoFit/>
          </a:bodyPr>
          <a:lstStyle/>
          <a:p>
            <a:r>
              <a:rPr lang="de-DE" sz="2400" b="1" dirty="0"/>
              <a:t>Gemeinsames Sammeln</a:t>
            </a:r>
          </a:p>
        </p:txBody>
      </p:sp>
      <p:pic>
        <p:nvPicPr>
          <p:cNvPr id="13" name="Grafik 12" descr="Chat mit einfarbiger Füllung">
            <a:extLst>
              <a:ext uri="{FF2B5EF4-FFF2-40B4-BE49-F238E27FC236}">
                <a16:creationId xmlns:a16="http://schemas.microsoft.com/office/drawing/2014/main" id="{738D3F40-77AA-B7D4-DF3D-59D34E847EC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0058" y="1532759"/>
            <a:ext cx="1073523" cy="1073523"/>
          </a:xfrm>
          <a:prstGeom prst="rect">
            <a:avLst/>
          </a:prstGeom>
        </p:spPr>
      </p:pic>
      <p:graphicFrame>
        <p:nvGraphicFramePr>
          <p:cNvPr id="3" name="Tabelle 2">
            <a:extLst>
              <a:ext uri="{FF2B5EF4-FFF2-40B4-BE49-F238E27FC236}">
                <a16:creationId xmlns:a16="http://schemas.microsoft.com/office/drawing/2014/main" id="{8B447080-B2C0-DEDA-FAB5-3236D162ADAF}"/>
              </a:ext>
            </a:extLst>
          </p:cNvPr>
          <p:cNvGraphicFramePr>
            <a:graphicFrameLocks noGrp="1"/>
          </p:cNvGraphicFramePr>
          <p:nvPr>
            <p:extLst>
              <p:ext uri="{D42A27DB-BD31-4B8C-83A1-F6EECF244321}">
                <p14:modId xmlns:p14="http://schemas.microsoft.com/office/powerpoint/2010/main" val="2319275916"/>
              </p:ext>
            </p:extLst>
          </p:nvPr>
        </p:nvGraphicFramePr>
        <p:xfrm>
          <a:off x="1901371" y="3004863"/>
          <a:ext cx="8128000" cy="201760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256057734"/>
                    </a:ext>
                  </a:extLst>
                </a:gridCol>
                <a:gridCol w="4064000">
                  <a:extLst>
                    <a:ext uri="{9D8B030D-6E8A-4147-A177-3AD203B41FA5}">
                      <a16:colId xmlns:a16="http://schemas.microsoft.com/office/drawing/2014/main" val="4256979800"/>
                    </a:ext>
                  </a:extLst>
                </a:gridCol>
              </a:tblGrid>
              <a:tr h="417606">
                <a:tc>
                  <a:txBody>
                    <a:bodyPr/>
                    <a:lstStyle/>
                    <a:p>
                      <a:r>
                        <a:rPr lang="de-DE" dirty="0"/>
                        <a:t>Potentiale </a:t>
                      </a:r>
                    </a:p>
                  </a:txBody>
                  <a:tcPr/>
                </a:tc>
                <a:tc>
                  <a:txBody>
                    <a:bodyPr/>
                    <a:lstStyle/>
                    <a:p>
                      <a:r>
                        <a:rPr lang="de-DE" dirty="0"/>
                        <a:t>Herausforderungen</a:t>
                      </a:r>
                    </a:p>
                  </a:txBody>
                  <a:tcPr/>
                </a:tc>
                <a:extLst>
                  <a:ext uri="{0D108BD9-81ED-4DB2-BD59-A6C34878D82A}">
                    <a16:rowId xmlns:a16="http://schemas.microsoft.com/office/drawing/2014/main" val="3439767910"/>
                  </a:ext>
                </a:extLst>
              </a:tr>
              <a:tr h="1599997">
                <a:tc>
                  <a:txBody>
                    <a:bodyPr/>
                    <a:lstStyle/>
                    <a:p>
                      <a:endParaRPr lang="de-DE" dirty="0"/>
                    </a:p>
                  </a:txBody>
                  <a:tcPr/>
                </a:tc>
                <a:tc>
                  <a:txBody>
                    <a:bodyPr/>
                    <a:lstStyle/>
                    <a:p>
                      <a:endParaRPr lang="de-DE" dirty="0"/>
                    </a:p>
                  </a:txBody>
                  <a:tcPr/>
                </a:tc>
                <a:extLst>
                  <a:ext uri="{0D108BD9-81ED-4DB2-BD59-A6C34878D82A}">
                    <a16:rowId xmlns:a16="http://schemas.microsoft.com/office/drawing/2014/main" val="3458352614"/>
                  </a:ext>
                </a:extLst>
              </a:tr>
            </a:tbl>
          </a:graphicData>
        </a:graphic>
      </p:graphicFrame>
      <p:sp>
        <p:nvSpPr>
          <p:cNvPr id="4" name="Rechteck 3">
            <a:extLst>
              <a:ext uri="{FF2B5EF4-FFF2-40B4-BE49-F238E27FC236}">
                <a16:creationId xmlns:a16="http://schemas.microsoft.com/office/drawing/2014/main" id="{0DA3687F-CEEF-0F38-444C-062C34AC5656}"/>
              </a:ext>
            </a:extLst>
          </p:cNvPr>
          <p:cNvSpPr/>
          <p:nvPr/>
        </p:nvSpPr>
        <p:spPr>
          <a:xfrm>
            <a:off x="1901371" y="1869745"/>
            <a:ext cx="8954998" cy="830997"/>
          </a:xfrm>
          <a:prstGeom prst="rect">
            <a:avLst/>
          </a:prstGeom>
        </p:spPr>
        <p:txBody>
          <a:bodyPr wrap="square">
            <a:spAutoFit/>
          </a:bodyPr>
          <a:lstStyle/>
          <a:p>
            <a:r>
              <a:rPr lang="de-DE" sz="2400" b="1" dirty="0"/>
              <a:t>Was sind mögliche Potentiale, aber auch Herausforderungen von KI im Chemieunterricht?</a:t>
            </a:r>
          </a:p>
        </p:txBody>
      </p:sp>
      <p:sp>
        <p:nvSpPr>
          <p:cNvPr id="12" name="Untertitel 2">
            <a:extLst>
              <a:ext uri="{FF2B5EF4-FFF2-40B4-BE49-F238E27FC236}">
                <a16:creationId xmlns:a16="http://schemas.microsoft.com/office/drawing/2014/main" id="{2F3BA917-403B-1CB6-D1E6-376A12D86C9E}"/>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44</a:t>
            </a:r>
          </a:p>
        </p:txBody>
      </p:sp>
    </p:spTree>
    <p:extLst>
      <p:ext uri="{BB962C8B-B14F-4D97-AF65-F5344CB8AC3E}">
        <p14:creationId xmlns:p14="http://schemas.microsoft.com/office/powerpoint/2010/main" val="20191537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701879E-A78C-657D-CA22-72F74E5B49BF}"/>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EB2321BE-7DA8-CCB9-6A7D-B652FC72D0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79B66C34-7326-AF89-0770-35F402D12B86}"/>
              </a:ext>
            </a:extLst>
          </p:cNvPr>
          <p:cNvSpPr txBox="1">
            <a:spLocks/>
          </p:cNvSpPr>
          <p:nvPr/>
        </p:nvSpPr>
        <p:spPr>
          <a:xfrm>
            <a:off x="242910" y="1598246"/>
            <a:ext cx="4626709" cy="512298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spcAft>
                <a:spcPts val="600"/>
              </a:spcAft>
            </a:pPr>
            <a:r>
              <a:rPr lang="de-DE" dirty="0">
                <a:solidFill>
                  <a:srgbClr val="FFFFFF"/>
                </a:solidFill>
              </a:rPr>
              <a:t>Take Home </a:t>
            </a:r>
          </a:p>
          <a:p>
            <a:pPr algn="r">
              <a:spcAft>
                <a:spcPts val="600"/>
              </a:spcAft>
            </a:pPr>
            <a:r>
              <a:rPr lang="de-DE" kern="1200" dirty="0">
                <a:solidFill>
                  <a:srgbClr val="FFFFFF"/>
                </a:solidFill>
                <a:latin typeface="+mj-lt"/>
                <a:ea typeface="+mj-ea"/>
                <a:cs typeface="+mj-cs"/>
              </a:rPr>
              <a:t>Me</a:t>
            </a:r>
            <a:r>
              <a:rPr lang="de-DE" dirty="0">
                <a:solidFill>
                  <a:srgbClr val="FFFFFF"/>
                </a:solidFill>
              </a:rPr>
              <a:t>ssages</a:t>
            </a:r>
            <a:endParaRPr lang="en-US" kern="1200" dirty="0">
              <a:solidFill>
                <a:srgbClr val="FFFFFF"/>
              </a:solidFill>
              <a:latin typeface="+mj-lt"/>
              <a:ea typeface="+mj-ea"/>
              <a:cs typeface="+mj-cs"/>
            </a:endParaRPr>
          </a:p>
        </p:txBody>
      </p:sp>
      <p:cxnSp>
        <p:nvCxnSpPr>
          <p:cNvPr id="29" name="Straight Connector 28">
            <a:extLst>
              <a:ext uri="{FF2B5EF4-FFF2-40B4-BE49-F238E27FC236}">
                <a16:creationId xmlns:a16="http://schemas.microsoft.com/office/drawing/2014/main" id="{24A16CAC-EE05-82EA-C976-BF51E227E13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9" name="Grafik 8" descr="Ein Bild, das Text, Screenshot, Schrift, Grafiken enthält.&#10;&#10;KI-generierte Inhalte können fehlerhaft sein.">
            <a:extLst>
              <a:ext uri="{FF2B5EF4-FFF2-40B4-BE49-F238E27FC236}">
                <a16:creationId xmlns:a16="http://schemas.microsoft.com/office/drawing/2014/main" id="{457ABA80-E492-AB0A-C698-97DD75FCBD6F}"/>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E45394C7-7F42-CE31-3A26-9048B614492A}"/>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302D32FE-B282-1B9C-13D2-27BF2752425F}"/>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13" name="Ring 12">
            <a:extLst>
              <a:ext uri="{FF2B5EF4-FFF2-40B4-BE49-F238E27FC236}">
                <a16:creationId xmlns:a16="http://schemas.microsoft.com/office/drawing/2014/main" id="{55448583-014C-089C-BD35-6C4130DA8C82}"/>
              </a:ext>
            </a:extLst>
          </p:cNvPr>
          <p:cNvSpPr/>
          <p:nvPr/>
        </p:nvSpPr>
        <p:spPr>
          <a:xfrm>
            <a:off x="1305772" y="3139965"/>
            <a:ext cx="151536" cy="151537"/>
          </a:xfrm>
          <a:prstGeom prst="donut">
            <a:avLst>
              <a:gd name="adj" fmla="val 1115"/>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15" name="Plus 14">
            <a:extLst>
              <a:ext uri="{FF2B5EF4-FFF2-40B4-BE49-F238E27FC236}">
                <a16:creationId xmlns:a16="http://schemas.microsoft.com/office/drawing/2014/main" id="{32A202C2-FF48-4281-0D29-625BCF320302}"/>
              </a:ext>
            </a:extLst>
          </p:cNvPr>
          <p:cNvSpPr/>
          <p:nvPr/>
        </p:nvSpPr>
        <p:spPr>
          <a:xfrm>
            <a:off x="1288833" y="700833"/>
            <a:ext cx="185413" cy="196580"/>
          </a:xfrm>
          <a:prstGeom prst="mathPlus">
            <a:avLst>
              <a:gd name="adj1" fmla="val 0"/>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bg1"/>
              </a:solidFill>
            </a:endParaRPr>
          </a:p>
        </p:txBody>
      </p:sp>
      <p:sp>
        <p:nvSpPr>
          <p:cNvPr id="17" name="Oval 16">
            <a:extLst>
              <a:ext uri="{FF2B5EF4-FFF2-40B4-BE49-F238E27FC236}">
                <a16:creationId xmlns:a16="http://schemas.microsoft.com/office/drawing/2014/main" id="{09DCA987-5C5A-5C15-4330-4E2F016C6471}"/>
              </a:ext>
            </a:extLst>
          </p:cNvPr>
          <p:cNvSpPr/>
          <p:nvPr/>
        </p:nvSpPr>
        <p:spPr>
          <a:xfrm>
            <a:off x="754966" y="1660418"/>
            <a:ext cx="146957" cy="149306"/>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Inhaltsplatzhalter 5">
            <a:extLst>
              <a:ext uri="{FF2B5EF4-FFF2-40B4-BE49-F238E27FC236}">
                <a16:creationId xmlns:a16="http://schemas.microsoft.com/office/drawing/2014/main" id="{4279A68C-CCC1-E49D-2AB3-CD95968AD572}"/>
              </a:ext>
            </a:extLst>
          </p:cNvPr>
          <p:cNvSpPr txBox="1">
            <a:spLocks/>
          </p:cNvSpPr>
          <p:nvPr/>
        </p:nvSpPr>
        <p:spPr>
          <a:xfrm>
            <a:off x="5792994" y="1590840"/>
            <a:ext cx="5672176" cy="50952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l">
              <a:buFont typeface="+mj-lt"/>
              <a:buAutoNum type="arabicPeriod"/>
            </a:pPr>
            <a:r>
              <a:rPr lang="de-DE" sz="1700" kern="1200" dirty="0">
                <a:solidFill>
                  <a:srgbClr val="FFFFFF"/>
                </a:solidFill>
                <a:latin typeface="+mn-lt"/>
                <a:ea typeface="+mn-ea"/>
                <a:cs typeface="+mn-cs"/>
              </a:rPr>
              <a:t>KI-Tools entwickeln sich stetig weiter: Aussagen zu Grenzen der KI können schnell veraltet sein.</a:t>
            </a:r>
          </a:p>
          <a:p>
            <a:pPr marL="571500" indent="-571500" algn="l">
              <a:buFont typeface="+mj-lt"/>
              <a:buAutoNum type="arabicPeriod"/>
            </a:pPr>
            <a:r>
              <a:rPr lang="de-DE" sz="1700" kern="1200" dirty="0">
                <a:solidFill>
                  <a:srgbClr val="FFFFFF"/>
                </a:solidFill>
                <a:latin typeface="+mn-lt"/>
                <a:ea typeface="+mn-ea"/>
                <a:cs typeface="+mn-cs"/>
              </a:rPr>
              <a:t>Nutzen Sie die KI selbst und lernen Sie </a:t>
            </a:r>
            <a:r>
              <a:rPr lang="de-DE" sz="1700" dirty="0">
                <a:solidFill>
                  <a:srgbClr val="FFFFFF"/>
                </a:solidFill>
              </a:rPr>
              <a:t>dazu.</a:t>
            </a:r>
          </a:p>
          <a:p>
            <a:pPr marL="571500" indent="-571500" algn="l">
              <a:buFont typeface="+mj-lt"/>
              <a:buAutoNum type="arabicPeriod"/>
            </a:pPr>
            <a:r>
              <a:rPr lang="de-DE" sz="1700" kern="1200" dirty="0">
                <a:solidFill>
                  <a:srgbClr val="FFFFFF"/>
                </a:solidFill>
                <a:latin typeface="+mn-lt"/>
                <a:ea typeface="+mn-ea"/>
                <a:cs typeface="+mn-cs"/>
              </a:rPr>
              <a:t>Tauschen Sie sic</a:t>
            </a:r>
            <a:r>
              <a:rPr lang="de-DE" sz="1700" dirty="0">
                <a:solidFill>
                  <a:srgbClr val="FFFFFF"/>
                </a:solidFill>
              </a:rPr>
              <a:t>h mit Ihren Kolleginnen und Kollegen und mit ihren Klassen aus, um von ihnen über KI zu lernen.</a:t>
            </a:r>
          </a:p>
          <a:p>
            <a:pPr marL="571500" indent="-571500" algn="l">
              <a:buFont typeface="+mj-lt"/>
              <a:buAutoNum type="arabicPeriod"/>
            </a:pPr>
            <a:r>
              <a:rPr lang="de-DE" sz="1700" kern="1200" dirty="0">
                <a:solidFill>
                  <a:srgbClr val="FFFFFF"/>
                </a:solidFill>
                <a:latin typeface="+mn-lt"/>
                <a:ea typeface="+mn-ea"/>
                <a:cs typeface="+mn-cs"/>
              </a:rPr>
              <a:t>Definieren Sie klare Regeln </a:t>
            </a:r>
            <a:r>
              <a:rPr lang="de-DE" sz="1700" dirty="0">
                <a:solidFill>
                  <a:srgbClr val="FFFFFF"/>
                </a:solidFill>
              </a:rPr>
              <a:t>im Umgang mit KI und nutzen Sie die KI als weitere Methode, um Lernende das Lernen zu ermöglichen.</a:t>
            </a:r>
          </a:p>
          <a:p>
            <a:pPr marL="571500" indent="-571500" algn="l">
              <a:buFont typeface="+mj-lt"/>
              <a:buAutoNum type="arabicPeriod"/>
            </a:pPr>
            <a:r>
              <a:rPr lang="de-DE" sz="1700" kern="1200" dirty="0">
                <a:solidFill>
                  <a:srgbClr val="FFFFFF"/>
                </a:solidFill>
                <a:latin typeface="+mn-lt"/>
                <a:ea typeface="+mn-ea"/>
                <a:cs typeface="+mn-cs"/>
              </a:rPr>
              <a:t>Zeigen Sie anhan</a:t>
            </a:r>
            <a:r>
              <a:rPr lang="de-DE" sz="1700" dirty="0">
                <a:solidFill>
                  <a:srgbClr val="FFFFFF"/>
                </a:solidFill>
              </a:rPr>
              <a:t>d des Fachs auf: 1. Wofür sich KI gut eignet, 2. welche Grenzen sie hat, 3. wie kritisch Informationen aus dieser Quelle bewertet werden müssen.</a:t>
            </a:r>
            <a:endParaRPr lang="en-US" sz="1700" kern="1200" dirty="0">
              <a:solidFill>
                <a:srgbClr val="FFFFFF"/>
              </a:solidFill>
              <a:latin typeface="+mn-lt"/>
              <a:ea typeface="+mn-ea"/>
              <a:cs typeface="+mn-cs"/>
            </a:endParaRPr>
          </a:p>
          <a:p>
            <a:pPr marL="571500" indent="-571500" algn="l">
              <a:buFont typeface="+mj-lt"/>
              <a:buAutoNum type="arabicPeriod"/>
            </a:pPr>
            <a:endParaRPr lang="en-US" sz="1700" kern="1200" dirty="0">
              <a:solidFill>
                <a:srgbClr val="FFFFFF"/>
              </a:solidFill>
              <a:latin typeface="+mn-lt"/>
              <a:ea typeface="+mn-ea"/>
              <a:cs typeface="+mn-cs"/>
            </a:endParaRPr>
          </a:p>
          <a:p>
            <a:pPr marL="571500" indent="-571500" algn="l">
              <a:buFont typeface="+mj-lt"/>
              <a:buAutoNum type="arabicPeriod"/>
            </a:pPr>
            <a:endParaRPr lang="en-US" sz="1700" kern="1200" dirty="0">
              <a:solidFill>
                <a:srgbClr val="FFFFFF"/>
              </a:solidFill>
              <a:latin typeface="+mn-lt"/>
              <a:ea typeface="+mn-ea"/>
              <a:cs typeface="+mn-cs"/>
            </a:endParaRPr>
          </a:p>
          <a:p>
            <a:pPr marL="571500" indent="-571500" algn="l">
              <a:buFont typeface="+mj-lt"/>
              <a:buAutoNum type="arabicPeriod"/>
            </a:pPr>
            <a:endParaRPr lang="en-US" sz="1700" kern="1200" dirty="0">
              <a:solidFill>
                <a:srgbClr val="FFFFFF"/>
              </a:solidFill>
              <a:latin typeface="+mn-lt"/>
              <a:ea typeface="+mn-ea"/>
              <a:cs typeface="+mn-cs"/>
            </a:endParaRPr>
          </a:p>
        </p:txBody>
      </p:sp>
      <p:sp>
        <p:nvSpPr>
          <p:cNvPr id="3" name="Untertitel 2">
            <a:extLst>
              <a:ext uri="{FF2B5EF4-FFF2-40B4-BE49-F238E27FC236}">
                <a16:creationId xmlns:a16="http://schemas.microsoft.com/office/drawing/2014/main" id="{21655CC9-1D2D-4293-32F3-2FF21E67AA01}"/>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45</a:t>
            </a:r>
          </a:p>
        </p:txBody>
      </p:sp>
    </p:spTree>
    <p:extLst>
      <p:ext uri="{BB962C8B-B14F-4D97-AF65-F5344CB8AC3E}">
        <p14:creationId xmlns:p14="http://schemas.microsoft.com/office/powerpoint/2010/main" val="25718240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737218-D866-1AF8-3B7E-08D087E9178E}"/>
            </a:ext>
          </a:extLst>
        </p:cNvPr>
        <p:cNvGrpSpPr/>
        <p:nvPr/>
      </p:nvGrpSpPr>
      <p:grpSpPr>
        <a:xfrm>
          <a:off x="0" y="0"/>
          <a:ext cx="0" cy="0"/>
          <a:chOff x="0" y="0"/>
          <a:chExt cx="0" cy="0"/>
        </a:xfrm>
      </p:grpSpPr>
      <p:sp>
        <p:nvSpPr>
          <p:cNvPr id="27" name="Rectangle 26">
            <a:extLst>
              <a:ext uri="{FF2B5EF4-FFF2-40B4-BE49-F238E27FC236}">
                <a16:creationId xmlns:a16="http://schemas.microsoft.com/office/drawing/2014/main" id="{807C425D-22A3-E00E-32E1-8C51DC7B04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4AE3C6FE-E154-3D6D-089E-ABA2E8124FD0}"/>
              </a:ext>
            </a:extLst>
          </p:cNvPr>
          <p:cNvSpPr txBox="1">
            <a:spLocks/>
          </p:cNvSpPr>
          <p:nvPr/>
        </p:nvSpPr>
        <p:spPr>
          <a:xfrm>
            <a:off x="242910" y="1598246"/>
            <a:ext cx="4626709" cy="512298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spcAft>
                <a:spcPts val="600"/>
              </a:spcAft>
            </a:pPr>
            <a:r>
              <a:rPr lang="de-DE" dirty="0">
                <a:solidFill>
                  <a:srgbClr val="FFFFFF"/>
                </a:solidFill>
              </a:rPr>
              <a:t>Feedback</a:t>
            </a:r>
            <a:endParaRPr lang="en-US" kern="1200" dirty="0">
              <a:solidFill>
                <a:srgbClr val="FFFFFF"/>
              </a:solidFill>
              <a:latin typeface="+mj-lt"/>
              <a:ea typeface="+mj-ea"/>
              <a:cs typeface="+mj-cs"/>
            </a:endParaRPr>
          </a:p>
        </p:txBody>
      </p:sp>
      <p:cxnSp>
        <p:nvCxnSpPr>
          <p:cNvPr id="29" name="Straight Connector 28">
            <a:extLst>
              <a:ext uri="{FF2B5EF4-FFF2-40B4-BE49-F238E27FC236}">
                <a16:creationId xmlns:a16="http://schemas.microsoft.com/office/drawing/2014/main" id="{4A488212-5E37-612F-AF92-1794C5E8C03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9" name="Grafik 8" descr="Ein Bild, das Text, Screenshot, Schrift, Grafiken enthält.&#10;&#10;KI-generierte Inhalte können fehlerhaft sein.">
            <a:extLst>
              <a:ext uri="{FF2B5EF4-FFF2-40B4-BE49-F238E27FC236}">
                <a16:creationId xmlns:a16="http://schemas.microsoft.com/office/drawing/2014/main" id="{1E89216F-FDF5-D629-744E-BAA5F3341F01}"/>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DEB24318-7138-AD76-5F79-8EA3A2B93E4C}"/>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CA8DC857-09B3-4A80-B3DD-57D89565059D}"/>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13" name="Ring 12">
            <a:extLst>
              <a:ext uri="{FF2B5EF4-FFF2-40B4-BE49-F238E27FC236}">
                <a16:creationId xmlns:a16="http://schemas.microsoft.com/office/drawing/2014/main" id="{CD35F986-7EC7-D100-E037-5235E1AE8AEF}"/>
              </a:ext>
            </a:extLst>
          </p:cNvPr>
          <p:cNvSpPr/>
          <p:nvPr/>
        </p:nvSpPr>
        <p:spPr>
          <a:xfrm>
            <a:off x="1305772" y="3139965"/>
            <a:ext cx="151536" cy="151537"/>
          </a:xfrm>
          <a:prstGeom prst="donut">
            <a:avLst>
              <a:gd name="adj" fmla="val 1115"/>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15" name="Plus 14">
            <a:extLst>
              <a:ext uri="{FF2B5EF4-FFF2-40B4-BE49-F238E27FC236}">
                <a16:creationId xmlns:a16="http://schemas.microsoft.com/office/drawing/2014/main" id="{E1837A67-5E5D-FC75-7DFE-936EF2E6E4BF}"/>
              </a:ext>
            </a:extLst>
          </p:cNvPr>
          <p:cNvSpPr/>
          <p:nvPr/>
        </p:nvSpPr>
        <p:spPr>
          <a:xfrm>
            <a:off x="1288833" y="700833"/>
            <a:ext cx="185413" cy="196580"/>
          </a:xfrm>
          <a:prstGeom prst="mathPlus">
            <a:avLst>
              <a:gd name="adj1" fmla="val 0"/>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bg1"/>
              </a:solidFill>
            </a:endParaRPr>
          </a:p>
        </p:txBody>
      </p:sp>
      <p:sp>
        <p:nvSpPr>
          <p:cNvPr id="17" name="Oval 16">
            <a:extLst>
              <a:ext uri="{FF2B5EF4-FFF2-40B4-BE49-F238E27FC236}">
                <a16:creationId xmlns:a16="http://schemas.microsoft.com/office/drawing/2014/main" id="{3C406E3B-3E26-CAA1-C1DE-6704829E43D9}"/>
              </a:ext>
            </a:extLst>
          </p:cNvPr>
          <p:cNvSpPr/>
          <p:nvPr/>
        </p:nvSpPr>
        <p:spPr>
          <a:xfrm>
            <a:off x="754966" y="1660418"/>
            <a:ext cx="146957" cy="149306"/>
          </a:xfrm>
          <a:prstGeom prst="ellipse">
            <a:avLst/>
          </a:prstGeom>
          <a:solidFill>
            <a:schemeClr val="bg1"/>
          </a:solidFill>
          <a:ln>
            <a:solidFill>
              <a:schemeClr val="bg1"/>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4" name="Inhaltsplatzhalter 5">
            <a:extLst>
              <a:ext uri="{FF2B5EF4-FFF2-40B4-BE49-F238E27FC236}">
                <a16:creationId xmlns:a16="http://schemas.microsoft.com/office/drawing/2014/main" id="{466D35C5-F347-C6FC-77D1-88E304544968}"/>
              </a:ext>
            </a:extLst>
          </p:cNvPr>
          <p:cNvSpPr txBox="1">
            <a:spLocks/>
          </p:cNvSpPr>
          <p:nvPr/>
        </p:nvSpPr>
        <p:spPr>
          <a:xfrm>
            <a:off x="5792994" y="1590840"/>
            <a:ext cx="5672176" cy="509522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l">
              <a:buFont typeface="+mj-lt"/>
              <a:buAutoNum type="arabicPeriod"/>
            </a:pPr>
            <a:r>
              <a:rPr lang="de-DE" kern="1200" noProof="0" dirty="0">
                <a:solidFill>
                  <a:srgbClr val="FFFFFF"/>
                </a:solidFill>
                <a:latin typeface="+mn-lt"/>
                <a:ea typeface="+mn-ea"/>
                <a:cs typeface="+mn-cs"/>
              </a:rPr>
              <a:t>Was war für Sie der größte Erkenntnisgewinn aus der Fortbildung?</a:t>
            </a:r>
          </a:p>
          <a:p>
            <a:pPr marL="571500" indent="-571500" algn="l">
              <a:buFont typeface="+mj-lt"/>
              <a:buAutoNum type="arabicPeriod"/>
            </a:pPr>
            <a:r>
              <a:rPr lang="de-DE" kern="1200" noProof="0" dirty="0">
                <a:solidFill>
                  <a:srgbClr val="FFFFFF"/>
                </a:solidFill>
                <a:latin typeface="+mn-lt"/>
                <a:ea typeface="+mn-ea"/>
                <a:cs typeface="+mn-cs"/>
              </a:rPr>
              <a:t>Was hätten Sie sich zusätzlich gewünscht (z. B. inhaltlich, methodisch, organisatorisch), um die Fortbildung noch gewinnbringender zu gestalten?</a:t>
            </a:r>
          </a:p>
          <a:p>
            <a:pPr marL="571500" indent="-571500" algn="l">
              <a:buFont typeface="+mj-lt"/>
              <a:buAutoNum type="arabicPeriod"/>
            </a:pPr>
            <a:endParaRPr lang="de-DE" sz="2000" kern="1200" noProof="0" dirty="0">
              <a:solidFill>
                <a:srgbClr val="FFFFFF"/>
              </a:solidFill>
              <a:latin typeface="+mn-lt"/>
              <a:ea typeface="+mn-ea"/>
              <a:cs typeface="+mn-cs"/>
            </a:endParaRPr>
          </a:p>
          <a:p>
            <a:pPr marL="571500" indent="-571500" algn="l">
              <a:buFont typeface="+mj-lt"/>
              <a:buAutoNum type="arabicPeriod"/>
            </a:pPr>
            <a:endParaRPr lang="de-DE" sz="2000" kern="1200" noProof="0" dirty="0">
              <a:solidFill>
                <a:srgbClr val="FFFFFF"/>
              </a:solidFill>
              <a:latin typeface="+mn-lt"/>
              <a:ea typeface="+mn-ea"/>
              <a:cs typeface="+mn-cs"/>
            </a:endParaRPr>
          </a:p>
        </p:txBody>
      </p:sp>
      <p:sp>
        <p:nvSpPr>
          <p:cNvPr id="3" name="Untertitel 2">
            <a:extLst>
              <a:ext uri="{FF2B5EF4-FFF2-40B4-BE49-F238E27FC236}">
                <a16:creationId xmlns:a16="http://schemas.microsoft.com/office/drawing/2014/main" id="{CE6507BD-73D4-608E-97A7-F15DB13D1272}"/>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46</a:t>
            </a:r>
          </a:p>
        </p:txBody>
      </p:sp>
    </p:spTree>
    <p:extLst>
      <p:ext uri="{BB962C8B-B14F-4D97-AF65-F5344CB8AC3E}">
        <p14:creationId xmlns:p14="http://schemas.microsoft.com/office/powerpoint/2010/main" val="30990075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8B1F920-72A1-D3CD-3B77-1B5F62F5531D}"/>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4BF9CC5C-8FBB-B33C-57FE-B2F852147F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25FC679-E86C-3907-4654-FDB08644D654}"/>
              </a:ext>
            </a:extLst>
          </p:cNvPr>
          <p:cNvSpPr txBox="1">
            <a:spLocks/>
          </p:cNvSpPr>
          <p:nvPr/>
        </p:nvSpPr>
        <p:spPr>
          <a:xfrm>
            <a:off x="1520506" y="985457"/>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600" kern="1200" dirty="0" err="1">
                <a:solidFill>
                  <a:srgbClr val="FFFFFF"/>
                </a:solidFill>
                <a:latin typeface="+mj-lt"/>
                <a:ea typeface="+mj-ea"/>
                <a:cs typeface="+mj-cs"/>
              </a:rPr>
              <a:t>Vielen</a:t>
            </a:r>
            <a:r>
              <a:rPr lang="en-US" sz="5600" kern="1200" dirty="0">
                <a:solidFill>
                  <a:srgbClr val="FFFFFF"/>
                </a:solidFill>
                <a:latin typeface="+mj-lt"/>
                <a:ea typeface="+mj-ea"/>
                <a:cs typeface="+mj-cs"/>
              </a:rPr>
              <a:t> Dank für die Aufmerksamkeit!</a:t>
            </a:r>
          </a:p>
        </p:txBody>
      </p:sp>
      <p:sp>
        <p:nvSpPr>
          <p:cNvPr id="4" name="Inhaltsplatzhalter 5">
            <a:extLst>
              <a:ext uri="{FF2B5EF4-FFF2-40B4-BE49-F238E27FC236}">
                <a16:creationId xmlns:a16="http://schemas.microsoft.com/office/drawing/2014/main" id="{09677F89-09EF-9FB9-ADCF-92084D3BFBD8}"/>
              </a:ext>
            </a:extLst>
          </p:cNvPr>
          <p:cNvSpPr txBox="1">
            <a:spLocks/>
          </p:cNvSpPr>
          <p:nvPr/>
        </p:nvSpPr>
        <p:spPr>
          <a:xfrm>
            <a:off x="1522030" y="3605577"/>
            <a:ext cx="9147940" cy="1974157"/>
          </a:xfrm>
          <a:prstGeom prst="rect">
            <a:avLst/>
          </a:prstGeom>
        </p:spPr>
        <p:txBody>
          <a:bodyPr vert="horz" lIns="91440" tIns="45720" rIns="91440" bIns="45720" rtlCol="0" anchor="t">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200" dirty="0">
                <a:solidFill>
                  <a:srgbClr val="FFFFFF"/>
                </a:solidFill>
              </a:rPr>
              <a:t>Ich </a:t>
            </a:r>
            <a:r>
              <a:rPr lang="en-US" sz="3200" dirty="0" err="1">
                <a:solidFill>
                  <a:srgbClr val="FFFFFF"/>
                </a:solidFill>
              </a:rPr>
              <a:t>freue</a:t>
            </a:r>
            <a:r>
              <a:rPr lang="en-US" sz="3200" dirty="0">
                <a:solidFill>
                  <a:srgbClr val="FFFFFF"/>
                </a:solidFill>
              </a:rPr>
              <a:t> </a:t>
            </a:r>
            <a:r>
              <a:rPr lang="en-US" sz="3200" dirty="0" err="1">
                <a:solidFill>
                  <a:srgbClr val="FFFFFF"/>
                </a:solidFill>
              </a:rPr>
              <a:t>mich</a:t>
            </a:r>
            <a:r>
              <a:rPr lang="en-US" sz="3200" dirty="0">
                <a:solidFill>
                  <a:srgbClr val="FFFFFF"/>
                </a:solidFill>
              </a:rPr>
              <a:t> auf </a:t>
            </a:r>
            <a:r>
              <a:rPr lang="en-US" sz="3200" dirty="0" err="1">
                <a:solidFill>
                  <a:srgbClr val="FFFFFF"/>
                </a:solidFill>
              </a:rPr>
              <a:t>Ihre</a:t>
            </a:r>
            <a:r>
              <a:rPr lang="en-US" sz="3200" dirty="0">
                <a:solidFill>
                  <a:srgbClr val="FFFFFF"/>
                </a:solidFill>
              </a:rPr>
              <a:t> </a:t>
            </a:r>
            <a:r>
              <a:rPr lang="en-US" sz="3200" dirty="0" err="1">
                <a:solidFill>
                  <a:srgbClr val="FFFFFF"/>
                </a:solidFill>
              </a:rPr>
              <a:t>Rückfragen</a:t>
            </a:r>
            <a:r>
              <a:rPr lang="en-US" sz="3200" dirty="0">
                <a:solidFill>
                  <a:srgbClr val="FFFFFF"/>
                </a:solidFill>
              </a:rPr>
              <a:t>!</a:t>
            </a:r>
          </a:p>
          <a:p>
            <a:endParaRPr lang="en-US" sz="2000" kern="1200" dirty="0">
              <a:solidFill>
                <a:srgbClr val="FFFFFF"/>
              </a:solidFill>
              <a:latin typeface="+mn-lt"/>
              <a:ea typeface="+mn-ea"/>
              <a:cs typeface="+mn-cs"/>
            </a:endParaRPr>
          </a:p>
          <a:p>
            <a:r>
              <a:rPr lang="en-US" sz="2000" dirty="0" err="1">
                <a:solidFill>
                  <a:srgbClr val="FFFFFF"/>
                </a:solidFill>
              </a:rPr>
              <a:t>Dr.Diana</a:t>
            </a:r>
            <a:r>
              <a:rPr lang="en-US" sz="2000" dirty="0">
                <a:solidFill>
                  <a:srgbClr val="FFFFFF"/>
                </a:solidFill>
              </a:rPr>
              <a:t> Zeller</a:t>
            </a:r>
          </a:p>
          <a:p>
            <a:r>
              <a:rPr lang="en-US" sz="2000" kern="1200" dirty="0" err="1">
                <a:solidFill>
                  <a:srgbClr val="FFFFFF"/>
                </a:solidFill>
                <a:latin typeface="+mn-lt"/>
                <a:ea typeface="+mn-ea"/>
                <a:cs typeface="+mn-cs"/>
              </a:rPr>
              <a:t>Didaktik</a:t>
            </a:r>
            <a:r>
              <a:rPr lang="en-US" sz="2000" kern="1200" dirty="0">
                <a:solidFill>
                  <a:srgbClr val="FFFFFF"/>
                </a:solidFill>
                <a:latin typeface="+mn-lt"/>
                <a:ea typeface="+mn-ea"/>
                <a:cs typeface="+mn-cs"/>
              </a:rPr>
              <a:t> der </a:t>
            </a:r>
            <a:r>
              <a:rPr lang="en-US" sz="2000" kern="1200" dirty="0" err="1">
                <a:solidFill>
                  <a:srgbClr val="FFFFFF"/>
                </a:solidFill>
                <a:latin typeface="+mn-lt"/>
                <a:ea typeface="+mn-ea"/>
                <a:cs typeface="+mn-cs"/>
              </a:rPr>
              <a:t>Chemie</a:t>
            </a:r>
            <a:r>
              <a:rPr lang="en-US" sz="2000" kern="1200" dirty="0">
                <a:solidFill>
                  <a:srgbClr val="FFFFFF"/>
                </a:solidFill>
                <a:latin typeface="+mn-lt"/>
                <a:ea typeface="+mn-ea"/>
                <a:cs typeface="+mn-cs"/>
              </a:rPr>
              <a:t> Wuppertal, AK </a:t>
            </a:r>
            <a:r>
              <a:rPr lang="en-US" sz="2000" kern="1200" dirty="0" err="1">
                <a:solidFill>
                  <a:srgbClr val="FFFFFF"/>
                </a:solidFill>
                <a:latin typeface="+mn-lt"/>
                <a:ea typeface="+mn-ea"/>
                <a:cs typeface="+mn-cs"/>
              </a:rPr>
              <a:t>Bohrmann</a:t>
            </a:r>
            <a:r>
              <a:rPr lang="en-US" sz="2000" kern="1200" dirty="0">
                <a:solidFill>
                  <a:srgbClr val="FFFFFF"/>
                </a:solidFill>
                <a:latin typeface="+mn-lt"/>
                <a:ea typeface="+mn-ea"/>
                <a:cs typeface="+mn-cs"/>
              </a:rPr>
              <a:t>-Linde</a:t>
            </a:r>
            <a:endParaRPr lang="en-US" sz="2000" dirty="0">
              <a:solidFill>
                <a:srgbClr val="FFFFFF"/>
              </a:solidFill>
            </a:endParaRPr>
          </a:p>
          <a:p>
            <a:r>
              <a:rPr lang="en-US" sz="2000" kern="1200" dirty="0" err="1">
                <a:solidFill>
                  <a:srgbClr val="FFFFFF"/>
                </a:solidFill>
                <a:latin typeface="+mn-lt"/>
                <a:ea typeface="+mn-ea"/>
                <a:cs typeface="+mn-cs"/>
              </a:rPr>
              <a:t>zeller@uni-wuppertal.de</a:t>
            </a:r>
            <a:endParaRPr lang="en-US" sz="2000" kern="1200" dirty="0">
              <a:solidFill>
                <a:srgbClr val="FFFFFF"/>
              </a:solidFill>
              <a:latin typeface="+mn-lt"/>
              <a:ea typeface="+mn-ea"/>
              <a:cs typeface="+mn-cs"/>
            </a:endParaRPr>
          </a:p>
        </p:txBody>
      </p:sp>
      <p:sp>
        <p:nvSpPr>
          <p:cNvPr id="49" name="Graphic 22">
            <a:extLst>
              <a:ext uri="{FF2B5EF4-FFF2-40B4-BE49-F238E27FC236}">
                <a16:creationId xmlns:a16="http://schemas.microsoft.com/office/drawing/2014/main" id="{8EFB6A8C-9BD5-C282-58AB-D29BC6B19C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FC18E264-9D27-11D2-AC95-9D7A78BF91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3187044A-3DFC-503F-B18B-8C423EE7C88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FD4234DF-0CA2-6B4D-F2C4-53DED20847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911C9753-DECA-5975-4D77-29DD4C9E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604DFFD2-B9B1-8C40-E516-C40B2A5DB9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953DC255-0A68-74E9-66F9-32DBE48EB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11643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8BEF35-672F-8391-C113-5100D8D20ADC}"/>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8F9CBE3F-79A8-4F8F-88D9-DAD03D0D28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5E8888BD-413F-E73C-BEC5-A406E1F2D8DA}"/>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600" kern="1200">
                <a:solidFill>
                  <a:srgbClr val="FFFFFF"/>
                </a:solidFill>
                <a:latin typeface="+mj-lt"/>
                <a:ea typeface="+mj-ea"/>
                <a:cs typeface="+mj-cs"/>
              </a:rPr>
              <a:t>Einführung</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508BEF50-7B1E-49A4-BC19-5F4F1D755E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C5CB530E-515E-412C-9DF1-5F8FFBD6F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AEA7509D-F04F-40CB-A0B3-EEF16499C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C39ADB8F-D187-49D7-BDCF-C1B6DC7270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712D4376-A578-4FF1-94FC-245E7A6A4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3FBAD350-5664-4811-A208-657FB882D3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F216D26A-833A-53B5-3B8F-597885903B1D}"/>
              </a:ext>
            </a:extLst>
          </p:cNvPr>
          <p:cNvPicPr>
            <a:picLocks noChangeAspect="1"/>
          </p:cNvPicPr>
          <p:nvPr/>
        </p:nvPicPr>
        <p:blipFill>
          <a:blip r:embed="rId2"/>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8F9E7B2E-F3DE-811A-0237-0DA31952A2D7}"/>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420A527C-F5DB-CA2C-B0A9-EF4DF8F112D5}"/>
              </a:ext>
            </a:extLst>
          </p:cNvPr>
          <p:cNvPicPr>
            <a:picLocks noChangeAspect="1"/>
          </p:cNvPicPr>
          <p:nvPr/>
        </p:nvPicPr>
        <p:blipFill>
          <a:blip r:embed="rId3"/>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39DB2520-6E28-80C3-9B19-3C5B4B185E2A}"/>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Workshop: KI-Chatbots im Chemieunterricht				5</a:t>
            </a:r>
          </a:p>
        </p:txBody>
      </p:sp>
    </p:spTree>
    <p:extLst>
      <p:ext uri="{BB962C8B-B14F-4D97-AF65-F5344CB8AC3E}">
        <p14:creationId xmlns:p14="http://schemas.microsoft.com/office/powerpoint/2010/main" val="603131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FCCB9F7-3155-881F-CDC1-9C101A4964CF}"/>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6B6BFD23-9E69-130E-E41F-5C3D58801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4375CD34-08EB-1696-1BE0-2FF78DB0E76C}"/>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1. </a:t>
            </a:r>
            <a:r>
              <a:rPr lang="en-US" sz="4400" kern="1200" dirty="0" err="1">
                <a:solidFill>
                  <a:srgbClr val="FFFFFF"/>
                </a:solidFill>
                <a:latin typeface="+mj-lt"/>
                <a:ea typeface="+mj-ea"/>
                <a:cs typeface="+mj-cs"/>
              </a:rPr>
              <a:t>Einführung</a:t>
            </a:r>
            <a:r>
              <a:rPr lang="en-US" sz="4400" kern="1200" dirty="0">
                <a:solidFill>
                  <a:srgbClr val="FFFFFF"/>
                </a:solidFill>
                <a:latin typeface="+mj-lt"/>
                <a:ea typeface="+mj-ea"/>
                <a:cs typeface="+mj-cs"/>
              </a:rPr>
              <a:t> </a:t>
            </a:r>
          </a:p>
        </p:txBody>
      </p:sp>
      <p:cxnSp>
        <p:nvCxnSpPr>
          <p:cNvPr id="36" name="Straight Connector 35">
            <a:extLst>
              <a:ext uri="{FF2B5EF4-FFF2-40B4-BE49-F238E27FC236}">
                <a16:creationId xmlns:a16="http://schemas.microsoft.com/office/drawing/2014/main" id="{33F48707-6BC9-49A8-77A5-E770F710F5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A86C91A1-6782-832A-2E6A-82F63C6FC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8F4E297E-D3EE-9AEA-020F-722085B5A8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EA29AF84-5E87-3577-719C-5450DBC3D257}"/>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8C19EFEB-F6FF-F462-622C-1B8BA76337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DFC66BF0-B613-145C-18B3-32C5BA752CA3}"/>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43372D3F-1F5F-3104-749F-9CDD159DF062}"/>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A9649132-F7FF-F111-BCD3-9850C79E4F14}"/>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BA7FE506-3964-B5DC-3950-4FDD901EC5E3}"/>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94DAEC50-44D0-2FBC-2E84-C7DDDBEF27E0}"/>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F0371D39-26A6-8E44-D347-A17C1A7E7937}"/>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A5220318-3466-673A-E33C-74B7C2216F0E}"/>
              </a:ext>
            </a:extLst>
          </p:cNvPr>
          <p:cNvSpPr/>
          <p:nvPr/>
        </p:nvSpPr>
        <p:spPr>
          <a:xfrm>
            <a:off x="597236" y="930522"/>
            <a:ext cx="4332533" cy="461665"/>
          </a:xfrm>
          <a:prstGeom prst="rect">
            <a:avLst/>
          </a:prstGeom>
        </p:spPr>
        <p:txBody>
          <a:bodyPr wrap="none">
            <a:spAutoFit/>
          </a:bodyPr>
          <a:lstStyle/>
          <a:p>
            <a:r>
              <a:rPr lang="de-DE" sz="2400" b="1" dirty="0"/>
              <a:t>Einfacher Zugriff für Lernende</a:t>
            </a:r>
          </a:p>
        </p:txBody>
      </p:sp>
      <p:sp useBgFill="1">
        <p:nvSpPr>
          <p:cNvPr id="22" name="Inhaltsplatzhalter 8">
            <a:extLst>
              <a:ext uri="{FF2B5EF4-FFF2-40B4-BE49-F238E27FC236}">
                <a16:creationId xmlns:a16="http://schemas.microsoft.com/office/drawing/2014/main" id="{680922C6-DAD2-496E-0621-CCBDC28EF9C7}"/>
              </a:ext>
            </a:extLst>
          </p:cNvPr>
          <p:cNvSpPr txBox="1">
            <a:spLocks/>
          </p:cNvSpPr>
          <p:nvPr/>
        </p:nvSpPr>
        <p:spPr>
          <a:xfrm>
            <a:off x="597236" y="1555874"/>
            <a:ext cx="10097457" cy="4946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Seit Ende 2024 steht ChatGPT per WhatsApp kostenlos zur Verfügung und kann niedrigschwellig ohne Anmeldung genutzt werden [1]. Gleichzeitig wird durch die Freischaltung von KI-Funktionen in gängiger Software, wie aktuell mit dem Update von </a:t>
            </a:r>
            <a:r>
              <a:rPr lang="de-DE" sz="2000" dirty="0" err="1">
                <a:ea typeface="Aptos" panose="020B0004020202020204" pitchFamily="34" charset="0"/>
                <a:cs typeface="Times New Roman" panose="02020603050405020304" pitchFamily="18" charset="0"/>
              </a:rPr>
              <a:t>Meta</a:t>
            </a:r>
            <a:r>
              <a:rPr lang="de-DE" sz="2000" dirty="0">
                <a:ea typeface="Aptos" panose="020B0004020202020204" pitchFamily="34" charset="0"/>
                <a:cs typeface="Times New Roman" panose="02020603050405020304" pitchFamily="18" charset="0"/>
              </a:rPr>
              <a:t> in WhatsApp [2], die Nutzung von KI massenkompatibel. </a:t>
            </a:r>
          </a:p>
          <a:p>
            <a:pPr marL="342900" indent="-342900" algn="l">
              <a:buFont typeface="Arial" panose="020B0604020202020204" pitchFamily="34" charset="0"/>
              <a:buChar char="•"/>
            </a:pPr>
            <a:r>
              <a:rPr lang="de-DE" sz="2000" dirty="0">
                <a:ea typeface="Aptos" panose="020B0004020202020204" pitchFamily="34" charset="0"/>
                <a:cs typeface="Times New Roman" panose="02020603050405020304" pitchFamily="18" charset="0"/>
              </a:rPr>
              <a:t>Somit könnten KI-Chatbots noch mehr zu einem Alltagsbegleiter werden, der auch im Bildungskontext unkontrolliert und ohne pädagogische Anleitung genutzt wird. </a:t>
            </a:r>
          </a:p>
          <a:p>
            <a:pPr marL="342900" indent="-342900" algn="l">
              <a:buFont typeface="Arial" panose="020B0604020202020204" pitchFamily="34" charset="0"/>
              <a:buChar char="•"/>
            </a:pPr>
            <a:r>
              <a:rPr lang="de-DE" sz="2000" dirty="0"/>
              <a:t>Trotz zahlreicher Vorteile der Nutzung von KI ist weiterhin eine Schwierigkeit, den Wahrheitsgehalt der generierten Inhalte einzuschätzen [3]. </a:t>
            </a:r>
          </a:p>
          <a:p>
            <a:pPr marL="342900" indent="-342900" algn="l">
              <a:buFont typeface="Arial" panose="020B0604020202020204" pitchFamily="34" charset="0"/>
              <a:buChar char="•"/>
            </a:pPr>
            <a:r>
              <a:rPr lang="de-DE" sz="2000" dirty="0"/>
              <a:t>Aus diesem Grund besteht umso mehr die Notwendigkeit, Lernende für die Verwendung von KI als Werkzeug zu sensibilisieren. </a:t>
            </a:r>
          </a:p>
        </p:txBody>
      </p:sp>
      <p:sp>
        <p:nvSpPr>
          <p:cNvPr id="23" name="Rechteck 22">
            <a:extLst>
              <a:ext uri="{FF2B5EF4-FFF2-40B4-BE49-F238E27FC236}">
                <a16:creationId xmlns:a16="http://schemas.microsoft.com/office/drawing/2014/main" id="{D19464A5-318A-E8D1-9B9F-420F036D5F71}"/>
              </a:ext>
            </a:extLst>
          </p:cNvPr>
          <p:cNvSpPr/>
          <p:nvPr/>
        </p:nvSpPr>
        <p:spPr>
          <a:xfrm>
            <a:off x="597236" y="5096481"/>
            <a:ext cx="9842848" cy="830997"/>
          </a:xfrm>
          <a:prstGeom prst="rect">
            <a:avLst/>
          </a:prstGeom>
        </p:spPr>
        <p:txBody>
          <a:bodyPr wrap="square">
            <a:spAutoFit/>
          </a:bodyPr>
          <a:lstStyle/>
          <a:p>
            <a:r>
              <a:rPr lang="de-DE" sz="1200" dirty="0"/>
              <a:t>[1] https://</a:t>
            </a:r>
            <a:r>
              <a:rPr lang="de-DE" sz="1200" dirty="0" err="1"/>
              <a:t>ttim.phbern.ch</a:t>
            </a:r>
            <a:r>
              <a:rPr lang="de-DE" sz="1200" dirty="0"/>
              <a:t>/2025/mit-</a:t>
            </a:r>
            <a:r>
              <a:rPr lang="de-DE" sz="1200" dirty="0" err="1"/>
              <a:t>chatgpt</a:t>
            </a:r>
            <a:r>
              <a:rPr lang="de-DE" sz="1200" dirty="0"/>
              <a:t>-auf-</a:t>
            </a:r>
            <a:r>
              <a:rPr lang="de-DE" sz="1200" dirty="0" err="1"/>
              <a:t>whatsapp</a:t>
            </a:r>
            <a:r>
              <a:rPr lang="de-DE" sz="1200" dirty="0"/>
              <a:t>-chatten/ (22.1.2025)</a:t>
            </a:r>
          </a:p>
          <a:p>
            <a:r>
              <a:rPr lang="de-DE" sz="1200" dirty="0"/>
              <a:t>[2] https://</a:t>
            </a:r>
            <a:r>
              <a:rPr lang="de-DE" sz="1200" dirty="0" err="1"/>
              <a:t>www.deutschlandfunknova.de</a:t>
            </a:r>
            <a:r>
              <a:rPr lang="de-DE" sz="1200" dirty="0"/>
              <a:t>/</a:t>
            </a:r>
            <a:r>
              <a:rPr lang="de-DE" sz="1200" dirty="0" err="1"/>
              <a:t>beitrag</a:t>
            </a:r>
            <a:r>
              <a:rPr lang="de-DE" sz="1200" dirty="0"/>
              <a:t>/meta-ai-jetzt-in-europa-ki-assistent-fuer-whatsapp-insta-facebook-startet (22.3.2025)</a:t>
            </a:r>
          </a:p>
          <a:p>
            <a:r>
              <a:rPr lang="de-DE" sz="1200" dirty="0"/>
              <a:t>[3] Siebert, J. (2024). Halluzinationen von generativer KI und großen Sprachmodellen (LLMs), https://</a:t>
            </a:r>
            <a:r>
              <a:rPr lang="de-DE" sz="1200" dirty="0" err="1"/>
              <a:t>www.iese.fraunhofer.de</a:t>
            </a:r>
            <a:r>
              <a:rPr lang="de-DE" sz="1200" dirty="0"/>
              <a:t>/</a:t>
            </a:r>
            <a:r>
              <a:rPr lang="de-DE" sz="1200" dirty="0" err="1"/>
              <a:t>blog</a:t>
            </a:r>
            <a:r>
              <a:rPr lang="de-DE" sz="1200" dirty="0"/>
              <a:t>/</a:t>
            </a:r>
            <a:r>
              <a:rPr lang="de-DE" sz="1200" dirty="0" err="1"/>
              <a:t>halluzinationen</a:t>
            </a:r>
            <a:r>
              <a:rPr lang="de-DE" sz="1200" dirty="0"/>
              <a:t>-generative-</a:t>
            </a:r>
            <a:r>
              <a:rPr lang="de-DE" sz="1200" dirty="0" err="1"/>
              <a:t>ki</a:t>
            </a:r>
            <a:r>
              <a:rPr lang="de-DE" sz="1200" dirty="0"/>
              <a:t>-</a:t>
            </a:r>
            <a:r>
              <a:rPr lang="de-DE" sz="1200" dirty="0" err="1"/>
              <a:t>llm</a:t>
            </a:r>
            <a:r>
              <a:rPr lang="de-DE" sz="1200" dirty="0"/>
              <a:t>/ (22.1.2025) </a:t>
            </a:r>
          </a:p>
        </p:txBody>
      </p:sp>
      <p:sp>
        <p:nvSpPr>
          <p:cNvPr id="3" name="Untertitel 2">
            <a:extLst>
              <a:ext uri="{FF2B5EF4-FFF2-40B4-BE49-F238E27FC236}">
                <a16:creationId xmlns:a16="http://schemas.microsoft.com/office/drawing/2014/main" id="{FF195EBF-831E-63D5-4F48-1F6AB32FED69}"/>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6</a:t>
            </a:r>
          </a:p>
        </p:txBody>
      </p:sp>
    </p:spTree>
    <p:extLst>
      <p:ext uri="{BB962C8B-B14F-4D97-AF65-F5344CB8AC3E}">
        <p14:creationId xmlns:p14="http://schemas.microsoft.com/office/powerpoint/2010/main" val="40820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9CD82F-3391-D33D-909F-E2E84942ED3F}"/>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E5765343-5AEF-F5D0-DB3E-6BB8E73723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A3536739-309F-C04D-F3D5-91669699E6CA}"/>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1. </a:t>
            </a:r>
            <a:r>
              <a:rPr lang="en-US" sz="4400" kern="1200" dirty="0" err="1">
                <a:solidFill>
                  <a:srgbClr val="FFFFFF"/>
                </a:solidFill>
                <a:latin typeface="+mj-lt"/>
                <a:ea typeface="+mj-ea"/>
                <a:cs typeface="+mj-cs"/>
              </a:rPr>
              <a:t>Einführung</a:t>
            </a:r>
            <a:r>
              <a:rPr lang="en-US" sz="4400" kern="1200" dirty="0">
                <a:solidFill>
                  <a:srgbClr val="FFFFFF"/>
                </a:solidFill>
                <a:latin typeface="+mj-lt"/>
                <a:ea typeface="+mj-ea"/>
                <a:cs typeface="+mj-cs"/>
              </a:rPr>
              <a:t> </a:t>
            </a:r>
          </a:p>
        </p:txBody>
      </p:sp>
      <p:cxnSp>
        <p:nvCxnSpPr>
          <p:cNvPr id="36" name="Straight Connector 35">
            <a:extLst>
              <a:ext uri="{FF2B5EF4-FFF2-40B4-BE49-F238E27FC236}">
                <a16:creationId xmlns:a16="http://schemas.microsoft.com/office/drawing/2014/main" id="{6FD148E4-1622-4CF6-6339-2A927A959D5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53116CA1-4DF1-9917-8522-7D312A6385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3EF5856C-6CF3-9B2E-5840-8157D6EF72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F0711A78-8030-0DCA-B75F-D4058B52555A}"/>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20696711-9901-5AA7-E95B-BD97642E8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5DEF58B1-A854-9CC1-956A-8C97C24078A9}"/>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F4EDF398-191B-46BB-3B06-499D58FAF7C1}"/>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D9D4FA48-818C-1B38-D31C-481440CE249C}"/>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3A9F7377-8D5E-B848-8993-904E2E48E9CF}"/>
              </a:ext>
            </a:extLst>
          </p:cNvPr>
          <p:cNvPicPr>
            <a:picLocks noChangeAspect="1"/>
          </p:cNvPicPr>
          <p:nvPr/>
        </p:nvPicPr>
        <p:blipFill>
          <a:blip r:embed="rId2"/>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2453BB94-AD4E-FA28-78DA-015B494A3912}"/>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C036C335-01D0-6DB3-4684-52B1D7122944}"/>
              </a:ext>
            </a:extLst>
          </p:cNvPr>
          <p:cNvPicPr>
            <a:picLocks noChangeAspect="1"/>
          </p:cNvPicPr>
          <p:nvPr/>
        </p:nvPicPr>
        <p:blipFill>
          <a:blip r:embed="rId3"/>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50F755C1-060A-1644-92D2-053FBFEBE927}"/>
              </a:ext>
            </a:extLst>
          </p:cNvPr>
          <p:cNvSpPr/>
          <p:nvPr/>
        </p:nvSpPr>
        <p:spPr>
          <a:xfrm>
            <a:off x="597236" y="930522"/>
            <a:ext cx="5250796" cy="461665"/>
          </a:xfrm>
          <a:prstGeom prst="rect">
            <a:avLst/>
          </a:prstGeom>
        </p:spPr>
        <p:txBody>
          <a:bodyPr wrap="none">
            <a:spAutoFit/>
          </a:bodyPr>
          <a:lstStyle/>
          <a:p>
            <a:r>
              <a:rPr lang="de-DE" sz="2400" b="1" dirty="0"/>
              <a:t>Veränderung von Bildungsprozessen</a:t>
            </a:r>
          </a:p>
        </p:txBody>
      </p:sp>
      <p:sp useBgFill="1">
        <p:nvSpPr>
          <p:cNvPr id="22" name="Inhaltsplatzhalter 8">
            <a:extLst>
              <a:ext uri="{FF2B5EF4-FFF2-40B4-BE49-F238E27FC236}">
                <a16:creationId xmlns:a16="http://schemas.microsoft.com/office/drawing/2014/main" id="{0705E750-B5AC-D440-F048-E9B51A43A216}"/>
              </a:ext>
            </a:extLst>
          </p:cNvPr>
          <p:cNvSpPr txBox="1">
            <a:spLocks/>
          </p:cNvSpPr>
          <p:nvPr/>
        </p:nvSpPr>
        <p:spPr>
          <a:xfrm>
            <a:off x="597236" y="1555875"/>
            <a:ext cx="9719990" cy="37575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2000" dirty="0"/>
              <a:t>„</a:t>
            </a:r>
            <a:r>
              <a:rPr lang="de-DE" sz="2000" b="0" i="0" u="none" strike="noStrike" dirty="0">
                <a:solidFill>
                  <a:srgbClr val="000000"/>
                </a:solidFill>
                <a:effectLst/>
                <a:latin typeface="Source Sans Pro" panose="020B0503030403020204" pitchFamily="34" charset="0"/>
              </a:rPr>
              <a:t>Für das Bildungssystem bedeutet dies: Schülerinnen und Schüler müssen nicht nur verstehen, wie </a:t>
            </a:r>
            <a:r>
              <a:rPr lang="de-DE" sz="2000" dirty="0"/>
              <a:t>KI</a:t>
            </a:r>
            <a:r>
              <a:rPr lang="de-DE" sz="2000" b="0" i="0" u="none" strike="noStrike" dirty="0">
                <a:solidFill>
                  <a:srgbClr val="000000"/>
                </a:solidFill>
                <a:effectLst/>
                <a:latin typeface="Source Sans Pro" panose="020B0503030403020204" pitchFamily="34" charset="0"/>
              </a:rPr>
              <a:t> funktioniert, sondern auch lernen, sie kritisch und verantwortungsvoll zu nutzen</a:t>
            </a:r>
            <a:r>
              <a:rPr lang="de-DE" sz="2000" b="1" dirty="0"/>
              <a:t>.</a:t>
            </a:r>
            <a:r>
              <a:rPr lang="de-DE" sz="2000" dirty="0"/>
              <a:t>“ [4]</a:t>
            </a:r>
          </a:p>
          <a:p>
            <a:pPr algn="l"/>
            <a:endParaRPr lang="de-DE" sz="2000" dirty="0"/>
          </a:p>
          <a:p>
            <a:pPr marL="342900" indent="-342900" algn="l">
              <a:buFont typeface="Arial" panose="020B0604020202020204" pitchFamily="34" charset="0"/>
              <a:buChar char="•"/>
            </a:pPr>
            <a:r>
              <a:rPr lang="de-DE" sz="2000" dirty="0"/>
              <a:t>Pilotierung mit Fokus auf KI-Sprachmodelle: Sammlung von </a:t>
            </a:r>
            <a:r>
              <a:rPr lang="de-DE" sz="2000" dirty="0" err="1"/>
              <a:t>Good</a:t>
            </a:r>
            <a:r>
              <a:rPr lang="de-DE" sz="2000" dirty="0"/>
              <a:t> Practice Beispielen</a:t>
            </a:r>
          </a:p>
          <a:p>
            <a:pPr marL="342900" indent="-342900" algn="l">
              <a:buFont typeface="Arial" panose="020B0604020202020204" pitchFamily="34" charset="0"/>
              <a:buChar char="•"/>
            </a:pPr>
            <a:r>
              <a:rPr lang="de-DE" sz="2000" dirty="0"/>
              <a:t>Aktuell: Einsatzgebiete von KI in Bildungsbereichen vielseitig denkbar, eine tatsächliche Nutzung von KI erfolgt in den wenigsten Fällen [5]</a:t>
            </a:r>
          </a:p>
        </p:txBody>
      </p:sp>
      <p:sp>
        <p:nvSpPr>
          <p:cNvPr id="23" name="Rechteck 22">
            <a:extLst>
              <a:ext uri="{FF2B5EF4-FFF2-40B4-BE49-F238E27FC236}">
                <a16:creationId xmlns:a16="http://schemas.microsoft.com/office/drawing/2014/main" id="{A3B43D69-F4EE-0921-1B41-AD5A70CA4E0B}"/>
              </a:ext>
            </a:extLst>
          </p:cNvPr>
          <p:cNvSpPr/>
          <p:nvPr/>
        </p:nvSpPr>
        <p:spPr>
          <a:xfrm>
            <a:off x="624325" y="5250395"/>
            <a:ext cx="9739754" cy="830997"/>
          </a:xfrm>
          <a:prstGeom prst="rect">
            <a:avLst/>
          </a:prstGeom>
        </p:spPr>
        <p:txBody>
          <a:bodyPr wrap="square">
            <a:spAutoFit/>
          </a:bodyPr>
          <a:lstStyle/>
          <a:p>
            <a:r>
              <a:rPr lang="de-DE" sz="1200" dirty="0"/>
              <a:t>[4] Bundesministerium Bildung, </a:t>
            </a:r>
            <a:r>
              <a:rPr lang="de-DE" sz="1200" dirty="0">
                <a:hlinkClick r:id="rId4"/>
              </a:rPr>
              <a:t>https://www.bmb.gv.at/Themen/schule/zrp/ki.html</a:t>
            </a:r>
            <a:r>
              <a:rPr lang="de-DE" sz="1200" dirty="0"/>
              <a:t> (letzter Zugriff: 2.2.2025)</a:t>
            </a:r>
          </a:p>
          <a:p>
            <a:r>
              <a:rPr lang="de-DE" sz="1200" dirty="0"/>
              <a:t>[5] Schmid et al. (2024), </a:t>
            </a:r>
            <a:r>
              <a:rPr lang="de-DE" sz="1200" dirty="0" err="1"/>
              <a:t>KI@Bildung</a:t>
            </a:r>
            <a:r>
              <a:rPr lang="de-DE" sz="1200" dirty="0"/>
              <a:t>: Lehren und Lernen in der Schule mit Werkzeugen </a:t>
            </a:r>
            <a:r>
              <a:rPr lang="de-DE" sz="1200" dirty="0" err="1"/>
              <a:t>Künstlicher</a:t>
            </a:r>
            <a:r>
              <a:rPr lang="de-DE" sz="1200" dirty="0"/>
              <a:t> Intelligenz  </a:t>
            </a:r>
            <a:r>
              <a:rPr lang="de-DE" sz="1200" dirty="0">
                <a:hlinkClick r:id="rId5"/>
              </a:rPr>
              <a:t>https://www.telekom-stiftung.de/sites/default/files/files/media/publications/KI%20Bildung%20Schlussbericht.pdf</a:t>
            </a:r>
            <a:r>
              <a:rPr lang="de-DE" sz="1200" dirty="0"/>
              <a:t> </a:t>
            </a:r>
          </a:p>
          <a:p>
            <a:endParaRPr lang="de-DE" sz="1200" dirty="0"/>
          </a:p>
        </p:txBody>
      </p:sp>
      <p:sp>
        <p:nvSpPr>
          <p:cNvPr id="3" name="Untertitel 2">
            <a:extLst>
              <a:ext uri="{FF2B5EF4-FFF2-40B4-BE49-F238E27FC236}">
                <a16:creationId xmlns:a16="http://schemas.microsoft.com/office/drawing/2014/main" id="{97C92D92-EDA3-C99D-099B-5A8DB4B65581}"/>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7</a:t>
            </a:r>
          </a:p>
        </p:txBody>
      </p:sp>
    </p:spTree>
    <p:extLst>
      <p:ext uri="{BB962C8B-B14F-4D97-AF65-F5344CB8AC3E}">
        <p14:creationId xmlns:p14="http://schemas.microsoft.com/office/powerpoint/2010/main" val="2624391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71B5382-BD8F-89FB-9295-595DAD55575F}"/>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C9B46DA2-34D1-1E44-C343-90573F70FD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189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028F1B94-25EF-32A9-98FB-3C92DC58BCAA}"/>
              </a:ext>
            </a:extLst>
          </p:cNvPr>
          <p:cNvSpPr txBox="1">
            <a:spLocks/>
          </p:cNvSpPr>
          <p:nvPr/>
        </p:nvSpPr>
        <p:spPr>
          <a:xfrm>
            <a:off x="800842" y="17474"/>
            <a:ext cx="6347918" cy="80647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Aft>
                <a:spcPts val="600"/>
              </a:spcAft>
            </a:pPr>
            <a:r>
              <a:rPr lang="en-US" sz="4400" kern="1200" dirty="0">
                <a:solidFill>
                  <a:srgbClr val="FFFFFF"/>
                </a:solidFill>
                <a:latin typeface="+mj-lt"/>
                <a:ea typeface="+mj-ea"/>
                <a:cs typeface="+mj-cs"/>
              </a:rPr>
              <a:t>1. </a:t>
            </a:r>
            <a:r>
              <a:rPr lang="en-US" sz="4400" kern="1200" dirty="0" err="1">
                <a:solidFill>
                  <a:srgbClr val="FFFFFF"/>
                </a:solidFill>
                <a:latin typeface="+mj-lt"/>
                <a:ea typeface="+mj-ea"/>
                <a:cs typeface="+mj-cs"/>
              </a:rPr>
              <a:t>Einführung</a:t>
            </a:r>
            <a:r>
              <a:rPr lang="en-US" sz="4400" kern="1200" dirty="0">
                <a:solidFill>
                  <a:srgbClr val="FFFFFF"/>
                </a:solidFill>
                <a:latin typeface="+mj-lt"/>
                <a:ea typeface="+mj-ea"/>
                <a:cs typeface="+mj-cs"/>
              </a:rPr>
              <a:t> </a:t>
            </a:r>
          </a:p>
        </p:txBody>
      </p:sp>
      <p:cxnSp>
        <p:nvCxnSpPr>
          <p:cNvPr id="36" name="Straight Connector 35">
            <a:extLst>
              <a:ext uri="{FF2B5EF4-FFF2-40B4-BE49-F238E27FC236}">
                <a16:creationId xmlns:a16="http://schemas.microsoft.com/office/drawing/2014/main" id="{7E96DA4B-367E-93BE-BB67-E11565B251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78" y="806470"/>
            <a:ext cx="8453437"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38" name="Graphic 22">
            <a:extLst>
              <a:ext uri="{FF2B5EF4-FFF2-40B4-BE49-F238E27FC236}">
                <a16:creationId xmlns:a16="http://schemas.microsoft.com/office/drawing/2014/main" id="{63456046-41E0-F305-6F06-38170AB391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340" y="1225788"/>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40" name="Graphic 23">
            <a:extLst>
              <a:ext uri="{FF2B5EF4-FFF2-40B4-BE49-F238E27FC236}">
                <a16:creationId xmlns:a16="http://schemas.microsoft.com/office/drawing/2014/main" id="{99ECAFFB-CBA6-7CB5-BB79-377625CDDE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34855" y="1685867"/>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sp>
        <p:nvSpPr>
          <p:cNvPr id="2" name="Rechteck 1">
            <a:extLst>
              <a:ext uri="{FF2B5EF4-FFF2-40B4-BE49-F238E27FC236}">
                <a16:creationId xmlns:a16="http://schemas.microsoft.com/office/drawing/2014/main" id="{86E069FC-0601-3C27-8500-B2FFB4EBBEED}"/>
              </a:ext>
            </a:extLst>
          </p:cNvPr>
          <p:cNvSpPr>
            <a:spLocks noGrp="1" noRot="1" noMove="1" noResize="1" noEditPoints="1" noAdjustHandles="1" noChangeArrowheads="1" noChangeShapeType="1"/>
          </p:cNvSpPr>
          <p:nvPr/>
        </p:nvSpPr>
        <p:spPr>
          <a:xfrm>
            <a:off x="-8878" y="806471"/>
            <a:ext cx="12192000" cy="605153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Graphic 21">
            <a:extLst>
              <a:ext uri="{FF2B5EF4-FFF2-40B4-BE49-F238E27FC236}">
                <a16:creationId xmlns:a16="http://schemas.microsoft.com/office/drawing/2014/main" id="{D4B9B269-8866-EB91-77B4-7137A8DD33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87962" y="2175690"/>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 name="Ring 4">
            <a:extLst>
              <a:ext uri="{FF2B5EF4-FFF2-40B4-BE49-F238E27FC236}">
                <a16:creationId xmlns:a16="http://schemas.microsoft.com/office/drawing/2014/main" id="{429E52CA-F41A-48C6-7543-E2EFA389BF54}"/>
              </a:ext>
            </a:extLst>
          </p:cNvPr>
          <p:cNvSpPr/>
          <p:nvPr/>
        </p:nvSpPr>
        <p:spPr>
          <a:xfrm>
            <a:off x="11153156" y="1283029"/>
            <a:ext cx="151536" cy="151537"/>
          </a:xfrm>
          <a:prstGeom prst="donut">
            <a:avLst>
              <a:gd name="adj" fmla="val 111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solidFill>
                <a:schemeClr val="tx1"/>
              </a:solidFill>
            </a:endParaRPr>
          </a:p>
        </p:txBody>
      </p:sp>
      <p:sp>
        <p:nvSpPr>
          <p:cNvPr id="7" name="Plus 6">
            <a:extLst>
              <a:ext uri="{FF2B5EF4-FFF2-40B4-BE49-F238E27FC236}">
                <a16:creationId xmlns:a16="http://schemas.microsoft.com/office/drawing/2014/main" id="{56B54FBD-7B0E-4295-57A4-40F0A39F7652}"/>
              </a:ext>
            </a:extLst>
          </p:cNvPr>
          <p:cNvSpPr/>
          <p:nvPr/>
        </p:nvSpPr>
        <p:spPr>
          <a:xfrm>
            <a:off x="11783430" y="905587"/>
            <a:ext cx="185413" cy="196580"/>
          </a:xfrm>
          <a:prstGeom prst="mathPlus">
            <a:avLst>
              <a:gd name="adj1" fmla="val 0"/>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sp>
        <p:nvSpPr>
          <p:cNvPr id="8" name="Oval 7">
            <a:extLst>
              <a:ext uri="{FF2B5EF4-FFF2-40B4-BE49-F238E27FC236}">
                <a16:creationId xmlns:a16="http://schemas.microsoft.com/office/drawing/2014/main" id="{664D8105-02E8-D991-350C-E84E7D5D9819}"/>
              </a:ext>
            </a:extLst>
          </p:cNvPr>
          <p:cNvSpPr/>
          <p:nvPr/>
        </p:nvSpPr>
        <p:spPr>
          <a:xfrm>
            <a:off x="11365429" y="1806815"/>
            <a:ext cx="146957" cy="149306"/>
          </a:xfrm>
          <a:prstGeom prst="ellipse">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de-DE"/>
          </a:p>
        </p:txBody>
      </p:sp>
      <p:pic>
        <p:nvPicPr>
          <p:cNvPr id="9" name="Grafik 8" descr="Ein Bild, das Text, Screenshot, Schrift, Grafiken enthält.&#10;&#10;KI-generierte Inhalte können fehlerhaft sein.">
            <a:extLst>
              <a:ext uri="{FF2B5EF4-FFF2-40B4-BE49-F238E27FC236}">
                <a16:creationId xmlns:a16="http://schemas.microsoft.com/office/drawing/2014/main" id="{90E48C25-33AB-31EA-7DE1-BFC64E1314D6}"/>
              </a:ext>
            </a:extLst>
          </p:cNvPr>
          <p:cNvPicPr>
            <a:picLocks noChangeAspect="1"/>
          </p:cNvPicPr>
          <p:nvPr/>
        </p:nvPicPr>
        <p:blipFill>
          <a:blip r:embed="rId3"/>
          <a:stretch>
            <a:fillRect/>
          </a:stretch>
        </p:blipFill>
        <p:spPr>
          <a:xfrm>
            <a:off x="10584846" y="4971682"/>
            <a:ext cx="1827921" cy="703903"/>
          </a:xfrm>
          <a:prstGeom prst="rect">
            <a:avLst/>
          </a:prstGeom>
        </p:spPr>
      </p:pic>
      <p:sp>
        <p:nvSpPr>
          <p:cNvPr id="10" name="Rechteck 9">
            <a:extLst>
              <a:ext uri="{FF2B5EF4-FFF2-40B4-BE49-F238E27FC236}">
                <a16:creationId xmlns:a16="http://schemas.microsoft.com/office/drawing/2014/main" id="{CFDD9DA9-9F2D-216C-C1E7-DB33806FA0FE}"/>
              </a:ext>
            </a:extLst>
          </p:cNvPr>
          <p:cNvSpPr/>
          <p:nvPr/>
        </p:nvSpPr>
        <p:spPr>
          <a:xfrm>
            <a:off x="10660851" y="5522961"/>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1" name="Grafik 10" descr="Ein Bild, das Schwarz, Dunkelheit enthält.&#10;&#10;KI-generierte Inhalte können fehlerhaft sein.">
            <a:extLst>
              <a:ext uri="{FF2B5EF4-FFF2-40B4-BE49-F238E27FC236}">
                <a16:creationId xmlns:a16="http://schemas.microsoft.com/office/drawing/2014/main" id="{A5DE5386-B4A4-ED5F-9597-00330CEBD1B8}"/>
              </a:ext>
            </a:extLst>
          </p:cNvPr>
          <p:cNvPicPr>
            <a:picLocks noChangeAspect="1"/>
          </p:cNvPicPr>
          <p:nvPr/>
        </p:nvPicPr>
        <p:blipFill>
          <a:blip r:embed="rId4"/>
          <a:stretch>
            <a:fillRect/>
          </a:stretch>
        </p:blipFill>
        <p:spPr>
          <a:xfrm>
            <a:off x="10660851" y="5491432"/>
            <a:ext cx="1422906" cy="533590"/>
          </a:xfrm>
          <a:prstGeom prst="rect">
            <a:avLst/>
          </a:prstGeom>
        </p:spPr>
      </p:pic>
      <p:sp>
        <p:nvSpPr>
          <p:cNvPr id="21" name="Rechteck 20">
            <a:extLst>
              <a:ext uri="{FF2B5EF4-FFF2-40B4-BE49-F238E27FC236}">
                <a16:creationId xmlns:a16="http://schemas.microsoft.com/office/drawing/2014/main" id="{14D55C85-896E-C233-A4FD-6BA74221FC54}"/>
              </a:ext>
            </a:extLst>
          </p:cNvPr>
          <p:cNvSpPr/>
          <p:nvPr/>
        </p:nvSpPr>
        <p:spPr>
          <a:xfrm>
            <a:off x="597236" y="930522"/>
            <a:ext cx="4745210" cy="461665"/>
          </a:xfrm>
          <a:prstGeom prst="rect">
            <a:avLst/>
          </a:prstGeom>
        </p:spPr>
        <p:txBody>
          <a:bodyPr wrap="none">
            <a:spAutoFit/>
          </a:bodyPr>
          <a:lstStyle/>
          <a:p>
            <a:r>
              <a:rPr lang="de-DE" sz="2400" b="1" dirty="0"/>
              <a:t>Warum KI im Schulfach Chemie?</a:t>
            </a:r>
          </a:p>
        </p:txBody>
      </p:sp>
      <p:sp useBgFill="1">
        <p:nvSpPr>
          <p:cNvPr id="22" name="Inhaltsplatzhalter 8">
            <a:extLst>
              <a:ext uri="{FF2B5EF4-FFF2-40B4-BE49-F238E27FC236}">
                <a16:creationId xmlns:a16="http://schemas.microsoft.com/office/drawing/2014/main" id="{5545E81D-2923-EF70-505C-C9E65CC46111}"/>
              </a:ext>
            </a:extLst>
          </p:cNvPr>
          <p:cNvSpPr txBox="1">
            <a:spLocks/>
          </p:cNvSpPr>
          <p:nvPr/>
        </p:nvSpPr>
        <p:spPr>
          <a:xfrm>
            <a:off x="597237" y="1555875"/>
            <a:ext cx="7238476" cy="375753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Arial" panose="020B0604020202020204" pitchFamily="34" charset="0"/>
              <a:buChar char="•"/>
            </a:pPr>
            <a:r>
              <a:rPr lang="de-DE" sz="2000" dirty="0"/>
              <a:t>Einsatz von KI in den naturwissenschaftlichen Fachwissenschaften und Industrie bereits etabliert [6]</a:t>
            </a:r>
          </a:p>
          <a:p>
            <a:pPr marL="342900" indent="-342900" algn="l">
              <a:buFont typeface="Arial" panose="020B0604020202020204" pitchFamily="34" charset="0"/>
              <a:buChar char="•"/>
            </a:pPr>
            <a:r>
              <a:rPr lang="de-DE" sz="2000" dirty="0"/>
              <a:t>Chemie-Nobel-Preis 2024 an David Baker, Dr. Demis </a:t>
            </a:r>
            <a:r>
              <a:rPr lang="de-DE" sz="2000" dirty="0" err="1"/>
              <a:t>Hassabis</a:t>
            </a:r>
            <a:r>
              <a:rPr lang="de-DE" sz="2000" dirty="0"/>
              <a:t> und Dr. John Jumper für KI-Modell „AlphaFold2“: Proteinstrukturvorhersage durch KI, mittlerweile über 200 Mio. Vorhersagen dreidimensionaler Strukturen [7]</a:t>
            </a:r>
          </a:p>
          <a:p>
            <a:pPr marL="342900" indent="-342900" algn="l">
              <a:buFont typeface="Arial" panose="020B0604020202020204" pitchFamily="34" charset="0"/>
              <a:buChar char="•"/>
            </a:pPr>
            <a:r>
              <a:rPr lang="de-DE" sz="2000" dirty="0"/>
              <a:t>Digitale Kompetenzen sollten von allen Fächern aufgegriffen werden</a:t>
            </a:r>
          </a:p>
          <a:p>
            <a:pPr marL="342900" indent="-342900" algn="l">
              <a:buFont typeface="Arial" panose="020B0604020202020204" pitchFamily="34" charset="0"/>
              <a:buChar char="•"/>
            </a:pPr>
            <a:r>
              <a:rPr lang="de-DE" sz="2000" dirty="0"/>
              <a:t>Alle Lernenden sollen die Möglichkeit erhalten, Kompetenzen im Umgang mit KI zu entwickeln: Ermöglichung von beruflichen Zukunftsperspektiven </a:t>
            </a:r>
          </a:p>
          <a:p>
            <a:pPr marL="342900" indent="-342900" algn="l">
              <a:buFont typeface="Arial" panose="020B0604020202020204" pitchFamily="34" charset="0"/>
              <a:buChar char="•"/>
            </a:pPr>
            <a:endParaRPr lang="de-DE" sz="2000" dirty="0"/>
          </a:p>
        </p:txBody>
      </p:sp>
      <p:sp>
        <p:nvSpPr>
          <p:cNvPr id="23" name="Rechteck 22">
            <a:extLst>
              <a:ext uri="{FF2B5EF4-FFF2-40B4-BE49-F238E27FC236}">
                <a16:creationId xmlns:a16="http://schemas.microsoft.com/office/drawing/2014/main" id="{A48060C2-2ABF-9102-36B6-C13AADE58028}"/>
              </a:ext>
            </a:extLst>
          </p:cNvPr>
          <p:cNvSpPr/>
          <p:nvPr/>
        </p:nvSpPr>
        <p:spPr>
          <a:xfrm>
            <a:off x="624325" y="5194025"/>
            <a:ext cx="9557405" cy="646331"/>
          </a:xfrm>
          <a:prstGeom prst="rect">
            <a:avLst/>
          </a:prstGeom>
        </p:spPr>
        <p:txBody>
          <a:bodyPr wrap="square">
            <a:spAutoFit/>
          </a:bodyPr>
          <a:lstStyle/>
          <a:p>
            <a:r>
              <a:rPr lang="de-DE" sz="1200" dirty="0"/>
              <a:t>[6] J. Huwer et al. (2025), Kompetenzen </a:t>
            </a:r>
            <a:r>
              <a:rPr lang="de-DE" sz="1200" dirty="0" err="1"/>
              <a:t>für</a:t>
            </a:r>
            <a:r>
              <a:rPr lang="de-DE" sz="1200" dirty="0"/>
              <a:t> den Unterricht mit und </a:t>
            </a:r>
            <a:r>
              <a:rPr lang="de-DE" sz="1200" dirty="0" err="1"/>
              <a:t>über</a:t>
            </a:r>
            <a:r>
              <a:rPr lang="de-DE" sz="1200" dirty="0"/>
              <a:t> </a:t>
            </a:r>
            <a:r>
              <a:rPr lang="de-DE" sz="1200" dirty="0" err="1"/>
              <a:t>Künstliche</a:t>
            </a:r>
            <a:r>
              <a:rPr lang="de-DE" sz="1200" dirty="0"/>
              <a:t> Intelligenz. Perspektiven, Orientierungshilfen und Praxisbeispiele </a:t>
            </a:r>
            <a:r>
              <a:rPr lang="de-DE" sz="1200" dirty="0" err="1"/>
              <a:t>für</a:t>
            </a:r>
            <a:r>
              <a:rPr lang="de-DE" sz="1200" dirty="0"/>
              <a:t> die Lehramtsausbildung in den Naturwissenschaften, Waxmann-Verlag, Münster.</a:t>
            </a:r>
          </a:p>
          <a:p>
            <a:r>
              <a:rPr lang="de-DE" sz="1200" dirty="0"/>
              <a:t>[7] https://www.forschung-und-lehre.de/karriere/chemie-nobelpreis-fuer-6692 (letzter Zugriff: 31.3.2025)</a:t>
            </a:r>
          </a:p>
        </p:txBody>
      </p:sp>
      <p:pic>
        <p:nvPicPr>
          <p:cNvPr id="1026" name="Picture 2" descr="Illustrierte Portraits der Gewinner David Baker, Demis Hassabis und John Jumper">
            <a:extLst>
              <a:ext uri="{FF2B5EF4-FFF2-40B4-BE49-F238E27FC236}">
                <a16:creationId xmlns:a16="http://schemas.microsoft.com/office/drawing/2014/main" id="{910A6213-6E10-B84C-0E17-330CD40063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95625" y="2287106"/>
            <a:ext cx="3777741" cy="2175689"/>
          </a:xfrm>
          <a:prstGeom prst="rect">
            <a:avLst/>
          </a:prstGeom>
          <a:noFill/>
          <a:extLst>
            <a:ext uri="{909E8E84-426E-40DD-AFC4-6F175D3DCCD1}">
              <a14:hiddenFill xmlns:a14="http://schemas.microsoft.com/office/drawing/2010/main">
                <a:solidFill>
                  <a:srgbClr val="FFFFFF"/>
                </a:solidFill>
              </a14:hiddenFill>
            </a:ext>
          </a:extLst>
        </p:spPr>
      </p:pic>
      <p:sp>
        <p:nvSpPr>
          <p:cNvPr id="13" name="Rechteck 12">
            <a:extLst>
              <a:ext uri="{FF2B5EF4-FFF2-40B4-BE49-F238E27FC236}">
                <a16:creationId xmlns:a16="http://schemas.microsoft.com/office/drawing/2014/main" id="{41C157F1-981C-B89B-8991-86E629033EB7}"/>
              </a:ext>
            </a:extLst>
          </p:cNvPr>
          <p:cNvSpPr/>
          <p:nvPr/>
        </p:nvSpPr>
        <p:spPr>
          <a:xfrm>
            <a:off x="8152236" y="4557543"/>
            <a:ext cx="3360149" cy="276999"/>
          </a:xfrm>
          <a:prstGeom prst="rect">
            <a:avLst/>
          </a:prstGeom>
        </p:spPr>
        <p:txBody>
          <a:bodyPr wrap="square">
            <a:spAutoFit/>
          </a:bodyPr>
          <a:lstStyle/>
          <a:p>
            <a:r>
              <a:rPr lang="de-DE" sz="1200" dirty="0"/>
              <a:t>Abb. 2:  Chemie-Nobelpreisträger 2024 [7]</a:t>
            </a:r>
          </a:p>
        </p:txBody>
      </p:sp>
      <p:sp>
        <p:nvSpPr>
          <p:cNvPr id="3" name="Untertitel 2">
            <a:extLst>
              <a:ext uri="{FF2B5EF4-FFF2-40B4-BE49-F238E27FC236}">
                <a16:creationId xmlns:a16="http://schemas.microsoft.com/office/drawing/2014/main" id="{194BD170-62FE-6E75-1C4C-66FFA8E08271}"/>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t>Dr. Diana Zeller		           Workshop: KI-Chatbots im Chemieunterricht				8</a:t>
            </a:r>
          </a:p>
        </p:txBody>
      </p:sp>
    </p:spTree>
    <p:extLst>
      <p:ext uri="{BB962C8B-B14F-4D97-AF65-F5344CB8AC3E}">
        <p14:creationId xmlns:p14="http://schemas.microsoft.com/office/powerpoint/2010/main" val="265198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2F14806-015B-77FC-4606-427651FE2865}"/>
            </a:ext>
          </a:extLst>
        </p:cNvPr>
        <p:cNvGrpSpPr/>
        <p:nvPr/>
      </p:nvGrpSpPr>
      <p:grpSpPr>
        <a:xfrm>
          <a:off x="0" y="0"/>
          <a:ext cx="0" cy="0"/>
          <a:chOff x="0" y="0"/>
          <a:chExt cx="0" cy="0"/>
        </a:xfrm>
      </p:grpSpPr>
      <p:sp>
        <p:nvSpPr>
          <p:cNvPr id="47" name="Rectangle 46">
            <a:extLst>
              <a:ext uri="{FF2B5EF4-FFF2-40B4-BE49-F238E27FC236}">
                <a16:creationId xmlns:a16="http://schemas.microsoft.com/office/drawing/2014/main" id="{251707FC-86A0-2634-6F26-56B48F4FE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Titel 3">
            <a:extLst>
              <a:ext uri="{FF2B5EF4-FFF2-40B4-BE49-F238E27FC236}">
                <a16:creationId xmlns:a16="http://schemas.microsoft.com/office/drawing/2014/main" id="{0F1C0AE0-BA74-CA01-6D24-295B36D5D0BF}"/>
              </a:ext>
            </a:extLst>
          </p:cNvPr>
          <p:cNvSpPr txBox="1">
            <a:spLocks/>
          </p:cNvSpPr>
          <p:nvPr/>
        </p:nvSpPr>
        <p:spPr>
          <a:xfrm>
            <a:off x="1522030" y="1209220"/>
            <a:ext cx="9147940" cy="233723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spcAft>
                <a:spcPts val="600"/>
              </a:spcAft>
            </a:pPr>
            <a:r>
              <a:rPr lang="en-US" sz="5600" kern="1200" dirty="0" err="1">
                <a:solidFill>
                  <a:srgbClr val="FFFFFF"/>
                </a:solidFill>
                <a:latin typeface="+mj-lt"/>
                <a:ea typeface="+mj-ea"/>
                <a:cs typeface="+mj-cs"/>
              </a:rPr>
              <a:t>Vorerfahrungen</a:t>
            </a:r>
            <a:endParaRPr lang="en-US" sz="5600" kern="1200" dirty="0">
              <a:solidFill>
                <a:srgbClr val="FFFFFF"/>
              </a:solidFill>
              <a:latin typeface="+mj-lt"/>
              <a:ea typeface="+mj-ea"/>
              <a:cs typeface="+mj-cs"/>
            </a:endParaRPr>
          </a:p>
        </p:txBody>
      </p:sp>
      <p:sp>
        <p:nvSpPr>
          <p:cNvPr id="49" name="Graphic 22">
            <a:extLst>
              <a:ext uri="{FF2B5EF4-FFF2-40B4-BE49-F238E27FC236}">
                <a16:creationId xmlns:a16="http://schemas.microsoft.com/office/drawing/2014/main" id="{EA461CB9-ED3D-81E6-1F89-71D4862526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1869" y="2383077"/>
            <a:ext cx="151536" cy="151536"/>
          </a:xfrm>
          <a:custGeom>
            <a:avLst/>
            <a:gdLst>
              <a:gd name="connsiteX0" fmla="*/ 141251 w 151536"/>
              <a:gd name="connsiteY0" fmla="*/ 65483 h 151536"/>
              <a:gd name="connsiteX1" fmla="*/ 86053 w 151536"/>
              <a:gd name="connsiteY1" fmla="*/ 65483 h 151536"/>
              <a:gd name="connsiteX2" fmla="*/ 86053 w 151536"/>
              <a:gd name="connsiteY2" fmla="*/ 10285 h 151536"/>
              <a:gd name="connsiteX3" fmla="*/ 75768 w 151536"/>
              <a:gd name="connsiteY3" fmla="*/ 0 h 151536"/>
              <a:gd name="connsiteX4" fmla="*/ 65483 w 151536"/>
              <a:gd name="connsiteY4" fmla="*/ 10285 h 151536"/>
              <a:gd name="connsiteX5" fmla="*/ 65483 w 151536"/>
              <a:gd name="connsiteY5" fmla="*/ 65483 h 151536"/>
              <a:gd name="connsiteX6" fmla="*/ 10285 w 151536"/>
              <a:gd name="connsiteY6" fmla="*/ 65483 h 151536"/>
              <a:gd name="connsiteX7" fmla="*/ 0 w 151536"/>
              <a:gd name="connsiteY7" fmla="*/ 75768 h 151536"/>
              <a:gd name="connsiteX8" fmla="*/ 10285 w 151536"/>
              <a:gd name="connsiteY8" fmla="*/ 86053 h 151536"/>
              <a:gd name="connsiteX9" fmla="*/ 65483 w 151536"/>
              <a:gd name="connsiteY9" fmla="*/ 86053 h 151536"/>
              <a:gd name="connsiteX10" fmla="*/ 65483 w 151536"/>
              <a:gd name="connsiteY10" fmla="*/ 141251 h 151536"/>
              <a:gd name="connsiteX11" fmla="*/ 75768 w 151536"/>
              <a:gd name="connsiteY11" fmla="*/ 151536 h 151536"/>
              <a:gd name="connsiteX12" fmla="*/ 86053 w 151536"/>
              <a:gd name="connsiteY12" fmla="*/ 141251 h 151536"/>
              <a:gd name="connsiteX13" fmla="*/ 86053 w 151536"/>
              <a:gd name="connsiteY13" fmla="*/ 86053 h 151536"/>
              <a:gd name="connsiteX14" fmla="*/ 141251 w 151536"/>
              <a:gd name="connsiteY14" fmla="*/ 86053 h 151536"/>
              <a:gd name="connsiteX15" fmla="*/ 151536 w 151536"/>
              <a:gd name="connsiteY15" fmla="*/ 75768 h 151536"/>
              <a:gd name="connsiteX16" fmla="*/ 141251 w 151536"/>
              <a:gd name="connsiteY16" fmla="*/ 65483 h 15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1536" h="151536">
                <a:moveTo>
                  <a:pt x="141251" y="65483"/>
                </a:moveTo>
                <a:lnTo>
                  <a:pt x="86053" y="65483"/>
                </a:lnTo>
                <a:lnTo>
                  <a:pt x="86053" y="10285"/>
                </a:lnTo>
                <a:cubicBezTo>
                  <a:pt x="86053" y="4605"/>
                  <a:pt x="81448" y="0"/>
                  <a:pt x="75768" y="0"/>
                </a:cubicBezTo>
                <a:cubicBezTo>
                  <a:pt x="70088" y="0"/>
                  <a:pt x="65483" y="4605"/>
                  <a:pt x="65483" y="10285"/>
                </a:cubicBezTo>
                <a:lnTo>
                  <a:pt x="65483" y="65483"/>
                </a:lnTo>
                <a:lnTo>
                  <a:pt x="10285" y="65483"/>
                </a:lnTo>
                <a:cubicBezTo>
                  <a:pt x="4605" y="65483"/>
                  <a:pt x="0" y="70088"/>
                  <a:pt x="0" y="75768"/>
                </a:cubicBezTo>
                <a:cubicBezTo>
                  <a:pt x="0" y="81448"/>
                  <a:pt x="4605" y="86053"/>
                  <a:pt x="10285" y="86053"/>
                </a:cubicBezTo>
                <a:lnTo>
                  <a:pt x="65483" y="86053"/>
                </a:lnTo>
                <a:lnTo>
                  <a:pt x="65483" y="141251"/>
                </a:lnTo>
                <a:cubicBezTo>
                  <a:pt x="65483" y="146931"/>
                  <a:pt x="70088" y="151536"/>
                  <a:pt x="75768" y="151536"/>
                </a:cubicBezTo>
                <a:cubicBezTo>
                  <a:pt x="81448" y="151536"/>
                  <a:pt x="86053" y="146931"/>
                  <a:pt x="86053" y="141251"/>
                </a:cubicBezTo>
                <a:lnTo>
                  <a:pt x="86053" y="86053"/>
                </a:lnTo>
                <a:lnTo>
                  <a:pt x="141251" y="86053"/>
                </a:lnTo>
                <a:cubicBezTo>
                  <a:pt x="146931" y="86053"/>
                  <a:pt x="151536" y="81448"/>
                  <a:pt x="151536" y="75768"/>
                </a:cubicBezTo>
                <a:cubicBezTo>
                  <a:pt x="151536" y="70088"/>
                  <a:pt x="146931" y="65483"/>
                  <a:pt x="141251" y="65483"/>
                </a:cubicBezTo>
                <a:close/>
              </a:path>
            </a:pathLst>
          </a:custGeom>
          <a:solidFill>
            <a:srgbClr val="FFFFFF"/>
          </a:solidFill>
          <a:ln w="646" cap="flat">
            <a:noFill/>
            <a:prstDash val="solid"/>
            <a:miter/>
          </a:ln>
        </p:spPr>
        <p:txBody>
          <a:bodyPr rtlCol="0" anchor="ctr"/>
          <a:lstStyle/>
          <a:p>
            <a:endParaRPr lang="en-US">
              <a:solidFill>
                <a:srgbClr val="FFFFFF"/>
              </a:solidFill>
            </a:endParaRPr>
          </a:p>
        </p:txBody>
      </p:sp>
      <p:sp>
        <p:nvSpPr>
          <p:cNvPr id="51" name="Graphic 13">
            <a:extLst>
              <a:ext uri="{FF2B5EF4-FFF2-40B4-BE49-F238E27FC236}">
                <a16:creationId xmlns:a16="http://schemas.microsoft.com/office/drawing/2014/main" id="{8C2D4CA9-F00A-2199-CC81-36F2CBE26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24364" y="2265467"/>
            <a:ext cx="139039" cy="139039"/>
          </a:xfrm>
          <a:custGeom>
            <a:avLst/>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endParaRPr lang="en-US">
              <a:solidFill>
                <a:srgbClr val="FFFFFF"/>
              </a:solidFill>
            </a:endParaRPr>
          </a:p>
        </p:txBody>
      </p:sp>
      <p:sp>
        <p:nvSpPr>
          <p:cNvPr id="53" name="Graphic 15">
            <a:extLst>
              <a:ext uri="{FF2B5EF4-FFF2-40B4-BE49-F238E27FC236}">
                <a16:creationId xmlns:a16="http://schemas.microsoft.com/office/drawing/2014/main" id="{6CE88608-C42E-E30F-084D-2E65EDF205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024834" y="2537201"/>
            <a:ext cx="127714" cy="127714"/>
          </a:xfrm>
          <a:custGeom>
            <a:avLst/>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endParaRPr lang="en-US">
              <a:solidFill>
                <a:srgbClr val="FFFFFF"/>
              </a:solidFill>
            </a:endParaRPr>
          </a:p>
        </p:txBody>
      </p:sp>
      <p:sp>
        <p:nvSpPr>
          <p:cNvPr id="55" name="Graphic 21">
            <a:extLst>
              <a:ext uri="{FF2B5EF4-FFF2-40B4-BE49-F238E27FC236}">
                <a16:creationId xmlns:a16="http://schemas.microsoft.com/office/drawing/2014/main" id="{595C2F64-E278-2B87-D70B-B78EB537E8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4053" y="2832967"/>
            <a:ext cx="95759" cy="95759"/>
          </a:xfrm>
          <a:custGeom>
            <a:avLst/>
            <a:gdLst>
              <a:gd name="connsiteX0" fmla="*/ 95759 w 95759"/>
              <a:gd name="connsiteY0" fmla="*/ 47880 h 95759"/>
              <a:gd name="connsiteX1" fmla="*/ 47880 w 95759"/>
              <a:gd name="connsiteY1" fmla="*/ 95759 h 95759"/>
              <a:gd name="connsiteX2" fmla="*/ 0 w 95759"/>
              <a:gd name="connsiteY2" fmla="*/ 47880 h 95759"/>
              <a:gd name="connsiteX3" fmla="*/ 47880 w 95759"/>
              <a:gd name="connsiteY3" fmla="*/ 0 h 95759"/>
              <a:gd name="connsiteX4" fmla="*/ 95759 w 95759"/>
              <a:gd name="connsiteY4" fmla="*/ 47880 h 95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59" h="95759">
                <a:moveTo>
                  <a:pt x="95759" y="47880"/>
                </a:moveTo>
                <a:cubicBezTo>
                  <a:pt x="95759" y="74323"/>
                  <a:pt x="74323" y="95759"/>
                  <a:pt x="47880" y="95759"/>
                </a:cubicBezTo>
                <a:cubicBezTo>
                  <a:pt x="21436" y="95759"/>
                  <a:pt x="0" y="74323"/>
                  <a:pt x="0" y="47880"/>
                </a:cubicBezTo>
                <a:cubicBezTo>
                  <a:pt x="0" y="21436"/>
                  <a:pt x="21436" y="0"/>
                  <a:pt x="47880" y="0"/>
                </a:cubicBezTo>
                <a:cubicBezTo>
                  <a:pt x="74323" y="0"/>
                  <a:pt x="95759" y="21436"/>
                  <a:pt x="95759" y="47880"/>
                </a:cubicBezTo>
                <a:close/>
              </a:path>
            </a:pathLst>
          </a:custGeom>
          <a:solidFill>
            <a:srgbClr val="FFFFFF"/>
          </a:solidFill>
          <a:ln w="469" cap="flat">
            <a:noFill/>
            <a:prstDash val="solid"/>
            <a:miter/>
          </a:ln>
        </p:spPr>
        <p:txBody>
          <a:bodyPr rtlCol="0" anchor="ctr"/>
          <a:lstStyle/>
          <a:p>
            <a:endParaRPr lang="en-US">
              <a:solidFill>
                <a:srgbClr val="FFFFFF"/>
              </a:solidFill>
            </a:endParaRPr>
          </a:p>
        </p:txBody>
      </p:sp>
      <p:sp>
        <p:nvSpPr>
          <p:cNvPr id="57" name="Graphic 12">
            <a:extLst>
              <a:ext uri="{FF2B5EF4-FFF2-40B4-BE49-F238E27FC236}">
                <a16:creationId xmlns:a16="http://schemas.microsoft.com/office/drawing/2014/main" id="{895EB645-5280-ED8F-31D3-082986C0F3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772266" y="2803988"/>
            <a:ext cx="91138" cy="91138"/>
          </a:xfrm>
          <a:custGeom>
            <a:avLst/>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endParaRPr lang="en-US">
              <a:solidFill>
                <a:srgbClr val="FFFFFF"/>
              </a:solidFill>
            </a:endParaRPr>
          </a:p>
        </p:txBody>
      </p:sp>
      <p:sp>
        <p:nvSpPr>
          <p:cNvPr id="59" name="Graphic 23">
            <a:extLst>
              <a:ext uri="{FF2B5EF4-FFF2-40B4-BE49-F238E27FC236}">
                <a16:creationId xmlns:a16="http://schemas.microsoft.com/office/drawing/2014/main" id="{22A0ED7C-6ACD-DD3E-5024-BC188B9626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13405" y="3242499"/>
            <a:ext cx="108625" cy="108625"/>
          </a:xfrm>
          <a:custGeom>
            <a:avLst/>
            <a:gdLst>
              <a:gd name="connsiteX0" fmla="*/ 54313 w 108625"/>
              <a:gd name="connsiteY0" fmla="*/ 16053 h 108625"/>
              <a:gd name="connsiteX1" fmla="*/ 92572 w 108625"/>
              <a:gd name="connsiteY1" fmla="*/ 54313 h 108625"/>
              <a:gd name="connsiteX2" fmla="*/ 54313 w 108625"/>
              <a:gd name="connsiteY2" fmla="*/ 92572 h 108625"/>
              <a:gd name="connsiteX3" fmla="*/ 16053 w 108625"/>
              <a:gd name="connsiteY3" fmla="*/ 54313 h 108625"/>
              <a:gd name="connsiteX4" fmla="*/ 54313 w 108625"/>
              <a:gd name="connsiteY4" fmla="*/ 16053 h 108625"/>
              <a:gd name="connsiteX5" fmla="*/ 54313 w 108625"/>
              <a:gd name="connsiteY5" fmla="*/ 0 h 108625"/>
              <a:gd name="connsiteX6" fmla="*/ 0 w 108625"/>
              <a:gd name="connsiteY6" fmla="*/ 54313 h 108625"/>
              <a:gd name="connsiteX7" fmla="*/ 54313 w 108625"/>
              <a:gd name="connsiteY7" fmla="*/ 108625 h 108625"/>
              <a:gd name="connsiteX8" fmla="*/ 108625 w 108625"/>
              <a:gd name="connsiteY8" fmla="*/ 54313 h 108625"/>
              <a:gd name="connsiteX9" fmla="*/ 54313 w 108625"/>
              <a:gd name="connsiteY9" fmla="*/ 0 h 10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25" h="108625">
                <a:moveTo>
                  <a:pt x="54313" y="16053"/>
                </a:moveTo>
                <a:cubicBezTo>
                  <a:pt x="75442" y="16053"/>
                  <a:pt x="92572" y="33182"/>
                  <a:pt x="92572" y="54313"/>
                </a:cubicBezTo>
                <a:cubicBezTo>
                  <a:pt x="92572" y="75442"/>
                  <a:pt x="75442" y="92572"/>
                  <a:pt x="54313" y="92572"/>
                </a:cubicBezTo>
                <a:cubicBezTo>
                  <a:pt x="33182" y="92572"/>
                  <a:pt x="16053" y="75442"/>
                  <a:pt x="16053" y="54313"/>
                </a:cubicBezTo>
                <a:cubicBezTo>
                  <a:pt x="16074" y="33191"/>
                  <a:pt x="33191" y="16074"/>
                  <a:pt x="54313" y="16053"/>
                </a:cubicBezTo>
                <a:moveTo>
                  <a:pt x="54313" y="0"/>
                </a:moveTo>
                <a:cubicBezTo>
                  <a:pt x="24317" y="0"/>
                  <a:pt x="0" y="24317"/>
                  <a:pt x="0" y="54313"/>
                </a:cubicBezTo>
                <a:cubicBezTo>
                  <a:pt x="0" y="84309"/>
                  <a:pt x="24317" y="108625"/>
                  <a:pt x="54313" y="108625"/>
                </a:cubicBezTo>
                <a:cubicBezTo>
                  <a:pt x="84309" y="108625"/>
                  <a:pt x="108625" y="84309"/>
                  <a:pt x="108625" y="54313"/>
                </a:cubicBezTo>
                <a:cubicBezTo>
                  <a:pt x="108625" y="24317"/>
                  <a:pt x="84309" y="0"/>
                  <a:pt x="54313" y="0"/>
                </a:cubicBezTo>
                <a:close/>
              </a:path>
            </a:pathLst>
          </a:custGeom>
          <a:solidFill>
            <a:srgbClr val="FFFFFF"/>
          </a:solidFill>
          <a:ln w="516" cap="flat">
            <a:noFill/>
            <a:prstDash val="solid"/>
            <a:miter/>
          </a:ln>
        </p:spPr>
        <p:txBody>
          <a:bodyPr rtlCol="0" anchor="ctr"/>
          <a:lstStyle/>
          <a:p>
            <a:endParaRPr lang="en-US">
              <a:solidFill>
                <a:srgbClr val="FFFFFF"/>
              </a:solidFill>
            </a:endParaRPr>
          </a:p>
        </p:txBody>
      </p:sp>
      <p:cxnSp>
        <p:nvCxnSpPr>
          <p:cNvPr id="61" name="Straight Connector 60">
            <a:extLst>
              <a:ext uri="{FF2B5EF4-FFF2-40B4-BE49-F238E27FC236}">
                <a16:creationId xmlns:a16="http://schemas.microsoft.com/office/drawing/2014/main" id="{6C8AE5A0-866F-9BEF-8D0A-C6CB6EE2C4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0" y="5831729"/>
            <a:ext cx="12188952" cy="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7" name="Grafik 6" descr="Ein Bild, das Text, Screenshot, Schrift, Grafiken enthält.&#10;&#10;KI-generierte Inhalte können fehlerhaft sein.">
            <a:extLst>
              <a:ext uri="{FF2B5EF4-FFF2-40B4-BE49-F238E27FC236}">
                <a16:creationId xmlns:a16="http://schemas.microsoft.com/office/drawing/2014/main" id="{E07AE02B-93E1-606C-2BB8-E08BB9B48A12}"/>
              </a:ext>
            </a:extLst>
          </p:cNvPr>
          <p:cNvPicPr>
            <a:picLocks noChangeAspect="1"/>
          </p:cNvPicPr>
          <p:nvPr/>
        </p:nvPicPr>
        <p:blipFill>
          <a:blip r:embed="rId3"/>
          <a:stretch>
            <a:fillRect/>
          </a:stretch>
        </p:blipFill>
        <p:spPr>
          <a:xfrm>
            <a:off x="10584846" y="4472348"/>
            <a:ext cx="1827921" cy="703903"/>
          </a:xfrm>
          <a:prstGeom prst="rect">
            <a:avLst/>
          </a:prstGeom>
        </p:spPr>
      </p:pic>
      <p:sp>
        <p:nvSpPr>
          <p:cNvPr id="8" name="Rechteck 7">
            <a:extLst>
              <a:ext uri="{FF2B5EF4-FFF2-40B4-BE49-F238E27FC236}">
                <a16:creationId xmlns:a16="http://schemas.microsoft.com/office/drawing/2014/main" id="{92A7DBBC-B8B3-D2C0-9E43-1F7A6CAB1A44}"/>
              </a:ext>
            </a:extLst>
          </p:cNvPr>
          <p:cNvSpPr/>
          <p:nvPr/>
        </p:nvSpPr>
        <p:spPr>
          <a:xfrm>
            <a:off x="10660851" y="5023627"/>
            <a:ext cx="1531149" cy="48104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Schwarz, Dunkelheit enthält.&#10;&#10;KI-generierte Inhalte können fehlerhaft sein.">
            <a:extLst>
              <a:ext uri="{FF2B5EF4-FFF2-40B4-BE49-F238E27FC236}">
                <a16:creationId xmlns:a16="http://schemas.microsoft.com/office/drawing/2014/main" id="{0333F55F-C631-44F9-901E-217BBA8E772C}"/>
              </a:ext>
            </a:extLst>
          </p:cNvPr>
          <p:cNvPicPr>
            <a:picLocks noChangeAspect="1"/>
          </p:cNvPicPr>
          <p:nvPr/>
        </p:nvPicPr>
        <p:blipFill>
          <a:blip r:embed="rId4"/>
          <a:stretch>
            <a:fillRect/>
          </a:stretch>
        </p:blipFill>
        <p:spPr>
          <a:xfrm>
            <a:off x="10660851" y="4992098"/>
            <a:ext cx="1422906" cy="533590"/>
          </a:xfrm>
          <a:prstGeom prst="rect">
            <a:avLst/>
          </a:prstGeom>
        </p:spPr>
      </p:pic>
      <p:sp>
        <p:nvSpPr>
          <p:cNvPr id="3" name="Untertitel 2">
            <a:extLst>
              <a:ext uri="{FF2B5EF4-FFF2-40B4-BE49-F238E27FC236}">
                <a16:creationId xmlns:a16="http://schemas.microsoft.com/office/drawing/2014/main" id="{D8EBDE5E-7652-EC04-9FA3-5110DAFB03D4}"/>
              </a:ext>
            </a:extLst>
          </p:cNvPr>
          <p:cNvSpPr txBox="1">
            <a:spLocks/>
          </p:cNvSpPr>
          <p:nvPr/>
        </p:nvSpPr>
        <p:spPr>
          <a:xfrm>
            <a:off x="901923" y="6432331"/>
            <a:ext cx="9538160" cy="38661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de-DE" sz="1200" dirty="0">
                <a:solidFill>
                  <a:srgbClr val="FFFFFF"/>
                </a:solidFill>
              </a:rPr>
              <a:t>Dr. Diana Zeller		Informationsbewertungskompetenz mit KI-Chatbots im Chemieunterricht		9</a:t>
            </a:r>
          </a:p>
        </p:txBody>
      </p:sp>
    </p:spTree>
    <p:extLst>
      <p:ext uri="{BB962C8B-B14F-4D97-AF65-F5344CB8AC3E}">
        <p14:creationId xmlns:p14="http://schemas.microsoft.com/office/powerpoint/2010/main" val="68789091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3607</Words>
  <Application>Microsoft Office PowerPoint</Application>
  <PresentationFormat>Breitbild</PresentationFormat>
  <Paragraphs>378</Paragraphs>
  <Slides>45</Slides>
  <Notes>43</Notes>
  <HiddenSlides>0</HiddenSlides>
  <MMClips>0</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45</vt:i4>
      </vt:variant>
    </vt:vector>
  </HeadingPairs>
  <TitlesOfParts>
    <vt:vector size="54" baseType="lpstr">
      <vt:lpstr>Aptos</vt:lpstr>
      <vt:lpstr>Aptos Display</vt:lpstr>
      <vt:lpstr>Arial</vt:lpstr>
      <vt:lpstr>ArialMT</vt:lpstr>
      <vt:lpstr>fkGroteskNeue</vt:lpstr>
      <vt:lpstr>Liquid Crystal</vt:lpstr>
      <vt:lpstr>Source Sans Pro</vt:lpstr>
      <vt:lpstr>Times New Roman</vt:lpstr>
      <vt:lpstr>Office</vt:lpstr>
      <vt:lpstr>KI-Chatbots im Chemieunterricht. Potentiale und Herausforderungen beim Einsatz mit Lernenden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Förderung der Informationsbewertungskompetenz im Umgang mit KI-Chatbots im Chemieunterricht</dc:title>
  <dc:creator>d.zeller</dc:creator>
  <cp:lastModifiedBy>Rebecca</cp:lastModifiedBy>
  <cp:revision>29</cp:revision>
  <dcterms:created xsi:type="dcterms:W3CDTF">2025-03-31T07:26:51Z</dcterms:created>
  <dcterms:modified xsi:type="dcterms:W3CDTF">2025-08-07T07:05:21Z</dcterms:modified>
</cp:coreProperties>
</file>