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2" r:id="rId43"/>
    <p:sldId id="30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710FD-3553-9952-5B88-89F3122A6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CC3764-27BA-F876-0702-E40EB345B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6433C-74F7-EF33-F129-03ECF7E2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B7991-D595-95F6-EDFF-255572A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6731C-9C43-759C-572D-9AE57EF99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2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130FE-9EAC-8B9B-9954-042E7867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C8F4E-905B-6E26-904B-F8512949C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58EAD-A096-716A-0B90-D239C59D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E739E-2474-644C-F3A7-3C918728B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E8F0-EAD5-F632-0410-49805E43E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80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E01A8-7994-90E2-172D-CB22344DC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5BE53F-F675-BEAD-4E06-FF191F641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E30F8-F8FA-994C-7352-6ECDEEF8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5E03E-20DF-B086-4474-5BD4E23D0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B4B17-6E6A-F2A0-B0C9-4615F6EA1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071AA-F067-8C3A-FB6C-73098059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9A372-ADC5-2083-13C4-832316092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DEA25-4D3F-CC97-4027-B2F892FE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DB0E-B092-5B28-6316-C2D84ED8E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C9216-BA66-1B60-45D1-01CF65B8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48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6E57-9365-4C5C-65B3-0689F683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BBAB0-A48C-3F4E-47DE-5ADC159CA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58533-9B40-927F-DAD6-2B849BAD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9D57C-CFC7-E920-E49E-7CCBCA73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C73DD-6710-AA36-D4EC-B5380F02E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3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AF1F-1C18-1643-751E-46FFFF970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A015C-4397-236D-B693-31700C0DA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BF813F-5895-7FE5-319E-C0A82FCFF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54A28-B040-5C0E-704A-45EFC12F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3E74C-0B3B-09B7-DB37-47482F643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91724-BABC-5783-1EDE-42207F0D4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8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048-33E2-C915-12C5-045445BB4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2A6DF-6138-5F11-F89F-95D4357BC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ABA5D-D692-F9D8-1983-7D3F5D8B2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9CED2-9BF7-FFD6-4B03-00F41E228D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B9F9C-6AB9-8321-5B7F-BFF5A9DD6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E4AE68-C4B5-2A37-8D54-84C2E607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49F09B-B6F0-FF31-E07F-6B8088B7C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53491-A85C-9A54-F1D8-FBC748258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6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1C9F-D6E0-2BB6-2DFF-92AFDB491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C059EB-D9F5-8625-F6A4-93FE65834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8071B7-41B3-3109-2A0D-1DBEEF097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42C5D-147B-1AF0-1A82-EF045831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46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D171C3-7951-8FA8-7C3F-345EEF619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5E0C40-37F0-7187-F456-C4BE30FC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1E70E1-279D-53FE-0D4B-63F5E3DCD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0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381AA-ABC2-302E-A2E2-CD3AEAB3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B542E-E98B-F49D-E3B0-D71CF6B2B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9706D-C2AF-FE12-4F11-B5732B7B0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89773D-C1C9-E1AE-2DB2-76CF82EC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F6A8B-CA90-E760-F4C1-9A0604CC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4D8BB-D5CD-9258-5285-9598C4993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1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7C051-E815-04EE-3CE0-3CAF1ACC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B9F232-DF73-0FB8-CA3A-3A930281BE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FE2D6-A71D-5DBA-FEBA-4BF1CF98D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E27187-AA3B-32E2-7F51-0ABB4380C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834A2-C4F9-9C4A-3AC1-7E93F210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F30-53C4-2F54-F9D8-D305E9EF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2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1BDCC-5ACC-F12B-54D2-998400674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BC710-DB2C-B3F1-60DC-C5EC12CB1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D443F-49E7-3AB9-FC0A-FF830D9A8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15970-C7DA-48BC-A00B-5308046AC611}" type="datetimeFigureOut">
              <a:rPr lang="en-US" smtClean="0"/>
              <a:t>25-Jul-25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E6353-E149-5365-DD02-4D5AB2107C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5230A-EFBA-4D90-3162-0D25A98D0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A6F9A-3005-47A0-92C3-2CB5602C9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78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lernen.physik.hu-berlin.de/messunsicherheiten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4279/depositonce-21608" TargetMode="External"/><Relationship Id="rId5" Type="http://schemas.openxmlformats.org/officeDocument/2006/relationships/hyperlink" Target="https://lernen.physik.hu-berlin.de/daten_teilen" TargetMode="External"/><Relationship Id="rId4" Type="http://schemas.openxmlformats.org/officeDocument/2006/relationships/hyperlink" Target="https://lernen.physik.hu-berlin.de/Handbuch_MU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D2A3-7041-B134-3D47-888E429A92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Physikunterricht</a:t>
            </a:r>
            <a:r>
              <a:rPr lang="en-US" dirty="0"/>
              <a:t> </a:t>
            </a:r>
            <a:r>
              <a:rPr lang="en-US" dirty="0" err="1"/>
              <a:t>thematisieren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0C45D-62A5-04DA-C216-02962FA194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Präsenzveranstaltung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0D191-BA06-D9B7-C940-16912023F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51" y="4373111"/>
            <a:ext cx="6676897" cy="176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66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3BAAF-598F-F0DE-1B95-5E13F7DBC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C50F9-4D32-AF57-9490-2B1ADBC17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79AD8-C614-4B8E-A3A7-460FC4F79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15333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Verträglichkeit: Überschneidung der Unsicherheitsintervalle</a:t>
            </a:r>
            <a:endParaRPr lang="en-US" dirty="0"/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C5A1917C-C9F1-7798-E08D-5A822AFD1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5960" y="2434710"/>
            <a:ext cx="7408931" cy="344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6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A6D59-DAC8-24EC-F83C-8DB227B1A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03A2-8CD1-B41B-A9A4-1561B9F23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FC812-2412-81E2-604E-82C5505A5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15333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en-US" dirty="0" err="1"/>
              <a:t>Abweichung</a:t>
            </a:r>
            <a:r>
              <a:rPr lang="en-US" dirty="0"/>
              <a:t> = | </a:t>
            </a:r>
            <a:r>
              <a:rPr lang="en-US" dirty="0" err="1"/>
              <a:t>Bestwert</a:t>
            </a:r>
            <a:r>
              <a:rPr lang="en-US" dirty="0"/>
              <a:t> – </a:t>
            </a:r>
            <a:r>
              <a:rPr lang="en-US" dirty="0" err="1"/>
              <a:t>Referenzwert</a:t>
            </a:r>
            <a:r>
              <a:rPr lang="en-US" dirty="0"/>
              <a:t> |</a:t>
            </a:r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CA15112B-6008-BC2B-8759-EB4265EA2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9703" y="2434710"/>
            <a:ext cx="7281445" cy="344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66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D65B2-F6A4-DD81-FF50-A9611DCF8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Alltagsvorstellungen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6F422-03C3-CD72-C10B-FB6BBD977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/>
              <a:t>Häufig auftretende Vorstellungen der Lernenden:</a:t>
            </a:r>
          </a:p>
          <a:p>
            <a:r>
              <a:rPr lang="en-US" dirty="0" err="1"/>
              <a:t>Existenz</a:t>
            </a:r>
            <a:r>
              <a:rPr lang="en-US" dirty="0"/>
              <a:t> des “</a:t>
            </a:r>
            <a:r>
              <a:rPr lang="en-US" dirty="0" err="1"/>
              <a:t>Wahreren</a:t>
            </a:r>
            <a:r>
              <a:rPr lang="en-US" dirty="0"/>
              <a:t> Werts”</a:t>
            </a:r>
          </a:p>
          <a:p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 </a:t>
            </a:r>
            <a:r>
              <a:rPr lang="en-US" dirty="0" err="1"/>
              <a:t>vermeidbar</a:t>
            </a:r>
            <a:endParaRPr lang="en-US" dirty="0"/>
          </a:p>
          <a:p>
            <a:r>
              <a:rPr lang="de-DE" dirty="0"/>
              <a:t>Streuung von Messwerten sind verursacht durch Fehler bei der Messung</a:t>
            </a:r>
          </a:p>
          <a:p>
            <a:r>
              <a:rPr lang="de-DE" dirty="0"/>
              <a:t>Messungen werden wiederholt, um einen Mittelwert berechnen zu können</a:t>
            </a:r>
          </a:p>
          <a:p>
            <a:r>
              <a:rPr lang="en-US" dirty="0"/>
              <a:t>. . .</a:t>
            </a:r>
          </a:p>
          <a:p>
            <a:pPr marL="0" indent="0">
              <a:buNone/>
            </a:pPr>
            <a:r>
              <a:rPr lang="en-US" dirty="0" err="1"/>
              <a:t>Einige</a:t>
            </a:r>
            <a:r>
              <a:rPr lang="en-US" dirty="0"/>
              <a:t> </a:t>
            </a:r>
            <a:r>
              <a:rPr lang="en-US" dirty="0" err="1"/>
              <a:t>Leitfragen</a:t>
            </a:r>
            <a:r>
              <a:rPr lang="en-US" dirty="0"/>
              <a:t>/ Prompts:</a:t>
            </a:r>
          </a:p>
          <a:p>
            <a:r>
              <a:rPr lang="de-DE" dirty="0"/>
              <a:t>Beschreibe mir ein Experiment, in dem es keine Messunsicherheit gibt</a:t>
            </a:r>
          </a:p>
          <a:p>
            <a:r>
              <a:rPr lang="de-DE" dirty="0"/>
              <a:t>Wie genau sind die Messinstrumente?</a:t>
            </a:r>
          </a:p>
          <a:p>
            <a:r>
              <a:rPr lang="en-US" dirty="0"/>
              <a:t>. . .</a:t>
            </a:r>
          </a:p>
          <a:p>
            <a:pPr marL="0" indent="0">
              <a:buNone/>
            </a:pPr>
            <a:r>
              <a:rPr lang="de-DE" dirty="0"/>
              <a:t>Weitere Aktivität: wie lang ist eine Banane?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16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41D0F-A0A1-313B-BFC3-A42F601D4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88036-F0FF-1B84-0AA3-DDB8CD56B4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Maximalabstand:</a:t>
                </a:r>
              </a:p>
              <a:p>
                <a:r>
                  <a:rPr lang="de-DE" dirty="0"/>
                  <a:t>der größte Abstand des Mittelwerts entweder zum größten oder kleinsten </a:t>
                </a:r>
                <a:r>
                  <a:rPr lang="en-US" dirty="0"/>
                  <a:t>Wert der </a:t>
                </a:r>
                <a:r>
                  <a:rPr lang="en-US" dirty="0" err="1"/>
                  <a:t>Messreihe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max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6,6)m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088036-F0FF-1B84-0AA3-DDB8CD56B4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100" t="-2584" b="-1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5E8580E6-CD84-1190-4810-A3D4F7677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168" y="1336745"/>
            <a:ext cx="1796930" cy="52014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53B3EB-F532-C5E7-71C2-F2FF749F3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438" y="4142476"/>
            <a:ext cx="4220657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47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5C2DB-EF8A-F9AE-85F6-F909FBE1D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EC64A-AEC0-05CC-1846-4541461A2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6C83DAD-DEB5-41B7-E39D-A0CD214EC2B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Maximalabstand:</a:t>
                </a:r>
              </a:p>
              <a:p>
                <a:r>
                  <a:rPr lang="de-DE" dirty="0"/>
                  <a:t>der größte Abstand des Mittelwerts entweder zum größten oder kleinsten </a:t>
                </a:r>
                <a:r>
                  <a:rPr lang="en-US" dirty="0"/>
                  <a:t>Wert der </a:t>
                </a:r>
                <a:r>
                  <a:rPr lang="en-US" dirty="0" err="1"/>
                  <a:t>Messreihe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max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6,6)m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6C83DAD-DEB5-41B7-E39D-A0CD214EC2B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100" t="-2584" b="-1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B6FAC11B-495D-4DAB-EF43-923852FF1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2168" y="1372182"/>
            <a:ext cx="1796930" cy="5130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A7482F-2F36-1008-4DC3-A639B0586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438" y="4142476"/>
            <a:ext cx="4220657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714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9FEAB-D411-1F98-AB92-4B6E969DB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5D3B2-0FE9-781D-8D9E-4420841A1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175D63C-DB4E-3028-CABD-3CD8136E74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Ohne </a:t>
                </a:r>
                <a:r>
                  <a:rPr lang="en-US" dirty="0" err="1"/>
                  <a:t>Extremwerte</a:t>
                </a:r>
                <a:r>
                  <a:rPr lang="en-US" dirty="0"/>
                  <a:t>:</a:t>
                </a:r>
              </a:p>
              <a:p>
                <a:r>
                  <a:rPr lang="de-DE" dirty="0"/>
                  <a:t>wie Maximalabstand, aber ohne den größten und kleinsten Wert der </a:t>
                </a:r>
                <a:r>
                  <a:rPr lang="en-US" dirty="0" err="1"/>
                  <a:t>Messreihe</a:t>
                </a:r>
                <a:r>
                  <a:rPr lang="en-US" dirty="0"/>
                  <a:t> (</a:t>
                </a:r>
                <a:r>
                  <a:rPr lang="en-US" dirty="0" err="1"/>
                  <a:t>ein</a:t>
                </a:r>
                <a:r>
                  <a:rPr lang="en-US" dirty="0"/>
                  <a:t> </a:t>
                </a:r>
                <a:r>
                  <a:rPr lang="en-US" dirty="0" err="1"/>
                  <a:t>Extremwertepaar</a:t>
                </a:r>
                <a:r>
                  <a:rPr lang="en-US" dirty="0"/>
                  <a:t>).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excl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extr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5,6)m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175D63C-DB4E-3028-CABD-3CD8136E74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100" t="-2584" b="-1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709434CF-53F0-3C13-0142-AD56D8B0D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0345" y="1372182"/>
            <a:ext cx="1780576" cy="5130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3D2C39-AE3E-09D7-C0F4-69A9F4FAE1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438" y="4143331"/>
            <a:ext cx="4220657" cy="13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20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3ACFB-22D8-7A46-AF8A-2B1D2B663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748B-EA11-29AA-68B3-0BE479D2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7AD2BF-60FF-3C12-D622-072A0BC8980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Mittlere 50 %:</a:t>
                </a:r>
              </a:p>
              <a:p>
                <a:r>
                  <a:rPr lang="de-DE" dirty="0"/>
                  <a:t>wie Maximalabstand, aber nur die mittlere </a:t>
                </a:r>
                <a:r>
                  <a:rPr lang="de-DE" dirty="0" err="1"/>
                  <a:t>H¨alfte</a:t>
                </a:r>
                <a:r>
                  <a:rPr lang="de-DE" dirty="0"/>
                  <a:t> der Messwerte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mitl</m:t>
                          </m:r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.50%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max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/4+1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/4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̅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5,3)m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7AD2BF-60FF-3C12-D622-072A0BC8980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100" t="-2584" b="-2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8E9156B-C3A4-6E93-59E1-77ACB21BF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5347" y="1372182"/>
            <a:ext cx="1770572" cy="5130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0A87EF-6F3B-F869-0053-A17AB2995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438" y="4175249"/>
            <a:ext cx="4220657" cy="126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95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21EDB-E9EC-4A97-8B06-D7E927CBB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62988-DE1B-D8B4-A490-A6CAE7AE4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44A087-DD79-B720-AA42-F9CF323009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Mean Absolute Deviation (MAD):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MAD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limLoc m:val="subSup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</m:e>
                      </m:nary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4,3)m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44A087-DD79-B720-AA42-F9CF323009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238" t="-20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30ACA235-BB4C-E633-D456-22DD1CB0F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5347" y="1410638"/>
            <a:ext cx="1770572" cy="50536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21200C-E421-B8E8-689C-D1BB934E92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9467" y="4175249"/>
            <a:ext cx="3526599" cy="126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10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05E03-5E9E-8652-F1C7-AE1916032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C32A7-5A1F-441D-D9AA-9883D514B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Alternative </a:t>
            </a:r>
            <a:r>
              <a:rPr lang="en-US" dirty="0" err="1"/>
              <a:t>Unsicherheitsmaße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B69820-5708-DB68-47A2-078C6D4D449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Standardabweichung: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SD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  <m:nary>
                            <m:naryPr>
                              <m:chr m:val="∑"/>
                              <m:limLoc m:val="subSup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acc>
                                        <m:accPr>
                                          <m:chr m:val="̅"/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endParaRPr lang="en-US" i="1" dirty="0"/>
              </a:p>
              <a:p>
                <a:r>
                  <a:rPr lang="pt-BR" dirty="0"/>
                  <a:t>Höhe </a:t>
                </a:r>
                <a:r>
                  <a:rPr lang="pt-BR" i="1" dirty="0"/>
                  <a:t>h</a:t>
                </a:r>
                <a:r>
                  <a:rPr lang="pt-BR" dirty="0"/>
                  <a:t>=(21,3 ± 4,9)m</a:t>
                </a:r>
                <a:endParaRPr lang="en-US" i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B69820-5708-DB68-47A2-078C6D4D449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8867561" cy="4712539"/>
              </a:xfrm>
              <a:blipFill>
                <a:blip r:embed="rId2"/>
                <a:stretch>
                  <a:fillRect l="-1238" t="-2067" b="-2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12312DF-87FF-35A9-7A9F-95C338F8E6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25347" y="1410638"/>
            <a:ext cx="1770572" cy="50536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8D29A0-80EF-37F5-DF87-8557DE59CE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9467" y="4214281"/>
            <a:ext cx="3526599" cy="118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86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95253-9855-4241-7CB3-08BB7FD68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57221-501D-340C-B760-416228252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Maximalabstand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+ </a:t>
            </a:r>
            <a:r>
              <a:rPr lang="en-US" dirty="0" err="1"/>
              <a:t>Niedrige</a:t>
            </a:r>
            <a:r>
              <a:rPr lang="en-US" dirty="0"/>
              <a:t> </a:t>
            </a:r>
            <a:r>
              <a:rPr lang="en-US" dirty="0" err="1"/>
              <a:t>Komplexität</a:t>
            </a:r>
            <a:endParaRPr lang="en-US" dirty="0"/>
          </a:p>
          <a:p>
            <a:pPr marL="457200" lvl="1" indent="0">
              <a:buNone/>
            </a:pPr>
            <a:r>
              <a:rPr lang="de-DE" dirty="0"/>
              <a:t>− Sehr empfindlich für Ausreiser</a:t>
            </a:r>
          </a:p>
          <a:p>
            <a:pPr marL="457200" lvl="1" indent="0">
              <a:buNone/>
            </a:pPr>
            <a:r>
              <a:rPr lang="en-US" dirty="0"/>
              <a:t>− </a:t>
            </a:r>
            <a:r>
              <a:rPr lang="en-US" dirty="0" err="1"/>
              <a:t>Überschätzung</a:t>
            </a:r>
            <a:r>
              <a:rPr lang="en-US" dirty="0"/>
              <a:t> der </a:t>
            </a:r>
            <a:r>
              <a:rPr lang="en-US" dirty="0" err="1"/>
              <a:t>Unsicherheit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02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3B23A-16BD-2CEE-9FC9-28AAD2CA6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Ablauf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BB83D-C5A5-7D18-E3E8-FDDE6F62F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Fragen</a:t>
            </a:r>
            <a:r>
              <a:rPr lang="en-US" dirty="0"/>
              <a:t> </a:t>
            </a:r>
            <a:r>
              <a:rPr lang="en-US" dirty="0" err="1"/>
              <a:t>vorab</a:t>
            </a:r>
            <a:endParaRPr lang="en-US" dirty="0"/>
          </a:p>
          <a:p>
            <a:r>
              <a:rPr lang="en-US" dirty="0"/>
              <a:t>Input</a:t>
            </a:r>
          </a:p>
          <a:p>
            <a:pPr lvl="1"/>
            <a:r>
              <a:rPr lang="en-US" dirty="0" err="1"/>
              <a:t>Warum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r>
              <a:rPr lang="en-US" dirty="0"/>
              <a:t>?</a:t>
            </a:r>
          </a:p>
          <a:p>
            <a:pPr lvl="1"/>
            <a:r>
              <a:rPr lang="en-US" dirty="0" err="1"/>
              <a:t>Fachbegriffe</a:t>
            </a:r>
            <a:endParaRPr lang="en-US" dirty="0"/>
          </a:p>
          <a:p>
            <a:pPr lvl="1"/>
            <a:r>
              <a:rPr lang="en-US" dirty="0"/>
              <a:t>Didaktisches Wissen</a:t>
            </a:r>
          </a:p>
          <a:p>
            <a:pPr lvl="2"/>
            <a:r>
              <a:rPr lang="en-US" dirty="0" err="1"/>
              <a:t>Alltagsvorstellungen</a:t>
            </a:r>
            <a:endParaRPr lang="en-US" dirty="0"/>
          </a:p>
          <a:p>
            <a:pPr lvl="2"/>
            <a:r>
              <a:rPr lang="en-US" dirty="0"/>
              <a:t>Alternative </a:t>
            </a:r>
            <a:r>
              <a:rPr lang="en-US" dirty="0" err="1"/>
              <a:t>Unsicherheitsmaße</a:t>
            </a:r>
            <a:endParaRPr lang="en-US" dirty="0"/>
          </a:p>
          <a:p>
            <a:pPr lvl="2"/>
            <a:r>
              <a:rPr lang="en-US" dirty="0" err="1"/>
              <a:t>Direkte</a:t>
            </a:r>
            <a:r>
              <a:rPr lang="en-US" dirty="0"/>
              <a:t> </a:t>
            </a:r>
            <a:r>
              <a:rPr lang="en-US" dirty="0" err="1"/>
              <a:t>Messung</a:t>
            </a:r>
            <a:endParaRPr lang="en-US" dirty="0"/>
          </a:p>
          <a:p>
            <a:pPr lvl="2"/>
            <a:r>
              <a:rPr lang="en-US" dirty="0" err="1"/>
              <a:t>Verträglichkeit</a:t>
            </a:r>
            <a:endParaRPr lang="en-US" dirty="0"/>
          </a:p>
          <a:p>
            <a:pPr lvl="2"/>
            <a:r>
              <a:rPr lang="en-US" dirty="0" err="1"/>
              <a:t>Ausgleichsgerade</a:t>
            </a:r>
            <a:endParaRPr lang="en-US" dirty="0"/>
          </a:p>
          <a:p>
            <a:pPr lvl="2"/>
            <a:r>
              <a:rPr lang="en-US" dirty="0" err="1"/>
              <a:t>Fortpflanzung</a:t>
            </a:r>
            <a:endParaRPr lang="en-US" dirty="0"/>
          </a:p>
          <a:p>
            <a:pPr lvl="2"/>
            <a:r>
              <a:rPr lang="en-US" dirty="0" err="1"/>
              <a:t>Sachstrukturmodell</a:t>
            </a:r>
            <a:endParaRPr lang="en-US" dirty="0"/>
          </a:p>
          <a:p>
            <a:pPr lvl="1"/>
            <a:r>
              <a:rPr lang="en-US" dirty="0" err="1"/>
              <a:t>Bildungsstandards</a:t>
            </a:r>
            <a:endParaRPr lang="en-US" dirty="0"/>
          </a:p>
          <a:p>
            <a:pPr lvl="1"/>
            <a:r>
              <a:rPr lang="en-US" dirty="0"/>
              <a:t>Qualitative vs quantitative Daten</a:t>
            </a:r>
          </a:p>
          <a:p>
            <a:r>
              <a:rPr lang="en-US" dirty="0" err="1"/>
              <a:t>Beispiel</a:t>
            </a:r>
            <a:r>
              <a:rPr lang="en-US" dirty="0"/>
              <a:t> Experiment</a:t>
            </a:r>
          </a:p>
          <a:p>
            <a:r>
              <a:rPr lang="en-US" dirty="0" err="1"/>
              <a:t>Abschluss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91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D5ECF-3AB3-3241-3738-35B57A1F1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C2113-7592-2112-6D92-7610D3B7A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9BD94-69C2-5811-5520-13D3937DE6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Maximalabstand</a:t>
            </a:r>
            <a:endParaRPr lang="en-US" dirty="0"/>
          </a:p>
          <a:p>
            <a:r>
              <a:rPr lang="en-US" dirty="0" err="1"/>
              <a:t>Ohne</a:t>
            </a:r>
            <a:r>
              <a:rPr lang="en-US" dirty="0"/>
              <a:t> </a:t>
            </a:r>
            <a:r>
              <a:rPr lang="en-US" dirty="0" err="1"/>
              <a:t>Extremwerte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&gt; </a:t>
            </a:r>
            <a:r>
              <a:rPr lang="en-US" dirty="0" err="1"/>
              <a:t>Konzept</a:t>
            </a:r>
            <a:r>
              <a:rPr lang="en-US" dirty="0"/>
              <a:t>: </a:t>
            </a:r>
            <a:r>
              <a:rPr lang="en-US" dirty="0" err="1"/>
              <a:t>Ausreißer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+ </a:t>
            </a:r>
            <a:r>
              <a:rPr lang="en-US" dirty="0" err="1"/>
              <a:t>Niedrige</a:t>
            </a:r>
            <a:r>
              <a:rPr lang="en-US" dirty="0"/>
              <a:t> </a:t>
            </a:r>
            <a:r>
              <a:rPr lang="en-US" dirty="0" err="1"/>
              <a:t>Komplexität</a:t>
            </a:r>
            <a:endParaRPr lang="en-US" dirty="0"/>
          </a:p>
          <a:p>
            <a:pPr marL="457200" lvl="1" indent="0">
              <a:buNone/>
            </a:pPr>
            <a:r>
              <a:rPr lang="de-DE" dirty="0"/>
              <a:t>+ Funktioniert fast genauso gut wie </a:t>
            </a:r>
            <a:r>
              <a:rPr lang="de-DE" i="1" dirty="0"/>
              <a:t>SD </a:t>
            </a:r>
            <a:r>
              <a:rPr lang="de-DE" dirty="0"/>
              <a:t>für </a:t>
            </a:r>
            <a:r>
              <a:rPr lang="de-DE" i="1" dirty="0"/>
              <a:t>N </a:t>
            </a:r>
            <a:r>
              <a:rPr lang="de-DE" dirty="0"/>
              <a:t>=8</a:t>
            </a:r>
          </a:p>
          <a:p>
            <a:pPr marL="457200" lvl="1" indent="0">
              <a:buNone/>
            </a:pPr>
            <a:r>
              <a:rPr lang="de-DE" dirty="0"/>
              <a:t>− Für große </a:t>
            </a:r>
            <a:r>
              <a:rPr lang="de-DE" i="1" dirty="0"/>
              <a:t>N </a:t>
            </a:r>
            <a:r>
              <a:rPr lang="de-DE" dirty="0"/>
              <a:t>sehr empfindlich für Ausreißer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221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134FE-ADD0-ADF2-A3AE-5F073B2A0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911A6-DCE9-CD21-A0F6-440233309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AB235-FC02-9A05-55CC-3C2AF4331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Maximalabstand</a:t>
            </a:r>
            <a:endParaRPr lang="en-US" dirty="0"/>
          </a:p>
          <a:p>
            <a:r>
              <a:rPr lang="en-US" dirty="0" err="1"/>
              <a:t>Ohne</a:t>
            </a:r>
            <a:r>
              <a:rPr lang="en-US" dirty="0"/>
              <a:t> </a:t>
            </a:r>
            <a:r>
              <a:rPr lang="en-US" dirty="0" err="1"/>
              <a:t>Extremwerte</a:t>
            </a:r>
            <a:endParaRPr lang="en-US" dirty="0"/>
          </a:p>
          <a:p>
            <a:r>
              <a:rPr lang="en-US" dirty="0" err="1"/>
              <a:t>Mittlere</a:t>
            </a:r>
            <a:r>
              <a:rPr lang="en-US" dirty="0"/>
              <a:t> 50%</a:t>
            </a:r>
          </a:p>
          <a:p>
            <a:pPr marL="457200" lvl="1" indent="0">
              <a:buNone/>
            </a:pPr>
            <a:r>
              <a:rPr lang="de-DE" dirty="0"/>
              <a:t>+ Geringe Empfindlichkeit für Ausreißer</a:t>
            </a:r>
          </a:p>
          <a:p>
            <a:pPr marL="457200" lvl="1" indent="0">
              <a:buNone/>
            </a:pPr>
            <a:r>
              <a:rPr lang="de-DE" dirty="0"/>
              <a:t>− Bestimmung der Anzahl der ausgeschlossenen Extremwertepaaren ist manchmal schwierig</a:t>
            </a:r>
          </a:p>
          <a:p>
            <a:pPr marL="457200" lvl="1" indent="0">
              <a:buNone/>
            </a:pPr>
            <a:r>
              <a:rPr lang="de-DE" dirty="0"/>
              <a:t>− Die Hälfte der Messwerte wird nicht “benötigt”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44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CE6BB-0E8A-524E-34D4-7F20060A2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C0230-32BC-6C34-DCC1-1110B90B4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4A1A1-2393-1384-7183-3C9D936F6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Maximalabstand</a:t>
            </a:r>
            <a:endParaRPr lang="en-US" dirty="0"/>
          </a:p>
          <a:p>
            <a:r>
              <a:rPr lang="en-US" dirty="0" err="1"/>
              <a:t>Ohne</a:t>
            </a:r>
            <a:r>
              <a:rPr lang="en-US" dirty="0"/>
              <a:t> </a:t>
            </a:r>
            <a:r>
              <a:rPr lang="en-US" dirty="0" err="1"/>
              <a:t>Extremwerte</a:t>
            </a:r>
            <a:endParaRPr lang="en-US" dirty="0"/>
          </a:p>
          <a:p>
            <a:r>
              <a:rPr lang="en-US" dirty="0" err="1"/>
              <a:t>Mittlere</a:t>
            </a:r>
            <a:r>
              <a:rPr lang="en-US" dirty="0"/>
              <a:t> 50%</a:t>
            </a:r>
          </a:p>
          <a:p>
            <a:r>
              <a:rPr lang="en-US" dirty="0"/>
              <a:t>MAD</a:t>
            </a:r>
          </a:p>
          <a:p>
            <a:pPr marL="457200" lvl="1" indent="0">
              <a:buNone/>
            </a:pPr>
            <a:r>
              <a:rPr lang="de-DE" dirty="0"/>
              <a:t>+ Alle Messwerte werden berücksichtigt</a:t>
            </a:r>
          </a:p>
          <a:p>
            <a:pPr marL="457200" lvl="1" indent="0">
              <a:buNone/>
            </a:pPr>
            <a:r>
              <a:rPr lang="en-US" dirty="0"/>
              <a:t>+ </a:t>
            </a:r>
            <a:r>
              <a:rPr lang="en-US" dirty="0" err="1"/>
              <a:t>Mathematisch</a:t>
            </a:r>
            <a:r>
              <a:rPr lang="en-US" dirty="0"/>
              <a:t> nah am </a:t>
            </a:r>
            <a:r>
              <a:rPr lang="en-US" dirty="0" err="1"/>
              <a:t>Mittelwert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+ </a:t>
            </a:r>
            <a:r>
              <a:rPr lang="en-US" dirty="0" err="1"/>
              <a:t>Konzeptuell</a:t>
            </a:r>
            <a:r>
              <a:rPr lang="en-US" dirty="0"/>
              <a:t> </a:t>
            </a:r>
            <a:r>
              <a:rPr lang="en-US" dirty="0" err="1"/>
              <a:t>einfach</a:t>
            </a:r>
            <a:r>
              <a:rPr lang="en-US" dirty="0"/>
              <a:t> </a:t>
            </a:r>
            <a:r>
              <a:rPr lang="en-US" dirty="0" err="1"/>
              <a:t>zu</a:t>
            </a:r>
            <a:r>
              <a:rPr lang="en-US" dirty="0"/>
              <a:t> verstehen</a:t>
            </a:r>
          </a:p>
          <a:p>
            <a:pPr marL="457200" lvl="1" indent="0">
              <a:buNone/>
            </a:pPr>
            <a:r>
              <a:rPr lang="de-DE" dirty="0"/>
              <a:t>− Entspricht nicht dem wissenschaftlichen Standard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814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8FF5C-A592-7C3C-5C52-21FB5F5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F1BA-E9DB-7ED7-9E8F-1020B6EE2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E4357-BB71-2DD2-2C63-58C840063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Maximalabstand</a:t>
            </a:r>
            <a:endParaRPr lang="en-US" dirty="0"/>
          </a:p>
          <a:p>
            <a:r>
              <a:rPr lang="en-US" dirty="0" err="1"/>
              <a:t>Ohne</a:t>
            </a:r>
            <a:r>
              <a:rPr lang="en-US" dirty="0"/>
              <a:t> </a:t>
            </a:r>
            <a:r>
              <a:rPr lang="en-US" dirty="0" err="1"/>
              <a:t>Extremwerte</a:t>
            </a:r>
            <a:endParaRPr lang="en-US" dirty="0"/>
          </a:p>
          <a:p>
            <a:r>
              <a:rPr lang="en-US" dirty="0" err="1"/>
              <a:t>Mittlere</a:t>
            </a:r>
            <a:r>
              <a:rPr lang="en-US" dirty="0"/>
              <a:t> 50%</a:t>
            </a:r>
          </a:p>
          <a:p>
            <a:r>
              <a:rPr lang="en-US" dirty="0"/>
              <a:t>MAD</a:t>
            </a:r>
          </a:p>
          <a:p>
            <a:r>
              <a:rPr lang="en-US" dirty="0" err="1"/>
              <a:t>Standardabweichung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&gt; </a:t>
            </a:r>
            <a:r>
              <a:rPr lang="en-US" dirty="0" err="1"/>
              <a:t>Konzept</a:t>
            </a:r>
            <a:r>
              <a:rPr lang="en-US" dirty="0"/>
              <a:t>: </a:t>
            </a:r>
            <a:r>
              <a:rPr lang="en-US" dirty="0" err="1"/>
              <a:t>Normalverteilung</a:t>
            </a:r>
            <a:r>
              <a:rPr lang="en-US" dirty="0"/>
              <a:t> der </a:t>
            </a:r>
            <a:r>
              <a:rPr lang="en-US" dirty="0" err="1"/>
              <a:t>Messwerte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&gt; </a:t>
            </a:r>
            <a:r>
              <a:rPr lang="en-US" dirty="0" err="1"/>
              <a:t>Konzept</a:t>
            </a:r>
            <a:r>
              <a:rPr lang="en-US" dirty="0"/>
              <a:t>: </a:t>
            </a:r>
            <a:r>
              <a:rPr lang="en-US" dirty="0" err="1"/>
              <a:t>Wahrscheinlichkeitsdichtefunktion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+ Alle </a:t>
            </a:r>
            <a:r>
              <a:rPr lang="en-US" dirty="0" err="1"/>
              <a:t>Messwerte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 </a:t>
            </a:r>
            <a:r>
              <a:rPr lang="en-US" dirty="0" err="1"/>
              <a:t>betrachtet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+ </a:t>
            </a:r>
            <a:r>
              <a:rPr lang="en-US" dirty="0" err="1"/>
              <a:t>Entspricht</a:t>
            </a:r>
            <a:r>
              <a:rPr lang="en-US" dirty="0"/>
              <a:t> dem </a:t>
            </a:r>
            <a:r>
              <a:rPr lang="en-US" dirty="0" err="1"/>
              <a:t>wissenschaftlichen</a:t>
            </a:r>
            <a:r>
              <a:rPr lang="en-US" dirty="0"/>
              <a:t> Standard</a:t>
            </a:r>
          </a:p>
          <a:p>
            <a:pPr marL="457200" lvl="1" indent="0">
              <a:buNone/>
            </a:pPr>
            <a:r>
              <a:rPr lang="en-US" dirty="0"/>
              <a:t>− </a:t>
            </a:r>
            <a:r>
              <a:rPr lang="en-US" dirty="0" err="1"/>
              <a:t>Mathematisch</a:t>
            </a:r>
            <a:r>
              <a:rPr lang="en-US" dirty="0"/>
              <a:t> </a:t>
            </a:r>
            <a:r>
              <a:rPr lang="en-US" dirty="0" err="1"/>
              <a:t>komplex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856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9FD79-0ADA-F48F-7D43-3A2BCF510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B9405-1E0D-FABF-5CB9-68F8544A5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Didaktische </a:t>
            </a:r>
            <a:r>
              <a:rPr lang="de-DE" dirty="0" err="1"/>
              <a:t>Erkentnisse</a:t>
            </a:r>
            <a:r>
              <a:rPr lang="de-DE" dirty="0"/>
              <a:t> – Sequenzierung der Maße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539FF-C60E-DA13-1C2A-A39C3A866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Maximalabstand</a:t>
            </a:r>
            <a:endParaRPr lang="en-US" dirty="0"/>
          </a:p>
          <a:p>
            <a:r>
              <a:rPr lang="en-US" dirty="0" err="1"/>
              <a:t>Ohne</a:t>
            </a:r>
            <a:r>
              <a:rPr lang="en-US" dirty="0"/>
              <a:t> </a:t>
            </a:r>
            <a:r>
              <a:rPr lang="en-US" dirty="0" err="1"/>
              <a:t>Extremwerte</a:t>
            </a:r>
            <a:endParaRPr lang="en-US" dirty="0"/>
          </a:p>
          <a:p>
            <a:r>
              <a:rPr lang="en-US" dirty="0" err="1"/>
              <a:t>Mittlere</a:t>
            </a:r>
            <a:r>
              <a:rPr lang="en-US" dirty="0"/>
              <a:t> 50%</a:t>
            </a:r>
          </a:p>
          <a:p>
            <a:r>
              <a:rPr lang="en-US" dirty="0"/>
              <a:t>MAD</a:t>
            </a:r>
          </a:p>
          <a:p>
            <a:r>
              <a:rPr lang="en-US" dirty="0" err="1"/>
              <a:t>Standardabweichung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de-DE" dirty="0"/>
              <a:t>→ Unterschiedliche Maße können zu unterschiedlichen Schlussfolgerungen führen.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1354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2668B-33A6-1EB1-FC6A-A23E48717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Direkte</a:t>
            </a:r>
            <a:r>
              <a:rPr lang="en-US" dirty="0"/>
              <a:t> </a:t>
            </a:r>
            <a:r>
              <a:rPr lang="en-US" dirty="0" err="1"/>
              <a:t>Messung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71DF8-25CE-E71C-0BDE-C7951A749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66130" cy="4351338"/>
          </a:xfrm>
        </p:spPr>
        <p:txBody>
          <a:bodyPr/>
          <a:lstStyle/>
          <a:p>
            <a:r>
              <a:rPr lang="de-DE" dirty="0"/>
              <a:t>Was ist, wenn eine Größe nur ein mal gemessen wird?</a:t>
            </a:r>
          </a:p>
          <a:p>
            <a:r>
              <a:rPr lang="en-US" dirty="0" err="1"/>
              <a:t>Faustregel</a:t>
            </a:r>
            <a:endParaRPr lang="en-US" dirty="0"/>
          </a:p>
          <a:p>
            <a:r>
              <a:rPr lang="en-US" dirty="0" err="1"/>
              <a:t>Digitale</a:t>
            </a:r>
            <a:r>
              <a:rPr lang="en-US" dirty="0"/>
              <a:t> </a:t>
            </a:r>
            <a:r>
              <a:rPr lang="en-US" dirty="0" err="1"/>
              <a:t>Messgeräte</a:t>
            </a:r>
            <a:r>
              <a:rPr lang="en-US" dirty="0"/>
              <a:t>:</a:t>
            </a:r>
          </a:p>
          <a:p>
            <a:pPr lvl="1"/>
            <a:r>
              <a:rPr lang="de-DE" dirty="0"/>
              <a:t>Ableseunsicherheit ist ein ganzer Skalenteil</a:t>
            </a:r>
          </a:p>
          <a:p>
            <a:pPr lvl="1"/>
            <a:r>
              <a:rPr lang="en-US" i="1" dirty="0"/>
              <a:t>T </a:t>
            </a:r>
            <a:r>
              <a:rPr lang="en-US" dirty="0"/>
              <a:t>= (19 ± 1)°C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6A8BAD-AC2C-276D-1548-8FBB0823D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644" y="1607375"/>
            <a:ext cx="3151022" cy="421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52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538EC-E33C-F3E1-C165-803560A19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28C4A-0246-2B44-192B-37AA00B9B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Direkte</a:t>
            </a:r>
            <a:r>
              <a:rPr lang="en-US" dirty="0"/>
              <a:t> </a:t>
            </a:r>
            <a:r>
              <a:rPr lang="en-US" dirty="0" err="1"/>
              <a:t>Messung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FB38D-86DE-F593-CAEC-5C6857281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66130" cy="4351338"/>
          </a:xfrm>
        </p:spPr>
        <p:txBody>
          <a:bodyPr/>
          <a:lstStyle/>
          <a:p>
            <a:r>
              <a:rPr lang="de-DE" dirty="0"/>
              <a:t>Was ist, wenn eine Größe nur ein mal gemessen wird?</a:t>
            </a:r>
          </a:p>
          <a:p>
            <a:r>
              <a:rPr lang="en-US" dirty="0" err="1"/>
              <a:t>Faustregel</a:t>
            </a:r>
            <a:endParaRPr lang="en-US" dirty="0"/>
          </a:p>
          <a:p>
            <a:r>
              <a:rPr lang="en-US" dirty="0" err="1"/>
              <a:t>Digitale</a:t>
            </a:r>
            <a:r>
              <a:rPr lang="en-US" dirty="0"/>
              <a:t> </a:t>
            </a:r>
            <a:r>
              <a:rPr lang="en-US" dirty="0" err="1"/>
              <a:t>Messgeräte</a:t>
            </a:r>
            <a:r>
              <a:rPr lang="en-US" dirty="0"/>
              <a:t>:</a:t>
            </a:r>
          </a:p>
          <a:p>
            <a:pPr lvl="1"/>
            <a:r>
              <a:rPr lang="de-DE" dirty="0"/>
              <a:t>Ableseunsicherheit ist ein ganzer Skalenteil</a:t>
            </a:r>
          </a:p>
          <a:p>
            <a:r>
              <a:rPr lang="en-US" dirty="0" err="1"/>
              <a:t>Analoge</a:t>
            </a:r>
            <a:r>
              <a:rPr lang="en-US" dirty="0"/>
              <a:t> </a:t>
            </a:r>
            <a:r>
              <a:rPr lang="en-US" dirty="0" err="1"/>
              <a:t>Messgeräte</a:t>
            </a:r>
            <a:r>
              <a:rPr lang="en-US" dirty="0"/>
              <a:t>:</a:t>
            </a:r>
          </a:p>
          <a:p>
            <a:pPr lvl="1"/>
            <a:r>
              <a:rPr lang="de-DE" dirty="0"/>
              <a:t>Ableseunsicherheit ist ein halber Skalenteil</a:t>
            </a:r>
          </a:p>
          <a:p>
            <a:pPr lvl="1"/>
            <a:r>
              <a:rPr lang="en-US" i="1" dirty="0"/>
              <a:t>F </a:t>
            </a:r>
            <a:r>
              <a:rPr lang="en-US" dirty="0"/>
              <a:t>= (0</a:t>
            </a:r>
            <a:r>
              <a:rPr lang="en-US" i="1" dirty="0"/>
              <a:t>,</a:t>
            </a:r>
            <a:r>
              <a:rPr lang="en-US" dirty="0"/>
              <a:t>25 ± 0,05) 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CEC63A-88A5-2F1C-3A5E-6D217AB20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7303" y="1607375"/>
            <a:ext cx="3147703" cy="421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46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9BC37-7708-8422-2E37-B25BEDE7A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Verträglichkeit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4CFBA-88EA-5A53-6244-DF1077385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sz="5000" i="1" dirty="0"/>
          </a:p>
          <a:p>
            <a:pPr marL="0" indent="0">
              <a:buNone/>
            </a:pPr>
            <a:r>
              <a:rPr lang="de-DE" sz="5000" i="1" dirty="0"/>
              <a:t>“Die Werte sind schon sehr nah!”</a:t>
            </a:r>
          </a:p>
          <a:p>
            <a:pPr marL="0" indent="0">
              <a:buNone/>
            </a:pPr>
            <a:r>
              <a:rPr lang="en-US" i="1" dirty="0" err="1"/>
              <a:t>c</a:t>
            </a:r>
            <a:r>
              <a:rPr lang="en-US" baseline="-25000" dirty="0" err="1"/>
              <a:t>A</a:t>
            </a:r>
            <a:r>
              <a:rPr lang="en-US" dirty="0"/>
              <a:t> = 375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  <a:r>
              <a:rPr lang="en-US" dirty="0"/>
              <a:t> und </a:t>
            </a:r>
            <a:r>
              <a:rPr lang="en-US" i="1" dirty="0" err="1"/>
              <a:t>c</a:t>
            </a:r>
            <a:r>
              <a:rPr lang="en-US" baseline="-25000" dirty="0" err="1"/>
              <a:t>B</a:t>
            </a:r>
            <a:r>
              <a:rPr lang="en-US" dirty="0"/>
              <a:t> = 393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</a:p>
        </p:txBody>
      </p:sp>
    </p:spTree>
    <p:extLst>
      <p:ext uri="{BB962C8B-B14F-4D97-AF65-F5344CB8AC3E}">
        <p14:creationId xmlns:p14="http://schemas.microsoft.com/office/powerpoint/2010/main" val="4281193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974D3-C64B-D871-793A-08A125B07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205F8-FA68-B357-4D7A-8DFA499CE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Verträglichkeit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B72A4-33E2-F788-47EB-831344694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82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de-DE" i="1" dirty="0"/>
              <a:t>“Die Werte sind schon sehr nah!”</a:t>
            </a:r>
          </a:p>
          <a:p>
            <a:pPr marL="0" indent="0">
              <a:buNone/>
            </a:pPr>
            <a:r>
              <a:rPr lang="en-US" i="1" dirty="0" err="1"/>
              <a:t>c</a:t>
            </a:r>
            <a:r>
              <a:rPr lang="en-US" baseline="-25000" dirty="0" err="1"/>
              <a:t>A</a:t>
            </a:r>
            <a:r>
              <a:rPr lang="en-US" dirty="0"/>
              <a:t> = 375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  <a:r>
              <a:rPr lang="en-US" dirty="0"/>
              <a:t> und </a:t>
            </a:r>
            <a:r>
              <a:rPr lang="en-US" i="1" dirty="0" err="1"/>
              <a:t>c</a:t>
            </a:r>
            <a:r>
              <a:rPr lang="en-US" baseline="-25000" dirty="0" err="1"/>
              <a:t>B</a:t>
            </a:r>
            <a:r>
              <a:rPr lang="en-US" dirty="0"/>
              <a:t> = 393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</a:p>
          <a:p>
            <a:pPr marL="0" indent="0">
              <a:buNone/>
            </a:pPr>
            <a:r>
              <a:rPr lang="de-DE" dirty="0"/>
              <a:t>Wie lässt sich die Verträglichkeit der Daten zeigen?</a:t>
            </a:r>
          </a:p>
          <a:p>
            <a:pPr lvl="1"/>
            <a:r>
              <a:rPr lang="de-DE" dirty="0"/>
              <a:t>Die Unsicherheit eines Messergebnisses gibt einen Rahmen—Unsicherheitsintervall—an, innerhalb dessen Messwerte zu erwarten sind</a:t>
            </a:r>
            <a:endParaRPr lang="en-US" baseline="30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16D26D-4C16-3C6F-4A51-297187637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144" y="5358341"/>
            <a:ext cx="4405248" cy="149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84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0AB0F-2627-14F2-A3B9-B56284412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BC63E-C618-0211-32C3-D13AFFC7A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Verträglichkeit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33C55E-2ECD-CA04-32DC-1C1D39DC7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41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de-DE" i="1" dirty="0"/>
              <a:t>“Die Werte sind schon sehr nah!”</a:t>
            </a:r>
          </a:p>
          <a:p>
            <a:pPr marL="0" indent="0">
              <a:buNone/>
            </a:pPr>
            <a:r>
              <a:rPr lang="en-US" i="1" dirty="0" err="1"/>
              <a:t>c</a:t>
            </a:r>
            <a:r>
              <a:rPr lang="en-US" baseline="-25000" dirty="0" err="1"/>
              <a:t>A</a:t>
            </a:r>
            <a:r>
              <a:rPr lang="en-US" dirty="0"/>
              <a:t> = (375 ± 12)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  <a:r>
              <a:rPr lang="en-US" dirty="0"/>
              <a:t> und </a:t>
            </a:r>
            <a:r>
              <a:rPr lang="en-US" i="1" dirty="0" err="1"/>
              <a:t>c</a:t>
            </a:r>
            <a:r>
              <a:rPr lang="en-US" baseline="-25000" dirty="0" err="1"/>
              <a:t>B</a:t>
            </a:r>
            <a:r>
              <a:rPr lang="en-US" dirty="0"/>
              <a:t> = (393 ± 10)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</a:p>
          <a:p>
            <a:pPr marL="0" indent="0">
              <a:buNone/>
            </a:pPr>
            <a:r>
              <a:rPr lang="de-DE" dirty="0"/>
              <a:t>Wie lässt sich die Verträglichkeit der Daten zeigen?</a:t>
            </a:r>
          </a:p>
          <a:p>
            <a:pPr lvl="1"/>
            <a:r>
              <a:rPr lang="de-DE" dirty="0"/>
              <a:t>Die Unsicherheit eines Messergebnisses gibt einen Rahmen—Unsicherheitsintervall—an, innerhalb dessen Messwerte zu erwarten sind</a:t>
            </a:r>
            <a:endParaRPr lang="en-US" baseline="30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1822F-A5EF-BE3E-96A7-AA918DCD1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144" y="5358341"/>
            <a:ext cx="4405248" cy="149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7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26386-B5EF-3BB1-F32C-3664714D5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Warum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CC85F-E6BD-04CA-1511-CA023BE55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Eine </a:t>
            </a:r>
            <a:r>
              <a:rPr lang="en-US" dirty="0" err="1"/>
              <a:t>Messunsicherheit</a:t>
            </a:r>
            <a:r>
              <a:rPr lang="en-US" dirty="0"/>
              <a:t>:</a:t>
            </a:r>
          </a:p>
          <a:p>
            <a:pPr marL="457200" lvl="1" indent="0">
              <a:buNone/>
            </a:pPr>
            <a:r>
              <a:rPr lang="de-DE" dirty="0"/>
              <a:t>. . . ist eine Quantifizierung der Variabilität der Werte, die mit dem Ergebnis der Messung </a:t>
            </a:r>
            <a:r>
              <a:rPr lang="en-US" dirty="0" err="1"/>
              <a:t>verbunden</a:t>
            </a:r>
            <a:r>
              <a:rPr lang="en-US" dirty="0"/>
              <a:t> </a:t>
            </a:r>
            <a:r>
              <a:rPr lang="en-US" dirty="0" err="1"/>
              <a:t>sind</a:t>
            </a:r>
            <a:endParaRPr lang="en-US" dirty="0"/>
          </a:p>
          <a:p>
            <a:pPr marL="457200" lvl="1" indent="0">
              <a:buNone/>
            </a:pPr>
            <a:r>
              <a:rPr lang="de-DE" dirty="0"/>
              <a:t>. . . ist somit ein Indikator für die Qualität der Daten</a:t>
            </a:r>
          </a:p>
          <a:p>
            <a:pPr marL="457200" lvl="1" indent="0">
              <a:buNone/>
            </a:pPr>
            <a:r>
              <a:rPr lang="de-DE" dirty="0"/>
              <a:t>. . . zeigt die Präzision eines Messergebnis</a:t>
            </a:r>
          </a:p>
          <a:p>
            <a:pPr marL="457200" lvl="1" indent="0">
              <a:buNone/>
            </a:pPr>
            <a:r>
              <a:rPr lang="de-DE" dirty="0"/>
              <a:t>. . . ist ein integraler Bestandteil eines Messergebnis</a:t>
            </a:r>
          </a:p>
          <a:p>
            <a:pPr marL="457200" lvl="1" indent="0">
              <a:buNone/>
            </a:pPr>
            <a:r>
              <a:rPr lang="de-DE" dirty="0"/>
              <a:t>. . . ermöglicht es Messergebnisse zu vergleichen</a:t>
            </a:r>
          </a:p>
          <a:p>
            <a:pPr marL="457200" lvl="1" indent="0">
              <a:buNone/>
            </a:pPr>
            <a:r>
              <a:rPr lang="de-DE" dirty="0"/>
              <a:t>. . . ermöglicht das Testen von Modellen/Hypothesen</a:t>
            </a:r>
          </a:p>
          <a:p>
            <a:r>
              <a:rPr lang="de-DE" dirty="0"/>
              <a:t>Das Verständnis der Messunsicherheit fördert grundlegend die </a:t>
            </a:r>
            <a:r>
              <a:rPr lang="de-DE" i="1" dirty="0" err="1"/>
              <a:t>scientific</a:t>
            </a:r>
            <a:r>
              <a:rPr lang="de-DE" i="1" dirty="0"/>
              <a:t> </a:t>
            </a:r>
            <a:r>
              <a:rPr lang="de-DE" i="1" dirty="0" err="1"/>
              <a:t>literacy</a:t>
            </a:r>
            <a:r>
              <a:rPr lang="de-DE" i="1" dirty="0"/>
              <a:t> </a:t>
            </a:r>
            <a:r>
              <a:rPr lang="de-DE" dirty="0"/>
              <a:t>und das</a:t>
            </a:r>
          </a:p>
          <a:p>
            <a:r>
              <a:rPr lang="de-DE" dirty="0"/>
              <a:t>Verständnis der Natur der Naturwissenschaften.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215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EF7FA-8A33-09C0-157E-C080BEB6E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13C8E-4D43-1182-DFF2-0D2B81AD2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Verträglichkeit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023A7-9A55-D115-F4CE-EAA5AF564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41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de-DE" i="1" dirty="0"/>
              <a:t>“Die Werte sind schon sehr nah!”</a:t>
            </a:r>
          </a:p>
          <a:p>
            <a:pPr marL="0" indent="0">
              <a:buNone/>
            </a:pPr>
            <a:r>
              <a:rPr lang="en-US" i="1" dirty="0" err="1"/>
              <a:t>c</a:t>
            </a:r>
            <a:r>
              <a:rPr lang="en-US" baseline="-25000" dirty="0" err="1"/>
              <a:t>A</a:t>
            </a:r>
            <a:r>
              <a:rPr lang="en-US" dirty="0"/>
              <a:t> = (375 ± 12)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  <a:r>
              <a:rPr lang="en-US" dirty="0"/>
              <a:t> und </a:t>
            </a:r>
            <a:r>
              <a:rPr lang="en-US" i="1" dirty="0" err="1"/>
              <a:t>c</a:t>
            </a:r>
            <a:r>
              <a:rPr lang="en-US" baseline="-25000" dirty="0" err="1"/>
              <a:t>B</a:t>
            </a:r>
            <a:r>
              <a:rPr lang="en-US" dirty="0"/>
              <a:t> = (393 ± 10) J kg</a:t>
            </a:r>
            <a:r>
              <a:rPr lang="en-US" baseline="30000" dirty="0"/>
              <a:t>−1</a:t>
            </a:r>
            <a:r>
              <a:rPr lang="en-US" dirty="0"/>
              <a:t> K</a:t>
            </a:r>
            <a:r>
              <a:rPr lang="en-US" baseline="30000" dirty="0"/>
              <a:t>−1</a:t>
            </a:r>
          </a:p>
          <a:p>
            <a:pPr marL="0" indent="0">
              <a:buNone/>
            </a:pPr>
            <a:r>
              <a:rPr lang="de-DE" dirty="0"/>
              <a:t>Wie lässt sich die Verträglichkeit der Daten zeigen?</a:t>
            </a:r>
          </a:p>
          <a:p>
            <a:pPr lvl="1"/>
            <a:r>
              <a:rPr lang="de-DE" dirty="0"/>
              <a:t>Die Unsicherheit eines Messergebnisses gibt einen Rahmen—Unsicherheitsintervall—an, innerhalb dessen Messwerte zu erwarten sind</a:t>
            </a:r>
          </a:p>
          <a:p>
            <a:pPr lvl="1"/>
            <a:r>
              <a:rPr lang="de-DE" dirty="0"/>
              <a:t>Messwerte innerhalb dieses Bereichs sind daher nicht voneinander zu unterscheiden</a:t>
            </a:r>
          </a:p>
          <a:p>
            <a:pPr lvl="1"/>
            <a:r>
              <a:rPr lang="de-DE" dirty="0"/>
              <a:t>Messergebnisse dessen Unsicherheitsintervalle sich überschneiden sind daher verträglich</a:t>
            </a:r>
            <a:endParaRPr lang="en-US" baseline="30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D0B40-8F07-49D2-3E48-52CDCBE00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9144" y="5362458"/>
            <a:ext cx="4405248" cy="149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62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B1EA9-C955-A649-DD7B-29BEADF54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Ausgleichsgerade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3EB36-53D7-6BEE-B07A-F7BF95D9D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16986" cy="4351338"/>
          </a:xfrm>
        </p:spPr>
        <p:txBody>
          <a:bodyPr/>
          <a:lstStyle/>
          <a:p>
            <a:r>
              <a:rPr lang="en-US" dirty="0"/>
              <a:t>Strom und </a:t>
            </a:r>
            <a:r>
              <a:rPr lang="en-US" dirty="0" err="1"/>
              <a:t>Spannung</a:t>
            </a:r>
            <a:r>
              <a:rPr lang="en-US" dirty="0"/>
              <a:t> </a:t>
            </a:r>
            <a:r>
              <a:rPr lang="en-US" dirty="0" err="1"/>
              <a:t>eines</a:t>
            </a:r>
            <a:endParaRPr lang="en-US" dirty="0"/>
          </a:p>
          <a:p>
            <a:r>
              <a:rPr lang="en-US" dirty="0" err="1"/>
              <a:t>Widerstandes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 </a:t>
            </a:r>
            <a:r>
              <a:rPr lang="en-US" dirty="0" err="1"/>
              <a:t>gemessen</a:t>
            </a:r>
            <a:endParaRPr lang="en-US" dirty="0"/>
          </a:p>
          <a:p>
            <a:r>
              <a:rPr lang="de-DE" dirty="0"/>
              <a:t>Ziel ist die Bestimmung des </a:t>
            </a:r>
            <a:r>
              <a:rPr lang="en-US" dirty="0" err="1"/>
              <a:t>Widerstandswertes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3520F-BFD0-A72F-265D-CA65F2D85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378" y="1557859"/>
            <a:ext cx="6703522" cy="505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904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32208-0A95-59E1-D5A0-1F445BEC5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B68FF-2079-4844-D0C2-785DC43E0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Ausgleichsgerade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6497F-6276-7F59-F306-C080A79FF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16986" cy="4351338"/>
          </a:xfrm>
        </p:spPr>
        <p:txBody>
          <a:bodyPr>
            <a:normAutofit/>
          </a:bodyPr>
          <a:lstStyle/>
          <a:p>
            <a:r>
              <a:rPr lang="en-US" dirty="0"/>
              <a:t>Die </a:t>
            </a:r>
            <a:r>
              <a:rPr lang="en-US" dirty="0" err="1"/>
              <a:t>Unsicherheitsflächen</a:t>
            </a:r>
            <a:r>
              <a:rPr lang="en-US" dirty="0"/>
              <a:t> </a:t>
            </a:r>
            <a:r>
              <a:rPr lang="en-US" dirty="0" err="1"/>
              <a:t>bestätigen</a:t>
            </a:r>
            <a:r>
              <a:rPr lang="en-US" dirty="0"/>
              <a:t>, </a:t>
            </a:r>
            <a:r>
              <a:rPr lang="en-US" dirty="0" err="1"/>
              <a:t>dass</a:t>
            </a:r>
            <a:r>
              <a:rPr lang="en-US" dirty="0"/>
              <a:t> die </a:t>
            </a:r>
            <a:r>
              <a:rPr lang="en-US" dirty="0" err="1"/>
              <a:t>Ausgleichsgerade</a:t>
            </a:r>
            <a:r>
              <a:rPr lang="en-US" dirty="0"/>
              <a:t> </a:t>
            </a:r>
            <a:r>
              <a:rPr lang="en-US" dirty="0" err="1"/>
              <a:t>passt</a:t>
            </a:r>
            <a:endParaRPr lang="en-US" dirty="0"/>
          </a:p>
          <a:p>
            <a:r>
              <a:rPr lang="en-US" dirty="0"/>
              <a:t>Der </a:t>
            </a:r>
            <a:r>
              <a:rPr lang="en-US" dirty="0" err="1"/>
              <a:t>Widerstandswert</a:t>
            </a:r>
            <a:r>
              <a:rPr lang="en-US" dirty="0"/>
              <a:t>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i="1" dirty="0"/>
              <a:t>R</a:t>
            </a:r>
            <a:r>
              <a:rPr lang="en-US" dirty="0"/>
              <a:t>=96 </a:t>
            </a:r>
            <a:r>
              <a:rPr lang="el-GR" dirty="0"/>
              <a:t>Ω</a:t>
            </a:r>
          </a:p>
          <a:p>
            <a:r>
              <a:rPr lang="en-US" dirty="0"/>
              <a:t>Die </a:t>
            </a:r>
            <a:r>
              <a:rPr lang="en-US" dirty="0" err="1"/>
              <a:t>Unsicherheit</a:t>
            </a:r>
            <a:r>
              <a:rPr lang="en-US" dirty="0"/>
              <a:t> </a:t>
            </a:r>
            <a:r>
              <a:rPr lang="en-US" dirty="0" err="1"/>
              <a:t>kann</a:t>
            </a:r>
            <a:r>
              <a:rPr lang="en-US" dirty="0"/>
              <a:t> </a:t>
            </a:r>
            <a:r>
              <a:rPr lang="en-US" dirty="0" err="1"/>
              <a:t>statistisch</a:t>
            </a:r>
            <a:r>
              <a:rPr lang="en-US" dirty="0"/>
              <a:t> </a:t>
            </a:r>
            <a:r>
              <a:rPr lang="en-US" dirty="0" err="1"/>
              <a:t>bestimmt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: </a:t>
            </a:r>
            <a:r>
              <a:rPr lang="en-US" i="1" dirty="0"/>
              <a:t>R </a:t>
            </a:r>
            <a:r>
              <a:rPr lang="en-US" dirty="0"/>
              <a:t>= (96</a:t>
            </a:r>
            <a:r>
              <a:rPr lang="en-US" i="1" dirty="0"/>
              <a:t>,</a:t>
            </a:r>
            <a:r>
              <a:rPr lang="en-US" dirty="0"/>
              <a:t>3 ± 3,7) </a:t>
            </a:r>
            <a:r>
              <a:rPr lang="el-GR" dirty="0"/>
              <a:t>Ω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3F2DE6-0B88-7A7E-B778-06354D2A5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1378" y="1584916"/>
            <a:ext cx="6703522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27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123EE-8D47-998D-2539-56B7CFFC7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CED51-EFBA-2BDD-B6DB-F050CA734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Ausgleichsgerade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F291F-1E9B-1BD8-4F86-48E99B77E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16986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Reduktion</a:t>
            </a:r>
            <a:r>
              <a:rPr lang="en-US" dirty="0"/>
              <a:t>:</a:t>
            </a:r>
          </a:p>
          <a:p>
            <a:r>
              <a:rPr lang="de-DE" dirty="0"/>
              <a:t>Leg die steilste und flachste </a:t>
            </a:r>
            <a:r>
              <a:rPr lang="en-US" dirty="0" err="1"/>
              <a:t>Ausgleichsgerade</a:t>
            </a:r>
            <a:r>
              <a:rPr lang="en-US" dirty="0"/>
              <a:t> an</a:t>
            </a:r>
          </a:p>
          <a:p>
            <a:r>
              <a:rPr lang="en-US" dirty="0"/>
              <a:t>Aus den </a:t>
            </a:r>
            <a:r>
              <a:rPr lang="en-US" dirty="0" err="1"/>
              <a:t>jeweiligen</a:t>
            </a:r>
            <a:r>
              <a:rPr lang="en-US" dirty="0"/>
              <a:t> </a:t>
            </a:r>
            <a:r>
              <a:rPr lang="en-US" dirty="0" err="1"/>
              <a:t>Steigungen</a:t>
            </a:r>
            <a:r>
              <a:rPr lang="en-US" dirty="0"/>
              <a:t> </a:t>
            </a:r>
            <a:r>
              <a:rPr lang="en-US" dirty="0" err="1"/>
              <a:t>ergeben</a:t>
            </a:r>
            <a:r>
              <a:rPr lang="en-US" dirty="0"/>
              <a:t> </a:t>
            </a:r>
            <a:r>
              <a:rPr lang="en-US" dirty="0" err="1"/>
              <a:t>sich</a:t>
            </a:r>
            <a:r>
              <a:rPr lang="en-US" dirty="0"/>
              <a:t> die </a:t>
            </a:r>
            <a:r>
              <a:rPr lang="en-US" dirty="0" err="1"/>
              <a:t>Wiederstandswerte</a:t>
            </a:r>
            <a:r>
              <a:rPr lang="en-US" dirty="0"/>
              <a:t>: </a:t>
            </a:r>
            <a:r>
              <a:rPr lang="en-US" i="1" dirty="0" err="1"/>
              <a:t>R</a:t>
            </a:r>
            <a:r>
              <a:rPr lang="en-US" baseline="-25000" dirty="0" err="1"/>
              <a:t>min</a:t>
            </a:r>
            <a:r>
              <a:rPr lang="en-US" dirty="0"/>
              <a:t>=88</a:t>
            </a:r>
            <a:r>
              <a:rPr lang="el-GR" dirty="0"/>
              <a:t>Ω</a:t>
            </a:r>
            <a:r>
              <a:rPr lang="en-US" dirty="0"/>
              <a:t> und </a:t>
            </a:r>
            <a:r>
              <a:rPr lang="en-US" i="1" dirty="0" err="1"/>
              <a:t>R</a:t>
            </a:r>
            <a:r>
              <a:rPr lang="en-US" baseline="-25000" dirty="0" err="1"/>
              <a:t>max</a:t>
            </a:r>
            <a:r>
              <a:rPr lang="en-US" dirty="0"/>
              <a:t> = 103 </a:t>
            </a:r>
            <a:r>
              <a:rPr lang="el-GR" dirty="0"/>
              <a:t>Ω</a:t>
            </a:r>
          </a:p>
          <a:p>
            <a:r>
              <a:rPr lang="de-DE" dirty="0"/>
              <a:t>Die Unsicherheit beträgt somit: </a:t>
            </a:r>
            <a:r>
              <a:rPr lang="en-US" i="1" dirty="0" err="1"/>
              <a:t>u</a:t>
            </a:r>
            <a:r>
              <a:rPr lang="en-US" i="1" baseline="-25000" dirty="0" err="1"/>
              <a:t>R</a:t>
            </a:r>
            <a:r>
              <a:rPr lang="en-US" i="1" dirty="0"/>
              <a:t> </a:t>
            </a:r>
            <a:r>
              <a:rPr lang="en-US" dirty="0"/>
              <a:t>= 8 </a:t>
            </a:r>
            <a:r>
              <a:rPr lang="el-GR" dirty="0"/>
              <a:t>Ω</a:t>
            </a:r>
          </a:p>
          <a:p>
            <a:r>
              <a:rPr lang="en-US" dirty="0" err="1"/>
              <a:t>Messergebnis</a:t>
            </a:r>
            <a:r>
              <a:rPr lang="en-US" dirty="0"/>
              <a:t>: </a:t>
            </a:r>
            <a:r>
              <a:rPr lang="en-US" i="1" dirty="0"/>
              <a:t>R </a:t>
            </a:r>
            <a:r>
              <a:rPr lang="en-US" dirty="0"/>
              <a:t>= (96 ± 9) </a:t>
            </a:r>
            <a:r>
              <a:rPr lang="el-GR" dirty="0"/>
              <a:t>Ω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AFB081-D4BD-2BE0-8180-666CD0681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1378" y="1595680"/>
            <a:ext cx="6703522" cy="497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21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C951-C92F-65E4-7E54-0EA7B0E5B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Didaktische</a:t>
            </a:r>
            <a:r>
              <a:rPr lang="en-US" dirty="0"/>
              <a:t> </a:t>
            </a:r>
            <a:r>
              <a:rPr lang="en-US" dirty="0" err="1"/>
              <a:t>Erkentnisse</a:t>
            </a:r>
            <a:r>
              <a:rPr lang="en-US" dirty="0"/>
              <a:t> – </a:t>
            </a:r>
            <a:r>
              <a:rPr lang="en-US" dirty="0" err="1"/>
              <a:t>Fortpflanzung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6D446-D6D9-E287-531F-05D1D4C89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2668040"/>
          </a:xfrm>
        </p:spPr>
        <p:txBody>
          <a:bodyPr>
            <a:normAutofit fontScale="85000" lnSpcReduction="20000"/>
          </a:bodyPr>
          <a:lstStyle/>
          <a:p>
            <a:r>
              <a:rPr lang="de-DE" dirty="0"/>
              <a:t>Sie möchten eine Geschwindigkeit </a:t>
            </a:r>
            <a:r>
              <a:rPr lang="de-DE" i="1" dirty="0"/>
              <a:t>v </a:t>
            </a:r>
            <a:r>
              <a:rPr lang="de-DE" dirty="0"/>
              <a:t>bestimmen</a:t>
            </a:r>
          </a:p>
          <a:p>
            <a:r>
              <a:rPr lang="en-US" dirty="0"/>
              <a:t>Sie </a:t>
            </a:r>
            <a:r>
              <a:rPr lang="en-US" dirty="0" err="1"/>
              <a:t>messen</a:t>
            </a:r>
            <a:r>
              <a:rPr lang="en-US" dirty="0"/>
              <a:t>: </a:t>
            </a:r>
            <a:r>
              <a:rPr lang="en-US" i="1" dirty="0"/>
              <a:t>t </a:t>
            </a:r>
            <a:r>
              <a:rPr lang="en-US" dirty="0"/>
              <a:t>= (20 ± 1) s und </a:t>
            </a:r>
            <a:r>
              <a:rPr lang="en-US" i="1" dirty="0"/>
              <a:t>s</a:t>
            </a:r>
            <a:r>
              <a:rPr lang="en-US" dirty="0"/>
              <a:t> = (50,00 ± 0,50) m</a:t>
            </a:r>
          </a:p>
          <a:p>
            <a:r>
              <a:rPr lang="en-US" dirty="0"/>
              <a:t>Sie </a:t>
            </a:r>
            <a:r>
              <a:rPr lang="en-US" dirty="0" err="1"/>
              <a:t>berechnen</a:t>
            </a:r>
            <a:r>
              <a:rPr lang="en-US" dirty="0"/>
              <a:t>: </a:t>
            </a:r>
            <a:r>
              <a:rPr lang="en-US" i="1" dirty="0"/>
              <a:t>v</a:t>
            </a:r>
            <a:r>
              <a:rPr lang="en-US" dirty="0"/>
              <a:t> = </a:t>
            </a:r>
            <a:r>
              <a:rPr lang="en-US" i="1" dirty="0"/>
              <a:t>s / t</a:t>
            </a:r>
            <a:r>
              <a:rPr lang="en-US" dirty="0"/>
              <a:t> = 50,00 / 20 = 2,5 m s</a:t>
            </a:r>
            <a:r>
              <a:rPr lang="en-US" baseline="30000" dirty="0"/>
              <a:t>-1</a:t>
            </a:r>
          </a:p>
          <a:p>
            <a:r>
              <a:rPr lang="en-US" dirty="0"/>
              <a:t>Wie </a:t>
            </a:r>
            <a:r>
              <a:rPr lang="en-US" dirty="0" err="1"/>
              <a:t>bestimmen</a:t>
            </a:r>
            <a:r>
              <a:rPr lang="en-US" dirty="0"/>
              <a:t> Sie die </a:t>
            </a:r>
            <a:r>
              <a:rPr lang="en-US" dirty="0" err="1"/>
              <a:t>Unsicherheit</a:t>
            </a:r>
            <a:r>
              <a:rPr lang="en-US" dirty="0"/>
              <a:t> von </a:t>
            </a:r>
            <a:r>
              <a:rPr lang="en-US" i="1" dirty="0"/>
              <a:t>v</a:t>
            </a:r>
            <a:r>
              <a:rPr lang="en-US" dirty="0"/>
              <a:t>?</a:t>
            </a:r>
          </a:p>
          <a:p>
            <a:r>
              <a:rPr lang="en-US" dirty="0" err="1"/>
              <a:t>Gauß</a:t>
            </a:r>
            <a:r>
              <a:rPr lang="en-US" dirty="0"/>
              <a:t>: </a:t>
            </a:r>
            <a:r>
              <a:rPr lang="en-US" i="1" dirty="0"/>
              <a:t>v</a:t>
            </a:r>
            <a:r>
              <a:rPr lang="en-US" dirty="0"/>
              <a:t> = (2,50 ± 0,13) m s</a:t>
            </a:r>
            <a:r>
              <a:rPr lang="en-US" baseline="30000" dirty="0"/>
              <a:t>-1</a:t>
            </a:r>
          </a:p>
          <a:p>
            <a:r>
              <a:rPr lang="en-US" dirty="0" err="1"/>
              <a:t>Annäherung</a:t>
            </a:r>
            <a:r>
              <a:rPr lang="en-US" dirty="0"/>
              <a:t>: </a:t>
            </a:r>
            <a:r>
              <a:rPr lang="en-US" i="1" dirty="0"/>
              <a:t>v</a:t>
            </a:r>
            <a:r>
              <a:rPr lang="en-US" dirty="0"/>
              <a:t> = (2,50 ± 0,15) m s</a:t>
            </a:r>
            <a:r>
              <a:rPr lang="en-US" baseline="30000" dirty="0"/>
              <a:t>-1</a:t>
            </a:r>
            <a:endParaRPr lang="en-US" dirty="0"/>
          </a:p>
          <a:p>
            <a:r>
              <a:rPr lang="en-US" dirty="0"/>
              <a:t>Maximalabweichung: </a:t>
            </a:r>
            <a:r>
              <a:rPr lang="en-US" i="1" dirty="0"/>
              <a:t>v</a:t>
            </a:r>
            <a:r>
              <a:rPr lang="en-US" dirty="0"/>
              <a:t> = (2,50 ± 0,16) m s</a:t>
            </a:r>
            <a:r>
              <a:rPr lang="en-US" baseline="30000" dirty="0"/>
              <a:t>-1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40F2E7-1A01-DDDD-CC06-55673870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1543" y="4493666"/>
            <a:ext cx="7077374" cy="22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59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371D7-03A5-C39B-67E8-FC42D37C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Sachstrukturmodell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F83B8-9465-DC2C-6CE6-D2EAF1175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177125"/>
          </a:xfrm>
        </p:spPr>
        <p:txBody>
          <a:bodyPr>
            <a:normAutofit/>
          </a:bodyPr>
          <a:lstStyle/>
          <a:p>
            <a:r>
              <a:rPr lang="de-DE" dirty="0"/>
              <a:t>Sachstrukturmodell Messunsicherheiten für die Sekundarschule. </a:t>
            </a:r>
            <a:r>
              <a:rPr lang="de-DE" sz="1100" dirty="0"/>
              <a:t>(Hellwig, 2025)</a:t>
            </a:r>
          </a:p>
          <a:p>
            <a:r>
              <a:rPr lang="de-DE" dirty="0"/>
              <a:t>Vier Dimensionen, neun Konzepte (mit vielen Subkonzepten).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A03CE8-6273-43C9-079F-54C2D9D87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655" y="3002750"/>
            <a:ext cx="9430347" cy="385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459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25A09-0C54-7CBF-92CD-1B985F68C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Bildungsstandards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3D7EA-EB8C-6134-16B8-6FA43E1F9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Sek I; </a:t>
            </a:r>
            <a:r>
              <a:rPr lang="en-US" sz="1300" dirty="0" err="1"/>
              <a:t>Kultusministerkonferenz</a:t>
            </a:r>
            <a:r>
              <a:rPr lang="en-US" sz="1300" dirty="0"/>
              <a:t> (2024)</a:t>
            </a:r>
          </a:p>
          <a:p>
            <a:r>
              <a:rPr lang="de-DE" dirty="0"/>
              <a:t>E 3 Ergebnisse interpretieren und Erkenntnisprozesse reflektieren</a:t>
            </a:r>
          </a:p>
          <a:p>
            <a:r>
              <a:rPr lang="de-DE" dirty="0"/>
              <a:t>3.3 Die Lernenden interpretieren Messergebnisse unter Berücksichtigung von Messunsicherheiten und beschreiben Möglichkeiten zur Verbesserung des Messprozesses;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Sek II; </a:t>
            </a:r>
            <a:r>
              <a:rPr lang="en-US" sz="1300" dirty="0" err="1"/>
              <a:t>Kultusministerkonferenz</a:t>
            </a:r>
            <a:r>
              <a:rPr lang="en-US" sz="1300" dirty="0"/>
              <a:t> (2020)</a:t>
            </a:r>
          </a:p>
          <a:p>
            <a:r>
              <a:rPr lang="de-DE" dirty="0"/>
              <a:t>Im Bereich der Erkenntnisgewinnungskompetenz wird auf erhöhtem Anforderungsniveau vermehrt auf einen formalen Umgang mit Messunsicherheiten und auf die Reflexion über Vor- und Nachteile oder die Aussagekraft verschiedener Mess- und Auswertungsverfahren Wert </a:t>
            </a:r>
            <a:r>
              <a:rPr lang="en-US" dirty="0" err="1"/>
              <a:t>gelegt</a:t>
            </a:r>
            <a:r>
              <a:rPr lang="en-US" dirty="0"/>
              <a:t>.</a:t>
            </a:r>
          </a:p>
          <a:p>
            <a:r>
              <a:rPr lang="de-DE" dirty="0"/>
              <a:t>2.2.3 Erkenntnisprozesse und Ergebnisse interpretieren und reflektieren</a:t>
            </a:r>
          </a:p>
          <a:p>
            <a:r>
              <a:rPr lang="de-DE" dirty="0"/>
              <a:t>E 7 Die Lernenden berücksichtigen Messunsicherheiten und analysieren die Konsequenzen für </a:t>
            </a:r>
            <a:r>
              <a:rPr lang="en-US" dirty="0"/>
              <a:t>die Interpretation des </a:t>
            </a:r>
            <a:r>
              <a:rPr lang="en-US" dirty="0" err="1"/>
              <a:t>Ergebnisses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51191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6CF4C-2CDD-5918-B1B7-21310A805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und quantitative Daten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7C9C6-16FB-25DC-EB08-A5FF686A8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Zwei verschiedene Arten, mit Daten umzugehen. </a:t>
            </a:r>
            <a:r>
              <a:rPr lang="de-DE" sz="1000" dirty="0"/>
              <a:t>(Kok et al., 2025)</a:t>
            </a:r>
            <a:endParaRPr lang="en-US" sz="1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85E2D0-F711-2593-7D73-5EC222054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897" y="2975746"/>
            <a:ext cx="10391903" cy="34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447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146EA-3008-BB90-0528-05F8505F9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und quantitative Daten – </a:t>
            </a:r>
            <a:r>
              <a:rPr lang="en-US" dirty="0" err="1"/>
              <a:t>Beispiel</a:t>
            </a:r>
            <a:r>
              <a:rPr lang="en-US" dirty="0"/>
              <a:t>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2550F-5B67-CB49-C46F-264E99850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72918"/>
          </a:xfrm>
        </p:spPr>
        <p:txBody>
          <a:bodyPr>
            <a:normAutofit lnSpcReduction="10000"/>
          </a:bodyPr>
          <a:lstStyle/>
          <a:p>
            <a:r>
              <a:rPr lang="de-DE" dirty="0"/>
              <a:t>Die Bestimmung eines ohmschen Widerstandes und der Nachweis der Linearität von Stromstärke und Spannung ist ein beliebtes Schulexperiment, um das Ohm’sche Gesetz </a:t>
            </a:r>
            <a:r>
              <a:rPr lang="nb-NO" dirty="0"/>
              <a:t>deduktiv zu „überprüfen”. </a:t>
            </a:r>
            <a:r>
              <a:rPr lang="nb-NO" sz="1000" dirty="0"/>
              <a:t>(Kok et al., 2025)</a:t>
            </a:r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r>
              <a:rPr lang="en-US" dirty="0"/>
              <a:t>Experiment </a:t>
            </a:r>
            <a:r>
              <a:rPr lang="en-US" dirty="0" err="1"/>
              <a:t>misslungen</a:t>
            </a:r>
            <a:r>
              <a:rPr lang="en-US" dirty="0"/>
              <a:t>?</a:t>
            </a:r>
          </a:p>
          <a:p>
            <a:r>
              <a:rPr lang="en-US" dirty="0" err="1"/>
              <a:t>Qualitativer</a:t>
            </a:r>
            <a:r>
              <a:rPr lang="en-US" dirty="0"/>
              <a:t> </a:t>
            </a:r>
            <a:r>
              <a:rPr lang="en-US" dirty="0" err="1"/>
              <a:t>Umgang</a:t>
            </a:r>
            <a:r>
              <a:rPr lang="en-US" dirty="0"/>
              <a:t>!</a:t>
            </a:r>
            <a:endParaRPr lang="en-US" sz="1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2F20E5-7EEE-9509-F142-CC5097EC6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825" y="3094680"/>
            <a:ext cx="4764721" cy="248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393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37C44-1A1E-0F7A-CE27-7E0620D2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BF81E-2612-FC26-6FB1-DB0BDBC0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und quantitative Daten – </a:t>
            </a:r>
            <a:r>
              <a:rPr lang="en-US" dirty="0" err="1"/>
              <a:t>Beispiel</a:t>
            </a:r>
            <a:r>
              <a:rPr lang="en-US" dirty="0"/>
              <a:t> (2/3)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9CCEB-0A21-5DC6-C292-CD19CE3E1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72918"/>
          </a:xfrm>
        </p:spPr>
        <p:txBody>
          <a:bodyPr>
            <a:normAutofit/>
          </a:bodyPr>
          <a:lstStyle/>
          <a:p>
            <a:r>
              <a:rPr lang="de-DE" dirty="0"/>
              <a:t>Zusätzliche Daten mit einem 2. Widerstand aufnehmen.</a:t>
            </a:r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r>
              <a:rPr lang="de-DE" dirty="0"/>
              <a:t>Was ist jetzt die Schlussfolgerung?</a:t>
            </a:r>
            <a:endParaRPr lang="en-US" sz="1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05A786-198D-A1F4-190D-18EC800B3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8725" y="3029567"/>
            <a:ext cx="4764721" cy="234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73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72128-4863-D0B0-4751-E53B52F4C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EC48D0-309A-5845-8194-24551521F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935" y="2524972"/>
            <a:ext cx="7058239" cy="3262542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7E879A7-648B-BB51-C33D-FA77198BD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291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445D4-0393-2E66-C3D1-CCEE6D0B6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8539A-A966-D652-37DB-0FA1416A9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und quantitative Daten – </a:t>
            </a:r>
            <a:r>
              <a:rPr lang="en-US" dirty="0" err="1"/>
              <a:t>Beispiel</a:t>
            </a:r>
            <a:r>
              <a:rPr lang="en-US" dirty="0"/>
              <a:t>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41D86-1BD4-B993-4B9D-6D70A21A2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72918"/>
          </a:xfrm>
        </p:spPr>
        <p:txBody>
          <a:bodyPr>
            <a:normAutofit/>
          </a:bodyPr>
          <a:lstStyle/>
          <a:p>
            <a:r>
              <a:rPr lang="en-US" dirty="0" err="1"/>
              <a:t>Ohm’sche</a:t>
            </a:r>
            <a:r>
              <a:rPr lang="en-US" dirty="0"/>
              <a:t> </a:t>
            </a:r>
            <a:r>
              <a:rPr lang="en-US" dirty="0" err="1"/>
              <a:t>Gesetz</a:t>
            </a:r>
            <a:r>
              <a:rPr lang="en-US" dirty="0"/>
              <a:t> </a:t>
            </a:r>
            <a:r>
              <a:rPr lang="en-US" dirty="0" err="1"/>
              <a:t>deduktiv</a:t>
            </a:r>
            <a:r>
              <a:rPr lang="en-US" dirty="0"/>
              <a:t> </a:t>
            </a:r>
            <a:r>
              <a:rPr lang="en-US" dirty="0" err="1"/>
              <a:t>zeigen</a:t>
            </a:r>
            <a:r>
              <a:rPr lang="en-US" dirty="0"/>
              <a:t>?</a:t>
            </a:r>
          </a:p>
          <a:p>
            <a:r>
              <a:rPr lang="de-DE" dirty="0"/>
              <a:t>Übereinstimmungsmaß zwischen Fit und Theorie!</a:t>
            </a:r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endParaRPr lang="nb-NO" sz="1000" dirty="0"/>
          </a:p>
          <a:p>
            <a:r>
              <a:rPr lang="de-DE" dirty="0"/>
              <a:t>Was ist jetzt die Schlussfolgerung?</a:t>
            </a:r>
            <a:endParaRPr lang="en-US" sz="1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4776F2-4C53-CFC6-AD5E-7C33C72F7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4250" y="3029567"/>
            <a:ext cx="4573671" cy="234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083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F62F4-1A15-2731-8FFF-C86CB0961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Beispielexperiment</a:t>
            </a:r>
            <a:r>
              <a:rPr lang="en-US" dirty="0"/>
              <a:t>: </a:t>
            </a:r>
            <a:r>
              <a:rPr lang="en-US" dirty="0" err="1"/>
              <a:t>Fadenpendel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69108-208F-6ED2-C8E7-6A85757F2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Durchlesen des Laborberichts (siehe Datei: Laborbericht.docx und Grafikerzeugung.xlsx)</a:t>
            </a:r>
          </a:p>
          <a:p>
            <a:r>
              <a:rPr lang="en-US" dirty="0" err="1"/>
              <a:t>Diskutieren</a:t>
            </a:r>
            <a:r>
              <a:rPr lang="en-US" dirty="0"/>
              <a:t> des </a:t>
            </a:r>
            <a:r>
              <a:rPr lang="en-US" dirty="0" err="1"/>
              <a:t>Laborberichts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Erwartete</a:t>
            </a:r>
            <a:r>
              <a:rPr lang="en-US" dirty="0"/>
              <a:t> </a:t>
            </a:r>
            <a:r>
              <a:rPr lang="en-US" dirty="0" err="1"/>
              <a:t>Schwierigkeiten</a:t>
            </a:r>
            <a:endParaRPr lang="en-US" dirty="0"/>
          </a:p>
          <a:p>
            <a:pPr lvl="1"/>
            <a:r>
              <a:rPr lang="en-US" dirty="0" err="1"/>
              <a:t>Notwendige</a:t>
            </a:r>
            <a:r>
              <a:rPr lang="en-US" dirty="0"/>
              <a:t> </a:t>
            </a:r>
            <a:r>
              <a:rPr lang="en-US" dirty="0" err="1"/>
              <a:t>Voraussetzungen</a:t>
            </a:r>
            <a:endParaRPr lang="en-US" dirty="0"/>
          </a:p>
          <a:p>
            <a:pPr lvl="1"/>
            <a:r>
              <a:rPr lang="en-US" dirty="0"/>
              <a:t>. . .</a:t>
            </a:r>
          </a:p>
        </p:txBody>
      </p:sp>
    </p:spTree>
    <p:extLst>
      <p:ext uri="{BB962C8B-B14F-4D97-AF65-F5344CB8AC3E}">
        <p14:creationId xmlns:p14="http://schemas.microsoft.com/office/powerpoint/2010/main" val="36395512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3F409E-FEFA-7783-8CD0-437F0BAC5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7388" y="4987955"/>
            <a:ext cx="7513329" cy="18425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01A25-B42C-0929-BE91-2436654A5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Nächste</a:t>
            </a:r>
            <a:r>
              <a:rPr lang="en-US" dirty="0"/>
              <a:t> </a:t>
            </a:r>
            <a:r>
              <a:rPr lang="en-US" dirty="0" err="1"/>
              <a:t>Woche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9AACE-6F07-C45B-4553-1458D30FC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1527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Unterrichtstunde</a:t>
            </a:r>
            <a:r>
              <a:rPr lang="en-US" dirty="0"/>
              <a:t> </a:t>
            </a:r>
            <a:r>
              <a:rPr lang="en-US" dirty="0" err="1"/>
              <a:t>Planen</a:t>
            </a:r>
            <a:endParaRPr lang="en-US" dirty="0"/>
          </a:p>
          <a:p>
            <a:pPr lvl="1"/>
            <a:r>
              <a:rPr lang="en-US" dirty="0" err="1"/>
              <a:t>Welche</a:t>
            </a:r>
            <a:r>
              <a:rPr lang="en-US" dirty="0"/>
              <a:t> </a:t>
            </a:r>
            <a:r>
              <a:rPr lang="en-US" dirty="0" err="1"/>
              <a:t>Themen</a:t>
            </a:r>
            <a:r>
              <a:rPr lang="en-US" dirty="0"/>
              <a:t> </a:t>
            </a:r>
            <a:r>
              <a:rPr lang="en-US" dirty="0" err="1"/>
              <a:t>stehen</a:t>
            </a:r>
            <a:r>
              <a:rPr lang="en-US" dirty="0"/>
              <a:t> an?</a:t>
            </a:r>
          </a:p>
          <a:p>
            <a:pPr lvl="1"/>
            <a:r>
              <a:rPr lang="en-US" dirty="0" err="1"/>
              <a:t>Welche</a:t>
            </a:r>
            <a:r>
              <a:rPr lang="en-US" dirty="0"/>
              <a:t> </a:t>
            </a:r>
            <a:r>
              <a:rPr lang="en-US" dirty="0" err="1"/>
              <a:t>Experimente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 </a:t>
            </a:r>
            <a:r>
              <a:rPr lang="en-US" dirty="0" err="1"/>
              <a:t>geplant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Wie </a:t>
            </a:r>
            <a:r>
              <a:rPr lang="en-US" dirty="0" err="1"/>
              <a:t>können</a:t>
            </a:r>
            <a:r>
              <a:rPr lang="en-US" dirty="0"/>
              <a:t> </a:t>
            </a:r>
            <a:r>
              <a:rPr lang="en-US" dirty="0" err="1"/>
              <a:t>Messunsicherheiten</a:t>
            </a:r>
            <a:r>
              <a:rPr lang="en-US" dirty="0"/>
              <a:t> </a:t>
            </a:r>
            <a:r>
              <a:rPr lang="en-US" dirty="0" err="1"/>
              <a:t>integriert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?</a:t>
            </a:r>
          </a:p>
          <a:p>
            <a:pPr lvl="1"/>
            <a:endParaRPr lang="en-US" dirty="0"/>
          </a:p>
          <a:p>
            <a:r>
              <a:rPr lang="en-US" dirty="0" err="1"/>
              <a:t>Weitere</a:t>
            </a:r>
            <a:r>
              <a:rPr lang="en-US" dirty="0"/>
              <a:t> </a:t>
            </a:r>
            <a:r>
              <a:rPr lang="en-US" dirty="0" err="1"/>
              <a:t>Ressourcen</a:t>
            </a:r>
            <a:r>
              <a:rPr lang="en-US" dirty="0"/>
              <a:t>:</a:t>
            </a:r>
          </a:p>
          <a:p>
            <a:pPr lvl="1"/>
            <a:r>
              <a:rPr lang="de-DE" dirty="0"/>
              <a:t>Digitale Lernumgebung: </a:t>
            </a:r>
            <a:r>
              <a:rPr lang="de-DE" dirty="0">
                <a:hlinkClick r:id="rId3"/>
              </a:rPr>
              <a:t>https://lernen.physik.hu-berlin.de/messunsicherheiten</a:t>
            </a:r>
            <a:endParaRPr lang="de-DE" dirty="0"/>
          </a:p>
          <a:p>
            <a:pPr lvl="1"/>
            <a:r>
              <a:rPr lang="de-DE" dirty="0"/>
              <a:t>Digitales Handbuch: </a:t>
            </a:r>
            <a:r>
              <a:rPr lang="de-DE" dirty="0">
                <a:hlinkClick r:id="rId4"/>
              </a:rPr>
              <a:t>https://lernen.physik.hu-berlin.de/Handbuch_MU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Website: Daten teilen: </a:t>
            </a:r>
            <a:r>
              <a:rPr lang="de-DE" dirty="0">
                <a:hlinkClick r:id="rId5"/>
              </a:rPr>
              <a:t>https://lernen.physik.hu-berlin.de/daten_teilen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Sammelband Messunsicherheiten: </a:t>
            </a:r>
            <a:r>
              <a:rPr lang="de-DE" dirty="0">
                <a:hlinkClick r:id="rId6"/>
              </a:rPr>
              <a:t>https://doi.org/10.14279/depositonce-21608</a:t>
            </a:r>
            <a:r>
              <a:rPr lang="de-DE" dirty="0"/>
              <a:t> </a:t>
            </a:r>
          </a:p>
          <a:p>
            <a:pPr marL="457200" lvl="1" indent="0" algn="ctr">
              <a:buNone/>
            </a:pPr>
            <a:endParaRPr lang="de-DE" sz="5000" dirty="0"/>
          </a:p>
          <a:p>
            <a:pPr marL="457200" lvl="1" indent="0">
              <a:buNone/>
            </a:pPr>
            <a:r>
              <a:rPr lang="de-DE" sz="5000" dirty="0"/>
              <a:t>FRAGEN?</a:t>
            </a:r>
            <a:endParaRPr lang="en-US" sz="5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0773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79F5D-CF49-9588-2D48-E15F8FCA1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Literatur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925E0-871C-379F-6B9C-79C83333D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Hellwig, J. (2025). Messunsicherheiten im Physikunterricht, B. </a:t>
            </a:r>
            <a:r>
              <a:rPr lang="de-DE" dirty="0" err="1"/>
              <a:t>Priemer</a:t>
            </a:r>
            <a:r>
              <a:rPr lang="de-DE" dirty="0"/>
              <a:t>, K. Kok (Hrsg.), </a:t>
            </a:r>
            <a:r>
              <a:rPr lang="de-DE" i="1" dirty="0"/>
              <a:t>Messunsicherheiten in Unterricht: was gehört überhaupt dazu? Ein Einführung eines Sachstrukturmodells </a:t>
            </a:r>
            <a:r>
              <a:rPr lang="de-DE" dirty="0"/>
              <a:t>(S.29—35)</a:t>
            </a:r>
            <a:r>
              <a:rPr lang="en-US" dirty="0"/>
              <a:t>.</a:t>
            </a:r>
          </a:p>
          <a:p>
            <a:r>
              <a:rPr lang="de-DE" dirty="0"/>
              <a:t>Kok, K. et al. (2025). Messunsicherheiten im Physikunterricht, B. </a:t>
            </a:r>
            <a:r>
              <a:rPr lang="de-DE" dirty="0" err="1"/>
              <a:t>Priemer</a:t>
            </a:r>
            <a:r>
              <a:rPr lang="de-DE" dirty="0"/>
              <a:t>, K. Kok (Hrsg.), </a:t>
            </a:r>
            <a:r>
              <a:rPr lang="de-DE" i="1" dirty="0"/>
              <a:t>Messdaten im Physikunterricht auswerten – wann sind Messunsicherheiten wichtig? </a:t>
            </a:r>
            <a:r>
              <a:rPr lang="de-DE" dirty="0"/>
              <a:t>(S.21—27)</a:t>
            </a:r>
            <a:r>
              <a:rPr lang="en-US" dirty="0"/>
              <a:t>.</a:t>
            </a:r>
          </a:p>
          <a:p>
            <a:r>
              <a:rPr lang="de-DE" dirty="0"/>
              <a:t>Kultusministerkonferenz (2020). Bildungsstandards im Fach Physik für die Allgemeine Hochschulreife.</a:t>
            </a:r>
          </a:p>
          <a:p>
            <a:r>
              <a:rPr lang="de-DE" dirty="0"/>
              <a:t>Kultusministerkonferenz (2024). Weiterentwickelte Bildungsstandards in den Naturwissenschaften für das </a:t>
            </a:r>
            <a:r>
              <a:rPr lang="en-US" dirty="0"/>
              <a:t>Fach </a:t>
            </a:r>
            <a:r>
              <a:rPr lang="en-US" dirty="0" err="1"/>
              <a:t>Physik</a:t>
            </a:r>
            <a:r>
              <a:rPr lang="en-US" dirty="0"/>
              <a:t> (MSA).</a:t>
            </a:r>
          </a:p>
        </p:txBody>
      </p:sp>
    </p:spTree>
    <p:extLst>
      <p:ext uri="{BB962C8B-B14F-4D97-AF65-F5344CB8AC3E}">
        <p14:creationId xmlns:p14="http://schemas.microsoft.com/office/powerpoint/2010/main" val="171046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DE3C5-F289-7FC3-921A-BB7E740FC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CB278-97A4-E1D6-08E5-D2DB47A3C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WDF: meistens normalverteilt (eher ungeeignet </a:t>
            </a:r>
            <a:r>
              <a:rPr lang="de-DE" dirty="0" err="1"/>
              <a:t>f¨ur</a:t>
            </a:r>
            <a:r>
              <a:rPr lang="de-DE" dirty="0"/>
              <a:t> die Sekundarschule!)</a:t>
            </a:r>
            <a:endParaRPr lang="en-US" dirty="0"/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5D31096A-D729-328B-290D-1D4AF6B23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705" y="2343167"/>
            <a:ext cx="7515441" cy="362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18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7D664-7A2A-6B1D-A8A9-7E74912CB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C3AD5-1AFD-B35E-EEA9-FBA923B99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64C139-A103-0D1C-74B8-E16C7FF101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5032375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en-US" dirty="0" err="1"/>
                  <a:t>Bestwert</a:t>
                </a:r>
                <a:r>
                  <a:rPr lang="en-US" dirty="0"/>
                  <a:t>: </a:t>
                </a:r>
                <a:r>
                  <a:rPr lang="en-US" dirty="0" err="1"/>
                  <a:t>Mittelwert</a:t>
                </a:r>
                <a:r>
                  <a:rPr lang="en-US" dirty="0"/>
                  <a:t> =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164C139-A103-0D1C-74B8-E16C7FF101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5032375"/>
              </a:xfrm>
              <a:blipFill>
                <a:blip r:embed="rId2"/>
                <a:stretch>
                  <a:fillRect l="-1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84038BD4-90B0-C9C3-7947-A40CFE88B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2705" y="2408466"/>
            <a:ext cx="7515441" cy="349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17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0D1D3-6CA2-829D-89EC-E081607DB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0504D-0198-365B-C195-8D08182D1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DE44B9E-9E25-17E8-08B0-6B28782E2F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5153339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en-US" dirty="0" err="1"/>
                  <a:t>Unsicherheit</a:t>
                </a:r>
                <a:r>
                  <a:rPr lang="en-US" dirty="0"/>
                  <a:t>: Std. </a:t>
                </a:r>
                <a:r>
                  <a:rPr lang="en-US" dirty="0" err="1"/>
                  <a:t>Abw</a:t>
                </a:r>
                <a:r>
                  <a:rPr lang="en-US" dirty="0"/>
                  <a:t>. =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den>
                        </m:f>
                        <m:nary>
                          <m:naryPr>
                            <m:chr m:val="∑"/>
                            <m:limLoc m:val="subSup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DE44B9E-9E25-17E8-08B0-6B28782E2F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5153339"/>
              </a:xfrm>
              <a:blipFill>
                <a:blip r:embed="rId2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64543B8C-A268-B2C7-879F-325301F9E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4472" y="2408466"/>
            <a:ext cx="7471907" cy="349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23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000A9-DEFA-D198-5C08-43347FF65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DD6D3-FEFE-8E89-6B79-AE58B9E78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368738C-0C48-A20F-B9E0-3BFB1CBE78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5153339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r>
                  <a:rPr lang="en-US" dirty="0" err="1"/>
                  <a:t>Unsicherheitsintervall</a:t>
                </a:r>
                <a:r>
                  <a:rPr lang="en-US" dirty="0"/>
                  <a:t>: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[</m:t>
                    </m:r>
                    <m:acc>
                      <m:accPr>
                        <m:chr m:val="̅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;</m:t>
                    </m:r>
                    <m:acc>
                      <m:accPr>
                        <m:chr m:val="̅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368738C-0C48-A20F-B9E0-3BFB1CBE78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5153339"/>
              </a:xfrm>
              <a:blipFill>
                <a:blip r:embed="rId2"/>
                <a:stretch>
                  <a:fillRect l="-1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E7BE5149-E6E0-E83E-51BD-EBF8AF510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4472" y="2430342"/>
            <a:ext cx="7471907" cy="345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45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1C81A-3CA8-6FE7-446D-304E05762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92615-3481-37BC-4A91-C855343F3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Begriffe</a:t>
            </a:r>
            <a:r>
              <a:rPr lang="en-US" dirty="0"/>
              <a:t> – </a:t>
            </a:r>
            <a:r>
              <a:rPr lang="en-US" dirty="0" err="1"/>
              <a:t>Messung</a:t>
            </a:r>
            <a:r>
              <a:rPr lang="en-US" dirty="0"/>
              <a:t> </a:t>
            </a:r>
            <a:r>
              <a:rPr lang="en-US" dirty="0" err="1"/>
              <a:t>Fallbeschleunigung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2F3BB-B28D-72FD-7321-852DF37B8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15333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en-US" dirty="0" err="1"/>
              <a:t>Messergebnis</a:t>
            </a:r>
            <a:r>
              <a:rPr lang="en-US" dirty="0"/>
              <a:t> = </a:t>
            </a:r>
            <a:r>
              <a:rPr lang="en-US" dirty="0" err="1"/>
              <a:t>Bestwert</a:t>
            </a:r>
            <a:r>
              <a:rPr lang="en-US" dirty="0"/>
              <a:t> ± </a:t>
            </a:r>
            <a:r>
              <a:rPr lang="en-US" dirty="0" err="1"/>
              <a:t>Unsicherheit</a:t>
            </a:r>
            <a:endParaRPr lang="en-US" dirty="0"/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E820BE91-19A7-966C-0771-89C4B83D5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4472" y="2434710"/>
            <a:ext cx="7471907" cy="344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02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1659</Words>
  <Application>Microsoft Office PowerPoint</Application>
  <PresentationFormat>Widescreen</PresentationFormat>
  <Paragraphs>379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Calibri Light</vt:lpstr>
      <vt:lpstr>Cambria Math</vt:lpstr>
      <vt:lpstr>Office Theme</vt:lpstr>
      <vt:lpstr>Messunsicherheiten im Physikunterricht thematisieren </vt:lpstr>
      <vt:lpstr>Ablauf</vt:lpstr>
      <vt:lpstr>Warum Messunsicherheiten?</vt:lpstr>
      <vt:lpstr>Begriffe – Messung Fallbeschleunigung</vt:lpstr>
      <vt:lpstr>Begriffe – Messung Fallbeschleunigung</vt:lpstr>
      <vt:lpstr>Begriffe – Messung Fallbeschleunigung</vt:lpstr>
      <vt:lpstr>Begriffe – Messung Fallbeschleunigung</vt:lpstr>
      <vt:lpstr>Begriffe – Messung Fallbeschleunigung</vt:lpstr>
      <vt:lpstr>Begriffe – Messung Fallbeschleunigung</vt:lpstr>
      <vt:lpstr>Begriffe – Messung Fallbeschleunigung</vt:lpstr>
      <vt:lpstr>Begriffe – Messung Fallbeschleunigung</vt:lpstr>
      <vt:lpstr>Didaktische Erkentnisse – Alltagsvorstellungen</vt:lpstr>
      <vt:lpstr>Didaktische Erkentnisse – Alternative Unsicherheitsmaße</vt:lpstr>
      <vt:lpstr>Didaktische Erkentnisse – Alternative Unsicherheitsmaße</vt:lpstr>
      <vt:lpstr>Didaktische Erkentnisse – Alternative Unsicherheitsmaße</vt:lpstr>
      <vt:lpstr>Didaktische Erkentnisse – Alternative Unsicherheitsmaße</vt:lpstr>
      <vt:lpstr>Didaktische Erkentnisse – Alternative Unsicherheitsmaße</vt:lpstr>
      <vt:lpstr>Didaktische Erkentnisse – Alternative Unsicherheitsmaße</vt:lpstr>
      <vt:lpstr>Didaktische Erkentnisse – Sequenzierung der Maße</vt:lpstr>
      <vt:lpstr>Didaktische Erkentnisse – Sequenzierung der Maße</vt:lpstr>
      <vt:lpstr>Didaktische Erkentnisse – Sequenzierung der Maße</vt:lpstr>
      <vt:lpstr>Didaktische Erkentnisse – Sequenzierung der Maße</vt:lpstr>
      <vt:lpstr>Didaktische Erkentnisse – Sequenzierung der Maße</vt:lpstr>
      <vt:lpstr>Didaktische Erkentnisse – Sequenzierung der Maße</vt:lpstr>
      <vt:lpstr>Didaktische Erkentnisse – Direkte Messung</vt:lpstr>
      <vt:lpstr>Didaktische Erkentnisse – Direkte Messung</vt:lpstr>
      <vt:lpstr>Didaktische Erkentnisse – Verträglichkeit</vt:lpstr>
      <vt:lpstr>Didaktische Erkentnisse – Verträglichkeit</vt:lpstr>
      <vt:lpstr>Didaktische Erkentnisse – Verträglichkeit</vt:lpstr>
      <vt:lpstr>Didaktische Erkentnisse – Verträglichkeit</vt:lpstr>
      <vt:lpstr>Didaktische Erkentnisse – Ausgleichsgerade</vt:lpstr>
      <vt:lpstr>Didaktische Erkentnisse – Ausgleichsgerade</vt:lpstr>
      <vt:lpstr>Didaktische Erkentnisse – Ausgleichsgerade</vt:lpstr>
      <vt:lpstr>Didaktische Erkentnisse – Fortpflanzung</vt:lpstr>
      <vt:lpstr>Sachstrukturmodell Messunsicherheiten</vt:lpstr>
      <vt:lpstr>Bildungsstandards</vt:lpstr>
      <vt:lpstr>Qualitative und quantitative Daten</vt:lpstr>
      <vt:lpstr>Qualitative und quantitative Daten – Beispiel (1/3)</vt:lpstr>
      <vt:lpstr>Qualitative und quantitative Daten – Beispiel (2/3)</vt:lpstr>
      <vt:lpstr>Qualitative und quantitative Daten – Beispiel (3/3)</vt:lpstr>
      <vt:lpstr>Beispielexperiment: Fadenpendel</vt:lpstr>
      <vt:lpstr>Nächste Woche</vt:lpstr>
      <vt:lpstr>Literatur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Karel Kok</dc:creator>
  <cp:lastModifiedBy>Karel Kok</cp:lastModifiedBy>
  <cp:revision>8</cp:revision>
  <dcterms:created xsi:type="dcterms:W3CDTF">2025-07-11T10:58:19Z</dcterms:created>
  <dcterms:modified xsi:type="dcterms:W3CDTF">2025-07-25T09:37:02Z</dcterms:modified>
</cp:coreProperties>
</file>