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2" r:id="rId4"/>
    <p:sldId id="303" r:id="rId5"/>
    <p:sldId id="305" r:id="rId6"/>
    <p:sldId id="294" r:id="rId7"/>
    <p:sldId id="304" r:id="rId8"/>
    <p:sldId id="307" r:id="rId9"/>
    <p:sldId id="30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710FD-3553-9952-5B88-89F3122A6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CC3764-27BA-F876-0702-E40EB345B6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6433C-74F7-EF33-F129-03ECF7E28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CB7991-D595-95F6-EDFF-255572A05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6731C-9C43-759C-572D-9AE57EF99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2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130FE-9EAC-8B9B-9954-042E78674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6C8F4E-905B-6E26-904B-F8512949CC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58EAD-A096-716A-0B90-D239C59D4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E739E-2474-644C-F3A7-3C918728B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BE8F0-EAD5-F632-0410-49805E43E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80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0E01A8-7994-90E2-172D-CB22344DC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5BE53F-F675-BEAD-4E06-FF191F641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EE30F8-F8FA-994C-7352-6ECDEEF8F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5E03E-20DF-B086-4474-5BD4E23D0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B4B17-6E6A-F2A0-B0C9-4615F6EA1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7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071AA-F067-8C3A-FB6C-73098059C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9A372-ADC5-2083-13C4-832316092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DEA25-4D3F-CC97-4027-B2F892FE5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E9DB0E-B092-5B28-6316-C2D84ED8E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C9216-BA66-1B60-45D1-01CF65B82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487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86E57-9365-4C5C-65B3-0689F6837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CBBAB0-A48C-3F4E-47DE-5ADC159CA0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58533-9B40-927F-DAD6-2B849BAD9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9D57C-CFC7-E920-E49E-7CCBCA73A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C73DD-6710-AA36-D4EC-B5380F02E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632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2AF1F-1C18-1643-751E-46FFFF970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9A015C-4397-236D-B693-31700C0DAF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BF813F-5895-7FE5-319E-C0A82FCFFC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554A28-B040-5C0E-704A-45EFC12F4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3E74C-0B3B-09B7-DB37-47482F643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291724-BABC-5783-1EDE-42207F0D4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86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A9048-33E2-C915-12C5-045445BB4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2A6DF-6138-5F11-F89F-95D4357BC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ABA5D-D692-F9D8-1983-7D3F5D8B25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ED2-9BF7-FFD6-4B03-00F41E228D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B9F9C-6AB9-8321-5B7F-BFF5A9DD6D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E4AE68-C4B5-2A37-8D54-84C2E6079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49F09B-B6F0-FF31-E07F-6B8088B7C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253491-A85C-9A54-F1D8-FBC748258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68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01C9F-D6E0-2BB6-2DFF-92AFDB491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C059EB-D9F5-8625-F6A4-93FE65834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8071B7-41B3-3109-2A0D-1DBEEF097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442C5D-147B-1AF0-1A82-EF045831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246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D171C3-7951-8FA8-7C3F-345EEF619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5E0C40-37F0-7187-F456-C4BE30FC8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1E70E1-279D-53FE-0D4B-63F5E3DCD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06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381AA-ABC2-302E-A2E2-CD3AEAB3D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B542E-E98B-F49D-E3B0-D71CF6B2B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49706D-C2AF-FE12-4F11-B5732B7B0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9773D-C1C9-E1AE-2DB2-76CF82ECA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F6A8B-CA90-E760-F4C1-9A0604CC6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94D8BB-D5CD-9258-5285-9598C4993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419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7C051-E815-04EE-3CE0-3CAF1ACC3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B9F232-DF73-0FB8-CA3A-3A930281BE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8FE2D6-A71D-5DBA-FEBA-4BF1CF98DE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E27187-AA3B-32E2-7F51-0ABB4380C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1834A2-C4F9-9C4A-3AC1-7E93F210A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F4EF30-53C4-2F54-F9D8-D305E9EFC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22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61BDCC-5ACC-F12B-54D2-998400674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1BC710-DB2C-B3F1-60DC-C5EC12CB1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D443F-49E7-3AB9-FC0A-FF830D9A8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E6353-E149-5365-DD02-4D5AB2107C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5230A-EFBA-4D90-3162-0D25A98D0A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785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hyperlink" Target="https://lernen.physik.hu-berlin.de/daten_teile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lernen.physik.hu-berlin.de/messunsicherheite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doi.org/10.14279/depositonce-2160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4279/depositonce-21608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0D2A3-7041-B134-3D47-888E429A92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Messunsicherheiten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Physikunterricht</a:t>
            </a:r>
            <a:r>
              <a:rPr lang="en-US" dirty="0"/>
              <a:t> </a:t>
            </a:r>
            <a:r>
              <a:rPr lang="en-US" dirty="0" err="1"/>
              <a:t>thematisieren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40C45D-62A5-04DA-C216-02962FA194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2. </a:t>
            </a:r>
            <a:r>
              <a:rPr lang="en-US" dirty="0" err="1"/>
              <a:t>Präsenzveranstaltung</a:t>
            </a:r>
            <a:r>
              <a:rPr lang="en-US" dirty="0"/>
              <a:t> – Workshop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60D191-BA06-D9B7-C940-16912023F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551" y="4373111"/>
            <a:ext cx="6676897" cy="176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66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3B23A-16BD-2CEE-9FC9-28AAD2CA6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Ablauf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BB83D-C5A5-7D18-E3E8-FDDE6F62F7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Fragen</a:t>
            </a:r>
            <a:r>
              <a:rPr lang="en-US" dirty="0"/>
              <a:t> </a:t>
            </a:r>
            <a:r>
              <a:rPr lang="en-US" dirty="0" err="1"/>
              <a:t>vorab</a:t>
            </a:r>
            <a:endParaRPr lang="en-US" dirty="0"/>
          </a:p>
          <a:p>
            <a:r>
              <a:rPr lang="en-US" dirty="0"/>
              <a:t>Input</a:t>
            </a:r>
          </a:p>
          <a:p>
            <a:pPr lvl="1"/>
            <a:r>
              <a:rPr lang="en-US" dirty="0"/>
              <a:t>Daten </a:t>
            </a:r>
            <a:r>
              <a:rPr lang="en-US" dirty="0" err="1"/>
              <a:t>teilen</a:t>
            </a:r>
            <a:endParaRPr lang="en-US" dirty="0"/>
          </a:p>
          <a:p>
            <a:pPr lvl="1"/>
            <a:r>
              <a:rPr lang="en-US" dirty="0" err="1"/>
              <a:t>Digitale</a:t>
            </a:r>
            <a:r>
              <a:rPr lang="en-US" dirty="0"/>
              <a:t> </a:t>
            </a:r>
            <a:r>
              <a:rPr lang="en-US" dirty="0" err="1"/>
              <a:t>Lernumgebung</a:t>
            </a:r>
            <a:endParaRPr lang="en-US" dirty="0"/>
          </a:p>
          <a:p>
            <a:pPr lvl="1"/>
            <a:r>
              <a:rPr lang="en-US" dirty="0" err="1"/>
              <a:t>Sachstrukturmodell</a:t>
            </a:r>
            <a:endParaRPr lang="en-US" dirty="0"/>
          </a:p>
          <a:p>
            <a:r>
              <a:rPr lang="en-US" dirty="0" err="1"/>
              <a:t>Unterricht</a:t>
            </a:r>
            <a:r>
              <a:rPr lang="en-US" dirty="0"/>
              <a:t> </a:t>
            </a:r>
            <a:r>
              <a:rPr lang="en-US" dirty="0" err="1"/>
              <a:t>planen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891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A8C57-314D-CFCE-BE07-760FDD1EA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Webapplikation</a:t>
            </a:r>
            <a:r>
              <a:rPr lang="en-US" dirty="0"/>
              <a:t>: Daten </a:t>
            </a:r>
            <a:r>
              <a:rPr lang="en-US" dirty="0" err="1"/>
              <a:t>teilen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773ED-C878-1D1F-BDD7-B464EB9A9B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3492"/>
            <a:ext cx="10515600" cy="4351338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https://lernen.physik.hu-berlin.de/daten_teilen</a:t>
            </a:r>
            <a:r>
              <a:rPr lang="en-US" dirty="0"/>
              <a:t> </a:t>
            </a:r>
          </a:p>
          <a:p>
            <a:r>
              <a:rPr lang="de-DE" dirty="0"/>
              <a:t>Webapplikation: geräteunabhängig, DSVGO-konform, registrierungsfrei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F113DEB-2665-415F-CBD1-C03C0A728C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3" y="2819055"/>
            <a:ext cx="4269265" cy="28166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0EF2D0-52BA-B235-BFBE-2D934E90E9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78" y="3429000"/>
            <a:ext cx="4269267" cy="28166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AB47FD-C4A6-B95B-FF02-1E703F026C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209" y="3985098"/>
            <a:ext cx="4269266" cy="28166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7BD2F4-9FB4-0388-1BC3-CDBD836B31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891" y="2622548"/>
            <a:ext cx="4269266" cy="28166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53A592-7AEC-7B77-EEF1-B8CBF86323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289" y="3877885"/>
            <a:ext cx="4269266" cy="2816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85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54238-0DCE-EB69-925A-2F89E25DD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Digitale Lernumgebung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A7F3F9-DEEB-497B-E4CE-8B0A71669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0685"/>
            <a:ext cx="10515600" cy="4351338"/>
          </a:xfrm>
        </p:spPr>
        <p:txBody>
          <a:bodyPr/>
          <a:lstStyle/>
          <a:p>
            <a:r>
              <a:rPr lang="de-DE" dirty="0"/>
              <a:t>Digitale Lernumgebung für Klasse 8 – 11, Bearbeitung ca. 60 Min.</a:t>
            </a:r>
          </a:p>
          <a:p>
            <a:r>
              <a:rPr lang="de-DE" dirty="0"/>
              <a:t>Kurze Lernvideo (1–4 Min.) mit jeweils 2–4 Übungsaufgaben (mit Feedback)</a:t>
            </a:r>
          </a:p>
          <a:p>
            <a:r>
              <a:rPr lang="en-US" dirty="0">
                <a:hlinkClick r:id="rId2"/>
              </a:rPr>
              <a:t>https://lernen.physik.hu-berlin.de/messunsicherheiten/</a:t>
            </a:r>
            <a:r>
              <a:rPr lang="en-US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DB6789-F37B-6806-1ACF-A26F18792C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6" y="3291804"/>
            <a:ext cx="3769559" cy="29306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7D4BE6-6B65-CE4D-3123-BD03B42864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620" y="3738751"/>
            <a:ext cx="3769559" cy="29306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B03C23-8299-23A4-DDC3-DD5A1F27CC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750" y="3429000"/>
            <a:ext cx="3769559" cy="29306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8BEDA1-798E-23AB-3CB4-3FCA34FC10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393" y="3890468"/>
            <a:ext cx="3769559" cy="293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63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C6D39-F54C-EA1E-0F7F-11B78001B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Sammelband</a:t>
            </a:r>
            <a:r>
              <a:rPr lang="en-US" dirty="0"/>
              <a:t> </a:t>
            </a:r>
            <a:r>
              <a:rPr lang="en-US" dirty="0" err="1"/>
              <a:t>Messunsicherheiten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98D58-A3AB-EBE7-AF07-56EAB6DDF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Kostenfrei</a:t>
            </a:r>
            <a:r>
              <a:rPr lang="en-US" dirty="0"/>
              <a:t> </a:t>
            </a:r>
            <a:r>
              <a:rPr lang="en-US" dirty="0" err="1"/>
              <a:t>erhältlich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https://doi.org/10.14279/depositonce-21608</a:t>
            </a:r>
            <a:r>
              <a:rPr lang="en-US" dirty="0"/>
              <a:t> </a:t>
            </a:r>
            <a:r>
              <a:rPr lang="en-US" sz="800" dirty="0"/>
              <a:t>(Priemer und Kok, 2025)</a:t>
            </a: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C48A42-2858-8794-D78E-0352642B5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2977" y="2726798"/>
            <a:ext cx="2754918" cy="381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349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371D7-03A5-C39B-67E8-FC42D37C3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Sachstrukturmodell</a:t>
            </a:r>
            <a:r>
              <a:rPr lang="en-US" dirty="0"/>
              <a:t> </a:t>
            </a:r>
            <a:r>
              <a:rPr lang="en-US" dirty="0" err="1"/>
              <a:t>Messunsicherheiten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F83B8-9465-DC2C-6CE6-D2EAF1175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177125"/>
          </a:xfrm>
        </p:spPr>
        <p:txBody>
          <a:bodyPr>
            <a:normAutofit/>
          </a:bodyPr>
          <a:lstStyle/>
          <a:p>
            <a:r>
              <a:rPr lang="de-DE" dirty="0"/>
              <a:t>Sachstrukturmodell Messunsicherheiten für die Sekundarschule. </a:t>
            </a:r>
            <a:r>
              <a:rPr lang="de-DE" sz="1100" dirty="0"/>
              <a:t>(Hellwig, 2025)</a:t>
            </a:r>
          </a:p>
          <a:p>
            <a:r>
              <a:rPr lang="de-DE" dirty="0"/>
              <a:t>Vier Dimensionen, neun Konzepte (mit vielen Subkonzepten).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A03CE8-6273-43C9-079F-54C2D9D87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655" y="3002750"/>
            <a:ext cx="9430347" cy="385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945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61DE0D-C1D8-006F-1A68-205E5577C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65800" y="4798247"/>
            <a:ext cx="7758994" cy="19027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1785D1-9218-877D-5D3F-C1083F6D1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Unterricht</a:t>
            </a:r>
            <a:r>
              <a:rPr lang="en-US" dirty="0"/>
              <a:t> </a:t>
            </a:r>
            <a:r>
              <a:rPr lang="en-US" dirty="0" err="1"/>
              <a:t>planen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120F1-BB00-4570-A5CB-FE980DEA8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91989"/>
          </a:xfrm>
        </p:spPr>
        <p:txBody>
          <a:bodyPr>
            <a:normAutofit/>
          </a:bodyPr>
          <a:lstStyle/>
          <a:p>
            <a:r>
              <a:rPr lang="de-DE" dirty="0"/>
              <a:t>Integrieren von MU in ein bereits existierendes Experiment</a:t>
            </a:r>
          </a:p>
          <a:p>
            <a:r>
              <a:rPr lang="de-DE" dirty="0"/>
              <a:t>Lade den (vorläufigen) Entwurf am Ende des Workshops auf </a:t>
            </a:r>
            <a:r>
              <a:rPr lang="de-DE" dirty="0">
                <a:solidFill>
                  <a:srgbClr val="FF0000"/>
                </a:solidFill>
              </a:rPr>
              <a:t>[MOODLE]</a:t>
            </a:r>
            <a:r>
              <a:rPr lang="de-DE" dirty="0"/>
              <a:t> hoch.</a:t>
            </a:r>
          </a:p>
          <a:p>
            <a:r>
              <a:rPr lang="de-DE" dirty="0"/>
              <a:t>Termin für 2. Supportgespräch einplanen (am besten </a:t>
            </a:r>
            <a:r>
              <a:rPr lang="de-DE" i="1" dirty="0"/>
              <a:t>vor </a:t>
            </a:r>
            <a:r>
              <a:rPr lang="de-DE" dirty="0" err="1"/>
              <a:t>durchführung</a:t>
            </a:r>
            <a:r>
              <a:rPr lang="de-DE" dirty="0"/>
              <a:t> des Unterrichts)</a:t>
            </a:r>
          </a:p>
          <a:p>
            <a:pPr lvl="1"/>
            <a:r>
              <a:rPr lang="de-DE" dirty="0"/>
              <a:t>Beantwortung von Fragen und Unterrichtsentwurf besprechen</a:t>
            </a:r>
          </a:p>
          <a:p>
            <a:pPr lvl="1"/>
            <a:r>
              <a:rPr lang="en-US" dirty="0" err="1"/>
              <a:t>Erhebung</a:t>
            </a:r>
            <a:endParaRPr lang="en-US" dirty="0"/>
          </a:p>
          <a:p>
            <a:r>
              <a:rPr lang="de-DE" dirty="0"/>
              <a:t>Durchführung des Unterrichts </a:t>
            </a:r>
            <a:r>
              <a:rPr lang="de-DE" dirty="0">
                <a:solidFill>
                  <a:srgbClr val="FF0000"/>
                </a:solidFill>
              </a:rPr>
              <a:t>[</a:t>
            </a:r>
            <a:r>
              <a:rPr lang="de-DE" dirty="0" err="1">
                <a:solidFill>
                  <a:srgbClr val="FF0000"/>
                </a:solidFill>
              </a:rPr>
              <a:t>kw</a:t>
            </a:r>
            <a:r>
              <a:rPr lang="de-DE" dirty="0">
                <a:solidFill>
                  <a:srgbClr val="FF0000"/>
                </a:solidFill>
              </a:rPr>
              <a:t> 12–19]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34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3F409E-FEFA-7783-8CD0-437F0BAC5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6319" y="4085437"/>
            <a:ext cx="9207481" cy="22580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01A25-B42C-0929-BE91-2436654A5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Abschluss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9AACE-6F07-C45B-4553-1458D30FC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1527"/>
          </a:xfrm>
        </p:spPr>
        <p:txBody>
          <a:bodyPr>
            <a:normAutofit/>
          </a:bodyPr>
          <a:lstStyle/>
          <a:p>
            <a:r>
              <a:rPr lang="en-US" dirty="0" err="1"/>
              <a:t>Durchführung</a:t>
            </a:r>
            <a:r>
              <a:rPr lang="en-US" dirty="0"/>
              <a:t> von </a:t>
            </a:r>
            <a:r>
              <a:rPr lang="en-US" dirty="0" err="1"/>
              <a:t>Unterricht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[kw 12 – 19]</a:t>
            </a:r>
          </a:p>
          <a:p>
            <a:r>
              <a:rPr lang="en-US" dirty="0" err="1"/>
              <a:t>Nächstes</a:t>
            </a:r>
            <a:r>
              <a:rPr lang="en-US" dirty="0"/>
              <a:t> </a:t>
            </a:r>
            <a:r>
              <a:rPr lang="en-US" dirty="0" err="1"/>
              <a:t>Treffen</a:t>
            </a:r>
            <a:r>
              <a:rPr lang="en-US" dirty="0"/>
              <a:t>, </a:t>
            </a:r>
            <a:r>
              <a:rPr lang="en-US" dirty="0" err="1"/>
              <a:t>Reflexion</a:t>
            </a:r>
            <a:r>
              <a:rPr lang="en-US" dirty="0"/>
              <a:t> der </a:t>
            </a:r>
            <a:r>
              <a:rPr lang="en-US" dirty="0" err="1"/>
              <a:t>durchgeführten</a:t>
            </a:r>
            <a:r>
              <a:rPr lang="en-US" dirty="0"/>
              <a:t> </a:t>
            </a:r>
            <a:r>
              <a:rPr lang="en-US" dirty="0" err="1"/>
              <a:t>Unterrichtsstunden</a:t>
            </a:r>
            <a:endParaRPr lang="de-DE" dirty="0"/>
          </a:p>
          <a:p>
            <a:pPr marL="457200" lvl="1" indent="0" algn="ctr">
              <a:buNone/>
            </a:pPr>
            <a:endParaRPr lang="de-DE" sz="5000" dirty="0"/>
          </a:p>
          <a:p>
            <a:pPr marL="457200" lvl="1" indent="0">
              <a:buNone/>
            </a:pPr>
            <a:r>
              <a:rPr lang="de-DE" sz="5000" dirty="0"/>
              <a:t>FRAGEN?</a:t>
            </a:r>
            <a:endParaRPr lang="en-US" sz="5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077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79F5D-CF49-9588-2D48-E15F8FCA1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Literatur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925E0-871C-379F-6B9C-79C83333D6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Hellwig, J. (2025). Messunsicherheiten im Physikunterricht, B. </a:t>
            </a:r>
            <a:r>
              <a:rPr lang="de-DE" dirty="0" err="1"/>
              <a:t>Priemer</a:t>
            </a:r>
            <a:r>
              <a:rPr lang="de-DE" dirty="0"/>
              <a:t>, K. Kok (Hrsg.), </a:t>
            </a:r>
            <a:r>
              <a:rPr lang="de-DE" i="1" dirty="0"/>
              <a:t>Messunsicherheiten in Unterricht: was gehört überhaupt dazu? Ein Einführung eines Sachstrukturmodells </a:t>
            </a:r>
            <a:r>
              <a:rPr lang="de-DE" dirty="0"/>
              <a:t>(S.29—35)</a:t>
            </a:r>
            <a:r>
              <a:rPr lang="en-US" dirty="0"/>
              <a:t>.</a:t>
            </a:r>
          </a:p>
          <a:p>
            <a:r>
              <a:rPr lang="de-DE" dirty="0" err="1"/>
              <a:t>Priemer</a:t>
            </a:r>
            <a:r>
              <a:rPr lang="de-DE" dirty="0"/>
              <a:t>, B., &amp; Kok, K. (Hrsg.). (2025). </a:t>
            </a:r>
            <a:r>
              <a:rPr lang="de-DE" i="1" dirty="0"/>
              <a:t>Messunsicherheiten im Physikunterricht</a:t>
            </a:r>
            <a:r>
              <a:rPr lang="de-DE" dirty="0"/>
              <a:t> (1st </a:t>
            </a:r>
            <a:r>
              <a:rPr lang="de-DE" dirty="0" err="1"/>
              <a:t>ed</a:t>
            </a:r>
            <a:r>
              <a:rPr lang="de-DE" dirty="0"/>
              <a:t>.). Berlin </a:t>
            </a:r>
            <a:r>
              <a:rPr lang="de-DE" dirty="0" err="1"/>
              <a:t>Universities</a:t>
            </a:r>
            <a:r>
              <a:rPr lang="de-DE" dirty="0"/>
              <a:t> Publishing. </a:t>
            </a:r>
            <a:r>
              <a:rPr lang="de-DE" dirty="0">
                <a:hlinkClick r:id="rId2"/>
              </a:rPr>
              <a:t>https://doi.org/10.14279/depositonce-21608</a:t>
            </a:r>
            <a:endParaRPr lang="de-D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46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</Words>
  <Application>Microsoft Office PowerPoint</Application>
  <PresentationFormat>Widescreen</PresentationFormat>
  <Paragraphs>36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Messunsicherheiten im Physikunterricht thematisieren </vt:lpstr>
      <vt:lpstr>Ablauf</vt:lpstr>
      <vt:lpstr>Webapplikation: Daten teilen</vt:lpstr>
      <vt:lpstr>Digitale Lernumgebung</vt:lpstr>
      <vt:lpstr>Sammelband Messunsicherheiten</vt:lpstr>
      <vt:lpstr>Sachstrukturmodell Messunsicherheiten</vt:lpstr>
      <vt:lpstr>Unterricht planen</vt:lpstr>
      <vt:lpstr>Abschluss</vt:lpstr>
      <vt:lpstr>Literatur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Karel Kok</dc:creator>
  <cp:lastModifiedBy>Karel Kok</cp:lastModifiedBy>
  <cp:revision>9</cp:revision>
  <dcterms:created xsi:type="dcterms:W3CDTF">2025-07-11T10:58:19Z</dcterms:created>
  <dcterms:modified xsi:type="dcterms:W3CDTF">2025-07-25T09:37:30Z</dcterms:modified>
</cp:coreProperties>
</file>