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308" r:id="rId4"/>
    <p:sldId id="302" r:id="rId5"/>
    <p:sldId id="306" r:id="rId6"/>
    <p:sldId id="307" r:id="rId7"/>
    <p:sldId id="303" r:id="rId8"/>
    <p:sldId id="304" r:id="rId9"/>
    <p:sldId id="305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82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1710FD-3553-9952-5B88-89F3122A63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CC3764-27BA-F876-0702-E40EB345B6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A6433C-74F7-EF33-F129-03ECF7E28E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5970-C7DA-48BC-A00B-5308046AC611}" type="datetimeFigureOut">
              <a:rPr lang="en-US" smtClean="0"/>
              <a:t>25-Jul-25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CB7991-D595-95F6-EDFF-255572A054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16731C-9C43-759C-572D-9AE57EF99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6F9A-3005-47A0-92C3-2CB5602C9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6281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9130FE-9EAC-8B9B-9954-042E78674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6C8F4E-905B-6E26-904B-F8512949CC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058EAD-A096-716A-0B90-D239C59D48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5970-C7DA-48BC-A00B-5308046AC611}" type="datetimeFigureOut">
              <a:rPr lang="en-US" smtClean="0"/>
              <a:t>25-Jul-25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0E739E-2474-644C-F3A7-3C918728B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ABE8F0-EAD5-F632-0410-49805E43E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6F9A-3005-47A0-92C3-2CB5602C9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2808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10E01A8-7994-90E2-172D-CB22344DC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85BE53F-F675-BEAD-4E06-FF191F641C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EE30F8-F8FA-994C-7352-6ECDEEF8F2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5970-C7DA-48BC-A00B-5308046AC611}" type="datetimeFigureOut">
              <a:rPr lang="en-US" smtClean="0"/>
              <a:t>25-Jul-25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95E03E-20DF-B086-4474-5BD4E23D0F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CB4B17-6E6A-F2A0-B0C9-4615F6EA1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6F9A-3005-47A0-92C3-2CB5602C9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677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F071AA-F067-8C3A-FB6C-73098059C5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79A372-ADC5-2083-13C4-8323160925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FDEA25-4D3F-CC97-4027-B2F892FE5E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5970-C7DA-48BC-A00B-5308046AC611}" type="datetimeFigureOut">
              <a:rPr lang="en-US" smtClean="0"/>
              <a:t>25-Jul-25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E9DB0E-B092-5B28-6316-C2D84ED8EF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BC9216-BA66-1B60-45D1-01CF65B82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6F9A-3005-47A0-92C3-2CB5602C9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487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86E57-9365-4C5C-65B3-0689F6837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CBBAB0-A48C-3F4E-47DE-5ADC159CA0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E58533-9B40-927F-DAD6-2B849BAD96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5970-C7DA-48BC-A00B-5308046AC611}" type="datetimeFigureOut">
              <a:rPr lang="en-US" smtClean="0"/>
              <a:t>25-Jul-25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A9D57C-CFC7-E920-E49E-7CCBCA73A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C73DD-6710-AA36-D4EC-B5380F02E1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6F9A-3005-47A0-92C3-2CB5602C9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632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2AF1F-1C18-1643-751E-46FFFF970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9A015C-4397-236D-B693-31700C0DAF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BF813F-5895-7FE5-319E-C0A82FCFFC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554A28-B040-5C0E-704A-45EFC12F4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5970-C7DA-48BC-A00B-5308046AC611}" type="datetimeFigureOut">
              <a:rPr lang="en-US" smtClean="0"/>
              <a:t>25-Jul-25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23E74C-0B3B-09B7-DB37-47482F643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291724-BABC-5783-1EDE-42207F0D4F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6F9A-3005-47A0-92C3-2CB5602C9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986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1A9048-33E2-C915-12C5-045445BB4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C2A6DF-6138-5F11-F89F-95D4357BC1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8ABA5D-D692-F9D8-1983-7D3F5D8B25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ED2-9BF7-FFD6-4B03-00F41E228D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DB9F9C-6AB9-8321-5B7F-BFF5A9DD6D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BE4AE68-C4B5-2A37-8D54-84C2E6079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5970-C7DA-48BC-A00B-5308046AC611}" type="datetimeFigureOut">
              <a:rPr lang="en-US" smtClean="0"/>
              <a:t>25-Jul-25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849F09B-B6F0-FF31-E07F-6B8088B7C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2253491-A85C-9A54-F1D8-FBC748258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6F9A-3005-47A0-92C3-2CB5602C9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968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701C9F-D6E0-2BB6-2DFF-92AFDB4913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4C059EB-D9F5-8625-F6A4-93FE658348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5970-C7DA-48BC-A00B-5308046AC611}" type="datetimeFigureOut">
              <a:rPr lang="en-US" smtClean="0"/>
              <a:t>25-Jul-25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8071B7-41B3-3109-2A0D-1DBEEF097E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2442C5D-147B-1AF0-1A82-EF045831C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6F9A-3005-47A0-92C3-2CB5602C9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246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D171C3-7951-8FA8-7C3F-345EEF619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5970-C7DA-48BC-A00B-5308046AC611}" type="datetimeFigureOut">
              <a:rPr lang="en-US" smtClean="0"/>
              <a:t>25-Jul-25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5E0C40-37F0-7187-F456-C4BE30FC8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1E70E1-279D-53FE-0D4B-63F5E3DCD2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6F9A-3005-47A0-92C3-2CB5602C9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806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6381AA-ABC2-302E-A2E2-CD3AEAB3D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3B542E-E98B-F49D-E3B0-D71CF6B2BE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49706D-C2AF-FE12-4F11-B5732B7B0B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89773D-C1C9-E1AE-2DB2-76CF82ECA8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5970-C7DA-48BC-A00B-5308046AC611}" type="datetimeFigureOut">
              <a:rPr lang="en-US" smtClean="0"/>
              <a:t>25-Jul-25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DF6A8B-CA90-E760-F4C1-9A0604CC6D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94D8BB-D5CD-9258-5285-9598C4993C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6F9A-3005-47A0-92C3-2CB5602C9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4199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37C051-E815-04EE-3CE0-3CAF1ACC3B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9B9F232-DF73-0FB8-CA3A-3A930281BE9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8FE2D6-A71D-5DBA-FEBA-4BF1CF98DE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E27187-AA3B-32E2-7F51-0ABB4380C6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5970-C7DA-48BC-A00B-5308046AC611}" type="datetimeFigureOut">
              <a:rPr lang="en-US" smtClean="0"/>
              <a:t>25-Jul-25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1834A2-C4F9-9C4A-3AC1-7E93F210A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F4EF30-53C4-2F54-F9D8-D305E9EFC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6F9A-3005-47A0-92C3-2CB5602C9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022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861BDCC-5ACC-F12B-54D2-9984006741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1BC710-DB2C-B3F1-60DC-C5EC12CB16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5D443F-49E7-3AB9-FC0A-FF830D9A88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15970-C7DA-48BC-A00B-5308046AC611}" type="datetimeFigureOut">
              <a:rPr lang="en-US" smtClean="0"/>
              <a:t>25-Jul-25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EE6353-E149-5365-DD02-4D5AB2107C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05230A-EFBA-4D90-3162-0D25A98D0A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8A6F9A-3005-47A0-92C3-2CB5602C9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785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lernen.physik.hu-berlin.de/messunsicherheiten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doi.org/10.14279/depositonce-21608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hyperlink" Target="https://lernen.physik.hu-berlin.de/daten_teilen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00D2A3-7041-B134-3D47-888E429A929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Messunsicherheiten</a:t>
            </a:r>
            <a:r>
              <a:rPr lang="en-US" dirty="0"/>
              <a:t> </a:t>
            </a:r>
            <a:r>
              <a:rPr lang="en-US" dirty="0" err="1"/>
              <a:t>im</a:t>
            </a:r>
            <a:r>
              <a:rPr lang="en-US" dirty="0"/>
              <a:t> </a:t>
            </a:r>
            <a:r>
              <a:rPr lang="en-US" dirty="0" err="1"/>
              <a:t>Physikunterricht</a:t>
            </a:r>
            <a:r>
              <a:rPr lang="en-US" dirty="0"/>
              <a:t> </a:t>
            </a:r>
            <a:r>
              <a:rPr lang="en-US" dirty="0" err="1"/>
              <a:t>thematisieren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240C45D-62A5-04DA-C216-02962FA194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Onboarding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760D191-BA06-D9B7-C940-16912023F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551" y="4373111"/>
            <a:ext cx="6676897" cy="1769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266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2275AAE-DC1D-E343-174E-FFC06F5EC0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41197" y="5173016"/>
            <a:ext cx="6385765" cy="156761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D26386-B5EF-3BB1-F32C-3664714D5E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Schematischer</a:t>
            </a:r>
            <a:r>
              <a:rPr lang="en-US" dirty="0"/>
              <a:t> </a:t>
            </a:r>
            <a:r>
              <a:rPr lang="en-US" dirty="0" err="1"/>
              <a:t>Ablauf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6CC85F-E6BD-04CA-1511-CA023BE55F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062619"/>
          </a:xfrm>
        </p:spPr>
        <p:txBody>
          <a:bodyPr>
            <a:normAutofit lnSpcReduction="10000"/>
          </a:bodyPr>
          <a:lstStyle/>
          <a:p>
            <a:r>
              <a:rPr lang="en-US" dirty="0" err="1"/>
              <a:t>Lernmaterial</a:t>
            </a:r>
            <a:r>
              <a:rPr lang="en-US" dirty="0"/>
              <a:t>: </a:t>
            </a:r>
            <a:r>
              <a:rPr lang="en-US" dirty="0" err="1"/>
              <a:t>digitales</a:t>
            </a:r>
            <a:r>
              <a:rPr lang="en-US" dirty="0"/>
              <a:t> </a:t>
            </a:r>
            <a:r>
              <a:rPr lang="en-US" dirty="0" err="1"/>
              <a:t>Handbuch</a:t>
            </a:r>
            <a:endParaRPr lang="en-US" dirty="0"/>
          </a:p>
          <a:p>
            <a:r>
              <a:rPr lang="de-DE" dirty="0"/>
              <a:t>Drei Veranstaltungen in Präsenz </a:t>
            </a:r>
            <a:r>
              <a:rPr lang="de-DE" dirty="0">
                <a:solidFill>
                  <a:srgbClr val="FF0000"/>
                </a:solidFill>
              </a:rPr>
              <a:t>[Ort]</a:t>
            </a:r>
            <a:r>
              <a:rPr lang="de-DE" dirty="0"/>
              <a:t>:</a:t>
            </a:r>
          </a:p>
          <a:p>
            <a:pPr marL="914400" lvl="1" indent="-457200">
              <a:buFont typeface="+mj-lt"/>
              <a:buAutoNum type="arabicPeriod"/>
            </a:pPr>
            <a:r>
              <a:rPr lang="de-DE" dirty="0"/>
              <a:t>Präsenztreffen: Verständnisfragen klären und experimentieren</a:t>
            </a:r>
          </a:p>
          <a:p>
            <a:pPr marL="914400" lvl="1" indent="-457200">
              <a:buFont typeface="+mj-lt"/>
              <a:buAutoNum type="arabicPeriod"/>
            </a:pPr>
            <a:r>
              <a:rPr lang="de-DE" dirty="0"/>
              <a:t>Präsenztreffen: Unterrichtsentwurf erstellen (Workshop)</a:t>
            </a:r>
          </a:p>
          <a:p>
            <a:pPr marL="914400" lvl="1" indent="-457200">
              <a:buFont typeface="+mj-lt"/>
              <a:buAutoNum type="arabicPeriod"/>
            </a:pPr>
            <a:r>
              <a:rPr lang="de-DE" dirty="0"/>
              <a:t>Präsenztreffen: Unterrichtserprobung und Fortbildung reflektieren</a:t>
            </a:r>
          </a:p>
          <a:p>
            <a:r>
              <a:rPr lang="de-DE" dirty="0"/>
              <a:t>Lehrmaterial: digitale Lerneinheit (DLE) für Schüler*innen</a:t>
            </a:r>
          </a:p>
          <a:p>
            <a:r>
              <a:rPr lang="en-US" dirty="0" err="1"/>
              <a:t>Unterrichtsentwurf</a:t>
            </a:r>
            <a:r>
              <a:rPr lang="en-US" dirty="0"/>
              <a:t> </a:t>
            </a:r>
            <a:r>
              <a:rPr lang="en-US" dirty="0" err="1"/>
              <a:t>erproben</a:t>
            </a:r>
            <a:endParaRPr lang="en-US" dirty="0"/>
          </a:p>
          <a:p>
            <a:r>
              <a:rPr lang="en-US" dirty="0" err="1"/>
              <a:t>Persönlicher</a:t>
            </a:r>
            <a:r>
              <a:rPr lang="en-US" dirty="0"/>
              <a:t> Support: </a:t>
            </a:r>
            <a:r>
              <a:rPr lang="en-US" dirty="0" err="1"/>
              <a:t>zwei</a:t>
            </a:r>
            <a:r>
              <a:rPr lang="en-US" dirty="0"/>
              <a:t> </a:t>
            </a:r>
            <a:r>
              <a:rPr lang="en-US" dirty="0" err="1"/>
              <a:t>individuelle</a:t>
            </a:r>
            <a:r>
              <a:rPr lang="en-US" dirty="0"/>
              <a:t> </a:t>
            </a:r>
            <a:r>
              <a:rPr lang="en-US" dirty="0" err="1"/>
              <a:t>Gespräche</a:t>
            </a:r>
            <a:r>
              <a:rPr lang="en-US" dirty="0"/>
              <a:t> per Zoom (ca. 30 min)</a:t>
            </a:r>
          </a:p>
        </p:txBody>
      </p:sp>
    </p:spTree>
    <p:extLst>
      <p:ext uri="{BB962C8B-B14F-4D97-AF65-F5344CB8AC3E}">
        <p14:creationId xmlns:p14="http://schemas.microsoft.com/office/powerpoint/2010/main" val="21002157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54238-0DCE-EB69-925A-2F89E25DDC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Ressourcen – Digitale Lernumgebung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A7F3F9-DEEB-497B-E4CE-8B0A716696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60685"/>
            <a:ext cx="10515600" cy="4351338"/>
          </a:xfrm>
        </p:spPr>
        <p:txBody>
          <a:bodyPr/>
          <a:lstStyle/>
          <a:p>
            <a:r>
              <a:rPr lang="de-DE" dirty="0"/>
              <a:t>Digitale Lernumgebung für Klasse 8 – 11, Bearbeitung ca. 60 Min.</a:t>
            </a:r>
          </a:p>
          <a:p>
            <a:r>
              <a:rPr lang="de-DE" dirty="0"/>
              <a:t>Kurze Lernvideo (1–4 Min.) mit jeweils 2–4 Übungsaufgaben (mit Feedback)</a:t>
            </a:r>
          </a:p>
          <a:p>
            <a:r>
              <a:rPr lang="en-US" dirty="0">
                <a:hlinkClick r:id="rId2"/>
              </a:rPr>
              <a:t>https://lernen.physik.hu-berlin.de/messunsicherheiten/</a:t>
            </a:r>
            <a:r>
              <a:rPr lang="en-US" dirty="0"/>
              <a:t>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BDB6789-F37B-6806-1ACF-A26F18792C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06" y="3291804"/>
            <a:ext cx="3769559" cy="293062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A7D4BE6-6B65-CE4D-3123-BD03B42864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620" y="3738751"/>
            <a:ext cx="3769559" cy="29306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3B03C23-8299-23A4-DDC3-DD5A1F27CC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2750" y="3429000"/>
            <a:ext cx="3769559" cy="293062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48BEDA1-798E-23AB-3CB4-3FCA34FC102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7393" y="3890468"/>
            <a:ext cx="3769559" cy="2930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8638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7D741CDC-15AB-0C17-068F-763899DE3C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0986" y="3731290"/>
            <a:ext cx="2733619" cy="1960132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7EFA87-0CF2-C1DB-2739-AD8822F7D5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5698698"/>
          </a:xfrm>
        </p:spPr>
        <p:txBody>
          <a:bodyPr>
            <a:normAutofit/>
          </a:bodyPr>
          <a:lstStyle/>
          <a:p>
            <a:r>
              <a:rPr lang="de-DE" dirty="0"/>
              <a:t>Handbuch zum Thema Messunsicherheiten, verfügbar als Website oder </a:t>
            </a:r>
            <a:r>
              <a:rPr lang="de-DE" dirty="0" err="1"/>
              <a:t>pdf</a:t>
            </a:r>
            <a:r>
              <a:rPr lang="de-DE" dirty="0"/>
              <a:t>-Download</a:t>
            </a:r>
          </a:p>
          <a:p>
            <a:pPr lvl="1"/>
            <a:r>
              <a:rPr lang="de-DE" dirty="0"/>
              <a:t>Bietet Unterstützung zur digitalen Lerneinheit (DLE) für Schüler*innen (Klasse 8–13)</a:t>
            </a:r>
          </a:p>
          <a:p>
            <a:pPr lvl="1"/>
            <a:r>
              <a:rPr lang="de-DE" dirty="0"/>
              <a:t>Einsatz der DLE im </a:t>
            </a:r>
            <a:r>
              <a:rPr lang="de-DE" dirty="0" err="1"/>
              <a:t>flipped-classroom</a:t>
            </a:r>
            <a:r>
              <a:rPr lang="de-DE" dirty="0"/>
              <a:t> Format im eigenen Unterricht.</a:t>
            </a:r>
          </a:p>
          <a:p>
            <a:r>
              <a:rPr lang="en-US" dirty="0" err="1"/>
              <a:t>Strukturiert</a:t>
            </a:r>
            <a:r>
              <a:rPr lang="en-US" dirty="0"/>
              <a:t> </a:t>
            </a:r>
            <a:r>
              <a:rPr lang="en-US" dirty="0" err="1"/>
              <a:t>wie</a:t>
            </a:r>
            <a:r>
              <a:rPr lang="en-US" dirty="0"/>
              <a:t> </a:t>
            </a:r>
            <a:r>
              <a:rPr lang="en-US" dirty="0" err="1"/>
              <a:t>folgt</a:t>
            </a:r>
            <a:r>
              <a:rPr lang="en-US" dirty="0"/>
              <a:t>:</a:t>
            </a:r>
          </a:p>
          <a:p>
            <a:pPr lvl="1"/>
            <a:r>
              <a:rPr lang="en-US" dirty="0" err="1"/>
              <a:t>Fachliche</a:t>
            </a:r>
            <a:r>
              <a:rPr lang="en-US" dirty="0"/>
              <a:t> </a:t>
            </a:r>
            <a:r>
              <a:rPr lang="en-US" dirty="0" err="1"/>
              <a:t>Inhalte</a:t>
            </a:r>
            <a:endParaRPr lang="en-US" dirty="0"/>
          </a:p>
          <a:p>
            <a:pPr lvl="1"/>
            <a:r>
              <a:rPr lang="en-US" dirty="0" err="1"/>
              <a:t>Fachdidaktische</a:t>
            </a:r>
            <a:r>
              <a:rPr lang="en-US" dirty="0"/>
              <a:t> </a:t>
            </a:r>
            <a:r>
              <a:rPr lang="en-US" dirty="0" err="1"/>
              <a:t>Inhalte</a:t>
            </a:r>
            <a:endParaRPr lang="en-US" dirty="0"/>
          </a:p>
          <a:p>
            <a:pPr lvl="1"/>
            <a:r>
              <a:rPr lang="de-DE" dirty="0"/>
              <a:t>Weiterführende und praktische Ansätze</a:t>
            </a:r>
          </a:p>
          <a:p>
            <a:pPr lvl="1"/>
            <a:r>
              <a:rPr lang="de-DE" dirty="0"/>
              <a:t>Zusatzmaterial (kein direkter Bezug zur DLE)</a:t>
            </a:r>
          </a:p>
          <a:p>
            <a:r>
              <a:rPr lang="de-DE" dirty="0"/>
              <a:t>KEIN Prüfungsmaterial sondern ein Nachschlagewerk</a:t>
            </a:r>
            <a:br>
              <a:rPr lang="de-DE" dirty="0"/>
            </a:br>
            <a:r>
              <a:rPr lang="de-DE" dirty="0"/>
              <a:t>das Ihnen hilft, Ihren eigenen Unterricht zu gestalten.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6089AF-F08E-5F10-6757-EBC4C020A9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Ressourcen – </a:t>
            </a:r>
            <a:r>
              <a:rPr lang="en-US" dirty="0" err="1"/>
              <a:t>Handbuch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73B491-704B-148C-61B8-23B53EA6DE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8286" y="4323265"/>
            <a:ext cx="258085" cy="29455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6B1CA5F-6533-36CF-A3A4-3CA3386283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8286" y="4752756"/>
            <a:ext cx="258085" cy="2482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495D496-C870-43D6-843F-FC8D8E6E28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8285" y="5135915"/>
            <a:ext cx="258085" cy="25808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BFA43CC-CE61-143B-E3D4-89944CB4B85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1816" y="5528937"/>
            <a:ext cx="294554" cy="29455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ADB6C94-1190-1908-B558-FEFF555FB76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9783" y="4876867"/>
            <a:ext cx="2404102" cy="1723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9921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1C6D39-F54C-EA1E-0F7F-11B78001B3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Ressourcen – </a:t>
            </a:r>
            <a:r>
              <a:rPr lang="en-US" dirty="0" err="1"/>
              <a:t>Sammelband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098D58-A3AB-EBE7-AF07-56EAB6DD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354496" cy="4351338"/>
          </a:xfrm>
        </p:spPr>
        <p:txBody>
          <a:bodyPr/>
          <a:lstStyle/>
          <a:p>
            <a:r>
              <a:rPr lang="en-US" dirty="0"/>
              <a:t>27 </a:t>
            </a:r>
            <a:r>
              <a:rPr lang="en-US" dirty="0" err="1"/>
              <a:t>Beiträge</a:t>
            </a:r>
            <a:r>
              <a:rPr lang="en-US" dirty="0"/>
              <a:t> </a:t>
            </a:r>
            <a:r>
              <a:rPr lang="en-US" dirty="0" err="1"/>
              <a:t>zu</a:t>
            </a:r>
            <a:r>
              <a:rPr lang="en-US" dirty="0"/>
              <a:t> </a:t>
            </a:r>
            <a:r>
              <a:rPr lang="en-US" dirty="0" err="1"/>
              <a:t>Thematisierung</a:t>
            </a:r>
            <a:r>
              <a:rPr lang="en-US" dirty="0"/>
              <a:t> von </a:t>
            </a:r>
            <a:r>
              <a:rPr lang="en-US" dirty="0" err="1"/>
              <a:t>Messunsicherheiten</a:t>
            </a:r>
            <a:r>
              <a:rPr lang="en-US" dirty="0"/>
              <a:t> </a:t>
            </a:r>
            <a:r>
              <a:rPr lang="en-US" dirty="0" err="1"/>
              <a:t>im</a:t>
            </a:r>
            <a:r>
              <a:rPr lang="en-US" dirty="0"/>
              <a:t> </a:t>
            </a:r>
            <a:r>
              <a:rPr lang="en-US" dirty="0" err="1"/>
              <a:t>Physikunterricht</a:t>
            </a:r>
            <a:r>
              <a:rPr lang="en-US" dirty="0"/>
              <a:t>.</a:t>
            </a:r>
          </a:p>
          <a:p>
            <a:r>
              <a:rPr lang="en-US" dirty="0" err="1"/>
              <a:t>Kostenfrei</a:t>
            </a:r>
            <a:r>
              <a:rPr lang="en-US" dirty="0"/>
              <a:t> </a:t>
            </a:r>
            <a:r>
              <a:rPr lang="en-US" dirty="0" err="1"/>
              <a:t>erhältlich</a:t>
            </a:r>
            <a:r>
              <a:rPr lang="en-US" dirty="0"/>
              <a:t>:</a:t>
            </a:r>
            <a:br>
              <a:rPr lang="en-US" dirty="0"/>
            </a:br>
            <a:r>
              <a:rPr lang="de-DE" dirty="0" err="1"/>
              <a:t>Priemer</a:t>
            </a:r>
            <a:r>
              <a:rPr lang="de-DE" dirty="0"/>
              <a:t>, B., &amp; Kok, K. (Hrsg.). (2025). </a:t>
            </a:r>
            <a:r>
              <a:rPr lang="de-DE" i="1" dirty="0"/>
              <a:t>Messunsicherheiten im Physikunterricht</a:t>
            </a:r>
            <a:r>
              <a:rPr lang="de-DE" dirty="0"/>
              <a:t> (1st Aufl.). Berlin </a:t>
            </a:r>
            <a:r>
              <a:rPr lang="de-DE" dirty="0" err="1"/>
              <a:t>Universities</a:t>
            </a:r>
            <a:r>
              <a:rPr lang="de-DE" dirty="0"/>
              <a:t> Publishing. </a:t>
            </a:r>
            <a:r>
              <a:rPr lang="de-DE" dirty="0">
                <a:hlinkClick r:id="rId2"/>
              </a:rPr>
              <a:t>https://doi.org/10.14279/depositonce-21608</a:t>
            </a:r>
            <a:endParaRPr lang="de-DE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C48A42-2858-8794-D78E-0352642B54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2988" y="1610389"/>
            <a:ext cx="3521563" cy="4882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3496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1A8C57-314D-CFCE-BE07-760FDD1EA3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Ressourcen – </a:t>
            </a:r>
            <a:r>
              <a:rPr lang="en-US" dirty="0" err="1"/>
              <a:t>Webapplikation</a:t>
            </a:r>
            <a:r>
              <a:rPr lang="en-US" dirty="0"/>
              <a:t>: Daten </a:t>
            </a:r>
            <a:r>
              <a:rPr lang="en-US" dirty="0" err="1"/>
              <a:t>teilen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773ED-C878-1D1F-BDD7-B464EB9A9B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93492"/>
            <a:ext cx="10515600" cy="4351338"/>
          </a:xfrm>
        </p:spPr>
        <p:txBody>
          <a:bodyPr/>
          <a:lstStyle/>
          <a:p>
            <a:r>
              <a:rPr lang="de-DE" dirty="0"/>
              <a:t>Webapplikation wo Schüler*innen Daten teilen und auswerten können</a:t>
            </a:r>
          </a:p>
          <a:p>
            <a:pPr lvl="1"/>
            <a:r>
              <a:rPr lang="de-DE" dirty="0"/>
              <a:t>Geräteunabhängig, DSVGO-konform und registrierungsfrei</a:t>
            </a:r>
            <a:endParaRPr lang="en-US" dirty="0">
              <a:hlinkClick r:id="rId2"/>
            </a:endParaRPr>
          </a:p>
          <a:p>
            <a:r>
              <a:rPr lang="en-US" dirty="0">
                <a:hlinkClick r:id="rId2"/>
              </a:rPr>
              <a:t>https://lernen.physik.hu-berlin.de/daten_teilen</a:t>
            </a:r>
            <a:r>
              <a:rPr lang="en-US" dirty="0"/>
              <a:t>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F113DEB-2665-415F-CBD1-C03C0A728C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798" y="3673664"/>
            <a:ext cx="3046926" cy="201024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F0EF2D0-52BA-B235-BFBE-2D934E90E9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4763" y="4283609"/>
            <a:ext cx="3046928" cy="20102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FAB47FD-C4A6-B95B-FF02-1E703F026C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5793" y="4839707"/>
            <a:ext cx="3046927" cy="201024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27BD2F4-9FB4-0388-1BC3-CDBD836B31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475" y="3477157"/>
            <a:ext cx="3046927" cy="201024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353A592-7AEC-7B77-EEF1-B8CBF86323C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873" y="4732494"/>
            <a:ext cx="3046927" cy="2010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3859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9D95BA-8E51-C6B3-BA69-A5D71AE9F4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Inhalte</a:t>
            </a:r>
            <a:r>
              <a:rPr lang="en-US" dirty="0"/>
              <a:t> der </a:t>
            </a:r>
            <a:r>
              <a:rPr lang="en-US" dirty="0" err="1"/>
              <a:t>Veranstaltungen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8E87D2-EB29-2272-FCC4-BF485AA857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04545"/>
          </a:xfrm>
        </p:spPr>
        <p:txBody>
          <a:bodyPr>
            <a:normAutofit fontScale="92500" lnSpcReduction="20000"/>
          </a:bodyPr>
          <a:lstStyle/>
          <a:p>
            <a:r>
              <a:rPr lang="de-DE" dirty="0"/>
              <a:t>Während des 1. Treffens werden wir über die Rolle der Messunsicherheit in physikalischen </a:t>
            </a:r>
            <a:r>
              <a:rPr lang="en-US" dirty="0" err="1"/>
              <a:t>Experimenten</a:t>
            </a:r>
            <a:r>
              <a:rPr lang="en-US" dirty="0"/>
              <a:t> </a:t>
            </a:r>
            <a:r>
              <a:rPr lang="en-US" dirty="0" err="1"/>
              <a:t>sprechen</a:t>
            </a:r>
            <a:r>
              <a:rPr lang="en-US" dirty="0"/>
              <a:t>.</a:t>
            </a:r>
          </a:p>
          <a:p>
            <a:r>
              <a:rPr lang="de-DE" dirty="0"/>
              <a:t>Während des 2. Treffens planen Sie selber eine Unterrichtseinheit zu einem Experiment.</a:t>
            </a:r>
          </a:p>
          <a:p>
            <a:r>
              <a:rPr lang="de-DE" dirty="0"/>
              <a:t>Ihre Schüler*innen können dabei mit der</a:t>
            </a:r>
            <a:br>
              <a:rPr lang="de-DE" dirty="0"/>
            </a:br>
            <a:r>
              <a:rPr lang="de-DE" dirty="0"/>
              <a:t>DLE arbeiten (</a:t>
            </a:r>
            <a:r>
              <a:rPr lang="de-DE" dirty="0" err="1"/>
              <a:t>flipped-classroom</a:t>
            </a:r>
            <a:r>
              <a:rPr lang="de-DE" dirty="0"/>
              <a:t> Format).</a:t>
            </a:r>
          </a:p>
          <a:p>
            <a:r>
              <a:rPr lang="de-DE" dirty="0"/>
              <a:t>Durchführung dieses Experiments im</a:t>
            </a:r>
            <a:br>
              <a:rPr lang="de-DE" dirty="0"/>
            </a:br>
            <a:r>
              <a:rPr lang="de-DE" dirty="0"/>
              <a:t>eigenen Unterricht </a:t>
            </a:r>
            <a:r>
              <a:rPr lang="de-DE" dirty="0">
                <a:solidFill>
                  <a:srgbClr val="FF0000"/>
                </a:solidFill>
              </a:rPr>
              <a:t>[</a:t>
            </a:r>
            <a:r>
              <a:rPr lang="de-DE" dirty="0" err="1">
                <a:solidFill>
                  <a:srgbClr val="FF0000"/>
                </a:solidFill>
              </a:rPr>
              <a:t>kw</a:t>
            </a:r>
            <a:r>
              <a:rPr lang="de-DE" dirty="0">
                <a:solidFill>
                  <a:srgbClr val="FF0000"/>
                </a:solidFill>
              </a:rPr>
              <a:t> 12 – 19]</a:t>
            </a:r>
            <a:r>
              <a:rPr lang="de-DE" dirty="0"/>
              <a:t>.</a:t>
            </a:r>
          </a:p>
          <a:p>
            <a:r>
              <a:rPr lang="de-DE" dirty="0"/>
              <a:t>Reflektion dieser Durchführung während</a:t>
            </a:r>
            <a:br>
              <a:rPr lang="de-DE" dirty="0"/>
            </a:br>
            <a:r>
              <a:rPr lang="de-DE" dirty="0"/>
              <a:t>des 3. Treffens.</a:t>
            </a:r>
          </a:p>
          <a:p>
            <a:r>
              <a:rPr lang="de-DE" dirty="0"/>
              <a:t>!!Diese Fortbildung lebt vom persönlichen</a:t>
            </a:r>
            <a:br>
              <a:rPr lang="de-DE" dirty="0"/>
            </a:br>
            <a:r>
              <a:rPr lang="de-DE" dirty="0"/>
              <a:t>Austausch!!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4DA485-4E8E-25D5-0FC3-670E899DC3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8963" y="3139974"/>
            <a:ext cx="4924639" cy="3531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638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F34E0-5AE8-15F5-3100-2FEC0AB805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Persönlicher</a:t>
            </a:r>
            <a:r>
              <a:rPr lang="en-US" dirty="0"/>
              <a:t> Support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1C9B83-DB70-0827-2922-7A6E870C55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1. Support </a:t>
            </a:r>
            <a:r>
              <a:rPr lang="nl-NL" dirty="0" err="1"/>
              <a:t>Gespräch</a:t>
            </a:r>
            <a:r>
              <a:rPr lang="nl-NL" dirty="0"/>
              <a:t> per Zoom (20.02. – 11.02.)</a:t>
            </a:r>
          </a:p>
          <a:p>
            <a:pPr lvl="1"/>
            <a:r>
              <a:rPr lang="en-US" dirty="0" err="1"/>
              <a:t>Lernziele</a:t>
            </a:r>
            <a:r>
              <a:rPr lang="en-US" dirty="0"/>
              <a:t> &amp; </a:t>
            </a:r>
            <a:r>
              <a:rPr lang="en-US" dirty="0" err="1"/>
              <a:t>Erwartungen</a:t>
            </a:r>
            <a:endParaRPr lang="en-US" dirty="0"/>
          </a:p>
          <a:p>
            <a:pPr lvl="1"/>
            <a:r>
              <a:rPr lang="en-US" dirty="0"/>
              <a:t>Interview </a:t>
            </a:r>
            <a:r>
              <a:rPr lang="en-US" dirty="0" err="1"/>
              <a:t>zur</a:t>
            </a:r>
            <a:r>
              <a:rPr lang="en-US" dirty="0"/>
              <a:t> </a:t>
            </a:r>
            <a:r>
              <a:rPr lang="en-US" dirty="0" err="1"/>
              <a:t>Erhebung</a:t>
            </a:r>
            <a:endParaRPr lang="en-US" dirty="0"/>
          </a:p>
          <a:p>
            <a:r>
              <a:rPr lang="nl-NL" dirty="0"/>
              <a:t>2. Support </a:t>
            </a:r>
            <a:r>
              <a:rPr lang="nl-NL" dirty="0" err="1"/>
              <a:t>Gespräch</a:t>
            </a:r>
            <a:r>
              <a:rPr lang="nl-NL" dirty="0"/>
              <a:t> per Zoom (20.03. – 13.05.)</a:t>
            </a:r>
          </a:p>
          <a:p>
            <a:pPr lvl="1"/>
            <a:r>
              <a:rPr lang="de-DE" dirty="0"/>
              <a:t>Beratung zum Unterrichtsentwurf und dessen Erprobung</a:t>
            </a:r>
          </a:p>
          <a:p>
            <a:pPr lvl="1"/>
            <a:r>
              <a:rPr lang="en-US" dirty="0"/>
              <a:t>Interview </a:t>
            </a:r>
            <a:r>
              <a:rPr lang="en-US" dirty="0" err="1"/>
              <a:t>zur</a:t>
            </a:r>
            <a:r>
              <a:rPr lang="en-US" dirty="0"/>
              <a:t> </a:t>
            </a:r>
            <a:r>
              <a:rPr lang="en-US" dirty="0" err="1"/>
              <a:t>Erhebung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08722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8AA1487-B59D-9754-950F-FB095821F7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11063" y="4890493"/>
            <a:ext cx="7792219" cy="191093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A0D5371-B305-5E0F-1797-74F1E184C9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Termine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1CB79F-59DD-3447-543F-4D146FB817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3312237"/>
          </a:xfrm>
        </p:spPr>
        <p:txBody>
          <a:bodyPr>
            <a:normAutofit lnSpcReduction="10000"/>
          </a:bodyPr>
          <a:lstStyle/>
          <a:p>
            <a:r>
              <a:rPr lang="de-DE" dirty="0"/>
              <a:t>Alle </a:t>
            </a:r>
            <a:r>
              <a:rPr lang="de-DE" dirty="0" err="1"/>
              <a:t>Veranstalltungen</a:t>
            </a:r>
            <a:r>
              <a:rPr lang="de-DE" dirty="0"/>
              <a:t> im Präsenz in </a:t>
            </a:r>
            <a:r>
              <a:rPr lang="de-DE" dirty="0">
                <a:solidFill>
                  <a:srgbClr val="FF0000"/>
                </a:solidFill>
              </a:rPr>
              <a:t>[Ort]</a:t>
            </a:r>
            <a:endParaRPr lang="de-DE" dirty="0"/>
          </a:p>
          <a:p>
            <a:pPr marL="914400" lvl="1" indent="-457200">
              <a:buFont typeface="+mj-lt"/>
              <a:buAutoNum type="arabicPeriod"/>
            </a:pPr>
            <a:r>
              <a:rPr lang="de-DE" dirty="0"/>
              <a:t>Treffen: Mi 12.03. 14:00 – 17:00 Fragen klären und Experimentieren</a:t>
            </a:r>
          </a:p>
          <a:p>
            <a:pPr marL="914400" lvl="1" indent="-457200">
              <a:buFont typeface="+mj-lt"/>
              <a:buAutoNum type="arabicPeriod"/>
            </a:pPr>
            <a:r>
              <a:rPr lang="de-DE" dirty="0"/>
              <a:t>Treffen: Mi 19.03. 14:00 – 17:00 Workshop</a:t>
            </a:r>
          </a:p>
          <a:p>
            <a:pPr marL="914400" lvl="1" indent="-457200">
              <a:buFont typeface="+mj-lt"/>
              <a:buAutoNum type="arabicPeriod"/>
            </a:pPr>
            <a:r>
              <a:rPr lang="de-DE" dirty="0"/>
              <a:t>Treffen: Mi 14.05. 14:00 – 17:00 Reflektion</a:t>
            </a:r>
          </a:p>
          <a:p>
            <a:r>
              <a:rPr lang="de-DE" dirty="0"/>
              <a:t>Persönliche Unterstützung durch Gespräche per Zoom (ca. 30 min):</a:t>
            </a:r>
          </a:p>
          <a:p>
            <a:pPr marL="914400" lvl="1" indent="-457200">
              <a:buFont typeface="+mj-lt"/>
              <a:buAutoNum type="arabicPeriod"/>
            </a:pPr>
            <a:r>
              <a:rPr lang="de-DE" dirty="0"/>
              <a:t>Gespräch: 20.02. – 11.02. Erwartungen</a:t>
            </a:r>
          </a:p>
          <a:p>
            <a:pPr marL="914400" lvl="1" indent="-457200">
              <a:buFont typeface="+mj-lt"/>
              <a:buAutoNum type="arabicPeriod"/>
            </a:pPr>
            <a:r>
              <a:rPr lang="de-DE" dirty="0"/>
              <a:t>Gespräch: 20.03. – 13.05. Beratung</a:t>
            </a:r>
          </a:p>
          <a:p>
            <a:r>
              <a:rPr lang="en-US" dirty="0" err="1"/>
              <a:t>Unterrichtserprobung</a:t>
            </a:r>
            <a:r>
              <a:rPr lang="en-US" dirty="0"/>
              <a:t>: 20.03. – 09.05.</a:t>
            </a:r>
          </a:p>
        </p:txBody>
      </p:sp>
    </p:spTree>
    <p:extLst>
      <p:ext uri="{BB962C8B-B14F-4D97-AF65-F5344CB8AC3E}">
        <p14:creationId xmlns:p14="http://schemas.microsoft.com/office/powerpoint/2010/main" val="32492856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465</Words>
  <Application>Microsoft Office PowerPoint</Application>
  <PresentationFormat>Widescreen</PresentationFormat>
  <Paragraphs>55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Messunsicherheiten im Physikunterricht thematisieren </vt:lpstr>
      <vt:lpstr>Schematischer Ablauf</vt:lpstr>
      <vt:lpstr>Ressourcen – Digitale Lernumgebung</vt:lpstr>
      <vt:lpstr>Ressourcen – Handbuch</vt:lpstr>
      <vt:lpstr>Ressourcen – Sammelband</vt:lpstr>
      <vt:lpstr>Ressourcen – Webapplikation: Daten teilen</vt:lpstr>
      <vt:lpstr>Inhalte der Veranstaltungen</vt:lpstr>
      <vt:lpstr>Persönlicher Support</vt:lpstr>
      <vt:lpstr>Termine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Karel Kok</dc:creator>
  <cp:lastModifiedBy>Karel Kok</cp:lastModifiedBy>
  <cp:revision>8</cp:revision>
  <dcterms:created xsi:type="dcterms:W3CDTF">2025-07-11T10:58:19Z</dcterms:created>
  <dcterms:modified xsi:type="dcterms:W3CDTF">2025-07-25T09:36:34Z</dcterms:modified>
</cp:coreProperties>
</file>