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12192000" cy="6858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2" d="100"/>
          <a:sy n="62" d="100"/>
        </p:scale>
        <p:origin x="804" y="56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400" y="2130425"/>
            <a:ext cx="10363199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800" y="3886200"/>
            <a:ext cx="8534399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9199" y="274638"/>
            <a:ext cx="27432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599" y="274638"/>
            <a:ext cx="8026399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3083" y="4406901"/>
            <a:ext cx="10363199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3083" y="2906713"/>
            <a:ext cx="10363199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1583497" y="1600201"/>
            <a:ext cx="4704522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576053" y="1600201"/>
            <a:ext cx="5006346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535113"/>
            <a:ext cx="470452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1583497" y="2174874"/>
            <a:ext cx="470452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480042" y="1535113"/>
            <a:ext cx="510235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480042" y="2174874"/>
            <a:ext cx="510235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3049"/>
            <a:ext cx="355239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327913" y="273050"/>
            <a:ext cx="625448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1435101"/>
            <a:ext cx="3552394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4800600"/>
            <a:ext cx="998510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583497" y="612774"/>
            <a:ext cx="9985109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583497" y="5367337"/>
            <a:ext cx="9985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1583497" y="1600201"/>
            <a:ext cx="9998901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6" name="Shape 105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05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</p:spPr>
      </p:sp>
      <p:sp>
        <p:nvSpPr>
          <p:cNvPr id="48" name="Shape 106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061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0" name="Shape 1062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8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063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064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065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4" name="Shape 1066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5" name="Shape 1067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6" name="Shape 1068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7" name="Shape 1069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8" name="Shape 1070"/>
          <p:cNvSpPr>
            <a:spLocks noChangeArrowheads="1" noGrp="1"/>
          </p:cNvSpPr>
          <p:nvPr userDrawn="1"/>
        </p:nvSpPr>
        <p:spPr bwMode="auto">
          <a:xfrm>
            <a:off x="0" y="0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83497" y="274638"/>
            <a:ext cx="999890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9264351" y="6356350"/>
            <a:ext cx="23180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	</a:t>
            </a:r>
            <a:fld id="{F8E3F0E9-0FC2-4DDE-87CF-3BA6A04EA4CC}" type="slidenum">
              <a:rPr lang="ru-RU"/>
              <a:t/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1619018" y="6356350"/>
            <a:ext cx="28447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5125706" y="6356350"/>
            <a:ext cx="35625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 useBgFill="1">
        <p:nvSpPr>
          <p:cNvPr id="8" name="Rectangle 7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742873" y="782782"/>
            <a:ext cx="9008254" cy="3410475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de-DE" sz="6000"/>
              <a:t>Ist Situation</a:t>
            </a:r>
            <a:endParaRPr/>
          </a:p>
        </p:txBody>
      </p:sp>
      <p:sp>
        <p:nvSpPr>
          <p:cNvPr id="10" name="Rectangle 9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0" y="4550424"/>
            <a:ext cx="12192000" cy="230757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794165" y="4709627"/>
            <a:ext cx="8956962" cy="1126283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de-DE" b="1">
                <a:solidFill>
                  <a:schemeClr val="bg1"/>
                </a:solidFill>
                <a:latin typeface="Baguet Script"/>
              </a:rPr>
              <a:t>3*</a:t>
            </a:r>
            <a:r>
              <a:rPr lang="de-DE" b="1">
                <a:solidFill>
                  <a:schemeClr val="bg1"/>
                </a:solidFill>
                <a:latin typeface="Baguet Script"/>
              </a:rPr>
              <a:t>**S Schlosshotel</a:t>
            </a:r>
            <a:endParaRPr lang="de-DE" b="1">
              <a:solidFill>
                <a:schemeClr val="bg1"/>
              </a:solidFill>
              <a:latin typeface="Baguet Script"/>
            </a:endParaRPr>
          </a:p>
        </p:txBody>
      </p:sp>
      <p:sp>
        <p:nvSpPr>
          <p:cNvPr id="12" name="Freeform 11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 flipV="1">
            <a:off x="-4189" y="5019122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1830108151" name=""/>
          <p:cNvGraphicFramePr>
            <a:graphicFrameLocks xmlns:a="http://schemas.openxmlformats.org/drawingml/2006/main"/>
          </p:cNvGraphicFramePr>
          <p:nvPr/>
        </p:nvGraphicFramePr>
        <p:xfrm>
          <a:off x="889771" y="-60958"/>
          <a:ext cx="3600000" cy="3600000"/>
        </p:xfrm>
        <a:graphic>
          <a:graphicData uri="http://schemas.openxmlformats.org/drawingml/2006/table">
            <a:tbl>
              <a:tblPr firstRow="1" firstCol="1" lastRow="0" lastCol="0" bandRow="1" bandCol="0"/>
              <a:tblGrid>
                <a:gridCol w="1948147"/>
                <a:gridCol w="7183980"/>
                <a:gridCol w="1215483"/>
              </a:tblGrid>
              <a:tr h="1207250"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11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Schullogo</a:t>
                      </a:r>
                      <a:endParaRPr/>
                    </a:p>
                  </a:txBody>
                  <a:tcPr marL="68580" marR="68580" marT="0" marB="0" anchor="ctr">
                    <a:lnL w="12699" algn="ctr"/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sz="10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Name: </a:t>
                      </a:r>
                      <a:r>
                        <a:rPr sz="1000" b="0" i="0" u="none">
                          <a:solidFill>
                            <a:srgbClr val="A6A6A6"/>
                          </a:solidFill>
                          <a:latin typeface="Arial"/>
                          <a:ea typeface="Arial"/>
                          <a:cs typeface="Arial"/>
                        </a:rPr>
                        <a:t>______________________________________</a:t>
                      </a:r>
                      <a:r>
                        <a:rPr sz="10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                              Klasse: </a:t>
                      </a:r>
                      <a:r>
                        <a:rPr sz="1000" b="0" i="0" u="none">
                          <a:solidFill>
                            <a:srgbClr val="A6A6A6"/>
                          </a:solidFill>
                          <a:latin typeface="Arial"/>
                          <a:ea typeface="Arial"/>
                          <a:cs typeface="Arial"/>
                        </a:rPr>
                        <a:t>_______</a:t>
                      </a:r>
                      <a:r>
                        <a:rPr sz="10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         Datum: </a:t>
                      </a:r>
                      <a:r>
                        <a:rPr sz="1000" b="0" i="0" u="none">
                          <a:solidFill>
                            <a:srgbClr val="A6A6A6"/>
                          </a:solidFill>
                          <a:latin typeface="Arial"/>
                          <a:ea typeface="Arial"/>
                          <a:cs typeface="Arial"/>
                        </a:rPr>
                        <a:t>_____________</a:t>
                      </a:r>
                      <a:endParaRPr/>
                    </a:p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1400" b="1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LF </a:t>
                      </a:r>
                      <a:endParaRPr sz="1400" b="1" i="0" u="non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>
                        <a:defRPr/>
                      </a:pPr>
                      <a:r>
                        <a:rPr sz="5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/>
                    </a:p>
                  </a:txBody>
                  <a:tcPr marL="68580" marR="68580" marT="0" marB="0" anchor="t">
                    <a:lnL w="12699"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  <a:tc>
                  <a:txBody>
                    <a:bodyPr/>
                    <a:p>
                      <a:pPr>
                        <a:defRPr/>
                      </a:pPr>
                      <a:endParaRPr/>
                    </a:p>
                    <a:p>
                      <a:pPr>
                        <a:defRPr/>
                      </a:pPr>
                      <a:r>
                        <a:rPr sz="14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Fach-bez.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sz="1100" b="0" i="0" u="non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 </a:t>
                      </a:r>
                      <a:endParaRPr/>
                    </a:p>
                  </a:txBody>
                  <a:tcPr marL="68580" marR="68580" marT="0" marB="0" anchor="ctr">
                    <a:lnL w="12699" algn="ctr">
                      <a:noFill/>
                    </a:lnL>
                    <a:lnR w="12699" algn="ctr"/>
                    <a:lnT w="12699" algn="ctr"/>
                    <a:lnB w="12699" algn="ctr"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>
            <a:grpSpLocks noChangeAspect="1" noGrp="1" noMove="1" noResize="1" noRot="1" noUngrp="1"/>
          </p:cNvGrpSpPr>
          <p:nvPr/>
        </p:nvGrpSpPr>
        <p:grpSpPr bwMode="auto"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 fill="norm" stroke="1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 fill="norm" stroke="1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 fill="norm" stroke="1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 fill="norm" stroke="1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 fill="norm" stroke="1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 fill="norm" stroke="1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 fill="norm" stroke="1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 fill="norm" stroke="1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 fill="norm" stroke="1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 fill="norm" stroke="1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 fill="norm" stroke="1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 fill="norm" stroke="1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3" name="Group 22"/>
          <p:cNvGrpSpPr>
            <a:grpSpLocks noChangeAspect="1" noGrp="1" noMove="1" noResize="1" noRot="1" noUngrp="1"/>
          </p:cNvGrpSpPr>
          <p:nvPr/>
        </p:nvGrpSpPr>
        <p:grpSpPr bwMode="auto"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4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 fill="norm" stroke="1" extrusionOk="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 fill="norm" stroke="1" extrusionOk="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 fill="norm" stroke="1" extrusionOk="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 fill="norm" stroke="1" extrusionOk="0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 fill="norm" stroke="1" extrusionOk="0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 fill="norm" stroke="1" extrusionOk="0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 fill="norm" stroke="1" extrusionOk="0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 fill="norm" stroke="1" extrusionOk="0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 fill="norm" stroke="1" extrusionOk="0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 fill="norm" stroke="1" extrusionOk="0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 fill="norm" stroke="1" extrusionOk="0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 fill="norm" stroke="1" extrusionOk="0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7" name="Rectangle 36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Freeform 11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 flipV="1">
            <a:off x="-4189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1" name="Rectangle 40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/>
            <a:noAutofit/>
          </a:bodyPr>
          <a:lstStyle>
            <a:defPPr>
              <a:defRPr lang="en-US"/>
            </a:defPPr>
            <a:lvl1pPr marL="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>
              <a:defRPr sz="18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pic>
        <p:nvPicPr>
          <p:cNvPr id="5" name="Picture 4" descr="Lupe, die sinkende Leistung zeigt"/>
          <p:cNvPicPr>
            <a:picLocks noChangeAspect="1"/>
          </p:cNvPicPr>
          <p:nvPr/>
        </p:nvPicPr>
        <p:blipFill>
          <a:blip r:embed="rId2"/>
          <a:srcRect l="0" t="0" r="26275" b="-1"/>
          <a:stretch/>
        </p:blipFill>
        <p:spPr bwMode="auto">
          <a:xfrm>
            <a:off x="-3199725" y="10"/>
            <a:ext cx="4915430" cy="6857990"/>
          </a:xfrm>
          <a:prstGeom prst="rect">
            <a:avLst/>
          </a:prstGeom>
        </p:spPr>
      </p:pic>
      <p:sp>
        <p:nvSpPr>
          <p:cNvPr id="43" name="Freeform 5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 fill="norm" stroke="1" extrusionOk="0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pPr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541867" y="787400"/>
            <a:ext cx="6424012" cy="7789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de-DE" sz="2500">
                <a:solidFill>
                  <a:srgbClr val="FEFFFF"/>
                </a:solidFill>
              </a:rPr>
              <a:t>Produktanalyse</a:t>
            </a:r>
            <a:br>
              <a:rPr lang="de-DE" sz="2500">
                <a:solidFill>
                  <a:srgbClr val="FEFFFF"/>
                </a:solidFill>
              </a:rPr>
            </a:br>
            <a:r>
              <a:rPr lang="de-DE" sz="2500">
                <a:solidFill>
                  <a:srgbClr val="FEFFFF"/>
                </a:solidFill>
              </a:rPr>
              <a:t>(Interne Analyse des Schlosshotels)</a:t>
            </a:r>
            <a:endParaRPr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2035216" y="1767205"/>
            <a:ext cx="9575759" cy="4995102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buFont typeface="Wingdings 3"/>
              <a:buChar char=""/>
              <a:defRPr/>
            </a:pPr>
            <a:r>
              <a:rPr lang="en-US" sz="1600" b="1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Interne </a:t>
            </a:r>
            <a:r>
              <a:rPr lang="en-US" sz="1600" b="1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Analyse</a:t>
            </a:r>
            <a:r>
              <a:rPr lang="en-US" sz="1600" b="1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des </a:t>
            </a:r>
            <a:r>
              <a:rPr lang="en-US" sz="1600" b="1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Schlosshotels</a:t>
            </a:r>
            <a:r>
              <a:rPr lang="en-US" sz="1600" b="1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:</a:t>
            </a:r>
            <a:endParaRPr lang="en-US" sz="160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lvl="0">
              <a:lnSpc>
                <a:spcPct val="90000"/>
              </a:lnSpc>
              <a:tabLst>
                <a:tab pos="457200" algn="l"/>
              </a:tabLst>
              <a:defRPr/>
            </a:pPr>
            <a:endParaRPr lang="en-US" sz="160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Baujahr 1975 mit 90 Betten, 3***S Sterne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Gut angebundene Lage am Rande einer Großstadt an einem stark frequentierten Fernradweg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Ausrichtung der Zimmer gegen Süden und Westen, mit ruhiger </a:t>
            </a: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lage</a:t>
            </a:r>
            <a:endParaRPr lang="de-DE" sz="1600">
              <a:solidFill>
                <a:schemeClr val="tx1">
                  <a:lumMod val="95000"/>
                  <a:lumOff val="5000"/>
                </a:schemeClr>
              </a:solidFill>
              <a:latin typeface="Times New Roman"/>
              <a:cs typeface="Times New Roman"/>
            </a:endParaRPr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Erweiterung durch ein Schwimmbad 15m, eine Sauna für 8 Pers., Umkleidekabinen und sanitäre Anlagen, 1990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Renovierung des Frühstücksraums und Restaurants, inkl. Einbau eines feststehenden Büffets,2000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Renovierung der Gästezimmer im Jahr 2010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Verpflegung der Gäste mittels Halbpension am Abend, kein </a:t>
            </a: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a´la</a:t>
            </a: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 carte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Schlossgarten für Veranstaltungen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Bestehende Kooperation mit Firmen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Umsätze gehen zurück, speziell in den Wintermonaten von November bis Mai</a:t>
            </a:r>
            <a:endParaRPr/>
          </a:p>
          <a:p>
            <a:pPr lvl="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 u="sng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Optionen: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an das Hotel grenzt eigenes Bauland an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Eigenkapital und Rücklagen sind vorhanden</a:t>
            </a:r>
            <a:endParaRPr/>
          </a:p>
          <a:p>
            <a:pPr>
              <a:lnSpc>
                <a:spcPct val="90000"/>
              </a:lnSpc>
              <a:buFont typeface="Wingdings 3"/>
              <a:buChar char=""/>
              <a:defRPr/>
            </a:pPr>
            <a:endParaRPr lang="en-US" sz="7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gradFill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>
            <a:grpSpLocks noChangeAspect="1" noGrp="1" noMove="1" noResize="1" noRot="1" noUngrp="1"/>
          </p:cNvGrpSpPr>
          <p:nvPr/>
        </p:nvGrpSpPr>
        <p:grpSpPr bwMode="auto"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9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 fill="norm" stroke="1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 fill="norm" stroke="1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 fill="norm" stroke="1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 fill="norm" stroke="1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 fill="norm" stroke="1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 fill="norm" stroke="1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 fill="norm" stroke="1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 fill="norm" stroke="1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 fill="norm" stroke="1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 fill="norm" stroke="1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 fill="norm" stroke="1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 fill="norm" stroke="1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2" name="Group 21"/>
          <p:cNvGrpSpPr>
            <a:grpSpLocks noChangeAspect="1" noGrp="1" noMove="1" noResize="1" noRot="1" noUngrp="1"/>
          </p:cNvGrpSpPr>
          <p:nvPr/>
        </p:nvGrpSpPr>
        <p:grpSpPr bwMode="auto">
          <a:xfrm>
            <a:off x="27224" y="157"/>
            <a:ext cx="2356675" cy="6853096"/>
            <a:chOff x="6627813" y="195610"/>
            <a:chExt cx="1952625" cy="5678141"/>
          </a:xfrm>
        </p:grpSpPr>
        <p:sp>
          <p:nvSpPr>
            <p:cNvPr id="23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 fill="norm" stroke="1" extrusionOk="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 fill="norm" stroke="1" extrusionOk="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 fill="norm" stroke="1" extrusionOk="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 fill="norm" stroke="1" extrusionOk="0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 fill="norm" stroke="1" extrusionOk="0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 fill="norm" stroke="1" extrusionOk="0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 fill="norm" stroke="1" extrusionOk="0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 fill="norm" stroke="1" extrusionOk="0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 fill="norm" stroke="1" extrusionOk="0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 fill="norm" stroke="1" extrusionOk="0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 fill="norm" stroke="1" extrusionOk="0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 fill="norm" stroke="1" extrusionOk="0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6" name="Rectangle 35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 11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 flipV="1">
            <a:off x="-4189" y="714375"/>
            <a:ext cx="1588526" cy="507296"/>
          </a:xfrm>
          <a:custGeom>
            <a:avLst/>
            <a:gdLst/>
            <a:ahLst/>
            <a:cxnLst/>
            <a:rect l="l" t="t" r="r" b="b"/>
            <a:pathLst>
              <a:path w="9248" h="10000" fill="norm" stroke="1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0" name="Rectangle 39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 bwMode="auto">
          <a:xfrm>
            <a:off x="1259893" y="3101093"/>
            <a:ext cx="2454052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defRPr/>
            </a:pPr>
            <a:r>
              <a:rPr lang="en-US" sz="2700">
                <a:solidFill>
                  <a:schemeClr val="bg1"/>
                </a:solidFill>
              </a:rPr>
              <a:t>Marktanalyse</a:t>
            </a:r>
            <a:br>
              <a:rPr lang="en-US" sz="2700">
                <a:solidFill>
                  <a:schemeClr val="bg1"/>
                </a:solidFill>
              </a:rPr>
            </a:br>
            <a:r>
              <a:rPr lang="en-US" sz="2700">
                <a:solidFill>
                  <a:schemeClr val="bg1"/>
                </a:solidFill>
              </a:rPr>
              <a:t>(</a:t>
            </a:r>
            <a:r>
              <a:rPr lang="en-US" sz="2700">
                <a:solidFill>
                  <a:schemeClr val="bg1"/>
                </a:solidFill>
              </a:rPr>
              <a:t>Externe</a:t>
            </a:r>
            <a:br>
              <a:rPr lang="en-US" sz="2700">
                <a:solidFill>
                  <a:schemeClr val="bg1"/>
                </a:solidFill>
              </a:rPr>
            </a:br>
            <a:r>
              <a:rPr lang="en-US" sz="2700">
                <a:solidFill>
                  <a:schemeClr val="bg1"/>
                </a:solidFill>
              </a:rPr>
              <a:t>Analyse</a:t>
            </a:r>
            <a:r>
              <a:rPr lang="en-US" sz="2700">
                <a:solidFill>
                  <a:schemeClr val="bg1"/>
                </a:solidFill>
              </a:rPr>
              <a:t>)</a:t>
            </a:r>
            <a:br>
              <a:rPr lang="en-US" sz="2700">
                <a:solidFill>
                  <a:schemeClr val="bg1"/>
                </a:solidFill>
              </a:rPr>
            </a:br>
            <a:endParaRPr lang="en-US" sz="2700">
              <a:solidFill>
                <a:schemeClr val="bg1"/>
              </a:solidFill>
            </a:endParaRPr>
          </a:p>
        </p:txBody>
      </p:sp>
      <p:sp>
        <p:nvSpPr>
          <p:cNvPr id="42" name="Freeform 11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 fill="norm" stroke="1" extrusionOk="0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44" name="Rectangle 43"/>
          <p:cNvSpPr>
            <a:spLocks noAdjustHandles="1" noChangeArrowheads="1" noChangeAspect="1" noChangeShapeType="1" noEditPoints="1" noGrp="1" noMove="1" noResize="1" noRot="1" noTextEdit="1"/>
          </p:cNvSpPr>
          <p:nvPr/>
        </p:nvSpPr>
        <p:spPr bwMode="auto"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 bwMode="auto">
          <a:xfrm>
            <a:off x="4706578" y="82193"/>
            <a:ext cx="6798033" cy="677105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Großstadt mit hervorragender Infrastruktur und kulturellen Angeboten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optimale Verkehrsanbindung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Touristische Angebote vermehrt ab Frühjahr bis Herbst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Drei Hotels im 5 Sterne Segment mit Wellnessbereich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Acht Hotels im 4 Sterne Segment mit Schwimmbad oder Sauna, davon zwei mit Banketträumen für Großveranstaltungen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Mehrere 3 Sterne Hotels, kleine Pensionen, Motels, Gasthöfe und B&amp;Bs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Verschiedene Gaststätten und Restaurants mit nationalem und internationalem Angebot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Klimawandel: unbeständiges Wetter im Sommer, teilweise sehr heiß, starke Wetterschwankungen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Laut Umfragen von Forschungsinstituten, werden Menschen immer sensibler gegenüber dem Klimawandel und dessen Auswirkungen. Sie wünschen sich daher auch mehr Nachhaltigkeit im Urlaub. Zudem sind sehr an hochwertigen </a:t>
            </a: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Kulturveranstaltungen interessiert</a:t>
            </a:r>
            <a:endParaRPr lang="de-DE" sz="160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Fachkräftemangel, speziell auch in der Gastronomie und Hotellerie</a:t>
            </a:r>
            <a:endParaRPr/>
          </a:p>
          <a:p>
            <a:pPr marL="342900" lvl="0" indent="-342900">
              <a:lnSpc>
                <a:spcPct val="90000"/>
              </a:lnSpc>
              <a:buFont typeface="Wingdings 3"/>
              <a:buChar char=""/>
              <a:tabLst>
                <a:tab pos="457200" algn="l"/>
              </a:tabLst>
              <a:defRPr/>
            </a:pPr>
            <a:r>
              <a:rPr lang="de-DE" sz="1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Die politischen und rechtlichen Rahmenbedingungen entsprechen der jetzigen Zeit (2023), Gesetzesänderung zur Energieversorgung (Heizung) stehen an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0</Words>
  <Application>ONLYOFFICE/7.3.3.49</Application>
  <DocSecurity>0</DocSecurity>
  <PresentationFormat>Breitbild</PresentationFormat>
  <Paragraphs>0</Paragraphs>
  <Slides>3</Slides>
  <Notes>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 1</vt:lpstr>
      <vt:lpstr>Slide 1</vt:lpstr>
      <vt:lpstr>Slide 2</vt:lpstr>
      <vt:lpstr>Slide 3</vt:lpstr>
    </vt:vector>
  </TitlesOfParts>
  <Manager/>
  <Company>Berufsschule Immenstadt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Warum ist Marketing notwendig?</dc:title>
  <dc:subject/>
  <dc:creator>Kees Alexander</dc:creator>
  <cp:keywords/>
  <dc:description/>
  <dc:identifier/>
  <dc:language/>
  <cp:lastModifiedBy>Alexander Kees</cp:lastModifiedBy>
  <cp:revision>40</cp:revision>
  <dcterms:created xsi:type="dcterms:W3CDTF">2017-09-13T10:27:22Z</dcterms:created>
  <dcterms:modified xsi:type="dcterms:W3CDTF">2023-07-02T09:40:02Z</dcterms:modified>
  <cp:category/>
  <cp:contentStatus/>
  <cp:version/>
</cp:coreProperties>
</file>