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s/slide6.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s/slide5.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10"/>
  </p:notesMasterIdLst>
  <p:sldIdLst>
    <p:sldId id="256" r:id="rId4"/>
    <p:sldId id="257" r:id="rId5"/>
    <p:sldId id="258" r:id="rId6"/>
    <p:sldId id="259" r:id="rId7"/>
    <p:sldId id="260" r:id="rId8"/>
    <p:sldId id="261" r:id="rId9"/>
  </p:sldIdLst>
  <p:sldSz cx="12192000" cy="6858000"/>
  <p:notesSz cx="6858000" cy="9144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40" d="100"/>
          <a:sy n="140" d="100"/>
        </p:scale>
        <p:origin x="-364" y="-3528"/>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notesMaster" Target="notesMasters/notesMaster1.xml"/><Relationship Id="rId11" Type="http://schemas.openxmlformats.org/officeDocument/2006/relationships/presProps" Target="presProps.xml" /><Relationship Id="rId12" Type="http://schemas.openxmlformats.org/officeDocument/2006/relationships/tableStyles" Target="tableStyles.xml" /><Relationship Id="rId13"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50489AD3-080C-4482-869B-5FC28F6F3CF1}" type="datetimeFigureOut">
              <a:rPr lang="de-DE"/>
              <a:t>20.06.2024</a:t>
            </a:fld>
            <a:endParaRPr lang="de-DE"/>
          </a:p>
        </p:txBody>
      </p:sp>
      <p:sp>
        <p:nvSpPr>
          <p:cNvPr id="4" name="Folienbildplatzhalter 3"/>
          <p:cNvSpPr>
            <a:spLocks noChangeAspect="1" noGrp="1" noRo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860D78E7-277F-4CC2-914C-7EDCEF5DB518}"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314B9779-AEC7-3B27-CC7D-3904833BC904}" type="slidenum">
              <a:rPr/>
              <a:t/>
            </a:fld>
            <a:endParaRPr/>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F0664838-BF71-7B3D-8527-6EB95869AED8}" type="slidenum">
              <a:rPr/>
              <a:t/>
            </a:fld>
            <a:endParaRPr/>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915B198-DE6B-6975-B178-4627D7762EC2}" type="slidenum">
              <a:rPr/>
              <a:t/>
            </a:fld>
            <a:endParaRPr/>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B030F59-9A8B-9F75-2993-86957238E9F8}" type="slidenum">
              <a:rPr/>
              <a:t/>
            </a:fld>
            <a:endParaRPr/>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7CAAEA1-E129-8142-C19A-DA221666C48E}" type="slidenum">
              <a:rPr/>
              <a:t/>
            </a:fld>
            <a:endParaRPr/>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CA387A1-09C7-F0E3-18B6-0ABB3F36A4E1}" type="slidenum">
              <a:rPr/>
              <a:t/>
            </a:fld>
            <a:endParaRPr/>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elfolie">
    <p:spTree>
      <p:nvGrpSpPr>
        <p:cNvPr id="1" name=""/>
        <p:cNvGrpSpPr/>
        <p:nvPr/>
      </p:nvGrpSpPr>
      <p:grpSpPr bwMode="auto">
        <a:xfrm>
          <a:off x="0" y="0"/>
          <a:ext cx="0" cy="0"/>
          <a:chOff x="0" y="0"/>
          <a:chExt cx="0" cy="0"/>
        </a:xfrm>
      </p:grpSpPr>
      <p:sp>
        <p:nvSpPr>
          <p:cNvPr id="7" name="Rectangle 6"/>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bwMode="auto">
          <a:xfrm>
            <a:off x="1097280" y="758952"/>
            <a:ext cx="10058400" cy="3566160"/>
          </a:xfrm>
        </p:spPr>
        <p:txBody>
          <a:bodyPr anchor="b">
            <a:normAutofit/>
          </a:bodyPr>
          <a:lstStyle>
            <a:lvl1pPr algn="l">
              <a:lnSpc>
                <a:spcPct val="85000"/>
              </a:lnSpc>
              <a:defRPr sz="8000" spc="-50">
                <a:solidFill>
                  <a:schemeClr val="tx1">
                    <a:lumMod val="85000"/>
                    <a:lumOff val="15000"/>
                  </a:schemeClr>
                </a:solidFill>
              </a:defRPr>
            </a:lvl1pPr>
          </a:lstStyle>
          <a:p>
            <a:pPr>
              <a:defRPr/>
            </a:pPr>
            <a:r>
              <a:rPr lang="de-DE"/>
              <a:t>Mastertitelformat bearbeiten</a:t>
            </a:r>
            <a:endParaRPr lang="en-US"/>
          </a:p>
        </p:txBody>
      </p:sp>
      <p:sp>
        <p:nvSpPr>
          <p:cNvPr id="3" name="Subtitle 2"/>
          <p:cNvSpPr>
            <a:spLocks noGrp="1"/>
          </p:cNvSpPr>
          <p:nvPr>
            <p:ph type="subTitle" idx="1"/>
          </p:nvPr>
        </p:nvSpPr>
        <p:spPr bwMode="auto">
          <a:xfrm>
            <a:off x="1100051" y="4455620"/>
            <a:ext cx="10058400" cy="1143000"/>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de-DE"/>
              <a:t>Master-Untertitelformat bearbeiten</a:t>
            </a:r>
            <a:endParaRPr lang="en-US"/>
          </a:p>
        </p:txBody>
      </p:sp>
      <p:sp>
        <p:nvSpPr>
          <p:cNvPr id="4" name="Date Placeholder 3"/>
          <p:cNvSpPr>
            <a:spLocks noGrp="1"/>
          </p:cNvSpPr>
          <p:nvPr>
            <p:ph type="dt" sz="half" idx="10"/>
          </p:nvPr>
        </p:nvSpPr>
        <p:spPr bwMode="auto"/>
        <p:txBody>
          <a:bodyPr/>
          <a:lstStyle/>
          <a:p>
            <a:pPr>
              <a:defRPr/>
            </a:pPr>
            <a:fld id="{6E68827A-7A58-42B3-86B1-9771B76C9EAF}" type="datetime1">
              <a:rPr lang="de-DE"/>
              <a:t>20.06.2024</a:t>
            </a:fld>
            <a:endParaRPr lang="de-DE"/>
          </a:p>
        </p:txBody>
      </p:sp>
      <p:sp>
        <p:nvSpPr>
          <p:cNvPr id="5" name="Footer Placeholder 4"/>
          <p:cNvSpPr>
            <a:spLocks noGrp="1"/>
          </p:cNvSpPr>
          <p:nvPr>
            <p:ph type="ftr" sz="quarter" idx="11"/>
          </p:nvPr>
        </p:nvSpPr>
        <p:spPr bwMode="auto"/>
        <p:txBody>
          <a:bodyPr/>
          <a:lstStyle/>
          <a:p>
            <a:pPr>
              <a:defRPr/>
            </a:pPr>
            <a:r>
              <a:rPr lang="de-DE"/>
              <a:t>Hotelmanagement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cxnSp>
        <p:nvCxnSpPr>
          <p:cNvPr id="9" name="Straight Connector 8"/>
          <p:cNvCxnSpPr>
            <a:cxnSpLocks/>
          </p:cNvCxnSpPr>
          <p:nvPr/>
        </p:nvCxnSpPr>
        <p:spPr bwMode="auto">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el und vertikaler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Mastertitelformat bearbeiten</a:t>
            </a:r>
            <a:endParaRPr lang="en-US"/>
          </a:p>
        </p:txBody>
      </p:sp>
      <p:sp>
        <p:nvSpPr>
          <p:cNvPr id="3" name="Vertical Text Placeholder 2"/>
          <p:cNvSpPr>
            <a:spLocks noGrp="1"/>
          </p:cNvSpPr>
          <p:nvPr>
            <p:ph type="body" orient="vert" idx="1"/>
          </p:nvPr>
        </p:nvSpPr>
        <p:spPr bwMode="auto"/>
        <p:txBody>
          <a:bodyPr vert="eaVert" lIns="45720" tIns="0" rIns="45720" bIns="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CA6E01F7-4D84-4166-8665-E4D00E2870B2}" type="datetime1">
              <a:rPr lang="de-DE"/>
              <a:t>20.06.2024</a:t>
            </a:fld>
            <a:endParaRPr lang="de-DE"/>
          </a:p>
        </p:txBody>
      </p:sp>
      <p:sp>
        <p:nvSpPr>
          <p:cNvPr id="5" name="Footer Placeholder 4"/>
          <p:cNvSpPr>
            <a:spLocks noGrp="1"/>
          </p:cNvSpPr>
          <p:nvPr>
            <p:ph type="ftr" sz="quarter" idx="11"/>
          </p:nvPr>
        </p:nvSpPr>
        <p:spPr bwMode="auto"/>
        <p:txBody>
          <a:bodyPr/>
          <a:lstStyle/>
          <a:p>
            <a:pPr>
              <a:defRPr/>
            </a:pPr>
            <a:r>
              <a:rPr lang="de-DE"/>
              <a:t>Hotelmanagement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vertTitleAndTx" userDrawn="1">
  <p:cSld name="Vertikaler Titel und Text">
    <p:spTree>
      <p:nvGrpSpPr>
        <p:cNvPr id="1" name=""/>
        <p:cNvGrpSpPr/>
        <p:nvPr/>
      </p:nvGrpSpPr>
      <p:grpSpPr bwMode="auto">
        <a:xfrm>
          <a:off x="0" y="0"/>
          <a:ext cx="0" cy="0"/>
          <a:chOff x="0" y="0"/>
          <a:chExt cx="0" cy="0"/>
        </a:xfrm>
      </p:grpSpPr>
      <p:sp>
        <p:nvSpPr>
          <p:cNvPr id="7" name="Rectangle 6"/>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de-DE"/>
              <a:t>Mastertitelformat bearbeiten</a:t>
            </a:r>
            <a:endParaRPr lang="en-US"/>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EEFF020C-712D-43BF-80F0-1EC6A8C2C21D}" type="datetime1">
              <a:rPr lang="de-DE"/>
              <a:t>20.06.2024</a:t>
            </a:fld>
            <a:endParaRPr lang="de-DE"/>
          </a:p>
        </p:txBody>
      </p:sp>
      <p:sp>
        <p:nvSpPr>
          <p:cNvPr id="5" name="Footer Placeholder 4"/>
          <p:cNvSpPr>
            <a:spLocks noGrp="1"/>
          </p:cNvSpPr>
          <p:nvPr>
            <p:ph type="ftr" sz="quarter" idx="11"/>
          </p:nvPr>
        </p:nvSpPr>
        <p:spPr bwMode="auto"/>
        <p:txBody>
          <a:bodyPr/>
          <a:lstStyle/>
          <a:p>
            <a:pPr>
              <a:defRPr/>
            </a:pPr>
            <a:r>
              <a:rPr lang="de-DE"/>
              <a:t>Hotelmanagement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el und Inhal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de-DE"/>
              <a:t>Mastertitelformat bearbeiten</a:t>
            </a:r>
            <a:endParaRPr lang="en-US"/>
          </a:p>
        </p:txBody>
      </p:sp>
      <p:sp>
        <p:nvSpPr>
          <p:cNvPr id="3" name="Content Placeholder 2"/>
          <p:cNvSpPr>
            <a:spLocks noGrp="1"/>
          </p:cNvSpPr>
          <p:nvPr>
            <p:ph idx="1"/>
          </p:nvPr>
        </p:nvSpPr>
        <p:spPr bwMode="auto"/>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F7502E0E-F670-4BE9-8AE4-0B85F2A07784}" type="datetime1">
              <a:rPr lang="de-DE"/>
              <a:t>20.06.2024</a:t>
            </a:fld>
            <a:endParaRPr lang="de-DE"/>
          </a:p>
        </p:txBody>
      </p:sp>
      <p:sp>
        <p:nvSpPr>
          <p:cNvPr id="5" name="Footer Placeholder 4"/>
          <p:cNvSpPr>
            <a:spLocks noGrp="1"/>
          </p:cNvSpPr>
          <p:nvPr>
            <p:ph type="ftr" sz="quarter" idx="11"/>
          </p:nvPr>
        </p:nvSpPr>
        <p:spPr bwMode="auto"/>
        <p:txBody>
          <a:bodyPr/>
          <a:lstStyle/>
          <a:p>
            <a:pPr>
              <a:defRPr/>
            </a:pPr>
            <a:r>
              <a:rPr lang="de-DE"/>
              <a:t>Hotelmanagement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secHead" userDrawn="1">
  <p:cSld name="Abschnitts-&#10;überschrift">
    <p:bg>
      <p:bgPr shadeToTitle="0">
        <a:solidFill>
          <a:schemeClr val="bg1"/>
        </a:solidFill>
      </p:bgPr>
    </p:bg>
    <p:spTree>
      <p:nvGrpSpPr>
        <p:cNvPr id="1" name=""/>
        <p:cNvGrpSpPr/>
        <p:nvPr/>
      </p:nvGrpSpPr>
      <p:grpSpPr bwMode="auto">
        <a:xfrm>
          <a:off x="0" y="0"/>
          <a:ext cx="0" cy="0"/>
          <a:chOff x="0" y="0"/>
          <a:chExt cx="0" cy="0"/>
        </a:xfrm>
      </p:grpSpPr>
      <p:sp>
        <p:nvSpPr>
          <p:cNvPr id="7" name="Rectangle 6"/>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pPr>
              <a:defRPr/>
            </a:pPr>
            <a:r>
              <a:rPr lang="de-DE"/>
              <a:t>Mastertitelformat bearbeiten</a:t>
            </a:r>
            <a:endParaRPr lang="en-US"/>
          </a:p>
        </p:txBody>
      </p:sp>
      <p:sp>
        <p:nvSpPr>
          <p:cNvPr id="3" name="Text Placeholder 2"/>
          <p:cNvSpPr>
            <a:spLocks noGrp="1"/>
          </p:cNvSpPr>
          <p:nvPr>
            <p:ph type="body" idx="1"/>
          </p:nvPr>
        </p:nvSpPr>
        <p:spPr bwMode="auto">
          <a:xfrm>
            <a:off x="1097280" y="4453128"/>
            <a:ext cx="10058400" cy="1143000"/>
          </a:xfrm>
        </p:spPr>
        <p:txBody>
          <a:bodyPr lIns="91440" rIns="91440" anchor="t" anchorCtr="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de-DE"/>
              <a:t>Mastertextformat bearbeiten</a:t>
            </a:r>
            <a:endParaRPr/>
          </a:p>
        </p:txBody>
      </p:sp>
      <p:sp>
        <p:nvSpPr>
          <p:cNvPr id="4" name="Date Placeholder 3"/>
          <p:cNvSpPr>
            <a:spLocks noGrp="1"/>
          </p:cNvSpPr>
          <p:nvPr>
            <p:ph type="dt" sz="half" idx="10"/>
          </p:nvPr>
        </p:nvSpPr>
        <p:spPr bwMode="auto"/>
        <p:txBody>
          <a:bodyPr/>
          <a:lstStyle/>
          <a:p>
            <a:pPr>
              <a:defRPr/>
            </a:pPr>
            <a:fld id="{7E87138F-138F-4737-A29F-42B6F645A2A2}" type="datetime1">
              <a:rPr lang="de-DE"/>
              <a:t>20.06.2024</a:t>
            </a:fld>
            <a:endParaRPr lang="de-DE"/>
          </a:p>
        </p:txBody>
      </p:sp>
      <p:sp>
        <p:nvSpPr>
          <p:cNvPr id="5" name="Footer Placeholder 4"/>
          <p:cNvSpPr>
            <a:spLocks noGrp="1"/>
          </p:cNvSpPr>
          <p:nvPr>
            <p:ph type="ftr" sz="quarter" idx="11"/>
          </p:nvPr>
        </p:nvSpPr>
        <p:spPr bwMode="auto"/>
        <p:txBody>
          <a:bodyPr/>
          <a:lstStyle/>
          <a:p>
            <a:pPr>
              <a:defRPr/>
            </a:pPr>
            <a:r>
              <a:rPr lang="de-DE"/>
              <a:t>Hotelmanagement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cxnSp>
        <p:nvCxnSpPr>
          <p:cNvPr id="9" name="Straight Connector 8"/>
          <p:cNvCxnSpPr>
            <a:cxnSpLocks/>
          </p:cNvCxnSpPr>
          <p:nvPr/>
        </p:nvCxnSpPr>
        <p:spPr bwMode="auto">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Zwei Inhalte">
    <p:spTree>
      <p:nvGrpSpPr>
        <p:cNvPr id="1" name=""/>
        <p:cNvGrpSpPr/>
        <p:nvPr/>
      </p:nvGrpSpPr>
      <p:grpSpPr bwMode="auto">
        <a:xfrm>
          <a:off x="0" y="0"/>
          <a:ext cx="0" cy="0"/>
          <a:chOff x="0" y="0"/>
          <a:chExt cx="0" cy="0"/>
        </a:xfrm>
      </p:grpSpPr>
      <p:sp>
        <p:nvSpPr>
          <p:cNvPr id="8" name="Title 7"/>
          <p:cNvSpPr>
            <a:spLocks noGrp="1"/>
          </p:cNvSpPr>
          <p:nvPr>
            <p:ph type="title"/>
          </p:nvPr>
        </p:nvSpPr>
        <p:spPr bwMode="auto">
          <a:xfrm>
            <a:off x="1097280" y="286603"/>
            <a:ext cx="10058400" cy="1450757"/>
          </a:xfrm>
        </p:spPr>
        <p:txBody>
          <a:bodyPr/>
          <a:lstStyle/>
          <a:p>
            <a:pPr>
              <a:defRPr/>
            </a:pPr>
            <a:r>
              <a:rPr lang="de-DE"/>
              <a:t>Mastertitelformat bearbeiten</a:t>
            </a:r>
            <a:endParaRPr lang="en-US"/>
          </a:p>
        </p:txBody>
      </p:sp>
      <p:sp>
        <p:nvSpPr>
          <p:cNvPr id="3" name="Content Placeholder 2"/>
          <p:cNvSpPr>
            <a:spLocks noGrp="1"/>
          </p:cNvSpPr>
          <p:nvPr>
            <p:ph sz="half" idx="1"/>
          </p:nvPr>
        </p:nvSpPr>
        <p:spPr bwMode="auto">
          <a:xfrm>
            <a:off x="1097279" y="1845734"/>
            <a:ext cx="4937760" cy="4023360"/>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Content Placeholder 3"/>
          <p:cNvSpPr>
            <a:spLocks noGrp="1"/>
          </p:cNvSpPr>
          <p:nvPr>
            <p:ph sz="half" idx="2"/>
          </p:nvPr>
        </p:nvSpPr>
        <p:spPr bwMode="auto">
          <a:xfrm>
            <a:off x="6217920" y="1845735"/>
            <a:ext cx="4937760" cy="4023360"/>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Date Placeholder 4"/>
          <p:cNvSpPr>
            <a:spLocks noGrp="1"/>
          </p:cNvSpPr>
          <p:nvPr>
            <p:ph type="dt" sz="half" idx="10"/>
          </p:nvPr>
        </p:nvSpPr>
        <p:spPr bwMode="auto"/>
        <p:txBody>
          <a:bodyPr/>
          <a:lstStyle/>
          <a:p>
            <a:pPr>
              <a:defRPr/>
            </a:pPr>
            <a:fld id="{BDDDB4E7-88B1-4D17-AD7E-CCDD5A715229}" type="datetime1">
              <a:rPr lang="de-DE"/>
              <a:t>20.06.2024</a:t>
            </a:fld>
            <a:endParaRPr lang="de-DE"/>
          </a:p>
        </p:txBody>
      </p:sp>
      <p:sp>
        <p:nvSpPr>
          <p:cNvPr id="6" name="Footer Placeholder 5"/>
          <p:cNvSpPr>
            <a:spLocks noGrp="1"/>
          </p:cNvSpPr>
          <p:nvPr>
            <p:ph type="ftr" sz="quarter" idx="11"/>
          </p:nvPr>
        </p:nvSpPr>
        <p:spPr bwMode="auto"/>
        <p:txBody>
          <a:bodyPr/>
          <a:lstStyle/>
          <a:p>
            <a:pPr>
              <a:defRPr/>
            </a:pPr>
            <a:r>
              <a:rPr lang="de-DE"/>
              <a:t>Hotelmanagement</a:t>
            </a:r>
            <a:endParaRPr/>
          </a:p>
        </p:txBody>
      </p:sp>
      <p:sp>
        <p:nvSpPr>
          <p:cNvPr id="7" name="Slide Number Placeholder 6"/>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Vergleich">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1097280" y="286603"/>
            <a:ext cx="10058400" cy="1450757"/>
          </a:xfrm>
        </p:spPr>
        <p:txBody>
          <a:bodyPr/>
          <a:lstStyle/>
          <a:p>
            <a:pPr>
              <a:defRPr/>
            </a:pPr>
            <a:r>
              <a:rPr lang="de-DE"/>
              <a:t>Mastertitelformat bearbeiten</a:t>
            </a:r>
            <a:endParaRPr lang="en-US"/>
          </a:p>
        </p:txBody>
      </p:sp>
      <p:sp>
        <p:nvSpPr>
          <p:cNvPr id="3" name="Text Placeholder 2"/>
          <p:cNvSpPr>
            <a:spLocks noGrp="1"/>
          </p:cNvSpPr>
          <p:nvPr>
            <p:ph type="body" idx="1"/>
          </p:nvPr>
        </p:nvSpPr>
        <p:spPr bwMode="auto">
          <a:xfrm>
            <a:off x="1097280" y="1846052"/>
            <a:ext cx="4937760" cy="736282"/>
          </a:xfrm>
        </p:spPr>
        <p:txBody>
          <a:bodyPr lIns="91440" rIns="91440" anchor="ctr">
            <a:normAutofit/>
          </a:bodyPr>
          <a:lstStyle>
            <a:lvl1pPr marL="0" indent="0">
              <a:buNone/>
              <a:defRPr sz="2000" b="0" cap="all">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4" name="Content Placeholder 3"/>
          <p:cNvSpPr>
            <a:spLocks noGrp="1"/>
          </p:cNvSpPr>
          <p:nvPr>
            <p:ph sz="half" idx="2"/>
          </p:nvPr>
        </p:nvSpPr>
        <p:spPr bwMode="auto">
          <a:xfrm>
            <a:off x="1097280" y="2582334"/>
            <a:ext cx="4937760" cy="3378200"/>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Text Placeholder 4"/>
          <p:cNvSpPr>
            <a:spLocks noGrp="1"/>
          </p:cNvSpPr>
          <p:nvPr>
            <p:ph type="body" sz="quarter" idx="3"/>
          </p:nvPr>
        </p:nvSpPr>
        <p:spPr bwMode="auto">
          <a:xfrm>
            <a:off x="6217920" y="1846052"/>
            <a:ext cx="4937760" cy="736282"/>
          </a:xfrm>
        </p:spPr>
        <p:txBody>
          <a:bodyPr lIns="91440" rIns="91440" anchor="ctr">
            <a:normAutofit/>
          </a:bodyPr>
          <a:lstStyle>
            <a:lvl1pPr marL="0" indent="0">
              <a:buNone/>
              <a:defRPr sz="2000" b="0" cap="all">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6" name="Content Placeholder 5"/>
          <p:cNvSpPr>
            <a:spLocks noGrp="1"/>
          </p:cNvSpPr>
          <p:nvPr>
            <p:ph sz="quarter" idx="4"/>
          </p:nvPr>
        </p:nvSpPr>
        <p:spPr bwMode="auto">
          <a:xfrm>
            <a:off x="6217920" y="2582334"/>
            <a:ext cx="4937760" cy="3378200"/>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 name="Date Placeholder 6"/>
          <p:cNvSpPr>
            <a:spLocks noGrp="1"/>
          </p:cNvSpPr>
          <p:nvPr>
            <p:ph type="dt" sz="half" idx="10"/>
          </p:nvPr>
        </p:nvSpPr>
        <p:spPr bwMode="auto"/>
        <p:txBody>
          <a:bodyPr/>
          <a:lstStyle/>
          <a:p>
            <a:pPr>
              <a:defRPr/>
            </a:pPr>
            <a:fld id="{30B6D196-BA33-4324-848D-F796036E59E7}" type="datetime1">
              <a:rPr lang="de-DE"/>
              <a:t>20.06.2024</a:t>
            </a:fld>
            <a:endParaRPr lang="de-DE"/>
          </a:p>
        </p:txBody>
      </p:sp>
      <p:sp>
        <p:nvSpPr>
          <p:cNvPr id="8" name="Footer Placeholder 7"/>
          <p:cNvSpPr>
            <a:spLocks noGrp="1"/>
          </p:cNvSpPr>
          <p:nvPr>
            <p:ph type="ftr" sz="quarter" idx="11"/>
          </p:nvPr>
        </p:nvSpPr>
        <p:spPr bwMode="auto"/>
        <p:txBody>
          <a:bodyPr/>
          <a:lstStyle/>
          <a:p>
            <a:pPr>
              <a:defRPr/>
            </a:pPr>
            <a:r>
              <a:rPr lang="de-DE"/>
              <a:t>Hotelmanagement</a:t>
            </a:r>
            <a:endParaRPr/>
          </a:p>
        </p:txBody>
      </p:sp>
      <p:sp>
        <p:nvSpPr>
          <p:cNvPr id="9" name="Slide Number Placeholder 8"/>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Nur Tite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Mastertitelformat bearbeiten</a:t>
            </a:r>
            <a:endParaRPr lang="en-US"/>
          </a:p>
        </p:txBody>
      </p:sp>
      <p:sp>
        <p:nvSpPr>
          <p:cNvPr id="3" name="Date Placeholder 2"/>
          <p:cNvSpPr>
            <a:spLocks noGrp="1"/>
          </p:cNvSpPr>
          <p:nvPr>
            <p:ph type="dt" sz="half" idx="10"/>
          </p:nvPr>
        </p:nvSpPr>
        <p:spPr bwMode="auto"/>
        <p:txBody>
          <a:bodyPr/>
          <a:lstStyle/>
          <a:p>
            <a:pPr>
              <a:defRPr/>
            </a:pPr>
            <a:fld id="{22387F37-06DF-4AB7-8F92-C7E970004B47}" type="datetime1">
              <a:rPr lang="de-DE"/>
              <a:t>20.06.2024</a:t>
            </a:fld>
            <a:endParaRPr lang="de-DE"/>
          </a:p>
        </p:txBody>
      </p:sp>
      <p:sp>
        <p:nvSpPr>
          <p:cNvPr id="4" name="Footer Placeholder 3"/>
          <p:cNvSpPr>
            <a:spLocks noGrp="1"/>
          </p:cNvSpPr>
          <p:nvPr>
            <p:ph type="ftr" sz="quarter" idx="11"/>
          </p:nvPr>
        </p:nvSpPr>
        <p:spPr bwMode="auto"/>
        <p:txBody>
          <a:bodyPr/>
          <a:lstStyle/>
          <a:p>
            <a:pPr>
              <a:defRPr/>
            </a:pPr>
            <a:r>
              <a:rPr lang="de-DE"/>
              <a:t>Hotelmanagement</a:t>
            </a:r>
            <a:endParaRPr/>
          </a:p>
        </p:txBody>
      </p:sp>
      <p:sp>
        <p:nvSpPr>
          <p:cNvPr id="5" name="Slide Number Placeholder 4"/>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blank" userDrawn="1">
  <p:cSld name="Leer">
    <p:spTree>
      <p:nvGrpSpPr>
        <p:cNvPr id="1" name=""/>
        <p:cNvGrpSpPr/>
        <p:nvPr/>
      </p:nvGrpSpPr>
      <p:grpSpPr bwMode="auto">
        <a:xfrm>
          <a:off x="0" y="0"/>
          <a:ext cx="0" cy="0"/>
          <a:chOff x="0" y="0"/>
          <a:chExt cx="0" cy="0"/>
        </a:xfrm>
      </p:grpSpPr>
      <p:sp>
        <p:nvSpPr>
          <p:cNvPr id="5" name="Rectangle 4"/>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bwMode="auto"/>
        <p:txBody>
          <a:bodyPr/>
          <a:lstStyle/>
          <a:p>
            <a:pPr>
              <a:defRPr/>
            </a:pPr>
            <a:fld id="{B88466E8-B5CB-41FB-8041-EFE0D3CFF62C}" type="datetime1">
              <a:rPr lang="de-DE"/>
              <a:t>20.06.2024</a:t>
            </a:fld>
            <a:endParaRPr lang="de-DE"/>
          </a:p>
        </p:txBody>
      </p:sp>
      <p:sp>
        <p:nvSpPr>
          <p:cNvPr id="8" name="Footer Placeholder 7"/>
          <p:cNvSpPr>
            <a:spLocks noGrp="1"/>
          </p:cNvSpPr>
          <p:nvPr>
            <p:ph type="ftr" sz="quarter" idx="11"/>
          </p:nvPr>
        </p:nvSpPr>
        <p:spPr bwMode="auto"/>
        <p:txBody>
          <a:bodyPr/>
          <a:lstStyle>
            <a:lvl1pPr>
              <a:defRPr>
                <a:solidFill>
                  <a:srgbClr val="FFFFFF"/>
                </a:solidFill>
              </a:defRPr>
            </a:lvl1pPr>
          </a:lstStyle>
          <a:p>
            <a:pPr>
              <a:defRPr/>
            </a:pPr>
            <a:r>
              <a:rPr lang="de-DE"/>
              <a:t>Hotelmanagement</a:t>
            </a:r>
            <a:endParaRPr/>
          </a:p>
        </p:txBody>
      </p:sp>
      <p:sp>
        <p:nvSpPr>
          <p:cNvPr id="9" name="Slide Number Placeholder 8"/>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Inhalt mit Überschrift">
    <p:spTree>
      <p:nvGrpSpPr>
        <p:cNvPr id="1" name=""/>
        <p:cNvGrpSpPr/>
        <p:nvPr/>
      </p:nvGrpSpPr>
      <p:grpSpPr bwMode="auto">
        <a:xfrm>
          <a:off x="0" y="0"/>
          <a:ext cx="0" cy="0"/>
          <a:chOff x="0" y="0"/>
          <a:chExt cx="0" cy="0"/>
        </a:xfrm>
      </p:grpSpPr>
      <p:sp>
        <p:nvSpPr>
          <p:cNvPr id="8" name="Rectangle 7"/>
          <p:cNvSpPr/>
          <p:nvPr/>
        </p:nvSpPr>
        <p:spPr bwMode="auto">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457200" y="594358"/>
            <a:ext cx="3200400" cy="2286000"/>
          </a:xfrm>
        </p:spPr>
        <p:txBody>
          <a:bodyPr anchor="b">
            <a:normAutofit/>
          </a:bodyPr>
          <a:lstStyle>
            <a:lvl1pPr>
              <a:defRPr sz="3600" b="0">
                <a:solidFill>
                  <a:srgbClr val="FFFFFF"/>
                </a:solidFill>
              </a:defRPr>
            </a:lvl1pPr>
          </a:lstStyle>
          <a:p>
            <a:pPr>
              <a:defRPr/>
            </a:pPr>
            <a:r>
              <a:rPr lang="de-DE"/>
              <a:t>Mastertitelformat bearbeiten</a:t>
            </a:r>
            <a:endParaRPr lang="en-US"/>
          </a:p>
        </p:txBody>
      </p:sp>
      <p:sp>
        <p:nvSpPr>
          <p:cNvPr id="3" name="Content Placeholder 2"/>
          <p:cNvSpPr>
            <a:spLocks noGrp="1"/>
          </p:cNvSpPr>
          <p:nvPr>
            <p:ph idx="1"/>
          </p:nvPr>
        </p:nvSpPr>
        <p:spPr bwMode="auto">
          <a:xfrm>
            <a:off x="4800600" y="731520"/>
            <a:ext cx="6492240" cy="5257800"/>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Text Placeholder 3"/>
          <p:cNvSpPr>
            <a:spLocks noGrp="1"/>
          </p:cNvSpPr>
          <p:nvPr>
            <p:ph type="body" sz="half" idx="2"/>
          </p:nvPr>
        </p:nvSpPr>
        <p:spPr bwMode="auto">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Mastertextformat bearbeiten</a:t>
            </a:r>
            <a:endParaRPr/>
          </a:p>
        </p:txBody>
      </p:sp>
      <p:sp>
        <p:nvSpPr>
          <p:cNvPr id="5" name="Date Placeholder 4"/>
          <p:cNvSpPr>
            <a:spLocks noGrp="1"/>
          </p:cNvSpPr>
          <p:nvPr>
            <p:ph type="dt" sz="half" idx="10"/>
          </p:nvPr>
        </p:nvSpPr>
        <p:spPr bwMode="auto">
          <a:xfrm>
            <a:off x="465512" y="6459785"/>
            <a:ext cx="2618509" cy="365125"/>
          </a:xfrm>
        </p:spPr>
        <p:txBody>
          <a:bodyPr/>
          <a:lstStyle>
            <a:lvl1pPr algn="l">
              <a:defRPr/>
            </a:lvl1pPr>
          </a:lstStyle>
          <a:p>
            <a:pPr>
              <a:defRPr/>
            </a:pPr>
            <a:fld id="{E722E446-51EC-4A63-9873-A515CCC09454}" type="datetime1">
              <a:rPr lang="de-DE"/>
              <a:t>20.06.2024</a:t>
            </a:fld>
            <a:endParaRPr lang="de-DE"/>
          </a:p>
        </p:txBody>
      </p:sp>
      <p:sp>
        <p:nvSpPr>
          <p:cNvPr id="6" name="Footer Placeholder 5"/>
          <p:cNvSpPr>
            <a:spLocks noGrp="1"/>
          </p:cNvSpPr>
          <p:nvPr>
            <p:ph type="ftr" sz="quarter" idx="11"/>
          </p:nvPr>
        </p:nvSpPr>
        <p:spPr bwMode="auto">
          <a:xfrm>
            <a:off x="4800600" y="6459785"/>
            <a:ext cx="4648200" cy="365125"/>
          </a:xfrm>
        </p:spPr>
        <p:txBody>
          <a:bodyPr/>
          <a:lstStyle>
            <a:lvl1pPr algn="l">
              <a:defRPr>
                <a:solidFill>
                  <a:schemeClr val="tx2"/>
                </a:solidFill>
              </a:defRPr>
            </a:lvl1pPr>
          </a:lstStyle>
          <a:p>
            <a:pPr>
              <a:defRPr/>
            </a:pPr>
            <a:r>
              <a:rPr lang="de-DE"/>
              <a:t>Hotelmanagement</a:t>
            </a:r>
            <a:endParaRPr/>
          </a:p>
        </p:txBody>
      </p:sp>
      <p:sp>
        <p:nvSpPr>
          <p:cNvPr id="7" name="Slide Number Placeholder 6"/>
          <p:cNvSpPr>
            <a:spLocks noGrp="1"/>
          </p:cNvSpPr>
          <p:nvPr>
            <p:ph type="sldNum" sz="quarter" idx="12"/>
          </p:nvPr>
        </p:nvSpPr>
        <p:spPr bwMode="auto"/>
        <p:txBody>
          <a:bodyPr/>
          <a:lstStyle>
            <a:lvl1pPr>
              <a:defRPr>
                <a:solidFill>
                  <a:schemeClr val="tx2"/>
                </a:solidFill>
              </a:defRPr>
            </a:lvl1pPr>
          </a:lstStyle>
          <a:p>
            <a:pPr>
              <a:defRPr/>
            </a:pPr>
            <a:fld id="{FE677D2E-6BD9-4F1E-A85C-910D5B5BB374}" type="slidenum">
              <a:rPr lang="de-DE"/>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Bild mit Überschrift">
    <p:spTree>
      <p:nvGrpSpPr>
        <p:cNvPr id="1" name=""/>
        <p:cNvGrpSpPr/>
        <p:nvPr/>
      </p:nvGrpSpPr>
      <p:grpSpPr bwMode="auto">
        <a:xfrm>
          <a:off x="0" y="0"/>
          <a:ext cx="0" cy="0"/>
          <a:chOff x="0" y="0"/>
          <a:chExt cx="0" cy="0"/>
        </a:xfrm>
      </p:grpSpPr>
      <p:sp>
        <p:nvSpPr>
          <p:cNvPr id="8" name="Rectangle 7"/>
          <p:cNvSpPr/>
          <p:nvPr/>
        </p:nvSpPr>
        <p:spPr bwMode="auto">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lIns="91440" tIns="0" rIns="91440" bIns="0" anchor="b">
            <a:noAutofit/>
          </a:bodyPr>
          <a:lstStyle>
            <a:lvl1pPr>
              <a:defRPr sz="3600" b="0">
                <a:solidFill>
                  <a:srgbClr val="FFFFFF"/>
                </a:solidFill>
              </a:defRPr>
            </a:lvl1pPr>
          </a:lstStyle>
          <a:p>
            <a:pPr>
              <a:defRPr/>
            </a:pPr>
            <a:r>
              <a:rPr lang="de-DE"/>
              <a:t>Mastertitelformat bearbeiten</a:t>
            </a:r>
            <a:endParaRPr lang="en-US"/>
          </a:p>
        </p:txBody>
      </p:sp>
      <p:sp>
        <p:nvSpPr>
          <p:cNvPr id="3" name="Picture Placeholder 2"/>
          <p:cNvSpPr>
            <a:spLocks noChangeAspect="1" noGrp="1"/>
          </p:cNvSpPr>
          <p:nvPr>
            <p:ph type="pic" idx="1"/>
          </p:nvPr>
        </p:nvSpPr>
        <p:spPr bwMode="auto">
          <a:xfrm>
            <a:off x="15" y="0"/>
            <a:ext cx="12191985" cy="4915076"/>
          </a:xfrm>
          <a:prstGeom prst="rect">
            <a:avLst/>
          </a:prstGeom>
          <a:blipFill>
            <a:blip r:embed="rId2"/>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lang="en-US"/>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Mastertextformat bearbeiten</a:t>
            </a:r>
            <a:endParaRPr/>
          </a:p>
        </p:txBody>
      </p:sp>
      <p:sp>
        <p:nvSpPr>
          <p:cNvPr id="5" name="Date Placeholder 4"/>
          <p:cNvSpPr>
            <a:spLocks noGrp="1"/>
          </p:cNvSpPr>
          <p:nvPr>
            <p:ph type="dt" sz="half" idx="10"/>
          </p:nvPr>
        </p:nvSpPr>
        <p:spPr bwMode="auto"/>
        <p:txBody>
          <a:bodyPr/>
          <a:lstStyle/>
          <a:p>
            <a:pPr>
              <a:defRPr/>
            </a:pPr>
            <a:fld id="{3925330F-B32F-44A9-AA38-5AFDF970C662}" type="datetime1">
              <a:rPr lang="de-DE"/>
              <a:t>20.06.2024</a:t>
            </a:fld>
            <a:endParaRPr lang="de-DE"/>
          </a:p>
        </p:txBody>
      </p:sp>
      <p:sp>
        <p:nvSpPr>
          <p:cNvPr id="6" name="Footer Placeholder 5"/>
          <p:cNvSpPr>
            <a:spLocks noGrp="1"/>
          </p:cNvSpPr>
          <p:nvPr>
            <p:ph type="ftr" sz="quarter" idx="11"/>
          </p:nvPr>
        </p:nvSpPr>
        <p:spPr bwMode="auto"/>
        <p:txBody>
          <a:bodyPr/>
          <a:lstStyle/>
          <a:p>
            <a:pPr>
              <a:defRPr/>
            </a:pPr>
            <a:r>
              <a:rPr lang="en-US"/>
              <a:t>Hotelmanagement</a:t>
            </a:r>
            <a:endParaRPr lang="en-US"/>
          </a:p>
        </p:txBody>
      </p:sp>
      <p:sp>
        <p:nvSpPr>
          <p:cNvPr id="7" name="Slide Number Placeholder 6"/>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7" name="Rectangle 6"/>
          <p:cNvSpPr/>
          <p:nvPr/>
        </p:nvSpPr>
        <p:spPr bwMode="auto">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1097280" y="286603"/>
            <a:ext cx="10058400" cy="1450757"/>
          </a:xfrm>
          <a:prstGeom prst="rect">
            <a:avLst/>
          </a:prstGeom>
        </p:spPr>
        <p:txBody>
          <a:bodyPr vert="horz" lIns="91440" tIns="45720" rIns="91440" bIns="45720" rtlCol="0" anchor="b">
            <a:normAutofit/>
          </a:bodyPr>
          <a:lstStyle/>
          <a:p>
            <a:pPr>
              <a:defRPr/>
            </a:pPr>
            <a:r>
              <a:rPr lang="de-DE"/>
              <a:t>Mastertitelformat bearbeiten</a:t>
            </a:r>
            <a:endParaRPr lang="en-US"/>
          </a:p>
        </p:txBody>
      </p:sp>
      <p:sp>
        <p:nvSpPr>
          <p:cNvPr id="3" name="Text Placeholder 2"/>
          <p:cNvSpPr>
            <a:spLocks noGrp="1"/>
          </p:cNvSpPr>
          <p:nvPr>
            <p:ph type="body" idx="1"/>
          </p:nvPr>
        </p:nvSpPr>
        <p:spPr bwMode="auto">
          <a:xfrm>
            <a:off x="1097280" y="1845734"/>
            <a:ext cx="10058400" cy="4023360"/>
          </a:xfrm>
          <a:prstGeom prst="rect">
            <a:avLst/>
          </a:prstGeom>
        </p:spPr>
        <p:txBody>
          <a:bodyPr vert="horz" lIns="0" tIns="45720" rIns="0" bIns="4572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2"/>
          </p:nvPr>
        </p:nvSpPr>
        <p:spPr bwMode="auto">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pPr>
              <a:defRPr/>
            </a:pPr>
            <a:fld id="{CF74E90A-9600-4AEB-BCA5-9F156A57F312}" type="datetime1">
              <a:rPr lang="de-DE"/>
              <a:t>20.06.2024</a:t>
            </a:fld>
            <a:endParaRPr lang="de-DE"/>
          </a:p>
        </p:txBody>
      </p:sp>
      <p:sp>
        <p:nvSpPr>
          <p:cNvPr id="5" name="Footer Placeholder 4"/>
          <p:cNvSpPr>
            <a:spLocks noGrp="1"/>
          </p:cNvSpPr>
          <p:nvPr>
            <p:ph type="ftr" sz="quarter" idx="3"/>
          </p:nvPr>
        </p:nvSpPr>
        <p:spPr bwMode="auto">
          <a:xfrm>
            <a:off x="3686185" y="6459785"/>
            <a:ext cx="4822803" cy="365125"/>
          </a:xfrm>
          <a:prstGeom prst="rect">
            <a:avLst/>
          </a:prstGeom>
        </p:spPr>
        <p:txBody>
          <a:bodyPr vert="horz" lIns="91440" tIns="45720" rIns="91440" bIns="45720" rtlCol="0" anchor="ctr"/>
          <a:lstStyle>
            <a:lvl1pPr algn="ctr">
              <a:defRPr sz="900" cap="all">
                <a:solidFill>
                  <a:srgbClr val="FFFFFF"/>
                </a:solidFill>
              </a:defRPr>
            </a:lvl1pPr>
          </a:lstStyle>
          <a:p>
            <a:pPr>
              <a:defRPr/>
            </a:pPr>
            <a:r>
              <a:rPr lang="de-DE"/>
              <a:t>Hotelmanagement</a:t>
            </a:r>
            <a:endParaRPr/>
          </a:p>
        </p:txBody>
      </p:sp>
      <p:sp>
        <p:nvSpPr>
          <p:cNvPr id="6" name="Slide Number Placeholder 5"/>
          <p:cNvSpPr>
            <a:spLocks noGrp="1"/>
          </p:cNvSpPr>
          <p:nvPr>
            <p:ph type="sldNum" sz="quarter" idx="4"/>
          </p:nvPr>
        </p:nvSpPr>
        <p:spPr bwMode="auto">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pPr>
              <a:defRPr/>
            </a:pPr>
            <a:fld id="{FE677D2E-6BD9-4F1E-A85C-910D5B5BB374}" type="slidenum">
              <a:rPr lang="de-DE"/>
              <a:t>‹Nr.›</a:t>
            </a:fld>
            <a:endParaRPr lang="de-DE"/>
          </a:p>
        </p:txBody>
      </p:sp>
      <p:cxnSp>
        <p:nvCxnSpPr>
          <p:cNvPr id="10" name="Straight Connector 9"/>
          <p:cNvCxnSpPr>
            <a:cxnSpLocks/>
          </p:cNvCxnSpPr>
          <p:nvPr/>
        </p:nvCxnSpPr>
        <p:spPr bwMode="auto">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0"/>
  <p:txStyles>
    <p:titleStyle>
      <a:lvl1pPr algn="l" defTabSz="914400">
        <a:lnSpc>
          <a:spcPct val="85000"/>
        </a:lnSpc>
        <a:spcBef>
          <a:spcPts val="0"/>
        </a:spcBef>
        <a:buNone/>
        <a:defRPr sz="4800" spc="-50">
          <a:solidFill>
            <a:schemeClr val="tx1">
              <a:lumMod val="75000"/>
              <a:lumOff val="25000"/>
            </a:schemeClr>
          </a:solidFill>
          <a:latin typeface="+mj-lt"/>
          <a:ea typeface="+mj-ea"/>
          <a:cs typeface="+mj-cs"/>
        </a:defRPr>
      </a:lvl1pPr>
    </p:titleStyle>
    <p:bodyStyle>
      <a:lvl1pPr marL="91440" indent="-91440" algn="l" defTabSz="914400">
        <a:lnSpc>
          <a:spcPct val="90000"/>
        </a:lnSpc>
        <a:spcBef>
          <a:spcPts val="1200"/>
        </a:spcBef>
        <a:spcAft>
          <a:spcPts val="200"/>
        </a:spcAft>
        <a:buClr>
          <a:schemeClr val="accent1"/>
        </a:buClr>
        <a:buSzPct val="100000"/>
        <a:buFont typeface="Calibri"/>
        <a:buChar char=" "/>
        <a:defRPr sz="2000">
          <a:solidFill>
            <a:schemeClr val="tx1">
              <a:lumMod val="75000"/>
              <a:lumOff val="25000"/>
            </a:schemeClr>
          </a:solidFill>
          <a:latin typeface="+mn-lt"/>
          <a:ea typeface="+mn-ea"/>
          <a:cs typeface="+mn-cs"/>
        </a:defRPr>
      </a:lvl1pPr>
      <a:lvl2pPr marL="384048" indent="-182880" algn="l" defTabSz="914400">
        <a:lnSpc>
          <a:spcPct val="90000"/>
        </a:lnSpc>
        <a:spcBef>
          <a:spcPts val="200"/>
        </a:spcBef>
        <a:spcAft>
          <a:spcPts val="400"/>
        </a:spcAft>
        <a:buClr>
          <a:schemeClr val="accent1"/>
        </a:buClr>
        <a:buFont typeface="Calibri"/>
        <a:buChar char="◦"/>
        <a:defRPr sz="1800">
          <a:solidFill>
            <a:schemeClr val="tx1">
              <a:lumMod val="75000"/>
              <a:lumOff val="25000"/>
            </a:schemeClr>
          </a:solidFill>
          <a:latin typeface="+mn-lt"/>
          <a:ea typeface="+mn-ea"/>
          <a:cs typeface="+mn-cs"/>
        </a:defRPr>
      </a:lvl2pPr>
      <a:lvl3pPr marL="56692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3pPr>
      <a:lvl4pPr marL="74980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4pPr>
      <a:lvl5pPr marL="93268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ußzeilenplatzhalter 3"/>
          <p:cNvSpPr>
            <a:spLocks noGrp="1"/>
          </p:cNvSpPr>
          <p:nvPr>
            <p:ph type="ftr" sz="quarter" idx="11"/>
          </p:nvPr>
        </p:nvSpPr>
        <p:spPr bwMode="auto"/>
        <p:txBody>
          <a:bodyPr/>
          <a:lstStyle/>
          <a:p>
            <a:pPr>
              <a:defRPr/>
            </a:pPr>
            <a:r>
              <a:rPr lang="de-DE"/>
              <a:t>Hotelmanagement Lernfeld 10</a:t>
            </a:r>
            <a:endParaRPr/>
          </a:p>
        </p:txBody>
      </p:sp>
      <p:sp>
        <p:nvSpPr>
          <p:cNvPr id="5" name="Rechteck 4"/>
          <p:cNvSpPr/>
          <p:nvPr/>
        </p:nvSpPr>
        <p:spPr bwMode="auto">
          <a:xfrm>
            <a:off x="2727616" y="3326616"/>
            <a:ext cx="6596560" cy="1508105"/>
          </a:xfrm>
          <a:prstGeom prst="rect">
            <a:avLst/>
          </a:prstGeom>
          <a:noFill/>
        </p:spPr>
        <p:txBody>
          <a:bodyPr wrap="square" lIns="91440" tIns="45720" rIns="91440" bIns="45720">
            <a:spAutoFit/>
          </a:bodyPr>
          <a:lstStyle/>
          <a:p>
            <a:pPr algn="ctr">
              <a:defRPr/>
            </a:pPr>
            <a:r>
              <a:rPr lang="de-DE" sz="6000" b="1" u="sng">
                <a:ln w="22225">
                  <a:solidFill>
                    <a:schemeClr val="accent2"/>
                  </a:solidFill>
                  <a:prstDash val="solid"/>
                </a:ln>
                <a:solidFill>
                  <a:schemeClr val="accent2">
                    <a:lumMod val="40000"/>
                    <a:lumOff val="60000"/>
                  </a:schemeClr>
                </a:solidFill>
              </a:rPr>
              <a:t>Hotelmanagement</a:t>
            </a:r>
            <a:endParaRPr/>
          </a:p>
          <a:p>
            <a:pPr algn="ctr">
              <a:defRPr/>
            </a:pPr>
            <a:r>
              <a:rPr lang="de-DE" sz="3200" b="1">
                <a:ln w="22225">
                  <a:solidFill>
                    <a:schemeClr val="accent2"/>
                  </a:solidFill>
                  <a:prstDash val="solid"/>
                </a:ln>
                <a:solidFill>
                  <a:schemeClr val="accent2">
                    <a:lumMod val="40000"/>
                    <a:lumOff val="60000"/>
                  </a:schemeClr>
                </a:solidFill>
              </a:rPr>
              <a:t>Controlling</a:t>
            </a:r>
            <a:endParaRPr lang="de-DE" sz="3200" b="1" cap="none" spc="0">
              <a:ln w="22225">
                <a:solidFill>
                  <a:schemeClr val="accent2"/>
                </a:solidFill>
                <a:prstDash val="solid"/>
              </a:ln>
              <a:solidFill>
                <a:schemeClr val="accent2">
                  <a:lumMod val="40000"/>
                  <a:lumOff val="60000"/>
                </a:schemeClr>
              </a:solidFill>
            </a:endParaRPr>
          </a:p>
        </p:txBody>
      </p:sp>
      <p:graphicFrame>
        <p:nvGraphicFramePr>
          <p:cNvPr id="8" name="Inhaltsplatzhalter 7"/>
          <p:cNvGraphicFramePr>
            <a:graphicFrameLocks xmlns:a="http://schemas.openxmlformats.org/drawingml/2006/main" noGrp="1"/>
          </p:cNvGraphicFramePr>
          <p:nvPr>
            <p:ph idx="1"/>
          </p:nvPr>
        </p:nvGraphicFramePr>
        <p:xfrm>
          <a:off x="1097280" y="286603"/>
          <a:ext cx="10058400" cy="1031240"/>
        </p:xfrm>
        <a:graphic>
          <a:graphicData uri="http://schemas.openxmlformats.org/drawingml/2006/table">
            <a:tbl>
              <a:tblPr firstRow="0" firstCol="0" lastRow="0" lastCol="0" bandRow="0" bandCol="0"/>
              <a:tblGrid>
                <a:gridCol w="1781485"/>
                <a:gridCol w="6964458"/>
                <a:gridCol w="1312457"/>
              </a:tblGrid>
              <a:tr h="1021202">
                <a:tc>
                  <a:txBody>
                    <a:bodyPr/>
                    <a:p>
                      <a:pPr>
                        <a:spcBef>
                          <a:spcPts val="0"/>
                        </a:spcBef>
                        <a:spcAft>
                          <a:spcPts val="0"/>
                        </a:spcAft>
                        <a:defRPr/>
                      </a:pPr>
                      <a:r>
                        <a:rPr lang="de-DE" sz="1100">
                          <a:solidFill>
                            <a:srgbClr val="000000"/>
                          </a:solidFill>
                          <a:latin typeface="Arial"/>
                        </a:rPr>
                        <a:t>Schullogo</a:t>
                      </a:r>
                      <a:r>
                        <a:rPr lang="de-DE" sz="1400">
                          <a:solidFill>
                            <a:srgbClr val="000000"/>
                          </a:solidFill>
                          <a:latin typeface="Comic Sans MS"/>
                        </a:rPr>
                        <a:t>	</a:t>
                      </a:r>
                      <a:endParaRPr lang="de-DE"/>
                    </a:p>
                  </a:txBody>
                  <a:tcPr marL="68390" marR="68390" marT="0"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noFill/>
                  </a:tcPr>
                </a:tc>
                <a:tc>
                  <a:txBody>
                    <a:bodyPr/>
                    <a:p>
                      <a:pPr>
                        <a:spcBef>
                          <a:spcPts val="0"/>
                        </a:spcBef>
                        <a:spcAft>
                          <a:spcPts val="0"/>
                        </a:spcAft>
                        <a:defRPr/>
                      </a:pPr>
                      <a:r>
                        <a:rPr lang="de-DE" sz="400">
                          <a:solidFill>
                            <a:srgbClr val="000000"/>
                          </a:solidFill>
                          <a:latin typeface="Arial"/>
                        </a:rPr>
                        <a:t> </a:t>
                      </a:r>
                      <a:endParaRPr lang="de-DE"/>
                    </a:p>
                    <a:p>
                      <a:pPr algn="ctr">
                        <a:spcBef>
                          <a:spcPts val="0"/>
                        </a:spcBef>
                        <a:spcAft>
                          <a:spcPts val="0"/>
                        </a:spcAft>
                        <a:defRPr/>
                      </a:pPr>
                      <a:r>
                        <a:rPr lang="de-DE" sz="1400" b="1">
                          <a:solidFill>
                            <a:srgbClr val="000000"/>
                          </a:solidFill>
                          <a:latin typeface="Arial"/>
                        </a:rPr>
                        <a:t>LF    </a:t>
                      </a:r>
                      <a:r>
                        <a:rPr lang="de-DE" sz="1400" b="1">
                          <a:solidFill>
                            <a:srgbClr val="000000"/>
                          </a:solidFill>
                          <a:latin typeface="Arial"/>
                        </a:rPr>
                        <a:t>HoMa</a:t>
                      </a:r>
                      <a:endParaRPr lang="de-DE"/>
                    </a:p>
                    <a:p>
                      <a:pPr>
                        <a:spcBef>
                          <a:spcPts val="400"/>
                        </a:spcBef>
                        <a:spcAft>
                          <a:spcPts val="0"/>
                        </a:spcAft>
                        <a:defRPr/>
                      </a:pPr>
                      <a:endParaRPr lang="de-DE" sz="1000">
                        <a:solidFill>
                          <a:srgbClr val="000000"/>
                        </a:solidFill>
                        <a:latin typeface="Arial"/>
                      </a:endParaRPr>
                    </a:p>
                    <a:p>
                      <a:pPr>
                        <a:spcBef>
                          <a:spcPts val="400"/>
                        </a:spcBef>
                        <a:spcAft>
                          <a:spcPts val="0"/>
                        </a:spcAft>
                        <a:defRPr/>
                      </a:pPr>
                      <a:r>
                        <a:rPr lang="de-DE" sz="1000">
                          <a:solidFill>
                            <a:srgbClr val="000000"/>
                          </a:solidFill>
                          <a:latin typeface="Arial"/>
                        </a:rPr>
                        <a:t>Name: </a:t>
                      </a:r>
                      <a:r>
                        <a:rPr lang="de-DE" sz="1000">
                          <a:solidFill>
                            <a:srgbClr val="A6A6A6"/>
                          </a:solidFill>
                          <a:latin typeface="Arial"/>
                        </a:rPr>
                        <a:t>____________________________________</a:t>
                      </a:r>
                      <a:r>
                        <a:rPr lang="de-DE" sz="1000">
                          <a:solidFill>
                            <a:srgbClr val="000000"/>
                          </a:solidFill>
                          <a:latin typeface="Arial"/>
                        </a:rPr>
                        <a:t>               Klasse: </a:t>
                      </a:r>
                      <a:r>
                        <a:rPr lang="de-DE" sz="1000">
                          <a:solidFill>
                            <a:srgbClr val="A6A6A6"/>
                          </a:solidFill>
                          <a:latin typeface="Arial"/>
                        </a:rPr>
                        <a:t>____________</a:t>
                      </a:r>
                      <a:r>
                        <a:rPr lang="de-DE" sz="1000">
                          <a:solidFill>
                            <a:srgbClr val="000000"/>
                          </a:solidFill>
                          <a:latin typeface="Arial"/>
                        </a:rPr>
                        <a:t>                       Datum: </a:t>
                      </a:r>
                      <a:r>
                        <a:rPr lang="de-DE" sz="1000">
                          <a:solidFill>
                            <a:srgbClr val="A6A6A6"/>
                          </a:solidFill>
                          <a:latin typeface="Arial"/>
                        </a:rPr>
                        <a:t>___________</a:t>
                      </a:r>
                      <a:endParaRPr lang="de-DE"/>
                    </a:p>
                    <a:p>
                      <a:pPr algn="ctr">
                        <a:spcBef>
                          <a:spcPts val="0"/>
                        </a:spcBef>
                        <a:spcAft>
                          <a:spcPts val="0"/>
                        </a:spcAft>
                        <a:defRPr/>
                      </a:pPr>
                      <a:r>
                        <a:rPr lang="de-DE"/>
                        <a:t> </a:t>
                      </a:r>
                      <a:endParaRPr/>
                    </a:p>
                    <a:p>
                      <a:pPr>
                        <a:spcBef>
                          <a:spcPts val="0"/>
                        </a:spcBef>
                        <a:spcAft>
                          <a:spcPts val="0"/>
                        </a:spcAft>
                        <a:defRPr/>
                      </a:pPr>
                      <a:r>
                        <a:rPr lang="de-DE" sz="500">
                          <a:solidFill>
                            <a:srgbClr val="000000"/>
                          </a:solidFill>
                          <a:latin typeface="Arial"/>
                        </a:rPr>
                        <a:t> </a:t>
                      </a:r>
                      <a:endParaRPr lang="de-DE"/>
                    </a:p>
                  </a:txBody>
                  <a:tcPr marL="68390" marR="68390" marT="0"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noFill/>
                  </a:tcPr>
                </a:tc>
                <a:tc>
                  <a:txBody>
                    <a:bodyPr/>
                    <a:p>
                      <a:pPr algn="ctr">
                        <a:spcBef>
                          <a:spcPts val="0"/>
                        </a:spcBef>
                        <a:spcAft>
                          <a:spcPts val="0"/>
                        </a:spcAft>
                        <a:defRPr/>
                      </a:pPr>
                      <a:r>
                        <a:rPr lang="de-DE" sz="1400">
                          <a:solidFill>
                            <a:srgbClr val="000000"/>
                          </a:solidFill>
                          <a:latin typeface="Arial"/>
                        </a:rPr>
                        <a:t>Fach-bez.</a:t>
                      </a:r>
                      <a:endParaRPr lang="de-DE"/>
                    </a:p>
                    <a:p>
                      <a:pPr algn="ctr">
                        <a:spcBef>
                          <a:spcPts val="0"/>
                        </a:spcBef>
                        <a:spcAft>
                          <a:spcPts val="0"/>
                        </a:spcAft>
                        <a:defRPr/>
                      </a:pPr>
                      <a:r>
                        <a:rPr lang="de-DE" sz="1100">
                          <a:solidFill>
                            <a:srgbClr val="000000"/>
                          </a:solidFill>
                          <a:latin typeface="Arial"/>
                        </a:rPr>
                        <a:t> </a:t>
                      </a:r>
                      <a:endParaRPr lang="de-DE"/>
                    </a:p>
                  </a:txBody>
                  <a:tcPr marL="68390" marR="68390" marT="0"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noFill/>
                  </a:tcPr>
                </a:tc>
              </a:tr>
            </a:tbl>
          </a:graphicData>
        </a:graphic>
      </p:graphicFrame>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a:xfrm>
            <a:off x="1097280" y="296632"/>
            <a:ext cx="10058400" cy="1450757"/>
          </a:xfrm>
        </p:spPr>
        <p:txBody>
          <a:bodyPr/>
          <a:lstStyle/>
          <a:p>
            <a:pPr algn="ctr">
              <a:defRPr/>
            </a:pPr>
            <a:r>
              <a:rPr lang="de-DE"/>
              <a:t>Hotelmanagement</a:t>
            </a:r>
            <a:br>
              <a:rPr lang="de-DE"/>
            </a:br>
            <a:r>
              <a:rPr lang="de-DE" sz="2400"/>
              <a:t>Controlling</a:t>
            </a:r>
            <a:endParaRPr/>
          </a:p>
        </p:txBody>
      </p:sp>
      <p:sp>
        <p:nvSpPr>
          <p:cNvPr id="5" name="Inhaltsplatzhalter 4"/>
          <p:cNvSpPr>
            <a:spLocks noGrp="1"/>
          </p:cNvSpPr>
          <p:nvPr>
            <p:ph idx="1"/>
          </p:nvPr>
        </p:nvSpPr>
        <p:spPr bwMode="auto"/>
        <p:txBody>
          <a:bodyPr>
            <a:normAutofit/>
          </a:bodyPr>
          <a:lstStyle/>
          <a:p>
            <a:pPr>
              <a:defRPr/>
            </a:pPr>
            <a:endParaRPr lang="de-DE"/>
          </a:p>
          <a:p>
            <a:pPr>
              <a:defRPr/>
            </a:pPr>
            <a:endParaRPr lang="de-DE"/>
          </a:p>
          <a:p>
            <a:pPr>
              <a:defRPr/>
            </a:pPr>
            <a:endParaRPr lang="de-DE"/>
          </a:p>
          <a:p>
            <a:pPr>
              <a:defRPr/>
            </a:pPr>
            <a:endParaRPr lang="de-DE"/>
          </a:p>
          <a:p>
            <a:pPr>
              <a:defRPr/>
            </a:pPr>
            <a:endParaRPr lang="de-DE"/>
          </a:p>
          <a:p>
            <a:pPr>
              <a:defRPr/>
            </a:pPr>
            <a:endParaRPr lang="de-DE"/>
          </a:p>
          <a:p>
            <a:pPr>
              <a:defRPr/>
            </a:pPr>
            <a:r>
              <a:rPr lang="de-DE"/>
              <a:t>Controlling darf nicht mit dem deutschen Wort „Kontrolle“ übersetzt werden!</a:t>
            </a:r>
            <a:endParaRPr/>
          </a:p>
          <a:p>
            <a:pPr>
              <a:defRPr/>
            </a:pPr>
            <a:r>
              <a:rPr lang="de-DE"/>
              <a:t>Vielmehr bedeutet Controlling Steuerung. Demnach geht es beim Controlling um die Steuerung des Hotels auf ein Erfolgsziel hin.</a:t>
            </a:r>
            <a:endParaRPr/>
          </a:p>
          <a:p>
            <a:pPr>
              <a:defRPr/>
            </a:pPr>
            <a:endParaRPr lang="de-DE"/>
          </a:p>
          <a:p>
            <a:pPr>
              <a:defRPr/>
            </a:pPr>
            <a:endParaRPr lang="de-DE"/>
          </a:p>
        </p:txBody>
      </p:sp>
      <p:sp>
        <p:nvSpPr>
          <p:cNvPr id="9" name="Fußzeilenplatzhalter 8"/>
          <p:cNvSpPr>
            <a:spLocks noGrp="1"/>
          </p:cNvSpPr>
          <p:nvPr>
            <p:ph type="ftr" sz="quarter" idx="11"/>
          </p:nvPr>
        </p:nvSpPr>
        <p:spPr bwMode="auto"/>
        <p:txBody>
          <a:bodyPr/>
          <a:lstStyle/>
          <a:p>
            <a:pPr>
              <a:defRPr/>
            </a:pPr>
            <a:r>
              <a:rPr lang="de-DE"/>
              <a:t>Hotelmanagement Lernfeld 10</a:t>
            </a:r>
            <a:endParaRPr/>
          </a:p>
        </p:txBody>
      </p:sp>
      <p:sp>
        <p:nvSpPr>
          <p:cNvPr id="20" name="Rechteck 19"/>
          <p:cNvSpPr/>
          <p:nvPr/>
        </p:nvSpPr>
        <p:spPr bwMode="auto">
          <a:xfrm>
            <a:off x="1036320" y="1747389"/>
            <a:ext cx="4151907" cy="523220"/>
          </a:xfrm>
          <a:prstGeom prst="rect">
            <a:avLst/>
          </a:prstGeom>
          <a:noFill/>
        </p:spPr>
        <p:txBody>
          <a:bodyPr wrap="none" lIns="91440" tIns="45720" rIns="91440" bIns="45720">
            <a:spAutoFit/>
          </a:bodyPr>
          <a:lstStyle/>
          <a:p>
            <a:pPr algn="ctr">
              <a:defRPr/>
            </a:pPr>
            <a:r>
              <a:rPr lang="de-DE" sz="2800" b="1">
                <a:ln w="22225">
                  <a:solidFill>
                    <a:schemeClr val="accent2"/>
                  </a:solidFill>
                  <a:prstDash val="solid"/>
                </a:ln>
                <a:solidFill>
                  <a:schemeClr val="accent2">
                    <a:lumMod val="40000"/>
                    <a:lumOff val="60000"/>
                  </a:schemeClr>
                </a:solidFill>
              </a:rPr>
              <a:t>Was bedeutet Controlling?</a:t>
            </a:r>
            <a:endParaRPr lang="de-DE" sz="2800"/>
          </a:p>
        </p:txBody>
      </p:sp>
      <p:sp>
        <p:nvSpPr>
          <p:cNvPr id="2" name="Rechteck 1"/>
          <p:cNvSpPr/>
          <p:nvPr/>
        </p:nvSpPr>
        <p:spPr bwMode="auto">
          <a:xfrm>
            <a:off x="2544840" y="2967335"/>
            <a:ext cx="7102330" cy="923330"/>
          </a:xfrm>
          <a:prstGeom prst="rect">
            <a:avLst/>
          </a:prstGeom>
          <a:noFill/>
        </p:spPr>
        <p:txBody>
          <a:bodyPr wrap="none" lIns="91440" tIns="45720" rIns="91440" bIns="45720">
            <a:spAutoFit/>
          </a:bodyPr>
          <a:lstStyle/>
          <a:p>
            <a:pPr algn="ctr">
              <a:defRPr/>
            </a:pPr>
            <a:r>
              <a:rPr lang="de-DE" sz="5400" b="1">
                <a:ln w="9525">
                  <a:solidFill>
                    <a:schemeClr val="bg1"/>
                  </a:solidFill>
                  <a:prstDash val="solid"/>
                </a:ln>
              </a:rPr>
              <a:t>Controlling = Steuerung</a:t>
            </a:r>
            <a:endParaRPr lang="de-DE" sz="5400" b="1" cap="none" spc="50">
              <a:ln w="0"/>
              <a:solidFill>
                <a:schemeClr val="bg2"/>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a:xfrm>
            <a:off x="1097280" y="296632"/>
            <a:ext cx="10058400" cy="1450757"/>
          </a:xfrm>
        </p:spPr>
        <p:txBody>
          <a:bodyPr/>
          <a:lstStyle/>
          <a:p>
            <a:pPr algn="ctr">
              <a:defRPr/>
            </a:pPr>
            <a:r>
              <a:rPr lang="de-DE"/>
              <a:t>Hotelmanagement</a:t>
            </a:r>
            <a:br>
              <a:rPr lang="de-DE"/>
            </a:br>
            <a:r>
              <a:rPr lang="de-DE" sz="2400"/>
              <a:t>Controlling</a:t>
            </a:r>
            <a:endParaRPr/>
          </a:p>
        </p:txBody>
      </p:sp>
      <p:sp>
        <p:nvSpPr>
          <p:cNvPr id="5" name="Inhaltsplatzhalter 4"/>
          <p:cNvSpPr>
            <a:spLocks noGrp="1"/>
          </p:cNvSpPr>
          <p:nvPr>
            <p:ph idx="1"/>
          </p:nvPr>
        </p:nvSpPr>
        <p:spPr bwMode="auto"/>
        <p:txBody>
          <a:bodyPr>
            <a:normAutofit/>
          </a:bodyPr>
          <a:lstStyle/>
          <a:p>
            <a:pPr>
              <a:defRPr/>
            </a:pPr>
            <a:endParaRPr lang="de-DE"/>
          </a:p>
          <a:p>
            <a:pPr marL="0" indent="0">
              <a:buNone/>
              <a:defRPr/>
            </a:pPr>
            <a:endParaRPr lang="de-DE"/>
          </a:p>
          <a:p>
            <a:pPr marL="0" indent="0">
              <a:buNone/>
              <a:defRPr/>
            </a:pPr>
            <a:r>
              <a:rPr lang="de-DE"/>
              <a:t>Man könnte sich die Frage stellen:</a:t>
            </a:r>
            <a:endParaRPr/>
          </a:p>
          <a:p>
            <a:pPr marL="0" indent="0">
              <a:buNone/>
              <a:defRPr/>
            </a:pPr>
            <a:r>
              <a:rPr lang="de-DE">
                <a:solidFill>
                  <a:srgbClr val="000000"/>
                </a:solidFill>
                <a:ea typeface="Calibri"/>
                <a:cs typeface="Times New Roman"/>
              </a:rPr>
              <a:t>Was können mir Analysen und </a:t>
            </a:r>
            <a:r>
              <a:rPr lang="de-DE">
                <a:solidFill>
                  <a:srgbClr val="000000"/>
                </a:solidFill>
                <a:ea typeface="Calibri"/>
                <a:cs typeface="Times New Roman"/>
              </a:rPr>
              <a:t>Controllingverfahren</a:t>
            </a:r>
            <a:r>
              <a:rPr lang="de-DE">
                <a:solidFill>
                  <a:srgbClr val="000000"/>
                </a:solidFill>
                <a:ea typeface="Calibri"/>
                <a:cs typeface="Times New Roman"/>
              </a:rPr>
              <a:t> schon bringen? Mit dem Geld des Chefs habe ich ja sowieso nichts zu tun. Es fällt mir schwer zu glauben, dass ich in Entscheidungsprozesse eingebunden werde. Was muss ich wirklich darüber wissen?</a:t>
            </a:r>
            <a:endParaRPr/>
          </a:p>
          <a:p>
            <a:pPr marL="0" indent="0">
              <a:buNone/>
              <a:defRPr/>
            </a:pPr>
            <a:endParaRPr lang="de-DE" sz="1800">
              <a:ea typeface="Calibri"/>
              <a:cs typeface="Times New Roman"/>
            </a:endParaRPr>
          </a:p>
          <a:p>
            <a:pPr marL="0" indent="0">
              <a:buNone/>
              <a:defRPr/>
            </a:pPr>
            <a:r>
              <a:rPr lang="de-DE">
                <a:ea typeface="Calibri"/>
                <a:cs typeface="Times New Roman"/>
              </a:rPr>
              <a:t>Doch in einem Hotel oder Gastronomiebetrieb zählt wirklich jeder einzelne. Nur wenn alle Mitarbeiter an einem Strang ziehen und in eine </a:t>
            </a:r>
            <a:r>
              <a:rPr lang="de-DE">
                <a:ea typeface="Calibri"/>
                <a:cs typeface="Times New Roman"/>
              </a:rPr>
              <a:t>R</a:t>
            </a:r>
            <a:r>
              <a:rPr lang="de-DE">
                <a:ea typeface="Calibri"/>
                <a:cs typeface="Times New Roman"/>
              </a:rPr>
              <a:t>ichtung rudern, können die Erfolgsziele erreicht werden. Eine geschickte und kluge Personalpolitik unterstützt dieses Ziel.</a:t>
            </a:r>
            <a:endParaRPr lang="de-DE"/>
          </a:p>
          <a:p>
            <a:pPr>
              <a:defRPr/>
            </a:pPr>
            <a:endParaRPr lang="de-DE"/>
          </a:p>
        </p:txBody>
      </p:sp>
      <p:sp>
        <p:nvSpPr>
          <p:cNvPr id="9" name="Fußzeilenplatzhalter 8"/>
          <p:cNvSpPr>
            <a:spLocks noGrp="1"/>
          </p:cNvSpPr>
          <p:nvPr>
            <p:ph type="ftr" sz="quarter" idx="11"/>
          </p:nvPr>
        </p:nvSpPr>
        <p:spPr bwMode="auto"/>
        <p:txBody>
          <a:bodyPr/>
          <a:lstStyle/>
          <a:p>
            <a:pPr>
              <a:defRPr/>
            </a:pPr>
            <a:r>
              <a:rPr lang="de-DE"/>
              <a:t>Hotelmanagement Lernfeld 10</a:t>
            </a:r>
            <a:endParaRPr/>
          </a:p>
        </p:txBody>
      </p:sp>
      <p:sp>
        <p:nvSpPr>
          <p:cNvPr id="20" name="Rechteck 19"/>
          <p:cNvSpPr/>
          <p:nvPr/>
        </p:nvSpPr>
        <p:spPr bwMode="auto">
          <a:xfrm>
            <a:off x="1036320" y="1845734"/>
            <a:ext cx="5186869" cy="523220"/>
          </a:xfrm>
          <a:prstGeom prst="rect">
            <a:avLst/>
          </a:prstGeom>
          <a:noFill/>
        </p:spPr>
        <p:txBody>
          <a:bodyPr wrap="none" lIns="91440" tIns="45720" rIns="91440" bIns="45720">
            <a:spAutoFit/>
          </a:bodyPr>
          <a:lstStyle/>
          <a:p>
            <a:pPr algn="ctr">
              <a:defRPr/>
            </a:pPr>
            <a:r>
              <a:rPr lang="de-DE" sz="2800" b="1">
                <a:ln w="22225">
                  <a:solidFill>
                    <a:schemeClr val="accent2"/>
                  </a:solidFill>
                  <a:prstDash val="solid"/>
                </a:ln>
                <a:solidFill>
                  <a:schemeClr val="accent2">
                    <a:lumMod val="40000"/>
                    <a:lumOff val="60000"/>
                  </a:schemeClr>
                </a:solidFill>
              </a:rPr>
              <a:t>Warum ist Controlling so wichtig?</a:t>
            </a:r>
            <a:endParaRPr lang="de-DE" sz="28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a:xfrm>
            <a:off x="1097280" y="296632"/>
            <a:ext cx="10058400" cy="1450757"/>
          </a:xfrm>
        </p:spPr>
        <p:txBody>
          <a:bodyPr/>
          <a:lstStyle/>
          <a:p>
            <a:pPr algn="ctr">
              <a:defRPr/>
            </a:pPr>
            <a:r>
              <a:rPr lang="de-DE"/>
              <a:t>Hotelmanagement</a:t>
            </a:r>
            <a:br>
              <a:rPr lang="de-DE"/>
            </a:br>
            <a:r>
              <a:rPr lang="de-DE" sz="2400"/>
              <a:t>Controlling</a:t>
            </a:r>
            <a:endParaRPr/>
          </a:p>
        </p:txBody>
      </p:sp>
      <p:sp>
        <p:nvSpPr>
          <p:cNvPr id="5" name="Inhaltsplatzhalter 4"/>
          <p:cNvSpPr>
            <a:spLocks noGrp="1"/>
          </p:cNvSpPr>
          <p:nvPr>
            <p:ph idx="1"/>
          </p:nvPr>
        </p:nvSpPr>
        <p:spPr bwMode="auto"/>
        <p:txBody>
          <a:bodyPr>
            <a:normAutofit/>
          </a:bodyPr>
          <a:lstStyle/>
          <a:p>
            <a:pPr>
              <a:defRPr/>
            </a:pPr>
            <a:endParaRPr lang="de-DE"/>
          </a:p>
          <a:p>
            <a:pPr>
              <a:defRPr/>
            </a:pPr>
            <a:endParaRPr lang="de-DE"/>
          </a:p>
          <a:p>
            <a:pPr>
              <a:defRPr/>
            </a:pPr>
            <a:r>
              <a:rPr lang="de-DE"/>
              <a:t>Bei den Verfahren wird zwischen internen und externen unterschieden. Die Tabelle zeigt dabei jeweils Beispiele auf. </a:t>
            </a:r>
            <a:endParaRPr/>
          </a:p>
          <a:p>
            <a:pPr marL="0" indent="0">
              <a:buNone/>
              <a:defRPr/>
            </a:pPr>
            <a:endParaRPr lang="de-DE"/>
          </a:p>
          <a:p>
            <a:pPr>
              <a:defRPr/>
            </a:pPr>
            <a:endParaRPr lang="de-DE"/>
          </a:p>
        </p:txBody>
      </p:sp>
      <p:sp>
        <p:nvSpPr>
          <p:cNvPr id="9" name="Fußzeilenplatzhalter 8"/>
          <p:cNvSpPr>
            <a:spLocks noGrp="1"/>
          </p:cNvSpPr>
          <p:nvPr>
            <p:ph type="ftr" sz="quarter" idx="11"/>
          </p:nvPr>
        </p:nvSpPr>
        <p:spPr bwMode="auto"/>
        <p:txBody>
          <a:bodyPr/>
          <a:lstStyle/>
          <a:p>
            <a:pPr>
              <a:defRPr/>
            </a:pPr>
            <a:r>
              <a:rPr lang="de-DE"/>
              <a:t>Hotelmanagement Lernfeld 10</a:t>
            </a:r>
            <a:endParaRPr/>
          </a:p>
        </p:txBody>
      </p:sp>
      <p:sp>
        <p:nvSpPr>
          <p:cNvPr id="20" name="Rechteck 19"/>
          <p:cNvSpPr/>
          <p:nvPr/>
        </p:nvSpPr>
        <p:spPr bwMode="auto">
          <a:xfrm>
            <a:off x="1036320" y="1845734"/>
            <a:ext cx="3376245" cy="523220"/>
          </a:xfrm>
          <a:prstGeom prst="rect">
            <a:avLst/>
          </a:prstGeom>
          <a:noFill/>
        </p:spPr>
        <p:txBody>
          <a:bodyPr wrap="none" lIns="91440" tIns="45720" rIns="91440" bIns="45720">
            <a:spAutoFit/>
          </a:bodyPr>
          <a:lstStyle/>
          <a:p>
            <a:pPr algn="ctr">
              <a:defRPr/>
            </a:pPr>
            <a:r>
              <a:rPr lang="de-DE" sz="2800" b="1">
                <a:ln w="22225">
                  <a:solidFill>
                    <a:schemeClr val="accent2"/>
                  </a:solidFill>
                  <a:prstDash val="solid"/>
                </a:ln>
                <a:solidFill>
                  <a:schemeClr val="accent2">
                    <a:lumMod val="40000"/>
                    <a:lumOff val="60000"/>
                  </a:schemeClr>
                </a:solidFill>
              </a:rPr>
              <a:t>Controllingverfahren</a:t>
            </a:r>
            <a:r>
              <a:rPr lang="de-DE" sz="2800" b="1">
                <a:ln w="22225">
                  <a:solidFill>
                    <a:schemeClr val="accent2"/>
                  </a:solidFill>
                  <a:prstDash val="solid"/>
                </a:ln>
                <a:solidFill>
                  <a:schemeClr val="accent2">
                    <a:lumMod val="40000"/>
                    <a:lumOff val="60000"/>
                  </a:schemeClr>
                </a:solidFill>
              </a:rPr>
              <a:t>:</a:t>
            </a:r>
            <a:endParaRPr lang="de-DE" sz="2800"/>
          </a:p>
        </p:txBody>
      </p:sp>
      <p:graphicFrame>
        <p:nvGraphicFramePr>
          <p:cNvPr id="2" name="Tabelle 1"/>
          <p:cNvGraphicFramePr>
            <a:graphicFrameLocks xmlns:a="http://schemas.openxmlformats.org/drawingml/2006/main" noGrp="1"/>
          </p:cNvGraphicFramePr>
          <p:nvPr/>
        </p:nvGraphicFramePr>
        <p:xfrm>
          <a:off x="2296160" y="3429000"/>
          <a:ext cx="8696959" cy="2538440"/>
        </p:xfrm>
        <a:graphic>
          <a:graphicData uri="http://schemas.openxmlformats.org/drawingml/2006/table">
            <a:tbl>
              <a:tblPr firstRow="1" firstCol="1" lastRow="0" lastCol="0" bandRow="1" bandCol="0">
                <a:tableStyleId>{5C22544A-7EE6-4342-B048-85BDC9FD1C3A}</a:tableStyleId>
              </a:tblPr>
              <a:tblGrid>
                <a:gridCol w="4484760"/>
                <a:gridCol w="272560"/>
                <a:gridCol w="3939639"/>
              </a:tblGrid>
              <a:tr h="211537">
                <a:tc gridSpan="3">
                  <a:txBody>
                    <a:bodyPr/>
                    <a:p>
                      <a:pPr algn="ctr">
                        <a:defRPr/>
                      </a:pPr>
                      <a:r>
                        <a:rPr lang="de-DE" sz="1200"/>
                        <a:t>Marketingcontrollverfahren</a:t>
                      </a:r>
                      <a:endParaRPr lang="de-DE" sz="1100">
                        <a:latin typeface="Calibri"/>
                        <a:ea typeface="Calibri"/>
                        <a:cs typeface="Times New Roman"/>
                      </a:endParaRPr>
                    </a:p>
                  </a:txBody>
                  <a:tcPr marL="68580" marR="68580" marT="0" marB="0"/>
                </a:tc>
                <a:tc hMerge="1">
                  <a:txBody>
                    <a:bodyPr/>
                    <a:p>
                      <a:endParaRPr/>
                    </a:p>
                  </a:txBody>
                </a:tc>
                <a:tc hMerge="1">
                  <a:txBody>
                    <a:bodyPr/>
                    <a:p>
                      <a:endParaRPr/>
                    </a:p>
                  </a:txBody>
                </a:tc>
              </a:tr>
              <a:tr h="211537">
                <a:tc>
                  <a:txBody>
                    <a:bodyPr/>
                    <a:p>
                      <a:pPr algn="ctr">
                        <a:defRPr/>
                      </a:pPr>
                      <a:endParaRPr lang="de-DE" sz="1100">
                        <a:latin typeface="Calibri"/>
                        <a:ea typeface="Calibri"/>
                        <a:cs typeface="Times New Roman"/>
                      </a:endParaRPr>
                    </a:p>
                  </a:txBody>
                  <a:tcPr marL="68580" marR="68580" marT="0" marB="0"/>
                </a:tc>
                <a:tc>
                  <a:txBody>
                    <a:bodyPr/>
                    <a:p>
                      <a:pPr>
                        <a:defRPr/>
                      </a:pPr>
                      <a:r>
                        <a:rPr lang="de-DE" sz="1200"/>
                        <a:t> </a:t>
                      </a:r>
                      <a:endParaRPr lang="de-DE" sz="1100">
                        <a:latin typeface="Calibri"/>
                        <a:ea typeface="Calibri"/>
                        <a:cs typeface="Times New Roman"/>
                      </a:endParaRPr>
                    </a:p>
                  </a:txBody>
                  <a:tcPr marL="68580" marR="68580" marT="0" marB="0"/>
                </a:tc>
                <a:tc>
                  <a:txBody>
                    <a:bodyPr/>
                    <a:p>
                      <a:pPr algn="ctr">
                        <a:defRPr/>
                      </a:pPr>
                      <a:endParaRPr lang="de-DE" sz="1200">
                        <a:solidFill>
                          <a:srgbClr val="000000"/>
                        </a:solidFill>
                        <a:latin typeface="Arial"/>
                        <a:ea typeface="Calibri"/>
                        <a:cs typeface="Times New Roman"/>
                      </a:endParaRPr>
                    </a:p>
                  </a:txBody>
                  <a:tcPr marL="68580" marR="68580" marT="0" marB="0"/>
                </a:tc>
              </a:tr>
              <a:tr h="211537">
                <a:tc>
                  <a:txBody>
                    <a:bodyPr/>
                    <a:p>
                      <a:pPr algn="ctr">
                        <a:defRPr/>
                      </a:pPr>
                      <a:r>
                        <a:rPr lang="de-DE" sz="1200"/>
                        <a:t>Betriebsintern</a:t>
                      </a:r>
                      <a:endParaRPr lang="de-DE" sz="1100">
                        <a:latin typeface="Calibri"/>
                        <a:ea typeface="Calibri"/>
                        <a:cs typeface="Times New Roman"/>
                      </a:endParaRPr>
                    </a:p>
                  </a:txBody>
                  <a:tcPr marL="68580" marR="68580" marT="0" marB="0"/>
                </a:tc>
                <a:tc>
                  <a:txBody>
                    <a:bodyPr/>
                    <a:p>
                      <a:pPr>
                        <a:defRPr/>
                      </a:pPr>
                      <a:r>
                        <a:rPr lang="de-DE" sz="1200"/>
                        <a:t> </a:t>
                      </a:r>
                      <a:endParaRPr lang="de-DE" sz="1100">
                        <a:latin typeface="Calibri"/>
                        <a:ea typeface="Calibri"/>
                        <a:cs typeface="Times New Roman"/>
                      </a:endParaRPr>
                    </a:p>
                  </a:txBody>
                  <a:tcPr marL="68580" marR="68580" marT="0" marB="0"/>
                </a:tc>
                <a:tc>
                  <a:txBody>
                    <a:bodyPr/>
                    <a:p>
                      <a:pPr algn="ctr">
                        <a:defRPr/>
                      </a:pPr>
                      <a:r>
                        <a:rPr lang="de-DE" sz="1200"/>
                        <a:t>Extern</a:t>
                      </a:r>
                      <a:endParaRPr lang="de-DE" sz="1100">
                        <a:latin typeface="Calibri"/>
                        <a:ea typeface="Calibri"/>
                        <a:cs typeface="Times New Roman"/>
                      </a:endParaRPr>
                    </a:p>
                  </a:txBody>
                  <a:tcPr marL="68580" marR="68580" marT="0" marB="0"/>
                </a:tc>
              </a:tr>
              <a:tr h="1903829">
                <a:tc>
                  <a:txBody>
                    <a:bodyPr/>
                    <a:p>
                      <a:pPr marL="342900" lvl="0" indent="-342900">
                        <a:buFont typeface="Symbol"/>
                        <a:buChar char=""/>
                        <a:defRPr/>
                      </a:pPr>
                      <a:r>
                        <a:rPr lang="de-DE" sz="1200"/>
                        <a:t>Budgetanalyse</a:t>
                      </a:r>
                      <a:endParaRPr lang="de-DE" sz="1100"/>
                    </a:p>
                    <a:p>
                      <a:pPr marL="342900" lvl="0" indent="-342900">
                        <a:buFont typeface="Symbol"/>
                        <a:buChar char=""/>
                        <a:defRPr/>
                      </a:pPr>
                      <a:r>
                        <a:rPr lang="de-DE" sz="1200"/>
                        <a:t>Verkaufserfolgsanalyse</a:t>
                      </a:r>
                      <a:endParaRPr lang="de-DE" sz="1100"/>
                    </a:p>
                    <a:p>
                      <a:pPr marL="342900" lvl="0" indent="-342900">
                        <a:buFont typeface="Symbol"/>
                        <a:buChar char=""/>
                        <a:defRPr/>
                      </a:pPr>
                      <a:r>
                        <a:rPr lang="de-DE" sz="1200"/>
                        <a:t>Konkurrenzanalyse</a:t>
                      </a:r>
                      <a:endParaRPr lang="de-DE" sz="1100"/>
                    </a:p>
                    <a:p>
                      <a:pPr marL="342900" lvl="0" indent="-342900">
                        <a:buFont typeface="Symbol"/>
                        <a:buChar char=""/>
                        <a:defRPr/>
                      </a:pPr>
                      <a:r>
                        <a:rPr lang="de-DE" sz="1200"/>
                        <a:t>Deckungsbeitragsrechnung</a:t>
                      </a:r>
                      <a:endParaRPr lang="de-DE" sz="1100"/>
                    </a:p>
                    <a:p>
                      <a:pPr marL="342900" lvl="0" indent="-342900">
                        <a:buFont typeface="Symbol"/>
                        <a:buChar char=""/>
                        <a:defRPr/>
                      </a:pPr>
                      <a:r>
                        <a:rPr lang="de-DE" sz="1200"/>
                        <a:t>Preisanalyse</a:t>
                      </a:r>
                      <a:endParaRPr lang="de-DE" sz="1100"/>
                    </a:p>
                    <a:p>
                      <a:pPr marL="342900" lvl="0" indent="-342900">
                        <a:buFont typeface="Symbol"/>
                        <a:buChar char=""/>
                        <a:defRPr/>
                      </a:pPr>
                      <a:r>
                        <a:rPr lang="de-DE" sz="1200"/>
                        <a:t>Investitionsrechnung</a:t>
                      </a:r>
                      <a:endParaRPr lang="de-DE" sz="1100"/>
                    </a:p>
                    <a:p>
                      <a:pPr marL="342900" lvl="0" indent="-342900">
                        <a:buFont typeface="Symbol"/>
                        <a:buChar char=""/>
                        <a:defRPr/>
                      </a:pPr>
                      <a:r>
                        <a:rPr lang="de-DE" sz="1200"/>
                        <a:t>Vollkostenrechnung</a:t>
                      </a:r>
                      <a:endParaRPr lang="de-DE" sz="1100"/>
                    </a:p>
                    <a:p>
                      <a:pPr marL="342900" lvl="0" indent="-342900">
                        <a:buFont typeface="Symbol"/>
                        <a:buChar char=""/>
                        <a:defRPr/>
                      </a:pPr>
                      <a:r>
                        <a:rPr lang="de-DE" sz="1200"/>
                        <a:t>Kundenzufriedenheitsanalyse</a:t>
                      </a:r>
                      <a:endParaRPr lang="de-DE" sz="1100"/>
                    </a:p>
                    <a:p>
                      <a:pPr marL="342900" lvl="0" indent="-342900">
                        <a:buFont typeface="Symbol"/>
                        <a:buChar char=""/>
                        <a:defRPr/>
                      </a:pPr>
                      <a:r>
                        <a:rPr lang="de-DE" sz="1200"/>
                        <a:t>Produkt-/Servicequalitätsanalyse</a:t>
                      </a:r>
                      <a:endParaRPr lang="de-DE" sz="1100">
                        <a:latin typeface="Calibri"/>
                        <a:ea typeface="Calibri"/>
                        <a:cs typeface="Times New Roman"/>
                      </a:endParaRPr>
                    </a:p>
                  </a:txBody>
                  <a:tcPr marL="68580" marR="68580" marT="0" marB="0"/>
                </a:tc>
                <a:tc>
                  <a:txBody>
                    <a:bodyPr/>
                    <a:p>
                      <a:pPr>
                        <a:defRPr/>
                      </a:pPr>
                      <a:r>
                        <a:rPr lang="de-DE" sz="1200"/>
                        <a:t> </a:t>
                      </a:r>
                      <a:endParaRPr lang="de-DE" sz="1100">
                        <a:latin typeface="Calibri"/>
                        <a:ea typeface="Calibri"/>
                        <a:cs typeface="Times New Roman"/>
                      </a:endParaRPr>
                    </a:p>
                  </a:txBody>
                  <a:tcPr marL="68580" marR="68580" marT="0" marB="0"/>
                </a:tc>
                <a:tc>
                  <a:txBody>
                    <a:bodyPr/>
                    <a:p>
                      <a:pPr marL="342900" lvl="0" indent="-342900">
                        <a:buFont typeface="Symbol"/>
                        <a:buChar char=""/>
                        <a:defRPr/>
                      </a:pPr>
                      <a:r>
                        <a:rPr lang="de-DE" sz="1200"/>
                        <a:t>Marktsegmentierungsstudien</a:t>
                      </a:r>
                      <a:endParaRPr lang="de-DE" sz="1100"/>
                    </a:p>
                    <a:p>
                      <a:pPr marL="342900" lvl="0" indent="-342900">
                        <a:buFont typeface="Symbol"/>
                        <a:buChar char=""/>
                        <a:defRPr/>
                      </a:pPr>
                      <a:r>
                        <a:rPr lang="de-DE" sz="1200"/>
                        <a:t>Prozesskostenrechnung</a:t>
                      </a:r>
                      <a:endParaRPr lang="de-DE" sz="1100"/>
                    </a:p>
                    <a:p>
                      <a:pPr marL="342900" lvl="0" indent="-342900">
                        <a:buFont typeface="Symbol"/>
                        <a:buChar char=""/>
                        <a:defRPr/>
                      </a:pPr>
                      <a:r>
                        <a:rPr lang="de-DE" sz="1200"/>
                        <a:t>Werbeposttests</a:t>
                      </a:r>
                      <a:endParaRPr lang="de-DE" sz="1100"/>
                    </a:p>
                    <a:p>
                      <a:pPr marL="342900" lvl="0" indent="-342900">
                        <a:buFont typeface="Symbol"/>
                        <a:buChar char=""/>
                        <a:defRPr/>
                      </a:pPr>
                      <a:r>
                        <a:rPr lang="de-DE" sz="1200"/>
                        <a:t>Target-</a:t>
                      </a:r>
                      <a:r>
                        <a:rPr lang="de-DE" sz="1200"/>
                        <a:t>Costing</a:t>
                      </a:r>
                      <a:endParaRPr lang="de-DE" sz="1100"/>
                    </a:p>
                    <a:p>
                      <a:pPr marL="342900" lvl="0" indent="-342900">
                        <a:buFont typeface="Symbol"/>
                        <a:buChar char=""/>
                        <a:defRPr/>
                      </a:pPr>
                      <a:r>
                        <a:rPr lang="de-DE" sz="1200"/>
                        <a:t>Mitarbeiterzufriedenheitsanalyse </a:t>
                      </a:r>
                      <a:endParaRPr lang="de-DE" sz="1100"/>
                    </a:p>
                    <a:p>
                      <a:pPr marL="342900" lvl="0" indent="-342900">
                        <a:buFont typeface="Symbol"/>
                        <a:buChar char=""/>
                        <a:defRPr/>
                      </a:pPr>
                      <a:r>
                        <a:rPr lang="de-DE" sz="1200"/>
                        <a:t>Distributionserfolgsanalyse</a:t>
                      </a:r>
                      <a:endParaRPr lang="de-DE" sz="1100"/>
                    </a:p>
                    <a:p>
                      <a:pPr marL="342900" lvl="0" indent="-342900">
                        <a:buFont typeface="Symbol"/>
                        <a:buChar char=""/>
                        <a:defRPr/>
                      </a:pPr>
                      <a:r>
                        <a:rPr lang="de-DE" sz="1200"/>
                        <a:t>Produktportfolio</a:t>
                      </a:r>
                      <a:endParaRPr lang="de-DE" sz="1100"/>
                    </a:p>
                    <a:p>
                      <a:pPr marL="342900" lvl="0" indent="-342900">
                        <a:buFont typeface="Symbol"/>
                        <a:buChar char=""/>
                        <a:defRPr/>
                      </a:pPr>
                      <a:r>
                        <a:rPr lang="de-DE" sz="1200"/>
                        <a:t>Kundenportfolio</a:t>
                      </a:r>
                      <a:endParaRPr lang="de-DE" sz="1100"/>
                    </a:p>
                    <a:p>
                      <a:pPr marL="342900" lvl="0" indent="-342900">
                        <a:buFont typeface="Symbol"/>
                        <a:buChar char=""/>
                        <a:defRPr/>
                      </a:pPr>
                      <a:r>
                        <a:rPr lang="de-DE" sz="1200"/>
                        <a:t>Frühwarn-/Monitoringsysteme</a:t>
                      </a:r>
                      <a:endParaRPr lang="de-DE" sz="1100">
                        <a:latin typeface="Calibri"/>
                        <a:ea typeface="Calibri"/>
                        <a:cs typeface="Times New Roman"/>
                      </a:endParaRPr>
                    </a:p>
                  </a:txBody>
                  <a:tcPr marL="68580" marR="68580" marT="0" marB="0"/>
                </a:tc>
              </a:tr>
            </a:tbl>
          </a:graphicData>
        </a:graphic>
      </p:graphicFrame>
      <p:cxnSp>
        <p:nvCxnSpPr>
          <p:cNvPr id="7" name="Gerader Verbinder 6"/>
          <p:cNvCxnSpPr>
            <a:cxnSpLocks/>
          </p:cNvCxnSpPr>
          <p:nvPr/>
        </p:nvCxnSpPr>
        <p:spPr bwMode="auto">
          <a:xfrm flipV="1">
            <a:off x="4282492" y="11121448"/>
            <a:ext cx="5485113" cy="89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r Verbinder 7"/>
          <p:cNvCxnSpPr>
            <a:cxnSpLocks/>
          </p:cNvCxnSpPr>
          <p:nvPr/>
        </p:nvCxnSpPr>
        <p:spPr bwMode="auto">
          <a:xfrm>
            <a:off x="5394325" y="11112500"/>
            <a:ext cx="0" cy="1264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r Verbinder 9"/>
          <p:cNvCxnSpPr>
            <a:cxnSpLocks/>
          </p:cNvCxnSpPr>
          <p:nvPr/>
        </p:nvCxnSpPr>
        <p:spPr bwMode="auto">
          <a:xfrm>
            <a:off x="8631238" y="11112500"/>
            <a:ext cx="0" cy="1455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a:xfrm>
            <a:off x="1097280" y="296632"/>
            <a:ext cx="10058400" cy="1450757"/>
          </a:xfrm>
        </p:spPr>
        <p:txBody>
          <a:bodyPr/>
          <a:lstStyle/>
          <a:p>
            <a:pPr algn="ctr">
              <a:defRPr/>
            </a:pPr>
            <a:r>
              <a:rPr lang="de-DE"/>
              <a:t>Hotelmanagement</a:t>
            </a:r>
            <a:br>
              <a:rPr lang="de-DE"/>
            </a:br>
            <a:r>
              <a:rPr lang="de-DE" sz="2400"/>
              <a:t>Controlling</a:t>
            </a:r>
            <a:endParaRPr/>
          </a:p>
        </p:txBody>
      </p:sp>
      <p:sp>
        <p:nvSpPr>
          <p:cNvPr id="5" name="Inhaltsplatzhalter 4"/>
          <p:cNvSpPr>
            <a:spLocks noGrp="1"/>
          </p:cNvSpPr>
          <p:nvPr>
            <p:ph idx="1"/>
          </p:nvPr>
        </p:nvSpPr>
        <p:spPr bwMode="auto"/>
        <p:txBody>
          <a:bodyPr>
            <a:normAutofit/>
          </a:bodyPr>
          <a:lstStyle/>
          <a:p>
            <a:pPr>
              <a:defRPr/>
            </a:pPr>
            <a:endParaRPr lang="de-DE"/>
          </a:p>
          <a:p>
            <a:pPr marL="0" indent="0">
              <a:buNone/>
              <a:defRPr/>
            </a:pPr>
            <a:endParaRPr lang="de-DE"/>
          </a:p>
          <a:p>
            <a:pPr marL="0" indent="0">
              <a:buNone/>
              <a:defRPr/>
            </a:pPr>
            <a:r>
              <a:rPr lang="de-DE"/>
              <a:t>Ihr Hoteldirektor schätzt Ihre Kenntnisse über das Controlling und möchte, dass Sie den anderen Mitarbeitern mehr darüber berichten. Er ist der Meinung, dass jeder einzelne Mitarbeiter zum Erfolg des Unternehmens beiträgt und möchte diese daher gut informieren. Daher überträgt er Ihnen die Aufgabe ausgewählte Verfahren </a:t>
            </a:r>
            <a:r>
              <a:rPr lang="de-DE"/>
              <a:t>mittels</a:t>
            </a:r>
            <a:r>
              <a:rPr lang="de-DE"/>
              <a:t> PP-Präsentation vorzustellen. Der Auftrag ist komplex, daher suchen Sie sich Hilfe bei Ihren Mitschülern aus der 12. Klasse der Berufsschule.</a:t>
            </a:r>
            <a:endParaRPr/>
          </a:p>
          <a:p>
            <a:pPr marL="0" indent="0">
              <a:buNone/>
              <a:defRPr/>
            </a:pPr>
            <a:endParaRPr lang="de-DE"/>
          </a:p>
          <a:p>
            <a:pPr marL="0" indent="0">
              <a:buNone/>
              <a:defRPr/>
            </a:pPr>
            <a:endParaRPr lang="de-DE"/>
          </a:p>
          <a:p>
            <a:pPr marL="0" indent="0">
              <a:buNone/>
              <a:defRPr/>
            </a:pPr>
            <a:endParaRPr lang="de-DE"/>
          </a:p>
          <a:p>
            <a:pPr>
              <a:defRPr/>
            </a:pPr>
            <a:endParaRPr lang="de-DE"/>
          </a:p>
        </p:txBody>
      </p:sp>
      <p:sp>
        <p:nvSpPr>
          <p:cNvPr id="9" name="Fußzeilenplatzhalter 8"/>
          <p:cNvSpPr>
            <a:spLocks noGrp="1"/>
          </p:cNvSpPr>
          <p:nvPr>
            <p:ph type="ftr" sz="quarter" idx="11"/>
          </p:nvPr>
        </p:nvSpPr>
        <p:spPr bwMode="auto"/>
        <p:txBody>
          <a:bodyPr/>
          <a:lstStyle/>
          <a:p>
            <a:pPr>
              <a:defRPr/>
            </a:pPr>
            <a:r>
              <a:rPr lang="de-DE"/>
              <a:t>Hotelmanagement Lernfeld 10</a:t>
            </a:r>
            <a:endParaRPr/>
          </a:p>
        </p:txBody>
      </p:sp>
      <p:sp>
        <p:nvSpPr>
          <p:cNvPr id="20" name="Rechteck 19"/>
          <p:cNvSpPr/>
          <p:nvPr/>
        </p:nvSpPr>
        <p:spPr bwMode="auto">
          <a:xfrm>
            <a:off x="1097280" y="1845734"/>
            <a:ext cx="1632050" cy="523220"/>
          </a:xfrm>
          <a:prstGeom prst="rect">
            <a:avLst/>
          </a:prstGeom>
          <a:noFill/>
        </p:spPr>
        <p:txBody>
          <a:bodyPr wrap="none" lIns="91440" tIns="45720" rIns="91440" bIns="45720">
            <a:spAutoFit/>
          </a:bodyPr>
          <a:lstStyle/>
          <a:p>
            <a:pPr algn="ctr">
              <a:defRPr/>
            </a:pPr>
            <a:r>
              <a:rPr lang="de-DE" sz="2800" b="1">
                <a:ln w="22225">
                  <a:solidFill>
                    <a:schemeClr val="accent2"/>
                  </a:solidFill>
                  <a:prstDash val="solid"/>
                </a:ln>
                <a:solidFill>
                  <a:schemeClr val="accent2">
                    <a:lumMod val="40000"/>
                    <a:lumOff val="60000"/>
                  </a:schemeClr>
                </a:solidFill>
              </a:rPr>
              <a:t>Situation:</a:t>
            </a:r>
            <a:endParaRPr lang="de-DE" sz="2800"/>
          </a:p>
        </p:txBody>
      </p:sp>
      <p:cxnSp>
        <p:nvCxnSpPr>
          <p:cNvPr id="7" name="Gerader Verbinder 6"/>
          <p:cNvCxnSpPr>
            <a:cxnSpLocks/>
          </p:cNvCxnSpPr>
          <p:nvPr/>
        </p:nvCxnSpPr>
        <p:spPr bwMode="auto">
          <a:xfrm flipV="1">
            <a:off x="4282492" y="11121448"/>
            <a:ext cx="5485113" cy="89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r Verbinder 7"/>
          <p:cNvCxnSpPr>
            <a:cxnSpLocks/>
          </p:cNvCxnSpPr>
          <p:nvPr/>
        </p:nvCxnSpPr>
        <p:spPr bwMode="auto">
          <a:xfrm>
            <a:off x="5394325" y="11112500"/>
            <a:ext cx="0" cy="1264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r Verbinder 9"/>
          <p:cNvCxnSpPr>
            <a:cxnSpLocks/>
          </p:cNvCxnSpPr>
          <p:nvPr/>
        </p:nvCxnSpPr>
        <p:spPr bwMode="auto">
          <a:xfrm>
            <a:off x="8631238" y="11112500"/>
            <a:ext cx="0" cy="1455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a:xfrm>
            <a:off x="1097280" y="296632"/>
            <a:ext cx="10058400" cy="1450757"/>
          </a:xfrm>
        </p:spPr>
        <p:txBody>
          <a:bodyPr/>
          <a:lstStyle/>
          <a:p>
            <a:pPr algn="ctr">
              <a:defRPr/>
            </a:pPr>
            <a:r>
              <a:rPr lang="de-DE"/>
              <a:t>Hotelmanagement</a:t>
            </a:r>
            <a:br>
              <a:rPr lang="de-DE"/>
            </a:br>
            <a:r>
              <a:rPr lang="de-DE" sz="2400"/>
              <a:t>Controlling</a:t>
            </a:r>
            <a:endParaRPr/>
          </a:p>
        </p:txBody>
      </p:sp>
      <p:sp>
        <p:nvSpPr>
          <p:cNvPr id="5" name="Inhaltsplatzhalter 4"/>
          <p:cNvSpPr>
            <a:spLocks noGrp="1"/>
          </p:cNvSpPr>
          <p:nvPr>
            <p:ph idx="1"/>
          </p:nvPr>
        </p:nvSpPr>
        <p:spPr bwMode="auto">
          <a:xfrm>
            <a:off x="1097280" y="1845733"/>
            <a:ext cx="10058400" cy="4486396"/>
          </a:xfrm>
        </p:spPr>
        <p:txBody>
          <a:bodyPr>
            <a:normAutofit fontScale="92500" lnSpcReduction="20000"/>
          </a:bodyPr>
          <a:lstStyle/>
          <a:p>
            <a:pPr>
              <a:defRPr/>
            </a:pPr>
            <a:endParaRPr lang="de-DE"/>
          </a:p>
          <a:p>
            <a:pPr marL="0" indent="0">
              <a:buNone/>
              <a:defRPr/>
            </a:pPr>
            <a:endParaRPr lang="de-DE"/>
          </a:p>
          <a:p>
            <a:pPr marL="0" indent="0">
              <a:buNone/>
              <a:defRPr/>
            </a:pPr>
            <a:r>
              <a:rPr lang="de-DE"/>
              <a:t>Erstellen Sie zu folgenden Controlling-Verfahren eine PP-Präsentation und laden Sie diese in Teams hoch. Verwenden Sie dabei folgende Syntax für den Dateinamen: </a:t>
            </a:r>
            <a:r>
              <a:rPr lang="de-DE" b="1"/>
              <a:t>Controlling_Nachnamen.pptx</a:t>
            </a:r>
            <a:endParaRPr/>
          </a:p>
          <a:p>
            <a:pPr marL="0" indent="0">
              <a:buNone/>
              <a:defRPr/>
            </a:pPr>
            <a:r>
              <a:rPr lang="de-DE"/>
              <a:t>Das Ihnen vorliegende Informationsblatt und Quellen im Internet bieten Ihnen eine gute Unterstützung.</a:t>
            </a:r>
            <a:endParaRPr/>
          </a:p>
          <a:p>
            <a:pPr>
              <a:buFont typeface="Wingdings"/>
              <a:buChar char="Ø"/>
              <a:defRPr/>
            </a:pPr>
            <a:r>
              <a:rPr lang="de-DE"/>
              <a:t> Programmstrukturanalyse (3-4 SuS)</a:t>
            </a:r>
            <a:endParaRPr/>
          </a:p>
          <a:p>
            <a:pPr>
              <a:buFont typeface="Wingdings"/>
              <a:buChar char="Ø"/>
              <a:defRPr/>
            </a:pPr>
            <a:r>
              <a:rPr lang="de-DE"/>
              <a:t> Produktportfolioanalyse (3-4 SuS)</a:t>
            </a:r>
            <a:endParaRPr/>
          </a:p>
          <a:p>
            <a:pPr>
              <a:buFont typeface="Wingdings"/>
              <a:buChar char="Ø"/>
              <a:defRPr/>
            </a:pPr>
            <a:r>
              <a:rPr lang="de-DE"/>
              <a:t> Preiscontrolling (1 SuS)</a:t>
            </a:r>
            <a:endParaRPr/>
          </a:p>
          <a:p>
            <a:pPr>
              <a:buFont typeface="Wingdings"/>
              <a:buChar char="Ø"/>
              <a:defRPr/>
            </a:pPr>
            <a:r>
              <a:rPr lang="de-DE"/>
              <a:t> Kommunikationscontrolling (3 SuS)</a:t>
            </a:r>
            <a:endParaRPr/>
          </a:p>
          <a:p>
            <a:pPr>
              <a:buFont typeface="Wingdings"/>
              <a:buChar char="Ø"/>
              <a:defRPr/>
            </a:pPr>
            <a:r>
              <a:rPr lang="de-DE"/>
              <a:t> </a:t>
            </a:r>
            <a:r>
              <a:rPr lang="de-DE"/>
              <a:t>Distributioncontrolling</a:t>
            </a:r>
            <a:r>
              <a:rPr lang="de-DE"/>
              <a:t> (2 SuS)</a:t>
            </a:r>
            <a:br>
              <a:rPr lang="de-DE"/>
            </a:br>
            <a:br>
              <a:rPr lang="de-DE"/>
            </a:br>
            <a:endParaRPr lang="de-DE"/>
          </a:p>
          <a:p>
            <a:pPr>
              <a:buFont typeface="Wingdings"/>
              <a:buChar char="Ø"/>
              <a:defRPr/>
            </a:pPr>
            <a:endParaRPr lang="de-DE"/>
          </a:p>
          <a:p>
            <a:pPr marL="0" indent="0">
              <a:buNone/>
              <a:defRPr/>
            </a:pPr>
            <a:endParaRPr lang="de-DE"/>
          </a:p>
          <a:p>
            <a:pPr marL="0" indent="0">
              <a:buNone/>
              <a:defRPr/>
            </a:pPr>
            <a:endParaRPr lang="de-DE" b="1"/>
          </a:p>
          <a:p>
            <a:pPr marL="0" indent="0">
              <a:buNone/>
              <a:defRPr/>
            </a:pPr>
            <a:endParaRPr lang="de-DE"/>
          </a:p>
          <a:p>
            <a:pPr>
              <a:defRPr/>
            </a:pPr>
            <a:endParaRPr lang="de-DE"/>
          </a:p>
        </p:txBody>
      </p:sp>
      <p:sp>
        <p:nvSpPr>
          <p:cNvPr id="9" name="Fußzeilenplatzhalter 8"/>
          <p:cNvSpPr>
            <a:spLocks noGrp="1"/>
          </p:cNvSpPr>
          <p:nvPr>
            <p:ph type="ftr" sz="quarter" idx="11"/>
          </p:nvPr>
        </p:nvSpPr>
        <p:spPr bwMode="auto"/>
        <p:txBody>
          <a:bodyPr/>
          <a:lstStyle/>
          <a:p>
            <a:pPr>
              <a:defRPr/>
            </a:pPr>
            <a:r>
              <a:rPr lang="de-DE"/>
              <a:t>Hotelmanagement Lernfeld 10</a:t>
            </a:r>
            <a:endParaRPr/>
          </a:p>
        </p:txBody>
      </p:sp>
      <p:cxnSp>
        <p:nvCxnSpPr>
          <p:cNvPr id="7" name="Gerader Verbinder 6"/>
          <p:cNvCxnSpPr>
            <a:cxnSpLocks/>
          </p:cNvCxnSpPr>
          <p:nvPr/>
        </p:nvCxnSpPr>
        <p:spPr bwMode="auto">
          <a:xfrm flipV="1">
            <a:off x="4282492" y="11121448"/>
            <a:ext cx="5485113" cy="89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r Verbinder 7"/>
          <p:cNvCxnSpPr>
            <a:cxnSpLocks/>
          </p:cNvCxnSpPr>
          <p:nvPr/>
        </p:nvCxnSpPr>
        <p:spPr bwMode="auto">
          <a:xfrm>
            <a:off x="5394325" y="11112500"/>
            <a:ext cx="0" cy="1264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r Verbinder 9"/>
          <p:cNvCxnSpPr>
            <a:cxnSpLocks/>
          </p:cNvCxnSpPr>
          <p:nvPr/>
        </p:nvCxnSpPr>
        <p:spPr bwMode="auto">
          <a:xfrm>
            <a:off x="8631238" y="11112500"/>
            <a:ext cx="0" cy="1455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hteck 10"/>
          <p:cNvSpPr/>
          <p:nvPr/>
        </p:nvSpPr>
        <p:spPr bwMode="auto">
          <a:xfrm>
            <a:off x="1036320" y="1845734"/>
            <a:ext cx="2437014" cy="523220"/>
          </a:xfrm>
          <a:prstGeom prst="rect">
            <a:avLst/>
          </a:prstGeom>
          <a:noFill/>
        </p:spPr>
        <p:txBody>
          <a:bodyPr wrap="none" lIns="91440" tIns="45720" rIns="91440" bIns="45720">
            <a:spAutoFit/>
          </a:bodyPr>
          <a:lstStyle/>
          <a:p>
            <a:pPr algn="ctr">
              <a:defRPr/>
            </a:pPr>
            <a:r>
              <a:rPr lang="de-DE" sz="2800" b="1">
                <a:ln w="22225">
                  <a:solidFill>
                    <a:schemeClr val="accent2"/>
                  </a:solidFill>
                  <a:prstDash val="solid"/>
                </a:ln>
                <a:solidFill>
                  <a:schemeClr val="accent2">
                    <a:lumMod val="40000"/>
                    <a:lumOff val="60000"/>
                  </a:schemeClr>
                </a:solidFill>
              </a:rPr>
              <a:t>Arbeitsauftrag:</a:t>
            </a:r>
            <a:endParaRPr lang="de-DE" sz="2800"/>
          </a:p>
        </p:txBody>
      </p:sp>
      <p:sp>
        <p:nvSpPr>
          <p:cNvPr id="2" name="Rechteck 1"/>
          <p:cNvSpPr/>
          <p:nvPr/>
        </p:nvSpPr>
        <p:spPr bwMode="auto">
          <a:xfrm>
            <a:off x="1036320" y="5747054"/>
            <a:ext cx="6739217" cy="523220"/>
          </a:xfrm>
          <a:prstGeom prst="rect">
            <a:avLst/>
          </a:prstGeom>
          <a:noFill/>
        </p:spPr>
        <p:txBody>
          <a:bodyPr wrap="none" lIns="91440" tIns="45720" rIns="91440" bIns="45720">
            <a:spAutoFit/>
          </a:bodyPr>
          <a:lstStyle/>
          <a:p>
            <a:pPr algn="ctr">
              <a:defRPr/>
            </a:pPr>
            <a:r>
              <a:rPr lang="de-DE" sz="2800" b="1">
                <a:ln w="22225">
                  <a:solidFill>
                    <a:schemeClr val="accent2"/>
                  </a:solidFill>
                  <a:prstDash val="solid"/>
                </a:ln>
                <a:solidFill>
                  <a:schemeClr val="accent2">
                    <a:lumMod val="40000"/>
                    <a:lumOff val="60000"/>
                  </a:schemeClr>
                </a:solidFill>
              </a:rPr>
              <a:t>Präsentieren Sie Ihre Ergebnisse im Plenum!</a:t>
            </a:r>
            <a:endParaRPr lang="de-DE" sz="28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Rückblick">
  <a:themeElements>
    <a:clrScheme name="Rückblic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ückblick">
      <a:majorFont>
        <a:latin typeface="Calibri Light"/>
        <a:ea typeface="Arial"/>
        <a:cs typeface="Arial"/>
      </a:majorFont>
      <a:minorFont>
        <a:latin typeface="Calibri"/>
        <a:ea typeface="Arial"/>
        <a:cs typeface="Arial"/>
      </a:minorFont>
    </a:fontScheme>
    <a:fmtScheme name="Rückblick">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Retrospect</Template>
  <TotalTime>0</TotalTime>
  <Words>0</Words>
  <Application>ONLYOFFICE/8.0.1.31</Application>
  <DocSecurity>0</DocSecurity>
  <PresentationFormat>Breitbild</PresentationFormat>
  <Paragraphs>0</Paragraphs>
  <Slides>6</Slides>
  <Notes>6</Notes>
  <HiddenSlides>0</HiddenSlides>
  <MMClips>2</MMClips>
  <ScaleCrop>0</ScaleCrop>
  <HeadingPairs>
    <vt:vector size="4" baseType="variant">
      <vt:variant>
        <vt:lpstr>Theme</vt:lpstr>
      </vt:variant>
      <vt:variant>
        <vt:i4>1</vt:i4>
      </vt:variant>
      <vt:variant>
        <vt:lpstr>Slide Titles</vt:lpstr>
      </vt:variant>
      <vt:variant>
        <vt:i4>6</vt:i4>
      </vt:variant>
    </vt:vector>
  </HeadingPairs>
  <TitlesOfParts>
    <vt:vector size="7" baseType="lpstr">
      <vt:lpstr>Theme 1</vt:lpstr>
      <vt:lpstr>Slide 1</vt:lpstr>
      <vt:lpstr>Slide 2</vt:lpstr>
      <vt:lpstr>Slide 3</vt:lpstr>
      <vt:lpstr>Slide 4</vt:lpstr>
      <vt:lpstr>Slide 5</vt:lpstr>
      <vt:lpstr>Slide 6</vt:lpstr>
    </vt:vector>
  </TitlesOfParts>
  <Manager/>
  <Company>BS Immenstadt</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Personalmanagement</dc:title>
  <dc:subject/>
  <dc:creator>Alexander Kees</dc:creator>
  <cp:keywords/>
  <dc:description/>
  <dc:identifier/>
  <dc:language/>
  <cp:lastModifiedBy>Johanna Juran</cp:lastModifiedBy>
  <cp:revision>54</cp:revision>
  <dcterms:created xsi:type="dcterms:W3CDTF">2021-09-20T06:43:07Z</dcterms:created>
  <dcterms:modified xsi:type="dcterms:W3CDTF">2024-06-25T11:45:17Z</dcterms:modified>
  <cp:category/>
  <cp:contentStatus/>
  <cp:version/>
</cp:coreProperties>
</file>