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9" r:id="rId8"/>
    <p:sldId id="270" r:id="rId9"/>
    <p:sldId id="262" r:id="rId10"/>
    <p:sldId id="263" r:id="rId11"/>
    <p:sldId id="265" r:id="rId12"/>
    <p:sldId id="266" r:id="rId13"/>
    <p:sldId id="267" r:id="rId14"/>
    <p:sldId id="268" r:id="rId15"/>
    <p:sldId id="264"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2551C-EA82-48F1-AB98-249CC2AD29A6}" v="30" dt="2022-10-06T18:15:31.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94660"/>
  </p:normalViewPr>
  <p:slideViewPr>
    <p:cSldViewPr snapToGrid="0">
      <p:cViewPr varScale="1">
        <p:scale>
          <a:sx n="103" d="100"/>
          <a:sy n="103" d="100"/>
        </p:scale>
        <p:origin x="144"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a:t>Mastertitelformat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a:t>Mastertitelformat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a:t>Mastertitelformat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a:t>Mastertitelformat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a:t>Mastertitelformat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10/7/2022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10/7/2022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2f1iohpdfe94e.cloudfront.net/rails/active_storage/representations/eyJfcmFpbHMiOnsibWVzc2FnZSI6IkJBaHBBOE9pQVE9PSIsImV4cCI6bnVsbCwicHVyIjoiYmxvYl9pZCJ9fQ==--f179a06f35d7eb93200cadc90b72d6ba41e0c05d/eyJfcmFpbHMiOnsibWVzc2FnZSI6IkJBaDdCam9VWTI5dFltbHVaVjl2Y0hScGIyNXpld2s2QzNKbGMybDZaVWtpRGpFd01EQjROVEF3UGdZNkJrVlVPZ3RsZUhSbGJuUkpJZzB4TURBd2VEVXdNQVk3QjFRNkQySmhZMnRuY205MWJtUkpJZ3BpYkdGamF3WTdCMVE2REdkeVlYWnBkSGxKSWd0alpXNTBaWElHT3dkVSIsImV4cCI6bnVsbCwicHVyIjoidmFyaWF0aW9uIn19--ba340148197755a5b1387718f47d9df13c04a7e0/88823.jp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ototapete.de/media/catalog/product/cache/1/thumbnail/9df78eab33525d08d6e5fb8d27136e95/S/H/SHX9-002_1568286487.jpg"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llgaeuhit.de/webbilder/topsbig/4a634b66942946ab58fe7df41644061c.jpg"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oberallgaeu.info/sites/default/files/styles/fullhd/public/poi/Hochaufloesend_RGB-APC_2016%40KemptenTourismus(5).jpg?itok=u1DW-xtG"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i.pinimg.com/originals/54/5d/57/545d574eb27563dfbf854ea062879330.jpg"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travelonworld.de/2014/10/13/allgaeuer-kaesespaetzle-eine-lange-tradition/"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www.bregenzer-festspiele.de/" TargetMode="External"/><Relationship Id="rId3" Type="http://schemas.openxmlformats.org/officeDocument/2006/relationships/hyperlink" Target="https://www.allgaeu.de/" TargetMode="External"/><Relationship Id="rId7" Type="http://schemas.openxmlformats.org/officeDocument/2006/relationships/hyperlink" Target="https://www.koenigscard.com/" TargetMode="External"/><Relationship Id="rId2" Type="http://schemas.openxmlformats.org/officeDocument/2006/relationships/hyperlink" Target="https://tourismus.bayern/" TargetMode="External"/><Relationship Id="rId1" Type="http://schemas.openxmlformats.org/officeDocument/2006/relationships/slideLayout" Target="../slideLayouts/slideLayout7.xml"/><Relationship Id="rId6" Type="http://schemas.openxmlformats.org/officeDocument/2006/relationships/hyperlink" Target="https://www.allgaeu-walser-card.com/" TargetMode="External"/><Relationship Id="rId11" Type="http://schemas.openxmlformats.org/officeDocument/2006/relationships/hyperlink" Target="https://www.gastfreund.net/app/" TargetMode="External"/><Relationship Id="rId5" Type="http://schemas.openxmlformats.org/officeDocument/2006/relationships/hyperlink" Target="https://www.hoernerdoerfer.de/" TargetMode="External"/><Relationship Id="rId10" Type="http://schemas.openxmlformats.org/officeDocument/2006/relationships/hyperlink" Target="https://www.pfronten.de/aktiv/pfronten-outdoor-app/" TargetMode="External"/><Relationship Id="rId4" Type="http://schemas.openxmlformats.org/officeDocument/2006/relationships/hyperlink" Target="https://www.alpsee-gruenten.de/" TargetMode="External"/><Relationship Id="rId9" Type="http://schemas.openxmlformats.org/officeDocument/2006/relationships/hyperlink" Target="https://www.allgaeuer-freilichtbuehne.de/de/startseite"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engel-tirol.com/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557514768/07e2a90ae5" TargetMode="External"/><Relationship Id="rId2" Type="http://schemas.openxmlformats.org/officeDocument/2006/relationships/slideLayout" Target="../slideLayouts/slideLayout2.xml"/><Relationship Id="rId1" Type="http://schemas.openxmlformats.org/officeDocument/2006/relationships/video" Target="https://player.vimeo.com/video/557514768?h=07e2a90ae5&amp;app_id=122963" TargetMode="Externa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pinimg.com/originals/aa/3a/da/aa3adac18de5b910c84bdcd49f73fdab.jpg"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BF6F2-682F-4D50-836F-64EA83560297}"/>
              </a:ext>
            </a:extLst>
          </p:cNvPr>
          <p:cNvSpPr>
            <a:spLocks noGrp="1"/>
          </p:cNvSpPr>
          <p:nvPr>
            <p:ph type="ctrTitle"/>
          </p:nvPr>
        </p:nvSpPr>
        <p:spPr>
          <a:xfrm>
            <a:off x="2462603" y="603513"/>
            <a:ext cx="8915399" cy="1227406"/>
          </a:xfrm>
        </p:spPr>
        <p:txBody>
          <a:bodyPr/>
          <a:lstStyle/>
          <a:p>
            <a:pPr algn="ctr"/>
            <a:r>
              <a:rPr lang="de-DE" dirty="0"/>
              <a:t>Gästebetreuung</a:t>
            </a:r>
          </a:p>
        </p:txBody>
      </p:sp>
      <p:pic>
        <p:nvPicPr>
          <p:cNvPr id="1026" name="Picture 2">
            <a:extLst>
              <a:ext uri="{FF2B5EF4-FFF2-40B4-BE49-F238E27FC236}">
                <a16:creationId xmlns:a16="http://schemas.microsoft.com/office/drawing/2014/main" id="{B5281AC9-3E50-4FB2-8CAE-1EDF923D0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823" y="1983319"/>
            <a:ext cx="6970958" cy="3485479"/>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743C5F82-A8C8-4374-AEB5-D357E01785B6}"/>
              </a:ext>
            </a:extLst>
          </p:cNvPr>
          <p:cNvSpPr txBox="1"/>
          <p:nvPr/>
        </p:nvSpPr>
        <p:spPr>
          <a:xfrm>
            <a:off x="3434822" y="5621198"/>
            <a:ext cx="6970957" cy="215444"/>
          </a:xfrm>
          <a:prstGeom prst="rect">
            <a:avLst/>
          </a:prstGeom>
          <a:noFill/>
        </p:spPr>
        <p:txBody>
          <a:bodyPr wrap="square">
            <a:spAutoFit/>
          </a:bodyPr>
          <a:lstStyle/>
          <a:p>
            <a:pPr algn="ctr"/>
            <a:r>
              <a:rPr lang="de-DE" sz="800" dirty="0">
                <a:hlinkClick r:id="rId3"/>
              </a:rPr>
              <a:t>Quelle Bild: 88823.jpg (1000×500) (d2f1iohpdfe94e.cloudfront.net)</a:t>
            </a:r>
            <a:r>
              <a:rPr lang="de-DE" sz="800" dirty="0"/>
              <a:t>, 08.09.2022</a:t>
            </a:r>
          </a:p>
        </p:txBody>
      </p:sp>
    </p:spTree>
    <p:extLst>
      <p:ext uri="{BB962C8B-B14F-4D97-AF65-F5344CB8AC3E}">
        <p14:creationId xmlns:p14="http://schemas.microsoft.com/office/powerpoint/2010/main" val="20461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CC8634D-C9DF-4C79-A5D2-8BB8FCF57D4C}"/>
              </a:ext>
            </a:extLst>
          </p:cNvPr>
          <p:cNvPicPr>
            <a:picLocks noChangeAspect="1"/>
          </p:cNvPicPr>
          <p:nvPr/>
        </p:nvPicPr>
        <p:blipFill>
          <a:blip r:embed="rId2"/>
          <a:stretch>
            <a:fillRect/>
          </a:stretch>
        </p:blipFill>
        <p:spPr>
          <a:xfrm>
            <a:off x="1595511" y="477661"/>
            <a:ext cx="9882313" cy="6151740"/>
          </a:xfrm>
          <a:prstGeom prst="rect">
            <a:avLst/>
          </a:prstGeom>
        </p:spPr>
      </p:pic>
      <p:sp>
        <p:nvSpPr>
          <p:cNvPr id="4" name="Textfeld 3">
            <a:extLst>
              <a:ext uri="{FF2B5EF4-FFF2-40B4-BE49-F238E27FC236}">
                <a16:creationId xmlns:a16="http://schemas.microsoft.com/office/drawing/2014/main" id="{7F0FE526-A7E8-4EFE-A2B1-53D81836173E}"/>
              </a:ext>
            </a:extLst>
          </p:cNvPr>
          <p:cNvSpPr txBox="1"/>
          <p:nvPr/>
        </p:nvSpPr>
        <p:spPr>
          <a:xfrm rot="5400000">
            <a:off x="8632786" y="3322699"/>
            <a:ext cx="6151740" cy="461665"/>
          </a:xfrm>
          <a:prstGeom prst="rect">
            <a:avLst/>
          </a:prstGeom>
          <a:noFill/>
        </p:spPr>
        <p:txBody>
          <a:bodyPr wrap="square">
            <a:spAutoFit/>
          </a:bodyPr>
          <a:lstStyle/>
          <a:p>
            <a:r>
              <a:rPr lang="de-DE" sz="800" dirty="0"/>
              <a:t>Quelle Bild: </a:t>
            </a:r>
            <a:r>
              <a:rPr lang="de-DE" sz="800" dirty="0">
                <a:hlinkClick r:id="rId3"/>
              </a:rPr>
              <a:t>https://www.fototapete.de/media/catalog/product/cache/1/thumbnail/9df78eab33525d08d6e5fb8d27136e95/S/H/SHX9-002_1568286487.jpg</a:t>
            </a:r>
            <a:r>
              <a:rPr lang="de-DE" sz="800" dirty="0"/>
              <a:t>, 08.10.2022</a:t>
            </a:r>
          </a:p>
        </p:txBody>
      </p:sp>
    </p:spTree>
    <p:extLst>
      <p:ext uri="{BB962C8B-B14F-4D97-AF65-F5344CB8AC3E}">
        <p14:creationId xmlns:p14="http://schemas.microsoft.com/office/powerpoint/2010/main" val="4011490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9ED166B-2530-4138-B187-C9D561C99FDE}"/>
              </a:ext>
            </a:extLst>
          </p:cNvPr>
          <p:cNvPicPr>
            <a:picLocks noChangeAspect="1"/>
          </p:cNvPicPr>
          <p:nvPr/>
        </p:nvPicPr>
        <p:blipFill>
          <a:blip r:embed="rId2"/>
          <a:stretch>
            <a:fillRect/>
          </a:stretch>
        </p:blipFill>
        <p:spPr>
          <a:xfrm>
            <a:off x="2876961" y="640080"/>
            <a:ext cx="8492079" cy="5641167"/>
          </a:xfrm>
          <a:prstGeom prst="rect">
            <a:avLst/>
          </a:prstGeom>
        </p:spPr>
      </p:pic>
      <p:sp>
        <p:nvSpPr>
          <p:cNvPr id="4" name="Textfeld 3">
            <a:extLst>
              <a:ext uri="{FF2B5EF4-FFF2-40B4-BE49-F238E27FC236}">
                <a16:creationId xmlns:a16="http://schemas.microsoft.com/office/drawing/2014/main" id="{18BFB311-8CD2-446D-9C11-8F2C5F0D14AF}"/>
              </a:ext>
            </a:extLst>
          </p:cNvPr>
          <p:cNvSpPr txBox="1"/>
          <p:nvPr/>
        </p:nvSpPr>
        <p:spPr>
          <a:xfrm>
            <a:off x="2876961" y="6405295"/>
            <a:ext cx="8492078" cy="215444"/>
          </a:xfrm>
          <a:prstGeom prst="rect">
            <a:avLst/>
          </a:prstGeom>
          <a:noFill/>
        </p:spPr>
        <p:txBody>
          <a:bodyPr wrap="square">
            <a:spAutoFit/>
          </a:bodyPr>
          <a:lstStyle/>
          <a:p>
            <a:pPr algn="ctr"/>
            <a:r>
              <a:rPr lang="de-DE" sz="800" dirty="0"/>
              <a:t>Quelle Bild: </a:t>
            </a:r>
            <a:r>
              <a:rPr lang="de-DE" sz="800" dirty="0">
                <a:hlinkClick r:id="rId3"/>
              </a:rPr>
              <a:t>https://www.allgaeuhit.de/webbilder/topsbig/4a634b66942946ab58fe7df41644061c.jpg</a:t>
            </a:r>
            <a:r>
              <a:rPr lang="de-DE" sz="800" dirty="0"/>
              <a:t>, 08.10.2022</a:t>
            </a:r>
          </a:p>
        </p:txBody>
      </p:sp>
    </p:spTree>
    <p:extLst>
      <p:ext uri="{BB962C8B-B14F-4D97-AF65-F5344CB8AC3E}">
        <p14:creationId xmlns:p14="http://schemas.microsoft.com/office/powerpoint/2010/main" val="1829370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EC09A8A-32FC-4973-80C8-9E6FA6AB26BA}"/>
              </a:ext>
            </a:extLst>
          </p:cNvPr>
          <p:cNvPicPr>
            <a:picLocks noChangeAspect="1"/>
          </p:cNvPicPr>
          <p:nvPr/>
        </p:nvPicPr>
        <p:blipFill>
          <a:blip r:embed="rId2"/>
          <a:stretch>
            <a:fillRect/>
          </a:stretch>
        </p:blipFill>
        <p:spPr>
          <a:xfrm>
            <a:off x="2270760" y="216877"/>
            <a:ext cx="8735638" cy="5830958"/>
          </a:xfrm>
          <a:prstGeom prst="rect">
            <a:avLst/>
          </a:prstGeom>
        </p:spPr>
      </p:pic>
      <p:sp>
        <p:nvSpPr>
          <p:cNvPr id="4" name="Textfeld 3">
            <a:extLst>
              <a:ext uri="{FF2B5EF4-FFF2-40B4-BE49-F238E27FC236}">
                <a16:creationId xmlns:a16="http://schemas.microsoft.com/office/drawing/2014/main" id="{2D01E683-4F00-49D7-AF9A-B04274197337}"/>
              </a:ext>
            </a:extLst>
          </p:cNvPr>
          <p:cNvSpPr txBox="1"/>
          <p:nvPr/>
        </p:nvSpPr>
        <p:spPr>
          <a:xfrm>
            <a:off x="2270760" y="6302569"/>
            <a:ext cx="8735638" cy="338554"/>
          </a:xfrm>
          <a:prstGeom prst="rect">
            <a:avLst/>
          </a:prstGeom>
          <a:noFill/>
        </p:spPr>
        <p:txBody>
          <a:bodyPr wrap="square">
            <a:spAutoFit/>
          </a:bodyPr>
          <a:lstStyle/>
          <a:p>
            <a:pPr algn="ctr"/>
            <a:r>
              <a:rPr lang="de-DE" sz="800" dirty="0"/>
              <a:t>Quelle Bild: </a:t>
            </a:r>
            <a:r>
              <a:rPr lang="de-DE" sz="800" dirty="0">
                <a:hlinkClick r:id="rId3"/>
              </a:rPr>
              <a:t>https://www.oberallgaeu.info/sites/default/files/styles/fullhd/public/poi/Hochaufloesend_RGB-APC_2016%40KemptenTourismus(5).jpg?itok=u1DW-xtG</a:t>
            </a:r>
            <a:r>
              <a:rPr lang="de-DE" sz="800" dirty="0"/>
              <a:t>, </a:t>
            </a:r>
            <a:r>
              <a:rPr lang="de-DE" sz="800" b="1" i="0" dirty="0">
                <a:solidFill>
                  <a:srgbClr val="333333"/>
                </a:solidFill>
                <a:effectLst/>
              </a:rPr>
              <a:t>Archäologischer Park </a:t>
            </a:r>
            <a:r>
              <a:rPr lang="de-DE" sz="800" b="1" i="0" dirty="0" err="1">
                <a:solidFill>
                  <a:srgbClr val="333333"/>
                </a:solidFill>
                <a:effectLst/>
              </a:rPr>
              <a:t>Cambodunum</a:t>
            </a:r>
            <a:r>
              <a:rPr lang="de-DE" sz="800" b="1" i="0" dirty="0">
                <a:solidFill>
                  <a:srgbClr val="333333"/>
                </a:solidFill>
                <a:effectLst/>
              </a:rPr>
              <a:t>, </a:t>
            </a:r>
            <a:r>
              <a:rPr lang="de-DE" sz="800" dirty="0"/>
              <a:t>08.10.2022</a:t>
            </a:r>
          </a:p>
        </p:txBody>
      </p:sp>
    </p:spTree>
    <p:extLst>
      <p:ext uri="{BB962C8B-B14F-4D97-AF65-F5344CB8AC3E}">
        <p14:creationId xmlns:p14="http://schemas.microsoft.com/office/powerpoint/2010/main" val="168597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BE76452-7003-45CA-9301-EC4F4D0B9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51009"/>
            <a:ext cx="5669280" cy="5681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4113E42-64A3-4AF1-9BE2-9B40D82AFE88}"/>
              </a:ext>
            </a:extLst>
          </p:cNvPr>
          <p:cNvSpPr txBox="1"/>
          <p:nvPr/>
        </p:nvSpPr>
        <p:spPr>
          <a:xfrm>
            <a:off x="3810000" y="6299269"/>
            <a:ext cx="5669280" cy="214073"/>
          </a:xfrm>
          <a:prstGeom prst="rect">
            <a:avLst/>
          </a:prstGeom>
          <a:noFill/>
        </p:spPr>
        <p:txBody>
          <a:bodyPr wrap="square">
            <a:spAutoFit/>
          </a:bodyPr>
          <a:lstStyle/>
          <a:p>
            <a:pPr algn="ctr"/>
            <a:r>
              <a:rPr lang="de-DE" sz="800" dirty="0">
                <a:hlinkClick r:id="rId3"/>
              </a:rPr>
              <a:t>Quelle Bild: 545d574eb27563dfbf854ea062879330.jpg (480×481) (pinimg.com)</a:t>
            </a:r>
            <a:r>
              <a:rPr lang="de-DE" sz="800" dirty="0"/>
              <a:t>, 08.10.2022</a:t>
            </a:r>
          </a:p>
        </p:txBody>
      </p:sp>
    </p:spTree>
    <p:extLst>
      <p:ext uri="{BB962C8B-B14F-4D97-AF65-F5344CB8AC3E}">
        <p14:creationId xmlns:p14="http://schemas.microsoft.com/office/powerpoint/2010/main" val="188242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B31FEFA-6D5C-A196-DA9D-0012394AE5DD}"/>
              </a:ext>
            </a:extLst>
          </p:cNvPr>
          <p:cNvSpPr txBox="1"/>
          <p:nvPr/>
        </p:nvSpPr>
        <p:spPr>
          <a:xfrm>
            <a:off x="2209100" y="5548312"/>
            <a:ext cx="7696899" cy="215444"/>
          </a:xfrm>
          <a:prstGeom prst="rect">
            <a:avLst/>
          </a:prstGeom>
          <a:noFill/>
        </p:spPr>
        <p:txBody>
          <a:bodyPr wrap="square">
            <a:spAutoFit/>
          </a:bodyPr>
          <a:lstStyle/>
          <a:p>
            <a:pPr algn="ctr"/>
            <a:r>
              <a:rPr lang="de-DE" sz="800" dirty="0"/>
              <a:t>Quelle Bild: </a:t>
            </a:r>
            <a:r>
              <a:rPr lang="de-DE" sz="800" dirty="0">
                <a:hlinkClick r:id="rId2"/>
              </a:rPr>
              <a:t>Allgäuer Käsespätzle – Eine lange Tradition - Reiseblog </a:t>
            </a:r>
            <a:r>
              <a:rPr lang="de-DE" sz="800" dirty="0" err="1">
                <a:hlinkClick r:id="rId2"/>
              </a:rPr>
              <a:t>travelonworld</a:t>
            </a:r>
            <a:r>
              <a:rPr lang="de-DE" sz="800" dirty="0"/>
              <a:t>, 29.09.2022</a:t>
            </a:r>
          </a:p>
        </p:txBody>
      </p:sp>
      <p:pic>
        <p:nvPicPr>
          <p:cNvPr id="1026" name="Picture 2">
            <a:extLst>
              <a:ext uri="{FF2B5EF4-FFF2-40B4-BE49-F238E27FC236}">
                <a16:creationId xmlns:a16="http://schemas.microsoft.com/office/drawing/2014/main" id="{45A41D80-AB53-AB32-4CD5-94DE1F7AB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1171575"/>
            <a:ext cx="4349080" cy="43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852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5B977C1-3D86-4FC1-92BB-7379BF42C242}"/>
              </a:ext>
            </a:extLst>
          </p:cNvPr>
          <p:cNvSpPr txBox="1"/>
          <p:nvPr/>
        </p:nvSpPr>
        <p:spPr>
          <a:xfrm>
            <a:off x="1655298" y="778984"/>
            <a:ext cx="10536702" cy="5832366"/>
          </a:xfrm>
          <a:prstGeom prst="rect">
            <a:avLst/>
          </a:prstGeom>
          <a:noFill/>
        </p:spPr>
        <p:txBody>
          <a:bodyPr wrap="square">
            <a:spAutoFit/>
          </a:bodyPr>
          <a:lstStyle/>
          <a:p>
            <a:pPr rtl="0">
              <a:spcBef>
                <a:spcPts val="1200"/>
              </a:spcBef>
              <a:spcAft>
                <a:spcPts val="600"/>
              </a:spcAft>
            </a:pPr>
            <a:r>
              <a:rPr lang="de-DE" sz="2000" dirty="0">
                <a:solidFill>
                  <a:srgbClr val="0070C0"/>
                </a:solidFill>
                <a:effectLst/>
                <a:hlinkClick r:id="rId2">
                  <a:extLst>
                    <a:ext uri="{A12FA001-AC4F-418D-AE19-62706E023703}">
                      <ahyp:hlinkClr xmlns:ahyp="http://schemas.microsoft.com/office/drawing/2018/hyperlinkcolor" val="tx"/>
                    </a:ext>
                  </a:extLst>
                </a:hlinkClick>
              </a:rPr>
              <a:t>BAYERN TOURISMUS Marketing GmbH | B2B-Portal</a:t>
            </a:r>
            <a:r>
              <a:rPr lang="de-DE" sz="2000" dirty="0">
                <a:solidFill>
                  <a:srgbClr val="0070C0"/>
                </a:solidFill>
                <a:effectLst/>
              </a:rPr>
              <a:t> </a:t>
            </a:r>
          </a:p>
          <a:p>
            <a:pPr rtl="0">
              <a:spcBef>
                <a:spcPts val="1200"/>
              </a:spcBef>
              <a:spcAft>
                <a:spcPts val="600"/>
              </a:spcAft>
            </a:pPr>
            <a:r>
              <a:rPr lang="de-DE" sz="2000" b="1" dirty="0">
                <a:solidFill>
                  <a:srgbClr val="0070C0"/>
                </a:solidFill>
                <a:effectLst/>
                <a:hlinkClick r:id="rId3">
                  <a:extLst>
                    <a:ext uri="{A12FA001-AC4F-418D-AE19-62706E023703}">
                      <ahyp:hlinkClr xmlns:ahyp="http://schemas.microsoft.com/office/drawing/2018/hyperlinkcolor" val="tx"/>
                    </a:ext>
                  </a:extLst>
                </a:hlinkClick>
              </a:rPr>
              <a:t>Allgäu - Urlaub in Bayern. Ferien in den Alpen (allgaeu.de)</a:t>
            </a:r>
            <a:r>
              <a:rPr lang="de-DE" sz="2000" b="1" dirty="0">
                <a:solidFill>
                  <a:srgbClr val="0070C0"/>
                </a:solidFill>
                <a:effectLst/>
              </a:rPr>
              <a:t> </a:t>
            </a:r>
          </a:p>
          <a:p>
            <a:pPr rtl="0">
              <a:spcBef>
                <a:spcPts val="1200"/>
              </a:spcBef>
              <a:spcAft>
                <a:spcPts val="600"/>
              </a:spcAft>
            </a:pPr>
            <a:r>
              <a:rPr lang="de-DE" sz="2000" dirty="0">
                <a:solidFill>
                  <a:srgbClr val="0070C0"/>
                </a:solidFill>
                <a:effectLst/>
                <a:hlinkClick r:id="rId4">
                  <a:extLst>
                    <a:ext uri="{A12FA001-AC4F-418D-AE19-62706E023703}">
                      <ahyp:hlinkClr xmlns:ahyp="http://schemas.microsoft.com/office/drawing/2018/hyperlinkcolor" val="tx"/>
                    </a:ext>
                  </a:extLst>
                </a:hlinkClick>
              </a:rPr>
              <a:t>Urlaub im Allgäu: Ferien in Alpsee-Grünten (alpsee-gruenten.de)</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5">
                  <a:extLst>
                    <a:ext uri="{A12FA001-AC4F-418D-AE19-62706E023703}">
                      <ahyp:hlinkClr xmlns:ahyp="http://schemas.microsoft.com/office/drawing/2018/hyperlinkcolor" val="tx"/>
                    </a:ext>
                  </a:extLst>
                </a:hlinkClick>
              </a:rPr>
              <a:t>Allgäuer Hörnerdörfer | Urlaub im Allgäu (hoernerdoerfer.de)</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6">
                  <a:extLst>
                    <a:ext uri="{A12FA001-AC4F-418D-AE19-62706E023703}">
                      <ahyp:hlinkClr xmlns:ahyp="http://schemas.microsoft.com/office/drawing/2018/hyperlinkcolor" val="tx"/>
                    </a:ext>
                  </a:extLst>
                </a:hlinkClick>
              </a:rPr>
              <a:t>Allgäu-Walser-Card - Gratis Gästekarte im Allgäu &amp; Kleinwalsertal (allgaeu-walser-card.com)</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7">
                  <a:extLst>
                    <a:ext uri="{A12FA001-AC4F-418D-AE19-62706E023703}">
                      <ahyp:hlinkClr xmlns:ahyp="http://schemas.microsoft.com/office/drawing/2018/hyperlinkcolor" val="tx"/>
                    </a:ext>
                  </a:extLst>
                </a:hlinkClick>
              </a:rPr>
              <a:t>KÖNIGSCARD: Home (koenigscard.com)</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8">
                  <a:extLst>
                    <a:ext uri="{A12FA001-AC4F-418D-AE19-62706E023703}">
                      <ahyp:hlinkClr xmlns:ahyp="http://schemas.microsoft.com/office/drawing/2018/hyperlinkcolor" val="tx"/>
                    </a:ext>
                  </a:extLst>
                </a:hlinkClick>
              </a:rPr>
              <a:t>Bregenzer Seebühne | Karten für Madame Butterfly 2022 (bregenzer-festspiele.de)</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9">
                  <a:extLst>
                    <a:ext uri="{A12FA001-AC4F-418D-AE19-62706E023703}">
                      <ahyp:hlinkClr xmlns:ahyp="http://schemas.microsoft.com/office/drawing/2018/hyperlinkcolor" val="tx"/>
                    </a:ext>
                  </a:extLst>
                </a:hlinkClick>
              </a:rPr>
              <a:t>Allgäuer Freilichtbühne | Startseite | (allgaeuer-freilichtbuehne.de)</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10">
                  <a:extLst>
                    <a:ext uri="{A12FA001-AC4F-418D-AE19-62706E023703}">
                      <ahyp:hlinkClr xmlns:ahyp="http://schemas.microsoft.com/office/drawing/2018/hyperlinkcolor" val="tx"/>
                    </a:ext>
                  </a:extLst>
                </a:hlinkClick>
              </a:rPr>
              <a:t>Die Pfronten Outdoor-App » die schönsten Touren im Allgäu</a:t>
            </a:r>
            <a:r>
              <a:rPr lang="de-DE" sz="2000" dirty="0">
                <a:solidFill>
                  <a:srgbClr val="0070C0"/>
                </a:solidFill>
                <a:effectLst/>
              </a:rPr>
              <a:t> </a:t>
            </a:r>
          </a:p>
          <a:p>
            <a:pPr rtl="0">
              <a:spcBef>
                <a:spcPts val="1200"/>
              </a:spcBef>
              <a:spcAft>
                <a:spcPts val="600"/>
              </a:spcAft>
            </a:pPr>
            <a:r>
              <a:rPr lang="de-DE" sz="2000" dirty="0">
                <a:solidFill>
                  <a:srgbClr val="0070C0"/>
                </a:solidFill>
                <a:effectLst/>
                <a:hlinkClick r:id="rId11">
                  <a:extLst>
                    <a:ext uri="{A12FA001-AC4F-418D-AE19-62706E023703}">
                      <ahyp:hlinkClr xmlns:ahyp="http://schemas.microsoft.com/office/drawing/2018/hyperlinkcolor" val="tx"/>
                    </a:ext>
                  </a:extLst>
                </a:hlinkClick>
              </a:rPr>
              <a:t>App - Gastfreund</a:t>
            </a:r>
            <a:r>
              <a:rPr lang="de-DE" sz="2000" dirty="0">
                <a:solidFill>
                  <a:srgbClr val="0070C0"/>
                </a:solidFill>
                <a:effectLst/>
              </a:rPr>
              <a:t> </a:t>
            </a:r>
            <a:br>
              <a:rPr lang="de-DE" dirty="0">
                <a:solidFill>
                  <a:srgbClr val="0070C0"/>
                </a:solidFill>
                <a:effectLst/>
              </a:rPr>
            </a:br>
            <a:endParaRPr lang="de-DE" dirty="0">
              <a:solidFill>
                <a:srgbClr val="0070C0"/>
              </a:solidFill>
              <a:effectLst/>
            </a:endParaRPr>
          </a:p>
        </p:txBody>
      </p:sp>
    </p:spTree>
    <p:extLst>
      <p:ext uri="{BB962C8B-B14F-4D97-AF65-F5344CB8AC3E}">
        <p14:creationId xmlns:p14="http://schemas.microsoft.com/office/powerpoint/2010/main" val="87864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60613-6562-FD62-B49E-F2691259B10F}"/>
              </a:ext>
            </a:extLst>
          </p:cNvPr>
          <p:cNvSpPr>
            <a:spLocks noGrp="1"/>
          </p:cNvSpPr>
          <p:nvPr>
            <p:ph type="title"/>
          </p:nvPr>
        </p:nvSpPr>
        <p:spPr>
          <a:xfrm>
            <a:off x="2592925" y="624110"/>
            <a:ext cx="8911687" cy="949509"/>
          </a:xfrm>
        </p:spPr>
        <p:txBody>
          <a:bodyPr>
            <a:normAutofit fontScale="90000"/>
          </a:bodyPr>
          <a:lstStyle/>
          <a:p>
            <a:r>
              <a:rPr lang="de-DE" sz="4400" kern="50" dirty="0">
                <a:effectLst/>
                <a:latin typeface="Wingdings" panose="05000000000000000000" pitchFamily="2" charset="2"/>
                <a:ea typeface="Arial" panose="020B0604020202020204" pitchFamily="34" charset="0"/>
              </a:rPr>
              <a:t>!</a:t>
            </a:r>
            <a:r>
              <a:rPr lang="de-DE" sz="3200" kern="50" dirty="0">
                <a:effectLst/>
                <a:latin typeface="Arial" panose="020B0604020202020204" pitchFamily="34" charset="0"/>
                <a:ea typeface="Arial" panose="020B0604020202020204" pitchFamily="34" charset="0"/>
              </a:rPr>
              <a:t> </a:t>
            </a:r>
            <a:r>
              <a:rPr lang="de-DE" sz="3200" kern="50" dirty="0">
                <a:effectLst/>
                <a:latin typeface="+mn-lt"/>
                <a:ea typeface="Arial" panose="020B0604020202020204" pitchFamily="34" charset="0"/>
              </a:rPr>
              <a:t>Arbeitsauftrag</a:t>
            </a:r>
            <a:r>
              <a:rPr lang="de-DE" sz="3200" b="1" kern="50" dirty="0">
                <a:effectLst/>
                <a:latin typeface="Arial" panose="020B0604020202020204" pitchFamily="34" charset="0"/>
                <a:ea typeface="Arial" panose="020B0604020202020204" pitchFamily="34" charset="0"/>
              </a:rPr>
              <a:t>:</a:t>
            </a:r>
            <a:br>
              <a:rPr lang="de-DE" sz="1800" kern="50" dirty="0">
                <a:solidFill>
                  <a:srgbClr val="000000"/>
                </a:solidFill>
                <a:effectLst/>
                <a:latin typeface="Arial" panose="020B0604020202020204" pitchFamily="34" charset="0"/>
                <a:ea typeface="Arial" panose="020B0604020202020204" pitchFamily="34" charset="0"/>
              </a:rPr>
            </a:br>
            <a:endParaRPr lang="de-DE" dirty="0"/>
          </a:p>
        </p:txBody>
      </p:sp>
      <p:sp>
        <p:nvSpPr>
          <p:cNvPr id="3" name="Inhaltsplatzhalter 2">
            <a:extLst>
              <a:ext uri="{FF2B5EF4-FFF2-40B4-BE49-F238E27FC236}">
                <a16:creationId xmlns:a16="http://schemas.microsoft.com/office/drawing/2014/main" id="{794428DC-0A5D-04DE-05F5-DEED69332E10}"/>
              </a:ext>
            </a:extLst>
          </p:cNvPr>
          <p:cNvSpPr>
            <a:spLocks noGrp="1"/>
          </p:cNvSpPr>
          <p:nvPr>
            <p:ph idx="1"/>
          </p:nvPr>
        </p:nvSpPr>
        <p:spPr>
          <a:xfrm>
            <a:off x="2323398" y="1920949"/>
            <a:ext cx="8915400" cy="2108791"/>
          </a:xfrm>
        </p:spPr>
        <p:txBody>
          <a:bodyPr/>
          <a:lstStyle/>
          <a:p>
            <a:pPr marL="457200" indent="-457200">
              <a:buAutoNum type="arabicPeriod"/>
            </a:pPr>
            <a:r>
              <a:rPr lang="de-DE" sz="2000" u="none" strike="noStrike" kern="50" dirty="0">
                <a:solidFill>
                  <a:srgbClr val="000000"/>
                </a:solidFill>
                <a:effectLst/>
                <a:latin typeface="Century Gothic" panose="020B0502020202020204" pitchFamily="34" charset="0"/>
                <a:ea typeface="Arial" panose="020B0604020202020204" pitchFamily="34" charset="0"/>
                <a:cs typeface="Arial" panose="020B0604020202020204" pitchFamily="34" charset="0"/>
              </a:rPr>
              <a:t>Nennen Sie Informationen von Ihrem Lehrbetrieb, die für den Gast während seines Aufenthalts von Bedeutung sind.</a:t>
            </a:r>
          </a:p>
          <a:p>
            <a:pPr marL="457200" indent="-457200">
              <a:buAutoNum type="arabicPeriod"/>
            </a:pPr>
            <a:endParaRPr lang="de-DE" sz="2000" kern="50" dirty="0">
              <a:solidFill>
                <a:srgbClr val="000000"/>
              </a:solidFill>
              <a:latin typeface="Century Gothic" panose="020B0502020202020204" pitchFamily="34" charset="0"/>
              <a:ea typeface="Arial" panose="020B0604020202020204" pitchFamily="34" charset="0"/>
              <a:cs typeface="Arial" panose="020B0604020202020204" pitchFamily="34" charset="0"/>
            </a:endParaRPr>
          </a:p>
          <a:p>
            <a:pPr marL="0" indent="0" algn="ctr">
              <a:buNone/>
            </a:pPr>
            <a:r>
              <a:rPr lang="da-DK" sz="2400" dirty="0">
                <a:solidFill>
                  <a:schemeClr val="accent2">
                    <a:lumMod val="75000"/>
                  </a:schemeClr>
                </a:solidFill>
                <a:hlinkClick r:id="rId2">
                  <a:extLst>
                    <a:ext uri="{A12FA001-AC4F-418D-AE19-62706E023703}">
                      <ahyp:hlinkClr xmlns:ahyp="http://schemas.microsoft.com/office/drawing/2018/hyperlinkcolor" val="tx"/>
                    </a:ext>
                  </a:extLst>
                </a:hlinkClick>
              </a:rPr>
              <a:t>Hotel in Tirol: Der Engel | Seit ❶❼❹❽ | Grän • Tirol » (engel-tirol.com)</a:t>
            </a:r>
            <a:endParaRPr lang="de-DE" sz="2400" kern="50" dirty="0">
              <a:solidFill>
                <a:schemeClr val="accent2">
                  <a:lumMod val="75000"/>
                </a:schemeClr>
              </a:solidFill>
              <a:latin typeface="Century Gothic" panose="020B0502020202020204" pitchFamily="34" charset="0"/>
              <a:cs typeface="Arial" panose="020B0604020202020204" pitchFamily="34" charset="0"/>
            </a:endParaRPr>
          </a:p>
          <a:p>
            <a:pPr marL="0" indent="0">
              <a:buNone/>
            </a:pPr>
            <a:endParaRPr lang="de-DE" sz="2000" u="none" strike="noStrike" kern="50" dirty="0">
              <a:solidFill>
                <a:srgbClr val="000000"/>
              </a:solidFill>
              <a:effectLst/>
              <a:latin typeface="Century Gothic" panose="020B0502020202020204" pitchFamily="34" charset="0"/>
              <a:ea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8762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9581F4D-AFFB-835D-9DB0-167180BF1B2F}"/>
              </a:ext>
            </a:extLst>
          </p:cNvPr>
          <p:cNvSpPr>
            <a:spLocks noGrp="1"/>
          </p:cNvSpPr>
          <p:nvPr>
            <p:ph idx="1"/>
          </p:nvPr>
        </p:nvSpPr>
        <p:spPr>
          <a:xfrm>
            <a:off x="1690577" y="595423"/>
            <a:ext cx="10175357" cy="6092455"/>
          </a:xfrm>
        </p:spPr>
        <p:txBody>
          <a:bodyPr>
            <a:normAutofit/>
          </a:bodyPr>
          <a:lstStyle/>
          <a:p>
            <a:pPr marL="0" indent="0">
              <a:buNone/>
            </a:pPr>
            <a:r>
              <a:rPr lang="de-DE" sz="2000" dirty="0"/>
              <a:t>2. Erstellen Sie ein Informationsblatt für einen Ganztagsausflug in die Umgebung für Familie Eisenlauer (2 Erwachsene, 3 Kinder im Alter von 5, 7 und 9 Jahren) während Ihres Aufenthalts vom 28. April 2023 bis 30. April 2023.</a:t>
            </a:r>
          </a:p>
          <a:p>
            <a:endParaRPr lang="de-DE" sz="800" dirty="0"/>
          </a:p>
          <a:p>
            <a:pPr marL="0" indent="0">
              <a:buNone/>
            </a:pPr>
            <a:r>
              <a:rPr lang="de-DE" sz="2000" dirty="0"/>
              <a:t>Informieren Sie Familie Eisenlauer über die Anfahrt (mit dem Auto oder öffentliche Verkehrsmittel), die Öffnungszeiten, die Preise und eventuelle Zusatzaktivitäten. </a:t>
            </a:r>
          </a:p>
          <a:p>
            <a:endParaRPr lang="de-DE" sz="800" dirty="0"/>
          </a:p>
          <a:p>
            <a:pPr marL="0" indent="0">
              <a:buNone/>
            </a:pPr>
            <a:r>
              <a:rPr lang="de-DE" sz="2000" dirty="0"/>
              <a:t>Empfehlen Sie auch ein familienfreundliches Restaurant, evtl. mit Speisetipps. </a:t>
            </a:r>
          </a:p>
          <a:p>
            <a:endParaRPr lang="de-DE" sz="800" dirty="0"/>
          </a:p>
          <a:p>
            <a:pPr marL="0" indent="0">
              <a:buNone/>
            </a:pPr>
            <a:r>
              <a:rPr lang="de-DE" sz="2000" dirty="0"/>
              <a:t>→ Gestalten Sie das Blatt mit aussagekräftigen Bildern, Anfahrtsskizzen und den wichtigsten Informationen. </a:t>
            </a:r>
          </a:p>
          <a:p>
            <a:endParaRPr lang="de-DE" sz="800" dirty="0"/>
          </a:p>
          <a:p>
            <a:pPr marL="0" indent="0">
              <a:buNone/>
            </a:pPr>
            <a:r>
              <a:rPr lang="de-DE" sz="2000" dirty="0"/>
              <a:t>→ Achten Sie darauf, das Hotellogo einzufügen und in der Fußzeile das Datum, die Formulierung „</a:t>
            </a:r>
            <a:r>
              <a:rPr lang="de-DE" sz="2000" dirty="0">
                <a:solidFill>
                  <a:schemeClr val="accent2">
                    <a:lumMod val="75000"/>
                  </a:schemeClr>
                </a:solidFill>
                <a:effectLst>
                  <a:outerShdw blurRad="38100" dist="38100" dir="2700000" algn="tl">
                    <a:srgbClr val="000000">
                      <a:alpha val="43137"/>
                    </a:srgbClr>
                  </a:outerShdw>
                </a:effectLst>
              </a:rPr>
              <a:t>Preisänderungen vorbehalten</a:t>
            </a:r>
            <a:r>
              <a:rPr lang="de-DE" sz="2000" dirty="0"/>
              <a:t>“ und Ihren Namen einzufügen. Das schützt Sie davor, dem Gast Preise mitzuteilen, die sich aufgrund der Nachfrage eventuell ändern können. </a:t>
            </a:r>
          </a:p>
          <a:p>
            <a:endParaRPr lang="de-DE" dirty="0"/>
          </a:p>
          <a:p>
            <a:endParaRPr lang="de-DE" dirty="0"/>
          </a:p>
        </p:txBody>
      </p:sp>
    </p:spTree>
    <p:extLst>
      <p:ext uri="{BB962C8B-B14F-4D97-AF65-F5344CB8AC3E}">
        <p14:creationId xmlns:p14="http://schemas.microsoft.com/office/powerpoint/2010/main" val="3051798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in Bild, das Text enthält.&#10;&#10;Automatisch generierte Beschreibung">
            <a:extLst>
              <a:ext uri="{FF2B5EF4-FFF2-40B4-BE49-F238E27FC236}">
                <a16:creationId xmlns:a16="http://schemas.microsoft.com/office/drawing/2014/main" id="{C4B7C8B4-8E12-3AB4-4DBA-A504445E6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86" t="39307" r="75853" b="38095"/>
          <a:stretch>
            <a:fillRect/>
          </a:stretch>
        </p:blipFill>
        <p:spPr bwMode="auto">
          <a:xfrm>
            <a:off x="1352570" y="643467"/>
            <a:ext cx="9486860" cy="5571066"/>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96F2426-50E0-33AD-8D8E-B638777E1B49}"/>
              </a:ext>
            </a:extLst>
          </p:cNvPr>
          <p:cNvSpPr txBox="1"/>
          <p:nvPr/>
        </p:nvSpPr>
        <p:spPr>
          <a:xfrm rot="16200000">
            <a:off x="8760177" y="3259724"/>
            <a:ext cx="5571067" cy="338554"/>
          </a:xfrm>
          <a:prstGeom prst="rect">
            <a:avLst/>
          </a:prstGeom>
          <a:noFill/>
        </p:spPr>
        <p:txBody>
          <a:bodyPr wrap="square">
            <a:spAutoFit/>
          </a:bodyPr>
          <a:lstStyle/>
          <a:p>
            <a:r>
              <a:rPr lang="de-DE" sz="800" dirty="0"/>
              <a:t>Quelle: https://www.fixate.com.au/products/if-you-can-dream-it-you-can-do-it-motivational-wall-stickers-quotes, 24.09.2021</a:t>
            </a:r>
          </a:p>
        </p:txBody>
      </p:sp>
    </p:spTree>
    <p:extLst>
      <p:ext uri="{BB962C8B-B14F-4D97-AF65-F5344CB8AC3E}">
        <p14:creationId xmlns:p14="http://schemas.microsoft.com/office/powerpoint/2010/main" val="142938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CB764-3548-4A7F-98B4-E3B0181448B6}"/>
              </a:ext>
            </a:extLst>
          </p:cNvPr>
          <p:cNvSpPr>
            <a:spLocks noGrp="1"/>
          </p:cNvSpPr>
          <p:nvPr>
            <p:ph type="title"/>
          </p:nvPr>
        </p:nvSpPr>
        <p:spPr>
          <a:xfrm>
            <a:off x="2197917" y="427163"/>
            <a:ext cx="9306696" cy="1280890"/>
          </a:xfrm>
        </p:spPr>
        <p:txBody>
          <a:bodyPr>
            <a:normAutofit/>
          </a:bodyPr>
          <a:lstStyle/>
          <a:p>
            <a:pPr algn="ctr"/>
            <a:r>
              <a:rPr lang="de-DE" sz="3200" dirty="0">
                <a:effectLst>
                  <a:outerShdw blurRad="38100" dist="38100" dir="2700000" algn="tl">
                    <a:srgbClr val="000000">
                      <a:alpha val="43137"/>
                    </a:srgbClr>
                  </a:outerShdw>
                </a:effectLst>
              </a:rPr>
              <a:t>Der Kontakt zwischen Gast und Betrieb</a:t>
            </a:r>
          </a:p>
        </p:txBody>
      </p:sp>
      <p:sp>
        <p:nvSpPr>
          <p:cNvPr id="5" name="Inhaltsplatzhalter 4">
            <a:extLst>
              <a:ext uri="{FF2B5EF4-FFF2-40B4-BE49-F238E27FC236}">
                <a16:creationId xmlns:a16="http://schemas.microsoft.com/office/drawing/2014/main" id="{66A87F11-3C8F-447C-99CA-78E4C1E6F719}"/>
              </a:ext>
            </a:extLst>
          </p:cNvPr>
          <p:cNvSpPr>
            <a:spLocks noGrp="1"/>
          </p:cNvSpPr>
          <p:nvPr>
            <p:ph idx="1"/>
          </p:nvPr>
        </p:nvSpPr>
        <p:spPr>
          <a:xfrm>
            <a:off x="2589212" y="1167619"/>
            <a:ext cx="8915400" cy="5690382"/>
          </a:xfrm>
        </p:spPr>
        <p:txBody>
          <a:bodyPr>
            <a:normAutofit/>
          </a:bodyPr>
          <a:lstStyle/>
          <a:p>
            <a:pPr>
              <a:spcAft>
                <a:spcPts val="1200"/>
              </a:spcAft>
              <a:buFont typeface="+mj-lt"/>
              <a:buAutoNum type="arabicPeriod"/>
            </a:pPr>
            <a:r>
              <a:rPr lang="de-DE" dirty="0"/>
              <a:t>Der Gast wird auf den Betrieb aufmerksam (durch Werbung, Mundpropaganda, Website, Buchungsplattformen, Gutschein, etc.)</a:t>
            </a:r>
          </a:p>
          <a:p>
            <a:pPr>
              <a:spcAft>
                <a:spcPts val="1200"/>
              </a:spcAft>
              <a:buFont typeface="+mj-lt"/>
              <a:buAutoNum type="arabicPeriod"/>
            </a:pPr>
            <a:r>
              <a:rPr lang="de-DE" dirty="0"/>
              <a:t>Der Gast stellt eine Reservierungsanfrage an das Hotel</a:t>
            </a:r>
          </a:p>
          <a:p>
            <a:pPr>
              <a:spcAft>
                <a:spcPts val="1200"/>
              </a:spcAft>
              <a:buFont typeface="+mj-lt"/>
              <a:buAutoNum type="arabicPeriod"/>
            </a:pPr>
            <a:r>
              <a:rPr lang="de-DE" dirty="0"/>
              <a:t>Der Gast erhält ein Angebot vom Hotel und nimmt dieses an</a:t>
            </a:r>
          </a:p>
          <a:p>
            <a:pPr>
              <a:spcAft>
                <a:spcPts val="1200"/>
              </a:spcAft>
              <a:buFont typeface="+mj-lt"/>
              <a:buAutoNum type="arabicPeriod"/>
            </a:pPr>
            <a:r>
              <a:rPr lang="de-DE" dirty="0"/>
              <a:t>Das Hotel schickt dem Gast eine Reservierungsbestätigung</a:t>
            </a:r>
          </a:p>
          <a:p>
            <a:pPr>
              <a:spcAft>
                <a:spcPts val="1200"/>
              </a:spcAft>
              <a:buFont typeface="+mj-lt"/>
              <a:buAutoNum type="arabicPeriod"/>
            </a:pPr>
            <a:r>
              <a:rPr lang="de-DE" dirty="0"/>
              <a:t>Der Gast reist an und checkt im Hotel ein</a:t>
            </a:r>
          </a:p>
          <a:p>
            <a:pPr>
              <a:spcAft>
                <a:spcPts val="1200"/>
              </a:spcAft>
              <a:buFont typeface="+mj-lt"/>
              <a:buAutoNum type="arabicPeriod"/>
            </a:pPr>
            <a:r>
              <a:rPr lang="de-DE" dirty="0"/>
              <a:t>Während seines Aufenthaltes wendet er sich bei Fragen und Problemen an die MitarbeiterInnen der Rezeption</a:t>
            </a:r>
          </a:p>
          <a:p>
            <a:pPr>
              <a:spcAft>
                <a:spcPts val="1200"/>
              </a:spcAft>
              <a:buFont typeface="+mj-lt"/>
              <a:buAutoNum type="arabicPeriod"/>
            </a:pPr>
            <a:r>
              <a:rPr lang="de-DE" dirty="0"/>
              <a:t>Der Gast reist ab</a:t>
            </a:r>
          </a:p>
          <a:p>
            <a:pPr>
              <a:spcAft>
                <a:spcPts val="1200"/>
              </a:spcAft>
              <a:buFont typeface="+mj-lt"/>
              <a:buAutoNum type="arabicPeriod"/>
            </a:pPr>
            <a:r>
              <a:rPr lang="de-DE" dirty="0"/>
              <a:t>Nach Beendigung seines Aufenthaltes bleibt der Betrieb mit dem Gast im Kontakt. Es folgt ein Follow-</a:t>
            </a:r>
            <a:r>
              <a:rPr lang="de-DE" dirty="0" err="1"/>
              <a:t>up</a:t>
            </a:r>
            <a:r>
              <a:rPr lang="de-DE" dirty="0"/>
              <a:t> und Angebote für etwaige weitere Aufenthalte</a:t>
            </a:r>
          </a:p>
        </p:txBody>
      </p:sp>
    </p:spTree>
    <p:extLst>
      <p:ext uri="{BB962C8B-B14F-4D97-AF65-F5344CB8AC3E}">
        <p14:creationId xmlns:p14="http://schemas.microsoft.com/office/powerpoint/2010/main" val="16007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4ADA635-341B-4015-B2D4-79BF9B73848B}"/>
              </a:ext>
            </a:extLst>
          </p:cNvPr>
          <p:cNvSpPr>
            <a:spLocks noGrp="1"/>
          </p:cNvSpPr>
          <p:nvPr>
            <p:ph idx="1"/>
          </p:nvPr>
        </p:nvSpPr>
        <p:spPr>
          <a:xfrm>
            <a:off x="2161373" y="673915"/>
            <a:ext cx="8915400" cy="773885"/>
          </a:xfrm>
        </p:spPr>
        <p:txBody>
          <a:bodyPr>
            <a:normAutofit/>
          </a:bodyPr>
          <a:lstStyle/>
          <a:p>
            <a:pPr marL="0" indent="0" algn="ctr">
              <a:buNone/>
            </a:pPr>
            <a:r>
              <a:rPr lang="de-DE" sz="3200" u="sng" dirty="0">
                <a:hlinkClick r:id="rId3"/>
              </a:rPr>
              <a:t>https://vimeo.com/557514768/07e2a90ae5</a:t>
            </a:r>
            <a:endParaRPr lang="de-DE" sz="3200" dirty="0"/>
          </a:p>
          <a:p>
            <a:pPr algn="ctr"/>
            <a:endParaRPr lang="de-DE" dirty="0"/>
          </a:p>
        </p:txBody>
      </p:sp>
      <p:pic>
        <p:nvPicPr>
          <p:cNvPr id="2" name="Onlinemedien 1" title="#Rezeption: Ausflugstipps">
            <a:hlinkClick r:id="" action="ppaction://media"/>
            <a:extLst>
              <a:ext uri="{FF2B5EF4-FFF2-40B4-BE49-F238E27FC236}">
                <a16:creationId xmlns:a16="http://schemas.microsoft.com/office/drawing/2014/main" id="{C8BAF701-EA15-EF3F-F72D-7E3B91DA092A}"/>
              </a:ext>
            </a:extLst>
          </p:cNvPr>
          <p:cNvPicPr>
            <a:picLocks noRot="1" noChangeAspect="1"/>
          </p:cNvPicPr>
          <p:nvPr>
            <a:videoFile r:link="rId1"/>
          </p:nvPr>
        </p:nvPicPr>
        <p:blipFill>
          <a:blip r:embed="rId4"/>
          <a:stretch>
            <a:fillRect/>
          </a:stretch>
        </p:blipFill>
        <p:spPr>
          <a:xfrm>
            <a:off x="2406286" y="1567543"/>
            <a:ext cx="8403229" cy="4734213"/>
          </a:xfrm>
          <a:prstGeom prst="rect">
            <a:avLst/>
          </a:prstGeom>
        </p:spPr>
      </p:pic>
    </p:spTree>
    <p:extLst>
      <p:ext uri="{BB962C8B-B14F-4D97-AF65-F5344CB8AC3E}">
        <p14:creationId xmlns:p14="http://schemas.microsoft.com/office/powerpoint/2010/main" val="283870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81AF6-3D92-4602-9CF8-043B8C48234F}"/>
              </a:ext>
            </a:extLst>
          </p:cNvPr>
          <p:cNvSpPr>
            <a:spLocks noGrp="1"/>
          </p:cNvSpPr>
          <p:nvPr>
            <p:ph type="title"/>
          </p:nvPr>
        </p:nvSpPr>
        <p:spPr/>
        <p:txBody>
          <a:bodyPr>
            <a:normAutofit/>
          </a:bodyPr>
          <a:lstStyle/>
          <a:p>
            <a:pPr algn="ctr"/>
            <a:r>
              <a:rPr lang="de-DE" sz="3200" dirty="0">
                <a:effectLst>
                  <a:outerShdw blurRad="38100" dist="38100" dir="2700000" algn="tl">
                    <a:srgbClr val="000000">
                      <a:alpha val="43137"/>
                    </a:srgbClr>
                  </a:outerShdw>
                </a:effectLst>
              </a:rPr>
              <a:t>Zur Gästebetreuung zählen:</a:t>
            </a:r>
          </a:p>
        </p:txBody>
      </p:sp>
      <p:sp>
        <p:nvSpPr>
          <p:cNvPr id="3" name="Inhaltsplatzhalter 2">
            <a:extLst>
              <a:ext uri="{FF2B5EF4-FFF2-40B4-BE49-F238E27FC236}">
                <a16:creationId xmlns:a16="http://schemas.microsoft.com/office/drawing/2014/main" id="{7C585861-3A6D-4C59-9C05-52E9824A2A95}"/>
              </a:ext>
            </a:extLst>
          </p:cNvPr>
          <p:cNvSpPr>
            <a:spLocks noGrp="1"/>
          </p:cNvSpPr>
          <p:nvPr>
            <p:ph idx="1"/>
          </p:nvPr>
        </p:nvSpPr>
        <p:spPr>
          <a:xfrm>
            <a:off x="2589212" y="1753299"/>
            <a:ext cx="8915400" cy="4157923"/>
          </a:xfrm>
        </p:spPr>
        <p:txBody>
          <a:bodyPr>
            <a:normAutofit/>
          </a:bodyPr>
          <a:lstStyle/>
          <a:p>
            <a:pPr algn="just"/>
            <a:r>
              <a:rPr lang="de-DE" sz="2000" dirty="0">
                <a:solidFill>
                  <a:srgbClr val="0070C0"/>
                </a:solidFill>
                <a:effectLst>
                  <a:outerShdw blurRad="38100" dist="38100" dir="2700000" algn="tl">
                    <a:srgbClr val="000000">
                      <a:alpha val="43137"/>
                    </a:srgbClr>
                  </a:outerShdw>
                </a:effectLst>
              </a:rPr>
              <a:t>Gästeinformation</a:t>
            </a:r>
            <a:r>
              <a:rPr lang="de-DE" sz="2000" dirty="0"/>
              <a:t>: Einerseits müssen Fragen von Gästen kompetent beantwortet werden, andererseits sollen die Gäste aktiv informiert werden z. B. über Ausflugsangebote oder Animationsprogramme. </a:t>
            </a:r>
          </a:p>
          <a:p>
            <a:pPr marL="0" indent="0" algn="just">
              <a:buNone/>
            </a:pPr>
            <a:r>
              <a:rPr lang="de-DE" sz="2000" dirty="0"/>
              <a:t>	Informationen finden Gäste auf Aushängen, Infoscreens im 	Gästezimmer oder in der Lobby, in der Morgenpost, etc.</a:t>
            </a:r>
          </a:p>
          <a:p>
            <a:pPr marL="0" indent="0">
              <a:buNone/>
            </a:pPr>
            <a:endParaRPr lang="de-DE" sz="2000" dirty="0"/>
          </a:p>
          <a:p>
            <a:r>
              <a:rPr lang="de-DE" sz="2000" dirty="0">
                <a:solidFill>
                  <a:srgbClr val="0070C0"/>
                </a:solidFill>
                <a:effectLst>
                  <a:outerShdw blurRad="38100" dist="38100" dir="2700000" algn="tl">
                    <a:srgbClr val="000000">
                      <a:alpha val="43137"/>
                    </a:srgbClr>
                  </a:outerShdw>
                </a:effectLst>
              </a:rPr>
              <a:t>Dienstleistungen</a:t>
            </a:r>
            <a:r>
              <a:rPr lang="de-DE" sz="2000" dirty="0"/>
              <a:t>, die den Aufenthalt des Gastes betreffen, wie z. B. Weckruf oder Zimmerwechsel</a:t>
            </a:r>
          </a:p>
          <a:p>
            <a:pPr marL="0" indent="0">
              <a:buNone/>
            </a:pPr>
            <a:endParaRPr lang="de-DE" sz="2000" dirty="0"/>
          </a:p>
          <a:p>
            <a:r>
              <a:rPr lang="de-DE" sz="2000" dirty="0"/>
              <a:t>Behandlung von Reklamationen </a:t>
            </a:r>
            <a:r>
              <a:rPr lang="de-DE" sz="2000" dirty="0">
                <a:solidFill>
                  <a:srgbClr val="0070C0"/>
                </a:solidFill>
                <a:effectLst>
                  <a:outerShdw blurRad="38100" dist="38100" dir="2700000" algn="tl">
                    <a:srgbClr val="000000">
                      <a:alpha val="43137"/>
                    </a:srgbClr>
                  </a:outerShdw>
                </a:effectLst>
              </a:rPr>
              <a:t>(Beschwerdemanagement)</a:t>
            </a:r>
          </a:p>
        </p:txBody>
      </p:sp>
    </p:spTree>
    <p:extLst>
      <p:ext uri="{BB962C8B-B14F-4D97-AF65-F5344CB8AC3E}">
        <p14:creationId xmlns:p14="http://schemas.microsoft.com/office/powerpoint/2010/main" val="324288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5FC171-5EF1-470A-B19B-DB937973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fik 3">
            <a:extLst>
              <a:ext uri="{FF2B5EF4-FFF2-40B4-BE49-F238E27FC236}">
                <a16:creationId xmlns:a16="http://schemas.microsoft.com/office/drawing/2014/main" id="{243C9F79-EEDE-A081-1153-3CEF2588C049}"/>
              </a:ext>
            </a:extLst>
          </p:cNvPr>
          <p:cNvPicPr>
            <a:picLocks noChangeAspect="1"/>
          </p:cNvPicPr>
          <p:nvPr/>
        </p:nvPicPr>
        <p:blipFill rotWithShape="1">
          <a:blip r:embed="rId2">
            <a:duotone>
              <a:schemeClr val="bg2">
                <a:shade val="45000"/>
                <a:satMod val="135000"/>
              </a:schemeClr>
              <a:prstClr val="white"/>
            </a:duotone>
            <a:alphaModFix amt="40000"/>
          </a:blip>
          <a:srcRect r="-2" b="25314"/>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AAD68EE7-6E6F-4168-83FE-BCDDC20F56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8C7C522-2CA3-4927-812D-9F1AC9FF8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95459CF-DC15-4960-B065-B8C71F25B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D5D9080-6901-48E6-B2A9-DA3090880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A2BD6BF-BDB9-43A3-B792-B7B26CC6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B96208F4-D505-4A68-BEDF-E96961846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6BB5AC3B-3C17-491B-9140-0261A64C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C3FE957-2461-4A04-9808-804832D2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E7D39AF-E43F-4198-A96B-0C6F6879B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2163D5F0-0E60-477F-81E5-926E3D2C4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CA971080-800C-4323-A282-9C7F0C275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8BEDE905-174F-4921-8707-372BD09EC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ADFEA88C-59D1-4353-9ABE-DA5838604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el 1">
            <a:extLst>
              <a:ext uri="{FF2B5EF4-FFF2-40B4-BE49-F238E27FC236}">
                <a16:creationId xmlns:a16="http://schemas.microsoft.com/office/drawing/2014/main" id="{7752CD8F-4619-418B-9835-20DECC42E580}"/>
              </a:ext>
            </a:extLst>
          </p:cNvPr>
          <p:cNvSpPr>
            <a:spLocks noGrp="1"/>
          </p:cNvSpPr>
          <p:nvPr>
            <p:ph type="title"/>
          </p:nvPr>
        </p:nvSpPr>
        <p:spPr>
          <a:xfrm>
            <a:off x="2592925" y="624110"/>
            <a:ext cx="8911687" cy="1280890"/>
          </a:xfrm>
        </p:spPr>
        <p:txBody>
          <a:bodyPr>
            <a:normAutofit/>
          </a:bodyPr>
          <a:lstStyle/>
          <a:p>
            <a:r>
              <a:rPr lang="de-DE" dirty="0">
                <a:effectLst>
                  <a:outerShdw blurRad="38100" dist="38100" dir="2700000" algn="tl">
                    <a:srgbClr val="000000">
                      <a:alpha val="43137"/>
                    </a:srgbClr>
                  </a:outerShdw>
                </a:effectLst>
              </a:rPr>
              <a:t>Gästezufriedenheit ist keine Hexerei ...</a:t>
            </a:r>
          </a:p>
        </p:txBody>
      </p:sp>
      <p:grpSp>
        <p:nvGrpSpPr>
          <p:cNvPr id="25" name="Group 24">
            <a:extLst>
              <a:ext uri="{FF2B5EF4-FFF2-40B4-BE49-F238E27FC236}">
                <a16:creationId xmlns:a16="http://schemas.microsoft.com/office/drawing/2014/main" id="{4D8D5B2B-7539-4692-96C7-956FDD481D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01F56A0F-589B-4CE8-ACA8-16FF7B1E1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0617EF01-C9DD-49D3-8908-08A76FA76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12BC412-C80D-4F01-BD6C-35A065C6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D66FC409-A644-41DE-AF06-C7D374CF8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72E31667-996B-4BEB-AA28-B7BA46346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B5286DA5-36AF-465E-8B17-EE32FCB5C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EF5BC6ED-F1E5-43AF-9DC4-539198985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B871659D-02E2-4544-8225-DA9A0D3FE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0741C423-01DC-43E6-B41E-EB37934C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AEB1085C-0035-4E7D-A905-DB7603D9B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41C9FE3F-7AEF-4142-9E70-1AAB92A99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07FA83E8-0042-4D3D-87A1-FDE325C51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685D77DF-610F-4D0F-A3D2-4FBBC9664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2513384B-399F-47B1-9ABD-172607AA4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Inhaltsplatzhalter 2">
            <a:extLst>
              <a:ext uri="{FF2B5EF4-FFF2-40B4-BE49-F238E27FC236}">
                <a16:creationId xmlns:a16="http://schemas.microsoft.com/office/drawing/2014/main" id="{1C5D3738-79B1-4937-ABA5-2667F3C82CB2}"/>
              </a:ext>
            </a:extLst>
          </p:cNvPr>
          <p:cNvSpPr>
            <a:spLocks noGrp="1"/>
          </p:cNvSpPr>
          <p:nvPr>
            <p:ph idx="1"/>
          </p:nvPr>
        </p:nvSpPr>
        <p:spPr>
          <a:xfrm>
            <a:off x="1430344" y="1389803"/>
            <a:ext cx="10499386" cy="5210538"/>
          </a:xfrm>
        </p:spPr>
        <p:txBody>
          <a:bodyPr>
            <a:noAutofit/>
          </a:bodyPr>
          <a:lstStyle/>
          <a:p>
            <a:pPr>
              <a:lnSpc>
                <a:spcPct val="90000"/>
              </a:lnSpc>
            </a:pPr>
            <a:r>
              <a:rPr lang="de-DE" sz="2000" dirty="0"/>
              <a:t>Der </a:t>
            </a:r>
            <a:r>
              <a:rPr lang="de-DE" sz="2000" dirty="0">
                <a:solidFill>
                  <a:schemeClr val="accent2">
                    <a:lumMod val="75000"/>
                  </a:schemeClr>
                </a:solidFill>
                <a:effectLst>
                  <a:outerShdw blurRad="38100" dist="38100" dir="2700000" algn="tl">
                    <a:srgbClr val="000000">
                      <a:alpha val="43137"/>
                    </a:srgbClr>
                  </a:outerShdw>
                </a:effectLst>
              </a:rPr>
              <a:t>Gast</a:t>
            </a:r>
            <a:r>
              <a:rPr lang="de-DE" sz="2000" dirty="0"/>
              <a:t> steht im </a:t>
            </a:r>
            <a:r>
              <a:rPr lang="de-DE" sz="2000" dirty="0">
                <a:solidFill>
                  <a:schemeClr val="accent2">
                    <a:lumMod val="75000"/>
                  </a:schemeClr>
                </a:solidFill>
                <a:effectLst>
                  <a:outerShdw blurRad="38100" dist="38100" dir="2700000" algn="tl">
                    <a:srgbClr val="000000">
                      <a:alpha val="43137"/>
                    </a:srgbClr>
                  </a:outerShdw>
                </a:effectLst>
              </a:rPr>
              <a:t>Mittelpunkt aller Tätigkeiten</a:t>
            </a:r>
            <a:r>
              <a:rPr lang="de-DE" sz="2000" dirty="0"/>
              <a:t>. Alle MitarbeiterInnen sind GastgeberInnen. Freundlichkeit und Herzlichkeit sind das oberste Gebot. </a:t>
            </a:r>
          </a:p>
          <a:p>
            <a:pPr>
              <a:lnSpc>
                <a:spcPct val="90000"/>
              </a:lnSpc>
            </a:pPr>
            <a:r>
              <a:rPr lang="de-DE" sz="2000" dirty="0">
                <a:solidFill>
                  <a:schemeClr val="accent2">
                    <a:lumMod val="75000"/>
                  </a:schemeClr>
                </a:solidFill>
                <a:effectLst>
                  <a:outerShdw blurRad="38100" dist="38100" dir="2700000" algn="tl">
                    <a:srgbClr val="000000">
                      <a:alpha val="43137"/>
                    </a:srgbClr>
                  </a:outerShdw>
                </a:effectLst>
              </a:rPr>
              <a:t>Identifizieren Sie sich </a:t>
            </a:r>
            <a:r>
              <a:rPr lang="de-DE" sz="2000" dirty="0"/>
              <a:t>als </a:t>
            </a:r>
            <a:r>
              <a:rPr lang="de-DE" sz="2000" dirty="0" err="1"/>
              <a:t>MitarbeiterIn</a:t>
            </a:r>
            <a:r>
              <a:rPr lang="de-DE" sz="2000" dirty="0"/>
              <a:t> mit dem Unternehmen. </a:t>
            </a:r>
          </a:p>
          <a:p>
            <a:pPr>
              <a:lnSpc>
                <a:spcPct val="90000"/>
              </a:lnSpc>
            </a:pPr>
            <a:r>
              <a:rPr lang="de-DE" sz="2000" dirty="0"/>
              <a:t>Alle MitarbeiterInnen setzen Ihr </a:t>
            </a:r>
            <a:r>
              <a:rPr lang="de-DE" sz="2000" dirty="0">
                <a:solidFill>
                  <a:schemeClr val="accent2">
                    <a:lumMod val="75000"/>
                  </a:schemeClr>
                </a:solidFill>
                <a:effectLst>
                  <a:outerShdw blurRad="38100" dist="38100" dir="2700000" algn="tl">
                    <a:srgbClr val="000000">
                      <a:alpha val="43137"/>
                    </a:srgbClr>
                  </a:outerShdw>
                </a:effectLst>
              </a:rPr>
              <a:t>Wissen und Können </a:t>
            </a:r>
            <a:r>
              <a:rPr lang="de-DE" sz="2000" dirty="0"/>
              <a:t>ein, neue und bessere Lösungsmöglichkeiten zu finden. </a:t>
            </a:r>
          </a:p>
          <a:p>
            <a:pPr>
              <a:lnSpc>
                <a:spcPct val="90000"/>
              </a:lnSpc>
            </a:pPr>
            <a:r>
              <a:rPr lang="de-DE" sz="2000" dirty="0">
                <a:solidFill>
                  <a:schemeClr val="accent2">
                    <a:lumMod val="75000"/>
                  </a:schemeClr>
                </a:solidFill>
                <a:effectLst>
                  <a:outerShdw blurRad="38100" dist="38100" dir="2700000" algn="tl">
                    <a:srgbClr val="000000">
                      <a:alpha val="43137"/>
                    </a:srgbClr>
                  </a:outerShdw>
                </a:effectLst>
              </a:rPr>
              <a:t>Begeistern</a:t>
            </a:r>
            <a:r>
              <a:rPr lang="de-DE" sz="2000" dirty="0"/>
              <a:t> Sie Ihre Gäste und binden Sie diese somit an Ihr Hotel. </a:t>
            </a:r>
          </a:p>
          <a:p>
            <a:pPr>
              <a:lnSpc>
                <a:spcPct val="90000"/>
              </a:lnSpc>
            </a:pPr>
            <a:r>
              <a:rPr lang="de-DE" sz="2000" dirty="0">
                <a:solidFill>
                  <a:schemeClr val="accent2">
                    <a:lumMod val="75000"/>
                  </a:schemeClr>
                </a:solidFill>
                <a:effectLst>
                  <a:outerShdw blurRad="38100" dist="38100" dir="2700000" algn="tl">
                    <a:srgbClr val="000000">
                      <a:alpha val="43137"/>
                    </a:srgbClr>
                  </a:outerShdw>
                </a:effectLst>
              </a:rPr>
              <a:t>Gehen</a:t>
            </a:r>
            <a:r>
              <a:rPr lang="de-DE" sz="2000" dirty="0"/>
              <a:t> Sie </a:t>
            </a:r>
            <a:r>
              <a:rPr lang="de-DE" sz="2000" dirty="0">
                <a:solidFill>
                  <a:schemeClr val="accent2">
                    <a:lumMod val="75000"/>
                  </a:schemeClr>
                </a:solidFill>
                <a:effectLst>
                  <a:outerShdw blurRad="38100" dist="38100" dir="2700000" algn="tl">
                    <a:srgbClr val="000000">
                      <a:alpha val="43137"/>
                    </a:srgbClr>
                  </a:outerShdw>
                </a:effectLst>
              </a:rPr>
              <a:t>offen</a:t>
            </a:r>
            <a:r>
              <a:rPr lang="de-DE" sz="2000" dirty="0"/>
              <a:t> auf Gäste </a:t>
            </a:r>
            <a:r>
              <a:rPr lang="de-DE" sz="2000" dirty="0">
                <a:solidFill>
                  <a:schemeClr val="accent2">
                    <a:lumMod val="75000"/>
                  </a:schemeClr>
                </a:solidFill>
                <a:effectLst>
                  <a:outerShdw blurRad="38100" dist="38100" dir="2700000" algn="tl">
                    <a:srgbClr val="000000">
                      <a:alpha val="43137"/>
                    </a:srgbClr>
                  </a:outerShdw>
                </a:effectLst>
              </a:rPr>
              <a:t>zu</a:t>
            </a:r>
            <a:r>
              <a:rPr lang="de-DE" sz="2000" dirty="0"/>
              <a:t> </a:t>
            </a:r>
            <a:r>
              <a:rPr lang="de-DE" sz="2000" dirty="0">
                <a:latin typeface="Century Gothic" panose="020B0502020202020204" pitchFamily="34" charset="0"/>
              </a:rPr>
              <a:t>→ Ziel sollte sein, dass sich Ihre Gäste </a:t>
            </a:r>
            <a:r>
              <a:rPr lang="de-DE" sz="2000" dirty="0">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wohlfühlen</a:t>
            </a:r>
            <a:r>
              <a:rPr lang="de-DE" sz="2000" dirty="0">
                <a:latin typeface="Century Gothic" panose="020B0502020202020204" pitchFamily="34" charset="0"/>
              </a:rPr>
              <a:t>.</a:t>
            </a:r>
          </a:p>
          <a:p>
            <a:pPr>
              <a:lnSpc>
                <a:spcPct val="90000"/>
              </a:lnSpc>
            </a:pPr>
            <a:r>
              <a:rPr lang="de-DE" sz="2000" dirty="0">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Tätigkeiten, die den Gast betreffen, sind immer sofort zu erledigen.</a:t>
            </a:r>
          </a:p>
          <a:p>
            <a:pPr marL="0" indent="0">
              <a:lnSpc>
                <a:spcPct val="90000"/>
              </a:lnSpc>
              <a:buNone/>
            </a:pPr>
            <a:endParaRPr lang="de-DE" sz="2000" dirty="0">
              <a:latin typeface="Century Gothic" panose="020B0502020202020204" pitchFamily="34" charset="0"/>
            </a:endParaRPr>
          </a:p>
          <a:p>
            <a:pPr marL="0" indent="0">
              <a:lnSpc>
                <a:spcPct val="90000"/>
              </a:lnSpc>
              <a:buNone/>
            </a:pPr>
            <a:r>
              <a:rPr lang="de-DE" sz="4000" dirty="0">
                <a:solidFill>
                  <a:schemeClr val="accent2">
                    <a:lumMod val="75000"/>
                  </a:schemeClr>
                </a:solidFill>
                <a:effectLst>
                  <a:outerShdw blurRad="38100" dist="38100" dir="2700000" algn="tl">
                    <a:srgbClr val="000000">
                      <a:alpha val="43137"/>
                    </a:srgbClr>
                  </a:outerShdw>
                </a:effectLst>
                <a:latin typeface="+mn-lt"/>
                <a:ea typeface="+mn-ea"/>
                <a:cs typeface="+mn-cs"/>
                <a:sym typeface="Wingdings" panose="05000000000000000000" pitchFamily="2" charset="2"/>
              </a:rPr>
              <a:t></a:t>
            </a:r>
            <a:r>
              <a:rPr lang="de-DE" sz="4000" dirty="0">
                <a:effectLst>
                  <a:outerShdw blurRad="38100" dist="38100" dir="2700000" algn="tl">
                    <a:srgbClr val="000000">
                      <a:alpha val="43137"/>
                    </a:srgbClr>
                  </a:outerShdw>
                </a:effectLst>
                <a:latin typeface="+mn-lt"/>
                <a:ea typeface="+mn-ea"/>
                <a:cs typeface="+mn-cs"/>
                <a:sym typeface="Wingdings" panose="05000000000000000000" pitchFamily="2" charset="2"/>
              </a:rPr>
              <a:t> </a:t>
            </a:r>
            <a:r>
              <a:rPr lang="de-DE" sz="2000" dirty="0">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Merke</a:t>
            </a:r>
            <a:r>
              <a:rPr lang="de-DE" sz="2000" dirty="0">
                <a:latin typeface="Century Gothic" panose="020B0502020202020204" pitchFamily="34" charset="0"/>
              </a:rPr>
              <a:t>: 	</a:t>
            </a:r>
          </a:p>
          <a:p>
            <a:pPr marL="808038" indent="0">
              <a:lnSpc>
                <a:spcPct val="90000"/>
              </a:lnSpc>
              <a:buNone/>
            </a:pPr>
            <a:r>
              <a:rPr lang="de-DE" sz="2000" dirty="0">
                <a:latin typeface="Century Gothic" panose="020B0502020202020204" pitchFamily="34" charset="0"/>
              </a:rPr>
              <a:t>Es ist wichtig, nicht nur neue Gäste zu gewinnen, sondern die Kundenbindung zu den bestehenden Gästen zu festigen. Versuchen Sie 	Gäste zu Stammgästen zu machen. Machen Sie es ihnen durch Angebote, Prospekte etc. möglichst einfach, Sie wieder zu besuchen. </a:t>
            </a:r>
            <a:endParaRPr lang="de-DE" sz="2000" dirty="0"/>
          </a:p>
        </p:txBody>
      </p:sp>
    </p:spTree>
    <p:extLst>
      <p:ext uri="{BB962C8B-B14F-4D97-AF65-F5344CB8AC3E}">
        <p14:creationId xmlns:p14="http://schemas.microsoft.com/office/powerpoint/2010/main" val="1135348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28560-FBFC-4C48-8CB6-117680CDC517}"/>
              </a:ext>
            </a:extLst>
          </p:cNvPr>
          <p:cNvSpPr>
            <a:spLocks noGrp="1"/>
          </p:cNvSpPr>
          <p:nvPr>
            <p:ph type="title"/>
          </p:nvPr>
        </p:nvSpPr>
        <p:spPr/>
        <p:txBody>
          <a:bodyPr>
            <a:normAutofit/>
          </a:bodyPr>
          <a:lstStyle/>
          <a:p>
            <a:pPr algn="ctr"/>
            <a:r>
              <a:rPr lang="de-DE" sz="3200" dirty="0">
                <a:effectLst>
                  <a:outerShdw blurRad="38100" dist="38100" dir="2700000" algn="tl">
                    <a:srgbClr val="000000">
                      <a:alpha val="43137"/>
                    </a:srgbClr>
                  </a:outerShdw>
                </a:effectLst>
              </a:rPr>
              <a:t>Informierte MitarbeiterInnen beraten besser</a:t>
            </a:r>
          </a:p>
        </p:txBody>
      </p:sp>
      <p:sp>
        <p:nvSpPr>
          <p:cNvPr id="3" name="Inhaltsplatzhalter 2">
            <a:extLst>
              <a:ext uri="{FF2B5EF4-FFF2-40B4-BE49-F238E27FC236}">
                <a16:creationId xmlns:a16="http://schemas.microsoft.com/office/drawing/2014/main" id="{0C238C2A-A83B-4051-B8F7-778816CDEAF4}"/>
              </a:ext>
            </a:extLst>
          </p:cNvPr>
          <p:cNvSpPr>
            <a:spLocks noGrp="1"/>
          </p:cNvSpPr>
          <p:nvPr>
            <p:ph idx="1"/>
          </p:nvPr>
        </p:nvSpPr>
        <p:spPr>
          <a:xfrm>
            <a:off x="2589212" y="1800665"/>
            <a:ext cx="8915400" cy="4543863"/>
          </a:xfrm>
        </p:spPr>
        <p:txBody>
          <a:bodyPr>
            <a:normAutofit/>
          </a:bodyPr>
          <a:lstStyle/>
          <a:p>
            <a:pPr>
              <a:spcBef>
                <a:spcPts val="1200"/>
              </a:spcBef>
              <a:spcAft>
                <a:spcPts val="1200"/>
              </a:spcAft>
            </a:pPr>
            <a:r>
              <a:rPr lang="de-DE" sz="2000" dirty="0"/>
              <a:t>Die </a:t>
            </a:r>
            <a:r>
              <a:rPr lang="de-DE" sz="2000" dirty="0" err="1"/>
              <a:t>RezeptionsmitarbeiterInnen</a:t>
            </a:r>
            <a:r>
              <a:rPr lang="de-DE" sz="2000" dirty="0"/>
              <a:t> und / oder der Concierge sind die ersten Anlaufstellen für Fragen von Gästen. </a:t>
            </a:r>
          </a:p>
          <a:p>
            <a:pPr>
              <a:spcBef>
                <a:spcPts val="1200"/>
              </a:spcBef>
              <a:spcAft>
                <a:spcPts val="1200"/>
              </a:spcAft>
            </a:pPr>
            <a:r>
              <a:rPr lang="de-DE" sz="2000" dirty="0"/>
              <a:t>Diese Fragen betreffen das Hotel aber auch interne oder externe Veranstaltungen, die Region oder öffentliche Verkehrsmittel. </a:t>
            </a:r>
          </a:p>
          <a:p>
            <a:pPr>
              <a:spcBef>
                <a:spcPts val="1200"/>
              </a:spcBef>
              <a:spcAft>
                <a:spcPts val="1200"/>
              </a:spcAft>
            </a:pPr>
            <a:r>
              <a:rPr lang="de-DE" sz="2000" dirty="0"/>
              <a:t>Je besser Sie geschult sind, z. B. über das Hotel und die Umgebung Bescheid wissen, desto besser können Sie Gäste betreuen. </a:t>
            </a:r>
          </a:p>
          <a:p>
            <a:pPr>
              <a:spcBef>
                <a:spcPts val="1200"/>
              </a:spcBef>
              <a:spcAft>
                <a:spcPts val="1200"/>
              </a:spcAft>
            </a:pPr>
            <a:r>
              <a:rPr lang="de-DE" sz="2000" dirty="0"/>
              <a:t>Seien Sie auf alle möglichen Aktivitäten z. B. Theater, Musicals, Konzerte, Museen, Schlösser, Shoppingtouren, etc. gefasst</a:t>
            </a:r>
          </a:p>
        </p:txBody>
      </p:sp>
    </p:spTree>
    <p:extLst>
      <p:ext uri="{BB962C8B-B14F-4D97-AF65-F5344CB8AC3E}">
        <p14:creationId xmlns:p14="http://schemas.microsoft.com/office/powerpoint/2010/main" val="420734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A244A-523D-1E40-F42B-9167966D793E}"/>
              </a:ext>
            </a:extLst>
          </p:cNvPr>
          <p:cNvSpPr>
            <a:spLocks noGrp="1"/>
          </p:cNvSpPr>
          <p:nvPr>
            <p:ph type="title"/>
          </p:nvPr>
        </p:nvSpPr>
        <p:spPr>
          <a:xfrm>
            <a:off x="1728133" y="422092"/>
            <a:ext cx="9776479" cy="1055834"/>
          </a:xfrm>
        </p:spPr>
        <p:txBody>
          <a:bodyPr>
            <a:normAutofit/>
          </a:bodyPr>
          <a:lstStyle/>
          <a:p>
            <a:r>
              <a:rPr lang="de-DE" dirty="0">
                <a:effectLst>
                  <a:outerShdw blurRad="38100" dist="38100" dir="2700000" algn="tl">
                    <a:srgbClr val="000000">
                      <a:alpha val="43137"/>
                    </a:srgbClr>
                  </a:outerShdw>
                </a:effectLst>
                <a:latin typeface="+mn-lt"/>
                <a:ea typeface="+mn-ea"/>
                <a:cs typeface="+mn-cs"/>
                <a:sym typeface="Wingdings" panose="05000000000000000000" pitchFamily="2" charset="2"/>
              </a:rPr>
              <a:t></a:t>
            </a:r>
            <a:r>
              <a:rPr lang="de-DE" sz="2000" dirty="0">
                <a:effectLst>
                  <a:outerShdw blurRad="38100" dist="38100" dir="2700000" algn="tl">
                    <a:srgbClr val="000000">
                      <a:alpha val="43137"/>
                    </a:srgbClr>
                  </a:outerShdw>
                </a:effectLst>
                <a:latin typeface="+mn-lt"/>
                <a:ea typeface="+mn-ea"/>
                <a:cs typeface="+mn-cs"/>
              </a:rPr>
              <a:t>Tipp:</a:t>
            </a:r>
            <a:br>
              <a:rPr lang="de-DE" sz="2000" dirty="0">
                <a:effectLst/>
                <a:latin typeface="+mn-lt"/>
                <a:ea typeface="Times New Roman" panose="02020603050405020304" pitchFamily="18" charset="0"/>
              </a:rPr>
            </a:br>
            <a:r>
              <a:rPr lang="de-DE" sz="2000" dirty="0">
                <a:solidFill>
                  <a:srgbClr val="000000"/>
                </a:solidFill>
                <a:effectLst/>
                <a:latin typeface="+mn-lt"/>
                <a:ea typeface="Times New Roman" panose="02020603050405020304" pitchFamily="18" charset="0"/>
                <a:cs typeface="Wingdings" panose="05000000000000000000" pitchFamily="2" charset="2"/>
              </a:rPr>
              <a:t>Halten Sie alle Informationen aktuell.</a:t>
            </a:r>
            <a:endParaRPr lang="de-DE" sz="2000" dirty="0">
              <a:effectLst/>
              <a:latin typeface="+mn-lt"/>
              <a:ea typeface="Times New Roman" panose="02020603050405020304" pitchFamily="18" charset="0"/>
              <a:cs typeface="Wingdings" panose="05000000000000000000" pitchFamily="2" charset="2"/>
            </a:endParaRPr>
          </a:p>
        </p:txBody>
      </p:sp>
      <p:graphicFrame>
        <p:nvGraphicFramePr>
          <p:cNvPr id="4" name="Tabelle 3">
            <a:extLst>
              <a:ext uri="{FF2B5EF4-FFF2-40B4-BE49-F238E27FC236}">
                <a16:creationId xmlns:a16="http://schemas.microsoft.com/office/drawing/2014/main" id="{5DDE0E83-C7EB-0101-2A47-1619FBBCE43D}"/>
              </a:ext>
            </a:extLst>
          </p:cNvPr>
          <p:cNvGraphicFramePr>
            <a:graphicFrameLocks noGrp="1"/>
          </p:cNvGraphicFramePr>
          <p:nvPr>
            <p:extLst>
              <p:ext uri="{D42A27DB-BD31-4B8C-83A1-F6EECF244321}">
                <p14:modId xmlns:p14="http://schemas.microsoft.com/office/powerpoint/2010/main" val="916712301"/>
              </p:ext>
            </p:extLst>
          </p:nvPr>
        </p:nvGraphicFramePr>
        <p:xfrm>
          <a:off x="1728133" y="1477926"/>
          <a:ext cx="9622172" cy="5021373"/>
        </p:xfrm>
        <a:graphic>
          <a:graphicData uri="http://schemas.openxmlformats.org/drawingml/2006/table">
            <a:tbl>
              <a:tblPr/>
              <a:tblGrid>
                <a:gridCol w="2239860">
                  <a:extLst>
                    <a:ext uri="{9D8B030D-6E8A-4147-A177-3AD203B41FA5}">
                      <a16:colId xmlns:a16="http://schemas.microsoft.com/office/drawing/2014/main" val="4096129374"/>
                    </a:ext>
                  </a:extLst>
                </a:gridCol>
                <a:gridCol w="7382312">
                  <a:extLst>
                    <a:ext uri="{9D8B030D-6E8A-4147-A177-3AD203B41FA5}">
                      <a16:colId xmlns:a16="http://schemas.microsoft.com/office/drawing/2014/main" val="1588162468"/>
                    </a:ext>
                  </a:extLst>
                </a:gridCol>
              </a:tblGrid>
              <a:tr h="138471">
                <a:tc gridSpan="2">
                  <a:txBody>
                    <a:bodyPr/>
                    <a:lstStyle/>
                    <a:p>
                      <a:pPr marL="0" algn="ctr" defTabSz="457200" rtl="0" eaLnBrk="1" latinLnBrk="0" hangingPunct="1">
                        <a:lnSpc>
                          <a:spcPct val="90000"/>
                        </a:lnSpc>
                        <a:spcAft>
                          <a:spcPts val="1415"/>
                        </a:spcAft>
                      </a:pPr>
                      <a:endParaRPr lang="de-DE" sz="800"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p>
                      <a:pPr marL="0" algn="ctr"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Hotelinformationen</a:t>
                      </a:r>
                    </a:p>
                    <a:p>
                      <a:pPr marL="0" algn="ctr" defTabSz="457200" rtl="0" eaLnBrk="1" latinLnBrk="0" hangingPunct="1">
                        <a:lnSpc>
                          <a:spcPct val="90000"/>
                        </a:lnSpc>
                        <a:spcAft>
                          <a:spcPts val="1415"/>
                        </a:spcAft>
                      </a:pPr>
                      <a:endParaRPr lang="de-DE" sz="800"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16018715"/>
                  </a:ext>
                </a:extLst>
              </a:tr>
              <a:tr h="655133">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Kontaktdaten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Genaue Adresse, Telefonnummer, Internetadresse, E-Mail-Adresse, Lageplan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562993"/>
                  </a:ext>
                </a:extLst>
              </a:tr>
              <a:tr h="600255">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Verpflegung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Restaurants, Bars, Frühstücksraum,… mit Öffnungszeiten und Lage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687064"/>
                  </a:ext>
                </a:extLst>
              </a:tr>
              <a:tr h="327566">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Zimmer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Funktion von Telefon, TV, Safe, Feuerstellen,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3850759"/>
                  </a:ext>
                </a:extLst>
              </a:tr>
              <a:tr h="337233">
                <a:tc>
                  <a:txBody>
                    <a:bodyPr/>
                    <a:lstStyle/>
                    <a:p>
                      <a:pPr marL="0" algn="l" defTabSz="457200" rtl="0" eaLnBrk="1" latinLnBrk="0" hangingPunct="1">
                        <a:lnSpc>
                          <a:spcPct val="90000"/>
                        </a:lnSpc>
                        <a:spcAft>
                          <a:spcPts val="1415"/>
                        </a:spcAft>
                      </a:pPr>
                      <a:r>
                        <a:rPr lang="de-DE" sz="1900" kern="1200" dirty="0" err="1">
                          <a:solidFill>
                            <a:schemeClr val="accent2">
                              <a:lumMod val="75000"/>
                            </a:schemeClr>
                          </a:solidFill>
                          <a:effectLst>
                            <a:outerShdw blurRad="38100" dist="38100" dir="2700000" algn="tl">
                              <a:srgbClr val="000000">
                                <a:alpha val="43137"/>
                              </a:srgbClr>
                            </a:outerShdw>
                          </a:effectLst>
                          <a:latin typeface="+mn-lt"/>
                          <a:ea typeface="+mn-ea"/>
                          <a:cs typeface="+mn-cs"/>
                        </a:rPr>
                        <a:t>Roomservice</a:t>
                      </a:r>
                      <a:endPar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Erreichbarkeit (Telefonnummer, Uhrzeiten), Abwicklung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501429"/>
                  </a:ext>
                </a:extLst>
              </a:tr>
              <a:tr h="655133">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Hoteleinrichtung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Sauna, Fitnessraum, Business Center, etc. mit Öffnungszeiten,  Lage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9387383"/>
                  </a:ext>
                </a:extLst>
              </a:tr>
              <a:tr h="655133">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Garage / Parkplatz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Preis und Lage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153999"/>
                  </a:ext>
                </a:extLst>
              </a:tr>
              <a:tr h="327566">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Rezeption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Erreichbarkeit (Telefonnummer, Uhrzeiten)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615704"/>
                  </a:ext>
                </a:extLst>
              </a:tr>
              <a:tr h="327566">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Gepäck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Transport, Aufbewahrung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4804653"/>
                  </a:ext>
                </a:extLst>
              </a:tr>
              <a:tr h="300128">
                <a:tc>
                  <a:txBody>
                    <a:bodyPr/>
                    <a:lstStyle/>
                    <a:p>
                      <a:pPr marL="0" algn="l" defTabSz="457200" rtl="0" eaLnBrk="1" latinLnBrk="0" hangingPunct="1">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Lage des Hotels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900" kern="50" dirty="0">
                          <a:solidFill>
                            <a:srgbClr val="000000"/>
                          </a:solidFill>
                          <a:effectLst/>
                          <a:latin typeface="+mn-lt"/>
                          <a:ea typeface="Arial" panose="020B0604020202020204" pitchFamily="34" charset="0"/>
                        </a:rPr>
                        <a:t>In Stadtplan einzeichnen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496228"/>
                  </a:ext>
                </a:extLst>
              </a:tr>
            </a:tbl>
          </a:graphicData>
        </a:graphic>
      </p:graphicFrame>
    </p:spTree>
    <p:extLst>
      <p:ext uri="{BB962C8B-B14F-4D97-AF65-F5344CB8AC3E}">
        <p14:creationId xmlns:p14="http://schemas.microsoft.com/office/powerpoint/2010/main" val="382313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2E0EE6E0-2FCC-0A20-3C91-B5E95D41D4AC}"/>
              </a:ext>
            </a:extLst>
          </p:cNvPr>
          <p:cNvGraphicFramePr>
            <a:graphicFrameLocks noGrp="1"/>
          </p:cNvGraphicFramePr>
          <p:nvPr>
            <p:ph idx="1"/>
            <p:extLst>
              <p:ext uri="{D42A27DB-BD31-4B8C-83A1-F6EECF244321}">
                <p14:modId xmlns:p14="http://schemas.microsoft.com/office/powerpoint/2010/main" val="1013648594"/>
              </p:ext>
            </p:extLst>
          </p:nvPr>
        </p:nvGraphicFramePr>
        <p:xfrm>
          <a:off x="1699648" y="973440"/>
          <a:ext cx="10201013" cy="5077946"/>
        </p:xfrm>
        <a:graphic>
          <a:graphicData uri="http://schemas.openxmlformats.org/drawingml/2006/table">
            <a:tbl>
              <a:tblPr/>
              <a:tblGrid>
                <a:gridCol w="3162650">
                  <a:extLst>
                    <a:ext uri="{9D8B030D-6E8A-4147-A177-3AD203B41FA5}">
                      <a16:colId xmlns:a16="http://schemas.microsoft.com/office/drawing/2014/main" val="1853862305"/>
                    </a:ext>
                  </a:extLst>
                </a:gridCol>
                <a:gridCol w="7038363">
                  <a:extLst>
                    <a:ext uri="{9D8B030D-6E8A-4147-A177-3AD203B41FA5}">
                      <a16:colId xmlns:a16="http://schemas.microsoft.com/office/drawing/2014/main" val="2935677939"/>
                    </a:ext>
                  </a:extLst>
                </a:gridCol>
              </a:tblGrid>
              <a:tr h="273489">
                <a:tc gridSpan="2">
                  <a:txBody>
                    <a:bodyPr/>
                    <a:lstStyle/>
                    <a:p>
                      <a:pPr algn="ctr">
                        <a:lnSpc>
                          <a:spcPct val="90000"/>
                        </a:lnSpc>
                        <a:spcAft>
                          <a:spcPts val="1415"/>
                        </a:spcAft>
                      </a:pPr>
                      <a:endPar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p>
                      <a:pPr algn="ct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Informationen über die Region</a:t>
                      </a:r>
                    </a:p>
                    <a:p>
                      <a:pPr algn="ctr">
                        <a:lnSpc>
                          <a:spcPct val="90000"/>
                        </a:lnSpc>
                        <a:spcAft>
                          <a:spcPts val="1415"/>
                        </a:spcAft>
                      </a:pPr>
                      <a:endPar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3374717294"/>
                  </a:ext>
                </a:extLst>
              </a:tr>
              <a:tr h="360245">
                <a:tc>
                  <a:txBody>
                    <a:bodyPr/>
                    <a:lstStyle/>
                    <a:p>
                      <a:pPr algn="just">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Allgemeine</a:t>
                      </a:r>
                      <a:r>
                        <a:rPr lang="de-DE" sz="1800" kern="50" dirty="0">
                          <a:solidFill>
                            <a:schemeClr val="accent2">
                              <a:lumMod val="75000"/>
                            </a:schemeClr>
                          </a:solidFill>
                          <a:effectLst/>
                          <a:latin typeface="+mn-lt"/>
                          <a:ea typeface="Arial" panose="020B0604020202020204" pitchFamily="34" charset="0"/>
                        </a:rPr>
                        <a:t> </a:t>
                      </a: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Infrastruktur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a:solidFill>
                            <a:srgbClr val="000000"/>
                          </a:solidFill>
                          <a:effectLst/>
                          <a:latin typeface="+mn-lt"/>
                          <a:ea typeface="Arial" panose="020B0604020202020204" pitchFamily="34" charset="0"/>
                        </a:rPr>
                        <a:t>Bank, Postamt, Friseur, 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044816"/>
                  </a:ext>
                </a:extLst>
              </a:tr>
              <a:tr h="312047">
                <a:tc>
                  <a:txBody>
                    <a:bodyPr/>
                    <a:lstStyle/>
                    <a:p>
                      <a:pPr algn="just">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Sehenswürdigkeiten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Stadtplan, Anfahrtsskizzen, Prospektmaterial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526896"/>
                  </a:ext>
                </a:extLst>
              </a:tr>
              <a:tr h="360727">
                <a:tc>
                  <a:txBody>
                    <a:bodyPr/>
                    <a:lstStyle/>
                    <a:p>
                      <a:pPr algn="just">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Aktuelle Veranstaltungen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Veranstaltungsplaner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69971"/>
                  </a:ext>
                </a:extLst>
              </a:tr>
              <a:tr h="273489">
                <a:tc>
                  <a:txBody>
                    <a:bodyPr/>
                    <a:lstStyle/>
                    <a:p>
                      <a:pPr algn="just">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Kulturangebote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Theater, Konzerte, Ausstellungen, Museen, Opfern, Festivals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043025"/>
                  </a:ext>
                </a:extLst>
              </a:tr>
              <a:tr h="572106">
                <a:tc>
                  <a:txBody>
                    <a:bodyPr/>
                    <a:lstStyle/>
                    <a:p>
                      <a:pP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Stadtrundfahrten, Ausflüge in die Region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Programme, Veranstalter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904867"/>
                  </a:ext>
                </a:extLst>
              </a:tr>
              <a:tr h="867873">
                <a:tc>
                  <a:txBody>
                    <a:bodyPr/>
                    <a:lstStyle/>
                    <a:p>
                      <a:pP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Sport- und Freizeit-angebote der Umgebung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Folder, Wanderkarten, Karten von Skigebieten, etc.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324422"/>
                  </a:ext>
                </a:extLst>
              </a:tr>
              <a:tr h="335061">
                <a:tc>
                  <a:txBody>
                    <a:bodyPr/>
                    <a:lstStyle/>
                    <a:p>
                      <a:pP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Gastronomiebetriebe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a:solidFill>
                            <a:srgbClr val="000000"/>
                          </a:solidFill>
                          <a:effectLst/>
                          <a:latin typeface="+mn-lt"/>
                          <a:ea typeface="Arial" panose="020B0604020202020204" pitchFamily="34" charset="0"/>
                        </a:rPr>
                        <a:t>Cafés, Restaurants, Alphütten, Bars, 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310171"/>
                  </a:ext>
                </a:extLst>
              </a:tr>
              <a:tr h="268448">
                <a:tc>
                  <a:txBody>
                    <a:bodyPr/>
                    <a:lstStyle/>
                    <a:p>
                      <a:pP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Öffentliche Verkehrsmittel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Fahrpläne, Taxiunternehmen, 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9513221"/>
                  </a:ext>
                </a:extLst>
              </a:tr>
              <a:tr h="308699">
                <a:tc>
                  <a:txBody>
                    <a:bodyPr/>
                    <a:lstStyle/>
                    <a:p>
                      <a:pP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Vorteilskarten der Region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Erklärung, Funktion, Preis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8740850"/>
                  </a:ext>
                </a:extLst>
              </a:tr>
              <a:tr h="281839">
                <a:tc>
                  <a:txBody>
                    <a:bodyPr/>
                    <a:lstStyle/>
                    <a:p>
                      <a:pPr>
                        <a:lnSpc>
                          <a:spcPct val="90000"/>
                        </a:lnSpc>
                        <a:spcAft>
                          <a:spcPts val="1415"/>
                        </a:spcAft>
                      </a:pP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Ärzte</a:t>
                      </a:r>
                      <a:r>
                        <a:rPr lang="de-DE" sz="1800" kern="50" dirty="0">
                          <a:solidFill>
                            <a:schemeClr val="accent2">
                              <a:lumMod val="75000"/>
                            </a:schemeClr>
                          </a:solidFill>
                          <a:effectLst/>
                          <a:latin typeface="+mn-lt"/>
                          <a:ea typeface="Arial" panose="020B0604020202020204" pitchFamily="34" charset="0"/>
                        </a:rPr>
                        <a:t>, </a:t>
                      </a:r>
                      <a:r>
                        <a:rPr lang="de-DE" sz="1900" kern="1200" dirty="0">
                          <a:solidFill>
                            <a:schemeClr val="accent2">
                              <a:lumMod val="75000"/>
                            </a:schemeClr>
                          </a:solidFill>
                          <a:effectLst>
                            <a:outerShdw blurRad="38100" dist="38100" dir="2700000" algn="tl">
                              <a:srgbClr val="000000">
                                <a:alpha val="43137"/>
                              </a:srgbClr>
                            </a:outerShdw>
                          </a:effectLst>
                          <a:latin typeface="+mn-lt"/>
                          <a:ea typeface="+mn-ea"/>
                          <a:cs typeface="+mn-cs"/>
                        </a:rPr>
                        <a:t>Apotheken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ts val="1415"/>
                        </a:spcAft>
                      </a:pPr>
                      <a:r>
                        <a:rPr lang="de-DE" sz="1800" kern="50" dirty="0">
                          <a:solidFill>
                            <a:srgbClr val="000000"/>
                          </a:solidFill>
                          <a:effectLst/>
                          <a:latin typeface="+mn-lt"/>
                          <a:ea typeface="Arial" panose="020B0604020202020204" pitchFamily="34" charset="0"/>
                        </a:rPr>
                        <a:t>Telefonnummer, Öffnungszeiten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650216"/>
                  </a:ext>
                </a:extLst>
              </a:tr>
            </a:tbl>
          </a:graphicData>
        </a:graphic>
      </p:graphicFrame>
    </p:spTree>
    <p:extLst>
      <p:ext uri="{BB962C8B-B14F-4D97-AF65-F5344CB8AC3E}">
        <p14:creationId xmlns:p14="http://schemas.microsoft.com/office/powerpoint/2010/main" val="402262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EC33AF0-D6C1-4208-8066-644090AE56B1}"/>
              </a:ext>
            </a:extLst>
          </p:cNvPr>
          <p:cNvPicPr>
            <a:picLocks noChangeAspect="1"/>
          </p:cNvPicPr>
          <p:nvPr/>
        </p:nvPicPr>
        <p:blipFill>
          <a:blip r:embed="rId2"/>
          <a:stretch>
            <a:fillRect/>
          </a:stretch>
        </p:blipFill>
        <p:spPr>
          <a:xfrm>
            <a:off x="3429001" y="148284"/>
            <a:ext cx="6553200" cy="6538574"/>
          </a:xfrm>
          <a:prstGeom prst="rect">
            <a:avLst/>
          </a:prstGeom>
        </p:spPr>
      </p:pic>
      <p:sp>
        <p:nvSpPr>
          <p:cNvPr id="6" name="Textfeld 5">
            <a:extLst>
              <a:ext uri="{FF2B5EF4-FFF2-40B4-BE49-F238E27FC236}">
                <a16:creationId xmlns:a16="http://schemas.microsoft.com/office/drawing/2014/main" id="{D380E82E-7C15-4425-B20A-8558FC71372F}"/>
              </a:ext>
            </a:extLst>
          </p:cNvPr>
          <p:cNvSpPr txBox="1"/>
          <p:nvPr/>
        </p:nvSpPr>
        <p:spPr>
          <a:xfrm rot="5400000">
            <a:off x="7521524" y="3702278"/>
            <a:ext cx="6096000" cy="215444"/>
          </a:xfrm>
          <a:prstGeom prst="rect">
            <a:avLst/>
          </a:prstGeom>
          <a:noFill/>
        </p:spPr>
        <p:txBody>
          <a:bodyPr wrap="square">
            <a:spAutoFit/>
          </a:bodyPr>
          <a:lstStyle/>
          <a:p>
            <a:r>
              <a:rPr lang="de-DE" sz="800" dirty="0"/>
              <a:t>Quelle Karte: </a:t>
            </a:r>
            <a:r>
              <a:rPr lang="de-DE" sz="800" dirty="0">
                <a:hlinkClick r:id="rId3"/>
              </a:rPr>
              <a:t>https://i.pinimg.com/originals/aa/3a/da/aa3adac18de5b910c84bdcd49f73fdab.jpg</a:t>
            </a:r>
            <a:r>
              <a:rPr lang="de-DE" sz="800" dirty="0"/>
              <a:t>, 08.10.2022</a:t>
            </a:r>
          </a:p>
        </p:txBody>
      </p:sp>
    </p:spTree>
    <p:extLst>
      <p:ext uri="{BB962C8B-B14F-4D97-AF65-F5344CB8AC3E}">
        <p14:creationId xmlns:p14="http://schemas.microsoft.com/office/powerpoint/2010/main" val="2983324606"/>
      </p:ext>
    </p:extLst>
  </p:cSld>
  <p:clrMapOvr>
    <a:masterClrMapping/>
  </p:clrMapOvr>
</p:sld>
</file>

<file path=ppt/theme/theme1.xml><?xml version="1.0" encoding="utf-8"?>
<a:theme xmlns:a="http://schemas.openxmlformats.org/drawingml/2006/main" name="Fetze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FE6DA00177F7645949E5CC747B5FB8F" ma:contentTypeVersion="2" ma:contentTypeDescription="Ein neues Dokument erstellen." ma:contentTypeScope="" ma:versionID="8654c81f76ef2d24c37286dcb4e11c3d">
  <xsd:schema xmlns:xsd="http://www.w3.org/2001/XMLSchema" xmlns:xs="http://www.w3.org/2001/XMLSchema" xmlns:p="http://schemas.microsoft.com/office/2006/metadata/properties" xmlns:ns2="85e1c315-f532-4049-8d3a-b71650fc91f4" targetNamespace="http://schemas.microsoft.com/office/2006/metadata/properties" ma:root="true" ma:fieldsID="10c6e23887d821e0336750a3311647cc" ns2:_="">
    <xsd:import namespace="85e1c315-f532-4049-8d3a-b71650fc91f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e1c315-f532-4049-8d3a-b71650fc91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C61C61-82BF-4461-A0DE-38A4E0A9D52F}"/>
</file>

<file path=customXml/itemProps2.xml><?xml version="1.0" encoding="utf-8"?>
<ds:datastoreItem xmlns:ds="http://schemas.openxmlformats.org/officeDocument/2006/customXml" ds:itemID="{7E4DD17A-69E1-4BE7-AF07-E80709C812F0}"/>
</file>

<file path=customXml/itemProps3.xml><?xml version="1.0" encoding="utf-8"?>
<ds:datastoreItem xmlns:ds="http://schemas.openxmlformats.org/officeDocument/2006/customXml" ds:itemID="{C70CFB48-F237-414D-BB9A-DB7CD74051C2}"/>
</file>

<file path=docProps/app.xml><?xml version="1.0" encoding="utf-8"?>
<Properties xmlns="http://schemas.openxmlformats.org/officeDocument/2006/extended-properties" xmlns:vt="http://schemas.openxmlformats.org/officeDocument/2006/docPropsVTypes">
  <Template>Wisp</Template>
  <TotalTime>0</TotalTime>
  <Words>1073</Words>
  <Application>Microsoft Office PowerPoint</Application>
  <PresentationFormat>Breitbild</PresentationFormat>
  <Paragraphs>107</Paragraphs>
  <Slides>18</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Century Gothic</vt:lpstr>
      <vt:lpstr>Wingdings</vt:lpstr>
      <vt:lpstr>Wingdings 3</vt:lpstr>
      <vt:lpstr>Fetzen</vt:lpstr>
      <vt:lpstr>Gästebetreuung</vt:lpstr>
      <vt:lpstr>Der Kontakt zwischen Gast und Betrieb</vt:lpstr>
      <vt:lpstr>PowerPoint-Präsentation</vt:lpstr>
      <vt:lpstr>Zur Gästebetreuung zählen:</vt:lpstr>
      <vt:lpstr>Gästezufriedenheit ist keine Hexerei ...</vt:lpstr>
      <vt:lpstr>Informierte MitarbeiterInnen beraten besser</vt:lpstr>
      <vt:lpstr>Tipp: Halten Sie alle Informationen aktuell.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Arbeitsauftrag: </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Gästebetreuung</dc:title>
  <dc:creator>Erd Christine</dc:creator>
  <cp:lastModifiedBy>Christine Erd</cp:lastModifiedBy>
  <cp:revision>17</cp:revision>
  <dcterms:created xsi:type="dcterms:W3CDTF">2021-10-08T06:49:15Z</dcterms:created>
  <dcterms:modified xsi:type="dcterms:W3CDTF">2022-10-07T04:36:50Z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0x0101002FE6DA00177F7645949E5CC747B5FB8F</vt:lpwstr>
  </property>
</Properties>
</file>