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emf" ContentType="image/x-emf"/>
  <Default Extension="rels" ContentType="application/vnd.openxmlformats-package.relationships+xml"/>
  <Default Extension="bin" ContentType="application/vnd.openxmlformats-officedocument.oleObject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5" r:id="rId2"/>
  </p:sldMasterIdLst>
  <p:notesMasterIdLst>
    <p:notesMasterId r:id="rId11"/>
  </p:notesMasterIdLst>
  <p:sldIdLst>
    <p:sldId id="256" r:id="rId6"/>
    <p:sldId id="257" r:id="rId7"/>
    <p:sldId id="258" r:id="rId8"/>
    <p:sldId id="259" r:id="rId9"/>
    <p:sldId id="260" r:id="rId10"/>
  </p:sldIdLst>
  <p:sldSz cx="12192000" cy="6858000"/>
  <p:notesSz cx="12192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2" d="100"/>
          <a:sy n="62" d="100"/>
        </p:scale>
        <p:origin x="88" y="56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theme" Target="theme/theme3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8DFE348-1DA9-CD96-6962-90E1132E692E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88BE43B-2744-C2C9-7A25-683D789162D6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D9B9E0C-5575-6161-895C-5C7656822604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0F27773-07EF-9626-9F25-D39F84150B73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561A602-84B7-9640-C1C8-CF1A517728AA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2589212" y="2514599"/>
            <a:ext cx="8915398" cy="226278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2589212" y="4777378"/>
            <a:ext cx="8915398" cy="112628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09"/>
            <a:ext cx="1744651" cy="778587"/>
          </a:xfrm>
          <a:custGeom>
            <a:avLst/>
            <a:gdLst/>
            <a:ahLst/>
            <a:cxnLst/>
            <a:rect l="0" t="0" r="r" b="b"/>
            <a:pathLst>
              <a:path w="372" h="166" fill="norm" stroke="1" extrusionOk="0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4529539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Titel und Beschrift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589211" y="609599"/>
            <a:ext cx="8915398" cy="3117039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1" y="4354045"/>
            <a:ext cx="8915398" cy="155586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4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3244138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Zitat mit Beschrift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849949" y="609599"/>
            <a:ext cx="8393925" cy="2895598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3275011" y="3505199"/>
            <a:ext cx="7536553" cy="38099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1" y="4354045"/>
            <a:ext cx="8915398" cy="155586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3178174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3244138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 bwMode="auto">
          <a:xfrm>
            <a:off x="2467651" y="648004"/>
            <a:ext cx="609599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15" name="TextBox 14"/>
          <p:cNvSpPr txBox="1"/>
          <p:nvPr/>
        </p:nvSpPr>
        <p:spPr bwMode="auto">
          <a:xfrm>
            <a:off x="11114851" y="2905305"/>
            <a:ext cx="609599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Namenskar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589212" y="2438399"/>
            <a:ext cx="8915400" cy="27248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589212" y="5181599"/>
            <a:ext cx="8915400" cy="72962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4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4983086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Namenskarte für Zita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 bwMode="auto">
          <a:xfrm>
            <a:off x="2849949" y="609599"/>
            <a:ext cx="8393925" cy="2895598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2589211" y="4343400"/>
            <a:ext cx="8915400" cy="83819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589212" y="5181599"/>
            <a:ext cx="8915400" cy="72962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4911724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4983086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  <p:sp>
        <p:nvSpPr>
          <p:cNvPr id="17" name="TextBox 16"/>
          <p:cNvSpPr txBox="1"/>
          <p:nvPr/>
        </p:nvSpPr>
        <p:spPr bwMode="auto">
          <a:xfrm>
            <a:off x="2467651" y="648004"/>
            <a:ext cx="609599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18" name="TextBox 17"/>
          <p:cNvSpPr txBox="1"/>
          <p:nvPr/>
        </p:nvSpPr>
        <p:spPr bwMode="auto">
          <a:xfrm>
            <a:off x="11114851" y="2905305"/>
            <a:ext cx="609599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Wahr oder Fals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589211" y="627406"/>
            <a:ext cx="8915398" cy="2880019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2589211" y="4343400"/>
            <a:ext cx="8915400" cy="83819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589212" y="5181599"/>
            <a:ext cx="8915400" cy="72962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4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4983086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anchor="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9294811" y="627403"/>
            <a:ext cx="2207601" cy="5283816"/>
          </a:xfrm>
        </p:spPr>
        <p:txBody>
          <a:bodyPr vert="eaVert" anchor="ctr"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2589211" y="627403"/>
            <a:ext cx="6476999" cy="5283816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3999" y="1122362"/>
            <a:ext cx="9144000" cy="2387599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3999" y="3602037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592924" y="624109"/>
            <a:ext cx="8911686" cy="1280889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589211" y="2133599"/>
            <a:ext cx="8915400" cy="3777621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198" y="1825625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7" y="365125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9" y="1681162"/>
            <a:ext cx="5157785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9" y="2505074"/>
            <a:ext cx="5157785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2"/>
            <a:ext cx="5183187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7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7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399"/>
            <a:ext cx="393223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7" y="987425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399"/>
            <a:ext cx="393223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899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198" y="365125"/>
            <a:ext cx="7734299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Abschnitts-&#10;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589211" y="2058750"/>
            <a:ext cx="8915398" cy="1468799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1" y="3530128"/>
            <a:ext cx="891539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4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3244138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2589211" y="2133599"/>
            <a:ext cx="4313863" cy="3777621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7190746" y="2126221"/>
            <a:ext cx="4313863" cy="3777621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8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787781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939372" y="1972702"/>
            <a:ext cx="3992731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2589211" y="2548964"/>
            <a:ext cx="4342892" cy="3354059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506628" y="1969474"/>
            <a:ext cx="399900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7166956" y="2545737"/>
            <a:ext cx="4338673" cy="3354059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8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787781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8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8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589211" y="446087"/>
            <a:ext cx="3505198" cy="976311"/>
          </a:xfrm>
        </p:spPr>
        <p:txBody>
          <a:bodyPr anchor="b"/>
          <a:lstStyle>
            <a:lvl1pPr algn="l">
              <a:defRPr sz="2000" b="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323011" y="446087"/>
            <a:ext cx="5181599" cy="5414962"/>
          </a:xfrm>
        </p:spPr>
        <p:txBody>
          <a:bodyPr anchor="ctr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589211" y="1598612"/>
            <a:ext cx="3505198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589212" y="4800600"/>
            <a:ext cx="8915400" cy="566737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2589211" y="634964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589212" y="5367337"/>
            <a:ext cx="8915400" cy="49371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4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531811" y="4983086"/>
            <a:ext cx="779766" cy="365124"/>
          </a:xfrm>
        </p:spPr>
        <p:txBody>
          <a:bodyPr/>
          <a:lstStyle/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5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27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2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 bwMode="auto">
          <a:xfrm>
            <a:off x="0" y="228600"/>
            <a:ext cx="2851515" cy="6638627"/>
            <a:chOff x="2487612" y="285750"/>
            <a:chExt cx="2428875" cy="5654675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2" y="2284412"/>
              <a:ext cx="85725" cy="533399"/>
            </a:xfrm>
            <a:custGeom>
              <a:avLst/>
              <a:gdLst/>
              <a:ahLst/>
              <a:cxnLst/>
              <a:rect l="0" t="0" r="r" b="b"/>
              <a:pathLst>
                <a:path w="22" h="136" fill="norm" stroke="1" extrusionOk="0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49" y="2779713"/>
              <a:ext cx="550863" cy="1978024"/>
            </a:xfrm>
            <a:custGeom>
              <a:avLst/>
              <a:gdLst/>
              <a:ahLst/>
              <a:cxnLst/>
              <a:rect l="0" t="0" r="r" b="b"/>
              <a:pathLst>
                <a:path w="140" h="504" fill="norm" stroke="1" extrusionOk="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0" y="4730749"/>
              <a:ext cx="519112" cy="1209674"/>
            </a:xfrm>
            <a:custGeom>
              <a:avLst/>
              <a:gdLst/>
              <a:ahLst/>
              <a:cxnLst/>
              <a:rect l="0" t="0" r="r" b="b"/>
              <a:pathLst>
                <a:path w="132" h="308" fill="norm" stroke="1" extrusionOk="0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5" y="5630862"/>
              <a:ext cx="146049" cy="309562"/>
            </a:xfrm>
            <a:custGeom>
              <a:avLst/>
              <a:gdLst/>
              <a:ahLst/>
              <a:cxnLst/>
              <a:rect l="0" t="0" r="r" b="b"/>
              <a:pathLst>
                <a:path w="37" h="79" fill="norm" stroke="1" extrusionOk="0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7" y="2817812"/>
              <a:ext cx="700087" cy="2835274"/>
            </a:xfrm>
            <a:custGeom>
              <a:avLst/>
              <a:gdLst/>
              <a:ahLst/>
              <a:cxnLst/>
              <a:rect l="0" t="0" r="r" b="b"/>
              <a:pathLst>
                <a:path w="178" h="722" fill="norm" stroke="1" extrusionOk="0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1" y="285750"/>
              <a:ext cx="90487" cy="2493963"/>
            </a:xfrm>
            <a:custGeom>
              <a:avLst/>
              <a:gdLst/>
              <a:ahLst/>
              <a:cxnLst/>
              <a:rect l="0" t="0" r="r" b="b"/>
              <a:pathLst>
                <a:path w="23" h="635" fill="norm" stroke="1" extrusionOk="0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7" y="2598737"/>
              <a:ext cx="66674" cy="420687"/>
            </a:xfrm>
            <a:custGeom>
              <a:avLst/>
              <a:gdLst/>
              <a:ahLst/>
              <a:cxnLst/>
              <a:rect l="0" t="0" r="r" b="b"/>
              <a:pathLst>
                <a:path w="17" h="107" fill="norm" stroke="1" extrusionOk="0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0" y="4757737"/>
              <a:ext cx="161924" cy="873124"/>
            </a:xfrm>
            <a:custGeom>
              <a:avLst/>
              <a:gdLst/>
              <a:ahLst/>
              <a:cxnLst/>
              <a:rect l="0" t="0" r="r" b="b"/>
              <a:pathLst>
                <a:path w="41" h="222" fill="norm" stroke="1" extrusionOk="0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2" y="1282699"/>
              <a:ext cx="1768474" cy="3448049"/>
            </a:xfrm>
            <a:custGeom>
              <a:avLst/>
              <a:gdLst/>
              <a:ahLst/>
              <a:cxnLst/>
              <a:rect l="0" t="0" r="r" b="b"/>
              <a:pathLst>
                <a:path w="450" h="878" fill="norm" stroke="1" extrusionOk="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7"/>
              <a:ext cx="138112" cy="287337"/>
            </a:xfrm>
            <a:custGeom>
              <a:avLst/>
              <a:gdLst/>
              <a:ahLst/>
              <a:cxnLst/>
              <a:rect l="0" t="0" r="r" b="b"/>
              <a:pathLst>
                <a:path w="35" h="73" fill="norm" stroke="1" extrusionOk="0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0" y="4656137"/>
              <a:ext cx="31749" cy="188912"/>
            </a:xfrm>
            <a:custGeom>
              <a:avLst/>
              <a:gdLst/>
              <a:ahLst/>
              <a:cxnLst/>
              <a:rect l="0" t="0" r="r" b="b"/>
              <a:pathLst>
                <a:path w="8" h="48" fill="norm" stroke="1" extrusionOk="0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2" y="5410199"/>
              <a:ext cx="203199" cy="530224"/>
            </a:xfrm>
            <a:custGeom>
              <a:avLst/>
              <a:gdLst/>
              <a:ahLst/>
              <a:cxnLst/>
              <a:rect l="0" t="0" r="r" b="b"/>
              <a:pathLst>
                <a:path w="52" h="135" fill="norm" stroke="1" extrusionOk="0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 bwMode="auto">
          <a:xfrm>
            <a:off x="27220" y="156"/>
            <a:ext cx="2356673" cy="6853095"/>
            <a:chOff x="6627812" y="195609"/>
            <a:chExt cx="1952624" cy="5678140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2" y="195609"/>
              <a:ext cx="409574" cy="3646487"/>
            </a:xfrm>
            <a:custGeom>
              <a:avLst/>
              <a:gdLst/>
              <a:ahLst/>
              <a:cxnLst/>
              <a:rect l="0" t="0" r="r" b="b"/>
              <a:pathLst>
                <a:path w="103" h="920" fill="norm" stroke="1" extrusionOk="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0" y="3771900"/>
              <a:ext cx="350838" cy="1309687"/>
            </a:xfrm>
            <a:custGeom>
              <a:avLst/>
              <a:gdLst/>
              <a:ahLst/>
              <a:cxnLst/>
              <a:rect l="0" t="0" r="r" b="b"/>
              <a:pathLst>
                <a:path w="88" h="330" fill="norm" stroke="1" extrusionOk="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4" y="5053011"/>
              <a:ext cx="357187" cy="820737"/>
            </a:xfrm>
            <a:custGeom>
              <a:avLst/>
              <a:gdLst/>
              <a:ahLst/>
              <a:cxnLst/>
              <a:rect l="0" t="0" r="r" b="b"/>
              <a:pathLst>
                <a:path w="90" h="207" fill="norm" stroke="1" extrusionOk="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7"/>
              <a:ext cx="457200" cy="1852612"/>
            </a:xfrm>
            <a:custGeom>
              <a:avLst/>
              <a:gdLst/>
              <a:ahLst/>
              <a:cxnLst/>
              <a:rect l="0" t="0" r="r" b="b"/>
              <a:pathLst>
                <a:path w="115" h="467" fill="norm" stroke="1" extrusionOk="0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7" y="1263649"/>
              <a:ext cx="144462" cy="2508249"/>
            </a:xfrm>
            <a:custGeom>
              <a:avLst/>
              <a:gdLst/>
              <a:ahLst/>
              <a:cxnLst/>
              <a:rect l="0" t="0" r="r" b="b"/>
              <a:pathLst>
                <a:path w="36" h="633" fill="norm" stroke="1" extrusionOk="0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7" y="5640387"/>
              <a:ext cx="111124" cy="233362"/>
            </a:xfrm>
            <a:custGeom>
              <a:avLst/>
              <a:gdLst/>
              <a:ahLst/>
              <a:cxnLst/>
              <a:rect l="0" t="0" r="r" b="b"/>
              <a:pathLst>
                <a:path w="28" h="59" fill="norm" stroke="1" extrusionOk="0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2" y="3598862"/>
              <a:ext cx="68262" cy="423862"/>
            </a:xfrm>
            <a:custGeom>
              <a:avLst/>
              <a:gdLst/>
              <a:ahLst/>
              <a:cxnLst/>
              <a:rect l="0" t="0" r="r" b="b"/>
              <a:pathLst>
                <a:path w="17" h="107" fill="norm" stroke="1" extrusionOk="0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7" y="2801937"/>
              <a:ext cx="1168399" cy="2251074"/>
            </a:xfrm>
            <a:custGeom>
              <a:avLst/>
              <a:gdLst/>
              <a:ahLst/>
              <a:cxnLst/>
              <a:rect l="0" t="0" r="r" b="b"/>
              <a:pathLst>
                <a:path w="294" h="568" fill="norm" stroke="1" extrusionOk="0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199"/>
              <a:ext cx="100012" cy="209549"/>
            </a:xfrm>
            <a:custGeom>
              <a:avLst/>
              <a:gdLst/>
              <a:ahLst/>
              <a:cxnLst/>
              <a:rect l="0" t="0" r="r" b="b"/>
              <a:pathLst>
                <a:path w="25" h="53" fill="norm" stroke="1" extrusionOk="0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7" y="5081587"/>
              <a:ext cx="114300" cy="558799"/>
            </a:xfrm>
            <a:custGeom>
              <a:avLst/>
              <a:gdLst/>
              <a:ahLst/>
              <a:cxnLst/>
              <a:rect l="0" t="0" r="r" b="b"/>
              <a:pathLst>
                <a:path w="29" h="141" fill="norm" stroke="1" extrusionOk="0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7" y="4978399"/>
              <a:ext cx="31749" cy="188912"/>
            </a:xfrm>
            <a:custGeom>
              <a:avLst/>
              <a:gdLst/>
              <a:ahLst/>
              <a:cxnLst/>
              <a:rect l="0" t="0" r="r" b="b"/>
              <a:pathLst>
                <a:path w="8" h="48" fill="norm" stroke="1" extrusionOk="0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4" y="5434012"/>
              <a:ext cx="174623" cy="439737"/>
            </a:xfrm>
            <a:custGeom>
              <a:avLst/>
              <a:gdLst/>
              <a:ahLst/>
              <a:cxnLst/>
              <a:rect l="0" t="0" r="r" b="b"/>
              <a:pathLst>
                <a:path w="44" h="111" fill="norm" stroke="1" extrusionOk="0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 bwMode="auto"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592923" y="624109"/>
            <a:ext cx="8911686" cy="12808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1" y="2133599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0361611" y="6130436"/>
            <a:ext cx="1146282" cy="3703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42E5E1A-4D04-4197-92EF-D70405FE3F9B}" type="datetimeFigureOut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2589211" y="6135807"/>
            <a:ext cx="7619998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1" y="787781"/>
            <a:ext cx="779766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063D66F0-6780-451D-9C14-2695E66E8C0A}" type="slidenum">
              <a:rPr lang="de-DE"/>
              <a:t/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>
        <a:spcBef>
          <a:spcPts val="0"/>
        </a:spcBef>
        <a:buNone/>
        <a:defRPr sz="36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457200">
        <a:spcBef>
          <a:spcPts val="1000"/>
        </a:spcBef>
        <a:spcAft>
          <a:spcPts val="0"/>
        </a:spcAft>
        <a:buClr>
          <a:schemeClr val="accent1"/>
        </a:buClr>
        <a:buFont typeface="Wingdings 3"/>
        <a:buChar char="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>
        <a:spcBef>
          <a:spcPts val="1000"/>
        </a:spcBef>
        <a:spcAft>
          <a:spcPts val="0"/>
        </a:spcAft>
        <a:buClr>
          <a:schemeClr val="accent1"/>
        </a:buClr>
        <a:buFont typeface="Wingdings 3"/>
        <a:buChar char="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Font typeface="Wingdings 3"/>
        <a:buChar char="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Font typeface="Wingdings 3"/>
        <a:buChar char="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>
        <a:spcBef>
          <a:spcPts val="1000"/>
        </a:spcBef>
        <a:spcAft>
          <a:spcPts val="0"/>
        </a:spcAft>
        <a:buClr>
          <a:schemeClr val="accent1"/>
        </a:buClr>
        <a:buFont typeface="Wingdings 3"/>
        <a:buChar char="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>
        <a:spcBef>
          <a:spcPts val="1000"/>
        </a:spcBef>
        <a:spcAft>
          <a:spcPts val="0"/>
        </a:spcAft>
        <a:buClr>
          <a:schemeClr val="accent1"/>
        </a:buClr>
        <a:buFont typeface="Wingdings 3"/>
        <a:buChar char="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1000"/>
        </a:spcBef>
        <a:spcAft>
          <a:spcPts val="0"/>
        </a:spcAft>
        <a:buClr>
          <a:schemeClr val="accent1"/>
        </a:buClr>
        <a:buFont typeface="Wingdings 3"/>
        <a:buChar char="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Font typeface="Wingdings 3"/>
        <a:buChar char="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Font typeface="Wingdings 3"/>
        <a:buChar char="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198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19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19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59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59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49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emf"/><Relationship Id="rId4" Type="http://schemas.openxmlformats.org/officeDocument/2006/relationships/hyperlink" Target="https://www.youtube.com/watch?v=trspkmA654k" TargetMode="Externa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bg2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>
            <a:off x="2" y="0"/>
            <a:ext cx="1219199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" name="Group 9"/>
          <p:cNvGrpSpPr>
            <a:grpSpLocks noChangeAspect="1" noGrp="1" noMove="1" noResize="1" noRot="1" noUngrp="1"/>
          </p:cNvGrpSpPr>
          <p:nvPr/>
        </p:nvGrpSpPr>
        <p:grpSpPr bwMode="auto"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1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 fill="norm" stroke="1" extrusionOk="0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 fill="norm" stroke="1" extrusionOk="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 fill="norm" stroke="1" extrusionOk="0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 fill="norm" stroke="1" extrusionOk="0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 fill="norm" stroke="1" extrusionOk="0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 fill="norm" stroke="1" extrusionOk="0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 fill="norm" stroke="1" extrusionOk="0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 fill="norm" stroke="1" extrusionOk="0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9"/>
            <p:cNvSpPr/>
            <p:nvPr/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 fill="norm" stroke="1" extrusionOk="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 fill="norm" stroke="1" extrusionOk="0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 fill="norm" stroke="1" extrusionOk="0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 fill="norm" stroke="1" extrusionOk="0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4" name="Freeform 6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>
            <a:off x="0" y="1159566"/>
            <a:ext cx="7560245" cy="4538869"/>
          </a:xfrm>
          <a:custGeom>
            <a:avLst/>
            <a:gdLst/>
            <a:ahLst/>
            <a:cxnLst/>
            <a:rect l="0" t="0" r="r" b="b"/>
            <a:pathLst>
              <a:path w="372" h="166" fill="norm" stroke="1" extrusionOk="0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/>
          </a:gradFill>
          <a:ln>
            <a:noFill/>
          </a:ln>
        </p:spPr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987215" y="1318590"/>
            <a:ext cx="5102159" cy="422082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de-DE" sz="4200">
                <a:solidFill>
                  <a:srgbClr val="FFFFFF"/>
                </a:solidFill>
              </a:rPr>
              <a:t>Marketingkonzept</a:t>
            </a:r>
            <a:endParaRPr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7712032" y="804334"/>
            <a:ext cx="3675634" cy="5249332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de-DE" sz="3600">
                <a:solidFill>
                  <a:schemeClr val="tx1"/>
                </a:solidFill>
                <a:latin typeface="Algerian"/>
              </a:rPr>
              <a:t>Schlosshotel</a:t>
            </a:r>
            <a:endParaRPr/>
          </a:p>
        </p:txBody>
      </p:sp>
      <p:graphicFrame>
        <p:nvGraphicFramePr>
          <p:cNvPr id="1288838638" name=""/>
          <p:cNvGraphicFramePr>
            <a:graphicFrameLocks xmlns:a="http://schemas.openxmlformats.org/drawingml/2006/main"/>
          </p:cNvGraphicFramePr>
          <p:nvPr/>
        </p:nvGraphicFramePr>
        <p:xfrm>
          <a:off x="889771" y="-60958"/>
          <a:ext cx="3600000" cy="3600000"/>
        </p:xfrm>
        <a:graphic>
          <a:graphicData uri="http://schemas.openxmlformats.org/drawingml/2006/table">
            <a:tbl>
              <a:tblPr firstRow="1" firstCol="1" lastRow="0" lastCol="0" bandRow="1" bandCol="0"/>
              <a:tblGrid>
                <a:gridCol w="1948146"/>
                <a:gridCol w="7183980"/>
                <a:gridCol w="1215483"/>
              </a:tblGrid>
              <a:tr h="1207250"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  <a:p>
                      <a:pPr>
                        <a:defRPr/>
                      </a:pPr>
                      <a:r>
                        <a:rPr sz="11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Schullogo</a:t>
                      </a:r>
                      <a:endParaRPr/>
                    </a:p>
                  </a:txBody>
                  <a:tcPr marL="68580" marR="68580" marT="0" marB="0" anchor="ctr">
                    <a:lnL w="12699" algn="ctr"/>
                    <a:lnR w="12699" algn="ctr"/>
                    <a:lnT w="12699" algn="ctr"/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  <a:p>
                      <a:pPr>
                        <a:defRPr/>
                      </a:pPr>
                      <a:r>
                        <a:rPr sz="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Name: </a:t>
                      </a:r>
                      <a:r>
                        <a:rPr sz="1000" b="0" i="0" u="none">
                          <a:solidFill>
                            <a:srgbClr val="A6A6A6"/>
                          </a:solidFill>
                          <a:latin typeface="Arial"/>
                          <a:ea typeface="Arial"/>
                          <a:cs typeface="Arial"/>
                        </a:rPr>
                        <a:t>______________________________________</a:t>
                      </a:r>
                      <a:r>
                        <a:rPr sz="10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                              Klasse: </a:t>
                      </a:r>
                      <a:r>
                        <a:rPr sz="1000" b="0" i="0" u="none">
                          <a:solidFill>
                            <a:srgbClr val="A6A6A6"/>
                          </a:solidFill>
                          <a:latin typeface="Arial"/>
                          <a:ea typeface="Arial"/>
                          <a:cs typeface="Arial"/>
                        </a:rPr>
                        <a:t>_______</a:t>
                      </a:r>
                      <a:r>
                        <a:rPr sz="10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         Datum: </a:t>
                      </a:r>
                      <a:r>
                        <a:rPr sz="1000" b="0" i="0" u="none">
                          <a:solidFill>
                            <a:srgbClr val="A6A6A6"/>
                          </a:solidFill>
                          <a:latin typeface="Arial"/>
                          <a:ea typeface="Arial"/>
                          <a:cs typeface="Arial"/>
                        </a:rPr>
                        <a:t>_____________</a:t>
                      </a:r>
                      <a:endParaRPr/>
                    </a:p>
                    <a:p>
                      <a:pPr>
                        <a:defRPr/>
                      </a:pPr>
                      <a:endParaRPr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LF </a:t>
                      </a:r>
                      <a:endParaRPr sz="1400" b="1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>
                        <a:defRPr/>
                      </a:pPr>
                      <a:r>
                        <a:rPr sz="5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/>
                    </a:p>
                  </a:txBody>
                  <a:tcPr marL="68580" marR="68580" marT="0" marB="0" anchor="t">
                    <a:lnL w="12699" algn="ctr">
                      <a:noFill/>
                    </a:lnL>
                    <a:lnR w="12699" algn="ctr"/>
                    <a:lnT w="12699" algn="ctr"/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Fach-bez.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sz="11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/>
                    </a:p>
                  </a:txBody>
                  <a:tcPr marL="68580" marR="68580" marT="0" marB="0" anchor="ctr">
                    <a:lnL w="12699" algn="ctr">
                      <a:noFill/>
                    </a:lnL>
                    <a:lnR w="12699" algn="ctr"/>
                    <a:lnT w="12699" algn="ctr"/>
                    <a:lnB w="12699" algn="ctr"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de-DE"/>
              <a:t>Marketing Konzept</a:t>
            </a:r>
            <a:br>
              <a:rPr lang="de-DE"/>
            </a:b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2589212" y="1593669"/>
            <a:ext cx="8915400" cy="5264331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1. Marktforschung/Marktanalyse </a:t>
            </a:r>
            <a:r>
              <a:rPr lang="de-DE" sz="1100" i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(siehe Marktanalyse, Handout)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- Verwende die vorgegebene Produkt- und Marktanalyse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2. Marketingziele </a:t>
            </a:r>
            <a:r>
              <a:rPr lang="de-DE" sz="1100"/>
              <a:t>(</a:t>
            </a:r>
            <a:r>
              <a:rPr lang="de-DE" sz="1100" i="1"/>
              <a:t>Schritt 4, der 7-Schritte Strategie</a:t>
            </a:r>
            <a:r>
              <a:rPr lang="de-DE" sz="1100"/>
              <a:t>)</a:t>
            </a:r>
            <a:endParaRPr lang="de-DE" sz="11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- 2 quantitative Ziele (mittels ganzen oder relativen Zahlen)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- 2 qualitative Ziele (nicht direkt messbar, z.B. Image, Atmosphäre, Dienstleistung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- Verantwortlichkeiten festlegen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3. Marketingstrategie </a:t>
            </a:r>
            <a:r>
              <a:rPr lang="de-DE" sz="1100" i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(Schritte 1-3,5 der 7-Schritte-Strategie)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- vom Ist-Zustand zum Soll-Zustand</a:t>
            </a:r>
            <a:endParaRPr/>
          </a:p>
          <a:p>
            <a:pPr mar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- Analysiere mit Hilfe der SWOT-Analyse deine Stärken, Schwächen, Möglichkeiten und Gefahren.</a:t>
            </a:r>
            <a:endParaRPr/>
          </a:p>
          <a:p>
            <a:pPr mar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- Ermittle daraus die geeignete Marketingstrategie für dein Hotel z.B. Unterscheidungsstrategie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(z.B. In 6 Jahren soll das Hotel von einem 3 Sterne Hotel zu einem 4 Sterne Hotel entwickelt werden  </a:t>
            </a:r>
            <a:b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</a:b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                  mit der Fokussierung auf die Zielgruppe) 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38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38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38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indent="0">
              <a:buNone/>
              <a:defRPr/>
            </a:pP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de-DE"/>
              <a:t>Marketing-Strategie</a:t>
            </a:r>
            <a:endParaRPr/>
          </a:p>
        </p:txBody>
      </p:sp>
      <p:pic>
        <p:nvPicPr>
          <p:cNvPr id="10" name="Inhaltsplatzhalter 9"/>
          <p:cNvPicPr>
            <a:picLocks noChangeAspect="1" noGrp="1"/>
          </p:cNvPicPr>
          <p:nvPr>
            <p:ph idx="1"/>
          </p:nvPr>
        </p:nvPicPr>
        <p:blipFill>
          <a:blip r:embed="rId3"/>
          <a:stretch/>
        </p:blipFill>
        <p:spPr bwMode="auto">
          <a:xfrm>
            <a:off x="2589212" y="1363761"/>
            <a:ext cx="8915400" cy="3216692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 bwMode="auto">
          <a:xfrm>
            <a:off x="2589212" y="4580453"/>
            <a:ext cx="7403874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de-DE" sz="1200" b="1">
                <a:latin typeface="Times New Roman"/>
                <a:ea typeface="Calibri"/>
              </a:rPr>
              <a:t>Kostenführerschaft</a:t>
            </a:r>
            <a:r>
              <a:rPr lang="de-DE" sz="1200">
                <a:latin typeface="Times New Roman"/>
                <a:ea typeface="Calibri"/>
              </a:rPr>
              <a:t> </a:t>
            </a:r>
            <a:endParaRPr/>
          </a:p>
          <a:p>
            <a:pPr>
              <a:spcAft>
                <a:spcPts val="0"/>
              </a:spcAft>
              <a:defRPr/>
            </a:pPr>
            <a:r>
              <a:rPr lang="de-DE" sz="1200">
                <a:latin typeface="Times New Roman"/>
                <a:ea typeface="Calibri"/>
              </a:rPr>
              <a:t>(preiswerter zu sein, durch konsequente Kostensenkung im Betrieb) </a:t>
            </a:r>
            <a:endParaRPr/>
          </a:p>
          <a:p>
            <a:pPr>
              <a:spcAft>
                <a:spcPts val="0"/>
              </a:spcAft>
              <a:defRPr/>
            </a:pPr>
            <a:r>
              <a:rPr lang="en-GB" sz="1200">
                <a:latin typeface="Times New Roman"/>
                <a:ea typeface="Calibri"/>
              </a:rPr>
              <a:t>(Ryan Air, Aldi, Explorer Hotel, Smart Hotel, Motel One….)</a:t>
            </a:r>
            <a:endParaRPr lang="de-DE" sz="1200">
              <a:latin typeface="Times New Roman"/>
              <a:ea typeface="Calibri"/>
            </a:endParaRPr>
          </a:p>
          <a:p>
            <a:pPr>
              <a:spcAft>
                <a:spcPts val="0"/>
              </a:spcAft>
              <a:defRPr/>
            </a:pPr>
            <a:r>
              <a:rPr lang="en-GB" sz="1200">
                <a:latin typeface="Times New Roman"/>
                <a:ea typeface="Calibri"/>
              </a:rPr>
              <a:t> </a:t>
            </a:r>
            <a:endParaRPr lang="de-DE" sz="1200">
              <a:latin typeface="Times New Roman"/>
              <a:ea typeface="Calibri"/>
            </a:endParaRPr>
          </a:p>
          <a:p>
            <a:pPr>
              <a:spcAft>
                <a:spcPts val="0"/>
              </a:spcAft>
              <a:defRPr/>
            </a:pPr>
            <a:r>
              <a:rPr lang="de-DE" sz="1200" b="1">
                <a:latin typeface="Times New Roman"/>
                <a:ea typeface="Calibri"/>
              </a:rPr>
              <a:t>Differenzierung</a:t>
            </a:r>
            <a:r>
              <a:rPr lang="de-DE" sz="1200">
                <a:latin typeface="Times New Roman"/>
                <a:ea typeface="Calibri"/>
              </a:rPr>
              <a:t> (USP= Unique </a:t>
            </a:r>
            <a:r>
              <a:rPr lang="de-DE" sz="1200">
                <a:latin typeface="Times New Roman"/>
                <a:ea typeface="Calibri"/>
              </a:rPr>
              <a:t>Selling</a:t>
            </a:r>
            <a:r>
              <a:rPr lang="de-DE" sz="1200">
                <a:latin typeface="Times New Roman"/>
                <a:ea typeface="Calibri"/>
              </a:rPr>
              <a:t> Proposition) </a:t>
            </a:r>
            <a:endParaRPr/>
          </a:p>
          <a:p>
            <a:pPr>
              <a:spcAft>
                <a:spcPts val="0"/>
              </a:spcAft>
              <a:defRPr/>
            </a:pPr>
            <a:r>
              <a:rPr lang="de-DE" sz="1200">
                <a:latin typeface="Times New Roman"/>
                <a:ea typeface="Calibri"/>
              </a:rPr>
              <a:t>(Lufthansa, Edeka, Hotel Sonnenalp, Hotel Jungbrunnen….)</a:t>
            </a:r>
            <a:endParaRPr/>
          </a:p>
          <a:p>
            <a:pPr>
              <a:spcAft>
                <a:spcPts val="0"/>
              </a:spcAft>
              <a:defRPr/>
            </a:pPr>
            <a:r>
              <a:rPr lang="de-DE" sz="1200">
                <a:latin typeface="Times New Roman"/>
                <a:ea typeface="Calibri"/>
              </a:rPr>
              <a:t> </a:t>
            </a:r>
            <a:endParaRPr/>
          </a:p>
          <a:p>
            <a:pPr>
              <a:spcAft>
                <a:spcPts val="0"/>
              </a:spcAft>
              <a:defRPr/>
            </a:pPr>
            <a:r>
              <a:rPr lang="de-DE" sz="1200" b="1">
                <a:latin typeface="Times New Roman"/>
                <a:ea typeface="Calibri"/>
              </a:rPr>
              <a:t>Fokussierung </a:t>
            </a:r>
            <a:r>
              <a:rPr lang="de-DE" sz="1200">
                <a:latin typeface="Times New Roman"/>
                <a:ea typeface="Calibri"/>
              </a:rPr>
              <a:t>(Nischenstrategie) </a:t>
            </a:r>
            <a:endParaRPr/>
          </a:p>
          <a:p>
            <a:pPr>
              <a:spcAft>
                <a:spcPts val="0"/>
              </a:spcAft>
              <a:defRPr/>
            </a:pPr>
            <a:r>
              <a:rPr lang="de-DE" sz="1200">
                <a:latin typeface="Times New Roman"/>
                <a:ea typeface="Calibri"/>
              </a:rPr>
              <a:t>(Konzentration auf einen kleinen Teilmarkt) </a:t>
            </a:r>
            <a:endParaRPr/>
          </a:p>
          <a:p>
            <a:pPr>
              <a:spcAft>
                <a:spcPts val="0"/>
              </a:spcAft>
              <a:defRPr/>
            </a:pPr>
            <a:r>
              <a:rPr lang="de-DE" sz="1200">
                <a:latin typeface="Times New Roman"/>
                <a:ea typeface="Calibri"/>
              </a:rPr>
              <a:t>(Baumhaushotel Allgäu, Iglu Lodge Nebelhorn, </a:t>
            </a:r>
            <a:endParaRPr/>
          </a:p>
          <a:p>
            <a:pPr>
              <a:spcAft>
                <a:spcPts val="0"/>
              </a:spcAft>
              <a:defRPr/>
            </a:pPr>
            <a:r>
              <a:rPr lang="de-DE" sz="1200">
                <a:latin typeface="Times New Roman"/>
                <a:ea typeface="Calibri"/>
              </a:rPr>
              <a:t> </a:t>
            </a:r>
            <a:endParaRPr/>
          </a:p>
          <a:p>
            <a:pPr>
              <a:spcAft>
                <a:spcPts val="0"/>
              </a:spcAft>
              <a:defRPr/>
            </a:pPr>
            <a:r>
              <a:rPr lang="de-DE" sz="1000" u="sng">
                <a:solidFill>
                  <a:srgbClr val="0000FF"/>
                </a:solidFill>
                <a:latin typeface="Arial"/>
                <a:ea typeface="Calibri"/>
                <a:hlinkClick r:id="rId4" tooltip="https://www.youtube.com/watch?v=trspkmA654k"/>
              </a:rPr>
              <a:t>https://www.youtube.com/watch?v=trspkmA654k</a:t>
            </a:r>
            <a:endParaRPr lang="de-DE" sz="1200">
              <a:latin typeface="Times New Roman"/>
              <a:ea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de-DE">
                <a:solidFill>
                  <a:prstClr val="black">
                    <a:lumMod val="85000"/>
                    <a:lumOff val="15000"/>
                  </a:prstClr>
                </a:solidFill>
              </a:rPr>
              <a:t>Marketing Konzept</a:t>
            </a:r>
            <a:br>
              <a:rPr lang="de-DE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de-DE" sz="1800">
                <a:solidFill>
                  <a:prstClr val="black">
                    <a:lumMod val="85000"/>
                    <a:lumOff val="15000"/>
                  </a:prstClr>
                </a:solidFill>
              </a:rPr>
              <a:t>(S.519)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2589212" y="2133600"/>
            <a:ext cx="4313864" cy="4724399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4. Marketingplan (7P´s)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- Umsetzung der Strategie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	(</a:t>
            </a:r>
            <a:r>
              <a:rPr lang="de-DE" sz="2100" b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Was?</a:t>
            </a:r>
            <a:r>
              <a:rPr lang="de-DE" sz="210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ea typeface="Times New Roman"/>
              </a:rPr>
              <a:t>, Grobplanung)</a:t>
            </a:r>
            <a:endParaRPr lang="de-DE" sz="210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cs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	- Renovierung der Zimmer 					(nachhaltige)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- Umstellung des Einkaufs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cs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cs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5. Marketing-Instrumente (7P´s)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- </a:t>
            </a:r>
            <a:r>
              <a:rPr lang="de-DE" sz="2100" b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Wie?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- konkrete Mittel für die Umsetzung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	(Feinplanung, hier Zimmer!)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- Lokale Handwerker, Baumaterialien, 	Wassersparsysteme, regenerative Energie, 	Öko- Reinigungsmittel und deren 	Bereitstellung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cs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ea typeface="Times New Roman"/>
            </a:endParaRPr>
          </a:p>
          <a:p>
            <a:pPr marL="0" indent="0">
              <a:buNone/>
              <a:defRPr/>
            </a:pP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7190746" y="2126221"/>
            <a:ext cx="4696453" cy="4588087"/>
          </a:xfrm>
        </p:spPr>
        <p:txBody>
          <a:bodyPr>
            <a:normAutofit fontScale="77500" lnSpcReduction="20000"/>
          </a:bodyPr>
          <a:lstStyle/>
          <a:p>
            <a:pPr mar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6. Marketing-Mix  </a:t>
            </a:r>
            <a:r>
              <a:rPr lang="de-DE" sz="1200"/>
              <a:t>(</a:t>
            </a:r>
            <a:r>
              <a:rPr lang="de-DE" sz="1200" i="1"/>
              <a:t>Schritt 6-7, der 7-Schritte Strategie</a:t>
            </a:r>
            <a:r>
              <a:rPr lang="de-DE" sz="1200"/>
              <a:t>)</a:t>
            </a:r>
            <a:endParaRPr lang="de-DE" sz="120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cs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    (4 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P´s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: 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Product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, Price, Place, Promotion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+ 3 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P´s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: 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Physical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Evidence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, People, 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Process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		 (7P´s)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- 	</a:t>
            </a:r>
            <a:r>
              <a:rPr lang="de-DE" sz="2100" b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Gewichtung</a:t>
            </a: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 der Mittel (Instrumente)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   	von Punkt 5.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cs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endParaRPr lang="de-DE" sz="210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cs typeface="Times New Roman"/>
            </a:endParaRPr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7. Kontrolle des Marketingerfolgs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- Soll/Ist-Vergleich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- Vorher/Nachher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Quantitative Ziele: mittels Zahlen</a:t>
            </a:r>
            <a:endParaRPr/>
          </a:p>
          <a:p>
            <a:pPr marL="0" lvl="0" indent="0">
              <a:buClr>
                <a:srgbClr val="A53010"/>
              </a:buClr>
              <a:buNone/>
              <a:defRPr/>
            </a:pPr>
            <a:r>
              <a:rPr lang="de-DE" sz="210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cs typeface="Times New Roman"/>
              </a:rPr>
              <a:t>	Qualitative Ziele: mittels Umfragen</a:t>
            </a:r>
            <a:endParaRPr/>
          </a:p>
          <a:p>
            <a:pPr marL="0" indent="0">
              <a:buNone/>
              <a:defRPr/>
            </a:pP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2592925" y="624109"/>
            <a:ext cx="8911687" cy="1923881"/>
          </a:xfrm>
          <a:prstGeom prst="rect">
            <a:avLst/>
          </a:prstGeom>
          <a:ln>
            <a:noFill/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de-DE"/>
              <a:t>Viel Erfolg bei der Erstellung eures Marketingkonzepts für das </a:t>
            </a:r>
            <a:br>
              <a:rPr lang="de-DE"/>
            </a:br>
            <a:r>
              <a:rPr lang="de-DE" sz="4900">
                <a:latin typeface="Algerian"/>
              </a:rPr>
              <a:t>Schlosshotel</a:t>
            </a:r>
            <a:br>
              <a:rPr lang="de-DE"/>
            </a:br>
            <a:br>
              <a:rPr lang="de-DE"/>
            </a:br>
            <a:endParaRPr lang="de-DE"/>
          </a:p>
        </p:txBody>
      </p:sp>
      <p:pic>
        <p:nvPicPr>
          <p:cNvPr id="4" name="Inhaltsplatzhalter 3"/>
          <p:cNvPicPr>
            <a:picLocks noChangeAspect="1" noGrp="1"/>
          </p:cNvPicPr>
          <p:nvPr>
            <p:ph idx="1"/>
          </p:nvPr>
        </p:nvPicPr>
        <p:blipFill>
          <a:blip r:embed="rId3"/>
          <a:stretch/>
        </p:blipFill>
        <p:spPr bwMode="auto">
          <a:xfrm>
            <a:off x="4775414" y="2755838"/>
            <a:ext cx="4810125" cy="280035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 bwMode="auto">
          <a:xfrm>
            <a:off x="8879212" y="4958785"/>
            <a:ext cx="706327" cy="597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Fetzen">
  <a:themeElements>
    <a:clrScheme name="Fetze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Fetzen">
      <a:majorFont>
        <a:latin typeface="Century Gothic"/>
        <a:ea typeface="Arial"/>
        <a:cs typeface="Arial"/>
      </a:majorFont>
      <a:minorFont>
        <a:latin typeface="Century Gothic"/>
        <a:ea typeface="Arial"/>
        <a:cs typeface="Arial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Fetzen">
  <a:themeElements>
    <a:clrScheme name="Fetze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">
      <a:majorFont>
        <a:latin typeface="Century Gothic"/>
        <a:ea typeface="Arial"/>
        <a:cs typeface="Arial"/>
      </a:majorFont>
      <a:minorFont>
        <a:latin typeface="Century Gothic"/>
        <a:ea typeface="Arial"/>
        <a:cs typeface="Arial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ONLYOFFICE/8.1.3.4</Application>
  <DocSecurity>0</DocSecurity>
  <PresentationFormat>Breitbild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Theme 1</vt:lpstr>
      <vt:lpstr>Theme 2</vt:lpstr>
      <vt:lpstr>Slide 1</vt:lpstr>
      <vt:lpstr>Slide 2</vt:lpstr>
      <vt:lpstr>Slide 3</vt:lpstr>
      <vt:lpstr>Slide 4</vt:lpstr>
      <vt:lpstr>Slide 5</vt:lpstr>
    </vt:vector>
  </TitlesOfParts>
  <Manager/>
  <Company>Berufsschule Immenstadt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Warum ist Marketing notwendig?</dc:title>
  <dc:subject/>
  <dc:creator>Kees Alexander</dc:creator>
  <cp:keywords/>
  <dc:description/>
  <dc:identifier/>
  <dc:language/>
  <cp:lastModifiedBy>Johanna Juran</cp:lastModifiedBy>
  <cp:revision>76</cp:revision>
  <dcterms:created xsi:type="dcterms:W3CDTF">2017-09-13T10:27:22Z</dcterms:created>
  <dcterms:modified xsi:type="dcterms:W3CDTF">2024-10-14T17:31:15Z</dcterms:modified>
  <cp:category/>
  <cp:contentStatus/>
  <cp:version/>
</cp:coreProperties>
</file>