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70" r:id="rId2"/>
    <p:sldId id="263" r:id="rId3"/>
    <p:sldId id="278" r:id="rId4"/>
    <p:sldId id="279" r:id="rId5"/>
    <p:sldId id="282" r:id="rId6"/>
    <p:sldId id="283" r:id="rId7"/>
    <p:sldId id="288"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es" initials="AK" lastIdx="1" clrIdx="0">
    <p:extLst>
      <p:ext uri="{19B8F6BF-5375-455C-9EA6-DF929625EA0E}">
        <p15:presenceInfo xmlns:p15="http://schemas.microsoft.com/office/powerpoint/2012/main" userId="Ke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26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489AD3-080C-4482-869B-5FC28F6F3CF1}" type="datetimeFigureOut">
              <a:rPr lang="de-DE" smtClean="0"/>
              <a:t>17.12.2023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0D78E7-277F-4CC2-914C-7EDCEF5DB518}" type="slidenum">
              <a:rPr lang="de-DE" smtClean="0"/>
              <a:t>‹Nr.›</a:t>
            </a:fld>
            <a:endParaRPr lang="de-DE"/>
          </a:p>
        </p:txBody>
      </p:sp>
    </p:spTree>
    <p:extLst>
      <p:ext uri="{BB962C8B-B14F-4D97-AF65-F5344CB8AC3E}">
        <p14:creationId xmlns:p14="http://schemas.microsoft.com/office/powerpoint/2010/main" val="2227848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E16AAEEE-69B7-4A91-B2BF-48E076A67D10}" type="datetime1">
              <a:rPr lang="de-DE" smtClean="0"/>
              <a:t>17.12.2023</a:t>
            </a:fld>
            <a:endParaRPr lang="de-DE"/>
          </a:p>
        </p:txBody>
      </p:sp>
      <p:sp>
        <p:nvSpPr>
          <p:cNvPr id="5" name="Footer Placeholder 4"/>
          <p:cNvSpPr>
            <a:spLocks noGrp="1"/>
          </p:cNvSpPr>
          <p:nvPr>
            <p:ph type="ftr" sz="quarter" idx="11"/>
          </p:nvPr>
        </p:nvSpPr>
        <p:spPr/>
        <p:txBody>
          <a:bodyPr/>
          <a:lstStyle/>
          <a:p>
            <a:r>
              <a:rPr lang="de-DE"/>
              <a:t>Personalmanagement</a:t>
            </a:r>
          </a:p>
        </p:txBody>
      </p:sp>
      <p:sp>
        <p:nvSpPr>
          <p:cNvPr id="6" name="Slide Number Placeholder 5"/>
          <p:cNvSpPr>
            <a:spLocks noGrp="1"/>
          </p:cNvSpPr>
          <p:nvPr>
            <p:ph type="sldNum" sz="quarter" idx="12"/>
          </p:nvPr>
        </p:nvSpPr>
        <p:spPr/>
        <p:txBody>
          <a:bodyPr/>
          <a:lstStyle/>
          <a:p>
            <a:fld id="{FE677D2E-6BD9-4F1E-A85C-910D5B5BB374}"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817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A7650FD-3A6F-4647-B322-DEEF31A9913E}" type="datetime1">
              <a:rPr lang="de-DE" smtClean="0"/>
              <a:t>17.12.2023</a:t>
            </a:fld>
            <a:endParaRPr lang="de-DE"/>
          </a:p>
        </p:txBody>
      </p:sp>
      <p:sp>
        <p:nvSpPr>
          <p:cNvPr id="5" name="Footer Placeholder 4"/>
          <p:cNvSpPr>
            <a:spLocks noGrp="1"/>
          </p:cNvSpPr>
          <p:nvPr>
            <p:ph type="ftr" sz="quarter" idx="11"/>
          </p:nvPr>
        </p:nvSpPr>
        <p:spPr/>
        <p:txBody>
          <a:bodyPr/>
          <a:lstStyle/>
          <a:p>
            <a:r>
              <a:rPr lang="de-DE"/>
              <a:t>Personalmanagement</a:t>
            </a:r>
          </a:p>
        </p:txBody>
      </p:sp>
      <p:sp>
        <p:nvSpPr>
          <p:cNvPr id="6" name="Slide Number Placeholder 5"/>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387365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DCD93180-B4C8-4105-BCB5-39BE0E11BD5F}" type="datetime1">
              <a:rPr lang="de-DE" smtClean="0"/>
              <a:t>17.12.2023</a:t>
            </a:fld>
            <a:endParaRPr lang="de-DE"/>
          </a:p>
        </p:txBody>
      </p:sp>
      <p:sp>
        <p:nvSpPr>
          <p:cNvPr id="5" name="Footer Placeholder 4"/>
          <p:cNvSpPr>
            <a:spLocks noGrp="1"/>
          </p:cNvSpPr>
          <p:nvPr>
            <p:ph type="ftr" sz="quarter" idx="11"/>
          </p:nvPr>
        </p:nvSpPr>
        <p:spPr/>
        <p:txBody>
          <a:bodyPr/>
          <a:lstStyle/>
          <a:p>
            <a:r>
              <a:rPr lang="de-DE"/>
              <a:t>Personalmanagement</a:t>
            </a:r>
          </a:p>
        </p:txBody>
      </p:sp>
      <p:sp>
        <p:nvSpPr>
          <p:cNvPr id="6" name="Slide Number Placeholder 5"/>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391242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4AA316F-38EF-48DF-835D-B7E145E692F8}" type="datetime1">
              <a:rPr lang="de-DE" smtClean="0"/>
              <a:t>17.12.2023</a:t>
            </a:fld>
            <a:endParaRPr lang="de-DE"/>
          </a:p>
        </p:txBody>
      </p:sp>
      <p:sp>
        <p:nvSpPr>
          <p:cNvPr id="5" name="Footer Placeholder 4"/>
          <p:cNvSpPr>
            <a:spLocks noGrp="1"/>
          </p:cNvSpPr>
          <p:nvPr>
            <p:ph type="ftr" sz="quarter" idx="11"/>
          </p:nvPr>
        </p:nvSpPr>
        <p:spPr/>
        <p:txBody>
          <a:bodyPr/>
          <a:lstStyle/>
          <a:p>
            <a:r>
              <a:rPr lang="de-DE"/>
              <a:t>Personalmanagement</a:t>
            </a:r>
          </a:p>
        </p:txBody>
      </p:sp>
      <p:sp>
        <p:nvSpPr>
          <p:cNvPr id="6" name="Slide Number Placeholder 5"/>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40025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C5757E31-1797-4BC1-8487-C574F64E82F3}" type="datetime1">
              <a:rPr lang="de-DE" smtClean="0"/>
              <a:t>17.12.2023</a:t>
            </a:fld>
            <a:endParaRPr lang="de-DE"/>
          </a:p>
        </p:txBody>
      </p:sp>
      <p:sp>
        <p:nvSpPr>
          <p:cNvPr id="5" name="Footer Placeholder 4"/>
          <p:cNvSpPr>
            <a:spLocks noGrp="1"/>
          </p:cNvSpPr>
          <p:nvPr>
            <p:ph type="ftr" sz="quarter" idx="11"/>
          </p:nvPr>
        </p:nvSpPr>
        <p:spPr/>
        <p:txBody>
          <a:bodyPr/>
          <a:lstStyle/>
          <a:p>
            <a:r>
              <a:rPr lang="de-DE"/>
              <a:t>Personalmanagement</a:t>
            </a:r>
          </a:p>
        </p:txBody>
      </p:sp>
      <p:sp>
        <p:nvSpPr>
          <p:cNvPr id="6" name="Slide Number Placeholder 5"/>
          <p:cNvSpPr>
            <a:spLocks noGrp="1"/>
          </p:cNvSpPr>
          <p:nvPr>
            <p:ph type="sldNum" sz="quarter" idx="12"/>
          </p:nvPr>
        </p:nvSpPr>
        <p:spPr/>
        <p:txBody>
          <a:bodyPr/>
          <a:lstStyle/>
          <a:p>
            <a:fld id="{FE677D2E-6BD9-4F1E-A85C-910D5B5BB374}"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5072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A864152-A5F5-43A9-91B9-F8AE551A3C91}" type="datetime1">
              <a:rPr lang="de-DE" smtClean="0"/>
              <a:t>17.12.2023</a:t>
            </a:fld>
            <a:endParaRPr lang="de-DE"/>
          </a:p>
        </p:txBody>
      </p:sp>
      <p:sp>
        <p:nvSpPr>
          <p:cNvPr id="6" name="Footer Placeholder 5"/>
          <p:cNvSpPr>
            <a:spLocks noGrp="1"/>
          </p:cNvSpPr>
          <p:nvPr>
            <p:ph type="ftr" sz="quarter" idx="11"/>
          </p:nvPr>
        </p:nvSpPr>
        <p:spPr/>
        <p:txBody>
          <a:bodyPr/>
          <a:lstStyle/>
          <a:p>
            <a:r>
              <a:rPr lang="de-DE"/>
              <a:t>Personalmanagement</a:t>
            </a:r>
          </a:p>
        </p:txBody>
      </p:sp>
      <p:sp>
        <p:nvSpPr>
          <p:cNvPr id="7" name="Slide Number Placeholder 6"/>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328949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1097280" y="2582335"/>
            <a:ext cx="4937760" cy="32867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217920" y="2582334"/>
            <a:ext cx="4937760" cy="32867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450D8FB-E0F7-4289-A031-590DB139EFBB}" type="datetime1">
              <a:rPr lang="de-DE" smtClean="0"/>
              <a:t>17.12.2023</a:t>
            </a:fld>
            <a:endParaRPr lang="de-DE"/>
          </a:p>
        </p:txBody>
      </p:sp>
      <p:sp>
        <p:nvSpPr>
          <p:cNvPr id="8" name="Footer Placeholder 7"/>
          <p:cNvSpPr>
            <a:spLocks noGrp="1"/>
          </p:cNvSpPr>
          <p:nvPr>
            <p:ph type="ftr" sz="quarter" idx="11"/>
          </p:nvPr>
        </p:nvSpPr>
        <p:spPr/>
        <p:txBody>
          <a:bodyPr/>
          <a:lstStyle/>
          <a:p>
            <a:r>
              <a:rPr lang="de-DE"/>
              <a:t>Personalmanagement</a:t>
            </a:r>
          </a:p>
        </p:txBody>
      </p:sp>
      <p:sp>
        <p:nvSpPr>
          <p:cNvPr id="9" name="Slide Number Placeholder 8"/>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3596767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98AA480B-9A30-4DA7-AAB9-D52C05B632CE}" type="datetime1">
              <a:rPr lang="de-DE" smtClean="0"/>
              <a:t>17.12.2023</a:t>
            </a:fld>
            <a:endParaRPr lang="de-DE"/>
          </a:p>
        </p:txBody>
      </p:sp>
      <p:sp>
        <p:nvSpPr>
          <p:cNvPr id="4" name="Footer Placeholder 3"/>
          <p:cNvSpPr>
            <a:spLocks noGrp="1"/>
          </p:cNvSpPr>
          <p:nvPr>
            <p:ph type="ftr" sz="quarter" idx="11"/>
          </p:nvPr>
        </p:nvSpPr>
        <p:spPr/>
        <p:txBody>
          <a:bodyPr/>
          <a:lstStyle/>
          <a:p>
            <a:r>
              <a:rPr lang="de-DE"/>
              <a:t>Personalmanagement</a:t>
            </a:r>
          </a:p>
        </p:txBody>
      </p:sp>
      <p:sp>
        <p:nvSpPr>
          <p:cNvPr id="5" name="Slide Number Placeholder 4"/>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2760978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46E279-838A-4722-AA07-504B92678AE1}" type="datetime1">
              <a:rPr lang="de-DE" smtClean="0"/>
              <a:t>17.12.2023</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r>
              <a:rPr lang="de-DE"/>
              <a:t>Personalmanagement</a:t>
            </a:r>
          </a:p>
        </p:txBody>
      </p:sp>
      <p:sp>
        <p:nvSpPr>
          <p:cNvPr id="9" name="Slide Number Placeholder 8"/>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677759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2B32B3F-0856-4605-8A33-A5AFA014B890}" type="datetime1">
              <a:rPr lang="de-DE" smtClean="0"/>
              <a:t>17.12.2023</a:t>
            </a:fld>
            <a:endParaRPr lang="de-D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de-DE"/>
              <a:t>Personalmanagement</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E677D2E-6BD9-4F1E-A85C-910D5B5BB374}" type="slidenum">
              <a:rPr lang="de-DE" smtClean="0"/>
              <a:t>‹Nr.›</a:t>
            </a:fld>
            <a:endParaRPr lang="de-DE"/>
          </a:p>
        </p:txBody>
      </p:sp>
    </p:spTree>
    <p:extLst>
      <p:ext uri="{BB962C8B-B14F-4D97-AF65-F5344CB8AC3E}">
        <p14:creationId xmlns:p14="http://schemas.microsoft.com/office/powerpoint/2010/main" val="721349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788293D7-E444-4A43-8007-3B0E2DC17CDC}" type="datetime1">
              <a:rPr lang="de-DE" smtClean="0"/>
              <a:t>17.12.2023</a:t>
            </a:fld>
            <a:endParaRPr lang="de-DE"/>
          </a:p>
        </p:txBody>
      </p:sp>
      <p:sp>
        <p:nvSpPr>
          <p:cNvPr id="6" name="Footer Placeholder 5"/>
          <p:cNvSpPr>
            <a:spLocks noGrp="1"/>
          </p:cNvSpPr>
          <p:nvPr>
            <p:ph type="ftr" sz="quarter" idx="11"/>
          </p:nvPr>
        </p:nvSpPr>
        <p:spPr/>
        <p:txBody>
          <a:bodyPr/>
          <a:lstStyle/>
          <a:p>
            <a:r>
              <a:rPr lang="en-US"/>
              <a:t>Personalmanagement</a:t>
            </a:r>
            <a:endParaRPr lang="en-US" dirty="0"/>
          </a:p>
        </p:txBody>
      </p:sp>
      <p:sp>
        <p:nvSpPr>
          <p:cNvPr id="7" name="Slide Number Placeholder 6"/>
          <p:cNvSpPr>
            <a:spLocks noGrp="1"/>
          </p:cNvSpPr>
          <p:nvPr>
            <p:ph type="sldNum" sz="quarter" idx="12"/>
          </p:nvPr>
        </p:nvSpPr>
        <p:spPr/>
        <p:txBody>
          <a:bodyPr/>
          <a:lstStyle/>
          <a:p>
            <a:fld id="{FE677D2E-6BD9-4F1E-A85C-910D5B5BB374}" type="slidenum">
              <a:rPr lang="de-DE" smtClean="0"/>
              <a:t>‹Nr.›</a:t>
            </a:fld>
            <a:endParaRPr lang="de-DE"/>
          </a:p>
        </p:txBody>
      </p:sp>
    </p:spTree>
    <p:extLst>
      <p:ext uri="{BB962C8B-B14F-4D97-AF65-F5344CB8AC3E}">
        <p14:creationId xmlns:p14="http://schemas.microsoft.com/office/powerpoint/2010/main" val="4222926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F6D99DB-2438-41AA-8DC7-8E88481CDCFE}" type="datetime1">
              <a:rPr lang="de-DE" smtClean="0"/>
              <a:t>17.12.2023</a:t>
            </a:fld>
            <a:endParaRPr lang="de-D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de-DE"/>
              <a:t>Personalmanagement</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E677D2E-6BD9-4F1E-A85C-910D5B5BB374}" type="slidenum">
              <a:rPr lang="de-DE" smtClean="0"/>
              <a:t>‹Nr.›</a:t>
            </a:fld>
            <a:endParaRPr lang="de-D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1613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ctr"/>
            <a:br>
              <a:rPr lang="de-DE" dirty="0"/>
            </a:br>
            <a:endParaRPr lang="de-DE" sz="1600" dirty="0"/>
          </a:p>
        </p:txBody>
      </p:sp>
      <p:sp>
        <p:nvSpPr>
          <p:cNvPr id="5" name="Inhaltsplatzhalter 4"/>
          <p:cNvSpPr>
            <a:spLocks noGrp="1"/>
          </p:cNvSpPr>
          <p:nvPr>
            <p:ph idx="1"/>
          </p:nvPr>
        </p:nvSpPr>
        <p:spPr/>
        <p:txBody>
          <a:bodyPr/>
          <a:lstStyle/>
          <a:p>
            <a:pPr algn="ctr"/>
            <a:endParaRPr lang="de-DE" dirty="0"/>
          </a:p>
          <a:p>
            <a:pPr algn="ctr"/>
            <a:endParaRPr lang="de-DE" dirty="0"/>
          </a:p>
          <a:p>
            <a:pPr algn="ctr"/>
            <a:endParaRPr lang="de-DE" dirty="0"/>
          </a:p>
          <a:p>
            <a:pPr algn="ctr"/>
            <a:endParaRPr lang="de-DE" dirty="0"/>
          </a:p>
          <a:p>
            <a:pPr algn="ctr"/>
            <a:endParaRPr lang="de-DE" dirty="0"/>
          </a:p>
          <a:p>
            <a:pPr algn="ctr"/>
            <a:r>
              <a:rPr lang="de-DE" dirty="0"/>
              <a:t>Personalentwicklung</a:t>
            </a:r>
          </a:p>
          <a:p>
            <a:endParaRPr lang="de-DE" dirty="0"/>
          </a:p>
          <a:p>
            <a:r>
              <a:rPr lang="de-DE" dirty="0"/>
              <a:t>			</a:t>
            </a:r>
          </a:p>
        </p:txBody>
      </p:sp>
      <p:sp>
        <p:nvSpPr>
          <p:cNvPr id="9" name="Fußzeilenplatzhalter 8"/>
          <p:cNvSpPr>
            <a:spLocks noGrp="1"/>
          </p:cNvSpPr>
          <p:nvPr>
            <p:ph type="ftr" sz="quarter" idx="11"/>
          </p:nvPr>
        </p:nvSpPr>
        <p:spPr/>
        <p:txBody>
          <a:bodyPr/>
          <a:lstStyle/>
          <a:p>
            <a:r>
              <a:rPr lang="de-DE" dirty="0"/>
              <a:t>Management im Housekeeping</a:t>
            </a:r>
          </a:p>
        </p:txBody>
      </p:sp>
      <p:sp>
        <p:nvSpPr>
          <p:cNvPr id="3" name="Rechteck 2"/>
          <p:cNvSpPr/>
          <p:nvPr/>
        </p:nvSpPr>
        <p:spPr>
          <a:xfrm>
            <a:off x="2864892" y="2967335"/>
            <a:ext cx="6462218" cy="923330"/>
          </a:xfrm>
          <a:prstGeom prst="rect">
            <a:avLst/>
          </a:prstGeom>
          <a:noFill/>
        </p:spPr>
        <p:txBody>
          <a:bodyPr wrap="none" lIns="91440" tIns="45720" rIns="91440" bIns="45720">
            <a:spAutoFit/>
          </a:bodyPr>
          <a:lstStyle/>
          <a:p>
            <a:pPr algn="ctr"/>
            <a:r>
              <a:rPr lang="de-DE" sz="5400" b="1" dirty="0">
                <a:ln w="22225">
                  <a:solidFill>
                    <a:schemeClr val="accent2"/>
                  </a:solidFill>
                  <a:prstDash val="solid"/>
                </a:ln>
                <a:solidFill>
                  <a:schemeClr val="accent2">
                    <a:lumMod val="40000"/>
                    <a:lumOff val="60000"/>
                  </a:schemeClr>
                </a:solidFill>
              </a:rPr>
              <a:t>Personalmanagement</a:t>
            </a:r>
            <a:endParaRPr lang="de-DE"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261408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1097280" y="373208"/>
            <a:ext cx="10058400" cy="1450757"/>
          </a:xfrm>
        </p:spPr>
        <p:txBody>
          <a:bodyPr/>
          <a:lstStyle/>
          <a:p>
            <a:pPr algn="ctr"/>
            <a:r>
              <a:rPr lang="de-DE" dirty="0"/>
              <a:t>Personalentwicklung</a:t>
            </a:r>
            <a:br>
              <a:rPr lang="de-DE" dirty="0"/>
            </a:br>
            <a:r>
              <a:rPr lang="de-DE" sz="1600" dirty="0"/>
              <a:t>Definition</a:t>
            </a:r>
          </a:p>
        </p:txBody>
      </p:sp>
      <p:sp>
        <p:nvSpPr>
          <p:cNvPr id="9" name="Fußzeilenplatzhalter 8"/>
          <p:cNvSpPr>
            <a:spLocks noGrp="1"/>
          </p:cNvSpPr>
          <p:nvPr>
            <p:ph type="ftr" sz="quarter" idx="11"/>
          </p:nvPr>
        </p:nvSpPr>
        <p:spPr/>
        <p:txBody>
          <a:bodyPr/>
          <a:lstStyle/>
          <a:p>
            <a:r>
              <a:rPr lang="de-DE" dirty="0"/>
              <a:t>Management im Housekeeping</a:t>
            </a:r>
          </a:p>
        </p:txBody>
      </p:sp>
      <p:sp>
        <p:nvSpPr>
          <p:cNvPr id="10" name="Inhaltsplatzhalter 4"/>
          <p:cNvSpPr txBox="1">
            <a:spLocks/>
          </p:cNvSpPr>
          <p:nvPr/>
        </p:nvSpPr>
        <p:spPr>
          <a:xfrm>
            <a:off x="1143335" y="1823965"/>
            <a:ext cx="9977511" cy="4023359"/>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de-DE" b="1" u="sng" dirty="0"/>
              <a:t>1. Definition</a:t>
            </a:r>
            <a:endParaRPr lang="de-DE" dirty="0"/>
          </a:p>
          <a:p>
            <a:pPr marL="0" indent="0" algn="ctr">
              <a:buNone/>
            </a:pPr>
            <a:r>
              <a:rPr lang="de-DE" dirty="0"/>
              <a:t>Personalentwicklung ( bzw. synonym dazu Personalqualifizierung) erstreckt sich auf drei Hauptarten:</a:t>
            </a:r>
          </a:p>
          <a:p>
            <a:pPr algn="ctr">
              <a:buFont typeface="Arial" panose="020B0604020202020204" pitchFamily="34" charset="0"/>
              <a:buChar char="•"/>
            </a:pPr>
            <a:r>
              <a:rPr lang="de-DE" dirty="0"/>
              <a:t> Ausbildung</a:t>
            </a:r>
          </a:p>
          <a:p>
            <a:pPr algn="ctr">
              <a:buFont typeface="Arial" panose="020B0604020202020204" pitchFamily="34" charset="0"/>
              <a:buChar char="•"/>
            </a:pPr>
            <a:r>
              <a:rPr lang="de-DE" dirty="0"/>
              <a:t>Fortbildung</a:t>
            </a:r>
          </a:p>
          <a:p>
            <a:pPr algn="ctr">
              <a:buFont typeface="Arial" panose="020B0604020202020204" pitchFamily="34" charset="0"/>
              <a:buChar char="•"/>
            </a:pPr>
            <a:r>
              <a:rPr lang="de-DE" dirty="0"/>
              <a:t>Weiterbildung</a:t>
            </a:r>
          </a:p>
          <a:p>
            <a:pPr marL="0" indent="0">
              <a:buNone/>
            </a:pPr>
            <a:r>
              <a:rPr lang="de-DE" b="1" u="sng" dirty="0"/>
              <a:t>Ziel:</a:t>
            </a:r>
          </a:p>
          <a:p>
            <a:pPr marL="0" indent="0">
              <a:buNone/>
            </a:pPr>
            <a:r>
              <a:rPr lang="de-DE" b="1" dirty="0"/>
              <a:t>Weichen Personalbestand und Personalbedarf in qualitativer Hinsicht voneinander ab, dann:</a:t>
            </a:r>
          </a:p>
          <a:p>
            <a:pPr marL="0" indent="0">
              <a:buNone/>
            </a:pPr>
            <a:r>
              <a:rPr lang="de-DE" b="1" dirty="0"/>
              <a:t>	</a:t>
            </a:r>
            <a:r>
              <a:rPr lang="de-DE" sz="3200" b="1" dirty="0">
                <a:solidFill>
                  <a:srgbClr val="00B050"/>
                </a:solidFill>
              </a:rPr>
              <a:t>Personalentwicklung</a:t>
            </a:r>
          </a:p>
          <a:p>
            <a:pPr marL="0" indent="0">
              <a:buNone/>
            </a:pPr>
            <a:r>
              <a:rPr lang="de-DE" b="1" dirty="0"/>
              <a:t>Also die Anpassung von Fähigkeitsprofil und Anforderungsprofil.</a:t>
            </a:r>
          </a:p>
          <a:p>
            <a:pPr marL="0" indent="0">
              <a:buNone/>
            </a:pPr>
            <a:endParaRPr lang="de-DE" dirty="0"/>
          </a:p>
          <a:p>
            <a:pPr marL="0" indent="0">
              <a:buNone/>
            </a:pPr>
            <a:endParaRPr lang="de-DE" dirty="0"/>
          </a:p>
          <a:p>
            <a:pPr marL="0" indent="0">
              <a:buNone/>
            </a:pPr>
            <a:endParaRPr lang="de-DE" dirty="0"/>
          </a:p>
        </p:txBody>
      </p:sp>
      <p:sp>
        <p:nvSpPr>
          <p:cNvPr id="2" name="Pfeil: nach rechts 1">
            <a:extLst>
              <a:ext uri="{FF2B5EF4-FFF2-40B4-BE49-F238E27FC236}">
                <a16:creationId xmlns:a16="http://schemas.microsoft.com/office/drawing/2014/main" id="{774A2005-0B19-4050-AC8E-F84974D5F10C}"/>
              </a:ext>
            </a:extLst>
          </p:cNvPr>
          <p:cNvSpPr/>
          <p:nvPr/>
        </p:nvSpPr>
        <p:spPr>
          <a:xfrm>
            <a:off x="1300480" y="4683760"/>
            <a:ext cx="660400" cy="386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68649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740FBBEE-4C70-4FB3-97ED-72F1F86859AC}"/>
              </a:ext>
            </a:extLst>
          </p:cNvPr>
          <p:cNvSpPr>
            <a:spLocks noGrp="1"/>
          </p:cNvSpPr>
          <p:nvPr>
            <p:ph type="title"/>
          </p:nvPr>
        </p:nvSpPr>
        <p:spPr>
          <a:xfrm>
            <a:off x="1097280" y="263527"/>
            <a:ext cx="10058400" cy="1450757"/>
          </a:xfrm>
        </p:spPr>
        <p:txBody>
          <a:bodyPr/>
          <a:lstStyle/>
          <a:p>
            <a:pPr algn="ctr"/>
            <a:r>
              <a:rPr lang="de-DE" dirty="0"/>
              <a:t>Personalentwicklung</a:t>
            </a:r>
            <a:br>
              <a:rPr lang="de-DE" dirty="0"/>
            </a:br>
            <a:r>
              <a:rPr lang="de-DE" sz="1600" dirty="0"/>
              <a:t>Systematik</a:t>
            </a:r>
            <a:endParaRPr lang="de-DE" dirty="0"/>
          </a:p>
        </p:txBody>
      </p:sp>
      <p:sp>
        <p:nvSpPr>
          <p:cNvPr id="8" name="Inhaltsplatzhalter 7">
            <a:extLst>
              <a:ext uri="{FF2B5EF4-FFF2-40B4-BE49-F238E27FC236}">
                <a16:creationId xmlns:a16="http://schemas.microsoft.com/office/drawing/2014/main" id="{D99A8026-C848-4A49-9686-2F6991D3169E}"/>
              </a:ext>
            </a:extLst>
          </p:cNvPr>
          <p:cNvSpPr>
            <a:spLocks noGrp="1"/>
          </p:cNvSpPr>
          <p:nvPr>
            <p:ph idx="1"/>
          </p:nvPr>
        </p:nvSpPr>
        <p:spPr>
          <a:xfrm>
            <a:off x="1097280" y="1845734"/>
            <a:ext cx="10058400" cy="4301066"/>
          </a:xfrm>
        </p:spPr>
        <p:txBody>
          <a:bodyPr/>
          <a:lstStyle/>
          <a:p>
            <a:endParaRPr lang="de-DE" dirty="0"/>
          </a:p>
          <a:p>
            <a:pPr marL="0" indent="0">
              <a:buNone/>
            </a:pPr>
            <a:endParaRPr lang="de-DE" dirty="0"/>
          </a:p>
          <a:p>
            <a:pPr marL="0" indent="0">
              <a:buNone/>
            </a:pPr>
            <a:r>
              <a:rPr lang="de-DE" dirty="0"/>
              <a:t>Eine Personalentwicklungsstrategie muss klar Stellung zu den folgenden fünf Fragen beziehen:</a:t>
            </a:r>
          </a:p>
          <a:p>
            <a:pPr marL="0" indent="0">
              <a:buNone/>
            </a:pPr>
            <a:endParaRPr lang="de-DE" dirty="0"/>
          </a:p>
          <a:p>
            <a:pPr>
              <a:buFont typeface="Wingdings" panose="05000000000000000000" pitchFamily="2" charset="2"/>
              <a:buChar char="§"/>
            </a:pPr>
            <a:r>
              <a:rPr lang="de-DE" dirty="0"/>
              <a:t> Warum soll Personalentwicklung durchgeführt werden?</a:t>
            </a:r>
          </a:p>
          <a:p>
            <a:pPr>
              <a:buFont typeface="Wingdings" panose="05000000000000000000" pitchFamily="2" charset="2"/>
              <a:buChar char="§"/>
            </a:pPr>
            <a:r>
              <a:rPr lang="de-DE" dirty="0"/>
              <a:t> Was soll an Personalentwicklung durchgeführt werden?</a:t>
            </a:r>
          </a:p>
          <a:p>
            <a:pPr>
              <a:buFont typeface="Wingdings" panose="05000000000000000000" pitchFamily="2" charset="2"/>
              <a:buChar char="§"/>
            </a:pPr>
            <a:r>
              <a:rPr lang="de-DE" dirty="0"/>
              <a:t> Wie soll Personalentwicklung durchgeführt werden?</a:t>
            </a:r>
          </a:p>
          <a:p>
            <a:pPr>
              <a:buFont typeface="Wingdings" panose="05000000000000000000" pitchFamily="2" charset="2"/>
              <a:buChar char="§"/>
            </a:pPr>
            <a:r>
              <a:rPr lang="de-DE" dirty="0"/>
              <a:t> Wer soll die Personalentwicklung durchgeführt?</a:t>
            </a:r>
          </a:p>
          <a:p>
            <a:pPr>
              <a:buFont typeface="Wingdings" panose="05000000000000000000" pitchFamily="2" charset="2"/>
              <a:buChar char="§"/>
            </a:pPr>
            <a:r>
              <a:rPr lang="de-DE" dirty="0"/>
              <a:t> Wer ist dafür verantwortlich?</a:t>
            </a:r>
          </a:p>
        </p:txBody>
      </p:sp>
      <p:sp>
        <p:nvSpPr>
          <p:cNvPr id="5" name="Fußzeilenplatzhalter 4">
            <a:extLst>
              <a:ext uri="{FF2B5EF4-FFF2-40B4-BE49-F238E27FC236}">
                <a16:creationId xmlns:a16="http://schemas.microsoft.com/office/drawing/2014/main" id="{D8867E93-A940-4E69-AE06-6CF1A3CD4AE3}"/>
              </a:ext>
            </a:extLst>
          </p:cNvPr>
          <p:cNvSpPr>
            <a:spLocks noGrp="1"/>
          </p:cNvSpPr>
          <p:nvPr>
            <p:ph type="ftr" sz="quarter" idx="11"/>
          </p:nvPr>
        </p:nvSpPr>
        <p:spPr/>
        <p:txBody>
          <a:bodyPr/>
          <a:lstStyle/>
          <a:p>
            <a:r>
              <a:rPr lang="de-DE" dirty="0"/>
              <a:t>Management im Housekeeping</a:t>
            </a:r>
          </a:p>
        </p:txBody>
      </p:sp>
      <p:sp>
        <p:nvSpPr>
          <p:cNvPr id="7" name="Textplatzhalter 6">
            <a:extLst>
              <a:ext uri="{FF2B5EF4-FFF2-40B4-BE49-F238E27FC236}">
                <a16:creationId xmlns:a16="http://schemas.microsoft.com/office/drawing/2014/main" id="{04000DEB-AC53-4E2C-971A-13BEB2FD4201}"/>
              </a:ext>
            </a:extLst>
          </p:cNvPr>
          <p:cNvSpPr>
            <a:spLocks noGrp="1"/>
          </p:cNvSpPr>
          <p:nvPr>
            <p:ph type="body" idx="4294967295"/>
          </p:nvPr>
        </p:nvSpPr>
        <p:spPr>
          <a:xfrm>
            <a:off x="1187767" y="1845734"/>
            <a:ext cx="4938713" cy="736600"/>
          </a:xfrm>
        </p:spPr>
        <p:txBody>
          <a:bodyPr/>
          <a:lstStyle/>
          <a:p>
            <a:r>
              <a:rPr lang="de-DE" b="1" dirty="0"/>
              <a:t>1.1 Systematik</a:t>
            </a:r>
          </a:p>
        </p:txBody>
      </p:sp>
    </p:spTree>
    <p:extLst>
      <p:ext uri="{BB962C8B-B14F-4D97-AF65-F5344CB8AC3E}">
        <p14:creationId xmlns:p14="http://schemas.microsoft.com/office/powerpoint/2010/main" val="33367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740FBBEE-4C70-4FB3-97ED-72F1F86859AC}"/>
              </a:ext>
            </a:extLst>
          </p:cNvPr>
          <p:cNvSpPr>
            <a:spLocks noGrp="1"/>
          </p:cNvSpPr>
          <p:nvPr>
            <p:ph type="title"/>
          </p:nvPr>
        </p:nvSpPr>
        <p:spPr/>
        <p:txBody>
          <a:bodyPr/>
          <a:lstStyle/>
          <a:p>
            <a:pPr algn="ctr"/>
            <a:r>
              <a:rPr lang="de-DE" dirty="0"/>
              <a:t>Personalentwicklung</a:t>
            </a:r>
            <a:br>
              <a:rPr lang="de-DE" dirty="0"/>
            </a:br>
            <a:r>
              <a:rPr lang="de-DE" sz="1600" dirty="0"/>
              <a:t>Entwicklungsarten</a:t>
            </a:r>
            <a:endParaRPr lang="de-DE" dirty="0"/>
          </a:p>
        </p:txBody>
      </p:sp>
      <p:sp>
        <p:nvSpPr>
          <p:cNvPr id="7" name="Textplatzhalter 6">
            <a:extLst>
              <a:ext uri="{FF2B5EF4-FFF2-40B4-BE49-F238E27FC236}">
                <a16:creationId xmlns:a16="http://schemas.microsoft.com/office/drawing/2014/main" id="{04000DEB-AC53-4E2C-971A-13BEB2FD4201}"/>
              </a:ext>
            </a:extLst>
          </p:cNvPr>
          <p:cNvSpPr>
            <a:spLocks noGrp="1"/>
          </p:cNvSpPr>
          <p:nvPr>
            <p:ph type="body" idx="1"/>
          </p:nvPr>
        </p:nvSpPr>
        <p:spPr/>
        <p:txBody>
          <a:bodyPr/>
          <a:lstStyle/>
          <a:p>
            <a:r>
              <a:rPr lang="de-DE" b="1" dirty="0"/>
              <a:t>2 Entwicklungsarten</a:t>
            </a:r>
          </a:p>
        </p:txBody>
      </p:sp>
      <p:sp>
        <p:nvSpPr>
          <p:cNvPr id="8" name="Inhaltsplatzhalter 7">
            <a:extLst>
              <a:ext uri="{FF2B5EF4-FFF2-40B4-BE49-F238E27FC236}">
                <a16:creationId xmlns:a16="http://schemas.microsoft.com/office/drawing/2014/main" id="{D99A8026-C848-4A49-9686-2F6991D3169E}"/>
              </a:ext>
            </a:extLst>
          </p:cNvPr>
          <p:cNvSpPr>
            <a:spLocks noGrp="1"/>
          </p:cNvSpPr>
          <p:nvPr>
            <p:ph sz="half" idx="2"/>
          </p:nvPr>
        </p:nvSpPr>
        <p:spPr/>
        <p:txBody>
          <a:bodyPr>
            <a:normAutofit/>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endParaRPr lang="de-DE" dirty="0"/>
          </a:p>
        </p:txBody>
      </p:sp>
      <p:sp>
        <p:nvSpPr>
          <p:cNvPr id="10" name="Inhaltsplatzhalter 9">
            <a:extLst>
              <a:ext uri="{FF2B5EF4-FFF2-40B4-BE49-F238E27FC236}">
                <a16:creationId xmlns:a16="http://schemas.microsoft.com/office/drawing/2014/main" id="{6ACE4F17-7673-409B-8457-51B30D2952AB}"/>
              </a:ext>
            </a:extLst>
          </p:cNvPr>
          <p:cNvSpPr>
            <a:spLocks noGrp="1"/>
          </p:cNvSpPr>
          <p:nvPr>
            <p:ph sz="quarter" idx="4"/>
          </p:nvPr>
        </p:nvSpPr>
        <p:spPr>
          <a:xfrm>
            <a:off x="5506720" y="2582334"/>
            <a:ext cx="5648960" cy="3286760"/>
          </a:xfrm>
        </p:spPr>
        <p:txBody>
          <a:bodyPr>
            <a:normAutofit/>
          </a:bodyPr>
          <a:lstStyle/>
          <a:p>
            <a:pPr marL="0" indent="0">
              <a:buNone/>
            </a:pPr>
            <a:endParaRPr lang="de-DE" dirty="0"/>
          </a:p>
          <a:p>
            <a:pPr marL="0" indent="0">
              <a:buNone/>
            </a:pPr>
            <a:r>
              <a:rPr lang="de-DE" b="1" dirty="0"/>
              <a:t>Ausbildung</a:t>
            </a:r>
            <a:r>
              <a:rPr lang="de-DE" dirty="0"/>
              <a:t>		Berufsausbildung, Studium </a:t>
            </a:r>
          </a:p>
          <a:p>
            <a:pPr marL="0" indent="0">
              <a:buNone/>
            </a:pPr>
            <a:endParaRPr lang="de-DE" dirty="0"/>
          </a:p>
          <a:p>
            <a:pPr marL="0" indent="0">
              <a:buNone/>
            </a:pPr>
            <a:r>
              <a:rPr lang="de-DE" b="1" dirty="0"/>
              <a:t>Fortbildung</a:t>
            </a:r>
            <a:r>
              <a:rPr lang="de-DE" dirty="0"/>
              <a:t>		aufbauend auf die 				Berufsausbildung z.B. 				Meister, 	Techniker, 				Spezialisierung</a:t>
            </a:r>
          </a:p>
          <a:p>
            <a:pPr marL="0" indent="0">
              <a:buNone/>
            </a:pPr>
            <a:r>
              <a:rPr lang="de-DE" b="1" dirty="0"/>
              <a:t>Umqualifizierung</a:t>
            </a:r>
            <a:r>
              <a:rPr lang="de-DE" dirty="0"/>
              <a:t>	          	für neu Tätigkeitsfelder 		           		qualifizieren</a:t>
            </a:r>
          </a:p>
        </p:txBody>
      </p:sp>
      <p:sp>
        <p:nvSpPr>
          <p:cNvPr id="5" name="Fußzeilenplatzhalter 4">
            <a:extLst>
              <a:ext uri="{FF2B5EF4-FFF2-40B4-BE49-F238E27FC236}">
                <a16:creationId xmlns:a16="http://schemas.microsoft.com/office/drawing/2014/main" id="{D8867E93-A940-4E69-AE06-6CF1A3CD4AE3}"/>
              </a:ext>
            </a:extLst>
          </p:cNvPr>
          <p:cNvSpPr>
            <a:spLocks noGrp="1"/>
          </p:cNvSpPr>
          <p:nvPr>
            <p:ph type="ftr" sz="quarter" idx="11"/>
          </p:nvPr>
        </p:nvSpPr>
        <p:spPr/>
        <p:txBody>
          <a:bodyPr/>
          <a:lstStyle/>
          <a:p>
            <a:r>
              <a:rPr lang="de-DE" dirty="0"/>
              <a:t>Management im Housekeeping</a:t>
            </a:r>
          </a:p>
        </p:txBody>
      </p:sp>
      <p:sp>
        <p:nvSpPr>
          <p:cNvPr id="9" name="Textplatzhalter 6">
            <a:extLst>
              <a:ext uri="{FF2B5EF4-FFF2-40B4-BE49-F238E27FC236}">
                <a16:creationId xmlns:a16="http://schemas.microsoft.com/office/drawing/2014/main" id="{8F49E717-55D4-4BA7-944D-6595A7E2EE7C}"/>
              </a:ext>
            </a:extLst>
          </p:cNvPr>
          <p:cNvSpPr txBox="1">
            <a:spLocks/>
          </p:cNvSpPr>
          <p:nvPr/>
        </p:nvSpPr>
        <p:spPr>
          <a:xfrm>
            <a:off x="5364480" y="1846052"/>
            <a:ext cx="4937760" cy="73628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000" b="0" kern="1200" cap="all"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2000" b="1"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800" b="1"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9pPr>
          </a:lstStyle>
          <a:p>
            <a:r>
              <a:rPr lang="de-DE" b="1" dirty="0"/>
              <a:t>Unterscheidung:</a:t>
            </a:r>
          </a:p>
        </p:txBody>
      </p:sp>
      <p:sp>
        <p:nvSpPr>
          <p:cNvPr id="2" name="Rechteck 1">
            <a:extLst>
              <a:ext uri="{FF2B5EF4-FFF2-40B4-BE49-F238E27FC236}">
                <a16:creationId xmlns:a16="http://schemas.microsoft.com/office/drawing/2014/main" id="{17B0B2A9-D005-46E7-ABE3-FAAD3BFF0EDE}"/>
              </a:ext>
            </a:extLst>
          </p:cNvPr>
          <p:cNvSpPr/>
          <p:nvPr/>
        </p:nvSpPr>
        <p:spPr>
          <a:xfrm>
            <a:off x="812800" y="3452241"/>
            <a:ext cx="4312585" cy="646331"/>
          </a:xfrm>
          <a:prstGeom prst="rect">
            <a:avLst/>
          </a:prstGeom>
          <a:noFill/>
        </p:spPr>
        <p:txBody>
          <a:bodyPr wrap="square" lIns="91440" tIns="45720" rIns="91440" bIns="45720">
            <a:spAutoFit/>
          </a:bodyPr>
          <a:lstStyle/>
          <a:p>
            <a:pPr algn="ctr"/>
            <a:r>
              <a:rPr lang="de-DE" sz="3600" b="1" cap="none" spc="0" dirty="0">
                <a:ln w="22225">
                  <a:solidFill>
                    <a:schemeClr val="accent2"/>
                  </a:solidFill>
                  <a:prstDash val="solid"/>
                </a:ln>
                <a:solidFill>
                  <a:schemeClr val="accent2">
                    <a:lumMod val="40000"/>
                    <a:lumOff val="60000"/>
                  </a:schemeClr>
                </a:solidFill>
                <a:effectLst/>
              </a:rPr>
              <a:t>Entwicklungsarten</a:t>
            </a:r>
          </a:p>
        </p:txBody>
      </p:sp>
      <p:sp>
        <p:nvSpPr>
          <p:cNvPr id="3" name="Geschweifte Klammer rechts 2">
            <a:extLst>
              <a:ext uri="{FF2B5EF4-FFF2-40B4-BE49-F238E27FC236}">
                <a16:creationId xmlns:a16="http://schemas.microsoft.com/office/drawing/2014/main" id="{E0AB6786-2D1F-49DD-A80A-6C7922EAAD20}"/>
              </a:ext>
            </a:extLst>
          </p:cNvPr>
          <p:cNvSpPr/>
          <p:nvPr/>
        </p:nvSpPr>
        <p:spPr>
          <a:xfrm>
            <a:off x="4825664" y="2666154"/>
            <a:ext cx="376255" cy="2686006"/>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b="1" dirty="0">
              <a:ln w="22225">
                <a:solidFill>
                  <a:schemeClr val="accent2"/>
                </a:solidFill>
                <a:prstDash val="solid"/>
              </a:ln>
              <a:solidFill>
                <a:schemeClr val="accent2">
                  <a:lumMod val="40000"/>
                  <a:lumOff val="60000"/>
                </a:schemeClr>
              </a:solidFill>
            </a:endParaRPr>
          </a:p>
        </p:txBody>
      </p:sp>
      <p:sp>
        <p:nvSpPr>
          <p:cNvPr id="4" name="Pfeil: nach rechts 3">
            <a:extLst>
              <a:ext uri="{FF2B5EF4-FFF2-40B4-BE49-F238E27FC236}">
                <a16:creationId xmlns:a16="http://schemas.microsoft.com/office/drawing/2014/main" id="{BD0B47A3-8290-4E54-BFEF-30BFB078EEE7}"/>
              </a:ext>
            </a:extLst>
          </p:cNvPr>
          <p:cNvSpPr/>
          <p:nvPr/>
        </p:nvSpPr>
        <p:spPr>
          <a:xfrm>
            <a:off x="7489941" y="2997199"/>
            <a:ext cx="505979" cy="4042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Pfeil: nach rechts 10">
            <a:extLst>
              <a:ext uri="{FF2B5EF4-FFF2-40B4-BE49-F238E27FC236}">
                <a16:creationId xmlns:a16="http://schemas.microsoft.com/office/drawing/2014/main" id="{EE1BF264-78DB-4F7B-A512-CF0874E74159}"/>
              </a:ext>
            </a:extLst>
          </p:cNvPr>
          <p:cNvSpPr/>
          <p:nvPr/>
        </p:nvSpPr>
        <p:spPr>
          <a:xfrm>
            <a:off x="7489941" y="3942079"/>
            <a:ext cx="505979" cy="4042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Pfeil: nach rechts 11">
            <a:extLst>
              <a:ext uri="{FF2B5EF4-FFF2-40B4-BE49-F238E27FC236}">
                <a16:creationId xmlns:a16="http://schemas.microsoft.com/office/drawing/2014/main" id="{12ED1C51-DC1C-44BF-803E-69895F1A4B24}"/>
              </a:ext>
            </a:extLst>
          </p:cNvPr>
          <p:cNvSpPr/>
          <p:nvPr/>
        </p:nvSpPr>
        <p:spPr>
          <a:xfrm>
            <a:off x="7489941" y="5201170"/>
            <a:ext cx="505979" cy="4042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93782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B9568C-3A0C-46BE-BDC0-681DB7AE6171}"/>
              </a:ext>
            </a:extLst>
          </p:cNvPr>
          <p:cNvSpPr>
            <a:spLocks noGrp="1"/>
          </p:cNvSpPr>
          <p:nvPr>
            <p:ph type="title"/>
          </p:nvPr>
        </p:nvSpPr>
        <p:spPr/>
        <p:txBody>
          <a:bodyPr/>
          <a:lstStyle/>
          <a:p>
            <a:pPr algn="ctr"/>
            <a: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Personalentwicklung</a:t>
            </a:r>
            <a:b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br>
            <a:r>
              <a:rPr lang="de-DE" sz="1600" dirty="0">
                <a:solidFill>
                  <a:prstClr val="black">
                    <a:lumMod val="75000"/>
                    <a:lumOff val="25000"/>
                  </a:prstClr>
                </a:solidFill>
                <a:latin typeface="Calibri Light" panose="020F0302020204030204"/>
              </a:rPr>
              <a:t>Ablauf</a:t>
            </a:r>
            <a:endParaRPr lang="de-DE" dirty="0"/>
          </a:p>
        </p:txBody>
      </p:sp>
      <p:sp>
        <p:nvSpPr>
          <p:cNvPr id="3" name="Textplatzhalter 2">
            <a:extLst>
              <a:ext uri="{FF2B5EF4-FFF2-40B4-BE49-F238E27FC236}">
                <a16:creationId xmlns:a16="http://schemas.microsoft.com/office/drawing/2014/main" id="{3FDA02B0-EBF7-4931-97ED-028815C3C202}"/>
              </a:ext>
            </a:extLst>
          </p:cNvPr>
          <p:cNvSpPr>
            <a:spLocks noGrp="1"/>
          </p:cNvSpPr>
          <p:nvPr>
            <p:ph type="body" idx="1"/>
          </p:nvPr>
        </p:nvSpPr>
        <p:spPr/>
        <p:txBody>
          <a:bodyPr/>
          <a:lstStyle/>
          <a:p>
            <a:r>
              <a:rPr lang="de-DE" b="1" dirty="0">
                <a:solidFill>
                  <a:srgbClr val="344068"/>
                </a:solidFill>
                <a:latin typeface="Calibri" panose="020F0502020204030204"/>
              </a:rPr>
              <a:t>3. Planung des Ablaufs</a:t>
            </a:r>
            <a:endParaRPr lang="de-DE" dirty="0"/>
          </a:p>
        </p:txBody>
      </p:sp>
      <p:sp>
        <p:nvSpPr>
          <p:cNvPr id="6" name="Inhaltsplatzhalter 5">
            <a:extLst>
              <a:ext uri="{FF2B5EF4-FFF2-40B4-BE49-F238E27FC236}">
                <a16:creationId xmlns:a16="http://schemas.microsoft.com/office/drawing/2014/main" id="{091B4115-B67C-49AA-9274-2877985A9965}"/>
              </a:ext>
            </a:extLst>
          </p:cNvPr>
          <p:cNvSpPr>
            <a:spLocks noGrp="1"/>
          </p:cNvSpPr>
          <p:nvPr>
            <p:ph sz="quarter" idx="4"/>
          </p:nvPr>
        </p:nvSpPr>
        <p:spPr/>
        <p:txBody>
          <a:bodyPr>
            <a:normAutofit fontScale="92500" lnSpcReduction="10000"/>
          </a:bodyPr>
          <a:lstStyle/>
          <a:p>
            <a:pPr>
              <a:buFont typeface="Wingdings" panose="05000000000000000000" pitchFamily="2" charset="2"/>
              <a:buChar char="Ø"/>
            </a:pPr>
            <a:r>
              <a:rPr lang="de-DE" dirty="0"/>
              <a:t> Wo steht das Hotel? Wo soll es hin?</a:t>
            </a:r>
          </a:p>
          <a:p>
            <a:pPr>
              <a:buFont typeface="Wingdings" panose="05000000000000000000" pitchFamily="2" charset="2"/>
              <a:buChar char="Ø"/>
            </a:pPr>
            <a:r>
              <a:rPr lang="de-DE" dirty="0"/>
              <a:t>  Habe ich die richtigen Mitarbeiter?</a:t>
            </a:r>
          </a:p>
          <a:p>
            <a:pPr>
              <a:buFont typeface="Wingdings" panose="05000000000000000000" pitchFamily="2" charset="2"/>
              <a:buChar char="Ø"/>
            </a:pPr>
            <a:r>
              <a:rPr lang="de-DE" dirty="0"/>
              <a:t> Was brauche ich hinsichtlich Quantität, Qualität und wann?</a:t>
            </a:r>
          </a:p>
          <a:p>
            <a:pPr>
              <a:buFont typeface="Wingdings" panose="05000000000000000000" pitchFamily="2" charset="2"/>
              <a:buChar char="Ø"/>
            </a:pPr>
            <a:r>
              <a:rPr lang="de-DE" dirty="0"/>
              <a:t> IST – Soll abzüglich Entwicklungspotenzial</a:t>
            </a:r>
          </a:p>
          <a:p>
            <a:pPr>
              <a:buFont typeface="Wingdings" panose="05000000000000000000" pitchFamily="2" charset="2"/>
              <a:buChar char="Ø"/>
            </a:pPr>
            <a:r>
              <a:rPr lang="de-DE" dirty="0"/>
              <a:t> zeitlich und finanziell</a:t>
            </a:r>
          </a:p>
          <a:p>
            <a:pPr>
              <a:buFont typeface="Wingdings" panose="05000000000000000000" pitchFamily="2" charset="2"/>
              <a:buChar char="Ø"/>
            </a:pPr>
            <a:r>
              <a:rPr lang="de-DE" dirty="0"/>
              <a:t> Welche Maßnahme deckt die Lücke?</a:t>
            </a:r>
          </a:p>
          <a:p>
            <a:pPr>
              <a:buFont typeface="Wingdings" panose="05000000000000000000" pitchFamily="2" charset="2"/>
              <a:buChar char="Ø"/>
            </a:pPr>
            <a:r>
              <a:rPr lang="de-DE" dirty="0"/>
              <a:t> In Abhängigkeit vom Potenzial, Deckungslücke und Ressourcen und Leistungsprofil</a:t>
            </a:r>
          </a:p>
        </p:txBody>
      </p:sp>
      <p:sp>
        <p:nvSpPr>
          <p:cNvPr id="7" name="Fußzeilenplatzhalter 6">
            <a:extLst>
              <a:ext uri="{FF2B5EF4-FFF2-40B4-BE49-F238E27FC236}">
                <a16:creationId xmlns:a16="http://schemas.microsoft.com/office/drawing/2014/main" id="{81AB440A-2A1E-4055-9D3A-542255C77229}"/>
              </a:ext>
            </a:extLst>
          </p:cNvPr>
          <p:cNvSpPr>
            <a:spLocks noGrp="1"/>
          </p:cNvSpPr>
          <p:nvPr>
            <p:ph type="ftr" sz="quarter" idx="11"/>
          </p:nvPr>
        </p:nvSpPr>
        <p:spPr/>
        <p:txBody>
          <a:bodyPr/>
          <a:lstStyle/>
          <a:p>
            <a:r>
              <a:rPr lang="de-DE" dirty="0"/>
              <a:t>Management im Housekeeping</a:t>
            </a:r>
          </a:p>
        </p:txBody>
      </p:sp>
      <p:sp>
        <p:nvSpPr>
          <p:cNvPr id="9" name="Inhaltsplatzhalter 8">
            <a:extLst>
              <a:ext uri="{FF2B5EF4-FFF2-40B4-BE49-F238E27FC236}">
                <a16:creationId xmlns:a16="http://schemas.microsoft.com/office/drawing/2014/main" id="{2BEAE4C5-81F8-4710-B683-5CEDE27C0204}"/>
              </a:ext>
            </a:extLst>
          </p:cNvPr>
          <p:cNvSpPr>
            <a:spLocks noGrp="1"/>
          </p:cNvSpPr>
          <p:nvPr>
            <p:ph sz="half" idx="2"/>
          </p:nvPr>
        </p:nvSpPr>
        <p:spPr/>
        <p:txBody>
          <a:bodyPr>
            <a:normAutofit fontScale="92500" lnSpcReduction="10000"/>
          </a:bodyPr>
          <a:lstStyle/>
          <a:p>
            <a:pPr marL="457200" indent="-457200">
              <a:buFont typeface="+mj-lt"/>
              <a:buAutoNum type="arabicPeriod"/>
            </a:pPr>
            <a:r>
              <a:rPr lang="de-DE" dirty="0"/>
              <a:t>Unternehmensziel/-situation feststellen</a:t>
            </a:r>
          </a:p>
          <a:p>
            <a:pPr marL="457200" indent="-457200">
              <a:buFont typeface="+mj-lt"/>
              <a:buAutoNum type="arabicPeriod"/>
            </a:pPr>
            <a:r>
              <a:rPr lang="de-DE" dirty="0"/>
              <a:t>Personalbestandsanalyse</a:t>
            </a:r>
          </a:p>
          <a:p>
            <a:pPr marL="457200" indent="-457200">
              <a:buFont typeface="+mj-lt"/>
              <a:buAutoNum type="arabicPeriod"/>
            </a:pPr>
            <a:r>
              <a:rPr lang="de-DE" dirty="0"/>
              <a:t>Personalbedarfsanalyse</a:t>
            </a:r>
            <a:br>
              <a:rPr lang="de-DE" dirty="0"/>
            </a:br>
            <a:endParaRPr lang="de-DE" dirty="0"/>
          </a:p>
          <a:p>
            <a:pPr marL="457200" indent="-457200">
              <a:buFont typeface="+mj-lt"/>
              <a:buAutoNum type="arabicPeriod"/>
            </a:pPr>
            <a:r>
              <a:rPr lang="de-DE" dirty="0"/>
              <a:t>Deckungslücke</a:t>
            </a:r>
          </a:p>
          <a:p>
            <a:pPr marL="457200" indent="-457200">
              <a:buFont typeface="+mj-lt"/>
              <a:buAutoNum type="arabicPeriod"/>
            </a:pPr>
            <a:r>
              <a:rPr lang="de-DE" dirty="0" err="1"/>
              <a:t>Entwicklungsresourcen</a:t>
            </a:r>
            <a:r>
              <a:rPr lang="de-DE" dirty="0"/>
              <a:t> des Hotels</a:t>
            </a:r>
          </a:p>
          <a:p>
            <a:pPr marL="457200" indent="-457200">
              <a:buFont typeface="+mj-lt"/>
              <a:buAutoNum type="arabicPeriod"/>
            </a:pPr>
            <a:r>
              <a:rPr lang="de-DE" dirty="0"/>
              <a:t>Ermittlung der Leistungsprofile</a:t>
            </a:r>
          </a:p>
          <a:p>
            <a:pPr marL="457200" indent="-457200">
              <a:buFont typeface="+mj-lt"/>
              <a:buAutoNum type="arabicPeriod"/>
            </a:pPr>
            <a:r>
              <a:rPr lang="de-DE" dirty="0"/>
              <a:t>Bestimmung der Entwicklungsmaßnahmen</a:t>
            </a:r>
          </a:p>
        </p:txBody>
      </p:sp>
    </p:spTree>
    <p:extLst>
      <p:ext uri="{BB962C8B-B14F-4D97-AF65-F5344CB8AC3E}">
        <p14:creationId xmlns:p14="http://schemas.microsoft.com/office/powerpoint/2010/main" val="3286069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B9568C-3A0C-46BE-BDC0-681DB7AE6171}"/>
              </a:ext>
            </a:extLst>
          </p:cNvPr>
          <p:cNvSpPr>
            <a:spLocks noGrp="1"/>
          </p:cNvSpPr>
          <p:nvPr>
            <p:ph type="title"/>
          </p:nvPr>
        </p:nvSpPr>
        <p:spPr/>
        <p:txBody>
          <a:bodyPr/>
          <a:lstStyle/>
          <a:p>
            <a:pPr algn="ctr"/>
            <a: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Personalentwicklung</a:t>
            </a:r>
            <a:b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br>
            <a:r>
              <a:rPr lang="de-DE" sz="1600" dirty="0">
                <a:solidFill>
                  <a:prstClr val="black">
                    <a:lumMod val="75000"/>
                    <a:lumOff val="25000"/>
                  </a:prstClr>
                </a:solidFill>
                <a:latin typeface="Calibri Light" panose="020F0302020204030204"/>
              </a:rPr>
              <a:t>Methodenverwendung</a:t>
            </a:r>
            <a:endParaRPr lang="de-DE" dirty="0"/>
          </a:p>
        </p:txBody>
      </p:sp>
      <p:sp>
        <p:nvSpPr>
          <p:cNvPr id="3" name="Textplatzhalter 2">
            <a:extLst>
              <a:ext uri="{FF2B5EF4-FFF2-40B4-BE49-F238E27FC236}">
                <a16:creationId xmlns:a16="http://schemas.microsoft.com/office/drawing/2014/main" id="{3FDA02B0-EBF7-4931-97ED-028815C3C202}"/>
              </a:ext>
            </a:extLst>
          </p:cNvPr>
          <p:cNvSpPr>
            <a:spLocks noGrp="1"/>
          </p:cNvSpPr>
          <p:nvPr>
            <p:ph type="body" idx="1"/>
          </p:nvPr>
        </p:nvSpPr>
        <p:spPr/>
        <p:txBody>
          <a:bodyPr/>
          <a:lstStyle/>
          <a:p>
            <a:r>
              <a:rPr lang="de-DE" b="1" dirty="0">
                <a:solidFill>
                  <a:srgbClr val="344068"/>
                </a:solidFill>
                <a:latin typeface="Calibri" panose="020F0502020204030204"/>
              </a:rPr>
              <a:t>4. Methodenverwendung</a:t>
            </a:r>
            <a:endParaRPr lang="de-DE" dirty="0"/>
          </a:p>
        </p:txBody>
      </p:sp>
      <p:sp>
        <p:nvSpPr>
          <p:cNvPr id="5" name="Textplatzhalter 4">
            <a:extLst>
              <a:ext uri="{FF2B5EF4-FFF2-40B4-BE49-F238E27FC236}">
                <a16:creationId xmlns:a16="http://schemas.microsoft.com/office/drawing/2014/main" id="{16E0B268-80F8-4ACC-8A13-4CAD9237A986}"/>
              </a:ext>
            </a:extLst>
          </p:cNvPr>
          <p:cNvSpPr>
            <a:spLocks noGrp="1"/>
          </p:cNvSpPr>
          <p:nvPr>
            <p:ph type="body" sz="quarter" idx="3"/>
          </p:nvPr>
        </p:nvSpPr>
        <p:spPr>
          <a:xfrm>
            <a:off x="6217920" y="1846052"/>
            <a:ext cx="1249680" cy="736282"/>
          </a:xfrm>
        </p:spPr>
        <p:txBody>
          <a:bodyPr/>
          <a:lstStyle/>
          <a:p>
            <a:pPr algn="ctr"/>
            <a:r>
              <a:rPr lang="de-DE" b="1" dirty="0"/>
              <a:t>Arten:</a:t>
            </a:r>
          </a:p>
        </p:txBody>
      </p:sp>
      <p:sp>
        <p:nvSpPr>
          <p:cNvPr id="6" name="Inhaltsplatzhalter 5">
            <a:extLst>
              <a:ext uri="{FF2B5EF4-FFF2-40B4-BE49-F238E27FC236}">
                <a16:creationId xmlns:a16="http://schemas.microsoft.com/office/drawing/2014/main" id="{091B4115-B67C-49AA-9274-2877985A9965}"/>
              </a:ext>
            </a:extLst>
          </p:cNvPr>
          <p:cNvSpPr>
            <a:spLocks noGrp="1"/>
          </p:cNvSpPr>
          <p:nvPr>
            <p:ph sz="quarter" idx="4"/>
          </p:nvPr>
        </p:nvSpPr>
        <p:spPr>
          <a:xfrm>
            <a:off x="6217920" y="2550061"/>
            <a:ext cx="4937760" cy="3286760"/>
          </a:xfrm>
        </p:spPr>
        <p:txBody>
          <a:bodyPr/>
          <a:lstStyle/>
          <a:p>
            <a:pPr marL="384048" marR="0" lvl="1" indent="-18288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dirty="0">
                <a:solidFill>
                  <a:srgbClr val="00B050"/>
                </a:solidFill>
                <a:latin typeface="Calibri" panose="020F0502020204030204"/>
              </a:rPr>
              <a:t> </a:t>
            </a:r>
            <a:r>
              <a:rPr lang="de-DE" sz="2400" b="1" dirty="0">
                <a:solidFill>
                  <a:srgbClr val="00B050"/>
                </a:solidFill>
                <a:latin typeface="Calibri" panose="020F0502020204030204"/>
              </a:rPr>
              <a:t>Gamba:</a:t>
            </a:r>
            <a:r>
              <a:rPr lang="de-DE" sz="2400" dirty="0">
                <a:solidFill>
                  <a:schemeClr val="tx1"/>
                </a:solidFill>
                <a:latin typeface="Calibri" panose="020F0502020204030204"/>
              </a:rPr>
              <a:t> </a:t>
            </a:r>
          </a:p>
          <a:p>
            <a:pPr lvl="2">
              <a:buClr>
                <a:srgbClr val="1CADE4"/>
              </a:buClr>
              <a:buFont typeface="Wingdings" panose="05000000000000000000" pitchFamily="2" charset="2"/>
              <a:buChar char="Ø"/>
              <a:defRPr/>
            </a:pPr>
            <a:r>
              <a:rPr lang="de-DE" sz="2000" dirty="0">
                <a:solidFill>
                  <a:schemeClr val="tx1"/>
                </a:solidFill>
                <a:latin typeface="Calibri" panose="020F0502020204030204"/>
              </a:rPr>
              <a:t>Prinzip der 	Wertschöpfungsorientierung</a:t>
            </a:r>
          </a:p>
          <a:p>
            <a:pPr marL="201168" lvl="1" indent="0">
              <a:buClr>
                <a:srgbClr val="1CADE4"/>
              </a:buClr>
              <a:buNone/>
              <a:defRPr/>
            </a:pPr>
            <a:endParaRPr lang="de-DE" sz="2400" dirty="0">
              <a:solidFill>
                <a:schemeClr val="tx1"/>
              </a:solidFill>
              <a:latin typeface="Calibri" panose="020F0502020204030204"/>
            </a:endParaRPr>
          </a:p>
          <a:p>
            <a:pPr lvl="1">
              <a:buClr>
                <a:srgbClr val="1CADE4"/>
              </a:buClr>
              <a:buFont typeface="Wingdings" panose="05000000000000000000" pitchFamily="2" charset="2"/>
              <a:buChar char="Ø"/>
              <a:defRPr/>
            </a:pPr>
            <a:r>
              <a:rPr lang="de-DE" sz="2400" b="1" dirty="0">
                <a:solidFill>
                  <a:srgbClr val="00B050"/>
                </a:solidFill>
                <a:latin typeface="Calibri" panose="020F0502020204030204"/>
              </a:rPr>
              <a:t>Kaizen:</a:t>
            </a:r>
            <a:r>
              <a:rPr lang="de-DE" sz="2400" dirty="0">
                <a:solidFill>
                  <a:schemeClr val="tx1"/>
                </a:solidFill>
                <a:latin typeface="Calibri" panose="020F0502020204030204"/>
              </a:rPr>
              <a:t> </a:t>
            </a:r>
          </a:p>
          <a:p>
            <a:pPr lvl="2">
              <a:buClr>
                <a:srgbClr val="1CADE4"/>
              </a:buClr>
              <a:buFont typeface="Wingdings" panose="05000000000000000000" pitchFamily="2" charset="2"/>
              <a:buChar char="Ø"/>
              <a:defRPr/>
            </a:pPr>
            <a:r>
              <a:rPr lang="de-DE" sz="2000" dirty="0">
                <a:solidFill>
                  <a:schemeClr val="tx1"/>
                </a:solidFill>
                <a:latin typeface="Calibri" panose="020F0502020204030204"/>
              </a:rPr>
              <a:t>Prinzip des permanenten Lernen</a:t>
            </a:r>
          </a:p>
          <a:p>
            <a:pPr marL="201168" lvl="1" indent="0">
              <a:buClr>
                <a:srgbClr val="1CADE4"/>
              </a:buClr>
              <a:buNone/>
              <a:defRPr/>
            </a:pPr>
            <a:r>
              <a:rPr lang="de-DE" sz="2400" dirty="0">
                <a:solidFill>
                  <a:schemeClr val="tx1"/>
                </a:solidFill>
                <a:latin typeface="Calibri" panose="020F0502020204030204"/>
              </a:rPr>
              <a:t> </a:t>
            </a:r>
          </a:p>
          <a:p>
            <a:pPr lvl="1">
              <a:buClr>
                <a:srgbClr val="1CADE4"/>
              </a:buClr>
              <a:buFont typeface="Wingdings" panose="05000000000000000000" pitchFamily="2" charset="2"/>
              <a:buChar char="Ø"/>
              <a:defRPr/>
            </a:pPr>
            <a:r>
              <a:rPr lang="de-DE" sz="2400" b="1" dirty="0">
                <a:solidFill>
                  <a:srgbClr val="00B050"/>
                </a:solidFill>
                <a:latin typeface="Calibri" panose="020F0502020204030204"/>
              </a:rPr>
              <a:t>Bushido:</a:t>
            </a:r>
            <a:r>
              <a:rPr lang="de-DE" sz="2400" dirty="0">
                <a:solidFill>
                  <a:schemeClr val="tx1"/>
                </a:solidFill>
                <a:latin typeface="Calibri" panose="020F0502020204030204"/>
              </a:rPr>
              <a:t> </a:t>
            </a:r>
          </a:p>
          <a:p>
            <a:pPr lvl="3">
              <a:buClr>
                <a:srgbClr val="1CADE4"/>
              </a:buClr>
              <a:buFont typeface="Wingdings" panose="05000000000000000000" pitchFamily="2" charset="2"/>
              <a:buChar char="Ø"/>
              <a:defRPr/>
            </a:pPr>
            <a:r>
              <a:rPr lang="de-DE" sz="2000" dirty="0">
                <a:solidFill>
                  <a:schemeClr val="tx1"/>
                </a:solidFill>
                <a:latin typeface="Calibri" panose="020F0502020204030204"/>
              </a:rPr>
              <a:t>Prinzip der Einfachheit</a:t>
            </a:r>
          </a:p>
          <a:p>
            <a:pPr marL="384048" marR="0" lvl="1" indent="-18288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endParaRPr lang="de-DE" dirty="0">
              <a:solidFill>
                <a:schemeClr val="tx1"/>
              </a:solidFill>
            </a:endParaRPr>
          </a:p>
        </p:txBody>
      </p:sp>
      <p:sp>
        <p:nvSpPr>
          <p:cNvPr id="7" name="Fußzeilenplatzhalter 6">
            <a:extLst>
              <a:ext uri="{FF2B5EF4-FFF2-40B4-BE49-F238E27FC236}">
                <a16:creationId xmlns:a16="http://schemas.microsoft.com/office/drawing/2014/main" id="{81AB440A-2A1E-4055-9D3A-542255C77229}"/>
              </a:ext>
            </a:extLst>
          </p:cNvPr>
          <p:cNvSpPr>
            <a:spLocks noGrp="1"/>
          </p:cNvSpPr>
          <p:nvPr>
            <p:ph type="ftr" sz="quarter" idx="11"/>
          </p:nvPr>
        </p:nvSpPr>
        <p:spPr/>
        <p:txBody>
          <a:bodyPr/>
          <a:lstStyle/>
          <a:p>
            <a:r>
              <a:rPr lang="de-DE" dirty="0"/>
              <a:t>Management im Housekeeping</a:t>
            </a:r>
          </a:p>
        </p:txBody>
      </p:sp>
      <p:sp>
        <p:nvSpPr>
          <p:cNvPr id="14" name="Rechteck 13">
            <a:extLst>
              <a:ext uri="{FF2B5EF4-FFF2-40B4-BE49-F238E27FC236}">
                <a16:creationId xmlns:a16="http://schemas.microsoft.com/office/drawing/2014/main" id="{869C260D-83A3-4AF7-BED3-3A37E48E670B}"/>
              </a:ext>
            </a:extLst>
          </p:cNvPr>
          <p:cNvSpPr/>
          <p:nvPr/>
        </p:nvSpPr>
        <p:spPr>
          <a:xfrm>
            <a:off x="1737842" y="3371758"/>
            <a:ext cx="3209597" cy="923330"/>
          </a:xfrm>
          <a:prstGeom prst="rect">
            <a:avLst/>
          </a:prstGeom>
          <a:noFill/>
        </p:spPr>
        <p:txBody>
          <a:bodyPr wrap="none" lIns="91440" tIns="45720" rIns="91440" bIns="45720">
            <a:spAutoFit/>
          </a:bodyPr>
          <a:lstStyle/>
          <a:p>
            <a:pPr algn="ctr"/>
            <a:r>
              <a:rPr lang="de-DE" sz="5400" b="1" cap="none" spc="0" dirty="0">
                <a:ln w="22225">
                  <a:solidFill>
                    <a:schemeClr val="accent2"/>
                  </a:solidFill>
                  <a:prstDash val="solid"/>
                </a:ln>
                <a:solidFill>
                  <a:schemeClr val="accent2">
                    <a:lumMod val="40000"/>
                    <a:lumOff val="60000"/>
                  </a:schemeClr>
                </a:solidFill>
                <a:effectLst/>
              </a:rPr>
              <a:t>Methoden</a:t>
            </a:r>
          </a:p>
        </p:txBody>
      </p:sp>
      <p:sp>
        <p:nvSpPr>
          <p:cNvPr id="17" name="Geschweifte Klammer rechts 16">
            <a:extLst>
              <a:ext uri="{FF2B5EF4-FFF2-40B4-BE49-F238E27FC236}">
                <a16:creationId xmlns:a16="http://schemas.microsoft.com/office/drawing/2014/main" id="{88AEB1BB-E8E7-46D9-9FD5-EF3942818669}"/>
              </a:ext>
            </a:extLst>
          </p:cNvPr>
          <p:cNvSpPr/>
          <p:nvPr/>
        </p:nvSpPr>
        <p:spPr>
          <a:xfrm>
            <a:off x="5394960" y="2582334"/>
            <a:ext cx="670560" cy="3032477"/>
          </a:xfrm>
          <a:prstGeom prst="rightBrace">
            <a:avLst/>
          </a:prstGeom>
          <a:ln>
            <a:solidFill>
              <a:srgbClr val="FF0000"/>
            </a:solidFill>
          </a:ln>
        </p:spPr>
        <p:style>
          <a:lnRef idx="3">
            <a:schemeClr val="accent4"/>
          </a:lnRef>
          <a:fillRef idx="0">
            <a:schemeClr val="accent4"/>
          </a:fillRef>
          <a:effectRef idx="2">
            <a:schemeClr val="accent4"/>
          </a:effectRef>
          <a:fontRef idx="minor">
            <a:schemeClr val="tx1"/>
          </a:fontRef>
        </p:style>
        <p:txBody>
          <a:bodyPr rtlCol="0" anchor="ctr"/>
          <a:lstStyle/>
          <a:p>
            <a:pPr algn="ctr"/>
            <a:endParaRPr lang="de-DE"/>
          </a:p>
        </p:txBody>
      </p:sp>
      <p:sp>
        <p:nvSpPr>
          <p:cNvPr id="18" name="Textfeld 17">
            <a:extLst>
              <a:ext uri="{FF2B5EF4-FFF2-40B4-BE49-F238E27FC236}">
                <a16:creationId xmlns:a16="http://schemas.microsoft.com/office/drawing/2014/main" id="{7FF0444D-5A4D-43A1-B224-1E924C3C386F}"/>
              </a:ext>
            </a:extLst>
          </p:cNvPr>
          <p:cNvSpPr txBox="1"/>
          <p:nvPr/>
        </p:nvSpPr>
        <p:spPr>
          <a:xfrm>
            <a:off x="5405120" y="5821679"/>
            <a:ext cx="6786880" cy="369332"/>
          </a:xfrm>
          <a:prstGeom prst="rect">
            <a:avLst/>
          </a:prstGeom>
          <a:noFill/>
        </p:spPr>
        <p:txBody>
          <a:bodyPr wrap="square" rtlCol="0">
            <a:spAutoFit/>
          </a:bodyPr>
          <a:lstStyle/>
          <a:p>
            <a:r>
              <a:rPr lang="de-DE" dirty="0"/>
              <a:t>Eine Analogie zu japanischen Konzepten aus dem Lean Management</a:t>
            </a:r>
          </a:p>
        </p:txBody>
      </p:sp>
    </p:spTree>
    <p:extLst>
      <p:ext uri="{BB962C8B-B14F-4D97-AF65-F5344CB8AC3E}">
        <p14:creationId xmlns:p14="http://schemas.microsoft.com/office/powerpoint/2010/main" val="1256472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B9568C-3A0C-46BE-BDC0-681DB7AE6171}"/>
              </a:ext>
            </a:extLst>
          </p:cNvPr>
          <p:cNvSpPr>
            <a:spLocks noGrp="1"/>
          </p:cNvSpPr>
          <p:nvPr>
            <p:ph type="title"/>
          </p:nvPr>
        </p:nvSpPr>
        <p:spPr/>
        <p:txBody>
          <a:bodyPr/>
          <a:lstStyle/>
          <a:p>
            <a:pPr algn="ctr"/>
            <a: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Personalentwicklung</a:t>
            </a:r>
            <a:br>
              <a:rPr kumimoji="0" lang="de-DE"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br>
            <a:r>
              <a:rPr kumimoji="0" lang="de-DE" sz="16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Entwicklungsmethoden</a:t>
            </a:r>
            <a:endParaRPr lang="de-DE" dirty="0"/>
          </a:p>
        </p:txBody>
      </p:sp>
      <p:sp>
        <p:nvSpPr>
          <p:cNvPr id="3" name="Textplatzhalter 2">
            <a:extLst>
              <a:ext uri="{FF2B5EF4-FFF2-40B4-BE49-F238E27FC236}">
                <a16:creationId xmlns:a16="http://schemas.microsoft.com/office/drawing/2014/main" id="{3FDA02B0-EBF7-4931-97ED-028815C3C202}"/>
              </a:ext>
            </a:extLst>
          </p:cNvPr>
          <p:cNvSpPr>
            <a:spLocks noGrp="1"/>
          </p:cNvSpPr>
          <p:nvPr>
            <p:ph type="body" idx="1"/>
          </p:nvPr>
        </p:nvSpPr>
        <p:spPr/>
        <p:txBody>
          <a:bodyPr/>
          <a:lstStyle/>
          <a:p>
            <a:r>
              <a:rPr lang="de-DE" b="1" dirty="0">
                <a:solidFill>
                  <a:srgbClr val="344068"/>
                </a:solidFill>
                <a:latin typeface="Calibri" panose="020F0502020204030204"/>
              </a:rPr>
              <a:t>4. Methoden</a:t>
            </a:r>
            <a:endParaRPr lang="de-DE" dirty="0"/>
          </a:p>
        </p:txBody>
      </p:sp>
      <p:sp>
        <p:nvSpPr>
          <p:cNvPr id="6" name="Inhaltsplatzhalter 5">
            <a:extLst>
              <a:ext uri="{FF2B5EF4-FFF2-40B4-BE49-F238E27FC236}">
                <a16:creationId xmlns:a16="http://schemas.microsoft.com/office/drawing/2014/main" id="{091B4115-B67C-49AA-9274-2877985A9965}"/>
              </a:ext>
            </a:extLst>
          </p:cNvPr>
          <p:cNvSpPr>
            <a:spLocks noGrp="1"/>
          </p:cNvSpPr>
          <p:nvPr>
            <p:ph sz="quarter" idx="4"/>
          </p:nvPr>
        </p:nvSpPr>
        <p:spPr>
          <a:xfrm>
            <a:off x="1280160" y="2582333"/>
            <a:ext cx="4937760" cy="3608677"/>
          </a:xfrm>
        </p:spPr>
        <p:txBody>
          <a:bodyPr>
            <a:normAutofit fontScale="92500" lnSpcReduction="20000"/>
          </a:bodyPr>
          <a:lstStyle/>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dirty="0">
                <a:solidFill>
                  <a:srgbClr val="00B050"/>
                </a:solidFill>
                <a:latin typeface="Calibri" panose="020F0502020204030204"/>
              </a:rPr>
              <a:t> </a:t>
            </a:r>
            <a:r>
              <a:rPr lang="de-DE" sz="2400" b="1" dirty="0" err="1">
                <a:solidFill>
                  <a:schemeClr val="tx1"/>
                </a:solidFill>
                <a:latin typeface="Calibri" panose="020F0502020204030204"/>
              </a:rPr>
              <a:t>into</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sz="2400" b="1" dirty="0">
              <a:solidFill>
                <a:schemeClr val="tx1"/>
              </a:solidFill>
              <a:latin typeface="Calibri" panose="020F0502020204030204"/>
            </a:endParaRPr>
          </a:p>
          <a:p>
            <a:pPr marL="201168" marR="0" lvl="1" indent="0" defTabSz="914400" rtl="0" eaLnBrk="1" fontAlgn="auto" latinLnBrk="0" hangingPunct="1">
              <a:lnSpc>
                <a:spcPct val="90000"/>
              </a:lnSpc>
              <a:spcBef>
                <a:spcPts val="200"/>
              </a:spcBef>
              <a:spcAft>
                <a:spcPts val="400"/>
              </a:spcAft>
              <a:buClr>
                <a:srgbClr val="1CADE4"/>
              </a:buClr>
              <a:buSzTx/>
              <a:buNone/>
              <a:tabLst/>
              <a:defRPr/>
            </a:pPr>
            <a:endParaRPr lang="de-DE" sz="2400" b="1" dirty="0">
              <a:solidFill>
                <a:schemeClr val="tx1"/>
              </a:solidFill>
              <a:latin typeface="Calibri" panose="020F0502020204030204"/>
            </a:endParaRPr>
          </a:p>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dirty="0">
                <a:solidFill>
                  <a:schemeClr val="tx1"/>
                </a:solidFill>
                <a:latin typeface="Calibri" panose="020F0502020204030204"/>
              </a:rPr>
              <a:t> </a:t>
            </a:r>
            <a:r>
              <a:rPr lang="de-DE" sz="2400" b="1" dirty="0">
                <a:solidFill>
                  <a:schemeClr val="tx1"/>
                </a:solidFill>
                <a:latin typeface="Calibri" panose="020F0502020204030204"/>
              </a:rPr>
              <a:t>on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sz="2400" b="1" dirty="0">
              <a:solidFill>
                <a:schemeClr val="tx1"/>
              </a:solidFill>
              <a:latin typeface="Calibri" panose="020F0502020204030204"/>
            </a:endParaRPr>
          </a:p>
          <a:p>
            <a:pPr marL="201168" marR="0" lvl="1" indent="0" defTabSz="914400" rtl="0" eaLnBrk="1" fontAlgn="auto" latinLnBrk="0" hangingPunct="1">
              <a:lnSpc>
                <a:spcPct val="90000"/>
              </a:lnSpc>
              <a:spcBef>
                <a:spcPts val="200"/>
              </a:spcBef>
              <a:spcAft>
                <a:spcPts val="400"/>
              </a:spcAft>
              <a:buClr>
                <a:srgbClr val="1CADE4"/>
              </a:buClr>
              <a:buSzTx/>
              <a:buNone/>
              <a:tabLst/>
              <a:defRPr/>
            </a:pPr>
            <a:endParaRPr lang="de-DE" sz="2400" b="1" dirty="0">
              <a:solidFill>
                <a:schemeClr val="tx1"/>
              </a:solidFill>
              <a:latin typeface="Calibri" panose="020F0502020204030204"/>
            </a:endParaRPr>
          </a:p>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b="1" dirty="0">
                <a:solidFill>
                  <a:schemeClr val="tx1"/>
                </a:solidFill>
                <a:latin typeface="Calibri" panose="020F0502020204030204"/>
              </a:rPr>
              <a:t> </a:t>
            </a:r>
            <a:r>
              <a:rPr lang="de-DE" sz="2400" b="1" dirty="0" err="1">
                <a:solidFill>
                  <a:schemeClr val="tx1"/>
                </a:solidFill>
                <a:latin typeface="Calibri" panose="020F0502020204030204"/>
              </a:rPr>
              <a:t>along</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sz="2400" b="1" dirty="0">
              <a:solidFill>
                <a:schemeClr val="tx1"/>
              </a:solidFill>
              <a:latin typeface="Calibri" panose="020F0502020204030204"/>
            </a:endParaRPr>
          </a:p>
          <a:p>
            <a:pPr marL="201168" marR="0" lvl="1" indent="0" defTabSz="914400" rtl="0" eaLnBrk="1" fontAlgn="auto" latinLnBrk="0" hangingPunct="1">
              <a:lnSpc>
                <a:spcPct val="90000"/>
              </a:lnSpc>
              <a:spcBef>
                <a:spcPts val="200"/>
              </a:spcBef>
              <a:spcAft>
                <a:spcPts val="400"/>
              </a:spcAft>
              <a:buClr>
                <a:srgbClr val="1CADE4"/>
              </a:buClr>
              <a:buSzTx/>
              <a:buNone/>
              <a:tabLst/>
              <a:defRPr/>
            </a:pPr>
            <a:endParaRPr lang="de-DE" sz="2400" b="1" dirty="0">
              <a:solidFill>
                <a:schemeClr val="tx1"/>
              </a:solidFill>
              <a:latin typeface="Calibri" panose="020F0502020204030204"/>
            </a:endParaRPr>
          </a:p>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b="1" dirty="0">
                <a:solidFill>
                  <a:schemeClr val="tx1"/>
                </a:solidFill>
                <a:latin typeface="Calibri" panose="020F0502020204030204"/>
              </a:rPr>
              <a:t> </a:t>
            </a:r>
            <a:r>
              <a:rPr lang="de-DE" sz="2400" b="1" dirty="0" err="1">
                <a:solidFill>
                  <a:schemeClr val="tx1"/>
                </a:solidFill>
                <a:latin typeface="Calibri" panose="020F0502020204030204"/>
              </a:rPr>
              <a:t>near</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sz="2400" b="1" dirty="0">
              <a:solidFill>
                <a:schemeClr val="tx1"/>
              </a:solidFill>
              <a:latin typeface="Calibri" panose="020F0502020204030204"/>
            </a:endParaRPr>
          </a:p>
          <a:p>
            <a:pPr marL="201168" marR="0" lvl="1" indent="0" defTabSz="914400" rtl="0" eaLnBrk="1" fontAlgn="auto" latinLnBrk="0" hangingPunct="1">
              <a:lnSpc>
                <a:spcPct val="90000"/>
              </a:lnSpc>
              <a:spcBef>
                <a:spcPts val="200"/>
              </a:spcBef>
              <a:spcAft>
                <a:spcPts val="400"/>
              </a:spcAft>
              <a:buClr>
                <a:srgbClr val="1CADE4"/>
              </a:buClr>
              <a:buSzTx/>
              <a:buNone/>
              <a:tabLst/>
              <a:defRPr/>
            </a:pPr>
            <a:endParaRPr lang="de-DE" sz="2400" b="1" dirty="0">
              <a:solidFill>
                <a:schemeClr val="tx1"/>
              </a:solidFill>
              <a:latin typeface="Calibri" panose="020F0502020204030204"/>
            </a:endParaRPr>
          </a:p>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b="1" dirty="0">
                <a:solidFill>
                  <a:schemeClr val="tx1"/>
                </a:solidFill>
                <a:latin typeface="Calibri" panose="020F0502020204030204"/>
              </a:rPr>
              <a:t> off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sz="2400" b="1" dirty="0">
              <a:solidFill>
                <a:schemeClr val="tx1"/>
              </a:solidFill>
              <a:latin typeface="Calibri" panose="020F0502020204030204"/>
            </a:endParaRPr>
          </a:p>
          <a:p>
            <a:pPr marL="201168" marR="0" lvl="1" indent="0" defTabSz="914400" rtl="0" eaLnBrk="1" fontAlgn="auto" latinLnBrk="0" hangingPunct="1">
              <a:lnSpc>
                <a:spcPct val="90000"/>
              </a:lnSpc>
              <a:spcBef>
                <a:spcPts val="200"/>
              </a:spcBef>
              <a:spcAft>
                <a:spcPts val="400"/>
              </a:spcAft>
              <a:buClr>
                <a:srgbClr val="1CADE4"/>
              </a:buClr>
              <a:buSzTx/>
              <a:buNone/>
              <a:tabLst/>
              <a:defRPr/>
            </a:pPr>
            <a:endParaRPr lang="de-DE" sz="2400" b="1" dirty="0">
              <a:solidFill>
                <a:schemeClr val="tx1"/>
              </a:solidFill>
              <a:latin typeface="Calibri" panose="020F0502020204030204"/>
            </a:endParaRPr>
          </a:p>
          <a:p>
            <a:pPr marL="384048" marR="0" lvl="1" indent="-182880"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Char char="Ø"/>
              <a:tabLst/>
              <a:defRPr/>
            </a:pPr>
            <a:r>
              <a:rPr lang="de-DE" sz="2400" b="1" dirty="0">
                <a:solidFill>
                  <a:schemeClr val="tx1"/>
                </a:solidFill>
                <a:latin typeface="Calibri" panose="020F0502020204030204"/>
              </a:rPr>
              <a:t> out </a:t>
            </a:r>
            <a:r>
              <a:rPr lang="de-DE" sz="2400" b="1" dirty="0" err="1">
                <a:solidFill>
                  <a:schemeClr val="tx1"/>
                </a:solidFill>
                <a:latin typeface="Calibri" panose="020F0502020204030204"/>
              </a:rPr>
              <a:t>of</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the</a:t>
            </a:r>
            <a:r>
              <a:rPr lang="de-DE" sz="2400" b="1" dirty="0">
                <a:solidFill>
                  <a:schemeClr val="tx1"/>
                </a:solidFill>
                <a:latin typeface="Calibri" panose="020F0502020204030204"/>
              </a:rPr>
              <a:t> </a:t>
            </a:r>
            <a:r>
              <a:rPr lang="de-DE" sz="2400" b="1" dirty="0" err="1">
                <a:solidFill>
                  <a:schemeClr val="tx1"/>
                </a:solidFill>
                <a:latin typeface="Calibri" panose="020F0502020204030204"/>
              </a:rPr>
              <a:t>job</a:t>
            </a:r>
            <a:endParaRPr lang="de-DE" b="1" dirty="0">
              <a:solidFill>
                <a:schemeClr val="tx1"/>
              </a:solidFill>
            </a:endParaRPr>
          </a:p>
        </p:txBody>
      </p:sp>
      <p:sp>
        <p:nvSpPr>
          <p:cNvPr id="7" name="Fußzeilenplatzhalter 6">
            <a:extLst>
              <a:ext uri="{FF2B5EF4-FFF2-40B4-BE49-F238E27FC236}">
                <a16:creationId xmlns:a16="http://schemas.microsoft.com/office/drawing/2014/main" id="{81AB440A-2A1E-4055-9D3A-542255C77229}"/>
              </a:ext>
            </a:extLst>
          </p:cNvPr>
          <p:cNvSpPr>
            <a:spLocks noGrp="1"/>
          </p:cNvSpPr>
          <p:nvPr>
            <p:ph type="ftr" sz="quarter" idx="11"/>
          </p:nvPr>
        </p:nvSpPr>
        <p:spPr/>
        <p:txBody>
          <a:bodyPr/>
          <a:lstStyle/>
          <a:p>
            <a:r>
              <a:rPr lang="de-DE" dirty="0"/>
              <a:t>Management im Housekeeping</a:t>
            </a:r>
          </a:p>
        </p:txBody>
      </p:sp>
    </p:spTree>
    <p:extLst>
      <p:ext uri="{BB962C8B-B14F-4D97-AF65-F5344CB8AC3E}">
        <p14:creationId xmlns:p14="http://schemas.microsoft.com/office/powerpoint/2010/main" val="1687759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t>Personalentwicklung</a:t>
            </a:r>
            <a:br>
              <a:rPr lang="de-DE" dirty="0"/>
            </a:br>
            <a:r>
              <a:rPr lang="de-DE" sz="1600" dirty="0"/>
              <a:t>Anwendung</a:t>
            </a:r>
          </a:p>
        </p:txBody>
      </p:sp>
      <p:sp>
        <p:nvSpPr>
          <p:cNvPr id="3" name="Inhaltsplatzhalter 2"/>
          <p:cNvSpPr>
            <a:spLocks noGrp="1"/>
          </p:cNvSpPr>
          <p:nvPr>
            <p:ph idx="1"/>
          </p:nvPr>
        </p:nvSpPr>
        <p:spPr>
          <a:xfrm>
            <a:off x="1097280" y="1737361"/>
            <a:ext cx="10058400" cy="4461216"/>
          </a:xfrm>
        </p:spPr>
        <p:txBody>
          <a:bodyPr>
            <a:normAutofit fontScale="92500" lnSpcReduction="10000"/>
          </a:bodyPr>
          <a:lstStyle/>
          <a:p>
            <a:endParaRPr lang="de-DE" dirty="0"/>
          </a:p>
          <a:p>
            <a:r>
              <a:rPr lang="de-DE" dirty="0"/>
              <a:t>Der Fachkräftemangel in Deutschland ist allgegenwärtig und betrifft die Hotellerie insbesondere. Du arbeitest zurzeit in der Housekeeping Abteilung deines Ausbildungsbetriebes. Die Hausdame teilt dir soeben mit, dass eine langjährige und erfahrene Zimmerfrau in zwei Monaten für drei Jahre in den Erziehungsurlaub gehen wird.</a:t>
            </a:r>
          </a:p>
          <a:p>
            <a:endParaRPr lang="de-DE" dirty="0"/>
          </a:p>
          <a:p>
            <a:pPr marL="0" indent="0">
              <a:buNone/>
            </a:pPr>
            <a:endParaRPr lang="de-DE" dirty="0"/>
          </a:p>
          <a:p>
            <a:pPr marL="457200" indent="-457200">
              <a:buFont typeface="+mj-lt"/>
              <a:buAutoNum type="arabicPeriod"/>
            </a:pPr>
            <a:r>
              <a:rPr lang="de-DE" dirty="0"/>
              <a:t>Schlage deiner Hausdame eine systematische Vorgehensweise vor, um diese Lücke zu schließen!</a:t>
            </a:r>
          </a:p>
          <a:p>
            <a:pPr marL="457200" indent="-457200">
              <a:buFont typeface="+mj-lt"/>
              <a:buAutoNum type="arabicPeriod"/>
            </a:pPr>
            <a:r>
              <a:rPr lang="de-DE" dirty="0"/>
              <a:t>Welche Personalentwicklung findet in deinem Ausbildungsbetrieb statt? Verdeutliche dies anhand von Beispielen!</a:t>
            </a:r>
          </a:p>
          <a:p>
            <a:pPr marL="457200" indent="-457200">
              <a:buFont typeface="+mj-lt"/>
              <a:buAutoNum type="arabicPeriod"/>
            </a:pPr>
            <a:r>
              <a:rPr lang="de-DE" dirty="0"/>
              <a:t>Wähle eine geeignete Entwicklungsmethode aus und begründe deine Entscheidung. </a:t>
            </a:r>
          </a:p>
          <a:p>
            <a:pPr marL="457200" indent="-457200">
              <a:buFont typeface="+mj-lt"/>
              <a:buAutoNum type="arabicPeriod"/>
            </a:pPr>
            <a:r>
              <a:rPr lang="de-DE" dirty="0"/>
              <a:t>Stelle deine Ergebnisse in einer PPP dar!</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Management im Housekeeping</a:t>
            </a:r>
          </a:p>
        </p:txBody>
      </p:sp>
      <p:sp>
        <p:nvSpPr>
          <p:cNvPr id="5" name="Rechteck 4"/>
          <p:cNvSpPr/>
          <p:nvPr/>
        </p:nvSpPr>
        <p:spPr>
          <a:xfrm>
            <a:off x="1097280" y="3416030"/>
            <a:ext cx="2753254" cy="584775"/>
          </a:xfrm>
          <a:prstGeom prst="rect">
            <a:avLst/>
          </a:prstGeom>
          <a:noFill/>
        </p:spPr>
        <p:txBody>
          <a:bodyPr wrap="none" lIns="91440" tIns="45720" rIns="91440" bIns="45720">
            <a:spAutoFit/>
          </a:bodyPr>
          <a:lstStyle/>
          <a:p>
            <a:pPr algn="ctr"/>
            <a:r>
              <a:rPr lang="de-DE" sz="3200" b="1" u="sng" dirty="0">
                <a:ln w="22225">
                  <a:solidFill>
                    <a:schemeClr val="accent2"/>
                  </a:solidFill>
                  <a:prstDash val="solid"/>
                </a:ln>
                <a:solidFill>
                  <a:schemeClr val="accent2">
                    <a:lumMod val="40000"/>
                    <a:lumOff val="60000"/>
                  </a:schemeClr>
                </a:solidFill>
              </a:rPr>
              <a:t>Arbeitsauftrag:</a:t>
            </a:r>
            <a:endParaRPr lang="de-DE" sz="3200" b="1" u="sng" cap="none" spc="0" dirty="0">
              <a:ln w="22225">
                <a:solidFill>
                  <a:schemeClr val="accent2"/>
                </a:solidFill>
                <a:prstDash val="solid"/>
              </a:ln>
              <a:solidFill>
                <a:schemeClr val="accent2">
                  <a:lumMod val="40000"/>
                  <a:lumOff val="60000"/>
                </a:schemeClr>
              </a:solidFill>
              <a:effectLst/>
            </a:endParaRPr>
          </a:p>
        </p:txBody>
      </p:sp>
      <p:sp>
        <p:nvSpPr>
          <p:cNvPr id="6" name="Rechteck 5"/>
          <p:cNvSpPr/>
          <p:nvPr/>
        </p:nvSpPr>
        <p:spPr>
          <a:xfrm>
            <a:off x="1097280" y="1652337"/>
            <a:ext cx="1838387" cy="584775"/>
          </a:xfrm>
          <a:prstGeom prst="rect">
            <a:avLst/>
          </a:prstGeom>
          <a:noFill/>
        </p:spPr>
        <p:txBody>
          <a:bodyPr wrap="none" lIns="91440" tIns="45720" rIns="91440" bIns="45720">
            <a:spAutoFit/>
          </a:bodyPr>
          <a:lstStyle/>
          <a:p>
            <a:pPr algn="ctr"/>
            <a:r>
              <a:rPr lang="de-DE" sz="3200" b="1" u="sng" dirty="0">
                <a:ln w="22225">
                  <a:solidFill>
                    <a:schemeClr val="accent2"/>
                  </a:solidFill>
                  <a:prstDash val="solid"/>
                </a:ln>
                <a:solidFill>
                  <a:schemeClr val="accent2">
                    <a:lumMod val="40000"/>
                    <a:lumOff val="60000"/>
                  </a:schemeClr>
                </a:solidFill>
              </a:rPr>
              <a:t>Situation:</a:t>
            </a:r>
            <a:endParaRPr lang="de-DE" sz="3200" b="1" u="sng"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717761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ückblick">
  <a:themeElements>
    <a:clrScheme name="Rückblick">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Rückblick</Template>
  <TotalTime>0</TotalTime>
  <Words>436</Words>
  <Application>Microsoft Office PowerPoint</Application>
  <PresentationFormat>Breitbild</PresentationFormat>
  <Paragraphs>105</Paragraphs>
  <Slides>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Arial</vt:lpstr>
      <vt:lpstr>Calibri</vt:lpstr>
      <vt:lpstr>Calibri Light</vt:lpstr>
      <vt:lpstr>Wingdings</vt:lpstr>
      <vt:lpstr>Rückblick</vt:lpstr>
      <vt:lpstr> </vt:lpstr>
      <vt:lpstr>Personalentwicklung Definition</vt:lpstr>
      <vt:lpstr>Personalentwicklung Systematik</vt:lpstr>
      <vt:lpstr>Personalentwicklung Entwicklungsarten</vt:lpstr>
      <vt:lpstr>Personalentwicklung Ablauf</vt:lpstr>
      <vt:lpstr>Personalentwicklung Methodenverwendung</vt:lpstr>
      <vt:lpstr>Personalentwicklung Entwicklungsmethoden</vt:lpstr>
      <vt:lpstr>Personalentwicklung Anwendung</vt:lpstr>
    </vt:vector>
  </TitlesOfParts>
  <Company>BS Immenstadt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Personalmanagement</dc:title>
  <dc:creator>Alexander Kees</dc:creator>
  <cp:lastModifiedBy>Alexander Kees</cp:lastModifiedBy>
  <cp:revision>134</cp:revision>
  <dcterms:created xsi:type="dcterms:W3CDTF">2021-09-20T06:43:07Z</dcterms:created>
  <dcterms:modified xsi:type="dcterms:W3CDTF">2023-12-17T20:47:45Z</dcterms:modified>
</cp:coreProperties>
</file>