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12192000" cy="6858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80" d="100"/>
          <a:sy n="80" d="100"/>
        </p:scale>
        <p:origin x="112" y="-44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 /><Relationship Id="rId14" Type="http://schemas.openxmlformats.org/officeDocument/2006/relationships/tableStyles" Target="tableStyles.xml" /><Relationship Id="rId15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 bwMode="auto"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>
              <a:defRPr/>
            </a:pPr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16AAEEE-69B7-4A91-B2BF-48E076A67D10}" type="datetime1">
              <a:rPr lang="de-DE"/>
              <a:t/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Personalmanagement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E677D2E-6BD9-4F1E-A85C-910D5B5BB374}" type="slidenum">
              <a:rPr lang="de-DE"/>
              <a:t/>
            </a:fld>
            <a:endParaRPr lang="de-DE"/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 bwMode="auto"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 lIns="45720" tIns="0" rIns="45720" bIns="0"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7650FD-3A6F-4647-B322-DEEF31A9913E}" type="datetime1">
              <a:rPr lang="de-DE"/>
              <a:t/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Personalmanagement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E677D2E-6BD9-4F1E-A85C-910D5B5BB374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vertTitleAndTx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 bwMode="auto"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412302"/>
            <a:ext cx="2628900" cy="5759898"/>
          </a:xfrm>
        </p:spPr>
        <p:txBody>
          <a:bodyPr vert="eaVert"/>
          <a:lstStyle/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CD93180-B4C8-4105-BCB5-39BE0E11BD5F}" type="datetime1">
              <a:rPr lang="de-DE"/>
              <a:t/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Personalmanagement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E677D2E-6BD9-4F1E-A85C-910D5B5BB374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AA316F-38EF-48DF-835D-B7E145E692F8}" type="datetime1">
              <a:rPr lang="de-DE"/>
              <a:t/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Personalmanagement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E677D2E-6BD9-4F1E-A85C-910D5B5BB374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secHead" userDrawn="1">
  <p:cSld name="Abschnitts-&#10;überschrift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 bwMode="auto"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5757E31-1797-4BC1-8487-C574F64E82F3}" type="datetime1">
              <a:rPr lang="de-DE"/>
              <a:t/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Personalmanagement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E677D2E-6BD9-4F1E-A85C-910D5B5BB374}" type="slidenum">
              <a:rPr lang="de-DE"/>
              <a:t/>
            </a:fld>
            <a:endParaRPr lang="de-DE"/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 bwMode="auto"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 bwMode="auto">
          <a:xfrm>
            <a:off x="1097280" y="286603"/>
            <a:ext cx="10058400" cy="1450757"/>
          </a:xfrm>
        </p:spPr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1097280" y="1845734"/>
            <a:ext cx="4937760" cy="4023359"/>
          </a:xfrm>
        </p:spPr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217920" y="1845735"/>
            <a:ext cx="4937760" cy="4023360"/>
          </a:xfrm>
        </p:spPr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864152-A5F5-43A9-91B9-F8AE551A3C91}" type="datetime1">
              <a:rPr lang="de-DE"/>
              <a:t/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Personalmanagement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E677D2E-6BD9-4F1E-A85C-910D5B5BB374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 bwMode="auto">
          <a:xfrm>
            <a:off x="1097280" y="286603"/>
            <a:ext cx="10058400" cy="1450757"/>
          </a:xfrm>
        </p:spPr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1097280" y="2582334"/>
            <a:ext cx="4937760" cy="3286759"/>
          </a:xfrm>
        </p:spPr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217920" y="2582334"/>
            <a:ext cx="4937760" cy="3286759"/>
          </a:xfrm>
        </p:spPr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450D8FB-E0F7-4289-A031-590DB139EFBB}" type="datetime1">
              <a:rPr lang="de-DE"/>
              <a:t/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Personalmanagement</a:t>
            </a: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E677D2E-6BD9-4F1E-A85C-910D5B5BB374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8AA480B-9A30-4DA7-AAB9-D52C05B632CE}" type="datetime1">
              <a:rPr lang="de-DE"/>
              <a:t/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Personalmanagement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E677D2E-6BD9-4F1E-A85C-910D5B5BB374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blank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 bwMode="auto"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646E279-838A-4722-AA07-504B92678AE1}" type="datetime1">
              <a:rPr lang="de-DE"/>
              <a:t/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de-DE"/>
              <a:t>Personalmanagement</a:t>
            </a: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E677D2E-6BD9-4F1E-A85C-910D5B5BB374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objTx" userDrawn="1">
  <p:cSld name="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 bwMode="auto"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57200" y="594358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800600" y="731520"/>
            <a:ext cx="6492240" cy="5257800"/>
          </a:xfrm>
        </p:spPr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>
          <a:xfrm>
            <a:off x="465512" y="6459785"/>
            <a:ext cx="2618509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52B32B3F-0856-4605-8A33-A5AFA014B890}" type="datetime1">
              <a:rPr lang="de-DE"/>
              <a:t/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de-DE"/>
              <a:t>Personalmanagement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E677D2E-6BD9-4F1E-A85C-910D5B5BB374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picTx" userDrawn="1">
  <p:cSld name="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 bwMode="auto"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15" y="0"/>
            <a:ext cx="12191985" cy="491507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88293D7-E444-4A43-8007-3B0E2DC17CDC}" type="datetime1">
              <a:rPr lang="de-DE"/>
              <a:t/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Personalmanagement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E677D2E-6BD9-4F1E-A85C-910D5B5BB374}" type="slidenum">
              <a:rPr lang="de-DE"/>
              <a:t/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 bwMode="auto"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F6D99DB-2438-41AA-8DC7-8E88481CDCFE}" type="datetime1">
              <a:rPr lang="de-DE"/>
              <a:t/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686185" y="6459785"/>
            <a:ext cx="48228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de-DE"/>
              <a:t>Personalmanagement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E677D2E-6BD9-4F1E-A85C-910D5B5BB374}" type="slidenum">
              <a:rPr lang="de-DE"/>
              <a:t/>
            </a:fld>
            <a:endParaRPr lang="de-DE"/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 bwMode="auto"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1" hdr="0" sldNum="0"/>
  <p:txStyles>
    <p:titleStyle>
      <a:lvl1pPr algn="l" defTabSz="914400">
        <a:lnSpc>
          <a:spcPct val="85000"/>
        </a:lnSpc>
        <a:spcBef>
          <a:spcPts val="0"/>
        </a:spcBef>
        <a:buNone/>
        <a:defRPr sz="4800" spc="-5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/>
        <a:buChar char=" "/>
        <a:defRPr sz="20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8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br>
              <a:rPr lang="de-DE"/>
            </a:br>
            <a:endParaRPr lang="de-DE" sz="160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algn="ctr">
              <a:defRPr/>
            </a:pPr>
            <a:endParaRPr lang="de-DE"/>
          </a:p>
          <a:p>
            <a:pPr algn="ctr">
              <a:defRPr/>
            </a:pPr>
            <a:endParaRPr lang="de-DE"/>
          </a:p>
          <a:p>
            <a:pPr algn="ctr">
              <a:defRPr/>
            </a:pPr>
            <a:endParaRPr lang="de-DE"/>
          </a:p>
          <a:p>
            <a:pPr algn="ctr">
              <a:defRPr/>
            </a:pPr>
            <a:endParaRPr lang="de-DE"/>
          </a:p>
          <a:p>
            <a:pPr algn="ctr">
              <a:defRPr/>
            </a:pPr>
            <a:endParaRPr lang="de-DE"/>
          </a:p>
          <a:p>
            <a:pPr algn="ctr">
              <a:defRPr/>
            </a:pPr>
            <a:r>
              <a:rPr lang="de-DE"/>
              <a:t>Personalführung</a:t>
            </a:r>
            <a:endParaRPr/>
          </a:p>
          <a:p>
            <a:pPr>
              <a:defRPr/>
            </a:pPr>
            <a:endParaRPr lang="de-DE"/>
          </a:p>
          <a:p>
            <a:pPr>
              <a:defRPr/>
            </a:pPr>
            <a:r>
              <a:rPr lang="de-DE"/>
              <a:t>			</a:t>
            </a:r>
            <a:endParaRPr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Management im Housekeeping</a:t>
            </a:r>
            <a:endParaRPr/>
          </a:p>
        </p:txBody>
      </p:sp>
      <p:sp>
        <p:nvSpPr>
          <p:cNvPr id="3" name="Rechteck 2"/>
          <p:cNvSpPr/>
          <p:nvPr/>
        </p:nvSpPr>
        <p:spPr bwMode="auto">
          <a:xfrm>
            <a:off x="1529242" y="2967335"/>
            <a:ext cx="91335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defRPr/>
            </a:pPr>
            <a:r>
              <a:rPr lang="de-DE" sz="54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Management im Housekeeping</a:t>
            </a:r>
            <a:endParaRPr lang="de-DE" sz="54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de-DE"/>
              <a:t>Personalführung</a:t>
            </a:r>
            <a:br>
              <a:rPr lang="de-DE"/>
            </a:br>
            <a:r>
              <a:rPr lang="de-DE" sz="1600"/>
              <a:t>Anwendung</a:t>
            </a:r>
            <a:endParaRPr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auto">
          <a:xfrm>
            <a:off x="1097280" y="1737361"/>
            <a:ext cx="10058400" cy="4461216"/>
          </a:xfrm>
        </p:spPr>
        <p:txBody>
          <a:bodyPr>
            <a:normAutofit/>
          </a:bodyPr>
          <a:lstStyle/>
          <a:p>
            <a:pPr>
              <a:defRPr/>
            </a:pPr>
            <a:endParaRPr lang="de-DE"/>
          </a:p>
          <a:p>
            <a:pPr marL="0" indent="0">
              <a:buNone/>
              <a:defRPr/>
            </a:pPr>
            <a:r>
              <a:rPr lang="de-DE"/>
              <a:t>Du bist im dritten Ausbildungsjahr in deinem Betrieb und hast in dieser Zeit verschiedene Abteilungen durchlaufen. Teile nun deine Erfahrungen mit deinen Mitschülern und versuche diese in der Housekeeping-Abteilung umzusetzen.</a:t>
            </a:r>
            <a:endParaRPr/>
          </a:p>
          <a:p>
            <a:pPr marL="0" indent="0">
              <a:buNone/>
              <a:defRPr/>
            </a:pPr>
            <a:r>
              <a:rPr lang="de-DE" sz="3200" b="1" u="sng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Arbeitsauftrag:</a:t>
            </a:r>
            <a:endParaRPr/>
          </a:p>
          <a:p>
            <a:pPr marL="0" indent="0">
              <a:buNone/>
              <a:defRPr/>
            </a:pPr>
            <a:endParaRPr lang="de-DE"/>
          </a:p>
          <a:p>
            <a:pPr marL="457200" indent="-457200">
              <a:buFont typeface="+mj-lt"/>
              <a:buAutoNum type="arabicPeriod"/>
              <a:defRPr/>
            </a:pPr>
            <a:r>
              <a:rPr lang="de-DE"/>
              <a:t>Wähle je eine positive und eine negative Führungskraft aus dieser Zeit aus und beschreibe den jeweiligen Führungsstil.</a:t>
            </a:r>
            <a:endParaRPr/>
          </a:p>
          <a:p>
            <a:pPr marL="457200" indent="-457200">
              <a:buFont typeface="+mj-lt"/>
              <a:buAutoNum type="arabicPeriod"/>
              <a:defRPr/>
            </a:pPr>
            <a:r>
              <a:rPr lang="de-DE"/>
              <a:t>Was hat dir an der positiven Führungskraft besonders gut gefallen? Was hat dich motiviert und warum?</a:t>
            </a:r>
            <a:endParaRPr/>
          </a:p>
          <a:p>
            <a:pPr marL="457200" indent="-457200">
              <a:buFont typeface="+mj-lt"/>
              <a:buAutoNum type="arabicPeriod"/>
              <a:defRPr/>
            </a:pPr>
            <a:r>
              <a:rPr lang="de-DE"/>
              <a:t>Stelle deine Erfahrungen in einer kurzen PP-Präsentation deinen Mitschülern vor.</a:t>
            </a:r>
            <a:endParaRPr/>
          </a:p>
          <a:p>
            <a:pPr marL="0" indent="0">
              <a:buNone/>
              <a:defRPr/>
            </a:pPr>
            <a:endParaRPr lang="de-DE"/>
          </a:p>
          <a:p>
            <a:pPr>
              <a:defRPr/>
            </a:pPr>
            <a:endParaRPr lang="de-DE"/>
          </a:p>
          <a:p>
            <a:pPr>
              <a:defRPr/>
            </a:pP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Management im Housekeeping</a:t>
            </a:r>
            <a:endParaRPr/>
          </a:p>
        </p:txBody>
      </p:sp>
      <p:sp>
        <p:nvSpPr>
          <p:cNvPr id="6" name="Rechteck 5"/>
          <p:cNvSpPr/>
          <p:nvPr/>
        </p:nvSpPr>
        <p:spPr bwMode="auto">
          <a:xfrm>
            <a:off x="1097280" y="1652337"/>
            <a:ext cx="183838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defRPr/>
            </a:pPr>
            <a:r>
              <a:rPr lang="de-DE" sz="3200" b="1" u="sng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Situation:</a:t>
            </a:r>
            <a:endParaRPr lang="de-DE" sz="3200" b="1" u="sng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 bwMode="auto">
          <a:xfrm>
            <a:off x="1097280" y="373208"/>
            <a:ext cx="10058400" cy="1450757"/>
          </a:xfrm>
        </p:spPr>
        <p:txBody>
          <a:bodyPr/>
          <a:lstStyle/>
          <a:p>
            <a:pPr algn="ctr">
              <a:defRPr/>
            </a:pPr>
            <a:r>
              <a:rPr lang="de-DE"/>
              <a:t>Personalführung</a:t>
            </a:r>
            <a:br>
              <a:rPr lang="de-DE"/>
            </a:br>
            <a:r>
              <a:rPr lang="de-DE" sz="1600"/>
              <a:t>Definition</a:t>
            </a:r>
            <a:endParaRPr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Management im Housekeeping</a:t>
            </a:r>
            <a:endParaRPr/>
          </a:p>
        </p:txBody>
      </p:sp>
      <p:sp>
        <p:nvSpPr>
          <p:cNvPr id="10" name="Inhaltsplatzhalter 4"/>
          <p:cNvSpPr txBox="1"/>
          <p:nvPr/>
        </p:nvSpPr>
        <p:spPr bwMode="auto">
          <a:xfrm>
            <a:off x="1143335" y="1823965"/>
            <a:ext cx="9977511" cy="402335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de-DE" b="1" u="sng"/>
          </a:p>
          <a:p>
            <a:pPr>
              <a:defRPr/>
            </a:pPr>
            <a:r>
              <a:rPr lang="de-DE" b="1" u="sng"/>
              <a:t>1. Definition</a:t>
            </a:r>
            <a:endParaRPr lang="de-DE"/>
          </a:p>
          <a:p>
            <a:pPr marL="0" indent="0">
              <a:buNone/>
              <a:defRPr/>
            </a:pPr>
            <a:r>
              <a:rPr lang="de-DE"/>
              <a:t>Führung		1. Person führt, die anderen sind die geführten</a:t>
            </a:r>
            <a:endParaRPr/>
          </a:p>
          <a:p>
            <a:pPr marL="0" indent="0">
              <a:buNone/>
              <a:defRPr/>
            </a:pPr>
            <a:r>
              <a:rPr lang="de-DE"/>
              <a:t>Normalerweise von oben nach unten, aber auch von unten nach oben ist möglich.</a:t>
            </a:r>
            <a:endParaRPr/>
          </a:p>
          <a:p>
            <a:pPr marL="0" indent="0">
              <a:buNone/>
              <a:defRPr/>
            </a:pPr>
            <a:endParaRPr lang="de-DE"/>
          </a:p>
          <a:p>
            <a:pPr marL="0" indent="0">
              <a:buNone/>
              <a:defRPr/>
            </a:pPr>
            <a:r>
              <a:rPr lang="de-DE"/>
              <a:t>Es besteht eine Beziehung, die sich zum Teil unbewusst, aber auch bewusst (intentional) entwickelt hat.</a:t>
            </a:r>
            <a:endParaRPr/>
          </a:p>
          <a:p>
            <a:pPr marL="0" indent="0">
              <a:buNone/>
              <a:defRPr/>
            </a:pPr>
            <a:endParaRPr lang="de-DE"/>
          </a:p>
          <a:p>
            <a:pPr marL="0" indent="0">
              <a:buNone/>
              <a:defRPr/>
            </a:pPr>
            <a:endParaRPr lang="de-DE"/>
          </a:p>
          <a:p>
            <a:pPr marL="0" indent="0">
              <a:buNone/>
              <a:defRPr/>
            </a:pPr>
            <a:endParaRPr lang="de-DE"/>
          </a:p>
        </p:txBody>
      </p:sp>
      <p:sp>
        <p:nvSpPr>
          <p:cNvPr id="5" name="Pfeil: nach rechts 4"/>
          <p:cNvSpPr/>
          <p:nvPr/>
        </p:nvSpPr>
        <p:spPr bwMode="auto">
          <a:xfrm>
            <a:off x="2103119" y="2794000"/>
            <a:ext cx="716475" cy="2235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2" name="Textfeld 1"/>
          <p:cNvSpPr txBox="1"/>
          <p:nvPr/>
        </p:nvSpPr>
        <p:spPr bwMode="auto">
          <a:xfrm>
            <a:off x="3686185" y="4668764"/>
            <a:ext cx="4368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/>
              <a:t>Führungskraft		(Aktiv)</a:t>
            </a:r>
            <a:endParaRPr/>
          </a:p>
          <a:p>
            <a:pPr>
              <a:defRPr/>
            </a:pPr>
            <a:endParaRPr lang="de-DE"/>
          </a:p>
          <a:p>
            <a:pPr>
              <a:defRPr/>
            </a:pPr>
            <a:r>
              <a:rPr lang="de-DE"/>
              <a:t>				</a:t>
            </a:r>
            <a:r>
              <a:rPr lang="de-DE">
                <a:solidFill>
                  <a:srgbClr val="FF0000"/>
                </a:solidFill>
              </a:rPr>
              <a:t>Beziehung</a:t>
            </a:r>
            <a:endParaRPr/>
          </a:p>
          <a:p>
            <a:pPr>
              <a:defRPr/>
            </a:pPr>
            <a:endParaRPr lang="de-DE"/>
          </a:p>
          <a:p>
            <a:pPr>
              <a:defRPr/>
            </a:pPr>
            <a:r>
              <a:rPr lang="de-DE"/>
              <a:t>Mitarbeiter		(eher passiv)</a:t>
            </a:r>
            <a:endParaRPr/>
          </a:p>
        </p:txBody>
      </p:sp>
      <p:sp>
        <p:nvSpPr>
          <p:cNvPr id="3" name="Pfeil: nach oben und unten 2"/>
          <p:cNvSpPr/>
          <p:nvPr/>
        </p:nvSpPr>
        <p:spPr bwMode="auto">
          <a:xfrm>
            <a:off x="4257040" y="5033889"/>
            <a:ext cx="274320" cy="676031"/>
          </a:xfrm>
          <a:prstGeom prst="upDown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Rechteck: abgerundete Ecken 5"/>
          <p:cNvSpPr/>
          <p:nvPr/>
        </p:nvSpPr>
        <p:spPr bwMode="auto">
          <a:xfrm>
            <a:off x="2387600" y="2570480"/>
            <a:ext cx="7477760" cy="1249680"/>
          </a:xfrm>
          <a:prstGeom prst="roundRect">
            <a:avLst>
              <a:gd name="adj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 bwMode="auto">
          <a:xfrm>
            <a:off x="1097280" y="373208"/>
            <a:ext cx="10058400" cy="1450757"/>
          </a:xfrm>
        </p:spPr>
        <p:txBody>
          <a:bodyPr/>
          <a:lstStyle/>
          <a:p>
            <a:pPr algn="ctr">
              <a:defRPr/>
            </a:pPr>
            <a:r>
              <a:rPr lang="de-DE"/>
              <a:t>Personalführung</a:t>
            </a:r>
            <a:br>
              <a:rPr lang="de-DE"/>
            </a:br>
            <a:r>
              <a:rPr lang="de-DE" sz="1600"/>
              <a:t>Definition</a:t>
            </a:r>
            <a:endParaRPr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Management im Housekeeping</a:t>
            </a:r>
            <a:endParaRPr/>
          </a:p>
        </p:txBody>
      </p:sp>
      <p:sp>
        <p:nvSpPr>
          <p:cNvPr id="10" name="Inhaltsplatzhalter 4"/>
          <p:cNvSpPr txBox="1"/>
          <p:nvPr/>
        </p:nvSpPr>
        <p:spPr bwMode="auto">
          <a:xfrm>
            <a:off x="1143335" y="1823965"/>
            <a:ext cx="9977511" cy="402335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de-DE" b="1" u="sng"/>
          </a:p>
          <a:p>
            <a:pPr>
              <a:defRPr/>
            </a:pPr>
            <a:r>
              <a:rPr lang="de-DE" b="1" u="sng"/>
              <a:t>1.1 Ziel</a:t>
            </a:r>
            <a:endParaRPr lang="de-DE"/>
          </a:p>
          <a:p>
            <a:pPr marL="0" indent="0" algn="ctr">
              <a:buNone/>
              <a:defRPr/>
            </a:pPr>
            <a:r>
              <a:rPr lang="de-DE"/>
              <a:t>Das Ziel einer jeden Führung ist die zielgerichtete </a:t>
            </a:r>
            <a:r>
              <a:rPr lang="de-DE" b="1"/>
              <a:t>Verhaltensänderung</a:t>
            </a:r>
            <a:r>
              <a:rPr lang="de-DE"/>
              <a:t> </a:t>
            </a:r>
            <a:endParaRPr/>
          </a:p>
          <a:p>
            <a:pPr marL="0" indent="0" algn="ctr">
              <a:buNone/>
              <a:defRPr/>
            </a:pPr>
            <a:r>
              <a:rPr lang="de-DE"/>
              <a:t>des Mitarbeiters durch die Führungskraft</a:t>
            </a:r>
            <a:endParaRPr/>
          </a:p>
          <a:p>
            <a:pPr marL="0" indent="0" algn="ctr">
              <a:buNone/>
              <a:defRPr/>
            </a:pPr>
            <a:endParaRPr lang="de-DE"/>
          </a:p>
          <a:p>
            <a:pPr marL="0" indent="0" algn="ctr">
              <a:buNone/>
              <a:defRPr/>
            </a:pPr>
            <a:endParaRPr lang="de-DE"/>
          </a:p>
          <a:p>
            <a:pPr>
              <a:buFont typeface="Wingdings"/>
              <a:buChar char="Ø"/>
              <a:defRPr/>
            </a:pPr>
            <a:r>
              <a:rPr lang="de-DE"/>
              <a:t> Verhaltensänderung</a:t>
            </a:r>
            <a:endParaRPr/>
          </a:p>
          <a:p>
            <a:pPr>
              <a:buFont typeface="Wingdings"/>
              <a:buChar char="Ø"/>
              <a:defRPr/>
            </a:pPr>
            <a:r>
              <a:rPr lang="de-DE"/>
              <a:t> Verhaltensbestärkung (Motivation)	</a:t>
            </a:r>
            <a:endParaRPr/>
          </a:p>
          <a:p>
            <a:pPr marL="0" indent="0">
              <a:buNone/>
              <a:defRPr/>
            </a:pPr>
            <a:endParaRPr lang="de-DE"/>
          </a:p>
          <a:p>
            <a:pPr marL="0" indent="0">
              <a:buNone/>
              <a:defRPr/>
            </a:pPr>
            <a:endParaRPr lang="de-DE"/>
          </a:p>
        </p:txBody>
      </p:sp>
      <p:sp>
        <p:nvSpPr>
          <p:cNvPr id="5" name="Pfeil: nach rechts 4"/>
          <p:cNvSpPr/>
          <p:nvPr/>
        </p:nvSpPr>
        <p:spPr bwMode="auto">
          <a:xfrm>
            <a:off x="1249679" y="2824480"/>
            <a:ext cx="1026161" cy="44704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 bwMode="auto">
          <a:xfrm>
            <a:off x="1097280" y="373208"/>
            <a:ext cx="10058400" cy="1450757"/>
          </a:xfrm>
        </p:spPr>
        <p:txBody>
          <a:bodyPr/>
          <a:lstStyle/>
          <a:p>
            <a:pPr algn="ctr">
              <a:defRPr/>
            </a:pPr>
            <a:r>
              <a:rPr lang="de-DE"/>
              <a:t>Personalführung</a:t>
            </a:r>
            <a:br>
              <a:rPr lang="de-DE"/>
            </a:br>
            <a:r>
              <a:rPr lang="de-DE" sz="1600"/>
              <a:t>Unterscheidung</a:t>
            </a:r>
            <a:endParaRPr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Management im Housekeeping</a:t>
            </a:r>
            <a:endParaRPr/>
          </a:p>
        </p:txBody>
      </p:sp>
      <p:sp>
        <p:nvSpPr>
          <p:cNvPr id="10" name="Inhaltsplatzhalter 4"/>
          <p:cNvSpPr txBox="1"/>
          <p:nvPr/>
        </p:nvSpPr>
        <p:spPr bwMode="auto">
          <a:xfrm>
            <a:off x="1143335" y="1823965"/>
            <a:ext cx="9977511" cy="402335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de-DE" b="1" u="sng"/>
          </a:p>
          <a:p>
            <a:pPr>
              <a:defRPr/>
            </a:pPr>
            <a:r>
              <a:rPr lang="de-DE" b="1" u="sng"/>
              <a:t>2. Unterscheidung der Führung</a:t>
            </a:r>
            <a:endParaRPr lang="de-DE"/>
          </a:p>
          <a:p>
            <a:pPr marL="0" indent="0">
              <a:buNone/>
              <a:defRPr/>
            </a:pPr>
            <a:endParaRPr lang="de-DE"/>
          </a:p>
          <a:p>
            <a:pPr lvl="1">
              <a:buFont typeface="Wingdings"/>
              <a:buChar char="Ø"/>
              <a:defRPr/>
            </a:pPr>
            <a:r>
              <a:rPr lang="de-DE"/>
              <a:t> Individualführung</a:t>
            </a:r>
            <a:endParaRPr/>
          </a:p>
          <a:p>
            <a:pPr lvl="1">
              <a:buFont typeface="Wingdings"/>
              <a:buChar char="Ø"/>
              <a:defRPr/>
            </a:pPr>
            <a:endParaRPr lang="de-DE"/>
          </a:p>
          <a:p>
            <a:pPr lvl="1">
              <a:buFont typeface="Wingdings"/>
              <a:buChar char="Ø"/>
              <a:defRPr/>
            </a:pPr>
            <a:r>
              <a:rPr lang="de-DE"/>
              <a:t> Teamführung</a:t>
            </a:r>
            <a:endParaRPr/>
          </a:p>
          <a:p>
            <a:pPr lvl="1">
              <a:buFont typeface="Wingdings"/>
              <a:buChar char="Ø"/>
              <a:defRPr/>
            </a:pPr>
            <a:endParaRPr lang="de-DE"/>
          </a:p>
          <a:p>
            <a:pPr lvl="1">
              <a:buFont typeface="Wingdings"/>
              <a:buChar char="Ø"/>
              <a:defRPr/>
            </a:pPr>
            <a:r>
              <a:rPr lang="de-DE"/>
              <a:t> Unternehmensführung</a:t>
            </a:r>
            <a:endParaRPr/>
          </a:p>
          <a:p>
            <a:pPr lvl="1">
              <a:buFont typeface="Wingdings"/>
              <a:buChar char="Ø"/>
              <a:defRPr/>
            </a:pPr>
            <a:endParaRPr lang="de-DE"/>
          </a:p>
          <a:p>
            <a:pPr lvl="1">
              <a:buFont typeface="Wingdings"/>
              <a:buChar char="Ø"/>
              <a:defRPr/>
            </a:pPr>
            <a:r>
              <a:rPr lang="de-DE"/>
              <a:t> Internationale Führung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 bwMode="auto">
          <a:xfrm>
            <a:off x="1097280" y="373208"/>
            <a:ext cx="10058400" cy="1450757"/>
          </a:xfrm>
        </p:spPr>
        <p:txBody>
          <a:bodyPr/>
          <a:lstStyle/>
          <a:p>
            <a:pPr algn="ctr">
              <a:defRPr/>
            </a:pPr>
            <a:r>
              <a:rPr lang="de-DE"/>
              <a:t>Personalführung</a:t>
            </a:r>
            <a:br>
              <a:rPr lang="de-DE"/>
            </a:br>
            <a:endParaRPr lang="de-DE" sz="160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Management im Housekeeping</a:t>
            </a:r>
            <a:endParaRPr/>
          </a:p>
        </p:txBody>
      </p:sp>
      <p:sp>
        <p:nvSpPr>
          <p:cNvPr id="10" name="Inhaltsplatzhalter 4"/>
          <p:cNvSpPr txBox="1"/>
          <p:nvPr/>
        </p:nvSpPr>
        <p:spPr bwMode="auto">
          <a:xfrm>
            <a:off x="1143335" y="1823965"/>
            <a:ext cx="10449225" cy="4023359"/>
          </a:xfrm>
          <a:prstGeom prst="rect">
            <a:avLst/>
          </a:prstGeom>
        </p:spPr>
        <p:txBody>
          <a:bodyPr vert="horz" lIns="0" tIns="45720" rIns="0" bIns="45720" rtlCol="0">
            <a:normAutofit lnSpcReduction="10000"/>
          </a:bodyPr>
          <a:lstStyle>
            <a:lvl1pPr marL="91440" indent="-91440" algn="l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de-DE" b="1" u="sng"/>
          </a:p>
          <a:p>
            <a:pPr>
              <a:defRPr/>
            </a:pPr>
            <a:r>
              <a:rPr lang="de-DE" b="1" u="sng"/>
              <a:t>3. Vorschläge zur Personalführung</a:t>
            </a:r>
            <a:endParaRPr lang="de-DE"/>
          </a:p>
          <a:p>
            <a:pPr marL="0" indent="0">
              <a:buNone/>
              <a:defRPr/>
            </a:pPr>
            <a:endParaRPr lang="de-DE"/>
          </a:p>
          <a:p>
            <a:pPr lvl="1">
              <a:buFont typeface="Wingdings"/>
              <a:buChar char="Ø"/>
              <a:defRPr/>
            </a:pPr>
            <a:r>
              <a:rPr lang="de-DE"/>
              <a:t> Führungsstil 		(Aussagen darüber, wie sich eine Führungskraft verhalten soll)</a:t>
            </a:r>
            <a:endParaRPr/>
          </a:p>
          <a:p>
            <a:pPr lvl="1">
              <a:buFont typeface="Wingdings"/>
              <a:buChar char="Ø"/>
              <a:defRPr/>
            </a:pPr>
            <a:endParaRPr lang="de-DE"/>
          </a:p>
          <a:p>
            <a:pPr lvl="1">
              <a:buFont typeface="Wingdings"/>
              <a:buChar char="Ø"/>
              <a:defRPr/>
            </a:pPr>
            <a:r>
              <a:rPr lang="de-DE"/>
              <a:t> Führungstechnik 	(Umsetzung des Führungsstils)</a:t>
            </a:r>
            <a:endParaRPr/>
          </a:p>
          <a:p>
            <a:pPr lvl="1">
              <a:buFont typeface="Wingdings"/>
              <a:buChar char="Ø"/>
              <a:defRPr/>
            </a:pPr>
            <a:endParaRPr lang="de-DE"/>
          </a:p>
          <a:p>
            <a:pPr lvl="1">
              <a:buFont typeface="Wingdings"/>
              <a:buChar char="Ø"/>
              <a:defRPr/>
            </a:pPr>
            <a:r>
              <a:rPr lang="de-DE"/>
              <a:t> Führungsmodelle	(versuchen zu erklären, wie verschieden Komponenten wirken</a:t>
            </a:r>
            <a:endParaRPr/>
          </a:p>
          <a:p>
            <a:pPr marL="201168" lvl="1" indent="0">
              <a:buNone/>
              <a:defRPr/>
            </a:pPr>
            <a:r>
              <a:rPr lang="de-DE"/>
              <a:t>			 und welche Dynamik sich entwickelt)</a:t>
            </a:r>
            <a:endParaRPr/>
          </a:p>
          <a:p>
            <a:pPr lvl="1">
              <a:buFont typeface="Wingdings"/>
              <a:buChar char="Ø"/>
              <a:defRPr/>
            </a:pPr>
            <a:endParaRPr lang="de-DE"/>
          </a:p>
          <a:p>
            <a:pPr lvl="1">
              <a:buFont typeface="Wingdings"/>
              <a:buChar char="Ø"/>
              <a:defRPr/>
            </a:pPr>
            <a:r>
              <a:rPr lang="de-DE"/>
              <a:t> Führungstheorien	(geben Antworten darauf, warum sich Personen in einer</a:t>
            </a:r>
            <a:endParaRPr/>
          </a:p>
          <a:p>
            <a:pPr marL="749808" lvl="4" indent="0">
              <a:buNone/>
              <a:defRPr/>
            </a:pPr>
            <a:r>
              <a:rPr lang="de-DE" sz="1800"/>
              <a:t>			 bestimmten Form so verhalten)</a:t>
            </a:r>
            <a:endParaRPr/>
          </a:p>
        </p:txBody>
      </p:sp>
      <p:sp>
        <p:nvSpPr>
          <p:cNvPr id="2" name="Pfeil: nach unten 1"/>
          <p:cNvSpPr/>
          <p:nvPr/>
        </p:nvSpPr>
        <p:spPr bwMode="auto">
          <a:xfrm>
            <a:off x="9895840" y="2997200"/>
            <a:ext cx="484632" cy="2702560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Textfeld 7"/>
          <p:cNvSpPr txBox="1"/>
          <p:nvPr/>
        </p:nvSpPr>
        <p:spPr bwMode="auto">
          <a:xfrm rot="5400000">
            <a:off x="8961120" y="4114800"/>
            <a:ext cx="2392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/>
              <a:t>Komplexitätszunahme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 bwMode="auto">
          <a:xfrm>
            <a:off x="1097280" y="373208"/>
            <a:ext cx="10058400" cy="1450757"/>
          </a:xfrm>
        </p:spPr>
        <p:txBody>
          <a:bodyPr/>
          <a:lstStyle/>
          <a:p>
            <a:pPr algn="ctr">
              <a:defRPr/>
            </a:pPr>
            <a:r>
              <a:rPr lang="de-DE"/>
              <a:t>Personalführung</a:t>
            </a:r>
            <a:br>
              <a:rPr lang="de-DE"/>
            </a:br>
            <a:r>
              <a:rPr lang="de-DE" sz="1600"/>
              <a:t>Menschenbilder</a:t>
            </a:r>
            <a:endParaRPr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Management im Housekeeping</a:t>
            </a:r>
            <a:endParaRPr/>
          </a:p>
        </p:txBody>
      </p:sp>
      <p:sp>
        <p:nvSpPr>
          <p:cNvPr id="10" name="Inhaltsplatzhalter 4"/>
          <p:cNvSpPr txBox="1"/>
          <p:nvPr/>
        </p:nvSpPr>
        <p:spPr bwMode="auto">
          <a:xfrm>
            <a:off x="1143335" y="1823965"/>
            <a:ext cx="10449225" cy="402335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de-DE" b="1" u="sng"/>
          </a:p>
          <a:p>
            <a:pPr>
              <a:defRPr/>
            </a:pPr>
            <a:r>
              <a:rPr lang="de-DE" b="1" u="sng"/>
              <a:t>3. Menschenbilder als Grundlage</a:t>
            </a:r>
            <a:endParaRPr lang="de-DE"/>
          </a:p>
          <a:p>
            <a:pPr marL="0" indent="0">
              <a:buNone/>
              <a:defRPr/>
            </a:pPr>
            <a:r>
              <a:rPr lang="de-DE"/>
              <a:t>Generell nach MC Gregor:</a:t>
            </a:r>
            <a:endParaRPr/>
          </a:p>
          <a:p>
            <a:pPr marL="0" indent="0">
              <a:spcBef>
                <a:spcPts val="600"/>
              </a:spcBef>
              <a:buNone/>
              <a:defRPr/>
            </a:pPr>
            <a:r>
              <a:rPr lang="de-DE" i="1"/>
              <a:t>= x/y-Theorie</a:t>
            </a:r>
            <a:endParaRPr/>
          </a:p>
          <a:p>
            <a:pPr marL="0" indent="0">
              <a:buNone/>
              <a:defRPr/>
            </a:pPr>
            <a:endParaRPr lang="de-DE"/>
          </a:p>
          <a:p>
            <a:pPr lvl="1">
              <a:buFont typeface="Wingdings"/>
              <a:buChar char="Ø"/>
              <a:defRPr/>
            </a:pPr>
            <a:r>
              <a:rPr lang="de-DE"/>
              <a:t> pessimistische		selbsterfüllende Prophezeiung </a:t>
            </a:r>
            <a:endParaRPr/>
          </a:p>
          <a:p>
            <a:pPr marL="201168" lvl="1" indent="0">
              <a:buNone/>
              <a:defRPr/>
            </a:pPr>
            <a:endParaRPr lang="de-DE"/>
          </a:p>
          <a:p>
            <a:pPr lvl="1">
              <a:buFont typeface="Wingdings"/>
              <a:buChar char="Ø"/>
              <a:defRPr/>
            </a:pPr>
            <a:r>
              <a:rPr lang="de-DE" sz="1800"/>
              <a:t> optimistische</a:t>
            </a:r>
            <a:endParaRPr/>
          </a:p>
          <a:p>
            <a:pPr lvl="1">
              <a:buFont typeface="Wingdings"/>
              <a:buChar char="Ø"/>
              <a:defRPr/>
            </a:pPr>
            <a:endParaRPr lang="de-DE"/>
          </a:p>
          <a:p>
            <a:pPr marL="201168" lvl="1" indent="0">
              <a:buNone/>
              <a:defRPr/>
            </a:pPr>
            <a:r>
              <a:rPr lang="de-DE" sz="1800"/>
              <a:t>Die Einstufung des Menschbilds bestimmt den Umgang mit dieser Person. Das bedeutet, dass ein bestimmtes Menschenbild eine bestimmte Reaktion hervorruft.</a:t>
            </a:r>
            <a:endParaRPr/>
          </a:p>
        </p:txBody>
      </p:sp>
      <p:sp>
        <p:nvSpPr>
          <p:cNvPr id="3" name="Pfeil: nach rechts 2"/>
          <p:cNvSpPr/>
          <p:nvPr/>
        </p:nvSpPr>
        <p:spPr bwMode="auto">
          <a:xfrm>
            <a:off x="3098800" y="3992880"/>
            <a:ext cx="587385" cy="132080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 bwMode="auto">
          <a:xfrm>
            <a:off x="1097280" y="373208"/>
            <a:ext cx="10058400" cy="1450757"/>
          </a:xfrm>
        </p:spPr>
        <p:txBody>
          <a:bodyPr/>
          <a:lstStyle/>
          <a:p>
            <a:pPr algn="ctr">
              <a:defRPr/>
            </a:pPr>
            <a:r>
              <a:rPr lang="de-DE"/>
              <a:t>Personalführung</a:t>
            </a:r>
            <a:br>
              <a:rPr lang="de-DE"/>
            </a:br>
            <a:r>
              <a:rPr lang="de-DE" sz="1600"/>
              <a:t>Menschenbilder</a:t>
            </a:r>
            <a:endParaRPr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Management im Housekeeping</a:t>
            </a:r>
            <a:endParaRPr/>
          </a:p>
        </p:txBody>
      </p:sp>
      <p:sp>
        <p:nvSpPr>
          <p:cNvPr id="10" name="Inhaltsplatzhalter 4"/>
          <p:cNvSpPr txBox="1"/>
          <p:nvPr/>
        </p:nvSpPr>
        <p:spPr bwMode="auto">
          <a:xfrm>
            <a:off x="1143335" y="1823965"/>
            <a:ext cx="10449225" cy="4023359"/>
          </a:xfrm>
          <a:prstGeom prst="rect">
            <a:avLst/>
          </a:prstGeom>
        </p:spPr>
        <p:txBody>
          <a:bodyPr vert="horz" lIns="0" tIns="45720" rIns="0" bIns="45720" rtlCol="0">
            <a:normAutofit lnSpcReduction="10000"/>
          </a:bodyPr>
          <a:lstStyle>
            <a:lvl1pPr marL="91440" indent="-91440" algn="l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de-DE" b="1" u="sng"/>
          </a:p>
          <a:p>
            <a:pPr>
              <a:defRPr/>
            </a:pPr>
            <a:r>
              <a:rPr lang="de-DE" b="1" u="sng"/>
              <a:t>3.1 Menschenbilder nach Schein</a:t>
            </a:r>
            <a:endParaRPr lang="de-DE" i="1"/>
          </a:p>
          <a:p>
            <a:pPr marL="0" indent="0">
              <a:buNone/>
              <a:defRPr/>
            </a:pPr>
            <a:endParaRPr lang="de-DE"/>
          </a:p>
          <a:p>
            <a:pPr lvl="1">
              <a:buFont typeface="Wingdings"/>
              <a:buChar char="Ø"/>
              <a:defRPr/>
            </a:pPr>
            <a:r>
              <a:rPr lang="de-DE"/>
              <a:t> rational-ökonomische Menschen (Lohn, passiv, manipulierbar)</a:t>
            </a:r>
            <a:endParaRPr/>
          </a:p>
          <a:p>
            <a:pPr marL="201168" lvl="1" indent="0">
              <a:buNone/>
              <a:defRPr/>
            </a:pPr>
            <a:endParaRPr lang="de-DE"/>
          </a:p>
          <a:p>
            <a:pPr lvl="1">
              <a:buFont typeface="Wingdings"/>
              <a:buChar char="Ø"/>
              <a:defRPr/>
            </a:pPr>
            <a:r>
              <a:rPr lang="de-DE" sz="1800"/>
              <a:t> </a:t>
            </a:r>
            <a:r>
              <a:rPr lang="de-DE"/>
              <a:t>Soziale Menschen (Gesellig, Umgang mit Menschen, Empathisch….)</a:t>
            </a:r>
            <a:endParaRPr/>
          </a:p>
          <a:p>
            <a:pPr lvl="1">
              <a:buFont typeface="Wingdings"/>
              <a:buChar char="Ø"/>
              <a:defRPr/>
            </a:pPr>
            <a:endParaRPr lang="de-DE" sz="1800"/>
          </a:p>
          <a:p>
            <a:pPr lvl="1">
              <a:buFont typeface="Wingdings"/>
              <a:buChar char="Ø"/>
              <a:defRPr/>
            </a:pPr>
            <a:r>
              <a:rPr lang="de-DE"/>
              <a:t> sich selbstverwirklichende Menschen (Selbständigkeit, Freiheit, selbstmotiviert</a:t>
            </a:r>
            <a:endParaRPr/>
          </a:p>
          <a:p>
            <a:pPr lvl="1">
              <a:buFont typeface="Wingdings"/>
              <a:buChar char="Ø"/>
              <a:defRPr/>
            </a:pPr>
            <a:endParaRPr lang="de-DE" sz="1800"/>
          </a:p>
          <a:p>
            <a:pPr marL="201168" lvl="1" indent="0">
              <a:buNone/>
              <a:defRPr/>
            </a:pPr>
            <a:endParaRPr lang="de-DE"/>
          </a:p>
          <a:p>
            <a:pPr marL="201168" lvl="1" indent="0">
              <a:buNone/>
              <a:defRPr/>
            </a:pPr>
            <a:endParaRPr lang="de-DE" sz="1800"/>
          </a:p>
          <a:p>
            <a:pPr lvl="1">
              <a:buFont typeface="Wingdings"/>
              <a:buChar char="Ø"/>
              <a:defRPr/>
            </a:pPr>
            <a:r>
              <a:rPr lang="de-DE" sz="1800"/>
              <a:t> komplexe Menschen ( Mischung aus den oben genannten Typen)</a:t>
            </a:r>
            <a:endParaRPr/>
          </a:p>
        </p:txBody>
      </p:sp>
      <p:sp>
        <p:nvSpPr>
          <p:cNvPr id="2" name="Geschweifte Klammer links 1"/>
          <p:cNvSpPr/>
          <p:nvPr/>
        </p:nvSpPr>
        <p:spPr bwMode="auto">
          <a:xfrm rot="16199999">
            <a:off x="4947920" y="1198880"/>
            <a:ext cx="690880" cy="7396480"/>
          </a:xfrm>
          <a:prstGeom prst="lef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 bwMode="auto">
          <a:xfrm>
            <a:off x="1097280" y="373208"/>
            <a:ext cx="10058400" cy="1450757"/>
          </a:xfrm>
        </p:spPr>
        <p:txBody>
          <a:bodyPr/>
          <a:lstStyle/>
          <a:p>
            <a:pPr algn="ctr">
              <a:defRPr/>
            </a:pPr>
            <a:r>
              <a:rPr lang="de-DE"/>
              <a:t>Personalführung</a:t>
            </a:r>
            <a:br>
              <a:rPr lang="de-DE"/>
            </a:br>
            <a:r>
              <a:rPr lang="de-DE" sz="1600"/>
              <a:t>Menschenbilder</a:t>
            </a:r>
            <a:endParaRPr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Management im Housekeeping</a:t>
            </a:r>
            <a:endParaRPr/>
          </a:p>
        </p:txBody>
      </p:sp>
      <p:sp>
        <p:nvSpPr>
          <p:cNvPr id="10" name="Inhaltsplatzhalter 4"/>
          <p:cNvSpPr txBox="1"/>
          <p:nvPr/>
        </p:nvSpPr>
        <p:spPr bwMode="auto">
          <a:xfrm>
            <a:off x="1143335" y="1823965"/>
            <a:ext cx="10449225" cy="402335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de-DE" b="1" u="sng"/>
          </a:p>
          <a:p>
            <a:pPr>
              <a:defRPr/>
            </a:pPr>
            <a:r>
              <a:rPr lang="de-DE" b="1" u="sng"/>
              <a:t>3.2 Führung der unterschiedlichen Menschenbilder</a:t>
            </a:r>
            <a:endParaRPr lang="de-DE" i="1"/>
          </a:p>
          <a:p>
            <a:pPr marL="0" indent="0">
              <a:buNone/>
              <a:defRPr/>
            </a:pPr>
            <a:endParaRPr lang="de-DE"/>
          </a:p>
          <a:p>
            <a:pPr lvl="1">
              <a:buFont typeface="Wingdings"/>
              <a:buChar char="Ø"/>
              <a:defRPr/>
            </a:pPr>
            <a:r>
              <a:rPr lang="de-DE"/>
              <a:t> rational-ökonomische Menschen		klassische Führung mit Kontrollfunktion</a:t>
            </a:r>
            <a:endParaRPr/>
          </a:p>
          <a:p>
            <a:pPr marL="201168" lvl="1" indent="0">
              <a:buNone/>
              <a:defRPr/>
            </a:pPr>
            <a:endParaRPr lang="de-DE"/>
          </a:p>
          <a:p>
            <a:pPr lvl="1">
              <a:buFont typeface="Wingdings"/>
              <a:buChar char="Ø"/>
              <a:defRPr/>
            </a:pPr>
            <a:r>
              <a:rPr lang="de-DE" sz="1800"/>
              <a:t> </a:t>
            </a:r>
            <a:r>
              <a:rPr lang="de-DE"/>
              <a:t>Soziale Menschen			für Anerkennung und Zugehörigkeit sorgen</a:t>
            </a:r>
            <a:endParaRPr/>
          </a:p>
          <a:p>
            <a:pPr marL="201168" lvl="1" indent="0">
              <a:buNone/>
              <a:defRPr/>
            </a:pPr>
            <a:endParaRPr lang="de-DE" sz="1800"/>
          </a:p>
          <a:p>
            <a:pPr lvl="1">
              <a:buFont typeface="Wingdings"/>
              <a:buChar char="Ø"/>
              <a:defRPr/>
            </a:pPr>
            <a:r>
              <a:rPr lang="de-DE"/>
              <a:t> sich selbstverwirklichende Menschen	individuale Entwicklung fördern</a:t>
            </a:r>
            <a:endParaRPr/>
          </a:p>
          <a:p>
            <a:pPr marL="201168" lvl="1" indent="0">
              <a:buNone/>
              <a:defRPr/>
            </a:pPr>
            <a:endParaRPr lang="de-DE" sz="1800"/>
          </a:p>
          <a:p>
            <a:pPr lvl="1">
              <a:buFont typeface="Wingdings"/>
              <a:buChar char="Ø"/>
              <a:defRPr/>
            </a:pPr>
            <a:r>
              <a:rPr lang="de-DE" sz="1800"/>
              <a:t> komplexe Menschen			situativ handeln und führen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 bwMode="auto">
          <a:xfrm>
            <a:off x="1097280" y="373208"/>
            <a:ext cx="10058400" cy="1450757"/>
          </a:xfrm>
        </p:spPr>
        <p:txBody>
          <a:bodyPr/>
          <a:lstStyle/>
          <a:p>
            <a:pPr algn="ctr">
              <a:defRPr/>
            </a:pPr>
            <a:r>
              <a:rPr lang="de-DE"/>
              <a:t>Personalführung</a:t>
            </a:r>
            <a:br>
              <a:rPr lang="de-DE"/>
            </a:br>
            <a:r>
              <a:rPr lang="de-DE" sz="1600"/>
              <a:t>Situative Führung</a:t>
            </a:r>
            <a:endParaRPr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Management im Housekeeping</a:t>
            </a:r>
            <a:endParaRPr/>
          </a:p>
        </p:txBody>
      </p:sp>
      <p:sp>
        <p:nvSpPr>
          <p:cNvPr id="10" name="Inhaltsplatzhalter 4"/>
          <p:cNvSpPr txBox="1"/>
          <p:nvPr/>
        </p:nvSpPr>
        <p:spPr bwMode="auto">
          <a:xfrm>
            <a:off x="1143335" y="1823965"/>
            <a:ext cx="10449225" cy="402335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de-DE" b="1" u="sng"/>
              <a:t>4. Situativer Führungsstil</a:t>
            </a:r>
            <a:endParaRPr/>
          </a:p>
          <a:p>
            <a:pPr>
              <a:defRPr/>
            </a:pPr>
            <a:endParaRPr lang="de-DE" b="1" u="sng"/>
          </a:p>
          <a:p>
            <a:pPr>
              <a:defRPr/>
            </a:pPr>
            <a:endParaRPr lang="de-DE" b="1" u="sng"/>
          </a:p>
          <a:p>
            <a:pPr>
              <a:defRPr/>
            </a:pPr>
            <a:endParaRPr lang="de-DE" b="1" u="sng"/>
          </a:p>
          <a:p>
            <a:pPr>
              <a:defRPr/>
            </a:pPr>
            <a:endParaRPr lang="de-DE" b="1" u="sng"/>
          </a:p>
          <a:p>
            <a:pPr>
              <a:defRPr/>
            </a:pPr>
            <a:endParaRPr lang="de-DE" b="1" u="sng"/>
          </a:p>
          <a:p>
            <a:pPr algn="ctr">
              <a:defRPr/>
            </a:pPr>
            <a:r>
              <a:rPr lang="de-DE" b="1"/>
              <a:t>Eine gute Führungsperson wird je nach Mitarbeiter und Aufgaben instinktiv zwischen den Führungsstilen wechseln. Das bezeichnet einen situativen Führungsstil!</a:t>
            </a:r>
            <a:endParaRPr lang="de-DE"/>
          </a:p>
        </p:txBody>
      </p:sp>
      <p:sp>
        <p:nvSpPr>
          <p:cNvPr id="2" name="Rechteck 1"/>
          <p:cNvSpPr/>
          <p:nvPr/>
        </p:nvSpPr>
        <p:spPr bwMode="auto">
          <a:xfrm>
            <a:off x="1120307" y="2651759"/>
            <a:ext cx="1049528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defRPr/>
            </a:pPr>
            <a:r>
              <a:rPr lang="de-DE" sz="5400" b="0" cap="none" spc="0">
                <a:ln w="0"/>
                <a:solidFill>
                  <a:schemeClr val="accent1"/>
                </a:solidFill>
              </a:rPr>
              <a:t>Der Schlüssel zum Erfolg ist der situative Führungsstil!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Rückblick">
  <a:themeElements>
    <a:clrScheme name="Rückblick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ückblick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Rückblick">
      <a:fillStyleLst>
        <a:solidFill>
          <a:schemeClr val="phClr"/>
        </a:solidFill>
        <a:gradFill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/>
        </a:gradFill>
        <a:gradFill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Rückblick</Template>
  <TotalTime>0</TotalTime>
  <Words>0</Words>
  <Application>ONLYOFFICE/7.3.3.49</Application>
  <DocSecurity>0</DocSecurity>
  <PresentationFormat>Breitbild</PresentationFormat>
  <Paragraphs>0</Paragraphs>
  <Slides>10</Slides>
  <Notes>10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Manager/>
  <Company>BS Immenstadt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Personalmanagement</dc:title>
  <dc:subject/>
  <dc:creator>Alexander Kees</dc:creator>
  <cp:keywords/>
  <dc:description/>
  <dc:identifier/>
  <dc:language/>
  <cp:lastModifiedBy>Alfred Stark</cp:lastModifiedBy>
  <cp:revision>125</cp:revision>
  <dcterms:created xsi:type="dcterms:W3CDTF">2021-09-20T06:43:07Z</dcterms:created>
  <dcterms:modified xsi:type="dcterms:W3CDTF">2023-12-18T09:40:06Z</dcterms:modified>
  <cp:category/>
  <cp:contentStatus/>
  <cp:version/>
</cp:coreProperties>
</file>