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7" r:id="rId2"/>
    <p:sldId id="257" r:id="rId3"/>
    <p:sldId id="262" r:id="rId4"/>
    <p:sldId id="264" r:id="rId5"/>
    <p:sldId id="263" r:id="rId6"/>
    <p:sldId id="265" r:id="rId7"/>
    <p:sldId id="261" r:id="rId8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E9FFD3"/>
    <a:srgbClr val="CCFF99"/>
    <a:srgbClr val="CC3300"/>
    <a:srgbClr val="FF6600"/>
    <a:srgbClr val="CC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2" d="100"/>
          <a:sy n="162" d="100"/>
        </p:scale>
        <p:origin x="168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26DB8FB-A375-4B19-A465-BD7E763D8268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5D05DADE-8FDC-4C52-BACE-324CFA4DBD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A2F16CB5-AAD4-4698-A687-79D652DD07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de-DE" altLang="de-DE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F0B2405B-8537-4343-B054-ACF2558824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de-DE" altLang="de-DE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469E8502-83B6-4F2C-A54A-D0AA03EBA7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0A12B3C9-5975-4676-9825-9CF5CCA03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de-DE" altLang="de-DE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C42AB2C9-54C5-488E-8C7F-208BFB972C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de-DE" altLang="de-DE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DFAD9278-FF39-4098-9915-D967DBBA6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0CD0AFFD-A37E-4EE6-913D-1144D7885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23DDDA73-A10B-4C5A-8FD0-DABC9763828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1413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/>
              <a:t>Titelmasterformat durch Klicken bearbeiten</a:t>
            </a:r>
          </a:p>
        </p:txBody>
      </p:sp>
      <p:sp>
        <p:nvSpPr>
          <p:cNvPr id="1413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de-DE" altLang="de-DE" noProof="0"/>
              <a:t>Formatvorlage des Untertitelmasters durch Klicken bearbeiten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FBAF4791-76CD-48DB-82A2-3900CF71CE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CFE0411D-7DDF-4F62-89B8-1DE37F5E11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E253FD64-FA2A-4203-B417-27BA7E788B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2F39D9E-E653-4547-8405-A2418F1502C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05967235"/>
      </p:ext>
    </p:extLst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B8E212-287C-4DD4-BBD0-0F92ED8C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09D096-F13F-41B3-8AD7-113CB2E5E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E4277D-E22F-4FAA-8D6C-C777F0E9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AA9E1-28EC-417E-9BBB-B7DD4588FC1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42584233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A6DD0C-C5C9-4F39-ABC2-471F732DD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83F6D4-697C-48C7-A68B-7060932A7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2738CA-B381-4E7D-B070-645D6C4C1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D48BF-ADD7-4AF7-8974-2EDF46DF49D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16425644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96ED14-3355-43BB-B2A6-95669C17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D926E9-BEC9-4039-B2E5-6A7ED545E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1A07D-9763-4BB5-B5A3-409DF7204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1FCA3-0704-461E-9B49-DE4AF9BD253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59774610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800B94-12AD-4166-AE8E-64823CC00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C051E7-6CB2-40DC-A8B7-33E918A2E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4423E8-135B-4849-ACEE-195C24692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61830-A8BE-41D3-888A-3B74155874F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7954099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01C2E29-66F5-4438-B802-D04F46350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A72890-6DFC-4131-AF05-CF80A16C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9914496-35FE-413E-A5E8-38DFAAC00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6B644-1DA6-4221-9C51-B85427B7222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81428404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AB96DFA-7F48-4C93-90AD-5B36396C8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045A282-90B3-4AA0-BE81-6C888DCB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23E6620-A4F9-40CE-864F-FA78FCE8A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E17C3-CFD6-45EC-B01E-FDC1602D4DB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08607350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BB2AAEF-6651-46AB-BD76-5CDBFD1E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D9E569C-81E5-4E25-AFE2-3FA968A3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B08C598-D24F-4050-92AD-96E860FE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C325F-A04B-4B16-9B17-E5A6F44D9E6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76450968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7A48FB8-CC04-485F-8F01-404DC7DF0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4DD70FD-FA9F-4A6D-BC8A-D2DAC9D3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077F17-401B-4E8B-AA05-CA8477991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4D4E2-7677-4243-83DF-73FC7CE96DA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1234490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79C215-3882-425B-B3F8-E5D0E6C60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93F318E-5127-4AF2-B09E-88C1DCBAB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89A308-52BE-4BD3-BCAB-66B1B3BC0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68D99-4267-46F9-A6C0-164124AEF06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0079577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9F77855-B7E0-463A-B402-75C97A6B3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5B0EE9-78F6-4237-8FAF-7E240248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6E9626-161E-4429-9643-DA45FFDCA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7141F-9239-4284-95B9-7FDC3DAB977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298808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09C00"/>
            </a:gs>
            <a:gs pos="100000">
              <a:srgbClr val="FFF5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8A0ED4A-F5EA-44AF-8A6A-6FDE48D57E4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de-DE" altLang="de-DE" sz="24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F2769D1-1C80-4220-AC84-9962EC7E948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de-DE" altLang="de-DE" sz="24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76D7741-EADB-4F5A-A764-47A11E5D22A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de-DE" altLang="de-DE" sz="240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A7BDF5B-35C6-47BB-918B-96ABA9F9F8B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de-DE" altLang="de-DE" sz="240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B39BC2F-D5B7-4509-9461-2D015DD24CA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de-DE" altLang="de-DE" sz="2400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860A5B23-E37D-450C-98A9-1E0D64D566B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de-DE" altLang="de-DE" sz="2400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970E19B0-0EAA-4C3E-A28C-C13884AE1A0D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de-DE" altLang="de-DE" sz="2400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EE7872F8-A6D3-4F6E-B46B-F122DB768E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E964212F-0FF5-4974-BE82-53FD9D8B3A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40299" name="Rectangle 11">
            <a:extLst>
              <a:ext uri="{FF2B5EF4-FFF2-40B4-BE49-F238E27FC236}">
                <a16:creationId xmlns:a16="http://schemas.microsoft.com/office/drawing/2014/main" id="{38FA399F-AB37-4ECB-B903-62E3B9C6E1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0300" name="Rectangle 12">
            <a:extLst>
              <a:ext uri="{FF2B5EF4-FFF2-40B4-BE49-F238E27FC236}">
                <a16:creationId xmlns:a16="http://schemas.microsoft.com/office/drawing/2014/main" id="{75F9CB48-9DE7-499F-8BBC-6ABFD9DFFF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0301" name="Rectangle 13">
            <a:extLst>
              <a:ext uri="{FF2B5EF4-FFF2-40B4-BE49-F238E27FC236}">
                <a16:creationId xmlns:a16="http://schemas.microsoft.com/office/drawing/2014/main" id="{821833CC-0489-49C4-9A32-B94E82269E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3A6FB0E-5649-4046-B042-3E4EDC50B18B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ransition>
    <p:blinds dir="vert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rotWithShape="0">
          <a:gsLst>
            <a:gs pos="0">
              <a:srgbClr val="C09C00"/>
            </a:gs>
            <a:gs pos="12000">
              <a:srgbClr val="C8A718"/>
            </a:gs>
            <a:gs pos="100000">
              <a:srgbClr val="FFF5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2">
            <a:extLst>
              <a:ext uri="{FF2B5EF4-FFF2-40B4-BE49-F238E27FC236}">
                <a16:creationId xmlns:a16="http://schemas.microsoft.com/office/drawing/2014/main" id="{B83A36E3-2AF5-4E6A-BC02-E7B5E5FC3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125538"/>
            <a:ext cx="3960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Konstruktives Feedback</a:t>
            </a:r>
          </a:p>
        </p:txBody>
      </p:sp>
      <p:sp>
        <p:nvSpPr>
          <p:cNvPr id="154627" name="Text Box 3">
            <a:extLst>
              <a:ext uri="{FF2B5EF4-FFF2-40B4-BE49-F238E27FC236}">
                <a16:creationId xmlns:a16="http://schemas.microsoft.com/office/drawing/2014/main" id="{4BDDF5E1-3F87-40A9-AA46-AE45D584B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357563"/>
            <a:ext cx="3600450" cy="508000"/>
          </a:xfrm>
          <a:prstGeom prst="rect">
            <a:avLst/>
          </a:prstGeom>
          <a:solidFill>
            <a:srgbClr val="FFFF00"/>
          </a:solidFill>
          <a:ln w="5080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 u="sng">
                <a:solidFill>
                  <a:srgbClr val="006600"/>
                </a:solidFill>
                <a:latin typeface="Arial" panose="020B0604020202020204" pitchFamily="34" charset="0"/>
              </a:rPr>
              <a:t>Konstruktiv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 bedeutet:</a:t>
            </a:r>
          </a:p>
        </p:txBody>
      </p:sp>
      <p:sp>
        <p:nvSpPr>
          <p:cNvPr id="154628" name="Text Box 4">
            <a:extLst>
              <a:ext uri="{FF2B5EF4-FFF2-40B4-BE49-F238E27FC236}">
                <a16:creationId xmlns:a16="http://schemas.microsoft.com/office/drawing/2014/main" id="{3DB18FC9-96DE-4B5C-8709-5ED6C8204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2200275"/>
            <a:ext cx="2735263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 u="sng">
                <a:solidFill>
                  <a:srgbClr val="006600"/>
                </a:solidFill>
                <a:latin typeface="Arial" panose="020B0604020202020204" pitchFamily="34" charset="0"/>
              </a:rPr>
              <a:t>Feedback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 meint:</a:t>
            </a:r>
          </a:p>
        </p:txBody>
      </p:sp>
      <p:sp>
        <p:nvSpPr>
          <p:cNvPr id="154629" name="Text Box 5">
            <a:extLst>
              <a:ext uri="{FF2B5EF4-FFF2-40B4-BE49-F238E27FC236}">
                <a16:creationId xmlns:a16="http://schemas.microsoft.com/office/drawing/2014/main" id="{F2F058B4-7BE0-4F68-A37F-1DD300B11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076700"/>
            <a:ext cx="3600450" cy="508000"/>
          </a:xfrm>
          <a:prstGeom prst="rect">
            <a:avLst/>
          </a:prstGeom>
          <a:solidFill>
            <a:srgbClr val="FFFF00"/>
          </a:solidFill>
          <a:ln w="5080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Den Anderen achtend</a:t>
            </a:r>
          </a:p>
        </p:txBody>
      </p:sp>
      <p:sp>
        <p:nvSpPr>
          <p:cNvPr id="154630" name="Text Box 6">
            <a:extLst>
              <a:ext uri="{FF2B5EF4-FFF2-40B4-BE49-F238E27FC236}">
                <a16:creationId xmlns:a16="http://schemas.microsoft.com/office/drawing/2014/main" id="{05E65163-4EFE-4BF8-B2B7-DD6575543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2924175"/>
            <a:ext cx="2735263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Antwort</a:t>
            </a:r>
          </a:p>
        </p:txBody>
      </p:sp>
      <p:sp>
        <p:nvSpPr>
          <p:cNvPr id="154631" name="Text Box 7">
            <a:extLst>
              <a:ext uri="{FF2B5EF4-FFF2-40B4-BE49-F238E27FC236}">
                <a16:creationId xmlns:a16="http://schemas.microsoft.com/office/drawing/2014/main" id="{29741BEB-0D77-47ED-90AB-5BE26D2F5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360863"/>
            <a:ext cx="2736850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Reaktion</a:t>
            </a:r>
          </a:p>
        </p:txBody>
      </p:sp>
      <p:sp>
        <p:nvSpPr>
          <p:cNvPr id="154632" name="Text Box 8">
            <a:extLst>
              <a:ext uri="{FF2B5EF4-FFF2-40B4-BE49-F238E27FC236}">
                <a16:creationId xmlns:a16="http://schemas.microsoft.com/office/drawing/2014/main" id="{AE961BEF-3AC1-4E96-BF8B-2C7568705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5508625"/>
            <a:ext cx="3600450" cy="873125"/>
          </a:xfrm>
          <a:prstGeom prst="rect">
            <a:avLst/>
          </a:prstGeom>
          <a:solidFill>
            <a:srgbClr val="FFFF00"/>
          </a:solidFill>
          <a:ln w="5080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Auf eine </a:t>
            </a:r>
            <a:r>
              <a:rPr lang="de-DE" altLang="de-DE" sz="2400" b="1" u="sng">
                <a:solidFill>
                  <a:srgbClr val="006600"/>
                </a:solidFill>
                <a:latin typeface="Arial" panose="020B0604020202020204" pitchFamily="34" charset="0"/>
              </a:rPr>
              <a:t>positive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Wirkung bedacht</a:t>
            </a:r>
          </a:p>
        </p:txBody>
      </p:sp>
      <p:sp>
        <p:nvSpPr>
          <p:cNvPr id="154633" name="Text Box 9">
            <a:extLst>
              <a:ext uri="{FF2B5EF4-FFF2-40B4-BE49-F238E27FC236}">
                <a16:creationId xmlns:a16="http://schemas.microsoft.com/office/drawing/2014/main" id="{18644BCF-9B77-4DA3-A4D2-3FACF2BAE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3641725"/>
            <a:ext cx="2735263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Erwiderung</a:t>
            </a:r>
          </a:p>
        </p:txBody>
      </p:sp>
      <p:sp>
        <p:nvSpPr>
          <p:cNvPr id="154634" name="Text Box 10">
            <a:extLst>
              <a:ext uri="{FF2B5EF4-FFF2-40B4-BE49-F238E27FC236}">
                <a16:creationId xmlns:a16="http://schemas.microsoft.com/office/drawing/2014/main" id="{8F0B4801-2244-414C-93BA-F7404DB36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792663"/>
            <a:ext cx="3600450" cy="508000"/>
          </a:xfrm>
          <a:prstGeom prst="rect">
            <a:avLst/>
          </a:prstGeom>
          <a:solidFill>
            <a:srgbClr val="FFFF00"/>
          </a:solidFill>
          <a:ln w="5080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Wohlwollend</a:t>
            </a:r>
          </a:p>
        </p:txBody>
      </p:sp>
      <p:sp>
        <p:nvSpPr>
          <p:cNvPr id="154635" name="Line 11">
            <a:extLst>
              <a:ext uri="{FF2B5EF4-FFF2-40B4-BE49-F238E27FC236}">
                <a16:creationId xmlns:a16="http://schemas.microsoft.com/office/drawing/2014/main" id="{A00EFD4E-7056-4A7F-B022-10F1F9EA03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0" y="1557338"/>
            <a:ext cx="863600" cy="503237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4636" name="Line 12">
            <a:extLst>
              <a:ext uri="{FF2B5EF4-FFF2-40B4-BE49-F238E27FC236}">
                <a16:creationId xmlns:a16="http://schemas.microsoft.com/office/drawing/2014/main" id="{AA92BF60-F2AB-4B16-B219-946129EDE1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5875" y="1628775"/>
            <a:ext cx="0" cy="1584325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advTm="5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55" presetID="53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  <p:bldP spid="154627" grpId="0" animBg="1"/>
      <p:bldP spid="154628" grpId="0" animBg="1"/>
      <p:bldP spid="154629" grpId="0" animBg="1"/>
      <p:bldP spid="154630" grpId="0" animBg="1"/>
      <p:bldP spid="154631" grpId="0" animBg="1"/>
      <p:bldP spid="154632" grpId="0" animBg="1"/>
      <p:bldP spid="154633" grpId="0" animBg="1"/>
      <p:bldP spid="1546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Text Box 12">
            <a:extLst>
              <a:ext uri="{FF2B5EF4-FFF2-40B4-BE49-F238E27FC236}">
                <a16:creationId xmlns:a16="http://schemas.microsoft.com/office/drawing/2014/main" id="{3E623C84-D5A2-4C6E-A2C4-B182BACE6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125538"/>
            <a:ext cx="5688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Konstruktives Feedback ...</a:t>
            </a:r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9F57C20D-2350-48D0-A2C7-09828F52A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938" y="2684463"/>
            <a:ext cx="5688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... ist </a:t>
            </a:r>
            <a:r>
              <a:rPr lang="de-DE" altLang="de-DE" sz="2400" b="1" u="sng">
                <a:solidFill>
                  <a:srgbClr val="006600"/>
                </a:solidFill>
                <a:latin typeface="Arial" panose="020B0604020202020204" pitchFamily="34" charset="0"/>
              </a:rPr>
              <a:t>respektvoll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087" name="Text Box 15">
            <a:extLst>
              <a:ext uri="{FF2B5EF4-FFF2-40B4-BE49-F238E27FC236}">
                <a16:creationId xmlns:a16="http://schemas.microsoft.com/office/drawing/2014/main" id="{8F86C390-3EBB-4303-ACD1-35FB91C7E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938" y="3548063"/>
            <a:ext cx="5688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... nennt </a:t>
            </a:r>
            <a:r>
              <a:rPr lang="de-DE" altLang="de-DE" sz="2400" b="1" u="sng">
                <a:solidFill>
                  <a:srgbClr val="006600"/>
                </a:solidFill>
                <a:latin typeface="Arial" panose="020B0604020202020204" pitchFamily="34" charset="0"/>
              </a:rPr>
              <a:t>zuerst das Positive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!</a:t>
            </a:r>
          </a:p>
        </p:txBody>
      </p:sp>
      <p:sp>
        <p:nvSpPr>
          <p:cNvPr id="3088" name="Text Box 16">
            <a:extLst>
              <a:ext uri="{FF2B5EF4-FFF2-40B4-BE49-F238E27FC236}">
                <a16:creationId xmlns:a16="http://schemas.microsoft.com/office/drawing/2014/main" id="{5B4D72CD-C452-4091-8C5D-C7A27E165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938" y="4340225"/>
            <a:ext cx="6335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... öffnet die Tür für gute Kommunikation </a:t>
            </a:r>
            <a:r>
              <a:rPr lang="de-DE" altLang="de-DE" b="1">
                <a:solidFill>
                  <a:srgbClr val="006600"/>
                </a:solidFill>
              </a:rPr>
              <a:t>.</a:t>
            </a:r>
          </a:p>
        </p:txBody>
      </p:sp>
      <p:sp>
        <p:nvSpPr>
          <p:cNvPr id="3089" name="Rectangle 17">
            <a:extLst>
              <a:ext uri="{FF2B5EF4-FFF2-40B4-BE49-F238E27FC236}">
                <a16:creationId xmlns:a16="http://schemas.microsoft.com/office/drawing/2014/main" id="{7CC91CF8-B773-4429-98CC-6FF978299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349500"/>
            <a:ext cx="6913563" cy="2951163"/>
          </a:xfrm>
          <a:prstGeom prst="rect">
            <a:avLst/>
          </a:prstGeom>
          <a:noFill/>
          <a:ln w="508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  <p:transition advClick="0" advTm="45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/>
      <p:bldP spid="3086" grpId="0"/>
      <p:bldP spid="3087" grpId="0"/>
      <p:bldP spid="30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30" name="Text Box 26">
            <a:extLst>
              <a:ext uri="{FF2B5EF4-FFF2-40B4-BE49-F238E27FC236}">
                <a16:creationId xmlns:a16="http://schemas.microsoft.com/office/drawing/2014/main" id="{562C75EA-3C10-42CB-BB58-A8CFD3638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565400"/>
            <a:ext cx="3384550" cy="1238250"/>
          </a:xfrm>
          <a:prstGeom prst="rect">
            <a:avLst/>
          </a:prstGeom>
          <a:solidFill>
            <a:srgbClr val="FFFF99"/>
          </a:solidFill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0000"/>
                </a:solidFill>
                <a:latin typeface="Arial" panose="020B0604020202020204" pitchFamily="34" charset="0"/>
              </a:rPr>
              <a:t>"Das, was du gesagt hast, war totaler Blödsinn!"</a:t>
            </a:r>
            <a:r>
              <a:rPr lang="de-DE" altLang="de-DE" sz="24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49531" name="Text Box 27">
            <a:extLst>
              <a:ext uri="{FF2B5EF4-FFF2-40B4-BE49-F238E27FC236}">
                <a16:creationId xmlns:a16="http://schemas.microsoft.com/office/drawing/2014/main" id="{473E6DC8-D27D-4D31-9701-8450E7148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1989138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 u="sng">
                <a:solidFill>
                  <a:srgbClr val="CC0000"/>
                </a:solidFill>
                <a:latin typeface="Arial" panose="020B0604020202020204" pitchFamily="34" charset="0"/>
              </a:rPr>
              <a:t>Nicht</a:t>
            </a:r>
            <a:r>
              <a:rPr lang="de-DE" altLang="de-DE" sz="2400" b="1">
                <a:solidFill>
                  <a:srgbClr val="CC0000"/>
                </a:solidFill>
                <a:latin typeface="Arial" panose="020B0604020202020204" pitchFamily="34" charset="0"/>
              </a:rPr>
              <a:t>: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49532" name="Text Box 28">
            <a:extLst>
              <a:ext uri="{FF2B5EF4-FFF2-40B4-BE49-F238E27FC236}">
                <a16:creationId xmlns:a16="http://schemas.microsoft.com/office/drawing/2014/main" id="{27A970CF-492F-4E7C-8549-1FC390CA4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3692525"/>
            <a:ext cx="165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 u="sng">
                <a:solidFill>
                  <a:srgbClr val="006600"/>
                </a:solidFill>
                <a:latin typeface="Arial" panose="020B0604020202020204" pitchFamily="34" charset="0"/>
              </a:rPr>
              <a:t>Sondern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: </a:t>
            </a:r>
          </a:p>
        </p:txBody>
      </p:sp>
      <p:sp>
        <p:nvSpPr>
          <p:cNvPr id="149534" name="Text Box 30">
            <a:extLst>
              <a:ext uri="{FF2B5EF4-FFF2-40B4-BE49-F238E27FC236}">
                <a16:creationId xmlns:a16="http://schemas.microsoft.com/office/drawing/2014/main" id="{682438F4-9D45-448F-86B6-9D4E4C078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4221163"/>
            <a:ext cx="4968875" cy="1238250"/>
          </a:xfrm>
          <a:prstGeom prst="rect">
            <a:avLst/>
          </a:prstGeom>
          <a:solidFill>
            <a:srgbClr val="FFFF99"/>
          </a:solidFill>
          <a:ln w="508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Ich gebe dir Recht, dass ... </a:t>
            </a:r>
          </a:p>
          <a:p>
            <a:pPr algn="ctr" eaLnBrk="1" hangingPunct="1"/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Insgesamt kann ich dir aller-</a:t>
            </a:r>
          </a:p>
          <a:p>
            <a:pPr algn="ctr" eaLnBrk="1" hangingPunct="1"/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dings nicht zustimmen, weil ...!"</a:t>
            </a:r>
            <a:r>
              <a:rPr lang="de-DE" altLang="de-DE"/>
              <a:t> </a:t>
            </a:r>
          </a:p>
        </p:txBody>
      </p:sp>
      <p:sp>
        <p:nvSpPr>
          <p:cNvPr id="149535" name="Text Box 31">
            <a:extLst>
              <a:ext uri="{FF2B5EF4-FFF2-40B4-BE49-F238E27FC236}">
                <a16:creationId xmlns:a16="http://schemas.microsoft.com/office/drawing/2014/main" id="{9B3C14FD-E2CD-48ED-9CC2-5D2E17C5B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149725"/>
            <a:ext cx="2089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CC0000"/>
                </a:solidFill>
                <a:latin typeface="Arial" panose="020B0604020202020204" pitchFamily="34" charset="0"/>
              </a:rPr>
              <a:t>destruktiv</a:t>
            </a:r>
          </a:p>
        </p:txBody>
      </p:sp>
      <p:sp>
        <p:nvSpPr>
          <p:cNvPr id="149536" name="Text Box 32">
            <a:extLst>
              <a:ext uri="{FF2B5EF4-FFF2-40B4-BE49-F238E27FC236}">
                <a16:creationId xmlns:a16="http://schemas.microsoft.com/office/drawing/2014/main" id="{1753E533-8FFA-4E27-9461-9576680B0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565400"/>
            <a:ext cx="165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CC0000"/>
                </a:solidFill>
                <a:latin typeface="Arial" panose="020B0604020202020204" pitchFamily="34" charset="0"/>
              </a:rPr>
              <a:t>respektlos</a:t>
            </a:r>
          </a:p>
        </p:txBody>
      </p:sp>
      <p:sp>
        <p:nvSpPr>
          <p:cNvPr id="149537" name="Text Box 33">
            <a:extLst>
              <a:ext uri="{FF2B5EF4-FFF2-40B4-BE49-F238E27FC236}">
                <a16:creationId xmlns:a16="http://schemas.microsoft.com/office/drawing/2014/main" id="{3B25EDA6-EFE7-4424-86DA-6B207911A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4652963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CC0000"/>
                </a:solidFill>
                <a:latin typeface="Arial" panose="020B0604020202020204" pitchFamily="34" charset="0"/>
              </a:rPr>
              <a:t>angreifend</a:t>
            </a:r>
          </a:p>
        </p:txBody>
      </p:sp>
      <p:sp>
        <p:nvSpPr>
          <p:cNvPr id="149538" name="Text Box 34">
            <a:extLst>
              <a:ext uri="{FF2B5EF4-FFF2-40B4-BE49-F238E27FC236}">
                <a16:creationId xmlns:a16="http://schemas.microsoft.com/office/drawing/2014/main" id="{65DB230A-3364-47EA-82C5-9B103F690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243013"/>
            <a:ext cx="194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Beispiel 1 </a:t>
            </a:r>
          </a:p>
        </p:txBody>
      </p:sp>
      <p:sp>
        <p:nvSpPr>
          <p:cNvPr id="149539" name="Line 35">
            <a:extLst>
              <a:ext uri="{FF2B5EF4-FFF2-40B4-BE49-F238E27FC236}">
                <a16:creationId xmlns:a16="http://schemas.microsoft.com/office/drawing/2014/main" id="{977B77EE-2C71-4C98-920B-9560925B22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7450" y="3573463"/>
            <a:ext cx="360363" cy="576262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49540" name="Line 36">
            <a:extLst>
              <a:ext uri="{FF2B5EF4-FFF2-40B4-BE49-F238E27FC236}">
                <a16:creationId xmlns:a16="http://schemas.microsoft.com/office/drawing/2014/main" id="{5A7DF296-E0F2-4184-9BF7-BE3225F49A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68538" y="3716338"/>
            <a:ext cx="0" cy="936625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49541" name="Line 37">
            <a:extLst>
              <a:ext uri="{FF2B5EF4-FFF2-40B4-BE49-F238E27FC236}">
                <a16:creationId xmlns:a16="http://schemas.microsoft.com/office/drawing/2014/main" id="{333747AE-9503-4880-BE78-8789FAEA81B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2781300"/>
            <a:ext cx="649287" cy="0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49542" name="Text Box 38">
            <a:extLst>
              <a:ext uri="{FF2B5EF4-FFF2-40B4-BE49-F238E27FC236}">
                <a16:creationId xmlns:a16="http://schemas.microsoft.com/office/drawing/2014/main" id="{BFA2DD38-9E58-48C9-9261-AEFFDDDC3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5780088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006600"/>
                </a:solidFill>
                <a:latin typeface="Arial" panose="020B0604020202020204" pitchFamily="34" charset="0"/>
              </a:rPr>
              <a:t>respektvoll</a:t>
            </a:r>
          </a:p>
        </p:txBody>
      </p:sp>
      <p:sp>
        <p:nvSpPr>
          <p:cNvPr id="149543" name="Text Box 39">
            <a:extLst>
              <a:ext uri="{FF2B5EF4-FFF2-40B4-BE49-F238E27FC236}">
                <a16:creationId xmlns:a16="http://schemas.microsoft.com/office/drawing/2014/main" id="{EF0E3B53-3BD5-4975-ABFF-163C3EB1E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5805488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006600"/>
                </a:solidFill>
                <a:latin typeface="Arial" panose="020B0604020202020204" pitchFamily="34" charset="0"/>
              </a:rPr>
              <a:t>konstruktiv</a:t>
            </a:r>
          </a:p>
        </p:txBody>
      </p:sp>
      <p:sp>
        <p:nvSpPr>
          <p:cNvPr id="149544" name="Rectangle 40">
            <a:extLst>
              <a:ext uri="{FF2B5EF4-FFF2-40B4-BE49-F238E27FC236}">
                <a16:creationId xmlns:a16="http://schemas.microsoft.com/office/drawing/2014/main" id="{BB43717F-4E01-4E5B-9C43-BED6A933E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4292600"/>
            <a:ext cx="4103688" cy="360363"/>
          </a:xfrm>
          <a:prstGeom prst="rect">
            <a:avLst/>
          </a:prstGeom>
          <a:noFill/>
          <a:ln w="44450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9545" name="Text Box 41">
            <a:extLst>
              <a:ext uri="{FF2B5EF4-FFF2-40B4-BE49-F238E27FC236}">
                <a16:creationId xmlns:a16="http://schemas.microsoft.com/office/drawing/2014/main" id="{A47CD169-C84F-41D7-96AD-C8053C356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213100"/>
            <a:ext cx="2881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006600"/>
                </a:solidFill>
                <a:latin typeface="Arial" panose="020B0604020202020204" pitchFamily="34" charset="0"/>
              </a:rPr>
              <a:t>Zuerst das </a:t>
            </a:r>
            <a:r>
              <a:rPr lang="de-DE" altLang="de-DE" sz="2400" i="1" u="sng">
                <a:solidFill>
                  <a:srgbClr val="006600"/>
                </a:solidFill>
                <a:latin typeface="Arial" panose="020B0604020202020204" pitchFamily="34" charset="0"/>
              </a:rPr>
              <a:t>Positive</a:t>
            </a:r>
          </a:p>
        </p:txBody>
      </p:sp>
      <p:sp>
        <p:nvSpPr>
          <p:cNvPr id="149546" name="Line 42">
            <a:extLst>
              <a:ext uri="{FF2B5EF4-FFF2-40B4-BE49-F238E27FC236}">
                <a16:creationId xmlns:a16="http://schemas.microsoft.com/office/drawing/2014/main" id="{5B2BFFF2-B8E0-4A19-A28B-931F7CC72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32363" y="5373688"/>
            <a:ext cx="0" cy="431800"/>
          </a:xfrm>
          <a:prstGeom prst="line">
            <a:avLst/>
          </a:prstGeom>
          <a:noFill/>
          <a:ln w="508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49547" name="Line 43">
            <a:extLst>
              <a:ext uri="{FF2B5EF4-FFF2-40B4-BE49-F238E27FC236}">
                <a16:creationId xmlns:a16="http://schemas.microsoft.com/office/drawing/2014/main" id="{EAB95724-FA30-468B-BB61-36723D5643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96188" y="5373688"/>
            <a:ext cx="0" cy="431800"/>
          </a:xfrm>
          <a:prstGeom prst="line">
            <a:avLst/>
          </a:prstGeom>
          <a:noFill/>
          <a:ln w="508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49548" name="Line 44">
            <a:extLst>
              <a:ext uri="{FF2B5EF4-FFF2-40B4-BE49-F238E27FC236}">
                <a16:creationId xmlns:a16="http://schemas.microsoft.com/office/drawing/2014/main" id="{41915531-469F-42F9-A034-A958A86332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5825" y="3644900"/>
            <a:ext cx="217488" cy="647700"/>
          </a:xfrm>
          <a:prstGeom prst="line">
            <a:avLst/>
          </a:prstGeom>
          <a:noFill/>
          <a:ln w="508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advClick="0" advTm="10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49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" presetID="33" presetClass="emph" presetSubtype="0" fill="remove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149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1495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9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9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9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28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149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49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1000"/>
                                        <p:tgtEl>
                                          <p:spTgt spid="149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49" presetID="33" presetClass="emph" presetSubtype="0" fill="remove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149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1495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9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9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9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500"/>
                            </p:stCondLst>
                            <p:childTnLst>
                              <p:par>
                                <p:cTn id="65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149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72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149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67500"/>
                            </p:stCondLst>
                            <p:childTnLst>
                              <p:par>
                                <p:cTn id="76" presetID="6" presetClass="entr" presetSubtype="16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3000"/>
                                        <p:tgtEl>
                                          <p:spTgt spid="149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4500"/>
                            </p:stCondLst>
                            <p:childTnLst>
                              <p:par>
                                <p:cTn id="80" presetID="26" presetClass="emph" presetSubtype="0" repeatCount="3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495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495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87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149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30" grpId="0" animBg="1"/>
      <p:bldP spid="149531" grpId="0"/>
      <p:bldP spid="149531" grpId="1"/>
      <p:bldP spid="149532" grpId="0"/>
      <p:bldP spid="149532" grpId="1"/>
      <p:bldP spid="149534" grpId="0" animBg="1"/>
      <p:bldP spid="149535" grpId="0"/>
      <p:bldP spid="149536" grpId="0"/>
      <p:bldP spid="149537" grpId="0"/>
      <p:bldP spid="149538" grpId="0"/>
      <p:bldP spid="149542" grpId="0"/>
      <p:bldP spid="149543" grpId="0"/>
      <p:bldP spid="1495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2">
            <a:extLst>
              <a:ext uri="{FF2B5EF4-FFF2-40B4-BE49-F238E27FC236}">
                <a16:creationId xmlns:a16="http://schemas.microsoft.com/office/drawing/2014/main" id="{D6A64117-9C97-4D49-AA3A-2FEF5B10F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492375"/>
            <a:ext cx="3960812" cy="1238250"/>
          </a:xfrm>
          <a:prstGeom prst="rect">
            <a:avLst/>
          </a:prstGeom>
          <a:solidFill>
            <a:srgbClr val="FFFF99"/>
          </a:solidFill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0000"/>
                </a:solidFill>
                <a:latin typeface="Arial" panose="020B0604020202020204" pitchFamily="34" charset="0"/>
              </a:rPr>
              <a:t>"So wie Sie sich die Tischordnung vorstellen, geht das doch nicht!“</a:t>
            </a:r>
            <a:endParaRPr lang="de-DE" altLang="de-DE" sz="2400" b="1">
              <a:latin typeface="Arial" panose="020B0604020202020204" pitchFamily="34" charset="0"/>
            </a:endParaRPr>
          </a:p>
        </p:txBody>
      </p:sp>
      <p:sp>
        <p:nvSpPr>
          <p:cNvPr id="151555" name="Text Box 3">
            <a:extLst>
              <a:ext uri="{FF2B5EF4-FFF2-40B4-BE49-F238E27FC236}">
                <a16:creationId xmlns:a16="http://schemas.microsoft.com/office/drawing/2014/main" id="{E4A067E3-3DCE-473C-B40B-DC1C39E1A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1989138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 u="sng">
                <a:solidFill>
                  <a:srgbClr val="CC0000"/>
                </a:solidFill>
                <a:latin typeface="Arial" panose="020B0604020202020204" pitchFamily="34" charset="0"/>
              </a:rPr>
              <a:t>Nicht</a:t>
            </a:r>
            <a:r>
              <a:rPr lang="de-DE" altLang="de-DE" sz="2400" b="1">
                <a:solidFill>
                  <a:srgbClr val="CC0000"/>
                </a:solidFill>
                <a:latin typeface="Arial" panose="020B0604020202020204" pitchFamily="34" charset="0"/>
              </a:rPr>
              <a:t>: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1556" name="Text Box 4">
            <a:extLst>
              <a:ext uri="{FF2B5EF4-FFF2-40B4-BE49-F238E27FC236}">
                <a16:creationId xmlns:a16="http://schemas.microsoft.com/office/drawing/2014/main" id="{223820A6-3C51-455F-B7D0-A549B912A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3500438"/>
            <a:ext cx="165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 u="sng">
                <a:solidFill>
                  <a:srgbClr val="006600"/>
                </a:solidFill>
                <a:latin typeface="Arial" panose="020B0604020202020204" pitchFamily="34" charset="0"/>
              </a:rPr>
              <a:t>Sondern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: </a:t>
            </a:r>
          </a:p>
        </p:txBody>
      </p:sp>
      <p:sp>
        <p:nvSpPr>
          <p:cNvPr id="151557" name="Text Box 5">
            <a:extLst>
              <a:ext uri="{FF2B5EF4-FFF2-40B4-BE49-F238E27FC236}">
                <a16:creationId xmlns:a16="http://schemas.microsoft.com/office/drawing/2014/main" id="{2D3E5BE6-AE64-40CD-84F3-33D39FA1D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4005263"/>
            <a:ext cx="5329237" cy="1603375"/>
          </a:xfrm>
          <a:prstGeom prst="rect">
            <a:avLst/>
          </a:prstGeom>
          <a:solidFill>
            <a:srgbClr val="FFFF99"/>
          </a:solidFill>
          <a:ln w="508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"Gut gefällt mir Ihr Vorschlag  zur Sitzordnung. Für die Anordnung der Tische würde ich Ihnen gerne eine andere Lösung vorstellen</a:t>
            </a:r>
            <a:r>
              <a:rPr lang="de-DE" altLang="de-DE" sz="2400">
                <a:solidFill>
                  <a:srgbClr val="006600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...!"</a:t>
            </a:r>
            <a:r>
              <a:rPr lang="de-DE" altLang="de-DE"/>
              <a:t> </a:t>
            </a:r>
          </a:p>
        </p:txBody>
      </p:sp>
      <p:sp>
        <p:nvSpPr>
          <p:cNvPr id="151558" name="Text Box 6">
            <a:extLst>
              <a:ext uri="{FF2B5EF4-FFF2-40B4-BE49-F238E27FC236}">
                <a16:creationId xmlns:a16="http://schemas.microsoft.com/office/drawing/2014/main" id="{7439E722-F688-403D-BA2F-421A95F0C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221163"/>
            <a:ext cx="2089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CC0000"/>
                </a:solidFill>
                <a:latin typeface="Arial" panose="020B0604020202020204" pitchFamily="34" charset="0"/>
              </a:rPr>
              <a:t>unfreundlich</a:t>
            </a:r>
          </a:p>
        </p:txBody>
      </p:sp>
      <p:sp>
        <p:nvSpPr>
          <p:cNvPr id="151559" name="Text Box 7">
            <a:extLst>
              <a:ext uri="{FF2B5EF4-FFF2-40B4-BE49-F238E27FC236}">
                <a16:creationId xmlns:a16="http://schemas.microsoft.com/office/drawing/2014/main" id="{7BE36C95-0F05-49E2-876C-6B1A4F4BC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565400"/>
            <a:ext cx="165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CC0000"/>
                </a:solidFill>
                <a:latin typeface="Arial" panose="020B0604020202020204" pitchFamily="34" charset="0"/>
              </a:rPr>
              <a:t>abwertend</a:t>
            </a:r>
          </a:p>
        </p:txBody>
      </p:sp>
      <p:sp>
        <p:nvSpPr>
          <p:cNvPr id="151560" name="Text Box 8">
            <a:extLst>
              <a:ext uri="{FF2B5EF4-FFF2-40B4-BE49-F238E27FC236}">
                <a16:creationId xmlns:a16="http://schemas.microsoft.com/office/drawing/2014/main" id="{C54C6DB2-4FE2-4141-9374-FF3794BE7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4700588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CC0000"/>
                </a:solidFill>
                <a:latin typeface="Arial" panose="020B0604020202020204" pitchFamily="34" charset="0"/>
              </a:rPr>
              <a:t>negativ</a:t>
            </a:r>
          </a:p>
        </p:txBody>
      </p:sp>
      <p:sp>
        <p:nvSpPr>
          <p:cNvPr id="151561" name="Text Box 9">
            <a:extLst>
              <a:ext uri="{FF2B5EF4-FFF2-40B4-BE49-F238E27FC236}">
                <a16:creationId xmlns:a16="http://schemas.microsoft.com/office/drawing/2014/main" id="{9D71380C-2860-4413-A13B-91A2233E6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243013"/>
            <a:ext cx="194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Beispiel 2 </a:t>
            </a:r>
          </a:p>
        </p:txBody>
      </p:sp>
      <p:sp>
        <p:nvSpPr>
          <p:cNvPr id="151562" name="Line 10">
            <a:extLst>
              <a:ext uri="{FF2B5EF4-FFF2-40B4-BE49-F238E27FC236}">
                <a16:creationId xmlns:a16="http://schemas.microsoft.com/office/drawing/2014/main" id="{C72FFA48-8C5F-4BB3-98E0-C87D94C88D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7450" y="3644900"/>
            <a:ext cx="360363" cy="576263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1563" name="Line 11">
            <a:extLst>
              <a:ext uri="{FF2B5EF4-FFF2-40B4-BE49-F238E27FC236}">
                <a16:creationId xmlns:a16="http://schemas.microsoft.com/office/drawing/2014/main" id="{F95665CF-9F74-4E95-A9C8-E45089046D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3644900"/>
            <a:ext cx="0" cy="1008063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1564" name="Line 12">
            <a:extLst>
              <a:ext uri="{FF2B5EF4-FFF2-40B4-BE49-F238E27FC236}">
                <a16:creationId xmlns:a16="http://schemas.microsoft.com/office/drawing/2014/main" id="{D5E59B51-4011-44EC-94A6-ED655F94D6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2781300"/>
            <a:ext cx="649287" cy="0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1565" name="Text Box 13">
            <a:extLst>
              <a:ext uri="{FF2B5EF4-FFF2-40B4-BE49-F238E27FC236}">
                <a16:creationId xmlns:a16="http://schemas.microsoft.com/office/drawing/2014/main" id="{4414BB83-55E9-47CD-8E10-183ABE197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5899150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006600"/>
                </a:solidFill>
                <a:latin typeface="Arial" panose="020B0604020202020204" pitchFamily="34" charset="0"/>
              </a:rPr>
              <a:t>freundlich</a:t>
            </a:r>
          </a:p>
        </p:txBody>
      </p:sp>
      <p:sp>
        <p:nvSpPr>
          <p:cNvPr id="151566" name="Text Box 14">
            <a:extLst>
              <a:ext uri="{FF2B5EF4-FFF2-40B4-BE49-F238E27FC236}">
                <a16:creationId xmlns:a16="http://schemas.microsoft.com/office/drawing/2014/main" id="{55A76438-622C-47FC-B1CF-835389219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5924550"/>
            <a:ext cx="244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006600"/>
                </a:solidFill>
                <a:latin typeface="Arial" panose="020B0604020202020204" pitchFamily="34" charset="0"/>
              </a:rPr>
              <a:t>wertschätzend</a:t>
            </a:r>
          </a:p>
        </p:txBody>
      </p:sp>
      <p:sp>
        <p:nvSpPr>
          <p:cNvPr id="151568" name="Text Box 16">
            <a:extLst>
              <a:ext uri="{FF2B5EF4-FFF2-40B4-BE49-F238E27FC236}">
                <a16:creationId xmlns:a16="http://schemas.microsoft.com/office/drawing/2014/main" id="{F7B40699-E5AE-4A35-B281-06A57C2FC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97200"/>
            <a:ext cx="2881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i="1">
                <a:solidFill>
                  <a:srgbClr val="006600"/>
                </a:solidFill>
                <a:latin typeface="Arial" panose="020B0604020202020204" pitchFamily="34" charset="0"/>
              </a:rPr>
              <a:t>Zuerst das </a:t>
            </a:r>
            <a:r>
              <a:rPr lang="de-DE" altLang="de-DE" sz="2400" i="1" u="sng">
                <a:solidFill>
                  <a:srgbClr val="006600"/>
                </a:solidFill>
                <a:latin typeface="Arial" panose="020B0604020202020204" pitchFamily="34" charset="0"/>
              </a:rPr>
              <a:t>Positive</a:t>
            </a:r>
          </a:p>
        </p:txBody>
      </p:sp>
      <p:sp>
        <p:nvSpPr>
          <p:cNvPr id="151569" name="Line 17">
            <a:extLst>
              <a:ext uri="{FF2B5EF4-FFF2-40B4-BE49-F238E27FC236}">
                <a16:creationId xmlns:a16="http://schemas.microsoft.com/office/drawing/2014/main" id="{29653432-E3BE-42E0-B09F-DC729D8BD9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32363" y="5518150"/>
            <a:ext cx="0" cy="431800"/>
          </a:xfrm>
          <a:prstGeom prst="line">
            <a:avLst/>
          </a:prstGeom>
          <a:noFill/>
          <a:ln w="508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1570" name="Line 18">
            <a:extLst>
              <a:ext uri="{FF2B5EF4-FFF2-40B4-BE49-F238E27FC236}">
                <a16:creationId xmlns:a16="http://schemas.microsoft.com/office/drawing/2014/main" id="{053DC42E-DBEC-45E0-81AB-C4C544BBB2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96188" y="5518150"/>
            <a:ext cx="0" cy="431800"/>
          </a:xfrm>
          <a:prstGeom prst="line">
            <a:avLst/>
          </a:prstGeom>
          <a:noFill/>
          <a:ln w="508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1571" name="Line 19">
            <a:extLst>
              <a:ext uri="{FF2B5EF4-FFF2-40B4-BE49-F238E27FC236}">
                <a16:creationId xmlns:a16="http://schemas.microsoft.com/office/drawing/2014/main" id="{D76509F5-2163-467C-AF52-9D0A880479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78700" y="3429000"/>
            <a:ext cx="217488" cy="647700"/>
          </a:xfrm>
          <a:prstGeom prst="line">
            <a:avLst/>
          </a:prstGeom>
          <a:noFill/>
          <a:ln w="508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1572" name="Rectangle 20">
            <a:extLst>
              <a:ext uri="{FF2B5EF4-FFF2-40B4-BE49-F238E27FC236}">
                <a16:creationId xmlns:a16="http://schemas.microsoft.com/office/drawing/2014/main" id="{F7608363-03CA-4C9E-B800-D361ECCAA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076700"/>
            <a:ext cx="4392613" cy="360363"/>
          </a:xfrm>
          <a:prstGeom prst="rect">
            <a:avLst/>
          </a:prstGeom>
          <a:noFill/>
          <a:ln w="44450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  <p:transition advClick="0" advTm="10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" presetID="33" presetClass="emph" presetSubtype="0" fill="remove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28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10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49" presetID="33" presetClass="emph" presetSubtype="0" fill="remove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2500"/>
                            </p:stCondLst>
                            <p:childTnLst>
                              <p:par>
                                <p:cTn id="65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72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69500"/>
                            </p:stCondLst>
                            <p:childTnLst>
                              <p:par>
                                <p:cTn id="76" presetID="6" presetClass="entr" presetSubtype="16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3000"/>
                                        <p:tgtEl>
                                          <p:spTgt spid="15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6500"/>
                            </p:stCondLst>
                            <p:childTnLst>
                              <p:par>
                                <p:cTn id="80" presetID="26" presetClass="emph" presetSubtype="0" repeatCount="3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515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515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87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animBg="1"/>
      <p:bldP spid="151555" grpId="0"/>
      <p:bldP spid="151555" grpId="1"/>
      <p:bldP spid="151556" grpId="0"/>
      <p:bldP spid="151556" grpId="1"/>
      <p:bldP spid="151557" grpId="0" animBg="1"/>
      <p:bldP spid="151558" grpId="0"/>
      <p:bldP spid="151559" grpId="0"/>
      <p:bldP spid="151560" grpId="0"/>
      <p:bldP spid="151561" grpId="0"/>
      <p:bldP spid="151565" grpId="0"/>
      <p:bldP spid="151566" grpId="0"/>
      <p:bldP spid="1515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Text Box 3">
            <a:extLst>
              <a:ext uri="{FF2B5EF4-FFF2-40B4-BE49-F238E27FC236}">
                <a16:creationId xmlns:a16="http://schemas.microsoft.com/office/drawing/2014/main" id="{582E3BE2-4385-4200-A753-8BCCCD63A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196975"/>
            <a:ext cx="2087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Achtung!</a:t>
            </a:r>
          </a:p>
        </p:txBody>
      </p:sp>
      <p:sp>
        <p:nvSpPr>
          <p:cNvPr id="150535" name="Text Box 7">
            <a:extLst>
              <a:ext uri="{FF2B5EF4-FFF2-40B4-BE49-F238E27FC236}">
                <a16:creationId xmlns:a16="http://schemas.microsoft.com/office/drawing/2014/main" id="{783A3146-E8AA-4820-9186-AF2231573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2060575"/>
            <a:ext cx="4535488" cy="1019175"/>
          </a:xfrm>
          <a:prstGeom prst="rect">
            <a:avLst/>
          </a:prstGeom>
          <a:solidFill>
            <a:srgbClr val="FFFF99"/>
          </a:solidFill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Das Wort „           " ist ein „Kommunikationskiller!“</a:t>
            </a:r>
          </a:p>
        </p:txBody>
      </p:sp>
      <p:sp>
        <p:nvSpPr>
          <p:cNvPr id="150536" name="Text Box 8">
            <a:extLst>
              <a:ext uri="{FF2B5EF4-FFF2-40B4-BE49-F238E27FC236}">
                <a16:creationId xmlns:a16="http://schemas.microsoft.com/office/drawing/2014/main" id="{CBF69C24-F255-4B68-87ED-29B7D3EED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060575"/>
            <a:ext cx="1081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b="1">
                <a:solidFill>
                  <a:srgbClr val="CC0000"/>
                </a:solidFill>
                <a:latin typeface="Arial" panose="020B0604020202020204" pitchFamily="34" charset="0"/>
              </a:rPr>
              <a:t>aber</a:t>
            </a:r>
          </a:p>
        </p:txBody>
      </p:sp>
      <p:sp>
        <p:nvSpPr>
          <p:cNvPr id="150537" name="Text Box 9">
            <a:extLst>
              <a:ext uri="{FF2B5EF4-FFF2-40B4-BE49-F238E27FC236}">
                <a16:creationId xmlns:a16="http://schemas.microsoft.com/office/drawing/2014/main" id="{6BEFBBCA-CD40-4C25-A452-553CD6370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0475" y="4146550"/>
            <a:ext cx="4608513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Das war richtig,          ...</a:t>
            </a:r>
          </a:p>
        </p:txBody>
      </p:sp>
      <p:sp>
        <p:nvSpPr>
          <p:cNvPr id="150538" name="Text Box 10">
            <a:extLst>
              <a:ext uri="{FF2B5EF4-FFF2-40B4-BE49-F238E27FC236}">
                <a16:creationId xmlns:a16="http://schemas.microsoft.com/office/drawing/2014/main" id="{364CF590-3E43-4EF4-A858-986E52846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4865688"/>
            <a:ext cx="4752975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Ihr Vorschlag ist gut,</a:t>
            </a:r>
            <a:r>
              <a:rPr lang="de-DE" altLang="de-DE"/>
              <a:t>            </a:t>
            </a:r>
            <a:r>
              <a:rPr lang="de-DE" altLang="de-DE" b="1">
                <a:solidFill>
                  <a:srgbClr val="006600"/>
                </a:solidFill>
              </a:rPr>
              <a:t>...</a:t>
            </a:r>
            <a:endParaRPr lang="de-DE" altLang="de-DE" sz="2400" b="1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150539" name="Text Box 11">
            <a:extLst>
              <a:ext uri="{FF2B5EF4-FFF2-40B4-BE49-F238E27FC236}">
                <a16:creationId xmlns:a16="http://schemas.microsoft.com/office/drawing/2014/main" id="{35B2148C-2BCE-4A4F-8BAB-43407B621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5657850"/>
            <a:ext cx="4537075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Sie lieben Rosen,           ...</a:t>
            </a:r>
          </a:p>
        </p:txBody>
      </p:sp>
      <p:sp>
        <p:nvSpPr>
          <p:cNvPr id="150540" name="Text Box 12">
            <a:extLst>
              <a:ext uri="{FF2B5EF4-FFF2-40B4-BE49-F238E27FC236}">
                <a16:creationId xmlns:a16="http://schemas.microsoft.com/office/drawing/2014/main" id="{CDBBB7C2-2187-4804-AF89-B695EFBEE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3225" y="419576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0000"/>
                </a:solidFill>
                <a:latin typeface="Arial" panose="020B0604020202020204" pitchFamily="34" charset="0"/>
              </a:rPr>
              <a:t>aber</a:t>
            </a:r>
          </a:p>
        </p:txBody>
      </p:sp>
      <p:sp>
        <p:nvSpPr>
          <p:cNvPr id="150541" name="Text Box 13">
            <a:extLst>
              <a:ext uri="{FF2B5EF4-FFF2-40B4-BE49-F238E27FC236}">
                <a16:creationId xmlns:a16="http://schemas.microsoft.com/office/drawing/2014/main" id="{CC2351A4-E13E-4286-9E40-54DE60167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486886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0000"/>
                </a:solidFill>
                <a:latin typeface="Arial" panose="020B0604020202020204" pitchFamily="34" charset="0"/>
              </a:rPr>
              <a:t>aber</a:t>
            </a:r>
          </a:p>
        </p:txBody>
      </p:sp>
      <p:sp>
        <p:nvSpPr>
          <p:cNvPr id="150542" name="Text Box 14">
            <a:extLst>
              <a:ext uri="{FF2B5EF4-FFF2-40B4-BE49-F238E27FC236}">
                <a16:creationId xmlns:a16="http://schemas.microsoft.com/office/drawing/2014/main" id="{08B1CB3D-2C70-490F-AAEB-A949FA005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708650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0000"/>
                </a:solidFill>
                <a:latin typeface="Arial" panose="020B0604020202020204" pitchFamily="34" charset="0"/>
              </a:rPr>
              <a:t>aber</a:t>
            </a:r>
          </a:p>
        </p:txBody>
      </p:sp>
      <p:sp>
        <p:nvSpPr>
          <p:cNvPr id="150543" name="Text Box 15">
            <a:extLst>
              <a:ext uri="{FF2B5EF4-FFF2-40B4-BE49-F238E27FC236}">
                <a16:creationId xmlns:a16="http://schemas.microsoft.com/office/drawing/2014/main" id="{6C51EAAC-1079-4E3E-8CC8-A9DCC1E40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29000"/>
            <a:ext cx="1655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 u="sng">
                <a:solidFill>
                  <a:srgbClr val="FF6600"/>
                </a:solidFill>
                <a:latin typeface="Arial" panose="020B0604020202020204" pitchFamily="34" charset="0"/>
              </a:rPr>
              <a:t>Beispiele</a:t>
            </a:r>
          </a:p>
        </p:txBody>
      </p:sp>
    </p:spTree>
  </p:cSld>
  <p:clrMapOvr>
    <a:masterClrMapping/>
  </p:clrMapOvr>
  <p:transition advClick="0" advTm="73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15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9" presetID="8" presetClass="emph" presetSubtype="0" fill="hold" nodeType="after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0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0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5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37" presetID="8" presetClass="emph" presetSubtype="0" fill="hold" nodeType="afterEffect">
                                  <p:stCondLst>
                                    <p:cond delay="2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150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15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49" presetID="8" presetClass="emph" presetSubtype="0" fill="hold" nodeType="afterEffect">
                                  <p:stCondLst>
                                    <p:cond delay="2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1505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50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1000"/>
                            </p:stCondLst>
                            <p:childTnLst>
                              <p:par>
                                <p:cTn id="61" presetID="8" presetClass="emph" presetSubtype="0" fill="hold" nodeType="afterEffect">
                                  <p:stCondLst>
                                    <p:cond delay="2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/>
      <p:bldP spid="150535" grpId="0" animBg="1"/>
      <p:bldP spid="150536" grpId="0"/>
      <p:bldP spid="150536" grpId="1"/>
      <p:bldP spid="150537" grpId="0" animBg="1"/>
      <p:bldP spid="150538" grpId="0" animBg="1"/>
      <p:bldP spid="150539" grpId="0" animBg="1"/>
      <p:bldP spid="150540" grpId="0"/>
      <p:bldP spid="150540" grpId="1"/>
      <p:bldP spid="150541" grpId="0"/>
      <p:bldP spid="150541" grpId="1"/>
      <p:bldP spid="150542" grpId="0"/>
      <p:bldP spid="150542" grpId="1"/>
      <p:bldP spid="1505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ext Box 2">
            <a:extLst>
              <a:ext uri="{FF2B5EF4-FFF2-40B4-BE49-F238E27FC236}">
                <a16:creationId xmlns:a16="http://schemas.microsoft.com/office/drawing/2014/main" id="{2450DAAD-541D-477E-8C2F-9C9E1AB8F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196975"/>
            <a:ext cx="2087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Besser:</a:t>
            </a:r>
          </a:p>
        </p:txBody>
      </p:sp>
      <p:sp>
        <p:nvSpPr>
          <p:cNvPr id="152579" name="Text Box 3">
            <a:extLst>
              <a:ext uri="{FF2B5EF4-FFF2-40B4-BE49-F238E27FC236}">
                <a16:creationId xmlns:a16="http://schemas.microsoft.com/office/drawing/2014/main" id="{B9D96428-BA91-4021-AF32-C3341A162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1989138"/>
            <a:ext cx="5183187" cy="1603375"/>
          </a:xfrm>
          <a:prstGeom prst="rect">
            <a:avLst/>
          </a:prstGeom>
          <a:solidFill>
            <a:srgbClr val="FFFF99"/>
          </a:solidFill>
          <a:ln w="508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Verwenden Sie die Bindewörter:</a:t>
            </a:r>
          </a:p>
          <a:p>
            <a:pPr algn="ctr" eaLnBrk="1" hangingPunct="1">
              <a:lnSpc>
                <a:spcPct val="150000"/>
              </a:lnSpc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Aft>
                <a:spcPct val="50000"/>
              </a:spcAft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2581" name="Text Box 5">
            <a:extLst>
              <a:ext uri="{FF2B5EF4-FFF2-40B4-BE49-F238E27FC236}">
                <a16:creationId xmlns:a16="http://schemas.microsoft.com/office/drawing/2014/main" id="{C7B88CE0-1CBF-48F4-B1AD-11EBF621C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433888"/>
            <a:ext cx="5184775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Das war richtig,                     ...</a:t>
            </a:r>
          </a:p>
        </p:txBody>
      </p:sp>
      <p:sp>
        <p:nvSpPr>
          <p:cNvPr id="152582" name="Text Box 6">
            <a:extLst>
              <a:ext uri="{FF2B5EF4-FFF2-40B4-BE49-F238E27FC236}">
                <a16:creationId xmlns:a16="http://schemas.microsoft.com/office/drawing/2014/main" id="{16201E10-8655-4986-8DB8-979667A33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153025"/>
            <a:ext cx="5184775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Ihr Vorschlag ist gut,              </a:t>
            </a:r>
            <a:r>
              <a:rPr lang="de-DE" altLang="de-DE" sz="2400" b="1">
                <a:solidFill>
                  <a:srgbClr val="CC0000"/>
                </a:solidFill>
                <a:latin typeface="Arial" panose="020B0604020202020204" pitchFamily="34" charset="0"/>
              </a:rPr>
              <a:t>    </a:t>
            </a: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...</a:t>
            </a:r>
          </a:p>
        </p:txBody>
      </p:sp>
      <p:sp>
        <p:nvSpPr>
          <p:cNvPr id="152583" name="Text Box 7">
            <a:extLst>
              <a:ext uri="{FF2B5EF4-FFF2-40B4-BE49-F238E27FC236}">
                <a16:creationId xmlns:a16="http://schemas.microsoft.com/office/drawing/2014/main" id="{D4E09198-C53F-4FCE-9D8E-78D184E2B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5945188"/>
            <a:ext cx="5184775" cy="508000"/>
          </a:xfrm>
          <a:prstGeom prst="rect">
            <a:avLst/>
          </a:prstGeom>
          <a:solidFill>
            <a:srgbClr val="FFFF99"/>
          </a:solidFill>
          <a:ln w="508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Sie lieben Rosen,        ...</a:t>
            </a:r>
          </a:p>
        </p:txBody>
      </p:sp>
      <p:sp>
        <p:nvSpPr>
          <p:cNvPr id="152584" name="Text Box 8">
            <a:extLst>
              <a:ext uri="{FF2B5EF4-FFF2-40B4-BE49-F238E27FC236}">
                <a16:creationId xmlns:a16="http://schemas.microsoft.com/office/drawing/2014/main" id="{3995F6DC-E6A1-4F2B-94B0-33FCCF81C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4437063"/>
            <a:ext cx="1655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allerdings</a:t>
            </a:r>
          </a:p>
        </p:txBody>
      </p:sp>
      <p:sp>
        <p:nvSpPr>
          <p:cNvPr id="152585" name="Text Box 9">
            <a:extLst>
              <a:ext uri="{FF2B5EF4-FFF2-40B4-BE49-F238E27FC236}">
                <a16:creationId xmlns:a16="http://schemas.microsoft.com/office/drawing/2014/main" id="{2454214C-F218-4A86-AE75-7513E2F18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5203825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/>
              <a:t> </a:t>
            </a: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trotzdem</a:t>
            </a:r>
          </a:p>
        </p:txBody>
      </p:sp>
      <p:sp>
        <p:nvSpPr>
          <p:cNvPr id="152586" name="Text Box 10">
            <a:extLst>
              <a:ext uri="{FF2B5EF4-FFF2-40B4-BE49-F238E27FC236}">
                <a16:creationId xmlns:a16="http://schemas.microsoft.com/office/drawing/2014/main" id="{71AF6788-DE85-4438-81AC-55445C156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3813" y="5995988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nur</a:t>
            </a:r>
          </a:p>
        </p:txBody>
      </p:sp>
      <p:sp>
        <p:nvSpPr>
          <p:cNvPr id="152587" name="Text Box 11">
            <a:extLst>
              <a:ext uri="{FF2B5EF4-FFF2-40B4-BE49-F238E27FC236}">
                <a16:creationId xmlns:a16="http://schemas.microsoft.com/office/drawing/2014/main" id="{8AB02548-65C0-4599-8DEE-64DF30330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1925" y="2636838"/>
            <a:ext cx="1008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und,</a:t>
            </a:r>
          </a:p>
        </p:txBody>
      </p:sp>
      <p:sp>
        <p:nvSpPr>
          <p:cNvPr id="152588" name="Text Box 12">
            <a:extLst>
              <a:ext uri="{FF2B5EF4-FFF2-40B4-BE49-F238E27FC236}">
                <a16:creationId xmlns:a16="http://schemas.microsoft.com/office/drawing/2014/main" id="{1227BFF4-DEC6-4B23-95F6-F5B69964F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3950" y="2636838"/>
            <a:ext cx="1798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allerdings,</a:t>
            </a:r>
          </a:p>
        </p:txBody>
      </p:sp>
      <p:sp>
        <p:nvSpPr>
          <p:cNvPr id="152589" name="Text Box 13">
            <a:extLst>
              <a:ext uri="{FF2B5EF4-FFF2-40B4-BE49-F238E27FC236}">
                <a16:creationId xmlns:a16="http://schemas.microsoft.com/office/drawing/2014/main" id="{6AF0A3BF-38F1-44DF-BBDC-576EBC105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68638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nur ...</a:t>
            </a:r>
          </a:p>
        </p:txBody>
      </p:sp>
      <p:sp>
        <p:nvSpPr>
          <p:cNvPr id="152590" name="Text Box 14">
            <a:extLst>
              <a:ext uri="{FF2B5EF4-FFF2-40B4-BE49-F238E27FC236}">
                <a16:creationId xmlns:a16="http://schemas.microsoft.com/office/drawing/2014/main" id="{5763E71C-F6CB-4A05-9602-36BA022DC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5675" y="2636838"/>
            <a:ext cx="172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trotzdem,</a:t>
            </a:r>
          </a:p>
        </p:txBody>
      </p:sp>
      <p:sp>
        <p:nvSpPr>
          <p:cNvPr id="152591" name="Text Box 15">
            <a:extLst>
              <a:ext uri="{FF2B5EF4-FFF2-40B4-BE49-F238E27FC236}">
                <a16:creationId xmlns:a16="http://schemas.microsoft.com/office/drawing/2014/main" id="{7AAB52F8-B4FA-47DA-9643-C2C32549F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3068638"/>
            <a:ext cx="2305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wenngleich,</a:t>
            </a:r>
          </a:p>
        </p:txBody>
      </p:sp>
      <p:sp>
        <p:nvSpPr>
          <p:cNvPr id="152592" name="Text Box 16">
            <a:extLst>
              <a:ext uri="{FF2B5EF4-FFF2-40B4-BE49-F238E27FC236}">
                <a16:creationId xmlns:a16="http://schemas.microsoft.com/office/drawing/2014/main" id="{973B9D91-E00B-4CFB-9EC8-39858B859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068638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CC3300"/>
                </a:solidFill>
                <a:latin typeface="Arial" panose="020B0604020202020204" pitchFamily="34" charset="0"/>
              </a:rPr>
              <a:t>ansonsten,</a:t>
            </a:r>
          </a:p>
        </p:txBody>
      </p:sp>
      <p:sp>
        <p:nvSpPr>
          <p:cNvPr id="152593" name="Text Box 17">
            <a:extLst>
              <a:ext uri="{FF2B5EF4-FFF2-40B4-BE49-F238E27FC236}">
                <a16:creationId xmlns:a16="http://schemas.microsoft.com/office/drawing/2014/main" id="{9CA6705F-B86E-4F1C-8ECF-8AE250CC3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3789363"/>
            <a:ext cx="1655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 u="sng">
                <a:solidFill>
                  <a:srgbClr val="FF6600"/>
                </a:solidFill>
                <a:latin typeface="Arial" panose="020B0604020202020204" pitchFamily="34" charset="0"/>
              </a:rPr>
              <a:t>Beispiele</a:t>
            </a:r>
          </a:p>
        </p:txBody>
      </p:sp>
    </p:spTree>
  </p:cSld>
  <p:clrMapOvr>
    <a:masterClrMapping/>
  </p:clrMapOvr>
  <p:transition advClick="0" advTm="8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5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5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15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15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15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15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6500"/>
                            </p:stCondLst>
                            <p:childTnLst>
                              <p:par>
                                <p:cTn id="54" presetID="2" presetClass="entr" presetSubtype="8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45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1000"/>
                                        <p:tgtEl>
                                          <p:spTgt spid="15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65000"/>
                            </p:stCondLst>
                            <p:childTnLst>
                              <p:par>
                                <p:cTn id="68" presetID="18" presetClass="entr" presetSubtype="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15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/>
      <p:bldP spid="152579" grpId="0" animBg="1"/>
      <p:bldP spid="152581" grpId="0" animBg="1"/>
      <p:bldP spid="152582" grpId="0" animBg="1"/>
      <p:bldP spid="152583" grpId="0" animBg="1"/>
      <p:bldP spid="152584" grpId="0"/>
      <p:bldP spid="152585" grpId="0"/>
      <p:bldP spid="152586" grpId="0"/>
      <p:bldP spid="152587" grpId="0"/>
      <p:bldP spid="152588" grpId="0"/>
      <p:bldP spid="152589" grpId="0"/>
      <p:bldP spid="152590" grpId="0"/>
      <p:bldP spid="152591" grpId="0"/>
      <p:bldP spid="152592" grpId="0"/>
      <p:bldP spid="1525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90" name="Rectangle 10">
            <a:extLst>
              <a:ext uri="{FF2B5EF4-FFF2-40B4-BE49-F238E27FC236}">
                <a16:creationId xmlns:a16="http://schemas.microsoft.com/office/drawing/2014/main" id="{E19032EE-DBFF-41E9-98B1-66F444003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1196975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Wirkungen eines konstruktiven Feedback</a:t>
            </a:r>
          </a:p>
        </p:txBody>
      </p:sp>
      <p:sp>
        <p:nvSpPr>
          <p:cNvPr id="148491" name="Text Box 11">
            <a:extLst>
              <a:ext uri="{FF2B5EF4-FFF2-40B4-BE49-F238E27FC236}">
                <a16:creationId xmlns:a16="http://schemas.microsoft.com/office/drawing/2014/main" id="{67697C7A-2157-4D6F-98FA-132446A0C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5580063"/>
            <a:ext cx="6624637" cy="873125"/>
          </a:xfrm>
          <a:prstGeom prst="rect">
            <a:avLst/>
          </a:prstGeom>
          <a:solidFill>
            <a:srgbClr val="FFFF99"/>
          </a:solidFill>
          <a:ln w="508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Konstruktives Feedback </a:t>
            </a:r>
          </a:p>
          <a:p>
            <a:pPr algn="ctr" eaLnBrk="1" hangingPunct="1"/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wirkt im gastorientierten Gespräch!</a:t>
            </a:r>
          </a:p>
        </p:txBody>
      </p:sp>
      <p:sp>
        <p:nvSpPr>
          <p:cNvPr id="148492" name="Text Box 12">
            <a:extLst>
              <a:ext uri="{FF2B5EF4-FFF2-40B4-BE49-F238E27FC236}">
                <a16:creationId xmlns:a16="http://schemas.microsoft.com/office/drawing/2014/main" id="{B2162641-46CB-43D8-96E9-9B5DBAC16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133600"/>
            <a:ext cx="6624637" cy="873125"/>
          </a:xfrm>
          <a:prstGeom prst="rect">
            <a:avLst/>
          </a:prstGeom>
          <a:solidFill>
            <a:srgbClr val="FFFF99"/>
          </a:solidFill>
          <a:ln w="508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Der eigentliche Einwand wirkt</a:t>
            </a:r>
          </a:p>
          <a:p>
            <a:pPr algn="ctr" eaLnBrk="1" hangingPunct="1"/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 freundlich und respektvoll.</a:t>
            </a:r>
          </a:p>
        </p:txBody>
      </p:sp>
      <p:sp>
        <p:nvSpPr>
          <p:cNvPr id="148493" name="Text Box 13">
            <a:extLst>
              <a:ext uri="{FF2B5EF4-FFF2-40B4-BE49-F238E27FC236}">
                <a16:creationId xmlns:a16="http://schemas.microsoft.com/office/drawing/2014/main" id="{80CE2B37-E2C0-4DB5-94C1-A5DAAB6E8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284538"/>
            <a:ext cx="6624637" cy="873125"/>
          </a:xfrm>
          <a:prstGeom prst="rect">
            <a:avLst/>
          </a:prstGeom>
          <a:solidFill>
            <a:srgbClr val="FFFF99"/>
          </a:solidFill>
          <a:ln w="508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Der eigentliche Einwand wird</a:t>
            </a:r>
          </a:p>
          <a:p>
            <a:pPr algn="ctr" eaLnBrk="1" hangingPunct="1"/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eher angenommen werden.</a:t>
            </a:r>
          </a:p>
        </p:txBody>
      </p:sp>
      <p:sp>
        <p:nvSpPr>
          <p:cNvPr id="148495" name="Text Box 15">
            <a:extLst>
              <a:ext uri="{FF2B5EF4-FFF2-40B4-BE49-F238E27FC236}">
                <a16:creationId xmlns:a16="http://schemas.microsoft.com/office/drawing/2014/main" id="{8B4C680D-8A51-47E2-9AC0-00DCFE293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4437063"/>
            <a:ext cx="6624637" cy="873125"/>
          </a:xfrm>
          <a:prstGeom prst="rect">
            <a:avLst/>
          </a:prstGeom>
          <a:solidFill>
            <a:srgbClr val="FFFF99"/>
          </a:solidFill>
          <a:ln w="508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>
                <a:solidFill>
                  <a:srgbClr val="006600"/>
                </a:solidFill>
                <a:latin typeface="Arial" panose="020B0604020202020204" pitchFamily="34" charset="0"/>
              </a:rPr>
              <a:t>Konstruktives Feedback vermeidet Konflikte und fördert die Lösungsfindung!</a:t>
            </a:r>
          </a:p>
        </p:txBody>
      </p:sp>
    </p:spTree>
  </p:cSld>
  <p:clrMapOvr>
    <a:masterClrMapping/>
  </p:clrMapOvr>
  <p:transition advClick="0" advTm="6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4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8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8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48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8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33" presetID="8" presetClass="emph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0" grpId="0"/>
      <p:bldP spid="148491" grpId="0" animBg="1"/>
      <p:bldP spid="148491" grpId="1" animBg="1"/>
      <p:bldP spid="148492" grpId="0" animBg="1"/>
      <p:bldP spid="148493" grpId="0" animBg="1"/>
      <p:bldP spid="148495" grpId="0" animBg="1"/>
    </p:bldLst>
  </p:timing>
</p:sld>
</file>

<file path=ppt/theme/theme1.xml><?xml version="1.0" encoding="utf-8"?>
<a:theme xmlns:a="http://schemas.openxmlformats.org/drawingml/2006/main" name="Übergänge">
  <a:themeElements>
    <a:clrScheme name="Übergäng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Übergäng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Übergäng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0</TotalTime>
  <Words>247</Words>
  <Application>Microsoft Office PowerPoint</Application>
  <PresentationFormat>Bildschirmpräsentation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Tahoma</vt:lpstr>
      <vt:lpstr>Arial</vt:lpstr>
      <vt:lpstr>Wingdings</vt:lpstr>
      <vt:lpstr>Calibri</vt:lpstr>
      <vt:lpstr>Übergänge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TM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Thomas Müller</dc:creator>
  <cp:lastModifiedBy>Stark, Alfred</cp:lastModifiedBy>
  <cp:revision>19</cp:revision>
  <dcterms:created xsi:type="dcterms:W3CDTF">2005-01-15T16:08:22Z</dcterms:created>
  <dcterms:modified xsi:type="dcterms:W3CDTF">2025-02-25T10:00:00Z</dcterms:modified>
</cp:coreProperties>
</file>