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3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 type="screen4x3"/>
  <p:notesSz cx="9144000" cy="6858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73" d="100"/>
          <a:sy n="73" d="100"/>
        </p:scale>
        <p:origin x="1074" y="60"/>
      </p:cViewPr>
      <p:guideLst>
        <p:guide pos="2160" orient="horz"/>
        <p:guide pos="288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 /><Relationship Id="rId9" Type="http://schemas.openxmlformats.org/officeDocument/2006/relationships/tableStyles" Target="tableStyles.xml" /><Relationship Id="rId10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143000" y="1122362"/>
            <a:ext cx="6858000" cy="2387599"/>
          </a:xfrm>
        </p:spPr>
        <p:txBody>
          <a:bodyPr anchor="b"/>
          <a:lstStyle>
            <a:lvl1pPr algn="ctr">
              <a:defRPr sz="45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143000" y="3602037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543675" y="365125"/>
            <a:ext cx="1971675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28649" y="365125"/>
            <a:ext cx="5800725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3887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3887" y="4589463"/>
            <a:ext cx="7886700" cy="150018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28649" y="1825625"/>
            <a:ext cx="38862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29150" y="1825625"/>
            <a:ext cx="38862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40" y="365125"/>
            <a:ext cx="7886700" cy="1325562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9841" y="1681162"/>
            <a:ext cx="3868339" cy="82391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29841" y="2505074"/>
            <a:ext cx="3868339" cy="3684587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29150" y="1681162"/>
            <a:ext cx="3887390" cy="82391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29150" y="2505074"/>
            <a:ext cx="3887390" cy="3684587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40" y="457200"/>
            <a:ext cx="2949177" cy="160020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3887390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29840" y="2057399"/>
            <a:ext cx="2949177" cy="381158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40" y="457200"/>
            <a:ext cx="2949177" cy="160020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3887390" y="987425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29840" y="2057399"/>
            <a:ext cx="2949177" cy="381158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28649" y="365125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49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28649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>
        <a:lnSpc>
          <a:spcPct val="90000"/>
        </a:lnSpc>
        <a:spcBef>
          <a:spcPts val="0"/>
        </a:spcBef>
        <a:buNone/>
        <a:defRPr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>
        <a:lnSpc>
          <a:spcPct val="90000"/>
        </a:lnSpc>
        <a:spcBef>
          <a:spcPts val="749"/>
        </a:spcBef>
        <a:buFont typeface="Arial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 bwMode="auto">
          <a:xfrm>
            <a:off x="179511" y="116631"/>
            <a:ext cx="7851031" cy="7132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sz="4000" b="1"/>
              <a:t>Mitarbeitermotivation</a:t>
            </a:r>
            <a:endParaRPr/>
          </a:p>
          <a:p>
            <a:pPr>
              <a:defRPr/>
            </a:pPr>
            <a:endParaRPr lang="de-DE"/>
          </a:p>
          <a:p>
            <a:pPr>
              <a:defRPr/>
            </a:pPr>
            <a:r>
              <a:rPr lang="de-DE" sz="2400"/>
              <a:t>-&gt; Anreizsystem, um die Leistungsbereitschaft zu erhöhen</a:t>
            </a:r>
            <a:endParaRPr/>
          </a:p>
          <a:p>
            <a:pPr>
              <a:defRPr/>
            </a:pPr>
            <a:r>
              <a:rPr lang="de-DE" sz="2400"/>
              <a:t>-&gt; Abbau von Motivationsbarrieren</a:t>
            </a:r>
            <a:endParaRPr/>
          </a:p>
          <a:p>
            <a:pPr>
              <a:defRPr/>
            </a:pPr>
            <a:r>
              <a:rPr lang="de-DE" sz="2400"/>
              <a:t>-&gt; Motivation als innere Bedingung beim reifen Erwachsenen</a:t>
            </a:r>
            <a:endParaRPr/>
          </a:p>
          <a:p>
            <a:pPr>
              <a:defRPr/>
            </a:pPr>
            <a:r>
              <a:rPr lang="de-DE" sz="2400"/>
              <a:t>-&gt; Erfolg motiviert am meisten</a:t>
            </a:r>
            <a:endParaRPr/>
          </a:p>
          <a:p>
            <a:pPr>
              <a:defRPr/>
            </a:pPr>
            <a:endParaRPr lang="de-DE" sz="2400"/>
          </a:p>
          <a:p>
            <a:pPr>
              <a:defRPr/>
            </a:pPr>
            <a:endParaRPr lang="de-DE" sz="2400"/>
          </a:p>
          <a:p>
            <a:pPr>
              <a:defRPr/>
            </a:pPr>
            <a:r>
              <a:rPr lang="de-DE" sz="3200"/>
              <a:t>Bedeutung:</a:t>
            </a:r>
            <a:endParaRPr/>
          </a:p>
          <a:p>
            <a:pPr>
              <a:defRPr/>
            </a:pPr>
            <a:endParaRPr lang="de-DE" sz="2400"/>
          </a:p>
          <a:p>
            <a:pPr>
              <a:defRPr/>
            </a:pPr>
            <a:r>
              <a:rPr lang="de-DE" sz="2400"/>
              <a:t>Führung will Wandel gestalten, auf gemeinsame Ziele einschwören und freigesetzte Energie nutzen um Veränderungen durchzusetzen</a:t>
            </a:r>
            <a:endParaRPr/>
          </a:p>
          <a:p>
            <a:pPr>
              <a:defRPr/>
            </a:pPr>
            <a:r>
              <a:rPr lang="de-DE" sz="2400"/>
              <a:t>-&gt; positive Motive verstärken</a:t>
            </a:r>
            <a:endParaRPr/>
          </a:p>
          <a:p>
            <a:pPr>
              <a:defRPr/>
            </a:pPr>
            <a:r>
              <a:rPr lang="de-DE" sz="2400"/>
              <a:t>-&gt; negative Motive schwächen oder </a:t>
            </a:r>
            <a:r>
              <a:rPr lang="de-DE" sz="2400"/>
              <a:t>ausser</a:t>
            </a:r>
            <a:r>
              <a:rPr lang="de-DE" sz="2400"/>
              <a:t> Kraft setzen</a:t>
            </a:r>
            <a:endParaRPr/>
          </a:p>
          <a:p>
            <a:pPr>
              <a:defRPr/>
            </a:pPr>
            <a:endParaRPr lang="de-DE"/>
          </a:p>
          <a:p>
            <a:pPr>
              <a:defRPr/>
            </a:pPr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 bwMode="auto">
          <a:xfrm>
            <a:off x="971599" y="692696"/>
            <a:ext cx="7779023" cy="5090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3200" b="1"/>
              <a:t>Motivationssteigerung durch:</a:t>
            </a:r>
            <a:endParaRPr/>
          </a:p>
          <a:p>
            <a:pPr>
              <a:defRPr/>
            </a:pPr>
            <a:r>
              <a:rPr lang="de-DE" sz="2400"/>
              <a:t>-&gt; Beachtung von Selbstverständlichkeiten</a:t>
            </a:r>
            <a:endParaRPr/>
          </a:p>
          <a:p>
            <a:pPr>
              <a:defRPr/>
            </a:pPr>
            <a:r>
              <a:rPr lang="de-DE" sz="2400"/>
              <a:t>-&gt; gegenseitige Höflichkeit, Loyalität, </a:t>
            </a:r>
            <a:r>
              <a:rPr lang="de-DE" sz="2400"/>
              <a:t>Fairness</a:t>
            </a:r>
            <a:endParaRPr lang="de-DE" sz="2400"/>
          </a:p>
          <a:p>
            <a:pPr>
              <a:defRPr/>
            </a:pPr>
            <a:r>
              <a:rPr lang="de-DE" sz="2400"/>
              <a:t>-&gt; offene Informationspolitik</a:t>
            </a:r>
            <a:endParaRPr/>
          </a:p>
          <a:p>
            <a:pPr>
              <a:defRPr/>
            </a:pPr>
            <a:r>
              <a:rPr lang="de-DE" sz="2400"/>
              <a:t>-&gt; Dank und Anerkennung außergewöhnlicher Leistungen</a:t>
            </a:r>
            <a:endParaRPr/>
          </a:p>
          <a:p>
            <a:pPr>
              <a:defRPr/>
            </a:pPr>
            <a:r>
              <a:rPr lang="de-DE" sz="2400"/>
              <a:t>-&gt; Vorbildfunktion wahrnehmen</a:t>
            </a:r>
            <a:endParaRPr/>
          </a:p>
          <a:p>
            <a:pPr>
              <a:defRPr/>
            </a:pPr>
            <a:r>
              <a:rPr lang="de-DE" sz="2400"/>
              <a:t>-&gt; Coaching und Training</a:t>
            </a:r>
            <a:endParaRPr/>
          </a:p>
          <a:p>
            <a:pPr>
              <a:defRPr/>
            </a:pPr>
            <a:endParaRPr lang="de-DE" sz="2400"/>
          </a:p>
          <a:p>
            <a:pPr>
              <a:defRPr/>
            </a:pPr>
            <a:r>
              <a:rPr lang="de-DE" sz="3200" b="1"/>
              <a:t>Motivationsbarrieren:</a:t>
            </a:r>
            <a:endParaRPr/>
          </a:p>
          <a:p>
            <a:pPr>
              <a:defRPr/>
            </a:pPr>
            <a:r>
              <a:rPr lang="de-DE" sz="2400"/>
              <a:t>-&gt; langweilige Arbeiten</a:t>
            </a:r>
            <a:endParaRPr/>
          </a:p>
          <a:p>
            <a:pPr>
              <a:defRPr/>
            </a:pPr>
            <a:r>
              <a:rPr lang="de-DE" sz="2400"/>
              <a:t>-&gt; unklare Kommunikation und Kompetenzabgrenzung</a:t>
            </a:r>
            <a:endParaRPr/>
          </a:p>
          <a:p>
            <a:pPr>
              <a:defRPr/>
            </a:pPr>
            <a:r>
              <a:rPr lang="de-DE" sz="2400"/>
              <a:t>-&gt; Mangelhafte Koordination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 bwMode="auto">
          <a:xfrm>
            <a:off x="395535" y="188640"/>
            <a:ext cx="8499103" cy="6187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sz="4000" b="1"/>
              <a:t>Bedeutung des Führungsstils</a:t>
            </a:r>
            <a:endParaRPr/>
          </a:p>
          <a:p>
            <a:pPr>
              <a:defRPr/>
            </a:pPr>
            <a:endParaRPr lang="de-DE" sz="2400" b="1"/>
          </a:p>
          <a:p>
            <a:pPr>
              <a:defRPr/>
            </a:pPr>
            <a:r>
              <a:rPr lang="de-DE" sz="2400" b="1"/>
              <a:t>Führungsprinzipien und Führungsstile:</a:t>
            </a:r>
            <a:endParaRPr/>
          </a:p>
          <a:p>
            <a:pPr>
              <a:defRPr/>
            </a:pPr>
            <a:endParaRPr lang="de-DE" sz="2400" b="1"/>
          </a:p>
          <a:p>
            <a:pPr>
              <a:defRPr/>
            </a:pPr>
            <a:r>
              <a:rPr lang="de-DE" sz="2400"/>
              <a:t>				Autoritäres Prinzip</a:t>
            </a:r>
            <a:endParaRPr/>
          </a:p>
          <a:p>
            <a:pPr>
              <a:defRPr/>
            </a:pPr>
            <a:r>
              <a:rPr lang="de-DE" sz="2400"/>
              <a:t>				Kooperatives Prinzip</a:t>
            </a:r>
            <a:endParaRPr/>
          </a:p>
          <a:p>
            <a:pPr>
              <a:defRPr/>
            </a:pPr>
            <a:r>
              <a:rPr lang="de-DE" sz="2400"/>
              <a:t>				Partnerschaftliches Prinzip</a:t>
            </a:r>
            <a:endParaRPr/>
          </a:p>
          <a:p>
            <a:pPr>
              <a:defRPr/>
            </a:pPr>
            <a:endParaRPr lang="de-DE" sz="2400"/>
          </a:p>
          <a:p>
            <a:pPr>
              <a:defRPr/>
            </a:pPr>
            <a:endParaRPr lang="de-DE" sz="2400"/>
          </a:p>
          <a:p>
            <a:pPr>
              <a:defRPr/>
            </a:pPr>
            <a:r>
              <a:rPr lang="de-DE" sz="2400" b="1"/>
              <a:t>Formen der Menschenführung</a:t>
            </a:r>
            <a:endParaRPr/>
          </a:p>
          <a:p>
            <a:pPr>
              <a:defRPr/>
            </a:pPr>
            <a:endParaRPr lang="de-DE" sz="2400" b="1"/>
          </a:p>
          <a:p>
            <a:pPr>
              <a:defRPr/>
            </a:pPr>
            <a:r>
              <a:rPr lang="de-DE" sz="2400"/>
              <a:t>-&gt; Führung ist abhängig von der Person, deren Eigenschaften, Qualifikation und Machtbefugnissen (= Autorität)</a:t>
            </a:r>
            <a:endParaRPr/>
          </a:p>
          <a:p>
            <a:pPr>
              <a:defRPr/>
            </a:pPr>
            <a:r>
              <a:rPr lang="de-DE" sz="2400"/>
              <a:t>			patriarchalisches Ordnungsdenken</a:t>
            </a:r>
            <a:endParaRPr/>
          </a:p>
          <a:p>
            <a:pPr>
              <a:defRPr/>
            </a:pPr>
            <a:r>
              <a:rPr lang="de-DE" sz="2400"/>
              <a:t>			pluralistisches Ordnungsdenken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 bwMode="auto">
          <a:xfrm>
            <a:off x="323527" y="476671"/>
            <a:ext cx="8571111" cy="5578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3600" b="1"/>
              <a:t>Einfluß</a:t>
            </a:r>
            <a:r>
              <a:rPr lang="de-DE" sz="3600" b="1"/>
              <a:t> der Situation auf die Art der Aufgabenstellung</a:t>
            </a:r>
            <a:endParaRPr/>
          </a:p>
          <a:p>
            <a:pPr>
              <a:defRPr/>
            </a:pPr>
            <a:endParaRPr lang="de-DE" sz="2400"/>
          </a:p>
          <a:p>
            <a:pPr>
              <a:defRPr/>
            </a:pPr>
            <a:r>
              <a:rPr lang="de-DE" sz="2400"/>
              <a:t>-&gt; Aufgabe mit hohem Zeitdruck bei geringer Qualifikation =&gt; konkrete Anweisung</a:t>
            </a:r>
            <a:endParaRPr/>
          </a:p>
          <a:p>
            <a:pPr>
              <a:defRPr/>
            </a:pPr>
            <a:r>
              <a:rPr lang="de-DE" sz="2400"/>
              <a:t>-&gt; Routineaufgaben bei normal qualifiziertem Personal =&gt; allgemein formulierter Auftrag</a:t>
            </a:r>
            <a:endParaRPr/>
          </a:p>
          <a:p>
            <a:pPr>
              <a:defRPr/>
            </a:pPr>
            <a:r>
              <a:rPr lang="de-DE" sz="2400"/>
              <a:t>-&gt; Sonderaufgabe ohne Zeitdruck bei guter Qualifikation =&gt; Auftrag </a:t>
            </a:r>
            <a:r>
              <a:rPr lang="de-DE" sz="2400"/>
              <a:t>deligieren</a:t>
            </a:r>
            <a:endParaRPr lang="de-DE" sz="2400"/>
          </a:p>
          <a:p>
            <a:pPr>
              <a:defRPr/>
            </a:pPr>
            <a:endParaRPr lang="de-DE" sz="2400"/>
          </a:p>
          <a:p>
            <a:pPr>
              <a:defRPr/>
            </a:pPr>
            <a:r>
              <a:rPr lang="de-DE" sz="2400"/>
              <a:t>In Hotellerie und Gastronomie: viel Delegation, da dies die Motivation erhöht und den Kontrollaufwand verringert, Vorgesetzter bleibt jedoch in der Verantwortung</a:t>
            </a:r>
            <a:endParaRPr/>
          </a:p>
          <a:p>
            <a:pPr>
              <a:defRPr/>
            </a:pPr>
            <a:endParaRPr lang="de-DE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 bwMode="auto">
          <a:xfrm>
            <a:off x="611559" y="692696"/>
            <a:ext cx="7707015" cy="5334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3200" b="1"/>
              <a:t>Coaching als Führungsstil </a:t>
            </a:r>
            <a:endParaRPr/>
          </a:p>
          <a:p>
            <a:pPr>
              <a:defRPr/>
            </a:pPr>
            <a:endParaRPr lang="de-DE" sz="2400"/>
          </a:p>
          <a:p>
            <a:pPr>
              <a:defRPr/>
            </a:pPr>
            <a:r>
              <a:rPr lang="de-DE" sz="2400"/>
              <a:t>-&gt; fördert die emotionale Intelligenz, kann die Leistungsfähigkeit verbessern und zur Unternehmenskultur beitragen</a:t>
            </a:r>
            <a:endParaRPr/>
          </a:p>
          <a:p>
            <a:pPr>
              <a:defRPr/>
            </a:pPr>
            <a:r>
              <a:rPr lang="de-DE" sz="2400"/>
              <a:t>-&gt; basiert auf </a:t>
            </a:r>
            <a:r>
              <a:rPr lang="de-DE" sz="2400"/>
              <a:t>key</a:t>
            </a:r>
            <a:r>
              <a:rPr lang="de-DE" sz="2400"/>
              <a:t>-talents, </a:t>
            </a:r>
            <a:r>
              <a:rPr lang="de-DE" sz="2400"/>
              <a:t>lifelong</a:t>
            </a:r>
            <a:r>
              <a:rPr lang="de-DE" sz="2400"/>
              <a:t> </a:t>
            </a:r>
            <a:r>
              <a:rPr lang="de-DE" sz="2400"/>
              <a:t>learning</a:t>
            </a:r>
            <a:r>
              <a:rPr lang="de-DE" sz="2400"/>
              <a:t>, Selbstorganisation und –</a:t>
            </a:r>
            <a:r>
              <a:rPr lang="de-DE" sz="2400"/>
              <a:t>evaluation</a:t>
            </a:r>
            <a:r>
              <a:rPr lang="de-DE" sz="2400"/>
              <a:t>, Erhöhung von Handlungskompetenz und Erweiterung des Verhaltensspektrums, personal </a:t>
            </a:r>
            <a:r>
              <a:rPr lang="de-DE" sz="2400"/>
              <a:t>development</a:t>
            </a:r>
            <a:endParaRPr lang="de-DE" sz="2400"/>
          </a:p>
          <a:p>
            <a:pPr>
              <a:defRPr/>
            </a:pPr>
            <a:r>
              <a:rPr lang="de-DE" sz="2400"/>
              <a:t>-&gt; kurzfristige Fehler werden akzeptiert, um den langfristigen Lernerfolg zu gewährleisten, </a:t>
            </a:r>
            <a:r>
              <a:rPr lang="de-DE" sz="2400"/>
              <a:t>trial</a:t>
            </a:r>
            <a:r>
              <a:rPr lang="de-DE" sz="2400"/>
              <a:t> </a:t>
            </a:r>
            <a:r>
              <a:rPr lang="de-DE" sz="2400"/>
              <a:t>and</a:t>
            </a:r>
            <a:r>
              <a:rPr lang="de-DE" sz="2400"/>
              <a:t> </a:t>
            </a:r>
            <a:r>
              <a:rPr lang="de-DE" sz="2400"/>
              <a:t>error</a:t>
            </a:r>
            <a:r>
              <a:rPr lang="de-DE" sz="2400"/>
              <a:t>- Prinzip</a:t>
            </a:r>
            <a:endParaRPr/>
          </a:p>
          <a:p>
            <a:pPr>
              <a:defRPr/>
            </a:pPr>
            <a:r>
              <a:rPr lang="de-DE" sz="2400"/>
              <a:t>-&gt; das Verständnis des Systems Unternehmen und der äußeren </a:t>
            </a:r>
            <a:r>
              <a:rPr lang="de-DE" sz="2400"/>
              <a:t>Einflussfaktoren</a:t>
            </a:r>
            <a:r>
              <a:rPr lang="de-DE" sz="2400"/>
              <a:t> steht im Zentrum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Blank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ONLYOFFICE/7.3.3.49</Application>
  <DocSecurity>0</DocSecurity>
  <PresentationFormat>Bildschirmpräsentation (4:3)</PresentationFormat>
  <Paragraphs>0</Paragraphs>
  <Slides>5</Slides>
  <Notes>5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Theme 1</vt:lpstr>
      <vt:lpstr>Slide 1</vt:lpstr>
      <vt:lpstr>Slide 2</vt:lpstr>
      <vt:lpstr>Slide 3</vt:lpstr>
      <vt:lpstr>Slide 4</vt:lpstr>
      <vt:lpstr>Slide 5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user BwZ</dc:creator>
  <cp:keywords/>
  <dc:description/>
  <dc:identifier/>
  <dc:language/>
  <cp:lastModifiedBy>Katrin Michl</cp:lastModifiedBy>
  <cp:revision>9</cp:revision>
  <dcterms:created xsi:type="dcterms:W3CDTF">2014-11-04T07:09:06Z</dcterms:created>
  <dcterms:modified xsi:type="dcterms:W3CDTF">2023-12-18T10:32:30Z</dcterms:modified>
  <cp:category/>
  <cp:contentStatus/>
  <cp:version/>
</cp:coreProperties>
</file>