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261" r:id="rId2"/>
    <p:sldId id="268" r:id="rId3"/>
    <p:sldId id="269" r:id="rId4"/>
    <p:sldId id="270" r:id="rId5"/>
    <p:sldId id="273" r:id="rId6"/>
    <p:sldId id="272" r:id="rId7"/>
    <p:sldId id="271" r:id="rId8"/>
    <p:sldId id="275" r:id="rId9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 Greber" initials="AG" lastIdx="1" clrIdx="0">
    <p:extLst>
      <p:ext uri="{19B8F6BF-5375-455C-9EA6-DF929625EA0E}">
        <p15:presenceInfo xmlns:p15="http://schemas.microsoft.com/office/powerpoint/2012/main" userId="15becf15c8f52e1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80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6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63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8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3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304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6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15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38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4/15/2024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375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11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 descr="Ein Bild, das Kunst enthält.&#10;&#10;Automatisch generierte Beschreibung mit mittlerer Zuverlässigkeit">
            <a:extLst>
              <a:ext uri="{FF2B5EF4-FFF2-40B4-BE49-F238E27FC236}">
                <a16:creationId xmlns:a16="http://schemas.microsoft.com/office/drawing/2014/main" id="{D2051659-7D09-49E7-546B-4949F23671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148" t="1186" r="37408" b="1629"/>
          <a:stretch/>
        </p:blipFill>
        <p:spPr>
          <a:xfrm>
            <a:off x="568935" y="1463645"/>
            <a:ext cx="1743735" cy="4525777"/>
          </a:xfrm>
          <a:prstGeom prst="rect">
            <a:avLst/>
          </a:prstGeom>
        </p:spPr>
      </p:pic>
      <p:sp>
        <p:nvSpPr>
          <p:cNvPr id="10" name="Ovale Legende 9"/>
          <p:cNvSpPr/>
          <p:nvPr/>
        </p:nvSpPr>
        <p:spPr>
          <a:xfrm>
            <a:off x="3383280" y="288783"/>
            <a:ext cx="8295504" cy="4191363"/>
          </a:xfrm>
          <a:prstGeom prst="wedgeEllipseCallout">
            <a:avLst>
              <a:gd name="adj1" fmla="val -64858"/>
              <a:gd name="adj2" fmla="val 14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4274820" y="1243867"/>
            <a:ext cx="66776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400" dirty="0"/>
              <a:t>Um Angebote erstellen zu können, müssen wir erst einmal die Verkaufspreise der einzelnen Gerichte bestimmen.</a:t>
            </a:r>
          </a:p>
          <a:p>
            <a:r>
              <a:rPr lang="de-DE" sz="2400" dirty="0"/>
              <a:t>Wir müssen den Verkaufspreis also so hoch ansetzen, dass alle Kosten gedeckt sind und gleichzeitig etwas Gewinn übrig bleibt…</a:t>
            </a:r>
          </a:p>
          <a:p>
            <a:endParaRPr lang="de-DE" sz="2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EE55A30-8A72-419B-088A-866F186E979F}"/>
              </a:ext>
            </a:extLst>
          </p:cNvPr>
          <p:cNvSpPr txBox="1"/>
          <p:nvPr/>
        </p:nvSpPr>
        <p:spPr>
          <a:xfrm>
            <a:off x="233680" y="6263844"/>
            <a:ext cx="8315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https://cdn.pixabay.com/photo/2017/06/05/11/01/males-2373729_1280.jpg</a:t>
            </a:r>
          </a:p>
        </p:txBody>
      </p:sp>
      <p:sp>
        <p:nvSpPr>
          <p:cNvPr id="13" name="Ovale Legende 3">
            <a:extLst>
              <a:ext uri="{FF2B5EF4-FFF2-40B4-BE49-F238E27FC236}">
                <a16:creationId xmlns:a16="http://schemas.microsoft.com/office/drawing/2014/main" id="{0EC575FC-627F-2330-F489-8BE42EF92200}"/>
              </a:ext>
            </a:extLst>
          </p:cNvPr>
          <p:cNvSpPr/>
          <p:nvPr/>
        </p:nvSpPr>
        <p:spPr>
          <a:xfrm>
            <a:off x="3662816" y="4790098"/>
            <a:ext cx="8295504" cy="1290261"/>
          </a:xfrm>
          <a:prstGeom prst="wedgeEllipseCallout">
            <a:avLst>
              <a:gd name="adj1" fmla="val -51441"/>
              <a:gd name="adj2" fmla="val -8169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FE9E93-0F65-8A43-E68C-85588C376EBC}"/>
              </a:ext>
            </a:extLst>
          </p:cNvPr>
          <p:cNvSpPr txBox="1"/>
          <p:nvPr/>
        </p:nvSpPr>
        <p:spPr>
          <a:xfrm>
            <a:off x="4686093" y="5204397"/>
            <a:ext cx="7727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Aber welche Kosten haben wir überhaupt??</a:t>
            </a:r>
          </a:p>
        </p:txBody>
      </p:sp>
    </p:spTree>
    <p:extLst>
      <p:ext uri="{BB962C8B-B14F-4D97-AF65-F5344CB8AC3E}">
        <p14:creationId xmlns:p14="http://schemas.microsoft.com/office/powerpoint/2010/main" val="405122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e Legende 4"/>
          <p:cNvSpPr/>
          <p:nvPr/>
        </p:nvSpPr>
        <p:spPr>
          <a:xfrm>
            <a:off x="1464288" y="405318"/>
            <a:ext cx="2504299" cy="952119"/>
          </a:xfrm>
          <a:prstGeom prst="wedgeEllipseCallout">
            <a:avLst>
              <a:gd name="adj1" fmla="val -70095"/>
              <a:gd name="adj2" fmla="val -2540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702138" y="605871"/>
            <a:ext cx="2211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Welche Kosten haben wir überhaupt??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5093077" y="3588297"/>
            <a:ext cx="2238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KOSTEN</a:t>
            </a:r>
          </a:p>
        </p:txBody>
      </p:sp>
      <p:cxnSp>
        <p:nvCxnSpPr>
          <p:cNvPr id="13" name="Gerade Verbindung mit Pfeil 12"/>
          <p:cNvCxnSpPr/>
          <p:nvPr/>
        </p:nvCxnSpPr>
        <p:spPr>
          <a:xfrm flipH="1" flipV="1">
            <a:off x="4199984" y="2980924"/>
            <a:ext cx="855793" cy="53623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6093812" y="4297528"/>
            <a:ext cx="10426" cy="497749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 flipV="1">
            <a:off x="7075361" y="2930522"/>
            <a:ext cx="758823" cy="58663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974137" y="3285726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Miete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2615676" y="3179879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Strom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1822703" y="3542886"/>
            <a:ext cx="1270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Heizung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1100843" y="4715015"/>
            <a:ext cx="170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Reparaturen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2424062" y="4425945"/>
            <a:ext cx="165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Einrichtung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773356" y="3965542"/>
            <a:ext cx="2362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Abschreibungen *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0" y="6211669"/>
            <a:ext cx="11401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* = stellt euch vor, ihr kauft einen Kühlschrank für 1000 €. Würdet ihr den Kühlschrank 2 Jahre später wieder verkaufen wollen, ist der Kühlschrank natürlich keine 1000 € mehr wert (= Wertminderung). Diese Wertminderung wird jedes Jahr in der Buchhaltung erfasst und mit Hilfe unterschiedlicher Faktoren festgesetzt. Welche Faktoren das genau sind, ist für uns nicht relevant.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578928" y="2618854"/>
            <a:ext cx="375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/>
              <a:t>… für den gesamten Betrieb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8174325" y="2618854"/>
            <a:ext cx="268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/>
              <a:t>… für das Personal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4874961" y="4782557"/>
            <a:ext cx="2959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/>
              <a:t>… für das Finanzamt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8329246" y="3308821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Löhne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9390167" y="3489215"/>
            <a:ext cx="146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Gehälter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8522629" y="4066024"/>
            <a:ext cx="3240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Urlaubs- / Weihnachtsgeld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5287240" y="5246966"/>
            <a:ext cx="204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Mehrwertsteuer</a:t>
            </a:r>
          </a:p>
        </p:txBody>
      </p:sp>
      <p:sp>
        <p:nvSpPr>
          <p:cNvPr id="2" name="Ellipse 1"/>
          <p:cNvSpPr/>
          <p:nvPr/>
        </p:nvSpPr>
        <p:spPr>
          <a:xfrm>
            <a:off x="270205" y="1698272"/>
            <a:ext cx="3987789" cy="378005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&lt;</a:t>
            </a:r>
          </a:p>
        </p:txBody>
      </p:sp>
      <p:pic>
        <p:nvPicPr>
          <p:cNvPr id="3" name="Grafik 2" descr="Ein Bild, das Kunst enthält.&#10;&#10;Automatisch generierte Beschreibung mit mittlerer Zuverlässigkeit">
            <a:extLst>
              <a:ext uri="{FF2B5EF4-FFF2-40B4-BE49-F238E27FC236}">
                <a16:creationId xmlns:a16="http://schemas.microsoft.com/office/drawing/2014/main" id="{C5EADEBC-882C-F9DD-0C2D-AE5F61E196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148" t="1186" r="37408" b="1629"/>
          <a:stretch/>
        </p:blipFill>
        <p:spPr>
          <a:xfrm>
            <a:off x="260872" y="240620"/>
            <a:ext cx="732689" cy="190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42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089466" y="2766742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Miete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2731005" y="2660895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Strom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38032" y="3023902"/>
            <a:ext cx="1270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Heizung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216172" y="4196031"/>
            <a:ext cx="170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Reparaturen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539391" y="3906961"/>
            <a:ext cx="165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Einrichtung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888685" y="3446558"/>
            <a:ext cx="2362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Abschreibungen *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94257" y="2099870"/>
            <a:ext cx="375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/>
              <a:t>… für den gesamten Betrieb</a:t>
            </a:r>
          </a:p>
        </p:txBody>
      </p:sp>
      <p:sp>
        <p:nvSpPr>
          <p:cNvPr id="10" name="Ellipse 9"/>
          <p:cNvSpPr/>
          <p:nvPr/>
        </p:nvSpPr>
        <p:spPr>
          <a:xfrm>
            <a:off x="450560" y="1133877"/>
            <a:ext cx="3987789" cy="378005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&lt;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955839" y="870851"/>
            <a:ext cx="6755927" cy="5355312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sz="2400" dirty="0"/>
              <a:t>Da es ziemlich </a:t>
            </a:r>
            <a:r>
              <a:rPr lang="de-DE" sz="2400" b="1" dirty="0"/>
              <a:t>schwierig und aufwändig</a:t>
            </a:r>
            <a:r>
              <a:rPr lang="de-DE" sz="2400" dirty="0"/>
              <a:t> wäre, Miete, Strom, Heizung etc. </a:t>
            </a:r>
            <a:r>
              <a:rPr lang="de-DE" sz="2400" b="1" dirty="0"/>
              <a:t>den einzelnen Abteilungen zuzuordnen</a:t>
            </a:r>
            <a:r>
              <a:rPr lang="de-DE" sz="2400" dirty="0"/>
              <a:t>, rechnet man alle Kosten, die für den gesamten Betrieb anfallen zusammen und </a:t>
            </a:r>
            <a:r>
              <a:rPr lang="de-DE" sz="2400" b="1" dirty="0"/>
              <a:t>nennt diese Kosten</a:t>
            </a:r>
          </a:p>
          <a:p>
            <a:pPr>
              <a:lnSpc>
                <a:spcPct val="150000"/>
              </a:lnSpc>
            </a:pPr>
            <a:endParaRPr lang="de-DE" b="1" dirty="0"/>
          </a:p>
          <a:p>
            <a:pPr>
              <a:lnSpc>
                <a:spcPct val="150000"/>
              </a:lnSpc>
            </a:pPr>
            <a:endParaRPr lang="de-DE" b="1" dirty="0"/>
          </a:p>
          <a:p>
            <a:pPr>
              <a:lnSpc>
                <a:spcPct val="150000"/>
              </a:lnSpc>
            </a:pPr>
            <a:endParaRPr lang="de-DE" b="1" dirty="0"/>
          </a:p>
          <a:p>
            <a:pPr>
              <a:lnSpc>
                <a:spcPct val="150000"/>
              </a:lnSpc>
            </a:pPr>
            <a:endParaRPr lang="de-DE" b="1" dirty="0"/>
          </a:p>
          <a:p>
            <a:pPr>
              <a:lnSpc>
                <a:spcPct val="150000"/>
              </a:lnSpc>
            </a:pPr>
            <a:endParaRPr lang="de-DE" b="1" dirty="0"/>
          </a:p>
          <a:p>
            <a:pPr>
              <a:lnSpc>
                <a:spcPct val="150000"/>
              </a:lnSpc>
            </a:pPr>
            <a:endParaRPr lang="de-DE" b="1" dirty="0"/>
          </a:p>
        </p:txBody>
      </p:sp>
      <p:sp>
        <p:nvSpPr>
          <p:cNvPr id="12" name="Pfeil nach unten 11"/>
          <p:cNvSpPr/>
          <p:nvPr/>
        </p:nvSpPr>
        <p:spPr>
          <a:xfrm>
            <a:off x="8147222" y="3943546"/>
            <a:ext cx="518984" cy="6654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5410899" y="4756612"/>
            <a:ext cx="5673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/>
              <a:t>Gemeinkosten</a:t>
            </a:r>
          </a:p>
        </p:txBody>
      </p:sp>
    </p:spTree>
    <p:extLst>
      <p:ext uri="{BB962C8B-B14F-4D97-AF65-F5344CB8AC3E}">
        <p14:creationId xmlns:p14="http://schemas.microsoft.com/office/powerpoint/2010/main" val="199315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2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eschweifte Klammer rechts 1"/>
          <p:cNvSpPr/>
          <p:nvPr/>
        </p:nvSpPr>
        <p:spPr>
          <a:xfrm>
            <a:off x="4705340" y="546814"/>
            <a:ext cx="708886" cy="403030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5699922" y="2208022"/>
            <a:ext cx="5490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/>
              <a:t>Gemeinkosten (GK)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21284" t="25105" r="52027" b="28288"/>
          <a:stretch/>
        </p:blipFill>
        <p:spPr>
          <a:xfrm>
            <a:off x="711351" y="748358"/>
            <a:ext cx="3993989" cy="3923208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5699922" y="3137581"/>
            <a:ext cx="49680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Die Gemeinkosten werden zusammengefasst und dann auf jedes Produkt rechnerisch draufgeschlagen</a:t>
            </a:r>
          </a:p>
        </p:txBody>
      </p:sp>
    </p:spTree>
    <p:extLst>
      <p:ext uri="{BB962C8B-B14F-4D97-AF65-F5344CB8AC3E}">
        <p14:creationId xmlns:p14="http://schemas.microsoft.com/office/powerpoint/2010/main" val="492574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Ein Bild, das Kunst enthält.&#10;&#10;Automatisch generierte Beschreibung mit mittlerer Zuverlässigkeit">
            <a:extLst>
              <a:ext uri="{FF2B5EF4-FFF2-40B4-BE49-F238E27FC236}">
                <a16:creationId xmlns:a16="http://schemas.microsoft.com/office/drawing/2014/main" id="{182F9FCE-99B8-C7D0-1F94-9A79F51FB7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148" t="1186" r="37408" b="1629"/>
          <a:stretch/>
        </p:blipFill>
        <p:spPr>
          <a:xfrm>
            <a:off x="260872" y="240620"/>
            <a:ext cx="732689" cy="1901658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1367483" y="385881"/>
            <a:ext cx="2504299" cy="952119"/>
          </a:xfrm>
          <a:prstGeom prst="wedgeEllipseCallout">
            <a:avLst>
              <a:gd name="adj1" fmla="val -70095"/>
              <a:gd name="adj2" fmla="val -2540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631322" y="583869"/>
            <a:ext cx="2211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Welche Kosten haben wir überhaupt??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5093077" y="3588297"/>
            <a:ext cx="2238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KOSTEN</a:t>
            </a:r>
          </a:p>
        </p:txBody>
      </p:sp>
      <p:cxnSp>
        <p:nvCxnSpPr>
          <p:cNvPr id="13" name="Gerade Verbindung mit Pfeil 12"/>
          <p:cNvCxnSpPr/>
          <p:nvPr/>
        </p:nvCxnSpPr>
        <p:spPr>
          <a:xfrm flipH="1" flipV="1">
            <a:off x="4199984" y="2980924"/>
            <a:ext cx="855793" cy="53623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6093812" y="4297528"/>
            <a:ext cx="10426" cy="497749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 flipV="1">
            <a:off x="7075361" y="2930522"/>
            <a:ext cx="758823" cy="58663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974137" y="3285726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Miete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2615676" y="3179879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Strom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1822703" y="3542886"/>
            <a:ext cx="1270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Heizung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1100843" y="4715015"/>
            <a:ext cx="170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Reparaturen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2424062" y="4425945"/>
            <a:ext cx="165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Einrichtung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773356" y="3965542"/>
            <a:ext cx="2362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Abschreibungen *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0" y="6211669"/>
            <a:ext cx="11401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* = stellt euch vor, ihr kauft einen Kühlschrank für 1000 €. Würdet ihr den Kühlschrank 2 Jahre später wieder verkaufen wollen, ist der Kühlschrank natürlich keine 1000 € mehr wert (= Wertminderung). Diese Wertminderung wird jedes Jahr in der Buchhaltung erfasst und mit Hilfe unterschiedlicher Faktoren festgesetzt. Welche Faktoren das genau sind, ist für uns nicht relevant.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578928" y="2618854"/>
            <a:ext cx="375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/>
              <a:t>… für den gesamten Betrieb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8174325" y="2618854"/>
            <a:ext cx="268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/>
              <a:t>… für das Personal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4874961" y="4782557"/>
            <a:ext cx="2959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/>
              <a:t>… für das Finanzamt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8329246" y="3308821"/>
            <a:ext cx="980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Löhne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9390167" y="3489215"/>
            <a:ext cx="146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Gehälter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8522629" y="4066024"/>
            <a:ext cx="3240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Urlaubs- / Weihnachtsgeld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5632505" y="5253804"/>
            <a:ext cx="1159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Steuern</a:t>
            </a:r>
          </a:p>
        </p:txBody>
      </p:sp>
    </p:spTree>
    <p:extLst>
      <p:ext uri="{BB962C8B-B14F-4D97-AF65-F5344CB8AC3E}">
        <p14:creationId xmlns:p14="http://schemas.microsoft.com/office/powerpoint/2010/main" val="198981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Ein Bild, das Kunst enthält.&#10;&#10;Automatisch generierte Beschreibung mit mittlerer Zuverlässigkeit">
            <a:extLst>
              <a:ext uri="{FF2B5EF4-FFF2-40B4-BE49-F238E27FC236}">
                <a16:creationId xmlns:a16="http://schemas.microsoft.com/office/drawing/2014/main" id="{13DB14E1-5889-85CE-5205-8E53E1E9FA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148" t="1186" r="37408" b="1629"/>
          <a:stretch/>
        </p:blipFill>
        <p:spPr>
          <a:xfrm>
            <a:off x="505530" y="1009024"/>
            <a:ext cx="2105590" cy="5464954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4864716" y="1387240"/>
            <a:ext cx="48397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Jetzt wissen wir, welche Kosten wir in unseren Verkaufspreisen berücksichtigen müssen.</a:t>
            </a:r>
          </a:p>
        </p:txBody>
      </p:sp>
      <p:sp>
        <p:nvSpPr>
          <p:cNvPr id="9" name="Ovale Legende 8"/>
          <p:cNvSpPr/>
          <p:nvPr/>
        </p:nvSpPr>
        <p:spPr>
          <a:xfrm>
            <a:off x="4024186" y="770980"/>
            <a:ext cx="5968312" cy="2432851"/>
          </a:xfrm>
          <a:prstGeom prst="wedgeEllipseCallout">
            <a:avLst>
              <a:gd name="adj1" fmla="val -77283"/>
              <a:gd name="adj2" fmla="val 12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4864716" y="3905619"/>
            <a:ext cx="4839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Aber wie sieht das jetzt ganz konkret aus??</a:t>
            </a:r>
          </a:p>
        </p:txBody>
      </p:sp>
      <p:sp>
        <p:nvSpPr>
          <p:cNvPr id="11" name="Ovale Legende 10"/>
          <p:cNvSpPr/>
          <p:nvPr/>
        </p:nvSpPr>
        <p:spPr>
          <a:xfrm>
            <a:off x="3942494" y="3551252"/>
            <a:ext cx="5968312" cy="1539732"/>
          </a:xfrm>
          <a:prstGeom prst="wedgeEllipseCallout">
            <a:avLst>
              <a:gd name="adj1" fmla="val -71597"/>
              <a:gd name="adj2" fmla="val -10839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134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9848" y="206768"/>
            <a:ext cx="10058400" cy="1121517"/>
          </a:xfrm>
        </p:spPr>
        <p:txBody>
          <a:bodyPr>
            <a:normAutofit/>
          </a:bodyPr>
          <a:lstStyle/>
          <a:p>
            <a:pPr algn="ctr"/>
            <a:r>
              <a:rPr lang="de-DE" sz="4000" dirty="0"/>
              <a:t>verkaufskalkulation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1047167" y="1368624"/>
            <a:ext cx="10058400" cy="4356088"/>
          </a:xfrm>
        </p:spPr>
        <p:txBody>
          <a:bodyPr/>
          <a:lstStyle/>
          <a:p>
            <a:r>
              <a:rPr lang="de-DE" dirty="0"/>
              <a:t>Damit man den Verkaufspreis richtig berechnet, nutzt mal folgendes Schema: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8" name="Inhaltsplatzhalter 1"/>
          <p:cNvSpPr txBox="1">
            <a:spLocks/>
          </p:cNvSpPr>
          <p:nvPr/>
        </p:nvSpPr>
        <p:spPr>
          <a:xfrm>
            <a:off x="1290361" y="2000306"/>
            <a:ext cx="7686973" cy="42079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de-DE" sz="3200" dirty="0"/>
              <a:t> </a:t>
            </a:r>
            <a:r>
              <a:rPr lang="de-DE" sz="2800" dirty="0"/>
              <a:t>Bezugspreis</a:t>
            </a:r>
          </a:p>
          <a:p>
            <a:pPr marL="0" indent="0">
              <a:buNone/>
            </a:pPr>
            <a:r>
              <a:rPr lang="de-DE" sz="2800" dirty="0"/>
              <a:t>+ Gemeinkosten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Selbstkosten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+ Gewinn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kalkulierter Preis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+ Service / Umsatzbeteiligung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Nettoverkaufspreis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+ Mehrwertsteuer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Bruttoverkaufspreis </a:t>
            </a:r>
            <a:r>
              <a:rPr lang="de-DE" sz="2400" dirty="0"/>
              <a:t>(</a:t>
            </a:r>
            <a:r>
              <a:rPr lang="de-DE" sz="2400" dirty="0" err="1"/>
              <a:t>Inklusivpreis</a:t>
            </a:r>
            <a:r>
              <a:rPr lang="de-DE" sz="2400" dirty="0"/>
              <a:t>)</a:t>
            </a:r>
          </a:p>
          <a:p>
            <a:pPr marL="0" indent="0">
              <a:buFont typeface="Wingdings" pitchFamily="2" charset="2"/>
              <a:buNone/>
            </a:pPr>
            <a:endParaRPr lang="de-DE" sz="2400" dirty="0"/>
          </a:p>
        </p:txBody>
      </p:sp>
      <p:cxnSp>
        <p:nvCxnSpPr>
          <p:cNvPr id="9" name="Gerader Verbinder 8"/>
          <p:cNvCxnSpPr/>
          <p:nvPr/>
        </p:nvCxnSpPr>
        <p:spPr>
          <a:xfrm>
            <a:off x="1069848" y="3089755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r Verbinder 9"/>
          <p:cNvCxnSpPr/>
          <p:nvPr/>
        </p:nvCxnSpPr>
        <p:spPr>
          <a:xfrm>
            <a:off x="1047167" y="5270537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/>
        </p:nvCxnSpPr>
        <p:spPr>
          <a:xfrm>
            <a:off x="1069848" y="4195677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4215756" y="1924944"/>
            <a:ext cx="390883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   )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4674207" y="2363766"/>
            <a:ext cx="2421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x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100 + x %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5951651" y="3052853"/>
            <a:ext cx="24753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   )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6369514" y="3401632"/>
            <a:ext cx="2421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x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100 + x %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9352524" y="5174343"/>
            <a:ext cx="27955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		)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9865875" y="5590149"/>
            <a:ext cx="1541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19 %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119%</a:t>
            </a:r>
          </a:p>
        </p:txBody>
      </p:sp>
      <p:cxnSp>
        <p:nvCxnSpPr>
          <p:cNvPr id="20" name="Gerader Verbinder 19"/>
          <p:cNvCxnSpPr/>
          <p:nvPr/>
        </p:nvCxnSpPr>
        <p:spPr>
          <a:xfrm>
            <a:off x="1047167" y="6345100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7680045" y="4049514"/>
            <a:ext cx="27807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			)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8151134" y="4458124"/>
            <a:ext cx="2421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x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100 + x %</a:t>
            </a:r>
          </a:p>
        </p:txBody>
      </p:sp>
    </p:spTree>
    <p:extLst>
      <p:ext uri="{BB962C8B-B14F-4D97-AF65-F5344CB8AC3E}">
        <p14:creationId xmlns:p14="http://schemas.microsoft.com/office/powerpoint/2010/main" val="1709261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9848" y="206768"/>
            <a:ext cx="10058400" cy="1121517"/>
          </a:xfrm>
        </p:spPr>
        <p:txBody>
          <a:bodyPr>
            <a:normAutofit/>
          </a:bodyPr>
          <a:lstStyle/>
          <a:p>
            <a:pPr algn="ctr"/>
            <a:r>
              <a:rPr lang="de-DE" sz="4000" dirty="0"/>
              <a:t>verkaufskalkulation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1047167" y="1368624"/>
            <a:ext cx="10058400" cy="4356088"/>
          </a:xfrm>
        </p:spPr>
        <p:txBody>
          <a:bodyPr/>
          <a:lstStyle/>
          <a:p>
            <a:r>
              <a:rPr lang="de-DE" dirty="0"/>
              <a:t>Mit Abkürzungen ergibt sich folgendes Schema:</a:t>
            </a:r>
          </a:p>
          <a:p>
            <a:endParaRPr lang="de-DE" dirty="0"/>
          </a:p>
        </p:txBody>
      </p:sp>
      <p:sp>
        <p:nvSpPr>
          <p:cNvPr id="8" name="Inhaltsplatzhalter 1"/>
          <p:cNvSpPr txBox="1">
            <a:spLocks/>
          </p:cNvSpPr>
          <p:nvPr/>
        </p:nvSpPr>
        <p:spPr>
          <a:xfrm>
            <a:off x="1290361" y="2000306"/>
            <a:ext cx="7686973" cy="42079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de-DE" sz="3200" dirty="0"/>
              <a:t> </a:t>
            </a:r>
            <a:r>
              <a:rPr lang="de-DE" sz="2800" dirty="0"/>
              <a:t>BP</a:t>
            </a:r>
          </a:p>
          <a:p>
            <a:pPr marL="0" indent="0">
              <a:buNone/>
            </a:pPr>
            <a:r>
              <a:rPr lang="de-DE" sz="2800" dirty="0"/>
              <a:t>+ GK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SK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+ G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KP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+ S / UB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NVP</a:t>
            </a:r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+ </a:t>
            </a:r>
            <a:r>
              <a:rPr lang="de-DE" sz="2800" dirty="0" err="1"/>
              <a:t>Mwst.</a:t>
            </a:r>
            <a:endParaRPr lang="de-DE" sz="2800" dirty="0"/>
          </a:p>
          <a:p>
            <a:pPr marL="0" indent="0">
              <a:buFont typeface="Wingdings" pitchFamily="2" charset="2"/>
              <a:buNone/>
            </a:pPr>
            <a:r>
              <a:rPr lang="de-DE" sz="2800" dirty="0"/>
              <a:t>= BVP </a:t>
            </a:r>
            <a:r>
              <a:rPr lang="de-DE" sz="2400" dirty="0"/>
              <a:t>(IP)</a:t>
            </a:r>
          </a:p>
          <a:p>
            <a:pPr marL="0" indent="0">
              <a:buFont typeface="Wingdings" pitchFamily="2" charset="2"/>
              <a:buNone/>
            </a:pPr>
            <a:endParaRPr lang="de-DE" sz="2400" dirty="0"/>
          </a:p>
        </p:txBody>
      </p:sp>
      <p:cxnSp>
        <p:nvCxnSpPr>
          <p:cNvPr id="9" name="Gerader Verbinder 8"/>
          <p:cNvCxnSpPr/>
          <p:nvPr/>
        </p:nvCxnSpPr>
        <p:spPr>
          <a:xfrm>
            <a:off x="1069848" y="3089755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r Verbinder 9"/>
          <p:cNvCxnSpPr/>
          <p:nvPr/>
        </p:nvCxnSpPr>
        <p:spPr>
          <a:xfrm>
            <a:off x="1047167" y="5270537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/>
        </p:nvCxnSpPr>
        <p:spPr>
          <a:xfrm>
            <a:off x="1069848" y="4195677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2784120" y="1915708"/>
            <a:ext cx="390883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   )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182422" y="2283028"/>
            <a:ext cx="2421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x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100 + x %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4520015" y="3043617"/>
            <a:ext cx="24753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   )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4937878" y="3392396"/>
            <a:ext cx="2421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x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100 + x %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7920888" y="5165107"/>
            <a:ext cx="27955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		)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8434239" y="5580913"/>
            <a:ext cx="1541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19 %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119%</a:t>
            </a:r>
          </a:p>
        </p:txBody>
      </p:sp>
      <p:cxnSp>
        <p:nvCxnSpPr>
          <p:cNvPr id="20" name="Gerader Verbinder 19"/>
          <p:cNvCxnSpPr/>
          <p:nvPr/>
        </p:nvCxnSpPr>
        <p:spPr>
          <a:xfrm>
            <a:off x="1047167" y="6345100"/>
            <a:ext cx="9820574" cy="164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6248409" y="4040278"/>
            <a:ext cx="27807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/>
              <a:t>(			)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6719498" y="4448888"/>
            <a:ext cx="2421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</a:rPr>
              <a:t>100 %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  x %</a:t>
            </a:r>
          </a:p>
          <a:p>
            <a:r>
              <a:rPr lang="de-DE" sz="2400" b="1" dirty="0">
                <a:solidFill>
                  <a:srgbClr val="FF0000"/>
                </a:solidFill>
              </a:rPr>
              <a:t>100 + x %</a:t>
            </a:r>
          </a:p>
        </p:txBody>
      </p:sp>
    </p:spTree>
    <p:extLst>
      <p:ext uri="{BB962C8B-B14F-4D97-AF65-F5344CB8AC3E}">
        <p14:creationId xmlns:p14="http://schemas.microsoft.com/office/powerpoint/2010/main" val="1480589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zart">
  <a:themeElements>
    <a:clrScheme name="Holzar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olzart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olzar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TM03090434[[fn=Holzart]]</Template>
  <TotalTime>0</TotalTime>
  <Words>505</Words>
  <Application>Microsoft Office PowerPoint</Application>
  <PresentationFormat>Breitbild</PresentationFormat>
  <Paragraphs>109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Rockwell</vt:lpstr>
      <vt:lpstr>Rockwell Condensed</vt:lpstr>
      <vt:lpstr>Wingdings</vt:lpstr>
      <vt:lpstr>Holzart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verkaufskalkulation</vt:lpstr>
      <vt:lpstr>verkaufskalkulation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BetriebsWirtschaftsLehre</dc:title>
  <dc:creator>Andre Greber</dc:creator>
  <cp:lastModifiedBy>Judith Greber</cp:lastModifiedBy>
  <cp:revision>213</cp:revision>
  <cp:lastPrinted>2020-04-22T14:05:06Z</cp:lastPrinted>
  <dcterms:created xsi:type="dcterms:W3CDTF">2020-02-28T18:34:55Z</dcterms:created>
  <dcterms:modified xsi:type="dcterms:W3CDTF">2024-04-15T11:44:14Z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4984b8b-1bde-4a88-a044-d6b9bf234b63_Enabled">
    <vt:lpwstr>true</vt:lpwstr>
  </property>
  <property fmtid="{D5CDD505-2E9C-101B-9397-08002B2CF9AE}" pid="3" name="MSIP_Label_24984b8b-1bde-4a88-a044-d6b9bf234b63_SetDate">
    <vt:lpwstr>2024-04-15T11:28:34Z</vt:lpwstr>
  </property>
  <property fmtid="{D5CDD505-2E9C-101B-9397-08002B2CF9AE}" pid="4" name="MSIP_Label_24984b8b-1bde-4a88-a044-d6b9bf234b63_Method">
    <vt:lpwstr>Standard</vt:lpwstr>
  </property>
  <property fmtid="{D5CDD505-2E9C-101B-9397-08002B2CF9AE}" pid="5" name="MSIP_Label_24984b8b-1bde-4a88-a044-d6b9bf234b63_Name">
    <vt:lpwstr>Öffentlich</vt:lpwstr>
  </property>
  <property fmtid="{D5CDD505-2E9C-101B-9397-08002B2CF9AE}" pid="6" name="MSIP_Label_24984b8b-1bde-4a88-a044-d6b9bf234b63_SiteId">
    <vt:lpwstr>89fc808d-1c76-4cc8-b6da-2e93e5c040fe</vt:lpwstr>
  </property>
  <property fmtid="{D5CDD505-2E9C-101B-9397-08002B2CF9AE}" pid="7" name="MSIP_Label_24984b8b-1bde-4a88-a044-d6b9bf234b63_ActionId">
    <vt:lpwstr>44a026a8-2331-49bb-9fd8-6eb24bce6295</vt:lpwstr>
  </property>
  <property fmtid="{D5CDD505-2E9C-101B-9397-08002B2CF9AE}" pid="8" name="MSIP_Label_24984b8b-1bde-4a88-a044-d6b9bf234b63_ContentBits">
    <vt:lpwstr>0</vt:lpwstr>
  </property>
</Properties>
</file>