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9" r:id="rId2"/>
  </p:sldMasterIdLst>
  <p:notesMasterIdLst>
    <p:notesMasterId r:id="rId55"/>
  </p:notesMasterIdLst>
  <p:sldIdLst>
    <p:sldId id="278" r:id="rId3"/>
    <p:sldId id="440" r:id="rId4"/>
    <p:sldId id="441" r:id="rId5"/>
    <p:sldId id="403" r:id="rId6"/>
    <p:sldId id="283" r:id="rId7"/>
    <p:sldId id="355" r:id="rId8"/>
    <p:sldId id="409" r:id="rId9"/>
    <p:sldId id="442" r:id="rId10"/>
    <p:sldId id="443" r:id="rId11"/>
    <p:sldId id="394" r:id="rId12"/>
    <p:sldId id="444" r:id="rId13"/>
    <p:sldId id="445" r:id="rId14"/>
    <p:sldId id="446" r:id="rId15"/>
    <p:sldId id="447" r:id="rId16"/>
    <p:sldId id="448" r:id="rId17"/>
    <p:sldId id="449" r:id="rId18"/>
    <p:sldId id="399" r:id="rId19"/>
    <p:sldId id="450" r:id="rId20"/>
    <p:sldId id="451" r:id="rId21"/>
    <p:sldId id="373" r:id="rId22"/>
    <p:sldId id="419" r:id="rId23"/>
    <p:sldId id="420" r:id="rId24"/>
    <p:sldId id="397" r:id="rId25"/>
    <p:sldId id="421" r:id="rId26"/>
    <p:sldId id="416" r:id="rId27"/>
    <p:sldId id="295" r:id="rId28"/>
    <p:sldId id="340" r:id="rId29"/>
    <p:sldId id="319" r:id="rId30"/>
    <p:sldId id="417" r:id="rId31"/>
    <p:sldId id="452" r:id="rId32"/>
    <p:sldId id="427" r:id="rId33"/>
    <p:sldId id="428" r:id="rId34"/>
    <p:sldId id="429" r:id="rId35"/>
    <p:sldId id="430" r:id="rId36"/>
    <p:sldId id="431" r:id="rId37"/>
    <p:sldId id="432" r:id="rId38"/>
    <p:sldId id="433" r:id="rId39"/>
    <p:sldId id="412" r:id="rId40"/>
    <p:sldId id="418" r:id="rId41"/>
    <p:sldId id="383" r:id="rId42"/>
    <p:sldId id="435" r:id="rId43"/>
    <p:sldId id="436" r:id="rId44"/>
    <p:sldId id="437" r:id="rId45"/>
    <p:sldId id="438" r:id="rId46"/>
    <p:sldId id="439" r:id="rId47"/>
    <p:sldId id="368" r:id="rId48"/>
    <p:sldId id="413" r:id="rId49"/>
    <p:sldId id="453" r:id="rId50"/>
    <p:sldId id="454" r:id="rId51"/>
    <p:sldId id="455" r:id="rId52"/>
    <p:sldId id="456" r:id="rId53"/>
    <p:sldId id="406"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 id="{9E9B4B38-CB0C-4EA5-83ED-76C9DBB43DEA}">
          <p14:sldIdLst>
            <p14:sldId id="278"/>
            <p14:sldId id="440"/>
            <p14:sldId id="441"/>
            <p14:sldId id="403"/>
            <p14:sldId id="283"/>
          </p14:sldIdLst>
        </p14:section>
        <p14:section name="Vorstellung und Impuls" id="{64EB4BCA-FD5E-420E-8B0F-DDBCDCF6AE0B}">
          <p14:sldIdLst>
            <p14:sldId id="355"/>
            <p14:sldId id="409"/>
            <p14:sldId id="442"/>
          </p14:sldIdLst>
        </p14:section>
        <p14:section name="Was ist die Klimakrise?" id="{965F206B-611F-4432-829C-45DCE21E8BD6}">
          <p14:sldIdLst>
            <p14:sldId id="443"/>
            <p14:sldId id="394"/>
            <p14:sldId id="444"/>
            <p14:sldId id="445"/>
            <p14:sldId id="446"/>
            <p14:sldId id="447"/>
            <p14:sldId id="448"/>
            <p14:sldId id="449"/>
            <p14:sldId id="399"/>
            <p14:sldId id="450"/>
          </p14:sldIdLst>
        </p14:section>
        <p14:section name="Einfluss der Klimakrise auf die Gesundheit" id="{39493F2D-0540-407C-AF1C-9B67E5D6E677}">
          <p14:sldIdLst>
            <p14:sldId id="451"/>
            <p14:sldId id="373"/>
            <p14:sldId id="419"/>
            <p14:sldId id="420"/>
            <p14:sldId id="397"/>
            <p14:sldId id="421"/>
            <p14:sldId id="416"/>
          </p14:sldIdLst>
        </p14:section>
        <p14:section name="Einfluss des Gesundheitswesens auf die Klimakrise" id="{583C8CE5-CC08-4A6F-8B07-09DA56CECC3D}">
          <p14:sldIdLst>
            <p14:sldId id="295"/>
            <p14:sldId id="340"/>
            <p14:sldId id="319"/>
            <p14:sldId id="417"/>
          </p14:sldIdLst>
        </p14:section>
        <p14:section name="Rolle der Pflege" id="{98AC69BC-357E-4015-9E61-B295D06E7367}">
          <p14:sldIdLst>
            <p14:sldId id="452"/>
            <p14:sldId id="427"/>
            <p14:sldId id="428"/>
            <p14:sldId id="429"/>
            <p14:sldId id="430"/>
            <p14:sldId id="431"/>
            <p14:sldId id="432"/>
            <p14:sldId id="433"/>
            <p14:sldId id="412"/>
            <p14:sldId id="418"/>
          </p14:sldIdLst>
        </p14:section>
        <p14:section name="Transfer: Erstellung einer Placemat" id="{1D427E5B-EFAF-45BF-890E-B9895C074C47}">
          <p14:sldIdLst>
            <p14:sldId id="383"/>
            <p14:sldId id="435"/>
            <p14:sldId id="436"/>
            <p14:sldId id="437"/>
            <p14:sldId id="438"/>
            <p14:sldId id="439"/>
            <p14:sldId id="368"/>
            <p14:sldId id="413"/>
          </p14:sldIdLst>
        </p14:section>
        <p14:section name="Literatur- und Medienverzeichnis" id="{C56B91E5-AD93-4B6E-8E40-84BA7A1B4C79}">
          <p14:sldIdLst>
            <p14:sldId id="453"/>
            <p14:sldId id="454"/>
            <p14:sldId id="455"/>
            <p14:sldId id="456"/>
            <p14:sldId id="40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sser, Nikolaus" initials="HN" lastIdx="2" clrIdx="0">
    <p:extLst>
      <p:ext uri="{19B8F6BF-5375-455C-9EA6-DF929625EA0E}">
        <p15:presenceInfo xmlns:p15="http://schemas.microsoft.com/office/powerpoint/2012/main" userId="Hausser, Nikola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193"/>
    <a:srgbClr val="007193"/>
    <a:srgbClr val="95D3EC"/>
    <a:srgbClr val="FFFFFF"/>
    <a:srgbClr val="D1DD01"/>
    <a:srgbClr val="94D2ED"/>
    <a:srgbClr val="D0DD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1737" autoAdjust="0"/>
  </p:normalViewPr>
  <p:slideViewPr>
    <p:cSldViewPr snapToGrid="0">
      <p:cViewPr varScale="1">
        <p:scale>
          <a:sx n="70" d="100"/>
          <a:sy n="70" d="100"/>
        </p:scale>
        <p:origin x="328"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2C900-0C1E-44C4-83CC-83888FFFFF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0991CA8-EDD3-49D1-960E-700848F96FF3}">
      <dgm:prSet/>
      <dgm:spPr>
        <a:solidFill>
          <a:srgbClr val="007193"/>
        </a:solidFill>
        <a:ln>
          <a:solidFill>
            <a:srgbClr val="007193"/>
          </a:solidFill>
        </a:ln>
      </dgm:spPr>
      <dgm:t>
        <a:bodyPr/>
        <a:lstStyle/>
        <a:p>
          <a:pPr rtl="0"/>
          <a:r>
            <a:rPr lang="de-DE" dirty="0">
              <a:latin typeface="Calibri" panose="020F0502020204030204" pitchFamily="34" charset="0"/>
              <a:cs typeface="Calibri" panose="020F0502020204030204" pitchFamily="34" charset="0"/>
            </a:rPr>
            <a:t>Perspektivwechsel</a:t>
          </a:r>
        </a:p>
      </dgm:t>
    </dgm:pt>
    <dgm:pt modelId="{9C5FEFFD-415C-4955-8F7C-F686B82AC707}" type="par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861348BC-6169-41BB-9277-7E6450CA5ACE}" type="sib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49756C23-2B67-4B58-B4AA-AF76EC3AC091}">
      <dgm:prSet/>
      <dgm:spPr>
        <a:solidFill>
          <a:srgbClr val="D1DD01"/>
        </a:solidFill>
        <a:ln>
          <a:solidFill>
            <a:srgbClr val="D1DD01"/>
          </a:solidFill>
        </a:ln>
      </dgm:spPr>
      <dgm:t>
        <a:bodyPr/>
        <a:lstStyle/>
        <a:p>
          <a:pPr rtl="0"/>
          <a:r>
            <a:rPr lang="de-DE" dirty="0">
              <a:latin typeface="Calibri" panose="020F0502020204030204" pitchFamily="34" charset="0"/>
              <a:cs typeface="Calibri" panose="020F0502020204030204" pitchFamily="34" charset="0"/>
            </a:rPr>
            <a:t>Hilfestellung bieten</a:t>
          </a:r>
        </a:p>
      </dgm:t>
    </dgm:pt>
    <dgm:pt modelId="{7DFAF660-2007-4F7A-AE02-11094824CD9F}" type="par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D98C0C91-6F74-4408-8B7C-9B632747FE94}" type="sib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F1828834-1FDE-4053-93D7-1B093620E080}">
      <dgm:prSet/>
      <dgm:spPr>
        <a:solidFill>
          <a:srgbClr val="95D3EC"/>
        </a:solidFill>
      </dgm:spPr>
      <dgm:t>
        <a:bodyPr/>
        <a:lstStyle/>
        <a:p>
          <a:pPr rtl="0"/>
          <a:r>
            <a:rPr lang="de-DE" dirty="0">
              <a:latin typeface="Calibri" panose="020F0502020204030204" pitchFamily="34" charset="0"/>
              <a:cs typeface="Calibri" panose="020F0502020204030204" pitchFamily="34" charset="0"/>
            </a:rPr>
            <a:t>Kleine Veränderungen unterstützen</a:t>
          </a:r>
        </a:p>
      </dgm:t>
    </dgm:pt>
    <dgm:pt modelId="{3980CA17-AC86-40B8-8D23-CD853DAA8F46}" type="par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13C8F79C-4B67-4316-BBA0-C26608ECC099}" type="sib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5B1A40A0-9708-458C-A22C-596D2EEFDAC6}">
      <dgm:prSet custT="1"/>
      <dgm:spPr>
        <a:solidFill>
          <a:srgbClr val="FFFFFF">
            <a:alpha val="90000"/>
          </a:srgbClr>
        </a:solidFill>
      </dgm:spPr>
      <dgm:t>
        <a:bodyPr/>
        <a:lstStyle/>
        <a:p>
          <a:pPr rtl="0"/>
          <a:r>
            <a:rPr lang="de-DE" sz="2000" dirty="0">
              <a:latin typeface="Calibri" panose="020F0502020204030204" pitchFamily="34" charset="0"/>
              <a:cs typeface="Calibri" panose="020F0502020204030204" pitchFamily="34" charset="0"/>
            </a:rPr>
            <a:t>Was fällt den Auszubildenden zu diesem Thema auf und was würden sie ändern?</a:t>
          </a:r>
        </a:p>
      </dgm:t>
    </dgm:pt>
    <dgm:pt modelId="{2BEE9F12-D175-49EA-9E4E-8BC33259DA01}" type="par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E568CE4C-3191-4DA3-9A63-4C33E5AB8FED}" type="sib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687F3268-A6BB-4A34-BAF8-4DDE79030BE3}">
      <dgm:prSet custT="1"/>
      <dgm:spPr>
        <a:solidFill>
          <a:srgbClr val="FFFFFF">
            <a:alpha val="90000"/>
          </a:srgbClr>
        </a:solidFill>
      </dgm:spPr>
      <dgm:t>
        <a:bodyPr/>
        <a:lstStyle/>
        <a:p>
          <a:pPr rtl="0"/>
          <a:r>
            <a:rPr lang="de-DE" sz="2000" dirty="0">
              <a:latin typeface="Calibri" panose="020F0502020204030204" pitchFamily="34" charset="0"/>
              <a:cs typeface="Calibri" panose="020F0502020204030204" pitchFamily="34" charset="0"/>
            </a:rPr>
            <a:t>Wen kann man ansprechen, um vorgeschlagene Änderungen herbeizuführen?</a:t>
          </a:r>
        </a:p>
      </dgm:t>
    </dgm:pt>
    <dgm:pt modelId="{227A3944-7908-4BBB-BF61-1CE9B4725217}" type="par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8D3B165A-AC7A-4C4A-8474-6C4F64C0CB3F}" type="sib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AA31ACF7-CC82-40BC-B645-24480BE0C213}">
      <dgm:prSet custT="1"/>
      <dgm:spPr>
        <a:solidFill>
          <a:srgbClr val="FFFFFF">
            <a:alpha val="90000"/>
          </a:srgbClr>
        </a:solidFill>
      </dgm:spPr>
      <dgm:t>
        <a:bodyPr/>
        <a:lstStyle/>
        <a:p>
          <a:pPr rtl="0"/>
          <a:r>
            <a:rPr lang="de-DE" sz="2000" dirty="0">
              <a:latin typeface="Calibri" panose="020F0502020204030204" pitchFamily="34" charset="0"/>
              <a:cs typeface="Calibri" panose="020F0502020204030204" pitchFamily="34" charset="0"/>
            </a:rPr>
            <a:t>Was kann bereits direkt im Praxisalltag verändert werden?</a:t>
          </a:r>
        </a:p>
      </dgm:t>
    </dgm:pt>
    <dgm:pt modelId="{31EB75AA-8AA0-47D7-8E4C-FE785492FC12}" type="par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9E47A713-2504-4201-A6A5-251542F2E165}" type="sib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4417B575-4C81-444E-8711-CFB6410FD8FC}">
      <dgm:prSet/>
      <dgm:spPr>
        <a:solidFill>
          <a:srgbClr val="007193">
            <a:alpha val="90000"/>
          </a:srgbClr>
        </a:solidFill>
      </dgm:spPr>
      <dgm:t>
        <a:bodyPr/>
        <a:lstStyle/>
        <a:p>
          <a:pPr rtl="0"/>
          <a:r>
            <a:rPr lang="de-DE" dirty="0">
              <a:latin typeface="Calibri" panose="020F0502020204030204" pitchFamily="34" charset="0"/>
              <a:cs typeface="Calibri" panose="020F0502020204030204" pitchFamily="34" charset="0"/>
            </a:rPr>
            <a:t>Integration in Praxisanleitungen</a:t>
          </a:r>
        </a:p>
      </dgm:t>
    </dgm:pt>
    <dgm:pt modelId="{6A5EC86F-170E-43B2-B1D1-471600E75C04}" type="parTrans" cxnId="{DDBF62A8-8988-4D06-9650-68593529B4A8}">
      <dgm:prSet/>
      <dgm:spPr/>
      <dgm:t>
        <a:bodyPr/>
        <a:lstStyle/>
        <a:p>
          <a:endParaRPr lang="de-DE"/>
        </a:p>
      </dgm:t>
    </dgm:pt>
    <dgm:pt modelId="{79EFAE34-6EB3-4D02-B732-B4A2479D78E8}" type="sibTrans" cxnId="{DDBF62A8-8988-4D06-9650-68593529B4A8}">
      <dgm:prSet/>
      <dgm:spPr/>
      <dgm:t>
        <a:bodyPr/>
        <a:lstStyle/>
        <a:p>
          <a:endParaRPr lang="de-DE"/>
        </a:p>
      </dgm:t>
    </dgm:pt>
    <dgm:pt modelId="{B9C7783F-6B78-4483-9471-DD1B2AD1E9C2}">
      <dgm:prSet custT="1"/>
      <dgm:spPr>
        <a:solidFill>
          <a:schemeClr val="bg1">
            <a:alpha val="90000"/>
          </a:schemeClr>
        </a:solidFill>
      </dgm:spPr>
      <dgm:t>
        <a:bodyPr/>
        <a:lstStyle/>
        <a:p>
          <a:pPr rtl="0"/>
          <a:r>
            <a:rPr lang="de-DE" sz="2000" dirty="0">
              <a:latin typeface="Calibri" panose="020F0502020204030204" pitchFamily="34" charset="0"/>
              <a:cs typeface="Calibri" panose="020F0502020204030204" pitchFamily="34" charset="0"/>
            </a:rPr>
            <a:t>Haben Sie bereits Ideen in welche Situationen Sie das Thema Nachhaltigkeit integrieren möchten?</a:t>
          </a:r>
        </a:p>
      </dgm:t>
    </dgm:pt>
    <dgm:pt modelId="{AAEF1B9E-0FD6-4BC3-8671-55ACA9894C30}" type="parTrans" cxnId="{336E027A-D8F9-4E3F-9094-0A669EB447B7}">
      <dgm:prSet/>
      <dgm:spPr/>
      <dgm:t>
        <a:bodyPr/>
        <a:lstStyle/>
        <a:p>
          <a:endParaRPr lang="de-DE"/>
        </a:p>
      </dgm:t>
    </dgm:pt>
    <dgm:pt modelId="{5ABFDC16-3943-427A-8863-31D6072EA6B9}" type="sibTrans" cxnId="{336E027A-D8F9-4E3F-9094-0A669EB447B7}">
      <dgm:prSet/>
      <dgm:spPr/>
      <dgm:t>
        <a:bodyPr/>
        <a:lstStyle/>
        <a:p>
          <a:endParaRPr lang="de-DE"/>
        </a:p>
      </dgm:t>
    </dgm:pt>
    <dgm:pt modelId="{8BE3D375-D91B-4A2E-92B9-0F98F58F568D}" type="pres">
      <dgm:prSet presAssocID="{EEF2C900-0C1E-44C4-83CC-83888FFFFF24}" presName="Name0" presStyleCnt="0">
        <dgm:presLayoutVars>
          <dgm:dir/>
          <dgm:animLvl val="lvl"/>
          <dgm:resizeHandles val="exact"/>
        </dgm:presLayoutVars>
      </dgm:prSet>
      <dgm:spPr/>
    </dgm:pt>
    <dgm:pt modelId="{33C4657B-8949-427F-ABBE-55202D822A5D}" type="pres">
      <dgm:prSet presAssocID="{B0991CA8-EDD3-49D1-960E-700848F96FF3}" presName="linNode" presStyleCnt="0"/>
      <dgm:spPr/>
    </dgm:pt>
    <dgm:pt modelId="{F51FBED9-6DAE-4B21-8DD7-95E65ECE6946}" type="pres">
      <dgm:prSet presAssocID="{B0991CA8-EDD3-49D1-960E-700848F96FF3}" presName="parentText" presStyleLbl="node1" presStyleIdx="0" presStyleCnt="4">
        <dgm:presLayoutVars>
          <dgm:chMax val="1"/>
          <dgm:bulletEnabled val="1"/>
        </dgm:presLayoutVars>
      </dgm:prSet>
      <dgm:spPr/>
    </dgm:pt>
    <dgm:pt modelId="{1C78F020-95DB-40FD-B248-D3E728D01758}" type="pres">
      <dgm:prSet presAssocID="{B0991CA8-EDD3-49D1-960E-700848F96FF3}" presName="descendantText" presStyleLbl="alignAccFollowNode1" presStyleIdx="0" presStyleCnt="4">
        <dgm:presLayoutVars>
          <dgm:bulletEnabled val="1"/>
        </dgm:presLayoutVars>
      </dgm:prSet>
      <dgm:spPr/>
    </dgm:pt>
    <dgm:pt modelId="{7D805DD6-7640-4DE2-A1B2-E4DE37091E8B}" type="pres">
      <dgm:prSet presAssocID="{861348BC-6169-41BB-9277-7E6450CA5ACE}" presName="sp" presStyleCnt="0"/>
      <dgm:spPr/>
    </dgm:pt>
    <dgm:pt modelId="{A434E4F6-B5DE-4E16-972C-5C1DD917E2DE}" type="pres">
      <dgm:prSet presAssocID="{49756C23-2B67-4B58-B4AA-AF76EC3AC091}" presName="linNode" presStyleCnt="0"/>
      <dgm:spPr/>
    </dgm:pt>
    <dgm:pt modelId="{C388CE42-9421-48B5-90B7-62C1060839F7}" type="pres">
      <dgm:prSet presAssocID="{49756C23-2B67-4B58-B4AA-AF76EC3AC091}" presName="parentText" presStyleLbl="node1" presStyleIdx="1" presStyleCnt="4">
        <dgm:presLayoutVars>
          <dgm:chMax val="1"/>
          <dgm:bulletEnabled val="1"/>
        </dgm:presLayoutVars>
      </dgm:prSet>
      <dgm:spPr/>
    </dgm:pt>
    <dgm:pt modelId="{D368473A-623B-4AC1-A2BC-C922EA8D7D4D}" type="pres">
      <dgm:prSet presAssocID="{49756C23-2B67-4B58-B4AA-AF76EC3AC091}" presName="descendantText" presStyleLbl="alignAccFollowNode1" presStyleIdx="1" presStyleCnt="4">
        <dgm:presLayoutVars>
          <dgm:bulletEnabled val="1"/>
        </dgm:presLayoutVars>
      </dgm:prSet>
      <dgm:spPr/>
    </dgm:pt>
    <dgm:pt modelId="{5A140440-3A05-4335-B401-6EC728B564F7}" type="pres">
      <dgm:prSet presAssocID="{D98C0C91-6F74-4408-8B7C-9B632747FE94}" presName="sp" presStyleCnt="0"/>
      <dgm:spPr/>
    </dgm:pt>
    <dgm:pt modelId="{D02276FC-67DD-43D5-A51D-C2B0543FE108}" type="pres">
      <dgm:prSet presAssocID="{F1828834-1FDE-4053-93D7-1B093620E080}" presName="linNode" presStyleCnt="0"/>
      <dgm:spPr/>
    </dgm:pt>
    <dgm:pt modelId="{1CF3BD8E-7C7E-4643-A856-1F2F2B953270}" type="pres">
      <dgm:prSet presAssocID="{F1828834-1FDE-4053-93D7-1B093620E080}" presName="parentText" presStyleLbl="node1" presStyleIdx="2" presStyleCnt="4">
        <dgm:presLayoutVars>
          <dgm:chMax val="1"/>
          <dgm:bulletEnabled val="1"/>
        </dgm:presLayoutVars>
      </dgm:prSet>
      <dgm:spPr/>
    </dgm:pt>
    <dgm:pt modelId="{3E66A341-BA90-4D90-98B9-F652F85E34B5}" type="pres">
      <dgm:prSet presAssocID="{F1828834-1FDE-4053-93D7-1B093620E080}" presName="descendantText" presStyleLbl="alignAccFollowNode1" presStyleIdx="2" presStyleCnt="4">
        <dgm:presLayoutVars>
          <dgm:bulletEnabled val="1"/>
        </dgm:presLayoutVars>
      </dgm:prSet>
      <dgm:spPr/>
    </dgm:pt>
    <dgm:pt modelId="{E69133A7-EEA8-4D85-8CFB-996A57FC1612}" type="pres">
      <dgm:prSet presAssocID="{13C8F79C-4B67-4316-BBA0-C26608ECC099}" presName="sp" presStyleCnt="0"/>
      <dgm:spPr/>
    </dgm:pt>
    <dgm:pt modelId="{6F127564-8D06-4FDC-BF25-948FCF1D35DC}" type="pres">
      <dgm:prSet presAssocID="{4417B575-4C81-444E-8711-CFB6410FD8FC}" presName="linNode" presStyleCnt="0"/>
      <dgm:spPr/>
    </dgm:pt>
    <dgm:pt modelId="{E7EA99F9-20DB-4FAE-8B3F-41C30EFF3111}" type="pres">
      <dgm:prSet presAssocID="{4417B575-4C81-444E-8711-CFB6410FD8FC}" presName="parentText" presStyleLbl="node1" presStyleIdx="3" presStyleCnt="4">
        <dgm:presLayoutVars>
          <dgm:chMax val="1"/>
          <dgm:bulletEnabled val="1"/>
        </dgm:presLayoutVars>
      </dgm:prSet>
      <dgm:spPr/>
    </dgm:pt>
    <dgm:pt modelId="{9A90E629-3688-4A78-8EE8-82AAFE35BE5D}" type="pres">
      <dgm:prSet presAssocID="{4417B575-4C81-444E-8711-CFB6410FD8FC}" presName="descendantText" presStyleLbl="alignAccFollowNode1" presStyleIdx="3" presStyleCnt="4" custLinFactNeighborX="0" custLinFactNeighborY="34113">
        <dgm:presLayoutVars>
          <dgm:bulletEnabled val="1"/>
        </dgm:presLayoutVars>
      </dgm:prSet>
      <dgm:spPr/>
    </dgm:pt>
  </dgm:ptLst>
  <dgm:cxnLst>
    <dgm:cxn modelId="{0A3CA612-84B6-4417-9224-F832CC17A719}" type="presOf" srcId="{49756C23-2B67-4B58-B4AA-AF76EC3AC091}" destId="{C388CE42-9421-48B5-90B7-62C1060839F7}" srcOrd="0" destOrd="0" presId="urn:microsoft.com/office/officeart/2005/8/layout/vList5"/>
    <dgm:cxn modelId="{F1BEE016-1B7C-494F-9932-1FF356EB221C}" srcId="{EEF2C900-0C1E-44C4-83CC-83888FFFFF24}" destId="{F1828834-1FDE-4053-93D7-1B093620E080}" srcOrd="2" destOrd="0" parTransId="{3980CA17-AC86-40B8-8D23-CD853DAA8F46}" sibTransId="{13C8F79C-4B67-4316-BBA0-C26608ECC099}"/>
    <dgm:cxn modelId="{5EEE6B20-D154-4627-B829-961977713647}" type="presOf" srcId="{EEF2C900-0C1E-44C4-83CC-83888FFFFF24}" destId="{8BE3D375-D91B-4A2E-92B9-0F98F58F568D}" srcOrd="0" destOrd="0" presId="urn:microsoft.com/office/officeart/2005/8/layout/vList5"/>
    <dgm:cxn modelId="{57A89331-8627-4DC8-ACDB-41CD97358C8F}" srcId="{49756C23-2B67-4B58-B4AA-AF76EC3AC091}" destId="{687F3268-A6BB-4A34-BAF8-4DDE79030BE3}" srcOrd="0" destOrd="0" parTransId="{227A3944-7908-4BBB-BF61-1CE9B4725217}" sibTransId="{8D3B165A-AC7A-4C4A-8474-6C4F64C0CB3F}"/>
    <dgm:cxn modelId="{85264E3A-F94C-49C8-B14D-418983620125}" type="presOf" srcId="{B0991CA8-EDD3-49D1-960E-700848F96FF3}" destId="{F51FBED9-6DAE-4B21-8DD7-95E65ECE6946}" srcOrd="0" destOrd="0" presId="urn:microsoft.com/office/officeart/2005/8/layout/vList5"/>
    <dgm:cxn modelId="{1DEB9A3C-7893-4DD0-BCE5-F87DE643CB77}" type="presOf" srcId="{4417B575-4C81-444E-8711-CFB6410FD8FC}" destId="{E7EA99F9-20DB-4FAE-8B3F-41C30EFF3111}" srcOrd="0" destOrd="0" presId="urn:microsoft.com/office/officeart/2005/8/layout/vList5"/>
    <dgm:cxn modelId="{66E3363F-47A1-4FF7-B4BE-BB7546ECDD32}" type="presOf" srcId="{687F3268-A6BB-4A34-BAF8-4DDE79030BE3}" destId="{D368473A-623B-4AC1-A2BC-C922EA8D7D4D}" srcOrd="0" destOrd="0" presId="urn:microsoft.com/office/officeart/2005/8/layout/vList5"/>
    <dgm:cxn modelId="{B6C0635D-EDFD-4423-9B10-77486B9C95A7}" type="presOf" srcId="{B9C7783F-6B78-4483-9471-DD1B2AD1E9C2}" destId="{9A90E629-3688-4A78-8EE8-82AAFE35BE5D}" srcOrd="0" destOrd="0" presId="urn:microsoft.com/office/officeart/2005/8/layout/vList5"/>
    <dgm:cxn modelId="{8EBE5A67-8F50-4B4B-A988-193046C5F7BD}" srcId="{F1828834-1FDE-4053-93D7-1B093620E080}" destId="{AA31ACF7-CC82-40BC-B645-24480BE0C213}" srcOrd="0" destOrd="0" parTransId="{31EB75AA-8AA0-47D7-8E4C-FE785492FC12}" sibTransId="{9E47A713-2504-4201-A6A5-251542F2E165}"/>
    <dgm:cxn modelId="{16C75E6C-1152-4661-94CA-2C0A76B95685}" srcId="{EEF2C900-0C1E-44C4-83CC-83888FFFFF24}" destId="{49756C23-2B67-4B58-B4AA-AF76EC3AC091}" srcOrd="1" destOrd="0" parTransId="{7DFAF660-2007-4F7A-AE02-11094824CD9F}" sibTransId="{D98C0C91-6F74-4408-8B7C-9B632747FE94}"/>
    <dgm:cxn modelId="{44076E4E-7C28-4DAB-A0F2-6D7C9157A6EA}" type="presOf" srcId="{5B1A40A0-9708-458C-A22C-596D2EEFDAC6}" destId="{1C78F020-95DB-40FD-B248-D3E728D01758}" srcOrd="0" destOrd="0" presId="urn:microsoft.com/office/officeart/2005/8/layout/vList5"/>
    <dgm:cxn modelId="{336E027A-D8F9-4E3F-9094-0A669EB447B7}" srcId="{4417B575-4C81-444E-8711-CFB6410FD8FC}" destId="{B9C7783F-6B78-4483-9471-DD1B2AD1E9C2}" srcOrd="0" destOrd="0" parTransId="{AAEF1B9E-0FD6-4BC3-8671-55ACA9894C30}" sibTransId="{5ABFDC16-3943-427A-8863-31D6072EA6B9}"/>
    <dgm:cxn modelId="{BAFB2680-9AA9-4168-8B92-56392D78E671}" type="presOf" srcId="{AA31ACF7-CC82-40BC-B645-24480BE0C213}" destId="{3E66A341-BA90-4D90-98B9-F652F85E34B5}" srcOrd="0" destOrd="0" presId="urn:microsoft.com/office/officeart/2005/8/layout/vList5"/>
    <dgm:cxn modelId="{DDBF62A8-8988-4D06-9650-68593529B4A8}" srcId="{EEF2C900-0C1E-44C4-83CC-83888FFFFF24}" destId="{4417B575-4C81-444E-8711-CFB6410FD8FC}" srcOrd="3" destOrd="0" parTransId="{6A5EC86F-170E-43B2-B1D1-471600E75C04}" sibTransId="{79EFAE34-6EB3-4D02-B732-B4A2479D78E8}"/>
    <dgm:cxn modelId="{65636FC6-85AA-48E8-88E2-0DEC38C710AD}" type="presOf" srcId="{F1828834-1FDE-4053-93D7-1B093620E080}" destId="{1CF3BD8E-7C7E-4643-A856-1F2F2B953270}" srcOrd="0" destOrd="0" presId="urn:microsoft.com/office/officeart/2005/8/layout/vList5"/>
    <dgm:cxn modelId="{676472DE-86A0-4762-9406-92933FB32F59}" srcId="{EEF2C900-0C1E-44C4-83CC-83888FFFFF24}" destId="{B0991CA8-EDD3-49D1-960E-700848F96FF3}" srcOrd="0" destOrd="0" parTransId="{9C5FEFFD-415C-4955-8F7C-F686B82AC707}" sibTransId="{861348BC-6169-41BB-9277-7E6450CA5ACE}"/>
    <dgm:cxn modelId="{4451F9DE-4821-4599-9C3E-38A402F09157}" srcId="{B0991CA8-EDD3-49D1-960E-700848F96FF3}" destId="{5B1A40A0-9708-458C-A22C-596D2EEFDAC6}" srcOrd="0" destOrd="0" parTransId="{2BEE9F12-D175-49EA-9E4E-8BC33259DA01}" sibTransId="{E568CE4C-3191-4DA3-9A63-4C33E5AB8FED}"/>
    <dgm:cxn modelId="{CBB2E878-F3DD-49FE-B91A-644A8B495A62}" type="presParOf" srcId="{8BE3D375-D91B-4A2E-92B9-0F98F58F568D}" destId="{33C4657B-8949-427F-ABBE-55202D822A5D}" srcOrd="0" destOrd="0" presId="urn:microsoft.com/office/officeart/2005/8/layout/vList5"/>
    <dgm:cxn modelId="{03AF85C9-FDA7-4B33-B8F7-4F517367FA90}" type="presParOf" srcId="{33C4657B-8949-427F-ABBE-55202D822A5D}" destId="{F51FBED9-6DAE-4B21-8DD7-95E65ECE6946}" srcOrd="0" destOrd="0" presId="urn:microsoft.com/office/officeart/2005/8/layout/vList5"/>
    <dgm:cxn modelId="{0BAF267A-25C1-4215-A2F3-896F89DCC72B}" type="presParOf" srcId="{33C4657B-8949-427F-ABBE-55202D822A5D}" destId="{1C78F020-95DB-40FD-B248-D3E728D01758}" srcOrd="1" destOrd="0" presId="urn:microsoft.com/office/officeart/2005/8/layout/vList5"/>
    <dgm:cxn modelId="{64C930B8-52F5-416B-9782-7F1212EB0DB5}" type="presParOf" srcId="{8BE3D375-D91B-4A2E-92B9-0F98F58F568D}" destId="{7D805DD6-7640-4DE2-A1B2-E4DE37091E8B}" srcOrd="1" destOrd="0" presId="urn:microsoft.com/office/officeart/2005/8/layout/vList5"/>
    <dgm:cxn modelId="{BAF7462C-278D-4FA6-90F7-AFB9B526D1C8}" type="presParOf" srcId="{8BE3D375-D91B-4A2E-92B9-0F98F58F568D}" destId="{A434E4F6-B5DE-4E16-972C-5C1DD917E2DE}" srcOrd="2" destOrd="0" presId="urn:microsoft.com/office/officeart/2005/8/layout/vList5"/>
    <dgm:cxn modelId="{607819A8-6334-4F21-915E-F4D1019A2282}" type="presParOf" srcId="{A434E4F6-B5DE-4E16-972C-5C1DD917E2DE}" destId="{C388CE42-9421-48B5-90B7-62C1060839F7}" srcOrd="0" destOrd="0" presId="urn:microsoft.com/office/officeart/2005/8/layout/vList5"/>
    <dgm:cxn modelId="{350CDF9A-AF30-4B60-BE7B-A9960F8865D6}" type="presParOf" srcId="{A434E4F6-B5DE-4E16-972C-5C1DD917E2DE}" destId="{D368473A-623B-4AC1-A2BC-C922EA8D7D4D}" srcOrd="1" destOrd="0" presId="urn:microsoft.com/office/officeart/2005/8/layout/vList5"/>
    <dgm:cxn modelId="{5C2C2270-23C9-4065-9360-B312B866E667}" type="presParOf" srcId="{8BE3D375-D91B-4A2E-92B9-0F98F58F568D}" destId="{5A140440-3A05-4335-B401-6EC728B564F7}" srcOrd="3" destOrd="0" presId="urn:microsoft.com/office/officeart/2005/8/layout/vList5"/>
    <dgm:cxn modelId="{852C9632-A0EA-4A49-940B-B2E9DB1C7257}" type="presParOf" srcId="{8BE3D375-D91B-4A2E-92B9-0F98F58F568D}" destId="{D02276FC-67DD-43D5-A51D-C2B0543FE108}" srcOrd="4" destOrd="0" presId="urn:microsoft.com/office/officeart/2005/8/layout/vList5"/>
    <dgm:cxn modelId="{C35F8DB9-D616-48F3-BB0F-300D08FFFC09}" type="presParOf" srcId="{D02276FC-67DD-43D5-A51D-C2B0543FE108}" destId="{1CF3BD8E-7C7E-4643-A856-1F2F2B953270}" srcOrd="0" destOrd="0" presId="urn:microsoft.com/office/officeart/2005/8/layout/vList5"/>
    <dgm:cxn modelId="{B73889D9-BA8D-4D8B-A731-819040C5F6D7}" type="presParOf" srcId="{D02276FC-67DD-43D5-A51D-C2B0543FE108}" destId="{3E66A341-BA90-4D90-98B9-F652F85E34B5}" srcOrd="1" destOrd="0" presId="urn:microsoft.com/office/officeart/2005/8/layout/vList5"/>
    <dgm:cxn modelId="{FEA8F984-BD96-4EB9-A202-DDE773459D96}" type="presParOf" srcId="{8BE3D375-D91B-4A2E-92B9-0F98F58F568D}" destId="{E69133A7-EEA8-4D85-8CFB-996A57FC1612}" srcOrd="5" destOrd="0" presId="urn:microsoft.com/office/officeart/2005/8/layout/vList5"/>
    <dgm:cxn modelId="{A2890B66-EF56-420B-9353-951E5CABA123}" type="presParOf" srcId="{8BE3D375-D91B-4A2E-92B9-0F98F58F568D}" destId="{6F127564-8D06-4FDC-BF25-948FCF1D35DC}" srcOrd="6" destOrd="0" presId="urn:microsoft.com/office/officeart/2005/8/layout/vList5"/>
    <dgm:cxn modelId="{D80BD7FB-01CC-42BC-B90B-D1FE17437EE6}" type="presParOf" srcId="{6F127564-8D06-4FDC-BF25-948FCF1D35DC}" destId="{E7EA99F9-20DB-4FAE-8B3F-41C30EFF3111}" srcOrd="0" destOrd="0" presId="urn:microsoft.com/office/officeart/2005/8/layout/vList5"/>
    <dgm:cxn modelId="{BCFA3BC8-046C-4FD5-A3B5-BFA6563AC614}" type="presParOf" srcId="{6F127564-8D06-4FDC-BF25-948FCF1D35DC}" destId="{9A90E629-3688-4A78-8EE8-82AAFE35BE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8F020-95DB-40FD-B248-D3E728D01758}">
      <dsp:nvSpPr>
        <dsp:cNvPr id="0" name=""/>
        <dsp:cNvSpPr/>
      </dsp:nvSpPr>
      <dsp:spPr>
        <a:xfrm rot="5400000">
          <a:off x="6810403" y="-2937968"/>
          <a:ext cx="680408"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de-DE" sz="2000" kern="1200" dirty="0">
              <a:latin typeface="Calibri" panose="020F0502020204030204" pitchFamily="34" charset="0"/>
              <a:cs typeface="Calibri" panose="020F0502020204030204" pitchFamily="34" charset="0"/>
            </a:rPr>
            <a:t>Was fällt den Auszubildenden zu diesem Thema auf und was würden sie ändern?</a:t>
          </a:r>
        </a:p>
      </dsp:txBody>
      <dsp:txXfrm rot="-5400000">
        <a:off x="3785616" y="120034"/>
        <a:ext cx="6696769" cy="613978"/>
      </dsp:txXfrm>
    </dsp:sp>
    <dsp:sp modelId="{F51FBED9-6DAE-4B21-8DD7-95E65ECE6946}">
      <dsp:nvSpPr>
        <dsp:cNvPr id="0" name=""/>
        <dsp:cNvSpPr/>
      </dsp:nvSpPr>
      <dsp:spPr>
        <a:xfrm>
          <a:off x="0" y="1768"/>
          <a:ext cx="3785616" cy="850510"/>
        </a:xfrm>
        <a:prstGeom prst="roundRect">
          <a:avLst/>
        </a:prstGeom>
        <a:solidFill>
          <a:srgbClr val="007193"/>
        </a:solidFill>
        <a:ln w="19050" cap="flat" cmpd="sng" algn="ctr">
          <a:solidFill>
            <a:srgbClr val="0071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Perspektivwechsel</a:t>
          </a:r>
        </a:p>
      </dsp:txBody>
      <dsp:txXfrm>
        <a:off x="41518" y="43286"/>
        <a:ext cx="3702580" cy="767474"/>
      </dsp:txXfrm>
    </dsp:sp>
    <dsp:sp modelId="{D368473A-623B-4AC1-A2BC-C922EA8D7D4D}">
      <dsp:nvSpPr>
        <dsp:cNvPr id="0" name=""/>
        <dsp:cNvSpPr/>
      </dsp:nvSpPr>
      <dsp:spPr>
        <a:xfrm rot="5400000">
          <a:off x="6810403" y="-2044932"/>
          <a:ext cx="680408"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de-DE" sz="2000" kern="1200" dirty="0">
              <a:latin typeface="Calibri" panose="020F0502020204030204" pitchFamily="34" charset="0"/>
              <a:cs typeface="Calibri" panose="020F0502020204030204" pitchFamily="34" charset="0"/>
            </a:rPr>
            <a:t>Wen kann man ansprechen, um vorgeschlagene Änderungen herbeizuführen?</a:t>
          </a:r>
        </a:p>
      </dsp:txBody>
      <dsp:txXfrm rot="-5400000">
        <a:off x="3785616" y="1013070"/>
        <a:ext cx="6696769" cy="613978"/>
      </dsp:txXfrm>
    </dsp:sp>
    <dsp:sp modelId="{C388CE42-9421-48B5-90B7-62C1060839F7}">
      <dsp:nvSpPr>
        <dsp:cNvPr id="0" name=""/>
        <dsp:cNvSpPr/>
      </dsp:nvSpPr>
      <dsp:spPr>
        <a:xfrm>
          <a:off x="0" y="894804"/>
          <a:ext cx="3785616" cy="850510"/>
        </a:xfrm>
        <a:prstGeom prst="roundRect">
          <a:avLst/>
        </a:prstGeom>
        <a:solidFill>
          <a:srgbClr val="D1DD01"/>
        </a:solidFill>
        <a:ln w="19050" cap="flat" cmpd="sng" algn="ctr">
          <a:solidFill>
            <a:srgbClr val="D1DD0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Hilfestellung bieten</a:t>
          </a:r>
        </a:p>
      </dsp:txBody>
      <dsp:txXfrm>
        <a:off x="41518" y="936322"/>
        <a:ext cx="3702580" cy="767474"/>
      </dsp:txXfrm>
    </dsp:sp>
    <dsp:sp modelId="{3E66A341-BA90-4D90-98B9-F652F85E34B5}">
      <dsp:nvSpPr>
        <dsp:cNvPr id="0" name=""/>
        <dsp:cNvSpPr/>
      </dsp:nvSpPr>
      <dsp:spPr>
        <a:xfrm rot="5400000">
          <a:off x="6810403" y="-1151897"/>
          <a:ext cx="680408"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de-DE" sz="2000" kern="1200" dirty="0">
              <a:latin typeface="Calibri" panose="020F0502020204030204" pitchFamily="34" charset="0"/>
              <a:cs typeface="Calibri" panose="020F0502020204030204" pitchFamily="34" charset="0"/>
            </a:rPr>
            <a:t>Was kann bereits direkt im Praxisalltag verändert werden?</a:t>
          </a:r>
        </a:p>
      </dsp:txBody>
      <dsp:txXfrm rot="-5400000">
        <a:off x="3785616" y="1906105"/>
        <a:ext cx="6696769" cy="613978"/>
      </dsp:txXfrm>
    </dsp:sp>
    <dsp:sp modelId="{1CF3BD8E-7C7E-4643-A856-1F2F2B953270}">
      <dsp:nvSpPr>
        <dsp:cNvPr id="0" name=""/>
        <dsp:cNvSpPr/>
      </dsp:nvSpPr>
      <dsp:spPr>
        <a:xfrm>
          <a:off x="0" y="1787839"/>
          <a:ext cx="3785616" cy="850510"/>
        </a:xfrm>
        <a:prstGeom prst="roundRect">
          <a:avLst/>
        </a:prstGeom>
        <a:solidFill>
          <a:srgbClr val="95D3E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Kleine Veränderungen unterstützen</a:t>
          </a:r>
        </a:p>
      </dsp:txBody>
      <dsp:txXfrm>
        <a:off x="41518" y="1829357"/>
        <a:ext cx="3702580" cy="767474"/>
      </dsp:txXfrm>
    </dsp:sp>
    <dsp:sp modelId="{9A90E629-3688-4A78-8EE8-82AAFE35BE5D}">
      <dsp:nvSpPr>
        <dsp:cNvPr id="0" name=""/>
        <dsp:cNvSpPr/>
      </dsp:nvSpPr>
      <dsp:spPr>
        <a:xfrm rot="5400000">
          <a:off x="6810403" y="-172042"/>
          <a:ext cx="680408" cy="6729984"/>
        </a:xfrm>
        <a:prstGeom prst="round2SameRect">
          <a:avLst/>
        </a:prstGeom>
        <a:solidFill>
          <a:schemeClr val="bg1">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de-DE" sz="2000" kern="1200" dirty="0">
              <a:latin typeface="Calibri" panose="020F0502020204030204" pitchFamily="34" charset="0"/>
              <a:cs typeface="Calibri" panose="020F0502020204030204" pitchFamily="34" charset="0"/>
            </a:rPr>
            <a:t>Haben Sie bereits Ideen in welche Situationen Sie das Thema Nachhaltigkeit integrieren möchten?</a:t>
          </a:r>
        </a:p>
      </dsp:txBody>
      <dsp:txXfrm rot="-5400000">
        <a:off x="3785616" y="2885960"/>
        <a:ext cx="6696769" cy="613978"/>
      </dsp:txXfrm>
    </dsp:sp>
    <dsp:sp modelId="{E7EA99F9-20DB-4FAE-8B3F-41C30EFF3111}">
      <dsp:nvSpPr>
        <dsp:cNvPr id="0" name=""/>
        <dsp:cNvSpPr/>
      </dsp:nvSpPr>
      <dsp:spPr>
        <a:xfrm>
          <a:off x="0" y="2680875"/>
          <a:ext cx="3785616" cy="850510"/>
        </a:xfrm>
        <a:prstGeom prst="roundRect">
          <a:avLst/>
        </a:prstGeom>
        <a:solidFill>
          <a:srgbClr val="007193">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Integration in Praxisanleitungen</a:t>
          </a:r>
        </a:p>
      </dsp:txBody>
      <dsp:txXfrm>
        <a:off x="41518" y="2722393"/>
        <a:ext cx="3702580" cy="7674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911A6-F8A1-492C-970E-D04766C4DFD1}" type="datetimeFigureOut">
              <a:rPr lang="de-DE" smtClean="0"/>
              <a:t>17.03.2026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367AA-DC43-43C4-BC99-49169608304F}" type="slidenum">
              <a:rPr lang="de-DE" smtClean="0"/>
              <a:t>‹Nr.›</a:t>
            </a:fld>
            <a:endParaRPr lang="de-DE"/>
          </a:p>
        </p:txBody>
      </p:sp>
    </p:spTree>
    <p:extLst>
      <p:ext uri="{BB962C8B-B14F-4D97-AF65-F5344CB8AC3E}">
        <p14:creationId xmlns:p14="http://schemas.microsoft.com/office/powerpoint/2010/main" val="420336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v.tib.eu/media/7214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dirty="0">
                <a:latin typeface="Calibri" panose="020F0502020204030204" pitchFamily="34" charset="0"/>
                <a:cs typeface="Calibri" panose="020F0502020204030204" pitchFamily="34" charset="0"/>
              </a:rPr>
              <a:t>Das Projekt “Naht” 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algn="just"/>
            <a:endParaRPr lang="de-DE" dirty="0">
              <a:latin typeface="Calibri" panose="020F0502020204030204" pitchFamily="34" charset="0"/>
              <a:cs typeface="Calibri" panose="020F0502020204030204" pitchFamily="34" charset="0"/>
            </a:endParaRPr>
          </a:p>
          <a:p>
            <a:pPr algn="just"/>
            <a:r>
              <a:rPr lang="de-DE" b="1" dirty="0">
                <a:latin typeface="Calibri" panose="020F0502020204030204" pitchFamily="34" charset="0"/>
                <a:cs typeface="Calibri" panose="020F0502020204030204" pitchFamily="34" charset="0"/>
              </a:rPr>
              <a:t>Ziele des Projekts</a:t>
            </a:r>
            <a:r>
              <a:rPr lang="de-DE" dirty="0">
                <a:latin typeface="Calibri" panose="020F0502020204030204" pitchFamily="34" charset="0"/>
                <a:cs typeface="Calibri" panose="020F0502020204030204" pitchFamily="34" charset="0"/>
              </a:rPr>
              <a:t>:</a:t>
            </a:r>
          </a:p>
          <a:p>
            <a:pPr algn="just"/>
            <a:endParaRPr lang="de-DE"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de-DE" dirty="0">
                <a:latin typeface="Calibri" panose="020F0502020204030204" pitchFamily="34" charset="0"/>
                <a:cs typeface="Calibri" panose="020F0502020204030204" pitchFamily="34" charset="0"/>
              </a:rPr>
              <a:t>Qualifizierung der Praxisanleitenden: Fort- und Weiterbildungen sollen Praxisanleitende dazu befähigen, nachhaltigkeitsbezogene Kompetenzen an Auszubildende weiterzugeben.</a:t>
            </a:r>
          </a:p>
          <a:p>
            <a:pPr marL="285750" indent="-285750" algn="just">
              <a:buFont typeface="Arial" panose="020B0604020202020204" pitchFamily="34" charset="0"/>
              <a:buChar char="•"/>
            </a:pPr>
            <a:r>
              <a:rPr lang="de-DE" dirty="0">
                <a:latin typeface="Calibri" panose="020F0502020204030204" pitchFamily="34" charset="0"/>
                <a:cs typeface="Calibri" panose="020F0502020204030204" pitchFamily="34" charset="0"/>
              </a:rPr>
              <a:t>Curriculare Integration: Nachhaltigkeitsinhalte werden dauerhaft in die Fort- und Weiterbildungspläne integriert, sodass das Konzept der Planetary </a:t>
            </a:r>
            <a:r>
              <a:rPr lang="de-DE" dirty="0" err="1">
                <a:latin typeface="Calibri" panose="020F0502020204030204" pitchFamily="34" charset="0"/>
                <a:cs typeface="Calibri" panose="020F0502020204030204" pitchFamily="34" charset="0"/>
              </a:rPr>
              <a:t>Health</a:t>
            </a:r>
            <a:r>
              <a:rPr lang="de-DE" dirty="0">
                <a:latin typeface="Calibri" panose="020F0502020204030204" pitchFamily="34" charset="0"/>
                <a:cs typeface="Calibri" panose="020F0502020204030204" pitchFamily="34" charset="0"/>
              </a:rPr>
              <a:t> von Anfang an in die pflegerische Praxis einfließt.</a:t>
            </a:r>
          </a:p>
          <a:p>
            <a:pPr marL="285750" indent="-285750" algn="just">
              <a:buFont typeface="Arial" panose="020B0604020202020204" pitchFamily="34" charset="0"/>
              <a:buChar char="•"/>
            </a:pPr>
            <a:r>
              <a:rPr lang="de-DE" dirty="0">
                <a:latin typeface="Calibri" panose="020F0502020204030204" pitchFamily="34" charset="0"/>
                <a:cs typeface="Calibri" panose="020F0502020204030204" pitchFamily="34" charset="0"/>
              </a:rPr>
              <a:t>Erfahrungsanalyse und Empfehlungen: Die gesammelten Erfahrungen werden ausgewertet und veröffentlicht, um Empfehlungen für die Pflegeausbildung zu formulieren.</a:t>
            </a:r>
          </a:p>
          <a:p>
            <a:pPr algn="just"/>
            <a:endParaRPr lang="de-DE" dirty="0">
              <a:latin typeface="Calibri" panose="020F0502020204030204" pitchFamily="34" charset="0"/>
              <a:cs typeface="Calibri" panose="020F0502020204030204" pitchFamily="34" charset="0"/>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905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Der natürliche Treibhauseffekt</a:t>
            </a:r>
            <a:r>
              <a:rPr lang="de-DE" dirty="0"/>
              <a:t>: </a:t>
            </a:r>
          </a:p>
          <a:p>
            <a:pPr marL="171450" indent="-171450">
              <a:buFont typeface="Arial" panose="020B0604020202020204" pitchFamily="34" charset="0"/>
              <a:buChar char="•"/>
            </a:pPr>
            <a:r>
              <a:rPr lang="de-DE" dirty="0"/>
              <a:t>Entsteht</a:t>
            </a:r>
            <a:r>
              <a:rPr lang="de-DE" baseline="0" dirty="0"/>
              <a:t> durch die Einstrahlung der Sonne auf die Erde.</a:t>
            </a:r>
          </a:p>
          <a:p>
            <a:pPr marL="171450" indent="-171450">
              <a:buFont typeface="Arial" panose="020B0604020202020204" pitchFamily="34" charset="0"/>
              <a:buChar char="•"/>
            </a:pPr>
            <a:r>
              <a:rPr lang="de-DE" baseline="0" dirty="0"/>
              <a:t>Ein Teil der UV-Strahlen werden von Wolken, Eis und der Luft ins Weltall zurückreflektiert.</a:t>
            </a:r>
          </a:p>
          <a:p>
            <a:pPr marL="171450" indent="-171450">
              <a:buFont typeface="Arial" panose="020B0604020202020204" pitchFamily="34" charset="0"/>
              <a:buChar char="•"/>
            </a:pPr>
            <a:r>
              <a:rPr lang="de-DE" baseline="0" dirty="0"/>
              <a:t>Ein weiterer Teil trifft auf die Erdoberfläche, wird dort absorbiert und erwärmt den Boden.</a:t>
            </a:r>
          </a:p>
          <a:p>
            <a:pPr marL="171450" indent="-171450">
              <a:buFont typeface="Arial" panose="020B0604020202020204" pitchFamily="34" charset="0"/>
              <a:buChar char="•"/>
            </a:pPr>
            <a:r>
              <a:rPr lang="de-DE" baseline="0" dirty="0"/>
              <a:t>Die Atmosphäre umgibt die Erde wie eine Hülle und besteht aus Wasserdampft und verschiedenen Treibhausgasen.</a:t>
            </a:r>
          </a:p>
          <a:p>
            <a:pPr marL="171450" indent="-171450">
              <a:buFont typeface="Arial" panose="020B0604020202020204" pitchFamily="34" charset="0"/>
              <a:buChar char="•"/>
            </a:pPr>
            <a:r>
              <a:rPr lang="de-DE" baseline="0" dirty="0"/>
              <a:t>Diese Gase nehmen einen Teil der Wärmestrahlung auf und geben diese wieder an die Erde zurück.</a:t>
            </a:r>
          </a:p>
          <a:p>
            <a:pPr marL="171450" indent="-171450">
              <a:buFont typeface="Arial" panose="020B0604020202020204" pitchFamily="34" charset="0"/>
              <a:buChar char="•"/>
            </a:pPr>
            <a:r>
              <a:rPr lang="de-DE" baseline="0" dirty="0"/>
              <a:t>Dieser natürliche Effekte sorgt dafür, dass die Mitteltemperatur der Erde 15°C beträgt.</a:t>
            </a:r>
          </a:p>
          <a:p>
            <a:pPr marL="171450" indent="-171450">
              <a:buFont typeface="Arial" panose="020B0604020202020204" pitchFamily="34" charset="0"/>
              <a:buChar char="•"/>
            </a:pPr>
            <a:r>
              <a:rPr lang="de-DE" baseline="0" dirty="0"/>
              <a:t>Ohne die Treibhausgase würde die Temperatur der Erdoberfläche -18°C betragen – die Erde wäre vereist und Leben nicht möglich. </a:t>
            </a:r>
          </a:p>
          <a:p>
            <a:pPr marL="0" indent="0">
              <a:buFont typeface="Arial" panose="020B0604020202020204" pitchFamily="34" charset="0"/>
              <a:buNone/>
            </a:pPr>
            <a:r>
              <a:rPr lang="de-DE" baseline="0" dirty="0"/>
              <a:t>(Umweltbundesamt, 2021)</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Überleitung: </a:t>
            </a:r>
            <a:r>
              <a:rPr lang="de-DE" dirty="0"/>
              <a:t>Wie wir sehen, ist der natürliche Treibhauseffekt entscheidend für das Leben auf der Erde, da er die Temperatur in einem für uns bewohnbaren Bereich hält. Doch der menschliche Einfluss auf das Klima hat diesen Effekt verstärkt…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027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Der anthropogene Treibhauseffekt</a:t>
            </a:r>
            <a:r>
              <a:rPr lang="de-DE" dirty="0"/>
              <a:t>: </a:t>
            </a:r>
          </a:p>
          <a:p>
            <a:pPr marL="171450" indent="-171450">
              <a:buFont typeface="Arial" panose="020B0604020202020204" pitchFamily="34" charset="0"/>
              <a:buChar char="•"/>
            </a:pPr>
            <a:r>
              <a:rPr lang="de-DE" dirty="0"/>
              <a:t>Der anthropogene Treibhauseffekt</a:t>
            </a:r>
            <a:r>
              <a:rPr lang="de-DE" baseline="0" dirty="0"/>
              <a:t> beschreibt die Klimaveränderung, die durch den Menschen verursacht wird.</a:t>
            </a:r>
          </a:p>
          <a:p>
            <a:pPr marL="171450" indent="-171450">
              <a:buFont typeface="Arial" panose="020B0604020202020204" pitchFamily="34" charset="0"/>
              <a:buChar char="•"/>
            </a:pPr>
            <a:r>
              <a:rPr lang="de-DE" baseline="0" dirty="0"/>
              <a:t>In der Atmosphäre befinden sich seit der Industrialisierung zunehmend hohe Konzentrationen an Treibhausgasen (v.a. CO2, Methan, Lachgas).</a:t>
            </a:r>
          </a:p>
          <a:p>
            <a:pPr marL="171450" indent="-171450">
              <a:buFont typeface="Arial" panose="020B0604020202020204" pitchFamily="34" charset="0"/>
              <a:buChar char="•"/>
            </a:pPr>
            <a:r>
              <a:rPr lang="de-DE" baseline="0" dirty="0"/>
              <a:t>Es können weniger Wärmestrahlen durch die Atmosphäre zurück ans Weltall gegeben werden.</a:t>
            </a:r>
          </a:p>
          <a:p>
            <a:pPr marL="171450" indent="-171450">
              <a:buFont typeface="Arial" panose="020B0604020202020204" pitchFamily="34" charset="0"/>
              <a:buChar char="•"/>
            </a:pPr>
            <a:r>
              <a:rPr lang="de-DE" baseline="0" dirty="0"/>
              <a:t>Die Gase reflektieren die Wärmestrahlen zurück zur Erde </a:t>
            </a:r>
            <a:r>
              <a:rPr lang="de-DE" baseline="0" dirty="0">
                <a:sym typeface="Wingdings" panose="05000000000000000000" pitchFamily="2" charset="2"/>
              </a:rPr>
              <a:t> Es kommt zur Erderwärmung.</a:t>
            </a:r>
          </a:p>
          <a:p>
            <a:pPr marL="171450" indent="-171450">
              <a:buFont typeface="Arial" panose="020B0604020202020204" pitchFamily="34" charset="0"/>
              <a:buChar char="•"/>
            </a:pPr>
            <a:r>
              <a:rPr lang="de-DE" baseline="0" dirty="0">
                <a:sym typeface="Wingdings" panose="05000000000000000000" pitchFamily="2" charset="2"/>
              </a:rPr>
              <a:t>Abschmelzende Gletscher und Eismassen erhöhen diesen Effekt zusätzlich.</a:t>
            </a:r>
          </a:p>
          <a:p>
            <a:pPr marL="171450" indent="-171450">
              <a:buFont typeface="Arial" panose="020B0604020202020204" pitchFamily="34" charset="0"/>
              <a:buChar char="•"/>
            </a:pPr>
            <a:endParaRPr lang="de-DE" baseline="0" dirty="0">
              <a:sym typeface="Wingdings" panose="05000000000000000000" pitchFamily="2" charset="2"/>
            </a:endParaRPr>
          </a:p>
          <a:p>
            <a:pPr marL="0" indent="0">
              <a:buFont typeface="Arial" panose="020B0604020202020204" pitchFamily="34" charset="0"/>
              <a:buNone/>
            </a:pPr>
            <a:r>
              <a:rPr lang="de-DE" b="1" baseline="0" dirty="0">
                <a:sym typeface="Wingdings" panose="05000000000000000000" pitchFamily="2" charset="2"/>
              </a:rPr>
              <a:t>Chemische Formeln</a:t>
            </a:r>
            <a:r>
              <a:rPr lang="de-DE" baseline="0" dirty="0">
                <a:sym typeface="Wingdings" panose="05000000000000000000" pitchFamily="2" charset="2"/>
              </a:rPr>
              <a:t>: </a:t>
            </a:r>
          </a:p>
          <a:p>
            <a:pPr marL="171450" indent="-171450">
              <a:buFont typeface="Arial" panose="020B0604020202020204" pitchFamily="34" charset="0"/>
              <a:buChar char="•"/>
            </a:pPr>
            <a:r>
              <a:rPr lang="de-DE" b="0" baseline="0" dirty="0">
                <a:sym typeface="Wingdings" panose="05000000000000000000" pitchFamily="2" charset="2"/>
              </a:rPr>
              <a:t>CO2 = Kohlenstoffdioxid (</a:t>
            </a:r>
            <a:r>
              <a:rPr lang="de-DE" dirty="0"/>
              <a:t>natürlich auftretendes, klimawirksames Gas),</a:t>
            </a:r>
            <a:r>
              <a:rPr lang="de-DE" baseline="0" dirty="0"/>
              <a:t> Verbrennung fossiler Rohstoffe, Heizen, Ausatmen, Autofahren, Fliegen </a:t>
            </a:r>
            <a:r>
              <a:rPr lang="de-DE" baseline="0" dirty="0">
                <a:sym typeface="Wingdings" panose="05000000000000000000" pitchFamily="2" charset="2"/>
              </a:rPr>
              <a:t> trägt am Meisten zum Klimawandel bei</a:t>
            </a:r>
            <a:endParaRPr lang="de-DE" b="1" baseline="0" dirty="0">
              <a:sym typeface="Wingdings" panose="05000000000000000000" pitchFamily="2" charset="2"/>
            </a:endParaRPr>
          </a:p>
          <a:p>
            <a:pPr marL="171450" indent="-171450">
              <a:buFont typeface="Arial" panose="020B0604020202020204" pitchFamily="34" charset="0"/>
              <a:buChar char="•"/>
            </a:pPr>
            <a:r>
              <a:rPr lang="de-DE" b="0" baseline="0" dirty="0">
                <a:effectLst/>
                <a:sym typeface="Wingdings" panose="05000000000000000000" pitchFamily="2" charset="2"/>
              </a:rPr>
              <a:t>N2O = </a:t>
            </a:r>
            <a:r>
              <a:rPr lang="de-DE" b="0" baseline="0" dirty="0" err="1">
                <a:effectLst/>
                <a:sym typeface="Wingdings" panose="05000000000000000000" pitchFamily="2" charset="2"/>
              </a:rPr>
              <a:t>Distickstoffmonoxid</a:t>
            </a:r>
            <a:r>
              <a:rPr lang="de-DE" b="0" baseline="0" dirty="0">
                <a:effectLst/>
                <a:sym typeface="Wingdings" panose="05000000000000000000" pitchFamily="2" charset="2"/>
              </a:rPr>
              <a:t>/Lachgas </a:t>
            </a:r>
            <a:r>
              <a:rPr lang="de-DE" baseline="0" dirty="0">
                <a:sym typeface="Wingdings" panose="05000000000000000000" pitchFamily="2" charset="2"/>
              </a:rPr>
              <a:t>(Extrem wirksames Treibhausgas, etwa 300-mal größere Erwärmungspotentiale als CO2), z. B. durch Düngemittel, Verbrennungsprozesse</a:t>
            </a:r>
          </a:p>
          <a:p>
            <a:pPr marL="171450" indent="-171450">
              <a:buFont typeface="Arial" panose="020B0604020202020204" pitchFamily="34" charset="0"/>
              <a:buChar char="•"/>
            </a:pPr>
            <a:r>
              <a:rPr lang="de-DE" b="0" baseline="0" dirty="0">
                <a:sym typeface="Wingdings" panose="05000000000000000000" pitchFamily="2" charset="2"/>
              </a:rPr>
              <a:t>HFC und FCKW = </a:t>
            </a:r>
            <a:r>
              <a:rPr lang="de-DE" b="0" baseline="0" dirty="0" err="1">
                <a:sym typeface="Wingdings" panose="05000000000000000000" pitchFamily="2" charset="2"/>
              </a:rPr>
              <a:t>Hydrofluorocarbon</a:t>
            </a:r>
            <a:r>
              <a:rPr lang="de-DE" b="0" baseline="0" dirty="0">
                <a:sym typeface="Wingdings" panose="05000000000000000000" pitchFamily="2" charset="2"/>
              </a:rPr>
              <a:t> bzw. </a:t>
            </a:r>
            <a:r>
              <a:rPr lang="de-DE" b="0" baseline="0" dirty="0" err="1">
                <a:sym typeface="Wingdings" panose="05000000000000000000" pitchFamily="2" charset="2"/>
              </a:rPr>
              <a:t>Flourchlorkohlenwasserstaff</a:t>
            </a:r>
            <a:r>
              <a:rPr lang="de-DE" b="0" baseline="0" dirty="0">
                <a:sym typeface="Wingdings" panose="05000000000000000000" pitchFamily="2" charset="2"/>
              </a:rPr>
              <a:t> </a:t>
            </a:r>
            <a:r>
              <a:rPr lang="de-DE" baseline="0" dirty="0">
                <a:sym typeface="Wingdings" panose="05000000000000000000" pitchFamily="2" charset="2"/>
              </a:rPr>
              <a:t>(Treibgase und extrem wirksames Treibhausgas / zerstört Ozonschicht), verboten seit 1995 z. B. in Sprühdosen oder Kühlmittel</a:t>
            </a:r>
          </a:p>
          <a:p>
            <a:pPr marL="171450" indent="-171450">
              <a:buFont typeface="Arial" panose="020B0604020202020204" pitchFamily="34" charset="0"/>
              <a:buChar char="•"/>
            </a:pPr>
            <a:r>
              <a:rPr lang="de-DE" b="0" baseline="0" dirty="0">
                <a:sym typeface="Wingdings" panose="05000000000000000000" pitchFamily="2" charset="2"/>
              </a:rPr>
              <a:t>SF6 = Schwefel-</a:t>
            </a:r>
            <a:r>
              <a:rPr lang="de-DE" b="0" baseline="0" dirty="0" err="1">
                <a:sym typeface="Wingdings" panose="05000000000000000000" pitchFamily="2" charset="2"/>
              </a:rPr>
              <a:t>Hexafluorid</a:t>
            </a:r>
            <a:r>
              <a:rPr lang="de-DE" b="1" baseline="0" dirty="0">
                <a:sym typeface="Wingdings" panose="05000000000000000000" pitchFamily="2" charset="2"/>
              </a:rPr>
              <a:t>, </a:t>
            </a:r>
            <a:r>
              <a:rPr lang="de-DE" b="0" baseline="0" dirty="0">
                <a:sym typeface="Wingdings" panose="05000000000000000000" pitchFamily="2" charset="2"/>
              </a:rPr>
              <a:t>w</a:t>
            </a:r>
            <a:r>
              <a:rPr lang="de-DE" baseline="0" dirty="0">
                <a:sym typeface="Wingdings" panose="05000000000000000000" pitchFamily="2" charset="2"/>
              </a:rPr>
              <a:t>ird in Elektroindustrie genutzt, extrem wirksames Treibhausgas</a:t>
            </a:r>
          </a:p>
          <a:p>
            <a:pPr marL="171450" indent="-171450">
              <a:buFont typeface="Arial" panose="020B0604020202020204" pitchFamily="34" charset="0"/>
              <a:buChar char="•"/>
            </a:pPr>
            <a:r>
              <a:rPr lang="de-DE" b="0" baseline="0" dirty="0">
                <a:sym typeface="Wingdings" panose="05000000000000000000" pitchFamily="2" charset="2"/>
              </a:rPr>
              <a:t>CH4 = Methan, Massentierhaltung, Mülldeponien (</a:t>
            </a:r>
            <a:r>
              <a:rPr lang="de-DE" b="0" baseline="0" dirty="0" err="1">
                <a:sym typeface="Wingdings" panose="05000000000000000000" pitchFamily="2" charset="2"/>
              </a:rPr>
              <a:t>Gährung</a:t>
            </a:r>
            <a:r>
              <a:rPr lang="de-DE" b="0" baseline="0" dirty="0">
                <a:sym typeface="Wingdings" panose="05000000000000000000" pitchFamily="2" charset="2"/>
              </a:rPr>
              <a:t>), Gewinnung fossiler Rohstoffe</a:t>
            </a:r>
          </a:p>
          <a:p>
            <a:pPr marL="0" indent="0">
              <a:buFont typeface="Arial" panose="020B0604020202020204" pitchFamily="34" charset="0"/>
              <a:buNone/>
            </a:pPr>
            <a:endParaRPr lang="de-DE" b="0" baseline="0" dirty="0">
              <a:sym typeface="Wingdings" panose="05000000000000000000" pitchFamily="2" charset="2"/>
            </a:endParaRPr>
          </a:p>
          <a:p>
            <a:pPr marL="0" indent="0">
              <a:buFont typeface="Arial" panose="020B0604020202020204" pitchFamily="34" charset="0"/>
              <a:buNone/>
            </a:pPr>
            <a:r>
              <a:rPr lang="de-DE" b="0" baseline="0" dirty="0">
                <a:sym typeface="Wingdings" panose="05000000000000000000" pitchFamily="2" charset="2"/>
              </a:rPr>
              <a:t>(Umweltbundesamt, 2021; </a:t>
            </a:r>
            <a:r>
              <a:rPr lang="de-DE" b="0" baseline="0" dirty="0" err="1">
                <a:sym typeface="Wingdings" panose="05000000000000000000" pitchFamily="2" charset="2"/>
              </a:rPr>
              <a:t>bpb</a:t>
            </a:r>
            <a:r>
              <a:rPr lang="de-DE" b="0" baseline="0" dirty="0">
                <a:sym typeface="Wingdings" panose="05000000000000000000" pitchFamily="2" charset="2"/>
              </a:rPr>
              <a:t>, 2007)</a:t>
            </a:r>
            <a:endParaRPr lang="de-DE" dirty="0"/>
          </a:p>
          <a:p>
            <a:pPr marL="0" indent="0">
              <a:buFont typeface="Arial" panose="020B0604020202020204" pitchFamily="34" charset="0"/>
              <a:buNone/>
            </a:pPr>
            <a:endParaRPr lang="de-DE" dirty="0"/>
          </a:p>
          <a:p>
            <a:r>
              <a:rPr lang="de-DE" b="1" dirty="0"/>
              <a:t>Überleitung: </a:t>
            </a:r>
            <a:r>
              <a:rPr lang="de-DE" dirty="0"/>
              <a:t>Wie zu sehen ist, haben</a:t>
            </a:r>
            <a:r>
              <a:rPr lang="de-DE" baseline="0" dirty="0"/>
              <a:t> die Menschen einen großen Einfluss auf den Treibhauseffekt. Wie genau sich die globale Temperatur in den letzten 144 Jahren verändert hat, betrachten wir als nächstes…</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133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0" baseline="0" dirty="0"/>
              <a:t>Die Abbildung zeigt die sog. </a:t>
            </a:r>
            <a:r>
              <a:rPr lang="de-DE" b="1" baseline="0" dirty="0"/>
              <a:t>„Klimastreifen“</a:t>
            </a:r>
            <a:r>
              <a:rPr lang="de-DE" b="0" baseline="0" dirty="0"/>
              <a:t>. Diese Streifen zeigen die globale Temperaturveränderung in den letzten 100+ Jahren an (Hawkins, o. J.).</a:t>
            </a:r>
          </a:p>
          <a:p>
            <a:pPr marL="171450" indent="-171450">
              <a:buFont typeface="Arial" panose="020B0604020202020204" pitchFamily="34" charset="0"/>
              <a:buChar char="•"/>
            </a:pPr>
            <a:r>
              <a:rPr lang="de-DE" b="0" baseline="0" dirty="0"/>
              <a:t>Blaue und weiße Farben zeigen niedrige Temperaturen an, gelb/orangene und rote Streife erhöhte Temperaturen</a:t>
            </a:r>
          </a:p>
          <a:p>
            <a:pPr marL="171450" indent="-171450">
              <a:buFont typeface="Arial" panose="020B0604020202020204" pitchFamily="34" charset="0"/>
              <a:buChar char="•"/>
            </a:pPr>
            <a:r>
              <a:rPr lang="de-DE" b="0" baseline="0" dirty="0"/>
              <a:t>Es ist zu sehen, dass die letzten Jahre die globale Durchschnittstemperaturen merklich zugenommen haben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857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0" baseline="0" dirty="0"/>
              <a:t>Dieser Temperaturanstieg wurde durch den britischen Klimaforscher Ed Hawkins in einem Video zusammengefasst .</a:t>
            </a:r>
          </a:p>
          <a:p>
            <a:pPr marL="171450" indent="-171450">
              <a:buFont typeface="Arial" panose="020B0604020202020204" pitchFamily="34" charset="0"/>
              <a:buChar char="•"/>
            </a:pPr>
            <a:r>
              <a:rPr lang="de-DE" dirty="0"/>
              <a:t>Die Visualisierung</a:t>
            </a:r>
            <a:r>
              <a:rPr lang="de-DE" baseline="0" dirty="0"/>
              <a:t> zeigt die </a:t>
            </a:r>
            <a:r>
              <a:rPr lang="de-DE" b="1" baseline="0" dirty="0"/>
              <a:t>monatlichen globalen Temperaturanomalien </a:t>
            </a:r>
            <a:r>
              <a:rPr lang="de-DE" baseline="0" dirty="0"/>
              <a:t>(Veränderungen gegenüber dem Durchschnitt) zwischen den Jahren 1880 und 2022. Weiße und blaue Farben zeigen auch hier wieder kühlere Temperaturen an, während orange und rote Farben wärmere Temperaturen anzeigen </a:t>
            </a:r>
            <a:r>
              <a:rPr lang="de-DE" sz="1200" b="0" i="0" u="none" strike="noStrike" kern="1200" baseline="0" dirty="0">
                <a:solidFill>
                  <a:schemeClr val="tx1"/>
                </a:solidFill>
                <a:latin typeface="+mn-lt"/>
                <a:ea typeface="+mn-ea"/>
                <a:cs typeface="+mn-cs"/>
              </a:rPr>
              <a:t>(interessant: Ende 1939 zeigt sich ein deutlicher Ausschlag, vermutlich im Zusammenhang mit Beginn des 2. Weltkriegs).</a:t>
            </a:r>
          </a:p>
          <a:p>
            <a:pPr marL="0" indent="0">
              <a:buFont typeface="Arial" panose="020B0604020202020204" pitchFamily="34" charset="0"/>
              <a:buNone/>
            </a:pP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a:t>-&gt; Video abspielen: https://www.youtube.com/watch?v=LFGbWGMsuVY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1" dirty="0"/>
          </a:p>
          <a:p>
            <a:pPr marL="0" indent="0">
              <a:buFont typeface="Arial" panose="020B0604020202020204" pitchFamily="34" charset="0"/>
              <a:buNone/>
            </a:pPr>
            <a:r>
              <a:rPr lang="de-DE" baseline="0" dirty="0"/>
              <a:t>Wie zu sehen ist, haben sich die globalen Temperaturen im Laufe der Zeit hauptsächlich durch menschliche Aktivität erwärmt.</a:t>
            </a:r>
            <a:endParaRPr lang="de-DE" b="1" dirty="0"/>
          </a:p>
          <a:p>
            <a:endParaRPr lang="de-DE" dirty="0"/>
          </a:p>
          <a:p>
            <a:r>
              <a:rPr lang="de-DE" b="1" dirty="0"/>
              <a:t>Überleitung: </a:t>
            </a:r>
            <a:r>
              <a:rPr lang="de-DE" b="0" dirty="0"/>
              <a:t>W</a:t>
            </a:r>
            <a:r>
              <a:rPr lang="de-DE" dirty="0"/>
              <a:t>as wir hier betrachtet haben, ist die globale Durchschnittstemperatur. Jedoch ist nicht jede Region auf der Welt von</a:t>
            </a:r>
            <a:r>
              <a:rPr lang="de-DE" baseline="0" dirty="0"/>
              <a:t> der Klimakrise gleichermaßen betroffen…</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540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Allgemeines</a:t>
            </a:r>
            <a:r>
              <a:rPr lang="de-DE" dirty="0"/>
              <a:t>:</a:t>
            </a:r>
          </a:p>
          <a:p>
            <a:pPr marL="171450" indent="-171450">
              <a:buFont typeface="Arial" panose="020B0604020202020204" pitchFamily="34" charset="0"/>
              <a:buChar char="•"/>
            </a:pPr>
            <a:r>
              <a:rPr lang="de-DE" dirty="0"/>
              <a:t>Europa und somit auch Deutschland erhitzen</a:t>
            </a:r>
            <a:r>
              <a:rPr lang="de-DE" baseline="0" dirty="0"/>
              <a:t> sich deutlich schneller als andere Kontinente. Seit den 1980ern erwärmt sich der Kontinent im Schnitt doppelt so schnell, wie die restlichen Kontinente.</a:t>
            </a:r>
          </a:p>
          <a:p>
            <a:pPr marL="171450" indent="-171450">
              <a:buFont typeface="Arial" panose="020B0604020202020204" pitchFamily="34" charset="0"/>
              <a:buChar char="•"/>
            </a:pPr>
            <a:r>
              <a:rPr lang="de-DE" dirty="0"/>
              <a:t>In den letzten Jahren wurden in Europa viele langjährige Klimarekorde gebrochen. Europa ist auch mit mehr und stärkeren Klimagefahren konfrontiert, darunter Hitzewellen und lang anhaltende Dürren, Starkniederschläge, die</a:t>
            </a:r>
            <a:r>
              <a:rPr lang="de-DE" baseline="0" dirty="0"/>
              <a:t> </a:t>
            </a:r>
            <a:r>
              <a:rPr lang="de-DE" dirty="0"/>
              <a:t>Überschwemmungen führen, und der Anstieg des Meeresspiegels, der zu Überschwemmungen an den Küsten führt.</a:t>
            </a:r>
          </a:p>
          <a:p>
            <a:pPr marL="0" indent="0">
              <a:buFont typeface="Arial" panose="020B0604020202020204" pitchFamily="34" charset="0"/>
              <a:buNone/>
            </a:pPr>
            <a:r>
              <a:rPr lang="de-DE" baseline="0" dirty="0"/>
              <a:t>(</a:t>
            </a:r>
            <a:r>
              <a:rPr lang="de-DE" sz="1200" b="0" dirty="0"/>
              <a:t>European Environment Agency [</a:t>
            </a:r>
            <a:r>
              <a:rPr lang="de-DE" baseline="0" dirty="0"/>
              <a:t>EEA], 2024)</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baseline="0" dirty="0"/>
              <a:t>Es gibt unterschiedliche Gründe dafür, dass sich Europa schneller Erwärmt als die anderen Kontinente:</a:t>
            </a:r>
          </a:p>
          <a:p>
            <a:pPr marL="0" indent="0">
              <a:buFont typeface="Arial" panose="020B0604020202020204" pitchFamily="34" charset="0"/>
              <a:buNone/>
            </a:pPr>
            <a:endParaRPr lang="de-DE" baseline="0" dirty="0"/>
          </a:p>
          <a:p>
            <a:pPr marL="171450" indent="-171450">
              <a:buFont typeface="Arial" panose="020B0604020202020204" pitchFamily="34" charset="0"/>
              <a:buChar char="•"/>
            </a:pPr>
            <a:r>
              <a:rPr lang="de-DE" b="0" u="sng" baseline="0" dirty="0"/>
              <a:t>Die geografische Lage:</a:t>
            </a:r>
            <a:r>
              <a:rPr lang="de-DE" b="0" u="none" baseline="0" dirty="0"/>
              <a:t> </a:t>
            </a:r>
            <a:r>
              <a:rPr lang="de-DE" b="0" baseline="0" dirty="0"/>
              <a:t>Die Nähe zur Arktis-Region. Die Arktis, die kein Kontinent sondern ein Ozean ist, erwärmt sehr schnell. Dies hat Auswirkungen auf die Temperatur in Europa.</a:t>
            </a:r>
          </a:p>
          <a:p>
            <a:pPr marL="171450" indent="-171450">
              <a:buFont typeface="Arial" panose="020B0604020202020204" pitchFamily="34" charset="0"/>
              <a:buChar char="•"/>
            </a:pPr>
            <a:r>
              <a:rPr lang="de-DE" b="0" dirty="0"/>
              <a:t>Wetterlagen: Durch die starke Erwärmung der Arktis</a:t>
            </a:r>
            <a:r>
              <a:rPr lang="de-DE" b="0" baseline="0" dirty="0"/>
              <a:t> wird vermutet, dass es zu mehr Wärmeereignissen in Europa kommt.</a:t>
            </a:r>
          </a:p>
          <a:p>
            <a:pPr marL="171450" indent="-171450">
              <a:buFont typeface="Arial" panose="020B0604020202020204" pitchFamily="34" charset="0"/>
              <a:buChar char="•"/>
            </a:pPr>
            <a:r>
              <a:rPr lang="de-DE" b="0" u="sng" dirty="0"/>
              <a:t>Städtische Hitzeinseln:</a:t>
            </a:r>
            <a:r>
              <a:rPr lang="de-DE" b="0" u="none" dirty="0"/>
              <a:t> </a:t>
            </a:r>
            <a:r>
              <a:rPr lang="de-DE" b="0" dirty="0"/>
              <a:t>Europa ist</a:t>
            </a:r>
            <a:r>
              <a:rPr lang="de-DE" b="0" baseline="0" dirty="0"/>
              <a:t> einer der am stärksten urbanisierten Kontinente. Städte speichern Wärme besser.</a:t>
            </a:r>
          </a:p>
          <a:p>
            <a:pPr marL="171450" indent="-171450">
              <a:buFont typeface="Arial" panose="020B0604020202020204" pitchFamily="34" charset="0"/>
              <a:buChar char="•"/>
            </a:pPr>
            <a:r>
              <a:rPr lang="de-DE" b="0" u="sng" baseline="0" dirty="0"/>
              <a:t>Ozeane und Ströme:</a:t>
            </a:r>
            <a:r>
              <a:rPr lang="de-DE" b="0" u="none" baseline="0" dirty="0"/>
              <a:t> </a:t>
            </a:r>
            <a:r>
              <a:rPr lang="de-DE" b="0" dirty="0"/>
              <a:t>Die Erwärmung des Nordatlantik begünstigen Hitzewellen und Extremwetter in Europa. </a:t>
            </a:r>
          </a:p>
          <a:p>
            <a:pPr marL="171450" indent="-171450">
              <a:buFont typeface="Arial" panose="020B0604020202020204" pitchFamily="34" charset="0"/>
              <a:buChar char="•"/>
            </a:pPr>
            <a:r>
              <a:rPr lang="de-DE" b="0" dirty="0"/>
              <a:t>Durch eine langfristige Erhöhung</a:t>
            </a:r>
            <a:r>
              <a:rPr lang="de-DE" b="0" baseline="0" dirty="0"/>
              <a:t> ist der </a:t>
            </a:r>
            <a:r>
              <a:rPr lang="de-DE" b="0" u="sng" baseline="0" dirty="0"/>
              <a:t>Golfstrom</a:t>
            </a:r>
            <a:r>
              <a:rPr lang="de-DE" b="0" baseline="0" dirty="0"/>
              <a:t> gefährdet. Dieser bringt warmes Wasser aus dem Golf von Mexico nach Europa. Er versorgt Europa mit einer Wärmequelle. Ohne den Golfstrom </a:t>
            </a:r>
            <a:r>
              <a:rPr lang="de-DE" baseline="0" dirty="0"/>
              <a:t>wären Wetter und Kima in Europa ein anderes.</a:t>
            </a:r>
          </a:p>
          <a:p>
            <a:pPr marL="0" indent="0">
              <a:buFont typeface="Arial" panose="020B0604020202020204" pitchFamily="34" charset="0"/>
              <a:buNone/>
            </a:pPr>
            <a:r>
              <a:rPr lang="en-US" b="0" dirty="0"/>
              <a:t>(World Meteorological Organization and European Union [WMO],</a:t>
            </a:r>
            <a:r>
              <a:rPr lang="en-US" b="0" baseline="0" dirty="0"/>
              <a:t> </a:t>
            </a:r>
            <a:r>
              <a:rPr lang="en-US" b="0" dirty="0"/>
              <a:t>2025)</a:t>
            </a:r>
          </a:p>
          <a:p>
            <a:pPr marL="0" indent="0">
              <a:buFont typeface="Arial" panose="020B0604020202020204" pitchFamily="34" charset="0"/>
              <a:buNone/>
            </a:pPr>
            <a:endParaRPr lang="de-DE" dirty="0"/>
          </a:p>
          <a:p>
            <a:r>
              <a:rPr lang="de-DE" b="1" dirty="0"/>
              <a:t>Überleitung</a:t>
            </a:r>
            <a:r>
              <a:rPr lang="de-DE" b="1" baseline="0" dirty="0"/>
              <a:t>: </a:t>
            </a:r>
            <a:r>
              <a:rPr lang="de-DE" b="0" dirty="0"/>
              <a:t>Es wird</a:t>
            </a:r>
            <a:r>
              <a:rPr lang="de-DE" b="0" baseline="0" dirty="0"/>
              <a:t> deutlich, dass wir Menschen einen entscheidenden Beitrag zur Klimakrise leisten und dass wir in Europa besonders betroffen sind. Als nächstes wollen wir den Unterschied zwischen Wetter und Klima klären..</a:t>
            </a:r>
            <a:endParaRPr lang="de-DE" b="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5233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Begriffe Wetter</a:t>
            </a:r>
            <a:r>
              <a:rPr lang="de-DE" baseline="0" dirty="0"/>
              <a:t> und Klima werden häufig synonym verwendet. Dies ist allerdings nicht korrekt: Wetter ist nicht gleich Klima!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Überleitung: </a:t>
            </a:r>
            <a:r>
              <a:rPr lang="de-DE" baseline="0" dirty="0"/>
              <a:t>Wir schauen uns den Unterschied zwischen Wetter und Klima auf der nächsten Folie an…</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801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Wetter</a:t>
            </a:r>
            <a:r>
              <a:rPr lang="de-DE" dirty="0"/>
              <a:t>: </a:t>
            </a:r>
          </a:p>
          <a:p>
            <a:pPr marL="171450" indent="-171450">
              <a:buFont typeface="Arial" panose="020B0604020202020204" pitchFamily="34" charset="0"/>
              <a:buChar char="•"/>
            </a:pPr>
            <a:r>
              <a:rPr lang="de-DE" dirty="0"/>
              <a:t>Aktueller Zustand, an einem bestimmten Ort, zu einer bestimmten Zeit.</a:t>
            </a:r>
          </a:p>
          <a:p>
            <a:pPr marL="171450" indent="-171450">
              <a:buFont typeface="Arial" panose="020B0604020202020204" pitchFamily="34" charset="0"/>
              <a:buChar char="•"/>
            </a:pPr>
            <a:r>
              <a:rPr lang="de-DE" dirty="0"/>
              <a:t>Merkmale:</a:t>
            </a:r>
            <a:r>
              <a:rPr lang="de-DE" baseline="0" dirty="0"/>
              <a:t> z. B. Temperatur, Luftfeuchtigkeit, Niederschlag, Wind, Bewölkung usw. </a:t>
            </a:r>
          </a:p>
          <a:p>
            <a:pPr marL="171450" indent="-171450">
              <a:buFont typeface="Arial" panose="020B0604020202020204" pitchFamily="34" charset="0"/>
              <a:buChar char="•"/>
            </a:pPr>
            <a:r>
              <a:rPr lang="de-DE" baseline="0" dirty="0"/>
              <a:t>Kann sich innerhalb von Minuten/ Stunden verändern. Es ist das, was wir täglich erleben und spüren.</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Klima</a:t>
            </a:r>
            <a:r>
              <a:rPr lang="de-DE" baseline="0" dirty="0"/>
              <a:t>:</a:t>
            </a:r>
          </a:p>
          <a:p>
            <a:pPr marL="171450" indent="-171450">
              <a:buFont typeface="Arial" panose="020B0604020202020204" pitchFamily="34" charset="0"/>
              <a:buChar char="•"/>
            </a:pPr>
            <a:r>
              <a:rPr lang="de-DE" baseline="0" dirty="0"/>
              <a:t>Beschreibt das typische Wetter eines bestimmten Ortes über einen längeren Zeitraum (30 Jahre oder länger).</a:t>
            </a:r>
          </a:p>
          <a:p>
            <a:pPr marL="171450" indent="-171450">
              <a:buFont typeface="Arial" panose="020B0604020202020204" pitchFamily="34" charset="0"/>
              <a:buChar char="•"/>
            </a:pPr>
            <a:r>
              <a:rPr lang="de-DE" baseline="0" dirty="0"/>
              <a:t>Merkmale: Langfristige Muster und Trends in Temperatur, Niederschlagsmenge, Windgeschwindigkeiten usw. </a:t>
            </a:r>
          </a:p>
          <a:p>
            <a:pPr marL="171450" indent="-171450">
              <a:buFont typeface="Arial" panose="020B0604020202020204" pitchFamily="34" charset="0"/>
              <a:buChar char="•"/>
            </a:pPr>
            <a:r>
              <a:rPr lang="de-DE" baseline="0" dirty="0"/>
              <a:t>Die Klimadaten spiegeln jahrzehntelange Trends wider und helfen, das Wetterverhalten über lange Zeiträume zu verstehen.</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aseline="0" dirty="0"/>
              <a:t>(</a:t>
            </a:r>
            <a:r>
              <a:rPr lang="de-DE" baseline="0" dirty="0" err="1"/>
              <a:t>Hanika</a:t>
            </a:r>
            <a:r>
              <a:rPr lang="de-DE" baseline="0" dirty="0"/>
              <a:t>, 2024)</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18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a:t>Nachdem</a:t>
            </a:r>
            <a:r>
              <a:rPr lang="de-DE" dirty="0"/>
              <a:t> wir</a:t>
            </a:r>
            <a:r>
              <a:rPr lang="de-DE" baseline="0" dirty="0"/>
              <a:t> die Grundlagen zur Klimakrise nun gelegt haben, werden wir im Weiteren deren Einfluss auf unsere Gesundheit betrachten…</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167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Wie sich die Klimakrise auf die Gesundheit der Menschen auswirkt, haben wir in einem zweiteiligen Szenario exemplarisch dargestellt. Schauen wir uns Teil 1 des Szenarios mal 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de-DE" baseline="0" dirty="0"/>
              <a:t>Video 1:</a:t>
            </a:r>
            <a:r>
              <a:rPr lang="de-DE" sz="1200" b="0" i="0" u="none" strike="noStrike" kern="1200" baseline="0" dirty="0">
                <a:solidFill>
                  <a:schemeClr val="tx1"/>
                </a:solidFill>
                <a:latin typeface="+mn-lt"/>
                <a:ea typeface="+mn-ea"/>
                <a:cs typeface="+mn-cs"/>
              </a:rPr>
              <a:t> Auch verfügbar unter: https://hsbi.sciebo.de/s/Jt37WnjpW9zQYpC </a:t>
            </a: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19</a:t>
            </a:fld>
            <a:endParaRPr lang="de-DE"/>
          </a:p>
        </p:txBody>
      </p:sp>
    </p:spTree>
    <p:extLst>
      <p:ext uri="{BB962C8B-B14F-4D97-AF65-F5344CB8AC3E}">
        <p14:creationId xmlns:p14="http://schemas.microsoft.com/office/powerpoint/2010/main" val="2659091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Plenumsfrage: </a:t>
            </a:r>
            <a:r>
              <a:rPr lang="de-DE" sz="1200" b="1" dirty="0"/>
              <a:t>Welche gesundheitlichen Belastungen haben Sie im Szenario erkannt?</a:t>
            </a:r>
            <a:r>
              <a:rPr lang="de-DE" sz="1200" b="1" baseline="0" dirty="0"/>
              <a:t> </a:t>
            </a:r>
          </a:p>
          <a:p>
            <a:r>
              <a:rPr lang="de-DE" sz="1200" baseline="0" dirty="0"/>
              <a:t>(Murmelgruppen von 1-2 Minuten, anschließend besprechen)</a:t>
            </a:r>
          </a:p>
          <a:p>
            <a:endParaRPr lang="de-DE" sz="1200" baseline="0" dirty="0"/>
          </a:p>
          <a:p>
            <a:pPr marL="171450" indent="-171450">
              <a:buFontTx/>
              <a:buChar char="-"/>
            </a:pPr>
            <a:r>
              <a:rPr lang="de-DE" baseline="0" dirty="0"/>
              <a:t>Hitzestress, v. a. bei den Älteren</a:t>
            </a:r>
          </a:p>
          <a:p>
            <a:pPr marL="171450" indent="-171450">
              <a:buFontTx/>
              <a:buChar char="-"/>
            </a:pPr>
            <a:r>
              <a:rPr lang="de-DE" baseline="0" dirty="0"/>
              <a:t>Dehydrierung</a:t>
            </a:r>
          </a:p>
          <a:p>
            <a:pPr marL="171450" indent="-171450">
              <a:buFontTx/>
              <a:buChar char="-"/>
            </a:pPr>
            <a:r>
              <a:rPr lang="de-DE" baseline="0" dirty="0"/>
              <a:t>Psychischer Stress, Angst, Belastung durch Wassermasse</a:t>
            </a:r>
            <a:endParaRPr lang="de-DE" sz="1200"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20</a:t>
            </a:fld>
            <a:endParaRPr lang="de-DE"/>
          </a:p>
        </p:txBody>
      </p:sp>
    </p:spTree>
    <p:extLst>
      <p:ext uri="{BB962C8B-B14F-4D97-AF65-F5344CB8AC3E}">
        <p14:creationId xmlns:p14="http://schemas.microsoft.com/office/powerpoint/2010/main" val="49263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a:t>Im Rahmen des Projektes wurden für die Qualifizierung von Praxisanleitenden in Fort- und Weiterbildung sechs Module entwickelt, welche auf dem TOOLKIT des ehemaligen Erasmus+ Projekts „</a:t>
            </a:r>
            <a:r>
              <a:rPr lang="de-DE" b="0" baseline="0" dirty="0" err="1"/>
              <a:t>NurSuS</a:t>
            </a:r>
            <a:r>
              <a:rPr lang="de-DE" b="0" baseline="0" dirty="0"/>
              <a:t>“ (2014 - 2017) basieren.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Modul 1 „</a:t>
            </a:r>
            <a:r>
              <a:rPr lang="de-DE" sz="1200" dirty="0"/>
              <a:t>Klimakrise und Gesundheit im Kontext der Pflege und Praxisanleitung“ (</a:t>
            </a:r>
            <a:r>
              <a:rPr lang="de-DE" baseline="0" dirty="0"/>
              <a:t>Grundlagenmodul)</a:t>
            </a:r>
          </a:p>
          <a:p>
            <a:r>
              <a:rPr lang="de-DE" baseline="0" dirty="0"/>
              <a:t>Modul 2 „</a:t>
            </a:r>
            <a:r>
              <a:rPr lang="de-DE" dirty="0">
                <a:latin typeface="BundesSans Web"/>
              </a:rPr>
              <a:t>Nachhaltigkeit und Hygiene im pflegerischen Handeln anleiten“</a:t>
            </a:r>
            <a:br>
              <a:rPr lang="de-DE" dirty="0">
                <a:latin typeface="BundesSans Web"/>
              </a:rPr>
            </a:br>
            <a:r>
              <a:rPr lang="de-DE" baseline="0" dirty="0"/>
              <a:t>Modul </a:t>
            </a:r>
            <a:r>
              <a:rPr lang="de-DE" b="0" baseline="0" dirty="0"/>
              <a:t>3 „</a:t>
            </a:r>
            <a:r>
              <a:rPr lang="de-DE" sz="1200" b="0" dirty="0"/>
              <a:t>Nachhaltigkeit in pflegerischen </a:t>
            </a:r>
            <a:r>
              <a:rPr lang="de-DE" sz="1200" b="0" dirty="0" err="1"/>
              <a:t>Mentoringgesprächen</a:t>
            </a:r>
            <a:r>
              <a:rPr lang="de-DE" sz="1200" b="0" dirty="0"/>
              <a:t> anleiten“</a:t>
            </a:r>
          </a:p>
          <a:p>
            <a:r>
              <a:rPr lang="de-DE" baseline="0" dirty="0"/>
              <a:t>Modul 4 „</a:t>
            </a:r>
            <a:r>
              <a:rPr lang="de-DE" dirty="0">
                <a:latin typeface="+mn-lt"/>
              </a:rPr>
              <a:t>Ressourcenschonendes pflegerisches Handeln anleiten“</a:t>
            </a:r>
          </a:p>
          <a:p>
            <a:r>
              <a:rPr lang="de-DE" baseline="0" dirty="0"/>
              <a:t>Modul 5 „</a:t>
            </a:r>
            <a:r>
              <a:rPr lang="de-DE" dirty="0"/>
              <a:t>Pflegerisches Handeln bei Hitze anleiten“</a:t>
            </a:r>
          </a:p>
          <a:p>
            <a:r>
              <a:rPr lang="de-DE" baseline="0" dirty="0"/>
              <a:t>Modul 6 „</a:t>
            </a:r>
            <a:r>
              <a:rPr lang="de-DE" b="0" dirty="0"/>
              <a:t>Pflegerisches Handeln bei klimabedingten Erkrankungen anleiten“</a:t>
            </a:r>
          </a:p>
          <a:p>
            <a:endParaRPr lang="de-DE" b="0" dirty="0"/>
          </a:p>
          <a:p>
            <a:r>
              <a:rPr lang="de-DE" b="0" dirty="0">
                <a:sym typeface="Wingdings" panose="05000000000000000000" pitchFamily="2" charset="2"/>
              </a:rPr>
              <a:t> Das Grundlagenmodul 1 soll</a:t>
            </a:r>
            <a:r>
              <a:rPr lang="de-DE" b="0" baseline="0" dirty="0">
                <a:sym typeface="Wingdings" panose="05000000000000000000" pitchFamily="2" charset="2"/>
              </a:rPr>
              <a:t> als Erstes durchlaufen werden, da es die Basis</a:t>
            </a:r>
            <a:r>
              <a:rPr lang="de-DE" b="0" dirty="0">
                <a:sym typeface="Wingdings" panose="05000000000000000000" pitchFamily="2" charset="2"/>
              </a:rPr>
              <a:t> für die Vertiefungsmodule 2-6</a:t>
            </a:r>
            <a:r>
              <a:rPr lang="de-DE" b="0" baseline="0" dirty="0">
                <a:sym typeface="Wingdings" panose="05000000000000000000" pitchFamily="2" charset="2"/>
              </a:rPr>
              <a:t> bildet.</a:t>
            </a: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551367AA-DC43-43C4-BC99-49169608304F}" type="slidenum">
              <a:rPr lang="de-DE" smtClean="0"/>
              <a:t>3</a:t>
            </a:fld>
            <a:endParaRPr lang="de-DE"/>
          </a:p>
        </p:txBody>
      </p:sp>
    </p:spTree>
    <p:extLst>
      <p:ext uri="{BB962C8B-B14F-4D97-AF65-F5344CB8AC3E}">
        <p14:creationId xmlns:p14="http://schemas.microsoft.com/office/powerpoint/2010/main" val="1000262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Klimakrise = Gesundheitskrise?</a:t>
            </a:r>
          </a:p>
          <a:p>
            <a:pPr marL="0" indent="0">
              <a:buFont typeface="Arial" panose="020B0604020202020204" pitchFamily="34" charset="0"/>
              <a:buNone/>
            </a:pPr>
            <a:r>
              <a:rPr lang="de-DE" b="1" dirty="0"/>
              <a:t>Frage</a:t>
            </a:r>
            <a:r>
              <a:rPr lang="de-DE" b="1" baseline="0" dirty="0"/>
              <a:t> in die Runde: „Wie ist ihre Einstellung zu dieser Aussage?“ </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aseline="0" dirty="0"/>
              <a:t>Mögliche Argumente:</a:t>
            </a:r>
          </a:p>
          <a:p>
            <a:pPr marL="171450" indent="-171450">
              <a:buFontTx/>
              <a:buChar char="-"/>
            </a:pPr>
            <a:r>
              <a:rPr lang="de-DE" baseline="0" dirty="0"/>
              <a:t>Hitzewellen/ erhöhte Jahresdurchschnittstemperaturen belastet die Gesundheit und den Organismus.</a:t>
            </a:r>
          </a:p>
          <a:p>
            <a:pPr marL="171450" indent="-171450">
              <a:buFontTx/>
              <a:buChar char="-"/>
            </a:pPr>
            <a:r>
              <a:rPr lang="de-DE" baseline="0" dirty="0"/>
              <a:t>Es kommt zu negativen Auswirkungen auf Verfügbarkeit von Nahrungsmitteln.</a:t>
            </a:r>
          </a:p>
          <a:p>
            <a:pPr marL="171450" indent="-171450">
              <a:buFontTx/>
              <a:buChar char="-"/>
            </a:pPr>
            <a:r>
              <a:rPr lang="de-DE" baseline="0" dirty="0"/>
              <a:t>Infektionskrankheiten nehmen zu und verbreiten sich globaler.</a:t>
            </a:r>
          </a:p>
          <a:p>
            <a:pPr marL="171450" indent="-171450">
              <a:buFontTx/>
              <a:buChar char="-"/>
            </a:pPr>
            <a:r>
              <a:rPr lang="de-DE" baseline="0" dirty="0"/>
              <a:t>Überschwemmungen/ Brände/ Starkregen bedrohen Menschen und deren Gesundheit, sorgen für Heimatverlust oder Existenzbedrohung.</a:t>
            </a:r>
          </a:p>
          <a:p>
            <a:pPr marL="171450" indent="-171450">
              <a:buFontTx/>
              <a:buChar char="-"/>
            </a:pPr>
            <a:r>
              <a:rPr lang="de-DE" baseline="0" dirty="0"/>
              <a:t>Atemwegserkrankungen nehmen durch mehr Pollen, längere Pollensaison, Feinstaub, Smog, usw. zu.</a:t>
            </a:r>
          </a:p>
          <a:p>
            <a:pPr marL="171450" indent="-171450">
              <a:buFontTx/>
              <a:buChar char="-"/>
            </a:pPr>
            <a:r>
              <a:rPr lang="de-DE" baseline="0" dirty="0"/>
              <a:t>In erwärmten Gewässern können sich Krankheitserreger besser vermehren, </a:t>
            </a:r>
            <a:r>
              <a:rPr lang="de-DE" baseline="0" dirty="0" err="1"/>
              <a:t>wasserbürtige</a:t>
            </a:r>
            <a:r>
              <a:rPr lang="de-DE" baseline="0" dirty="0"/>
              <a:t> Infektionen nehmen zu.</a:t>
            </a:r>
          </a:p>
          <a:p>
            <a:pPr marL="171450" indent="-171450">
              <a:buFontTx/>
              <a:buChar char="-"/>
            </a:pPr>
            <a:r>
              <a:rPr lang="de-DE" baseline="0" dirty="0"/>
              <a:t>UV-Strahlung sorgt für erhöhtes Haut- und Augenkrebsrisiko.</a:t>
            </a:r>
          </a:p>
          <a:p>
            <a:pPr marL="171450" indent="-171450">
              <a:buFontTx/>
              <a:buChar char="-"/>
            </a:pPr>
            <a:endParaRPr lang="de-DE" baseline="0" dirty="0"/>
          </a:p>
          <a:p>
            <a:pPr marL="0" indent="0">
              <a:buFontTx/>
              <a:buNone/>
            </a:pPr>
            <a:r>
              <a:rPr lang="de-DE" b="1" baseline="0" dirty="0"/>
              <a:t>Überleitung:</a:t>
            </a:r>
            <a:r>
              <a:rPr lang="de-DE" baseline="0" dirty="0"/>
              <a:t> Auch öffentliche, weltweite Organisationen und Institutionen haben sich mit dem Zusammenhang von Klimakrise und Gesundheit befasst. Was die Weltgesundheitsorganisation dazu sagt, sehen wir auf der nächsten Folie…</a:t>
            </a:r>
          </a:p>
        </p:txBody>
      </p:sp>
      <p:sp>
        <p:nvSpPr>
          <p:cNvPr id="4" name="Foliennummernplatzhalter 3"/>
          <p:cNvSpPr>
            <a:spLocks noGrp="1"/>
          </p:cNvSpPr>
          <p:nvPr>
            <p:ph type="sldNum" sz="quarter" idx="10"/>
          </p:nvPr>
        </p:nvSpPr>
        <p:spPr/>
        <p:txBody>
          <a:bodyPr/>
          <a:lstStyle/>
          <a:p>
            <a:fld id="{551367AA-DC43-43C4-BC99-49169608304F}" type="slidenum">
              <a:rPr lang="de-DE" smtClean="0"/>
              <a:t>21</a:t>
            </a:fld>
            <a:endParaRPr lang="de-DE"/>
          </a:p>
        </p:txBody>
      </p:sp>
    </p:spTree>
    <p:extLst>
      <p:ext uri="{BB962C8B-B14F-4D97-AF65-F5344CB8AC3E}">
        <p14:creationId xmlns:p14="http://schemas.microsoft.com/office/powerpoint/2010/main" val="1002767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Die Weltgesundheitsorganisation (World </a:t>
            </a:r>
            <a:r>
              <a:rPr lang="de-DE" dirty="0" err="1"/>
              <a:t>Health</a:t>
            </a:r>
            <a:r>
              <a:rPr lang="de-DE" dirty="0"/>
              <a:t> </a:t>
            </a:r>
            <a:r>
              <a:rPr lang="de-DE" dirty="0" err="1"/>
              <a:t>Organaziation</a:t>
            </a:r>
            <a:r>
              <a:rPr lang="de-DE" dirty="0"/>
              <a:t> [WHO], 2018a,</a:t>
            </a:r>
            <a:r>
              <a:rPr lang="de-DE" baseline="0" dirty="0"/>
              <a:t> </a:t>
            </a:r>
            <a:r>
              <a:rPr lang="de-DE" dirty="0"/>
              <a:t>2023) stellt den Klimawandel als grundlegende</a:t>
            </a:r>
            <a:r>
              <a:rPr lang="de-DE" baseline="0" dirty="0"/>
              <a:t> Bedrohung für die menschliche Gesundheit heraus und betont, dass er die größte Herausforderung des 21. Jahrhunderts darstellt!</a:t>
            </a:r>
            <a:endParaRPr lang="de-DE" dirty="0"/>
          </a:p>
          <a:p>
            <a:pPr marL="171450" indent="-171450">
              <a:buFont typeface="Arial" panose="020B0604020202020204" pitchFamily="34" charset="0"/>
              <a:buChar char="•"/>
            </a:pPr>
            <a:r>
              <a:rPr lang="de-DE" dirty="0"/>
              <a:t>Es</a:t>
            </a:r>
            <a:r>
              <a:rPr lang="de-DE" baseline="0" dirty="0"/>
              <a:t> kommt zunehmend zu h</a:t>
            </a:r>
            <a:r>
              <a:rPr lang="de-DE" dirty="0"/>
              <a:t>umanitären</a:t>
            </a:r>
            <a:r>
              <a:rPr lang="de-DE" baseline="0" dirty="0"/>
              <a:t> Notlagen durch Hitzewellen, Waldbrände, Überschwemmungen, tropische Sturme und Hurrikans.</a:t>
            </a:r>
          </a:p>
          <a:p>
            <a:pPr marL="171450" indent="-171450">
              <a:buFont typeface="Arial" panose="020B0604020202020204" pitchFamily="34" charset="0"/>
              <a:buChar char="•"/>
            </a:pPr>
            <a:r>
              <a:rPr lang="de-DE" baseline="0" dirty="0"/>
              <a:t>3,6 Milliarden Menschen leben in Gebieten, die stark anfällig für die Klimakrise sind.</a:t>
            </a:r>
          </a:p>
          <a:p>
            <a:pPr marL="171450" indent="-171450">
              <a:buFont typeface="Arial" panose="020B0604020202020204" pitchFamily="34" charset="0"/>
              <a:buChar char="•"/>
            </a:pPr>
            <a:r>
              <a:rPr lang="de-DE" baseline="0" dirty="0"/>
              <a:t>Zwischen 2030 und 2050 soll es jährlich etwa 250.000 zusätzliche Todesfälle durch Unterernährung (v. a. bei Kindern), Malaria, Diarrhoe und Hitzestress geben.</a:t>
            </a:r>
          </a:p>
          <a:p>
            <a:pPr marL="171450" indent="-171450">
              <a:buFont typeface="Arial" panose="020B0604020202020204" pitchFamily="34" charset="0"/>
              <a:buChar char="•"/>
            </a:pPr>
            <a:r>
              <a:rPr lang="de-DE" baseline="0" dirty="0"/>
              <a:t>Die Länder des globalen Südens sind am schlechtesten auf die Klimakrise vorbereitet.</a:t>
            </a:r>
          </a:p>
          <a:p>
            <a:pPr marL="171450" indent="-171450">
              <a:buFont typeface="Arial" panose="020B0604020202020204" pitchFamily="34" charset="0"/>
              <a:buChar char="•"/>
            </a:pPr>
            <a:r>
              <a:rPr lang="de-DE" baseline="0" dirty="0"/>
              <a:t>Eine Reduktion von Treibhausgasemissionen hat direkten Einfluss auf die Gesundheit (z. B. durch Verbesserung der Luftqualität).</a:t>
            </a:r>
          </a:p>
          <a:p>
            <a:pPr marL="0" indent="0">
              <a:buFont typeface="Arial" panose="020B0604020202020204" pitchFamily="34" charset="0"/>
              <a:buNone/>
            </a:pPr>
            <a:r>
              <a:rPr lang="de-DE" baseline="0" dirty="0"/>
              <a:t>(WHO 2023; WHO 2018a)</a:t>
            </a:r>
            <a:endParaRPr lang="de-DE" dirty="0"/>
          </a:p>
          <a:p>
            <a:endParaRPr lang="de-DE" b="1" dirty="0"/>
          </a:p>
          <a:p>
            <a:r>
              <a:rPr lang="de-DE" b="1" dirty="0"/>
              <a:t>Überleitung:</a:t>
            </a:r>
            <a:r>
              <a:rPr lang="de-DE" b="1" baseline="0" dirty="0"/>
              <a:t> </a:t>
            </a:r>
            <a:r>
              <a:rPr lang="de-DE" b="0" baseline="0" dirty="0"/>
              <a:t>Die menschliche Gesundheit ist maßgeblich durch die Klimakrise gefährdet. Im Weiteren sehen wir, welche</a:t>
            </a:r>
            <a:r>
              <a:rPr lang="de-DE" b="0" dirty="0"/>
              <a:t> konkreten und vielfältigen Auswirkungen die Klimakrise</a:t>
            </a:r>
            <a:r>
              <a:rPr lang="de-DE" b="0" baseline="0" dirty="0"/>
              <a:t> auf die menschliche Gesundheit hat…</a:t>
            </a:r>
            <a:endParaRPr lang="de-DE" b="0" dirty="0"/>
          </a:p>
          <a:p>
            <a:endParaRPr lang="de-DE" b="1" dirty="0"/>
          </a:p>
          <a:p>
            <a:endParaRPr lang="de-DE" b="1" dirty="0"/>
          </a:p>
          <a:p>
            <a:r>
              <a:rPr lang="de-DE" b="0" dirty="0"/>
              <a:t>Originalzitate: </a:t>
            </a:r>
          </a:p>
          <a:p>
            <a:r>
              <a:rPr lang="de-DE" sz="1200" b="0" dirty="0">
                <a:latin typeface="Calibri" panose="020F0502020204030204" pitchFamily="34" charset="0"/>
                <a:cs typeface="Calibri" panose="020F0502020204030204" pitchFamily="34" charset="0"/>
              </a:rPr>
              <a:t>„</a:t>
            </a:r>
            <a:r>
              <a:rPr lang="de-DE" sz="1200" b="0" dirty="0" err="1">
                <a:latin typeface="Calibri" panose="020F0502020204030204" pitchFamily="34" charset="0"/>
                <a:cs typeface="Calibri" panose="020F0502020204030204" pitchFamily="34" charset="0"/>
              </a:rPr>
              <a:t>Climate</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change</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presents</a:t>
            </a:r>
            <a:r>
              <a:rPr lang="de-DE" sz="1200" b="0" dirty="0">
                <a:latin typeface="Calibri" panose="020F0502020204030204" pitchFamily="34" charset="0"/>
                <a:cs typeface="Calibri" panose="020F0502020204030204" pitchFamily="34" charset="0"/>
              </a:rPr>
              <a:t> a fundamental </a:t>
            </a:r>
            <a:r>
              <a:rPr lang="de-DE" sz="1200" b="0" dirty="0" err="1">
                <a:latin typeface="Calibri" panose="020F0502020204030204" pitchFamily="34" charset="0"/>
                <a:cs typeface="Calibri" panose="020F0502020204030204" pitchFamily="34" charset="0"/>
              </a:rPr>
              <a:t>threat</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to</a:t>
            </a:r>
            <a:r>
              <a:rPr lang="de-DE" sz="1200" b="0" dirty="0">
                <a:latin typeface="Calibri" panose="020F0502020204030204" pitchFamily="34" charset="0"/>
                <a:cs typeface="Calibri" panose="020F0502020204030204" pitchFamily="34" charset="0"/>
              </a:rPr>
              <a:t> human </a:t>
            </a:r>
            <a:r>
              <a:rPr lang="de-DE" sz="1200" b="0" dirty="0" err="1">
                <a:latin typeface="Calibri" panose="020F0502020204030204" pitchFamily="34" charset="0"/>
                <a:cs typeface="Calibri" panose="020F0502020204030204" pitchFamily="34" charset="0"/>
              </a:rPr>
              <a:t>health</a:t>
            </a:r>
            <a:r>
              <a:rPr lang="de-DE" sz="1200" b="0" dirty="0">
                <a:latin typeface="Calibri" panose="020F0502020204030204" pitchFamily="34" charset="0"/>
                <a:cs typeface="Calibri" panose="020F0502020204030204" pitchFamily="34" charset="0"/>
              </a:rPr>
              <a:t>“ (WHO, 2023)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Calibri" panose="020F0502020204030204" pitchFamily="34" charset="0"/>
                <a:cs typeface="Calibri" panose="020F0502020204030204" pitchFamily="34" charset="0"/>
              </a:rPr>
              <a:t>„</a:t>
            </a:r>
            <a:r>
              <a:rPr lang="de-DE" sz="1200" b="0" dirty="0" err="1">
                <a:latin typeface="Calibri" panose="020F0502020204030204" pitchFamily="34" charset="0"/>
                <a:cs typeface="Calibri" panose="020F0502020204030204" pitchFamily="34" charset="0"/>
              </a:rPr>
              <a:t>Climate</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change</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is</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the</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greates</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challenge</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of</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the</a:t>
            </a:r>
            <a:r>
              <a:rPr lang="de-DE" sz="1200" b="0" dirty="0">
                <a:latin typeface="Calibri" panose="020F0502020204030204" pitchFamily="34" charset="0"/>
                <a:cs typeface="Calibri" panose="020F0502020204030204" pitchFamily="34" charset="0"/>
              </a:rPr>
              <a:t> 21st </a:t>
            </a:r>
            <a:r>
              <a:rPr lang="de-DE" sz="1200" b="0" dirty="0" err="1">
                <a:latin typeface="Calibri" panose="020F0502020204030204" pitchFamily="34" charset="0"/>
                <a:cs typeface="Calibri" panose="020F0502020204030204" pitchFamily="34" charset="0"/>
              </a:rPr>
              <a:t>century</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threatening</a:t>
            </a:r>
            <a:r>
              <a:rPr lang="de-DE" sz="1200" b="0" dirty="0">
                <a:latin typeface="Calibri" panose="020F0502020204030204" pitchFamily="34" charset="0"/>
                <a:cs typeface="Calibri" panose="020F0502020204030204" pitchFamily="34" charset="0"/>
              </a:rPr>
              <a:t> human </a:t>
            </a:r>
            <a:r>
              <a:rPr lang="de-DE" sz="1200" b="0" dirty="0" err="1">
                <a:latin typeface="Calibri" panose="020F0502020204030204" pitchFamily="34" charset="0"/>
                <a:cs typeface="Calibri" panose="020F0502020204030204" pitchFamily="34" charset="0"/>
              </a:rPr>
              <a:t>health</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and</a:t>
            </a:r>
            <a:r>
              <a:rPr lang="de-DE" sz="1200" b="0" dirty="0">
                <a:latin typeface="Calibri" panose="020F0502020204030204" pitchFamily="34" charset="0"/>
                <a:cs typeface="Calibri" panose="020F0502020204030204" pitchFamily="34" charset="0"/>
              </a:rPr>
              <a:t> </a:t>
            </a:r>
            <a:r>
              <a:rPr lang="de-DE" sz="1200" b="0" dirty="0" err="1">
                <a:latin typeface="Calibri" panose="020F0502020204030204" pitchFamily="34" charset="0"/>
                <a:cs typeface="Calibri" panose="020F0502020204030204" pitchFamily="34" charset="0"/>
              </a:rPr>
              <a:t>development</a:t>
            </a:r>
            <a:r>
              <a:rPr lang="de-DE" sz="1200" b="0" dirty="0">
                <a:latin typeface="Calibri" panose="020F0502020204030204" pitchFamily="34" charset="0"/>
                <a:cs typeface="Calibri" panose="020F0502020204030204" pitchFamily="34" charset="0"/>
              </a:rPr>
              <a:t>“ </a:t>
            </a:r>
            <a:r>
              <a:rPr lang="de-DE" sz="800" b="0" dirty="0">
                <a:latin typeface="Calibri" panose="020F0502020204030204" pitchFamily="34" charset="0"/>
                <a:cs typeface="Calibri" panose="020F0502020204030204" pitchFamily="34" charset="0"/>
              </a:rPr>
              <a:t>(WHO, 2018a).</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6586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Klimakrise</a:t>
            </a:r>
            <a:r>
              <a:rPr lang="de-DE" baseline="0" dirty="0"/>
              <a:t> kann eine Vielzahl von Auswirkungen auf die menschliche Gesundheit haben: </a:t>
            </a:r>
          </a:p>
          <a:p>
            <a:endParaRPr lang="de-DE" baseline="0" dirty="0"/>
          </a:p>
          <a:p>
            <a:r>
              <a:rPr lang="de-DE" b="1" baseline="0" dirty="0"/>
              <a:t>Bild 1: Tigermücke</a:t>
            </a:r>
          </a:p>
          <a:p>
            <a:pPr marL="171450" indent="-171450">
              <a:buFont typeface="Arial" panose="020B0604020202020204" pitchFamily="34" charset="0"/>
              <a:buChar char="•"/>
            </a:pPr>
            <a:r>
              <a:rPr lang="de-DE" baseline="0" dirty="0"/>
              <a:t>Die Tigermücke stammt ursprünglich aus den tropischen und subtropischen Regionen Südostasiens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Durch die Klimakrise steigen die Temperaturen in gemäßigten Zonen wie Deutschland </a:t>
            </a:r>
            <a:r>
              <a:rPr lang="de-DE" b="0" baseline="0" dirty="0"/>
              <a:t>(</a:t>
            </a:r>
            <a:r>
              <a:rPr lang="de-DE" b="0" baseline="0" dirty="0" err="1"/>
              <a:t>Luschkova</a:t>
            </a:r>
            <a:r>
              <a:rPr lang="de-DE" b="0" baseline="0" dirty="0"/>
              <a:t> und Traidl-Hoffmann, 2024, S. 8)</a:t>
            </a:r>
            <a:endParaRPr lang="de-D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Mildere Winter, heißere Sommer und zunehmende Regenfälle (stehendes Wasser) schaffen günstige Bedingungen für die Tigermücke </a:t>
            </a:r>
            <a:r>
              <a:rPr lang="de-DE" b="0" baseline="0" dirty="0"/>
              <a:t>(</a:t>
            </a:r>
            <a:r>
              <a:rPr lang="de-DE" b="0" baseline="0" dirty="0" err="1"/>
              <a:t>Luschkova</a:t>
            </a:r>
            <a:r>
              <a:rPr lang="de-DE" b="0" baseline="0" dirty="0"/>
              <a:t> und Traidl-Hoffmann, 2024, S. 8) </a:t>
            </a:r>
            <a:endParaRPr lang="de-D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Die Tigermücke kann Krankheiten wie Dengue, Zika oder Gelbfieber auf den Menschen übertragen </a:t>
            </a:r>
            <a:r>
              <a:rPr lang="de-DE" b="0" baseline="0" dirty="0"/>
              <a:t>(</a:t>
            </a:r>
            <a:r>
              <a:rPr lang="de-DE" b="0" baseline="0" dirty="0" err="1"/>
              <a:t>Luschkova</a:t>
            </a:r>
            <a:r>
              <a:rPr lang="de-DE" b="0" baseline="0" dirty="0"/>
              <a:t> und Traidl-Hoffmann, 2024, S. 8)</a:t>
            </a:r>
            <a:endParaRPr lang="de-DE" baseline="0" dirty="0"/>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Bild 2: </a:t>
            </a:r>
            <a:r>
              <a:rPr lang="de-DE" b="1" baseline="0" dirty="0" err="1"/>
              <a:t>Inhalator</a:t>
            </a:r>
            <a:endParaRPr lang="de-DE" b="1" dirty="0"/>
          </a:p>
          <a:p>
            <a:pPr marL="171450" indent="-171450">
              <a:buFont typeface="Arial" panose="020B0604020202020204" pitchFamily="34" charset="0"/>
              <a:buChar char="•"/>
            </a:pPr>
            <a:r>
              <a:rPr lang="de-DE" b="0" dirty="0"/>
              <a:t>Die Anzahl der Menschen mit Atemwegserkrankungen wie Asthma oder</a:t>
            </a:r>
            <a:r>
              <a:rPr lang="de-DE" b="0" baseline="0" dirty="0"/>
              <a:t> Heuschnupfen nehmen immer weiter zu</a:t>
            </a:r>
          </a:p>
          <a:p>
            <a:pPr marL="171450" indent="-171450">
              <a:buFont typeface="Arial" panose="020B0604020202020204" pitchFamily="34" charset="0"/>
              <a:buChar char="•"/>
            </a:pPr>
            <a:r>
              <a:rPr lang="de-DE" b="0" baseline="0" dirty="0"/>
              <a:t>Durch die Klimakrise verlängern sich die Vegetationsperioden -&gt; Pflanzen setzen länger Pollen frei -&gt; die Pollensaison beginnt früher und hält länger an (</a:t>
            </a:r>
            <a:r>
              <a:rPr lang="de-DE" b="0" baseline="0" dirty="0" err="1"/>
              <a:t>Luschkova</a:t>
            </a:r>
            <a:r>
              <a:rPr lang="de-DE" b="0" baseline="0" dirty="0"/>
              <a:t> und Traidl-Hoffmann, 2024, S. 6-7)</a:t>
            </a:r>
          </a:p>
          <a:p>
            <a:pPr marL="171450" indent="-171450">
              <a:buFont typeface="Arial" panose="020B0604020202020204" pitchFamily="34" charset="0"/>
              <a:buChar char="•"/>
            </a:pPr>
            <a:r>
              <a:rPr lang="de-DE" b="0" baseline="0" dirty="0"/>
              <a:t>Neue, allergieauslösende Pflanzen, wie z.B. Ambrosia, können sich in Regionen verbreiten, in denen sie früher nicht vorkamen (</a:t>
            </a:r>
            <a:r>
              <a:rPr lang="de-DE" b="0" baseline="0" dirty="0" err="1"/>
              <a:t>Luschkova</a:t>
            </a:r>
            <a:r>
              <a:rPr lang="de-DE" b="0" baseline="0" dirty="0"/>
              <a:t> und Traidl-Hoffmann, 2024, S. 7)</a:t>
            </a:r>
          </a:p>
          <a:p>
            <a:pPr marL="171450" indent="-171450">
              <a:buFont typeface="Arial" panose="020B0604020202020204" pitchFamily="34" charset="0"/>
              <a:buChar char="•"/>
            </a:pPr>
            <a:r>
              <a:rPr lang="de-DE" b="0" baseline="0" dirty="0"/>
              <a:t>Der Effekt der Pollen wird durch Trockenheit weiter verstärkt (</a:t>
            </a:r>
            <a:r>
              <a:rPr lang="de-DE" b="0" baseline="0" dirty="0" err="1"/>
              <a:t>Luschkova</a:t>
            </a:r>
            <a:r>
              <a:rPr lang="de-DE" b="0" baseline="0" dirty="0"/>
              <a:t> und Traidl-Hoffmann, 2024, S. 7)</a:t>
            </a:r>
          </a:p>
          <a:p>
            <a:pPr marL="171450" indent="-171450">
              <a:buFont typeface="Arial" panose="020B0604020202020204" pitchFamily="34" charset="0"/>
              <a:buChar char="•"/>
            </a:pPr>
            <a:r>
              <a:rPr lang="de-DE" b="0" baseline="0" dirty="0"/>
              <a:t>Betroffen können nicht nur Allergiker sein. Die Pollen können auch die Schleimhäute gesunder Menschen reizen (</a:t>
            </a:r>
            <a:r>
              <a:rPr lang="de-DE" b="0" baseline="0" dirty="0" err="1"/>
              <a:t>Luschkova</a:t>
            </a:r>
            <a:r>
              <a:rPr lang="de-DE" b="0" baseline="0" dirty="0"/>
              <a:t> und Traidl-Hoffmann, 2024, S. 7)</a:t>
            </a:r>
          </a:p>
          <a:p>
            <a:pPr marL="171450" indent="-171450">
              <a:buFont typeface="Arial" panose="020B0604020202020204" pitchFamily="34" charset="0"/>
              <a:buChar char="•"/>
            </a:pPr>
            <a:endParaRPr lang="de-DE" b="0" baseline="0" dirty="0"/>
          </a:p>
          <a:p>
            <a:pPr marL="0" indent="0">
              <a:buFont typeface="Arial" panose="020B0604020202020204" pitchFamily="34" charset="0"/>
              <a:buNone/>
            </a:pPr>
            <a:r>
              <a:rPr lang="de-DE" b="1" baseline="0" dirty="0"/>
              <a:t>Bild 3: Trockenheit</a:t>
            </a:r>
          </a:p>
          <a:p>
            <a:pPr marL="171450" indent="-171450">
              <a:buFont typeface="Arial" panose="020B0604020202020204" pitchFamily="34" charset="0"/>
              <a:buChar char="•"/>
            </a:pPr>
            <a:r>
              <a:rPr lang="de-DE" b="0" baseline="0" dirty="0"/>
              <a:t>Trockenheit sorgt u.a. für Ernteausfälle, in Mitteleuropa ist alle 20 Jahre mit extremen Dürren zu rechnen (Schumacher et al., 2022)</a:t>
            </a:r>
          </a:p>
          <a:p>
            <a:pPr marL="171450" indent="-171450">
              <a:buFont typeface="Arial" panose="020B0604020202020204" pitchFamily="34" charset="0"/>
              <a:buChar char="•"/>
            </a:pPr>
            <a:r>
              <a:rPr lang="de-DE" b="0" baseline="0" dirty="0"/>
              <a:t>Andere Extremwetterereignisse wie übermäßiger Regenfall sorgt für Überflutungen</a:t>
            </a:r>
          </a:p>
          <a:p>
            <a:pPr marL="171450" indent="-171450">
              <a:buFont typeface="Arial" panose="020B0604020202020204" pitchFamily="34" charset="0"/>
              <a:buChar char="•"/>
            </a:pPr>
            <a:r>
              <a:rPr lang="de-DE" b="0" baseline="0" dirty="0"/>
              <a:t>Ernteausfälle durch Extremwetter sind eine immer größere Herausforderung</a:t>
            </a:r>
          </a:p>
          <a:p>
            <a:pPr marL="0" indent="0">
              <a:buFont typeface="Arial" panose="020B0604020202020204" pitchFamily="34" charset="0"/>
              <a:buNone/>
            </a:pPr>
            <a:endParaRPr lang="de-DE" b="0" baseline="0" dirty="0"/>
          </a:p>
          <a:p>
            <a:pPr marL="0" indent="0">
              <a:buFont typeface="Arial" panose="020B0604020202020204" pitchFamily="34" charset="0"/>
              <a:buNone/>
            </a:pPr>
            <a:r>
              <a:rPr lang="de-DE" b="1" baseline="0" dirty="0"/>
              <a:t>Bild 4: Temperaturanzeige</a:t>
            </a:r>
          </a:p>
          <a:p>
            <a:pPr marL="171450" indent="-171450">
              <a:buFont typeface="Arial" panose="020B0604020202020204" pitchFamily="34" charset="0"/>
              <a:buChar char="•"/>
            </a:pPr>
            <a:r>
              <a:rPr lang="de-DE" b="0" baseline="0" dirty="0"/>
              <a:t>Zunehmende Hitzewellen in vielen Teilen die Welt, die immer häufiger und intensiver werden (EEA,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Die Klimakrise führt zu einer generellen Erhöhung der globalen Durchschnittstemperatur (EEA,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Hitzewellen Belasten vor allem vulnerable Menschen, wie ältere Menschen, Kinder und Menschen mit Vorerkrankungen (EEA, 2024, S. 21)</a:t>
            </a:r>
          </a:p>
          <a:p>
            <a:pPr marL="171450" indent="-171450">
              <a:buFont typeface="Arial" panose="020B0604020202020204" pitchFamily="34" charset="0"/>
              <a:buChar char="•"/>
            </a:pPr>
            <a:endParaRPr lang="de-DE" b="0" baseline="0" dirty="0"/>
          </a:p>
          <a:p>
            <a:pPr marL="0" indent="0">
              <a:buFont typeface="Arial" panose="020B0604020202020204" pitchFamily="34" charset="0"/>
              <a:buNone/>
            </a:pPr>
            <a:r>
              <a:rPr lang="de-DE" b="1" baseline="0" dirty="0"/>
              <a:t>Bild 5: Smog</a:t>
            </a:r>
          </a:p>
          <a:p>
            <a:pPr marL="171450" indent="-171450">
              <a:buFont typeface="Arial" panose="020B0604020202020204" pitchFamily="34" charset="0"/>
              <a:buChar char="•"/>
            </a:pPr>
            <a:r>
              <a:rPr lang="de-DE" b="0" baseline="0" dirty="0"/>
              <a:t>Zunehmende Luftverschmutzung, vor allem in urbanen Gebieten, durch Verkehr, Industrie, Kraftwerke usw. -&gt; Effekt wird durch lange Trockenperioden noch verstärkt</a:t>
            </a:r>
          </a:p>
          <a:p>
            <a:pPr marL="171450" indent="-171450">
              <a:buFont typeface="Arial" panose="020B0604020202020204" pitchFamily="34" charset="0"/>
              <a:buChar char="•"/>
            </a:pPr>
            <a:r>
              <a:rPr lang="de-DE" b="0" dirty="0"/>
              <a:t>Feinstaub und Schadstoffe dingen</a:t>
            </a:r>
            <a:r>
              <a:rPr lang="de-DE" b="0" baseline="0" dirty="0"/>
              <a:t> tief in die Atemwege ein und verursachen Atemwegserkrankungen, Herz-Kreislauf,-Probleme und verschlimmern Allergien</a:t>
            </a:r>
          </a:p>
          <a:p>
            <a:pPr marL="171450" indent="-171450">
              <a:buFont typeface="Arial" panose="020B0604020202020204" pitchFamily="34" charset="0"/>
              <a:buChar char="•"/>
            </a:pPr>
            <a:endParaRPr lang="de-DE" b="0" baseline="0" dirty="0"/>
          </a:p>
          <a:p>
            <a:pPr marL="0" indent="0">
              <a:buFont typeface="Arial" panose="020B0604020202020204" pitchFamily="34" charset="0"/>
              <a:buNone/>
            </a:pPr>
            <a:r>
              <a:rPr lang="de-DE" b="1" baseline="0" dirty="0"/>
              <a:t>Bild 6: Mentale Gesundheit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Die Klimakrise kann schwerwiegende Folgen auf die menschliche Psyche haben (</a:t>
            </a:r>
            <a:r>
              <a:rPr lang="de-DE" b="0" baseline="0" dirty="0" err="1"/>
              <a:t>Luschkova</a:t>
            </a:r>
            <a:r>
              <a:rPr lang="de-DE" b="0" baseline="0" dirty="0"/>
              <a:t> und Traidl-Hoffmann, 2024, S.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Z.B. können durch Hitze Konzentrationsstörungen, Kopfschmerzen, Müdigkeit, Schlafstörungen oder auch Störungen der Emotionsregulation (z.B. Reizbarkeit, Aggressivität) auftreten (</a:t>
            </a:r>
            <a:r>
              <a:rPr lang="de-DE" b="0" baseline="0" dirty="0" err="1"/>
              <a:t>Luschkova</a:t>
            </a:r>
            <a:r>
              <a:rPr lang="de-DE" b="0" baseline="0" dirty="0"/>
              <a:t> und Traidl-Hoffmann, 2024, S.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Durch Extremwetterereignisse (und den Verlust der Lebensgrundlage) kann es zu Traumata kommen (</a:t>
            </a:r>
            <a:r>
              <a:rPr lang="de-DE" b="0" baseline="0" dirty="0" err="1"/>
              <a:t>Luschkova</a:t>
            </a:r>
            <a:r>
              <a:rPr lang="de-DE" b="0" baseline="0" dirty="0"/>
              <a:t> und Traidl-Hoffmann, 2024, S. 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Naturkatastrophen, Flucht- und Migration und andere Ereignisse führen zu physischen und psychischen Extremsituationen wie z.B. Hunger und Kälte, Epidemien usw. (</a:t>
            </a:r>
            <a:r>
              <a:rPr lang="de-DE" b="0" baseline="0" dirty="0" err="1"/>
              <a:t>Luschkova</a:t>
            </a:r>
            <a:r>
              <a:rPr lang="de-DE" b="0" baseline="0" dirty="0"/>
              <a:t> und Traidl-Hoffmann, 2024, S. 9)</a:t>
            </a:r>
          </a:p>
          <a:p>
            <a:pPr marL="171450" indent="-171450">
              <a:buFont typeface="Arial" panose="020B0604020202020204" pitchFamily="34" charset="0"/>
              <a:buChar char="•"/>
            </a:pPr>
            <a:endParaRPr lang="de-DE" b="0" baseline="0" dirty="0"/>
          </a:p>
          <a:p>
            <a:pPr marL="0" indent="0">
              <a:buFont typeface="Arial" panose="020B0604020202020204" pitchFamily="34" charset="0"/>
              <a:buNone/>
            </a:pPr>
            <a:r>
              <a:rPr lang="de-DE" b="1" baseline="0" dirty="0"/>
              <a:t>Überleitung zur nächsten Folie: </a:t>
            </a:r>
          </a:p>
          <a:p>
            <a:pPr marL="171450" indent="-171450">
              <a:buFont typeface="Arial" panose="020B0604020202020204" pitchFamily="34" charset="0"/>
              <a:buChar char="•"/>
            </a:pPr>
            <a:r>
              <a:rPr lang="de-DE" b="0" baseline="0" dirty="0"/>
              <a:t>Die hier dargestellten Einflüsse stellen nur einen kleinen, aber ernstzunehmenden Teil des Einflusses der Klimakrise auf die menschliche Gesundheit dar. Als nächstes Betrachten wir weitere Effekte der Klimakrise…</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23</a:t>
            </a:fld>
            <a:endParaRPr lang="de-DE"/>
          </a:p>
        </p:txBody>
      </p:sp>
    </p:spTree>
    <p:extLst>
      <p:ext uri="{BB962C8B-B14F-4D97-AF65-F5344CB8AC3E}">
        <p14:creationId xmlns:p14="http://schemas.microsoft.com/office/powerpoint/2010/main" val="327028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Bewegte Pause,</a:t>
            </a:r>
            <a:r>
              <a:rPr lang="de-DE" baseline="0" dirty="0"/>
              <a:t> ca. 5-7 Min.</a:t>
            </a:r>
          </a:p>
          <a:p>
            <a:r>
              <a:rPr lang="de-DE" baseline="0" dirty="0"/>
              <a:t>Es können alle oder nur einzelne Übungen mit den Teilnehmenden durchgeführt werden. Natürlich können die Übungen auch beliebig erweitert werden.</a:t>
            </a:r>
          </a:p>
          <a:p>
            <a:endParaRPr lang="de-DE" baseline="0" dirty="0"/>
          </a:p>
          <a:p>
            <a:r>
              <a:rPr lang="de-DE" u="sng" baseline="0" dirty="0"/>
              <a:t>Übung 1 „Kopf drehen“:</a:t>
            </a:r>
          </a:p>
          <a:p>
            <a:r>
              <a:rPr lang="de-DE" baseline="0" dirty="0"/>
              <a:t>Aufrechte, gerade Sitzposition einnehmen, Kopf nach vorne ausrichten. Dann Kopf weit nach links und nach rechts drehen, 10 mal.</a:t>
            </a:r>
          </a:p>
          <a:p>
            <a:r>
              <a:rPr lang="de-DE" baseline="0" dirty="0"/>
              <a:t>Selbe Ausgangslage. Kopf nun abwechselnd nach vorne und nach hinten legen („übermäßig nicken“), 10 mal.</a:t>
            </a:r>
          </a:p>
          <a:p>
            <a:r>
              <a:rPr lang="de-DE" baseline="0" dirty="0"/>
              <a:t>Selbe Ausgangslage. </a:t>
            </a:r>
            <a:r>
              <a:rPr lang="de-DE" dirty="0"/>
              <a:t>Nun</a:t>
            </a:r>
            <a:r>
              <a:rPr lang="de-DE" baseline="0" dirty="0"/>
              <a:t> </a:t>
            </a:r>
            <a:r>
              <a:rPr lang="de-DE" dirty="0"/>
              <a:t>Kopf zwischen Schultern in einem Halbkreis bewegen. Kopf dadurch nach vorne senken und Nacken strecken. Anschließend </a:t>
            </a:r>
          </a:p>
          <a:p>
            <a:r>
              <a:rPr lang="de-DE" dirty="0"/>
              <a:t>Kopf in einem Halbkreis</a:t>
            </a:r>
            <a:r>
              <a:rPr lang="de-DE" baseline="0" dirty="0"/>
              <a:t> </a:t>
            </a:r>
            <a:r>
              <a:rPr lang="de-DE" dirty="0"/>
              <a:t>von der einen Schulter zur anderen bewegen,</a:t>
            </a:r>
            <a:r>
              <a:rPr lang="de-DE" baseline="0" dirty="0"/>
              <a:t> 10 mal.</a:t>
            </a:r>
          </a:p>
          <a:p>
            <a:endParaRPr lang="de-DE" baseline="0" dirty="0"/>
          </a:p>
          <a:p>
            <a:r>
              <a:rPr lang="de-DE" u="sng" baseline="0" dirty="0"/>
              <a:t>Übung 2 „Schulter kreisen“:</a:t>
            </a:r>
          </a:p>
          <a:p>
            <a:r>
              <a:rPr lang="de-DE" dirty="0"/>
              <a:t>Aufrecht auf Stuhl sitzen, Beine stabil auf Boden stellen, Arme herab hängen lassen. Nun</a:t>
            </a:r>
            <a:r>
              <a:rPr lang="de-DE" baseline="0" dirty="0"/>
              <a:t> die Schultern nach vorne  und nach hinten kreisen, je 4 mal, dann Wechsel. Auch im Stehen möglich.</a:t>
            </a:r>
          </a:p>
          <a:p>
            <a:endParaRPr lang="de-DE" baseline="0" dirty="0"/>
          </a:p>
          <a:p>
            <a:r>
              <a:rPr lang="de-DE" u="sng" baseline="0" dirty="0"/>
              <a:t>Übung 3 „8er Kreisen“:</a:t>
            </a:r>
          </a:p>
          <a:p>
            <a:r>
              <a:rPr lang="de-DE" u="none" baseline="0" dirty="0"/>
              <a:t>Aufrecht hin stellen. Gewicht auf das linke Bein verlagern, das leicht gebeugt wird. Mit dem rechten Bein wird nun eine 8 in die Luft gemalt. Nach vier Wiederholungen wird das Standbein gewechselt und die andere Seite malt die 8. Wichtig: Rücken gerade halten.</a:t>
            </a:r>
          </a:p>
          <a:p>
            <a:endParaRPr lang="de-DE" u="none" baseline="0" dirty="0"/>
          </a:p>
          <a:p>
            <a:r>
              <a:rPr lang="de-DE" u="none" baseline="0" dirty="0"/>
              <a:t>(Deutsches Institut für betriebliches Gesundheitsmanagement &amp; Gesundheitsentwicklung [</a:t>
            </a:r>
            <a:r>
              <a:rPr lang="de-DE" u="none" baseline="0" dirty="0" err="1"/>
              <a:t>DiBGM</a:t>
            </a:r>
            <a:r>
              <a:rPr lang="de-DE" u="none" baseline="0" dirty="0"/>
              <a:t>], o. J.)</a:t>
            </a:r>
          </a:p>
          <a:p>
            <a:endParaRPr lang="de-DE" u="none" baseline="0" dirty="0"/>
          </a:p>
          <a:p>
            <a:r>
              <a:rPr lang="de-DE" u="sng" baseline="0" dirty="0"/>
              <a:t>Übung 4 „ Augen entspannen“:</a:t>
            </a:r>
          </a:p>
          <a:p>
            <a:r>
              <a:rPr lang="de-DE" dirty="0"/>
              <a:t>Handflächen durch kräftiges aneinander reiben aufwärmen. Anaschließend die geschlossenen Augen abdecken, sie dabei nicht berühren.</a:t>
            </a:r>
            <a:r>
              <a:rPr lang="de-DE" baseline="0" dirty="0"/>
              <a:t> Tief durchatmen, Gedanken wandern lassen, entspannen. Ca. 1 Min. halten.</a:t>
            </a:r>
          </a:p>
          <a:p>
            <a:endParaRPr lang="de-DE" baseline="0" dirty="0"/>
          </a:p>
          <a:p>
            <a:r>
              <a:rPr lang="de-DE" u="sng" baseline="0" dirty="0"/>
              <a:t>Übung 5 „Allgemeines Entspannen“:</a:t>
            </a:r>
          </a:p>
          <a:p>
            <a:r>
              <a:rPr lang="de-DE" baseline="0" dirty="0"/>
              <a:t>Mund weit öffnen und „künstlich“ gähnen, wodurch auch oft natürliches Gähnen gefördert wird. Dabei Arme lang machen und strecken, Augen zusammenkneifen. Hierdurch wird der Körper entspannt, die Augenbefeuchtung wird angeregt, die Sauerstoffzufuhr steigt, Blutdruck und Herzschlag erhöhen sich und wir können wieder besser denken und sehen.</a:t>
            </a:r>
          </a:p>
          <a:p>
            <a:endParaRPr lang="de-DE" baseline="0" dirty="0"/>
          </a:p>
          <a:p>
            <a:r>
              <a:rPr lang="de-DE" baseline="0" dirty="0"/>
              <a:t>(VISTA Augenpraxen und Kliniken, o. J.)</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1316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25</a:t>
            </a:fld>
            <a:endParaRPr lang="de-DE"/>
          </a:p>
        </p:txBody>
      </p:sp>
    </p:spTree>
    <p:extLst>
      <p:ext uri="{BB962C8B-B14F-4D97-AF65-F5344CB8AC3E}">
        <p14:creationId xmlns:p14="http://schemas.microsoft.com/office/powerpoint/2010/main" val="3736153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Globale Emissionen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Global gesehen ist das Gesundheitssystem für ca. 4,4 % der Treibhausgasemissionen verantwortlich (</a:t>
            </a:r>
            <a:r>
              <a:rPr lang="de-DE" b="0" baseline="0" dirty="0"/>
              <a:t>z. B. durch Energieverbrauch bei der Patientenversorgung, Transporte, Lieferketten) </a:t>
            </a:r>
            <a:r>
              <a:rPr lang="de-DE" b="0" dirty="0"/>
              <a:t>(</a:t>
            </a:r>
            <a:r>
              <a:rPr lang="de-DE" b="0" dirty="0" err="1"/>
              <a:t>Karliner</a:t>
            </a:r>
            <a:r>
              <a:rPr lang="de-DE" b="0" dirty="0"/>
              <a:t> et al., 2019). </a:t>
            </a:r>
          </a:p>
          <a:p>
            <a:pPr marL="171450" indent="-171450">
              <a:buFont typeface="Arial" panose="020B0604020202020204" pitchFamily="34" charset="0"/>
              <a:buChar char="•"/>
            </a:pPr>
            <a:r>
              <a:rPr lang="de-DE" b="0" dirty="0"/>
              <a:t>Diese Zahl kann von Land zu Land stark</a:t>
            </a:r>
            <a:r>
              <a:rPr lang="de-DE" b="0" baseline="0" dirty="0"/>
              <a:t> variieren. In den USA sind es knapp 9 % für das Gesundheitswesen (The Lancet </a:t>
            </a:r>
            <a:r>
              <a:rPr lang="de-DE" b="0" baseline="0" dirty="0" err="1"/>
              <a:t>Raspiratory</a:t>
            </a:r>
            <a:r>
              <a:rPr lang="de-DE" b="0" baseline="0" dirty="0"/>
              <a:t> </a:t>
            </a:r>
            <a:r>
              <a:rPr lang="de-DE" b="0" baseline="0" dirty="0" err="1"/>
              <a:t>Medicine</a:t>
            </a:r>
            <a:r>
              <a:rPr lang="de-DE" b="0" baseline="0" dirty="0"/>
              <a:t>, 2023). </a:t>
            </a:r>
          </a:p>
          <a:p>
            <a:pPr marL="171450" indent="-171450">
              <a:buFont typeface="Arial" panose="020B0604020202020204" pitchFamily="34" charset="0"/>
              <a:buChar char="•"/>
            </a:pPr>
            <a:r>
              <a:rPr lang="de-DE" b="0" baseline="0" dirty="0"/>
              <a:t>Der Flugverkehr ist global gesehen für ca. 3,0 % der Emissionen verantwortlich </a:t>
            </a:r>
            <a:r>
              <a:rPr lang="de-DE" b="0" dirty="0"/>
              <a:t>(</a:t>
            </a:r>
            <a:r>
              <a:rPr lang="de-DE" b="0" dirty="0" err="1"/>
              <a:t>Karliner</a:t>
            </a:r>
            <a:r>
              <a:rPr lang="de-DE" b="0" dirty="0"/>
              <a:t> et al., 2019)</a:t>
            </a:r>
            <a:r>
              <a:rPr lang="de-DE" b="0" baseline="0" dirty="0"/>
              <a:t>.</a:t>
            </a:r>
          </a:p>
          <a:p>
            <a:pPr marL="171450" indent="-171450">
              <a:buFont typeface="Arial" panose="020B0604020202020204" pitchFamily="34" charset="0"/>
              <a:buChar char="•"/>
            </a:pPr>
            <a:endParaRPr lang="de-DE" b="0" baseline="0" dirty="0"/>
          </a:p>
          <a:p>
            <a:pPr marL="0" indent="0">
              <a:buFont typeface="Arial" panose="020B0604020202020204" pitchFamily="34" charset="0"/>
              <a:buNone/>
            </a:pPr>
            <a:r>
              <a:rPr lang="de-DE" b="1" baseline="0" dirty="0"/>
              <a:t>Emissionen in Deutschland</a:t>
            </a:r>
          </a:p>
          <a:p>
            <a:pPr marL="171450" indent="-171450">
              <a:buFont typeface="Arial" panose="020B0604020202020204" pitchFamily="34" charset="0"/>
              <a:buChar char="•"/>
            </a:pPr>
            <a:r>
              <a:rPr lang="de-DE" b="0" baseline="0" dirty="0"/>
              <a:t>In Deutschland ist das Gesundheitssystem für ca. 5,2 % der Emissionen verantwortlich,</a:t>
            </a:r>
          </a:p>
          <a:p>
            <a:pPr marL="171450" indent="-171450">
              <a:buFont typeface="Arial" panose="020B0604020202020204" pitchFamily="34" charset="0"/>
              <a:buChar char="•"/>
            </a:pPr>
            <a:r>
              <a:rPr lang="de-DE" b="0" baseline="0" dirty="0"/>
              <a:t>der Flugverkehr macht ca. 2,8 % der Emissionen aus.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dirty="0"/>
              <a:t>(</a:t>
            </a:r>
            <a:r>
              <a:rPr lang="de-DE" b="0" dirty="0" err="1"/>
              <a:t>Karliner</a:t>
            </a:r>
            <a:r>
              <a:rPr lang="de-DE" b="0" dirty="0"/>
              <a:t> et al., 2019)</a:t>
            </a:r>
            <a:endParaRPr lang="de-DE" b="0" baseline="0" dirty="0"/>
          </a:p>
          <a:p>
            <a:pPr marL="171450" indent="-171450">
              <a:buFont typeface="Arial" panose="020B0604020202020204" pitchFamily="34" charset="0"/>
              <a:buChar char="•"/>
            </a:pPr>
            <a:endParaRPr lang="de-DE" b="0" baseline="0" dirty="0"/>
          </a:p>
          <a:p>
            <a:pPr marL="0" indent="0">
              <a:buFont typeface="Arial" panose="020B0604020202020204" pitchFamily="34" charset="0"/>
              <a:buNone/>
            </a:pPr>
            <a:r>
              <a:rPr lang="de-DE" b="1" baseline="0" dirty="0"/>
              <a:t>Gesundheitssektor als 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Wäre der Gesundheitssektor ein Land, so wäre er der fünftgrößte Emittent der Welt (nach </a:t>
            </a:r>
            <a:r>
              <a:rPr lang="de-DE" dirty="0"/>
              <a:t>China, den USA, Indien und Russland),</a:t>
            </a:r>
            <a:endParaRPr lang="de-DE" b="0" baseline="0" dirty="0"/>
          </a:p>
          <a:p>
            <a:pPr marL="171450" indent="-171450">
              <a:buFont typeface="Arial" panose="020B0604020202020204" pitchFamily="34" charset="0"/>
              <a:buChar char="•"/>
            </a:pPr>
            <a:r>
              <a:rPr lang="de-DE" b="0" baseline="0" dirty="0"/>
              <a:t>d. h. er würde ca. 2 Milliarden Tonnen CO2 ausstoßen </a:t>
            </a:r>
            <a:r>
              <a:rPr lang="de-DE" b="0" baseline="0" dirty="0">
                <a:sym typeface="Wingdings" panose="05000000000000000000" pitchFamily="2" charset="2"/>
              </a:rPr>
              <a:t> Das entspricht ca. 514 Kohlekraftwerken, die nur für das Gesundheitssystem laufen.</a:t>
            </a:r>
          </a:p>
          <a:p>
            <a:pPr marL="0" indent="0">
              <a:buFont typeface="Arial" panose="020B0604020202020204" pitchFamily="34" charset="0"/>
              <a:buNone/>
            </a:pPr>
            <a:r>
              <a:rPr lang="de-DE" b="0" dirty="0"/>
              <a:t>(</a:t>
            </a:r>
            <a:r>
              <a:rPr lang="de-DE" b="0" dirty="0" err="1"/>
              <a:t>Karliner</a:t>
            </a:r>
            <a:r>
              <a:rPr lang="de-DE" b="0" dirty="0"/>
              <a:t> et al., 2019)</a:t>
            </a:r>
            <a:endParaRPr lang="de-DE" b="0" baseline="0" dirty="0">
              <a:sym typeface="Wingdings" panose="05000000000000000000" pitchFamily="2" charset="2"/>
            </a:endParaRPr>
          </a:p>
          <a:p>
            <a:pPr marL="1543050" lvl="3" indent="-171450">
              <a:buFont typeface="Arial" panose="020B0604020202020204" pitchFamily="34" charset="0"/>
              <a:buChar char="•"/>
            </a:pPr>
            <a:endParaRPr lang="de-DE" b="0" baseline="0" dirty="0">
              <a:sym typeface="Wingdings" panose="05000000000000000000" pitchFamily="2" charset="2"/>
            </a:endParaRPr>
          </a:p>
          <a:p>
            <a:pPr marL="0" indent="0">
              <a:buFont typeface="Arial" panose="020B0604020202020204" pitchFamily="34" charset="0"/>
              <a:buNone/>
            </a:pPr>
            <a:r>
              <a:rPr lang="de-DE" b="1" baseline="0" dirty="0">
                <a:sym typeface="Wingdings" panose="05000000000000000000" pitchFamily="2" charset="2"/>
              </a:rPr>
              <a:t>Überleitung: </a:t>
            </a:r>
            <a:r>
              <a:rPr lang="de-DE" b="0" baseline="0" dirty="0">
                <a:sym typeface="Wingdings" panose="05000000000000000000" pitchFamily="2" charset="2"/>
              </a:rPr>
              <a:t>Wir haben nun erfahren, dass das Gesundheitssystem, sowohl in Deutschland als auch global betrachtet, für eine signifikante Menge an Emissionen verantwortlich ist. Als nächsten betrachten wir das Abfallaufkommen im Gesundheitswesen…</a:t>
            </a:r>
            <a:endParaRPr lang="de-DE" b="0" baseline="0" dirty="0"/>
          </a:p>
          <a:p>
            <a:endParaRPr lang="de-DE" b="0" baseline="0" dirty="0"/>
          </a:p>
          <a:p>
            <a:endParaRPr lang="de-DE" b="1" dirty="0"/>
          </a:p>
          <a:p>
            <a:endParaRPr lang="de-DE" b="1" dirty="0"/>
          </a:p>
          <a:p>
            <a:endParaRPr lang="de-DE" b="1" dirty="0"/>
          </a:p>
          <a:p>
            <a:endParaRPr lang="de-DE" b="1" dirty="0"/>
          </a:p>
          <a:p>
            <a:endParaRPr lang="de-DE" b="1" dirty="0"/>
          </a:p>
          <a:p>
            <a:endParaRPr lang="de-DE" b="1"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1177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Patienten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Pro Patient*in fallen im</a:t>
            </a:r>
            <a:r>
              <a:rPr lang="de-DE" baseline="0" dirty="0"/>
              <a:t> Schnitt 6 kg Müll an (in DE) </a:t>
            </a:r>
            <a:r>
              <a:rPr lang="de-DE" sz="1200" b="0" dirty="0">
                <a:latin typeface="Calibri" panose="020F0502020204030204" pitchFamily="34" charset="0"/>
                <a:cs typeface="Calibri" panose="020F0502020204030204" pitchFamily="34" charset="0"/>
              </a:rPr>
              <a:t>(</a:t>
            </a:r>
            <a:r>
              <a:rPr lang="de-DE" sz="1200" dirty="0">
                <a:latin typeface="Calibri" panose="020F0502020204030204" pitchFamily="34" charset="0"/>
                <a:cs typeface="Calibri" panose="020F0502020204030204" pitchFamily="34" charset="0"/>
              </a:rPr>
              <a:t>Lenzen-Schulte, 2019).</a:t>
            </a:r>
            <a:r>
              <a:rPr lang="de-DE" sz="1200" b="1" dirty="0">
                <a:latin typeface="Calibri" panose="020F0502020204030204" pitchFamily="34" charset="0"/>
                <a:cs typeface="Calibri" panose="020F0502020204030204" pitchFamily="34" charset="0"/>
              </a:rPr>
              <a:t> </a:t>
            </a:r>
            <a:endParaRPr lang="de-DE" baseline="0" dirty="0"/>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Bürger*innen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 Durchschnittsbürger produziert ca. 1,7 kg Müll am</a:t>
            </a:r>
            <a:r>
              <a:rPr lang="de-DE" baseline="0" dirty="0"/>
              <a:t> Tag (in DE) </a:t>
            </a:r>
            <a:r>
              <a:rPr lang="de-DE" sz="1200" dirty="0">
                <a:latin typeface="Calibri" panose="020F0502020204030204" pitchFamily="34" charset="0"/>
                <a:cs typeface="Calibri" panose="020F0502020204030204" pitchFamily="34" charset="0"/>
              </a:rPr>
              <a:t>(</a:t>
            </a:r>
            <a:r>
              <a:rPr lang="de-DE" sz="1200" dirty="0" err="1">
                <a:latin typeface="Calibri" panose="020F0502020204030204" pitchFamily="34" charset="0"/>
                <a:cs typeface="Calibri" panose="020F0502020204030204" pitchFamily="34" charset="0"/>
              </a:rPr>
              <a:t>Eurostat</a:t>
            </a:r>
            <a:r>
              <a:rPr lang="de-DE" sz="1200" dirty="0">
                <a:latin typeface="Calibri" panose="020F0502020204030204" pitchFamily="34" charset="0"/>
                <a:cs typeface="Calibri" panose="020F0502020204030204" pitchFamily="34" charset="0"/>
              </a:rPr>
              <a:t>, 2025).</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Abfall in 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Insgesamt werden an Krankenhäusern in Deutschland 4,6 Millionen Tonnen Müll pro Jahr produziert </a:t>
            </a:r>
            <a:r>
              <a:rPr lang="de-DE" sz="1200" dirty="0">
                <a:latin typeface="Calibri" panose="020F0502020204030204" pitchFamily="34" charset="0"/>
                <a:cs typeface="Calibri" panose="020F0502020204030204" pitchFamily="34" charset="0"/>
              </a:rPr>
              <a:t>(Abfall</a:t>
            </a:r>
            <a:r>
              <a:rPr lang="de-DE" sz="1200" baseline="0" dirty="0">
                <a:latin typeface="Calibri" panose="020F0502020204030204" pitchFamily="34" charset="0"/>
                <a:cs typeface="Calibri" panose="020F0502020204030204" pitchFamily="34" charset="0"/>
              </a:rPr>
              <a:t>manager Medizin</a:t>
            </a:r>
            <a:r>
              <a:rPr lang="de-DE" sz="1200" dirty="0">
                <a:latin typeface="Calibri" panose="020F0502020204030204" pitchFamily="34" charset="0"/>
                <a:cs typeface="Calibri" panose="020F0502020204030204" pitchFamily="34" charset="0"/>
              </a:rPr>
              <a:t>, 2018).</a:t>
            </a:r>
            <a:endParaRPr lang="de-D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Laut WHO sind 85 % der Abfälle nicht infektiös und könnten grundsätzlich recycelt werden (WHO, 2024)</a:t>
            </a:r>
            <a:r>
              <a:rPr lang="de-DE"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u="none" baseline="0" dirty="0"/>
              <a:t>Ggf. Frage in die Runde: W</a:t>
            </a:r>
            <a:r>
              <a:rPr lang="de-DE" b="1" baseline="0" dirty="0"/>
              <a:t>ie sieht es bei Ihnen in der Einrichtung mit Mülltrennung aus? Gibt es „Müllbeauftragte“?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Überleitung: </a:t>
            </a:r>
            <a:r>
              <a:rPr lang="de-DE" baseline="0" dirty="0"/>
              <a:t>Wie zu sehen ist, produziert das Gesundheitswesen in Deutschland sehr viel Müll. Krankenhäuser sind in Deutschland der fünftgrößte Müllproduzent überhaupt (Augustin, 2023). Es ist essentiell, dass wir mit unseren Ressourcen gewissenhaft und nachhaltig umgehen. Als nächstes betrachten wir den Ressourcenverbrauch im allgemeinen…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0142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Leider wird mit unseren Ressourcen nicht verantwortungsvoll genug umgegangen</a:t>
            </a:r>
            <a:r>
              <a:rPr lang="de-D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Bei unserem derzeitigen globalen Verbrauch von Ressourcen würden wir eigentlich über 1 ¾ Erden benötigen (Stand: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Der Earth-</a:t>
            </a:r>
            <a:r>
              <a:rPr lang="de-DE" baseline="0" dirty="0" err="1"/>
              <a:t>Overshoot</a:t>
            </a:r>
            <a:r>
              <a:rPr lang="de-DE" baseline="0" dirty="0"/>
              <a:t>-Day (EOD) beschreibt den Tag, an dem die Menschheit die Ressourcen für das jeweilige Jahr aufgebraucht hat. In Deutschland war dies 2025 der 3. Mai., global gesehen der 24. Juli. (GFN, o. J.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Der Earth-</a:t>
            </a:r>
            <a:r>
              <a:rPr lang="de-DE" baseline="0" dirty="0" err="1"/>
              <a:t>Overshoot</a:t>
            </a:r>
            <a:r>
              <a:rPr lang="de-DE" baseline="0" dirty="0"/>
              <a:t>-Day wird seit 1961 von der Non-Profit Organisation Global </a:t>
            </a:r>
            <a:r>
              <a:rPr lang="de-DE" baseline="0" dirty="0" err="1"/>
              <a:t>Footprint</a:t>
            </a:r>
            <a:r>
              <a:rPr lang="de-DE" baseline="0" dirty="0"/>
              <a:t> Network (GFN) berechnet. Über die Jahrzehnte ist dieser Tag immer früher im Jahr eingetreten. 1970 lag er noch im Dezember. D. h., wir leben und wirtschaften eindeutig über unsere Verhältnisse bzw. über dem, was unsere Erde verkraften kann. (GFN, o. J.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Überleitung: </a:t>
            </a:r>
            <a:r>
              <a:rPr lang="de-DE" b="0" baseline="0" dirty="0"/>
              <a:t>Kommen wir vom großen Ganzen zur praktischen Pflege und zur Rolle, die den Pflegenden zukommt…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6787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baseline="0" dirty="0"/>
              <a:t>Hierzu schauen wir uns den 2. Teil des Szenarios an…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0560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a:t>
            </a:r>
            <a:r>
              <a:rPr lang="de-DE" baseline="0" dirty="0"/>
              <a:t> zum 2. Teil des Szenarios.</a:t>
            </a:r>
          </a:p>
          <a:p>
            <a:endParaRPr lang="de-DE" dirty="0"/>
          </a:p>
          <a:p>
            <a:pPr marL="0" indent="0">
              <a:buFont typeface="Arial" panose="020B0604020202020204" pitchFamily="34" charset="0"/>
              <a:buNone/>
            </a:pPr>
            <a:r>
              <a:rPr lang="de-DE" dirty="0"/>
              <a:t>Im Video wird nochmal</a:t>
            </a:r>
            <a:r>
              <a:rPr lang="de-DE" baseline="0" dirty="0"/>
              <a:t> deutlich, dass </a:t>
            </a:r>
            <a:r>
              <a:rPr lang="de-DE" dirty="0"/>
              <a:t>Menschen </a:t>
            </a:r>
            <a:r>
              <a:rPr lang="de-DE" baseline="0" dirty="0"/>
              <a:t>aufgrund der Auswirkungen der Klimakrise erkranken und ausgehend davon medizinisch-pflegerische Unterstützung benötigen.</a:t>
            </a:r>
          </a:p>
          <a:p>
            <a:pPr marL="0" indent="0">
              <a:buFont typeface="Arial" panose="020B0604020202020204" pitchFamily="34" charset="0"/>
              <a:buNone/>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Video 2: </a:t>
            </a:r>
            <a:r>
              <a:rPr lang="de-DE" sz="1200" u="sng" dirty="0">
                <a:hlinkClick r:id="rId3">
                  <a:extLst>
                    <a:ext uri="{A12FA001-AC4F-418D-AE19-62706E023703}">
                      <ahyp:hlinkClr xmlns:ahyp="http://schemas.microsoft.com/office/drawing/2018/hyperlinkcolor" val="tx"/>
                    </a:ext>
                  </a:extLst>
                </a:hlinkClick>
              </a:rPr>
              <a:t>https://av.tib.eu/media/72145</a:t>
            </a:r>
            <a:endParaRPr lang="de-DE" sz="1200" dirty="0"/>
          </a:p>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30</a:t>
            </a:fld>
            <a:endParaRPr lang="de-DE"/>
          </a:p>
        </p:txBody>
      </p:sp>
    </p:spTree>
    <p:extLst>
      <p:ext uri="{BB962C8B-B14F-4D97-AF65-F5344CB8AC3E}">
        <p14:creationId xmlns:p14="http://schemas.microsoft.com/office/powerpoint/2010/main" val="105432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Lernziele:</a:t>
            </a:r>
          </a:p>
          <a:p>
            <a:endParaRPr lang="de-DE" baseline="0" dirty="0"/>
          </a:p>
          <a:p>
            <a:pPr marL="171450" indent="-171450">
              <a:buFont typeface="Arial" panose="020B0604020202020204" pitchFamily="34" charset="0"/>
              <a:buChar char="•"/>
            </a:pPr>
            <a:r>
              <a:rPr lang="de-DE" sz="1200" dirty="0"/>
              <a:t>Sie verstehen die Einflüsse des Menschen auf unser Erdsystem und die dadurch entstandene ökologische Krise. Sie erkennen, wie sich die globalen Veränderungen auf die Gesundheit und die Pflege auswirken und sind dazu in der Lage, diese Zusammenhänge in Ihre Praxisanleitung zu integrieren und an Auszubildende weiterzugeben.</a:t>
            </a:r>
          </a:p>
          <a:p>
            <a:pPr marL="171450" lvl="0" indent="-171450">
              <a:buFont typeface="Arial" panose="020B0604020202020204" pitchFamily="34" charset="0"/>
              <a:buChar char="•"/>
            </a:pPr>
            <a:r>
              <a:rPr lang="de-DE" sz="1200" dirty="0"/>
              <a:t>Sie sind dazu in der Lage, die übergeordneten Zusammenhänge zwischen Klimakrise, Gesundheit und Pflege zu verstehen und gemeinsam nachhaltige Lösungen für die Praxisanleitung zu erarbeiten.</a:t>
            </a:r>
          </a:p>
          <a:p>
            <a:pPr marL="171450" lvl="0" indent="-171450">
              <a:buFont typeface="Arial" panose="020B0604020202020204" pitchFamily="34" charset="0"/>
              <a:buChar char="•"/>
            </a:pPr>
            <a:r>
              <a:rPr lang="de-DE" sz="1200" dirty="0"/>
              <a:t>Sie setzen sich mit Ihrer Verantwortung und Ihren beruflichen Werten auseinander und entwickeln ein Bewusstsein dafür, welche Rolle die Pflege im Umgang mit der Klimakrise einnimmt.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9685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Plenumsfrage:</a:t>
            </a:r>
            <a:r>
              <a:rPr lang="de-DE" b="1" baseline="0" dirty="0"/>
              <a:t> </a:t>
            </a:r>
            <a:r>
              <a:rPr lang="de-DE" b="1" dirty="0"/>
              <a:t>Was hat das Szenario</a:t>
            </a:r>
            <a:r>
              <a:rPr lang="de-DE" b="1" baseline="0" dirty="0"/>
              <a:t> mit der Pflege zu tun bzw. was bedeutet das für die Pflege?</a:t>
            </a:r>
            <a:endParaRPr lang="de-DE" b="1" dirty="0"/>
          </a:p>
          <a:p>
            <a:endParaRPr lang="de-DE" dirty="0"/>
          </a:p>
          <a:p>
            <a:r>
              <a:rPr lang="de-DE" dirty="0"/>
              <a:t>Mögliche Antworten:</a:t>
            </a:r>
          </a:p>
          <a:p>
            <a:pPr marL="171450" indent="-171450">
              <a:buFont typeface="Symbol" panose="05050102010706020507" pitchFamily="18" charset="2"/>
              <a:buChar char="-"/>
            </a:pPr>
            <a:r>
              <a:rPr lang="de-DE" dirty="0"/>
              <a:t>Es wird deutlich, dass die gesundheitlichen Auswirkungen der Klimakrise auch</a:t>
            </a:r>
            <a:r>
              <a:rPr lang="de-DE" baseline="0" dirty="0"/>
              <a:t> die Pflege betreffen.</a:t>
            </a:r>
            <a:endParaRPr lang="de-DE" dirty="0"/>
          </a:p>
          <a:p>
            <a:pPr marL="171450" indent="-171450">
              <a:buFont typeface="Symbol" panose="05050102010706020507" pitchFamily="18" charset="2"/>
              <a:buChar char="-"/>
            </a:pPr>
            <a:r>
              <a:rPr lang="de-DE" baseline="0" dirty="0"/>
              <a:t>Seitens der Pflege wird mehr m</a:t>
            </a:r>
            <a:r>
              <a:rPr lang="de-DE" dirty="0"/>
              <a:t>entale</a:t>
            </a:r>
            <a:r>
              <a:rPr lang="de-DE" baseline="0" dirty="0"/>
              <a:t> </a:t>
            </a:r>
            <a:r>
              <a:rPr lang="de-DE" dirty="0"/>
              <a:t>Unterstützung notwendig, auch für Angehörige.</a:t>
            </a:r>
            <a:endParaRPr lang="de-DE" baseline="0" dirty="0"/>
          </a:p>
          <a:p>
            <a:pPr marL="171450" indent="-171450">
              <a:buFont typeface="Symbol" panose="05050102010706020507" pitchFamily="18" charset="2"/>
              <a:buChar char="-"/>
            </a:pPr>
            <a:r>
              <a:rPr lang="de-DE" baseline="0" dirty="0"/>
              <a:t>Es kommt zu mehr Unterstützungsbedarf  durch Schnittstellenmanagement oder logistischer Unterstützung bei zwei Krankenhäusern.</a:t>
            </a:r>
          </a:p>
          <a:p>
            <a:pPr marL="171450" indent="-171450">
              <a:buFont typeface="Symbol" panose="05050102010706020507" pitchFamily="18" charset="2"/>
              <a:buChar char="-"/>
            </a:pPr>
            <a:r>
              <a:rPr lang="de-DE" dirty="0"/>
              <a:t>Auf die Pflege kommt</a:t>
            </a:r>
            <a:r>
              <a:rPr lang="de-DE" baseline="0" dirty="0"/>
              <a:t> in Zukunft mehr Krisenversorgung zu, in der die medizinische/ pflegerische Grundversorgung mehr in den Vordergrund rückt, auch in Ausnahmesituationen (mehr Logistik, mehr Notfallmanagement, mehr psychosoziale Betreuung, mehr Flexibilität durch Abrücken in Notfallgebiete, usw.).</a:t>
            </a:r>
          </a:p>
          <a:p>
            <a:pPr marL="171450" indent="-171450">
              <a:buFont typeface="Symbol" panose="05050102010706020507" pitchFamily="18" charset="2"/>
              <a:buChar char="-"/>
            </a:pPr>
            <a:endParaRPr lang="de-DE" baseline="0" dirty="0"/>
          </a:p>
          <a:p>
            <a:pPr marL="0" indent="0">
              <a:buFont typeface="Symbol" panose="05050102010706020507" pitchFamily="18" charset="2"/>
              <a:buNone/>
            </a:pPr>
            <a:r>
              <a:rPr lang="de-DE" b="1" baseline="0" dirty="0"/>
              <a:t>Überleitung:</a:t>
            </a:r>
            <a:r>
              <a:rPr lang="de-DE" b="0" baseline="0" dirty="0"/>
              <a:t> Letztlich ist zentraler Bestandteil in der Diskussion um die Klimakrise der Fortbestand unserer natürlichen Umwelt und der Menschheit. Im Folgenden wollen wir uns den Begriff „Nachhaltigkeit“ etwas genauer anschauen…</a:t>
            </a:r>
            <a:endParaRPr lang="de-DE" b="1" baseline="0" dirty="0"/>
          </a:p>
          <a:p>
            <a:pPr marL="0" indent="0">
              <a:buFont typeface="Symbol" panose="05050102010706020507" pitchFamily="18" charset="2"/>
              <a:buNone/>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038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Das Bundesministerium für wirtschaftliche Zusammenarbeit und Entwicklung definiert Nachhaltigkeit wie folgt: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„Nachhaltigkeit oder nachhaltige Entwicklung bedeutet, die Bedürfnisse der Gegenwart so zu befriedigen, dass die Möglichkeiten zukünftiger Generationen nicht eingeschränkt werden.“ (</a:t>
            </a:r>
            <a:r>
              <a:rPr lang="de-DE" dirty="0"/>
              <a:t>Bundesministerium für wirtschaftliche Zusammenarbeit und Entwicklung [</a:t>
            </a:r>
            <a:r>
              <a:rPr lang="de-DE"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BMZ], o. J.)</a:t>
            </a:r>
            <a:endParaRPr lang="de-DE" dirty="0"/>
          </a:p>
          <a:p>
            <a:endParaRPr lang="de-DE" dirty="0"/>
          </a:p>
          <a:p>
            <a:r>
              <a:rPr lang="de-DE" dirty="0"/>
              <a:t>In diesem Zusammenhang wird auch von Planetary Health gesprochen.</a:t>
            </a:r>
          </a:p>
          <a:p>
            <a:r>
              <a:rPr lang="de-DE" dirty="0"/>
              <a:t>„Planetary Health ist ein neues Gesundheitskonzept, welches sich angesichts der zunehmenden Zerstörung der Ökosysteme durch den Menschen mit dem Zusammenhang zwischen der Gesundheit des Menschen und der Gesundheit des Planeten befasst.[…]</a:t>
            </a:r>
          </a:p>
          <a:p>
            <a:br>
              <a:rPr lang="de-DE" dirty="0"/>
            </a:br>
            <a:r>
              <a:rPr lang="de-DE" dirty="0"/>
              <a:t>Im wissenschaftlichen Konzept Planetary Health (planetare Gesundheit) wird dargelegt, wie die Gesundheit der Menschen von der Gesundheit der Ökosysteme abhängt. Es basiert auf der Erkenntnis, dass es keine gesunden Menschen ohne eine gesunde Erde geben kann. Das Konzept nimmt eine globale Perspektive ein und erläutert die oftmals komplexen Zusammenhänge zwischen der menschlichen Gesundheit und dem Zustand der natürlichen Umwelt unseres Planeten.</a:t>
            </a:r>
          </a:p>
          <a:p>
            <a:endParaRPr lang="de-DE" dirty="0"/>
          </a:p>
          <a:p>
            <a:r>
              <a:rPr lang="de-DE" dirty="0"/>
              <a:t>Planetary Health versteht sich als ein neues, umfassendes Gesundheitskonzept, welches sich mit den Beziehungen zwischen der menschlichen Gesundheit auf der einen sowie den politischen, ökonomischen, sozialen und ökologischen Systemen unseres Planeten auf der anderen Seite beschäftigt (Eichinger,</a:t>
            </a:r>
            <a:r>
              <a:rPr lang="de-DE" baseline="0" dirty="0"/>
              <a:t> </a:t>
            </a:r>
            <a:r>
              <a:rPr lang="de-DE" dirty="0"/>
              <a:t>2020)“ (Büker, 2023)</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5781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sind</a:t>
            </a:r>
            <a:r>
              <a:rPr lang="de-DE" baseline="0" dirty="0"/>
              <a:t> die drei Dimensionen bzw. Säulen der Nachhaltigkeit:</a:t>
            </a:r>
          </a:p>
          <a:p>
            <a:endParaRPr lang="de-DE" baseline="0" dirty="0"/>
          </a:p>
          <a:p>
            <a:r>
              <a:rPr lang="de-DE" b="1" baseline="0" dirty="0"/>
              <a:t>Ökologisch</a:t>
            </a:r>
          </a:p>
          <a:p>
            <a:pPr marL="171450" indent="-171450">
              <a:buFont typeface="Arial" panose="020B0604020202020204" pitchFamily="34" charset="0"/>
              <a:buChar char="•"/>
            </a:pPr>
            <a:r>
              <a:rPr lang="de-DE" dirty="0"/>
              <a:t>Diese Säule bezieht sich auf den Schutz und die Erhaltung der natürlichen Umwelt. Ziel ist es, sicherzustellen, dass die Nutzung von Ressourcen wie Wasser, Boden, Luft und Energie so erfolgt, dass sie für zukünftige Generationen erhalten bleiben.</a:t>
            </a:r>
            <a:endParaRPr lang="de-DE" baseline="0" dirty="0"/>
          </a:p>
          <a:p>
            <a:endParaRPr lang="de-DE" baseline="0" dirty="0"/>
          </a:p>
          <a:p>
            <a:r>
              <a:rPr lang="de-DE" b="1" baseline="0" dirty="0"/>
              <a:t>Ökonomisch</a:t>
            </a:r>
          </a:p>
          <a:p>
            <a:pPr marL="171450" indent="-171450">
              <a:buFont typeface="Arial" panose="020B0604020202020204" pitchFamily="34" charset="0"/>
              <a:buChar char="•"/>
            </a:pPr>
            <a:r>
              <a:rPr lang="de-DE" dirty="0"/>
              <a:t>Diese Säule bezieht sich auf die Schaffung eines stabilen, langfristig tragfähigen Wirtschaftssystems. Hierbei geht es darum, Wohlstand zu fördern, Arbeitsplätze zu schaffen und wirtschaftliche Entwicklung zu ermöglichen, ohne dabei die natürlichen Ressourcen zu erschöpfen oder die Gesellschaft zu belasten.</a:t>
            </a:r>
            <a:endParaRPr lang="de-DE" baseline="0" dirty="0"/>
          </a:p>
          <a:p>
            <a:endParaRPr lang="de-DE" baseline="0" dirty="0"/>
          </a:p>
          <a:p>
            <a:r>
              <a:rPr lang="de-DE" b="1" baseline="0" dirty="0"/>
              <a:t>Sozial</a:t>
            </a:r>
          </a:p>
          <a:p>
            <a:pPr marL="171450" indent="-171450">
              <a:buFont typeface="Arial" panose="020B0604020202020204" pitchFamily="34" charset="0"/>
              <a:buChar char="•"/>
            </a:pPr>
            <a:r>
              <a:rPr lang="de-DE" dirty="0"/>
              <a:t>Diese Säule bezieht sich auf den Erhalt und die Verbesserung der Lebensqualität für alle Menschen. Ziel ist es, soziale Gerechtigkeit, Chancengleichheit, Zugang zu Bildung und Gesundheitsversorgung sowie das Wohlergehen der Gemeinschaft sicherzustellen.</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dirty="0"/>
              <a:t>(goClimate.de, 2025)</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1308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u="none" dirty="0"/>
              <a:t>Vertiefende</a:t>
            </a:r>
            <a:r>
              <a:rPr lang="de-DE" b="1" u="none" baseline="0" dirty="0"/>
              <a:t> Inhalte</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Auch der International Council </a:t>
            </a:r>
            <a:r>
              <a:rPr lang="de-DE" sz="1200" b="0" i="0" u="none" strike="noStrike" kern="1200" baseline="0" dirty="0" err="1">
                <a:solidFill>
                  <a:schemeClr val="tx1"/>
                </a:solidFill>
                <a:latin typeface="+mn-lt"/>
                <a:ea typeface="+mn-ea"/>
                <a:cs typeface="+mn-cs"/>
              </a:rPr>
              <a:t>of</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Nurses</a:t>
            </a:r>
            <a:r>
              <a:rPr lang="de-DE" sz="1200" b="0" i="0" u="none" strike="noStrike" kern="1200" baseline="0" dirty="0">
                <a:solidFill>
                  <a:schemeClr val="tx1"/>
                </a:solidFill>
                <a:latin typeface="+mn-lt"/>
                <a:ea typeface="+mn-ea"/>
                <a:cs typeface="+mn-cs"/>
              </a:rPr>
              <a:t> (ICN) stellt in einem Positionspapier die Verantwortung der Pflegefachpersonen gegenüber unserer Umwelt heraus: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Calibri" panose="020F0502020204030204" pitchFamily="34" charset="0"/>
                <a:cs typeface="Calibri" panose="020F0502020204030204" pitchFamily="34" charset="0"/>
              </a:rPr>
              <a:t>„Pflegefachpersonen tragen eine gemeinsame Verantwortung für die Erhaltung und den Schutz der natürlichen Umwelt vor Ausbeutung, Verschmutzung, Beeinträchtigung und Zerstörung.“(Eigene Übersetzung) </a:t>
            </a:r>
            <a:r>
              <a:rPr lang="de-DE" sz="1100" dirty="0">
                <a:solidFill>
                  <a:schemeClr val="tx1"/>
                </a:solidFill>
                <a:latin typeface="Calibri" panose="020F0502020204030204" pitchFamily="34" charset="0"/>
                <a:cs typeface="Calibri" panose="020F0502020204030204" pitchFamily="34" charset="0"/>
              </a:rPr>
              <a:t>(ICN, 2024, S. 4) </a:t>
            </a:r>
            <a:endParaRPr lang="de-DE" sz="8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Calibri" panose="020F0502020204030204" pitchFamily="34" charset="0"/>
                <a:cs typeface="Calibri" panose="020F0502020204030204" pitchFamily="34" charset="0"/>
              </a:rPr>
              <a:t>„Gesteigerte und beschleunigte Klimaschutzmaßnahmen durch Pflegefachpersonen, einschließlich der Förderung von Strategien, Politiken und Programmen zur Minderung und Anpassung an den Klimawandel, sind entscheidend für die Zukunft der Gesundheit der Menschen und des Planeten.“ (Eigene Übersetzung) (ICN, 2024, S. 1) </a:t>
            </a:r>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Originalzitate: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“Strongly believes that nurses have a shared responsibility to sustain and protect the natural environment from depletion, pollution, degradation and destruction.” </a:t>
            </a:r>
            <a:r>
              <a:rPr lang="de-DE" sz="1200" dirty="0">
                <a:solidFill>
                  <a:schemeClr val="tx1"/>
                </a:solidFill>
                <a:latin typeface="Calibri" panose="020F0502020204030204" pitchFamily="34" charset="0"/>
                <a:cs typeface="Calibri" panose="020F0502020204030204" pitchFamily="34" charset="0"/>
              </a:rPr>
              <a:t>(ICN, 2024,</a:t>
            </a:r>
            <a:r>
              <a:rPr lang="de-DE" sz="1200" baseline="0" dirty="0">
                <a:solidFill>
                  <a:schemeClr val="tx1"/>
                </a:solidFill>
                <a:latin typeface="Calibri" panose="020F0502020204030204" pitchFamily="34" charset="0"/>
                <a:cs typeface="Calibri" panose="020F0502020204030204" pitchFamily="34" charset="0"/>
              </a:rPr>
              <a:t> S. 4)</a:t>
            </a:r>
            <a:endParaRPr lang="de-D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“Increased and accelerated climate action by nurses, including driving climate mitigation and adaptation strategies, policies and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is key to the future of people’s health and the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Calibri" panose="020F0502020204030204" pitchFamily="34" charset="0"/>
                <a:cs typeface="Calibri" panose="020F0502020204030204" pitchFamily="34" charset="0"/>
              </a:rPr>
              <a:t>(ICN, 2024,</a:t>
            </a:r>
            <a:r>
              <a:rPr lang="de-DE" sz="1200" baseline="0" dirty="0">
                <a:solidFill>
                  <a:schemeClr val="tx1"/>
                </a:solidFill>
                <a:latin typeface="Calibri" panose="020F0502020204030204" pitchFamily="34" charset="0"/>
                <a:cs typeface="Calibri" panose="020F0502020204030204" pitchFamily="34" charset="0"/>
              </a:rPr>
              <a:t> S. 1)</a:t>
            </a:r>
            <a:endParaRPr lang="en-US" sz="1200" b="0" i="0" u="none" strike="noStrike" kern="1200" baseline="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34</a:t>
            </a:fld>
            <a:endParaRPr lang="de-DE"/>
          </a:p>
        </p:txBody>
      </p:sp>
    </p:spTree>
    <p:extLst>
      <p:ext uri="{BB962C8B-B14F-4D97-AF65-F5344CB8AC3E}">
        <p14:creationId xmlns:p14="http://schemas.microsoft.com/office/powerpoint/2010/main" val="3096935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none" dirty="0"/>
              <a:t>Vertiefende</a:t>
            </a:r>
            <a:r>
              <a:rPr lang="de-DE" b="1" u="none" baseline="0" dirty="0"/>
              <a:t> Inhalte</a:t>
            </a:r>
          </a:p>
          <a:p>
            <a:endParaRPr lang="de-DE" dirty="0"/>
          </a:p>
          <a:p>
            <a:r>
              <a:rPr lang="de-DE" dirty="0"/>
              <a:t>Eine Passage</a:t>
            </a:r>
            <a:r>
              <a:rPr lang="de-DE" baseline="0" dirty="0"/>
              <a:t> aus dem aktuellen ICN-Ethikkodex verdeutlicht nochmals die Verantwortung der Pflegefachperson, sich für die Umwelt einzusetzen: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dirty="0">
                <a:solidFill>
                  <a:schemeClr val="tx1"/>
                </a:solidFill>
                <a:latin typeface="Calibri" panose="020F0502020204030204" pitchFamily="34" charset="0"/>
                <a:cs typeface="Calibri" panose="020F0502020204030204" pitchFamily="34" charset="0"/>
              </a:rPr>
              <a:t>„</a:t>
            </a:r>
            <a:r>
              <a:rPr lang="de-DE" sz="1200" u="none" dirty="0">
                <a:solidFill>
                  <a:schemeClr val="tx1"/>
                </a:solidFill>
                <a:latin typeface="Calibri" panose="020F0502020204030204" pitchFamily="34" charset="0"/>
                <a:cs typeface="Calibri" panose="020F0502020204030204" pitchFamily="34" charset="0"/>
              </a:rPr>
              <a:t>Pflegefachpersonen</a:t>
            </a:r>
            <a:r>
              <a:rPr lang="de-DE" sz="1200" u="sng" dirty="0">
                <a:solidFill>
                  <a:schemeClr val="tx1"/>
                </a:solidFill>
                <a:latin typeface="Calibri" panose="020F0502020204030204" pitchFamily="34" charset="0"/>
                <a:cs typeface="Calibri" panose="020F0502020204030204" pitchFamily="34" charset="0"/>
              </a:rPr>
              <a:t> </a:t>
            </a:r>
            <a:r>
              <a:rPr lang="de-DE" sz="1200" dirty="0">
                <a:solidFill>
                  <a:schemeClr val="tx1"/>
                </a:solidFill>
                <a:latin typeface="Calibri" panose="020F0502020204030204" pitchFamily="34" charset="0"/>
                <a:cs typeface="Calibri" panose="020F0502020204030204" pitchFamily="34" charset="0"/>
              </a:rPr>
              <a:t>setzen sich gemeinsam dafür ein, die natürliche Umwelt zu erhalten, zu stärken und zu schützen. Sie sind sich der gesundheitlichen Folgen der Umweltzerstörung, z. B. aufgrund des Klimawandels, bewusst. Sie treten für Initiativen ein, die umweltschädliche Praktiken reduzieren, um Gesundheit und Wohlbefinden zu fördern.“ </a:t>
            </a:r>
            <a:r>
              <a:rPr lang="de-DE" sz="800" dirty="0">
                <a:solidFill>
                  <a:schemeClr val="tx1"/>
                </a:solidFill>
                <a:latin typeface="Calibri" panose="020F0502020204030204" pitchFamily="34" charset="0"/>
                <a:cs typeface="Calibri" panose="020F0502020204030204" pitchFamily="34" charset="0"/>
              </a:rPr>
              <a:t>(ICN 2021, S. 20)</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5072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none" dirty="0"/>
              <a:t>Vertiefende</a:t>
            </a:r>
            <a:r>
              <a:rPr lang="de-DE" b="1" u="none" baseline="0" dirty="0"/>
              <a:t> Inhalte</a:t>
            </a:r>
          </a:p>
          <a:p>
            <a:pPr marL="0" indent="0">
              <a:buFont typeface="Arial" panose="020B0604020202020204" pitchFamily="34" charset="0"/>
              <a:buNone/>
            </a:pPr>
            <a:endParaRPr lang="de-DE" b="0" dirty="0"/>
          </a:p>
          <a:p>
            <a:pPr marL="0" indent="0">
              <a:buFont typeface="Arial" panose="020B0604020202020204" pitchFamily="34" charset="0"/>
              <a:buNone/>
            </a:pPr>
            <a:r>
              <a:rPr lang="de-DE" b="0" dirty="0"/>
              <a:t>Ebenso kommt</a:t>
            </a:r>
            <a:r>
              <a:rPr lang="de-DE" b="0" baseline="0" dirty="0"/>
              <a:t> durch die</a:t>
            </a:r>
            <a:r>
              <a:rPr lang="de-DE" b="0" dirty="0"/>
              <a:t> </a:t>
            </a:r>
            <a:r>
              <a:rPr lang="de-DE" b="0" baseline="0" dirty="0" err="1"/>
              <a:t>Sustainable</a:t>
            </a:r>
            <a:r>
              <a:rPr lang="de-DE" b="0" baseline="0" dirty="0"/>
              <a:t> Development Goals (SDG) die Verantwortung der Pflege zum Tragen…</a:t>
            </a:r>
          </a:p>
          <a:p>
            <a:pPr marL="0" indent="0">
              <a:buFont typeface="Arial" panose="020B0604020202020204" pitchFamily="34" charset="0"/>
              <a:buNone/>
            </a:pPr>
            <a:endParaRPr lang="de-DE" b="0" dirty="0"/>
          </a:p>
          <a:p>
            <a:pPr marL="171450" indent="-171450">
              <a:buFont typeface="Arial" panose="020B0604020202020204" pitchFamily="34" charset="0"/>
              <a:buChar char="•"/>
            </a:pPr>
            <a:r>
              <a:rPr lang="de-DE" b="0" dirty="0"/>
              <a:t>Die</a:t>
            </a:r>
            <a:r>
              <a:rPr lang="de-DE" b="0" baseline="0" dirty="0"/>
              <a:t> Ziele für nachhaltige Entwicklung, engl. </a:t>
            </a:r>
            <a:r>
              <a:rPr lang="de-DE" b="0" baseline="0" dirty="0" err="1"/>
              <a:t>Sustainable</a:t>
            </a:r>
            <a:r>
              <a:rPr lang="de-DE" b="0" baseline="0" dirty="0"/>
              <a:t> Development Goals (SDG), wurden 2015 von den Vereinten Nationen verabschiedet und sollen bis 2030 erreicht werden. Insgesamt wurden 17 Ziele definiert.</a:t>
            </a:r>
          </a:p>
          <a:p>
            <a:pPr marL="171450" indent="-171450">
              <a:buFont typeface="Arial" panose="020B0604020202020204" pitchFamily="34" charset="0"/>
              <a:buChar char="•"/>
            </a:pPr>
            <a:r>
              <a:rPr lang="de-DE" b="0" baseline="0" dirty="0"/>
              <a:t>Sie </a:t>
            </a:r>
            <a:r>
              <a:rPr lang="de-DE" b="0" dirty="0"/>
              <a:t>zielen darauf ab, eine nachhaltige, gerechte und wohlhabende Zukunft für alle Menschen zu schaffen, ohne dabei die Umwelt zu gefährden</a:t>
            </a:r>
            <a:r>
              <a:rPr lang="de-DE" b="0" baseline="0" dirty="0"/>
              <a:t> </a:t>
            </a:r>
          </a:p>
          <a:p>
            <a:pPr marL="171450" indent="-171450">
              <a:buFont typeface="Arial" panose="020B0604020202020204" pitchFamily="34" charset="0"/>
              <a:buChar char="•"/>
            </a:pPr>
            <a:r>
              <a:rPr lang="de-DE" b="0" baseline="0" dirty="0"/>
              <a:t>Jedes Land ist gefordert, seinen Beitrag zur Erreichung der Ziele zu leisten.</a:t>
            </a:r>
          </a:p>
          <a:p>
            <a:pPr marL="0" indent="0">
              <a:buFont typeface="Arial" panose="020B0604020202020204" pitchFamily="34" charset="0"/>
              <a:buNone/>
            </a:pPr>
            <a:r>
              <a:rPr lang="de-DE" b="0" baseline="0" dirty="0"/>
              <a:t>(Vereinte Nationen, o. J.)</a:t>
            </a:r>
          </a:p>
          <a:p>
            <a:pPr marL="171450" indent="-171450">
              <a:buFont typeface="Arial" panose="020B0604020202020204" pitchFamily="34" charset="0"/>
              <a:buChar char="•"/>
            </a:pPr>
            <a:endParaRPr lang="de-DE" b="0" baseline="0" dirty="0"/>
          </a:p>
          <a:p>
            <a:pPr marL="0" indent="0">
              <a:buFont typeface="Arial" panose="020B0604020202020204" pitchFamily="34" charset="0"/>
              <a:buNone/>
            </a:pPr>
            <a:r>
              <a:rPr lang="de-DE" b="0" u="sng" baseline="0" dirty="0"/>
              <a:t>Besonders Relevante Ziele für Pflege und Praxisanleitung</a:t>
            </a:r>
          </a:p>
          <a:p>
            <a:pPr marL="0" indent="0">
              <a:buFont typeface="Arial" panose="020B0604020202020204" pitchFamily="34" charset="0"/>
              <a:buNone/>
            </a:pPr>
            <a:r>
              <a:rPr lang="de-DE" b="1" baseline="0" dirty="0"/>
              <a:t>Ziel 3: Gesundheit und Wohlergehen</a:t>
            </a:r>
          </a:p>
          <a:p>
            <a:pPr marL="171450" indent="-171450">
              <a:buFont typeface="Arial" panose="020B0604020202020204" pitchFamily="34" charset="0"/>
              <a:buChar char="•"/>
            </a:pPr>
            <a:r>
              <a:rPr lang="de-DE" b="0" baseline="0" dirty="0"/>
              <a:t>Es geht um Gesundheit und Wohlergehen für alle Menschen aller Altersstufen</a:t>
            </a:r>
          </a:p>
          <a:p>
            <a:pPr marL="171450" indent="-171450">
              <a:buFont typeface="Arial" panose="020B0604020202020204" pitchFamily="34" charset="0"/>
              <a:buChar char="•"/>
            </a:pPr>
            <a:r>
              <a:rPr lang="de-DE" b="0" baseline="0" dirty="0"/>
              <a:t>Umfasst den Zugang zur Gesundheitsversorgung, die Prävention von Krankheiten und die Förderung eines gesunden Lebensstils</a:t>
            </a:r>
          </a:p>
          <a:p>
            <a:pPr marL="171450" indent="-171450">
              <a:buFont typeface="Arial" panose="020B0604020202020204" pitchFamily="34" charset="0"/>
              <a:buChar char="•"/>
            </a:pPr>
            <a:r>
              <a:rPr lang="de-DE" b="0" baseline="0" dirty="0"/>
              <a:t>Durch neue Herausforderungen, die auf das Gesundheitswesen und somit auch auf Pflegende zukommt, müssen Pflegende darauf vorbereitet werden</a:t>
            </a:r>
          </a:p>
          <a:p>
            <a:pPr marL="171450" indent="-171450">
              <a:buFont typeface="Arial" panose="020B0604020202020204" pitchFamily="34" charset="0"/>
              <a:buChar char="•"/>
            </a:pPr>
            <a:endParaRPr lang="de-DE" b="0" baseline="0" dirty="0"/>
          </a:p>
          <a:p>
            <a:pPr marL="0" indent="0">
              <a:buFont typeface="Arial" panose="020B0604020202020204" pitchFamily="34" charset="0"/>
              <a:buNone/>
            </a:pPr>
            <a:r>
              <a:rPr lang="de-DE" b="1" baseline="0" dirty="0"/>
              <a:t>Ziel 4: Hochwertige Bildung</a:t>
            </a:r>
            <a:endParaRPr lang="de-DE" b="1" dirty="0"/>
          </a:p>
          <a:p>
            <a:pPr marL="171450" indent="-171450">
              <a:buFont typeface="Arial" panose="020B0604020202020204" pitchFamily="34" charset="0"/>
              <a:buChar char="•"/>
            </a:pPr>
            <a:r>
              <a:rPr lang="de-DE" b="0" dirty="0"/>
              <a:t>Hochwertige Bildung in allen Aspekten.</a:t>
            </a:r>
            <a:r>
              <a:rPr lang="de-DE" b="0" baseline="0" dirty="0"/>
              <a:t> Somit auch für Auszubildende in Pflegeberufen. Diese müssen optimal auf ihren Beruf vorbereitet werden und auch Bildung zu neuen Herausforderungen in Hinblick auf die Klimakrise erhalten.</a:t>
            </a:r>
          </a:p>
          <a:p>
            <a:pPr marL="0" indent="0">
              <a:buFont typeface="Arial" panose="020B0604020202020204" pitchFamily="34" charset="0"/>
              <a:buNone/>
            </a:pPr>
            <a:endParaRPr lang="de-DE" b="0" baseline="0" dirty="0"/>
          </a:p>
          <a:p>
            <a:pPr marL="0" indent="0">
              <a:buFont typeface="Arial" panose="020B0604020202020204" pitchFamily="34" charset="0"/>
              <a:buNone/>
            </a:pPr>
            <a:r>
              <a:rPr lang="de-DE" b="1" baseline="0" dirty="0"/>
              <a:t>Ziel 10: Weniger Ungleichheiten</a:t>
            </a:r>
          </a:p>
          <a:p>
            <a:pPr marL="171450" indent="-171450">
              <a:buFont typeface="Arial" panose="020B0604020202020204" pitchFamily="34" charset="0"/>
              <a:buChar char="•"/>
            </a:pPr>
            <a:r>
              <a:rPr lang="de-DE" dirty="0"/>
              <a:t>Der Klimawandel verschärft soziale und gesundheitliche Ungleichheiten, da benachteiligte Bevölkerungsgruppen häufig stärker von klimatischen Veränderungen betroffen sind.</a:t>
            </a:r>
          </a:p>
          <a:p>
            <a:pPr marL="171450" indent="-171450">
              <a:buFont typeface="Arial" panose="020B0604020202020204" pitchFamily="34" charset="0"/>
              <a:buChar char="•"/>
            </a:pPr>
            <a:r>
              <a:rPr lang="de-DE" dirty="0"/>
              <a:t>Pflegekräfte müssen sich der sozialen Ungleichheiten bewusst sein, die durch den Klimawandel verstärkt werden, und in der Lage sein, gefährdete Bevölkerungsgruppen angemessen zu unterstützen. Praxisanleitende sollten Pflegekräfte darin schulen, Sensibilität für die Ungleichheit und eine gerechte Gesundheitsversorgung zu entwickeln.</a:t>
            </a:r>
            <a:endParaRPr lang="de-DE" b="0" baseline="0" dirty="0"/>
          </a:p>
          <a:p>
            <a:pPr marL="0" indent="0">
              <a:buFont typeface="Arial" panose="020B0604020202020204" pitchFamily="34" charset="0"/>
              <a:buNone/>
            </a:pPr>
            <a:endParaRPr lang="de-DE" b="0" baseline="0" dirty="0"/>
          </a:p>
          <a:p>
            <a:pPr marL="0" indent="0">
              <a:buFont typeface="Arial" panose="020B0604020202020204" pitchFamily="34" charset="0"/>
              <a:buNone/>
            </a:pPr>
            <a:r>
              <a:rPr lang="de-DE" b="1" baseline="0" dirty="0"/>
              <a:t>Ziel 13: Maßnahmen zum Klimaschutz</a:t>
            </a:r>
          </a:p>
          <a:p>
            <a:pPr marL="171450" indent="-171450">
              <a:buFont typeface="Arial" panose="020B0604020202020204" pitchFamily="34" charset="0"/>
              <a:buChar char="•"/>
            </a:pPr>
            <a:r>
              <a:rPr lang="de-DE" b="0" baseline="0" dirty="0"/>
              <a:t>Der Klimawandel stellt eine der größten Bedrohungen für die menschliche Gesundheit dar.</a:t>
            </a:r>
          </a:p>
          <a:p>
            <a:pPr marL="171450" indent="-171450">
              <a:buFont typeface="Arial" panose="020B0604020202020204" pitchFamily="34" charset="0"/>
              <a:buChar char="•"/>
            </a:pPr>
            <a:r>
              <a:rPr lang="de-DE" dirty="0"/>
              <a:t>Pflegekräfte sind direkt von den Auswirkungen des Klimawandels betroffen, z. B. durch die Zunahme klimabedingter Erkrankungen und Katastrophen wie Hitzewellen und Überschwemmungen. Praxisanleitende müssen Pflegekräfte darauf vorbereiten, in solchen Situationen effizient zu handeln und klimafreundliche Pflegepraktiken zu fördern</a:t>
            </a:r>
            <a:endParaRPr lang="de-DE" b="0" dirty="0"/>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732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Zwischen Gesundheitsförderung und Nachhaltigkeit existieren</a:t>
            </a:r>
            <a:r>
              <a:rPr lang="de-DE" baseline="0" dirty="0"/>
              <a:t> Synergieeffekte/ eine positive Wechselwirkung, sog. Co-</a:t>
            </a:r>
            <a:r>
              <a:rPr lang="de-DE" baseline="0" dirty="0" err="1"/>
              <a:t>Benefits</a:t>
            </a:r>
            <a:r>
              <a:rPr lang="de-DE" baseline="0" dirty="0"/>
              <a:t>.</a:t>
            </a:r>
            <a:br>
              <a:rPr lang="de-DE" baseline="0" dirty="0"/>
            </a:br>
            <a:r>
              <a:rPr lang="de-DE" baseline="0" dirty="0"/>
              <a:t>„Der Begriff «Co-</a:t>
            </a:r>
            <a:r>
              <a:rPr lang="de-DE" baseline="0" dirty="0" err="1"/>
              <a:t>benefits</a:t>
            </a:r>
            <a:r>
              <a:rPr lang="de-DE" baseline="0" dirty="0"/>
              <a:t>» beschreibt die Auswirkungen von </a:t>
            </a:r>
            <a:r>
              <a:rPr lang="de-DE" baseline="0" dirty="0" err="1"/>
              <a:t>Massnahmen</a:t>
            </a:r>
            <a:r>
              <a:rPr lang="de-DE" baseline="0" dirty="0"/>
              <a:t> zur Verringerung von Umweltschäden auf die menschliche Gesundheit oder umgekehrt von </a:t>
            </a:r>
            <a:r>
              <a:rPr lang="de-DE" baseline="0" dirty="0" err="1"/>
              <a:t>Gesundheitsförderungsmassnahmen</a:t>
            </a:r>
            <a:r>
              <a:rPr lang="de-DE" baseline="0" dirty="0"/>
              <a:t> auf den Schutz der Umwelt“ (Gonzalez </a:t>
            </a:r>
            <a:r>
              <a:rPr lang="de-DE" baseline="0" dirty="0" err="1"/>
              <a:t>Holguera</a:t>
            </a:r>
            <a:r>
              <a:rPr lang="de-DE" baseline="0" dirty="0"/>
              <a:t> &amp; Senn, 2021, S. 808)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Plenumsfrage:</a:t>
            </a:r>
            <a:r>
              <a:rPr lang="de-DE" dirty="0"/>
              <a:t> </a:t>
            </a:r>
            <a:r>
              <a:rPr lang="de-DE" b="1" dirty="0"/>
              <a:t>Wo entstehen Co-</a:t>
            </a:r>
            <a:r>
              <a:rPr lang="de-DE" b="1" dirty="0" err="1"/>
              <a:t>Benefits</a:t>
            </a:r>
            <a:r>
              <a:rPr lang="de-DE" b="1" baseline="0" dirty="0"/>
              <a:t> für die Gesundheit, wenn man etwas für die Nachhaltigkeit tut?</a:t>
            </a: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t>(Murmelgruppen von 2-3 Minuten, anschließend besprechen)</a:t>
            </a:r>
          </a:p>
          <a:p>
            <a:endParaRPr lang="de-DE" dirty="0"/>
          </a:p>
          <a:p>
            <a:r>
              <a:rPr lang="de-DE" u="sng" baseline="0" dirty="0"/>
              <a:t>Beispiele</a:t>
            </a:r>
            <a:r>
              <a:rPr lang="de-DE" u="none" baseline="0" dirty="0"/>
              <a:t> (möglicher Erwartungshorizont):</a:t>
            </a:r>
            <a:endParaRPr lang="de-DE" baseline="0" dirty="0"/>
          </a:p>
          <a:p>
            <a:pPr marL="171450" indent="-171450">
              <a:buFont typeface="Arial" panose="020B0604020202020204" pitchFamily="34" charset="0"/>
              <a:buChar char="•"/>
            </a:pPr>
            <a:r>
              <a:rPr lang="de-DE" b="1" baseline="0" dirty="0"/>
              <a:t>Ernährung</a:t>
            </a:r>
            <a:r>
              <a:rPr lang="de-DE" baseline="0" dirty="0"/>
              <a:t>: Die </a:t>
            </a:r>
            <a:r>
              <a:rPr lang="de-DE" dirty="0"/>
              <a:t>Förderung einer pflanzenbasierten Ernährung ist sowohl gesundheitsförderlich als auch nachhaltig, da sie weniger Ressourcen verbraucht und die Umwelt weniger belastet. Gerade bei chronischen Krankheiten wie</a:t>
            </a:r>
            <a:r>
              <a:rPr lang="de-DE" baseline="0" dirty="0"/>
              <a:t> Diabetes wirkt sie sich sehr positiv aus.</a:t>
            </a:r>
            <a:endParaRPr lang="de-DE" dirty="0"/>
          </a:p>
          <a:p>
            <a:pPr marL="171450" indent="-171450">
              <a:buFont typeface="Arial" panose="020B0604020202020204" pitchFamily="34" charset="0"/>
              <a:buChar char="•"/>
            </a:pPr>
            <a:r>
              <a:rPr lang="de-DE" b="1" dirty="0"/>
              <a:t>Bewegung und Mobilität</a:t>
            </a:r>
            <a:r>
              <a:rPr lang="de-DE" dirty="0"/>
              <a:t>: Aktive Fortbewegung (z. B. zu Fuß gehen oder Radfahren) fördert die Gesundheit und reduziert den CO</a:t>
            </a:r>
            <a:r>
              <a:rPr lang="de-DE" baseline="-25000" dirty="0"/>
              <a:t>2</a:t>
            </a:r>
            <a:r>
              <a:rPr lang="de-DE" dirty="0"/>
              <a:t>-Ausstoß.</a:t>
            </a:r>
          </a:p>
          <a:p>
            <a:pPr marL="171450" indent="-171450">
              <a:buFont typeface="Arial" panose="020B0604020202020204" pitchFamily="34" charset="0"/>
              <a:buChar char="•"/>
            </a:pPr>
            <a:r>
              <a:rPr lang="de-DE" b="1" dirty="0"/>
              <a:t>Aufenthalt</a:t>
            </a:r>
            <a:r>
              <a:rPr lang="de-DE" b="1" baseline="0" dirty="0"/>
              <a:t> in der Natur: </a:t>
            </a:r>
            <a:r>
              <a:rPr lang="de-DE" baseline="0" dirty="0"/>
              <a:t>Gemeinschaftsgärten und Grünflächen in Städten erhalten Biodiversität und wirken gesundheitsförderlich auf Menschen, z. B. Beitrag zur Stressbewältigung.</a:t>
            </a:r>
          </a:p>
          <a:p>
            <a:pPr marL="171450" indent="-171450">
              <a:buFont typeface="Arial" panose="020B0604020202020204" pitchFamily="34" charset="0"/>
              <a:buChar char="•"/>
            </a:pPr>
            <a:r>
              <a:rPr lang="de-DE" b="1" dirty="0"/>
              <a:t>Klimawandel und Gesundheit</a:t>
            </a:r>
            <a:r>
              <a:rPr lang="de-DE" dirty="0"/>
              <a:t>: Die Bekämpfung des Klimawandels reduziert hitzebedingte Krankheiten, Atemwegserkrankungen usw. und verbessert die allgemeine Lebensqualität.</a:t>
            </a:r>
          </a:p>
          <a:p>
            <a:pPr marL="0" indent="0">
              <a:buFont typeface="Arial" panose="020B0604020202020204" pitchFamily="34" charset="0"/>
              <a:buNone/>
            </a:pPr>
            <a:r>
              <a:rPr lang="de-DE" baseline="0" dirty="0"/>
              <a:t>(Gonzalez </a:t>
            </a:r>
            <a:r>
              <a:rPr lang="de-DE" baseline="0" dirty="0" err="1"/>
              <a:t>Holguera</a:t>
            </a:r>
            <a:r>
              <a:rPr lang="de-DE" baseline="0" dirty="0"/>
              <a:t> &amp; Senn, 2021)</a:t>
            </a:r>
          </a:p>
          <a:p>
            <a:endParaRPr lang="de-DE" dirty="0"/>
          </a:p>
          <a:p>
            <a:r>
              <a:rPr lang="de-DE" b="1" dirty="0"/>
              <a:t>Überleitung: </a:t>
            </a:r>
            <a:r>
              <a:rPr lang="de-DE" b="0" dirty="0"/>
              <a:t>Zur</a:t>
            </a:r>
            <a:r>
              <a:rPr lang="de-DE" b="0" baseline="0" dirty="0"/>
              <a:t> eigenen Gesundheitsförderung und um wieder einen neue Kraft zu tanken, folgt nun eine 15-minütige Pause…</a:t>
            </a:r>
            <a:endParaRPr lang="de-DE" b="1"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6366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15 Minuten</a:t>
            </a:r>
            <a:r>
              <a:rPr lang="de-DE" baseline="0" dirty="0"/>
              <a:t> Pause</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0920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Nun</a:t>
            </a:r>
            <a:r>
              <a:rPr lang="de-DE" baseline="0" dirty="0"/>
              <a:t> sollen Sie aktiv werden und eine Verknüpfung zu ihrer täglichen Arbeit (Praxisbezug) herstellen…</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39</a:t>
            </a:fld>
            <a:endParaRPr lang="de-DE"/>
          </a:p>
        </p:txBody>
      </p:sp>
    </p:spTree>
    <p:extLst>
      <p:ext uri="{BB962C8B-B14F-4D97-AF65-F5344CB8AC3E}">
        <p14:creationId xmlns:p14="http://schemas.microsoft.com/office/powerpoint/2010/main" val="3919896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kommen zur Transferaufgabe für das Modul,.</a:t>
            </a:r>
          </a:p>
          <a:p>
            <a:r>
              <a:rPr lang="de-DE" dirty="0"/>
              <a:t>Es folgt eine Gruppenarbeit mit</a:t>
            </a:r>
            <a:r>
              <a:rPr lang="de-DE" baseline="0" dirty="0"/>
              <a:t> Erstellung einer </a:t>
            </a:r>
            <a:r>
              <a:rPr lang="de-DE" baseline="0" dirty="0" err="1"/>
              <a:t>Placemat</a:t>
            </a:r>
            <a:r>
              <a:rPr lang="de-DE" baseline="0" dirty="0"/>
              <a:t>.</a:t>
            </a:r>
          </a:p>
          <a:p>
            <a:r>
              <a:rPr lang="de-DE" baseline="0" dirty="0"/>
              <a:t>(je nach Gruppengröße und verfügbarer Zeit kann eine ausführlichere oder zeitsparendere Variante angeboten werden)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335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Modulinhalte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a:t>
            </a:fld>
            <a:endParaRPr lang="de-DE"/>
          </a:p>
        </p:txBody>
      </p:sp>
    </p:spTree>
    <p:extLst>
      <p:ext uri="{BB962C8B-B14F-4D97-AF65-F5344CB8AC3E}">
        <p14:creationId xmlns:p14="http://schemas.microsoft.com/office/powerpoint/2010/main" val="1419841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Methode</a:t>
            </a:r>
            <a:r>
              <a:rPr lang="de-DE" baseline="0" dirty="0"/>
              <a:t> (regulär):</a:t>
            </a:r>
            <a:endParaRPr lang="de-DE" dirty="0"/>
          </a:p>
          <a:p>
            <a:pPr marL="171450" indent="-171450">
              <a:buFont typeface="Arial" panose="020B0604020202020204" pitchFamily="34" charset="0"/>
              <a:buChar char="•"/>
            </a:pPr>
            <a:r>
              <a:rPr lang="de-DE" dirty="0"/>
              <a:t>Es werden Gruppen von je 4 Personen gebildet (bei ungerader Teilnehmerzahl können auch 3 Leute in eine Gruppe).</a:t>
            </a:r>
          </a:p>
          <a:p>
            <a:pPr marL="171450" indent="-171450">
              <a:buFont typeface="Arial" panose="020B0604020202020204" pitchFamily="34" charset="0"/>
              <a:buChar char="•"/>
            </a:pPr>
            <a:r>
              <a:rPr lang="de-DE" dirty="0"/>
              <a:t>Die Gruppen erhalten </a:t>
            </a:r>
            <a:r>
              <a:rPr lang="de-DE" dirty="0" err="1"/>
              <a:t>Flipchartpapier</a:t>
            </a:r>
            <a:r>
              <a:rPr lang="de-DE" baseline="0" dirty="0"/>
              <a:t>, welches wie abgebildet in Bereiche eingeteilt wird.</a:t>
            </a:r>
            <a:endParaRPr lang="de-DE" dirty="0"/>
          </a:p>
          <a:p>
            <a:pPr marL="171450" indent="-171450">
              <a:buFont typeface="Arial" panose="020B0604020202020204" pitchFamily="34" charset="0"/>
              <a:buChar char="•"/>
            </a:pPr>
            <a:r>
              <a:rPr lang="de-DE" dirty="0"/>
              <a:t>Jede Person erhält ¼ des Flipcharts.</a:t>
            </a:r>
          </a:p>
          <a:p>
            <a:pPr marL="171450" indent="-171450">
              <a:buFont typeface="Arial" panose="020B0604020202020204" pitchFamily="34" charset="0"/>
              <a:buChar char="•"/>
            </a:pPr>
            <a:r>
              <a:rPr lang="de-DE" dirty="0"/>
              <a:t>Darauf schreiben Sie zunächst Ihre eigenen Gedanken (Stillarbeit). (PHASE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Anschließend wird das Flipchart gedreht und alle lesen, was die anderen geschrieben haben,</a:t>
            </a:r>
            <a:r>
              <a:rPr lang="de-DE" sz="1200" baseline="0" dirty="0"/>
              <a:t> und ergänzen dann ggf., was ihnen noch dazu einfällt (Stillarbeit). </a:t>
            </a:r>
            <a:r>
              <a:rPr lang="de-DE" sz="1200" dirty="0"/>
              <a:t>(PHASE 2)</a:t>
            </a:r>
            <a:endParaRPr lang="de-DE" dirty="0"/>
          </a:p>
          <a:p>
            <a:pPr marL="171450" indent="-171450">
              <a:buFont typeface="Arial" panose="020B0604020202020204" pitchFamily="34" charset="0"/>
              <a:buChar char="•"/>
            </a:pPr>
            <a:r>
              <a:rPr lang="de-DE" dirty="0"/>
              <a:t>Am Ende werden die Erkenntnisse in der Mitte zusammengefasst (Gruppenphase). (PHASE 3)</a:t>
            </a:r>
          </a:p>
          <a:p>
            <a:pPr marL="171450" indent="-171450">
              <a:buFont typeface="Arial" panose="020B0604020202020204" pitchFamily="34" charset="0"/>
              <a:buChar char="•"/>
            </a:pPr>
            <a:r>
              <a:rPr lang="de-DE" dirty="0"/>
              <a:t>In einem Poster </a:t>
            </a:r>
            <a:r>
              <a:rPr lang="de-DE" dirty="0" err="1"/>
              <a:t>Walk</a:t>
            </a:r>
            <a:r>
              <a:rPr lang="de-DE" dirty="0"/>
              <a:t> werden die Ergebnisse der anderen Gruppen betrachtet,</a:t>
            </a:r>
            <a:r>
              <a:rPr lang="de-DE" baseline="0" dirty="0"/>
              <a:t> alternativ können die Gruppen Ihre Ergebnisse auch dem Plenum vorstellen.</a:t>
            </a:r>
          </a:p>
          <a:p>
            <a:pPr marL="171450" indent="-171450">
              <a:buFont typeface="Arial" panose="020B0604020202020204" pitchFamily="34" charset="0"/>
              <a:buChar char="•"/>
            </a:pPr>
            <a:r>
              <a:rPr lang="de-DE" baseline="0" dirty="0"/>
              <a:t>Zum Schluss werden die Ergebnisse im Plenum diskutiert.</a:t>
            </a:r>
            <a:endParaRPr lang="de-DE" dirty="0"/>
          </a:p>
          <a:p>
            <a:pPr marL="0" indent="0">
              <a:buFont typeface="Arial" panose="020B0604020202020204" pitchFamily="34" charset="0"/>
              <a:buNone/>
            </a:pPr>
            <a:endParaRPr lang="de-DE" dirty="0"/>
          </a:p>
          <a:p>
            <a:pPr marL="171450" indent="-171450">
              <a:buFont typeface="Wingdings" panose="05000000000000000000" pitchFamily="2" charset="2"/>
              <a:buChar char="à"/>
            </a:pPr>
            <a:r>
              <a:rPr lang="de-DE" dirty="0">
                <a:sym typeface="Wingdings" panose="05000000000000000000" pitchFamily="2" charset="2"/>
              </a:rPr>
              <a:t>Der Arbeitsauftrag läuft regulär in 3 Phasen ab, die im Folgenden genauer erläutert werden</a:t>
            </a:r>
            <a:r>
              <a:rPr lang="de-DE" baseline="0" dirty="0">
                <a:sym typeface="Wingdings" panose="05000000000000000000" pitchFamily="2" charset="2"/>
              </a:rPr>
              <a:t> und den Gruppen als Orientierung dienen sollen…</a:t>
            </a:r>
          </a:p>
          <a:p>
            <a:pPr marL="0" indent="0">
              <a:buFont typeface="Wingdings" panose="05000000000000000000" pitchFamily="2" charset="2"/>
              <a:buNone/>
            </a:pPr>
            <a:endParaRPr lang="de-DE" baseline="0" dirty="0">
              <a:sym typeface="Wingdings" panose="05000000000000000000" pitchFamily="2" charset="2"/>
            </a:endParaRPr>
          </a:p>
          <a:p>
            <a:pPr marL="0" indent="0">
              <a:buFont typeface="Wingdings" panose="05000000000000000000" pitchFamily="2" charset="2"/>
              <a:buNone/>
            </a:pPr>
            <a:r>
              <a:rPr lang="de-DE" baseline="0" dirty="0">
                <a:sym typeface="Wingdings" panose="05000000000000000000" pitchFamily="2" charset="2"/>
              </a:rPr>
              <a:t>Methode (zeitsparend):</a:t>
            </a:r>
          </a:p>
          <a:p>
            <a:pPr marL="171450" indent="-171450">
              <a:buFont typeface="Arial" panose="020B0604020202020204" pitchFamily="34" charset="0"/>
              <a:buChar char="•"/>
            </a:pPr>
            <a:r>
              <a:rPr lang="de-DE" baseline="0" dirty="0">
                <a:sym typeface="Wingdings" panose="05000000000000000000" pitchFamily="2" charset="2"/>
              </a:rPr>
              <a:t>PHASE 2 wird ausgelassen</a:t>
            </a:r>
          </a:p>
          <a:p>
            <a:pPr marL="171450" indent="-171450">
              <a:buFont typeface="Arial" panose="020B0604020202020204" pitchFamily="34" charset="0"/>
              <a:buChar char="•"/>
            </a:pPr>
            <a:endParaRPr lang="de-DE" baseline="0" dirty="0">
              <a:sym typeface="Wingdings" panose="05000000000000000000" pitchFamily="2" charset="2"/>
            </a:endParaRPr>
          </a:p>
          <a:p>
            <a:pPr marL="0" indent="0">
              <a:buFont typeface="Arial" panose="020B0604020202020204" pitchFamily="34" charset="0"/>
              <a:buNone/>
            </a:pPr>
            <a:r>
              <a:rPr lang="de-DE" baseline="0" dirty="0">
                <a:sym typeface="Wingdings" panose="05000000000000000000" pitchFamily="2" charset="2"/>
              </a:rPr>
              <a:t>Bearbeitungszeit: ca. 45 Min.</a:t>
            </a:r>
          </a:p>
          <a:p>
            <a:pPr marL="0" indent="0">
              <a:buFont typeface="Arial" panose="020B0604020202020204" pitchFamily="34" charset="0"/>
              <a:buNone/>
            </a:pPr>
            <a:r>
              <a:rPr lang="de-DE" baseline="0" dirty="0">
                <a:sym typeface="Wingdings" panose="05000000000000000000" pitchFamily="2" charset="2"/>
              </a:rPr>
              <a:t>Diskussionszeit: ca. 30 Min.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9608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7891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der Bearbeitung werden die</a:t>
            </a:r>
            <a:r>
              <a:rPr lang="de-DE" baseline="0" dirty="0"/>
              <a:t> Flipcharts aufgehängt. Es findet eine „Begehung“ der Ergebnisse in Form einer </a:t>
            </a:r>
            <a:r>
              <a:rPr lang="de-DE" baseline="0" dirty="0" err="1"/>
              <a:t>Posterpräsentation</a:t>
            </a:r>
            <a:r>
              <a:rPr lang="de-DE" baseline="0" dirty="0"/>
              <a:t> statt.</a:t>
            </a:r>
          </a:p>
          <a:p>
            <a:r>
              <a:rPr lang="de-DE" baseline="0" dirty="0"/>
              <a:t>Alternativ kann jede einzelne Gruppe Ihre Ergebnisse auch dem Plenum vorstellen.</a:t>
            </a:r>
          </a:p>
          <a:p>
            <a:r>
              <a:rPr lang="de-DE" baseline="0" dirty="0"/>
              <a:t>Die Teilnehmenden sollen ins Gespräch kommen, anschließend werden die Ergebnisse nochmals in der Gruppe diskutiert.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57541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Vertiefende</a:t>
            </a:r>
            <a:r>
              <a:rPr lang="de-DE" b="1" baseline="0" dirty="0"/>
              <a:t> Inhalte</a:t>
            </a:r>
          </a:p>
          <a:p>
            <a:endParaRPr lang="de-DE" baseline="0" dirty="0"/>
          </a:p>
          <a:p>
            <a:r>
              <a:rPr lang="de-DE" dirty="0"/>
              <a:t>Der erweiterte </a:t>
            </a:r>
            <a:r>
              <a:rPr lang="de-DE" baseline="0" dirty="0"/>
              <a:t>Transfer bietet Raum für Diskussion und hilft dabei, einen intensiveren Bezug zur Praxisanleitung herzustellen.</a:t>
            </a:r>
          </a:p>
          <a:p>
            <a:r>
              <a:rPr lang="de-DE" baseline="0" dirty="0"/>
              <a:t>Hier kann eine offene Diskussion stattfinden.</a:t>
            </a:r>
          </a:p>
          <a:p>
            <a:r>
              <a:rPr lang="de-DE" baseline="0" dirty="0"/>
              <a:t>Je nach verfügbarer Zeit können auch nur einzelne Fragen behandelt werden.</a:t>
            </a:r>
          </a:p>
          <a:p>
            <a:endParaRPr lang="de-DE" baseline="0" dirty="0"/>
          </a:p>
          <a:p>
            <a:r>
              <a:rPr lang="de-DE" baseline="0" dirty="0"/>
              <a:t>Mögliche Ideen:</a:t>
            </a:r>
          </a:p>
          <a:p>
            <a:r>
              <a:rPr lang="de-DE" b="1" baseline="0" dirty="0"/>
              <a:t>Perspektivwechsel</a:t>
            </a:r>
            <a:endParaRPr lang="de-DE" dirty="0"/>
          </a:p>
          <a:p>
            <a:pPr marL="171450" indent="-171450">
              <a:buFont typeface="Arial" panose="020B0604020202020204" pitchFamily="34" charset="0"/>
              <a:buChar char="•"/>
            </a:pPr>
            <a:r>
              <a:rPr lang="de-DE" dirty="0"/>
              <a:t>Viel Verpackungsmüll -&gt; Reflektiert</a:t>
            </a:r>
            <a:r>
              <a:rPr lang="de-DE" baseline="0" dirty="0"/>
              <a:t> handeln, in Teambesprechungen thematisieren, eigenes Handeln hinterfragen</a:t>
            </a:r>
            <a:endParaRPr lang="de-DE" dirty="0"/>
          </a:p>
          <a:p>
            <a:pPr marL="171450" indent="-171450">
              <a:buFont typeface="Arial" panose="020B0604020202020204" pitchFamily="34" charset="0"/>
              <a:buChar char="•"/>
            </a:pPr>
            <a:r>
              <a:rPr lang="de-DE" dirty="0"/>
              <a:t>Wenig</a:t>
            </a:r>
            <a:r>
              <a:rPr lang="de-DE" baseline="0" dirty="0"/>
              <a:t> Mülltrennung -&gt; Müllbeauftragte, in Teambesprechungen thematisieren, Führungskräfte darauf aufmerksam machen</a:t>
            </a:r>
          </a:p>
          <a:p>
            <a:pPr marL="171450" indent="-171450">
              <a:buFont typeface="Arial" panose="020B0604020202020204" pitchFamily="34" charset="0"/>
              <a:buChar char="•"/>
            </a:pPr>
            <a:r>
              <a:rPr lang="de-DE" baseline="0" dirty="0"/>
              <a:t>Übrige Mahlzeiten, dadurch Lebensmittelverschwendung -&gt; Bestellmanagement ändern, Initiativen zur Weiterverwertung von Lebensmitteln</a:t>
            </a:r>
          </a:p>
          <a:p>
            <a:pPr marL="171450" indent="-171450">
              <a:buFont typeface="Arial" panose="020B0604020202020204" pitchFamily="34" charset="0"/>
              <a:buChar char="•"/>
            </a:pPr>
            <a:r>
              <a:rPr lang="de-DE" dirty="0"/>
              <a:t>Fahrzeuge (vor</a:t>
            </a:r>
            <a:r>
              <a:rPr lang="de-DE" baseline="0" dirty="0"/>
              <a:t> allem in ambulanter Pflege) veraltet, teilweise noch mit Diesel -&gt; Führungskräfte ansprechen, Kurzstrecken gehen</a:t>
            </a:r>
          </a:p>
          <a:p>
            <a:pPr marL="0" indent="0">
              <a:buFont typeface="Arial" panose="020B0604020202020204" pitchFamily="34" charset="0"/>
              <a:buNone/>
            </a:pPr>
            <a:r>
              <a:rPr lang="de-DE" baseline="0" dirty="0">
                <a:sym typeface="Wingdings" panose="05000000000000000000" pitchFamily="2" charset="2"/>
              </a:rPr>
              <a:t> Gezielte Gespräche mit Auszubildenden suchen, Probleme und Themen ernst nehmen</a:t>
            </a:r>
            <a:endParaRPr lang="de-DE" baseline="0" dirty="0"/>
          </a:p>
          <a:p>
            <a:pPr marL="0" indent="0">
              <a:buFont typeface="Arial" panose="020B0604020202020204" pitchFamily="34" charset="0"/>
              <a:buNone/>
            </a:pPr>
            <a:r>
              <a:rPr lang="de-DE" b="1" baseline="0" dirty="0"/>
              <a:t>Hilfestellung bieten</a:t>
            </a:r>
          </a:p>
          <a:p>
            <a:pPr marL="171450" indent="-171450">
              <a:buFont typeface="Arial" panose="020B0604020202020204" pitchFamily="34" charset="0"/>
              <a:buChar char="•"/>
            </a:pPr>
            <a:r>
              <a:rPr lang="de-DE" baseline="0" dirty="0"/>
              <a:t>Auszubildende dabei unterstützen, wenn sie Themen ansprechen wollen</a:t>
            </a:r>
          </a:p>
          <a:p>
            <a:pPr marL="171450" indent="-171450">
              <a:buFont typeface="Arial" panose="020B0604020202020204" pitchFamily="34" charset="0"/>
              <a:buChar char="•"/>
            </a:pPr>
            <a:r>
              <a:rPr lang="de-DE" baseline="0" dirty="0"/>
              <a:t>Ansprechpartner*innen benennen und Verantwortlichkeiten transparent machen (Nachhaltigkeitsbeauftragte, Müllbeauftragte, Bereichsleitungen, Projekte, usw.)</a:t>
            </a:r>
          </a:p>
          <a:p>
            <a:pPr marL="0" indent="0">
              <a:buFont typeface="Arial" panose="020B0604020202020204" pitchFamily="34" charset="0"/>
              <a:buNone/>
            </a:pPr>
            <a:r>
              <a:rPr lang="de-DE" b="1" baseline="0" dirty="0"/>
              <a:t>Kleine Veränderungen unterstützen</a:t>
            </a:r>
          </a:p>
          <a:p>
            <a:pPr marL="171450" indent="-171450">
              <a:buFont typeface="Arial" panose="020B0604020202020204" pitchFamily="34" charset="0"/>
              <a:buChar char="•"/>
            </a:pPr>
            <a:r>
              <a:rPr lang="de-DE" baseline="0" dirty="0"/>
              <a:t>Auszubildenden die Möglichkeit geben, das eigene Handeln, aber auch das kollektive Handeln der Einrichtung, zu reflektieren</a:t>
            </a:r>
          </a:p>
          <a:p>
            <a:pPr marL="171450" indent="-171450">
              <a:buFont typeface="Arial" panose="020B0604020202020204" pitchFamily="34" charset="0"/>
              <a:buChar char="•"/>
            </a:pPr>
            <a:r>
              <a:rPr lang="de-DE" baseline="0" dirty="0"/>
              <a:t>Themen wie Nutzung von Einmalprodukten, Papierdokumentation/ Digitalisierung, Müllaufkommen, Nahrungsmittel, Pflegemittel, usw. können hier stets diskutiert werden und es kann gemeinsam zu Änderungsideen kommen</a:t>
            </a:r>
          </a:p>
          <a:p>
            <a:pPr marL="0" indent="0">
              <a:buFont typeface="Arial" panose="020B0604020202020204" pitchFamily="34" charset="0"/>
              <a:buNone/>
            </a:pPr>
            <a:r>
              <a:rPr lang="de-DE" b="1" baseline="0" dirty="0"/>
              <a:t>Integration in Praxisanleitung</a:t>
            </a:r>
          </a:p>
          <a:p>
            <a:pPr marL="171450" indent="-171450">
              <a:buFont typeface="Arial" panose="020B0604020202020204" pitchFamily="34" charset="0"/>
              <a:buChar char="•"/>
            </a:pPr>
            <a:r>
              <a:rPr lang="de-DE" b="0" baseline="0" dirty="0"/>
              <a:t>Ideen aufkommen lassen, </a:t>
            </a:r>
            <a:r>
              <a:rPr lang="de-DE" b="0" baseline="0" dirty="0">
                <a:sym typeface="Wingdings" panose="05000000000000000000" pitchFamily="2" charset="2"/>
              </a:rPr>
              <a:t>-&gt; </a:t>
            </a:r>
            <a:r>
              <a:rPr lang="de-DE" b="0" baseline="0" dirty="0"/>
              <a:t>Hinweis geben zu „Ganzkörperpflege nachhaltig durchführen“ in Modul 2 oder „Nachhaltiger Verbandswechsel“ in Modul 4 oder auch „</a:t>
            </a:r>
            <a:r>
              <a:rPr lang="de-DE" b="0" baseline="0" dirty="0" err="1"/>
              <a:t>Mentoringgespräche</a:t>
            </a:r>
            <a:r>
              <a:rPr lang="de-DE" b="0" baseline="0" dirty="0"/>
              <a:t> führen“ in Modul 3</a:t>
            </a:r>
          </a:p>
          <a:p>
            <a:endParaRPr lang="de-DE" dirty="0"/>
          </a:p>
        </p:txBody>
      </p:sp>
      <p:sp>
        <p:nvSpPr>
          <p:cNvPr id="4" name="Foliennummernplatzhalter 3"/>
          <p:cNvSpPr>
            <a:spLocks noGrp="1"/>
          </p:cNvSpPr>
          <p:nvPr>
            <p:ph type="sldNum" sz="quarter" idx="5"/>
          </p:nvPr>
        </p:nvSpPr>
        <p:spPr/>
        <p:txBody>
          <a:bodyPr/>
          <a:lstStyle/>
          <a:p>
            <a:fld id="{551367AA-DC43-43C4-BC99-49169608304F}" type="slidenum">
              <a:rPr lang="de-DE" smtClean="0"/>
              <a:t>46</a:t>
            </a:fld>
            <a:endParaRPr lang="de-DE"/>
          </a:p>
        </p:txBody>
      </p:sp>
    </p:spTree>
    <p:extLst>
      <p:ext uri="{BB962C8B-B14F-4D97-AF65-F5344CB8AC3E}">
        <p14:creationId xmlns:p14="http://schemas.microsoft.com/office/powerpoint/2010/main" val="1710649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Zum Abschluss erfolgt eine Reflexion.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Frage an die Gruppe: Was konnten Sie aus der heutigen Veranstaltung mitnehmen?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Nochmal</a:t>
            </a:r>
            <a:r>
              <a:rPr lang="de-DE" sz="1200" kern="1200" baseline="0" dirty="0">
                <a:solidFill>
                  <a:schemeClr val="tx1"/>
                </a:solidFill>
                <a:effectLst/>
                <a:latin typeface="+mn-lt"/>
                <a:ea typeface="+mn-ea"/>
                <a:cs typeface="+mn-cs"/>
              </a:rPr>
              <a:t> e</a:t>
            </a:r>
            <a:r>
              <a:rPr lang="de-DE" sz="1200" kern="1200" dirty="0">
                <a:solidFill>
                  <a:schemeClr val="tx1"/>
                </a:solidFill>
                <a:effectLst/>
                <a:latin typeface="+mn-lt"/>
                <a:ea typeface="+mn-ea"/>
                <a:cs typeface="+mn-cs"/>
              </a:rPr>
              <a:t>rwähnenswert</a:t>
            </a:r>
            <a:r>
              <a:rPr lang="de-DE" sz="1200" kern="1200" baseline="0" dirty="0">
                <a:solidFill>
                  <a:schemeClr val="tx1"/>
                </a:solidFill>
                <a:effectLst/>
                <a:latin typeface="+mn-lt"/>
                <a:ea typeface="+mn-ea"/>
                <a:cs typeface="+mn-cs"/>
              </a:rPr>
              <a:t> für Lehrende: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Klimakrise hat</a:t>
            </a:r>
            <a:r>
              <a:rPr lang="de-DE" sz="1200" kern="1200" baseline="0" dirty="0">
                <a:solidFill>
                  <a:schemeClr val="tx1"/>
                </a:solidFill>
                <a:effectLst/>
                <a:latin typeface="+mn-lt"/>
                <a:ea typeface="+mn-ea"/>
                <a:cs typeface="+mn-cs"/>
              </a:rPr>
              <a:t> erhebliche Auswirkungen auf Mensch und Umwelt.</a:t>
            </a:r>
          </a:p>
          <a:p>
            <a:pPr marL="171450" lvl="0" indent="-171450">
              <a:buFont typeface="Arial" panose="020B0604020202020204" pitchFamily="34" charset="0"/>
              <a:buChar char="•"/>
            </a:pPr>
            <a:r>
              <a:rPr lang="de-DE" sz="1200" kern="1200" baseline="0" dirty="0">
                <a:solidFill>
                  <a:schemeClr val="tx1"/>
                </a:solidFill>
                <a:effectLst/>
                <a:latin typeface="+mn-lt"/>
                <a:ea typeface="+mn-ea"/>
                <a:cs typeface="+mn-cs"/>
              </a:rPr>
              <a:t>Das Gesundheitswesen trägt maßgeblich zur Klimakrise bei.</a:t>
            </a:r>
          </a:p>
          <a:p>
            <a:pPr marL="171450" lvl="0" indent="-171450">
              <a:buFont typeface="Arial" panose="020B0604020202020204" pitchFamily="34" charset="0"/>
              <a:buChar char="•"/>
            </a:pPr>
            <a:r>
              <a:rPr lang="de-DE" sz="1200" kern="1200" baseline="0" dirty="0">
                <a:solidFill>
                  <a:schemeClr val="tx1"/>
                </a:solidFill>
                <a:effectLst/>
                <a:latin typeface="+mn-lt"/>
                <a:ea typeface="+mn-ea"/>
                <a:cs typeface="+mn-cs"/>
              </a:rPr>
              <a:t>Mitarbeitende im Gesundheitswesen haben eine große Verantwortung, wenn es um Nachhaltigkeit geht.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Reflexion und Bewusstsein für die Auswirkungen des eigenen Tuns sind eine wichtige Triebfeder für mehr Nachhaltigkeit in der Pflege.</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Zusammenhänge</a:t>
            </a:r>
            <a:r>
              <a:rPr lang="de-DE" sz="1200" kern="1200" baseline="0" dirty="0">
                <a:solidFill>
                  <a:schemeClr val="tx1"/>
                </a:solidFill>
                <a:effectLst/>
                <a:latin typeface="+mn-lt"/>
                <a:ea typeface="+mn-ea"/>
                <a:cs typeface="+mn-cs"/>
              </a:rPr>
              <a:t> von Nachhaltigkeit und Pflege können</a:t>
            </a:r>
            <a:r>
              <a:rPr lang="de-DE" sz="1200" kern="1200" dirty="0">
                <a:solidFill>
                  <a:schemeClr val="tx1"/>
                </a:solidFill>
                <a:effectLst/>
                <a:latin typeface="+mn-lt"/>
                <a:ea typeface="+mn-ea"/>
                <a:cs typeface="+mn-cs"/>
              </a:rPr>
              <a:t> wir schon früh an Auszubildende weitergeben.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0078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78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1598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2823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05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dirty="0"/>
              <a:t>Vorstellung</a:t>
            </a:r>
            <a:r>
              <a:rPr lang="de-DE" b="0" u="none" baseline="0" dirty="0"/>
              <a:t>srunde (Name, Arbeitsplatz/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Zum Einstieg wird mit einer Impulsfrage begonnen: „</a:t>
            </a:r>
            <a:r>
              <a:rPr lang="de-DE" b="1" u="none" baseline="0" dirty="0"/>
              <a:t>Was verbinden Sie mit der Klimakrise?“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Vorzugweise wird mit digitaler Wortwolke gearbeitet. Hierzu muss zuvor ein „</a:t>
            </a:r>
            <a:r>
              <a:rPr lang="de-DE" b="0" u="none" baseline="0" dirty="0" err="1"/>
              <a:t>AnswerGarden</a:t>
            </a:r>
            <a:r>
              <a:rPr lang="de-DE" b="0" u="none" baseline="0" dirty="0"/>
              <a:t>“ erstellt werden, worauf die Teilnehmenden mit ihrem Smartphone/ Tablet zugreifen können.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sng" dirty="0"/>
              <a:t>https://answergarden.ch/</a:t>
            </a:r>
            <a:endParaRPr lang="de-DE"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Die Teilnehmenden können ihre Begrifflichkeiten digital eingeben, im Plenum kann das Ergebnis über die „Refresh“-Funktion gemeinsam betrachtet und diskutiert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Alternativ kann die Sammlung der Beiträge auch über Tafelaufschrieb, Moderationskarten, usw. erfolgen.</a:t>
            </a:r>
            <a:endParaRPr lang="de-DE" dirty="0"/>
          </a:p>
          <a:p>
            <a:pPr marL="171450" indent="-171450">
              <a:buFont typeface="Arial" panose="020B0604020202020204" pitchFamily="34" charset="0"/>
              <a:buChar char="•"/>
            </a:pPr>
            <a:r>
              <a:rPr lang="de-DE" dirty="0"/>
              <a:t>Im</a:t>
            </a:r>
            <a:r>
              <a:rPr lang="de-DE" baseline="0" dirty="0"/>
              <a:t> Anschluss können die Erwartungen und Motivationen der Teilnehmen hinsichtlich der Thematik erfragt werden.</a:t>
            </a:r>
          </a:p>
        </p:txBody>
      </p:sp>
      <p:sp>
        <p:nvSpPr>
          <p:cNvPr id="4" name="Foliennummernplatzhalter 3"/>
          <p:cNvSpPr>
            <a:spLocks noGrp="1"/>
          </p:cNvSpPr>
          <p:nvPr>
            <p:ph type="sldNum" sz="quarter" idx="10"/>
          </p:nvPr>
        </p:nvSpPr>
        <p:spPr/>
        <p:txBody>
          <a:bodyPr/>
          <a:lstStyle/>
          <a:p>
            <a:fld id="{551367AA-DC43-43C4-BC99-49169608304F}" type="slidenum">
              <a:rPr lang="de-DE" smtClean="0"/>
              <a:t>6</a:t>
            </a:fld>
            <a:endParaRPr lang="de-DE"/>
          </a:p>
        </p:txBody>
      </p:sp>
    </p:spTree>
    <p:extLst>
      <p:ext uri="{BB962C8B-B14F-4D97-AF65-F5344CB8AC3E}">
        <p14:creationId xmlns:p14="http://schemas.microsoft.com/office/powerpoint/2010/main" val="25939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Teilnehmenden sollen aus ihrem </a:t>
            </a:r>
            <a:r>
              <a:rPr lang="de-DE" b="1" dirty="0"/>
              <a:t>eigenen Erleben und ihren Erfahrungen zum Thema Klimakrise </a:t>
            </a:r>
            <a:r>
              <a:rPr lang="de-DE" dirty="0"/>
              <a:t>berichten</a:t>
            </a:r>
            <a:r>
              <a:rPr lang="de-DE" baseline="0" dirty="0"/>
              <a:t> und</a:t>
            </a:r>
            <a:r>
              <a:rPr lang="de-DE" dirty="0"/>
              <a:t> </a:t>
            </a:r>
            <a:r>
              <a:rPr lang="de-DE" baseline="0" dirty="0"/>
              <a:t>sowohl auf privater als auch beruflicher Ebene </a:t>
            </a:r>
            <a:r>
              <a:rPr lang="de-DE" dirty="0"/>
              <a:t>reflektieren.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Dann folgt der thematis</a:t>
            </a:r>
            <a:r>
              <a:rPr lang="de-DE" baseline="0" dirty="0"/>
              <a:t>che Einstieg</a:t>
            </a:r>
            <a:r>
              <a:rPr lang="de-DE" dirty="0"/>
              <a:t> durch Vorstellung verschiedener Schlagzeilen</a:t>
            </a:r>
            <a:r>
              <a:rPr lang="de-DE" baseline="0" dirty="0"/>
              <a:t> aus dem Jahr 2024: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aseline="0" dirty="0"/>
          </a:p>
          <a:p>
            <a:pPr marL="0" indent="0">
              <a:buFont typeface="Arial" panose="020B0604020202020204" pitchFamily="34" charset="0"/>
              <a:buNone/>
            </a:pPr>
            <a:r>
              <a:rPr lang="de-DE" baseline="0" dirty="0"/>
              <a:t>„Waldbrände bedrohen griechische Hauptstadt Athen“ (Tagesschau, 2024, 12. August)</a:t>
            </a:r>
          </a:p>
          <a:p>
            <a:pPr marL="0" indent="0">
              <a:buFont typeface="Arial" panose="020B0604020202020204" pitchFamily="34" charset="0"/>
              <a:buNone/>
            </a:pPr>
            <a:r>
              <a:rPr lang="de-DE" baseline="0" dirty="0"/>
              <a:t>„Heißester Juni seit Aufzeichnungsbeginn“ (Tagesschau, 2024, 08. Juli)</a:t>
            </a:r>
          </a:p>
          <a:p>
            <a:pPr marL="0" indent="0">
              <a:buFont typeface="Arial" panose="020B0604020202020204" pitchFamily="34" charset="0"/>
              <a:buNone/>
            </a:pPr>
            <a:r>
              <a:rPr lang="de-DE" baseline="0" dirty="0"/>
              <a:t>„Mit aller Kraft gegen die Wassermassen“ (Tagesschau, 2024, 03. Juni)</a:t>
            </a:r>
          </a:p>
          <a:p>
            <a:pPr marL="0" indent="0">
              <a:buFont typeface="Arial" panose="020B0604020202020204" pitchFamily="34" charset="0"/>
              <a:buNone/>
            </a:pPr>
            <a:r>
              <a:rPr lang="de-DE" baseline="0" dirty="0"/>
              <a:t>„Mehr Infektionskrankheiten durch Klimawandel“ (Braun, 01. Juni)</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Überleitung: </a:t>
            </a:r>
            <a:r>
              <a:rPr lang="de-DE" baseline="0" dirty="0"/>
              <a:t>In den Schlagzeilen werden bereits Themen aufgegriffen, die eng mit den klimatischen Veränderungen der letzten Jahre und Jahrzehnte zusammenhängen…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293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Modulinhalte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8</a:t>
            </a:fld>
            <a:endParaRPr lang="de-DE"/>
          </a:p>
        </p:txBody>
      </p:sp>
    </p:spTree>
    <p:extLst>
      <p:ext uri="{BB962C8B-B14F-4D97-AF65-F5344CB8AC3E}">
        <p14:creationId xmlns:p14="http://schemas.microsoft.com/office/powerpoint/2010/main" val="8807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a:t>
            </a:r>
            <a:r>
              <a:rPr lang="de-DE" baseline="0" dirty="0"/>
              <a:t> starten mit dem Input und wollen uns im Folgenden etwas genauer anschauen, was man unter Klimakrise versteht…</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9</a:t>
            </a:fld>
            <a:endParaRPr lang="de-DE"/>
          </a:p>
        </p:txBody>
      </p:sp>
    </p:spTree>
    <p:extLst>
      <p:ext uri="{BB962C8B-B14F-4D97-AF65-F5344CB8AC3E}">
        <p14:creationId xmlns:p14="http://schemas.microsoft.com/office/powerpoint/2010/main" val="163060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1700</a:t>
            </a:r>
            <a:r>
              <a:rPr lang="de-DE" dirty="0"/>
              <a:t>:</a:t>
            </a:r>
          </a:p>
          <a:p>
            <a:pPr marL="171450" indent="-171450">
              <a:buFont typeface="Arial" panose="020B0604020202020204" pitchFamily="34" charset="0"/>
              <a:buChar char="•"/>
            </a:pPr>
            <a:r>
              <a:rPr lang="de-DE" dirty="0"/>
              <a:t>Vor der industriellen Revolution</a:t>
            </a:r>
          </a:p>
          <a:p>
            <a:pPr marL="171450" indent="-171450">
              <a:buFont typeface="Arial" panose="020B0604020202020204" pitchFamily="34" charset="0"/>
              <a:buChar char="•"/>
            </a:pPr>
            <a:r>
              <a:rPr lang="de-DE" dirty="0"/>
              <a:t>Der</a:t>
            </a:r>
            <a:r>
              <a:rPr lang="de-DE" baseline="0" dirty="0"/>
              <a:t> Ressourcenverbrauch war eher gering und basierte hauptsächlich auf erneuerbaren Ressourcen wie z.B. Holz</a:t>
            </a:r>
          </a:p>
          <a:p>
            <a:pPr marL="171450" indent="-171450">
              <a:buFont typeface="Arial" panose="020B0604020202020204" pitchFamily="34" charset="0"/>
              <a:buChar char="•"/>
            </a:pPr>
            <a:r>
              <a:rPr lang="de-DE" baseline="0" dirty="0"/>
              <a:t>Die Lebensweise war überwiegend nachhaltig, da Produktion und Konsum stark begrenz waren</a:t>
            </a:r>
          </a:p>
          <a:p>
            <a:pPr marL="171450" indent="-171450">
              <a:buFont typeface="Arial" panose="020B0604020202020204" pitchFamily="34" charset="0"/>
              <a:buChar char="•"/>
            </a:pPr>
            <a:r>
              <a:rPr lang="de-DE" baseline="0" dirty="0"/>
              <a:t>Die Bevölkerungsdichte war sehr viel geringer als heute</a:t>
            </a:r>
            <a:endParaRPr lang="de-DE" dirty="0"/>
          </a:p>
          <a:p>
            <a:pPr marL="0" indent="0">
              <a:buFont typeface="Arial" panose="020B0604020202020204" pitchFamily="34" charset="0"/>
              <a:buNone/>
            </a:pPr>
            <a:endParaRPr lang="de-DE" dirty="0"/>
          </a:p>
          <a:p>
            <a:pPr marL="0" indent="0">
              <a:buFont typeface="Arial" panose="020B0604020202020204" pitchFamily="34" charset="0"/>
              <a:buNone/>
            </a:pPr>
            <a:r>
              <a:rPr lang="de-DE" b="1" dirty="0"/>
              <a:t>1750</a:t>
            </a:r>
            <a:r>
              <a:rPr lang="de-DE" dirty="0"/>
              <a:t>:</a:t>
            </a:r>
          </a:p>
          <a:p>
            <a:pPr marL="171450" indent="-171450">
              <a:buFont typeface="Arial" panose="020B0604020202020204" pitchFamily="34" charset="0"/>
              <a:buChar char="•"/>
            </a:pPr>
            <a:r>
              <a:rPr lang="de-DE" dirty="0"/>
              <a:t>Das Bild zeigt eine Dampflok. Obwohl die erste Dampflok erst</a:t>
            </a:r>
            <a:r>
              <a:rPr lang="de-DE" baseline="0" dirty="0"/>
              <a:t> in den frühen 1800er Jahren entwickelt wurde, wurde die Dampfkraft bereits vorher für die Industrie genutzt (van der </a:t>
            </a:r>
            <a:r>
              <a:rPr lang="de-DE" baseline="0" dirty="0" err="1"/>
              <a:t>Kooji</a:t>
            </a:r>
            <a:r>
              <a:rPr lang="de-DE" baseline="0" dirty="0"/>
              <a:t>, 2015)</a:t>
            </a:r>
            <a:endParaRPr lang="de-DE" dirty="0"/>
          </a:p>
          <a:p>
            <a:pPr marL="171450" indent="-171450">
              <a:buFont typeface="Arial" panose="020B0604020202020204" pitchFamily="34" charset="0"/>
              <a:buChar char="•"/>
            </a:pPr>
            <a:r>
              <a:rPr lang="de-DE" baseline="0" dirty="0"/>
              <a:t>Erste Industrielle Revolution startete um 1750. Durch bessere Versorgung (z.B. mit Nahrungsmitteln, Kleidung) kommt es zu einer Bevölkerungsexplosion (</a:t>
            </a:r>
            <a:r>
              <a:rPr lang="de-DE" baseline="0" dirty="0" err="1"/>
              <a:t>Bauernhansl</a:t>
            </a:r>
            <a:r>
              <a:rPr lang="de-DE" baseline="0" dirty="0"/>
              <a:t>, 2017, S. 1)</a:t>
            </a:r>
          </a:p>
          <a:p>
            <a:pPr marL="171450" indent="-171450">
              <a:buFont typeface="Arial" panose="020B0604020202020204" pitchFamily="34" charset="0"/>
              <a:buChar char="•"/>
            </a:pPr>
            <a:r>
              <a:rPr lang="de-DE" baseline="0" dirty="0"/>
              <a:t>Viele Menschen ziehen vom Land in die Stadt, um Arbeit in den entstehenden Fabriken zu finden (</a:t>
            </a:r>
            <a:r>
              <a:rPr lang="de-DE" baseline="0" dirty="0" err="1"/>
              <a:t>Bauernhansl</a:t>
            </a:r>
            <a:r>
              <a:rPr lang="de-DE" baseline="0" dirty="0"/>
              <a:t>, 2017, S. 1)</a:t>
            </a:r>
          </a:p>
          <a:p>
            <a:pPr marL="171450" indent="-171450">
              <a:buFont typeface="Arial" panose="020B0604020202020204" pitchFamily="34" charset="0"/>
              <a:buChar char="•"/>
            </a:pPr>
            <a:r>
              <a:rPr lang="de-DE" baseline="0" dirty="0"/>
              <a:t>Weitere industrielle Revolutionen folgten (elektrische Energie und Elektronik/IT) (</a:t>
            </a:r>
            <a:r>
              <a:rPr lang="de-DE" baseline="0" dirty="0" err="1"/>
              <a:t>Bauernhansl</a:t>
            </a:r>
            <a:r>
              <a:rPr lang="de-DE" baseline="0" dirty="0"/>
              <a:t>, 2017, S. 2)</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2024</a:t>
            </a:r>
            <a:r>
              <a:rPr lang="de-DE" baseline="0" dirty="0"/>
              <a:t>:</a:t>
            </a:r>
          </a:p>
          <a:p>
            <a:pPr marL="171450" indent="-171450">
              <a:buFont typeface="Arial" panose="020B0604020202020204" pitchFamily="34" charset="0"/>
              <a:buChar char="•"/>
            </a:pPr>
            <a:r>
              <a:rPr lang="de-DE" baseline="0" dirty="0"/>
              <a:t>Das Bild zeigt eine moderne Industrieanlage.</a:t>
            </a:r>
          </a:p>
          <a:p>
            <a:pPr marL="171450" indent="-171450">
              <a:buFont typeface="Arial" panose="020B0604020202020204" pitchFamily="34" charset="0"/>
              <a:buChar char="•"/>
            </a:pPr>
            <a:r>
              <a:rPr lang="de-DE" baseline="0" dirty="0"/>
              <a:t>Es gibt heute deutlich mehr Menschen als früher – die Menschen werden auch immer älter (</a:t>
            </a:r>
            <a:r>
              <a:rPr lang="de-DE" baseline="0" dirty="0" err="1"/>
              <a:t>Bauernhansl</a:t>
            </a:r>
            <a:r>
              <a:rPr lang="de-DE" baseline="0" dirty="0"/>
              <a:t>, 2017, S. 6)) -&gt; das heißt, wir müssen mit unseren Ressourcen besser wirtschaften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vorhandenen Menschen konsumieren immer her (Elektronik,</a:t>
            </a:r>
            <a:r>
              <a:rPr lang="de-DE" baseline="0" dirty="0"/>
              <a:t> Kleidung usw.), handeln mehr und bauen ihre (Transport-)Infrastruktur auf </a:t>
            </a:r>
            <a:r>
              <a:rPr lang="de-DE" dirty="0"/>
              <a:t>(</a:t>
            </a:r>
            <a:r>
              <a:rPr lang="de-DE" dirty="0" err="1"/>
              <a:t>Bauernhansl</a:t>
            </a:r>
            <a:r>
              <a:rPr lang="de-DE" dirty="0"/>
              <a:t>, 2017, S. 6) -&gt;</a:t>
            </a:r>
            <a:r>
              <a:rPr lang="de-DE" baseline="0" dirty="0"/>
              <a:t> dadurch entsteht mehr Müll und CO2</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Überleitung zur nächsten Folie</a:t>
            </a:r>
            <a:r>
              <a:rPr lang="de-DE" baseline="0" dirty="0"/>
              <a:t>: </a:t>
            </a:r>
          </a:p>
          <a:p>
            <a:pPr marL="171450" indent="-171450">
              <a:buFont typeface="Arial" panose="020B0604020202020204" pitchFamily="34" charset="0"/>
              <a:buChar char="•"/>
            </a:pPr>
            <a:r>
              <a:rPr lang="de-DE" baseline="0" dirty="0"/>
              <a:t>Der Ausstoß von CO2 und anderen Treibhausgasen führt zum sogenannten Treibhauseffekt. Im Folgenden wollen wir die Grundlagen hierfür betrachten…</a:t>
            </a:r>
            <a:endParaRPr lang="de-DE" dirty="0"/>
          </a:p>
          <a:p>
            <a:endParaRPr lang="de-DE" baseline="0" dirty="0"/>
          </a:p>
          <a:p>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10</a:t>
            </a:fld>
            <a:endParaRPr lang="de-DE"/>
          </a:p>
        </p:txBody>
      </p:sp>
    </p:spTree>
    <p:extLst>
      <p:ext uri="{BB962C8B-B14F-4D97-AF65-F5344CB8AC3E}">
        <p14:creationId xmlns:p14="http://schemas.microsoft.com/office/powerpoint/2010/main" val="242938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75521-40D1-7F2F-C9A9-15981F30E204}"/>
              </a:ext>
            </a:extLst>
          </p:cNvPr>
          <p:cNvSpPr>
            <a:spLocks noGrp="1"/>
          </p:cNvSpPr>
          <p:nvPr>
            <p:ph type="ctrTitle"/>
          </p:nvPr>
        </p:nvSpPr>
        <p:spPr>
          <a:xfrm>
            <a:off x="1524000" y="1718533"/>
            <a:ext cx="9144000" cy="2387600"/>
          </a:xfrm>
        </p:spPr>
        <p:txBody>
          <a:bodyPr anchor="b"/>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E16869E7-BF60-CD80-2EEF-383E5BC4395A}"/>
              </a:ext>
            </a:extLst>
          </p:cNvPr>
          <p:cNvSpPr>
            <a:spLocks noGrp="1"/>
          </p:cNvSpPr>
          <p:nvPr>
            <p:ph type="subTitle" idx="1"/>
          </p:nvPr>
        </p:nvSpPr>
        <p:spPr>
          <a:xfrm>
            <a:off x="1524000" y="4198208"/>
            <a:ext cx="9144000" cy="1655762"/>
          </a:xfr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a:extLst>
              <a:ext uri="{FF2B5EF4-FFF2-40B4-BE49-F238E27FC236}">
                <a16:creationId xmlns:a16="http://schemas.microsoft.com/office/drawing/2014/main" id="{D0CA5182-6EEA-2F54-1F19-F31532A4202B}"/>
              </a:ext>
            </a:extLst>
          </p:cNvPr>
          <p:cNvSpPr>
            <a:spLocks noGrp="1"/>
          </p:cNvSpPr>
          <p:nvPr>
            <p:ph type="dt" sz="half" idx="10"/>
          </p:nvPr>
        </p:nvSpPr>
        <p:spPr/>
        <p:txBody>
          <a:bodyPr/>
          <a:lstStyle/>
          <a:p>
            <a:fld id="{203EA535-2EF9-444F-91FE-6347F282BFB8}" type="datetime1">
              <a:rPr lang="de-DE" smtClean="0"/>
              <a:t>17.03.2026</a:t>
            </a:fld>
            <a:endParaRPr lang="de-DE"/>
          </a:p>
        </p:txBody>
      </p:sp>
      <p:sp>
        <p:nvSpPr>
          <p:cNvPr id="5" name="Fußzeilenplatzhalter 4">
            <a:extLst>
              <a:ext uri="{FF2B5EF4-FFF2-40B4-BE49-F238E27FC236}">
                <a16:creationId xmlns:a16="http://schemas.microsoft.com/office/drawing/2014/main" id="{516FE547-14DF-50B2-0A2B-25BE6E7618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54887-1BA9-C260-D1C1-71D0CF599B3D}"/>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8714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B92C-14C1-1F5B-95DC-61CAF973E1D2}"/>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052CEE04-F870-8EDE-8E51-F940D313E58B}"/>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6B8DB-62D7-D152-E2AA-3B8B49167B4D}"/>
              </a:ext>
            </a:extLst>
          </p:cNvPr>
          <p:cNvSpPr>
            <a:spLocks noGrp="1"/>
          </p:cNvSpPr>
          <p:nvPr>
            <p:ph type="dt" sz="half" idx="10"/>
          </p:nvPr>
        </p:nvSpPr>
        <p:spPr/>
        <p:txBody>
          <a:bodyPr/>
          <a:lstStyle/>
          <a:p>
            <a:fld id="{B0ED1939-D104-492F-B5FE-A4D0C1FA8F16}" type="datetime1">
              <a:rPr lang="de-DE" smtClean="0"/>
              <a:t>17.03.2026</a:t>
            </a:fld>
            <a:endParaRPr lang="de-DE"/>
          </a:p>
        </p:txBody>
      </p:sp>
      <p:sp>
        <p:nvSpPr>
          <p:cNvPr id="5" name="Fußzeilenplatzhalter 4">
            <a:extLst>
              <a:ext uri="{FF2B5EF4-FFF2-40B4-BE49-F238E27FC236}">
                <a16:creationId xmlns:a16="http://schemas.microsoft.com/office/drawing/2014/main" id="{2511FE65-1D44-6B02-6632-3590D7A9C5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DA75F-6B00-4D26-0462-EB16E8E4844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20877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3EE45E-0546-DB08-81DC-3090AD7B8B12}"/>
              </a:ext>
            </a:extLst>
          </p:cNvPr>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DE7B7763-4C87-99B6-965C-3A70C8BDCA12}"/>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28B1C0-2762-5CF7-88F6-2EB8A7FF2A12}"/>
              </a:ext>
            </a:extLst>
          </p:cNvPr>
          <p:cNvSpPr>
            <a:spLocks noGrp="1"/>
          </p:cNvSpPr>
          <p:nvPr>
            <p:ph type="dt" sz="half" idx="10"/>
          </p:nvPr>
        </p:nvSpPr>
        <p:spPr/>
        <p:txBody>
          <a:bodyPr/>
          <a:lstStyle/>
          <a:p>
            <a:fld id="{73690FB1-A404-4595-9C8D-69A4A4A309DC}" type="datetime1">
              <a:rPr lang="de-DE" smtClean="0"/>
              <a:t>17.03.2026</a:t>
            </a:fld>
            <a:endParaRPr lang="de-DE"/>
          </a:p>
        </p:txBody>
      </p:sp>
      <p:sp>
        <p:nvSpPr>
          <p:cNvPr id="5" name="Fußzeilenplatzhalter 4">
            <a:extLst>
              <a:ext uri="{FF2B5EF4-FFF2-40B4-BE49-F238E27FC236}">
                <a16:creationId xmlns:a16="http://schemas.microsoft.com/office/drawing/2014/main" id="{31393EF4-2C60-E678-7E2F-4EBBFE125D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232FAD-4041-666C-3492-DB3A2AC1E7D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30087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75521-40D1-7F2F-C9A9-15981F30E204}"/>
              </a:ext>
            </a:extLst>
          </p:cNvPr>
          <p:cNvSpPr>
            <a:spLocks noGrp="1"/>
          </p:cNvSpPr>
          <p:nvPr>
            <p:ph type="ctrTitle"/>
          </p:nvPr>
        </p:nvSpPr>
        <p:spPr>
          <a:xfrm>
            <a:off x="1524000" y="1718533"/>
            <a:ext cx="9144000" cy="2387600"/>
          </a:xfrm>
        </p:spPr>
        <p:txBody>
          <a:bodyPr anchor="b"/>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E16869E7-BF60-CD80-2EEF-383E5BC4395A}"/>
              </a:ext>
            </a:extLst>
          </p:cNvPr>
          <p:cNvSpPr>
            <a:spLocks noGrp="1"/>
          </p:cNvSpPr>
          <p:nvPr>
            <p:ph type="subTitle" idx="1"/>
          </p:nvPr>
        </p:nvSpPr>
        <p:spPr>
          <a:xfrm>
            <a:off x="1524000" y="4198208"/>
            <a:ext cx="9144000" cy="1655762"/>
          </a:xfr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a:extLst>
              <a:ext uri="{FF2B5EF4-FFF2-40B4-BE49-F238E27FC236}">
                <a16:creationId xmlns:a16="http://schemas.microsoft.com/office/drawing/2014/main" id="{D0CA5182-6EEA-2F54-1F19-F31532A4202B}"/>
              </a:ext>
            </a:extLst>
          </p:cNvPr>
          <p:cNvSpPr>
            <a:spLocks noGrp="1"/>
          </p:cNvSpPr>
          <p:nvPr>
            <p:ph type="dt" sz="half" idx="10"/>
          </p:nvPr>
        </p:nvSpPr>
        <p:spPr/>
        <p:txBody>
          <a:bodyPr/>
          <a:lstStyle/>
          <a:p>
            <a:fld id="{203EA535-2EF9-444F-91FE-6347F282BFB8}" type="datetime1">
              <a:rPr lang="de-DE" smtClean="0"/>
              <a:t>17.03.2026</a:t>
            </a:fld>
            <a:endParaRPr lang="de-DE"/>
          </a:p>
        </p:txBody>
      </p:sp>
      <p:sp>
        <p:nvSpPr>
          <p:cNvPr id="5" name="Fußzeilenplatzhalter 4">
            <a:extLst>
              <a:ext uri="{FF2B5EF4-FFF2-40B4-BE49-F238E27FC236}">
                <a16:creationId xmlns:a16="http://schemas.microsoft.com/office/drawing/2014/main" id="{516FE547-14DF-50B2-0A2B-25BE6E7618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54887-1BA9-C260-D1C1-71D0CF599B3D}"/>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99114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3840-F898-A7E2-A2D1-72472BE73874}"/>
              </a:ext>
            </a:extLst>
          </p:cNvPr>
          <p:cNvSpPr>
            <a:spLocks noGrp="1"/>
          </p:cNvSpPr>
          <p:nvPr>
            <p:ph type="title"/>
          </p:nvPr>
        </p:nvSpPr>
        <p:spPr>
          <a:xfrm>
            <a:off x="838200" y="1216154"/>
            <a:ext cx="10515600" cy="132556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25543FCC-D3D1-5858-7360-67B4FBF56F48}"/>
              </a:ext>
            </a:extLst>
          </p:cNvPr>
          <p:cNvSpPr>
            <a:spLocks noGrp="1"/>
          </p:cNvSpPr>
          <p:nvPr>
            <p:ph idx="1"/>
          </p:nvPr>
        </p:nvSpPr>
        <p:spPr>
          <a:xfrm>
            <a:off x="838200" y="2643809"/>
            <a:ext cx="10515600" cy="353315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2" name="Grafik 11">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84998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835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3A91-2C62-C94D-A65E-D01071EC8B83}"/>
              </a:ext>
            </a:extLst>
          </p:cNvPr>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a:extLst>
              <a:ext uri="{FF2B5EF4-FFF2-40B4-BE49-F238E27FC236}">
                <a16:creationId xmlns:a16="http://schemas.microsoft.com/office/drawing/2014/main" id="{90E70158-9678-E109-3347-416DCEE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000D6D2A-C886-C24E-166E-E79CB49FEDB8}"/>
              </a:ext>
            </a:extLst>
          </p:cNvPr>
          <p:cNvSpPr>
            <a:spLocks noGrp="1"/>
          </p:cNvSpPr>
          <p:nvPr>
            <p:ph type="dt" sz="half" idx="10"/>
          </p:nvPr>
        </p:nvSpPr>
        <p:spPr/>
        <p:txBody>
          <a:bodyPr/>
          <a:lstStyle/>
          <a:p>
            <a:fld id="{33E6B6BB-64A7-49EF-9327-4A686EDBEE57}" type="datetime1">
              <a:rPr lang="de-DE" smtClean="0"/>
              <a:t>17.03.2026</a:t>
            </a:fld>
            <a:endParaRPr lang="de-DE"/>
          </a:p>
        </p:txBody>
      </p:sp>
      <p:sp>
        <p:nvSpPr>
          <p:cNvPr id="5" name="Fußzeilenplatzhalter 4">
            <a:extLst>
              <a:ext uri="{FF2B5EF4-FFF2-40B4-BE49-F238E27FC236}">
                <a16:creationId xmlns:a16="http://schemas.microsoft.com/office/drawing/2014/main" id="{8ED3243F-1825-12B1-5955-C0BB623B11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EB070-64CE-78AE-8C66-656ED8A4CF6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52715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D60-2797-7D59-6A44-8B22767B63F3}"/>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9C69FE06-0EF2-AF4F-3B94-96E4B657E9AB}"/>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6157A7-E755-D4A5-148D-619266C3B864}"/>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A3EB61-932B-2F8C-5E7A-F13A760AFDEE}"/>
              </a:ext>
            </a:extLst>
          </p:cNvPr>
          <p:cNvSpPr>
            <a:spLocks noGrp="1"/>
          </p:cNvSpPr>
          <p:nvPr>
            <p:ph type="dt" sz="half" idx="10"/>
          </p:nvPr>
        </p:nvSpPr>
        <p:spPr/>
        <p:txBody>
          <a:bodyPr/>
          <a:lstStyle/>
          <a:p>
            <a:fld id="{BFF99227-7EF2-4DAF-9B50-236C7E7DC6C7}" type="datetime1">
              <a:rPr lang="de-DE" smtClean="0"/>
              <a:t>17.03.2026</a:t>
            </a:fld>
            <a:endParaRPr lang="de-DE"/>
          </a:p>
        </p:txBody>
      </p:sp>
      <p:sp>
        <p:nvSpPr>
          <p:cNvPr id="6" name="Fußzeilenplatzhalter 5">
            <a:extLst>
              <a:ext uri="{FF2B5EF4-FFF2-40B4-BE49-F238E27FC236}">
                <a16:creationId xmlns:a16="http://schemas.microsoft.com/office/drawing/2014/main" id="{2E3425EE-466C-005D-7BAE-BEBCCB91A7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503204-722B-8C47-DC63-627D736BC4D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25779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EE41-E56A-058D-96F8-BF07A41B96E9}"/>
              </a:ext>
            </a:extLst>
          </p:cNvPr>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34C51909-1BFC-D3DA-EC16-E4619F0CF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6AA80497-38B8-5A1B-5A88-D283D7E7450F}"/>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F59828C-A140-5B16-33E4-45EC42C49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795D12C9-EC34-5ECC-F642-799F0148A3FA}"/>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1528F05-4055-7091-54E6-131D1A43A3A2}"/>
              </a:ext>
            </a:extLst>
          </p:cNvPr>
          <p:cNvSpPr>
            <a:spLocks noGrp="1"/>
          </p:cNvSpPr>
          <p:nvPr>
            <p:ph type="dt" sz="half" idx="10"/>
          </p:nvPr>
        </p:nvSpPr>
        <p:spPr/>
        <p:txBody>
          <a:bodyPr/>
          <a:lstStyle/>
          <a:p>
            <a:fld id="{0B042045-8566-4596-9FDD-8EB2F3A771B9}" type="datetime1">
              <a:rPr lang="de-DE" smtClean="0"/>
              <a:t>17.03.2026</a:t>
            </a:fld>
            <a:endParaRPr lang="de-DE"/>
          </a:p>
        </p:txBody>
      </p:sp>
      <p:sp>
        <p:nvSpPr>
          <p:cNvPr id="8" name="Fußzeilenplatzhalter 7">
            <a:extLst>
              <a:ext uri="{FF2B5EF4-FFF2-40B4-BE49-F238E27FC236}">
                <a16:creationId xmlns:a16="http://schemas.microsoft.com/office/drawing/2014/main" id="{77F56F61-315A-306D-E605-BB8699D0B7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4A91A5-530B-66E4-41E0-7EDBA1C103F2}"/>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4275834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4129-C147-3868-6EA3-D8879FC7617D}"/>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344D84ED-DE0C-C9BC-42D5-439D37A89BA5}"/>
              </a:ext>
            </a:extLst>
          </p:cNvPr>
          <p:cNvSpPr>
            <a:spLocks noGrp="1"/>
          </p:cNvSpPr>
          <p:nvPr>
            <p:ph type="dt" sz="half" idx="10"/>
          </p:nvPr>
        </p:nvSpPr>
        <p:spPr/>
        <p:txBody>
          <a:bodyPr/>
          <a:lstStyle/>
          <a:p>
            <a:fld id="{C9F7158C-DDBA-40B6-BCA0-0F014D3A519C}" type="datetime1">
              <a:rPr lang="de-DE" smtClean="0"/>
              <a:t>17.03.2026</a:t>
            </a:fld>
            <a:endParaRPr lang="de-DE"/>
          </a:p>
        </p:txBody>
      </p:sp>
      <p:sp>
        <p:nvSpPr>
          <p:cNvPr id="4" name="Fußzeilenplatzhalter 3">
            <a:extLst>
              <a:ext uri="{FF2B5EF4-FFF2-40B4-BE49-F238E27FC236}">
                <a16:creationId xmlns:a16="http://schemas.microsoft.com/office/drawing/2014/main" id="{28680F11-2749-0BC3-45E0-7320820706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036506C-3A93-EE39-E641-0F462EB2A7A7}"/>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617609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15F3-7D85-C1CE-18A7-1B75437DF9AD}"/>
              </a:ext>
            </a:extLst>
          </p:cNvPr>
          <p:cNvSpPr>
            <a:spLocks noGrp="1"/>
          </p:cNvSpPr>
          <p:nvPr>
            <p:ph type="dt" sz="half" idx="10"/>
          </p:nvPr>
        </p:nvSpPr>
        <p:spPr/>
        <p:txBody>
          <a:bodyPr/>
          <a:lstStyle/>
          <a:p>
            <a:fld id="{872FD3C8-2BA9-42BC-871D-0EBBEC557CC1}" type="datetime1">
              <a:rPr lang="de-DE" smtClean="0"/>
              <a:t>17.03.2026</a:t>
            </a:fld>
            <a:endParaRPr lang="de-DE"/>
          </a:p>
        </p:txBody>
      </p:sp>
      <p:sp>
        <p:nvSpPr>
          <p:cNvPr id="3" name="Fußzeilenplatzhalter 2">
            <a:extLst>
              <a:ext uri="{FF2B5EF4-FFF2-40B4-BE49-F238E27FC236}">
                <a16:creationId xmlns:a16="http://schemas.microsoft.com/office/drawing/2014/main" id="{7B02CA32-E550-63E2-479C-36473A42CD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064C27-1870-8B71-D3D9-A9AEB763788F}"/>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84957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3840-F898-A7E2-A2D1-72472BE73874}"/>
              </a:ext>
            </a:extLst>
          </p:cNvPr>
          <p:cNvSpPr>
            <a:spLocks noGrp="1"/>
          </p:cNvSpPr>
          <p:nvPr>
            <p:ph type="title"/>
          </p:nvPr>
        </p:nvSpPr>
        <p:spPr>
          <a:xfrm>
            <a:off x="838200" y="1216154"/>
            <a:ext cx="10515600" cy="132556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25543FCC-D3D1-5858-7360-67B4FBF56F48}"/>
              </a:ext>
            </a:extLst>
          </p:cNvPr>
          <p:cNvSpPr>
            <a:spLocks noGrp="1"/>
          </p:cNvSpPr>
          <p:nvPr>
            <p:ph idx="1"/>
          </p:nvPr>
        </p:nvSpPr>
        <p:spPr>
          <a:xfrm>
            <a:off x="838200" y="2643809"/>
            <a:ext cx="10515600" cy="353315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2" name="Grafik 11">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71378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82B1-2BCA-C710-F8DE-D0CC67225FD4}"/>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a:extLst>
              <a:ext uri="{FF2B5EF4-FFF2-40B4-BE49-F238E27FC236}">
                <a16:creationId xmlns:a16="http://schemas.microsoft.com/office/drawing/2014/main" id="{67ECAE3E-DA15-2E09-9716-593BBFDA3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A684B0-0B87-6C21-A34D-DD922D5F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90E71834-E791-6F8B-5481-F9999165F9D6}"/>
              </a:ext>
            </a:extLst>
          </p:cNvPr>
          <p:cNvSpPr>
            <a:spLocks noGrp="1"/>
          </p:cNvSpPr>
          <p:nvPr>
            <p:ph type="dt" sz="half" idx="10"/>
          </p:nvPr>
        </p:nvSpPr>
        <p:spPr/>
        <p:txBody>
          <a:bodyPr/>
          <a:lstStyle/>
          <a:p>
            <a:fld id="{61BBB137-D009-4E21-A6A7-88FB22E01813}" type="datetime1">
              <a:rPr lang="de-DE" smtClean="0"/>
              <a:t>17.03.2026</a:t>
            </a:fld>
            <a:endParaRPr lang="de-DE"/>
          </a:p>
        </p:txBody>
      </p:sp>
      <p:sp>
        <p:nvSpPr>
          <p:cNvPr id="6" name="Fußzeilenplatzhalter 5">
            <a:extLst>
              <a:ext uri="{FF2B5EF4-FFF2-40B4-BE49-F238E27FC236}">
                <a16:creationId xmlns:a16="http://schemas.microsoft.com/office/drawing/2014/main" id="{9509EE1F-053C-AF4B-85C8-3C5DAF7C48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DA192-FE14-3EBD-50F4-8A6F748BF56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595285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AF8D-A893-2C9C-A1C1-D8DA166F8276}"/>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a:extLst>
              <a:ext uri="{FF2B5EF4-FFF2-40B4-BE49-F238E27FC236}">
                <a16:creationId xmlns:a16="http://schemas.microsoft.com/office/drawing/2014/main" id="{2FEBD076-FF48-D3EB-E217-9CC59FF1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D627D4EE-0703-118B-D8C7-45085D90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D9B05AA0-AC10-9723-9C71-754346252917}"/>
              </a:ext>
            </a:extLst>
          </p:cNvPr>
          <p:cNvSpPr>
            <a:spLocks noGrp="1"/>
          </p:cNvSpPr>
          <p:nvPr>
            <p:ph type="dt" sz="half" idx="10"/>
          </p:nvPr>
        </p:nvSpPr>
        <p:spPr/>
        <p:txBody>
          <a:bodyPr/>
          <a:lstStyle/>
          <a:p>
            <a:fld id="{7F38DA89-8237-4199-8ACD-9EE0E0133C47}" type="datetime1">
              <a:rPr lang="de-DE" smtClean="0"/>
              <a:t>17.03.2026</a:t>
            </a:fld>
            <a:endParaRPr lang="de-DE"/>
          </a:p>
        </p:txBody>
      </p:sp>
      <p:sp>
        <p:nvSpPr>
          <p:cNvPr id="6" name="Fußzeilenplatzhalter 5">
            <a:extLst>
              <a:ext uri="{FF2B5EF4-FFF2-40B4-BE49-F238E27FC236}">
                <a16:creationId xmlns:a16="http://schemas.microsoft.com/office/drawing/2014/main" id="{8B805D6A-2741-024B-D3EF-FD08A7C51F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79A95-BDA3-5797-FF02-97DF20E689E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844274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B92C-14C1-1F5B-95DC-61CAF973E1D2}"/>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052CEE04-F870-8EDE-8E51-F940D313E58B}"/>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6B8DB-62D7-D152-E2AA-3B8B49167B4D}"/>
              </a:ext>
            </a:extLst>
          </p:cNvPr>
          <p:cNvSpPr>
            <a:spLocks noGrp="1"/>
          </p:cNvSpPr>
          <p:nvPr>
            <p:ph type="dt" sz="half" idx="10"/>
          </p:nvPr>
        </p:nvSpPr>
        <p:spPr/>
        <p:txBody>
          <a:bodyPr/>
          <a:lstStyle/>
          <a:p>
            <a:fld id="{B0ED1939-D104-492F-B5FE-A4D0C1FA8F16}" type="datetime1">
              <a:rPr lang="de-DE" smtClean="0"/>
              <a:t>17.03.2026</a:t>
            </a:fld>
            <a:endParaRPr lang="de-DE"/>
          </a:p>
        </p:txBody>
      </p:sp>
      <p:sp>
        <p:nvSpPr>
          <p:cNvPr id="5" name="Fußzeilenplatzhalter 4">
            <a:extLst>
              <a:ext uri="{FF2B5EF4-FFF2-40B4-BE49-F238E27FC236}">
                <a16:creationId xmlns:a16="http://schemas.microsoft.com/office/drawing/2014/main" id="{2511FE65-1D44-6B02-6632-3590D7A9C5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DA75F-6B00-4D26-0462-EB16E8E4844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0096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3EE45E-0546-DB08-81DC-3090AD7B8B12}"/>
              </a:ext>
            </a:extLst>
          </p:cNvPr>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DE7B7763-4C87-99B6-965C-3A70C8BDCA12}"/>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28B1C0-2762-5CF7-88F6-2EB8A7FF2A12}"/>
              </a:ext>
            </a:extLst>
          </p:cNvPr>
          <p:cNvSpPr>
            <a:spLocks noGrp="1"/>
          </p:cNvSpPr>
          <p:nvPr>
            <p:ph type="dt" sz="half" idx="10"/>
          </p:nvPr>
        </p:nvSpPr>
        <p:spPr/>
        <p:txBody>
          <a:bodyPr/>
          <a:lstStyle/>
          <a:p>
            <a:fld id="{73690FB1-A404-4595-9C8D-69A4A4A309DC}" type="datetime1">
              <a:rPr lang="de-DE" smtClean="0"/>
              <a:t>17.03.2026</a:t>
            </a:fld>
            <a:endParaRPr lang="de-DE"/>
          </a:p>
        </p:txBody>
      </p:sp>
      <p:sp>
        <p:nvSpPr>
          <p:cNvPr id="5" name="Fußzeilenplatzhalter 4">
            <a:extLst>
              <a:ext uri="{FF2B5EF4-FFF2-40B4-BE49-F238E27FC236}">
                <a16:creationId xmlns:a16="http://schemas.microsoft.com/office/drawing/2014/main" id="{31393EF4-2C60-E678-7E2F-4EBBFE125D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232FAD-4041-666C-3492-DB3A2AC1E7D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20987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3A91-2C62-C94D-A65E-D01071EC8B83}"/>
              </a:ext>
            </a:extLst>
          </p:cNvPr>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a:extLst>
              <a:ext uri="{FF2B5EF4-FFF2-40B4-BE49-F238E27FC236}">
                <a16:creationId xmlns:a16="http://schemas.microsoft.com/office/drawing/2014/main" id="{90E70158-9678-E109-3347-416DCEE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000D6D2A-C886-C24E-166E-E79CB49FEDB8}"/>
              </a:ext>
            </a:extLst>
          </p:cNvPr>
          <p:cNvSpPr>
            <a:spLocks noGrp="1"/>
          </p:cNvSpPr>
          <p:nvPr>
            <p:ph type="dt" sz="half" idx="10"/>
          </p:nvPr>
        </p:nvSpPr>
        <p:spPr/>
        <p:txBody>
          <a:bodyPr/>
          <a:lstStyle/>
          <a:p>
            <a:fld id="{33E6B6BB-64A7-49EF-9327-4A686EDBEE57}" type="datetime1">
              <a:rPr lang="de-DE" smtClean="0"/>
              <a:t>17.03.2026</a:t>
            </a:fld>
            <a:endParaRPr lang="de-DE"/>
          </a:p>
        </p:txBody>
      </p:sp>
      <p:sp>
        <p:nvSpPr>
          <p:cNvPr id="5" name="Fußzeilenplatzhalter 4">
            <a:extLst>
              <a:ext uri="{FF2B5EF4-FFF2-40B4-BE49-F238E27FC236}">
                <a16:creationId xmlns:a16="http://schemas.microsoft.com/office/drawing/2014/main" id="{8ED3243F-1825-12B1-5955-C0BB623B11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EB070-64CE-78AE-8C66-656ED8A4CF6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36175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D60-2797-7D59-6A44-8B22767B63F3}"/>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9C69FE06-0EF2-AF4F-3B94-96E4B657E9AB}"/>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6157A7-E755-D4A5-148D-619266C3B864}"/>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A3EB61-932B-2F8C-5E7A-F13A760AFDEE}"/>
              </a:ext>
            </a:extLst>
          </p:cNvPr>
          <p:cNvSpPr>
            <a:spLocks noGrp="1"/>
          </p:cNvSpPr>
          <p:nvPr>
            <p:ph type="dt" sz="half" idx="10"/>
          </p:nvPr>
        </p:nvSpPr>
        <p:spPr/>
        <p:txBody>
          <a:bodyPr/>
          <a:lstStyle/>
          <a:p>
            <a:fld id="{BFF99227-7EF2-4DAF-9B50-236C7E7DC6C7}" type="datetime1">
              <a:rPr lang="de-DE" smtClean="0"/>
              <a:t>17.03.2026</a:t>
            </a:fld>
            <a:endParaRPr lang="de-DE"/>
          </a:p>
        </p:txBody>
      </p:sp>
      <p:sp>
        <p:nvSpPr>
          <p:cNvPr id="6" name="Fußzeilenplatzhalter 5">
            <a:extLst>
              <a:ext uri="{FF2B5EF4-FFF2-40B4-BE49-F238E27FC236}">
                <a16:creationId xmlns:a16="http://schemas.microsoft.com/office/drawing/2014/main" id="{2E3425EE-466C-005D-7BAE-BEBCCB91A7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503204-722B-8C47-DC63-627D736BC4D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411676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EE41-E56A-058D-96F8-BF07A41B96E9}"/>
              </a:ext>
            </a:extLst>
          </p:cNvPr>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34C51909-1BFC-D3DA-EC16-E4619F0CF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6AA80497-38B8-5A1B-5A88-D283D7E7450F}"/>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F59828C-A140-5B16-33E4-45EC42C49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795D12C9-EC34-5ECC-F642-799F0148A3FA}"/>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1528F05-4055-7091-54E6-131D1A43A3A2}"/>
              </a:ext>
            </a:extLst>
          </p:cNvPr>
          <p:cNvSpPr>
            <a:spLocks noGrp="1"/>
          </p:cNvSpPr>
          <p:nvPr>
            <p:ph type="dt" sz="half" idx="10"/>
          </p:nvPr>
        </p:nvSpPr>
        <p:spPr/>
        <p:txBody>
          <a:bodyPr/>
          <a:lstStyle/>
          <a:p>
            <a:fld id="{0B042045-8566-4596-9FDD-8EB2F3A771B9}" type="datetime1">
              <a:rPr lang="de-DE" smtClean="0"/>
              <a:t>17.03.2026</a:t>
            </a:fld>
            <a:endParaRPr lang="de-DE"/>
          </a:p>
        </p:txBody>
      </p:sp>
      <p:sp>
        <p:nvSpPr>
          <p:cNvPr id="8" name="Fußzeilenplatzhalter 7">
            <a:extLst>
              <a:ext uri="{FF2B5EF4-FFF2-40B4-BE49-F238E27FC236}">
                <a16:creationId xmlns:a16="http://schemas.microsoft.com/office/drawing/2014/main" id="{77F56F61-315A-306D-E605-BB8699D0B7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4A91A5-530B-66E4-41E0-7EDBA1C103F2}"/>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64613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4129-C147-3868-6EA3-D8879FC7617D}"/>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344D84ED-DE0C-C9BC-42D5-439D37A89BA5}"/>
              </a:ext>
            </a:extLst>
          </p:cNvPr>
          <p:cNvSpPr>
            <a:spLocks noGrp="1"/>
          </p:cNvSpPr>
          <p:nvPr>
            <p:ph type="dt" sz="half" idx="10"/>
          </p:nvPr>
        </p:nvSpPr>
        <p:spPr/>
        <p:txBody>
          <a:bodyPr/>
          <a:lstStyle/>
          <a:p>
            <a:fld id="{C9F7158C-DDBA-40B6-BCA0-0F014D3A519C}" type="datetime1">
              <a:rPr lang="de-DE" smtClean="0"/>
              <a:t>17.03.2026</a:t>
            </a:fld>
            <a:endParaRPr lang="de-DE"/>
          </a:p>
        </p:txBody>
      </p:sp>
      <p:sp>
        <p:nvSpPr>
          <p:cNvPr id="4" name="Fußzeilenplatzhalter 3">
            <a:extLst>
              <a:ext uri="{FF2B5EF4-FFF2-40B4-BE49-F238E27FC236}">
                <a16:creationId xmlns:a16="http://schemas.microsoft.com/office/drawing/2014/main" id="{28680F11-2749-0BC3-45E0-7320820706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036506C-3A93-EE39-E641-0F462EB2A7A7}"/>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93721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15F3-7D85-C1CE-18A7-1B75437DF9AD}"/>
              </a:ext>
            </a:extLst>
          </p:cNvPr>
          <p:cNvSpPr>
            <a:spLocks noGrp="1"/>
          </p:cNvSpPr>
          <p:nvPr>
            <p:ph type="dt" sz="half" idx="10"/>
          </p:nvPr>
        </p:nvSpPr>
        <p:spPr/>
        <p:txBody>
          <a:bodyPr/>
          <a:lstStyle/>
          <a:p>
            <a:fld id="{872FD3C8-2BA9-42BC-871D-0EBBEC557CC1}" type="datetime1">
              <a:rPr lang="de-DE" smtClean="0"/>
              <a:t>17.03.2026</a:t>
            </a:fld>
            <a:endParaRPr lang="de-DE"/>
          </a:p>
        </p:txBody>
      </p:sp>
      <p:sp>
        <p:nvSpPr>
          <p:cNvPr id="3" name="Fußzeilenplatzhalter 2">
            <a:extLst>
              <a:ext uri="{FF2B5EF4-FFF2-40B4-BE49-F238E27FC236}">
                <a16:creationId xmlns:a16="http://schemas.microsoft.com/office/drawing/2014/main" id="{7B02CA32-E550-63E2-479C-36473A42CD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064C27-1870-8B71-D3D9-A9AEB763788F}"/>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96410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82B1-2BCA-C710-F8DE-D0CC67225FD4}"/>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a:extLst>
              <a:ext uri="{FF2B5EF4-FFF2-40B4-BE49-F238E27FC236}">
                <a16:creationId xmlns:a16="http://schemas.microsoft.com/office/drawing/2014/main" id="{67ECAE3E-DA15-2E09-9716-593BBFDA3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A684B0-0B87-6C21-A34D-DD922D5F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90E71834-E791-6F8B-5481-F9999165F9D6}"/>
              </a:ext>
            </a:extLst>
          </p:cNvPr>
          <p:cNvSpPr>
            <a:spLocks noGrp="1"/>
          </p:cNvSpPr>
          <p:nvPr>
            <p:ph type="dt" sz="half" idx="10"/>
          </p:nvPr>
        </p:nvSpPr>
        <p:spPr/>
        <p:txBody>
          <a:bodyPr/>
          <a:lstStyle/>
          <a:p>
            <a:fld id="{61BBB137-D009-4E21-A6A7-88FB22E01813}" type="datetime1">
              <a:rPr lang="de-DE" smtClean="0"/>
              <a:t>17.03.2026</a:t>
            </a:fld>
            <a:endParaRPr lang="de-DE"/>
          </a:p>
        </p:txBody>
      </p:sp>
      <p:sp>
        <p:nvSpPr>
          <p:cNvPr id="6" name="Fußzeilenplatzhalter 5">
            <a:extLst>
              <a:ext uri="{FF2B5EF4-FFF2-40B4-BE49-F238E27FC236}">
                <a16:creationId xmlns:a16="http://schemas.microsoft.com/office/drawing/2014/main" id="{9509EE1F-053C-AF4B-85C8-3C5DAF7C48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DA192-FE14-3EBD-50F4-8A6F748BF56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66208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AF8D-A893-2C9C-A1C1-D8DA166F8276}"/>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a:extLst>
              <a:ext uri="{FF2B5EF4-FFF2-40B4-BE49-F238E27FC236}">
                <a16:creationId xmlns:a16="http://schemas.microsoft.com/office/drawing/2014/main" id="{2FEBD076-FF48-D3EB-E217-9CC59FF1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D627D4EE-0703-118B-D8C7-45085D90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D9B05AA0-AC10-9723-9C71-754346252917}"/>
              </a:ext>
            </a:extLst>
          </p:cNvPr>
          <p:cNvSpPr>
            <a:spLocks noGrp="1"/>
          </p:cNvSpPr>
          <p:nvPr>
            <p:ph type="dt" sz="half" idx="10"/>
          </p:nvPr>
        </p:nvSpPr>
        <p:spPr/>
        <p:txBody>
          <a:bodyPr/>
          <a:lstStyle/>
          <a:p>
            <a:fld id="{7F38DA89-8237-4199-8ACD-9EE0E0133C47}" type="datetime1">
              <a:rPr lang="de-DE" smtClean="0"/>
              <a:t>17.03.2026</a:t>
            </a:fld>
            <a:endParaRPr lang="de-DE"/>
          </a:p>
        </p:txBody>
      </p:sp>
      <p:sp>
        <p:nvSpPr>
          <p:cNvPr id="6" name="Fußzeilenplatzhalter 5">
            <a:extLst>
              <a:ext uri="{FF2B5EF4-FFF2-40B4-BE49-F238E27FC236}">
                <a16:creationId xmlns:a16="http://schemas.microsoft.com/office/drawing/2014/main" id="{8B805D6A-2741-024B-D3EF-FD08A7C51F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79A95-BDA3-5797-FF02-97DF20E689E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92761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5CD6D8-C511-E3FB-6734-723ED2E3A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B4C12-BCCE-D789-CAEC-A5140FE9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9B5D9-702D-9E7C-BAB6-DB452D09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67187-E051-4609-A0DD-1FF006B46EA6}" type="datetime1">
              <a:rPr lang="de-DE" smtClean="0"/>
              <a:t>17.03.2026</a:t>
            </a:fld>
            <a:endParaRPr lang="de-DE"/>
          </a:p>
        </p:txBody>
      </p:sp>
      <p:sp>
        <p:nvSpPr>
          <p:cNvPr id="5" name="Fußzeilenplatzhalter 4">
            <a:extLst>
              <a:ext uri="{FF2B5EF4-FFF2-40B4-BE49-F238E27FC236}">
                <a16:creationId xmlns:a16="http://schemas.microsoft.com/office/drawing/2014/main" id="{BDC26019-6AA7-EBC1-521F-CC78D127D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44331A3-4629-AF86-186B-B0B0DF5A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52D48-C67B-44A6-8265-40F3173E8570}" type="slidenum">
              <a:rPr lang="de-DE" smtClean="0"/>
              <a:t>‹Nr.›</a:t>
            </a:fld>
            <a:endParaRPr lang="de-DE"/>
          </a:p>
        </p:txBody>
      </p:sp>
    </p:spTree>
    <p:extLst>
      <p:ext uri="{BB962C8B-B14F-4D97-AF65-F5344CB8AC3E}">
        <p14:creationId xmlns:p14="http://schemas.microsoft.com/office/powerpoint/2010/main" val="328319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5CD6D8-C511-E3FB-6734-723ED2E3A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B4C12-BCCE-D789-CAEC-A5140FE9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9B5D9-702D-9E7C-BAB6-DB452D09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67187-E051-4609-A0DD-1FF006B46EA6}" type="datetime1">
              <a:rPr lang="de-DE" smtClean="0"/>
              <a:t>17.03.2026</a:t>
            </a:fld>
            <a:endParaRPr lang="de-DE"/>
          </a:p>
        </p:txBody>
      </p:sp>
      <p:sp>
        <p:nvSpPr>
          <p:cNvPr id="5" name="Fußzeilenplatzhalter 4">
            <a:extLst>
              <a:ext uri="{FF2B5EF4-FFF2-40B4-BE49-F238E27FC236}">
                <a16:creationId xmlns:a16="http://schemas.microsoft.com/office/drawing/2014/main" id="{BDC26019-6AA7-EBC1-521F-CC78D127D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44331A3-4629-AF86-186B-B0B0DF5A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52D48-C67B-44A6-8265-40F3173E8570}" type="slidenum">
              <a:rPr lang="de-DE" smtClean="0"/>
              <a:t>‹Nr.›</a:t>
            </a:fld>
            <a:endParaRPr lang="de-DE"/>
          </a:p>
        </p:txBody>
      </p:sp>
    </p:spTree>
    <p:extLst>
      <p:ext uri="{BB962C8B-B14F-4D97-AF65-F5344CB8AC3E}">
        <p14:creationId xmlns:p14="http://schemas.microsoft.com/office/powerpoint/2010/main" val="140522775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showyourstripes.info/"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LFGbWGMsuVY"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av.tib.eu/media/72144"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8.sv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3.svg"/><Relationship Id="rId11" Type="http://schemas.openxmlformats.org/officeDocument/2006/relationships/image" Target="../media/image37.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av.tib.eu/media/72145"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3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hyperlink" Target="https://doi.org/10.2800/204249" TargetMode="External"/><Relationship Id="rId13" Type="http://schemas.openxmlformats.org/officeDocument/2006/relationships/hyperlink" Target="https://doi.org/10.1007/978-3-662-64954-1_7-1" TargetMode="External"/><Relationship Id="rId3" Type="http://schemas.openxmlformats.org/officeDocument/2006/relationships/hyperlink" Target="https://www.abfallmanager-medizin.de/zahl-des-monats/in-krankenhaeusern-sind-60-prozent-der-abfaelle-hausmuell/" TargetMode="External"/><Relationship Id="rId7" Type="http://schemas.openxmlformats.org/officeDocument/2006/relationships/hyperlink" Target="https://doi.org/10.2908/env_wasmun" TargetMode="External"/><Relationship Id="rId12" Type="http://schemas.openxmlformats.org/officeDocument/2006/relationships/hyperlink" Target="https://www.icn.ch/what-we-do/position-statements"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hyperlink" Target="https://overshoot.footprintnetwork.org/newsroom/past-earth-overshoot-days/" TargetMode="External"/><Relationship Id="rId11" Type="http://schemas.openxmlformats.org/officeDocument/2006/relationships/hyperlink" Target="https://www.dbfk.de/de/dbfk/Ethikkodex.php" TargetMode="External"/><Relationship Id="rId5" Type="http://schemas.openxmlformats.org/officeDocument/2006/relationships/hyperlink" Target="https://overshoot.footprintnetwork.org/newsroom/country-overshoot-days/" TargetMode="External"/><Relationship Id="rId15" Type="http://schemas.openxmlformats.org/officeDocument/2006/relationships/hyperlink" Target="https://science.nasa.gov/resource/video-global-warming-from-1880-to-2022/" TargetMode="External"/><Relationship Id="rId10" Type="http://schemas.openxmlformats.org/officeDocument/2006/relationships/hyperlink" Target="https://global.noharm.org/sites/default/files/documents-files/5961/HealthCaresClimateFootprint_092319.pdf" TargetMode="External"/><Relationship Id="rId4" Type="http://schemas.openxmlformats.org/officeDocument/2006/relationships/hyperlink" Target="https://www.socialnet.de/lexikon/lexikon.html&amp;autor=63495" TargetMode="External"/><Relationship Id="rId9" Type="http://schemas.openxmlformats.org/officeDocument/2006/relationships/hyperlink" Target="https://showyourstripes.info/" TargetMode="External"/><Relationship Id="rId14" Type="http://schemas.openxmlformats.org/officeDocument/2006/relationships/hyperlink" Target="https://science.nasa.gov/resource/video-climate-spiral-1880-2022/"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who.int/news-room/fact-sheets/detail/climate-change-and-health" TargetMode="External"/><Relationship Id="rId3" Type="http://schemas.openxmlformats.org/officeDocument/2006/relationships/hyperlink" Target="https://www.tagesschau.de/ausland/europa/feuer-griechenland-128.html" TargetMode="External"/><Relationship Id="rId7" Type="http://schemas.openxmlformats.org/officeDocument/2006/relationships/hyperlink" Target="https://doi.org/10.1016/S0140-6736(15)60854-6"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hyperlink" Target="https://www.tagesschau.de/wissen/gesundheit/klimawandel-gesundheit-104.html" TargetMode="External"/><Relationship Id="rId5" Type="http://schemas.openxmlformats.org/officeDocument/2006/relationships/hyperlink" Target="https://www.tagesschau.de/inland/hochwasser-bawue-bayern-100.html" TargetMode="External"/><Relationship Id="rId10" Type="http://schemas.openxmlformats.org/officeDocument/2006/relationships/hyperlink" Target="https://www.who.int/news-room/fact-sheets/detail/health-care-waste" TargetMode="External"/><Relationship Id="rId4" Type="http://schemas.openxmlformats.org/officeDocument/2006/relationships/hyperlink" Target="https://www.tagesschau.de/wissen/klima/klimaerwaermung-copernicus-100.html" TargetMode="External"/><Relationship Id="rId9" Type="http://schemas.openxmlformats.org/officeDocument/2006/relationships/hyperlink" Target="https://www.who.int/news-room/facts-in-pictures/detail/health-and-climate-chang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hyperlink" Target="https://commons.wikimedia.org/wiki/User:GK_tramrunner229" TargetMode="External"/><Relationship Id="rId13" Type="http://schemas.openxmlformats.org/officeDocument/2006/relationships/hyperlink" Target="https://commons.wikimedia.org/w/index.php?curid=50294612" TargetMode="External"/><Relationship Id="rId18" Type="http://schemas.openxmlformats.org/officeDocument/2006/relationships/hyperlink" Target="https://commons.wikimedia.org/w/index.php?curid=185059777" TargetMode="External"/><Relationship Id="rId26" Type="http://schemas.openxmlformats.org/officeDocument/2006/relationships/hyperlink" Target="https://creativecommons.org/publicdomain/zero/1.0/?ref=openverse" TargetMode="External"/><Relationship Id="rId3" Type="http://schemas.openxmlformats.org/officeDocument/2006/relationships/hyperlink" Target="https://www.ccnull.de/foto/konzept-bild-zeigt-klimawandel/1031626" TargetMode="External"/><Relationship Id="rId21" Type="http://schemas.openxmlformats.org/officeDocument/2006/relationships/hyperlink" Target="https://commons.wikimedia.org/w/index.php?curid=3566394" TargetMode="External"/><Relationship Id="rId7" Type="http://schemas.openxmlformats.org/officeDocument/2006/relationships/hyperlink" Target="https://commons.wikimedia.org/w/index.php?curid=1370303" TargetMode="External"/><Relationship Id="rId12" Type="http://schemas.openxmlformats.org/officeDocument/2006/relationships/hyperlink" Target="https://creativecommons.org/licenses/by-sa/4.0/?ref=openverse" TargetMode="External"/><Relationship Id="rId17" Type="http://schemas.openxmlformats.org/officeDocument/2006/relationships/hyperlink" Target="https://commons.wikimedia.org/w/index.php?curid=113131169" TargetMode="External"/><Relationship Id="rId25" Type="http://schemas.openxmlformats.org/officeDocument/2006/relationships/hyperlink" Target="https://www.flickr.com/photos/73080909@N03" TargetMode="External"/><Relationship Id="rId2" Type="http://schemas.openxmlformats.org/officeDocument/2006/relationships/notesSlide" Target="../notesSlides/notesSlide47.xml"/><Relationship Id="rId16" Type="http://schemas.openxmlformats.org/officeDocument/2006/relationships/hyperlink" Target="https://creativecommons.org/licenses/by/4.0/" TargetMode="External"/><Relationship Id="rId20" Type="http://schemas.openxmlformats.org/officeDocument/2006/relationships/hyperlink" Target="https://creativecommons.org/publicdomain/zero/1.0/deed.en/?ref=openverse" TargetMode="External"/><Relationship Id="rId1" Type="http://schemas.openxmlformats.org/officeDocument/2006/relationships/slideLayout" Target="../slideLayouts/slideLayout13.xml"/><Relationship Id="rId6" Type="http://schemas.openxmlformats.org/officeDocument/2006/relationships/hyperlink" Target="https://creativecommons.org/licenses/by-sa/2.0/?ref=openverse" TargetMode="External"/><Relationship Id="rId11" Type="http://schemas.openxmlformats.org/officeDocument/2006/relationships/hyperlink" Target="https://commons.wikimedia.org/wiki/User:Lars_Ebbersmeyer" TargetMode="External"/><Relationship Id="rId24" Type="http://schemas.openxmlformats.org/officeDocument/2006/relationships/hyperlink" Target="https://www.flickr.com/photos/73080909@N03/14378621927" TargetMode="External"/><Relationship Id="rId5" Type="http://schemas.openxmlformats.org/officeDocument/2006/relationships/hyperlink" Target="https://www.flickr.com/photos/25554263@N04/8539345885" TargetMode="External"/><Relationship Id="rId15" Type="http://schemas.openxmlformats.org/officeDocument/2006/relationships/hyperlink" Target="https://research.reading.ac.uk/meteorology/people/ed-hawkins/" TargetMode="External"/><Relationship Id="rId23" Type="http://schemas.openxmlformats.org/officeDocument/2006/relationships/hyperlink" Target="https://creativecommons.org/licenses/by/3.0/?ref=openverse" TargetMode="External"/><Relationship Id="rId10" Type="http://schemas.openxmlformats.org/officeDocument/2006/relationships/hyperlink" Target="https://commons.wikimedia.org/w/index.php?curid=50294604" TargetMode="External"/><Relationship Id="rId19" Type="http://schemas.openxmlformats.org/officeDocument/2006/relationships/hyperlink" Target="https://commons.wikimedia.org/w/index.php?title=User:Meteoleitstelle_Hessen&amp;action=edit&amp;redlink=1" TargetMode="External"/><Relationship Id="rId4" Type="http://schemas.openxmlformats.org/officeDocument/2006/relationships/hyperlink" Target="https://creativecommons.org/licenses/by/2.0/?ref=openverse" TargetMode="External"/><Relationship Id="rId9" Type="http://schemas.openxmlformats.org/officeDocument/2006/relationships/hyperlink" Target="https://creativecommons.org/licenses/by-sa/3.0/?ref=openverse" TargetMode="External"/><Relationship Id="rId14" Type="http://schemas.openxmlformats.org/officeDocument/2006/relationships/hyperlink" Target="https://showyourstripes.info/s" TargetMode="External"/><Relationship Id="rId22" Type="http://schemas.openxmlformats.org/officeDocument/2006/relationships/hyperlink" Target="https://commons.wikimedia.org/wiki/User:AreJay"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creativecommons.org/licenses/by-sa/2.0/?ref=openverse" TargetMode="External"/><Relationship Id="rId13" Type="http://schemas.openxmlformats.org/officeDocument/2006/relationships/hyperlink" Target="https://www.pexels.com/de-de/foto/graustufenfoto-des-mannes-der-gesicht-mit-seinen-handen-bedeckt-3601097/" TargetMode="External"/><Relationship Id="rId18" Type="http://schemas.openxmlformats.org/officeDocument/2006/relationships/hyperlink" Target="https://www.wege-zur-pflege.de/fileadmin/daten/Pflege_Charta/Schulungsmaterial/Modul_5/Weiterfu%CC%88hrende_Materialien/M5-ICN-Ethikkodex-DBfK.pdf" TargetMode="External"/><Relationship Id="rId3" Type="http://schemas.openxmlformats.org/officeDocument/2006/relationships/hyperlink" Target="https://commons.wikimedia.org/w/index.php?curid=39933244" TargetMode="External"/><Relationship Id="rId7" Type="http://schemas.openxmlformats.org/officeDocument/2006/relationships/hyperlink" Target="https://www.flickr.com/photos/8819274@N04" TargetMode="External"/><Relationship Id="rId12" Type="http://schemas.openxmlformats.org/officeDocument/2006/relationships/hyperlink" Target="https://www.flickr.com/photos/94693506@N00" TargetMode="External"/><Relationship Id="rId17" Type="http://schemas.openxmlformats.org/officeDocument/2006/relationships/hyperlink" Target="https://www.icn.ch/news/new-visual-identity-icn" TargetMode="External"/><Relationship Id="rId2" Type="http://schemas.openxmlformats.org/officeDocument/2006/relationships/notesSlide" Target="../notesSlides/notesSlide48.xml"/><Relationship Id="rId16" Type="http://schemas.openxmlformats.org/officeDocument/2006/relationships/hyperlink" Target="https://www.pexels.com/de-de/@shvetsa/" TargetMode="External"/><Relationship Id="rId20" Type="http://schemas.openxmlformats.org/officeDocument/2006/relationships/hyperlink" Target="https://www.un.org/sustainabledevelopment/" TargetMode="External"/><Relationship Id="rId1" Type="http://schemas.openxmlformats.org/officeDocument/2006/relationships/slideLayout" Target="../slideLayouts/slideLayout13.xml"/><Relationship Id="rId6" Type="http://schemas.openxmlformats.org/officeDocument/2006/relationships/hyperlink" Target="https://www.flickr.com/photos/8819274@N04/13597439944" TargetMode="External"/><Relationship Id="rId11" Type="http://schemas.openxmlformats.org/officeDocument/2006/relationships/hyperlink" Target="https://www.flickr.com/photos/94693506@N00/2419349835" TargetMode="External"/><Relationship Id="rId5" Type="http://schemas.openxmlformats.org/officeDocument/2006/relationships/hyperlink" Target="https://creativecommons.org/licenses/by/2.0/?ref=openverse" TargetMode="External"/><Relationship Id="rId15" Type="http://schemas.openxmlformats.org/officeDocument/2006/relationships/hyperlink" Target="https://www.pexels.com/de-de/foto/person-hande-erde-festhalten-4167542/" TargetMode="External"/><Relationship Id="rId10" Type="http://schemas.openxmlformats.org/officeDocument/2006/relationships/hyperlink" Target="https://www.flickr.com/photos/24311648@N00" TargetMode="External"/><Relationship Id="rId19" Type="http://schemas.openxmlformats.org/officeDocument/2006/relationships/hyperlink" Target="https://www.un.org/sustainabledevelopment/news/communications-material/" TargetMode="External"/><Relationship Id="rId4" Type="http://schemas.openxmlformats.org/officeDocument/2006/relationships/hyperlink" Target="https://www.flickr.com/people/54591706@N02" TargetMode="External"/><Relationship Id="rId9" Type="http://schemas.openxmlformats.org/officeDocument/2006/relationships/hyperlink" Target="https://www.flickr.com/photos/24311648@N00/812799754" TargetMode="External"/><Relationship Id="rId14" Type="http://schemas.openxmlformats.org/officeDocument/2006/relationships/hyperlink" Target="https://www.pexels.com/de-de/@daniel-reche-718241/"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283E37A-2295-09D2-E7DA-8A28C8C3AAE4}"/>
              </a:ext>
            </a:extLst>
          </p:cNvPr>
          <p:cNvSpPr txBox="1">
            <a:spLocks/>
          </p:cNvSpPr>
          <p:nvPr/>
        </p:nvSpPr>
        <p:spPr>
          <a:xfrm>
            <a:off x="587567" y="1619480"/>
            <a:ext cx="5907018" cy="18876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l">
              <a:lnSpc>
                <a:spcPct val="110000"/>
              </a:lnSpc>
            </a:pPr>
            <a:r>
              <a:rPr lang="de-DE" sz="4400" dirty="0"/>
              <a:t>Verbundprojekt </a:t>
            </a:r>
          </a:p>
          <a:p>
            <a:pPr algn="l">
              <a:lnSpc>
                <a:spcPct val="110000"/>
              </a:lnSpc>
            </a:pPr>
            <a:r>
              <a:rPr lang="de-DE" sz="4400" dirty="0"/>
              <a:t>Naht</a:t>
            </a:r>
          </a:p>
        </p:txBody>
      </p:sp>
      <p:sp>
        <p:nvSpPr>
          <p:cNvPr id="5" name="Untertitel 2">
            <a:extLst>
              <a:ext uri="{FF2B5EF4-FFF2-40B4-BE49-F238E27FC236}">
                <a16:creationId xmlns:a16="http://schemas.microsoft.com/office/drawing/2014/main" id="{1A694755-F070-3C8B-8303-9EED20358E2A}"/>
              </a:ext>
            </a:extLst>
          </p:cNvPr>
          <p:cNvSpPr txBox="1">
            <a:spLocks/>
          </p:cNvSpPr>
          <p:nvPr/>
        </p:nvSpPr>
        <p:spPr>
          <a:xfrm>
            <a:off x="587567" y="3858095"/>
            <a:ext cx="5592896"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kern="0" dirty="0">
                <a:latin typeface="Calibri" panose="020F0502020204030204" pitchFamily="34" charset="0"/>
                <a:ea typeface="Times New Roman" panose="02020603050405020304" pitchFamily="18" charset="0"/>
                <a:cs typeface="Calibri" panose="020F0502020204030204" pitchFamily="34" charset="0"/>
              </a:rPr>
              <a:t>Nachhaltiges Handeln in der pflegeberuflichen Bildung: Curriculare Integration von Planetary Health und digitaler Kompetenz</a:t>
            </a:r>
            <a:endParaRPr lang="de-DE" sz="2400" dirty="0">
              <a:latin typeface="Calibri" panose="020F0502020204030204" pitchFamily="34" charset="0"/>
              <a:cs typeface="Calibri" panose="020F0502020204030204" pitchFamily="34" charset="0"/>
            </a:endParaRPr>
          </a:p>
        </p:txBody>
      </p:sp>
      <p:pic>
        <p:nvPicPr>
          <p:cNvPr id="3" name="Grafik 2" descr="Ein Bild, das Zeichnung, Grafiken, Kunst, Design enthält.&#10;&#10;Automatisch generierte Beschreibung">
            <a:extLst>
              <a:ext uri="{FF2B5EF4-FFF2-40B4-BE49-F238E27FC236}">
                <a16:creationId xmlns:a16="http://schemas.microsoft.com/office/drawing/2014/main" id="{6D62E697-6011-2F74-0256-FC108C5D0F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20533" y="1366506"/>
            <a:ext cx="4508570" cy="4582188"/>
          </a:xfrm>
          <a:prstGeom prst="rect">
            <a:avLst/>
          </a:prstGeom>
        </p:spPr>
      </p:pic>
      <p:cxnSp>
        <p:nvCxnSpPr>
          <p:cNvPr id="17" name="Gerader Verbinder 16">
            <a:extLst>
              <a:ext uri="{FF2B5EF4-FFF2-40B4-BE49-F238E27FC236}">
                <a16:creationId xmlns:a16="http://schemas.microsoft.com/office/drawing/2014/main" id="{FB05AB29-E48A-25BC-A63F-C065042A8D15}"/>
              </a:ext>
            </a:extLst>
          </p:cNvPr>
          <p:cNvCxnSpPr>
            <a:cxnSpLocks/>
          </p:cNvCxnSpPr>
          <p:nvPr/>
        </p:nvCxnSpPr>
        <p:spPr>
          <a:xfrm>
            <a:off x="587567" y="3657600"/>
            <a:ext cx="5508433" cy="0"/>
          </a:xfrm>
          <a:prstGeom prst="line">
            <a:avLst/>
          </a:prstGeom>
          <a:ln w="57150">
            <a:solidFill>
              <a:srgbClr val="007094"/>
            </a:solidFill>
          </a:ln>
        </p:spPr>
        <p:style>
          <a:lnRef idx="2">
            <a:schemeClr val="accent1"/>
          </a:lnRef>
          <a:fillRef idx="0">
            <a:schemeClr val="accent1"/>
          </a:fillRef>
          <a:effectRef idx="1">
            <a:schemeClr val="accent1"/>
          </a:effectRef>
          <a:fontRef idx="minor">
            <a:schemeClr val="tx1"/>
          </a:fontRef>
        </p:style>
      </p:cxnSp>
      <p:pic>
        <p:nvPicPr>
          <p:cNvPr id="6" name="Grafik 5" descr="Ein Bild, das Text, Schrift, Grafiken, Logo enthält.&#10;&#10;Automatisch generierte Beschreibung">
            <a:extLst>
              <a:ext uri="{FF2B5EF4-FFF2-40B4-BE49-F238E27FC236}">
                <a16:creationId xmlns:a16="http://schemas.microsoft.com/office/drawing/2014/main" id="{28A48F5B-2741-33D4-D558-E2F13E1346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0754" y="255554"/>
            <a:ext cx="1775321" cy="727566"/>
          </a:xfrm>
          <a:prstGeom prst="rect">
            <a:avLst/>
          </a:prstGeom>
        </p:spPr>
      </p:pic>
      <p:pic>
        <p:nvPicPr>
          <p:cNvPr id="8" name="Grafik 7" descr="Ein Bild, das Text, Schrift, weiß, Symbol enthält.&#10;&#10;Automatisch generierte Beschreibung">
            <a:extLst>
              <a:ext uri="{FF2B5EF4-FFF2-40B4-BE49-F238E27FC236}">
                <a16:creationId xmlns:a16="http://schemas.microsoft.com/office/drawing/2014/main" id="{C202F4F6-33E3-ABF7-B5D0-BAB022AFD6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57165" y="401055"/>
            <a:ext cx="2239585" cy="458916"/>
          </a:xfrm>
          <a:prstGeom prst="rect">
            <a:avLst/>
          </a:prstGeom>
        </p:spPr>
      </p:pic>
      <p:pic>
        <p:nvPicPr>
          <p:cNvPr id="7" name="Grafik 6" descr="Ein Bild, das Symbol, Grafiken, Schrift, Grafikdesign enthält.&#10;&#10;Automatisch generierte Beschreibung">
            <a:extLst>
              <a:ext uri="{FF2B5EF4-FFF2-40B4-BE49-F238E27FC236}">
                <a16:creationId xmlns:a16="http://schemas.microsoft.com/office/drawing/2014/main" id="{C1EAF07F-34AB-EF19-3959-7F8355BC50A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97840" y="366101"/>
            <a:ext cx="308771" cy="617019"/>
          </a:xfrm>
          <a:prstGeom prst="rect">
            <a:avLst/>
          </a:prstGeom>
        </p:spPr>
      </p:pic>
      <p:sp>
        <p:nvSpPr>
          <p:cNvPr id="9" name="Textfeld 8">
            <a:extLst>
              <a:ext uri="{FF2B5EF4-FFF2-40B4-BE49-F238E27FC236}">
                <a16:creationId xmlns:a16="http://schemas.microsoft.com/office/drawing/2014/main" id="{C04E3ECB-D11A-271D-986D-90F941EF8B07}"/>
              </a:ext>
            </a:extLst>
          </p:cNvPr>
          <p:cNvSpPr txBox="1"/>
          <p:nvPr/>
        </p:nvSpPr>
        <p:spPr>
          <a:xfrm>
            <a:off x="5106611" y="354358"/>
            <a:ext cx="1622663" cy="646331"/>
          </a:xfrm>
          <a:prstGeom prst="rect">
            <a:avLst/>
          </a:prstGeom>
          <a:noFill/>
          <a:ln>
            <a:noFill/>
          </a:ln>
        </p:spPr>
        <p:txBody>
          <a:bodyPr wrap="square" rtlCol="0">
            <a:spAutoFit/>
          </a:bodyPr>
          <a:lstStyle/>
          <a:p>
            <a:r>
              <a:rPr lang="de-DE" dirty="0"/>
              <a:t>Hochschule Hannover</a:t>
            </a:r>
          </a:p>
        </p:txBody>
      </p:sp>
    </p:spTree>
    <p:extLst>
      <p:ext uri="{BB962C8B-B14F-4D97-AF65-F5344CB8AC3E}">
        <p14:creationId xmlns:p14="http://schemas.microsoft.com/office/powerpoint/2010/main" val="2608470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10</a:t>
            </a:fld>
            <a:endParaRPr lang="de-DE"/>
          </a:p>
        </p:txBody>
      </p:sp>
      <p:cxnSp>
        <p:nvCxnSpPr>
          <p:cNvPr id="10" name="Gerade Verbindung mit Pfeil 9"/>
          <p:cNvCxnSpPr/>
          <p:nvPr/>
        </p:nvCxnSpPr>
        <p:spPr>
          <a:xfrm>
            <a:off x="838200" y="4891649"/>
            <a:ext cx="10515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Gerader Verbinder 12"/>
          <p:cNvCxnSpPr/>
          <p:nvPr/>
        </p:nvCxnSpPr>
        <p:spPr>
          <a:xfrm flipH="1">
            <a:off x="1540042" y="4884821"/>
            <a:ext cx="12032" cy="6497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Gerader Verbinder 13"/>
          <p:cNvCxnSpPr/>
          <p:nvPr/>
        </p:nvCxnSpPr>
        <p:spPr>
          <a:xfrm flipH="1">
            <a:off x="9970168" y="4898478"/>
            <a:ext cx="12032" cy="6497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Gerader Verbinder 14"/>
          <p:cNvCxnSpPr/>
          <p:nvPr/>
        </p:nvCxnSpPr>
        <p:spPr>
          <a:xfrm flipH="1">
            <a:off x="4311315" y="4891649"/>
            <a:ext cx="12032" cy="649705"/>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hteck 18"/>
          <p:cNvSpPr/>
          <p:nvPr/>
        </p:nvSpPr>
        <p:spPr>
          <a:xfrm>
            <a:off x="1102895" y="5615925"/>
            <a:ext cx="898358" cy="479638"/>
          </a:xfrm>
          <a:prstGeom prst="rect">
            <a:avLst/>
          </a:prstGeom>
          <a:solidFill>
            <a:srgbClr val="D1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1700</a:t>
            </a:r>
          </a:p>
        </p:txBody>
      </p:sp>
      <p:sp>
        <p:nvSpPr>
          <p:cNvPr id="20" name="Rechteck 19"/>
          <p:cNvSpPr/>
          <p:nvPr/>
        </p:nvSpPr>
        <p:spPr>
          <a:xfrm>
            <a:off x="9533021" y="5619339"/>
            <a:ext cx="898358" cy="479638"/>
          </a:xfrm>
          <a:prstGeom prst="rect">
            <a:avLst/>
          </a:prstGeom>
          <a:solidFill>
            <a:srgbClr val="007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2024</a:t>
            </a:r>
          </a:p>
        </p:txBody>
      </p:sp>
      <p:sp>
        <p:nvSpPr>
          <p:cNvPr id="21" name="Rechteck 20"/>
          <p:cNvSpPr/>
          <p:nvPr/>
        </p:nvSpPr>
        <p:spPr>
          <a:xfrm>
            <a:off x="3744679" y="5612511"/>
            <a:ext cx="1157336" cy="483052"/>
          </a:xfrm>
          <a:prstGeom prst="rect">
            <a:avLst/>
          </a:prstGeom>
          <a:solidFill>
            <a:srgbClr val="95D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ab 1750</a:t>
            </a:r>
          </a:p>
        </p:txBody>
      </p:sp>
      <p:grpSp>
        <p:nvGrpSpPr>
          <p:cNvPr id="12" name="Gruppieren 11"/>
          <p:cNvGrpSpPr/>
          <p:nvPr/>
        </p:nvGrpSpPr>
        <p:grpSpPr>
          <a:xfrm>
            <a:off x="131872" y="871548"/>
            <a:ext cx="3424985" cy="3906031"/>
            <a:chOff x="4486117" y="79446"/>
            <a:chExt cx="4753812" cy="4831186"/>
          </a:xfrm>
        </p:grpSpPr>
        <p:pic>
          <p:nvPicPr>
            <p:cNvPr id="6" name="Grafik 5"/>
            <p:cNvPicPr>
              <a:picLocks noChangeAspect="1"/>
            </p:cNvPicPr>
            <p:nvPr/>
          </p:nvPicPr>
          <p:blipFill>
            <a:blip r:embed="rId3"/>
            <a:stretch>
              <a:fillRect/>
            </a:stretch>
          </p:blipFill>
          <p:spPr>
            <a:xfrm>
              <a:off x="4491464" y="79446"/>
              <a:ext cx="4748465" cy="4600354"/>
            </a:xfrm>
            <a:prstGeom prst="rect">
              <a:avLst/>
            </a:prstGeom>
          </p:spPr>
        </p:pic>
        <p:sp>
          <p:nvSpPr>
            <p:cNvPr id="2" name="Textfeld 1"/>
            <p:cNvSpPr txBox="1"/>
            <p:nvPr/>
          </p:nvSpPr>
          <p:spPr>
            <a:xfrm>
              <a:off x="4486117" y="4679800"/>
              <a:ext cx="3211551" cy="230832"/>
            </a:xfrm>
            <a:prstGeom prst="rect">
              <a:avLst/>
            </a:prstGeom>
            <a:noFill/>
          </p:spPr>
          <p:txBody>
            <a:bodyPr wrap="square" rtlCol="0">
              <a:spAutoFit/>
            </a:bodyPr>
            <a:lstStyle/>
            <a:p>
              <a:r>
                <a:rPr lang="de-DE" sz="900" dirty="0">
                  <a:latin typeface="Calibri" panose="020F0502020204030204" pitchFamily="34" charset="0"/>
                  <a:cs typeface="Calibri" panose="020F0502020204030204" pitchFamily="34" charset="0"/>
                </a:rPr>
                <a:t>Abbildung 1: Leben vor 1700</a:t>
              </a:r>
            </a:p>
          </p:txBody>
        </p:sp>
      </p:grpSp>
      <p:grpSp>
        <p:nvGrpSpPr>
          <p:cNvPr id="18" name="Gruppieren 17"/>
          <p:cNvGrpSpPr/>
          <p:nvPr/>
        </p:nvGrpSpPr>
        <p:grpSpPr>
          <a:xfrm>
            <a:off x="3796601" y="2201938"/>
            <a:ext cx="3816459" cy="2612727"/>
            <a:chOff x="4486117" y="1748623"/>
            <a:chExt cx="4748464" cy="3162009"/>
          </a:xfrm>
        </p:grpSpPr>
        <p:pic>
          <p:nvPicPr>
            <p:cNvPr id="11" name="Grafik 10"/>
            <p:cNvPicPr>
              <a:picLocks noChangeAspect="1"/>
            </p:cNvPicPr>
            <p:nvPr/>
          </p:nvPicPr>
          <p:blipFill>
            <a:blip r:embed="rId4">
              <a:extLst>
                <a:ext uri="{28A0092B-C50C-407E-A947-70E740481C1C}">
                  <a14:useLocalDpi xmlns:a14="http://schemas.microsoft.com/office/drawing/2010/main" val="0"/>
                </a:ext>
              </a:extLst>
            </a:blip>
            <a:srcRect/>
            <a:stretch/>
          </p:blipFill>
          <p:spPr>
            <a:xfrm>
              <a:off x="4486117" y="1748623"/>
              <a:ext cx="4748464" cy="2891263"/>
            </a:xfrm>
            <a:prstGeom prst="rect">
              <a:avLst/>
            </a:prstGeom>
          </p:spPr>
        </p:pic>
        <p:sp>
          <p:nvSpPr>
            <p:cNvPr id="17" name="Textfeld 16"/>
            <p:cNvSpPr txBox="1"/>
            <p:nvPr/>
          </p:nvSpPr>
          <p:spPr>
            <a:xfrm>
              <a:off x="4486117" y="4679800"/>
              <a:ext cx="2048934" cy="230832"/>
            </a:xfrm>
            <a:prstGeom prst="rect">
              <a:avLst/>
            </a:prstGeom>
            <a:noFill/>
          </p:spPr>
          <p:txBody>
            <a:bodyPr wrap="square" rtlCol="0">
              <a:spAutoFit/>
            </a:bodyPr>
            <a:lstStyle/>
            <a:p>
              <a:r>
                <a:rPr lang="de-DE" sz="900" dirty="0">
                  <a:latin typeface="Calibri" panose="020F0502020204030204" pitchFamily="34" charset="0"/>
                  <a:cs typeface="Calibri" panose="020F0502020204030204" pitchFamily="34" charset="0"/>
                </a:rPr>
                <a:t>Abbildung 2: Dampflokomotive</a:t>
              </a:r>
            </a:p>
          </p:txBody>
        </p:sp>
      </p:grpSp>
      <p:pic>
        <p:nvPicPr>
          <p:cNvPr id="3" name="Grafik 2">
            <a:extLst>
              <a:ext uri="{FF2B5EF4-FFF2-40B4-BE49-F238E27FC236}">
                <a16:creationId xmlns:a16="http://schemas.microsoft.com/office/drawing/2014/main" id="{72B2EB7A-CAE1-4FBF-8020-67260BF583BC}"/>
              </a:ext>
            </a:extLst>
          </p:cNvPr>
          <p:cNvPicPr>
            <a:picLocks noChangeAspect="1"/>
          </p:cNvPicPr>
          <p:nvPr/>
        </p:nvPicPr>
        <p:blipFill>
          <a:blip r:embed="rId5"/>
          <a:stretch>
            <a:fillRect/>
          </a:stretch>
        </p:blipFill>
        <p:spPr>
          <a:xfrm>
            <a:off x="7880208" y="1562659"/>
            <a:ext cx="4179920" cy="3129198"/>
          </a:xfrm>
          <a:prstGeom prst="rect">
            <a:avLst/>
          </a:prstGeom>
        </p:spPr>
      </p:pic>
      <p:sp>
        <p:nvSpPr>
          <p:cNvPr id="7" name="Textfeld 6">
            <a:extLst>
              <a:ext uri="{FF2B5EF4-FFF2-40B4-BE49-F238E27FC236}">
                <a16:creationId xmlns:a16="http://schemas.microsoft.com/office/drawing/2014/main" id="{B94320FA-1E56-43D3-96B9-C0CA632B1B03}"/>
              </a:ext>
            </a:extLst>
          </p:cNvPr>
          <p:cNvSpPr txBox="1"/>
          <p:nvPr/>
        </p:nvSpPr>
        <p:spPr>
          <a:xfrm>
            <a:off x="7868655" y="4663509"/>
            <a:ext cx="1622560" cy="230832"/>
          </a:xfrm>
          <a:prstGeom prst="rect">
            <a:avLst/>
          </a:prstGeom>
          <a:noFill/>
        </p:spPr>
        <p:txBody>
          <a:bodyPr wrap="none" rtlCol="0">
            <a:spAutoFit/>
          </a:bodyPr>
          <a:lstStyle/>
          <a:p>
            <a:r>
              <a:rPr lang="de-DE" sz="900" dirty="0">
                <a:latin typeface="Calibri" panose="020F0502020204030204" pitchFamily="34" charset="0"/>
                <a:ea typeface="Calibri" panose="020F0502020204030204" pitchFamily="34" charset="0"/>
                <a:cs typeface="Calibri" panose="020F0502020204030204" pitchFamily="34" charset="0"/>
              </a:rPr>
              <a:t>Abbildung 3: Industrialisierung</a:t>
            </a:r>
          </a:p>
        </p:txBody>
      </p:sp>
    </p:spTree>
    <p:extLst>
      <p:ext uri="{BB962C8B-B14F-4D97-AF65-F5344CB8AC3E}">
        <p14:creationId xmlns:p14="http://schemas.microsoft.com/office/powerpoint/2010/main" val="2937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2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1"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4800" y="289666"/>
            <a:ext cx="3903038" cy="1325563"/>
          </a:xfrm>
        </p:spPr>
        <p:txBody>
          <a:bodyPr/>
          <a:lstStyle/>
          <a:p>
            <a:pPr algn="ctr"/>
            <a:r>
              <a:rPr lang="de-DE" dirty="0">
                <a:solidFill>
                  <a:srgbClr val="007094"/>
                </a:solidFill>
              </a:rPr>
              <a:t>Treibhauseffekt</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7" name="Inhaltsplatzhalter 2"/>
          <p:cNvSpPr txBox="1">
            <a:spLocks/>
          </p:cNvSpPr>
          <p:nvPr/>
        </p:nvSpPr>
        <p:spPr>
          <a:xfrm>
            <a:off x="838200" y="2643809"/>
            <a:ext cx="3903038" cy="3533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Der natürliche Treibhauseffekt ist für das Leben auf der Erde notwendig!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(Kleber et al. 2018, S. 8-9)</a:t>
            </a:r>
          </a:p>
        </p:txBody>
      </p:sp>
      <p:sp>
        <p:nvSpPr>
          <p:cNvPr id="8" name="Textfeld 7"/>
          <p:cNvSpPr txBox="1"/>
          <p:nvPr/>
        </p:nvSpPr>
        <p:spPr>
          <a:xfrm>
            <a:off x="5193824" y="6048057"/>
            <a:ext cx="20832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4: </a:t>
            </a:r>
            <a:r>
              <a:rPr lang="en-US" sz="1000" dirty="0" err="1">
                <a:latin typeface="Calibri" panose="020F0502020204030204" pitchFamily="34" charset="0"/>
                <a:cs typeface="Calibri" panose="020F0502020204030204" pitchFamily="34" charset="0"/>
              </a:rPr>
              <a:t>Natürlicher</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Treibhauseffekt</a:t>
            </a:r>
            <a:endPar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7598" t="4405" r="11860" b="51876"/>
          <a:stretch/>
        </p:blipFill>
        <p:spPr>
          <a:xfrm>
            <a:off x="5193825" y="1615229"/>
            <a:ext cx="5938001" cy="4432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549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7" name="Inhaltsplatzhalter 2"/>
          <p:cNvSpPr txBox="1">
            <a:spLocks/>
          </p:cNvSpPr>
          <p:nvPr/>
        </p:nvSpPr>
        <p:spPr>
          <a:xfrm>
            <a:off x="838200" y="2643809"/>
            <a:ext cx="3903038" cy="3245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Menschengemachte Emissionen verstärken diesen Effekt immer weiter – der </a:t>
            </a:r>
            <a:r>
              <a:rPr kumimoji="0" lang="de-DE" sz="28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anthropogene</a:t>
            </a:r>
            <a:r>
              <a:rPr kumimoji="0" lang="de-DE"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Treibhauseffekt</a:t>
            </a:r>
          </a:p>
        </p:txBody>
      </p:sp>
      <p:sp>
        <p:nvSpPr>
          <p:cNvPr id="8" name="Textfeld 7"/>
          <p:cNvSpPr txBox="1"/>
          <p:nvPr/>
        </p:nvSpPr>
        <p:spPr>
          <a:xfrm>
            <a:off x="5193826" y="6054305"/>
            <a:ext cx="24515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5: </a:t>
            </a:r>
            <a:r>
              <a:rPr lang="de-DE" sz="1000" dirty="0">
                <a:latin typeface="Calibri" panose="020F0502020204030204" pitchFamily="34" charset="0"/>
                <a:cs typeface="Calibri" panose="020F0502020204030204" pitchFamily="34" charset="0"/>
              </a:rPr>
              <a:t>Anthropogener Treibhauseffekt</a:t>
            </a:r>
            <a:endPar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itel 1"/>
          <p:cNvSpPr>
            <a:spLocks noGrp="1"/>
          </p:cNvSpPr>
          <p:nvPr>
            <p:ph type="title"/>
          </p:nvPr>
        </p:nvSpPr>
        <p:spPr>
          <a:xfrm>
            <a:off x="4114800" y="289666"/>
            <a:ext cx="3903038" cy="1325563"/>
          </a:xfrm>
        </p:spPr>
        <p:txBody>
          <a:bodyPr/>
          <a:lstStyle/>
          <a:p>
            <a:pPr algn="ctr"/>
            <a:r>
              <a:rPr lang="de-DE" dirty="0">
                <a:solidFill>
                  <a:srgbClr val="007094"/>
                </a:solidFill>
              </a:rPr>
              <a:t>Treibhauseffekt</a:t>
            </a:r>
          </a:p>
        </p:txBody>
      </p:sp>
      <p:pic>
        <p:nvPicPr>
          <p:cNvPr id="12" name="Bild 2">
            <a:extLst>
              <a:ext uri="{FF2B5EF4-FFF2-40B4-BE49-F238E27FC236}">
                <a16:creationId xmlns:a16="http://schemas.microsoft.com/office/drawing/2014/main" id="{7EC15B9C-91C6-4DA6-8D31-82EAFA54B7D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3826" y="1580480"/>
            <a:ext cx="5938000" cy="4467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796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grpSp>
        <p:nvGrpSpPr>
          <p:cNvPr id="2" name="Gruppieren 1"/>
          <p:cNvGrpSpPr/>
          <p:nvPr/>
        </p:nvGrpSpPr>
        <p:grpSpPr>
          <a:xfrm>
            <a:off x="2934523" y="2017943"/>
            <a:ext cx="6345789" cy="3815308"/>
            <a:chOff x="2972101" y="1441747"/>
            <a:chExt cx="6345789" cy="3815308"/>
          </a:xfrm>
        </p:grpSpPr>
        <p:pic>
          <p:nvPicPr>
            <p:cNvPr id="7" name="Grafik 6">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72101" y="1441747"/>
              <a:ext cx="6345789" cy="3569087"/>
            </a:xfrm>
            <a:prstGeom prst="rect">
              <a:avLst/>
            </a:prstGeom>
          </p:spPr>
        </p:pic>
        <p:sp>
          <p:nvSpPr>
            <p:cNvPr id="3" name="Textfeld 2"/>
            <p:cNvSpPr txBox="1"/>
            <p:nvPr/>
          </p:nvSpPr>
          <p:spPr>
            <a:xfrm>
              <a:off x="2972101" y="5010834"/>
              <a:ext cx="140887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6: </a:t>
              </a:r>
              <a:r>
                <a:rPr lang="de-DE" sz="1000" dirty="0"/>
                <a:t>Klimastreifen</a:t>
              </a:r>
              <a:endPar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6" name="Rechteck 5"/>
          <p:cNvSpPr/>
          <p:nvPr/>
        </p:nvSpPr>
        <p:spPr>
          <a:xfrm>
            <a:off x="1658656" y="526293"/>
            <a:ext cx="8885574"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a:ea typeface="+mn-ea"/>
                <a:cs typeface="+mn-cs"/>
              </a:rPr>
              <a:t>Die globalen Temperaturveränderung </a:t>
            </a:r>
          </a:p>
        </p:txBody>
      </p:sp>
    </p:spTree>
    <p:extLst>
      <p:ext uri="{BB962C8B-B14F-4D97-AF65-F5344CB8AC3E}">
        <p14:creationId xmlns:p14="http://schemas.microsoft.com/office/powerpoint/2010/main" val="317381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13" name="Textfeld 12"/>
          <p:cNvSpPr txBox="1"/>
          <p:nvPr/>
        </p:nvSpPr>
        <p:spPr>
          <a:xfrm>
            <a:off x="1541813" y="6266302"/>
            <a:ext cx="193033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Video 1: </a:t>
            </a:r>
            <a:r>
              <a:rPr lang="de-DE" sz="1000" dirty="0"/>
              <a:t>Temperaturveränderung</a:t>
            </a:r>
            <a:endPar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hteck 8"/>
          <p:cNvSpPr/>
          <p:nvPr/>
        </p:nvSpPr>
        <p:spPr>
          <a:xfrm>
            <a:off x="1658656" y="526293"/>
            <a:ext cx="8885574"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a:ea typeface="+mn-ea"/>
                <a:cs typeface="+mn-cs"/>
              </a:rPr>
              <a:t>Die globalen Temperaturveränderung </a:t>
            </a:r>
          </a:p>
        </p:txBody>
      </p:sp>
      <p:pic>
        <p:nvPicPr>
          <p:cNvPr id="11" name="LFGbWGMsuVY"/>
          <p:cNvPicPr>
            <a:picLocks noRot="1" noChangeAspect="1"/>
          </p:cNvPicPr>
          <p:nvPr>
            <a:videoFile r:link="rId1"/>
          </p:nvPr>
        </p:nvPicPr>
        <p:blipFill>
          <a:blip r:embed="rId4"/>
          <a:stretch>
            <a:fillRect/>
          </a:stretch>
        </p:blipFill>
        <p:spPr>
          <a:xfrm>
            <a:off x="1541813" y="1315404"/>
            <a:ext cx="8801597" cy="4950898"/>
          </a:xfrm>
          <a:prstGeom prst="rect">
            <a:avLst/>
          </a:prstGeom>
        </p:spPr>
      </p:pic>
    </p:spTree>
    <p:extLst>
      <p:ext uri="{BB962C8B-B14F-4D97-AF65-F5344CB8AC3E}">
        <p14:creationId xmlns:p14="http://schemas.microsoft.com/office/powerpoint/2010/main" val="1799418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9" name="Titel 1"/>
          <p:cNvSpPr>
            <a:spLocks noGrp="1"/>
          </p:cNvSpPr>
          <p:nvPr>
            <p:ph type="title"/>
          </p:nvPr>
        </p:nvSpPr>
        <p:spPr>
          <a:xfrm>
            <a:off x="2506980" y="415397"/>
            <a:ext cx="7179638" cy="982522"/>
          </a:xfrm>
        </p:spPr>
        <p:txBody>
          <a:bodyPr/>
          <a:lstStyle/>
          <a:p>
            <a:pPr algn="ctr"/>
            <a:r>
              <a:rPr lang="de-DE" dirty="0">
                <a:solidFill>
                  <a:srgbClr val="007094"/>
                </a:solidFill>
              </a:rPr>
              <a:t>Klimaveränderungen in Europa</a:t>
            </a:r>
          </a:p>
        </p:txBody>
      </p:sp>
      <p:sp>
        <p:nvSpPr>
          <p:cNvPr id="6" name="Rechteck 5"/>
          <p:cNvSpPr/>
          <p:nvPr/>
        </p:nvSpPr>
        <p:spPr>
          <a:xfrm>
            <a:off x="1541813" y="6266302"/>
            <a:ext cx="215956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7: Temperaturveränderung</a:t>
            </a:r>
            <a:endPar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Bild 4">
            <a:extLst>
              <a:ext uri="{FF2B5EF4-FFF2-40B4-BE49-F238E27FC236}">
                <a16:creationId xmlns:a16="http://schemas.microsoft.com/office/drawing/2014/main" id="{8BB568DC-4253-0B7E-589B-88DDC38CBB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20419" y="1208968"/>
            <a:ext cx="6751162" cy="5012310"/>
          </a:xfrm>
          <a:prstGeom prst="rect">
            <a:avLst/>
          </a:prstGeom>
          <a:noFill/>
          <a:ln>
            <a:noFill/>
          </a:ln>
        </p:spPr>
      </p:pic>
    </p:spTree>
    <p:extLst>
      <p:ext uri="{BB962C8B-B14F-4D97-AF65-F5344CB8AC3E}">
        <p14:creationId xmlns:p14="http://schemas.microsoft.com/office/powerpoint/2010/main" val="189075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8984" y="493488"/>
            <a:ext cx="4503057" cy="829031"/>
          </a:xfrm>
        </p:spPr>
        <p:txBody>
          <a:bodyPr/>
          <a:lstStyle/>
          <a:p>
            <a:pPr algn="ctr"/>
            <a:r>
              <a:rPr lang="de-DE" dirty="0">
                <a:solidFill>
                  <a:srgbClr val="007094"/>
                </a:solidFill>
              </a:rPr>
              <a:t>Wetter und Klima</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Ovale Legende 5"/>
          <p:cNvSpPr/>
          <p:nvPr/>
        </p:nvSpPr>
        <p:spPr>
          <a:xfrm>
            <a:off x="838200" y="2643808"/>
            <a:ext cx="3657600" cy="2767263"/>
          </a:xfrm>
          <a:prstGeom prst="wedgeEllipseCallout">
            <a:avLst>
              <a:gd name="adj1" fmla="val -5701"/>
              <a:gd name="adj2" fmla="val 36848"/>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Wetter</a:t>
            </a:r>
            <a:endParaRPr kumimoji="0" lang="de-DE"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7" name="Ovale Legende 6"/>
          <p:cNvSpPr/>
          <p:nvPr/>
        </p:nvSpPr>
        <p:spPr>
          <a:xfrm flipH="1">
            <a:off x="7696200" y="2643808"/>
            <a:ext cx="3657600" cy="2767263"/>
          </a:xfrm>
          <a:prstGeom prst="wedgeEllipseCallout">
            <a:avLst>
              <a:gd name="adj1" fmla="val -15899"/>
              <a:gd name="adj2" fmla="val 39022"/>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Klima</a:t>
            </a:r>
          </a:p>
        </p:txBody>
      </p:sp>
      <p:sp>
        <p:nvSpPr>
          <p:cNvPr id="8" name="Ungleich 7"/>
          <p:cNvSpPr/>
          <p:nvPr/>
        </p:nvSpPr>
        <p:spPr>
          <a:xfrm>
            <a:off x="5109410" y="3449923"/>
            <a:ext cx="1973179" cy="1155032"/>
          </a:xfrm>
          <a:prstGeom prst="mathNot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17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Textfeld 5"/>
          <p:cNvSpPr txBox="1"/>
          <p:nvPr/>
        </p:nvSpPr>
        <p:spPr>
          <a:xfrm>
            <a:off x="1042919" y="1428906"/>
            <a:ext cx="4921155"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Wetter</a:t>
            </a:r>
            <a:endParaRPr kumimoji="0" lang="de-D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Aktueller Zustand in einem bestimmten Gebiet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Kurzfristiger Zeitraum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Das was wir täglich erleben und spüren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Textfeld 7"/>
          <p:cNvSpPr txBox="1"/>
          <p:nvPr/>
        </p:nvSpPr>
        <p:spPr>
          <a:xfrm>
            <a:off x="6888229" y="1428906"/>
            <a:ext cx="4971671"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Klima</a:t>
            </a:r>
            <a:endParaRPr kumimoji="0" lang="de-DE"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Wetter eines bestimmten Ortes über einen langen Zeitraum (30 Jahre und mehr)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Jahrzehntelange Trends, um Wetterverhalten zu verstehen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2" name="Gerader Verbinder 11"/>
          <p:cNvCxnSpPr/>
          <p:nvPr/>
        </p:nvCxnSpPr>
        <p:spPr>
          <a:xfrm>
            <a:off x="6084140" y="1441506"/>
            <a:ext cx="12700" cy="4565650"/>
          </a:xfrm>
          <a:prstGeom prst="line">
            <a:avLst/>
          </a:prstGeom>
        </p:spPr>
        <p:style>
          <a:lnRef idx="2">
            <a:schemeClr val="dk1"/>
          </a:lnRef>
          <a:fillRef idx="0">
            <a:schemeClr val="dk1"/>
          </a:fillRef>
          <a:effectRef idx="1">
            <a:schemeClr val="dk1"/>
          </a:effectRef>
          <a:fontRef idx="minor">
            <a:schemeClr val="tx1"/>
          </a:fontRef>
        </p:style>
      </p:cxnSp>
      <p:sp>
        <p:nvSpPr>
          <p:cNvPr id="11" name="Textfeld 10"/>
          <p:cNvSpPr txBox="1"/>
          <p:nvPr/>
        </p:nvSpPr>
        <p:spPr>
          <a:xfrm>
            <a:off x="1874919" y="6178606"/>
            <a:ext cx="131632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8</a:t>
            </a:r>
            <a:r>
              <a:rPr lang="de-DE" sz="1000" dirty="0">
                <a:solidFill>
                  <a:prstClr val="black"/>
                </a:solidFill>
                <a:latin typeface="Calibri" panose="020F0502020204030204" pitchFamily="34" charset="0"/>
                <a:cs typeface="Calibri" panose="020F0502020204030204" pitchFamily="34" charset="0"/>
              </a:rPr>
              <a:t>: Wetterkarte</a:t>
            </a:r>
            <a:endPar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 name="Gruppieren 1"/>
          <p:cNvGrpSpPr/>
          <p:nvPr/>
        </p:nvGrpSpPr>
        <p:grpSpPr>
          <a:xfrm>
            <a:off x="7382992" y="3290944"/>
            <a:ext cx="3477074" cy="3133883"/>
            <a:chOff x="7587712" y="3468688"/>
            <a:chExt cx="3211551" cy="3133883"/>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7712" y="3468688"/>
              <a:ext cx="2810804" cy="28876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7587712" y="6356350"/>
              <a:ext cx="32115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9: Klimadiagramm</a:t>
              </a:r>
            </a:p>
          </p:txBody>
        </p:sp>
      </p:grpSp>
      <p:sp>
        <p:nvSpPr>
          <p:cNvPr id="3" name="Rechteck 2"/>
          <p:cNvSpPr/>
          <p:nvPr/>
        </p:nvSpPr>
        <p:spPr>
          <a:xfrm>
            <a:off x="5438988" y="6314846"/>
            <a:ext cx="1316322"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de-DE" sz="1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Hanika</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2024)</a:t>
            </a:r>
          </a:p>
        </p:txBody>
      </p:sp>
      <p:sp>
        <p:nvSpPr>
          <p:cNvPr id="14" name="Titel 1"/>
          <p:cNvSpPr>
            <a:spLocks noGrp="1"/>
          </p:cNvSpPr>
          <p:nvPr>
            <p:ph type="title"/>
          </p:nvPr>
        </p:nvSpPr>
        <p:spPr>
          <a:xfrm>
            <a:off x="3858984" y="493488"/>
            <a:ext cx="4503057" cy="829031"/>
          </a:xfrm>
        </p:spPr>
        <p:txBody>
          <a:bodyPr/>
          <a:lstStyle/>
          <a:p>
            <a:pPr algn="ctr"/>
            <a:r>
              <a:rPr lang="de-DE" dirty="0">
                <a:solidFill>
                  <a:srgbClr val="007094"/>
                </a:solidFill>
              </a:rPr>
              <a:t>Wetter und Klima</a:t>
            </a:r>
          </a:p>
        </p:txBody>
      </p:sp>
      <p:pic>
        <p:nvPicPr>
          <p:cNvPr id="15" name="Grafik 14">
            <a:extLst>
              <a:ext uri="{FF2B5EF4-FFF2-40B4-BE49-F238E27FC236}">
                <a16:creationId xmlns:a16="http://schemas.microsoft.com/office/drawing/2014/main" id="{F2DF6562-4DD2-C577-4F9B-1007E06703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47983" y="3290944"/>
            <a:ext cx="2129363" cy="2887662"/>
          </a:xfrm>
          <a:prstGeom prst="rect">
            <a:avLst/>
          </a:prstGeom>
        </p:spPr>
      </p:pic>
    </p:spTree>
    <p:extLst>
      <p:ext uri="{BB962C8B-B14F-4D97-AF65-F5344CB8AC3E}">
        <p14:creationId xmlns:p14="http://schemas.microsoft.com/office/powerpoint/2010/main" val="127662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587085"/>
            <a:ext cx="10515600" cy="1325563"/>
          </a:xfrm>
        </p:spPr>
        <p:txBody>
          <a:bodyPr/>
          <a:lstStyle/>
          <a:p>
            <a:pPr algn="ctr"/>
            <a:r>
              <a:rPr lang="de-DE" dirty="0">
                <a:solidFill>
                  <a:srgbClr val="007094"/>
                </a:solidFill>
              </a:rPr>
              <a:t>Klimakrise und Gesundheit im Kontext der Pflege und Praxisanleitung</a:t>
            </a:r>
          </a:p>
        </p:txBody>
      </p:sp>
      <p:sp>
        <p:nvSpPr>
          <p:cNvPr id="3" name="Inhaltsplatzhalter 2"/>
          <p:cNvSpPr>
            <a:spLocks noGrp="1"/>
          </p:cNvSpPr>
          <p:nvPr>
            <p:ph idx="1"/>
          </p:nvPr>
        </p:nvSpPr>
        <p:spPr>
          <a:xfrm>
            <a:off x="733508" y="2384646"/>
            <a:ext cx="10515600" cy="2548865"/>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Was ist die Klimakrise? </a:t>
            </a:r>
          </a:p>
          <a:p>
            <a:pPr marL="514350" indent="-514350">
              <a:buFont typeface="+mj-lt"/>
              <a:buAutoNum type="arabicPeriod"/>
            </a:pPr>
            <a:r>
              <a:rPr lang="de-DE" dirty="0">
                <a:solidFill>
                  <a:srgbClr val="007094"/>
                </a:solidFill>
              </a:rPr>
              <a:t>Einfluss der Klimakrise auf die Gesundheit</a:t>
            </a:r>
          </a:p>
          <a:p>
            <a:pPr marL="514350" indent="-514350">
              <a:buFont typeface="+mj-lt"/>
              <a:buAutoNum type="arabicPeriod"/>
            </a:pPr>
            <a:r>
              <a:rPr lang="de-DE" dirty="0"/>
              <a:t>Einfluss des Gesundheitswesens auf die Klimakrise</a:t>
            </a:r>
          </a:p>
          <a:p>
            <a:pPr marL="514350" indent="-514350">
              <a:buFont typeface="+mj-lt"/>
              <a:buAutoNum type="arabicPeriod"/>
            </a:pPr>
            <a:r>
              <a:rPr lang="de-DE" dirty="0"/>
              <a:t>Rolle der Pflege</a:t>
            </a:r>
          </a:p>
          <a:p>
            <a:pPr marL="514350" indent="-514350">
              <a:buFont typeface="+mj-lt"/>
              <a:buAutoNum type="arabicPeriod"/>
            </a:pPr>
            <a:r>
              <a:rPr lang="de-DE" dirty="0"/>
              <a:t>Transfer: Erstellung einer </a:t>
            </a:r>
            <a:r>
              <a:rPr lang="de-DE" dirty="0" err="1"/>
              <a:t>Placemat</a:t>
            </a: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18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4790" y="451880"/>
            <a:ext cx="2109716" cy="926545"/>
          </a:xfrm>
        </p:spPr>
        <p:txBody>
          <a:bodyPr/>
          <a:lstStyle/>
          <a:p>
            <a:r>
              <a:rPr lang="de-DE" dirty="0">
                <a:solidFill>
                  <a:srgbClr val="007094"/>
                </a:solidFill>
              </a:rPr>
              <a:t>Szenario</a:t>
            </a:r>
          </a:p>
        </p:txBody>
      </p:sp>
      <p:sp>
        <p:nvSpPr>
          <p:cNvPr id="3" name="Inhaltsplatzhalter 2"/>
          <p:cNvSpPr>
            <a:spLocks noGrp="1"/>
          </p:cNvSpPr>
          <p:nvPr>
            <p:ph idx="1"/>
          </p:nvPr>
        </p:nvSpPr>
        <p:spPr/>
        <p:txBody>
          <a:bodyPr>
            <a:normAutofit/>
          </a:bodyPr>
          <a:lstStyle/>
          <a:p>
            <a:pPr marL="0" indent="0">
              <a:buNone/>
            </a:pPr>
            <a:r>
              <a:rPr lang="de-DE" dirty="0"/>
              <a:t>Szenario als Erfahrungsbericht</a:t>
            </a:r>
          </a:p>
          <a:p>
            <a:pPr marL="0" indent="0">
              <a:buNone/>
            </a:pPr>
            <a:endParaRPr lang="de-DE" dirty="0"/>
          </a:p>
          <a:p>
            <a:pPr marL="0" indent="0">
              <a:buNone/>
            </a:pPr>
            <a:r>
              <a:rPr lang="de-DE" sz="2800" dirty="0"/>
              <a:t>Teil 1: </a:t>
            </a:r>
            <a:r>
              <a:rPr lang="de-DE" sz="2800" u="sng" dirty="0">
                <a:hlinkClick r:id="rId3">
                  <a:extLst>
                    <a:ext uri="{A12FA001-AC4F-418D-AE19-62706E023703}">
                      <ahyp:hlinkClr xmlns:ahyp="http://schemas.microsoft.com/office/drawing/2018/hyperlinkcolor" val="tx"/>
                    </a:ext>
                  </a:extLst>
                </a:hlinkClick>
              </a:rPr>
              <a:t>https://av.tib.eu/media/72144</a:t>
            </a:r>
            <a:endParaRPr lang="de-DE" sz="2800" dirty="0"/>
          </a:p>
          <a:p>
            <a:pPr marL="0" indent="0">
              <a:buNone/>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19</a:t>
            </a:fld>
            <a:endParaRPr lang="de-DE"/>
          </a:p>
        </p:txBody>
      </p:sp>
      <p:pic>
        <p:nvPicPr>
          <p:cNvPr id="1026" name="Picture 2" descr="Szenario"/>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15806" y="3083860"/>
            <a:ext cx="1797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20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05919" y="1800616"/>
            <a:ext cx="11008662"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Das </a:t>
            </a: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Verbundprojekt “Naht” </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Ziele des Projekts</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Qualifizierung der Praxisanleitenden: Fort- und Weiterbildungen sollen Praxisanleitende dazu befähigen, nachhaltigkeitsbezogene Kompetenzen an Auszubildende weiterzugeben.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Curriculare Integration: Nachhaltigkeitsinhalte werden dauerhaft in die Fort- und Weiterbildungspläne integriert, sodass das Konzept der Planetary </a:t>
            </a:r>
            <a:r>
              <a:rPr kumimoji="0" lang="de-DE"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Health</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von Anfang an in die pflegerische Praxis einfließt.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Erfahrungsanalyse und Empfehlungen: Die gesammelten Erfahrungen werden ausgewertet und veröffentlicht, um Empfehlungen für die Pflegeausbildung zu formulieren.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feld 4"/>
          <p:cNvSpPr txBox="1"/>
          <p:nvPr/>
        </p:nvSpPr>
        <p:spPr>
          <a:xfrm>
            <a:off x="3435334" y="463134"/>
            <a:ext cx="5346865" cy="85068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a:ea typeface="+mn-ea"/>
                <a:cs typeface="+mn-cs"/>
              </a:rPr>
              <a:t>Verbundprojekt Naht</a:t>
            </a:r>
          </a:p>
        </p:txBody>
      </p:sp>
    </p:spTree>
    <p:extLst>
      <p:ext uri="{BB962C8B-B14F-4D97-AF65-F5344CB8AC3E}">
        <p14:creationId xmlns:p14="http://schemas.microsoft.com/office/powerpoint/2010/main" val="245237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dirty="0">
                <a:solidFill>
                  <a:srgbClr val="017193"/>
                </a:solidFill>
              </a:rPr>
              <a:t>Welche gesundheitlichen Belastungen haben Sie erkannt? </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20</a:t>
            </a:fld>
            <a:endParaRPr lang="de-DE"/>
          </a:p>
        </p:txBody>
      </p:sp>
      <p:pic>
        <p:nvPicPr>
          <p:cNvPr id="6" name="Inhaltsplatzhalter 5" descr="C:\Users\user\AppData\Local\Microsoft\Windows\INetCache\Content.Word\Interaktion.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9050" y="3095625"/>
            <a:ext cx="4533900" cy="2628900"/>
          </a:xfrm>
          <a:prstGeom prst="rect">
            <a:avLst/>
          </a:prstGeom>
          <a:noFill/>
          <a:ln>
            <a:noFill/>
          </a:ln>
        </p:spPr>
      </p:pic>
    </p:spTree>
    <p:extLst>
      <p:ext uri="{BB962C8B-B14F-4D97-AF65-F5344CB8AC3E}">
        <p14:creationId xmlns:p14="http://schemas.microsoft.com/office/powerpoint/2010/main" val="1534574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206930" y="1197299"/>
            <a:ext cx="9778139" cy="976389"/>
          </a:xfrm>
        </p:spPr>
        <p:txBody>
          <a:bodyPr/>
          <a:lstStyle/>
          <a:p>
            <a:pPr algn="ctr"/>
            <a:r>
              <a:rPr lang="de-DE" dirty="0">
                <a:solidFill>
                  <a:srgbClr val="017193"/>
                </a:solidFill>
              </a:rPr>
              <a:t>Einfluss der Klimakrise auf die Gesundheit</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21</a:t>
            </a:fld>
            <a:endParaRPr lang="de-DE"/>
          </a:p>
        </p:txBody>
      </p:sp>
      <p:sp>
        <p:nvSpPr>
          <p:cNvPr id="6" name="Rechteck 5"/>
          <p:cNvSpPr/>
          <p:nvPr/>
        </p:nvSpPr>
        <p:spPr>
          <a:xfrm>
            <a:off x="1530457" y="2738679"/>
            <a:ext cx="2946400" cy="1612900"/>
          </a:xfrm>
          <a:custGeom>
            <a:avLst/>
            <a:gdLst>
              <a:gd name="connsiteX0" fmla="*/ 0 w 3111500"/>
              <a:gd name="connsiteY0" fmla="*/ 0 h 1917700"/>
              <a:gd name="connsiteX1" fmla="*/ 3111500 w 3111500"/>
              <a:gd name="connsiteY1" fmla="*/ 0 h 1917700"/>
              <a:gd name="connsiteX2" fmla="*/ 3111500 w 3111500"/>
              <a:gd name="connsiteY2" fmla="*/ 1917700 h 1917700"/>
              <a:gd name="connsiteX3" fmla="*/ 0 w 3111500"/>
              <a:gd name="connsiteY3" fmla="*/ 1917700 h 1917700"/>
              <a:gd name="connsiteX4" fmla="*/ 0 w 3111500"/>
              <a:gd name="connsiteY4" fmla="*/ 0 h 1917700"/>
              <a:gd name="connsiteX0" fmla="*/ 0 w 3111500"/>
              <a:gd name="connsiteY0" fmla="*/ 0 h 1917700"/>
              <a:gd name="connsiteX1" fmla="*/ 2667000 w 3111500"/>
              <a:gd name="connsiteY1" fmla="*/ 304800 h 1917700"/>
              <a:gd name="connsiteX2" fmla="*/ 3111500 w 3111500"/>
              <a:gd name="connsiteY2" fmla="*/ 1917700 h 1917700"/>
              <a:gd name="connsiteX3" fmla="*/ 0 w 3111500"/>
              <a:gd name="connsiteY3" fmla="*/ 1917700 h 1917700"/>
              <a:gd name="connsiteX4" fmla="*/ 0 w 3111500"/>
              <a:gd name="connsiteY4" fmla="*/ 0 h 1917700"/>
              <a:gd name="connsiteX0" fmla="*/ 63500 w 3111500"/>
              <a:gd name="connsiteY0" fmla="*/ 0 h 1714500"/>
              <a:gd name="connsiteX1" fmla="*/ 2667000 w 3111500"/>
              <a:gd name="connsiteY1" fmla="*/ 101600 h 1714500"/>
              <a:gd name="connsiteX2" fmla="*/ 3111500 w 3111500"/>
              <a:gd name="connsiteY2" fmla="*/ 1714500 h 1714500"/>
              <a:gd name="connsiteX3" fmla="*/ 0 w 3111500"/>
              <a:gd name="connsiteY3" fmla="*/ 1714500 h 1714500"/>
              <a:gd name="connsiteX4" fmla="*/ 63500 w 3111500"/>
              <a:gd name="connsiteY4" fmla="*/ 0 h 1714500"/>
              <a:gd name="connsiteX0" fmla="*/ 0 w 3048000"/>
              <a:gd name="connsiteY0" fmla="*/ 0 h 1714500"/>
              <a:gd name="connsiteX1" fmla="*/ 2603500 w 3048000"/>
              <a:gd name="connsiteY1" fmla="*/ 101600 h 1714500"/>
              <a:gd name="connsiteX2" fmla="*/ 3048000 w 3048000"/>
              <a:gd name="connsiteY2" fmla="*/ 1714500 h 1714500"/>
              <a:gd name="connsiteX3" fmla="*/ 88900 w 3048000"/>
              <a:gd name="connsiteY3" fmla="*/ 1612900 h 1714500"/>
              <a:gd name="connsiteX4" fmla="*/ 0 w 3048000"/>
              <a:gd name="connsiteY4" fmla="*/ 0 h 1714500"/>
              <a:gd name="connsiteX0" fmla="*/ 0 w 2946400"/>
              <a:gd name="connsiteY0" fmla="*/ 0 h 1612900"/>
              <a:gd name="connsiteX1" fmla="*/ 2603500 w 2946400"/>
              <a:gd name="connsiteY1" fmla="*/ 101600 h 1612900"/>
              <a:gd name="connsiteX2" fmla="*/ 2946400 w 2946400"/>
              <a:gd name="connsiteY2" fmla="*/ 1422400 h 1612900"/>
              <a:gd name="connsiteX3" fmla="*/ 88900 w 2946400"/>
              <a:gd name="connsiteY3" fmla="*/ 1612900 h 1612900"/>
              <a:gd name="connsiteX4" fmla="*/ 0 w 2946400"/>
              <a:gd name="connsiteY4" fmla="*/ 0 h 161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1612900">
                <a:moveTo>
                  <a:pt x="0" y="0"/>
                </a:moveTo>
                <a:lnTo>
                  <a:pt x="2603500" y="101600"/>
                </a:lnTo>
                <a:lnTo>
                  <a:pt x="2946400" y="1422400"/>
                </a:lnTo>
                <a:lnTo>
                  <a:pt x="88900" y="1612900"/>
                </a:lnTo>
                <a:lnTo>
                  <a:pt x="0" y="0"/>
                </a:lnTo>
                <a:close/>
              </a:path>
            </a:pathLst>
          </a:custGeom>
          <a:solidFill>
            <a:srgbClr val="0071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a:p>
            <a:pPr algn="ctr"/>
            <a:r>
              <a:rPr lang="de-DE" sz="2800" b="1" dirty="0">
                <a:latin typeface="Calibri" panose="020F0502020204030204" pitchFamily="34" charset="0"/>
                <a:cs typeface="Calibri" panose="020F0502020204030204" pitchFamily="34" charset="0"/>
              </a:rPr>
              <a:t>Klimakrise</a:t>
            </a:r>
            <a:endParaRPr lang="de-DE" b="1" dirty="0">
              <a:latin typeface="Calibri" panose="020F0502020204030204" pitchFamily="34" charset="0"/>
              <a:cs typeface="Calibri" panose="020F0502020204030204" pitchFamily="34" charset="0"/>
            </a:endParaRPr>
          </a:p>
          <a:p>
            <a:pPr algn="ctr"/>
            <a:endParaRPr lang="de-DE" dirty="0"/>
          </a:p>
        </p:txBody>
      </p:sp>
      <p:sp>
        <p:nvSpPr>
          <p:cNvPr id="7" name="Rechteck 6"/>
          <p:cNvSpPr/>
          <p:nvPr/>
        </p:nvSpPr>
        <p:spPr>
          <a:xfrm>
            <a:off x="6483456" y="2662479"/>
            <a:ext cx="2819471" cy="1739900"/>
          </a:xfrm>
          <a:custGeom>
            <a:avLst/>
            <a:gdLst>
              <a:gd name="connsiteX0" fmla="*/ 0 w 3111500"/>
              <a:gd name="connsiteY0" fmla="*/ 0 h 1917700"/>
              <a:gd name="connsiteX1" fmla="*/ 3111500 w 3111500"/>
              <a:gd name="connsiteY1" fmla="*/ 0 h 1917700"/>
              <a:gd name="connsiteX2" fmla="*/ 3111500 w 3111500"/>
              <a:gd name="connsiteY2" fmla="*/ 1917700 h 1917700"/>
              <a:gd name="connsiteX3" fmla="*/ 0 w 3111500"/>
              <a:gd name="connsiteY3" fmla="*/ 1917700 h 1917700"/>
              <a:gd name="connsiteX4" fmla="*/ 0 w 3111500"/>
              <a:gd name="connsiteY4" fmla="*/ 0 h 1917700"/>
              <a:gd name="connsiteX0" fmla="*/ 0 w 3111500"/>
              <a:gd name="connsiteY0" fmla="*/ 0 h 1917700"/>
              <a:gd name="connsiteX1" fmla="*/ 2959100 w 3111500"/>
              <a:gd name="connsiteY1" fmla="*/ 203200 h 1917700"/>
              <a:gd name="connsiteX2" fmla="*/ 3111500 w 3111500"/>
              <a:gd name="connsiteY2" fmla="*/ 1917700 h 1917700"/>
              <a:gd name="connsiteX3" fmla="*/ 0 w 3111500"/>
              <a:gd name="connsiteY3" fmla="*/ 1917700 h 1917700"/>
              <a:gd name="connsiteX4" fmla="*/ 0 w 3111500"/>
              <a:gd name="connsiteY4" fmla="*/ 0 h 1917700"/>
              <a:gd name="connsiteX0" fmla="*/ 266700 w 3111500"/>
              <a:gd name="connsiteY0" fmla="*/ 0 h 1790700"/>
              <a:gd name="connsiteX1" fmla="*/ 2959100 w 3111500"/>
              <a:gd name="connsiteY1" fmla="*/ 76200 h 1790700"/>
              <a:gd name="connsiteX2" fmla="*/ 3111500 w 3111500"/>
              <a:gd name="connsiteY2" fmla="*/ 1790700 h 1790700"/>
              <a:gd name="connsiteX3" fmla="*/ 0 w 3111500"/>
              <a:gd name="connsiteY3" fmla="*/ 1790700 h 1790700"/>
              <a:gd name="connsiteX4" fmla="*/ 266700 w 3111500"/>
              <a:gd name="connsiteY4" fmla="*/ 0 h 1790700"/>
              <a:gd name="connsiteX0" fmla="*/ 127000 w 2971800"/>
              <a:gd name="connsiteY0" fmla="*/ 0 h 1790700"/>
              <a:gd name="connsiteX1" fmla="*/ 2819400 w 2971800"/>
              <a:gd name="connsiteY1" fmla="*/ 76200 h 1790700"/>
              <a:gd name="connsiteX2" fmla="*/ 2971800 w 2971800"/>
              <a:gd name="connsiteY2" fmla="*/ 1790700 h 1790700"/>
              <a:gd name="connsiteX3" fmla="*/ 0 w 2971800"/>
              <a:gd name="connsiteY3" fmla="*/ 1689100 h 1790700"/>
              <a:gd name="connsiteX4" fmla="*/ 127000 w 2971800"/>
              <a:gd name="connsiteY4" fmla="*/ 0 h 1790700"/>
              <a:gd name="connsiteX0" fmla="*/ 127000 w 2819400"/>
              <a:gd name="connsiteY0" fmla="*/ 0 h 1739900"/>
              <a:gd name="connsiteX1" fmla="*/ 2819400 w 2819400"/>
              <a:gd name="connsiteY1" fmla="*/ 76200 h 1739900"/>
              <a:gd name="connsiteX2" fmla="*/ 2324100 w 2819400"/>
              <a:gd name="connsiteY2" fmla="*/ 1739900 h 1739900"/>
              <a:gd name="connsiteX3" fmla="*/ 0 w 2819400"/>
              <a:gd name="connsiteY3" fmla="*/ 1689100 h 1739900"/>
              <a:gd name="connsiteX4" fmla="*/ 127000 w 2819400"/>
              <a:gd name="connsiteY4" fmla="*/ 0 h 1739900"/>
              <a:gd name="connsiteX0" fmla="*/ 127000 w 2832100"/>
              <a:gd name="connsiteY0" fmla="*/ 0 h 1803400"/>
              <a:gd name="connsiteX1" fmla="*/ 2819400 w 2832100"/>
              <a:gd name="connsiteY1" fmla="*/ 76200 h 1803400"/>
              <a:gd name="connsiteX2" fmla="*/ 2832100 w 2832100"/>
              <a:gd name="connsiteY2" fmla="*/ 1803400 h 1803400"/>
              <a:gd name="connsiteX3" fmla="*/ 0 w 2832100"/>
              <a:gd name="connsiteY3" fmla="*/ 1689100 h 1803400"/>
              <a:gd name="connsiteX4" fmla="*/ 127000 w 2832100"/>
              <a:gd name="connsiteY4" fmla="*/ 0 h 1803400"/>
              <a:gd name="connsiteX0" fmla="*/ 127000 w 2819471"/>
              <a:gd name="connsiteY0" fmla="*/ 0 h 1739900"/>
              <a:gd name="connsiteX1" fmla="*/ 2819400 w 2819471"/>
              <a:gd name="connsiteY1" fmla="*/ 76200 h 1739900"/>
              <a:gd name="connsiteX2" fmla="*/ 2641600 w 2819471"/>
              <a:gd name="connsiteY2" fmla="*/ 1739900 h 1739900"/>
              <a:gd name="connsiteX3" fmla="*/ 0 w 2819471"/>
              <a:gd name="connsiteY3" fmla="*/ 1689100 h 1739900"/>
              <a:gd name="connsiteX4" fmla="*/ 127000 w 2819471"/>
              <a:gd name="connsiteY4" fmla="*/ 0 h 173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71" h="1739900">
                <a:moveTo>
                  <a:pt x="127000" y="0"/>
                </a:moveTo>
                <a:lnTo>
                  <a:pt x="2819400" y="76200"/>
                </a:lnTo>
                <a:cubicBezTo>
                  <a:pt x="2823633" y="651933"/>
                  <a:pt x="2637367" y="1164167"/>
                  <a:pt x="2641600" y="1739900"/>
                </a:cubicBezTo>
                <a:lnTo>
                  <a:pt x="0" y="1689100"/>
                </a:lnTo>
                <a:lnTo>
                  <a:pt x="127000" y="0"/>
                </a:lnTo>
                <a:close/>
              </a:path>
            </a:pathLst>
          </a:cu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Calibri" panose="020F0502020204030204" pitchFamily="34" charset="0"/>
                <a:cs typeface="Calibri" panose="020F0502020204030204" pitchFamily="34" charset="0"/>
              </a:rPr>
              <a:t>Gesundheitskrise</a:t>
            </a:r>
            <a:endParaRPr lang="de-DE" b="1" dirty="0">
              <a:latin typeface="Calibri" panose="020F0502020204030204" pitchFamily="34" charset="0"/>
              <a:cs typeface="Calibri" panose="020F0502020204030204" pitchFamily="34" charset="0"/>
            </a:endParaRPr>
          </a:p>
        </p:txBody>
      </p:sp>
      <p:sp>
        <p:nvSpPr>
          <p:cNvPr id="8" name="Textfeld 7"/>
          <p:cNvSpPr txBox="1"/>
          <p:nvPr/>
        </p:nvSpPr>
        <p:spPr>
          <a:xfrm>
            <a:off x="9975957" y="2386333"/>
            <a:ext cx="1244600" cy="2215991"/>
          </a:xfrm>
          <a:prstGeom prst="rect">
            <a:avLst/>
          </a:prstGeom>
          <a:noFill/>
        </p:spPr>
        <p:txBody>
          <a:bodyPr wrap="square" rtlCol="0">
            <a:spAutoFit/>
          </a:bodyPr>
          <a:lstStyle/>
          <a:p>
            <a:r>
              <a:rPr lang="de-DE" sz="13800" b="1" dirty="0">
                <a:latin typeface="Calibri" panose="020F0502020204030204" pitchFamily="34" charset="0"/>
                <a:cs typeface="Calibri" panose="020F0502020204030204" pitchFamily="34" charset="0"/>
              </a:rPr>
              <a:t>?</a:t>
            </a:r>
          </a:p>
        </p:txBody>
      </p:sp>
      <p:sp>
        <p:nvSpPr>
          <p:cNvPr id="9" name="Gleich 8"/>
          <p:cNvSpPr/>
          <p:nvPr/>
        </p:nvSpPr>
        <p:spPr>
          <a:xfrm>
            <a:off x="4915007" y="3024428"/>
            <a:ext cx="1092200" cy="939800"/>
          </a:xfrm>
          <a:prstGeom prst="mathEqual">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70080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tint val="82000"/>
                </a:prstClr>
              </a:solidFill>
              <a:effectLst/>
              <a:uLnTx/>
              <a:uFillTx/>
              <a:latin typeface="Calibri" panose="020F0502020204030204"/>
              <a:ea typeface="+mn-ea"/>
              <a:cs typeface="+mn-cs"/>
            </a:endParaRPr>
          </a:p>
        </p:txBody>
      </p:sp>
      <p:sp>
        <p:nvSpPr>
          <p:cNvPr id="6" name="Abgerundete rechteckige Legende 5"/>
          <p:cNvSpPr/>
          <p:nvPr/>
        </p:nvSpPr>
        <p:spPr>
          <a:xfrm>
            <a:off x="450273" y="1596971"/>
            <a:ext cx="3874168" cy="2719137"/>
          </a:xfrm>
          <a:prstGeom prst="wedgeRoundRectCallout">
            <a:avLst>
              <a:gd name="adj1" fmla="val 41590"/>
              <a:gd name="adj2" fmla="val 71349"/>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Der Klimawandel stellt eine grundlegende Bedrohung für die menschliche Gesundheit dar </a:t>
            </a:r>
            <a:r>
              <a:rPr kumimoji="0" lang="de-DE"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(WHO, 2023).</a:t>
            </a:r>
          </a:p>
        </p:txBody>
      </p:sp>
      <p:sp>
        <p:nvSpPr>
          <p:cNvPr id="8" name="Abgerundete rechteckige Legende 7"/>
          <p:cNvSpPr/>
          <p:nvPr/>
        </p:nvSpPr>
        <p:spPr>
          <a:xfrm flipH="1">
            <a:off x="7867559" y="1596971"/>
            <a:ext cx="3874168" cy="2719137"/>
          </a:xfrm>
          <a:prstGeom prst="wedgeRoundRectCallout">
            <a:avLst>
              <a:gd name="adj1" fmla="val 41590"/>
              <a:gd name="adj2" fmla="val 71349"/>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Der Klimawandel ist die größte Herausforderung des 21. Jahrhunderts und bedroht die menschliche Gesundheit und Entwicklung </a:t>
            </a:r>
            <a:r>
              <a:rPr kumimoji="0" lang="de-DE"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(WHO, 2018a).</a:t>
            </a:r>
          </a:p>
        </p:txBody>
      </p:sp>
      <p:sp>
        <p:nvSpPr>
          <p:cNvPr id="3" name="Abgerundete rechteckige Legende 2"/>
          <p:cNvSpPr/>
          <p:nvPr/>
        </p:nvSpPr>
        <p:spPr>
          <a:xfrm>
            <a:off x="4276087" y="2486850"/>
            <a:ext cx="3639826" cy="3658516"/>
          </a:xfrm>
          <a:prstGeom prst="wedgeRoundRectCallout">
            <a:avLst>
              <a:gd name="adj1" fmla="val -71458"/>
              <a:gd name="adj2" fmla="val 41294"/>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3,6 Milliarden Menschen leben stark gefährdet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250.000 (konservative Schätzung) zusätzliche Todesfälle </a:t>
            </a:r>
            <a:r>
              <a:rPr kumimoji="0" lang="de-DE"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(WHO, 2018a; WHO 2023).</a:t>
            </a:r>
          </a:p>
        </p:txBody>
      </p:sp>
      <p:sp>
        <p:nvSpPr>
          <p:cNvPr id="9" name="Titel 1"/>
          <p:cNvSpPr>
            <a:spLocks noGrp="1"/>
          </p:cNvSpPr>
          <p:nvPr>
            <p:ph type="title"/>
          </p:nvPr>
        </p:nvSpPr>
        <p:spPr>
          <a:xfrm>
            <a:off x="1210162" y="418458"/>
            <a:ext cx="9778139" cy="976389"/>
          </a:xfrm>
        </p:spPr>
        <p:txBody>
          <a:bodyPr/>
          <a:lstStyle/>
          <a:p>
            <a:r>
              <a:rPr lang="de-DE" dirty="0">
                <a:solidFill>
                  <a:srgbClr val="017193"/>
                </a:solidFill>
              </a:rPr>
              <a:t>Einfluss der Klimakrise auf die Gesundheit</a:t>
            </a:r>
          </a:p>
        </p:txBody>
      </p:sp>
    </p:spTree>
    <p:extLst>
      <p:ext uri="{BB962C8B-B14F-4D97-AF65-F5344CB8AC3E}">
        <p14:creationId xmlns:p14="http://schemas.microsoft.com/office/powerpoint/2010/main" val="40273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23</a:t>
            </a:fld>
            <a:endParaRPr lang="de-DE"/>
          </a:p>
        </p:txBody>
      </p:sp>
      <p:sp>
        <p:nvSpPr>
          <p:cNvPr id="10" name="Freihandform 9"/>
          <p:cNvSpPr/>
          <p:nvPr/>
        </p:nvSpPr>
        <p:spPr>
          <a:xfrm>
            <a:off x="7831807" y="6938"/>
            <a:ext cx="2209528" cy="2539688"/>
          </a:xfrm>
          <a:custGeom>
            <a:avLst/>
            <a:gdLst>
              <a:gd name="connsiteX0" fmla="*/ 0 w 2539688"/>
              <a:gd name="connsiteY0" fmla="*/ 1104764 h 2209528"/>
              <a:gd name="connsiteX1" fmla="*/ 552382 w 2539688"/>
              <a:gd name="connsiteY1" fmla="*/ 1 h 2209528"/>
              <a:gd name="connsiteX2" fmla="*/ 1987306 w 2539688"/>
              <a:gd name="connsiteY2" fmla="*/ 1 h 2209528"/>
              <a:gd name="connsiteX3" fmla="*/ 2539688 w 2539688"/>
              <a:gd name="connsiteY3" fmla="*/ 1104764 h 2209528"/>
              <a:gd name="connsiteX4" fmla="*/ 1987306 w 2539688"/>
              <a:gd name="connsiteY4" fmla="*/ 2209527 h 2209528"/>
              <a:gd name="connsiteX5" fmla="*/ 552382 w 2539688"/>
              <a:gd name="connsiteY5" fmla="*/ 2209527 h 2209528"/>
              <a:gd name="connsiteX6" fmla="*/ 0 w 2539688"/>
              <a:gd name="connsiteY6" fmla="*/ 1104764 h 2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688" h="2209528">
                <a:moveTo>
                  <a:pt x="1269844" y="0"/>
                </a:moveTo>
                <a:lnTo>
                  <a:pt x="2539687" y="480572"/>
                </a:lnTo>
                <a:lnTo>
                  <a:pt x="2539687" y="1728956"/>
                </a:lnTo>
                <a:lnTo>
                  <a:pt x="1269844" y="2209528"/>
                </a:lnTo>
                <a:lnTo>
                  <a:pt x="1" y="1728956"/>
                </a:lnTo>
                <a:lnTo>
                  <a:pt x="1" y="480572"/>
                </a:lnTo>
                <a:lnTo>
                  <a:pt x="1269844"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0998" tIns="502448" rIns="450998" bIns="502448" numCol="1" spcCol="1270" anchor="ctr" anchorCtr="0">
            <a:noAutofit/>
          </a:bodyPr>
          <a:lstStyle/>
          <a:p>
            <a:pPr lvl="0" algn="ctr" defTabSz="1244600">
              <a:lnSpc>
                <a:spcPct val="90000"/>
              </a:lnSpc>
              <a:spcBef>
                <a:spcPct val="0"/>
              </a:spcBef>
              <a:spcAft>
                <a:spcPct val="35000"/>
              </a:spcAft>
            </a:pPr>
            <a:endParaRPr lang="de-DE" sz="2800" kern="1200"/>
          </a:p>
        </p:txBody>
      </p:sp>
      <p:sp>
        <p:nvSpPr>
          <p:cNvPr id="11" name="Rechteck 10"/>
          <p:cNvSpPr/>
          <p:nvPr/>
        </p:nvSpPr>
        <p:spPr>
          <a:xfrm>
            <a:off x="9093244" y="511406"/>
            <a:ext cx="2834291" cy="1523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12" name="Freihandform 11"/>
          <p:cNvSpPr/>
          <p:nvPr/>
        </p:nvSpPr>
        <p:spPr>
          <a:xfrm>
            <a:off x="5416774" y="-19910"/>
            <a:ext cx="2209529" cy="2539688"/>
          </a:xfrm>
          <a:custGeom>
            <a:avLst/>
            <a:gdLst>
              <a:gd name="connsiteX0" fmla="*/ 0 w 2539688"/>
              <a:gd name="connsiteY0" fmla="*/ 1104764 h 2209528"/>
              <a:gd name="connsiteX1" fmla="*/ 552382 w 2539688"/>
              <a:gd name="connsiteY1" fmla="*/ 1 h 2209528"/>
              <a:gd name="connsiteX2" fmla="*/ 1987306 w 2539688"/>
              <a:gd name="connsiteY2" fmla="*/ 1 h 2209528"/>
              <a:gd name="connsiteX3" fmla="*/ 2539688 w 2539688"/>
              <a:gd name="connsiteY3" fmla="*/ 1104764 h 2209528"/>
              <a:gd name="connsiteX4" fmla="*/ 1987306 w 2539688"/>
              <a:gd name="connsiteY4" fmla="*/ 2209527 h 2209528"/>
              <a:gd name="connsiteX5" fmla="*/ 552382 w 2539688"/>
              <a:gd name="connsiteY5" fmla="*/ 2209527 h 2209528"/>
              <a:gd name="connsiteX6" fmla="*/ 0 w 2539688"/>
              <a:gd name="connsiteY6" fmla="*/ 1104764 h 2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688" h="2209528">
                <a:moveTo>
                  <a:pt x="1269844" y="0"/>
                </a:moveTo>
                <a:lnTo>
                  <a:pt x="2539687" y="480572"/>
                </a:lnTo>
                <a:lnTo>
                  <a:pt x="2539687" y="1728956"/>
                </a:lnTo>
                <a:lnTo>
                  <a:pt x="1269844" y="2209528"/>
                </a:lnTo>
                <a:lnTo>
                  <a:pt x="1" y="1728956"/>
                </a:lnTo>
                <a:lnTo>
                  <a:pt x="1" y="480572"/>
                </a:lnTo>
                <a:lnTo>
                  <a:pt x="1269844"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318" tIns="395768" rIns="344319" bIns="395768" numCol="1" spcCol="1270" anchor="ctr" anchorCtr="0">
            <a:noAutofit/>
          </a:bodyPr>
          <a:lstStyle/>
          <a:p>
            <a:pPr lvl="0" algn="ctr" defTabSz="1600200">
              <a:lnSpc>
                <a:spcPct val="90000"/>
              </a:lnSpc>
              <a:spcBef>
                <a:spcPct val="0"/>
              </a:spcBef>
              <a:spcAft>
                <a:spcPct val="35000"/>
              </a:spcAft>
            </a:pPr>
            <a:endParaRPr lang="de-DE" sz="3600" kern="1200"/>
          </a:p>
        </p:txBody>
      </p:sp>
      <p:sp>
        <p:nvSpPr>
          <p:cNvPr id="15" name="Freihandform 14"/>
          <p:cNvSpPr/>
          <p:nvPr/>
        </p:nvSpPr>
        <p:spPr>
          <a:xfrm>
            <a:off x="9020381" y="2162625"/>
            <a:ext cx="2209528" cy="2539688"/>
          </a:xfrm>
          <a:custGeom>
            <a:avLst/>
            <a:gdLst>
              <a:gd name="connsiteX0" fmla="*/ 0 w 2539688"/>
              <a:gd name="connsiteY0" fmla="*/ 1104764 h 2209528"/>
              <a:gd name="connsiteX1" fmla="*/ 552382 w 2539688"/>
              <a:gd name="connsiteY1" fmla="*/ 1 h 2209528"/>
              <a:gd name="connsiteX2" fmla="*/ 1987306 w 2539688"/>
              <a:gd name="connsiteY2" fmla="*/ 1 h 2209528"/>
              <a:gd name="connsiteX3" fmla="*/ 2539688 w 2539688"/>
              <a:gd name="connsiteY3" fmla="*/ 1104764 h 2209528"/>
              <a:gd name="connsiteX4" fmla="*/ 1987306 w 2539688"/>
              <a:gd name="connsiteY4" fmla="*/ 2209527 h 2209528"/>
              <a:gd name="connsiteX5" fmla="*/ 552382 w 2539688"/>
              <a:gd name="connsiteY5" fmla="*/ 2209527 h 2209528"/>
              <a:gd name="connsiteX6" fmla="*/ 0 w 2539688"/>
              <a:gd name="connsiteY6" fmla="*/ 1104764 h 2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688" h="2209528">
                <a:moveTo>
                  <a:pt x="1269844" y="0"/>
                </a:moveTo>
                <a:lnTo>
                  <a:pt x="2539687" y="480572"/>
                </a:lnTo>
                <a:lnTo>
                  <a:pt x="2539687" y="1728956"/>
                </a:lnTo>
                <a:lnTo>
                  <a:pt x="1269844" y="2209528"/>
                </a:lnTo>
                <a:lnTo>
                  <a:pt x="1" y="1728956"/>
                </a:lnTo>
                <a:lnTo>
                  <a:pt x="1" y="480572"/>
                </a:lnTo>
                <a:lnTo>
                  <a:pt x="1269844" y="0"/>
                </a:lnTo>
                <a:close/>
              </a:path>
            </a:pathLst>
          </a:custGeom>
          <a:blipFill dpi="0" rotWithShape="1">
            <a:blip r:embed="rId5" cstate="hq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318" tIns="395768" rIns="344318" bIns="395768" numCol="1" spcCol="1270" anchor="ctr" anchorCtr="0">
            <a:noAutofit/>
          </a:bodyPr>
          <a:lstStyle/>
          <a:p>
            <a:pPr lvl="0" algn="ctr" defTabSz="1600200">
              <a:lnSpc>
                <a:spcPct val="90000"/>
              </a:lnSpc>
              <a:spcBef>
                <a:spcPct val="0"/>
              </a:spcBef>
              <a:spcAft>
                <a:spcPct val="35000"/>
              </a:spcAft>
            </a:pPr>
            <a:endParaRPr lang="de-DE" sz="3600" kern="1200"/>
          </a:p>
        </p:txBody>
      </p:sp>
      <p:sp>
        <p:nvSpPr>
          <p:cNvPr id="16" name="Freihandform 15"/>
          <p:cNvSpPr/>
          <p:nvPr/>
        </p:nvSpPr>
        <p:spPr>
          <a:xfrm>
            <a:off x="7831807" y="4318312"/>
            <a:ext cx="2209528" cy="2539688"/>
          </a:xfrm>
          <a:custGeom>
            <a:avLst/>
            <a:gdLst>
              <a:gd name="connsiteX0" fmla="*/ 0 w 2539688"/>
              <a:gd name="connsiteY0" fmla="*/ 1104764 h 2209528"/>
              <a:gd name="connsiteX1" fmla="*/ 552382 w 2539688"/>
              <a:gd name="connsiteY1" fmla="*/ 1 h 2209528"/>
              <a:gd name="connsiteX2" fmla="*/ 1987306 w 2539688"/>
              <a:gd name="connsiteY2" fmla="*/ 1 h 2209528"/>
              <a:gd name="connsiteX3" fmla="*/ 2539688 w 2539688"/>
              <a:gd name="connsiteY3" fmla="*/ 1104764 h 2209528"/>
              <a:gd name="connsiteX4" fmla="*/ 1987306 w 2539688"/>
              <a:gd name="connsiteY4" fmla="*/ 2209527 h 2209528"/>
              <a:gd name="connsiteX5" fmla="*/ 552382 w 2539688"/>
              <a:gd name="connsiteY5" fmla="*/ 2209527 h 2209528"/>
              <a:gd name="connsiteX6" fmla="*/ 0 w 2539688"/>
              <a:gd name="connsiteY6" fmla="*/ 1104764 h 2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688" h="2209528">
                <a:moveTo>
                  <a:pt x="1269844" y="0"/>
                </a:moveTo>
                <a:lnTo>
                  <a:pt x="2539687" y="480572"/>
                </a:lnTo>
                <a:lnTo>
                  <a:pt x="2539687" y="1728956"/>
                </a:lnTo>
                <a:lnTo>
                  <a:pt x="1269844" y="2209528"/>
                </a:lnTo>
                <a:lnTo>
                  <a:pt x="1" y="1728956"/>
                </a:lnTo>
                <a:lnTo>
                  <a:pt x="1" y="480572"/>
                </a:lnTo>
                <a:lnTo>
                  <a:pt x="1269844" y="0"/>
                </a:lnTo>
                <a:close/>
              </a:path>
            </a:pathLst>
          </a:custGeom>
          <a:blipFill dpi="0" rotWithShape="1">
            <a:blip r:embed="rId6" cstate="hq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0998" tIns="502448" rIns="450998" bIns="502448" numCol="1" spcCol="1270" anchor="ctr" anchorCtr="0">
            <a:noAutofit/>
          </a:bodyPr>
          <a:lstStyle/>
          <a:p>
            <a:pPr lvl="0" algn="ctr" defTabSz="1244600">
              <a:lnSpc>
                <a:spcPct val="90000"/>
              </a:lnSpc>
              <a:spcBef>
                <a:spcPct val="0"/>
              </a:spcBef>
              <a:spcAft>
                <a:spcPct val="35000"/>
              </a:spcAft>
            </a:pPr>
            <a:endParaRPr lang="de-DE" sz="2800" kern="1200"/>
          </a:p>
        </p:txBody>
      </p:sp>
      <p:sp>
        <p:nvSpPr>
          <p:cNvPr id="17" name="Rechteck 16"/>
          <p:cNvSpPr/>
          <p:nvPr/>
        </p:nvSpPr>
        <p:spPr>
          <a:xfrm>
            <a:off x="9093244" y="4822780"/>
            <a:ext cx="2834291" cy="1523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18" name="Freihandform 17"/>
          <p:cNvSpPr/>
          <p:nvPr/>
        </p:nvSpPr>
        <p:spPr>
          <a:xfrm>
            <a:off x="5446889" y="4324594"/>
            <a:ext cx="2209528" cy="2539688"/>
          </a:xfrm>
          <a:custGeom>
            <a:avLst/>
            <a:gdLst>
              <a:gd name="connsiteX0" fmla="*/ 0 w 2539688"/>
              <a:gd name="connsiteY0" fmla="*/ 1104764 h 2209528"/>
              <a:gd name="connsiteX1" fmla="*/ 552382 w 2539688"/>
              <a:gd name="connsiteY1" fmla="*/ 1 h 2209528"/>
              <a:gd name="connsiteX2" fmla="*/ 1987306 w 2539688"/>
              <a:gd name="connsiteY2" fmla="*/ 1 h 2209528"/>
              <a:gd name="connsiteX3" fmla="*/ 2539688 w 2539688"/>
              <a:gd name="connsiteY3" fmla="*/ 1104764 h 2209528"/>
              <a:gd name="connsiteX4" fmla="*/ 1987306 w 2539688"/>
              <a:gd name="connsiteY4" fmla="*/ 2209527 h 2209528"/>
              <a:gd name="connsiteX5" fmla="*/ 552382 w 2539688"/>
              <a:gd name="connsiteY5" fmla="*/ 2209527 h 2209528"/>
              <a:gd name="connsiteX6" fmla="*/ 0 w 2539688"/>
              <a:gd name="connsiteY6" fmla="*/ 1104764 h 2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688" h="2209528">
                <a:moveTo>
                  <a:pt x="1269844" y="0"/>
                </a:moveTo>
                <a:lnTo>
                  <a:pt x="2539687" y="480572"/>
                </a:lnTo>
                <a:lnTo>
                  <a:pt x="2539687" y="1728956"/>
                </a:lnTo>
                <a:lnTo>
                  <a:pt x="1269844" y="2209528"/>
                </a:lnTo>
                <a:lnTo>
                  <a:pt x="1" y="1728956"/>
                </a:lnTo>
                <a:lnTo>
                  <a:pt x="1" y="480572"/>
                </a:lnTo>
                <a:lnTo>
                  <a:pt x="1269844"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318" tIns="395768" rIns="344318" bIns="395768" numCol="1" spcCol="1270" anchor="ctr" anchorCtr="0">
            <a:noAutofit/>
          </a:bodyPr>
          <a:lstStyle/>
          <a:p>
            <a:pPr lvl="0" algn="ctr" defTabSz="1600200">
              <a:lnSpc>
                <a:spcPct val="90000"/>
              </a:lnSpc>
              <a:spcBef>
                <a:spcPct val="0"/>
              </a:spcBef>
              <a:spcAft>
                <a:spcPct val="35000"/>
              </a:spcAft>
            </a:pPr>
            <a:endParaRPr lang="de-DE" sz="3600" kern="1200"/>
          </a:p>
        </p:txBody>
      </p:sp>
      <p:sp>
        <p:nvSpPr>
          <p:cNvPr id="19" name="Textfeld 18"/>
          <p:cNvSpPr txBox="1"/>
          <p:nvPr/>
        </p:nvSpPr>
        <p:spPr>
          <a:xfrm>
            <a:off x="271849" y="2546626"/>
            <a:ext cx="3410289" cy="2123658"/>
          </a:xfrm>
          <a:prstGeom prst="rect">
            <a:avLst/>
          </a:prstGeom>
          <a:noFill/>
        </p:spPr>
        <p:txBody>
          <a:bodyPr wrap="square" rtlCol="0">
            <a:spAutoFit/>
          </a:bodyPr>
          <a:lstStyle/>
          <a:p>
            <a:pPr algn="ctr"/>
            <a:r>
              <a:rPr lang="de-DE" sz="4400" dirty="0">
                <a:solidFill>
                  <a:srgbClr val="017193"/>
                </a:solidFill>
                <a:latin typeface="Calibri" panose="020F0502020204030204" pitchFamily="34" charset="0"/>
                <a:cs typeface="Calibri" panose="020F0502020204030204" pitchFamily="34" charset="0"/>
              </a:rPr>
              <a:t>Auswirkungen auf die Gesundheit</a:t>
            </a:r>
          </a:p>
        </p:txBody>
      </p:sp>
      <p:cxnSp>
        <p:nvCxnSpPr>
          <p:cNvPr id="21" name="Gekrümmter Verbinder 20"/>
          <p:cNvCxnSpPr/>
          <p:nvPr/>
        </p:nvCxnSpPr>
        <p:spPr>
          <a:xfrm flipV="1">
            <a:off x="3797085" y="1273312"/>
            <a:ext cx="1557579" cy="1493135"/>
          </a:xfrm>
          <a:prstGeom prst="curved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2" name="Gekrümmter Verbinder 21"/>
          <p:cNvCxnSpPr/>
          <p:nvPr/>
        </p:nvCxnSpPr>
        <p:spPr>
          <a:xfrm>
            <a:off x="3581400" y="4179037"/>
            <a:ext cx="1773264" cy="1346109"/>
          </a:xfrm>
          <a:prstGeom prst="curved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5" name="Gekrümmter Verbinder 24"/>
          <p:cNvCxnSpPr>
            <a:cxnSpLocks/>
            <a:stCxn id="19" idx="3"/>
          </p:cNvCxnSpPr>
          <p:nvPr/>
        </p:nvCxnSpPr>
        <p:spPr>
          <a:xfrm flipV="1">
            <a:off x="3682138" y="3332137"/>
            <a:ext cx="2775189" cy="276318"/>
          </a:xfrm>
          <a:prstGeom prst="curvedConnector3">
            <a:avLst/>
          </a:prstGeom>
          <a:ln>
            <a:tailEnd type="triangle"/>
          </a:ln>
        </p:spPr>
        <p:style>
          <a:lnRef idx="2">
            <a:schemeClr val="dk1"/>
          </a:lnRef>
          <a:fillRef idx="0">
            <a:schemeClr val="dk1"/>
          </a:fillRef>
          <a:effectRef idx="1">
            <a:schemeClr val="dk1"/>
          </a:effectRef>
          <a:fontRef idx="minor">
            <a:schemeClr val="tx1"/>
          </a:fontRef>
        </p:style>
      </p:cxnSp>
      <p:sp>
        <p:nvSpPr>
          <p:cNvPr id="26" name="Textfeld 25"/>
          <p:cNvSpPr txBox="1"/>
          <p:nvPr/>
        </p:nvSpPr>
        <p:spPr>
          <a:xfrm rot="19942110">
            <a:off x="6883193" y="6455692"/>
            <a:ext cx="926987" cy="307777"/>
          </a:xfrm>
          <a:prstGeom prst="rect">
            <a:avLst/>
          </a:prstGeom>
          <a:noFill/>
        </p:spPr>
        <p:txBody>
          <a:bodyPr wrap="square" rtlCol="0">
            <a:spAutoFit/>
          </a:bodyPr>
          <a:lstStyle/>
          <a:p>
            <a:r>
              <a:rPr lang="de-DE" sz="700" dirty="0">
                <a:latin typeface="Calibri" panose="020F0502020204030204" pitchFamily="34" charset="0"/>
                <a:cs typeface="Calibri" panose="020F0502020204030204" pitchFamily="34" charset="0"/>
              </a:rPr>
              <a:t>Abbildung 14: Smog</a:t>
            </a:r>
            <a:r>
              <a:rPr lang="en-US" sz="700" dirty="0">
                <a:latin typeface="Calibri" panose="020F0502020204030204" pitchFamily="34" charset="0"/>
                <a:cs typeface="Calibri" panose="020F0502020204030204" pitchFamily="34" charset="0"/>
              </a:rPr>
              <a:t>.</a:t>
            </a:r>
          </a:p>
          <a:p>
            <a:endParaRPr lang="de-DE" sz="700" dirty="0">
              <a:latin typeface="Calibri" panose="020F0502020204030204" pitchFamily="34" charset="0"/>
              <a:cs typeface="Calibri" panose="020F0502020204030204" pitchFamily="34" charset="0"/>
            </a:endParaRPr>
          </a:p>
        </p:txBody>
      </p:sp>
      <p:sp>
        <p:nvSpPr>
          <p:cNvPr id="27" name="Textfeld 26"/>
          <p:cNvSpPr txBox="1"/>
          <p:nvPr/>
        </p:nvSpPr>
        <p:spPr>
          <a:xfrm rot="19954503">
            <a:off x="9041308" y="6339687"/>
            <a:ext cx="1744134" cy="200055"/>
          </a:xfrm>
          <a:prstGeom prst="rect">
            <a:avLst/>
          </a:prstGeom>
          <a:noFill/>
        </p:spPr>
        <p:txBody>
          <a:bodyPr wrap="square" rtlCol="0">
            <a:spAutoFit/>
          </a:bodyPr>
          <a:lstStyle/>
          <a:p>
            <a:r>
              <a:rPr lang="de-DE" sz="700" dirty="0">
                <a:latin typeface="Calibri" panose="020F0502020204030204" pitchFamily="34" charset="0"/>
                <a:cs typeface="Calibri" panose="020F0502020204030204" pitchFamily="34" charset="0"/>
              </a:rPr>
              <a:t>Abbildung 15: Verzweiflung</a:t>
            </a:r>
          </a:p>
        </p:txBody>
      </p:sp>
      <p:sp>
        <p:nvSpPr>
          <p:cNvPr id="28" name="Textfeld 27"/>
          <p:cNvSpPr txBox="1"/>
          <p:nvPr/>
        </p:nvSpPr>
        <p:spPr>
          <a:xfrm rot="19954503">
            <a:off x="10103372" y="4305099"/>
            <a:ext cx="1744134" cy="200055"/>
          </a:xfrm>
          <a:prstGeom prst="rect">
            <a:avLst/>
          </a:prstGeom>
          <a:noFill/>
        </p:spPr>
        <p:txBody>
          <a:bodyPr wrap="square" rtlCol="0">
            <a:spAutoFit/>
          </a:bodyPr>
          <a:lstStyle/>
          <a:p>
            <a:r>
              <a:rPr lang="de-DE" sz="700" dirty="0">
                <a:latin typeface="Calibri" panose="020F0502020204030204" pitchFamily="34" charset="0"/>
                <a:cs typeface="Calibri" panose="020F0502020204030204" pitchFamily="34" charset="0"/>
              </a:rPr>
              <a:t>Abbildung 13: Hitze</a:t>
            </a:r>
          </a:p>
        </p:txBody>
      </p:sp>
      <p:sp>
        <p:nvSpPr>
          <p:cNvPr id="29" name="Textfeld 28"/>
          <p:cNvSpPr txBox="1"/>
          <p:nvPr/>
        </p:nvSpPr>
        <p:spPr>
          <a:xfrm rot="19954503">
            <a:off x="7693960" y="4297940"/>
            <a:ext cx="1744134" cy="200055"/>
          </a:xfrm>
          <a:prstGeom prst="rect">
            <a:avLst/>
          </a:prstGeom>
          <a:noFill/>
        </p:spPr>
        <p:txBody>
          <a:bodyPr wrap="square" rtlCol="0">
            <a:spAutoFit/>
          </a:bodyPr>
          <a:lstStyle/>
          <a:p>
            <a:r>
              <a:rPr lang="de-DE" sz="700" dirty="0">
                <a:latin typeface="Calibri" panose="020F0502020204030204" pitchFamily="34" charset="0"/>
                <a:cs typeface="Calibri" panose="020F0502020204030204" pitchFamily="34" charset="0"/>
              </a:rPr>
              <a:t>Abbildung 12: Dürre</a:t>
            </a:r>
          </a:p>
        </p:txBody>
      </p:sp>
      <p:sp>
        <p:nvSpPr>
          <p:cNvPr id="30" name="Textfeld 29"/>
          <p:cNvSpPr txBox="1"/>
          <p:nvPr/>
        </p:nvSpPr>
        <p:spPr>
          <a:xfrm rot="19954503">
            <a:off x="8897672" y="2167950"/>
            <a:ext cx="1515440" cy="307777"/>
          </a:xfrm>
          <a:prstGeom prst="rect">
            <a:avLst/>
          </a:prstGeom>
          <a:noFill/>
        </p:spPr>
        <p:txBody>
          <a:bodyPr wrap="square" rtlCol="0">
            <a:spAutoFit/>
          </a:bodyPr>
          <a:lstStyle/>
          <a:p>
            <a:r>
              <a:rPr lang="de-DE" sz="700" dirty="0">
                <a:latin typeface="Calibri" panose="020F0502020204030204" pitchFamily="34" charset="0"/>
                <a:cs typeface="Calibri" panose="020F0502020204030204" pitchFamily="34" charset="0"/>
              </a:rPr>
              <a:t>Abbildung 11: </a:t>
            </a:r>
            <a:r>
              <a:rPr lang="en-US" sz="700" dirty="0">
                <a:latin typeface="Calibri" panose="020F0502020204030204" pitchFamily="34" charset="0"/>
                <a:cs typeface="Calibri" panose="020F0502020204030204" pitchFamily="34" charset="0"/>
              </a:rPr>
              <a:t>Inhalationsgerät.</a:t>
            </a:r>
          </a:p>
          <a:p>
            <a:endParaRPr lang="de-DE" sz="700" dirty="0">
              <a:latin typeface="Calibri" panose="020F0502020204030204" pitchFamily="34" charset="0"/>
              <a:cs typeface="Calibri" panose="020F0502020204030204" pitchFamily="34" charset="0"/>
            </a:endParaRPr>
          </a:p>
        </p:txBody>
      </p:sp>
      <p:sp>
        <p:nvSpPr>
          <p:cNvPr id="13" name="Freihandform 12"/>
          <p:cNvSpPr>
            <a:spLocks/>
          </p:cNvSpPr>
          <p:nvPr/>
        </p:nvSpPr>
        <p:spPr>
          <a:xfrm rot="10800000" flipV="1">
            <a:off x="6678888" y="2171305"/>
            <a:ext cx="2209528" cy="2539688"/>
          </a:xfrm>
          <a:custGeom>
            <a:avLst/>
            <a:gdLst>
              <a:gd name="connsiteX0" fmla="*/ 0 w 2539688"/>
              <a:gd name="connsiteY0" fmla="*/ 1104764 h 2209528"/>
              <a:gd name="connsiteX1" fmla="*/ 552382 w 2539688"/>
              <a:gd name="connsiteY1" fmla="*/ 1 h 2209528"/>
              <a:gd name="connsiteX2" fmla="*/ 1987306 w 2539688"/>
              <a:gd name="connsiteY2" fmla="*/ 1 h 2209528"/>
              <a:gd name="connsiteX3" fmla="*/ 2539688 w 2539688"/>
              <a:gd name="connsiteY3" fmla="*/ 1104764 h 2209528"/>
              <a:gd name="connsiteX4" fmla="*/ 1987306 w 2539688"/>
              <a:gd name="connsiteY4" fmla="*/ 2209527 h 2209528"/>
              <a:gd name="connsiteX5" fmla="*/ 552382 w 2539688"/>
              <a:gd name="connsiteY5" fmla="*/ 2209527 h 2209528"/>
              <a:gd name="connsiteX6" fmla="*/ 0 w 2539688"/>
              <a:gd name="connsiteY6" fmla="*/ 1104764 h 2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688" h="2209528">
                <a:moveTo>
                  <a:pt x="1269844" y="0"/>
                </a:moveTo>
                <a:lnTo>
                  <a:pt x="2539687" y="480572"/>
                </a:lnTo>
                <a:lnTo>
                  <a:pt x="2539687" y="1728956"/>
                </a:lnTo>
                <a:lnTo>
                  <a:pt x="1269844" y="2209528"/>
                </a:lnTo>
                <a:lnTo>
                  <a:pt x="1" y="1728956"/>
                </a:lnTo>
                <a:lnTo>
                  <a:pt x="1" y="480572"/>
                </a:lnTo>
                <a:lnTo>
                  <a:pt x="1269844" y="0"/>
                </a:lnTo>
                <a:close/>
              </a:path>
            </a:pathLst>
          </a:custGeom>
          <a:blipFill dpi="0" rotWithShape="1">
            <a:blip r:embed="rId8" cstate="hq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0998" tIns="502448" rIns="450998" bIns="502448" numCol="1" spcCol="1270" anchor="ctr" anchorCtr="0">
            <a:noAutofit/>
          </a:bodyPr>
          <a:lstStyle/>
          <a:p>
            <a:pPr lvl="0" algn="ctr" defTabSz="1244600">
              <a:lnSpc>
                <a:spcPct val="90000"/>
              </a:lnSpc>
              <a:spcBef>
                <a:spcPct val="0"/>
              </a:spcBef>
              <a:spcAft>
                <a:spcPct val="35000"/>
              </a:spcAft>
            </a:pPr>
            <a:endParaRPr lang="de-DE" sz="2800" kern="1200" dirty="0"/>
          </a:p>
        </p:txBody>
      </p:sp>
      <p:sp>
        <p:nvSpPr>
          <p:cNvPr id="31" name="Textfeld 30"/>
          <p:cNvSpPr txBox="1"/>
          <p:nvPr/>
        </p:nvSpPr>
        <p:spPr>
          <a:xfrm rot="19954503">
            <a:off x="6482728" y="2225770"/>
            <a:ext cx="1272884" cy="200055"/>
          </a:xfrm>
          <a:prstGeom prst="rect">
            <a:avLst/>
          </a:prstGeom>
          <a:noFill/>
        </p:spPr>
        <p:txBody>
          <a:bodyPr wrap="square" rtlCol="0">
            <a:spAutoFit/>
          </a:bodyPr>
          <a:lstStyle/>
          <a:p>
            <a:r>
              <a:rPr lang="de-DE" sz="500" dirty="0">
                <a:latin typeface="Calibri" panose="020F0502020204030204" pitchFamily="34" charset="0"/>
                <a:cs typeface="Calibri" panose="020F0502020204030204" pitchFamily="34" charset="0"/>
              </a:rPr>
              <a:t>Abbildung 10:: </a:t>
            </a:r>
            <a:r>
              <a:rPr lang="de-DE" sz="700" dirty="0">
                <a:latin typeface="Calibri" panose="020F0502020204030204" pitchFamily="34" charset="0"/>
                <a:cs typeface="Calibri" panose="020F0502020204030204" pitchFamily="34" charset="0"/>
              </a:rPr>
              <a:t>Tigermücke</a:t>
            </a:r>
            <a:endParaRPr lang="de-DE" sz="500" dirty="0">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29FB1631-74EA-4BC0-8232-600CE41D9CF0}"/>
              </a:ext>
            </a:extLst>
          </p:cNvPr>
          <p:cNvGrpSpPr/>
          <p:nvPr/>
        </p:nvGrpSpPr>
        <p:grpSpPr>
          <a:xfrm>
            <a:off x="6638662" y="2171305"/>
            <a:ext cx="2272318" cy="2519660"/>
            <a:chOff x="1957448" y="975153"/>
            <a:chExt cx="1031959" cy="1186160"/>
          </a:xfrm>
        </p:grpSpPr>
        <p:sp>
          <p:nvSpPr>
            <p:cNvPr id="32" name="Sechseck 31">
              <a:extLst>
                <a:ext uri="{FF2B5EF4-FFF2-40B4-BE49-F238E27FC236}">
                  <a16:creationId xmlns:a16="http://schemas.microsoft.com/office/drawing/2014/main" id="{6D8F7C0D-B20A-482C-9358-EA6EAF2BAA6C}"/>
                </a:ext>
              </a:extLst>
            </p:cNvPr>
            <p:cNvSpPr/>
            <p:nvPr/>
          </p:nvSpPr>
          <p:spPr>
            <a:xfrm rot="5400000">
              <a:off x="1880348" y="1052253"/>
              <a:ext cx="1186160" cy="1031959"/>
            </a:xfrm>
            <a:prstGeom prst="hexagon">
              <a:avLst>
                <a:gd name="adj" fmla="val 25000"/>
                <a:gd name="vf" fmla="val 115470"/>
              </a:avLst>
            </a:prstGeom>
            <a:blipFill rotWithShape="0">
              <a:blip r:embed="rId9"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3" name="Sechseck 4">
              <a:extLst>
                <a:ext uri="{FF2B5EF4-FFF2-40B4-BE49-F238E27FC236}">
                  <a16:creationId xmlns:a16="http://schemas.microsoft.com/office/drawing/2014/main" id="{E2E4D3EB-3A10-4D29-882D-8B377B709AB3}"/>
                </a:ext>
              </a:extLst>
            </p:cNvPr>
            <p:cNvSpPr txBox="1"/>
            <p:nvPr/>
          </p:nvSpPr>
          <p:spPr>
            <a:xfrm>
              <a:off x="2118262" y="1159996"/>
              <a:ext cx="710331" cy="81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de-DE" sz="1900" kern="1200"/>
            </a:p>
          </p:txBody>
        </p:sp>
      </p:grpSp>
      <p:pic>
        <p:nvPicPr>
          <p:cNvPr id="6" name="Grafik 5">
            <a:extLst>
              <a:ext uri="{FF2B5EF4-FFF2-40B4-BE49-F238E27FC236}">
                <a16:creationId xmlns:a16="http://schemas.microsoft.com/office/drawing/2014/main" id="{12734F65-0340-4B0F-B7D4-CEF904BAE7CD}"/>
              </a:ext>
            </a:extLst>
          </p:cNvPr>
          <p:cNvPicPr>
            <a:picLocks noChangeAspect="1"/>
          </p:cNvPicPr>
          <p:nvPr/>
        </p:nvPicPr>
        <p:blipFill>
          <a:blip r:embed="rId10"/>
          <a:stretch>
            <a:fillRect/>
          </a:stretch>
        </p:blipFill>
        <p:spPr>
          <a:xfrm>
            <a:off x="9025437" y="2159460"/>
            <a:ext cx="2204472" cy="2528657"/>
          </a:xfrm>
          <a:prstGeom prst="rect">
            <a:avLst/>
          </a:prstGeom>
        </p:spPr>
      </p:pic>
    </p:spTree>
    <p:extLst>
      <p:ext uri="{BB962C8B-B14F-4D97-AF65-F5344CB8AC3E}">
        <p14:creationId xmlns:p14="http://schemas.microsoft.com/office/powerpoint/2010/main" val="42885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6" grpId="0" animBg="1"/>
      <p:bldP spid="18" grpId="0" animBg="1"/>
      <p:bldP spid="26" grpId="0"/>
      <p:bldP spid="27" grpId="0"/>
      <p:bldP spid="28" grpId="0"/>
      <p:bldP spid="29" grpId="0"/>
      <p:bldP spid="30" grpId="0"/>
      <p:bldP spid="13"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5307" y="450271"/>
            <a:ext cx="5361709" cy="931301"/>
          </a:xfrm>
        </p:spPr>
        <p:txBody>
          <a:bodyPr>
            <a:noAutofit/>
          </a:bodyPr>
          <a:lstStyle/>
          <a:p>
            <a:pPr algn="ctr"/>
            <a:r>
              <a:rPr lang="de-DE" sz="6000" dirty="0">
                <a:solidFill>
                  <a:srgbClr val="017193"/>
                </a:solidFill>
              </a:rPr>
              <a:t>Bewegte Pause</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3074" name="Picture 2" descr="Bewegu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804096" y="2725011"/>
            <a:ext cx="2604092" cy="292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63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587085"/>
            <a:ext cx="10515600" cy="1325563"/>
          </a:xfrm>
        </p:spPr>
        <p:txBody>
          <a:bodyPr/>
          <a:lstStyle/>
          <a:p>
            <a:pPr algn="ctr"/>
            <a:r>
              <a:rPr lang="de-DE" dirty="0">
                <a:solidFill>
                  <a:srgbClr val="007094"/>
                </a:solidFill>
              </a:rPr>
              <a:t>Klimakrise und Gesundheit im Kontext der Pflege und Praxisanleitung</a:t>
            </a:r>
          </a:p>
        </p:txBody>
      </p:sp>
      <p:sp>
        <p:nvSpPr>
          <p:cNvPr id="3" name="Inhaltsplatzhalter 2"/>
          <p:cNvSpPr>
            <a:spLocks noGrp="1"/>
          </p:cNvSpPr>
          <p:nvPr>
            <p:ph idx="1"/>
          </p:nvPr>
        </p:nvSpPr>
        <p:spPr>
          <a:xfrm>
            <a:off x="733508" y="2384646"/>
            <a:ext cx="10515600" cy="3127154"/>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Was ist die Klimakrise? </a:t>
            </a:r>
          </a:p>
          <a:p>
            <a:pPr marL="514350" indent="-514350">
              <a:buFont typeface="+mj-lt"/>
              <a:buAutoNum type="arabicPeriod"/>
            </a:pPr>
            <a:r>
              <a:rPr lang="de-DE" dirty="0"/>
              <a:t>Einfluss der Klimakrise auf die Gesundheit</a:t>
            </a:r>
          </a:p>
          <a:p>
            <a:pPr marL="514350" indent="-514350">
              <a:buFont typeface="+mj-lt"/>
              <a:buAutoNum type="arabicPeriod"/>
            </a:pPr>
            <a:r>
              <a:rPr lang="de-DE" dirty="0">
                <a:solidFill>
                  <a:srgbClr val="007094"/>
                </a:solidFill>
              </a:rPr>
              <a:t>Einfluss des Gesundheitswesens auf die Klimakrise</a:t>
            </a:r>
          </a:p>
          <a:p>
            <a:pPr marL="514350" indent="-514350">
              <a:buFont typeface="+mj-lt"/>
              <a:buAutoNum type="arabicPeriod"/>
            </a:pPr>
            <a:r>
              <a:rPr lang="de-DE" dirty="0"/>
              <a:t>Rolle der Pflege</a:t>
            </a:r>
          </a:p>
          <a:p>
            <a:pPr marL="514350" indent="-514350">
              <a:buFont typeface="+mj-lt"/>
              <a:buAutoNum type="arabicPeriod"/>
            </a:pPr>
            <a:r>
              <a:rPr lang="de-DE" dirty="0"/>
              <a:t>Transfer: Erstellung einer </a:t>
            </a:r>
            <a:r>
              <a:rPr lang="de-DE" dirty="0" err="1"/>
              <a:t>Placemat</a:t>
            </a:r>
            <a:endParaRPr lang="de-DE" dirty="0"/>
          </a:p>
          <a:p>
            <a:pPr marL="0" indent="0">
              <a:buNone/>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25</a:t>
            </a:fld>
            <a:endParaRPr lang="de-DE"/>
          </a:p>
        </p:txBody>
      </p:sp>
    </p:spTree>
    <p:extLst>
      <p:ext uri="{BB962C8B-B14F-4D97-AF65-F5344CB8AC3E}">
        <p14:creationId xmlns:p14="http://schemas.microsoft.com/office/powerpoint/2010/main" val="1713067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63666"/>
            <a:ext cx="10515600" cy="1325563"/>
          </a:xfrm>
        </p:spPr>
        <p:txBody>
          <a:bodyPr/>
          <a:lstStyle/>
          <a:p>
            <a:pPr algn="ctr"/>
            <a:r>
              <a:rPr lang="de-DE" dirty="0">
                <a:solidFill>
                  <a:srgbClr val="007094"/>
                </a:solidFill>
              </a:rPr>
              <a:t>Einfluss des Gesundheitswesens auf die Klimakrise</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dirty="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black">
                  <a:tint val="82000"/>
                </a:prstClr>
              </a:solidFill>
              <a:effectLst/>
              <a:uLnTx/>
              <a:uFillTx/>
              <a:latin typeface="Calibri" panose="020F0502020204030204"/>
              <a:ea typeface="+mn-ea"/>
              <a:cs typeface="+mn-cs"/>
            </a:endParaRPr>
          </a:p>
        </p:txBody>
      </p:sp>
      <p:pic>
        <p:nvPicPr>
          <p:cNvPr id="10" name="Inhaltsplatzhalter 9"/>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16063" t="4952" r="15468" b="5591"/>
          <a:stretch/>
        </p:blipFill>
        <p:spPr>
          <a:xfrm>
            <a:off x="4062696" y="2693665"/>
            <a:ext cx="2785523" cy="3639377"/>
          </a:xfrm>
        </p:spPr>
      </p:pic>
      <p:pic>
        <p:nvPicPr>
          <p:cNvPr id="11" name="Inhaltsplatzhalter 4" descr="Hospital Silhouette">
            <a:extLst>
              <a:ext uri="{FF2B5EF4-FFF2-40B4-BE49-F238E27FC236}">
                <a16:creationId xmlns:a16="http://schemas.microsoft.com/office/drawing/2014/main" id="{BF2CA65C-C77F-BC07-E210-EFA7B5562614}"/>
              </a:ext>
            </a:extLst>
          </p:cNvPr>
          <p:cNvPicPr>
            <a:picLocks noChangeAspect="1"/>
          </p:cNvPicPr>
          <p:nvPr/>
        </p:nvPicPr>
        <p:blipFill>
          <a:blip r:embed="rId4"/>
          <a:stretch>
            <a:fillRect/>
          </a:stretch>
        </p:blipFill>
        <p:spPr>
          <a:xfrm>
            <a:off x="838200" y="3024512"/>
            <a:ext cx="914400" cy="914400"/>
          </a:xfrm>
          <a:prstGeom prst="rect">
            <a:avLst/>
          </a:prstGeom>
        </p:spPr>
      </p:pic>
      <p:pic>
        <p:nvPicPr>
          <p:cNvPr id="12" name="Grafik 11" descr="Flugzeug Silhouette">
            <a:extLst>
              <a:ext uri="{FF2B5EF4-FFF2-40B4-BE49-F238E27FC236}">
                <a16:creationId xmlns:a16="http://schemas.microsoft.com/office/drawing/2014/main" id="{979F3A88-D41C-CC3D-8C45-E676C314B21D}"/>
              </a:ext>
            </a:extLst>
          </p:cNvPr>
          <p:cNvPicPr>
            <a:picLocks noChangeAspect="1"/>
          </p:cNvPicPr>
          <p:nvPr/>
        </p:nvPicPr>
        <p:blipFill>
          <a:blip r:embed="rId5"/>
          <a:stretch>
            <a:fillRect/>
          </a:stretch>
        </p:blipFill>
        <p:spPr>
          <a:xfrm rot="5400000">
            <a:off x="838200" y="4414760"/>
            <a:ext cx="914400" cy="914400"/>
          </a:xfrm>
          <a:prstGeom prst="rect">
            <a:avLst/>
          </a:prstGeom>
        </p:spPr>
      </p:pic>
      <p:pic>
        <p:nvPicPr>
          <p:cNvPr id="13" name="Grafik 12" descr="Kraftwerk Silhouette">
            <a:extLst>
              <a:ext uri="{FF2B5EF4-FFF2-40B4-BE49-F238E27FC236}">
                <a16:creationId xmlns:a16="http://schemas.microsoft.com/office/drawing/2014/main" id="{193BE2BE-17A8-386A-ACEE-D086A393B60A}"/>
              </a:ext>
            </a:extLst>
          </p:cNvPr>
          <p:cNvPicPr>
            <a:picLocks noChangeAspect="1"/>
          </p:cNvPicPr>
          <p:nvPr/>
        </p:nvPicPr>
        <p:blipFill>
          <a:blip r:embed="rId6"/>
          <a:stretch>
            <a:fillRect/>
          </a:stretch>
        </p:blipFill>
        <p:spPr>
          <a:xfrm>
            <a:off x="7908513" y="4856208"/>
            <a:ext cx="914400" cy="914400"/>
          </a:xfrm>
          <a:prstGeom prst="rect">
            <a:avLst/>
          </a:prstGeom>
        </p:spPr>
      </p:pic>
      <p:sp>
        <p:nvSpPr>
          <p:cNvPr id="15" name="Wolke 14"/>
          <p:cNvSpPr/>
          <p:nvPr/>
        </p:nvSpPr>
        <p:spPr>
          <a:xfrm>
            <a:off x="2220270" y="3208863"/>
            <a:ext cx="1137183" cy="71721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4,4 %</a:t>
            </a:r>
          </a:p>
        </p:txBody>
      </p:sp>
      <p:sp>
        <p:nvSpPr>
          <p:cNvPr id="16" name="Wolke 15"/>
          <p:cNvSpPr/>
          <p:nvPr/>
        </p:nvSpPr>
        <p:spPr>
          <a:xfrm>
            <a:off x="5217075" y="4596197"/>
            <a:ext cx="1137183" cy="71721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2,8 %</a:t>
            </a:r>
          </a:p>
        </p:txBody>
      </p:sp>
      <p:sp>
        <p:nvSpPr>
          <p:cNvPr id="18" name="Abgerundetes Rechteck 17"/>
          <p:cNvSpPr/>
          <p:nvPr/>
        </p:nvSpPr>
        <p:spPr>
          <a:xfrm>
            <a:off x="7430082" y="2283932"/>
            <a:ext cx="4495218" cy="126340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Wäre der Gesundheitssektor ein Land, so wäre er der fünftgrößte Emittent der Welt</a:t>
            </a:r>
          </a:p>
        </p:txBody>
      </p:sp>
      <p:sp>
        <p:nvSpPr>
          <p:cNvPr id="19" name="Pfeil nach unten 18"/>
          <p:cNvSpPr/>
          <p:nvPr/>
        </p:nvSpPr>
        <p:spPr>
          <a:xfrm>
            <a:off x="9419425" y="3646451"/>
            <a:ext cx="516532" cy="57895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feld 19"/>
          <p:cNvSpPr txBox="1"/>
          <p:nvPr/>
        </p:nvSpPr>
        <p:spPr>
          <a:xfrm>
            <a:off x="8365713" y="4251533"/>
            <a:ext cx="2623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Milliarden Tonnen CO₂ </a:t>
            </a:r>
          </a:p>
        </p:txBody>
      </p:sp>
      <p:sp>
        <p:nvSpPr>
          <p:cNvPr id="21" name="Textfeld 20"/>
          <p:cNvSpPr txBox="1"/>
          <p:nvPr/>
        </p:nvSpPr>
        <p:spPr>
          <a:xfrm>
            <a:off x="8822913" y="5243087"/>
            <a:ext cx="2623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 </a:t>
            </a:r>
            <a:r>
              <a:rPr kumimoji="0" lang="de-DE" sz="18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514</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Kohlekraftwerke</a:t>
            </a:r>
          </a:p>
        </p:txBody>
      </p:sp>
      <p:sp>
        <p:nvSpPr>
          <p:cNvPr id="22" name="Textfeld 21"/>
          <p:cNvSpPr txBox="1"/>
          <p:nvPr/>
        </p:nvSpPr>
        <p:spPr>
          <a:xfrm>
            <a:off x="9448804" y="6093326"/>
            <a:ext cx="190347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de-DE" sz="1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Karliner</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et al., 2019)</a:t>
            </a:r>
          </a:p>
        </p:txBody>
      </p:sp>
      <p:sp>
        <p:nvSpPr>
          <p:cNvPr id="3" name="Ellipse 2"/>
          <p:cNvSpPr/>
          <p:nvPr/>
        </p:nvSpPr>
        <p:spPr>
          <a:xfrm>
            <a:off x="782395" y="4362142"/>
            <a:ext cx="1004487" cy="997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Ellipse 23"/>
          <p:cNvSpPr/>
          <p:nvPr/>
        </p:nvSpPr>
        <p:spPr>
          <a:xfrm>
            <a:off x="793156" y="3016103"/>
            <a:ext cx="1004487" cy="997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feld 5"/>
          <p:cNvSpPr txBox="1"/>
          <p:nvPr/>
        </p:nvSpPr>
        <p:spPr>
          <a:xfrm>
            <a:off x="793156" y="2268486"/>
            <a:ext cx="2933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Globale Emissionen</a:t>
            </a:r>
          </a:p>
        </p:txBody>
      </p:sp>
      <p:sp>
        <p:nvSpPr>
          <p:cNvPr id="25" name="Textfeld 24"/>
          <p:cNvSpPr txBox="1"/>
          <p:nvPr/>
        </p:nvSpPr>
        <p:spPr>
          <a:xfrm>
            <a:off x="4445192" y="2268486"/>
            <a:ext cx="2933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Emissionen in DE</a:t>
            </a:r>
          </a:p>
        </p:txBody>
      </p:sp>
      <p:sp>
        <p:nvSpPr>
          <p:cNvPr id="26" name="Wolke 25"/>
          <p:cNvSpPr/>
          <p:nvPr/>
        </p:nvSpPr>
        <p:spPr>
          <a:xfrm>
            <a:off x="5433376" y="3644931"/>
            <a:ext cx="1137183" cy="71721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5,2 %</a:t>
            </a:r>
          </a:p>
        </p:txBody>
      </p:sp>
      <p:pic>
        <p:nvPicPr>
          <p:cNvPr id="27" name="Inhaltsplatzhalter 4" descr="Hospital Silhouette">
            <a:extLst>
              <a:ext uri="{FF2B5EF4-FFF2-40B4-BE49-F238E27FC236}">
                <a16:creationId xmlns:a16="http://schemas.microsoft.com/office/drawing/2014/main" id="{BF2CA65C-C77F-BC07-E210-EFA7B5562614}"/>
              </a:ext>
            </a:extLst>
          </p:cNvPr>
          <p:cNvPicPr>
            <a:picLocks noChangeAspect="1"/>
          </p:cNvPicPr>
          <p:nvPr/>
        </p:nvPicPr>
        <p:blipFill>
          <a:blip r:embed="rId4"/>
          <a:stretch>
            <a:fillRect/>
          </a:stretch>
        </p:blipFill>
        <p:spPr>
          <a:xfrm>
            <a:off x="4493381" y="3492913"/>
            <a:ext cx="914400" cy="914400"/>
          </a:xfrm>
          <a:prstGeom prst="rect">
            <a:avLst/>
          </a:prstGeom>
        </p:spPr>
      </p:pic>
      <p:pic>
        <p:nvPicPr>
          <p:cNvPr id="28" name="Grafik 27" descr="Flugzeug Silhouette">
            <a:extLst>
              <a:ext uri="{FF2B5EF4-FFF2-40B4-BE49-F238E27FC236}">
                <a16:creationId xmlns:a16="http://schemas.microsoft.com/office/drawing/2014/main" id="{979F3A88-D41C-CC3D-8C45-E676C314B21D}"/>
              </a:ext>
            </a:extLst>
          </p:cNvPr>
          <p:cNvPicPr>
            <a:picLocks noChangeAspect="1"/>
          </p:cNvPicPr>
          <p:nvPr/>
        </p:nvPicPr>
        <p:blipFill>
          <a:blip r:embed="rId5"/>
          <a:stretch>
            <a:fillRect/>
          </a:stretch>
        </p:blipFill>
        <p:spPr>
          <a:xfrm rot="5400000">
            <a:off x="4283642" y="4513353"/>
            <a:ext cx="914400" cy="914400"/>
          </a:xfrm>
          <a:prstGeom prst="rect">
            <a:avLst/>
          </a:prstGeom>
        </p:spPr>
      </p:pic>
      <p:sp>
        <p:nvSpPr>
          <p:cNvPr id="29" name="Wolke 28"/>
          <p:cNvSpPr/>
          <p:nvPr/>
        </p:nvSpPr>
        <p:spPr>
          <a:xfrm>
            <a:off x="2220270" y="4502061"/>
            <a:ext cx="1137183" cy="71721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3,0 %</a:t>
            </a:r>
          </a:p>
        </p:txBody>
      </p:sp>
      <p:cxnSp>
        <p:nvCxnSpPr>
          <p:cNvPr id="8" name="Gerader Verbinder 7"/>
          <p:cNvCxnSpPr>
            <a:stCxn id="6" idx="3"/>
          </p:cNvCxnSpPr>
          <p:nvPr/>
        </p:nvCxnSpPr>
        <p:spPr>
          <a:xfrm>
            <a:off x="3726856" y="2468541"/>
            <a:ext cx="0" cy="3283849"/>
          </a:xfrm>
          <a:prstGeom prst="line">
            <a:avLst/>
          </a:prstGeom>
        </p:spPr>
        <p:style>
          <a:lnRef idx="2">
            <a:schemeClr val="dk1"/>
          </a:lnRef>
          <a:fillRef idx="0">
            <a:schemeClr val="dk1"/>
          </a:fillRef>
          <a:effectRef idx="1">
            <a:schemeClr val="dk1"/>
          </a:effectRef>
          <a:fontRef idx="minor">
            <a:schemeClr val="tx1"/>
          </a:fontRef>
        </p:style>
      </p:cxnSp>
      <p:cxnSp>
        <p:nvCxnSpPr>
          <p:cNvPr id="30" name="Gerader Verbinder 29"/>
          <p:cNvCxnSpPr/>
          <p:nvPr/>
        </p:nvCxnSpPr>
        <p:spPr>
          <a:xfrm>
            <a:off x="7054256" y="2486759"/>
            <a:ext cx="0" cy="328384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8666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p:bldP spid="21" grpId="0"/>
      <p:bldP spid="22" grpId="0"/>
      <p:bldP spid="3" grpId="0" animBg="1"/>
      <p:bldP spid="24" grpId="0" animBg="1"/>
      <p:bldP spid="6" grpId="0"/>
      <p:bldP spid="25" grpId="0"/>
      <p:bldP spid="26"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7" name="Inhaltsplatzhalter 4" descr="Schlinge Silhouette">
            <a:extLst>
              <a:ext uri="{FF2B5EF4-FFF2-40B4-BE49-F238E27FC236}">
                <a16:creationId xmlns:a16="http://schemas.microsoft.com/office/drawing/2014/main" id="{37550A97-F2FC-5172-652C-2A819A94765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34189" y="3009419"/>
            <a:ext cx="914400" cy="914400"/>
          </a:xfrm>
        </p:spPr>
      </p:pic>
      <p:pic>
        <p:nvPicPr>
          <p:cNvPr id="8" name="Grafik 7" descr="Abfall Silhouette">
            <a:extLst>
              <a:ext uri="{FF2B5EF4-FFF2-40B4-BE49-F238E27FC236}">
                <a16:creationId xmlns:a16="http://schemas.microsoft.com/office/drawing/2014/main" id="{990A5827-50FE-1CF6-BE75-F108247F94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4472691"/>
            <a:ext cx="914400" cy="914400"/>
          </a:xfrm>
          <a:prstGeom prst="rect">
            <a:avLst/>
          </a:prstGeom>
        </p:spPr>
      </p:pic>
      <p:pic>
        <p:nvPicPr>
          <p:cNvPr id="9" name="Grafik 8" descr="Recycling Silhouette">
            <a:extLst>
              <a:ext uri="{FF2B5EF4-FFF2-40B4-BE49-F238E27FC236}">
                <a16:creationId xmlns:a16="http://schemas.microsoft.com/office/drawing/2014/main" id="{888DA4EB-C85D-8391-F039-CBE1C7C03D95}"/>
              </a:ext>
            </a:extLst>
          </p:cNvPr>
          <p:cNvPicPr>
            <a:picLocks noChangeAspect="1"/>
          </p:cNvPicPr>
          <p:nvPr/>
        </p:nvPicPr>
        <p:blipFill>
          <a:blip r:embed="rId7">
            <a:duotone>
              <a:schemeClr val="accent6">
                <a:shade val="45000"/>
                <a:satMod val="135000"/>
              </a:schemeClr>
              <a:prstClr val="white"/>
            </a:duotone>
            <a:extLst>
              <a:ext uri="{96DAC541-7B7A-43D3-8B79-37D633B846F1}">
                <asvg:svgBlip xmlns:asvg="http://schemas.microsoft.com/office/drawing/2016/SVG/main" r:embed="rId8"/>
              </a:ext>
            </a:extLst>
          </a:blip>
          <a:stretch>
            <a:fillRect/>
          </a:stretch>
        </p:blipFill>
        <p:spPr>
          <a:xfrm>
            <a:off x="7182853" y="4472691"/>
            <a:ext cx="914400" cy="914400"/>
          </a:xfrm>
          <a:prstGeom prst="rect">
            <a:avLst/>
          </a:prstGeom>
        </p:spPr>
      </p:pic>
      <p:sp>
        <p:nvSpPr>
          <p:cNvPr id="10" name="Textfeld 9"/>
          <p:cNvSpPr txBox="1"/>
          <p:nvPr/>
        </p:nvSpPr>
        <p:spPr>
          <a:xfrm>
            <a:off x="1876927" y="3388650"/>
            <a:ext cx="1716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 Patient*in</a:t>
            </a:r>
          </a:p>
        </p:txBody>
      </p:sp>
      <p:sp>
        <p:nvSpPr>
          <p:cNvPr id="12" name="Textfeld 11"/>
          <p:cNvSpPr txBox="1"/>
          <p:nvPr/>
        </p:nvSpPr>
        <p:spPr>
          <a:xfrm>
            <a:off x="1876927" y="4770753"/>
            <a:ext cx="2181726"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 kg Müll tgl.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Lenzen-Schulte, 2019)</a:t>
            </a:r>
            <a:r>
              <a:rPr kumimoji="0" lang="de-DE"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cxnSp>
        <p:nvCxnSpPr>
          <p:cNvPr id="14" name="Gerader Verbinder 13"/>
          <p:cNvCxnSpPr/>
          <p:nvPr/>
        </p:nvCxnSpPr>
        <p:spPr>
          <a:xfrm flipV="1">
            <a:off x="3465095" y="2851484"/>
            <a:ext cx="0" cy="2731169"/>
          </a:xfrm>
          <a:prstGeom prst="line">
            <a:avLst/>
          </a:prstGeom>
        </p:spPr>
        <p:style>
          <a:lnRef idx="2">
            <a:schemeClr val="dk1"/>
          </a:lnRef>
          <a:fillRef idx="0">
            <a:schemeClr val="dk1"/>
          </a:fillRef>
          <a:effectRef idx="1">
            <a:schemeClr val="dk1"/>
          </a:effectRef>
          <a:fontRef idx="minor">
            <a:schemeClr val="tx1"/>
          </a:fontRef>
        </p:style>
      </p:cxnSp>
      <p:pic>
        <p:nvPicPr>
          <p:cNvPr id="15" name="Grafik 14" descr="Abfall Silhouette">
            <a:extLst>
              <a:ext uri="{FF2B5EF4-FFF2-40B4-BE49-F238E27FC236}">
                <a16:creationId xmlns:a16="http://schemas.microsoft.com/office/drawing/2014/main" id="{990A5827-50FE-1CF6-BE75-F108247F94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7758" y="4472691"/>
            <a:ext cx="914400" cy="914400"/>
          </a:xfrm>
          <a:prstGeom prst="rect">
            <a:avLst/>
          </a:prstGeom>
        </p:spPr>
      </p:pic>
      <p:pic>
        <p:nvPicPr>
          <p:cNvPr id="16" name="Inhaltsplatzhalter 4" descr="Start Silhouette">
            <a:extLst>
              <a:ext uri="{FF2B5EF4-FFF2-40B4-BE49-F238E27FC236}">
                <a16:creationId xmlns:a16="http://schemas.microsoft.com/office/drawing/2014/main" id="{F77B13A0-6032-A658-D8E7-4108701F49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17758" y="3009419"/>
            <a:ext cx="914400" cy="914400"/>
          </a:xfrm>
          <a:prstGeom prst="rect">
            <a:avLst/>
          </a:prstGeom>
        </p:spPr>
      </p:pic>
      <p:sp>
        <p:nvSpPr>
          <p:cNvPr id="17" name="Textfeld 16"/>
          <p:cNvSpPr txBox="1"/>
          <p:nvPr/>
        </p:nvSpPr>
        <p:spPr>
          <a:xfrm>
            <a:off x="4824664" y="3388650"/>
            <a:ext cx="1716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 Bürger*in</a:t>
            </a:r>
          </a:p>
        </p:txBody>
      </p:sp>
      <p:sp>
        <p:nvSpPr>
          <p:cNvPr id="18" name="Textfeld 17"/>
          <p:cNvSpPr txBox="1"/>
          <p:nvPr/>
        </p:nvSpPr>
        <p:spPr>
          <a:xfrm>
            <a:off x="4824664" y="4770753"/>
            <a:ext cx="1716505"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1,7 kg Müll tgl.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Eurostat</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2025)</a:t>
            </a:r>
          </a:p>
        </p:txBody>
      </p:sp>
      <p:cxnSp>
        <p:nvCxnSpPr>
          <p:cNvPr id="19" name="Gerader Verbinder 18"/>
          <p:cNvCxnSpPr/>
          <p:nvPr/>
        </p:nvCxnSpPr>
        <p:spPr>
          <a:xfrm flipV="1">
            <a:off x="6685547" y="2851484"/>
            <a:ext cx="0" cy="2731169"/>
          </a:xfrm>
          <a:prstGeom prst="line">
            <a:avLst/>
          </a:prstGeom>
        </p:spPr>
        <p:style>
          <a:lnRef idx="2">
            <a:schemeClr val="dk1"/>
          </a:lnRef>
          <a:fillRef idx="0">
            <a:schemeClr val="dk1"/>
          </a:fillRef>
          <a:effectRef idx="1">
            <a:schemeClr val="dk1"/>
          </a:effectRef>
          <a:fontRef idx="minor">
            <a:schemeClr val="tx1"/>
          </a:fontRef>
        </p:style>
      </p:cxnSp>
      <p:sp>
        <p:nvSpPr>
          <p:cNvPr id="21" name="Textfeld 20"/>
          <p:cNvSpPr txBox="1"/>
          <p:nvPr/>
        </p:nvSpPr>
        <p:spPr>
          <a:xfrm>
            <a:off x="8253662" y="4632253"/>
            <a:ext cx="3100138"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85 % der Abfälle könnten recycelt werden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(WHO, 2024)</a:t>
            </a:r>
          </a:p>
        </p:txBody>
      </p:sp>
      <p:pic>
        <p:nvPicPr>
          <p:cNvPr id="23" name="Grafik 22" descr="Hospital Silhouette">
            <a:extLst>
              <a:ext uri="{FF2B5EF4-FFF2-40B4-BE49-F238E27FC236}">
                <a16:creationId xmlns:a16="http://schemas.microsoft.com/office/drawing/2014/main" id="{5FBD48E2-3F84-F67F-D483-1412EA3EAA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82853" y="3009419"/>
            <a:ext cx="914400" cy="914400"/>
          </a:xfrm>
          <a:prstGeom prst="rect">
            <a:avLst/>
          </a:prstGeom>
        </p:spPr>
      </p:pic>
      <p:sp>
        <p:nvSpPr>
          <p:cNvPr id="25" name="Textfeld 24"/>
          <p:cNvSpPr txBox="1"/>
          <p:nvPr/>
        </p:nvSpPr>
        <p:spPr>
          <a:xfrm>
            <a:off x="8253662" y="3263819"/>
            <a:ext cx="2695075"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4,6 Millionen Tonnen pro Jahr in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(Abfallmanager Medizin, 2018)</a:t>
            </a:r>
          </a:p>
        </p:txBody>
      </p:sp>
      <p:sp>
        <p:nvSpPr>
          <p:cNvPr id="20" name="Titel 1"/>
          <p:cNvSpPr txBox="1">
            <a:spLocks/>
          </p:cNvSpPr>
          <p:nvPr/>
        </p:nvSpPr>
        <p:spPr>
          <a:xfrm>
            <a:off x="838200" y="5636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pitchFamily="34" charset="0"/>
                <a:cs typeface="Calibri" panose="020F0502020204030204" pitchFamily="34" charset="0"/>
              </a:rPr>
              <a:t>Einfluss des Gesundheitswesens auf die Klimakrise</a:t>
            </a:r>
          </a:p>
        </p:txBody>
      </p:sp>
      <p:sp>
        <p:nvSpPr>
          <p:cNvPr id="26" name="Textfeld 25"/>
          <p:cNvSpPr txBox="1"/>
          <p:nvPr/>
        </p:nvSpPr>
        <p:spPr>
          <a:xfrm>
            <a:off x="793156" y="2268486"/>
            <a:ext cx="2933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Abfallaufkommen</a:t>
            </a:r>
          </a:p>
        </p:txBody>
      </p:sp>
    </p:spTree>
    <p:extLst>
      <p:ext uri="{BB962C8B-B14F-4D97-AF65-F5344CB8AC3E}">
        <p14:creationId xmlns:p14="http://schemas.microsoft.com/office/powerpoint/2010/main" val="417478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P spid="18" grpId="0"/>
      <p:bldP spid="21"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4" descr="Erdkugel: Afrika und Europa mit einfarbiger Füllung">
            <a:extLst>
              <a:ext uri="{FF2B5EF4-FFF2-40B4-BE49-F238E27FC236}">
                <a16:creationId xmlns:a16="http://schemas.microsoft.com/office/drawing/2014/main" id="{72F25884-C0FF-756F-7B4D-93280BA561C8}"/>
              </a:ext>
            </a:extLst>
          </p:cNvPr>
          <p:cNvPicPr>
            <a:picLocks noGrp="1" noChangeAspect="1"/>
          </p:cNvPicPr>
          <p:nvPr>
            <p:ph idx="1"/>
          </p:nvPr>
        </p:nvPicPr>
        <p: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p:blipFill>
        <p:spPr>
          <a:xfrm>
            <a:off x="1389733" y="2944867"/>
            <a:ext cx="1640133" cy="1640133"/>
          </a:xfrm>
        </p:spPr>
      </p:pic>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7" name="Grafik 6" descr="Monatskalender mit einfarbiger Füllung">
            <a:extLst>
              <a:ext uri="{FF2B5EF4-FFF2-40B4-BE49-F238E27FC236}">
                <a16:creationId xmlns:a16="http://schemas.microsoft.com/office/drawing/2014/main" id="{6FE50598-455A-F544-E0A8-5311EC3A69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2732" y="2943400"/>
            <a:ext cx="1641600" cy="1641600"/>
          </a:xfrm>
          <a:prstGeom prst="rect">
            <a:avLst/>
          </a:prstGeom>
        </p:spPr>
      </p:pic>
      <p:sp>
        <p:nvSpPr>
          <p:cNvPr id="10" name="Textfeld 9"/>
          <p:cNvSpPr txBox="1"/>
          <p:nvPr/>
        </p:nvSpPr>
        <p:spPr>
          <a:xfrm>
            <a:off x="994331" y="4733019"/>
            <a:ext cx="39210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Wir bräuchten mehr als 1 ¾ Erden!</a:t>
            </a:r>
          </a:p>
        </p:txBody>
      </p:sp>
      <p:cxnSp>
        <p:nvCxnSpPr>
          <p:cNvPr id="12" name="Gerader Verbinder 11"/>
          <p:cNvCxnSpPr/>
          <p:nvPr/>
        </p:nvCxnSpPr>
        <p:spPr>
          <a:xfrm>
            <a:off x="6103089" y="2848962"/>
            <a:ext cx="0" cy="3283849"/>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pic>
        <p:nvPicPr>
          <p:cNvPr id="15" name="Inhaltsplatzhalter 4" descr="Erdkugel: Afrika und Europa mit einfarbiger Füllung">
            <a:extLst>
              <a:ext uri="{FF2B5EF4-FFF2-40B4-BE49-F238E27FC236}">
                <a16:creationId xmlns:a16="http://schemas.microsoft.com/office/drawing/2014/main" id="{72F25884-C0FF-756F-7B4D-93280BA561C8}"/>
              </a:ext>
            </a:extLst>
          </p:cNvPr>
          <p:cNvPicPr>
            <a:picLocks noChangeAspect="1"/>
          </p:cNvPicPr>
          <p:nvPr/>
        </p:nvPicPr>
        <p: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p:blipFill>
        <p:spPr>
          <a:xfrm>
            <a:off x="2954880" y="2944868"/>
            <a:ext cx="1640133" cy="1640133"/>
          </a:xfrm>
          <a:prstGeom prst="pie">
            <a:avLst/>
          </a:prstGeom>
        </p:spPr>
      </p:pic>
      <p:sp>
        <p:nvSpPr>
          <p:cNvPr id="16" name="Textfeld 15"/>
          <p:cNvSpPr txBox="1"/>
          <p:nvPr/>
        </p:nvSpPr>
        <p:spPr>
          <a:xfrm>
            <a:off x="6928284" y="4733019"/>
            <a:ext cx="4851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Earth-Overshoot-Day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Deutschland:	3. Mai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Global:		24. Juli 2025</a:t>
            </a:r>
          </a:p>
        </p:txBody>
      </p:sp>
      <p:sp>
        <p:nvSpPr>
          <p:cNvPr id="11" name="Titel 1"/>
          <p:cNvSpPr txBox="1">
            <a:spLocks/>
          </p:cNvSpPr>
          <p:nvPr/>
        </p:nvSpPr>
        <p:spPr>
          <a:xfrm>
            <a:off x="838200" y="5636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pitchFamily="34" charset="0"/>
                <a:cs typeface="Calibri" panose="020F0502020204030204" pitchFamily="34" charset="0"/>
              </a:rPr>
              <a:t>Einfluss des Gesundheitswesens auf die Klimakrise</a:t>
            </a:r>
          </a:p>
        </p:txBody>
      </p:sp>
      <p:sp>
        <p:nvSpPr>
          <p:cNvPr id="14" name="Textfeld 13"/>
          <p:cNvSpPr txBox="1"/>
          <p:nvPr/>
        </p:nvSpPr>
        <p:spPr>
          <a:xfrm>
            <a:off x="793156" y="2268486"/>
            <a:ext cx="2933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Ressourcenverbrauch</a:t>
            </a:r>
          </a:p>
        </p:txBody>
      </p:sp>
      <p:sp>
        <p:nvSpPr>
          <p:cNvPr id="2" name="Rechteck 1"/>
          <p:cNvSpPr/>
          <p:nvPr/>
        </p:nvSpPr>
        <p:spPr>
          <a:xfrm>
            <a:off x="9924047" y="6060588"/>
            <a:ext cx="13624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(GFN, o. J. a)</a:t>
            </a:r>
          </a:p>
        </p:txBody>
      </p:sp>
    </p:spTree>
    <p:extLst>
      <p:ext uri="{BB962C8B-B14F-4D97-AF65-F5344CB8AC3E}">
        <p14:creationId xmlns:p14="http://schemas.microsoft.com/office/powerpoint/2010/main" val="425751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587085"/>
            <a:ext cx="10515600" cy="1325563"/>
          </a:xfrm>
        </p:spPr>
        <p:txBody>
          <a:bodyPr/>
          <a:lstStyle/>
          <a:p>
            <a:pPr algn="ctr"/>
            <a:r>
              <a:rPr lang="de-DE" dirty="0">
                <a:solidFill>
                  <a:srgbClr val="007094"/>
                </a:solidFill>
              </a:rPr>
              <a:t>Klimakrise und Gesundheit im Kontext der Pflege und Praxisanleitung</a:t>
            </a:r>
          </a:p>
        </p:txBody>
      </p:sp>
      <p:sp>
        <p:nvSpPr>
          <p:cNvPr id="3" name="Inhaltsplatzhalter 2"/>
          <p:cNvSpPr>
            <a:spLocks noGrp="1"/>
          </p:cNvSpPr>
          <p:nvPr>
            <p:ph idx="1"/>
          </p:nvPr>
        </p:nvSpPr>
        <p:spPr>
          <a:xfrm>
            <a:off x="733508" y="2384646"/>
            <a:ext cx="10515600" cy="2548865"/>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Was ist die Klimakrise? </a:t>
            </a:r>
          </a:p>
          <a:p>
            <a:pPr marL="514350" indent="-514350">
              <a:buFont typeface="+mj-lt"/>
              <a:buAutoNum type="arabicPeriod"/>
            </a:pPr>
            <a:r>
              <a:rPr lang="de-DE" dirty="0"/>
              <a:t>Einfluss der Klimakrise auf die Gesundheit</a:t>
            </a:r>
          </a:p>
          <a:p>
            <a:pPr marL="514350" indent="-514350">
              <a:buFont typeface="+mj-lt"/>
              <a:buAutoNum type="arabicPeriod"/>
            </a:pPr>
            <a:r>
              <a:rPr lang="de-DE" dirty="0"/>
              <a:t>Einfluss des Gesundheitswesens auf die Klimakrise</a:t>
            </a:r>
          </a:p>
          <a:p>
            <a:pPr marL="514350" indent="-514350">
              <a:buFont typeface="+mj-lt"/>
              <a:buAutoNum type="arabicPeriod"/>
            </a:pPr>
            <a:r>
              <a:rPr lang="de-DE" dirty="0">
                <a:solidFill>
                  <a:srgbClr val="007094"/>
                </a:solidFill>
              </a:rPr>
              <a:t>Rolle der Pflege</a:t>
            </a:r>
          </a:p>
          <a:p>
            <a:pPr marL="514350" indent="-514350">
              <a:buFont typeface="+mj-lt"/>
              <a:buAutoNum type="arabicPeriod"/>
            </a:pPr>
            <a:r>
              <a:rPr lang="de-DE" dirty="0"/>
              <a:t>Transfer: Erstellung einer </a:t>
            </a:r>
            <a:r>
              <a:rPr lang="de-DE" dirty="0" err="1"/>
              <a:t>Placemat</a:t>
            </a: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07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CD59458-D581-9783-43BB-87330FF4433B}"/>
              </a:ext>
            </a:extLst>
          </p:cNvPr>
          <p:cNvSpPr>
            <a:spLocks noGrp="1"/>
          </p:cNvSpPr>
          <p:nvPr>
            <p:ph idx="1"/>
          </p:nvPr>
        </p:nvSpPr>
        <p:spPr>
          <a:xfrm>
            <a:off x="851389" y="5218956"/>
            <a:ext cx="10515600" cy="1067579"/>
          </a:xfrm>
        </p:spPr>
        <p:txBody>
          <a:bodyPr>
            <a:normAutofit lnSpcReduction="10000"/>
          </a:bodyPr>
          <a:lstStyle/>
          <a:p>
            <a:pPr marL="0" indent="0" algn="ctr">
              <a:spcBef>
                <a:spcPts val="0"/>
              </a:spcBef>
              <a:buNone/>
            </a:pPr>
            <a:r>
              <a:rPr lang="de-DE" sz="3600" dirty="0"/>
              <a:t>Klimakrise und Gesundheit im Kontext der Pflege und Praxisanleitung</a:t>
            </a:r>
          </a:p>
        </p:txBody>
      </p:sp>
      <p:sp>
        <p:nvSpPr>
          <p:cNvPr id="4" name="Datumsplatzhalter 3">
            <a:extLst>
              <a:ext uri="{FF2B5EF4-FFF2-40B4-BE49-F238E27FC236}">
                <a16:creationId xmlns:a16="http://schemas.microsoft.com/office/drawing/2014/main" id="{8D35350D-CB73-BF97-D354-9750BB9DBDD9}"/>
              </a:ext>
            </a:extLst>
          </p:cNvPr>
          <p:cNvSpPr>
            <a:spLocks noGrp="1"/>
          </p:cNvSpPr>
          <p:nvPr>
            <p:ph type="dt" sz="half" idx="10"/>
          </p:nvPr>
        </p:nvSpPr>
        <p:spPr/>
        <p:txBody>
          <a:bodyPr/>
          <a:lstStyle/>
          <a:p>
            <a:fld id="{5B3F7B36-A27E-49A7-A899-1BD0FC14DD93}" type="datetime1">
              <a:rPr lang="de-DE" smtClean="0"/>
              <a:t>17.03.2026</a:t>
            </a:fld>
            <a:endParaRPr lang="de-DE"/>
          </a:p>
        </p:txBody>
      </p:sp>
      <p:sp>
        <p:nvSpPr>
          <p:cNvPr id="5" name="Foliennummernplatzhalter 4">
            <a:extLst>
              <a:ext uri="{FF2B5EF4-FFF2-40B4-BE49-F238E27FC236}">
                <a16:creationId xmlns:a16="http://schemas.microsoft.com/office/drawing/2014/main" id="{8CB5AA58-1409-AD10-6B84-B33F87035D04}"/>
              </a:ext>
            </a:extLst>
          </p:cNvPr>
          <p:cNvSpPr>
            <a:spLocks noGrp="1"/>
          </p:cNvSpPr>
          <p:nvPr>
            <p:ph type="sldNum" sz="quarter" idx="12"/>
          </p:nvPr>
        </p:nvSpPr>
        <p:spPr/>
        <p:txBody>
          <a:bodyPr/>
          <a:lstStyle/>
          <a:p>
            <a:fld id="{8B252D48-C67B-44A6-8265-40F3173E8570}" type="slidenum">
              <a:rPr lang="de-DE" smtClean="0"/>
              <a:t>3</a:t>
            </a:fld>
            <a:endParaRPr lang="de-DE"/>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788" y="1598358"/>
            <a:ext cx="5142460" cy="3229103"/>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3537788" y="4827461"/>
            <a:ext cx="519694" cy="246221"/>
          </a:xfrm>
          <a:prstGeom prst="rect">
            <a:avLst/>
          </a:prstGeom>
          <a:noFill/>
        </p:spPr>
        <p:txBody>
          <a:bodyPr wrap="none" rtlCol="0">
            <a:spAutoFit/>
          </a:bodyPr>
          <a:lstStyle/>
          <a:p>
            <a:r>
              <a:rPr lang="de-DE" sz="1000" dirty="0">
                <a:latin typeface="Calibri" panose="020F0502020204030204" pitchFamily="34" charset="0"/>
                <a:cs typeface="Calibri" panose="020F0502020204030204" pitchFamily="34" charset="0"/>
              </a:rPr>
              <a:t>Abb. 0</a:t>
            </a:r>
          </a:p>
        </p:txBody>
      </p:sp>
      <p:sp>
        <p:nvSpPr>
          <p:cNvPr id="7" name="Textfeld 6"/>
          <p:cNvSpPr txBox="1"/>
          <p:nvPr/>
        </p:nvSpPr>
        <p:spPr>
          <a:xfrm>
            <a:off x="2556562" y="534390"/>
            <a:ext cx="7101444" cy="769441"/>
          </a:xfrm>
          <a:prstGeom prst="rect">
            <a:avLst/>
          </a:prstGeom>
          <a:noFill/>
        </p:spPr>
        <p:txBody>
          <a:bodyPr wrap="square" rtlCol="0">
            <a:spAutoFit/>
          </a:bodyPr>
          <a:lstStyle/>
          <a:p>
            <a:pPr algn="ctr"/>
            <a:r>
              <a:rPr lang="de-DE" sz="4400" b="1" dirty="0">
                <a:solidFill>
                  <a:srgbClr val="007094"/>
                </a:solidFill>
              </a:rPr>
              <a:t>Modul 1: Grundlagenmodul</a:t>
            </a:r>
            <a:endParaRPr lang="de-DE" sz="4400" dirty="0"/>
          </a:p>
        </p:txBody>
      </p:sp>
    </p:spTree>
    <p:extLst>
      <p:ext uri="{BB962C8B-B14F-4D97-AF65-F5344CB8AC3E}">
        <p14:creationId xmlns:p14="http://schemas.microsoft.com/office/powerpoint/2010/main" val="523694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dirty="0"/>
              <a:t>Szenario als Erfahrungsbericht</a:t>
            </a:r>
          </a:p>
          <a:p>
            <a:pPr marL="0" indent="0">
              <a:buNone/>
            </a:pPr>
            <a:endParaRPr lang="de-DE" dirty="0"/>
          </a:p>
          <a:p>
            <a:pPr marL="0" indent="0">
              <a:buNone/>
            </a:pPr>
            <a:r>
              <a:rPr lang="de-DE" sz="2800" dirty="0"/>
              <a:t>Teil 2: </a:t>
            </a:r>
            <a:r>
              <a:rPr lang="de-DE" sz="2800" u="sng" dirty="0">
                <a:hlinkClick r:id="rId3">
                  <a:extLst>
                    <a:ext uri="{A12FA001-AC4F-418D-AE19-62706E023703}">
                      <ahyp:hlinkClr xmlns:ahyp="http://schemas.microsoft.com/office/drawing/2018/hyperlinkcolor" val="tx"/>
                    </a:ext>
                  </a:extLst>
                </a:hlinkClick>
              </a:rPr>
              <a:t>https://av.tib.eu/media/72145</a:t>
            </a:r>
            <a:endParaRPr lang="de-DE" sz="2800"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30</a:t>
            </a:fld>
            <a:endParaRPr lang="de-DE"/>
          </a:p>
        </p:txBody>
      </p:sp>
      <p:sp>
        <p:nvSpPr>
          <p:cNvPr id="7" name="Titel 1"/>
          <p:cNvSpPr txBox="1">
            <a:spLocks/>
          </p:cNvSpPr>
          <p:nvPr/>
        </p:nvSpPr>
        <p:spPr>
          <a:xfrm>
            <a:off x="5054790" y="451880"/>
            <a:ext cx="2109716" cy="926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solidFill>
                  <a:srgbClr val="007094"/>
                </a:solidFill>
              </a:rPr>
              <a:t>Szenario</a:t>
            </a:r>
          </a:p>
        </p:txBody>
      </p:sp>
      <p:pic>
        <p:nvPicPr>
          <p:cNvPr id="8" name="Picture 2" descr="Szenario"/>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15806" y="3083860"/>
            <a:ext cx="1797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52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1752" y="470198"/>
            <a:ext cx="3913094" cy="910184"/>
          </a:xfrm>
        </p:spPr>
        <p:txBody>
          <a:bodyPr/>
          <a:lstStyle/>
          <a:p>
            <a:r>
              <a:rPr lang="de-DE" dirty="0">
                <a:solidFill>
                  <a:srgbClr val="017193"/>
                </a:solidFill>
              </a:rPr>
              <a:t>Rolle der Pflege</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Abgerundetes Rechteck 5"/>
          <p:cNvSpPr/>
          <p:nvPr/>
        </p:nvSpPr>
        <p:spPr>
          <a:xfrm>
            <a:off x="1202267" y="3064933"/>
            <a:ext cx="4309534" cy="2125134"/>
          </a:xfrm>
          <a:prstGeom prst="roundRect">
            <a:avLst/>
          </a:prstGeom>
          <a:solidFill>
            <a:srgbClr val="01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Doch was hat das Szenario nun mit uns Pflegenden zu tun?</a:t>
            </a:r>
          </a:p>
        </p:txBody>
      </p:sp>
      <p:sp>
        <p:nvSpPr>
          <p:cNvPr id="8" name="Textfeld 7"/>
          <p:cNvSpPr txBox="1"/>
          <p:nvPr/>
        </p:nvSpPr>
        <p:spPr>
          <a:xfrm>
            <a:off x="6477000" y="5918199"/>
            <a:ext cx="32115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16: Pflegekraft</a:t>
            </a:r>
          </a:p>
        </p:txBody>
      </p:sp>
      <p:pic>
        <p:nvPicPr>
          <p:cNvPr id="7" name="Grafik 6">
            <a:extLst>
              <a:ext uri="{FF2B5EF4-FFF2-40B4-BE49-F238E27FC236}">
                <a16:creationId xmlns:a16="http://schemas.microsoft.com/office/drawing/2014/main" id="{A022164F-E3DC-FFE6-C8FA-6C48363BE7A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963"/>
          <a:stretch/>
        </p:blipFill>
        <p:spPr>
          <a:xfrm>
            <a:off x="6477000" y="1463556"/>
            <a:ext cx="3412067" cy="4454643"/>
          </a:xfrm>
          <a:prstGeom prst="rect">
            <a:avLst/>
          </a:prstGeom>
        </p:spPr>
      </p:pic>
    </p:spTree>
    <p:extLst>
      <p:ext uri="{BB962C8B-B14F-4D97-AF65-F5344CB8AC3E}">
        <p14:creationId xmlns:p14="http://schemas.microsoft.com/office/powerpoint/2010/main" val="3271722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83550" y="1408092"/>
            <a:ext cx="4425021" cy="558654"/>
          </a:xfrm>
        </p:spPr>
        <p:txBody>
          <a:bodyPr/>
          <a:lstStyle/>
          <a:p>
            <a:pPr marL="0" indent="0" algn="ctr">
              <a:buNone/>
            </a:pPr>
            <a:r>
              <a:rPr lang="de-DE" dirty="0"/>
              <a:t>Definition von Nachhaltigkeit</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Abgerundetes Rechteck 5"/>
          <p:cNvSpPr/>
          <p:nvPr/>
        </p:nvSpPr>
        <p:spPr>
          <a:xfrm>
            <a:off x="3073074" y="2148055"/>
            <a:ext cx="6070449" cy="3954628"/>
          </a:xfrm>
          <a:prstGeom prst="roundRect">
            <a:avLst/>
          </a:prstGeom>
          <a:solidFill>
            <a:srgbClr val="01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„Nachhaltigkeit oder nachhaltige Entwicklung bedeutet, die Bedürfnisse der Gegenwart so zu befriedigen, dass die Möglichkeiten zukünftiger Generationen nicht eingeschränkt werden.“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(BMZ, o. J.)</a:t>
            </a:r>
          </a:p>
        </p:txBody>
      </p:sp>
      <p:sp>
        <p:nvSpPr>
          <p:cNvPr id="8" name="Titel 1"/>
          <p:cNvSpPr txBox="1">
            <a:spLocks/>
          </p:cNvSpPr>
          <p:nvPr/>
        </p:nvSpPr>
        <p:spPr>
          <a:xfrm>
            <a:off x="4151752" y="470198"/>
            <a:ext cx="3913094" cy="910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cs typeface="Calibri" panose="020F0502020204030204" pitchFamily="34" charset="0"/>
              </a:rPr>
              <a:t>Rolle der Pflege</a:t>
            </a:r>
          </a:p>
        </p:txBody>
      </p:sp>
    </p:spTree>
    <p:extLst>
      <p:ext uri="{BB962C8B-B14F-4D97-AF65-F5344CB8AC3E}">
        <p14:creationId xmlns:p14="http://schemas.microsoft.com/office/powerpoint/2010/main" val="2407916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grpSp>
        <p:nvGrpSpPr>
          <p:cNvPr id="2" name="Gruppieren 1"/>
          <p:cNvGrpSpPr/>
          <p:nvPr/>
        </p:nvGrpSpPr>
        <p:grpSpPr>
          <a:xfrm>
            <a:off x="2235201" y="414393"/>
            <a:ext cx="8058153" cy="5941956"/>
            <a:chOff x="2235201" y="414393"/>
            <a:chExt cx="8058153" cy="5941956"/>
          </a:xfrm>
        </p:grpSpPr>
        <p:sp>
          <p:nvSpPr>
            <p:cNvPr id="7" name="Trapezoid 6"/>
            <p:cNvSpPr/>
            <p:nvPr/>
          </p:nvSpPr>
          <p:spPr>
            <a:xfrm rot="10800000">
              <a:off x="2453218" y="2717801"/>
              <a:ext cx="1602319" cy="541866"/>
            </a:xfrm>
            <a:prstGeom prst="trapezoid">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rapezoid 7"/>
            <p:cNvSpPr/>
            <p:nvPr/>
          </p:nvSpPr>
          <p:spPr>
            <a:xfrm rot="10800000">
              <a:off x="2235201" y="2350560"/>
              <a:ext cx="2032002" cy="307974"/>
            </a:xfrm>
            <a:prstGeom prst="trapezoid">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rapezoid 8"/>
            <p:cNvSpPr/>
            <p:nvPr/>
          </p:nvSpPr>
          <p:spPr>
            <a:xfrm>
              <a:off x="2453218" y="5816600"/>
              <a:ext cx="1595968" cy="480483"/>
            </a:xfrm>
            <a:prstGeom prst="trapezoid">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hteck 10"/>
            <p:cNvSpPr/>
            <p:nvPr/>
          </p:nvSpPr>
          <p:spPr>
            <a:xfrm>
              <a:off x="2578102" y="3318934"/>
              <a:ext cx="1346200" cy="2438400"/>
            </a:xfrm>
            <a:prstGeom prst="rect">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Ökologisch</a:t>
              </a:r>
            </a:p>
          </p:txBody>
        </p:sp>
        <p:sp>
          <p:nvSpPr>
            <p:cNvPr id="12" name="Trapezoid 11"/>
            <p:cNvSpPr/>
            <p:nvPr/>
          </p:nvSpPr>
          <p:spPr>
            <a:xfrm rot="10800000">
              <a:off x="5466293" y="2777067"/>
              <a:ext cx="1602319" cy="541866"/>
            </a:xfrm>
            <a:prstGeom prst="trapezoid">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rapezoid 12"/>
            <p:cNvSpPr/>
            <p:nvPr/>
          </p:nvSpPr>
          <p:spPr>
            <a:xfrm rot="10800000">
              <a:off x="5248276" y="2409826"/>
              <a:ext cx="2032002" cy="307974"/>
            </a:xfrm>
            <a:prstGeom prst="trapezoid">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rapezoid 13"/>
            <p:cNvSpPr/>
            <p:nvPr/>
          </p:nvSpPr>
          <p:spPr>
            <a:xfrm>
              <a:off x="5466293" y="5875866"/>
              <a:ext cx="1595968" cy="480483"/>
            </a:xfrm>
            <a:prstGeom prst="trapezoid">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eck 14"/>
            <p:cNvSpPr/>
            <p:nvPr/>
          </p:nvSpPr>
          <p:spPr>
            <a:xfrm>
              <a:off x="5591177" y="3378200"/>
              <a:ext cx="1346200" cy="2438400"/>
            </a:xfrm>
            <a:prstGeom prst="rect">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Ökonomisch</a:t>
              </a:r>
            </a:p>
          </p:txBody>
        </p:sp>
        <p:sp>
          <p:nvSpPr>
            <p:cNvPr id="16" name="Trapezoid 15"/>
            <p:cNvSpPr/>
            <p:nvPr/>
          </p:nvSpPr>
          <p:spPr>
            <a:xfrm rot="10800000">
              <a:off x="8479369" y="2777067"/>
              <a:ext cx="1602319" cy="541866"/>
            </a:xfrm>
            <a:prstGeom prst="trapezoid">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rapezoid 16"/>
            <p:cNvSpPr/>
            <p:nvPr/>
          </p:nvSpPr>
          <p:spPr>
            <a:xfrm rot="10800000">
              <a:off x="8261352" y="2409826"/>
              <a:ext cx="2032002" cy="307974"/>
            </a:xfrm>
            <a:prstGeom prst="trapezoid">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rapezoid 17"/>
            <p:cNvSpPr/>
            <p:nvPr/>
          </p:nvSpPr>
          <p:spPr>
            <a:xfrm>
              <a:off x="8479369" y="5875866"/>
              <a:ext cx="1595968" cy="480483"/>
            </a:xfrm>
            <a:prstGeom prst="trapezoid">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hteck 18"/>
            <p:cNvSpPr/>
            <p:nvPr/>
          </p:nvSpPr>
          <p:spPr>
            <a:xfrm>
              <a:off x="8604253" y="3378200"/>
              <a:ext cx="1346200" cy="2438400"/>
            </a:xfrm>
            <a:prstGeom prst="rect">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Sozial</a:t>
              </a:r>
            </a:p>
          </p:txBody>
        </p:sp>
        <p:sp>
          <p:nvSpPr>
            <p:cNvPr id="22" name="Gleichschenkliges Dreieck 21"/>
            <p:cNvSpPr/>
            <p:nvPr/>
          </p:nvSpPr>
          <p:spPr>
            <a:xfrm>
              <a:off x="2241547" y="414393"/>
              <a:ext cx="8051807" cy="1846735"/>
            </a:xfrm>
            <a:prstGeom prst="triangle">
              <a:avLst>
                <a:gd name="adj" fmla="val 50304"/>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Gleichschenkliges Dreieck 23"/>
            <p:cNvSpPr/>
            <p:nvPr/>
          </p:nvSpPr>
          <p:spPr>
            <a:xfrm>
              <a:off x="3782484" y="726601"/>
              <a:ext cx="4963586" cy="1222318"/>
            </a:xfrm>
            <a:prstGeom prst="triangle">
              <a:avLst>
                <a:gd name="adj" fmla="val 50304"/>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Nachhaltigkeit</a:t>
              </a:r>
            </a:p>
          </p:txBody>
        </p:sp>
        <p:pic>
          <p:nvPicPr>
            <p:cNvPr id="25" name="Grafik 24" descr="Blatt Silhouette">
              <a:extLst>
                <a:ext uri="{FF2B5EF4-FFF2-40B4-BE49-F238E27FC236}">
                  <a16:creationId xmlns:a16="http://schemas.microsoft.com/office/drawing/2014/main" id="{CF865AF6-CEA5-43CD-BA65-076F43362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4002" y="4350809"/>
              <a:ext cx="914400" cy="914400"/>
            </a:xfrm>
            <a:prstGeom prst="rect">
              <a:avLst/>
            </a:prstGeom>
          </p:spPr>
        </p:pic>
        <p:pic>
          <p:nvPicPr>
            <p:cNvPr id="26" name="Grafik 25" descr="Fabrik Silhouette">
              <a:extLst>
                <a:ext uri="{FF2B5EF4-FFF2-40B4-BE49-F238E27FC236}">
                  <a16:creationId xmlns:a16="http://schemas.microsoft.com/office/drawing/2014/main" id="{284539DD-B0ED-ED5E-944B-39A480CBA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7077" y="4350809"/>
              <a:ext cx="914400" cy="914400"/>
            </a:xfrm>
            <a:prstGeom prst="rect">
              <a:avLst/>
            </a:prstGeom>
          </p:spPr>
        </p:pic>
        <p:pic>
          <p:nvPicPr>
            <p:cNvPr id="27" name="Grafik 26" descr="Verbindungen Silhouette">
              <a:extLst>
                <a:ext uri="{FF2B5EF4-FFF2-40B4-BE49-F238E27FC236}">
                  <a16:creationId xmlns:a16="http://schemas.microsoft.com/office/drawing/2014/main" id="{D1AA2026-87C7-CC1E-7A23-8ECB73BFA6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0153" y="4350809"/>
              <a:ext cx="914400" cy="914400"/>
            </a:xfrm>
            <a:prstGeom prst="rect">
              <a:avLst/>
            </a:prstGeom>
          </p:spPr>
        </p:pic>
      </p:grpSp>
      <p:sp>
        <p:nvSpPr>
          <p:cNvPr id="3" name="Textfeld 2"/>
          <p:cNvSpPr txBox="1"/>
          <p:nvPr/>
        </p:nvSpPr>
        <p:spPr>
          <a:xfrm>
            <a:off x="2453217" y="6297083"/>
            <a:ext cx="342371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17</a:t>
            </a:r>
          </a:p>
        </p:txBody>
      </p:sp>
    </p:spTree>
    <p:extLst>
      <p:ext uri="{BB962C8B-B14F-4D97-AF65-F5344CB8AC3E}">
        <p14:creationId xmlns:p14="http://schemas.microsoft.com/office/powerpoint/2010/main" val="1338459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498037" y="234982"/>
            <a:ext cx="7245626" cy="1325563"/>
          </a:xfrm>
        </p:spPr>
        <p:txBody>
          <a:bodyPr/>
          <a:lstStyle/>
          <a:p>
            <a:r>
              <a:rPr lang="de-DE" dirty="0">
                <a:solidFill>
                  <a:srgbClr val="017193"/>
                </a:solidFill>
              </a:rPr>
              <a:t>International Council </a:t>
            </a:r>
            <a:r>
              <a:rPr lang="de-DE" dirty="0" err="1">
                <a:solidFill>
                  <a:srgbClr val="017193"/>
                </a:solidFill>
              </a:rPr>
              <a:t>of</a:t>
            </a:r>
            <a:r>
              <a:rPr lang="de-DE" dirty="0">
                <a:solidFill>
                  <a:srgbClr val="017193"/>
                </a:solidFill>
              </a:rPr>
              <a:t> </a:t>
            </a:r>
            <a:r>
              <a:rPr lang="de-DE" dirty="0" err="1">
                <a:solidFill>
                  <a:srgbClr val="017193"/>
                </a:solidFill>
              </a:rPr>
              <a:t>Nurses</a:t>
            </a:r>
            <a:endParaRPr lang="de-DE" dirty="0">
              <a:solidFill>
                <a:srgbClr val="017193"/>
              </a:solidFill>
            </a:endParaRP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34</a:t>
            </a:fld>
            <a:endParaRPr lang="de-DE"/>
          </a:p>
        </p:txBody>
      </p:sp>
      <p:sp>
        <p:nvSpPr>
          <p:cNvPr id="3" name="Rechteck 2"/>
          <p:cNvSpPr/>
          <p:nvPr/>
        </p:nvSpPr>
        <p:spPr>
          <a:xfrm>
            <a:off x="366053" y="3194384"/>
            <a:ext cx="11509595" cy="301992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200" dirty="0">
                <a:solidFill>
                  <a:schemeClr val="tx1"/>
                </a:solidFill>
                <a:latin typeface="Calibri" panose="020F0502020204030204" pitchFamily="34" charset="0"/>
                <a:cs typeface="Calibri" panose="020F0502020204030204" pitchFamily="34" charset="0"/>
              </a:rPr>
              <a:t>„Pflegefachpersonen tragen eine gemeinsame Verantwortung für die Erhaltung und den Schutz der natürlichen Umwelt vor Ausbeutung, Verschmutzung, Beeinträchtigung und Zerstörung.“ (Eigene Übersetzung) </a:t>
            </a:r>
            <a:r>
              <a:rPr lang="de-DE" sz="2200" dirty="0">
                <a:solidFill>
                  <a:prstClr val="black"/>
                </a:solidFill>
                <a:latin typeface="Calibri" panose="020F0502020204030204" pitchFamily="34" charset="0"/>
                <a:cs typeface="Calibri" panose="020F0502020204030204" pitchFamily="34" charset="0"/>
              </a:rPr>
              <a:t>(ICN, 2024)</a:t>
            </a:r>
            <a:endParaRPr lang="de-DE" sz="2200" dirty="0">
              <a:solidFill>
                <a:schemeClr val="tx1"/>
              </a:solidFill>
              <a:latin typeface="Calibri" panose="020F0502020204030204" pitchFamily="34" charset="0"/>
              <a:cs typeface="Calibri" panose="020F0502020204030204" pitchFamily="34" charset="0"/>
            </a:endParaRPr>
          </a:p>
          <a:p>
            <a:endParaRPr lang="de-DE" sz="2200" dirty="0">
              <a:solidFill>
                <a:schemeClr val="tx1"/>
              </a:solidFill>
              <a:latin typeface="Calibri" panose="020F0502020204030204" pitchFamily="34" charset="0"/>
              <a:cs typeface="Calibri" panose="020F0502020204030204" pitchFamily="34" charset="0"/>
            </a:endParaRPr>
          </a:p>
          <a:p>
            <a:r>
              <a:rPr lang="de-DE" sz="2200" dirty="0">
                <a:solidFill>
                  <a:schemeClr val="tx1"/>
                </a:solidFill>
                <a:latin typeface="Calibri" panose="020F0502020204030204" pitchFamily="34" charset="0"/>
                <a:cs typeface="Calibri" panose="020F0502020204030204" pitchFamily="34" charset="0"/>
              </a:rPr>
              <a:t>„Gesteigerte und beschleunigte Klimaschutzmaßnahmen durch Pflegefachpersonen, einschließlich der Förderung von Strategien, Politiken und Programmen zur Minderung und Anpassung an den Klimawandel, sind entscheidend für die Zukunft der Gesundheit der Menschen und des Planeten. (Eigene Übersetzung) (ICN, 2024) </a:t>
            </a:r>
          </a:p>
        </p:txBody>
      </p:sp>
      <p:sp>
        <p:nvSpPr>
          <p:cNvPr id="6" name="Textfeld 5"/>
          <p:cNvSpPr txBox="1"/>
          <p:nvPr/>
        </p:nvSpPr>
        <p:spPr>
          <a:xfrm>
            <a:off x="4634687" y="2921627"/>
            <a:ext cx="1398316"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Abb. 18</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687" y="1249694"/>
            <a:ext cx="2972325" cy="1671933"/>
          </a:xfrm>
          <a:prstGeom prst="rect">
            <a:avLst/>
          </a:prstGeom>
        </p:spPr>
      </p:pic>
      <p:pic>
        <p:nvPicPr>
          <p:cNvPr id="8" name="Picture 3" descr="Vertiefungsphas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24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7" name="Rechteck 6"/>
          <p:cNvSpPr/>
          <p:nvPr/>
        </p:nvSpPr>
        <p:spPr>
          <a:xfrm>
            <a:off x="849775" y="3461591"/>
            <a:ext cx="10515600" cy="2502455"/>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„Pflegefachpersonen </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setzen sich gemeinsam dafür ein, die natürliche Umwelt zu erhalten, zu stärken und zu schützen. Sie sind sich der gesundheitlichen Folgen der Umweltzerstörung, z.B. aufgrund des Klimawandels, bewusst. Sie treten für Initiativen ein, die umweltschädliche Praktiken reduzieren, um Gesundheit und Wohlbefinden zu fördern.“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(ICN 2021, S. 20)</a:t>
            </a:r>
          </a:p>
        </p:txBody>
      </p:sp>
      <p:sp>
        <p:nvSpPr>
          <p:cNvPr id="8" name="Titel 1"/>
          <p:cNvSpPr txBox="1">
            <a:spLocks/>
          </p:cNvSpPr>
          <p:nvPr/>
        </p:nvSpPr>
        <p:spPr>
          <a:xfrm>
            <a:off x="2498037" y="234982"/>
            <a:ext cx="72456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cs typeface="Calibri" panose="020F0502020204030204" pitchFamily="34" charset="0"/>
              </a:rPr>
              <a:t>International Council </a:t>
            </a:r>
            <a:r>
              <a:rPr kumimoji="0" lang="de-DE" sz="4400" b="0" i="0" u="none" strike="noStrike" kern="1200" cap="none" spc="0" normalizeH="0" baseline="0" noProof="0" dirty="0" err="1">
                <a:ln>
                  <a:noFill/>
                </a:ln>
                <a:solidFill>
                  <a:srgbClr val="017193"/>
                </a:solidFill>
                <a:effectLst/>
                <a:uLnTx/>
                <a:uFillTx/>
                <a:latin typeface="Calibri" panose="020F0502020204030204" pitchFamily="34" charset="0"/>
                <a:cs typeface="Calibri" panose="020F0502020204030204" pitchFamily="34" charset="0"/>
              </a:rPr>
              <a:t>of</a:t>
            </a: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cs typeface="Calibri" panose="020F0502020204030204" pitchFamily="34" charset="0"/>
              </a:rPr>
              <a:t> </a:t>
            </a:r>
            <a:r>
              <a:rPr kumimoji="0" lang="de-DE" sz="4400" b="0" i="0" u="none" strike="noStrike" kern="1200" cap="none" spc="0" normalizeH="0" baseline="0" noProof="0" dirty="0" err="1">
                <a:ln>
                  <a:noFill/>
                </a:ln>
                <a:solidFill>
                  <a:srgbClr val="017193"/>
                </a:solidFill>
                <a:effectLst/>
                <a:uLnTx/>
                <a:uFillTx/>
                <a:latin typeface="Calibri" panose="020F0502020204030204" pitchFamily="34" charset="0"/>
                <a:cs typeface="Calibri" panose="020F0502020204030204" pitchFamily="34" charset="0"/>
              </a:rPr>
              <a:t>Nurses</a:t>
            </a:r>
            <a:endParaRPr kumimoji="0" lang="de-DE" sz="4400" b="0" i="0" u="none" strike="noStrike" kern="1200" cap="none" spc="0" normalizeH="0" baseline="0" noProof="0" dirty="0">
              <a:ln>
                <a:noFill/>
              </a:ln>
              <a:solidFill>
                <a:srgbClr val="017193"/>
              </a:solidFill>
              <a:effectLst/>
              <a:uLnTx/>
              <a:uFillTx/>
              <a:latin typeface="Calibri" panose="020F0502020204030204" pitchFamily="34" charset="0"/>
              <a:cs typeface="Calibri" panose="020F0502020204030204" pitchFamily="34" charset="0"/>
            </a:endParaRPr>
          </a:p>
        </p:txBody>
      </p:sp>
      <p:sp>
        <p:nvSpPr>
          <p:cNvPr id="10" name="Textfeld 9"/>
          <p:cNvSpPr txBox="1"/>
          <p:nvPr/>
        </p:nvSpPr>
        <p:spPr>
          <a:xfrm>
            <a:off x="4371854" y="3181675"/>
            <a:ext cx="13983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18</a:t>
            </a: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854" y="1226545"/>
            <a:ext cx="3475786" cy="1955130"/>
          </a:xfrm>
          <a:prstGeom prst="rect">
            <a:avLst/>
          </a:prstGeom>
        </p:spPr>
      </p:pic>
      <p:pic>
        <p:nvPicPr>
          <p:cNvPr id="9" name="Picture 3" descr="Vertiefungsphas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844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592887" y="400631"/>
            <a:ext cx="9021417" cy="1017352"/>
          </a:xfrm>
        </p:spPr>
        <p:txBody>
          <a:bodyPr/>
          <a:lstStyle/>
          <a:p>
            <a:r>
              <a:rPr lang="de-DE" dirty="0" err="1">
                <a:solidFill>
                  <a:srgbClr val="017193"/>
                </a:solidFill>
              </a:rPr>
              <a:t>Sustainable</a:t>
            </a:r>
            <a:r>
              <a:rPr lang="de-DE" dirty="0">
                <a:solidFill>
                  <a:srgbClr val="017193"/>
                </a:solidFill>
              </a:rPr>
              <a:t> Development Goals (SDG)</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5359" t="17494" r="5876" b="12829"/>
          <a:stretch/>
        </p:blipFill>
        <p:spPr>
          <a:xfrm>
            <a:off x="2029761" y="1757445"/>
            <a:ext cx="8158976" cy="4144026"/>
          </a:xfrm>
          <a:prstGeom prst="rect">
            <a:avLst/>
          </a:prstGeom>
        </p:spPr>
      </p:pic>
      <p:sp>
        <p:nvSpPr>
          <p:cNvPr id="6" name="Rechteck 5"/>
          <p:cNvSpPr/>
          <p:nvPr/>
        </p:nvSpPr>
        <p:spPr>
          <a:xfrm>
            <a:off x="4860312" y="1864575"/>
            <a:ext cx="1226635" cy="12184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eck 6"/>
          <p:cNvSpPr/>
          <p:nvPr/>
        </p:nvSpPr>
        <p:spPr>
          <a:xfrm>
            <a:off x="6209610" y="1864574"/>
            <a:ext cx="1226635" cy="12184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p:cNvSpPr/>
          <p:nvPr/>
        </p:nvSpPr>
        <p:spPr>
          <a:xfrm>
            <a:off x="6209609" y="3190136"/>
            <a:ext cx="1226635" cy="12184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p:cNvSpPr/>
          <p:nvPr/>
        </p:nvSpPr>
        <p:spPr>
          <a:xfrm>
            <a:off x="2169150" y="4517131"/>
            <a:ext cx="1226635" cy="12184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feld 9"/>
          <p:cNvSpPr txBox="1"/>
          <p:nvPr/>
        </p:nvSpPr>
        <p:spPr>
          <a:xfrm>
            <a:off x="2169150" y="5738203"/>
            <a:ext cx="48897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19</a:t>
            </a:r>
          </a:p>
        </p:txBody>
      </p:sp>
      <p:pic>
        <p:nvPicPr>
          <p:cNvPr id="11" name="Picture 3" descr="Vertiefungsphas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9730" y="759424"/>
            <a:ext cx="9192539" cy="1786414"/>
          </a:xfrm>
        </p:spPr>
        <p:txBody>
          <a:bodyPr>
            <a:noAutofit/>
          </a:bodyPr>
          <a:lstStyle/>
          <a:p>
            <a:pPr algn="ctr"/>
            <a:r>
              <a:rPr lang="de-DE" dirty="0">
                <a:solidFill>
                  <a:srgbClr val="017193"/>
                </a:solidFill>
              </a:rPr>
              <a:t>Wo entstehen Co-</a:t>
            </a:r>
            <a:r>
              <a:rPr lang="de-DE" dirty="0" err="1">
                <a:solidFill>
                  <a:srgbClr val="017193"/>
                </a:solidFill>
              </a:rPr>
              <a:t>Benefits</a:t>
            </a:r>
            <a:r>
              <a:rPr lang="de-DE" dirty="0">
                <a:solidFill>
                  <a:srgbClr val="017193"/>
                </a:solidFill>
              </a:rPr>
              <a:t> für die Gesundheit, wenn man etwas für die Nachhaltigkeit tut?</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6" name="Inhaltsplatzhalter 5" descr="C:\Users\user\AppData\Local\Microsoft\Windows\INetCache\Content.Word\Interaktion.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9050" y="3095625"/>
            <a:ext cx="4533900" cy="2628900"/>
          </a:xfrm>
          <a:prstGeom prst="rect">
            <a:avLst/>
          </a:prstGeom>
          <a:noFill/>
          <a:ln>
            <a:noFill/>
          </a:ln>
        </p:spPr>
      </p:pic>
    </p:spTree>
    <p:extLst>
      <p:ext uri="{BB962C8B-B14F-4D97-AF65-F5344CB8AC3E}">
        <p14:creationId xmlns:p14="http://schemas.microsoft.com/office/powerpoint/2010/main" val="875670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6321" y="270758"/>
            <a:ext cx="2431942" cy="1325563"/>
          </a:xfrm>
        </p:spPr>
        <p:txBody>
          <a:bodyPr>
            <a:noAutofit/>
          </a:bodyPr>
          <a:lstStyle/>
          <a:p>
            <a:pPr algn="ctr"/>
            <a:r>
              <a:rPr lang="de-DE" sz="6000" dirty="0">
                <a:solidFill>
                  <a:srgbClr val="017193"/>
                </a:solidFill>
              </a:rPr>
              <a:t>Pause</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165" y="1989884"/>
            <a:ext cx="3096351" cy="3579644"/>
          </a:xfrm>
          <a:prstGeom prst="rect">
            <a:avLst/>
          </a:prstGeom>
        </p:spPr>
      </p:pic>
    </p:spTree>
    <p:extLst>
      <p:ext uri="{BB962C8B-B14F-4D97-AF65-F5344CB8AC3E}">
        <p14:creationId xmlns:p14="http://schemas.microsoft.com/office/powerpoint/2010/main" val="4133363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587085"/>
            <a:ext cx="10515600" cy="1325563"/>
          </a:xfrm>
        </p:spPr>
        <p:txBody>
          <a:bodyPr/>
          <a:lstStyle/>
          <a:p>
            <a:pPr algn="ctr"/>
            <a:r>
              <a:rPr lang="de-DE" dirty="0">
                <a:solidFill>
                  <a:srgbClr val="007094"/>
                </a:solidFill>
              </a:rPr>
              <a:t>Klimakrise und Gesundheit im Kontext der Pflege und Praxisanleitung</a:t>
            </a:r>
          </a:p>
        </p:txBody>
      </p:sp>
      <p:sp>
        <p:nvSpPr>
          <p:cNvPr id="3" name="Inhaltsplatzhalter 2"/>
          <p:cNvSpPr>
            <a:spLocks noGrp="1"/>
          </p:cNvSpPr>
          <p:nvPr>
            <p:ph idx="1"/>
          </p:nvPr>
        </p:nvSpPr>
        <p:spPr>
          <a:xfrm>
            <a:off x="733508" y="2384646"/>
            <a:ext cx="10515600" cy="3241239"/>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Input: Was ist die Klimakrise? </a:t>
            </a:r>
          </a:p>
          <a:p>
            <a:pPr marL="514350" indent="-514350">
              <a:buFont typeface="+mj-lt"/>
              <a:buAutoNum type="arabicPeriod"/>
            </a:pPr>
            <a:r>
              <a:rPr lang="de-DE" dirty="0"/>
              <a:t>Einfluss der Klimakrise auf die Gesundheit</a:t>
            </a:r>
          </a:p>
          <a:p>
            <a:pPr marL="514350" indent="-514350">
              <a:buFont typeface="+mj-lt"/>
              <a:buAutoNum type="arabicPeriod"/>
            </a:pPr>
            <a:r>
              <a:rPr lang="de-DE" dirty="0"/>
              <a:t>Einfluss des Gesundheitswesens auf die Klimakrise</a:t>
            </a:r>
          </a:p>
          <a:p>
            <a:pPr marL="514350" indent="-514350">
              <a:buFont typeface="+mj-lt"/>
              <a:buAutoNum type="arabicPeriod"/>
            </a:pPr>
            <a:r>
              <a:rPr lang="de-DE" dirty="0"/>
              <a:t>Rolle der Pflege</a:t>
            </a:r>
          </a:p>
          <a:p>
            <a:pPr marL="514350" indent="-514350">
              <a:buFont typeface="+mj-lt"/>
              <a:buAutoNum type="arabicPeriod"/>
            </a:pPr>
            <a:r>
              <a:rPr lang="de-DE" dirty="0">
                <a:solidFill>
                  <a:srgbClr val="007094"/>
                </a:solidFill>
              </a:rPr>
              <a:t>Transfer: Erstellung einer </a:t>
            </a:r>
            <a:r>
              <a:rPr lang="de-DE" dirty="0" err="1">
                <a:solidFill>
                  <a:srgbClr val="007094"/>
                </a:solidFill>
              </a:rPr>
              <a:t>Placemat</a:t>
            </a:r>
            <a:endParaRPr lang="de-DE" dirty="0">
              <a:solidFill>
                <a:srgbClr val="007094"/>
              </a:solidFill>
            </a:endParaRP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39</a:t>
            </a:fld>
            <a:endParaRPr lang="de-DE"/>
          </a:p>
        </p:txBody>
      </p:sp>
    </p:spTree>
    <p:extLst>
      <p:ext uri="{BB962C8B-B14F-4D97-AF65-F5344CB8AC3E}">
        <p14:creationId xmlns:p14="http://schemas.microsoft.com/office/powerpoint/2010/main" val="306610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6505" y="246724"/>
            <a:ext cx="2461054" cy="1325563"/>
          </a:xfrm>
        </p:spPr>
        <p:txBody>
          <a:bodyPr/>
          <a:lstStyle/>
          <a:p>
            <a:pPr algn="ctr"/>
            <a:r>
              <a:rPr lang="de-DE" dirty="0">
                <a:solidFill>
                  <a:srgbClr val="007094"/>
                </a:solidFill>
              </a:rPr>
              <a:t>Lernziele</a:t>
            </a:r>
          </a:p>
        </p:txBody>
      </p:sp>
      <p:sp>
        <p:nvSpPr>
          <p:cNvPr id="3" name="Inhaltsplatzhalter 2"/>
          <p:cNvSpPr>
            <a:spLocks noGrp="1"/>
          </p:cNvSpPr>
          <p:nvPr>
            <p:ph idx="1"/>
          </p:nvPr>
        </p:nvSpPr>
        <p:spPr>
          <a:xfrm>
            <a:off x="516926" y="1572287"/>
            <a:ext cx="10515600" cy="4317173"/>
          </a:xfrm>
        </p:spPr>
        <p:txBody>
          <a:bodyPr>
            <a:normAutofit/>
          </a:bodyPr>
          <a:lstStyle/>
          <a:p>
            <a:r>
              <a:rPr lang="de-DE" sz="2600" dirty="0"/>
              <a:t>Sie verstehen die Einflüsse des Menschen auf unser Erdsystem und die dadurch entstandene ökologische Krise. Sie erkennen, wie sich die globalen Veränderungen auf die Gesundheit und die Pflege auswirken und sind dazu in der Lage, diese Zusammenhänge in Ihre Praxisanleitung zu integrieren und an Auszubildende weiterzugeben.</a:t>
            </a:r>
          </a:p>
          <a:p>
            <a:pPr lvl="0"/>
            <a:r>
              <a:rPr lang="de-DE" sz="2600" dirty="0"/>
              <a:t>Sie sind dazu in der Lage, die übergeordneten Zusammenhänge zwischen Klimakrise, Gesundheit und Pflege zu verstehen und gemeinsam nachhaltige Lösungen für die Praxisanleitung zu erarbeiten.</a:t>
            </a:r>
          </a:p>
          <a:p>
            <a:pPr lvl="0"/>
            <a:r>
              <a:rPr lang="de-DE" sz="2600" dirty="0"/>
              <a:t>Sie setzen sich mit Ihrer Verantwortung und Ihren beruflichen Werten auseinander und entwickeln ein Bewusstsein dafür, welche Rolle die Pflege im Umgang mit der Klimakrise einnimmt.</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6262" y="371455"/>
            <a:ext cx="1147678" cy="1076102"/>
          </a:xfrm>
          <a:prstGeom prst="rect">
            <a:avLst/>
          </a:prstGeom>
        </p:spPr>
      </p:pic>
    </p:spTree>
    <p:extLst>
      <p:ext uri="{BB962C8B-B14F-4D97-AF65-F5344CB8AC3E}">
        <p14:creationId xmlns:p14="http://schemas.microsoft.com/office/powerpoint/2010/main" val="591388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Textfeld 5"/>
          <p:cNvSpPr txBox="1"/>
          <p:nvPr/>
        </p:nvSpPr>
        <p:spPr>
          <a:xfrm>
            <a:off x="2038429" y="527537"/>
            <a:ext cx="813921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rPr>
              <a:t>Transfer: Erstellung einer </a:t>
            </a:r>
            <a:r>
              <a:rPr kumimoji="0" lang="de-DE" sz="4400" b="0" i="0" u="none" strike="noStrike" kern="1200" cap="none" spc="0" normalizeH="0" baseline="0" noProof="0" dirty="0" err="1">
                <a:ln>
                  <a:noFill/>
                </a:ln>
                <a:solidFill>
                  <a:srgbClr val="017193"/>
                </a:solidFill>
                <a:effectLst/>
                <a:uLnTx/>
                <a:uFillTx/>
                <a:latin typeface="Calibri" panose="020F0502020204030204" pitchFamily="34" charset="0"/>
                <a:ea typeface="+mn-ea"/>
                <a:cs typeface="Calibri" panose="020F0502020204030204" pitchFamily="34" charset="0"/>
              </a:rPr>
              <a:t>Placemat</a:t>
            </a:r>
            <a:endPar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endParaRPr>
          </a:p>
        </p:txBody>
      </p:sp>
      <p:pic>
        <p:nvPicPr>
          <p:cNvPr id="7" name="Grafik 6">
            <a:extLst>
              <a:ext uri="{FF2B5EF4-FFF2-40B4-BE49-F238E27FC236}">
                <a16:creationId xmlns:a16="http://schemas.microsoft.com/office/drawing/2014/main" id="{8207885B-07EA-485D-9829-321123AC48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42055" y="1601915"/>
            <a:ext cx="2120414" cy="1111571"/>
          </a:xfrm>
          <a:prstGeom prst="rect">
            <a:avLst/>
          </a:prstGeom>
          <a:noFill/>
          <a:ln>
            <a:noFill/>
          </a:ln>
        </p:spPr>
      </p:pic>
      <p:pic>
        <p:nvPicPr>
          <p:cNvPr id="9" name="Grafik 8">
            <a:extLst>
              <a:ext uri="{FF2B5EF4-FFF2-40B4-BE49-F238E27FC236}">
                <a16:creationId xmlns:a16="http://schemas.microsoft.com/office/drawing/2014/main" id="{74536654-7420-E4E7-98FB-302FF9668EAD}"/>
              </a:ext>
            </a:extLst>
          </p:cNvPr>
          <p:cNvPicPr>
            <a:picLocks noChangeAspect="1"/>
          </p:cNvPicPr>
          <p:nvPr/>
        </p:nvPicPr>
        <p:blipFill rotWithShape="1">
          <a:blip r:embed="rId4"/>
          <a:srcRect l="38750" t="30741" r="18750" b="12963"/>
          <a:stretch/>
        </p:blipFill>
        <p:spPr>
          <a:xfrm>
            <a:off x="4029079" y="3253216"/>
            <a:ext cx="4157571" cy="3097806"/>
          </a:xfrm>
          <a:prstGeom prst="rect">
            <a:avLst/>
          </a:prstGeom>
        </p:spPr>
      </p:pic>
      <p:sp>
        <p:nvSpPr>
          <p:cNvPr id="2" name="Textfeld 1"/>
          <p:cNvSpPr txBox="1"/>
          <p:nvPr/>
        </p:nvSpPr>
        <p:spPr>
          <a:xfrm>
            <a:off x="4029079" y="6351022"/>
            <a:ext cx="123303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(Eigene Darstellung)</a:t>
            </a:r>
          </a:p>
        </p:txBody>
      </p:sp>
    </p:spTree>
    <p:extLst>
      <p:ext uri="{BB962C8B-B14F-4D97-AF65-F5344CB8AC3E}">
        <p14:creationId xmlns:p14="http://schemas.microsoft.com/office/powerpoint/2010/main" val="1553754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47304" y="1485898"/>
            <a:ext cx="4954171" cy="4870451"/>
          </a:xfrm>
        </p:spPr>
        <p:txBody>
          <a:bodyPr>
            <a:noAutofit/>
          </a:bodyPr>
          <a:lstStyle/>
          <a:p>
            <a:pPr marL="0" indent="0" algn="ctr">
              <a:buNone/>
            </a:pPr>
            <a:r>
              <a:rPr lang="de-DE" sz="2400" b="1" dirty="0"/>
              <a:t>Methode: </a:t>
            </a:r>
            <a:r>
              <a:rPr lang="de-DE" sz="2400" b="1" dirty="0" err="1"/>
              <a:t>Placemat</a:t>
            </a:r>
            <a:endParaRPr lang="de-DE" sz="2400" b="1" dirty="0"/>
          </a:p>
          <a:p>
            <a:r>
              <a:rPr lang="de-DE" sz="2400" dirty="0"/>
              <a:t>Jede Person erhält ¼ des Flipcharts.</a:t>
            </a:r>
          </a:p>
          <a:p>
            <a:r>
              <a:rPr lang="de-DE" sz="2400" dirty="0"/>
              <a:t>Darauf schreiben Sie zunächst Ihre eigenen Gedanken.</a:t>
            </a:r>
          </a:p>
          <a:p>
            <a:r>
              <a:rPr lang="de-DE" sz="2400" dirty="0"/>
              <a:t>Anschließend wird das Papier gedreht und alle lesen, was die anderen geschrieben haben.</a:t>
            </a:r>
          </a:p>
          <a:p>
            <a:r>
              <a:rPr lang="de-DE" sz="2400" dirty="0"/>
              <a:t>Am Ende werden die Erkenntnisse in der Mitte zusammengefasst.</a:t>
            </a:r>
          </a:p>
          <a:p>
            <a:r>
              <a:rPr lang="de-DE" sz="2400" dirty="0"/>
              <a:t>In einem Poster </a:t>
            </a:r>
            <a:r>
              <a:rPr lang="de-DE" sz="2400" dirty="0" err="1"/>
              <a:t>Walk</a:t>
            </a:r>
            <a:r>
              <a:rPr lang="de-DE" sz="2400" dirty="0"/>
              <a:t> werden die Ergebnisse der anderen Gruppen betrachtet.</a:t>
            </a:r>
          </a:p>
          <a:p>
            <a:endParaRPr lang="de-DE" sz="2400"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74536654-7420-E4E7-98FB-302FF9668EAD}"/>
              </a:ext>
            </a:extLst>
          </p:cNvPr>
          <p:cNvPicPr>
            <a:picLocks noChangeAspect="1"/>
          </p:cNvPicPr>
          <p:nvPr/>
        </p:nvPicPr>
        <p:blipFill rotWithShape="1">
          <a:blip r:embed="rId3"/>
          <a:srcRect l="38750" t="30741" r="18750" b="12963"/>
          <a:stretch/>
        </p:blipFill>
        <p:spPr>
          <a:xfrm>
            <a:off x="168948" y="1485899"/>
            <a:ext cx="6678357" cy="4976044"/>
          </a:xfrm>
          <a:prstGeom prst="rect">
            <a:avLst/>
          </a:prstGeom>
        </p:spPr>
      </p:pic>
      <p:sp>
        <p:nvSpPr>
          <p:cNvPr id="7" name="Textfeld 6"/>
          <p:cNvSpPr txBox="1"/>
          <p:nvPr/>
        </p:nvSpPr>
        <p:spPr>
          <a:xfrm>
            <a:off x="2038429" y="527537"/>
            <a:ext cx="813921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rPr>
              <a:t>Transfer: Erstellung einer </a:t>
            </a:r>
            <a:r>
              <a:rPr kumimoji="0" lang="de-DE" sz="4400" b="0" i="0" u="none" strike="noStrike" kern="1200" cap="none" spc="0" normalizeH="0" baseline="0" noProof="0" dirty="0" err="1">
                <a:ln>
                  <a:noFill/>
                </a:ln>
                <a:solidFill>
                  <a:srgbClr val="017193"/>
                </a:solidFill>
                <a:effectLst/>
                <a:uLnTx/>
                <a:uFillTx/>
                <a:latin typeface="Calibri" panose="020F0502020204030204" pitchFamily="34" charset="0"/>
                <a:ea typeface="+mn-ea"/>
                <a:cs typeface="Calibri" panose="020F0502020204030204" pitchFamily="34" charset="0"/>
              </a:rPr>
              <a:t>Placemat</a:t>
            </a:r>
            <a:endPar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endParaRPr>
          </a:p>
        </p:txBody>
      </p:sp>
      <p:sp>
        <p:nvSpPr>
          <p:cNvPr id="8" name="Textfeld 7"/>
          <p:cNvSpPr txBox="1"/>
          <p:nvPr/>
        </p:nvSpPr>
        <p:spPr>
          <a:xfrm>
            <a:off x="5614274" y="6415801"/>
            <a:ext cx="123303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(Eigene Darstellung)</a:t>
            </a:r>
          </a:p>
        </p:txBody>
      </p:sp>
    </p:spTree>
    <p:extLst>
      <p:ext uri="{BB962C8B-B14F-4D97-AF65-F5344CB8AC3E}">
        <p14:creationId xmlns:p14="http://schemas.microsoft.com/office/powerpoint/2010/main" val="600279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47304" y="1485898"/>
            <a:ext cx="5025382" cy="4870451"/>
          </a:xfrm>
        </p:spPr>
        <p:txBody>
          <a:bodyPr>
            <a:normAutofit/>
          </a:bodyPr>
          <a:lstStyle/>
          <a:p>
            <a:pPr marL="0" indent="0" algn="ctr">
              <a:buNone/>
            </a:pPr>
            <a:r>
              <a:rPr lang="de-DE" b="1" dirty="0"/>
              <a:t>PHASE 1 </a:t>
            </a:r>
          </a:p>
          <a:p>
            <a:pPr marL="0" indent="0">
              <a:buNone/>
            </a:pPr>
            <a:r>
              <a:rPr lang="de-DE" b="1" dirty="0"/>
              <a:t>Zeit: 5-10 Minuten</a:t>
            </a:r>
          </a:p>
          <a:p>
            <a:r>
              <a:rPr lang="de-DE" dirty="0"/>
              <a:t>Schreiben Sie auf, was Ihnen zum Thema Nachhaltigkeit in Ihrer Praxis einfällt:</a:t>
            </a:r>
          </a:p>
          <a:p>
            <a:pPr marL="0" indent="0">
              <a:buNone/>
            </a:pPr>
            <a:r>
              <a:rPr lang="de-DE" dirty="0"/>
              <a:t>Was irritiert Sie?</a:t>
            </a:r>
          </a:p>
          <a:p>
            <a:pPr marL="0" indent="0">
              <a:buNone/>
            </a:pPr>
            <a:r>
              <a:rPr lang="de-DE" dirty="0"/>
              <a:t>Gibt es bereits nachhaltige Praktiken?</a:t>
            </a:r>
          </a:p>
          <a:p>
            <a:pPr marL="0" indent="0">
              <a:buNone/>
            </a:pPr>
            <a:r>
              <a:rPr lang="de-DE" dirty="0"/>
              <a:t>Was wären Ihre eigenen Ideen zur Lösung?</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74536654-7420-E4E7-98FB-302FF9668EAD}"/>
              </a:ext>
            </a:extLst>
          </p:cNvPr>
          <p:cNvPicPr>
            <a:picLocks noChangeAspect="1"/>
          </p:cNvPicPr>
          <p:nvPr/>
        </p:nvPicPr>
        <p:blipFill rotWithShape="1">
          <a:blip r:embed="rId2"/>
          <a:srcRect l="38750" t="30741" r="18750" b="12963"/>
          <a:stretch/>
        </p:blipFill>
        <p:spPr>
          <a:xfrm>
            <a:off x="168948" y="1485899"/>
            <a:ext cx="6678357" cy="4976044"/>
          </a:xfrm>
          <a:prstGeom prst="rect">
            <a:avLst/>
          </a:prstGeom>
        </p:spPr>
      </p:pic>
      <p:sp>
        <p:nvSpPr>
          <p:cNvPr id="7" name="Textfeld 6"/>
          <p:cNvSpPr txBox="1"/>
          <p:nvPr/>
        </p:nvSpPr>
        <p:spPr>
          <a:xfrm>
            <a:off x="2038429" y="527537"/>
            <a:ext cx="813921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rPr>
              <a:t>Transfer: Erstellung einer </a:t>
            </a:r>
            <a:r>
              <a:rPr kumimoji="0" lang="de-DE" sz="4400" b="0" i="0" u="none" strike="noStrike" kern="1200" cap="none" spc="0" normalizeH="0" baseline="0" noProof="0" dirty="0" err="1">
                <a:ln>
                  <a:noFill/>
                </a:ln>
                <a:solidFill>
                  <a:srgbClr val="017193"/>
                </a:solidFill>
                <a:effectLst/>
                <a:uLnTx/>
                <a:uFillTx/>
                <a:latin typeface="Calibri" panose="020F0502020204030204" pitchFamily="34" charset="0"/>
                <a:ea typeface="+mn-ea"/>
                <a:cs typeface="Calibri" panose="020F0502020204030204" pitchFamily="34" charset="0"/>
              </a:rPr>
              <a:t>Placemat</a:t>
            </a:r>
            <a:endPar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endParaRPr>
          </a:p>
        </p:txBody>
      </p:sp>
      <p:sp>
        <p:nvSpPr>
          <p:cNvPr id="8" name="Textfeld 7"/>
          <p:cNvSpPr txBox="1"/>
          <p:nvPr/>
        </p:nvSpPr>
        <p:spPr>
          <a:xfrm>
            <a:off x="5614274" y="6415801"/>
            <a:ext cx="123303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(Eigene Darstellung)</a:t>
            </a:r>
          </a:p>
        </p:txBody>
      </p:sp>
    </p:spTree>
    <p:extLst>
      <p:ext uri="{BB962C8B-B14F-4D97-AF65-F5344CB8AC3E}">
        <p14:creationId xmlns:p14="http://schemas.microsoft.com/office/powerpoint/2010/main" val="3952423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47304" y="1485898"/>
            <a:ext cx="4981839" cy="4870451"/>
          </a:xfrm>
        </p:spPr>
        <p:txBody>
          <a:bodyPr>
            <a:noAutofit/>
          </a:bodyPr>
          <a:lstStyle/>
          <a:p>
            <a:pPr marL="0" indent="0" algn="ctr">
              <a:buNone/>
            </a:pPr>
            <a:r>
              <a:rPr lang="de-DE" b="1" dirty="0"/>
              <a:t>PHASE 2</a:t>
            </a:r>
          </a:p>
          <a:p>
            <a:pPr marL="0" indent="0">
              <a:buNone/>
            </a:pPr>
            <a:r>
              <a:rPr lang="de-DE" b="1" dirty="0"/>
              <a:t>Zeit: 20 Minuten (5 Minuten pro Seite)</a:t>
            </a:r>
          </a:p>
          <a:p>
            <a:r>
              <a:rPr lang="de-DE" dirty="0"/>
              <a:t>Drehen Sie das Flipchart jetzt immer weiter, um zu lesen, was die anderen geschrieben haben.</a:t>
            </a:r>
          </a:p>
          <a:p>
            <a:pPr marL="0" indent="0">
              <a:buNone/>
            </a:pPr>
            <a:r>
              <a:rPr lang="de-DE" dirty="0"/>
              <a:t>Falls Sie noch Ergänzungen haben, schreiben Sie diese dazu.</a:t>
            </a:r>
          </a:p>
          <a:p>
            <a:pPr marL="0" indent="0">
              <a:buNone/>
            </a:pPr>
            <a:r>
              <a:rPr lang="de-DE" dirty="0"/>
              <a:t>Gegenseitige Fragen klären Sie in der nächsten Runde.</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74536654-7420-E4E7-98FB-302FF9668EAD}"/>
              </a:ext>
            </a:extLst>
          </p:cNvPr>
          <p:cNvPicPr>
            <a:picLocks noChangeAspect="1"/>
          </p:cNvPicPr>
          <p:nvPr/>
        </p:nvPicPr>
        <p:blipFill rotWithShape="1">
          <a:blip r:embed="rId2"/>
          <a:srcRect l="38750" t="30741" r="18750" b="12963"/>
          <a:stretch/>
        </p:blipFill>
        <p:spPr>
          <a:xfrm>
            <a:off x="168948" y="1485899"/>
            <a:ext cx="6678357" cy="4976044"/>
          </a:xfrm>
          <a:prstGeom prst="rect">
            <a:avLst/>
          </a:prstGeom>
        </p:spPr>
      </p:pic>
      <p:sp>
        <p:nvSpPr>
          <p:cNvPr id="7" name="Textfeld 6"/>
          <p:cNvSpPr txBox="1"/>
          <p:nvPr/>
        </p:nvSpPr>
        <p:spPr>
          <a:xfrm>
            <a:off x="2038429" y="527537"/>
            <a:ext cx="813921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rPr>
              <a:t>Transfer: Erstellung einer </a:t>
            </a:r>
            <a:r>
              <a:rPr kumimoji="0" lang="de-DE" sz="4400" b="0" i="0" u="none" strike="noStrike" kern="1200" cap="none" spc="0" normalizeH="0" baseline="0" noProof="0" dirty="0" err="1">
                <a:ln>
                  <a:noFill/>
                </a:ln>
                <a:solidFill>
                  <a:srgbClr val="017193"/>
                </a:solidFill>
                <a:effectLst/>
                <a:uLnTx/>
                <a:uFillTx/>
                <a:latin typeface="Calibri" panose="020F0502020204030204" pitchFamily="34" charset="0"/>
                <a:ea typeface="+mn-ea"/>
                <a:cs typeface="Calibri" panose="020F0502020204030204" pitchFamily="34" charset="0"/>
              </a:rPr>
              <a:t>Placemat</a:t>
            </a:r>
            <a:endPar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endParaRPr>
          </a:p>
        </p:txBody>
      </p:sp>
      <p:sp>
        <p:nvSpPr>
          <p:cNvPr id="8" name="Textfeld 7"/>
          <p:cNvSpPr txBox="1"/>
          <p:nvPr/>
        </p:nvSpPr>
        <p:spPr>
          <a:xfrm>
            <a:off x="5614274" y="6415801"/>
            <a:ext cx="123303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(Eigene Darstellung)</a:t>
            </a:r>
          </a:p>
        </p:txBody>
      </p:sp>
    </p:spTree>
    <p:extLst>
      <p:ext uri="{BB962C8B-B14F-4D97-AF65-F5344CB8AC3E}">
        <p14:creationId xmlns:p14="http://schemas.microsoft.com/office/powerpoint/2010/main" val="3361951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47304" y="1485898"/>
            <a:ext cx="4952810" cy="4870451"/>
          </a:xfrm>
        </p:spPr>
        <p:txBody>
          <a:bodyPr>
            <a:normAutofit/>
          </a:bodyPr>
          <a:lstStyle/>
          <a:p>
            <a:pPr marL="0" indent="0" algn="ctr">
              <a:buNone/>
            </a:pPr>
            <a:r>
              <a:rPr lang="de-DE" b="1" dirty="0"/>
              <a:t>PHASE 3</a:t>
            </a:r>
          </a:p>
          <a:p>
            <a:pPr marL="0" indent="0">
              <a:buNone/>
            </a:pPr>
            <a:r>
              <a:rPr lang="de-DE" b="1" dirty="0"/>
              <a:t>Zeit: 20-30 Minuten</a:t>
            </a:r>
          </a:p>
          <a:p>
            <a:r>
              <a:rPr lang="de-DE" dirty="0"/>
              <a:t>Kommen Sie ins Gespräch miteinander und teilen Ihre Erfahrungen.</a:t>
            </a:r>
          </a:p>
          <a:p>
            <a:r>
              <a:rPr lang="de-DE" dirty="0"/>
              <a:t>Wo können Sie einen Beitrag leisten, wo nicht?</a:t>
            </a:r>
          </a:p>
          <a:p>
            <a:r>
              <a:rPr lang="de-DE" dirty="0"/>
              <a:t>Tragen Sie nun in der Mitte Ihre wichtigsten Erkenntnisse zusammen.</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74536654-7420-E4E7-98FB-302FF9668EAD}"/>
              </a:ext>
            </a:extLst>
          </p:cNvPr>
          <p:cNvPicPr>
            <a:picLocks noChangeAspect="1"/>
          </p:cNvPicPr>
          <p:nvPr/>
        </p:nvPicPr>
        <p:blipFill rotWithShape="1">
          <a:blip r:embed="rId3"/>
          <a:srcRect l="38750" t="30741" r="18750" b="12963"/>
          <a:stretch/>
        </p:blipFill>
        <p:spPr>
          <a:xfrm>
            <a:off x="168948" y="1485899"/>
            <a:ext cx="6678357" cy="4976044"/>
          </a:xfrm>
          <a:prstGeom prst="rect">
            <a:avLst/>
          </a:prstGeom>
        </p:spPr>
      </p:pic>
      <p:sp>
        <p:nvSpPr>
          <p:cNvPr id="7" name="Textfeld 6"/>
          <p:cNvSpPr txBox="1"/>
          <p:nvPr/>
        </p:nvSpPr>
        <p:spPr>
          <a:xfrm>
            <a:off x="2038429" y="527537"/>
            <a:ext cx="813921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rPr>
              <a:t>Transfer: Erstellung einer </a:t>
            </a:r>
            <a:r>
              <a:rPr kumimoji="0" lang="de-DE" sz="4400" b="0" i="0" u="none" strike="noStrike" kern="1200" cap="none" spc="0" normalizeH="0" baseline="0" noProof="0" dirty="0" err="1">
                <a:ln>
                  <a:noFill/>
                </a:ln>
                <a:solidFill>
                  <a:srgbClr val="017193"/>
                </a:solidFill>
                <a:effectLst/>
                <a:uLnTx/>
                <a:uFillTx/>
                <a:latin typeface="Calibri" panose="020F0502020204030204" pitchFamily="34" charset="0"/>
                <a:ea typeface="+mn-ea"/>
                <a:cs typeface="Calibri" panose="020F0502020204030204" pitchFamily="34" charset="0"/>
              </a:rPr>
              <a:t>Placemat</a:t>
            </a:r>
            <a:endPar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endParaRPr>
          </a:p>
        </p:txBody>
      </p:sp>
      <p:sp>
        <p:nvSpPr>
          <p:cNvPr id="8" name="Textfeld 7"/>
          <p:cNvSpPr txBox="1"/>
          <p:nvPr/>
        </p:nvSpPr>
        <p:spPr>
          <a:xfrm>
            <a:off x="5614274" y="6415801"/>
            <a:ext cx="123303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(Eigene Darstellung)</a:t>
            </a:r>
          </a:p>
        </p:txBody>
      </p:sp>
    </p:spTree>
    <p:extLst>
      <p:ext uri="{BB962C8B-B14F-4D97-AF65-F5344CB8AC3E}">
        <p14:creationId xmlns:p14="http://schemas.microsoft.com/office/powerpoint/2010/main" val="1176377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081871" y="1498597"/>
            <a:ext cx="4506495" cy="4870451"/>
          </a:xfrm>
        </p:spPr>
        <p:txBody>
          <a:bodyPr>
            <a:normAutofit/>
          </a:bodyPr>
          <a:lstStyle/>
          <a:p>
            <a:pPr marL="0" indent="0" algn="ctr">
              <a:buNone/>
            </a:pPr>
            <a:r>
              <a:rPr lang="de-DE" b="1" dirty="0"/>
              <a:t>PHASE 4</a:t>
            </a:r>
          </a:p>
          <a:p>
            <a:pPr marL="0" indent="0">
              <a:buNone/>
            </a:pPr>
            <a:r>
              <a:rPr lang="de-DE" b="1" dirty="0"/>
              <a:t>Zeit: 15 Minuten</a:t>
            </a:r>
          </a:p>
          <a:p>
            <a:r>
              <a:rPr lang="de-DE" dirty="0"/>
              <a:t>Sehen Sie sich nun im Poster </a:t>
            </a:r>
            <a:r>
              <a:rPr lang="de-DE" dirty="0" err="1"/>
              <a:t>Walk</a:t>
            </a:r>
            <a:r>
              <a:rPr lang="de-DE" dirty="0"/>
              <a:t> die Ergebnisse der anderen Gruppen an.</a:t>
            </a:r>
          </a:p>
          <a:p>
            <a:r>
              <a:rPr lang="de-DE" dirty="0"/>
              <a:t>Kommen Sie auch hier gerne ins Gespräch.</a:t>
            </a:r>
          </a:p>
          <a:p>
            <a:r>
              <a:rPr lang="de-DE" dirty="0"/>
              <a:t>Ihre Gedanken brauchen wir gleich noch in der Diskussion.</a:t>
            </a:r>
          </a:p>
          <a:p>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74536654-7420-E4E7-98FB-302FF9668EAD}"/>
              </a:ext>
            </a:extLst>
          </p:cNvPr>
          <p:cNvPicPr>
            <a:picLocks noChangeAspect="1"/>
          </p:cNvPicPr>
          <p:nvPr/>
        </p:nvPicPr>
        <p:blipFill rotWithShape="1">
          <a:blip r:embed="rId3"/>
          <a:srcRect l="38750" t="30741" r="18750" b="12963"/>
          <a:stretch/>
        </p:blipFill>
        <p:spPr>
          <a:xfrm>
            <a:off x="691461" y="1707574"/>
            <a:ext cx="2264197" cy="1687053"/>
          </a:xfrm>
          <a:prstGeom prst="rect">
            <a:avLst/>
          </a:prstGeom>
        </p:spPr>
      </p:pic>
      <p:pic>
        <p:nvPicPr>
          <p:cNvPr id="7" name="Grafik 6">
            <a:extLst>
              <a:ext uri="{FF2B5EF4-FFF2-40B4-BE49-F238E27FC236}">
                <a16:creationId xmlns:a16="http://schemas.microsoft.com/office/drawing/2014/main" id="{74536654-7420-E4E7-98FB-302FF9668EAD}"/>
              </a:ext>
            </a:extLst>
          </p:cNvPr>
          <p:cNvPicPr>
            <a:picLocks noChangeAspect="1"/>
          </p:cNvPicPr>
          <p:nvPr/>
        </p:nvPicPr>
        <p:blipFill rotWithShape="1">
          <a:blip r:embed="rId3"/>
          <a:srcRect l="38750" t="30741" r="18750" b="12963"/>
          <a:stretch/>
        </p:blipFill>
        <p:spPr>
          <a:xfrm>
            <a:off x="3114096" y="1707574"/>
            <a:ext cx="2264197" cy="1687053"/>
          </a:xfrm>
          <a:prstGeom prst="rect">
            <a:avLst/>
          </a:prstGeom>
        </p:spPr>
      </p:pic>
      <p:pic>
        <p:nvPicPr>
          <p:cNvPr id="8" name="Grafik 7">
            <a:extLst>
              <a:ext uri="{FF2B5EF4-FFF2-40B4-BE49-F238E27FC236}">
                <a16:creationId xmlns:a16="http://schemas.microsoft.com/office/drawing/2014/main" id="{74536654-7420-E4E7-98FB-302FF9668EAD}"/>
              </a:ext>
            </a:extLst>
          </p:cNvPr>
          <p:cNvPicPr>
            <a:picLocks noChangeAspect="1"/>
          </p:cNvPicPr>
          <p:nvPr/>
        </p:nvPicPr>
        <p:blipFill rotWithShape="1">
          <a:blip r:embed="rId3"/>
          <a:srcRect l="38750" t="30741" r="18750" b="12963"/>
          <a:stretch/>
        </p:blipFill>
        <p:spPr>
          <a:xfrm>
            <a:off x="2205560" y="4161111"/>
            <a:ext cx="2264197" cy="1687053"/>
          </a:xfrm>
          <a:prstGeom prst="rect">
            <a:avLst/>
          </a:prstGeom>
        </p:spPr>
      </p:pic>
      <p:pic>
        <p:nvPicPr>
          <p:cNvPr id="2" name="Grafik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57496" y="2456468"/>
            <a:ext cx="1226603" cy="1446345"/>
          </a:xfrm>
          <a:prstGeom prst="rect">
            <a:avLst/>
          </a:prstGeom>
        </p:spPr>
      </p:pic>
      <p:pic>
        <p:nvPicPr>
          <p:cNvPr id="10" name="Grafik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8132" y="2596685"/>
            <a:ext cx="1162991" cy="1306128"/>
          </a:xfrm>
          <a:prstGeom prst="rect">
            <a:avLst/>
          </a:prstGeom>
        </p:spPr>
      </p:pic>
      <p:pic>
        <p:nvPicPr>
          <p:cNvPr id="12" name="Grafik 11" descr="C:\Users\user\AppData\Local\Microsoft\Windows\INetCache\Content.Word\Interaktion.pn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959937" y="5471811"/>
            <a:ext cx="1220918" cy="752703"/>
          </a:xfrm>
          <a:prstGeom prst="rect">
            <a:avLst/>
          </a:prstGeom>
          <a:noFill/>
          <a:ln>
            <a:noFill/>
          </a:ln>
        </p:spPr>
      </p:pic>
      <p:sp>
        <p:nvSpPr>
          <p:cNvPr id="11" name="Textfeld 10"/>
          <p:cNvSpPr txBox="1"/>
          <p:nvPr/>
        </p:nvSpPr>
        <p:spPr>
          <a:xfrm>
            <a:off x="2038429" y="527537"/>
            <a:ext cx="813921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rPr>
              <a:t>Transfer: Erstellung einer </a:t>
            </a:r>
            <a:r>
              <a:rPr kumimoji="0" lang="de-DE" sz="4400" b="0" i="0" u="none" strike="noStrike" kern="1200" cap="none" spc="0" normalizeH="0" baseline="0" noProof="0" dirty="0" err="1">
                <a:ln>
                  <a:noFill/>
                </a:ln>
                <a:solidFill>
                  <a:srgbClr val="017193"/>
                </a:solidFill>
                <a:effectLst/>
                <a:uLnTx/>
                <a:uFillTx/>
                <a:latin typeface="Calibri" panose="020F0502020204030204" pitchFamily="34" charset="0"/>
                <a:ea typeface="+mn-ea"/>
                <a:cs typeface="Calibri" panose="020F0502020204030204" pitchFamily="34" charset="0"/>
              </a:rPr>
              <a:t>Placemat</a:t>
            </a:r>
            <a:endPar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endParaRPr>
          </a:p>
        </p:txBody>
      </p:sp>
      <p:sp>
        <p:nvSpPr>
          <p:cNvPr id="13" name="Textfeld 12"/>
          <p:cNvSpPr txBox="1"/>
          <p:nvPr/>
        </p:nvSpPr>
        <p:spPr>
          <a:xfrm>
            <a:off x="5614274" y="6415801"/>
            <a:ext cx="123303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(Eigene Darstellung)</a:t>
            </a:r>
          </a:p>
        </p:txBody>
      </p:sp>
    </p:spTree>
    <p:extLst>
      <p:ext uri="{BB962C8B-B14F-4D97-AF65-F5344CB8AC3E}">
        <p14:creationId xmlns:p14="http://schemas.microsoft.com/office/powerpoint/2010/main" val="3864559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solidFill>
                  <a:srgbClr val="017193"/>
                </a:solidFill>
              </a:rPr>
              <a:t>Erweiterter Transfer</a:t>
            </a:r>
            <a:br>
              <a:rPr lang="de-DE" dirty="0">
                <a:solidFill>
                  <a:srgbClr val="017193"/>
                </a:solidFill>
              </a:rPr>
            </a:br>
            <a:endParaRPr lang="de-DE" dirty="0">
              <a:solidFill>
                <a:srgbClr val="017193"/>
              </a:solidFill>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657329697"/>
              </p:ext>
            </p:extLst>
          </p:nvPr>
        </p:nvGraphicFramePr>
        <p:xfrm>
          <a:off x="838200" y="2650619"/>
          <a:ext cx="10515600" cy="3533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46</a:t>
            </a:fld>
            <a:endParaRPr lang="de-DE"/>
          </a:p>
        </p:txBody>
      </p:sp>
      <p:pic>
        <p:nvPicPr>
          <p:cNvPr id="7" name="Grafik 6" descr="C:\Users\user\AppData\Local\Microsoft\Windows\INetCache\Content.Word\Transferphase.png"/>
          <p:cNvPicPr/>
          <p:nvPr/>
        </p:nvPicPr>
        <p:blipFill>
          <a:blip r:embed="rId8">
            <a:extLst>
              <a:ext uri="{28A0092B-C50C-407E-A947-70E740481C1C}">
                <a14:useLocalDpi xmlns:a14="http://schemas.microsoft.com/office/drawing/2010/main" val="0"/>
              </a:ext>
            </a:extLst>
          </a:blip>
          <a:srcRect/>
          <a:stretch>
            <a:fillRect/>
          </a:stretch>
        </p:blipFill>
        <p:spPr bwMode="auto">
          <a:xfrm>
            <a:off x="591820" y="861196"/>
            <a:ext cx="2989580" cy="1434465"/>
          </a:xfrm>
          <a:prstGeom prst="rect">
            <a:avLst/>
          </a:prstGeom>
          <a:noFill/>
          <a:ln>
            <a:noFill/>
          </a:ln>
        </p:spPr>
      </p:pic>
    </p:spTree>
    <p:extLst>
      <p:ext uri="{BB962C8B-B14F-4D97-AF65-F5344CB8AC3E}">
        <p14:creationId xmlns:p14="http://schemas.microsoft.com/office/powerpoint/2010/main" val="417601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042045-8566-4596-9FDD-8EB2F3A771B9}"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9" name="Textfeld 8"/>
          <p:cNvSpPr txBox="1"/>
          <p:nvPr/>
        </p:nvSpPr>
        <p:spPr>
          <a:xfrm>
            <a:off x="3685791" y="527537"/>
            <a:ext cx="4823244"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17193"/>
                </a:solidFill>
                <a:effectLst/>
                <a:uLnTx/>
                <a:uFillTx/>
                <a:latin typeface="Calibri" panose="020F0502020204030204" pitchFamily="34" charset="0"/>
                <a:ea typeface="+mn-ea"/>
                <a:cs typeface="Calibri" panose="020F0502020204030204" pitchFamily="34" charset="0"/>
              </a:rPr>
              <a:t>Abschluss: Reflexion</a:t>
            </a:r>
          </a:p>
        </p:txBody>
      </p:sp>
      <p:sp>
        <p:nvSpPr>
          <p:cNvPr id="3" name="Textfeld 2"/>
          <p:cNvSpPr txBox="1"/>
          <p:nvPr/>
        </p:nvSpPr>
        <p:spPr>
          <a:xfrm>
            <a:off x="531628" y="1860693"/>
            <a:ext cx="109728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Was konnten Sie aus der heutigen Veranstaltung mitnehmen?</a:t>
            </a:r>
          </a:p>
        </p:txBody>
      </p:sp>
      <p:pic>
        <p:nvPicPr>
          <p:cNvPr id="10" name="Grafik 9" descr="C:\Users\user\AppData\Local\Microsoft\Windows\INetCache\Content.Word\Abschlus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7113" y="2542455"/>
            <a:ext cx="2028651" cy="3813895"/>
          </a:xfrm>
          <a:prstGeom prst="rect">
            <a:avLst/>
          </a:prstGeom>
          <a:noFill/>
          <a:ln>
            <a:noFill/>
          </a:ln>
        </p:spPr>
      </p:pic>
    </p:spTree>
    <p:extLst>
      <p:ext uri="{BB962C8B-B14F-4D97-AF65-F5344CB8AC3E}">
        <p14:creationId xmlns:p14="http://schemas.microsoft.com/office/powerpoint/2010/main" val="1150363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5214" y="1201405"/>
            <a:ext cx="11192456" cy="5066970"/>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abfallmanager-medizin</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(2018). </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Krankenhäusern</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sind</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60 </a:t>
            </a:r>
            <a:r>
              <a:rPr kumimoji="0" lang="en-US"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Prozent</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der </a:t>
            </a:r>
            <a:r>
              <a:rPr kumimoji="0" lang="en-US"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Abfälle</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Hausmüll</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https://www.abfallmanager-medizin.de/zahl-des-monats/in-krankenhaeusern-sind-60-prozent-der-abfaelle-hausmuell/</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Bauernhansl</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a:t>
            </a:r>
            <a:r>
              <a:rPr kumimoji="0" lang="de-DE" sz="11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(2017). Die Vierte Industrielle Revolution – Der Weg in ein wertschaffendes Produktionsparadigma. In B. Vogel-Heuser, T.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Bauernhansl</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&amp; M.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Hompel</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(Hrsg.),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Handbuch Industrie 4.0 Bd. 4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 1-31). Springer. DOI 10.1007/978-3-662-53254-6_1.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Büker, C. (2023). Planetary Health.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https://www.socialnet.de/lexikon/lexikon.html&amp;autor=63495</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Earth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Overshoot</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Day (EOD). (2024).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Country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Overshoot</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Days 2024.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https://overshoot.footprintnetwork.org/newsroom/country-overshoot-days/</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Earth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Overshoot</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Day (EOD). (o. J).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Past</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Earth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Overshoot</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Days.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https://overshoot.footprintnetwork.org/newsroom/past-earth-overshoot-days/</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Eurostat (2024). </a:t>
            </a:r>
            <a:r>
              <a:rPr kumimoji="0" lang="en-US"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Siedlungsabfälle</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nach</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Abfallbewirtschaftungsmaßnahmen</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Eurostat Data Browser.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https://doi.org/10.2908/env_wasmun</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European Environment Agency. (2024).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European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climate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risk</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assessment</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executive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summary</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https://doi.org/10.2800/204249</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Gonzalez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Holguera</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J. &amp; Senn, N. (2021). Das Konzept der «Co-</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benefits</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Gesundheit und Umwelt.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Schweizerische Ärztezeitung</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102(24):807–809.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Hawkins, E. (o. J.). </a:t>
            </a:r>
            <a:r>
              <a:rPr kumimoji="0" lang="en-US"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ShowYourStripes</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https://showyourstripes.info/</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Health Care Without Harm (HCWH). (2019). </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Health Care’s Climate Footprint. </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0"/>
              </a:rPr>
              <a:t>https://global.noharm.org/sites/default/files/documents-files/5961/HealthCaresClimateFootprint_092319.pdf</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International Council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of</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Nurses</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(ICN). (2021).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Der ICN-Ethikkodex für Pflegefachpersonen</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https://www.dbfk.de/de/dbfk/Ethikkodex.php</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International Council of Nurses (ICN). (2024). Nurses, climate change and health. Position Statement.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https://www.icn.ch/what-we-do/position-statements</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Heruntergeladen</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am 03.04.24 </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Lenzen-Schulte, M. (2019). Medizinische Abfallentsorgung: Wenn Abfall nicht einfach Müll ist.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Deutsches Ärzteblatt</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116(3).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Luschkova</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 &amp; Traidl-Hoffmann, C. (2024). Klimawandel und Auswirkungen auf Gesundheit aus medizinischer Sicht. In S. Hartung &amp; P. Wihofszky (Hrsg.),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Gesundheit und Nachhaltigkeit</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Springer: Berlin.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https://doi.org/10.1007/978-3-662-64954-1_7-1</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National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Aeronautics</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and Space Administration (NASA).(2023a.)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Climate Spiral (1880-2022).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https://science.nasa.gov/resource/video-climate-spiral-1880-2022/</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National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Aeronautics</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and Space Administration (NASA).(2023b.)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Global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Warming</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from</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1880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to</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2022.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https://science.nasa.gov/resource/video-global-warming-from-1880-to-2022/</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indent="0">
              <a:lnSpc>
                <a:spcPct val="100000"/>
              </a:lnSpc>
              <a:spcBef>
                <a:spcPts val="0"/>
              </a:spcBef>
              <a:buNone/>
            </a:pPr>
            <a:endParaRPr lang="de-DE" sz="1100"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dirty="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7" name="Rectangle 2"/>
          <p:cNvSpPr>
            <a:spLocks noChangeArrowheads="1"/>
          </p:cNvSpPr>
          <p:nvPr/>
        </p:nvSpPr>
        <p:spPr bwMode="auto">
          <a:xfrm>
            <a:off x="0" y="90100"/>
            <a:ext cx="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Titel 1"/>
          <p:cNvSpPr txBox="1">
            <a:spLocks/>
          </p:cNvSpPr>
          <p:nvPr/>
        </p:nvSpPr>
        <p:spPr>
          <a:xfrm>
            <a:off x="4942114" y="544284"/>
            <a:ext cx="2318657" cy="736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pitchFamily="34" charset="0"/>
                <a:cs typeface="Calibri" panose="020F0502020204030204" pitchFamily="34" charset="0"/>
              </a:rPr>
              <a:t>Literatur</a:t>
            </a:r>
          </a:p>
        </p:txBody>
      </p:sp>
    </p:spTree>
    <p:extLst>
      <p:ext uri="{BB962C8B-B14F-4D97-AF65-F5344CB8AC3E}">
        <p14:creationId xmlns:p14="http://schemas.microsoft.com/office/powerpoint/2010/main" val="1101433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5214" y="1201405"/>
            <a:ext cx="11192456" cy="5066970"/>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Schumacher, D. L.,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Zachariah</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 Otto, F., Barnes, C., Philip, S., Kew, S.,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Vahlberg</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 Singh, R., Heinrich, D.,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Arrighi</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J., van Aalst, M., Thalheimer, L., Raju, E., Hauser, M., Hirschi, M., Gudmundsson, L.,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Beaudoing</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 K.,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Rodell</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 Li, S., Yang, W., Vecchi, G. A.,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Vautard</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Harrington, L. J., &amp;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Seneviratne</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 I. (2022).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High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temperatures</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exacerbated</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by</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climate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change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made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2022 Northern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Hemisphere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soil</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moisture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droughts</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more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likely</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https://www.worldweatherattribution.org/wp-content/uploads/WCE-NH-drought-scientific-report.pdf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tagesschau</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(2024a).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Feuer in Griechenland: Waldbrände bedrohen griechische Hauptstadt Athen</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https://www.tagesschau.de/ausland/europa/feuer-griechenland-128.html</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tagesschau</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(2024b).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Copernicus-Auswertung: Heißester Juni seit Aufzeichnungsbeginn</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https://www.tagesschau.de/wissen/klima/klimaerwaermung-copernicus-100.html</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tagesschau</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(2024c).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Überschwemmungen in Süddeutschland</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Mit aller Kraft gegen die Wassermassen.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https://www.tagesschau.de/inland/hochwasser-bawue-bayern-100.html</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tagesschau</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(2023).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Studie zu Gesundheitsrisiken: Mehr Infektionskrankheiten durch Klimawandel</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https://www.tagesschau.de/wissen/gesundheit/klimawandel-gesundheit-104.html</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Lancet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Respiratory</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Medicine. (2023).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Climate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change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crisis</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goes</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critical</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https://doi.org/10.1016/ S2213-2600(23)00056-5.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van Daalen, K. R., Tonne, C.,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Semenza</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J. C.,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Rocklöv</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J.,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Markandya</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Dasandi</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N.,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Jankin</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Achebak</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 Ballester, J.,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Bechara</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 Beck, T. M., Callaghan, M. W., Carvalho, B. M., Chambers, J.,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Cirah</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Pradas, M., Courtenay, O.,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Dasgupta</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Eckelman</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 J., Farooq, Z., Fransson, P. &amp; Lowe, R. 2024. </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2024 Europe report of the Lancet Countdown on health and climate change: unprecedented warming demands unprecedented action</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https://doi.org/10.1016/ S2468-2667(24)00055-0.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van der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Kooiji</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B. J. G. (2016).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invention</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of</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the</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steam</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engine</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https://scispace.com/pdf/the-invention-of-the-steam-engine-9pvedrw8ch.pdf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Watts, N.,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Adger</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W. N.,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Agnolucci</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P.,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Blackstock</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J.,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Byass</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P., Cai, W.,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Chaytor</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Colbourn</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 Collins, M., Cooper, A., Cox, P. M.,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Depledge</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J., Drummond, P., Ekins, P.,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Galaz</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 Grace, D., Graham, H., Grubb, M., Haines, A., Hamilton, I. &amp; Costello, A. (2015). Health and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climate</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change</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Policy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responses</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to</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protect</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public</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health</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Lancet, 386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(10006), 1861-1914. </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https://doi.org/10.1016/S0140-6736(15)60854-6</a:t>
            </a: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World Health Organization (WHO). (2023). </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Climate change.</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https://www.who.int/news-room/fact-sheets/detail/climate-change-and-health</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World Health Organization (WHO). (2018a). </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Health and climate change.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https://www.who.int/news-room/facts-in-pictures/detail/health-and-climate-change</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World Health Organization (WHO). (2018b). </a:t>
            </a: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Health-care waste.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https://www.who.int/news-room/fact-sheets/detail/health-care-waste</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indent="0">
              <a:lnSpc>
                <a:spcPct val="100000"/>
              </a:lnSpc>
              <a:spcBef>
                <a:spcPts val="0"/>
              </a:spcBef>
              <a:buNone/>
            </a:pPr>
            <a:endParaRPr lang="de-DE" sz="1100"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dirty="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7" name="Rectangle 2"/>
          <p:cNvSpPr>
            <a:spLocks noChangeArrowheads="1"/>
          </p:cNvSpPr>
          <p:nvPr/>
        </p:nvSpPr>
        <p:spPr bwMode="auto">
          <a:xfrm>
            <a:off x="0" y="90100"/>
            <a:ext cx="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Titel 1"/>
          <p:cNvSpPr txBox="1">
            <a:spLocks/>
          </p:cNvSpPr>
          <p:nvPr/>
        </p:nvSpPr>
        <p:spPr>
          <a:xfrm>
            <a:off x="4942114" y="544284"/>
            <a:ext cx="2318657" cy="736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pitchFamily="34" charset="0"/>
                <a:cs typeface="Calibri" panose="020F0502020204030204" pitchFamily="34" charset="0"/>
              </a:rPr>
              <a:t>Literatur</a:t>
            </a:r>
          </a:p>
        </p:txBody>
      </p:sp>
    </p:spTree>
    <p:extLst>
      <p:ext uri="{BB962C8B-B14F-4D97-AF65-F5344CB8AC3E}">
        <p14:creationId xmlns:p14="http://schemas.microsoft.com/office/powerpoint/2010/main" val="378145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587085"/>
            <a:ext cx="10515600" cy="1325563"/>
          </a:xfrm>
        </p:spPr>
        <p:txBody>
          <a:bodyPr/>
          <a:lstStyle/>
          <a:p>
            <a:pPr algn="ctr"/>
            <a:r>
              <a:rPr lang="de-DE" dirty="0">
                <a:solidFill>
                  <a:srgbClr val="007094"/>
                </a:solidFill>
              </a:rPr>
              <a:t>Klimakrise und Gesundheit im Kontext der Pflege und Praxisanleitung</a:t>
            </a:r>
          </a:p>
        </p:txBody>
      </p:sp>
      <p:sp>
        <p:nvSpPr>
          <p:cNvPr id="3" name="Inhaltsplatzhalter 2"/>
          <p:cNvSpPr>
            <a:spLocks noGrp="1"/>
          </p:cNvSpPr>
          <p:nvPr>
            <p:ph idx="1"/>
          </p:nvPr>
        </p:nvSpPr>
        <p:spPr>
          <a:xfrm>
            <a:off x="733508" y="2384646"/>
            <a:ext cx="10515600" cy="3139854"/>
          </a:xfrm>
        </p:spPr>
        <p:txBody>
          <a:bodyPr>
            <a:noAutofit/>
          </a:bodyPr>
          <a:lstStyle/>
          <a:p>
            <a:pPr marL="514350" indent="-514350">
              <a:buFont typeface="+mj-lt"/>
              <a:buAutoNum type="arabicPeriod"/>
            </a:pPr>
            <a:r>
              <a:rPr lang="de-DE" dirty="0">
                <a:solidFill>
                  <a:srgbClr val="007193"/>
                </a:solidFill>
              </a:rPr>
              <a:t>Vorstellung und Impuls</a:t>
            </a:r>
          </a:p>
          <a:p>
            <a:pPr marL="514350" indent="-514350">
              <a:buFont typeface="+mj-lt"/>
              <a:buAutoNum type="arabicPeriod"/>
            </a:pPr>
            <a:r>
              <a:rPr lang="de-DE" dirty="0"/>
              <a:t>Was ist die Klimakrise? </a:t>
            </a:r>
          </a:p>
          <a:p>
            <a:pPr marL="514350" indent="-514350">
              <a:buFont typeface="+mj-lt"/>
              <a:buAutoNum type="arabicPeriod"/>
            </a:pPr>
            <a:r>
              <a:rPr lang="de-DE" dirty="0"/>
              <a:t>Einfluss der Klimakrise auf die Gesundheit</a:t>
            </a:r>
          </a:p>
          <a:p>
            <a:pPr marL="514350" indent="-514350">
              <a:buFont typeface="+mj-lt"/>
              <a:buAutoNum type="arabicPeriod"/>
            </a:pPr>
            <a:r>
              <a:rPr lang="de-DE" dirty="0"/>
              <a:t>Einfluss des Gesundheitswesens auf die Klimakrise</a:t>
            </a:r>
          </a:p>
          <a:p>
            <a:pPr marL="514350" indent="-514350">
              <a:buFont typeface="+mj-lt"/>
              <a:buAutoNum type="arabicPeriod"/>
            </a:pPr>
            <a:r>
              <a:rPr lang="de-DE" dirty="0"/>
              <a:t>Rolle der Pflege</a:t>
            </a:r>
          </a:p>
          <a:p>
            <a:pPr marL="514350" indent="-514350">
              <a:buFont typeface="+mj-lt"/>
              <a:buAutoNum type="arabicPeriod"/>
            </a:pPr>
            <a:r>
              <a:rPr lang="de-DE" dirty="0"/>
              <a:t>Transfer: Erstellung einer </a:t>
            </a:r>
            <a:r>
              <a:rPr lang="de-DE" dirty="0" err="1"/>
              <a:t>Placemat</a:t>
            </a: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a:t>
            </a:fld>
            <a:endParaRPr lang="de-DE"/>
          </a:p>
        </p:txBody>
      </p:sp>
    </p:spTree>
    <p:extLst>
      <p:ext uri="{BB962C8B-B14F-4D97-AF65-F5344CB8AC3E}">
        <p14:creationId xmlns:p14="http://schemas.microsoft.com/office/powerpoint/2010/main" val="908673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3834" y="539870"/>
            <a:ext cx="4567177" cy="736633"/>
          </a:xfrm>
        </p:spPr>
        <p:txBody>
          <a:bodyPr/>
          <a:lstStyle/>
          <a:p>
            <a:pPr algn="ctr"/>
            <a:r>
              <a:rPr lang="de-DE" dirty="0">
                <a:solidFill>
                  <a:srgbClr val="007094"/>
                </a:solidFill>
              </a:rPr>
              <a:t>Medienverzeichnis</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9" name="Textfeld 8"/>
          <p:cNvSpPr txBox="1"/>
          <p:nvPr/>
        </p:nvSpPr>
        <p:spPr>
          <a:xfrm>
            <a:off x="530353" y="1276503"/>
            <a:ext cx="9994392" cy="5175776"/>
          </a:xfrm>
          <a:prstGeom prst="rect">
            <a:avLst/>
          </a:prstGeom>
          <a:noFill/>
        </p:spPr>
        <p:txBody>
          <a:bodyPr wrap="square" rtlCol="0">
            <a:spAutoFit/>
          </a:body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0: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rPr>
              <a:t>„Konzept-Bild zeigt Klimawandel“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von Marco </a:t>
            </a:r>
            <a:r>
              <a:rPr kumimoji="0" lang="de-DE"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Verch</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ist lizenziert unter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CC BY 2.0</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 Leben vor 1700. KI-Generietes Bild. Grafik ist gemeinfrei verfügbar.</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2: Dampflokomotive. </a:t>
            </a:r>
            <a:r>
              <a:rPr kumimoji="0" lang="de-DE" sz="1500" b="0" i="0" u="none" strike="noStrike" kern="1200" cap="none" spc="0" normalizeH="0" baseline="0" noProof="0" dirty="0">
                <a:ln>
                  <a:noFill/>
                </a:ln>
                <a:solidFill>
                  <a:srgbClr val="467886"/>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„Russian Steam </a:t>
            </a:r>
            <a:r>
              <a:rPr kumimoji="0" lang="de-DE" sz="1500" b="0" i="0" u="none" strike="noStrike" kern="1200" cap="none" spc="0" normalizeH="0" baseline="0" noProof="0" dirty="0" err="1">
                <a:ln>
                  <a:noFill/>
                </a:ln>
                <a:solidFill>
                  <a:srgbClr val="467886"/>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Locomotive</a:t>
            </a:r>
            <a:r>
              <a:rPr kumimoji="0" lang="de-DE" sz="1500" b="0" i="0" u="none" strike="noStrike" kern="1200" cap="none" spc="0" normalizeH="0" baseline="0" noProof="0" dirty="0">
                <a:ln>
                  <a:noFill/>
                </a:ln>
                <a:solidFill>
                  <a:srgbClr val="467886"/>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E (</a:t>
            </a:r>
            <a:r>
              <a:rPr kumimoji="0" lang="de-DE" sz="1500" b="0" i="0" u="none" strike="noStrike" kern="1200" cap="none" spc="0" normalizeH="0" baseline="0" noProof="0" dirty="0" err="1">
                <a:ln>
                  <a:noFill/>
                </a:ln>
                <a:solidFill>
                  <a:srgbClr val="467886"/>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Ye</a:t>
            </a:r>
            <a:r>
              <a:rPr kumimoji="0" lang="de-DE" sz="1500" b="0" i="0" u="none" strike="noStrike" kern="1200" cap="none" spc="0" normalizeH="0" baseline="0" noProof="0" dirty="0">
                <a:ln>
                  <a:noFill/>
                </a:ln>
                <a:solidFill>
                  <a:srgbClr val="467886"/>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2-10-0 </a:t>
            </a:r>
            <a:r>
              <a:rPr kumimoji="0" lang="de-DE" sz="1500" b="0" i="0" u="none" strike="noStrike" kern="1200" cap="none" spc="0" normalizeH="0" baseline="0" noProof="0" dirty="0" err="1">
                <a:ln>
                  <a:noFill/>
                </a:ln>
                <a:solidFill>
                  <a:srgbClr val="467886"/>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class</a:t>
            </a:r>
            <a:r>
              <a:rPr kumimoji="0" lang="de-DE" sz="1500" b="0" i="0" u="none" strike="noStrike" kern="1200" cap="none" spc="0" normalizeH="0" baseline="0" noProof="0" dirty="0">
                <a:ln>
                  <a:noFill/>
                </a:ln>
                <a:solidFill>
                  <a:srgbClr val="467886"/>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kumimoji="0" lang="az-Cyrl-AZ" sz="1500" b="0" i="0" u="none" strike="noStrike" kern="1200" cap="none" spc="0" normalizeH="0" baseline="0" noProof="0" dirty="0">
                <a:ln>
                  <a:noFill/>
                </a:ln>
                <a:solidFill>
                  <a:srgbClr val="467886"/>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Еа-534. Русский паровоз Е-класса Еа-534.</a:t>
            </a:r>
            <a:r>
              <a:rPr kumimoji="0" lang="de-DE" sz="1500" b="0" i="0" u="none" strike="noStrike" kern="1200" cap="none" spc="0" normalizeH="0" baseline="0" noProof="0" dirty="0">
                <a:ln>
                  <a:noFill/>
                </a:ln>
                <a:solidFill>
                  <a:srgbClr val="467886"/>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
            </a:r>
            <a:r>
              <a:rPr kumimoji="0" lang="az-Cyrl-AZ"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von </a:t>
            </a:r>
            <a:r>
              <a:rPr kumimoji="0" lang="de-DE"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5"/>
              </a:rPr>
              <a:t>Peer.Gynt</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rPr>
              <a:t>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ist lizenziert unter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6"/>
              </a:rPr>
              <a:t>CC BY-SA 2.0</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3: Industrialisierung.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t>
            </a:r>
            <a:r>
              <a:rPr kumimoji="0" lang="de-DE"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ElizabethSteam</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GK tramrunner229</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ist lizenziert unter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CC BY-SA 3.0</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4: natürlicher Treibhauseffekt.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Der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natürliche</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Treibhauseffekt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Lars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Ebbersmeyer</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ist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lizenziert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unter</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CC BY-SA 4.0</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5: Anthropogener Treibhauseffekt. „</a:t>
            </a:r>
            <a:r>
              <a:rPr kumimoji="0" lang="de-DE"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Verstärkung des Treibhauseffekts</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a:t>
            </a:r>
            <a:r>
              <a:rPr kumimoji="0" lang="de-DE"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Lars </a:t>
            </a:r>
            <a:r>
              <a:rPr kumimoji="0" lang="de-DE" sz="1500" b="0" i="0" u="sng"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Ebbersmeyer</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ist lizenziert unter </a:t>
            </a:r>
            <a:r>
              <a:rPr kumimoji="0" lang="de-DE"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CC BY-SA 4.0</a:t>
            </a:r>
            <a:endPar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6: Klimastreifen.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4"/>
              </a:rPr>
              <a:t>„</a:t>
            </a:r>
            <a:r>
              <a:rPr kumimoji="0" lang="de-DE"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14"/>
              </a:rPr>
              <a:t>Warming</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4"/>
              </a:rPr>
              <a:t> Stripes“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von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5"/>
              </a:rPr>
              <a:t>Ed Hawkings</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ist lizenziert unter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6"/>
              </a:rPr>
              <a:t>CC BY 4.0</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7: Temperaturveränderung.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Change in Average Temperature With Fahrenheit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NASA’s Scientific Visualization Studio, Key and Title by uploader (Eric Fisk)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ist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lizenziert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unter</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CC BY-SA 4.0</a:t>
            </a:r>
            <a:endPar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8: Wetterkarte.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8"/>
              </a:rPr>
              <a:t>„STUDIO-Deutschland-2026-02-24“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von </a:t>
            </a:r>
            <a:r>
              <a:rPr kumimoji="0" lang="de-DE"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19"/>
              </a:rPr>
              <a:t>Meteoleitstelle</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9"/>
              </a:rPr>
              <a:t> Hessen</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ist lizenziert unter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0"/>
              </a:rPr>
              <a:t>CC0 1.0</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9: Klimadiagramm.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Dubai climate chart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AreJay</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ist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lizenziert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unter</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CC BY 3.0</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10: Tigermücke.</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 Asian tiger mosquito</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by </a:t>
            </a:r>
            <a:r>
              <a:rPr kumimoji="0" lang="en-US" sz="13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spongebabyalwaysfull</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3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ist</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3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lizenziert</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3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unter</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6">
                  <a:extLst>
                    <a:ext uri="{A12FA001-AC4F-418D-AE19-62706E023703}">
                      <ahyp:hlinkClr xmlns:ahyp="http://schemas.microsoft.com/office/drawing/2018/hyperlinkcolor" val="tx"/>
                    </a:ext>
                  </a:extLst>
                </a:hlinkClick>
              </a:rPr>
              <a:t>CC0 1.0</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5968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3834" y="539870"/>
            <a:ext cx="4567177" cy="736633"/>
          </a:xfrm>
        </p:spPr>
        <p:txBody>
          <a:bodyPr/>
          <a:lstStyle/>
          <a:p>
            <a:pPr algn="ctr"/>
            <a:r>
              <a:rPr lang="de-DE" dirty="0">
                <a:solidFill>
                  <a:srgbClr val="007094"/>
                </a:solidFill>
              </a:rPr>
              <a:t>Medienverzeichnis</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9" name="Textfeld 8"/>
          <p:cNvSpPr txBox="1"/>
          <p:nvPr/>
        </p:nvSpPr>
        <p:spPr>
          <a:xfrm>
            <a:off x="530353" y="1276503"/>
            <a:ext cx="9994392" cy="5298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11: Inhalationsgerät.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Asthma Inhaler (5950870440).jpg</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NIAID</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ist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lizenziert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unter</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CC BY 2.0</a:t>
            </a:r>
            <a:endPar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12: Dürre. </a:t>
            </a:r>
            <a:r>
              <a:rPr kumimoji="0" lang="de-DE" sz="1500" b="0" i="0" u="sng"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Pinang</a:t>
            </a:r>
            <a:r>
              <a:rPr kumimoji="0" lang="de-DE"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a:t>
            </a:r>
            <a:r>
              <a:rPr kumimoji="0" lang="de-DE" sz="1500" b="0" i="0" u="sng"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Tunggal</a:t>
            </a:r>
            <a:r>
              <a:rPr kumimoji="0" lang="de-DE"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a:t>
            </a:r>
            <a:r>
              <a:rPr kumimoji="0" lang="de-DE" sz="1500" b="0" i="0" u="sng"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Drought</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a:t>
            </a:r>
            <a:r>
              <a:rPr kumimoji="0" lang="de-DE" sz="1500" b="0" i="0" u="sng"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Marufish</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ist lizenziert unter </a:t>
            </a:r>
            <a:r>
              <a:rPr kumimoji="0" lang="de-DE"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CC BY-SA 2.0</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13: Hitze.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Heat Wave</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by </a:t>
            </a:r>
            <a:r>
              <a:rPr kumimoji="0" lang="en-US" sz="1500" b="0" i="0" u="sng"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mastermaq</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ist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lizenziert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unter</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CC BY-SA 2.0</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14: Smog.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Cairo Air Pollution with less smog - Pyramids1</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by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ninahale</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ist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lizenziert</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unter</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CC BY 2.0</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15: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Graustufenfoto Des Mannes, Der Gesicht Mit Seinen Händen Bedeckt</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Daniel Reche</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ist gemeinfrei verfügbar.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16: Pflegekraft. Die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Grafik</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Anna </a:t>
            </a:r>
            <a:r>
              <a:rPr kumimoji="0" lang="de-DE" sz="15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Shvets</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ist gemeinfrei verfügbar.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17: Dimensionen der Nachhaltigkeit. Eigene Darstellung.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18: ICN.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https://www.icn.ch/news/new-visual-identity-icn</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Dieses Logo ist von der Lizenz ausgenommen (siehe Lizenzhinweis)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19: ICN-Ethikkodex.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https://www.wege-zur-pflege.de/fileadmin/daten/Pflege_Charta/Schulungsmaterial/Modul_5/Weiterfu%CC%88hrende_Materialien/M5-ICN-Ethikkodex-DBfK.pdf</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Dieses Logo ist von der Lizenz ausgenommen (siehe Lizenzhinweis)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Abbildung 20: SDGs.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17 ICONS: COLOUR VERSION</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von </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Vereinte Nationen</a:t>
            </a:r>
            <a:r>
              <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Mitgelieferter Styleguide muss bei Nutzung beachtet werden.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content of this publication has not been approved by the United Nations and does not reflect the views of the United Nations or its officials or Member States.</a:t>
            </a:r>
            <a:endPar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Die genutzten Piktogramme sind lizenziert unter CC0 1.0 und von </a:t>
            </a:r>
            <a:r>
              <a:rPr kumimoji="0" lang="de-DE" sz="15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CocoMaterial</a:t>
            </a:r>
            <a:r>
              <a:rPr kumimoji="0" lang="de-DE" sz="15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(cocomaterial.com) entnommen.</a:t>
            </a:r>
            <a:endParaRPr kumimoji="0" lang="de-DE"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9260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28696"/>
            <a:ext cx="10515600" cy="736633"/>
          </a:xfrm>
        </p:spPr>
        <p:txBody>
          <a:bodyPr/>
          <a:lstStyle/>
          <a:p>
            <a:pPr algn="ctr"/>
            <a:r>
              <a:rPr lang="de-DE" dirty="0">
                <a:solidFill>
                  <a:srgbClr val="017193"/>
                </a:solidFill>
              </a:rPr>
              <a:t>Lizenzierung</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52</a:t>
            </a:fld>
            <a:endParaRPr lang="de-DE"/>
          </a:p>
        </p:txBody>
      </p:sp>
      <p:pic>
        <p:nvPicPr>
          <p:cNvPr id="6" name="Inhaltsplatzhalter 5">
            <a:extLst>
              <a:ext uri="{FF2B5EF4-FFF2-40B4-BE49-F238E27FC236}">
                <a16:creationId xmlns:a16="http://schemas.microsoft.com/office/drawing/2014/main" id="{1B664EDE-BCF0-43F8-B71C-C43338206873}"/>
              </a:ext>
            </a:extLst>
          </p:cNvPr>
          <p:cNvPicPr>
            <a:picLocks noGrp="1" noChangeAspect="1"/>
          </p:cNvPicPr>
          <p:nvPr>
            <p:ph idx="1"/>
          </p:nvPr>
        </p:nvPicPr>
        <p:blipFill>
          <a:blip r:embed="rId2"/>
          <a:stretch>
            <a:fillRect/>
          </a:stretch>
        </p:blipFill>
        <p:spPr>
          <a:xfrm>
            <a:off x="939627" y="2021814"/>
            <a:ext cx="1315311" cy="459119"/>
          </a:xfrm>
          <a:prstGeom prst="rect">
            <a:avLst/>
          </a:prstGeom>
        </p:spPr>
      </p:pic>
      <p:sp>
        <p:nvSpPr>
          <p:cNvPr id="8" name="Textfeld 7">
            <a:extLst>
              <a:ext uri="{FF2B5EF4-FFF2-40B4-BE49-F238E27FC236}">
                <a16:creationId xmlns:a16="http://schemas.microsoft.com/office/drawing/2014/main" id="{C74EB891-4434-46E2-9411-FBB3C1185455}"/>
              </a:ext>
            </a:extLst>
          </p:cNvPr>
          <p:cNvSpPr txBox="1"/>
          <p:nvPr/>
        </p:nvSpPr>
        <p:spPr>
          <a:xfrm>
            <a:off x="2348346" y="1929514"/>
            <a:ext cx="9005454" cy="1200329"/>
          </a:xfrm>
          <a:prstGeom prst="rect">
            <a:avLst/>
          </a:prstGeom>
          <a:noFill/>
        </p:spPr>
        <p:txBody>
          <a:bodyPr wrap="square">
            <a:spAutoFit/>
          </a:bodyPr>
          <a:lstStyle/>
          <a:p>
            <a:r>
              <a:rPr lang="de-DE" dirty="0">
                <a:latin typeface="Calibri" panose="020F0502020204030204" pitchFamily="34" charset="0"/>
                <a:ea typeface="Calibri" panose="020F0502020204030204" pitchFamily="34" charset="0"/>
                <a:cs typeface="Calibri" panose="020F0502020204030204" pitchFamily="34" charset="0"/>
              </a:rPr>
              <a:t>„Klimakrise und Gesundheit in Pflege und Praxisanleitung“ </a:t>
            </a:r>
            <a:r>
              <a:rPr lang="de-DE" sz="1800" dirty="0">
                <a:effectLst/>
                <a:latin typeface="Calibri" panose="020F0502020204030204" pitchFamily="34" charset="0"/>
                <a:ea typeface="Calibri" panose="020F0502020204030204" pitchFamily="34" charset="0"/>
                <a:cs typeface="Calibri" panose="020F0502020204030204" pitchFamily="34" charset="0"/>
              </a:rPr>
              <a:t>vom Projektteam Naht ist - mit Ausnahme aller Wort- und Bildmarken und aller anders gekennzeichneten Elemente - lizenziert unter CC BY-SA 4.0 (2026). Als Ansprechperson zu dem Material steht Ihnen Prof. Dr. Petra Wihofszky zur Verfügung.</a:t>
            </a:r>
          </a:p>
        </p:txBody>
      </p:sp>
    </p:spTree>
    <p:extLst>
      <p:ext uri="{BB962C8B-B14F-4D97-AF65-F5344CB8AC3E}">
        <p14:creationId xmlns:p14="http://schemas.microsoft.com/office/powerpoint/2010/main" val="427341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95795" y="486889"/>
            <a:ext cx="5623560" cy="865864"/>
          </a:xfrm>
        </p:spPr>
        <p:txBody>
          <a:bodyPr/>
          <a:lstStyle/>
          <a:p>
            <a:pPr algn="ctr"/>
            <a:r>
              <a:rPr lang="de-DE" dirty="0">
                <a:solidFill>
                  <a:srgbClr val="007094"/>
                </a:solidFill>
              </a:rPr>
              <a:t>Vorstellung und Impuls</a:t>
            </a:r>
          </a:p>
        </p:txBody>
      </p:sp>
      <p:sp>
        <p:nvSpPr>
          <p:cNvPr id="3" name="Inhaltsplatzhalter 2"/>
          <p:cNvSpPr>
            <a:spLocks noGrp="1"/>
          </p:cNvSpPr>
          <p:nvPr>
            <p:ph idx="1"/>
          </p:nvPr>
        </p:nvSpPr>
        <p:spPr>
          <a:xfrm>
            <a:off x="1036320" y="2914680"/>
            <a:ext cx="10515600" cy="3181787"/>
          </a:xfrm>
        </p:spPr>
        <p:txBody>
          <a:bodyPr>
            <a:normAutofit/>
          </a:bodyPr>
          <a:lstStyle/>
          <a:p>
            <a:pPr marL="0" indent="0">
              <a:buNone/>
            </a:pPr>
            <a:endParaRPr lang="de-DE" u="sng" dirty="0"/>
          </a:p>
          <a:p>
            <a:pPr marL="0" indent="0">
              <a:buNone/>
            </a:pPr>
            <a:endParaRPr lang="de-DE" u="sng" dirty="0"/>
          </a:p>
          <a:p>
            <a:pPr marL="0" indent="0">
              <a:buNone/>
            </a:pPr>
            <a:endParaRPr lang="de-DE" dirty="0"/>
          </a:p>
          <a:p>
            <a:pPr marL="0" indent="0">
              <a:buNone/>
            </a:pPr>
            <a:endParaRPr lang="de-DE" b="1" dirty="0"/>
          </a:p>
          <a:p>
            <a:pPr marL="0" indent="0">
              <a:buNone/>
            </a:pPr>
            <a:endParaRPr lang="de-DE" b="1" dirty="0"/>
          </a:p>
          <a:p>
            <a:pPr marL="0" indent="0">
              <a:buNone/>
            </a:pPr>
            <a:r>
              <a:rPr lang="de-DE" u="sng" dirty="0"/>
              <a:t>https://answergarden.ch/</a:t>
            </a: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6</a:t>
            </a:fld>
            <a:endParaRPr lang="de-DE"/>
          </a:p>
        </p:txBody>
      </p:sp>
      <p:pic>
        <p:nvPicPr>
          <p:cNvPr id="9" name="Grafik 8" descr="C:\Users\user\AppData\Local\Microsoft\Windows\INetCache\Content.Word\Einstieg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170" y="2914680"/>
            <a:ext cx="1364615" cy="2108200"/>
          </a:xfrm>
          <a:prstGeom prst="rect">
            <a:avLst/>
          </a:prstGeom>
          <a:noFill/>
          <a:ln>
            <a:noFill/>
          </a:ln>
        </p:spPr>
      </p:pic>
      <p:pic>
        <p:nvPicPr>
          <p:cNvPr id="1026" name="Picture 2" descr="Vorstellungsphas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577688" y="404086"/>
            <a:ext cx="884780" cy="10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lkenförmige Legende 9"/>
          <p:cNvSpPr/>
          <p:nvPr/>
        </p:nvSpPr>
        <p:spPr>
          <a:xfrm>
            <a:off x="4503983" y="2114697"/>
            <a:ext cx="5361185" cy="3372592"/>
          </a:xfrm>
          <a:prstGeom prst="cloudCallout">
            <a:avLst>
              <a:gd name="adj1" fmla="val 58909"/>
              <a:gd name="adj2" fmla="val -667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de-DE" sz="3000" b="1">
                <a:solidFill>
                  <a:prstClr val="black"/>
                </a:solidFill>
                <a:latin typeface="Calibri" panose="020F0502020204030204" pitchFamily="34" charset="0"/>
                <a:cs typeface="Calibri" panose="020F0502020204030204" pitchFamily="34" charset="0"/>
              </a:rPr>
              <a:t>„Was verbinden Sie mit der Klimakrise?“</a:t>
            </a:r>
            <a:endParaRPr lang="de-DE" sz="30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563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Ellipse 5"/>
          <p:cNvSpPr/>
          <p:nvPr/>
        </p:nvSpPr>
        <p:spPr>
          <a:xfrm>
            <a:off x="4077903" y="2153653"/>
            <a:ext cx="4066673" cy="2550695"/>
          </a:xfrm>
          <a:prstGeom prst="ellipse">
            <a:avLst/>
          </a:prstGeom>
          <a:solidFill>
            <a:srgbClr val="0070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Ihre Erfahrungen</a:t>
            </a:r>
          </a:p>
        </p:txBody>
      </p:sp>
      <p:pic>
        <p:nvPicPr>
          <p:cNvPr id="7" name="Grafik 6"/>
          <p:cNvPicPr>
            <a:picLocks noChangeAspect="1"/>
          </p:cNvPicPr>
          <p:nvPr/>
        </p:nvPicPr>
        <p:blipFill>
          <a:blip r:embed="rId3"/>
          <a:stretch>
            <a:fillRect/>
          </a:stretch>
        </p:blipFill>
        <p:spPr>
          <a:xfrm rot="20400000">
            <a:off x="240676" y="1140124"/>
            <a:ext cx="4972744" cy="1086002"/>
          </a:xfrm>
          <a:prstGeom prst="rect">
            <a:avLst/>
          </a:prstGeom>
        </p:spPr>
      </p:pic>
      <p:pic>
        <p:nvPicPr>
          <p:cNvPr id="8" name="Grafik 7"/>
          <p:cNvPicPr>
            <a:picLocks noChangeAspect="1"/>
          </p:cNvPicPr>
          <p:nvPr/>
        </p:nvPicPr>
        <p:blipFill>
          <a:blip r:embed="rId4"/>
          <a:stretch>
            <a:fillRect/>
          </a:stretch>
        </p:blipFill>
        <p:spPr>
          <a:xfrm rot="1200000">
            <a:off x="358111" y="4895115"/>
            <a:ext cx="5763429" cy="866896"/>
          </a:xfrm>
          <a:prstGeom prst="rect">
            <a:avLst/>
          </a:prstGeom>
        </p:spPr>
      </p:pic>
      <p:pic>
        <p:nvPicPr>
          <p:cNvPr id="9" name="Grafik 8"/>
          <p:cNvPicPr>
            <a:picLocks noChangeAspect="1"/>
          </p:cNvPicPr>
          <p:nvPr/>
        </p:nvPicPr>
        <p:blipFill>
          <a:blip r:embed="rId5"/>
          <a:stretch>
            <a:fillRect/>
          </a:stretch>
        </p:blipFill>
        <p:spPr>
          <a:xfrm rot="1200000">
            <a:off x="6040960" y="1344236"/>
            <a:ext cx="5963482" cy="819264"/>
          </a:xfrm>
          <a:prstGeom prst="rect">
            <a:avLst/>
          </a:prstGeom>
        </p:spPr>
      </p:pic>
      <p:pic>
        <p:nvPicPr>
          <p:cNvPr id="10" name="Grafik 9"/>
          <p:cNvPicPr>
            <a:picLocks noChangeAspect="1"/>
          </p:cNvPicPr>
          <p:nvPr/>
        </p:nvPicPr>
        <p:blipFill>
          <a:blip r:embed="rId6"/>
          <a:stretch>
            <a:fillRect/>
          </a:stretch>
        </p:blipFill>
        <p:spPr>
          <a:xfrm rot="20400000">
            <a:off x="7079816" y="4537224"/>
            <a:ext cx="4991797" cy="1114581"/>
          </a:xfrm>
          <a:prstGeom prst="rect">
            <a:avLst/>
          </a:prstGeom>
        </p:spPr>
      </p:pic>
      <p:sp>
        <p:nvSpPr>
          <p:cNvPr id="2" name="Textfeld 1"/>
          <p:cNvSpPr txBox="1"/>
          <p:nvPr/>
        </p:nvSpPr>
        <p:spPr>
          <a:xfrm rot="20395860">
            <a:off x="503711" y="2518932"/>
            <a:ext cx="28033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(Tagesschau, 2024, 12. August) </a:t>
            </a:r>
          </a:p>
        </p:txBody>
      </p:sp>
      <p:sp>
        <p:nvSpPr>
          <p:cNvPr id="11" name="Textfeld 10"/>
          <p:cNvSpPr txBox="1"/>
          <p:nvPr/>
        </p:nvSpPr>
        <p:spPr>
          <a:xfrm rot="1275547">
            <a:off x="5959950" y="1464520"/>
            <a:ext cx="28033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(Tagesschau 2024, 08. Juli) </a:t>
            </a:r>
          </a:p>
        </p:txBody>
      </p:sp>
      <p:sp>
        <p:nvSpPr>
          <p:cNvPr id="12" name="Textfeld 11"/>
          <p:cNvSpPr txBox="1"/>
          <p:nvPr/>
        </p:nvSpPr>
        <p:spPr>
          <a:xfrm rot="1218466">
            <a:off x="256228" y="5036389"/>
            <a:ext cx="28033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(Tagesschau, 2024, 03. Juni) </a:t>
            </a:r>
          </a:p>
        </p:txBody>
      </p:sp>
      <p:sp>
        <p:nvSpPr>
          <p:cNvPr id="13" name="Textfeld 12"/>
          <p:cNvSpPr txBox="1"/>
          <p:nvPr/>
        </p:nvSpPr>
        <p:spPr>
          <a:xfrm rot="20369622">
            <a:off x="7333523" y="5910278"/>
            <a:ext cx="28033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(Braun, 2023, 01. Juni)</a:t>
            </a:r>
          </a:p>
        </p:txBody>
      </p:sp>
    </p:spTree>
    <p:extLst>
      <p:ext uri="{BB962C8B-B14F-4D97-AF65-F5344CB8AC3E}">
        <p14:creationId xmlns:p14="http://schemas.microsoft.com/office/powerpoint/2010/main" val="29406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587085"/>
            <a:ext cx="10515600" cy="1325563"/>
          </a:xfrm>
        </p:spPr>
        <p:txBody>
          <a:bodyPr/>
          <a:lstStyle/>
          <a:p>
            <a:pPr algn="ctr"/>
            <a:r>
              <a:rPr lang="de-DE" dirty="0">
                <a:solidFill>
                  <a:srgbClr val="007094"/>
                </a:solidFill>
              </a:rPr>
              <a:t>Klimakrise und Gesundheit im Kontext der Pflege und Praxisanleitung</a:t>
            </a:r>
          </a:p>
        </p:txBody>
      </p:sp>
      <p:sp>
        <p:nvSpPr>
          <p:cNvPr id="3" name="Inhaltsplatzhalter 2"/>
          <p:cNvSpPr>
            <a:spLocks noGrp="1"/>
          </p:cNvSpPr>
          <p:nvPr>
            <p:ph idx="1"/>
          </p:nvPr>
        </p:nvSpPr>
        <p:spPr>
          <a:xfrm>
            <a:off x="733508" y="2384646"/>
            <a:ext cx="10515600" cy="3139854"/>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solidFill>
                  <a:srgbClr val="007193"/>
                </a:solidFill>
              </a:rPr>
              <a:t>Was ist die Klimakrise? </a:t>
            </a:r>
          </a:p>
          <a:p>
            <a:pPr marL="514350" indent="-514350">
              <a:buFont typeface="+mj-lt"/>
              <a:buAutoNum type="arabicPeriod"/>
            </a:pPr>
            <a:r>
              <a:rPr lang="de-DE" dirty="0"/>
              <a:t>Einfluss der Klimakrise auf die Gesundheit</a:t>
            </a:r>
          </a:p>
          <a:p>
            <a:pPr marL="514350" indent="-514350">
              <a:buFont typeface="+mj-lt"/>
              <a:buAutoNum type="arabicPeriod"/>
            </a:pPr>
            <a:r>
              <a:rPr lang="de-DE" dirty="0"/>
              <a:t>Einfluss des Gesundheitswesens auf die Klimakrise</a:t>
            </a:r>
          </a:p>
          <a:p>
            <a:pPr marL="514350" indent="-514350">
              <a:buFont typeface="+mj-lt"/>
              <a:buAutoNum type="arabicPeriod"/>
            </a:pPr>
            <a:r>
              <a:rPr lang="de-DE" dirty="0"/>
              <a:t>Rolle der Pflege</a:t>
            </a:r>
          </a:p>
          <a:p>
            <a:pPr marL="514350" indent="-514350">
              <a:buFont typeface="+mj-lt"/>
              <a:buAutoNum type="arabicPeriod"/>
            </a:pPr>
            <a:r>
              <a:rPr lang="de-DE" dirty="0"/>
              <a:t>Transfer: Erstellung einer </a:t>
            </a:r>
            <a:r>
              <a:rPr lang="de-DE" dirty="0" err="1"/>
              <a:t>Placemat</a:t>
            </a: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8</a:t>
            </a:fld>
            <a:endParaRPr lang="de-DE"/>
          </a:p>
        </p:txBody>
      </p:sp>
    </p:spTree>
    <p:extLst>
      <p:ext uri="{BB962C8B-B14F-4D97-AF65-F5344CB8AC3E}">
        <p14:creationId xmlns:p14="http://schemas.microsoft.com/office/powerpoint/2010/main" val="367613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4600" y="457783"/>
            <a:ext cx="7188199" cy="913817"/>
          </a:xfrm>
        </p:spPr>
        <p:txBody>
          <a:bodyPr>
            <a:noAutofit/>
          </a:bodyPr>
          <a:lstStyle/>
          <a:p>
            <a:pPr algn="ctr"/>
            <a:r>
              <a:rPr lang="de-DE" dirty="0">
                <a:solidFill>
                  <a:srgbClr val="007094"/>
                </a:solidFill>
              </a:rPr>
              <a:t>Input</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9</a:t>
            </a:fld>
            <a:endParaRPr lang="de-DE"/>
          </a:p>
        </p:txBody>
      </p:sp>
      <p:pic>
        <p:nvPicPr>
          <p:cNvPr id="5123" name="Picture 3" descr="Input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2064154"/>
            <a:ext cx="5080000" cy="40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92431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ht_Vorlage.potx" id="{E7AF3127-E0E6-423D-808A-A13C0B09BA00}" vid="{FE89416D-CD33-47EF-88E0-8531A9780CE8}"/>
    </a:ext>
  </a:extLst>
</a:theme>
</file>

<file path=ppt/theme/theme2.xml><?xml version="1.0" encoding="utf-8"?>
<a:theme xmlns:a="http://schemas.openxmlformats.org/drawingml/2006/main" name="2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ht_Vorlage.potx" id="{E7AF3127-E0E6-423D-808A-A13C0B09BA00}" vid="{FE89416D-CD33-47EF-88E0-8531A9780CE8}"/>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Modul 1</Template>
  <TotalTime>0</TotalTime>
  <Words>9299</Words>
  <Application>Microsoft Office PowerPoint</Application>
  <PresentationFormat>Breitbild</PresentationFormat>
  <Paragraphs>864</Paragraphs>
  <Slides>52</Slides>
  <Notes>48</Notes>
  <HiddenSlides>5</HiddenSlides>
  <MMClips>1</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52</vt:i4>
      </vt:variant>
    </vt:vector>
  </HeadingPairs>
  <TitlesOfParts>
    <vt:vector size="61" baseType="lpstr">
      <vt:lpstr>Aptos</vt:lpstr>
      <vt:lpstr>Aptos Display</vt:lpstr>
      <vt:lpstr>Arial</vt:lpstr>
      <vt:lpstr>BundesSans Web</vt:lpstr>
      <vt:lpstr>Calibri</vt:lpstr>
      <vt:lpstr>Symbol</vt:lpstr>
      <vt:lpstr>Wingdings</vt:lpstr>
      <vt:lpstr>Office</vt:lpstr>
      <vt:lpstr>2_Office</vt:lpstr>
      <vt:lpstr>PowerPoint-Präsentation</vt:lpstr>
      <vt:lpstr>PowerPoint-Präsentation</vt:lpstr>
      <vt:lpstr>PowerPoint-Präsentation</vt:lpstr>
      <vt:lpstr>Lernziele</vt:lpstr>
      <vt:lpstr>Klimakrise und Gesundheit im Kontext der Pflege und Praxisanleitung</vt:lpstr>
      <vt:lpstr>Vorstellung und Impuls</vt:lpstr>
      <vt:lpstr>PowerPoint-Präsentation</vt:lpstr>
      <vt:lpstr>Klimakrise und Gesundheit im Kontext der Pflege und Praxisanleitung</vt:lpstr>
      <vt:lpstr>Input</vt:lpstr>
      <vt:lpstr>PowerPoint-Präsentation</vt:lpstr>
      <vt:lpstr>Treibhauseffekt</vt:lpstr>
      <vt:lpstr>Treibhauseffekt</vt:lpstr>
      <vt:lpstr>PowerPoint-Präsentation</vt:lpstr>
      <vt:lpstr>PowerPoint-Präsentation</vt:lpstr>
      <vt:lpstr>Klimaveränderungen in Europa</vt:lpstr>
      <vt:lpstr>Wetter und Klima</vt:lpstr>
      <vt:lpstr>Wetter und Klima</vt:lpstr>
      <vt:lpstr>Klimakrise und Gesundheit im Kontext der Pflege und Praxisanleitung</vt:lpstr>
      <vt:lpstr>Szenario</vt:lpstr>
      <vt:lpstr>Welche gesundheitlichen Belastungen haben Sie erkannt? </vt:lpstr>
      <vt:lpstr>Einfluss der Klimakrise auf die Gesundheit</vt:lpstr>
      <vt:lpstr>Einfluss der Klimakrise auf die Gesundheit</vt:lpstr>
      <vt:lpstr>PowerPoint-Präsentation</vt:lpstr>
      <vt:lpstr>Bewegte Pause</vt:lpstr>
      <vt:lpstr>Klimakrise und Gesundheit im Kontext der Pflege und Praxisanleitung</vt:lpstr>
      <vt:lpstr>Einfluss des Gesundheitswesens auf die Klimakrise</vt:lpstr>
      <vt:lpstr>PowerPoint-Präsentation</vt:lpstr>
      <vt:lpstr>PowerPoint-Präsentation</vt:lpstr>
      <vt:lpstr>Klimakrise und Gesundheit im Kontext der Pflege und Praxisanleitung</vt:lpstr>
      <vt:lpstr>PowerPoint-Präsentation</vt:lpstr>
      <vt:lpstr>Rolle der Pflege</vt:lpstr>
      <vt:lpstr>PowerPoint-Präsentation</vt:lpstr>
      <vt:lpstr>PowerPoint-Präsentation</vt:lpstr>
      <vt:lpstr>International Council of Nurses</vt:lpstr>
      <vt:lpstr>PowerPoint-Präsentation</vt:lpstr>
      <vt:lpstr>Sustainable Development Goals (SDG)</vt:lpstr>
      <vt:lpstr>Wo entstehen Co-Benefits für die Gesundheit, wenn man etwas für die Nachhaltigkeit tut?</vt:lpstr>
      <vt:lpstr>Pause</vt:lpstr>
      <vt:lpstr>Klimakrise und Gesundheit im Kontext der Pflege und Praxisanleitung</vt:lpstr>
      <vt:lpstr>PowerPoint-Präsentation</vt:lpstr>
      <vt:lpstr>PowerPoint-Präsentation</vt:lpstr>
      <vt:lpstr>PowerPoint-Präsentation</vt:lpstr>
      <vt:lpstr>PowerPoint-Präsentation</vt:lpstr>
      <vt:lpstr>PowerPoint-Präsentation</vt:lpstr>
      <vt:lpstr>PowerPoint-Präsentation</vt:lpstr>
      <vt:lpstr>Erweiterter Transfer </vt:lpstr>
      <vt:lpstr>PowerPoint-Präsentation</vt:lpstr>
      <vt:lpstr>PowerPoint-Präsentation</vt:lpstr>
      <vt:lpstr>PowerPoint-Präsentation</vt:lpstr>
      <vt:lpstr>Medienverzeichnis</vt:lpstr>
      <vt:lpstr>Medienverzeichnis</vt:lpstr>
      <vt:lpstr>Lizenzierung</vt:lpstr>
    </vt:vector>
  </TitlesOfParts>
  <Company>Hochschule Esslingen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 Knoblauch</dc:creator>
  <cp:lastModifiedBy>Lena Schekelmann</cp:lastModifiedBy>
  <cp:revision>389</cp:revision>
  <dcterms:created xsi:type="dcterms:W3CDTF">2024-08-12T09:03:39Z</dcterms:created>
  <dcterms:modified xsi:type="dcterms:W3CDTF">2026-03-17T14:40:32Z</dcterms:modified>
</cp:coreProperties>
</file>