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9" r:id="rId2"/>
    <p:sldMasterId id="2147483692" r:id="rId3"/>
  </p:sldMasterIdLst>
  <p:notesMasterIdLst>
    <p:notesMasterId r:id="rId60"/>
  </p:notesMasterIdLst>
  <p:sldIdLst>
    <p:sldId id="278" r:id="rId4"/>
    <p:sldId id="408" r:id="rId5"/>
    <p:sldId id="412" r:id="rId6"/>
    <p:sldId id="393" r:id="rId7"/>
    <p:sldId id="395" r:id="rId8"/>
    <p:sldId id="394" r:id="rId9"/>
    <p:sldId id="320" r:id="rId10"/>
    <p:sldId id="368" r:id="rId11"/>
    <p:sldId id="373" r:id="rId12"/>
    <p:sldId id="413" r:id="rId13"/>
    <p:sldId id="399" r:id="rId14"/>
    <p:sldId id="285" r:id="rId15"/>
    <p:sldId id="415" r:id="rId16"/>
    <p:sldId id="319" r:id="rId17"/>
    <p:sldId id="307" r:id="rId18"/>
    <p:sldId id="315" r:id="rId19"/>
    <p:sldId id="409" r:id="rId20"/>
    <p:sldId id="416" r:id="rId21"/>
    <p:sldId id="417" r:id="rId22"/>
    <p:sldId id="418" r:id="rId23"/>
    <p:sldId id="419" r:id="rId24"/>
    <p:sldId id="420" r:id="rId25"/>
    <p:sldId id="421" r:id="rId26"/>
    <p:sldId id="422" r:id="rId27"/>
    <p:sldId id="423" r:id="rId28"/>
    <p:sldId id="424" r:id="rId29"/>
    <p:sldId id="425" r:id="rId30"/>
    <p:sldId id="426" r:id="rId31"/>
    <p:sldId id="427" r:id="rId32"/>
    <p:sldId id="428" r:id="rId33"/>
    <p:sldId id="429" r:id="rId34"/>
    <p:sldId id="430" r:id="rId35"/>
    <p:sldId id="431" r:id="rId36"/>
    <p:sldId id="432" r:id="rId37"/>
    <p:sldId id="433" r:id="rId38"/>
    <p:sldId id="434" r:id="rId39"/>
    <p:sldId id="414" r:id="rId40"/>
    <p:sldId id="435" r:id="rId41"/>
    <p:sldId id="436" r:id="rId42"/>
    <p:sldId id="437" r:id="rId43"/>
    <p:sldId id="438" r:id="rId44"/>
    <p:sldId id="439" r:id="rId45"/>
    <p:sldId id="440" r:id="rId46"/>
    <p:sldId id="441" r:id="rId47"/>
    <p:sldId id="442" r:id="rId48"/>
    <p:sldId id="443" r:id="rId49"/>
    <p:sldId id="358" r:id="rId50"/>
    <p:sldId id="444" r:id="rId51"/>
    <p:sldId id="445" r:id="rId52"/>
    <p:sldId id="446" r:id="rId53"/>
    <p:sldId id="406" r:id="rId54"/>
    <p:sldId id="447" r:id="rId55"/>
    <p:sldId id="448" r:id="rId56"/>
    <p:sldId id="449" r:id="rId57"/>
    <p:sldId id="450" r:id="rId58"/>
    <p:sldId id="398" r:id="rId5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D0B8A88-6C62-4389-9A6B-848739470E39}">
          <p14:sldIdLst>
            <p14:sldId id="278"/>
            <p14:sldId id="408"/>
            <p14:sldId id="412"/>
            <p14:sldId id="393"/>
            <p14:sldId id="395"/>
          </p14:sldIdLst>
        </p14:section>
        <p14:section name="Vorstellung und Impuls" id="{844E9B2F-4A2F-493D-B38A-ED88280A8BA3}">
          <p14:sldIdLst>
            <p14:sldId id="394"/>
            <p14:sldId id="320"/>
            <p14:sldId id="368"/>
            <p14:sldId id="373"/>
            <p14:sldId id="413"/>
          </p14:sldIdLst>
        </p14:section>
        <p14:section name="Evidenzbasierung" id="{D3388354-3859-488B-832A-E2F577E6A2AF}">
          <p14:sldIdLst>
            <p14:sldId id="399"/>
            <p14:sldId id="285"/>
            <p14:sldId id="415"/>
            <p14:sldId id="319"/>
            <p14:sldId id="307"/>
            <p14:sldId id="315"/>
            <p14:sldId id="409"/>
            <p14:sldId id="416"/>
          </p14:sldIdLst>
        </p14:section>
        <p14:section name="Praxisbeispiel: Handschuhe" id="{E5B8BEC4-B47A-4883-96A9-1074922507BD}">
          <p14:sldIdLst>
            <p14:sldId id="417"/>
            <p14:sldId id="418"/>
            <p14:sldId id="419"/>
            <p14:sldId id="420"/>
            <p14:sldId id="421"/>
            <p14:sldId id="422"/>
            <p14:sldId id="423"/>
            <p14:sldId id="424"/>
            <p14:sldId id="425"/>
            <p14:sldId id="426"/>
            <p14:sldId id="427"/>
            <p14:sldId id="428"/>
            <p14:sldId id="429"/>
            <p14:sldId id="430"/>
            <p14:sldId id="431"/>
            <p14:sldId id="432"/>
            <p14:sldId id="433"/>
          </p14:sldIdLst>
        </p14:section>
        <p14:section name="Praxisanleitungssituation" id="{18EA8787-FB81-48AB-ADE6-105CEA9220E4}">
          <p14:sldIdLst>
            <p14:sldId id="434"/>
            <p14:sldId id="414"/>
          </p14:sldIdLst>
        </p14:section>
        <p14:section name="Transfer: positive Fehlerkultur" id="{83F7F064-561D-439A-BCA4-C59F86BD099A}">
          <p14:sldIdLst>
            <p14:sldId id="435"/>
            <p14:sldId id="436"/>
            <p14:sldId id="437"/>
            <p14:sldId id="438"/>
            <p14:sldId id="439"/>
            <p14:sldId id="440"/>
            <p14:sldId id="441"/>
            <p14:sldId id="442"/>
            <p14:sldId id="443"/>
            <p14:sldId id="358"/>
            <p14:sldId id="444"/>
            <p14:sldId id="445"/>
            <p14:sldId id="446"/>
          </p14:sldIdLst>
        </p14:section>
        <p14:section name="Literatur-und Medienverzeichnis" id="{D63954CE-F23D-41A4-B03A-408F53F427D0}">
          <p14:sldIdLst>
            <p14:sldId id="406"/>
            <p14:sldId id="447"/>
            <p14:sldId id="448"/>
            <p14:sldId id="449"/>
            <p14:sldId id="450"/>
            <p14:sldId id="3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usser, Nikolaus" initials="HN" lastIdx="2" clrIdx="0">
    <p:extLst>
      <p:ext uri="{19B8F6BF-5375-455C-9EA6-DF929625EA0E}">
        <p15:presenceInfo xmlns:p15="http://schemas.microsoft.com/office/powerpoint/2012/main" userId="Hausser, Nikolaus" providerId="None"/>
      </p:ext>
    </p:extLst>
  </p:cmAuthor>
  <p:cmAuthor id="2" name="M. Weinheimer" initials="MW" lastIdx="2" clrIdx="1">
    <p:extLst>
      <p:ext uri="{19B8F6BF-5375-455C-9EA6-DF929625EA0E}">
        <p15:presenceInfo xmlns:p15="http://schemas.microsoft.com/office/powerpoint/2012/main" userId="M. Weinheim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94"/>
    <a:srgbClr val="C6CF32"/>
    <a:srgbClr val="81CDED"/>
    <a:srgbClr val="CF480B"/>
    <a:srgbClr val="FEB3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8151" autoAdjust="0"/>
  </p:normalViewPr>
  <p:slideViewPr>
    <p:cSldViewPr snapToGrid="0">
      <p:cViewPr varScale="1">
        <p:scale>
          <a:sx n="60" d="100"/>
          <a:sy n="60" d="100"/>
        </p:scale>
        <p:origin x="900" y="40"/>
      </p:cViewPr>
      <p:guideLst/>
    </p:cSldViewPr>
  </p:slideViewPr>
  <p:notesTextViewPr>
    <p:cViewPr>
      <p:scale>
        <a:sx n="1" d="1"/>
        <a:sy n="1" d="1"/>
      </p:scale>
      <p:origin x="0" y="0"/>
    </p:cViewPr>
  </p:notesTextViewPr>
  <p:notesViewPr>
    <p:cSldViewPr snapToGrid="0">
      <p:cViewPr varScale="1">
        <p:scale>
          <a:sx n="86" d="100"/>
          <a:sy n="86"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2C900-0C1E-44C4-83CC-83888FFFFF2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B0991CA8-EDD3-49D1-960E-700848F96FF3}">
      <dgm:prSet/>
      <dgm:spPr>
        <a:solidFill>
          <a:srgbClr val="007193"/>
        </a:solidFill>
        <a:ln>
          <a:solidFill>
            <a:srgbClr val="007193"/>
          </a:solidFill>
        </a:ln>
      </dgm:spPr>
      <dgm:t>
        <a:bodyPr/>
        <a:lstStyle/>
        <a:p>
          <a:pPr rtl="0"/>
          <a:r>
            <a:rPr lang="de-D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Perspektivwechsel</a:t>
          </a:r>
        </a:p>
      </dgm:t>
    </dgm:pt>
    <dgm:pt modelId="{9C5FEFFD-415C-4955-8F7C-F686B82AC707}" type="parTrans" cxnId="{676472DE-86A0-4762-9406-92933FB32F59}">
      <dgm:prSet/>
      <dgm:spPr/>
      <dgm:t>
        <a:bodyPr/>
        <a:lstStyle/>
        <a:p>
          <a:endParaRPr lang="de-DE">
            <a:latin typeface="Calibri" panose="020F0502020204030204" pitchFamily="34" charset="0"/>
            <a:cs typeface="Calibri" panose="020F0502020204030204" pitchFamily="34" charset="0"/>
          </a:endParaRPr>
        </a:p>
      </dgm:t>
    </dgm:pt>
    <dgm:pt modelId="{861348BC-6169-41BB-9277-7E6450CA5ACE}" type="sibTrans" cxnId="{676472DE-86A0-4762-9406-92933FB32F59}">
      <dgm:prSet/>
      <dgm:spPr/>
      <dgm:t>
        <a:bodyPr/>
        <a:lstStyle/>
        <a:p>
          <a:endParaRPr lang="de-DE">
            <a:latin typeface="Calibri" panose="020F0502020204030204" pitchFamily="34" charset="0"/>
            <a:cs typeface="Calibri" panose="020F0502020204030204" pitchFamily="34" charset="0"/>
          </a:endParaRPr>
        </a:p>
      </dgm:t>
    </dgm:pt>
    <dgm:pt modelId="{49756C23-2B67-4B58-B4AA-AF76EC3AC091}">
      <dgm:prSet/>
      <dgm:spPr>
        <a:solidFill>
          <a:srgbClr val="D1DD01"/>
        </a:solidFill>
        <a:ln>
          <a:solidFill>
            <a:srgbClr val="D1DD01"/>
          </a:solidFill>
        </a:ln>
      </dgm:spPr>
      <dgm:t>
        <a:bodyPr/>
        <a:lstStyle/>
        <a:p>
          <a:pPr rtl="0"/>
          <a:r>
            <a:rPr lang="de-D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Hilfestellung bieten</a:t>
          </a:r>
        </a:p>
      </dgm:t>
    </dgm:pt>
    <dgm:pt modelId="{7DFAF660-2007-4F7A-AE02-11094824CD9F}" type="parTrans" cxnId="{16C75E6C-1152-4661-94CA-2C0A76B95685}">
      <dgm:prSet/>
      <dgm:spPr/>
      <dgm:t>
        <a:bodyPr/>
        <a:lstStyle/>
        <a:p>
          <a:endParaRPr lang="de-DE">
            <a:latin typeface="Calibri" panose="020F0502020204030204" pitchFamily="34" charset="0"/>
            <a:cs typeface="Calibri" panose="020F0502020204030204" pitchFamily="34" charset="0"/>
          </a:endParaRPr>
        </a:p>
      </dgm:t>
    </dgm:pt>
    <dgm:pt modelId="{D98C0C91-6F74-4408-8B7C-9B632747FE94}" type="sibTrans" cxnId="{16C75E6C-1152-4661-94CA-2C0A76B95685}">
      <dgm:prSet/>
      <dgm:spPr/>
      <dgm:t>
        <a:bodyPr/>
        <a:lstStyle/>
        <a:p>
          <a:endParaRPr lang="de-DE">
            <a:latin typeface="Calibri" panose="020F0502020204030204" pitchFamily="34" charset="0"/>
            <a:cs typeface="Calibri" panose="020F0502020204030204" pitchFamily="34" charset="0"/>
          </a:endParaRPr>
        </a:p>
      </dgm:t>
    </dgm:pt>
    <dgm:pt modelId="{F1828834-1FDE-4053-93D7-1B093620E080}">
      <dgm:prSet/>
      <dgm:spPr>
        <a:solidFill>
          <a:srgbClr val="95D3EC"/>
        </a:solidFill>
      </dgm:spPr>
      <dgm:t>
        <a:bodyPr/>
        <a:lstStyle/>
        <a:p>
          <a:pPr rtl="0"/>
          <a:r>
            <a:rPr lang="de-D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Veränderungen anregen</a:t>
          </a:r>
        </a:p>
      </dgm:t>
    </dgm:pt>
    <dgm:pt modelId="{3980CA17-AC86-40B8-8D23-CD853DAA8F46}" type="parTrans" cxnId="{F1BEE016-1B7C-494F-9932-1FF356EB221C}">
      <dgm:prSet/>
      <dgm:spPr/>
      <dgm:t>
        <a:bodyPr/>
        <a:lstStyle/>
        <a:p>
          <a:endParaRPr lang="de-DE">
            <a:latin typeface="Calibri" panose="020F0502020204030204" pitchFamily="34" charset="0"/>
            <a:cs typeface="Calibri" panose="020F0502020204030204" pitchFamily="34" charset="0"/>
          </a:endParaRPr>
        </a:p>
      </dgm:t>
    </dgm:pt>
    <dgm:pt modelId="{13C8F79C-4B67-4316-BBA0-C26608ECC099}" type="sibTrans" cxnId="{F1BEE016-1B7C-494F-9932-1FF356EB221C}">
      <dgm:prSet/>
      <dgm:spPr/>
      <dgm:t>
        <a:bodyPr/>
        <a:lstStyle/>
        <a:p>
          <a:endParaRPr lang="de-DE">
            <a:latin typeface="Calibri" panose="020F0502020204030204" pitchFamily="34" charset="0"/>
            <a:cs typeface="Calibri" panose="020F0502020204030204" pitchFamily="34" charset="0"/>
          </a:endParaRPr>
        </a:p>
      </dgm:t>
    </dgm:pt>
    <dgm:pt modelId="{5B1A40A0-9708-458C-A22C-596D2EEFDAC6}">
      <dgm:prSet custT="1"/>
      <dgm:spPr>
        <a:solidFill>
          <a:srgbClr val="FFFFFF">
            <a:alpha val="90000"/>
          </a:srgbClr>
        </a:solidFill>
      </dgm:spPr>
      <dgm:t>
        <a:bodyPr/>
        <a:lstStyle/>
        <a:p>
          <a:pPr algn="l" rtl="0"/>
          <a:r>
            <a:rPr lang="de-DE" sz="1900" dirty="0">
              <a:latin typeface="Calibri" panose="020F0502020204030204" pitchFamily="34" charset="0"/>
              <a:cs typeface="Calibri" panose="020F0502020204030204" pitchFamily="34" charset="0"/>
            </a:rPr>
            <a:t>Was könnten typische Fehler von Auszubildenden in meinem Fachbereich sein?</a:t>
          </a:r>
        </a:p>
      </dgm:t>
    </dgm:pt>
    <dgm:pt modelId="{2BEE9F12-D175-49EA-9E4E-8BC33259DA01}" type="parTrans" cxnId="{4451F9DE-4821-4599-9C3E-38A402F09157}">
      <dgm:prSet/>
      <dgm:spPr/>
      <dgm:t>
        <a:bodyPr/>
        <a:lstStyle/>
        <a:p>
          <a:endParaRPr lang="de-DE">
            <a:latin typeface="Calibri" panose="020F0502020204030204" pitchFamily="34" charset="0"/>
            <a:cs typeface="Calibri" panose="020F0502020204030204" pitchFamily="34" charset="0"/>
          </a:endParaRPr>
        </a:p>
      </dgm:t>
    </dgm:pt>
    <dgm:pt modelId="{E568CE4C-3191-4DA3-9A63-4C33E5AB8FED}" type="sibTrans" cxnId="{4451F9DE-4821-4599-9C3E-38A402F09157}">
      <dgm:prSet/>
      <dgm:spPr/>
      <dgm:t>
        <a:bodyPr/>
        <a:lstStyle/>
        <a:p>
          <a:endParaRPr lang="de-DE">
            <a:latin typeface="Calibri" panose="020F0502020204030204" pitchFamily="34" charset="0"/>
            <a:cs typeface="Calibri" panose="020F0502020204030204" pitchFamily="34" charset="0"/>
          </a:endParaRPr>
        </a:p>
      </dgm:t>
    </dgm:pt>
    <dgm:pt modelId="{687F3268-A6BB-4A34-BAF8-4DDE79030BE3}">
      <dgm:prSet custT="1"/>
      <dgm:spPr>
        <a:solidFill>
          <a:srgbClr val="FFFFFF">
            <a:alpha val="90000"/>
          </a:srgbClr>
        </a:solidFill>
      </dgm:spPr>
      <dgm:t>
        <a:bodyPr/>
        <a:lstStyle/>
        <a:p>
          <a:pPr rtl="0"/>
          <a:r>
            <a:rPr lang="de-DE" sz="1900" dirty="0">
              <a:latin typeface="Calibri" panose="020F0502020204030204" pitchFamily="34" charset="0"/>
              <a:cs typeface="Calibri" panose="020F0502020204030204" pitchFamily="34" charset="0"/>
            </a:rPr>
            <a:t>Wie kann ich meinen Auszubildenden ein sicheres Umfeld bieten, um über begangene Fehler zu sprechen? </a:t>
          </a:r>
          <a:endParaRPr lang="de-DE" sz="1200" dirty="0">
            <a:latin typeface="Calibri" panose="020F0502020204030204" pitchFamily="34" charset="0"/>
            <a:cs typeface="Calibri" panose="020F0502020204030204" pitchFamily="34" charset="0"/>
          </a:endParaRPr>
        </a:p>
      </dgm:t>
    </dgm:pt>
    <dgm:pt modelId="{227A3944-7908-4BBB-BF61-1CE9B4725217}" type="parTrans" cxnId="{57A89331-8627-4DC8-ACDB-41CD97358C8F}">
      <dgm:prSet/>
      <dgm:spPr/>
      <dgm:t>
        <a:bodyPr/>
        <a:lstStyle/>
        <a:p>
          <a:endParaRPr lang="de-DE">
            <a:latin typeface="Calibri" panose="020F0502020204030204" pitchFamily="34" charset="0"/>
            <a:cs typeface="Calibri" panose="020F0502020204030204" pitchFamily="34" charset="0"/>
          </a:endParaRPr>
        </a:p>
      </dgm:t>
    </dgm:pt>
    <dgm:pt modelId="{8D3B165A-AC7A-4C4A-8474-6C4F64C0CB3F}" type="sibTrans" cxnId="{57A89331-8627-4DC8-ACDB-41CD97358C8F}">
      <dgm:prSet/>
      <dgm:spPr/>
      <dgm:t>
        <a:bodyPr/>
        <a:lstStyle/>
        <a:p>
          <a:endParaRPr lang="de-DE">
            <a:latin typeface="Calibri" panose="020F0502020204030204" pitchFamily="34" charset="0"/>
            <a:cs typeface="Calibri" panose="020F0502020204030204" pitchFamily="34" charset="0"/>
          </a:endParaRPr>
        </a:p>
      </dgm:t>
    </dgm:pt>
    <dgm:pt modelId="{AA31ACF7-CC82-40BC-B645-24480BE0C213}">
      <dgm:prSet custT="1"/>
      <dgm:spPr>
        <a:solidFill>
          <a:srgbClr val="FFFFFF">
            <a:alpha val="90000"/>
          </a:srgbClr>
        </a:solidFill>
      </dgm:spPr>
      <dgm:t>
        <a:bodyPr/>
        <a:lstStyle/>
        <a:p>
          <a:pPr rtl="0"/>
          <a:r>
            <a:rPr lang="de-DE" sz="1700" dirty="0">
              <a:latin typeface="Calibri" panose="020F0502020204030204" pitchFamily="34" charset="0"/>
              <a:cs typeface="Calibri" panose="020F0502020204030204" pitchFamily="34" charset="0"/>
            </a:rPr>
            <a:t>Was kann mein Team für eine sichere Umgebung der Auszubildenden tun? Müssen alte Kommunikationsmuster aufgebrochen werden?</a:t>
          </a:r>
        </a:p>
      </dgm:t>
    </dgm:pt>
    <dgm:pt modelId="{31EB75AA-8AA0-47D7-8E4C-FE785492FC12}" type="parTrans" cxnId="{8EBE5A67-8F50-4B4B-A988-193046C5F7BD}">
      <dgm:prSet/>
      <dgm:spPr/>
      <dgm:t>
        <a:bodyPr/>
        <a:lstStyle/>
        <a:p>
          <a:endParaRPr lang="de-DE">
            <a:latin typeface="Calibri" panose="020F0502020204030204" pitchFamily="34" charset="0"/>
            <a:cs typeface="Calibri" panose="020F0502020204030204" pitchFamily="34" charset="0"/>
          </a:endParaRPr>
        </a:p>
      </dgm:t>
    </dgm:pt>
    <dgm:pt modelId="{9E47A713-2504-4201-A6A5-251542F2E165}" type="sibTrans" cxnId="{8EBE5A67-8F50-4B4B-A988-193046C5F7BD}">
      <dgm:prSet/>
      <dgm:spPr/>
      <dgm:t>
        <a:bodyPr/>
        <a:lstStyle/>
        <a:p>
          <a:endParaRPr lang="de-DE">
            <a:latin typeface="Calibri" panose="020F0502020204030204" pitchFamily="34" charset="0"/>
            <a:cs typeface="Calibri" panose="020F0502020204030204" pitchFamily="34" charset="0"/>
          </a:endParaRPr>
        </a:p>
      </dgm:t>
    </dgm:pt>
    <dgm:pt modelId="{4417B575-4C81-444E-8711-CFB6410FD8FC}">
      <dgm:prSet/>
      <dgm:spPr>
        <a:solidFill>
          <a:srgbClr val="007193">
            <a:alpha val="90000"/>
          </a:srgbClr>
        </a:solidFill>
      </dgm:spPr>
      <dgm:t>
        <a:bodyPr/>
        <a:lstStyle/>
        <a:p>
          <a:pPr rtl="0"/>
          <a:r>
            <a:rPr lang="de-D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Integration in Praxisanleitungen</a:t>
          </a:r>
        </a:p>
      </dgm:t>
    </dgm:pt>
    <dgm:pt modelId="{6A5EC86F-170E-43B2-B1D1-471600E75C04}" type="parTrans" cxnId="{DDBF62A8-8988-4D06-9650-68593529B4A8}">
      <dgm:prSet/>
      <dgm:spPr/>
      <dgm:t>
        <a:bodyPr/>
        <a:lstStyle/>
        <a:p>
          <a:endParaRPr lang="de-DE"/>
        </a:p>
      </dgm:t>
    </dgm:pt>
    <dgm:pt modelId="{79EFAE34-6EB3-4D02-B732-B4A2479D78E8}" type="sibTrans" cxnId="{DDBF62A8-8988-4D06-9650-68593529B4A8}">
      <dgm:prSet/>
      <dgm:spPr/>
      <dgm:t>
        <a:bodyPr/>
        <a:lstStyle/>
        <a:p>
          <a:endParaRPr lang="de-DE"/>
        </a:p>
      </dgm:t>
    </dgm:pt>
    <dgm:pt modelId="{B9C7783F-6B78-4483-9471-DD1B2AD1E9C2}">
      <dgm:prSet custT="1"/>
      <dgm:spPr>
        <a:solidFill>
          <a:schemeClr val="bg1">
            <a:alpha val="90000"/>
          </a:schemeClr>
        </a:solidFill>
      </dgm:spPr>
      <dgm:t>
        <a:bodyPr/>
        <a:lstStyle/>
        <a:p>
          <a:pPr rtl="0"/>
          <a:r>
            <a:rPr lang="de-DE" sz="1900" dirty="0">
              <a:latin typeface="Calibri" panose="020F0502020204030204" pitchFamily="34" charset="0"/>
              <a:cs typeface="Calibri" panose="020F0502020204030204" pitchFamily="34" charset="0"/>
            </a:rPr>
            <a:t>Haben Sie bereits Ideen, wie Sie diese Fehlerkultur in Erstgesprächen ansprechen möchten?</a:t>
          </a:r>
        </a:p>
      </dgm:t>
    </dgm:pt>
    <dgm:pt modelId="{AAEF1B9E-0FD6-4BC3-8671-55ACA9894C30}" type="parTrans" cxnId="{336E027A-D8F9-4E3F-9094-0A669EB447B7}">
      <dgm:prSet/>
      <dgm:spPr/>
      <dgm:t>
        <a:bodyPr/>
        <a:lstStyle/>
        <a:p>
          <a:endParaRPr lang="de-DE"/>
        </a:p>
      </dgm:t>
    </dgm:pt>
    <dgm:pt modelId="{5ABFDC16-3943-427A-8863-31D6072EA6B9}" type="sibTrans" cxnId="{336E027A-D8F9-4E3F-9094-0A669EB447B7}">
      <dgm:prSet/>
      <dgm:spPr/>
      <dgm:t>
        <a:bodyPr/>
        <a:lstStyle/>
        <a:p>
          <a:endParaRPr lang="de-DE"/>
        </a:p>
      </dgm:t>
    </dgm:pt>
    <dgm:pt modelId="{8BE3D375-D91B-4A2E-92B9-0F98F58F568D}" type="pres">
      <dgm:prSet presAssocID="{EEF2C900-0C1E-44C4-83CC-83888FFFFF24}" presName="Name0" presStyleCnt="0">
        <dgm:presLayoutVars>
          <dgm:dir/>
          <dgm:animLvl val="lvl"/>
          <dgm:resizeHandles val="exact"/>
        </dgm:presLayoutVars>
      </dgm:prSet>
      <dgm:spPr/>
    </dgm:pt>
    <dgm:pt modelId="{33C4657B-8949-427F-ABBE-55202D822A5D}" type="pres">
      <dgm:prSet presAssocID="{B0991CA8-EDD3-49D1-960E-700848F96FF3}" presName="linNode" presStyleCnt="0"/>
      <dgm:spPr/>
    </dgm:pt>
    <dgm:pt modelId="{F51FBED9-6DAE-4B21-8DD7-95E65ECE6946}" type="pres">
      <dgm:prSet presAssocID="{B0991CA8-EDD3-49D1-960E-700848F96FF3}" presName="parentText" presStyleLbl="node1" presStyleIdx="0" presStyleCnt="4">
        <dgm:presLayoutVars>
          <dgm:chMax val="1"/>
          <dgm:bulletEnabled val="1"/>
        </dgm:presLayoutVars>
      </dgm:prSet>
      <dgm:spPr/>
    </dgm:pt>
    <dgm:pt modelId="{1C78F020-95DB-40FD-B248-D3E728D01758}" type="pres">
      <dgm:prSet presAssocID="{B0991CA8-EDD3-49D1-960E-700848F96FF3}" presName="descendantText" presStyleLbl="alignAccFollowNode1" presStyleIdx="0" presStyleCnt="4">
        <dgm:presLayoutVars>
          <dgm:bulletEnabled val="1"/>
        </dgm:presLayoutVars>
      </dgm:prSet>
      <dgm:spPr/>
    </dgm:pt>
    <dgm:pt modelId="{7D805DD6-7640-4DE2-A1B2-E4DE37091E8B}" type="pres">
      <dgm:prSet presAssocID="{861348BC-6169-41BB-9277-7E6450CA5ACE}" presName="sp" presStyleCnt="0"/>
      <dgm:spPr/>
    </dgm:pt>
    <dgm:pt modelId="{A434E4F6-B5DE-4E16-972C-5C1DD917E2DE}" type="pres">
      <dgm:prSet presAssocID="{49756C23-2B67-4B58-B4AA-AF76EC3AC091}" presName="linNode" presStyleCnt="0"/>
      <dgm:spPr/>
    </dgm:pt>
    <dgm:pt modelId="{C388CE42-9421-48B5-90B7-62C1060839F7}" type="pres">
      <dgm:prSet presAssocID="{49756C23-2B67-4B58-B4AA-AF76EC3AC091}" presName="parentText" presStyleLbl="node1" presStyleIdx="1" presStyleCnt="4">
        <dgm:presLayoutVars>
          <dgm:chMax val="1"/>
          <dgm:bulletEnabled val="1"/>
        </dgm:presLayoutVars>
      </dgm:prSet>
      <dgm:spPr/>
    </dgm:pt>
    <dgm:pt modelId="{D368473A-623B-4AC1-A2BC-C922EA8D7D4D}" type="pres">
      <dgm:prSet presAssocID="{49756C23-2B67-4B58-B4AA-AF76EC3AC091}" presName="descendantText" presStyleLbl="alignAccFollowNode1" presStyleIdx="1" presStyleCnt="4">
        <dgm:presLayoutVars>
          <dgm:bulletEnabled val="1"/>
        </dgm:presLayoutVars>
      </dgm:prSet>
      <dgm:spPr/>
    </dgm:pt>
    <dgm:pt modelId="{5A140440-3A05-4335-B401-6EC728B564F7}" type="pres">
      <dgm:prSet presAssocID="{D98C0C91-6F74-4408-8B7C-9B632747FE94}" presName="sp" presStyleCnt="0"/>
      <dgm:spPr/>
    </dgm:pt>
    <dgm:pt modelId="{D02276FC-67DD-43D5-A51D-C2B0543FE108}" type="pres">
      <dgm:prSet presAssocID="{F1828834-1FDE-4053-93D7-1B093620E080}" presName="linNode" presStyleCnt="0"/>
      <dgm:spPr/>
    </dgm:pt>
    <dgm:pt modelId="{1CF3BD8E-7C7E-4643-A856-1F2F2B953270}" type="pres">
      <dgm:prSet presAssocID="{F1828834-1FDE-4053-93D7-1B093620E080}" presName="parentText" presStyleLbl="node1" presStyleIdx="2" presStyleCnt="4">
        <dgm:presLayoutVars>
          <dgm:chMax val="1"/>
          <dgm:bulletEnabled val="1"/>
        </dgm:presLayoutVars>
      </dgm:prSet>
      <dgm:spPr/>
    </dgm:pt>
    <dgm:pt modelId="{3E66A341-BA90-4D90-98B9-F652F85E34B5}" type="pres">
      <dgm:prSet presAssocID="{F1828834-1FDE-4053-93D7-1B093620E080}" presName="descendantText" presStyleLbl="alignAccFollowNode1" presStyleIdx="2" presStyleCnt="4">
        <dgm:presLayoutVars>
          <dgm:bulletEnabled val="1"/>
        </dgm:presLayoutVars>
      </dgm:prSet>
      <dgm:spPr/>
    </dgm:pt>
    <dgm:pt modelId="{E69133A7-EEA8-4D85-8CFB-996A57FC1612}" type="pres">
      <dgm:prSet presAssocID="{13C8F79C-4B67-4316-BBA0-C26608ECC099}" presName="sp" presStyleCnt="0"/>
      <dgm:spPr/>
    </dgm:pt>
    <dgm:pt modelId="{6F127564-8D06-4FDC-BF25-948FCF1D35DC}" type="pres">
      <dgm:prSet presAssocID="{4417B575-4C81-444E-8711-CFB6410FD8FC}" presName="linNode" presStyleCnt="0"/>
      <dgm:spPr/>
    </dgm:pt>
    <dgm:pt modelId="{E7EA99F9-20DB-4FAE-8B3F-41C30EFF3111}" type="pres">
      <dgm:prSet presAssocID="{4417B575-4C81-444E-8711-CFB6410FD8FC}" presName="parentText" presStyleLbl="node1" presStyleIdx="3" presStyleCnt="4">
        <dgm:presLayoutVars>
          <dgm:chMax val="1"/>
          <dgm:bulletEnabled val="1"/>
        </dgm:presLayoutVars>
      </dgm:prSet>
      <dgm:spPr/>
    </dgm:pt>
    <dgm:pt modelId="{9A90E629-3688-4A78-8EE8-82AAFE35BE5D}" type="pres">
      <dgm:prSet presAssocID="{4417B575-4C81-444E-8711-CFB6410FD8FC}" presName="descendantText" presStyleLbl="alignAccFollowNode1" presStyleIdx="3" presStyleCnt="4">
        <dgm:presLayoutVars>
          <dgm:bulletEnabled val="1"/>
        </dgm:presLayoutVars>
      </dgm:prSet>
      <dgm:spPr/>
    </dgm:pt>
  </dgm:ptLst>
  <dgm:cxnLst>
    <dgm:cxn modelId="{0A3CA612-84B6-4417-9224-F832CC17A719}" type="presOf" srcId="{49756C23-2B67-4B58-B4AA-AF76EC3AC091}" destId="{C388CE42-9421-48B5-90B7-62C1060839F7}" srcOrd="0" destOrd="0" presId="urn:microsoft.com/office/officeart/2005/8/layout/vList5"/>
    <dgm:cxn modelId="{F1BEE016-1B7C-494F-9932-1FF356EB221C}" srcId="{EEF2C900-0C1E-44C4-83CC-83888FFFFF24}" destId="{F1828834-1FDE-4053-93D7-1B093620E080}" srcOrd="2" destOrd="0" parTransId="{3980CA17-AC86-40B8-8D23-CD853DAA8F46}" sibTransId="{13C8F79C-4B67-4316-BBA0-C26608ECC099}"/>
    <dgm:cxn modelId="{5EEE6B20-D154-4627-B829-961977713647}" type="presOf" srcId="{EEF2C900-0C1E-44C4-83CC-83888FFFFF24}" destId="{8BE3D375-D91B-4A2E-92B9-0F98F58F568D}" srcOrd="0" destOrd="0" presId="urn:microsoft.com/office/officeart/2005/8/layout/vList5"/>
    <dgm:cxn modelId="{57A89331-8627-4DC8-ACDB-41CD97358C8F}" srcId="{49756C23-2B67-4B58-B4AA-AF76EC3AC091}" destId="{687F3268-A6BB-4A34-BAF8-4DDE79030BE3}" srcOrd="0" destOrd="0" parTransId="{227A3944-7908-4BBB-BF61-1CE9B4725217}" sibTransId="{8D3B165A-AC7A-4C4A-8474-6C4F64C0CB3F}"/>
    <dgm:cxn modelId="{85264E3A-F94C-49C8-B14D-418983620125}" type="presOf" srcId="{B0991CA8-EDD3-49D1-960E-700848F96FF3}" destId="{F51FBED9-6DAE-4B21-8DD7-95E65ECE6946}" srcOrd="0" destOrd="0" presId="urn:microsoft.com/office/officeart/2005/8/layout/vList5"/>
    <dgm:cxn modelId="{1DEB9A3C-7893-4DD0-BCE5-F87DE643CB77}" type="presOf" srcId="{4417B575-4C81-444E-8711-CFB6410FD8FC}" destId="{E7EA99F9-20DB-4FAE-8B3F-41C30EFF3111}" srcOrd="0" destOrd="0" presId="urn:microsoft.com/office/officeart/2005/8/layout/vList5"/>
    <dgm:cxn modelId="{66E3363F-47A1-4FF7-B4BE-BB7546ECDD32}" type="presOf" srcId="{687F3268-A6BB-4A34-BAF8-4DDE79030BE3}" destId="{D368473A-623B-4AC1-A2BC-C922EA8D7D4D}" srcOrd="0" destOrd="0" presId="urn:microsoft.com/office/officeart/2005/8/layout/vList5"/>
    <dgm:cxn modelId="{B6C0635D-EDFD-4423-9B10-77486B9C95A7}" type="presOf" srcId="{B9C7783F-6B78-4483-9471-DD1B2AD1E9C2}" destId="{9A90E629-3688-4A78-8EE8-82AAFE35BE5D}" srcOrd="0" destOrd="0" presId="urn:microsoft.com/office/officeart/2005/8/layout/vList5"/>
    <dgm:cxn modelId="{8EBE5A67-8F50-4B4B-A988-193046C5F7BD}" srcId="{F1828834-1FDE-4053-93D7-1B093620E080}" destId="{AA31ACF7-CC82-40BC-B645-24480BE0C213}" srcOrd="0" destOrd="0" parTransId="{31EB75AA-8AA0-47D7-8E4C-FE785492FC12}" sibTransId="{9E47A713-2504-4201-A6A5-251542F2E165}"/>
    <dgm:cxn modelId="{16C75E6C-1152-4661-94CA-2C0A76B95685}" srcId="{EEF2C900-0C1E-44C4-83CC-83888FFFFF24}" destId="{49756C23-2B67-4B58-B4AA-AF76EC3AC091}" srcOrd="1" destOrd="0" parTransId="{7DFAF660-2007-4F7A-AE02-11094824CD9F}" sibTransId="{D98C0C91-6F74-4408-8B7C-9B632747FE94}"/>
    <dgm:cxn modelId="{44076E4E-7C28-4DAB-A0F2-6D7C9157A6EA}" type="presOf" srcId="{5B1A40A0-9708-458C-A22C-596D2EEFDAC6}" destId="{1C78F020-95DB-40FD-B248-D3E728D01758}" srcOrd="0" destOrd="0" presId="urn:microsoft.com/office/officeart/2005/8/layout/vList5"/>
    <dgm:cxn modelId="{336E027A-D8F9-4E3F-9094-0A669EB447B7}" srcId="{4417B575-4C81-444E-8711-CFB6410FD8FC}" destId="{B9C7783F-6B78-4483-9471-DD1B2AD1E9C2}" srcOrd="0" destOrd="0" parTransId="{AAEF1B9E-0FD6-4BC3-8671-55ACA9894C30}" sibTransId="{5ABFDC16-3943-427A-8863-31D6072EA6B9}"/>
    <dgm:cxn modelId="{BAFB2680-9AA9-4168-8B92-56392D78E671}" type="presOf" srcId="{AA31ACF7-CC82-40BC-B645-24480BE0C213}" destId="{3E66A341-BA90-4D90-98B9-F652F85E34B5}" srcOrd="0" destOrd="0" presId="urn:microsoft.com/office/officeart/2005/8/layout/vList5"/>
    <dgm:cxn modelId="{DDBF62A8-8988-4D06-9650-68593529B4A8}" srcId="{EEF2C900-0C1E-44C4-83CC-83888FFFFF24}" destId="{4417B575-4C81-444E-8711-CFB6410FD8FC}" srcOrd="3" destOrd="0" parTransId="{6A5EC86F-170E-43B2-B1D1-471600E75C04}" sibTransId="{79EFAE34-6EB3-4D02-B732-B4A2479D78E8}"/>
    <dgm:cxn modelId="{65636FC6-85AA-48E8-88E2-0DEC38C710AD}" type="presOf" srcId="{F1828834-1FDE-4053-93D7-1B093620E080}" destId="{1CF3BD8E-7C7E-4643-A856-1F2F2B953270}" srcOrd="0" destOrd="0" presId="urn:microsoft.com/office/officeart/2005/8/layout/vList5"/>
    <dgm:cxn modelId="{676472DE-86A0-4762-9406-92933FB32F59}" srcId="{EEF2C900-0C1E-44C4-83CC-83888FFFFF24}" destId="{B0991CA8-EDD3-49D1-960E-700848F96FF3}" srcOrd="0" destOrd="0" parTransId="{9C5FEFFD-415C-4955-8F7C-F686B82AC707}" sibTransId="{861348BC-6169-41BB-9277-7E6450CA5ACE}"/>
    <dgm:cxn modelId="{4451F9DE-4821-4599-9C3E-38A402F09157}" srcId="{B0991CA8-EDD3-49D1-960E-700848F96FF3}" destId="{5B1A40A0-9708-458C-A22C-596D2EEFDAC6}" srcOrd="0" destOrd="0" parTransId="{2BEE9F12-D175-49EA-9E4E-8BC33259DA01}" sibTransId="{E568CE4C-3191-4DA3-9A63-4C33E5AB8FED}"/>
    <dgm:cxn modelId="{CBB2E878-F3DD-49FE-B91A-644A8B495A62}" type="presParOf" srcId="{8BE3D375-D91B-4A2E-92B9-0F98F58F568D}" destId="{33C4657B-8949-427F-ABBE-55202D822A5D}" srcOrd="0" destOrd="0" presId="urn:microsoft.com/office/officeart/2005/8/layout/vList5"/>
    <dgm:cxn modelId="{03AF85C9-FDA7-4B33-B8F7-4F517367FA90}" type="presParOf" srcId="{33C4657B-8949-427F-ABBE-55202D822A5D}" destId="{F51FBED9-6DAE-4B21-8DD7-95E65ECE6946}" srcOrd="0" destOrd="0" presId="urn:microsoft.com/office/officeart/2005/8/layout/vList5"/>
    <dgm:cxn modelId="{0BAF267A-25C1-4215-A2F3-896F89DCC72B}" type="presParOf" srcId="{33C4657B-8949-427F-ABBE-55202D822A5D}" destId="{1C78F020-95DB-40FD-B248-D3E728D01758}" srcOrd="1" destOrd="0" presId="urn:microsoft.com/office/officeart/2005/8/layout/vList5"/>
    <dgm:cxn modelId="{64C930B8-52F5-416B-9782-7F1212EB0DB5}" type="presParOf" srcId="{8BE3D375-D91B-4A2E-92B9-0F98F58F568D}" destId="{7D805DD6-7640-4DE2-A1B2-E4DE37091E8B}" srcOrd="1" destOrd="0" presId="urn:microsoft.com/office/officeart/2005/8/layout/vList5"/>
    <dgm:cxn modelId="{BAF7462C-278D-4FA6-90F7-AFB9B526D1C8}" type="presParOf" srcId="{8BE3D375-D91B-4A2E-92B9-0F98F58F568D}" destId="{A434E4F6-B5DE-4E16-972C-5C1DD917E2DE}" srcOrd="2" destOrd="0" presId="urn:microsoft.com/office/officeart/2005/8/layout/vList5"/>
    <dgm:cxn modelId="{607819A8-6334-4F21-915E-F4D1019A2282}" type="presParOf" srcId="{A434E4F6-B5DE-4E16-972C-5C1DD917E2DE}" destId="{C388CE42-9421-48B5-90B7-62C1060839F7}" srcOrd="0" destOrd="0" presId="urn:microsoft.com/office/officeart/2005/8/layout/vList5"/>
    <dgm:cxn modelId="{350CDF9A-AF30-4B60-BE7B-A9960F8865D6}" type="presParOf" srcId="{A434E4F6-B5DE-4E16-972C-5C1DD917E2DE}" destId="{D368473A-623B-4AC1-A2BC-C922EA8D7D4D}" srcOrd="1" destOrd="0" presId="urn:microsoft.com/office/officeart/2005/8/layout/vList5"/>
    <dgm:cxn modelId="{5C2C2270-23C9-4065-9360-B312B866E667}" type="presParOf" srcId="{8BE3D375-D91B-4A2E-92B9-0F98F58F568D}" destId="{5A140440-3A05-4335-B401-6EC728B564F7}" srcOrd="3" destOrd="0" presId="urn:microsoft.com/office/officeart/2005/8/layout/vList5"/>
    <dgm:cxn modelId="{852C9632-A0EA-4A49-940B-B2E9DB1C7257}" type="presParOf" srcId="{8BE3D375-D91B-4A2E-92B9-0F98F58F568D}" destId="{D02276FC-67DD-43D5-A51D-C2B0543FE108}" srcOrd="4" destOrd="0" presId="urn:microsoft.com/office/officeart/2005/8/layout/vList5"/>
    <dgm:cxn modelId="{C35F8DB9-D616-48F3-BB0F-300D08FFFC09}" type="presParOf" srcId="{D02276FC-67DD-43D5-A51D-C2B0543FE108}" destId="{1CF3BD8E-7C7E-4643-A856-1F2F2B953270}" srcOrd="0" destOrd="0" presId="urn:microsoft.com/office/officeart/2005/8/layout/vList5"/>
    <dgm:cxn modelId="{B73889D9-BA8D-4D8B-A731-819040C5F6D7}" type="presParOf" srcId="{D02276FC-67DD-43D5-A51D-C2B0543FE108}" destId="{3E66A341-BA90-4D90-98B9-F652F85E34B5}" srcOrd="1" destOrd="0" presId="urn:microsoft.com/office/officeart/2005/8/layout/vList5"/>
    <dgm:cxn modelId="{FEA8F984-BD96-4EB9-A202-DDE773459D96}" type="presParOf" srcId="{8BE3D375-D91B-4A2E-92B9-0F98F58F568D}" destId="{E69133A7-EEA8-4D85-8CFB-996A57FC1612}" srcOrd="5" destOrd="0" presId="urn:microsoft.com/office/officeart/2005/8/layout/vList5"/>
    <dgm:cxn modelId="{A2890B66-EF56-420B-9353-951E5CABA123}" type="presParOf" srcId="{8BE3D375-D91B-4A2E-92B9-0F98F58F568D}" destId="{6F127564-8D06-4FDC-BF25-948FCF1D35DC}" srcOrd="6" destOrd="0" presId="urn:microsoft.com/office/officeart/2005/8/layout/vList5"/>
    <dgm:cxn modelId="{D80BD7FB-01CC-42BC-B90B-D1FE17437EE6}" type="presParOf" srcId="{6F127564-8D06-4FDC-BF25-948FCF1D35DC}" destId="{E7EA99F9-20DB-4FAE-8B3F-41C30EFF3111}" srcOrd="0" destOrd="0" presId="urn:microsoft.com/office/officeart/2005/8/layout/vList5"/>
    <dgm:cxn modelId="{BCFA3BC8-046C-4FD5-A3B5-BFA6563AC614}" type="presParOf" srcId="{6F127564-8D06-4FDC-BF25-948FCF1D35DC}" destId="{9A90E629-3688-4A78-8EE8-82AAFE35BE5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8F020-95DB-40FD-B248-D3E728D01758}">
      <dsp:nvSpPr>
        <dsp:cNvPr id="0" name=""/>
        <dsp:cNvSpPr/>
      </dsp:nvSpPr>
      <dsp:spPr>
        <a:xfrm rot="5400000">
          <a:off x="6810403" y="-2937968"/>
          <a:ext cx="680408" cy="6729984"/>
        </a:xfrm>
        <a:prstGeom prst="round2SameRect">
          <a:avLst/>
        </a:prstGeom>
        <a:solidFill>
          <a:srgbClr val="FFFFFF">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rtl="0">
            <a:lnSpc>
              <a:spcPct val="90000"/>
            </a:lnSpc>
            <a:spcBef>
              <a:spcPct val="0"/>
            </a:spcBef>
            <a:spcAft>
              <a:spcPct val="15000"/>
            </a:spcAft>
            <a:buChar char="•"/>
          </a:pPr>
          <a:r>
            <a:rPr lang="de-DE" sz="1900" kern="1200" dirty="0">
              <a:latin typeface="Calibri" panose="020F0502020204030204" pitchFamily="34" charset="0"/>
              <a:cs typeface="Calibri" panose="020F0502020204030204" pitchFamily="34" charset="0"/>
            </a:rPr>
            <a:t>Was könnten typische Fehler von Auszubildenden in meinem Fachbereich sein?</a:t>
          </a:r>
        </a:p>
      </dsp:txBody>
      <dsp:txXfrm rot="-5400000">
        <a:off x="3785616" y="120034"/>
        <a:ext cx="6696769" cy="613978"/>
      </dsp:txXfrm>
    </dsp:sp>
    <dsp:sp modelId="{F51FBED9-6DAE-4B21-8DD7-95E65ECE6946}">
      <dsp:nvSpPr>
        <dsp:cNvPr id="0" name=""/>
        <dsp:cNvSpPr/>
      </dsp:nvSpPr>
      <dsp:spPr>
        <a:xfrm>
          <a:off x="0" y="1768"/>
          <a:ext cx="3785616" cy="850510"/>
        </a:xfrm>
        <a:prstGeom prst="roundRect">
          <a:avLst/>
        </a:prstGeom>
        <a:solidFill>
          <a:srgbClr val="007193"/>
        </a:solidFill>
        <a:ln w="19050" cap="flat" cmpd="sng" algn="ctr">
          <a:solidFill>
            <a:srgbClr val="00719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de-DE"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Perspektivwechsel</a:t>
          </a:r>
        </a:p>
      </dsp:txBody>
      <dsp:txXfrm>
        <a:off x="41518" y="43286"/>
        <a:ext cx="3702580" cy="767474"/>
      </dsp:txXfrm>
    </dsp:sp>
    <dsp:sp modelId="{D368473A-623B-4AC1-A2BC-C922EA8D7D4D}">
      <dsp:nvSpPr>
        <dsp:cNvPr id="0" name=""/>
        <dsp:cNvSpPr/>
      </dsp:nvSpPr>
      <dsp:spPr>
        <a:xfrm rot="5400000">
          <a:off x="6810403" y="-2044932"/>
          <a:ext cx="680408" cy="6729984"/>
        </a:xfrm>
        <a:prstGeom prst="round2SameRect">
          <a:avLst/>
        </a:prstGeom>
        <a:solidFill>
          <a:srgbClr val="FFFFFF">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rtl="0">
            <a:lnSpc>
              <a:spcPct val="90000"/>
            </a:lnSpc>
            <a:spcBef>
              <a:spcPct val="0"/>
            </a:spcBef>
            <a:spcAft>
              <a:spcPct val="15000"/>
            </a:spcAft>
            <a:buChar char="•"/>
          </a:pPr>
          <a:r>
            <a:rPr lang="de-DE" sz="1900" kern="1200" dirty="0">
              <a:latin typeface="Calibri" panose="020F0502020204030204" pitchFamily="34" charset="0"/>
              <a:cs typeface="Calibri" panose="020F0502020204030204" pitchFamily="34" charset="0"/>
            </a:rPr>
            <a:t>Wie kann ich meinen Auszubildenden ein sicheres Umfeld bieten, um über begangene Fehler zu sprechen? </a:t>
          </a:r>
          <a:endParaRPr lang="de-DE" sz="1200" kern="1200" dirty="0">
            <a:latin typeface="Calibri" panose="020F0502020204030204" pitchFamily="34" charset="0"/>
            <a:cs typeface="Calibri" panose="020F0502020204030204" pitchFamily="34" charset="0"/>
          </a:endParaRPr>
        </a:p>
      </dsp:txBody>
      <dsp:txXfrm rot="-5400000">
        <a:off x="3785616" y="1013070"/>
        <a:ext cx="6696769" cy="613978"/>
      </dsp:txXfrm>
    </dsp:sp>
    <dsp:sp modelId="{C388CE42-9421-48B5-90B7-62C1060839F7}">
      <dsp:nvSpPr>
        <dsp:cNvPr id="0" name=""/>
        <dsp:cNvSpPr/>
      </dsp:nvSpPr>
      <dsp:spPr>
        <a:xfrm>
          <a:off x="0" y="894804"/>
          <a:ext cx="3785616" cy="850510"/>
        </a:xfrm>
        <a:prstGeom prst="roundRect">
          <a:avLst/>
        </a:prstGeom>
        <a:solidFill>
          <a:srgbClr val="D1DD01"/>
        </a:solidFill>
        <a:ln w="19050" cap="flat" cmpd="sng" algn="ctr">
          <a:solidFill>
            <a:srgbClr val="D1DD0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de-DE"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Hilfestellung bieten</a:t>
          </a:r>
        </a:p>
      </dsp:txBody>
      <dsp:txXfrm>
        <a:off x="41518" y="936322"/>
        <a:ext cx="3702580" cy="767474"/>
      </dsp:txXfrm>
    </dsp:sp>
    <dsp:sp modelId="{3E66A341-BA90-4D90-98B9-F652F85E34B5}">
      <dsp:nvSpPr>
        <dsp:cNvPr id="0" name=""/>
        <dsp:cNvSpPr/>
      </dsp:nvSpPr>
      <dsp:spPr>
        <a:xfrm rot="5400000">
          <a:off x="6810403" y="-1151897"/>
          <a:ext cx="680408" cy="6729984"/>
        </a:xfrm>
        <a:prstGeom prst="round2SameRect">
          <a:avLst/>
        </a:prstGeom>
        <a:solidFill>
          <a:srgbClr val="FFFFFF">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rtl="0">
            <a:lnSpc>
              <a:spcPct val="90000"/>
            </a:lnSpc>
            <a:spcBef>
              <a:spcPct val="0"/>
            </a:spcBef>
            <a:spcAft>
              <a:spcPct val="15000"/>
            </a:spcAft>
            <a:buChar char="•"/>
          </a:pPr>
          <a:r>
            <a:rPr lang="de-DE" sz="1700" kern="1200" dirty="0">
              <a:latin typeface="Calibri" panose="020F0502020204030204" pitchFamily="34" charset="0"/>
              <a:cs typeface="Calibri" panose="020F0502020204030204" pitchFamily="34" charset="0"/>
            </a:rPr>
            <a:t>Was kann mein Team für eine sichere Umgebung der Auszubildenden tun? Müssen alte Kommunikationsmuster aufgebrochen werden?</a:t>
          </a:r>
        </a:p>
      </dsp:txBody>
      <dsp:txXfrm rot="-5400000">
        <a:off x="3785616" y="1906105"/>
        <a:ext cx="6696769" cy="613978"/>
      </dsp:txXfrm>
    </dsp:sp>
    <dsp:sp modelId="{1CF3BD8E-7C7E-4643-A856-1F2F2B953270}">
      <dsp:nvSpPr>
        <dsp:cNvPr id="0" name=""/>
        <dsp:cNvSpPr/>
      </dsp:nvSpPr>
      <dsp:spPr>
        <a:xfrm>
          <a:off x="0" y="1787839"/>
          <a:ext cx="3785616" cy="850510"/>
        </a:xfrm>
        <a:prstGeom prst="roundRect">
          <a:avLst/>
        </a:prstGeom>
        <a:solidFill>
          <a:srgbClr val="95D3E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de-DE"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Veränderungen anregen</a:t>
          </a:r>
        </a:p>
      </dsp:txBody>
      <dsp:txXfrm>
        <a:off x="41518" y="1829357"/>
        <a:ext cx="3702580" cy="767474"/>
      </dsp:txXfrm>
    </dsp:sp>
    <dsp:sp modelId="{9A90E629-3688-4A78-8EE8-82AAFE35BE5D}">
      <dsp:nvSpPr>
        <dsp:cNvPr id="0" name=""/>
        <dsp:cNvSpPr/>
      </dsp:nvSpPr>
      <dsp:spPr>
        <a:xfrm rot="5400000">
          <a:off x="6810403" y="-258861"/>
          <a:ext cx="680408" cy="6729984"/>
        </a:xfrm>
        <a:prstGeom prst="round2SameRect">
          <a:avLst/>
        </a:prstGeom>
        <a:solidFill>
          <a:schemeClr val="bg1">
            <a:alpha val="9000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rtl="0">
            <a:lnSpc>
              <a:spcPct val="90000"/>
            </a:lnSpc>
            <a:spcBef>
              <a:spcPct val="0"/>
            </a:spcBef>
            <a:spcAft>
              <a:spcPct val="15000"/>
            </a:spcAft>
            <a:buChar char="•"/>
          </a:pPr>
          <a:r>
            <a:rPr lang="de-DE" sz="1900" kern="1200" dirty="0">
              <a:latin typeface="Calibri" panose="020F0502020204030204" pitchFamily="34" charset="0"/>
              <a:cs typeface="Calibri" panose="020F0502020204030204" pitchFamily="34" charset="0"/>
            </a:rPr>
            <a:t>Haben Sie bereits Ideen, wie Sie diese Fehlerkultur in Erstgesprächen ansprechen möchten?</a:t>
          </a:r>
        </a:p>
      </dsp:txBody>
      <dsp:txXfrm rot="-5400000">
        <a:off x="3785616" y="2799141"/>
        <a:ext cx="6696769" cy="613978"/>
      </dsp:txXfrm>
    </dsp:sp>
    <dsp:sp modelId="{E7EA99F9-20DB-4FAE-8B3F-41C30EFF3111}">
      <dsp:nvSpPr>
        <dsp:cNvPr id="0" name=""/>
        <dsp:cNvSpPr/>
      </dsp:nvSpPr>
      <dsp:spPr>
        <a:xfrm>
          <a:off x="0" y="2680875"/>
          <a:ext cx="3785616" cy="850510"/>
        </a:xfrm>
        <a:prstGeom prst="roundRect">
          <a:avLst/>
        </a:prstGeom>
        <a:solidFill>
          <a:srgbClr val="007193">
            <a:alpha val="9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de-DE"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Integration in Praxisanleitungen</a:t>
          </a:r>
        </a:p>
      </dsp:txBody>
      <dsp:txXfrm>
        <a:off x="41518" y="2722393"/>
        <a:ext cx="3702580" cy="76747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911A6-F8A1-492C-970E-D04766C4DFD1}" type="datetimeFigureOut">
              <a:rPr lang="de-DE" smtClean="0"/>
              <a:t>18.03.2026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367AA-DC43-43C4-BC99-49169608304F}" type="slidenum">
              <a:rPr lang="de-DE" smtClean="0"/>
              <a:t>‹Nr.›</a:t>
            </a:fld>
            <a:endParaRPr lang="de-DE"/>
          </a:p>
        </p:txBody>
      </p:sp>
    </p:spTree>
    <p:extLst>
      <p:ext uri="{BB962C8B-B14F-4D97-AF65-F5344CB8AC3E}">
        <p14:creationId xmlns:p14="http://schemas.microsoft.com/office/powerpoint/2010/main" val="420336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irsmedical.d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pflege-cirs.d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sbi.de/elearning/goto.php?target=fold_1430566&amp;client_id=FH-Bielefel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1367AA-DC43-43C4-BC99-49169608304F}" type="slidenum">
              <a:rPr lang="de-DE" smtClean="0"/>
              <a:t>1</a:t>
            </a:fld>
            <a:endParaRPr lang="de-DE"/>
          </a:p>
        </p:txBody>
      </p:sp>
    </p:spTree>
    <p:extLst>
      <p:ext uri="{BB962C8B-B14F-4D97-AF65-F5344CB8AC3E}">
        <p14:creationId xmlns:p14="http://schemas.microsoft.com/office/powerpoint/2010/main" val="412069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1367AA-DC43-43C4-BC99-49169608304F}" type="slidenum">
              <a:rPr lang="de-DE" smtClean="0"/>
              <a:t>10</a:t>
            </a:fld>
            <a:endParaRPr lang="de-DE"/>
          </a:p>
        </p:txBody>
      </p:sp>
    </p:spTree>
    <p:extLst>
      <p:ext uri="{BB962C8B-B14F-4D97-AF65-F5344CB8AC3E}">
        <p14:creationId xmlns:p14="http://schemas.microsoft.com/office/powerpoint/2010/main" val="226779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a:t>
            </a:r>
            <a:r>
              <a:rPr lang="de-DE" baseline="0" dirty="0"/>
              <a:t> starten mit dem Input und beginnen mit der </a:t>
            </a:r>
            <a:r>
              <a:rPr lang="de-DE" baseline="0" dirty="0" err="1"/>
              <a:t>Evidenzbasierung</a:t>
            </a:r>
            <a:r>
              <a:rPr lang="de-DE" baseline="0" dirty="0"/>
              <a:t> zu Hygienestandards…</a:t>
            </a:r>
            <a:endParaRPr lang="de-DE" dirty="0"/>
          </a:p>
          <a:p>
            <a:endParaRPr lang="de-DE" dirty="0"/>
          </a:p>
        </p:txBody>
      </p:sp>
      <p:sp>
        <p:nvSpPr>
          <p:cNvPr id="4" name="Foliennummernplatzhalter 3"/>
          <p:cNvSpPr>
            <a:spLocks noGrp="1"/>
          </p:cNvSpPr>
          <p:nvPr>
            <p:ph type="sldNum" sz="quarter" idx="10"/>
          </p:nvPr>
        </p:nvSpPr>
        <p:spPr/>
        <p:txBody>
          <a:bodyPr/>
          <a:lstStyle/>
          <a:p>
            <a:fld id="{551367AA-DC43-43C4-BC99-49169608304F}" type="slidenum">
              <a:rPr lang="de-DE" smtClean="0"/>
              <a:t>11</a:t>
            </a:fld>
            <a:endParaRPr lang="de-DE"/>
          </a:p>
        </p:txBody>
      </p:sp>
    </p:spTree>
    <p:extLst>
      <p:ext uri="{BB962C8B-B14F-4D97-AF65-F5344CB8AC3E}">
        <p14:creationId xmlns:p14="http://schemas.microsoft.com/office/powerpoint/2010/main" val="167660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dirty="0"/>
              <a:t>Hygienestandards</a:t>
            </a:r>
          </a:p>
          <a:p>
            <a:pPr marL="171450" indent="-171450">
              <a:buFont typeface="Arial" panose="020B0604020202020204" pitchFamily="34" charset="0"/>
              <a:buChar char="•"/>
            </a:pPr>
            <a:r>
              <a:rPr lang="de-DE" dirty="0"/>
              <a:t>Individuelle Standards können mit dem Robert-Institut</a:t>
            </a:r>
            <a:r>
              <a:rPr lang="de-DE" baseline="0" dirty="0"/>
              <a:t> (</a:t>
            </a:r>
            <a:r>
              <a:rPr lang="de-DE" dirty="0"/>
              <a:t>RKI) und der Kommission für Krankenhaushygiene und Infektionsprävention (KRINKO) abgeglichen</a:t>
            </a:r>
            <a:r>
              <a:rPr lang="de-DE" baseline="0" dirty="0"/>
              <a:t> und durchaus kritisch hinterfragt werden </a:t>
            </a:r>
            <a:r>
              <a:rPr lang="de-DE" baseline="0" dirty="0">
                <a:sym typeface="Wingdings" panose="05000000000000000000" pitchFamily="2" charset="2"/>
              </a:rPr>
              <a:t> wenden Sie sich dazu an die entsprechenden Hygienefachkräfte.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Unterschiedliche Pflegesettings erfordern </a:t>
            </a:r>
            <a:r>
              <a:rPr lang="de-DE" baseline="0" dirty="0"/>
              <a:t>unterschiedliche Hygienemaßnahmen: </a:t>
            </a:r>
            <a:r>
              <a:rPr lang="de-DE" dirty="0"/>
              <a:t>„Die Anforderungen an die Infektionsprävention unterscheiden</a:t>
            </a:r>
            <a:r>
              <a:rPr lang="de-DE" baseline="0" dirty="0"/>
              <a:t> sich auch in Abhängigkeit von der Art der Betreuung“ (KRINKO, 2005, S. 1062): z. B. kann gefragt werden, ob Menschen überwiegend mobil sind und eher soziale Betreuung durch Kommunikation benötigen oder ob sie in ihrer Mobilität stark eingeschränkt sind und Unterstützung bei der Ganzkörperpflege oder der Behandlungspflege brauchen (KRINKO, 2005).</a:t>
            </a:r>
          </a:p>
          <a:p>
            <a:pPr marL="171450" indent="-171450">
              <a:buFont typeface="Arial" panose="020B0604020202020204" pitchFamily="34" charset="0"/>
              <a:buChar char="•"/>
            </a:pPr>
            <a:r>
              <a:rPr lang="de-DE" baseline="0" dirty="0"/>
              <a:t>Auch Abfallentsorgung gilt als wichtiger Anker für Nachhaltigkeit und Hygiene: Wie viel Material brauche ich, um hygienisch korrekt zu arbeiten und dennoch Ressourcen zu schonen? </a:t>
            </a:r>
            <a:r>
              <a:rPr lang="de-DE" baseline="0" dirty="0">
                <a:sym typeface="Wingdings" panose="05000000000000000000" pitchFamily="2" charset="2"/>
              </a:rPr>
              <a:t> Hier gilt der Grundsatz: so viel wie nötig, so wenig wie möglich.</a:t>
            </a:r>
          </a:p>
          <a:p>
            <a:pPr marL="171450" indent="-171450">
              <a:buFont typeface="Arial" panose="020B0604020202020204" pitchFamily="34" charset="0"/>
              <a:buChar char="•"/>
            </a:pPr>
            <a:r>
              <a:rPr lang="de-DE" dirty="0"/>
              <a:t>Man sollte sich immer folgendes vor Augen halten: „Die Materialien, die wir für die Erhaltung unseres Hygienestandard in Krankenhäuser nutzen, haben einen hohen nicht-nachhaltigen Preis“ (Huss, 2021,</a:t>
            </a:r>
            <a:r>
              <a:rPr lang="de-DE" baseline="0" dirty="0"/>
              <a:t> S. 9)</a:t>
            </a:r>
            <a:r>
              <a:rPr lang="de-DE" dirty="0"/>
              <a:t>.</a:t>
            </a:r>
          </a:p>
          <a:p>
            <a:pPr marL="171450" indent="-171450">
              <a:buFont typeface="Arial" panose="020B0604020202020204" pitchFamily="34" charset="0"/>
              <a:buChar cha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dirty="0"/>
              <a:t>Überleitung:</a:t>
            </a:r>
            <a:r>
              <a:rPr lang="de-DE" b="1" baseline="0" dirty="0"/>
              <a:t> </a:t>
            </a:r>
            <a:r>
              <a:rPr lang="de-DE" b="0" baseline="0" dirty="0"/>
              <a:t>Besonders</a:t>
            </a:r>
            <a:r>
              <a:rPr lang="de-DE" b="1" baseline="0" dirty="0"/>
              <a:t> </a:t>
            </a:r>
            <a:r>
              <a:rPr lang="de-DE" b="0" baseline="0" dirty="0"/>
              <a:t>die</a:t>
            </a:r>
            <a:r>
              <a:rPr lang="de-DE" b="1" baseline="0" dirty="0"/>
              <a:t> </a:t>
            </a:r>
            <a:r>
              <a:rPr lang="de-DE" dirty="0">
                <a:latin typeface="BundesSans Web"/>
              </a:rPr>
              <a:t>Hände gelten bekanntlich als Hauptüberträger von Krankheitserregern, da sie häufig mit kontaminierten Oberflächen und Personen in Kontakt kommen. Unzureichende Handhygiene führt zur Übertragung von Erregern auf Schleimhäute und Nahrungsmittel, was Infektionen begünstigt. (Eggert 2018)…</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4212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a:t>
            </a:r>
            <a:r>
              <a:rPr lang="de-DE" b="1" dirty="0"/>
              <a:t>Aktion Saubere Hände </a:t>
            </a:r>
            <a:r>
              <a:rPr lang="de-DE" dirty="0"/>
              <a:t>ist eine nationale Kampagne in Deutschland, die am 1. Januar 2008 ins Leben gerufen wurde. Ziel der Kampagne ist es, die Compliance bei der Händedesinfektion in Gesundheitseinrichtungen zu verbessern. </a:t>
            </a:r>
          </a:p>
          <a:p>
            <a:pPr marL="171450" indent="-171450">
              <a:buFont typeface="Arial" panose="020B0604020202020204" pitchFamily="34" charset="0"/>
              <a:buChar char="•"/>
            </a:pPr>
            <a:r>
              <a:rPr lang="de-DE" dirty="0"/>
              <a:t>Unterstützt wird die Aktion vom Bundesministerium für Gesundheit, dem Nationalen Referenzzentrum für </a:t>
            </a:r>
            <a:r>
              <a:rPr lang="de-DE" dirty="0" err="1"/>
              <a:t>Surveillance</a:t>
            </a:r>
            <a:r>
              <a:rPr lang="de-DE" dirty="0"/>
              <a:t> von nosokomialen Infektionen (NRZ), dem Aktionsbündnis Patientensicherheit e.V. (APS) und der Gesellschaft für Qualitätsmanagement in der Gesundheitsversorgung e.V.</a:t>
            </a:r>
          </a:p>
          <a:p>
            <a:pPr marL="171450" indent="-171450">
              <a:buFont typeface="Arial" panose="020B0604020202020204" pitchFamily="34" charset="0"/>
              <a:buChar char="•"/>
            </a:pPr>
            <a:r>
              <a:rPr lang="de-DE" dirty="0"/>
              <a:t>Die Kampagne richtet sich an Krankenhäuser, Alten- und Pflegeheime sowie ambulante medizinische Einrichtungen. Sie bietet umfassende Informationen, Schulungsmaterialien und Zertifizierungsmöglichkeiten, um die Händehygiene zu fördern und nosokomiale Infektionen zu verhindern. Durch die Teilnahme an der Aktion können Einrichtungen ihre Hygienestandards verbessern und somit die Patientensicherheit erhöhen.</a:t>
            </a:r>
          </a:p>
          <a:p>
            <a:pPr marL="171450" indent="-171450">
              <a:buFont typeface="Arial" panose="020B0604020202020204" pitchFamily="34" charset="0"/>
              <a:buChar char="•"/>
            </a:pPr>
            <a:r>
              <a:rPr lang="de-DE" dirty="0"/>
              <a:t>Ein zentrales Element der Aktion ist die regelmäßige Datenerhebung und -auswertung, um die Fortschritte in der Händehygiene zu messen und kontinuierlich zu verbessern.</a:t>
            </a:r>
          </a:p>
          <a:p>
            <a:pPr marL="0" indent="0">
              <a:buFont typeface="Arial" panose="020B0604020202020204" pitchFamily="34" charset="0"/>
              <a:buNone/>
            </a:pPr>
            <a:r>
              <a:rPr lang="de-DE" dirty="0"/>
              <a:t>(Aktion Saubere Hände, o. J. a)</a:t>
            </a:r>
          </a:p>
          <a:p>
            <a:pPr marL="0" indent="0">
              <a:buFont typeface="Arial" panose="020B0604020202020204" pitchFamily="34" charset="0"/>
              <a:buNone/>
            </a:pPr>
            <a:endParaRPr lang="de-DE" dirty="0"/>
          </a:p>
          <a:p>
            <a:pPr marL="0" indent="0">
              <a:buFont typeface="Arial" panose="020B0604020202020204" pitchFamily="34" charset="0"/>
              <a:buNone/>
            </a:pPr>
            <a:r>
              <a:rPr lang="de-DE" baseline="0" dirty="0">
                <a:sym typeface="Wingdings" panose="05000000000000000000" pitchFamily="2" charset="2"/>
              </a:rPr>
              <a:t></a:t>
            </a:r>
            <a:r>
              <a:rPr lang="de-DE" baseline="0" dirty="0"/>
              <a:t> </a:t>
            </a:r>
            <a:r>
              <a:rPr lang="de-DE" dirty="0"/>
              <a:t>Die Aktion Saubere Hände trägt somit maßgeblich dazu bei, die Qualität der Gesundheitsversorgung in Deutschland zu erhöhen.</a:t>
            </a:r>
          </a:p>
          <a:p>
            <a:pPr marL="0" indent="0">
              <a:buFont typeface="Arial" panose="020B0604020202020204" pitchFamily="34" charset="0"/>
              <a:buNone/>
            </a:pPr>
            <a:endParaRPr lang="de-DE" dirty="0"/>
          </a:p>
          <a:p>
            <a:pPr marL="0" indent="0">
              <a:buFont typeface="Arial" panose="020B0604020202020204" pitchFamily="34" charset="0"/>
              <a:buNone/>
            </a:pPr>
            <a:r>
              <a:rPr lang="de-DE" b="1" dirty="0"/>
              <a:t>Überleitung:</a:t>
            </a:r>
            <a:r>
              <a:rPr lang="de-DE" b="1" baseline="0" dirty="0"/>
              <a:t> </a:t>
            </a:r>
            <a:r>
              <a:rPr lang="de-DE" baseline="0" dirty="0"/>
              <a:t>Im Folgenden wollen wir uns die Indikationsmomente der Händedesinfektion anschauen…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1659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ursprüngliche WHO-Modell der 5 Indikationen zur Händedesinfektion wurde für den stationären Krankenhausbereich entwickelt und von der</a:t>
            </a:r>
            <a:r>
              <a:rPr lang="de-DE" i="0" dirty="0"/>
              <a:t> Aktion Saubere Hände</a:t>
            </a:r>
            <a:r>
              <a:rPr lang="de-DE" i="1" dirty="0"/>
              <a:t> </a:t>
            </a:r>
            <a:r>
              <a:rPr lang="de-DE" dirty="0"/>
              <a:t>gemeinsam</a:t>
            </a:r>
            <a:r>
              <a:rPr lang="de-DE" baseline="0" dirty="0"/>
              <a:t> mit der WHO</a:t>
            </a:r>
            <a:r>
              <a:rPr lang="de-DE" dirty="0"/>
              <a:t> auch für Alten- und Pflegeheime angepasst. Das</a:t>
            </a:r>
            <a:r>
              <a:rPr lang="de-DE" baseline="0" dirty="0"/>
              <a:t> Modell </a:t>
            </a:r>
            <a:r>
              <a:rPr lang="de-DE" dirty="0"/>
              <a:t>geht Hand</a:t>
            </a:r>
            <a:r>
              <a:rPr lang="de-DE" baseline="0" dirty="0"/>
              <a:t> in Hand mit den </a:t>
            </a:r>
            <a:r>
              <a:rPr lang="de-DE" dirty="0"/>
              <a:t>Richtlinien zur Händedesinfektion des RKI.</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dirty="0"/>
              <a:t>In Krankenhäusern sowie Alten- und Pflegeheimen besteht nach jedem Kontakt mit Patienten oder deren unmittelbarer Umgebung (z. B. Betten, Kleidung, Pflegeutensilien) die Notwendigkeit, die Hände zu desinfizieren. Hierdurch wird verhindert, dass Krankheitserreger auf andere Patienten oder Mitarbeitende übertragen werden.</a:t>
            </a:r>
            <a:endParaRPr lang="de-DE" baseline="0" dirty="0"/>
          </a:p>
          <a:p>
            <a:pPr marL="0" indent="0">
              <a:buFont typeface="Arial" panose="020B0604020202020204" pitchFamily="34" charset="0"/>
              <a:buNone/>
            </a:pPr>
            <a:r>
              <a:rPr lang="de-DE" baseline="0" dirty="0"/>
              <a:t>Vor und nach dem Handschuhtragen oder zwischen dem Handschuhwechsel ist natürlich auch immer eine Händedesinfektion notwendig.</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aseline="0" dirty="0"/>
              <a:t>4 Indikationsmomente der Händedesinfektion (bei mobilen Bewohner*innen):</a:t>
            </a:r>
          </a:p>
          <a:p>
            <a:pPr marL="228600" indent="-228600">
              <a:buFont typeface="Arial" panose="020B0604020202020204" pitchFamily="34" charset="0"/>
              <a:buAutoNum type="arabicPeriod"/>
            </a:pPr>
            <a:r>
              <a:rPr lang="de-DE" baseline="0" dirty="0"/>
              <a:t>vor dem Patientenkontakt</a:t>
            </a:r>
          </a:p>
          <a:p>
            <a:pPr marL="228600" indent="-228600">
              <a:buFont typeface="Arial" panose="020B0604020202020204" pitchFamily="34" charset="0"/>
              <a:buAutoNum type="arabicPeriod"/>
            </a:pPr>
            <a:r>
              <a:rPr lang="de-DE" baseline="0" dirty="0"/>
              <a:t>vor einer aseptischen (primär sterilen) Tätigkeit, z. B. Blutzuckermessung, Injektion, Wundversorgung, Katheter legen/ manipulieren</a:t>
            </a:r>
          </a:p>
          <a:p>
            <a:pPr marL="228600" indent="-228600">
              <a:buFont typeface="Arial" panose="020B0604020202020204" pitchFamily="34" charset="0"/>
              <a:buAutoNum type="arabicPeriod"/>
            </a:pPr>
            <a:r>
              <a:rPr lang="de-DE" baseline="0" dirty="0"/>
              <a:t>nach dem Kontakt mit potentiell infektiösem Material, z. B. Körperflüssigkeit wie Blut, Urin, Stuhl</a:t>
            </a:r>
          </a:p>
          <a:p>
            <a:pPr marL="228600" indent="-228600">
              <a:buFont typeface="Arial" panose="020B0604020202020204" pitchFamily="34" charset="0"/>
              <a:buAutoNum type="arabicPeriod"/>
            </a:pPr>
            <a:r>
              <a:rPr lang="de-DE" baseline="0" dirty="0"/>
              <a:t>nach dem Patientenkontakt</a:t>
            </a:r>
          </a:p>
          <a:p>
            <a:pPr marL="228600" indent="-228600">
              <a:buFont typeface="Arial" panose="020B0604020202020204" pitchFamily="34" charset="0"/>
              <a:buAutoNum type="arabicPeriod"/>
            </a:pPr>
            <a:endParaRPr lang="de-DE" baseline="0" dirty="0"/>
          </a:p>
          <a:p>
            <a:pPr marL="0" indent="0">
              <a:buFont typeface="Arial" panose="020B0604020202020204" pitchFamily="34" charset="0"/>
              <a:buNone/>
            </a:pPr>
            <a:r>
              <a:rPr lang="de-DE" baseline="0" dirty="0"/>
              <a:t>5 Indikationsmomente der Händedesinfektion (bei immobilen Bewohner*innen):</a:t>
            </a:r>
          </a:p>
          <a:p>
            <a:pPr marL="228600" indent="-228600">
              <a:buFont typeface="Arial" panose="020B0604020202020204" pitchFamily="34" charset="0"/>
              <a:buAutoNum type="arabicPeriod"/>
            </a:pPr>
            <a:r>
              <a:rPr lang="de-DE" baseline="0" dirty="0"/>
              <a:t>vor dem Patientenkontakt</a:t>
            </a:r>
          </a:p>
          <a:p>
            <a:pPr marL="228600" indent="-228600">
              <a:buFont typeface="Arial" panose="020B0604020202020204" pitchFamily="34" charset="0"/>
              <a:buAutoNum type="arabicPeriod"/>
            </a:pPr>
            <a:r>
              <a:rPr lang="de-DE" baseline="0" dirty="0"/>
              <a:t>vor einer aseptischen Tätigkeit</a:t>
            </a:r>
          </a:p>
          <a:p>
            <a:pPr marL="228600" indent="-228600">
              <a:buFont typeface="Arial" panose="020B0604020202020204" pitchFamily="34" charset="0"/>
              <a:buAutoNum type="arabicPeriod"/>
            </a:pPr>
            <a:r>
              <a:rPr lang="de-DE" baseline="0" dirty="0"/>
              <a:t>nach dem Kontakt mit potentiell infektiösem Material</a:t>
            </a:r>
          </a:p>
          <a:p>
            <a:pPr marL="228600" indent="-228600">
              <a:buFont typeface="Arial" panose="020B0604020202020204" pitchFamily="34" charset="0"/>
              <a:buAutoNum type="arabicPeriod"/>
            </a:pPr>
            <a:r>
              <a:rPr lang="de-DE" baseline="0" dirty="0"/>
              <a:t>nach dem Patientenkontakt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baseline="0" dirty="0"/>
              <a:t>nach Kontakt mit der unmittelbaren Umgebung, </a:t>
            </a:r>
            <a:r>
              <a:rPr lang="de-DE" b="0" baseline="0" dirty="0"/>
              <a:t>im Mehrbettzimmer das Bett mit Nachttisch und darin befindliche persönlichen Gegenstände; im Einzelzimmer das komplette Zimmer</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aseline="0" dirty="0"/>
              <a:t>(Aktion Saubere Hände, o. J. b)</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1" baseline="0" dirty="0"/>
              <a:t>Überleitung: </a:t>
            </a:r>
            <a:r>
              <a:rPr lang="de-DE" baseline="0" dirty="0"/>
              <a:t>Im Zusammenhang zur Händehygiene und Nachhaltigkeit stehen natürlich auch Wasserverbrauch und der Einsatz von Reinigungsmitteln…</a:t>
            </a:r>
          </a:p>
        </p:txBody>
      </p:sp>
      <p:sp>
        <p:nvSpPr>
          <p:cNvPr id="4" name="Foliennummernplatzhalter 3"/>
          <p:cNvSpPr>
            <a:spLocks noGrp="1"/>
          </p:cNvSpPr>
          <p:nvPr>
            <p:ph type="sldNum" sz="quarter" idx="10"/>
          </p:nvPr>
        </p:nvSpPr>
        <p:spPr/>
        <p:txBody>
          <a:bodyPr/>
          <a:lstStyle/>
          <a:p>
            <a:fld id="{551367AA-DC43-43C4-BC99-49169608304F}" type="slidenum">
              <a:rPr lang="de-DE" smtClean="0"/>
              <a:t>14</a:t>
            </a:fld>
            <a:endParaRPr lang="de-DE"/>
          </a:p>
        </p:txBody>
      </p:sp>
    </p:spTree>
    <p:extLst>
      <p:ext uri="{BB962C8B-B14F-4D97-AF65-F5344CB8AC3E}">
        <p14:creationId xmlns:p14="http://schemas.microsoft.com/office/powerpoint/2010/main" val="866773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de-DE" b="0" u="none" dirty="0">
                <a:sym typeface="Wingdings" panose="05000000000000000000" pitchFamily="2" charset="2"/>
              </a:rPr>
              <a:t>Mal ein Blick dazu in die Praxis…</a:t>
            </a:r>
          </a:p>
          <a:p>
            <a:pPr marL="0" indent="0">
              <a:buFont typeface="Wingdings" panose="05000000000000000000" pitchFamily="2" charset="2"/>
              <a:buNone/>
            </a:pPr>
            <a:endParaRPr lang="de-DE" b="0" u="sng" dirty="0">
              <a:sym typeface="Wingdings" panose="05000000000000000000" pitchFamily="2" charset="2"/>
            </a:endParaRPr>
          </a:p>
          <a:p>
            <a:pPr marL="0" indent="0">
              <a:buFont typeface="Wingdings" panose="05000000000000000000" pitchFamily="2" charset="2"/>
              <a:buNone/>
            </a:pPr>
            <a:r>
              <a:rPr lang="de-DE" b="0" u="sng" dirty="0">
                <a:sym typeface="Wingdings" panose="05000000000000000000" pitchFamily="2" charset="2"/>
              </a:rPr>
              <a:t>Wasser sparen:</a:t>
            </a:r>
          </a:p>
          <a:p>
            <a:pPr marL="171450" indent="-171450">
              <a:buFont typeface="Arial" panose="020B0604020202020204" pitchFamily="34" charset="0"/>
              <a:buChar char="•"/>
            </a:pPr>
            <a:r>
              <a:rPr lang="de-DE" b="0" dirty="0">
                <a:sym typeface="Wingdings" panose="05000000000000000000" pitchFamily="2" charset="2"/>
              </a:rPr>
              <a:t>Vom </a:t>
            </a:r>
            <a:r>
              <a:rPr lang="de-DE" b="1" dirty="0">
                <a:sym typeface="Wingdings" panose="05000000000000000000" pitchFamily="2" charset="2"/>
              </a:rPr>
              <a:t>städtischem Klinikum Görlitz</a:t>
            </a:r>
            <a:r>
              <a:rPr lang="de-DE" b="1" baseline="0" dirty="0">
                <a:sym typeface="Wingdings" panose="05000000000000000000" pitchFamily="2" charset="2"/>
              </a:rPr>
              <a:t> </a:t>
            </a:r>
            <a:r>
              <a:rPr lang="de-DE" b="0" baseline="0" dirty="0">
                <a:sym typeface="Wingdings" panose="05000000000000000000" pitchFamily="2" charset="2"/>
              </a:rPr>
              <a:t>wurde herausgefunden, dass wenn man </a:t>
            </a:r>
            <a:r>
              <a:rPr lang="de-DE" b="0" dirty="0">
                <a:sym typeface="Wingdings" panose="05000000000000000000" pitchFamily="2" charset="2"/>
              </a:rPr>
              <a:t>warmes Wasser reduziert, man gleichzeitig Wasserkosten, Energieverbrauch</a:t>
            </a:r>
            <a:r>
              <a:rPr lang="de-DE" b="0" baseline="0" dirty="0">
                <a:sym typeface="Wingdings" panose="05000000000000000000" pitchFamily="2" charset="2"/>
              </a:rPr>
              <a:t> und CO2-Ausstoß einspart. Daher sollte der Wasserverbrauch immer kritisch hinterfragt werden! </a:t>
            </a:r>
          </a:p>
          <a:p>
            <a:pPr marL="171450" indent="-171450">
              <a:buFont typeface="Arial" panose="020B0604020202020204" pitchFamily="34" charset="0"/>
              <a:buChar char="•"/>
            </a:pPr>
            <a:r>
              <a:rPr lang="de-DE" dirty="0">
                <a:sym typeface="Wingdings" panose="05000000000000000000" pitchFamily="2" charset="2"/>
              </a:rPr>
              <a:t>Das Bundesinstitut</a:t>
            </a:r>
            <a:r>
              <a:rPr lang="de-DE" baseline="0" dirty="0">
                <a:sym typeface="Wingdings" panose="05000000000000000000" pitchFamily="2" charset="2"/>
              </a:rPr>
              <a:t> für öffentliche Gesundheit (BIÖG, 2025) sagt </a:t>
            </a:r>
            <a:r>
              <a:rPr lang="de-DE" dirty="0">
                <a:sym typeface="Wingdings" panose="05000000000000000000" pitchFamily="2" charset="2"/>
              </a:rPr>
              <a:t>„</a:t>
            </a:r>
            <a:r>
              <a:rPr lang="de-DE" dirty="0"/>
              <a:t>Die Wassertemperatur hat keinen Einfluss auf die Reduktion der Mikroorganismen. Daher sollte die individuell angenehme Wassertemperatur gewählt werden. Viel wichtiger sind die Dauer des Händewaschens und das Maß der Reibung beim Einseifen der Hände.“</a:t>
            </a:r>
            <a:r>
              <a:rPr lang="de-DE" baseline="0" dirty="0"/>
              <a:t> (BIÖG, 2025)</a:t>
            </a:r>
          </a:p>
          <a:p>
            <a:pPr marL="171450" indent="-171450">
              <a:buFont typeface="Arial" panose="020B0604020202020204" pitchFamily="34" charset="0"/>
              <a:buChar char="•"/>
            </a:pPr>
            <a:endParaRPr lang="de-DE" baseline="0" dirty="0"/>
          </a:p>
          <a:p>
            <a:pPr marL="0" indent="0">
              <a:buFont typeface="Arial" panose="020B0604020202020204" pitchFamily="34" charset="0"/>
              <a:buNone/>
            </a:pPr>
            <a:r>
              <a:rPr lang="de-DE" u="sng" baseline="0" dirty="0"/>
              <a:t>Reinigungsmittel reduzieren: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anose="05000000000000000000" pitchFamily="2" charset="2"/>
              </a:rPr>
              <a:t>Die </a:t>
            </a:r>
            <a:r>
              <a:rPr lang="de-DE" b="0" dirty="0">
                <a:sym typeface="Wingdings" panose="05000000000000000000" pitchFamily="2" charset="2"/>
              </a:rPr>
              <a:t>LWL-Kliniken</a:t>
            </a:r>
            <a:r>
              <a:rPr lang="de-DE" dirty="0">
                <a:sym typeface="Wingdings" panose="05000000000000000000" pitchFamily="2" charset="2"/>
              </a:rPr>
              <a:t> haben herausgefunden, dass durch </a:t>
            </a:r>
            <a:r>
              <a:rPr lang="de-DE" dirty="0"/>
              <a:t>Verdünnung von hochkonzentrierten Reinigungssubstanzen und dem Einführung von Sprühköpfen ca. 20% Reinigungsmittel gespart werden kann!</a:t>
            </a:r>
            <a:r>
              <a:rPr lang="de-DE" baseline="0" dirty="0"/>
              <a:t> (</a:t>
            </a:r>
            <a:r>
              <a:rPr lang="de-DE"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LWL-Kliniken Münster und Lengerich,</a:t>
            </a:r>
            <a:r>
              <a:rPr lang="de-DE" baseline="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de-DE"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2020</a:t>
            </a:r>
            <a:r>
              <a:rPr lang="de-DE" b="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de-DE" dirty="0">
              <a:sym typeface="Wingdings" panose="05000000000000000000" pitchFamily="2" charset="2"/>
            </a:endParaRPr>
          </a:p>
          <a:p>
            <a:pPr marL="171450" indent="-171450">
              <a:buFont typeface="Wingdings" panose="05000000000000000000" pitchFamily="2" charset="2"/>
              <a:buChar char="à"/>
            </a:pPr>
            <a:r>
              <a:rPr lang="de-DE" dirty="0">
                <a:sym typeface="Wingdings" panose="05000000000000000000" pitchFamily="2" charset="2"/>
              </a:rPr>
              <a:t>Die </a:t>
            </a:r>
            <a:r>
              <a:rPr lang="de-DE" dirty="0"/>
              <a:t>Berufsgenossenschaft für Gesundheitsdienst und Wohlfahrtspflege (BWG, 2019) sagt jedoch: „Sprühverfahren bewirken ein höheres dermales und inhalatives Expositionsrisiko durch Sprühaerosole“ </a:t>
            </a:r>
            <a:r>
              <a:rPr lang="de-DE" dirty="0">
                <a:sym typeface="Wingdings" panose="05000000000000000000" pitchFamily="2" charset="2"/>
              </a:rPr>
              <a:t></a:t>
            </a:r>
            <a:r>
              <a:rPr lang="de-DE" baseline="0" dirty="0">
                <a:sym typeface="Wingdings" panose="05000000000000000000" pitchFamily="2" charset="2"/>
              </a:rPr>
              <a:t> diesbezüglich wurde vom Projekt Naht</a:t>
            </a:r>
            <a:r>
              <a:rPr lang="de-DE" dirty="0">
                <a:sym typeface="Wingdings" panose="05000000000000000000" pitchFamily="2" charset="2"/>
              </a:rPr>
              <a:t> bei den LWL Kliniken nachgefragt, eine Antwort blieb bisher aus!</a:t>
            </a:r>
            <a:r>
              <a:rPr lang="de-DE" baseline="0" dirty="0">
                <a:sym typeface="Wingdings" panose="05000000000000000000" pitchFamily="2" charset="2"/>
              </a:rPr>
              <a:t> </a:t>
            </a:r>
            <a:endParaRPr lang="de-DE" dirty="0">
              <a:sym typeface="Wingdings" panose="05000000000000000000" pitchFamily="2" charset="2"/>
            </a:endParaRPr>
          </a:p>
          <a:p>
            <a:pPr marL="171450" indent="-171450">
              <a:buFont typeface="Wingdings" panose="05000000000000000000" pitchFamily="2" charset="2"/>
              <a:buChar char="à"/>
            </a:pPr>
            <a:r>
              <a:rPr lang="de-DE" dirty="0"/>
              <a:t>bzgl. des </a:t>
            </a:r>
            <a:r>
              <a:rPr lang="de-DE" b="0" dirty="0"/>
              <a:t>warmen Wassers und Putzens </a:t>
            </a:r>
            <a:r>
              <a:rPr lang="de-DE" dirty="0"/>
              <a:t>gibt es in der Podcast Folge von „Quarks Daily“ vom 14.09.2024 ab Minute 22:00 auch den Hinweis,</a:t>
            </a:r>
            <a:r>
              <a:rPr lang="de-DE" baseline="0" dirty="0"/>
              <a:t> nicht mit warmen Wasser zu wischen und zu putzen, da Teile des Reinigungsmittels verdampfen können und gar nicht auf warmes Wasser ausgelegt sind! (Schaum &amp; Rank, 2024)</a:t>
            </a:r>
          </a:p>
          <a:p>
            <a:pPr marL="171450" indent="-171450">
              <a:buFont typeface="Wingdings" panose="05000000000000000000" pitchFamily="2" charset="2"/>
              <a:buChar char="à"/>
            </a:pPr>
            <a:endParaRPr lang="de-DE" baseline="0" dirty="0"/>
          </a:p>
          <a:p>
            <a:pPr marL="0" indent="0">
              <a:buFont typeface="Wingdings" panose="05000000000000000000" pitchFamily="2" charset="2"/>
              <a:buNone/>
            </a:pPr>
            <a:r>
              <a:rPr lang="de-DE" b="1" baseline="0" dirty="0"/>
              <a:t>Überleitung: </a:t>
            </a:r>
            <a:r>
              <a:rPr lang="de-DE" baseline="0" dirty="0"/>
              <a:t>In diesem Zusammenhang sind ein wichtiger Punkt auch Ressourcenschonung durch Aufbereitungsprozesse und Einsparung von Verpackungen…</a:t>
            </a:r>
            <a:endParaRPr lang="de-DE" dirty="0"/>
          </a:p>
        </p:txBody>
      </p:sp>
      <p:sp>
        <p:nvSpPr>
          <p:cNvPr id="4" name="Foliennummernplatzhalter 3"/>
          <p:cNvSpPr>
            <a:spLocks noGrp="1"/>
          </p:cNvSpPr>
          <p:nvPr>
            <p:ph type="sldNum" sz="quarter" idx="10"/>
          </p:nvPr>
        </p:nvSpPr>
        <p:spPr/>
        <p:txBody>
          <a:bodyPr/>
          <a:lstStyle/>
          <a:p>
            <a:fld id="{551367AA-DC43-43C4-BC99-49169608304F}" type="slidenum">
              <a:rPr lang="de-DE" smtClean="0"/>
              <a:t>15</a:t>
            </a:fld>
            <a:endParaRPr lang="de-DE"/>
          </a:p>
        </p:txBody>
      </p:sp>
    </p:spTree>
    <p:extLst>
      <p:ext uri="{BB962C8B-B14F-4D97-AF65-F5344CB8AC3E}">
        <p14:creationId xmlns:p14="http://schemas.microsoft.com/office/powerpoint/2010/main" val="416628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dirty="0"/>
              <a:t>OP-Instrumente/</a:t>
            </a:r>
            <a:r>
              <a:rPr lang="de-DE" b="1" baseline="0" dirty="0"/>
              <a:t> Trays:</a:t>
            </a:r>
            <a:endParaRPr lang="de-DE" b="1" dirty="0"/>
          </a:p>
          <a:p>
            <a:pPr marL="171450" indent="-171450">
              <a:buFont typeface="Arial" panose="020B0604020202020204" pitchFamily="34" charset="0"/>
              <a:buChar char="•"/>
            </a:pPr>
            <a:r>
              <a:rPr lang="de-DE" dirty="0"/>
              <a:t>In einer Studie von </a:t>
            </a:r>
            <a:r>
              <a:rPr lang="de-DE" sz="1200" b="0" dirty="0">
                <a:latin typeface="Calibri" panose="020F0502020204030204" pitchFamily="34" charset="0"/>
                <a:ea typeface="Calibri" panose="020F0502020204030204" pitchFamily="34" charset="0"/>
                <a:cs typeface="Calibri" panose="020F0502020204030204" pitchFamily="34" charset="0"/>
              </a:rPr>
              <a:t>Kolbe-Busch &amp; </a:t>
            </a:r>
            <a:r>
              <a:rPr lang="de-DE" sz="1200" b="0" dirty="0" err="1">
                <a:latin typeface="Calibri" panose="020F0502020204030204" pitchFamily="34" charset="0"/>
                <a:ea typeface="Calibri" panose="020F0502020204030204" pitchFamily="34" charset="0"/>
                <a:cs typeface="Calibri" panose="020F0502020204030204" pitchFamily="34" charset="0"/>
              </a:rPr>
              <a:t>Chaberny</a:t>
            </a:r>
            <a:r>
              <a:rPr lang="de-DE" sz="1200" b="0" dirty="0">
                <a:latin typeface="Calibri" panose="020F0502020204030204" pitchFamily="34" charset="0"/>
                <a:ea typeface="Calibri" panose="020F0502020204030204" pitchFamily="34" charset="0"/>
                <a:cs typeface="Calibri" panose="020F0502020204030204" pitchFamily="34" charset="0"/>
              </a:rPr>
              <a:t> </a:t>
            </a:r>
            <a:r>
              <a:rPr lang="de-DE" sz="1200" dirty="0">
                <a:latin typeface="Calibri" panose="020F0502020204030204" pitchFamily="34" charset="0"/>
                <a:ea typeface="Calibri" panose="020F0502020204030204" pitchFamily="34" charset="0"/>
                <a:cs typeface="Calibri" panose="020F0502020204030204" pitchFamily="34" charset="0"/>
              </a:rPr>
              <a:t>(2023) </a:t>
            </a:r>
            <a:r>
              <a:rPr lang="de-DE" dirty="0"/>
              <a:t>wurde</a:t>
            </a:r>
            <a:r>
              <a:rPr lang="de-DE" baseline="0" dirty="0"/>
              <a:t> untersucht, welche</a:t>
            </a:r>
            <a:r>
              <a:rPr lang="de-DE" dirty="0"/>
              <a:t> Möglichkeiten es gibt, Ressourcen bei der Versorgung chirurgischer Patient*innen optimal</a:t>
            </a:r>
            <a:r>
              <a:rPr lang="de-DE" baseline="0" dirty="0"/>
              <a:t> zu nutzen, </a:t>
            </a:r>
            <a:r>
              <a:rPr lang="de-DE" dirty="0"/>
              <a:t>ohne dabei deren Sicherheit zu gefährden. In besonderer Diskussion stand hierbei auch der Aufbereitungsprozess von Instrumenten.</a:t>
            </a:r>
          </a:p>
          <a:p>
            <a:pPr marL="171450" indent="-171450">
              <a:buFont typeface="Arial" panose="020B0604020202020204" pitchFamily="34" charset="0"/>
              <a:buChar char="•"/>
            </a:pPr>
            <a:r>
              <a:rPr lang="de-DE" dirty="0"/>
              <a:t>„Der Aufbereitungsprozess von Sterilgut erfordert einen hohen Ressourceneinsatz. Potenzial für Einsparungen gibt es bei der Verpackung: einfache Verpackung für Einzelinstrumente und Nutzung von Containern ohne Weichverpackung für Sets, bei der Sieboptimierung,</a:t>
            </a:r>
            <a:r>
              <a:rPr lang="de-DE" baseline="0" dirty="0"/>
              <a:t> </a:t>
            </a:r>
            <a:r>
              <a:rPr lang="de-DE" dirty="0"/>
              <a:t>nicht aber bei „Abkürzungen“ des Instrumentenkreislaufs durch „Blitzsterilisation““. </a:t>
            </a:r>
            <a:r>
              <a:rPr lang="de-DE" sz="1200" dirty="0">
                <a:latin typeface="Calibri" panose="020F0502020204030204" pitchFamily="34" charset="0"/>
                <a:ea typeface="Calibri" panose="020F0502020204030204" pitchFamily="34" charset="0"/>
                <a:cs typeface="Calibri" panose="020F0502020204030204" pitchFamily="34" charset="0"/>
              </a:rPr>
              <a:t>(Kolbe-Busch &amp; </a:t>
            </a:r>
            <a:r>
              <a:rPr lang="de-DE" sz="1200" dirty="0" err="1">
                <a:latin typeface="Calibri" panose="020F0502020204030204" pitchFamily="34" charset="0"/>
                <a:ea typeface="Calibri" panose="020F0502020204030204" pitchFamily="34" charset="0"/>
                <a:cs typeface="Calibri" panose="020F0502020204030204" pitchFamily="34" charset="0"/>
              </a:rPr>
              <a:t>Chaberny</a:t>
            </a:r>
            <a:r>
              <a:rPr lang="de-DE" sz="1200" dirty="0">
                <a:latin typeface="Calibri" panose="020F0502020204030204" pitchFamily="34" charset="0"/>
                <a:ea typeface="Calibri" panose="020F0502020204030204" pitchFamily="34" charset="0"/>
                <a:cs typeface="Calibri" panose="020F0502020204030204" pitchFamily="34" charset="0"/>
              </a:rPr>
              <a:t>, 2023, S. 227)</a:t>
            </a:r>
            <a:endParaRPr lang="de-DE" dirty="0"/>
          </a:p>
          <a:p>
            <a:pPr marL="0" indent="0">
              <a:buFont typeface="Arial" panose="020B0604020202020204" pitchFamily="34" charset="0"/>
              <a:buNone/>
            </a:pPr>
            <a:endParaRPr lang="de-DE" dirty="0"/>
          </a:p>
          <a:p>
            <a:pPr marL="0" indent="0">
              <a:buFont typeface="Arial" panose="020B0604020202020204" pitchFamily="34" charset="0"/>
              <a:buNone/>
            </a:pPr>
            <a:r>
              <a:rPr lang="de-DE" b="1" dirty="0"/>
              <a:t>Oxford Medical School:</a:t>
            </a:r>
          </a:p>
          <a:p>
            <a:pPr marL="171450" indent="-171450">
              <a:buFont typeface="Arial" panose="020B0604020202020204" pitchFamily="34" charset="0"/>
              <a:buChar char="•"/>
            </a:pPr>
            <a:r>
              <a:rPr lang="de-DE" dirty="0"/>
              <a:t>Die </a:t>
            </a:r>
            <a:r>
              <a:rPr lang="de-DE" b="0" dirty="0"/>
              <a:t>Oxford Medical School</a:t>
            </a:r>
            <a:r>
              <a:rPr lang="de-DE" b="0" baseline="0" dirty="0"/>
              <a:t> </a:t>
            </a:r>
            <a:r>
              <a:rPr lang="de-DE" baseline="0" dirty="0"/>
              <a:t>äußert sich nach erfolgreicher Untersuchung ebenfalls zum Thema: </a:t>
            </a:r>
            <a:r>
              <a:rPr lang="de-DE" dirty="0">
                <a:latin typeface="BundesSans Web"/>
              </a:rPr>
              <a:t>Durch Reinigung, Neuverpackung und Wiederverwendung von nicht-scharfem, ursprünglich für den Einmalgebrauch vorgesehenem Equipment im klinischen Fertigkeitstraining</a:t>
            </a:r>
            <a:r>
              <a:rPr lang="de-DE" baseline="0" dirty="0">
                <a:latin typeface="BundesSans Web"/>
              </a:rPr>
              <a:t> konnten laut Studien in </a:t>
            </a:r>
            <a:r>
              <a:rPr lang="de-DE" dirty="0"/>
              <a:t>Einrichtungen der Oxford Medical School mehr als 247 kg wiederverwendbare Geräte aus dem klinischen Abfall entfernt werden</a:t>
            </a:r>
            <a:r>
              <a:rPr lang="de-DE" baseline="0" dirty="0"/>
              <a:t>. (</a:t>
            </a:r>
            <a:r>
              <a:rPr lang="de-DE" baseline="0" dirty="0" err="1"/>
              <a:t>Alyeddin</a:t>
            </a:r>
            <a:r>
              <a:rPr lang="de-DE" baseline="0" dirty="0"/>
              <a:t> et al., 2022)</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1" baseline="0" dirty="0"/>
              <a:t>Überleitung: </a:t>
            </a:r>
            <a:r>
              <a:rPr lang="de-DE" baseline="0" dirty="0"/>
              <a:t>Das Thema Ressourcenschonung und Hygiene wollen wir uns an einem alltäglichen Beispiel aus der Praxis mal genauer anschauen: am Einsatz von Handschuhen. Zu unserer eigenen Gesunderhaltung wollen wir jedoch zuvor eine kurze, bewegte Pause einlegen…</a:t>
            </a:r>
            <a:endParaRPr lang="de-DE" dirty="0"/>
          </a:p>
        </p:txBody>
      </p:sp>
      <p:sp>
        <p:nvSpPr>
          <p:cNvPr id="4" name="Foliennummernplatzhalter 3"/>
          <p:cNvSpPr>
            <a:spLocks noGrp="1"/>
          </p:cNvSpPr>
          <p:nvPr>
            <p:ph type="sldNum" sz="quarter" idx="10"/>
          </p:nvPr>
        </p:nvSpPr>
        <p:spPr/>
        <p:txBody>
          <a:bodyPr/>
          <a:lstStyle/>
          <a:p>
            <a:fld id="{551367AA-DC43-43C4-BC99-49169608304F}" type="slidenum">
              <a:rPr lang="de-DE" smtClean="0"/>
              <a:t>16</a:t>
            </a:fld>
            <a:endParaRPr lang="de-DE"/>
          </a:p>
        </p:txBody>
      </p:sp>
    </p:spTree>
    <p:extLst>
      <p:ext uri="{BB962C8B-B14F-4D97-AF65-F5344CB8AC3E}">
        <p14:creationId xmlns:p14="http://schemas.microsoft.com/office/powerpoint/2010/main" val="4238322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Bewegte Pause,</a:t>
            </a:r>
            <a:r>
              <a:rPr lang="de-DE" baseline="0" dirty="0"/>
              <a:t> ca. 5-7 Min.</a:t>
            </a:r>
          </a:p>
          <a:p>
            <a:r>
              <a:rPr lang="de-DE" baseline="0" dirty="0"/>
              <a:t>Es können alle oder nur einzelne Übungen mit den Teilnehmenden durchgeführt werden. Natürlich können die Übungen auch beliebig erweitert werden.</a:t>
            </a:r>
          </a:p>
          <a:p>
            <a:endParaRPr lang="de-DE" baseline="0" dirty="0"/>
          </a:p>
          <a:p>
            <a:r>
              <a:rPr lang="de-DE" u="sng" baseline="0" dirty="0"/>
              <a:t>Übung 1 „Kopf drehen“:</a:t>
            </a:r>
          </a:p>
          <a:p>
            <a:r>
              <a:rPr lang="de-DE" baseline="0" dirty="0"/>
              <a:t>Aufrechte, gerade Sitzposition einnehmen, Kopf nach vorne ausrichten. Dann Kopf weit nach links und nach rechts drehen, 10 mal.</a:t>
            </a:r>
          </a:p>
          <a:p>
            <a:r>
              <a:rPr lang="de-DE" baseline="0" dirty="0"/>
              <a:t>Selbe Ausgangslage. Kopf nun abwechselnd nach vorne und nach hinten legen („übermäßig nicken“), 10 mal.</a:t>
            </a:r>
          </a:p>
          <a:p>
            <a:r>
              <a:rPr lang="de-DE" baseline="0" dirty="0"/>
              <a:t>Selbe Ausgangslage. </a:t>
            </a:r>
            <a:r>
              <a:rPr lang="de-DE" dirty="0"/>
              <a:t>Nun</a:t>
            </a:r>
            <a:r>
              <a:rPr lang="de-DE" baseline="0" dirty="0"/>
              <a:t> </a:t>
            </a:r>
            <a:r>
              <a:rPr lang="de-DE" dirty="0"/>
              <a:t>Kopf zwischen Schultern in einem Halbkreis bewegen. Kopf dadurch nach vorne senken und Nacken strecken. Anschließend </a:t>
            </a:r>
          </a:p>
          <a:p>
            <a:r>
              <a:rPr lang="de-DE" dirty="0"/>
              <a:t>Kopf in einem Halbkreis</a:t>
            </a:r>
            <a:r>
              <a:rPr lang="de-DE" baseline="0" dirty="0"/>
              <a:t> </a:t>
            </a:r>
            <a:r>
              <a:rPr lang="de-DE" dirty="0"/>
              <a:t>von der einen Schulter zur anderen bewegen,</a:t>
            </a:r>
            <a:r>
              <a:rPr lang="de-DE" baseline="0" dirty="0"/>
              <a:t> 10 mal.</a:t>
            </a:r>
          </a:p>
          <a:p>
            <a:endParaRPr lang="de-DE" baseline="0" dirty="0"/>
          </a:p>
          <a:p>
            <a:r>
              <a:rPr lang="de-DE" u="sng" baseline="0" dirty="0"/>
              <a:t>Übung 2 „Schulter kreisen“:</a:t>
            </a:r>
          </a:p>
          <a:p>
            <a:r>
              <a:rPr lang="de-DE" dirty="0"/>
              <a:t>Aufrecht auf Stuhl sitzen, Beine stabil auf Boden stellen, Arme herab hängen lassen. Nun</a:t>
            </a:r>
            <a:r>
              <a:rPr lang="de-DE" baseline="0" dirty="0"/>
              <a:t> die Schultern nach vorne  und nach hinten kreisen, je 4 mal, dann Wechsel. Auch im Stehen möglich.</a:t>
            </a:r>
          </a:p>
          <a:p>
            <a:endParaRPr lang="de-DE" baseline="0" dirty="0"/>
          </a:p>
          <a:p>
            <a:r>
              <a:rPr lang="de-DE" u="sng" baseline="0" dirty="0"/>
              <a:t>Übung 3 „8er Kreisen“:</a:t>
            </a:r>
          </a:p>
          <a:p>
            <a:r>
              <a:rPr lang="de-DE" u="none" baseline="0" dirty="0"/>
              <a:t>Aufrecht hin stellen. Gewicht auf das linke Bein verlagern, das leicht gebeugt wird. Mit dem rechten Bein wird nun eine 8 in die Luft gemalt. Nach vier Wiederholungen wird das Standbein gewechselt und die andere Seite malt die 8. Wichtig: Rücken gerade halten.</a:t>
            </a:r>
          </a:p>
          <a:p>
            <a:endParaRPr lang="de-DE" u="none" baseline="0" dirty="0"/>
          </a:p>
          <a:p>
            <a:r>
              <a:rPr lang="de-DE" u="none" baseline="0" dirty="0"/>
              <a:t>(Deutsches Institut für betriebliches Gesundheitsmanagement &amp; Gesundheitsentwicklung [</a:t>
            </a:r>
            <a:r>
              <a:rPr lang="de-DE" u="none" baseline="0" dirty="0" err="1"/>
              <a:t>DiBGM</a:t>
            </a:r>
            <a:r>
              <a:rPr lang="de-DE" u="none" baseline="0" dirty="0"/>
              <a:t>], o. J.)</a:t>
            </a:r>
          </a:p>
          <a:p>
            <a:endParaRPr lang="de-DE" u="none" baseline="0" dirty="0"/>
          </a:p>
          <a:p>
            <a:r>
              <a:rPr lang="de-DE" u="sng" baseline="0" dirty="0"/>
              <a:t>Übung 4 „ Augen entspannen“:</a:t>
            </a:r>
          </a:p>
          <a:p>
            <a:r>
              <a:rPr lang="de-DE" dirty="0"/>
              <a:t>Handflächen durch kräftiges aneinander reiben aufwärmen. Anaschließend die geschlossenen Augen abdecken, sie dabei nicht berühren.</a:t>
            </a:r>
            <a:r>
              <a:rPr lang="de-DE" baseline="0" dirty="0"/>
              <a:t> Tief durchatmen, Gedanken wandern lassen, entspannen. Ca. 1 Min. halten.</a:t>
            </a:r>
          </a:p>
          <a:p>
            <a:endParaRPr lang="de-DE" baseline="0" dirty="0"/>
          </a:p>
          <a:p>
            <a:r>
              <a:rPr lang="de-DE" u="sng" baseline="0" dirty="0"/>
              <a:t>Übung 5 „Allgemeines Entspannen“:</a:t>
            </a:r>
          </a:p>
          <a:p>
            <a:r>
              <a:rPr lang="de-DE" baseline="0" dirty="0"/>
              <a:t>Mund weit öffnen und „künstlich“ gähnen, wodurch auch oft natürliches Gähnen gefördert wird. Dabei Arme lang machen und strecken, Augen zusammenkneifen. Hierdurch wird der Körper entspannt, die Augenbefeuchtung wird angeregt, die Sauerstoffzufuhr steigt, Blutdruck und Herzschlag erhöhen sich und wir können wieder besser denken und sehen.</a:t>
            </a:r>
          </a:p>
          <a:p>
            <a:endParaRPr lang="de-DE" baseline="0" dirty="0"/>
          </a:p>
          <a:p>
            <a:r>
              <a:rPr lang="de-DE" baseline="0" dirty="0"/>
              <a:t>(VISTA Augenpraxen und Kliniken, o. J.)</a:t>
            </a:r>
          </a:p>
          <a:p>
            <a:endParaRPr lang="de-DE" baseline="0" dirty="0"/>
          </a:p>
          <a:p>
            <a:endParaRPr lang="de-DE" baseline="0" dirty="0"/>
          </a:p>
          <a:p>
            <a:endParaRPr lang="de-DE"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980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2031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Die drei gängigsten Materialien für Handschuhe sind</a:t>
            </a:r>
            <a:r>
              <a:rPr lang="de-DE" b="0" baseline="0" dirty="0"/>
              <a:t> Latex, Nitril und Vinyl, welche wir im weiteren Verlauf hinsichtlich Herstellung und Nachhaltigkeit etwas genauer betrachten wollen…</a:t>
            </a:r>
            <a:endParaRPr lang="de-DE" b="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300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dirty="0">
                <a:latin typeface="Calibri" panose="020F0502020204030204" pitchFamily="34" charset="0"/>
                <a:cs typeface="Calibri" panose="020F0502020204030204" pitchFamily="34" charset="0"/>
              </a:rPr>
              <a:t>Das Projekt “Naht” wurde vom 01.04.2024 bis 31.03.2026 von den Hochschulen Esslingen, Bielefeld und Hannover durchgeführt und hatte zum Ziel, Nachhaltigkeit und digitale Kompetenzen in die pflegeberufliche Bildung zu integrieren. Es wurde vom Bundesministerium für Bildung, Familie, Senioren, Frauen und Jugend (BMFSFJ), im Rahmen der Förderrichtlinie "Nachhaltig im Beruf – zukunftsorientiert ausbilden" (NIB) sowie der Europäischen Union über den Europäischen Sozialfonds Plus (ESF Plus) gefördert.</a:t>
            </a:r>
          </a:p>
          <a:p>
            <a:pPr algn="just"/>
            <a:endParaRPr lang="de-DE" dirty="0">
              <a:latin typeface="Calibri" panose="020F0502020204030204" pitchFamily="34" charset="0"/>
              <a:cs typeface="Calibri" panose="020F0502020204030204" pitchFamily="34" charset="0"/>
            </a:endParaRPr>
          </a:p>
          <a:p>
            <a:pPr algn="just"/>
            <a:r>
              <a:rPr lang="de-DE" b="1" dirty="0">
                <a:latin typeface="Calibri" panose="020F0502020204030204" pitchFamily="34" charset="0"/>
                <a:cs typeface="Calibri" panose="020F0502020204030204" pitchFamily="34" charset="0"/>
              </a:rPr>
              <a:t>Ziele des Projekts</a:t>
            </a:r>
            <a:r>
              <a:rPr lang="de-DE" dirty="0">
                <a:latin typeface="Calibri" panose="020F0502020204030204" pitchFamily="34" charset="0"/>
                <a:cs typeface="Calibri" panose="020F0502020204030204" pitchFamily="34" charset="0"/>
              </a:rPr>
              <a:t>:</a:t>
            </a:r>
          </a:p>
          <a:p>
            <a:pPr algn="just"/>
            <a:endParaRPr lang="de-DE"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de-DE" dirty="0">
                <a:latin typeface="Calibri" panose="020F0502020204030204" pitchFamily="34" charset="0"/>
                <a:cs typeface="Calibri" panose="020F0502020204030204" pitchFamily="34" charset="0"/>
              </a:rPr>
              <a:t>Qualifizierung der Praxisanleitenden: Fort- und Weiterbildungen sollen Praxisanleitende dazu befähigen, nachhaltigkeitsbezogene Kompetenzen an Auszubildende weiterzugeben.</a:t>
            </a:r>
          </a:p>
          <a:p>
            <a:pPr marL="285750" indent="-285750" algn="just">
              <a:buFont typeface="Arial" panose="020B0604020202020204" pitchFamily="34" charset="0"/>
              <a:buChar char="•"/>
            </a:pPr>
            <a:r>
              <a:rPr lang="de-DE" dirty="0">
                <a:latin typeface="Calibri" panose="020F0502020204030204" pitchFamily="34" charset="0"/>
                <a:cs typeface="Calibri" panose="020F0502020204030204" pitchFamily="34" charset="0"/>
              </a:rPr>
              <a:t>Curriculare Integration: Nachhaltigkeitsinhalte werden dauerhaft in die Fort- und Weiterbildungspläne integriert, sodass das Konzept der Planetary </a:t>
            </a:r>
            <a:r>
              <a:rPr lang="de-DE" dirty="0" err="1">
                <a:latin typeface="Calibri" panose="020F0502020204030204" pitchFamily="34" charset="0"/>
                <a:cs typeface="Calibri" panose="020F0502020204030204" pitchFamily="34" charset="0"/>
              </a:rPr>
              <a:t>Health</a:t>
            </a:r>
            <a:r>
              <a:rPr lang="de-DE" dirty="0">
                <a:latin typeface="Calibri" panose="020F0502020204030204" pitchFamily="34" charset="0"/>
                <a:cs typeface="Calibri" panose="020F0502020204030204" pitchFamily="34" charset="0"/>
              </a:rPr>
              <a:t> von Anfang an in die pflegerische Praxis einfließt.</a:t>
            </a:r>
          </a:p>
          <a:p>
            <a:pPr marL="285750" indent="-285750" algn="just">
              <a:buFont typeface="Arial" panose="020B0604020202020204" pitchFamily="34" charset="0"/>
              <a:buChar char="•"/>
            </a:pPr>
            <a:r>
              <a:rPr lang="de-DE" dirty="0">
                <a:latin typeface="Calibri" panose="020F0502020204030204" pitchFamily="34" charset="0"/>
                <a:cs typeface="Calibri" panose="020F0502020204030204" pitchFamily="34" charset="0"/>
              </a:rPr>
              <a:t>Erfahrungsanalyse und Empfehlungen: Die gesammelten Erfahrungen werden ausgewertet und veröffentlicht, um Empfehlungen für die Pflegeausbildung zu formulieren.</a:t>
            </a:r>
          </a:p>
          <a:p>
            <a:pPr algn="just"/>
            <a:endParaRPr lang="de-DE" dirty="0">
              <a:latin typeface="Calibri" panose="020F0502020204030204" pitchFamily="34" charset="0"/>
              <a:cs typeface="Calibri" panose="020F0502020204030204" pitchFamily="34" charset="0"/>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767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Latex: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Hergestellt</a:t>
            </a:r>
            <a:r>
              <a:rPr lang="de-DE" baseline="0" dirty="0"/>
              <a:t> werden Latexhandschuhe</a:t>
            </a:r>
            <a:r>
              <a:rPr lang="de-DE" dirty="0"/>
              <a:t> aus dem Saft des Kautschuk-Baumes Hevea </a:t>
            </a:r>
            <a:r>
              <a:rPr lang="de-DE" dirty="0" err="1"/>
              <a:t>brasiliensis</a:t>
            </a:r>
            <a:r>
              <a:rPr lang="de-DE" dirty="0"/>
              <a:t>.</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Häufig wird dem Naturkautschuk aus Erdöl gewonnener synthetischer Kautschuk beigesetzt.</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Er ist</a:t>
            </a:r>
            <a:r>
              <a:rPr lang="de-DE" dirty="0"/>
              <a:t> elastisch, </a:t>
            </a:r>
            <a:r>
              <a:rPr lang="de-DE" dirty="0">
                <a:effectLst/>
              </a:rPr>
              <a:t>extrem reißfest und beständig gegen zahlreiche Laugen und Säuren.</a:t>
            </a:r>
          </a:p>
          <a:p>
            <a:pPr marL="171450" indent="-171450">
              <a:buFont typeface="Arial" panose="020B0604020202020204" pitchFamily="34" charset="0"/>
              <a:buChar char="•"/>
            </a:pPr>
            <a:r>
              <a:rPr lang="de-DE" dirty="0">
                <a:effectLst/>
              </a:rPr>
              <a:t>Natur</a:t>
            </a:r>
            <a:r>
              <a:rPr lang="de-DE" baseline="0" dirty="0">
                <a:effectLst/>
              </a:rPr>
              <a:t>latex w</a:t>
            </a:r>
            <a:r>
              <a:rPr lang="de-DE" dirty="0">
                <a:effectLst/>
              </a:rPr>
              <a:t>ird besonders im OP-Bereich eingesetzt, aufgrund</a:t>
            </a:r>
            <a:r>
              <a:rPr lang="de-DE" baseline="0" dirty="0">
                <a:effectLst/>
              </a:rPr>
              <a:t> seines Tragekomforts und der starken Dehnbarkeit (von ca. 820%)</a:t>
            </a:r>
            <a:r>
              <a:rPr lang="de-DE" dirty="0">
                <a:effectLst/>
              </a:rPr>
              <a:t>.</a:t>
            </a:r>
          </a:p>
          <a:p>
            <a:pPr marL="171450" indent="-171450">
              <a:buFont typeface="Arial" panose="020B0604020202020204" pitchFamily="34" charset="0"/>
              <a:buChar char="•"/>
            </a:pPr>
            <a:r>
              <a:rPr lang="de-DE" dirty="0">
                <a:effectLst/>
              </a:rPr>
              <a:t>Allerdings bergen Latexhandschuhe durch enthaltene Latexproteine</a:t>
            </a:r>
            <a:r>
              <a:rPr lang="de-DE" baseline="0" dirty="0">
                <a:effectLst/>
              </a:rPr>
              <a:t> auch ein Allergierisiko.</a:t>
            </a:r>
          </a:p>
          <a:p>
            <a:r>
              <a:rPr lang="de-DE" baseline="0" dirty="0">
                <a:effectLst/>
              </a:rPr>
              <a:t>(</a:t>
            </a:r>
            <a:r>
              <a:rPr lang="de-DE" dirty="0"/>
              <a:t>Arbeitsgemeinschaft der Wissenschaftlichen Medizinischen Fachgesellschaften e. V [</a:t>
            </a:r>
            <a:r>
              <a:rPr lang="de-DE" baseline="0" dirty="0">
                <a:effectLst/>
              </a:rPr>
              <a:t>AWMF], 2017)</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7148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effectLst/>
              </a:rPr>
              <a:t>Nitril, bzw. </a:t>
            </a:r>
            <a:r>
              <a:rPr lang="de-DE" baseline="0" dirty="0" err="1">
                <a:effectLst/>
              </a:rPr>
              <a:t>Nitrilkautschuk</a:t>
            </a:r>
            <a:r>
              <a:rPr lang="de-DE" baseline="0" dirty="0">
                <a:effectLst/>
              </a:rPr>
              <a:t>: </a:t>
            </a:r>
          </a:p>
          <a:p>
            <a:pPr marL="171450" indent="-171450">
              <a:buFont typeface="Arial" panose="020B0604020202020204" pitchFamily="34" charset="0"/>
              <a:buChar char="•"/>
            </a:pPr>
            <a:r>
              <a:rPr lang="de-DE" baseline="0" dirty="0">
                <a:effectLst/>
              </a:rPr>
              <a:t>Hergestellt aus Erdöl.</a:t>
            </a:r>
          </a:p>
          <a:p>
            <a:pPr marL="171450" indent="-171450">
              <a:buFont typeface="Arial" panose="020B0604020202020204" pitchFamily="34" charset="0"/>
              <a:buChar char="•"/>
            </a:pPr>
            <a:r>
              <a:rPr lang="de-DE" baseline="0" dirty="0">
                <a:effectLst/>
              </a:rPr>
              <a:t>Das Material ist breit einsetzbar und beständig gegen Öle und Fette.</a:t>
            </a:r>
          </a:p>
          <a:p>
            <a:pPr marL="171450" indent="-171450">
              <a:buFont typeface="Arial" panose="020B0604020202020204" pitchFamily="34" charset="0"/>
              <a:buChar char="•"/>
            </a:pPr>
            <a:r>
              <a:rPr lang="de-DE" baseline="0" dirty="0">
                <a:effectLst/>
              </a:rPr>
              <a:t>Bisher sind nur wenige Fälle einer Sensibilisierung mit geringer allergischen Reaktion bekannt.</a:t>
            </a:r>
          </a:p>
          <a:p>
            <a:pPr marL="171450" indent="-171450">
              <a:buFont typeface="Arial" panose="020B0604020202020204" pitchFamily="34" charset="0"/>
              <a:buChar char="•"/>
            </a:pPr>
            <a:r>
              <a:rPr lang="de-DE" baseline="0" dirty="0">
                <a:effectLst/>
              </a:rPr>
              <a:t>Nitril hat jedoch nur eine geringere Dehnbarkeit.</a:t>
            </a:r>
          </a:p>
          <a:p>
            <a:pPr marL="171450" indent="-171450">
              <a:buFont typeface="Arial" panose="020B0604020202020204" pitchFamily="34" charset="0"/>
              <a:buChar char="•"/>
            </a:pPr>
            <a:r>
              <a:rPr lang="de-DE" baseline="0" dirty="0">
                <a:effectLst/>
              </a:rPr>
              <a:t>Nitril-Handschuhe sind aktuell Mittel der Wahl außerhalb des OPs, wenn es zur induzierten Nutzung von </a:t>
            </a:r>
            <a:r>
              <a:rPr lang="de-DE" baseline="0" dirty="0" err="1">
                <a:effectLst/>
              </a:rPr>
              <a:t>pathogenfreien</a:t>
            </a:r>
            <a:r>
              <a:rPr lang="de-DE" baseline="0" dirty="0">
                <a:effectLst/>
              </a:rPr>
              <a:t> medizinischen Handschuhen kommt.</a:t>
            </a:r>
          </a:p>
          <a:p>
            <a:pPr marL="0" indent="0">
              <a:buFont typeface="Arial" panose="020B0604020202020204" pitchFamily="34" charset="0"/>
              <a:buNone/>
            </a:pPr>
            <a:r>
              <a:rPr lang="de-DE" baseline="0" dirty="0">
                <a:effectLst/>
              </a:rPr>
              <a:t>(AWMF, 2023, 2017)</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590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effectLst/>
              </a:rPr>
              <a:t>Vinyl:</a:t>
            </a:r>
          </a:p>
          <a:p>
            <a:pPr marL="171450" indent="-171450">
              <a:buFont typeface="Arial" panose="020B0604020202020204" pitchFamily="34" charset="0"/>
              <a:buChar char="•"/>
            </a:pPr>
            <a:r>
              <a:rPr lang="de-DE" baseline="0" dirty="0">
                <a:effectLst/>
              </a:rPr>
              <a:t>Vinyl ist eine Verbindung aus PVC (Polyvinylchlorid) und </a:t>
            </a:r>
            <a:r>
              <a:rPr lang="de-DE" baseline="0" dirty="0" err="1">
                <a:effectLst/>
              </a:rPr>
              <a:t>Phtalat</a:t>
            </a:r>
            <a:r>
              <a:rPr lang="de-DE" baseline="0" dirty="0">
                <a:effectLst/>
              </a:rPr>
              <a:t> (Weichmacher).</a:t>
            </a:r>
          </a:p>
          <a:p>
            <a:pPr marL="171450" indent="-171450">
              <a:buFont typeface="Arial" panose="020B0604020202020204" pitchFamily="34" charset="0"/>
              <a:buChar char="•"/>
            </a:pPr>
            <a:r>
              <a:rPr lang="de-DE" baseline="0" dirty="0">
                <a:effectLst/>
              </a:rPr>
              <a:t>Der grundlegende Rohstoff ist auch hier Erdöl.</a:t>
            </a:r>
          </a:p>
          <a:p>
            <a:pPr marL="171450" indent="-171450">
              <a:buFont typeface="Arial" panose="020B0604020202020204" pitchFamily="34" charset="0"/>
              <a:buChar char="•"/>
            </a:pPr>
            <a:r>
              <a:rPr lang="de-DE" baseline="0" dirty="0">
                <a:effectLst/>
              </a:rPr>
              <a:t>Vinyl ist weniger elastisch, hat aber eine hohe Stichfestigkeit und ist kostengünstig.</a:t>
            </a:r>
          </a:p>
          <a:p>
            <a:pPr marL="171450" indent="-171450">
              <a:buFont typeface="Arial" panose="020B0604020202020204" pitchFamily="34" charset="0"/>
              <a:buChar char="•"/>
            </a:pPr>
            <a:r>
              <a:rPr lang="de-DE" baseline="0" dirty="0">
                <a:effectLst/>
              </a:rPr>
              <a:t>Es besteht jedoch ein schlechtes Tastgefühl.</a:t>
            </a:r>
          </a:p>
          <a:p>
            <a:r>
              <a:rPr lang="de-DE" baseline="0" dirty="0">
                <a:effectLst/>
              </a:rPr>
              <a:t>(AWMF, 2017)</a:t>
            </a:r>
          </a:p>
          <a:p>
            <a:endParaRPr lang="de-DE" dirty="0"/>
          </a:p>
          <a:p>
            <a:r>
              <a:rPr lang="de-DE" b="1" dirty="0"/>
              <a:t>Überleitung:</a:t>
            </a:r>
            <a:r>
              <a:rPr lang="de-DE" b="0" baseline="0" dirty="0"/>
              <a:t> Bei der Herstellung von Handschuhen kommt es zu Konflikten im Bereich aller Dimensionen von Nachhaltigkeit. Wir wollen im Folgenden kritisch betrachten, wie es um die Kautschukherstellung, die Produktion von Handschuhen und soziale sowie ökologische Spannungsfelder steht…</a:t>
            </a: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9936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0" dirty="0">
                <a:latin typeface="BundesSans Web"/>
              </a:rPr>
              <a:t>Naturkautschuk wird aus der Milch des Kautschukbaumes hergestellt. Durch verschiedene chemische Prozesse wird daraus das gummiartige Latex.</a:t>
            </a:r>
          </a:p>
          <a:p>
            <a:pPr marL="171450" indent="-171450">
              <a:buFont typeface="Arial" panose="020B0604020202020204" pitchFamily="34" charset="0"/>
              <a:buChar char="•"/>
            </a:pPr>
            <a:r>
              <a:rPr lang="de-DE" b="0" dirty="0">
                <a:latin typeface="BundesSans Web"/>
              </a:rPr>
              <a:t>Die</a:t>
            </a:r>
            <a:r>
              <a:rPr lang="de-DE" b="0" baseline="0" dirty="0">
                <a:latin typeface="BundesSans Web"/>
              </a:rPr>
              <a:t> </a:t>
            </a:r>
            <a:r>
              <a:rPr lang="de-DE" b="0" dirty="0">
                <a:latin typeface="BundesSans Web"/>
              </a:rPr>
              <a:t>Hauptanbauländer sind Thailand, Indonesien, Vietnam und Indien.</a:t>
            </a:r>
            <a:endParaRPr lang="de-DE" b="1" dirty="0"/>
          </a:p>
          <a:p>
            <a:pPr marL="171450" indent="-171450">
              <a:buFont typeface="Arial" panose="020B0604020202020204" pitchFamily="34" charset="0"/>
              <a:buChar char="•"/>
            </a:pPr>
            <a:r>
              <a:rPr lang="de-DE" b="0" dirty="0"/>
              <a:t>Kautschuk</a:t>
            </a:r>
            <a:r>
              <a:rPr lang="de-DE" dirty="0"/>
              <a:t> wächst am</a:t>
            </a:r>
            <a:r>
              <a:rPr lang="de-DE" baseline="0" dirty="0"/>
              <a:t> Besten in tropischen Regionen und ist hauptsächlich in der Hand von Kleinbauern. </a:t>
            </a:r>
          </a:p>
          <a:p>
            <a:pPr marL="171450" indent="-171450">
              <a:buFont typeface="Arial" panose="020B0604020202020204" pitchFamily="34" charset="0"/>
              <a:buChar char="•"/>
            </a:pPr>
            <a:r>
              <a:rPr lang="de-DE" baseline="0" dirty="0"/>
              <a:t>Der Kautschukbedarf steigt weltweit stark an, vor allem aber in China, der EU und Indien. </a:t>
            </a:r>
          </a:p>
          <a:p>
            <a:pPr marL="171450" indent="-171450">
              <a:buFont typeface="Arial" panose="020B0604020202020204" pitchFamily="34" charset="0"/>
              <a:buChar char="•"/>
            </a:pPr>
            <a:r>
              <a:rPr lang="de-DE" baseline="0" dirty="0"/>
              <a:t>Für Anbauflächen wurden 2012-2014, als der Kautschukpreis sehr hoch war, extra Regenwälder gerodet.</a:t>
            </a:r>
          </a:p>
          <a:p>
            <a:pPr marL="171450" indent="-171450">
              <a:buFont typeface="Arial" panose="020B0604020202020204" pitchFamily="34" charset="0"/>
              <a:buChar char="•"/>
            </a:pPr>
            <a:r>
              <a:rPr lang="de-DE" baseline="0" dirty="0"/>
              <a:t>Aktuell bestehen eine gute Verfügbarkeit und niedriger Preis, was sich jedoch rasch wieder ändern kann. Dies hätte eine hohe Freisetzung von klimarelevanten Treibhausgasen zur Folge und einen Schwund von Lebensräumen für Tiere und Pflanzen.</a:t>
            </a:r>
          </a:p>
          <a:p>
            <a:pPr marL="171450" indent="-171450">
              <a:buFont typeface="Arial" panose="020B0604020202020204" pitchFamily="34" charset="0"/>
              <a:buChar char="•"/>
            </a:pPr>
            <a:r>
              <a:rPr lang="de-DE" baseline="0" dirty="0"/>
              <a:t>Ebenso wird Kautschuk als Monokultur angebaut, d. h. man lässt keine anderen Pflanzen zwischen den Kautschukbäumen zu, um die Ernte zu vereinfachen. Daher werden viele Pestizide eingesetzt, die einen negativen</a:t>
            </a:r>
            <a:r>
              <a:rPr lang="de-DE" dirty="0"/>
              <a:t> Einfluss auf Böden, Gewässer und Artenvielfalt haben. </a:t>
            </a:r>
          </a:p>
          <a:p>
            <a:pPr marL="171450" indent="-171450">
              <a:buFont typeface="Arial" panose="020B0604020202020204" pitchFamily="34" charset="0"/>
              <a:buChar char="•"/>
            </a:pPr>
            <a:r>
              <a:rPr lang="de-DE" baseline="0" dirty="0"/>
              <a:t>Je größere die Nachfrage nach Kautschuk, desto größere Plantagen müssen gebaut werden, d. h., Kleinbauern werden verdrängt oder kommen gegen niedrigere Preise im Verkauf nicht an. Auf industriellen Plantagen herrschen zudem teilweise unwürdige Arbeitsbedingungen bis hin zu Kinderarbeit. </a:t>
            </a:r>
          </a:p>
          <a:p>
            <a:pPr marL="0" indent="0">
              <a:buFont typeface="Arial" panose="020B0604020202020204" pitchFamily="34" charset="0"/>
              <a:buNone/>
            </a:pPr>
            <a:r>
              <a:rPr lang="de-DE" baseline="0" dirty="0"/>
              <a:t>(</a:t>
            </a:r>
            <a:r>
              <a:rPr lang="en-US" sz="1200" kern="1200" dirty="0">
                <a:solidFill>
                  <a:schemeClr val="tx1"/>
                </a:solidFill>
                <a:latin typeface="+mn-lt"/>
                <a:ea typeface="+mn-ea"/>
                <a:cs typeface="+mn-cs"/>
              </a:rPr>
              <a:t>World Wide Fund For Nature [</a:t>
            </a:r>
            <a:r>
              <a:rPr lang="de-DE" sz="1200" kern="1200" dirty="0">
                <a:solidFill>
                  <a:schemeClr val="tx1"/>
                </a:solidFill>
                <a:latin typeface="+mn-lt"/>
                <a:ea typeface="Calibri" panose="020F0502020204030204" pitchFamily="34" charset="0"/>
                <a:cs typeface="Calibri" panose="020F0502020204030204" pitchFamily="34" charset="0"/>
              </a:rPr>
              <a:t>WWF], 2023</a:t>
            </a:r>
            <a:r>
              <a:rPr lang="de-DE" baseline="0" dirty="0"/>
              <a:t>)</a:t>
            </a:r>
          </a:p>
          <a:p>
            <a:pPr marL="0" indent="0">
              <a:buFont typeface="Arial" panose="020B0604020202020204" pitchFamily="34" charset="0"/>
              <a:buNone/>
            </a:pPr>
            <a:endParaRPr lang="de-D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t>Überleitung: </a:t>
            </a:r>
            <a:r>
              <a:rPr lang="de-DE" b="0" baseline="0" dirty="0"/>
              <a:t>Die Herstellung von Handschuhen hat massive s</a:t>
            </a:r>
            <a:r>
              <a:rPr lang="de-DE" b="0" dirty="0">
                <a:latin typeface="BundesSans Web"/>
              </a:rPr>
              <a:t>oziale Auswirkungen, wodurch wir</a:t>
            </a:r>
            <a:r>
              <a:rPr lang="de-DE" b="0" baseline="0" dirty="0">
                <a:latin typeface="BundesSans Web"/>
              </a:rPr>
              <a:t> zum Thema der s</a:t>
            </a:r>
            <a:r>
              <a:rPr lang="de-DE" b="0" dirty="0">
                <a:latin typeface="BundesSans Web"/>
                <a:sym typeface="Wingdings" panose="05000000000000000000" pitchFamily="2" charset="2"/>
              </a:rPr>
              <a:t>ozialen Nachhaltigkeit kommen…</a:t>
            </a:r>
          </a:p>
          <a:p>
            <a:pPr marL="0" indent="0">
              <a:buFont typeface="Arial" panose="020B0604020202020204" pitchFamily="34" charset="0"/>
              <a:buNone/>
            </a:pPr>
            <a:endParaRPr lang="de-DE"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3700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Oft zahlen Wanderarbeiter*innen – die aus Ländern wie Bangladesch oder Nepal stammen – bis zu 5000 Dollar für die Übersiedlung nach Malaysia und die Einstellung in ihren schmutzigen und gefährlichen Jobs. Der Zwang zur Rückzahlung führt letztlich</a:t>
            </a:r>
            <a:r>
              <a:rPr lang="de-DE" baseline="0" dirty="0"/>
              <a:t> </a:t>
            </a:r>
            <a:r>
              <a:rPr lang="de-DE" dirty="0"/>
              <a:t>zu moderner Sklaverei.</a:t>
            </a:r>
            <a:r>
              <a:rPr lang="de-DE" baseline="0" dirty="0"/>
              <a:t> </a:t>
            </a:r>
          </a:p>
          <a:p>
            <a:pPr marL="171450" indent="-171450">
              <a:buFont typeface="Arial" panose="020B0604020202020204" pitchFamily="34" charset="0"/>
              <a:buChar char="•"/>
            </a:pPr>
            <a:r>
              <a:rPr lang="de-DE" dirty="0"/>
              <a:t>Viele Handschuharbeiter*innen haben sich daran gewöhnt, jahrelang in beengten, unhygienischen Schlafsälen mit bis zu 30 oder 40 Personen zu leben.</a:t>
            </a:r>
          </a:p>
          <a:p>
            <a:pPr marL="0" indent="0">
              <a:buFont typeface="Arial" panose="020B0604020202020204" pitchFamily="34" charset="0"/>
              <a:buNone/>
            </a:pPr>
            <a:r>
              <a:rPr lang="de-DE" dirty="0"/>
              <a:t>(</a:t>
            </a:r>
            <a:r>
              <a:rPr lang="de-DE" dirty="0" err="1"/>
              <a:t>Cavazzini</a:t>
            </a:r>
            <a:r>
              <a:rPr lang="de-DE" dirty="0"/>
              <a:t>, 2020)</a:t>
            </a:r>
          </a:p>
          <a:p>
            <a:pPr marL="171450" indent="-171450">
              <a:buFont typeface="Arial" panose="020B0604020202020204" pitchFamily="34" charset="0"/>
              <a:buChar char="•"/>
            </a:pPr>
            <a:r>
              <a:rPr lang="de-DE" dirty="0"/>
              <a:t>Menschen</a:t>
            </a:r>
            <a:r>
              <a:rPr lang="de-DE" baseline="0" dirty="0"/>
              <a:t> migrieren generell für Arbeit, wenn sie in ihrem eigenen Land perspektivlos sind </a:t>
            </a:r>
            <a:r>
              <a:rPr lang="de-DE" baseline="0" dirty="0">
                <a:sym typeface="Wingdings" panose="05000000000000000000" pitchFamily="2" charset="2"/>
              </a:rPr>
              <a:t> Die Lösung ist es in unserem Fall aber nicht, keine Handschuhe mehr zu beziehen, sondern sich dafür einzusetzen, dass diese unter guten Arbeitsbedingungen zu einem fairen Lohn hergestellt werden.</a:t>
            </a:r>
          </a:p>
          <a:p>
            <a:pPr marL="628650" lvl="1" indent="-171450">
              <a:buFont typeface="Arial" panose="020B0604020202020204" pitchFamily="34" charset="0"/>
              <a:buChar char="•"/>
            </a:pPr>
            <a:r>
              <a:rPr lang="de-DE" baseline="0" dirty="0">
                <a:sym typeface="Wingdings" panose="05000000000000000000" pitchFamily="2" charset="2"/>
              </a:rPr>
              <a:t>Durch die Abwanderung junger Menschen kommt es zudem zur Überalterung im Globalen Süden (z. B. Nepal): Hierdurch steigt die Gefahr, dass Senior*innen in ländlichen Regionen niemanden mehr haben, der sich (auch pflegerisch) um sie kümmert. (Speck et al., 2023)</a:t>
            </a:r>
          </a:p>
          <a:p>
            <a:pPr marL="628650" lvl="1" indent="-171450">
              <a:buFont typeface="Arial" panose="020B0604020202020204" pitchFamily="34" charset="0"/>
              <a:buChar char="•"/>
            </a:pPr>
            <a:r>
              <a:rPr lang="de-DE" dirty="0"/>
              <a:t>Weiter zählt vor allem Nepal zu den zehn am stärksten vom Klimawandel betroffenen Ländern (Eckstein et al., 2021).</a:t>
            </a:r>
          </a:p>
          <a:p>
            <a:pPr marL="457200" lvl="1" indent="0">
              <a:buFont typeface="Arial" panose="020B0604020202020204" pitchFamily="34" charset="0"/>
              <a:buNone/>
            </a:pPr>
            <a:endParaRPr lang="de-DE"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t>Wie sich zeigt, tun sich gleich mehrere Dimensionen</a:t>
            </a:r>
            <a:r>
              <a:rPr lang="de-DE" baseline="0" dirty="0"/>
              <a:t> auf, die die Komplexität der Thematik verdeutlichen.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Einhaltung hygienischer Standards gehört zum professionellen Handeln</a:t>
            </a:r>
            <a:r>
              <a:rPr lang="de-DE" baseline="0" dirty="0"/>
              <a:t> in der </a:t>
            </a:r>
            <a:r>
              <a:rPr lang="de-DE" dirty="0"/>
              <a:t>Pflege und Versorgung sowohl kranker als auch pflegebedürftiger Menschen, die vielfach gesundheitlich geschwächt und infektionsanfällig sind.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Demgegenüber stehen die relevanten Rohstoffe, die im Pflege- und Gesundheitssektor zur Sicherstellung der Hygienestandards erforderlich sind.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Hygieneartikel, wie zum Beispiel Tupfer oder Handschuhe, werden aus Rohstoffen hergestellt, die in nur wenigen Ländern natürlich vorkommen, wie zum Beispiel in Venezuela oder Indien.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Diese Länder wiederum sind besonders anfällig für die Auswirkungen des Klimawandels und geprägt von sozialen Unruhen, aber auch von sozialen und ethischen Missständen (wie zum Beispiel Kinderarbeit).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Bezogen auf die Nachhaltigkeit spielen dabei ebenfalls knappe Ressourcen eine zentrale Rolle (z.</a:t>
            </a:r>
            <a:r>
              <a:rPr lang="de-DE" baseline="0" dirty="0"/>
              <a:t> B. </a:t>
            </a:r>
            <a:r>
              <a:rPr lang="de-DE" dirty="0"/>
              <a:t>Wasserknappheit). </a:t>
            </a:r>
          </a:p>
          <a:p>
            <a:pPr marL="171450" lvl="0" indent="-171450">
              <a:buFont typeface="Arial" panose="020B0604020202020204" pitchFamily="34" charset="0"/>
              <a:buChar char="•"/>
            </a:pPr>
            <a:r>
              <a:rPr lang="de-DE" dirty="0"/>
              <a:t>Bereits angesichts der genannten wenigen Beispiele wird die erhebliche Diskrepanz zwischen den von den Rohstoffen profitierenden Menschen und Bevölkerungsgruppen und</a:t>
            </a:r>
            <a:r>
              <a:rPr lang="de-DE" baseline="0" dirty="0"/>
              <a:t> </a:t>
            </a:r>
            <a:r>
              <a:rPr lang="de-DE" dirty="0"/>
              <a:t>den langfristig unter dem Abbau der notwendigen Rohstoffe leidenden Menschen und Bevölkerungsgruppen deutlich. </a:t>
            </a:r>
          </a:p>
          <a:p>
            <a:pPr marL="171450" lvl="0" indent="-171450">
              <a:buFont typeface="Arial" panose="020B0604020202020204" pitchFamily="34" charset="0"/>
              <a:buChar char="•"/>
            </a:pPr>
            <a:r>
              <a:rPr lang="de-DE" dirty="0"/>
              <a:t>Hier kann von einem sogenannten „Hygieneparadigma“ gesprochen werden. </a:t>
            </a:r>
          </a:p>
          <a:p>
            <a:pPr marL="0" lvl="0" indent="0">
              <a:buFont typeface="Arial" panose="020B0604020202020204" pitchFamily="34" charset="0"/>
              <a:buNone/>
            </a:pPr>
            <a:r>
              <a:rPr lang="de-DE" dirty="0"/>
              <a:t>(Huss, 2021)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kern="1200" dirty="0">
                <a:solidFill>
                  <a:schemeClr val="tx1"/>
                </a:solidFill>
                <a:latin typeface="+mn-lt"/>
                <a:ea typeface="+mn-ea"/>
                <a:cs typeface="+mn-cs"/>
              </a:rPr>
              <a:t>Überleitung:</a:t>
            </a:r>
            <a:r>
              <a:rPr lang="de-DE" sz="1200" b="1" kern="1200" baseline="0" dirty="0">
                <a:solidFill>
                  <a:schemeClr val="tx1"/>
                </a:solidFill>
                <a:latin typeface="+mn-lt"/>
                <a:ea typeface="+mn-ea"/>
                <a:cs typeface="+mn-cs"/>
              </a:rPr>
              <a:t> </a:t>
            </a:r>
            <a:r>
              <a:rPr lang="de-DE" sz="1200" kern="1200" dirty="0">
                <a:solidFill>
                  <a:schemeClr val="tx1"/>
                </a:solidFill>
                <a:latin typeface="+mn-lt"/>
                <a:ea typeface="Calibri" panose="020F0502020204030204" pitchFamily="34" charset="0"/>
                <a:cs typeface="Calibri" panose="020F0502020204030204" pitchFamily="34" charset="0"/>
              </a:rPr>
              <a:t>Besonders während der Covid-19 Pandemie und der großen Nachfrage nach Handschuhen haben sich die Bedingungen verschärft</a:t>
            </a:r>
            <a:r>
              <a:rPr lang="de-DE" sz="1200" kern="1200" baseline="0" dirty="0">
                <a:solidFill>
                  <a:schemeClr val="tx1"/>
                </a:solidFill>
                <a:latin typeface="+mn-lt"/>
                <a:ea typeface="Calibri" panose="020F0502020204030204" pitchFamily="34" charset="0"/>
                <a:cs typeface="Calibri" panose="020F0502020204030204" pitchFamily="34" charset="0"/>
              </a:rPr>
              <a:t> </a:t>
            </a:r>
            <a:r>
              <a:rPr lang="de-DE" dirty="0"/>
              <a:t>(</a:t>
            </a:r>
            <a:r>
              <a:rPr lang="de-DE" dirty="0" err="1"/>
              <a:t>Cavazzini</a:t>
            </a:r>
            <a:r>
              <a:rPr lang="de-DE" dirty="0"/>
              <a:t>, 2020)… </a:t>
            </a:r>
            <a:endParaRPr lang="de-DE" sz="1200" kern="1200" dirty="0">
              <a:solidFill>
                <a:schemeClr val="tx1"/>
              </a:solidFill>
              <a:latin typeface="+mn-lt"/>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de-DE" sz="1200" kern="1200" dirty="0">
              <a:solidFill>
                <a:schemeClr val="tx1"/>
              </a:solidFill>
              <a:latin typeface="+mn-lt"/>
              <a:ea typeface="Calibri" panose="020F0502020204030204" pitchFamily="34" charset="0"/>
              <a:cs typeface="Calibri" panose="020F0502020204030204" pitchFamily="34" charset="0"/>
            </a:endParaRPr>
          </a:p>
          <a:p>
            <a:pPr marL="0" lv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7404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Klinikum Leipzig beispielsweise</a:t>
            </a:r>
            <a:r>
              <a:rPr lang="de-DE" baseline="0" dirty="0"/>
              <a:t> hat diesbezüglich seinen Handschuhverbrauch analysiert. Im Jahr 2022 wurden im Klinikum 14.550.000 Handschuhe benötigt, das sind 97.000 Packungen mit je 150 Stück.</a:t>
            </a:r>
            <a:r>
              <a:rPr lang="de-DE" dirty="0"/>
              <a:t> Zu</a:t>
            </a:r>
            <a:r>
              <a:rPr lang="de-DE" baseline="0" dirty="0"/>
              <a:t> Pandemiezeiten waren es sogar 106.000 Packungen!</a:t>
            </a:r>
          </a:p>
          <a:p>
            <a:r>
              <a:rPr lang="de-DE" sz="1200" dirty="0">
                <a:latin typeface="Calibri" panose="020F0502020204030204" pitchFamily="34" charset="0"/>
                <a:ea typeface="Calibri" panose="020F0502020204030204" pitchFamily="34" charset="0"/>
                <a:cs typeface="Calibri" panose="020F0502020204030204" pitchFamily="34" charset="0"/>
              </a:rPr>
              <a:t>(Abfallmanager Medizin, 2023)</a:t>
            </a:r>
          </a:p>
          <a:p>
            <a:endParaRPr lang="de-DE" sz="1200" dirty="0">
              <a:latin typeface="Calibri" panose="020F0502020204030204" pitchFamily="34" charset="0"/>
              <a:cs typeface="Calibri" panose="020F0502020204030204" pitchFamily="34" charset="0"/>
            </a:endParaRPr>
          </a:p>
          <a:p>
            <a:r>
              <a:rPr lang="de-DE" sz="1200" b="1" dirty="0">
                <a:latin typeface="Calibri" panose="020F0502020204030204" pitchFamily="34" charset="0"/>
                <a:cs typeface="Calibri" panose="020F0502020204030204" pitchFamily="34" charset="0"/>
              </a:rPr>
              <a:t>Überleitung: </a:t>
            </a:r>
            <a:r>
              <a:rPr lang="de-DE" sz="1200" dirty="0">
                <a:latin typeface="Calibri" panose="020F0502020204030204" pitchFamily="34" charset="0"/>
                <a:cs typeface="Calibri" panose="020F0502020204030204" pitchFamily="34" charset="0"/>
              </a:rPr>
              <a:t>Bei diesen Zahlen</a:t>
            </a:r>
            <a:r>
              <a:rPr lang="de-DE" sz="1200" baseline="0" dirty="0">
                <a:latin typeface="Calibri" panose="020F0502020204030204" pitchFamily="34" charset="0"/>
                <a:cs typeface="Calibri" panose="020F0502020204030204" pitchFamily="34" charset="0"/>
              </a:rPr>
              <a:t> tut sich automatisch die Frage auf, warum eigentlich Handschuhe getragen werden…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6487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200" dirty="0">
                <a:latin typeface="BundesSans Web"/>
              </a:rPr>
              <a:t>Es gibt mittlerweile mehrere Studienergebnisse zu Tätigkeiten, für die Pflegeauszubildende routinemäßig Handschuhe tragen (Wilson et al., 2017; </a:t>
            </a:r>
            <a:r>
              <a:rPr lang="de-DE" sz="1200" dirty="0" err="1">
                <a:latin typeface="BundesSans Web"/>
              </a:rPr>
              <a:t>Ratcliff</a:t>
            </a:r>
            <a:r>
              <a:rPr lang="de-DE" sz="1200" dirty="0">
                <a:latin typeface="BundesSans Web"/>
              </a:rPr>
              <a:t> &amp; Smith, 2014)</a:t>
            </a:r>
          </a:p>
          <a:p>
            <a:pPr marL="0" indent="0">
              <a:buNone/>
            </a:pPr>
            <a:r>
              <a:rPr lang="de-DE" sz="1200" dirty="0">
                <a:latin typeface="BundesSans Web"/>
              </a:rPr>
              <a:t>Allgemeine Ergebnisse</a:t>
            </a:r>
            <a:r>
              <a:rPr lang="de-DE" sz="1200" baseline="0" dirty="0">
                <a:latin typeface="BundesSans Web"/>
              </a:rPr>
              <a:t> sind hier u. a.:</a:t>
            </a:r>
            <a:endParaRPr lang="de-DE" sz="1200" dirty="0">
              <a:latin typeface="BundesSans Web"/>
            </a:endParaRPr>
          </a:p>
          <a:p>
            <a:pPr marL="171450" indent="-171450">
              <a:buFont typeface="Arial" panose="020B0604020202020204" pitchFamily="34" charset="0"/>
              <a:buChar char="•"/>
            </a:pPr>
            <a:r>
              <a:rPr lang="de-DE" sz="1200" dirty="0">
                <a:latin typeface="BundesSans Web"/>
              </a:rPr>
              <a:t>Für die Körperpflege eines Erwachsenen werden mehr als doppelt so häufig Handschuhe getragen als für einen Säugling</a:t>
            </a:r>
          </a:p>
          <a:p>
            <a:pPr marL="171450" indent="-171450">
              <a:buFont typeface="Arial" panose="020B0604020202020204" pitchFamily="34" charset="0"/>
              <a:buChar char="•"/>
            </a:pPr>
            <a:r>
              <a:rPr lang="de-DE" sz="1200" dirty="0">
                <a:latin typeface="BundesSans Web"/>
              </a:rPr>
              <a:t>Beim</a:t>
            </a:r>
            <a:r>
              <a:rPr lang="de-DE" sz="1200" baseline="0" dirty="0">
                <a:latin typeface="BundesSans Web"/>
              </a:rPr>
              <a:t> Ankleiden von z</a:t>
            </a:r>
            <a:r>
              <a:rPr lang="de-DE" sz="1200" dirty="0">
                <a:latin typeface="BundesSans Web"/>
              </a:rPr>
              <a:t>u Pflegenden</a:t>
            </a:r>
          </a:p>
          <a:p>
            <a:pPr marL="171450" indent="-171450">
              <a:buFont typeface="Arial" panose="020B0604020202020204" pitchFamily="34" charset="0"/>
              <a:buChar char="•"/>
            </a:pPr>
            <a:r>
              <a:rPr lang="de-DE" sz="1200" dirty="0">
                <a:latin typeface="BundesSans Web"/>
              </a:rPr>
              <a:t>MRSA Abstrich</a:t>
            </a:r>
          </a:p>
          <a:p>
            <a:pPr marL="171450" indent="-171450">
              <a:buFont typeface="Arial" panose="020B0604020202020204" pitchFamily="34" charset="0"/>
              <a:buChar char="•"/>
            </a:pPr>
            <a:r>
              <a:rPr lang="de-DE" sz="1200" dirty="0" err="1">
                <a:latin typeface="BundesSans Web"/>
              </a:rPr>
              <a:t>s.c</a:t>
            </a:r>
            <a:r>
              <a:rPr lang="de-DE" sz="1200" dirty="0">
                <a:latin typeface="BundesSans Web"/>
              </a:rPr>
              <a:t>.-Injektionen</a:t>
            </a:r>
          </a:p>
          <a:p>
            <a:pPr marL="171450" indent="-171450">
              <a:buFont typeface="Arial" panose="020B0604020202020204" pitchFamily="34" charset="0"/>
              <a:buChar char="•"/>
            </a:pPr>
            <a:r>
              <a:rPr lang="de-DE" sz="1200" dirty="0">
                <a:latin typeface="BundesSans Web"/>
              </a:rPr>
              <a:t>Beim</a:t>
            </a:r>
            <a:r>
              <a:rPr lang="de-DE" sz="1200" baseline="0" dirty="0">
                <a:latin typeface="BundesSans Web"/>
              </a:rPr>
              <a:t> </a:t>
            </a:r>
            <a:r>
              <a:rPr lang="de-DE" sz="1200" dirty="0">
                <a:latin typeface="BundesSans Web"/>
              </a:rPr>
              <a:t>Umgang mit gebrauchter, aber nicht verschmutzter Wäsche</a:t>
            </a:r>
          </a:p>
          <a:p>
            <a:pPr marL="171450" indent="-171450">
              <a:buFont typeface="Arial" panose="020B0604020202020204" pitchFamily="34" charset="0"/>
              <a:buChar char="•"/>
            </a:pPr>
            <a:r>
              <a:rPr lang="de-DE" sz="1200" dirty="0" err="1">
                <a:latin typeface="BundesSans Web"/>
              </a:rPr>
              <a:t>Konnektieren</a:t>
            </a:r>
            <a:r>
              <a:rPr lang="de-DE" sz="1200" dirty="0">
                <a:latin typeface="BundesSans Web"/>
              </a:rPr>
              <a:t> und </a:t>
            </a:r>
            <a:r>
              <a:rPr lang="de-DE" sz="1200" dirty="0" err="1">
                <a:latin typeface="BundesSans Web"/>
              </a:rPr>
              <a:t>Diskonnektieren</a:t>
            </a:r>
            <a:r>
              <a:rPr lang="de-DE" sz="1200" dirty="0">
                <a:latin typeface="BundesSans Web"/>
              </a:rPr>
              <a:t> einer </a:t>
            </a:r>
            <a:r>
              <a:rPr lang="de-DE" sz="1200" dirty="0" err="1">
                <a:latin typeface="BundesSans Web"/>
              </a:rPr>
              <a:t>i.v.</a:t>
            </a:r>
            <a:r>
              <a:rPr lang="de-DE" sz="1200" dirty="0">
                <a:latin typeface="BundesSans Web"/>
              </a:rPr>
              <a:t>-Infusion</a:t>
            </a:r>
          </a:p>
          <a:p>
            <a:pPr marL="171450" indent="-171450">
              <a:buFont typeface="Arial" panose="020B0604020202020204" pitchFamily="34" charset="0"/>
              <a:buChar char="•"/>
            </a:pPr>
            <a:r>
              <a:rPr lang="de-DE" sz="1200" dirty="0">
                <a:latin typeface="BundesSans Web"/>
              </a:rPr>
              <a:t>Bei der Begleitung von zu Pflegenden zum Stuhl oder zur Toilette</a:t>
            </a:r>
          </a:p>
          <a:p>
            <a:pPr marL="171450" indent="-171450">
              <a:buFont typeface="Arial" panose="020B0604020202020204" pitchFamily="34" charset="0"/>
              <a:buChar char="•"/>
            </a:pPr>
            <a:r>
              <a:rPr lang="de-DE" sz="1200" dirty="0">
                <a:latin typeface="BundesSans Web"/>
              </a:rPr>
              <a:t>Bei der Begleitung</a:t>
            </a:r>
            <a:r>
              <a:rPr lang="de-DE" sz="1200" baseline="0" dirty="0">
                <a:latin typeface="BundesSans Web"/>
              </a:rPr>
              <a:t> ans </a:t>
            </a:r>
            <a:r>
              <a:rPr lang="de-DE" sz="1200" dirty="0">
                <a:latin typeface="BundesSans Web"/>
              </a:rPr>
              <a:t>Waschbecken und zurück</a:t>
            </a:r>
          </a:p>
          <a:p>
            <a:pPr marL="171450" indent="-171450">
              <a:buFont typeface="Arial" panose="020B0604020202020204" pitchFamily="34" charset="0"/>
              <a:buChar char="•"/>
            </a:pPr>
            <a:r>
              <a:rPr lang="de-DE" sz="1200" dirty="0">
                <a:latin typeface="BundesSans Web"/>
              </a:rPr>
              <a:t>Beim</a:t>
            </a:r>
            <a:r>
              <a:rPr lang="de-DE" sz="1200" baseline="0" dirty="0">
                <a:latin typeface="BundesSans Web"/>
              </a:rPr>
              <a:t> </a:t>
            </a:r>
            <a:r>
              <a:rPr lang="de-DE" sz="1200" dirty="0">
                <a:latin typeface="BundesSans Web"/>
              </a:rPr>
              <a:t>Nachttisch aufräumen</a:t>
            </a:r>
            <a:endParaRPr lang="de-DE" dirty="0">
              <a:latin typeface="BundesSans Web"/>
            </a:endParaRPr>
          </a:p>
          <a:p>
            <a:pPr marL="0" indent="0">
              <a:buFont typeface="Arial" panose="020B0604020202020204" pitchFamily="34" charset="0"/>
              <a:buNone/>
            </a:pPr>
            <a:endParaRPr lang="de-DE" dirty="0">
              <a:latin typeface="BundesSans Web"/>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t>Frage an die Gruppe: Wo würden Sie sagen, müssen hier Handschuhe getragen werden?</a:t>
            </a:r>
          </a:p>
          <a:p>
            <a:pPr marL="0" indent="0">
              <a:buFont typeface="Arial" panose="020B0604020202020204" pitchFamily="34" charset="0"/>
              <a:buNone/>
            </a:pPr>
            <a:r>
              <a:rPr lang="de-DE" baseline="0" dirty="0">
                <a:sym typeface="Wingdings" panose="05000000000000000000" pitchFamily="2" charset="2"/>
              </a:rPr>
              <a:t>(Auflösung auf der nächsten Folie)</a:t>
            </a:r>
          </a:p>
          <a:p>
            <a:pPr marL="0" indent="0">
              <a:buFont typeface="Arial" panose="020B0604020202020204" pitchFamily="34" charset="0"/>
              <a:buNone/>
            </a:pPr>
            <a:endParaRPr lang="de-DE" b="1" dirty="0"/>
          </a:p>
          <a:p>
            <a:pPr marL="0" indent="0">
              <a:buFont typeface="Arial" panose="020B0604020202020204" pitchFamily="34" charset="0"/>
              <a:buNone/>
            </a:pP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0099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400" b="0" baseline="0" dirty="0"/>
              <a:t>Lösung: </a:t>
            </a:r>
          </a:p>
          <a:p>
            <a:pPr marL="285750" indent="-285750">
              <a:buFont typeface="Arial" panose="020B0604020202020204" pitchFamily="34" charset="0"/>
              <a:buChar char="•"/>
            </a:pPr>
            <a:r>
              <a:rPr lang="de-DE" sz="1400" b="0" baseline="0" dirty="0"/>
              <a:t>MRSA-Abstrich</a:t>
            </a:r>
          </a:p>
          <a:p>
            <a:pPr marL="285750" indent="-285750">
              <a:buFont typeface="Arial" panose="020B0604020202020204" pitchFamily="34" charset="0"/>
              <a:buChar char="•"/>
            </a:pPr>
            <a:r>
              <a:rPr lang="de-DE" sz="1400" b="0" baseline="0" dirty="0" err="1"/>
              <a:t>Konnektieren</a:t>
            </a:r>
            <a:r>
              <a:rPr lang="de-DE" sz="1400" b="0" baseline="0" dirty="0"/>
              <a:t> und </a:t>
            </a:r>
            <a:r>
              <a:rPr lang="de-DE" sz="1400" b="0" baseline="0" dirty="0" err="1"/>
              <a:t>Diskonnektieren</a:t>
            </a:r>
            <a:r>
              <a:rPr lang="de-DE" sz="1400" b="0" baseline="0" dirty="0"/>
              <a:t> einer </a:t>
            </a:r>
            <a:r>
              <a:rPr lang="de-DE" sz="1400" b="0" baseline="0" dirty="0" err="1"/>
              <a:t>i.v.</a:t>
            </a:r>
            <a:r>
              <a:rPr lang="de-DE" sz="1400" b="0" baseline="0" dirty="0"/>
              <a:t> Infusion (direkt am </a:t>
            </a:r>
            <a:r>
              <a:rPr lang="de-DE" sz="1400" b="0" baseline="0" dirty="0" err="1"/>
              <a:t>pVVK</a:t>
            </a:r>
            <a:r>
              <a:rPr lang="de-DE" sz="1400" b="0" baseline="0" dirty="0"/>
              <a:t>) </a:t>
            </a:r>
            <a:r>
              <a:rPr lang="de-DE" sz="1400" b="0" baseline="0" dirty="0">
                <a:sym typeface="Wingdings" panose="05000000000000000000" pitchFamily="2" charset="2"/>
              </a:rPr>
              <a:t> potentieller Kontakt mit Körperflüssigkeiten; </a:t>
            </a:r>
          </a:p>
          <a:p>
            <a:pPr marL="285750" indent="-285750">
              <a:buFont typeface="Arial" panose="020B0604020202020204" pitchFamily="34" charset="0"/>
              <a:buChar char="•"/>
            </a:pPr>
            <a:r>
              <a:rPr lang="de-DE" sz="1400" b="0" baseline="0" dirty="0">
                <a:sym typeface="Wingdings" panose="05000000000000000000" pitchFamily="2" charset="2"/>
              </a:rPr>
              <a:t>bei der s.c.-Injektion, als auch bei </a:t>
            </a:r>
            <a:r>
              <a:rPr lang="de-DE" sz="1400" b="0" baseline="0" dirty="0" err="1">
                <a:sym typeface="Wingdings" panose="05000000000000000000" pitchFamily="2" charset="2"/>
              </a:rPr>
              <a:t>i.c</a:t>
            </a:r>
            <a:r>
              <a:rPr lang="de-DE" sz="1400" b="0" baseline="0" dirty="0">
                <a:sym typeface="Wingdings" panose="05000000000000000000" pitchFamily="2" charset="2"/>
              </a:rPr>
              <a:t>. oder </a:t>
            </a:r>
            <a:r>
              <a:rPr lang="de-DE" sz="1400" b="0" baseline="0" dirty="0" err="1">
                <a:sym typeface="Wingdings" panose="05000000000000000000" pitchFamily="2" charset="2"/>
              </a:rPr>
              <a:t>i.m</a:t>
            </a:r>
            <a:r>
              <a:rPr lang="de-DE" sz="1400" b="0" baseline="0" dirty="0">
                <a:sym typeface="Wingdings" panose="05000000000000000000" pitchFamily="2" charset="2"/>
              </a:rPr>
              <a:t>., wird nicht davon ausgegangen mit Körperflüssigkeiten in Kontakt zu kommen, daher sind hier KEINE Handschuhe erforderlich</a:t>
            </a:r>
          </a:p>
          <a:p>
            <a:pPr marL="0" indent="0">
              <a:buFont typeface="Arial" panose="020B0604020202020204" pitchFamily="34" charset="0"/>
              <a:buNone/>
            </a:pPr>
            <a:r>
              <a:rPr lang="de-DE" sz="1400" b="0" baseline="0" dirty="0">
                <a:sym typeface="Wingdings" panose="05000000000000000000" pitchFamily="2" charset="2"/>
              </a:rPr>
              <a:t>(KRINKO, 2021)</a:t>
            </a:r>
          </a:p>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1457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t>Warum</a:t>
            </a:r>
            <a:r>
              <a:rPr lang="de-DE" b="0" baseline="0" dirty="0"/>
              <a:t> werden Handschuhe getragen?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dirty="0"/>
              <a:t>Frage an die Gruppe:</a:t>
            </a:r>
            <a:r>
              <a:rPr lang="de-DE" b="1" baseline="0" dirty="0"/>
              <a:t> </a:t>
            </a:r>
            <a:r>
              <a:rPr lang="de-DE" b="1" dirty="0"/>
              <a:t>Wie</a:t>
            </a:r>
            <a:r>
              <a:rPr lang="de-DE" b="1" baseline="0" dirty="0"/>
              <a:t> sind Ihre Erfahrungen? Zu welchen Tätigkeiten tragen Ihre Auszubildenden Handschuhe?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baseline="0" dirty="0"/>
              <a:t>(Plenumsbeiträge von 3-5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t>Überleitung: </a:t>
            </a:r>
            <a:r>
              <a:rPr lang="de-DE" b="0" baseline="0" dirty="0"/>
              <a:t>Auch Studien haben die Beweggründe von Pflegeauszubildenden zum Thema untersucht und versucht, zu kategorisieren…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112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0" dirty="0">
                <a:latin typeface="BundesSans Web"/>
              </a:rPr>
              <a:t>Hier sind einige Originalaussagen</a:t>
            </a:r>
            <a:r>
              <a:rPr lang="de-DE" b="0" baseline="0" dirty="0">
                <a:latin typeface="BundesSans Web"/>
              </a:rPr>
              <a:t> von Pflegeauszubildenden, unterteilt in emotionale Gründe, sozialisationsbedingte Gründe und andere </a:t>
            </a:r>
            <a:r>
              <a:rPr lang="de-DE" b="0" dirty="0">
                <a:latin typeface="BundesSans Web"/>
              </a:rPr>
              <a:t>(</a:t>
            </a:r>
            <a:r>
              <a:rPr lang="de-DE" b="0" dirty="0" err="1">
                <a:latin typeface="BundesSans Web"/>
              </a:rPr>
              <a:t>Loveday</a:t>
            </a:r>
            <a:r>
              <a:rPr lang="de-DE" b="0" dirty="0">
                <a:latin typeface="BundesSans Web"/>
              </a:rPr>
              <a:t> et al. 2014; </a:t>
            </a:r>
            <a:r>
              <a:rPr lang="de-DE" b="0" dirty="0" err="1">
                <a:latin typeface="BundesSans Web"/>
              </a:rPr>
              <a:t>Ratcliff</a:t>
            </a:r>
            <a:r>
              <a:rPr lang="de-DE" b="0" dirty="0">
                <a:latin typeface="BundesSans Web"/>
              </a:rPr>
              <a:t> &amp; Smith, 2014).</a:t>
            </a:r>
          </a:p>
          <a:p>
            <a:pPr marL="171450" indent="-171450">
              <a:buFont typeface="Arial" panose="020B0604020202020204" pitchFamily="34" charset="0"/>
              <a:buChar char="•"/>
            </a:pPr>
            <a:r>
              <a:rPr lang="de-DE" b="0" dirty="0">
                <a:latin typeface="+mn-lt"/>
              </a:rPr>
              <a:t>Die Gründe</a:t>
            </a:r>
            <a:r>
              <a:rPr lang="de-DE" b="0" baseline="0" dirty="0">
                <a:latin typeface="+mn-lt"/>
              </a:rPr>
              <a:t> zum Tragen von Handschuhen sind alle als legitim anzusehen und nicht zu werten. </a:t>
            </a:r>
            <a:r>
              <a:rPr lang="de-DE" baseline="0" dirty="0">
                <a:latin typeface="+mn-lt"/>
              </a:rPr>
              <a:t>Sie können aber Anlass dafür sein, Lernsituationen zu gestalten und auszubauen, z. B. zum Umgang mit Ekel.</a:t>
            </a:r>
            <a:endParaRPr lang="de-DE" dirty="0">
              <a:latin typeface="+mn-lt"/>
            </a:endParaRPr>
          </a:p>
          <a:p>
            <a:pPr marL="0" indent="0">
              <a:buFont typeface="Arial" panose="020B0604020202020204" pitchFamily="34" charset="0"/>
              <a:buNone/>
            </a:pPr>
            <a:endParaRPr lang="de-DE" baseline="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dirty="0">
                <a:latin typeface="BundesSans Web"/>
              </a:rPr>
              <a:t>Überleitung:</a:t>
            </a:r>
            <a:r>
              <a:rPr lang="de-DE" sz="1200" b="1" baseline="0" dirty="0">
                <a:latin typeface="BundesSans Web"/>
              </a:rPr>
              <a:t> </a:t>
            </a:r>
            <a:r>
              <a:rPr lang="de-DE" dirty="0">
                <a:latin typeface="+mn-lt"/>
              </a:rPr>
              <a:t>Insgesamt kann festgestellt werden, dass sich eine </a:t>
            </a:r>
            <a:r>
              <a:rPr lang="de-DE" baseline="0" dirty="0">
                <a:latin typeface="+mn-lt"/>
              </a:rPr>
              <a:t>hohe Unsicherheit zum korrekten Vorgehen zeigt, woraus resultiert, dass Handschuhe oft aus Gründen „falscher Sicherheit“ getragen werden…</a:t>
            </a:r>
            <a:endParaRPr lang="de-DE" b="0" baseline="0" dirty="0">
              <a:latin typeface="+mn-lt"/>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201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a:t>Im Rahmen des Projektes wurden für die Qualifizierung von Praxisanleitenden in Fort- und Weiterbildung sechs Module entwickelt, welche auf dem TOOLKIT des ehemaligen Erasmus+ Projekts „</a:t>
            </a:r>
            <a:r>
              <a:rPr lang="de-DE" b="0" baseline="0" dirty="0" err="1"/>
              <a:t>NurSuS</a:t>
            </a:r>
            <a:r>
              <a:rPr lang="de-DE" b="0" baseline="0" dirty="0"/>
              <a:t>“ (2014 - 2017</a:t>
            </a:r>
            <a:r>
              <a:rPr lang="de-DE" b="0" baseline="0"/>
              <a:t>) basieren.</a:t>
            </a:r>
            <a:endParaRPr lang="de-DE" b="0" baseline="0" dirty="0"/>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Modul 1 „</a:t>
            </a:r>
            <a:r>
              <a:rPr lang="de-DE" sz="1200" dirty="0"/>
              <a:t>Klimakrise und Gesundheit im Kontext der Pflege und Praxisanleitung“ (</a:t>
            </a:r>
            <a:r>
              <a:rPr lang="de-DE" baseline="0" dirty="0"/>
              <a:t>Grundlagenmodul)</a:t>
            </a:r>
          </a:p>
          <a:p>
            <a:r>
              <a:rPr lang="de-DE" baseline="0" dirty="0"/>
              <a:t>Modul 2 „</a:t>
            </a:r>
            <a:r>
              <a:rPr lang="de-DE" dirty="0">
                <a:latin typeface="BundesSans Web"/>
              </a:rPr>
              <a:t>Nachhaltigkeit und Hygiene im pflegerischen Handeln anleiten“</a:t>
            </a:r>
            <a:br>
              <a:rPr lang="de-DE" dirty="0">
                <a:latin typeface="BundesSans Web"/>
              </a:rPr>
            </a:br>
            <a:r>
              <a:rPr lang="de-DE" baseline="0" dirty="0"/>
              <a:t>Modul </a:t>
            </a:r>
            <a:r>
              <a:rPr lang="de-DE" b="0" baseline="0" dirty="0"/>
              <a:t>3 „</a:t>
            </a:r>
            <a:r>
              <a:rPr lang="de-DE" sz="1200" b="0" dirty="0"/>
              <a:t>Nachhaltigkeit in pflegerischen </a:t>
            </a:r>
            <a:r>
              <a:rPr lang="de-DE" sz="1200" b="0" dirty="0" err="1"/>
              <a:t>Mentoringgesprächen</a:t>
            </a:r>
            <a:r>
              <a:rPr lang="de-DE" sz="1200" b="0" dirty="0"/>
              <a:t> anleiten“</a:t>
            </a:r>
          </a:p>
          <a:p>
            <a:r>
              <a:rPr lang="de-DE" baseline="0" dirty="0"/>
              <a:t>Modul 4 „</a:t>
            </a:r>
            <a:r>
              <a:rPr lang="de-DE" dirty="0">
                <a:latin typeface="+mn-lt"/>
              </a:rPr>
              <a:t>Ressourcenschonendes pflegerisches Handeln anleiten“</a:t>
            </a:r>
          </a:p>
          <a:p>
            <a:r>
              <a:rPr lang="de-DE" baseline="0" dirty="0"/>
              <a:t>Modul 5 „</a:t>
            </a:r>
            <a:r>
              <a:rPr lang="de-DE" dirty="0"/>
              <a:t>Pflegerisches Handeln bei Hitze anleiten“</a:t>
            </a:r>
          </a:p>
          <a:p>
            <a:r>
              <a:rPr lang="de-DE" baseline="0" dirty="0"/>
              <a:t>Modul 6 „</a:t>
            </a:r>
            <a:r>
              <a:rPr lang="de-DE" b="0" dirty="0"/>
              <a:t>Pflegerisches Handeln bei klimabedingten Erkrankungen anleiten“</a:t>
            </a:r>
          </a:p>
          <a:p>
            <a:endParaRPr lang="de-DE" b="0" dirty="0"/>
          </a:p>
          <a:p>
            <a:pPr marL="171450" indent="-171450">
              <a:buFont typeface="Wingdings" panose="05000000000000000000" pitchFamily="2" charset="2"/>
              <a:buChar char="à"/>
            </a:pPr>
            <a:r>
              <a:rPr lang="de-DE" b="0" dirty="0">
                <a:sym typeface="Wingdings" panose="05000000000000000000" pitchFamily="2" charset="2"/>
              </a:rPr>
              <a:t>Das Grundlagenmodul 1 soll</a:t>
            </a:r>
            <a:r>
              <a:rPr lang="de-DE" b="0" baseline="0" dirty="0">
                <a:sym typeface="Wingdings" panose="05000000000000000000" pitchFamily="2" charset="2"/>
              </a:rPr>
              <a:t> als Erstes durchlaufen werden, da es die Basis</a:t>
            </a:r>
            <a:r>
              <a:rPr lang="de-DE" b="0" dirty="0">
                <a:sym typeface="Wingdings" panose="05000000000000000000" pitchFamily="2" charset="2"/>
              </a:rPr>
              <a:t> für die Vertiefungsmodule 2-6</a:t>
            </a:r>
            <a:r>
              <a:rPr lang="de-DE" b="0" baseline="0" dirty="0">
                <a:sym typeface="Wingdings" panose="05000000000000000000" pitchFamily="2" charset="2"/>
              </a:rPr>
              <a:t> bildet.</a:t>
            </a:r>
          </a:p>
          <a:p>
            <a:pPr marL="171450" indent="-171450">
              <a:buFont typeface="Wingdings" panose="05000000000000000000" pitchFamily="2" charset="2"/>
              <a:buChar char="à"/>
            </a:pPr>
            <a:r>
              <a:rPr lang="de-DE" b="0" baseline="0" dirty="0">
                <a:sym typeface="Wingdings" panose="05000000000000000000" pitchFamily="2" charset="2"/>
              </a:rPr>
              <a:t>Heute befinden Sie sich in Vertiefungsmodul 2 </a:t>
            </a:r>
            <a:r>
              <a:rPr lang="de-DE" baseline="0" dirty="0"/>
              <a:t>„</a:t>
            </a:r>
            <a:r>
              <a:rPr lang="de-DE" dirty="0">
                <a:latin typeface="BundesSans Web"/>
              </a:rPr>
              <a:t>Nachhaltigkeit und Hygiene im pflegerischen Handeln anleiten“</a:t>
            </a:r>
            <a:br>
              <a:rPr lang="de-DE" dirty="0">
                <a:latin typeface="BundesSans Web"/>
              </a:rPr>
            </a:b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3381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BundesSans Web"/>
              </a:rPr>
              <a:t>Untersuchungen</a:t>
            </a:r>
            <a:r>
              <a:rPr lang="de-DE" sz="1200" baseline="0" dirty="0">
                <a:latin typeface="BundesSans Web"/>
              </a:rPr>
              <a:t> haben verdeutlicht, dass das Tragen von Einweghandschuhen für die Anwender*innen ein Gefühl von Sicherheit vermittelt, sodass die Notwendigkeit zur Händedesinfektion nicht mehr gesehen wird. Ebenso vermittelt das Tragen von Handschuhen fälschlicherweise das Gefühl von Undurchlässigkeit. (KRINKO,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a:latin typeface="BundesSans Web"/>
              </a:rPr>
              <a:t>Wichtig ist aber zu wissen, dass sich die Dichtigkeit von Handschuhen nur auf Wasser bezieht, nicht auf die Beständigkeit gegen Bakterien und Pilze (</a:t>
            </a:r>
            <a:r>
              <a:rPr lang="de-DE" sz="1200" baseline="0" dirty="0" err="1">
                <a:latin typeface="BundesSans Web"/>
              </a:rPr>
              <a:t>Sonsmann</a:t>
            </a:r>
            <a:r>
              <a:rPr lang="de-DE" sz="1200" baseline="0" dirty="0">
                <a:latin typeface="BundesSans Web"/>
              </a:rPr>
              <a:t> &amp; Wilke,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a:latin typeface="BundesSans Web"/>
              </a:rPr>
              <a:t>Ergebnisse von Untersuchungen zur Durchlässigkeit von Viren bei unbenutzten Latex-Handschuhen haben gezeigt, dass einige Erreger auch Latex durchdringen können, z. B.</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a:latin typeface="BundesSans Web"/>
              </a:rPr>
              <a:t>Bakteriophage PsiX174 Ø 27 </a:t>
            </a:r>
            <a:r>
              <a:rPr lang="de-DE" sz="1200" baseline="0" dirty="0" err="1">
                <a:latin typeface="BundesSans Web"/>
              </a:rPr>
              <a:t>nm</a:t>
            </a:r>
            <a:r>
              <a:rPr lang="de-DE" sz="1200" baseline="0" dirty="0">
                <a:latin typeface="BundesSans Web"/>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a:latin typeface="BundesSans Web"/>
              </a:rPr>
              <a:t>Poliovirus Typ 1 Ø 24-30 </a:t>
            </a:r>
            <a:r>
              <a:rPr lang="de-DE" sz="1200" baseline="0" dirty="0" err="1">
                <a:latin typeface="BundesSans Web"/>
              </a:rPr>
              <a:t>nm</a:t>
            </a:r>
            <a:r>
              <a:rPr lang="de-DE" sz="1200" baseline="0" dirty="0">
                <a:latin typeface="BundesSans Web"/>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err="1">
                <a:latin typeface="BundesSans Web"/>
              </a:rPr>
              <a:t>Adenovirus</a:t>
            </a:r>
            <a:r>
              <a:rPr lang="de-DE" sz="1200" baseline="0" dirty="0">
                <a:latin typeface="BundesSans Web"/>
              </a:rPr>
              <a:t> Typ 2 Ø 70-80 </a:t>
            </a:r>
            <a:r>
              <a:rPr lang="de-DE" sz="1200" baseline="0" dirty="0" err="1">
                <a:latin typeface="BundesSans Web"/>
              </a:rPr>
              <a:t>nm</a:t>
            </a:r>
            <a:r>
              <a:rPr lang="de-DE" sz="1200" baseline="0" dirty="0">
                <a:latin typeface="BundesSans Web"/>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err="1">
                <a:latin typeface="BundesSans Web"/>
              </a:rPr>
              <a:t>Vacciniavirus</a:t>
            </a:r>
            <a:r>
              <a:rPr lang="de-DE" sz="1200" baseline="0" dirty="0">
                <a:latin typeface="BundesSans Web"/>
              </a:rPr>
              <a:t> </a:t>
            </a:r>
            <a:r>
              <a:rPr lang="de-DE" sz="1200" baseline="0" dirty="0" err="1">
                <a:latin typeface="BundesSans Web"/>
              </a:rPr>
              <a:t>Elstree</a:t>
            </a:r>
            <a:r>
              <a:rPr lang="de-DE" sz="1200" baseline="0" dirty="0">
                <a:latin typeface="BundesSans Web"/>
              </a:rPr>
              <a:t> Ø 250 nm.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aseline="0" dirty="0">
                <a:latin typeface="BundesSans Web"/>
              </a:rPr>
              <a:t>Elektronenmikroskopisch konnten Kanäle von 5 µm Durchmesser nachgewiesen werden. (Management &amp; Krankenhaus, 2012)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BundesSans Web"/>
              </a:rPr>
              <a:t>Die Perforationsrate von Nitril</a:t>
            </a:r>
            <a:r>
              <a:rPr lang="de-DE" sz="1200" baseline="0" dirty="0">
                <a:latin typeface="BundesSans Web"/>
              </a:rPr>
              <a:t> liegt, wenn frisch</a:t>
            </a:r>
            <a:r>
              <a:rPr lang="de-DE" sz="1200" dirty="0">
                <a:latin typeface="BundesSans Web"/>
              </a:rPr>
              <a:t> aus der Produktion, bei unter 1,5% (ca. 1-2 Handschuhe pro 100 Stück sind bereits beschädigt). </a:t>
            </a:r>
            <a:r>
              <a:rPr lang="de-DE" sz="1200" dirty="0" err="1">
                <a:latin typeface="BundesSans Web"/>
              </a:rPr>
              <a:t>Nitrilhandschuhe</a:t>
            </a:r>
            <a:r>
              <a:rPr lang="de-DE" sz="1200" dirty="0">
                <a:latin typeface="BundesSans Web"/>
              </a:rPr>
              <a:t> weisen allerdings nach der Anwendung (z. B. Patientenwaschung oder Verbandswechsel) eine Perforationsrate von 6-9% und höher auf.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a:latin typeface="BundesSans Web"/>
              </a:rPr>
              <a:t>(AWMF, 2023,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BundesSans Web"/>
              </a:rPr>
              <a:t>Hinzu kommt, dass eine </a:t>
            </a:r>
            <a:r>
              <a:rPr lang="de-DE" sz="1200" dirty="0" err="1">
                <a:latin typeface="BundesSans Web"/>
              </a:rPr>
              <a:t>Rekontamination</a:t>
            </a:r>
            <a:r>
              <a:rPr lang="de-DE" sz="1200" dirty="0">
                <a:latin typeface="BundesSans Web"/>
              </a:rPr>
              <a:t> der Hände durch unsachgemäßes Ablegen der Handschuhe erfolgen</a:t>
            </a:r>
            <a:r>
              <a:rPr lang="de-DE" sz="1200" baseline="0" dirty="0">
                <a:latin typeface="BundesSans Web"/>
              </a:rPr>
              <a:t> kann (KRINKO, 2024).</a:t>
            </a:r>
          </a:p>
          <a:p>
            <a:endParaRPr lang="de-DE" sz="1200" baseline="0" dirty="0">
              <a:latin typeface="BundesSans Web"/>
            </a:endParaRPr>
          </a:p>
          <a:p>
            <a:r>
              <a:rPr lang="de-DE" sz="1200" baseline="0" dirty="0">
                <a:latin typeface="BundesSans Web"/>
              </a:rPr>
              <a:t>Für eine australische Studie wurden auf einer orthopädischen 32-Betten-Station 10 Handschuhboxen mit Latexhandschuhen (100 Handschuhe/ Box) verteilt. Es wurden auf aseptische Weise Handschuhe direkt nach dem öffnen, am 3., am 6. und 9. Tag aus den Packungen entnommen. Insgesamt wurden 38 Proben über einen Zeitraum von 5 Wochen entnommen. Von diesen Proben wiesen z. B. 81,6% </a:t>
            </a:r>
            <a:r>
              <a:rPr lang="de-DE" dirty="0" err="1"/>
              <a:t>Bacillus</a:t>
            </a:r>
            <a:r>
              <a:rPr lang="de-DE" dirty="0"/>
              <a:t> </a:t>
            </a:r>
            <a:r>
              <a:rPr lang="de-DE" dirty="0" err="1"/>
              <a:t>subtilis</a:t>
            </a:r>
            <a:r>
              <a:rPr lang="de-DE" dirty="0"/>
              <a:t> (Heubazillus)</a:t>
            </a:r>
            <a:r>
              <a:rPr lang="de-DE" sz="1200" b="0" i="0" u="none" strike="noStrike" kern="1200" baseline="0" dirty="0">
                <a:solidFill>
                  <a:schemeClr val="tx1"/>
                </a:solidFill>
                <a:latin typeface="+mn-lt"/>
                <a:ea typeface="+mn-ea"/>
                <a:cs typeface="+mn-cs"/>
              </a:rPr>
              <a:t> auf. Auf, 50% </a:t>
            </a:r>
            <a:r>
              <a:rPr lang="de-DE" sz="1200" i="0" dirty="0" err="1">
                <a:latin typeface="BundesSans Web"/>
              </a:rPr>
              <a:t>Koagulase</a:t>
            </a:r>
            <a:r>
              <a:rPr lang="de-DE" sz="1200" i="0" dirty="0">
                <a:latin typeface="BundesSans Web"/>
              </a:rPr>
              <a:t>-negative Staphylokokken und bei 1</a:t>
            </a:r>
            <a:r>
              <a:rPr lang="de-DE" sz="1200" i="0" baseline="0" dirty="0">
                <a:latin typeface="BundesSans Web"/>
              </a:rPr>
              <a:t>3% </a:t>
            </a:r>
            <a:r>
              <a:rPr lang="de-DE" sz="1200" b="0" i="0" u="none" strike="noStrike" kern="1200" baseline="0" dirty="0" err="1">
                <a:solidFill>
                  <a:schemeClr val="tx1"/>
                </a:solidFill>
                <a:latin typeface="+mn-lt"/>
                <a:ea typeface="+mn-ea"/>
                <a:cs typeface="+mn-cs"/>
              </a:rPr>
              <a:t>Enterococcus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faecalis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Klebsiella</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pneumoniae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Pseudomonas</a:t>
            </a:r>
            <a:r>
              <a:rPr lang="de-DE"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spp</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oder</a:t>
            </a:r>
            <a:r>
              <a:rPr lang="fr-FR" sz="1200" b="0" i="0" u="none" strike="noStrike" kern="1200" baseline="0" dirty="0">
                <a:solidFill>
                  <a:schemeClr val="tx1"/>
                </a:solidFill>
                <a:latin typeface="+mn-lt"/>
                <a:ea typeface="+mn-ea"/>
                <a:cs typeface="+mn-cs"/>
              </a:rPr>
              <a:t> Staphylococcus aureus. (Hughs et al., 2013)</a:t>
            </a:r>
          </a:p>
          <a:p>
            <a:endParaRPr lang="fr-FR"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err="1">
                <a:solidFill>
                  <a:schemeClr val="tx1"/>
                </a:solidFill>
                <a:latin typeface="+mn-lt"/>
                <a:ea typeface="+mn-ea"/>
                <a:cs typeface="+mn-cs"/>
              </a:rPr>
              <a:t>Wie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sieht</a:t>
            </a:r>
            <a:r>
              <a:rPr lang="fr-FR" sz="1200" b="0" i="0" u="none" strike="noStrike" kern="1200" baseline="0" dirty="0">
                <a:solidFill>
                  <a:schemeClr val="tx1"/>
                </a:solidFill>
                <a:latin typeface="+mn-lt"/>
                <a:ea typeface="+mn-ea"/>
                <a:cs typeface="+mn-cs"/>
              </a:rPr>
              <a:t> die </a:t>
            </a:r>
            <a:r>
              <a:rPr lang="fr-FR" sz="1200" b="0" i="0" u="none" strike="noStrike" kern="1200" baseline="0" dirty="0" err="1">
                <a:solidFill>
                  <a:schemeClr val="tx1"/>
                </a:solidFill>
                <a:latin typeface="+mn-lt"/>
                <a:ea typeface="+mn-ea"/>
                <a:cs typeface="+mn-cs"/>
              </a:rPr>
              <a:t>Seite</a:t>
            </a:r>
            <a:r>
              <a:rPr lang="fr-FR" sz="1200" b="0" i="0" u="none" strike="noStrike" kern="1200" baseline="0" dirty="0">
                <a:solidFill>
                  <a:schemeClr val="tx1"/>
                </a:solidFill>
                <a:latin typeface="+mn-lt"/>
                <a:ea typeface="+mn-ea"/>
                <a:cs typeface="+mn-cs"/>
              </a:rPr>
              <a:t> der </a:t>
            </a:r>
            <a:r>
              <a:rPr lang="fr-FR" sz="1200" b="0" i="0" u="none" strike="noStrike" kern="1200" baseline="0" dirty="0" err="1">
                <a:solidFill>
                  <a:schemeClr val="tx1"/>
                </a:solidFill>
                <a:latin typeface="+mn-lt"/>
                <a:ea typeface="+mn-ea"/>
                <a:cs typeface="+mn-cs"/>
              </a:rPr>
              <a:t>Pflegebedürftigen</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aus</a:t>
            </a:r>
            <a:r>
              <a:rPr lang="fr-FR" sz="1200" b="0" i="0" u="none" strike="noStrike" kern="1200" baseline="0" dirty="0">
                <a:solidFill>
                  <a:schemeClr val="tx1"/>
                </a:solidFill>
                <a:latin typeface="+mn-lt"/>
                <a:ea typeface="+mn-ea"/>
                <a:cs typeface="+mn-cs"/>
              </a:rPr>
              <a:t>?</a:t>
            </a:r>
            <a:endParaRPr lang="fr-FR" sz="1200" b="0" i="1"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BundesSans Web"/>
              </a:rPr>
              <a:t>Pflegebedürftige</a:t>
            </a:r>
            <a:r>
              <a:rPr lang="de-DE" sz="1200" baseline="0" dirty="0">
                <a:latin typeface="BundesSans Web"/>
              </a:rPr>
              <a:t> </a:t>
            </a:r>
            <a:r>
              <a:rPr lang="de-DE" sz="1200" dirty="0">
                <a:latin typeface="BundesSans Web"/>
              </a:rPr>
              <a:t>empfinden das Tragen von Handschuhen</a:t>
            </a:r>
            <a:r>
              <a:rPr lang="de-DE" sz="1200" baseline="0" dirty="0">
                <a:latin typeface="BundesSans Web"/>
              </a:rPr>
              <a:t> als angemessen bei der Körperpflege und der Intimpflege. Als unangemessen wird es bei der Hilfe beim Toilettengang, beim Gehen, beim Ankleiden, bei der Nahrungsaufnahme oder beim Bringen von Getränken empfunden.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BundesSans Web"/>
              </a:rPr>
              <a:t>Zu Pflegende befürchten, dass Fachkräfte generell zu oft Handschuhe tragen</a:t>
            </a:r>
            <a:r>
              <a:rPr lang="de-DE" sz="1200" baseline="0" dirty="0">
                <a:latin typeface="BundesSans Web"/>
              </a:rPr>
              <a:t> und </a:t>
            </a:r>
            <a:r>
              <a:rPr lang="de-DE" sz="1200" dirty="0">
                <a:latin typeface="BundesSans Web"/>
              </a:rPr>
              <a:t>keinen Handschuhwechsel zwischen einzelnen</a:t>
            </a:r>
            <a:r>
              <a:rPr lang="de-DE" sz="1200" baseline="0" dirty="0">
                <a:latin typeface="BundesSans Web"/>
              </a:rPr>
              <a:t> Personen </a:t>
            </a:r>
            <a:r>
              <a:rPr lang="de-DE" sz="1200" dirty="0">
                <a:latin typeface="BundesSans Web"/>
              </a:rPr>
              <a:t>durchführen.</a:t>
            </a:r>
          </a:p>
          <a:p>
            <a:pPr marL="171450" indent="-171450">
              <a:buFont typeface="Arial" panose="020B0604020202020204" pitchFamily="34" charset="0"/>
              <a:buChar char="•"/>
            </a:pPr>
            <a:r>
              <a:rPr lang="de-DE" sz="1200" dirty="0">
                <a:latin typeface="BundesSans Web"/>
              </a:rPr>
              <a:t>Sie</a:t>
            </a:r>
            <a:r>
              <a:rPr lang="de-DE" sz="1200" baseline="0" dirty="0">
                <a:latin typeface="BundesSans Web"/>
              </a:rPr>
              <a:t> haben auch die Befürchtung, dass Handschuhe </a:t>
            </a:r>
            <a:r>
              <a:rPr lang="de-DE" sz="1200" dirty="0">
                <a:latin typeface="BundesSans Web"/>
              </a:rPr>
              <a:t>eher dem Eigenschutz dienen und die Handhygiene ersetzen</a:t>
            </a:r>
            <a:r>
              <a:rPr lang="de-DE" sz="1200" baseline="0" dirty="0">
                <a:latin typeface="BundesSans Web"/>
              </a:rPr>
              <a:t> sollen.</a:t>
            </a:r>
          </a:p>
          <a:p>
            <a:pPr marL="0" indent="0">
              <a:buFont typeface="Arial" panose="020B0604020202020204" pitchFamily="34" charset="0"/>
              <a:buNone/>
            </a:pPr>
            <a:r>
              <a:rPr lang="de-DE" sz="1200" baseline="0" dirty="0">
                <a:latin typeface="BundesSans Web"/>
              </a:rPr>
              <a:t>(Wilson et al., 2017)</a:t>
            </a:r>
          </a:p>
          <a:p>
            <a:pPr marL="0" indent="0">
              <a:buFont typeface="Arial" panose="020B0604020202020204" pitchFamily="34" charset="0"/>
              <a:buNone/>
            </a:pPr>
            <a:endParaRPr lang="de-DE" sz="1200" baseline="0" dirty="0">
              <a:latin typeface="BundesSans Web"/>
            </a:endParaRPr>
          </a:p>
          <a:p>
            <a:pPr marL="0" indent="0">
              <a:buFont typeface="Arial" panose="020B0604020202020204" pitchFamily="34" charset="0"/>
              <a:buNone/>
            </a:pPr>
            <a:r>
              <a:rPr lang="de-DE" sz="1200" b="1" baseline="0" dirty="0">
                <a:latin typeface="BundesSans Web"/>
              </a:rPr>
              <a:t>Überleitung:</a:t>
            </a:r>
            <a:r>
              <a:rPr lang="de-DE" sz="1200" b="0" baseline="0" dirty="0">
                <a:latin typeface="BundesSans Web"/>
              </a:rPr>
              <a:t> Egal jedoch, welche Gründe dem Tragen von Handschuhen zugrunde liegen, hat die Handschuhnutzung auch mögliche gesundheitliche Auswirkungen für Angestellte im Gesundheitswesen, die zum chronischen Problem werden können…</a:t>
            </a:r>
            <a:endParaRPr lang="de-DE" sz="1200" b="1" dirty="0">
              <a:latin typeface="BundesSans Web"/>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0451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BundesSans Web"/>
              </a:rPr>
              <a:t>Durch das Tragen von Handschuhen</a:t>
            </a:r>
            <a:r>
              <a:rPr lang="de-DE" baseline="0" dirty="0">
                <a:latin typeface="BundesSans Web"/>
              </a:rPr>
              <a:t> kann es zu Hautschädigungen kommen:</a:t>
            </a:r>
            <a:endParaRPr lang="de-DE" dirty="0">
              <a:latin typeface="BundesSans Web"/>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BundesSans Web"/>
              </a:rPr>
              <a:t>Berufsbedingte Handekzeme sind weit verbreitet unter Pflegekräften (</a:t>
            </a:r>
            <a:r>
              <a:rPr lang="de-DE" dirty="0" err="1">
                <a:latin typeface="BundesSans Web"/>
              </a:rPr>
              <a:t>Sonsmann</a:t>
            </a:r>
            <a:r>
              <a:rPr lang="de-DE" dirty="0">
                <a:latin typeface="BundesSans Web"/>
              </a:rPr>
              <a:t> et al., 2022).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BundesSans Web"/>
              </a:rPr>
              <a:t>Das akute Handekzem besteht weniger als drei Monate und tritt nicht mehr als einmal pro Jahr auf.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BundesSans Web"/>
              </a:rPr>
              <a:t>Das chronische Handekzem besteht länger als drei Monate und tritt innerhalb von zwölf Monaten zweimal oder öfter auf.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BundesSans Web"/>
              </a:rPr>
              <a:t>Ist die nachgewiesene Ursache des Ekzems ärztlich als berufsbedingt bestätigt, wird die Erkrankung als Berufskrankheit anerkannt.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BundesSans Web"/>
              </a:rPr>
              <a:t>Das </a:t>
            </a:r>
            <a:r>
              <a:rPr lang="de-DE" dirty="0" err="1">
                <a:latin typeface="BundesSans Web"/>
              </a:rPr>
              <a:t>irritative</a:t>
            </a:r>
            <a:r>
              <a:rPr lang="de-DE" dirty="0">
                <a:latin typeface="BundesSans Web"/>
              </a:rPr>
              <a:t> Handekzem</a:t>
            </a:r>
            <a:r>
              <a:rPr lang="de-DE" baseline="0" dirty="0">
                <a:latin typeface="BundesSans Web"/>
              </a:rPr>
              <a:t> wird ausgelöst durch Feuchtarbeit, Lebensmittel, Handschuhe oder Öle.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a:latin typeface="Calibri" panose="020F0502020204030204" pitchFamily="34" charset="0"/>
                <a:ea typeface="Calibri" panose="020F0502020204030204" pitchFamily="34" charset="0"/>
                <a:cs typeface="Calibri" panose="020F0502020204030204" pitchFamily="34" charset="0"/>
              </a:rPr>
              <a:t>(</a:t>
            </a:r>
            <a:r>
              <a:rPr lang="de-DE" sz="1200" dirty="0" err="1">
                <a:latin typeface="Calibri" panose="020F0502020204030204" pitchFamily="34" charset="0"/>
                <a:ea typeface="Calibri" panose="020F0502020204030204" pitchFamily="34" charset="0"/>
                <a:cs typeface="Calibri" panose="020F0502020204030204" pitchFamily="34" charset="0"/>
              </a:rPr>
              <a:t>Herloch</a:t>
            </a:r>
            <a:r>
              <a:rPr lang="de-DE" sz="1200" dirty="0">
                <a:latin typeface="Calibri" panose="020F0502020204030204" pitchFamily="34" charset="0"/>
                <a:ea typeface="Calibri" panose="020F0502020204030204" pitchFamily="34" charset="0"/>
                <a:cs typeface="Calibri" panose="020F0502020204030204" pitchFamily="34" charset="0"/>
              </a:rPr>
              <a:t> &amp; Elsner, 2021)</a:t>
            </a:r>
            <a:endParaRPr lang="de-DE" baseline="0" dirty="0">
              <a:latin typeface="BundesSans Web"/>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latin typeface="BundesSans Web"/>
              </a:rPr>
              <a:t>Das kontaktallergische Handekzem wird ausgelöst durch Allergene </a:t>
            </a:r>
            <a:r>
              <a:rPr lang="de-DE" baseline="0" dirty="0">
                <a:latin typeface="BundesSans Web"/>
                <a:sym typeface="Wingdings" panose="05000000000000000000" pitchFamily="2" charset="2"/>
              </a:rPr>
              <a:t> Typ-IV-Sensibilisierung; Allergene z. B. Kautschukchemikalien, im Verdacht stehen auch Vulkanisationsbeschleuniger (Hansen et al., 2020).</a:t>
            </a:r>
            <a:endParaRPr lang="de-DE" dirty="0">
              <a:latin typeface="BundesSans Web"/>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BundesSans Web"/>
              </a:rPr>
              <a:t>Das lange ununterbrochene Tragen von flüssigkeitsdichten Einmalhandschuhen führt zu Schwitzen unter Handschuhen. Durch das Ansammeln von Schwitzwasser kann es zu Mazerationseffekten (Hautaufweichungen) kommen. (</a:t>
            </a:r>
            <a:r>
              <a:rPr lang="de-DE" dirty="0" err="1">
                <a:latin typeface="BundesSans Web"/>
              </a:rPr>
              <a:t>Sonsmann</a:t>
            </a:r>
            <a:r>
              <a:rPr lang="de-DE" baseline="0" dirty="0">
                <a:latin typeface="BundesSans Web"/>
              </a:rPr>
              <a:t> &amp; Wilke, 2022)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latin typeface="BundesSans Web"/>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baseline="0" dirty="0">
                <a:latin typeface="BundesSans Web"/>
                <a:sym typeface="Wingdings" panose="05000000000000000000" pitchFamily="2" charset="2"/>
              </a:rPr>
              <a:t>Gesundheitsförderung für Pflegefachpersonen bedeutet daher regelmäßige Haut- bzw. Handpflege, den überlegten Einsatz von Handschuhen sowie die Abschätzung, wann eine Händewaschung notwendig ist, zusätzlich zur Händedesinfektion!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baseline="0" dirty="0">
              <a:latin typeface="BundesSans Web"/>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b="1" baseline="0" dirty="0">
                <a:latin typeface="BundesSans Web"/>
                <a:sym typeface="Wingdings" panose="05000000000000000000" pitchFamily="2" charset="2"/>
              </a:rPr>
              <a:t>Überleitung: </a:t>
            </a:r>
            <a:r>
              <a:rPr lang="de-DE" baseline="0" dirty="0">
                <a:latin typeface="BundesSans Web"/>
                <a:sym typeface="Wingdings" panose="05000000000000000000" pitchFamily="2" charset="2"/>
              </a:rPr>
              <a:t>Gerade der gezielte Einsatz von Handschuhen ist von hoher Relevanz. Dazu gehört natürlich auch das Wissen darüber, wann Handschuhe indiziert sind und wann nicht…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a:latin typeface="BundesSans Web"/>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latin typeface="BundesSans Web"/>
            </a:endParaRP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1770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Ein Wegweiser zur Nutzung von Handschuhen im Gesundheitswesen ist das so genannte Handschuhdreieck, das </a:t>
            </a:r>
            <a:r>
              <a:rPr lang="de-DE" sz="1200" kern="1200" dirty="0">
                <a:solidFill>
                  <a:schemeClr val="tx1"/>
                </a:solidFill>
                <a:latin typeface="+mn-lt"/>
                <a:ea typeface="Calibri" panose="020F0502020204030204" pitchFamily="34" charset="0"/>
                <a:cs typeface="Calibri" panose="020F0502020204030204" pitchFamily="34" charset="0"/>
              </a:rPr>
              <a:t>a</a:t>
            </a:r>
            <a:r>
              <a:rPr lang="de-DE" altLang="de-DE" sz="1200" kern="1200" dirty="0">
                <a:solidFill>
                  <a:schemeClr val="tx1"/>
                </a:solidFill>
                <a:latin typeface="+mn-lt"/>
                <a:ea typeface="ＭＳ Ｐゴシック" panose="020B0600070205080204" pitchFamily="34" charset="-128"/>
                <a:cs typeface="+mn-cs"/>
              </a:rPr>
              <a:t>uf der Grundlage der WHO-Richtlinie zur Händedesinfektion von 2009 basiert</a:t>
            </a:r>
            <a:r>
              <a:rPr lang="de-DE" altLang="de-DE" sz="1200" kern="1200" baseline="0" dirty="0">
                <a:solidFill>
                  <a:schemeClr val="tx1"/>
                </a:solidFill>
                <a:latin typeface="+mn-lt"/>
                <a:ea typeface="ＭＳ Ｐゴシック" panose="020B0600070205080204" pitchFamily="34" charset="-128"/>
                <a:cs typeface="+mn-cs"/>
              </a:rPr>
              <a:t> und von „Aktion Saubere Hände“ adaptiert und zur Verfügung gestellt wurde. Es zeigt auf, wann </a:t>
            </a:r>
            <a:r>
              <a:rPr lang="de-DE" sz="1200" b="0" i="0" u="none" strike="noStrike" kern="1200" baseline="0" dirty="0">
                <a:solidFill>
                  <a:schemeClr val="tx1"/>
                </a:solidFill>
                <a:latin typeface="+mn-lt"/>
                <a:ea typeface="+mn-ea"/>
                <a:cs typeface="+mn-cs"/>
              </a:rPr>
              <a:t>keine Handschuhe, </a:t>
            </a:r>
            <a:r>
              <a:rPr lang="de-DE" sz="1200" b="0" i="0" u="none" strike="noStrike" kern="1200" baseline="0" dirty="0" err="1">
                <a:solidFill>
                  <a:schemeClr val="tx1"/>
                </a:solidFill>
                <a:latin typeface="+mn-lt"/>
                <a:ea typeface="+mn-ea"/>
                <a:cs typeface="+mn-cs"/>
              </a:rPr>
              <a:t>keimarme</a:t>
            </a:r>
            <a:r>
              <a:rPr lang="de-DE" sz="1200" b="0" i="0" u="none" strike="noStrike" kern="1200" baseline="0" dirty="0">
                <a:solidFill>
                  <a:schemeClr val="tx1"/>
                </a:solidFill>
                <a:latin typeface="+mn-lt"/>
                <a:ea typeface="+mn-ea"/>
                <a:cs typeface="+mn-cs"/>
              </a:rPr>
              <a:t> Handschuhe und sterile Handschuhe indiziert sind.</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Das Handschuhdreieck kann gut bei der Anleitung von Auszubildenden eingesetzt werden, z. B. laminiert als „Spickzettel“. Die einzelnen Stufen sollten dennoch kritisch hinterfragt und vor dem Hintergrund sich ändernder Empfehlungen und Leitlinien reflektiert werden. z. B. die oberste Stufe Augenpflege, die ohne zu erwartende Kontamination mit Körperflüssigkeit angegeben ist, oder das Tragen steriler Handschuhe auf der untersten Stufe bei vaginaler Entbindung, die eigentlich alles andere als steril abläuft.</a:t>
            </a:r>
            <a:br>
              <a:rPr lang="de-DE" sz="1200" b="0" i="0" u="none" strike="noStrike" kern="1200" baseline="0" dirty="0">
                <a:solidFill>
                  <a:schemeClr val="tx1"/>
                </a:solidFill>
                <a:latin typeface="+mn-lt"/>
                <a:ea typeface="+mn-ea"/>
                <a:cs typeface="+mn-cs"/>
              </a:rPr>
            </a:br>
            <a:r>
              <a:rPr lang="de-DE" sz="1200" b="0" i="0" u="none" strike="noStrike" kern="1200" baseline="0" dirty="0">
                <a:solidFill>
                  <a:schemeClr val="tx1"/>
                </a:solidFill>
                <a:latin typeface="+mn-lt"/>
                <a:ea typeface="+mn-ea"/>
                <a:cs typeface="+mn-cs"/>
              </a:rPr>
              <a:t>Was außerdem im „Handschuhdreieck“ fehlt, ist der Umgang mit Medikamenten: Beschäftigten im Gesundheitsdienst ist häufig nicht bewusst, dass sie während ihrer Arbeit beim Umgang mit Medikamenten gesundheitsschädlichen Wirkstoffen ausgesetzt sein können. Gerade bei </a:t>
            </a:r>
            <a:r>
              <a:rPr lang="de-DE" sz="1200" b="0" i="0" u="none" strike="noStrike" kern="1200" baseline="0" dirty="0" err="1">
                <a:solidFill>
                  <a:schemeClr val="tx1"/>
                </a:solidFill>
                <a:latin typeface="+mn-lt"/>
                <a:ea typeface="+mn-ea"/>
                <a:cs typeface="+mn-cs"/>
              </a:rPr>
              <a:t>Antiinfektiva</a:t>
            </a:r>
            <a:r>
              <a:rPr lang="de-DE" sz="1200" b="0" i="0" u="none" strike="noStrike" kern="1200" baseline="0" dirty="0">
                <a:solidFill>
                  <a:schemeClr val="tx1"/>
                </a:solidFill>
                <a:latin typeface="+mn-lt"/>
                <a:ea typeface="+mn-ea"/>
                <a:cs typeface="+mn-cs"/>
              </a:rPr>
              <a:t> (Medikamente, die zur Behandlung von Infektionskrankheiten durch Abtötung der auslösenden Krankheitserreger eingesetzt werden, z. B. Antibiotika) sollten daher </a:t>
            </a:r>
            <a:r>
              <a:rPr lang="de-DE" sz="1200" b="0" i="0" u="none" strike="noStrike" kern="1200" baseline="0" dirty="0" err="1">
                <a:solidFill>
                  <a:schemeClr val="tx1"/>
                </a:solidFill>
                <a:latin typeface="+mn-lt"/>
                <a:ea typeface="+mn-ea"/>
                <a:cs typeface="+mn-cs"/>
              </a:rPr>
              <a:t>keimarme</a:t>
            </a:r>
            <a:r>
              <a:rPr lang="de-DE" sz="1200" b="0" i="0" u="none" strike="noStrike" kern="1200" baseline="0" dirty="0">
                <a:solidFill>
                  <a:schemeClr val="tx1"/>
                </a:solidFill>
                <a:latin typeface="+mn-lt"/>
                <a:ea typeface="+mn-ea"/>
                <a:cs typeface="+mn-cs"/>
              </a:rPr>
              <a:t> Handschuhe beim Medikamentenrichten getragen werden, ungeachtet der Darreichungsform. </a:t>
            </a:r>
          </a:p>
          <a:p>
            <a:r>
              <a:rPr lang="de-DE" sz="1200" b="0" i="0" u="none" strike="noStrike" kern="1200" baseline="0" dirty="0">
                <a:solidFill>
                  <a:schemeClr val="tx1"/>
                </a:solidFill>
                <a:latin typeface="+mn-lt"/>
                <a:ea typeface="+mn-ea"/>
                <a:cs typeface="+mn-cs"/>
              </a:rPr>
              <a:t>(Werner et al., 2016)</a:t>
            </a:r>
            <a:br>
              <a:rPr lang="de-DE" sz="1200" b="0" i="0" u="none" strike="noStrike" kern="1200" baseline="0" dirty="0">
                <a:solidFill>
                  <a:schemeClr val="tx1"/>
                </a:solidFill>
                <a:latin typeface="+mn-lt"/>
                <a:ea typeface="+mn-ea"/>
                <a:cs typeface="+mn-cs"/>
              </a:rPr>
            </a:br>
            <a:br>
              <a:rPr lang="de-DE" sz="1200" b="0" i="0" u="none" strike="noStrike" kern="1200" baseline="0" dirty="0">
                <a:solidFill>
                  <a:schemeClr val="tx1"/>
                </a:solidFill>
                <a:latin typeface="+mn-lt"/>
                <a:ea typeface="+mn-ea"/>
                <a:cs typeface="+mn-cs"/>
              </a:rPr>
            </a:br>
            <a:r>
              <a:rPr lang="de-DE" sz="1200" b="0" i="0" u="none" strike="noStrike" kern="1200" baseline="0" dirty="0">
                <a:solidFill>
                  <a:schemeClr val="tx1"/>
                </a:solidFill>
                <a:latin typeface="+mn-lt"/>
                <a:ea typeface="+mn-ea"/>
                <a:cs typeface="+mn-cs"/>
              </a:rPr>
              <a:t>Handschuhe sind Teil des </a:t>
            </a:r>
            <a:r>
              <a:rPr lang="de-DE" sz="1200" b="0" i="0" u="none" strike="noStrike" kern="1200" baseline="0" dirty="0" err="1">
                <a:solidFill>
                  <a:schemeClr val="tx1"/>
                </a:solidFill>
                <a:latin typeface="+mn-lt"/>
                <a:ea typeface="+mn-ea"/>
                <a:cs typeface="+mn-cs"/>
              </a:rPr>
              <a:t>Mitarbeitendenschutzes</a:t>
            </a:r>
            <a:r>
              <a:rPr lang="de-DE" sz="1200" b="0" i="0" u="none" strike="noStrike" kern="1200" baseline="0" dirty="0">
                <a:solidFill>
                  <a:schemeClr val="tx1"/>
                </a:solidFill>
                <a:latin typeface="+mn-lt"/>
                <a:ea typeface="+mn-ea"/>
                <a:cs typeface="+mn-cs"/>
              </a:rPr>
              <a:t> vor potenziell infektiösem Material. Wir unterscheiden zwischen…</a:t>
            </a:r>
          </a:p>
          <a:p>
            <a:pPr marL="171450" indent="-171450">
              <a:buFont typeface="Arial" panose="020B0604020202020204" pitchFamily="34" charset="0"/>
              <a:buChar char="•"/>
            </a:pPr>
            <a:r>
              <a:rPr lang="de-DE" sz="1200" b="0" i="0" u="none" strike="noStrike" kern="1200" baseline="0" dirty="0" err="1">
                <a:solidFill>
                  <a:schemeClr val="tx1"/>
                </a:solidFill>
                <a:latin typeface="+mn-lt"/>
                <a:ea typeface="+mn-ea"/>
                <a:cs typeface="+mn-cs"/>
              </a:rPr>
              <a:t>pathogenfreien</a:t>
            </a:r>
            <a:r>
              <a:rPr lang="de-DE" sz="1200" b="0" i="0" u="none" strike="noStrike" kern="1200" baseline="0" dirty="0">
                <a:solidFill>
                  <a:schemeClr val="tx1"/>
                </a:solidFill>
                <a:latin typeface="+mn-lt"/>
                <a:ea typeface="+mn-ea"/>
                <a:cs typeface="+mn-cs"/>
              </a:rPr>
              <a:t> medizinischen Handschuhe zum Schutz vor Kontamination mit Blut, Sekreten oder Exkreten, </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PSA (Persönliche Schutzausrüstung) - Handschuhen zum Schutz vor Chemikalien oder zum Strahlenschutz und </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dem sterilen medizinischen Einmalhandschuh zur Unterbindung der Erregerfreisetzung.</a:t>
            </a:r>
          </a:p>
          <a:p>
            <a:pPr marL="0" indent="0">
              <a:buFont typeface="Arial" panose="020B0604020202020204" pitchFamily="34" charset="0"/>
              <a:buNone/>
            </a:pPr>
            <a:r>
              <a:rPr lang="de-DE" sz="1200" b="0" i="0" u="none" strike="noStrike" kern="1200" baseline="0" dirty="0">
                <a:solidFill>
                  <a:schemeClr val="tx1"/>
                </a:solidFill>
                <a:latin typeface="+mn-lt"/>
                <a:ea typeface="+mn-ea"/>
                <a:cs typeface="+mn-cs"/>
              </a:rPr>
              <a:t>(KRINKO, 2016). </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Die Gründe zum Tragen von Handschuhen wurden von der KRINKO des Robert-Koch-Instituts folgendermaßen festgelegt:</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Schutz des Trägers vor Kontamination mit Blut, Sekreten und Exkreten einschließlich Krankheitserregern und </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indirekt zur Unterbrechung von Infektionsketten (</a:t>
            </a:r>
            <a:r>
              <a:rPr lang="de-DE" sz="1200" b="0" i="0" u="none" strike="noStrike" kern="1200" baseline="0" dirty="0" err="1">
                <a:solidFill>
                  <a:schemeClr val="tx1"/>
                </a:solidFill>
                <a:latin typeface="+mn-lt"/>
                <a:ea typeface="+mn-ea"/>
                <a:cs typeface="+mn-cs"/>
              </a:rPr>
              <a:t>pathogenfreier</a:t>
            </a:r>
            <a:r>
              <a:rPr lang="de-DE" sz="1200" b="0" i="0" u="none" strike="noStrike" kern="1200" baseline="0" dirty="0">
                <a:solidFill>
                  <a:schemeClr val="tx1"/>
                </a:solidFill>
                <a:latin typeface="+mn-lt"/>
                <a:ea typeface="+mn-ea"/>
                <a:cs typeface="+mn-cs"/>
              </a:rPr>
              <a:t> medizinischer Einmalhandschuh).</a:t>
            </a:r>
          </a:p>
          <a:p>
            <a:pPr marL="171450" indent="-171450">
              <a:buFont typeface="Arial" panose="020B0604020202020204" pitchFamily="34" charset="0"/>
              <a:buChar char="•"/>
            </a:pPr>
            <a:endParaRPr lang="de-D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de-DE" sz="1200" b="0" i="0" u="none" strike="noStrike" kern="1200" baseline="0" dirty="0">
                <a:solidFill>
                  <a:schemeClr val="tx1"/>
                </a:solidFill>
                <a:latin typeface="+mn-lt"/>
                <a:ea typeface="+mn-ea"/>
                <a:cs typeface="+mn-cs"/>
              </a:rPr>
              <a:t>Handschuhwechsel sind erforderlich bei:</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Sichtbarer Perforation,</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Nach der Kontamination durch Blut, Sekret oder Exkreten oder</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Nach einer Patient*</a:t>
            </a:r>
            <a:r>
              <a:rPr lang="de-DE" sz="1200" b="0" i="0" u="none" strike="noStrike" kern="1200" baseline="0" dirty="0" err="1">
                <a:solidFill>
                  <a:schemeClr val="tx1"/>
                </a:solidFill>
                <a:latin typeface="+mn-lt"/>
                <a:ea typeface="+mn-ea"/>
                <a:cs typeface="+mn-cs"/>
              </a:rPr>
              <a:t>innenwaschung</a:t>
            </a:r>
            <a:r>
              <a:rPr lang="de-DE" sz="1200" b="0" i="0" u="none" strike="noStrike" kern="1200" baseline="0" dirty="0">
                <a:solidFill>
                  <a:schemeClr val="tx1"/>
                </a:solidFill>
                <a:latin typeface="+mn-lt"/>
                <a:ea typeface="+mn-ea"/>
                <a:cs typeface="+mn-cs"/>
              </a:rPr>
              <a:t>.</a:t>
            </a:r>
          </a:p>
          <a:p>
            <a:pPr marL="0" indent="0">
              <a:buFont typeface="Arial" panose="020B0604020202020204" pitchFamily="34" charset="0"/>
              <a:buNone/>
            </a:pPr>
            <a:endParaRPr lang="de-D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de-DE" sz="1200" b="0" i="0" u="none" strike="noStrike" kern="1200" baseline="0" dirty="0">
                <a:solidFill>
                  <a:schemeClr val="tx1"/>
                </a:solidFill>
                <a:latin typeface="+mn-lt"/>
                <a:ea typeface="+mn-ea"/>
                <a:cs typeface="+mn-cs"/>
              </a:rPr>
              <a:t>Der Wechsel der Handschuhe korreliert leider mit den Indikationen zur Händedesinfektion. Immer wenn die Indikation für eine Händedesinfektion gegeben ist, aber Handschuhe getragen werden, müssen die Einmalhandschuhe gewechselt werden, sofern nicht eine Handschuhdesinfektion vertretbar ist.</a:t>
            </a:r>
          </a:p>
          <a:p>
            <a:pPr marL="0" indent="0">
              <a:buFont typeface="Arial" panose="020B0604020202020204" pitchFamily="34" charset="0"/>
              <a:buNone/>
            </a:pPr>
            <a:r>
              <a:rPr lang="de-DE" sz="1200" b="0" i="0" u="none" strike="noStrike" kern="1200" baseline="0" dirty="0">
                <a:solidFill>
                  <a:schemeClr val="tx1"/>
                </a:solidFill>
                <a:latin typeface="+mn-lt"/>
                <a:ea typeface="+mn-ea"/>
                <a:cs typeface="+mn-cs"/>
              </a:rPr>
              <a:t>(KRINKO, 2023)</a:t>
            </a:r>
          </a:p>
          <a:p>
            <a:pPr marL="0" indent="0">
              <a:buFont typeface="Arial" panose="020B0604020202020204" pitchFamily="34" charset="0"/>
              <a:buNone/>
            </a:pPr>
            <a:endParaRPr lang="de-D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de-DE" baseline="0" dirty="0"/>
              <a:t>Bezug zum Szenario:</a:t>
            </a:r>
          </a:p>
          <a:p>
            <a:pPr marL="171450" indent="-171450">
              <a:buFont typeface="Arial" panose="020B0604020202020204" pitchFamily="34" charset="0"/>
              <a:buChar char="•"/>
            </a:pPr>
            <a:r>
              <a:rPr lang="de-DE" baseline="0" dirty="0"/>
              <a:t>Blutdruckmessung bei Fr. Heinrich: Oberste Stufe -&gt; keine Handschuhe notwendig</a:t>
            </a:r>
          </a:p>
          <a:p>
            <a:pPr marL="171450" indent="-171450">
              <a:buFont typeface="Arial" panose="020B0604020202020204" pitchFamily="34" charset="0"/>
              <a:buChar char="•"/>
            </a:pPr>
            <a:r>
              <a:rPr lang="de-DE" baseline="0" dirty="0"/>
              <a:t>Unterstützung bei der Mobilisation: Oberste Stufe -&gt; auch hier keine Handschuhe notwendig</a:t>
            </a:r>
          </a:p>
          <a:p>
            <a:pPr marL="171450" indent="-171450">
              <a:buFont typeface="Arial" panose="020B0604020202020204" pitchFamily="34" charset="0"/>
              <a:buChar char="•"/>
            </a:pPr>
            <a:r>
              <a:rPr lang="de-DE" baseline="0" dirty="0"/>
              <a:t>Durch den überlegten Einsatz von Handschuhen trägt Fr. Novak nicht nur zum Ressourcensparen und damit Klimaschutz bei. Sie setzt sich auch vermehrt mit Hygiene auseinander und macht dadurch Lernfortschritte, reflektiert indirekt auch die eigene Gesunderhaltung. Ziel ist es natürlich immer, zukünftige Pflegefachpersonen möglichst lange im Beruf zu halten, ohne dass sie Allergien etc. entwickeln.</a:t>
            </a:r>
          </a:p>
          <a:p>
            <a:pPr marL="171450" indent="-171450">
              <a:buFont typeface="Arial" panose="020B0604020202020204" pitchFamily="34" charset="0"/>
              <a:buChar char="•"/>
            </a:pPr>
            <a:endParaRPr lang="de-DE" baseline="0" dirty="0"/>
          </a:p>
          <a:p>
            <a:pPr marL="0" indent="0">
              <a:buFont typeface="Arial" panose="020B0604020202020204" pitchFamily="34" charset="0"/>
              <a:buNone/>
            </a:pPr>
            <a:r>
              <a:rPr lang="de-DE" b="1" baseline="0" dirty="0"/>
              <a:t>Überleitung: </a:t>
            </a:r>
            <a:r>
              <a:rPr lang="de-DE" baseline="0" dirty="0"/>
              <a:t>Wie sich der gezielte und überlegte Einsatz von Handschuhen konkret auswirken kann, wollen wir uns nun an einem Praxisbeispiel anschauen…</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565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dirty="0"/>
              <a:t>Das Great Ormond Street Hospital (GOSH) </a:t>
            </a:r>
            <a:r>
              <a:rPr lang="de-DE" noProof="0" dirty="0"/>
              <a:t>ist</a:t>
            </a:r>
            <a:r>
              <a:rPr lang="en-US" dirty="0"/>
              <a:t> </a:t>
            </a:r>
            <a:r>
              <a:rPr lang="de-DE" noProof="0" dirty="0"/>
              <a:t>ein</a:t>
            </a:r>
            <a:r>
              <a:rPr lang="en-US" dirty="0"/>
              <a:t> </a:t>
            </a:r>
            <a:r>
              <a:rPr lang="en-US" dirty="0" err="1"/>
              <a:t>Kinderkrankenhaus</a:t>
            </a:r>
            <a:r>
              <a:rPr lang="en-US" dirty="0"/>
              <a:t> in London. </a:t>
            </a:r>
            <a:r>
              <a:rPr lang="en-US" dirty="0" err="1"/>
              <a:t>Es</a:t>
            </a:r>
            <a:r>
              <a:rPr lang="en-US" dirty="0"/>
              <a:t> </a:t>
            </a:r>
            <a:r>
              <a:rPr lang="en-US" dirty="0" err="1"/>
              <a:t>handelt</a:t>
            </a:r>
            <a:r>
              <a:rPr lang="en-US" dirty="0"/>
              <a:t> </a:t>
            </a:r>
            <a:r>
              <a:rPr lang="en-US" dirty="0" err="1"/>
              <a:t>sich</a:t>
            </a:r>
            <a:r>
              <a:rPr lang="en-US" dirty="0"/>
              <a:t> </a:t>
            </a:r>
            <a:r>
              <a:rPr lang="en-US" dirty="0" err="1"/>
              <a:t>hierbei</a:t>
            </a:r>
            <a:r>
              <a:rPr lang="en-US" dirty="0"/>
              <a:t> um </a:t>
            </a:r>
            <a:r>
              <a:rPr lang="en-US" dirty="0" err="1"/>
              <a:t>ein</a:t>
            </a:r>
            <a:r>
              <a:rPr lang="en-US" dirty="0"/>
              <a:t> </a:t>
            </a:r>
            <a:r>
              <a:rPr lang="en-US" dirty="0" err="1"/>
              <a:t>rund</a:t>
            </a:r>
            <a:r>
              <a:rPr lang="en-US" dirty="0"/>
              <a:t> 400-Betten-Krankenhaus,</a:t>
            </a:r>
            <a:r>
              <a:rPr lang="en-US" baseline="0" dirty="0"/>
              <a:t> das </a:t>
            </a:r>
            <a:r>
              <a:rPr lang="en-US" baseline="0" dirty="0" err="1"/>
              <a:t>ebenfalls</a:t>
            </a:r>
            <a:r>
              <a:rPr lang="en-US" baseline="0" dirty="0"/>
              <a:t> </a:t>
            </a:r>
            <a:r>
              <a:rPr lang="en-US" baseline="0" dirty="0" err="1"/>
              <a:t>als</a:t>
            </a:r>
            <a:r>
              <a:rPr lang="en-US" baseline="0" dirty="0"/>
              <a:t> </a:t>
            </a:r>
            <a:r>
              <a:rPr lang="en-US" baseline="0" dirty="0" err="1"/>
              <a:t>Lehrkrankenhaus</a:t>
            </a:r>
            <a:r>
              <a:rPr lang="en-US" baseline="0" dirty="0"/>
              <a:t> </a:t>
            </a:r>
            <a:r>
              <a:rPr lang="en-US" baseline="0" dirty="0" err="1"/>
              <a:t>dient</a:t>
            </a:r>
            <a:r>
              <a:rPr lang="en-US" baseline="0" dirty="0"/>
              <a:t>. (Fun-Fact: 1929 </a:t>
            </a:r>
            <a:r>
              <a:rPr lang="en-US" baseline="0" dirty="0" err="1"/>
              <a:t>erhielt</a:t>
            </a:r>
            <a:r>
              <a:rPr lang="en-US" baseline="0" dirty="0"/>
              <a:t> das “GOSH” von J. M. Barrie die </a:t>
            </a:r>
            <a:r>
              <a:rPr lang="en-US" baseline="0" dirty="0" err="1"/>
              <a:t>Rechte</a:t>
            </a:r>
            <a:r>
              <a:rPr lang="en-US" baseline="0" dirty="0"/>
              <a:t> an </a:t>
            </a:r>
            <a:r>
              <a:rPr lang="en-US" baseline="0" dirty="0" err="1"/>
              <a:t>seinen</a:t>
            </a:r>
            <a:r>
              <a:rPr lang="en-US" baseline="0" dirty="0"/>
              <a:t> Peter-Pan-</a:t>
            </a:r>
            <a:r>
              <a:rPr lang="en-US" baseline="0" dirty="0" err="1"/>
              <a:t>Werken</a:t>
            </a:r>
            <a:r>
              <a:rPr lang="en-US" baseline="0" dirty="0">
                <a:sym typeface="Wingdings" panose="05000000000000000000" pitchFamily="2" charset="2"/>
              </a:rPr>
              <a:t>)</a:t>
            </a:r>
          </a:p>
          <a:p>
            <a:pPr marL="0" indent="0">
              <a:buFont typeface="Arial" panose="020B0604020202020204" pitchFamily="34" charset="0"/>
              <a:buNone/>
            </a:pPr>
            <a:endParaRPr lang="en-US" baseline="0" dirty="0">
              <a:sym typeface="Wingdings" panose="05000000000000000000" pitchFamily="2" charset="2"/>
            </a:endParaRPr>
          </a:p>
          <a:p>
            <a:pPr marL="0" indent="0">
              <a:buFont typeface="Arial" panose="020B0604020202020204" pitchFamily="34" charset="0"/>
              <a:buNone/>
            </a:pPr>
            <a:r>
              <a:rPr lang="en-US" baseline="0" dirty="0">
                <a:sym typeface="Wingdings" panose="05000000000000000000" pitchFamily="2" charset="2"/>
              </a:rPr>
              <a:t>2018 </a:t>
            </a:r>
            <a:r>
              <a:rPr lang="en-US" baseline="0" dirty="0" err="1">
                <a:sym typeface="Wingdings" panose="05000000000000000000" pitchFamily="2" charset="2"/>
              </a:rPr>
              <a:t>startete</a:t>
            </a:r>
            <a:r>
              <a:rPr lang="en-US" baseline="0" dirty="0">
                <a:sym typeface="Wingdings" panose="05000000000000000000" pitchFamily="2" charset="2"/>
              </a:rPr>
              <a:t> das </a:t>
            </a:r>
            <a:r>
              <a:rPr lang="en-US" baseline="0" dirty="0" err="1">
                <a:sym typeface="Wingdings" panose="05000000000000000000" pitchFamily="2" charset="2"/>
              </a:rPr>
              <a:t>Krankenhaus</a:t>
            </a:r>
            <a:r>
              <a:rPr lang="en-US" baseline="0" dirty="0">
                <a:sym typeface="Wingdings" panose="05000000000000000000" pitchFamily="2" charset="2"/>
              </a:rPr>
              <a:t> seine “Gloves are off’”-</a:t>
            </a:r>
            <a:r>
              <a:rPr lang="en-US" baseline="0" dirty="0" err="1">
                <a:sym typeface="Wingdings" panose="05000000000000000000" pitchFamily="2" charset="2"/>
              </a:rPr>
              <a:t>Kampagne</a:t>
            </a:r>
            <a:r>
              <a:rPr lang="en-US" baseline="0" dirty="0">
                <a:sym typeface="Wingdings" panose="05000000000000000000" pitchFamily="2" charset="2"/>
              </a:rPr>
              <a:t>. </a:t>
            </a:r>
            <a:r>
              <a:rPr lang="en-US" baseline="0" dirty="0" err="1">
                <a:sym typeface="Wingdings" panose="05000000000000000000" pitchFamily="2" charset="2"/>
              </a:rPr>
              <a:t>Hintergrund</a:t>
            </a:r>
            <a:r>
              <a:rPr lang="en-US" baseline="0" dirty="0">
                <a:sym typeface="Wingdings" panose="05000000000000000000" pitchFamily="2" charset="2"/>
              </a:rPr>
              <a:t> war der </a:t>
            </a:r>
            <a:r>
              <a:rPr lang="en-US" baseline="0" dirty="0" err="1">
                <a:sym typeface="Wingdings" panose="05000000000000000000" pitchFamily="2" charset="2"/>
              </a:rPr>
              <a:t>hohe</a:t>
            </a:r>
            <a:r>
              <a:rPr lang="en-US" baseline="0" dirty="0">
                <a:sym typeface="Wingdings" panose="05000000000000000000" pitchFamily="2" charset="2"/>
              </a:rPr>
              <a:t> </a:t>
            </a:r>
            <a:r>
              <a:rPr lang="en-US" baseline="0" dirty="0" err="1">
                <a:sym typeface="Wingdings" panose="05000000000000000000" pitchFamily="2" charset="2"/>
              </a:rPr>
              <a:t>Verbrauch</a:t>
            </a:r>
            <a:r>
              <a:rPr lang="en-US" baseline="0" dirty="0">
                <a:sym typeface="Wingdings" panose="05000000000000000000" pitchFamily="2" charset="2"/>
              </a:rPr>
              <a:t> an </a:t>
            </a:r>
            <a:r>
              <a:rPr lang="en-US" baseline="0" dirty="0" err="1">
                <a:sym typeface="Wingdings" panose="05000000000000000000" pitchFamily="2" charset="2"/>
              </a:rPr>
              <a:t>nicht-sterilen</a:t>
            </a:r>
            <a:r>
              <a:rPr lang="en-US" baseline="0" dirty="0">
                <a:sym typeface="Wingdings" panose="05000000000000000000" pitchFamily="2" charset="2"/>
              </a:rPr>
              <a:t> </a:t>
            </a:r>
            <a:r>
              <a:rPr lang="en-US" baseline="0" dirty="0" err="1">
                <a:sym typeface="Wingdings" panose="05000000000000000000" pitchFamily="2" charset="2"/>
              </a:rPr>
              <a:t>Einweghandschuhen</a:t>
            </a:r>
            <a:r>
              <a:rPr lang="en-US" baseline="0" dirty="0">
                <a:sym typeface="Wingdings" panose="05000000000000000000" pitchFamily="2" charset="2"/>
              </a:rPr>
              <a:t> von 200.000 </a:t>
            </a:r>
            <a:r>
              <a:rPr lang="en-US" baseline="0" dirty="0" err="1">
                <a:sym typeface="Wingdings" panose="05000000000000000000" pitchFamily="2" charset="2"/>
              </a:rPr>
              <a:t>Paar</a:t>
            </a:r>
            <a:r>
              <a:rPr lang="en-US" baseline="0" dirty="0">
                <a:sym typeface="Wingdings" panose="05000000000000000000" pitchFamily="2" charset="2"/>
              </a:rPr>
              <a:t> </a:t>
            </a:r>
            <a:r>
              <a:rPr lang="en-US" baseline="0" dirty="0" err="1">
                <a:sym typeface="Wingdings" panose="05000000000000000000" pitchFamily="2" charset="2"/>
              </a:rPr>
              <a:t>Handschuhen</a:t>
            </a:r>
            <a:r>
              <a:rPr lang="en-US" baseline="0" dirty="0">
                <a:sym typeface="Wingdings" panose="05000000000000000000" pitchFamily="2" charset="2"/>
              </a:rPr>
              <a:t> pro </a:t>
            </a:r>
            <a:r>
              <a:rPr lang="en-US" baseline="0" dirty="0" err="1">
                <a:sym typeface="Wingdings" panose="05000000000000000000" pitchFamily="2" charset="2"/>
              </a:rPr>
              <a:t>Woche</a:t>
            </a:r>
            <a:r>
              <a:rPr lang="en-US" baseline="0" dirty="0">
                <a:sym typeface="Wingdings" panose="05000000000000000000" pitchFamily="2" charset="2"/>
              </a:rPr>
              <a:t>. </a:t>
            </a:r>
            <a:r>
              <a:rPr lang="en-US" baseline="0" dirty="0" err="1">
                <a:sym typeface="Wingdings" panose="05000000000000000000" pitchFamily="2" charset="2"/>
              </a:rPr>
              <a:t>Hinzu</a:t>
            </a:r>
            <a:r>
              <a:rPr lang="en-US" baseline="0" dirty="0">
                <a:sym typeface="Wingdings" panose="05000000000000000000" pitchFamily="2" charset="2"/>
              </a:rPr>
              <a:t> </a:t>
            </a:r>
            <a:r>
              <a:rPr lang="en-US" baseline="0" dirty="0" err="1">
                <a:sym typeface="Wingdings" panose="05000000000000000000" pitchFamily="2" charset="2"/>
              </a:rPr>
              <a:t>kam</a:t>
            </a:r>
            <a:r>
              <a:rPr lang="en-US" baseline="0" dirty="0">
                <a:sym typeface="Wingdings" panose="05000000000000000000" pitchFamily="2" charset="2"/>
              </a:rPr>
              <a:t>, </a:t>
            </a:r>
            <a:r>
              <a:rPr lang="en-US" baseline="0" dirty="0" err="1">
                <a:sym typeface="Wingdings" panose="05000000000000000000" pitchFamily="2" charset="2"/>
              </a:rPr>
              <a:t>dass</a:t>
            </a:r>
            <a:r>
              <a:rPr lang="en-US" baseline="0" dirty="0">
                <a:sym typeface="Wingdings" panose="05000000000000000000" pitchFamily="2" charset="2"/>
              </a:rPr>
              <a:t> </a:t>
            </a:r>
            <a:r>
              <a:rPr lang="en-US" baseline="0" dirty="0" err="1">
                <a:sym typeface="Wingdings" panose="05000000000000000000" pitchFamily="2" charset="2"/>
              </a:rPr>
              <a:t>eine</a:t>
            </a:r>
            <a:r>
              <a:rPr lang="en-US" baseline="0" dirty="0">
                <a:sym typeface="Wingdings" panose="05000000000000000000" pitchFamily="2" charset="2"/>
              </a:rPr>
              <a:t> </a:t>
            </a:r>
            <a:r>
              <a:rPr lang="en-US" baseline="0" dirty="0" err="1">
                <a:sym typeface="Wingdings" panose="05000000000000000000" pitchFamily="2" charset="2"/>
              </a:rPr>
              <a:t>hohe</a:t>
            </a:r>
            <a:r>
              <a:rPr lang="en-US" baseline="0" dirty="0">
                <a:sym typeface="Wingdings" panose="05000000000000000000" pitchFamily="2" charset="2"/>
              </a:rPr>
              <a:t> </a:t>
            </a:r>
            <a:r>
              <a:rPr lang="en-US" baseline="0" dirty="0" err="1">
                <a:sym typeface="Wingdings" panose="05000000000000000000" pitchFamily="2" charset="2"/>
              </a:rPr>
              <a:t>Anzahl</a:t>
            </a:r>
            <a:r>
              <a:rPr lang="en-US" baseline="0" dirty="0">
                <a:sym typeface="Wingdings" panose="05000000000000000000" pitchFamily="2" charset="2"/>
              </a:rPr>
              <a:t> an </a:t>
            </a:r>
            <a:r>
              <a:rPr lang="en-US" baseline="0" dirty="0" err="1">
                <a:sym typeface="Wingdings" panose="05000000000000000000" pitchFamily="2" charset="2"/>
              </a:rPr>
              <a:t>Mitarbeitenden</a:t>
            </a:r>
            <a:r>
              <a:rPr lang="en-US" baseline="0" dirty="0">
                <a:sym typeface="Wingdings" panose="05000000000000000000" pitchFamily="2" charset="2"/>
              </a:rPr>
              <a:t> </a:t>
            </a:r>
            <a:r>
              <a:rPr lang="en-US" baseline="0" dirty="0" err="1">
                <a:sym typeface="Wingdings" panose="05000000000000000000" pitchFamily="2" charset="2"/>
              </a:rPr>
              <a:t>über</a:t>
            </a:r>
            <a:r>
              <a:rPr lang="en-US" baseline="0" dirty="0">
                <a:sym typeface="Wingdings" panose="05000000000000000000" pitchFamily="2" charset="2"/>
              </a:rPr>
              <a:t> </a:t>
            </a:r>
            <a:r>
              <a:rPr lang="en-US" baseline="0" dirty="0" err="1">
                <a:sym typeface="Wingdings" panose="05000000000000000000" pitchFamily="2" charset="2"/>
              </a:rPr>
              <a:t>Hautprobleme</a:t>
            </a:r>
            <a:r>
              <a:rPr lang="en-US" baseline="0" dirty="0">
                <a:sym typeface="Wingdings" panose="05000000000000000000" pitchFamily="2" charset="2"/>
              </a:rPr>
              <a:t> und </a:t>
            </a:r>
            <a:r>
              <a:rPr lang="en-US" baseline="0" dirty="0" err="1">
                <a:sym typeface="Wingdings" panose="05000000000000000000" pitchFamily="2" charset="2"/>
              </a:rPr>
              <a:t>Kontaktdermatiden</a:t>
            </a:r>
            <a:r>
              <a:rPr lang="en-US" baseline="0" dirty="0">
                <a:sym typeface="Wingdings" panose="05000000000000000000" pitchFamily="2" charset="2"/>
              </a:rPr>
              <a:t> </a:t>
            </a:r>
            <a:r>
              <a:rPr lang="en-US" baseline="0" dirty="0" err="1">
                <a:sym typeface="Wingdings" panose="05000000000000000000" pitchFamily="2" charset="2"/>
              </a:rPr>
              <a:t>klagte</a:t>
            </a:r>
            <a:r>
              <a:rPr lang="en-US" baseline="0" dirty="0">
                <a:sym typeface="Wingdings" panose="05000000000000000000" pitchFamily="2" charset="2"/>
              </a:rPr>
              <a:t>. </a:t>
            </a:r>
            <a:r>
              <a:rPr lang="en-US" baseline="0" dirty="0" err="1">
                <a:sym typeface="Wingdings" panose="05000000000000000000" pitchFamily="2" charset="2"/>
              </a:rPr>
              <a:t>Aus</a:t>
            </a:r>
            <a:r>
              <a:rPr lang="en-US" baseline="0" dirty="0">
                <a:sym typeface="Wingdings" panose="05000000000000000000" pitchFamily="2" charset="2"/>
              </a:rPr>
              <a:t> </a:t>
            </a:r>
            <a:r>
              <a:rPr lang="en-US" baseline="0" dirty="0" err="1">
                <a:sym typeface="Wingdings" panose="05000000000000000000" pitchFamily="2" charset="2"/>
              </a:rPr>
              <a:t>diesem</a:t>
            </a:r>
            <a:r>
              <a:rPr lang="en-US" baseline="0" dirty="0">
                <a:sym typeface="Wingdings" panose="05000000000000000000" pitchFamily="2" charset="2"/>
              </a:rPr>
              <a:t> </a:t>
            </a:r>
            <a:r>
              <a:rPr lang="en-US" baseline="0" dirty="0" err="1">
                <a:sym typeface="Wingdings" panose="05000000000000000000" pitchFamily="2" charset="2"/>
              </a:rPr>
              <a:t>Grund</a:t>
            </a:r>
            <a:r>
              <a:rPr lang="en-US" baseline="0" dirty="0">
                <a:sym typeface="Wingdings" panose="05000000000000000000" pitchFamily="2" charset="2"/>
              </a:rPr>
              <a:t> </a:t>
            </a:r>
            <a:r>
              <a:rPr lang="en-US" baseline="0" dirty="0" err="1">
                <a:sym typeface="Wingdings" panose="05000000000000000000" pitchFamily="2" charset="2"/>
              </a:rPr>
              <a:t>starteten</a:t>
            </a:r>
            <a:r>
              <a:rPr lang="en-US" baseline="0" dirty="0">
                <a:sym typeface="Wingdings" panose="05000000000000000000" pitchFamily="2" charset="2"/>
              </a:rPr>
              <a:t> die </a:t>
            </a:r>
            <a:r>
              <a:rPr lang="en-US" baseline="0" dirty="0" err="1">
                <a:sym typeface="Wingdings" panose="05000000000000000000" pitchFamily="2" charset="2"/>
              </a:rPr>
              <a:t>Hygienebeauftragte</a:t>
            </a:r>
            <a:r>
              <a:rPr lang="en-US" baseline="0" dirty="0">
                <a:sym typeface="Wingdings" panose="05000000000000000000" pitchFamily="2" charset="2"/>
              </a:rPr>
              <a:t> des </a:t>
            </a:r>
            <a:r>
              <a:rPr lang="en-US" baseline="0" dirty="0" err="1">
                <a:sym typeface="Wingdings" panose="05000000000000000000" pitchFamily="2" charset="2"/>
              </a:rPr>
              <a:t>Krankenhauses</a:t>
            </a:r>
            <a:r>
              <a:rPr lang="en-US" baseline="0" dirty="0">
                <a:sym typeface="Wingdings" panose="05000000000000000000" pitchFamily="2" charset="2"/>
              </a:rPr>
              <a:t> und </a:t>
            </a:r>
            <a:r>
              <a:rPr lang="en-US" baseline="0" dirty="0" err="1">
                <a:sym typeface="Wingdings" panose="05000000000000000000" pitchFamily="2" charset="2"/>
              </a:rPr>
              <a:t>zwei</a:t>
            </a:r>
            <a:r>
              <a:rPr lang="en-US" baseline="0" dirty="0">
                <a:sym typeface="Wingdings" panose="05000000000000000000" pitchFamily="2" charset="2"/>
              </a:rPr>
              <a:t> </a:t>
            </a:r>
            <a:r>
              <a:rPr lang="en-US" baseline="0" dirty="0" err="1">
                <a:sym typeface="Wingdings" panose="05000000000000000000" pitchFamily="2" charset="2"/>
              </a:rPr>
              <a:t>Praxisanleiterinnen</a:t>
            </a:r>
            <a:r>
              <a:rPr lang="en-US" baseline="0" dirty="0">
                <a:sym typeface="Wingdings" panose="05000000000000000000" pitchFamily="2" charset="2"/>
              </a:rPr>
              <a:t> die “Gloves are off’”-</a:t>
            </a:r>
            <a:r>
              <a:rPr lang="en-US" baseline="0" dirty="0" err="1">
                <a:sym typeface="Wingdings" panose="05000000000000000000" pitchFamily="2" charset="2"/>
              </a:rPr>
              <a:t>Kampagne</a:t>
            </a:r>
            <a:r>
              <a:rPr lang="en-US" baseline="0" dirty="0">
                <a:sym typeface="Wingdings" panose="05000000000000000000" pitchFamily="2" charset="2"/>
              </a:rPr>
              <a:t> </a:t>
            </a:r>
            <a:r>
              <a:rPr lang="en-US" baseline="0" dirty="0" err="1">
                <a:sym typeface="Wingdings" panose="05000000000000000000" pitchFamily="2" charset="2"/>
              </a:rPr>
              <a:t>im</a:t>
            </a:r>
            <a:r>
              <a:rPr lang="en-US" baseline="0" dirty="0">
                <a:sym typeface="Wingdings" panose="05000000000000000000" pitchFamily="2" charset="2"/>
              </a:rPr>
              <a:t> April 2018, am </a:t>
            </a:r>
            <a:r>
              <a:rPr lang="en-US" baseline="0" dirty="0" err="1">
                <a:sym typeface="Wingdings" panose="05000000000000000000" pitchFamily="2" charset="2"/>
              </a:rPr>
              <a:t>Internationalen</a:t>
            </a:r>
            <a:r>
              <a:rPr lang="en-US" baseline="0" dirty="0">
                <a:sym typeface="Wingdings" panose="05000000000000000000" pitchFamily="2" charset="2"/>
              </a:rPr>
              <a:t> </a:t>
            </a:r>
            <a:r>
              <a:rPr lang="en-US" baseline="0" dirty="0" err="1">
                <a:sym typeface="Wingdings" panose="05000000000000000000" pitchFamily="2" charset="2"/>
              </a:rPr>
              <a:t>Handhygiene</a:t>
            </a:r>
            <a:r>
              <a:rPr lang="en-US" baseline="0" dirty="0">
                <a:sym typeface="Wingdings" panose="05000000000000000000" pitchFamily="2" charset="2"/>
              </a:rPr>
              <a:t>-Tag.</a:t>
            </a:r>
          </a:p>
          <a:p>
            <a:pPr marL="0" indent="0">
              <a:buFont typeface="Arial" panose="020B0604020202020204" pitchFamily="34" charset="0"/>
              <a:buNone/>
            </a:pPr>
            <a:endParaRPr lang="en-US" baseline="0" dirty="0">
              <a:sym typeface="Wingdings" panose="05000000000000000000" pitchFamily="2" charset="2"/>
            </a:endParaRPr>
          </a:p>
          <a:p>
            <a:pPr marL="0" indent="0">
              <a:buFont typeface="Arial" panose="020B0604020202020204" pitchFamily="34" charset="0"/>
              <a:buNone/>
            </a:pPr>
            <a:r>
              <a:rPr lang="en-US" baseline="0" dirty="0" err="1">
                <a:sym typeface="Wingdings" panose="05000000000000000000" pitchFamily="2" charset="2"/>
              </a:rPr>
              <a:t>Im</a:t>
            </a:r>
            <a:r>
              <a:rPr lang="en-US" baseline="0" dirty="0">
                <a:sym typeface="Wingdings" panose="05000000000000000000" pitchFamily="2" charset="2"/>
              </a:rPr>
              <a:t> </a:t>
            </a:r>
            <a:r>
              <a:rPr lang="en-US" baseline="0" dirty="0" err="1">
                <a:sym typeface="Wingdings" panose="05000000000000000000" pitchFamily="2" charset="2"/>
              </a:rPr>
              <a:t>Vorfeld</a:t>
            </a:r>
            <a:r>
              <a:rPr lang="en-US" baseline="0" dirty="0">
                <a:sym typeface="Wingdings" panose="05000000000000000000" pitchFamily="2" charset="2"/>
              </a:rPr>
              <a:t> </a:t>
            </a:r>
            <a:r>
              <a:rPr lang="en-US" baseline="0" dirty="0" err="1">
                <a:sym typeface="Wingdings" panose="05000000000000000000" pitchFamily="2" charset="2"/>
              </a:rPr>
              <a:t>wurde</a:t>
            </a:r>
            <a:r>
              <a:rPr lang="en-US" baseline="0" dirty="0">
                <a:sym typeface="Wingdings" panose="05000000000000000000" pitchFamily="2" charset="2"/>
              </a:rPr>
              <a:t> </a:t>
            </a:r>
            <a:r>
              <a:rPr lang="en-US" baseline="0" dirty="0" err="1">
                <a:sym typeface="Wingdings" panose="05000000000000000000" pitchFamily="2" charset="2"/>
              </a:rPr>
              <a:t>eine</a:t>
            </a:r>
            <a:r>
              <a:rPr lang="en-US" baseline="0" dirty="0">
                <a:sym typeface="Wingdings" panose="05000000000000000000" pitchFamily="2" charset="2"/>
              </a:rPr>
              <a:t> Train-the-Trainer-</a:t>
            </a:r>
            <a:r>
              <a:rPr lang="en-US" baseline="0" dirty="0" err="1">
                <a:sym typeface="Wingdings" panose="05000000000000000000" pitchFamily="2" charset="2"/>
              </a:rPr>
              <a:t>Schulung</a:t>
            </a:r>
            <a:r>
              <a:rPr lang="en-US" baseline="0" dirty="0">
                <a:sym typeface="Wingdings" panose="05000000000000000000" pitchFamily="2" charset="2"/>
              </a:rPr>
              <a:t> </a:t>
            </a:r>
            <a:r>
              <a:rPr lang="en-US" baseline="0" dirty="0" err="1">
                <a:sym typeface="Wingdings" panose="05000000000000000000" pitchFamily="2" charset="2"/>
              </a:rPr>
              <a:t>erstellt</a:t>
            </a:r>
            <a:r>
              <a:rPr lang="en-US" baseline="0" dirty="0">
                <a:sym typeface="Wingdings" panose="05000000000000000000" pitchFamily="2" charset="2"/>
              </a:rPr>
              <a:t>, die von </a:t>
            </a:r>
            <a:r>
              <a:rPr lang="en-US" baseline="0" dirty="0" err="1">
                <a:sym typeface="Wingdings" panose="05000000000000000000" pitchFamily="2" charset="2"/>
              </a:rPr>
              <a:t>allen</a:t>
            </a:r>
            <a:r>
              <a:rPr lang="en-US" baseline="0" dirty="0">
                <a:sym typeface="Wingdings" panose="05000000000000000000" pitchFamily="2" charset="2"/>
              </a:rPr>
              <a:t> </a:t>
            </a:r>
            <a:r>
              <a:rPr lang="en-US" baseline="0" dirty="0" err="1">
                <a:sym typeface="Wingdings" panose="05000000000000000000" pitchFamily="2" charset="2"/>
              </a:rPr>
              <a:t>Lehrenden</a:t>
            </a:r>
            <a:r>
              <a:rPr lang="en-US" baseline="0" dirty="0">
                <a:sym typeface="Wingdings" panose="05000000000000000000" pitchFamily="2" charset="2"/>
              </a:rPr>
              <a:t> und </a:t>
            </a:r>
            <a:r>
              <a:rPr lang="en-US" baseline="0" dirty="0" err="1">
                <a:sym typeface="Wingdings" panose="05000000000000000000" pitchFamily="2" charset="2"/>
              </a:rPr>
              <a:t>Praxisanleitenden</a:t>
            </a:r>
            <a:r>
              <a:rPr lang="en-US" baseline="0" dirty="0">
                <a:sym typeface="Wingdings" panose="05000000000000000000" pitchFamily="2" charset="2"/>
              </a:rPr>
              <a:t> an </a:t>
            </a:r>
            <a:r>
              <a:rPr lang="en-US" baseline="0" dirty="0" err="1">
                <a:sym typeface="Wingdings" panose="05000000000000000000" pitchFamily="2" charset="2"/>
              </a:rPr>
              <a:t>diesem</a:t>
            </a:r>
            <a:r>
              <a:rPr lang="en-US" baseline="0" dirty="0">
                <a:sym typeface="Wingdings" panose="05000000000000000000" pitchFamily="2" charset="2"/>
              </a:rPr>
              <a:t> Tag </a:t>
            </a:r>
            <a:r>
              <a:rPr lang="en-US" baseline="0" dirty="0" err="1">
                <a:sym typeface="Wingdings" panose="05000000000000000000" pitchFamily="2" charset="2"/>
              </a:rPr>
              <a:t>im</a:t>
            </a:r>
            <a:r>
              <a:rPr lang="en-US" baseline="0" dirty="0">
                <a:sym typeface="Wingdings" panose="05000000000000000000" pitchFamily="2" charset="2"/>
              </a:rPr>
              <a:t> </a:t>
            </a:r>
            <a:r>
              <a:rPr lang="en-US" baseline="0" dirty="0" err="1">
                <a:sym typeface="Wingdings" panose="05000000000000000000" pitchFamily="2" charset="2"/>
              </a:rPr>
              <a:t>Krankenhaus</a:t>
            </a:r>
            <a:r>
              <a:rPr lang="en-US" baseline="0" dirty="0">
                <a:sym typeface="Wingdings" panose="05000000000000000000" pitchFamily="2" charset="2"/>
              </a:rPr>
              <a:t> </a:t>
            </a:r>
            <a:r>
              <a:rPr lang="en-US" baseline="0" dirty="0" err="1">
                <a:sym typeface="Wingdings" panose="05000000000000000000" pitchFamily="2" charset="2"/>
              </a:rPr>
              <a:t>durchgeführt</a:t>
            </a:r>
            <a:r>
              <a:rPr lang="en-US" baseline="0" dirty="0">
                <a:sym typeface="Wingdings" panose="05000000000000000000" pitchFamily="2" charset="2"/>
              </a:rPr>
              <a:t> </a:t>
            </a:r>
            <a:r>
              <a:rPr lang="en-US" baseline="0" dirty="0" err="1">
                <a:sym typeface="Wingdings" panose="05000000000000000000" pitchFamily="2" charset="2"/>
              </a:rPr>
              <a:t>wurde</a:t>
            </a:r>
            <a:r>
              <a:rPr lang="en-US" baseline="0" dirty="0">
                <a:sym typeface="Wingdings" panose="05000000000000000000" pitchFamily="2" charset="2"/>
              </a:rPr>
              <a:t>. </a:t>
            </a:r>
            <a:r>
              <a:rPr lang="en-US" baseline="0" dirty="0" err="1">
                <a:sym typeface="Wingdings" panose="05000000000000000000" pitchFamily="2" charset="2"/>
              </a:rPr>
              <a:t>Es</a:t>
            </a:r>
            <a:r>
              <a:rPr lang="en-US" baseline="0" dirty="0">
                <a:sym typeface="Wingdings" panose="05000000000000000000" pitchFamily="2" charset="2"/>
              </a:rPr>
              <a:t> </a:t>
            </a:r>
            <a:r>
              <a:rPr lang="en-US" baseline="0" dirty="0" err="1">
                <a:sym typeface="Wingdings" panose="05000000000000000000" pitchFamily="2" charset="2"/>
              </a:rPr>
              <a:t>wurden</a:t>
            </a:r>
            <a:r>
              <a:rPr lang="en-US" baseline="0" dirty="0">
                <a:sym typeface="Wingdings" panose="05000000000000000000" pitchFamily="2" charset="2"/>
              </a:rPr>
              <a:t> </a:t>
            </a:r>
            <a:r>
              <a:rPr lang="en-US" baseline="0" dirty="0" err="1">
                <a:sym typeface="Wingdings" panose="05000000000000000000" pitchFamily="2" charset="2"/>
              </a:rPr>
              <a:t>Pflegekräfte</a:t>
            </a:r>
            <a:r>
              <a:rPr lang="en-US" baseline="0" dirty="0">
                <a:sym typeface="Wingdings" panose="05000000000000000000" pitchFamily="2" charset="2"/>
              </a:rPr>
              <a:t>, </a:t>
            </a:r>
            <a:r>
              <a:rPr lang="en-US" baseline="0" dirty="0" err="1">
                <a:sym typeface="Wingdings" panose="05000000000000000000" pitchFamily="2" charset="2"/>
              </a:rPr>
              <a:t>Pflegehelfer</a:t>
            </a:r>
            <a:r>
              <a:rPr lang="en-US" baseline="0" dirty="0">
                <a:sym typeface="Wingdings" panose="05000000000000000000" pitchFamily="2" charset="2"/>
              </a:rPr>
              <a:t>*</a:t>
            </a:r>
            <a:r>
              <a:rPr lang="en-US" baseline="0" dirty="0" err="1">
                <a:sym typeface="Wingdings" panose="05000000000000000000" pitchFamily="2" charset="2"/>
              </a:rPr>
              <a:t>innen</a:t>
            </a:r>
            <a:r>
              <a:rPr lang="en-US" baseline="0" dirty="0">
                <a:sym typeface="Wingdings" panose="05000000000000000000" pitchFamily="2" charset="2"/>
              </a:rPr>
              <a:t>, </a:t>
            </a:r>
            <a:r>
              <a:rPr lang="en-US" baseline="0" dirty="0" err="1">
                <a:sym typeface="Wingdings" panose="05000000000000000000" pitchFamily="2" charset="2"/>
              </a:rPr>
              <a:t>Assistenzkräfte</a:t>
            </a:r>
            <a:r>
              <a:rPr lang="en-US" baseline="0" dirty="0">
                <a:sym typeface="Wingdings" panose="05000000000000000000" pitchFamily="2" charset="2"/>
              </a:rPr>
              <a:t>, </a:t>
            </a:r>
            <a:r>
              <a:rPr lang="en-US" baseline="0" dirty="0" err="1">
                <a:sym typeface="Wingdings" panose="05000000000000000000" pitchFamily="2" charset="2"/>
              </a:rPr>
              <a:t>aber</a:t>
            </a:r>
            <a:r>
              <a:rPr lang="en-US" baseline="0" dirty="0">
                <a:sym typeface="Wingdings" panose="05000000000000000000" pitchFamily="2" charset="2"/>
              </a:rPr>
              <a:t> </a:t>
            </a:r>
            <a:r>
              <a:rPr lang="en-US" baseline="0" dirty="0" err="1">
                <a:sym typeface="Wingdings" panose="05000000000000000000" pitchFamily="2" charset="2"/>
              </a:rPr>
              <a:t>auch</a:t>
            </a:r>
            <a:r>
              <a:rPr lang="en-US" baseline="0" dirty="0">
                <a:sym typeface="Wingdings" panose="05000000000000000000" pitchFamily="2" charset="2"/>
              </a:rPr>
              <a:t> </a:t>
            </a:r>
            <a:r>
              <a:rPr lang="en-US" baseline="0" dirty="0" err="1">
                <a:sym typeface="Wingdings" panose="05000000000000000000" pitchFamily="2" charset="2"/>
              </a:rPr>
              <a:t>Physiotherapeut</a:t>
            </a:r>
            <a:r>
              <a:rPr lang="en-US" baseline="0" dirty="0">
                <a:sym typeface="Wingdings" panose="05000000000000000000" pitchFamily="2" charset="2"/>
              </a:rPr>
              <a:t>*</a:t>
            </a:r>
            <a:r>
              <a:rPr lang="en-US" baseline="0" dirty="0" err="1">
                <a:sym typeface="Wingdings" panose="05000000000000000000" pitchFamily="2" charset="2"/>
              </a:rPr>
              <a:t>innen</a:t>
            </a:r>
            <a:r>
              <a:rPr lang="en-US" baseline="0" dirty="0">
                <a:sym typeface="Wingdings" panose="05000000000000000000" pitchFamily="2" charset="2"/>
              </a:rPr>
              <a:t> und </a:t>
            </a:r>
            <a:r>
              <a:rPr lang="en-US" baseline="0" dirty="0" err="1">
                <a:sym typeface="Wingdings" panose="05000000000000000000" pitchFamily="2" charset="2"/>
              </a:rPr>
              <a:t>Pharmazeut</a:t>
            </a:r>
            <a:r>
              <a:rPr lang="en-US" baseline="0" dirty="0">
                <a:sym typeface="Wingdings" panose="05000000000000000000" pitchFamily="2" charset="2"/>
              </a:rPr>
              <a:t>*</a:t>
            </a:r>
            <a:r>
              <a:rPr lang="en-US" baseline="0" dirty="0" err="1">
                <a:sym typeface="Wingdings" panose="05000000000000000000" pitchFamily="2" charset="2"/>
              </a:rPr>
              <a:t>innen</a:t>
            </a:r>
            <a:r>
              <a:rPr lang="en-US" baseline="0" dirty="0">
                <a:sym typeface="Wingdings" panose="05000000000000000000" pitchFamily="2" charset="2"/>
              </a:rPr>
              <a:t> </a:t>
            </a:r>
            <a:r>
              <a:rPr lang="en-US" baseline="0" dirty="0" err="1">
                <a:sym typeface="Wingdings" panose="05000000000000000000" pitchFamily="2" charset="2"/>
              </a:rPr>
              <a:t>bis</a:t>
            </a:r>
            <a:r>
              <a:rPr lang="en-US" baseline="0" dirty="0">
                <a:sym typeface="Wingdings" panose="05000000000000000000" pitchFamily="2" charset="2"/>
              </a:rPr>
              <a:t> </a:t>
            </a:r>
            <a:r>
              <a:rPr lang="en-US" baseline="0" dirty="0" err="1">
                <a:sym typeface="Wingdings" panose="05000000000000000000" pitchFamily="2" charset="2"/>
              </a:rPr>
              <a:t>hin</a:t>
            </a:r>
            <a:r>
              <a:rPr lang="en-US" baseline="0" dirty="0">
                <a:sym typeface="Wingdings" panose="05000000000000000000" pitchFamily="2" charset="2"/>
              </a:rPr>
              <a:t> </a:t>
            </a:r>
            <a:r>
              <a:rPr lang="en-US" baseline="0" dirty="0" err="1">
                <a:sym typeface="Wingdings" panose="05000000000000000000" pitchFamily="2" charset="2"/>
              </a:rPr>
              <a:t>zum</a:t>
            </a:r>
            <a:r>
              <a:rPr lang="en-US" baseline="0" dirty="0">
                <a:sym typeface="Wingdings" panose="05000000000000000000" pitchFamily="2" charset="2"/>
              </a:rPr>
              <a:t> </a:t>
            </a:r>
            <a:r>
              <a:rPr lang="en-US" baseline="0" dirty="0" err="1">
                <a:sym typeface="Wingdings" panose="05000000000000000000" pitchFamily="2" charset="2"/>
              </a:rPr>
              <a:t>Pförtner</a:t>
            </a:r>
            <a:r>
              <a:rPr lang="en-US" baseline="0" dirty="0">
                <a:sym typeface="Wingdings" panose="05000000000000000000" pitchFamily="2" charset="2"/>
              </a:rPr>
              <a:t>*</a:t>
            </a:r>
            <a:r>
              <a:rPr lang="en-US" baseline="0" dirty="0" err="1">
                <a:sym typeface="Wingdings" panose="05000000000000000000" pitchFamily="2" charset="2"/>
              </a:rPr>
              <a:t>innen</a:t>
            </a:r>
            <a:r>
              <a:rPr lang="en-US" baseline="0" dirty="0">
                <a:sym typeface="Wingdings" panose="05000000000000000000" pitchFamily="2" charset="2"/>
              </a:rPr>
              <a:t> </a:t>
            </a:r>
            <a:r>
              <a:rPr lang="en-US" baseline="0" dirty="0" err="1">
                <a:sym typeface="Wingdings" panose="05000000000000000000" pitchFamily="2" charset="2"/>
              </a:rPr>
              <a:t>eingeladen</a:t>
            </a:r>
            <a:r>
              <a:rPr lang="en-US" baseline="0" dirty="0">
                <a:sym typeface="Wingdings" panose="05000000000000000000" pitchFamily="2" charset="2"/>
              </a:rPr>
              <a:t> und </a:t>
            </a:r>
            <a:r>
              <a:rPr lang="en-US" baseline="0" dirty="0" err="1">
                <a:sym typeface="Wingdings" panose="05000000000000000000" pitchFamily="2" charset="2"/>
              </a:rPr>
              <a:t>informiert</a:t>
            </a:r>
            <a:r>
              <a:rPr lang="en-US" baseline="0" dirty="0">
                <a:sym typeface="Wingdings" panose="05000000000000000000" pitchFamily="2" charset="2"/>
              </a:rPr>
              <a:t>. </a:t>
            </a:r>
          </a:p>
          <a:p>
            <a:pPr marL="0" indent="0">
              <a:buFont typeface="Arial" panose="020B0604020202020204" pitchFamily="34" charset="0"/>
              <a:buNone/>
            </a:pPr>
            <a:r>
              <a:rPr lang="en-US" baseline="0" dirty="0">
                <a:sym typeface="Wingdings" panose="05000000000000000000" pitchFamily="2" charset="2"/>
              </a:rPr>
              <a:t>Je </a:t>
            </a:r>
            <a:r>
              <a:rPr lang="en-US" baseline="0" dirty="0" err="1">
                <a:sym typeface="Wingdings" panose="05000000000000000000" pitchFamily="2" charset="2"/>
              </a:rPr>
              <a:t>mehr</a:t>
            </a:r>
            <a:r>
              <a:rPr lang="en-US" baseline="0" dirty="0">
                <a:sym typeface="Wingdings" panose="05000000000000000000" pitchFamily="2" charset="2"/>
              </a:rPr>
              <a:t> Menschen </a:t>
            </a:r>
            <a:r>
              <a:rPr lang="en-US" baseline="0" dirty="0" err="1">
                <a:sym typeface="Wingdings" panose="05000000000000000000" pitchFamily="2" charset="2"/>
              </a:rPr>
              <a:t>davon</a:t>
            </a:r>
            <a:r>
              <a:rPr lang="en-US" baseline="0" dirty="0">
                <a:sym typeface="Wingdings" panose="05000000000000000000" pitchFamily="2" charset="2"/>
              </a:rPr>
              <a:t> </a:t>
            </a:r>
            <a:r>
              <a:rPr lang="en-US" baseline="0" dirty="0" err="1">
                <a:sym typeface="Wingdings" panose="05000000000000000000" pitchFamily="2" charset="2"/>
              </a:rPr>
              <a:t>hörten</a:t>
            </a:r>
            <a:r>
              <a:rPr lang="en-US" baseline="0" dirty="0">
                <a:sym typeface="Wingdings" panose="05000000000000000000" pitchFamily="2" charset="2"/>
              </a:rPr>
              <a:t>, </a:t>
            </a:r>
            <a:r>
              <a:rPr lang="en-US" baseline="0" dirty="0" err="1">
                <a:sym typeface="Wingdings" panose="05000000000000000000" pitchFamily="2" charset="2"/>
              </a:rPr>
              <a:t>desto</a:t>
            </a:r>
            <a:r>
              <a:rPr lang="en-US" baseline="0" dirty="0">
                <a:sym typeface="Wingdings" panose="05000000000000000000" pitchFamily="2" charset="2"/>
              </a:rPr>
              <a:t> </a:t>
            </a:r>
            <a:r>
              <a:rPr lang="en-US" baseline="0" dirty="0" err="1">
                <a:sym typeface="Wingdings" panose="05000000000000000000" pitchFamily="2" charset="2"/>
              </a:rPr>
              <a:t>mehr</a:t>
            </a:r>
            <a:r>
              <a:rPr lang="en-US" baseline="0" dirty="0">
                <a:sym typeface="Wingdings" panose="05000000000000000000" pitchFamily="2" charset="2"/>
              </a:rPr>
              <a:t> </a:t>
            </a:r>
            <a:r>
              <a:rPr lang="en-US" baseline="0" dirty="0" err="1">
                <a:sym typeface="Wingdings" panose="05000000000000000000" pitchFamily="2" charset="2"/>
              </a:rPr>
              <a:t>engagierten</a:t>
            </a:r>
            <a:r>
              <a:rPr lang="en-US" baseline="0" dirty="0">
                <a:sym typeface="Wingdings" panose="05000000000000000000" pitchFamily="2" charset="2"/>
              </a:rPr>
              <a:t> </a:t>
            </a:r>
            <a:r>
              <a:rPr lang="en-US" baseline="0" dirty="0" err="1">
                <a:sym typeface="Wingdings" panose="05000000000000000000" pitchFamily="2" charset="2"/>
              </a:rPr>
              <a:t>sich</a:t>
            </a:r>
            <a:r>
              <a:rPr lang="en-US" baseline="0" dirty="0">
                <a:sym typeface="Wingdings" panose="05000000000000000000" pitchFamily="2" charset="2"/>
              </a:rPr>
              <a:t>. </a:t>
            </a:r>
            <a:r>
              <a:rPr lang="en-US" baseline="0" dirty="0" err="1">
                <a:sym typeface="Wingdings" panose="05000000000000000000" pitchFamily="2" charset="2"/>
              </a:rPr>
              <a:t>Nach</a:t>
            </a:r>
            <a:r>
              <a:rPr lang="en-US" baseline="0" dirty="0">
                <a:sym typeface="Wingdings" panose="05000000000000000000" pitchFamily="2" charset="2"/>
              </a:rPr>
              <a:t> </a:t>
            </a:r>
            <a:r>
              <a:rPr lang="en-US" baseline="0" dirty="0" err="1">
                <a:sym typeface="Wingdings" panose="05000000000000000000" pitchFamily="2" charset="2"/>
              </a:rPr>
              <a:t>einem</a:t>
            </a:r>
            <a:r>
              <a:rPr lang="en-US" baseline="0" dirty="0">
                <a:sym typeface="Wingdings" panose="05000000000000000000" pitchFamily="2" charset="2"/>
              </a:rPr>
              <a:t> </a:t>
            </a:r>
            <a:r>
              <a:rPr lang="en-US" baseline="0" dirty="0" err="1">
                <a:sym typeface="Wingdings" panose="05000000000000000000" pitchFamily="2" charset="2"/>
              </a:rPr>
              <a:t>Jahr</a:t>
            </a:r>
            <a:r>
              <a:rPr lang="en-US" baseline="0" dirty="0">
                <a:sym typeface="Wingdings" panose="05000000000000000000" pitchFamily="2" charset="2"/>
              </a:rPr>
              <a:t> </a:t>
            </a:r>
            <a:r>
              <a:rPr lang="en-US" baseline="0" dirty="0" err="1">
                <a:sym typeface="Wingdings" panose="05000000000000000000" pitchFamily="2" charset="2"/>
              </a:rPr>
              <a:t>konnten</a:t>
            </a:r>
            <a:r>
              <a:rPr lang="en-US" baseline="0" dirty="0">
                <a:sym typeface="Wingdings" panose="05000000000000000000" pitchFamily="2" charset="2"/>
              </a:rPr>
              <a:t> 21 </a:t>
            </a:r>
            <a:r>
              <a:rPr lang="en-US" baseline="0" dirty="0" err="1">
                <a:sym typeface="Wingdings" panose="05000000000000000000" pitchFamily="2" charset="2"/>
              </a:rPr>
              <a:t>Tonnen</a:t>
            </a:r>
            <a:r>
              <a:rPr lang="en-US" baseline="0" dirty="0">
                <a:sym typeface="Wingdings" panose="05000000000000000000" pitchFamily="2" charset="2"/>
              </a:rPr>
              <a:t> </a:t>
            </a:r>
            <a:r>
              <a:rPr lang="en-US" baseline="0" dirty="0" err="1">
                <a:sym typeface="Wingdings" panose="05000000000000000000" pitchFamily="2" charset="2"/>
              </a:rPr>
              <a:t>Plastik</a:t>
            </a:r>
            <a:r>
              <a:rPr lang="en-US" baseline="0" dirty="0">
                <a:sym typeface="Wingdings" panose="05000000000000000000" pitchFamily="2" charset="2"/>
              </a:rPr>
              <a:t> </a:t>
            </a:r>
            <a:r>
              <a:rPr lang="en-US" baseline="0" dirty="0" err="1">
                <a:sym typeface="Wingdings" panose="05000000000000000000" pitchFamily="2" charset="2"/>
              </a:rPr>
              <a:t>gespart</a:t>
            </a:r>
            <a:r>
              <a:rPr lang="en-US" baseline="0" dirty="0">
                <a:sym typeface="Wingdings" panose="05000000000000000000" pitchFamily="2" charset="2"/>
              </a:rPr>
              <a:t> warden. Das </a:t>
            </a:r>
            <a:r>
              <a:rPr lang="en-US" baseline="0" dirty="0" err="1">
                <a:sym typeface="Wingdings" panose="05000000000000000000" pitchFamily="2" charset="2"/>
              </a:rPr>
              <a:t>entspricht</a:t>
            </a:r>
            <a:r>
              <a:rPr lang="en-US" baseline="0" dirty="0">
                <a:sym typeface="Wingdings" panose="05000000000000000000" pitchFamily="2" charset="2"/>
              </a:rPr>
              <a:t> </a:t>
            </a:r>
            <a:r>
              <a:rPr lang="en-US" baseline="0" dirty="0" err="1">
                <a:sym typeface="Wingdings" panose="05000000000000000000" pitchFamily="2" charset="2"/>
              </a:rPr>
              <a:t>dem</a:t>
            </a:r>
            <a:r>
              <a:rPr lang="en-US" baseline="0" dirty="0">
                <a:sym typeface="Wingdings" panose="05000000000000000000" pitchFamily="2" charset="2"/>
              </a:rPr>
              <a:t> </a:t>
            </a:r>
            <a:r>
              <a:rPr lang="en-US" baseline="0" dirty="0" err="1">
                <a:sym typeface="Wingdings" panose="05000000000000000000" pitchFamily="2" charset="2"/>
              </a:rPr>
              <a:t>Gewicht</a:t>
            </a:r>
            <a:r>
              <a:rPr lang="en-US" baseline="0" dirty="0">
                <a:sym typeface="Wingdings" panose="05000000000000000000" pitchFamily="2" charset="2"/>
              </a:rPr>
              <a:t> von 3,5 Tyrannosaurus Rex. </a:t>
            </a:r>
            <a:r>
              <a:rPr lang="en-US" baseline="0" dirty="0" err="1">
                <a:sym typeface="Wingdings" panose="05000000000000000000" pitchFamily="2" charset="2"/>
              </a:rPr>
              <a:t>Ebenso</a:t>
            </a:r>
            <a:r>
              <a:rPr lang="en-US" baseline="0" dirty="0">
                <a:sym typeface="Wingdings" panose="05000000000000000000" pitchFamily="2" charset="2"/>
              </a:rPr>
              <a:t> </a:t>
            </a:r>
            <a:r>
              <a:rPr lang="en-US" baseline="0" dirty="0" err="1">
                <a:sym typeface="Wingdings" panose="05000000000000000000" pitchFamily="2" charset="2"/>
              </a:rPr>
              <a:t>konnte</a:t>
            </a:r>
            <a:r>
              <a:rPr lang="en-US" baseline="0" dirty="0">
                <a:sym typeface="Wingdings" panose="05000000000000000000" pitchFamily="2" charset="2"/>
              </a:rPr>
              <a:t> </a:t>
            </a:r>
            <a:r>
              <a:rPr lang="en-US" baseline="0" dirty="0" err="1">
                <a:sym typeface="Wingdings" panose="05000000000000000000" pitchFamily="2" charset="2"/>
              </a:rPr>
              <a:t>beobachtet</a:t>
            </a:r>
            <a:r>
              <a:rPr lang="en-US" baseline="0" dirty="0">
                <a:sym typeface="Wingdings" panose="05000000000000000000" pitchFamily="2" charset="2"/>
              </a:rPr>
              <a:t> </a:t>
            </a:r>
            <a:r>
              <a:rPr lang="en-US" baseline="0" dirty="0" err="1">
                <a:sym typeface="Wingdings" panose="05000000000000000000" pitchFamily="2" charset="2"/>
              </a:rPr>
              <a:t>werden</a:t>
            </a:r>
            <a:r>
              <a:rPr lang="en-US" baseline="0" dirty="0">
                <a:sym typeface="Wingdings" panose="05000000000000000000" pitchFamily="2" charset="2"/>
              </a:rPr>
              <a:t>, </a:t>
            </a:r>
            <a:r>
              <a:rPr lang="en-US" baseline="0" dirty="0" err="1">
                <a:sym typeface="Wingdings" panose="05000000000000000000" pitchFamily="2" charset="2"/>
              </a:rPr>
              <a:t>wie</a:t>
            </a:r>
            <a:r>
              <a:rPr lang="en-US" baseline="0" dirty="0">
                <a:sym typeface="Wingdings" panose="05000000000000000000" pitchFamily="2" charset="2"/>
              </a:rPr>
              <a:t> </a:t>
            </a:r>
            <a:r>
              <a:rPr lang="en-US" baseline="0" dirty="0" err="1">
                <a:sym typeface="Wingdings" panose="05000000000000000000" pitchFamily="2" charset="2"/>
              </a:rPr>
              <a:t>sich</a:t>
            </a:r>
            <a:r>
              <a:rPr lang="en-US" baseline="0" dirty="0">
                <a:sym typeface="Wingdings" panose="05000000000000000000" pitchFamily="2" charset="2"/>
              </a:rPr>
              <a:t> die </a:t>
            </a:r>
            <a:r>
              <a:rPr lang="en-US" baseline="0" dirty="0" err="1">
                <a:sym typeface="Wingdings" panose="05000000000000000000" pitchFamily="2" charset="2"/>
              </a:rPr>
              <a:t>Hautprobleme</a:t>
            </a:r>
            <a:r>
              <a:rPr lang="en-US" baseline="0" dirty="0">
                <a:sym typeface="Wingdings" panose="05000000000000000000" pitchFamily="2" charset="2"/>
              </a:rPr>
              <a:t> </a:t>
            </a:r>
            <a:r>
              <a:rPr lang="en-US" baseline="0" dirty="0" err="1">
                <a:sym typeface="Wingdings" panose="05000000000000000000" pitchFamily="2" charset="2"/>
              </a:rPr>
              <a:t>bei</a:t>
            </a:r>
            <a:r>
              <a:rPr lang="en-US" baseline="0" dirty="0">
                <a:sym typeface="Wingdings" panose="05000000000000000000" pitchFamily="2" charset="2"/>
              </a:rPr>
              <a:t> den </a:t>
            </a:r>
            <a:r>
              <a:rPr lang="en-US" baseline="0" dirty="0" err="1">
                <a:sym typeface="Wingdings" panose="05000000000000000000" pitchFamily="2" charset="2"/>
              </a:rPr>
              <a:t>Mitarbeitenden</a:t>
            </a:r>
            <a:r>
              <a:rPr lang="en-US" baseline="0" dirty="0">
                <a:sym typeface="Wingdings" panose="05000000000000000000" pitchFamily="2" charset="2"/>
              </a:rPr>
              <a:t> </a:t>
            </a:r>
            <a:r>
              <a:rPr lang="en-US" baseline="0" dirty="0" err="1">
                <a:sym typeface="Wingdings" panose="05000000000000000000" pitchFamily="2" charset="2"/>
              </a:rPr>
              <a:t>verbesserten</a:t>
            </a:r>
            <a:r>
              <a:rPr lang="en-US" baseline="0" dirty="0">
                <a:sym typeface="Wingdings" panose="05000000000000000000" pitchFamily="2" charset="2"/>
              </a:rPr>
              <a:t>. </a:t>
            </a:r>
            <a:r>
              <a:rPr lang="en-US" baseline="0" dirty="0" err="1">
                <a:sym typeface="Wingdings" panose="05000000000000000000" pitchFamily="2" charset="2"/>
              </a:rPr>
              <a:t>Hingegen</a:t>
            </a:r>
            <a:r>
              <a:rPr lang="en-US" baseline="0" dirty="0">
                <a:sym typeface="Wingdings" panose="05000000000000000000" pitchFamily="2" charset="2"/>
              </a:rPr>
              <a:t> </a:t>
            </a:r>
            <a:r>
              <a:rPr lang="en-US" baseline="0" dirty="0" err="1">
                <a:sym typeface="Wingdings" panose="05000000000000000000" pitchFamily="2" charset="2"/>
              </a:rPr>
              <a:t>wurde</a:t>
            </a:r>
            <a:r>
              <a:rPr lang="en-US" baseline="0" dirty="0">
                <a:sym typeface="Wingdings" panose="05000000000000000000" pitchFamily="2" charset="2"/>
              </a:rPr>
              <a:t> </a:t>
            </a:r>
            <a:r>
              <a:rPr lang="en-US" baseline="0" dirty="0" err="1">
                <a:sym typeface="Wingdings" panose="05000000000000000000" pitchFamily="2" charset="2"/>
              </a:rPr>
              <a:t>kein</a:t>
            </a:r>
            <a:r>
              <a:rPr lang="en-US" baseline="0" dirty="0">
                <a:sym typeface="Wingdings" panose="05000000000000000000" pitchFamily="2" charset="2"/>
              </a:rPr>
              <a:t> </a:t>
            </a:r>
            <a:r>
              <a:rPr lang="en-US" baseline="0" dirty="0" err="1">
                <a:sym typeface="Wingdings" panose="05000000000000000000" pitchFamily="2" charset="2"/>
              </a:rPr>
              <a:t>Anstieg</a:t>
            </a:r>
            <a:r>
              <a:rPr lang="en-US" baseline="0" dirty="0">
                <a:sym typeface="Wingdings" panose="05000000000000000000" pitchFamily="2" charset="2"/>
              </a:rPr>
              <a:t> der </a:t>
            </a:r>
            <a:r>
              <a:rPr lang="en-US" baseline="0" dirty="0" err="1">
                <a:sym typeface="Wingdings" panose="05000000000000000000" pitchFamily="2" charset="2"/>
              </a:rPr>
              <a:t>nosokomialen</a:t>
            </a:r>
            <a:r>
              <a:rPr lang="en-US" baseline="0" dirty="0">
                <a:sym typeface="Wingdings" panose="05000000000000000000" pitchFamily="2" charset="2"/>
              </a:rPr>
              <a:t> </a:t>
            </a:r>
            <a:r>
              <a:rPr lang="en-US" baseline="0" dirty="0" err="1">
                <a:sym typeface="Wingdings" panose="05000000000000000000" pitchFamily="2" charset="2"/>
              </a:rPr>
              <a:t>Infektionen</a:t>
            </a:r>
            <a:r>
              <a:rPr lang="en-US" baseline="0" dirty="0">
                <a:sym typeface="Wingdings" panose="05000000000000000000" pitchFamily="2" charset="2"/>
              </a:rPr>
              <a:t> </a:t>
            </a:r>
            <a:r>
              <a:rPr lang="en-US" baseline="0" dirty="0" err="1">
                <a:sym typeface="Wingdings" panose="05000000000000000000" pitchFamily="2" charset="2"/>
              </a:rPr>
              <a:t>verzeichnet</a:t>
            </a:r>
            <a:r>
              <a:rPr lang="en-US" baseline="0" dirty="0">
                <a:sym typeface="Wingdings" panose="05000000000000000000" pitchFamily="2" charset="2"/>
              </a:rPr>
              <a:t>. </a:t>
            </a:r>
          </a:p>
          <a:p>
            <a:pPr marL="0" indent="0">
              <a:buFont typeface="Arial" panose="020B0604020202020204" pitchFamily="34" charset="0"/>
              <a:buNone/>
            </a:pPr>
            <a:r>
              <a:rPr lang="en-US" baseline="0" dirty="0">
                <a:sym typeface="Wingdings" panose="05000000000000000000" pitchFamily="2" charset="2"/>
              </a:rPr>
              <a:t>(GOSH, 2019)</a:t>
            </a:r>
          </a:p>
          <a:p>
            <a:pPr marL="0" indent="0">
              <a:buFont typeface="Arial" panose="020B0604020202020204" pitchFamily="34" charset="0"/>
              <a:buNone/>
            </a:pPr>
            <a:endParaRPr lang="en-US" baseline="0" dirty="0">
              <a:sym typeface="Wingdings" panose="05000000000000000000" pitchFamily="2" charset="2"/>
            </a:endParaRPr>
          </a:p>
          <a:p>
            <a:r>
              <a:rPr lang="de-DE" b="0" baseline="0" dirty="0"/>
              <a:t>Fazit: Hygiene, r</a:t>
            </a:r>
            <a:r>
              <a:rPr lang="de-DE" b="0" dirty="0"/>
              <a:t>eflektiertes</a:t>
            </a:r>
            <a:r>
              <a:rPr lang="de-DE" dirty="0"/>
              <a:t> Tragen von Handschuhen und reflektiertes nachhaltiges hygienisches Handeln </a:t>
            </a:r>
            <a:r>
              <a:rPr lang="de-DE" dirty="0">
                <a:sym typeface="Wingdings" panose="05000000000000000000" pitchFamily="2" charset="2"/>
              </a:rPr>
              <a:t>schließen</a:t>
            </a:r>
            <a:r>
              <a:rPr lang="de-DE" baseline="0" dirty="0">
                <a:sym typeface="Wingdings" panose="05000000000000000000" pitchFamily="2" charset="2"/>
              </a:rPr>
              <a:t> sich nicht aus!</a:t>
            </a:r>
          </a:p>
          <a:p>
            <a:endParaRPr lang="de-DE" baseline="0" dirty="0">
              <a:sym typeface="Wingdings" panose="05000000000000000000" pitchFamily="2" charset="2"/>
            </a:endParaRPr>
          </a:p>
          <a:p>
            <a:r>
              <a:rPr lang="de-DE" b="1" baseline="0" dirty="0">
                <a:sym typeface="Wingdings" panose="05000000000000000000" pitchFamily="2" charset="2"/>
              </a:rPr>
              <a:t>Überleitung: </a:t>
            </a:r>
            <a:r>
              <a:rPr lang="de-DE" baseline="0" dirty="0">
                <a:sym typeface="Wingdings" panose="05000000000000000000" pitchFamily="2" charset="2"/>
              </a:rPr>
              <a:t>Handhygiene und Handschuhnutzen sind auch für die Praxisanleitung sehr relevant. Ein zentrales Thema hierbei ist immer wieder die Ganzkörperpflege. Nach einer Pause wollen wir uns anschauen, wie eine konkrete Praxisanleitungssituation hierzu aussehen kann…</a:t>
            </a:r>
            <a:endParaRPr lang="de-DE" dirty="0"/>
          </a:p>
          <a:p>
            <a:pPr marL="0" indent="0">
              <a:buFont typeface="Arial" panose="020B0604020202020204" pitchFamily="34" charset="0"/>
              <a:buNone/>
            </a:pP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8146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15 Minuten</a:t>
            </a:r>
            <a:r>
              <a:rPr lang="de-DE" baseline="0" dirty="0"/>
              <a:t> Pause</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9723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3932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Anhand</a:t>
            </a:r>
            <a:r>
              <a:rPr lang="de-DE" baseline="0" dirty="0"/>
              <a:t> des Beispiels Ganzkörperpflege, das in allen Pflegesettings relevant ist, wird aufgezeigt, wo Ressourcen unter hygienischen Auflagen eingespart werden können. </a:t>
            </a:r>
            <a:r>
              <a:rPr lang="de-DE" baseline="0" dirty="0">
                <a:sym typeface="Wingdings" panose="05000000000000000000" pitchFamily="2" charset="2"/>
              </a:rPr>
              <a:t> 10 Min. Zeit zum Lesen bzw. Überfliegen geben. Das Beispiel dient als Take Home Dokument/ Vertiefung.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sym typeface="Wingdings" panose="05000000000000000000" pitchFamily="2" charset="2"/>
              </a:rPr>
              <a:t>Link: </a:t>
            </a:r>
            <a:r>
              <a:rPr lang="de-DE" dirty="0"/>
              <a:t>https://www.hsbi.de/elearning/goto.php?target=fold_1430561&amp;client_id=FH-Bielefeld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a:p>
          <a:p>
            <a:pPr marL="171450" indent="-171450">
              <a:buFont typeface="Arial" panose="020B0604020202020204" pitchFamily="34" charset="0"/>
              <a:buChar char="•"/>
            </a:pPr>
            <a:r>
              <a:rPr lang="de-DE" baseline="0" dirty="0"/>
              <a:t>Das Beispiel kann Ihnen als Erwartungshorizont dienen, mit dem Sie gemeinsam mit den Auszubildenden in Praxisanleitungssituationen arbeiten können. Sie können natürlich auch nur Teilaspekte davon entnehmen, Teile ausarbeiten lassen, usw.. Es kann sein, dass Sie entsprechend Ihrem Bereich Anpassungen vornehmen müssen.</a:t>
            </a:r>
          </a:p>
          <a:p>
            <a:pPr marL="171450" indent="-171450">
              <a:buFont typeface="Arial" panose="020B0604020202020204" pitchFamily="34" charset="0"/>
              <a:buChar char="•"/>
            </a:pPr>
            <a:r>
              <a:rPr lang="de-DE" baseline="0" dirty="0"/>
              <a:t>Wie im Szenario können Auszubildende so geschult werden, dass sie bei Nachfragen auch konkret argumentieren können, warum sie bspw. keine Handschuhe verwenden. Das verbessert das Verhältnis zu den zu Pflegenden und deren Sicherheitsgefühl und hat eine </a:t>
            </a:r>
            <a:r>
              <a:rPr lang="de-DE" baseline="0" dirty="0" err="1"/>
              <a:t>Multiplikatorfunktion</a:t>
            </a:r>
            <a:r>
              <a:rPr lang="de-DE" baseline="0" dirty="0"/>
              <a:t>, indem es andere Auszubildende, Gesundheitsfachberufe etc. mitbekommen.</a:t>
            </a:r>
          </a:p>
          <a:p>
            <a:pPr marL="171450" indent="-171450">
              <a:buFont typeface="Arial" panose="020B0604020202020204" pitchFamily="34" charset="0"/>
              <a:buChar char="•"/>
            </a:pPr>
            <a:r>
              <a:rPr lang="de-DE" baseline="0" dirty="0"/>
              <a:t>Was im Beispiel Ganzkörperpflege keine Berücksichtigung findet, ist, dass die Körperpflege auch als Assessment bei der Hautbeobachtung dient und häufig Prophylaxen wie bspw. </a:t>
            </a:r>
            <a:r>
              <a:rPr lang="de-DE" baseline="0" dirty="0" err="1"/>
              <a:t>Pneumonieprophylaxe</a:t>
            </a:r>
            <a:r>
              <a:rPr lang="de-DE" baseline="0" dirty="0"/>
              <a:t>, Thromboseprophylaxe oder </a:t>
            </a:r>
            <a:r>
              <a:rPr lang="de-DE" baseline="0" dirty="0" err="1"/>
              <a:t>Kontrakturenprophylaxe</a:t>
            </a:r>
            <a:r>
              <a:rPr lang="de-DE" baseline="0" dirty="0"/>
              <a:t> integriert werden.</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1" baseline="0" dirty="0"/>
              <a:t>Mögliche Anleitung:</a:t>
            </a:r>
          </a:p>
          <a:p>
            <a:pPr marL="0" indent="0">
              <a:buNone/>
            </a:pPr>
            <a:r>
              <a:rPr lang="de-DE" dirty="0">
                <a:latin typeface="BundesSans Web"/>
              </a:rPr>
              <a:t>Sie können den Auszubildenden die Aufgabe stellen, eine Ganzkörperpflege inklusive Mund- und Zahnpflege für eine zu pflegende Person zu planen.</a:t>
            </a:r>
          </a:p>
          <a:p>
            <a:pPr marL="0" indent="0">
              <a:buNone/>
            </a:pPr>
            <a:r>
              <a:rPr lang="de-DE" dirty="0">
                <a:latin typeface="BundesSans Web"/>
              </a:rPr>
              <a:t>Dazu sollen sie die Hygienerichtlinien der KRINKO und die ihrer Einrichtung recherchieren und entsprechend in ihrer Planung einbeziehen.</a:t>
            </a:r>
          </a:p>
          <a:p>
            <a:pPr marL="0" indent="0">
              <a:buNone/>
            </a:pPr>
            <a:r>
              <a:rPr lang="de-DE" dirty="0">
                <a:latin typeface="BundesSans Web"/>
              </a:rPr>
              <a:t>Das Aufzählen des benötigten Materials kann als Reflexionsaufgabe zur Nachhaltigkeit genutzt werden: Wie viel Material wird wirklich benötigt? Gibt es Alternativen zu Einwegprodukten? Gibt es Möglichkeiten übrig gebliebene Materialien weiter zu verwenden (evtl. anderer Zweck)? Wie können Pflegehandlungen kombiniert werden, um Material einzusparen? </a:t>
            </a:r>
            <a:r>
              <a:rPr lang="de-DE" dirty="0">
                <a:latin typeface="BundesSans Web"/>
                <a:sym typeface="Wingdings" panose="05000000000000000000" pitchFamily="2" charset="2"/>
              </a:rPr>
              <a:t> Modul</a:t>
            </a:r>
            <a:r>
              <a:rPr lang="de-DE" baseline="0" dirty="0">
                <a:latin typeface="BundesSans Web"/>
                <a:sym typeface="Wingdings" panose="05000000000000000000" pitchFamily="2" charset="2"/>
              </a:rPr>
              <a:t> 4 „Ressourcenschonung“, hier sind auch gezielte Transferaufgaben dazu drin!</a:t>
            </a:r>
            <a:endParaRPr lang="de-DE" dirty="0">
              <a:latin typeface="BundesSans Web"/>
            </a:endParaRPr>
          </a:p>
          <a:p>
            <a:pPr marL="0" indent="0">
              <a:buFont typeface="Arial" panose="020B0604020202020204" pitchFamily="34" charset="0"/>
              <a:buNone/>
            </a:pPr>
            <a:endParaRPr lang="de-DE" baseline="0" dirty="0"/>
          </a:p>
          <a:p>
            <a:pPr marL="0" indent="0">
              <a:buFont typeface="Arial" panose="020B0604020202020204" pitchFamily="34" charset="0"/>
              <a:buNone/>
            </a:pPr>
            <a:r>
              <a:rPr lang="de-DE" baseline="0" dirty="0"/>
              <a:t>Sofern andere Berufsgruppen anwesend sind: Welche Beispiele hätten Sie, die hygienisch und nachhaltig relevant sind? Fallen Ihnen Möglichkeiten ein, Abläufe zu optimieren und/ oder Material einzusparen?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9946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5637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Bevor Sie Ihr</a:t>
            </a:r>
            <a:r>
              <a:rPr lang="de-DE" baseline="0" dirty="0"/>
              <a:t> Gruppenszenario für die Transferaufgabe erhalten, soll nochmal genauer erläutert werden, was mit einer positiven Fehlerkultur gemeint ist. Diese Informationen sollen Sie später bei Ihrer Bearbeitung mit einbeziehen.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9909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großer Anteil des Lernens geschieht über die Identifizierung, d. h. [...] Auszubildende orientieren sich an den Denk- und Verhaltensweisen anderer Mitarbeiter.“ (</a:t>
            </a:r>
            <a:r>
              <a:rPr lang="de-DE" dirty="0" err="1"/>
              <a:t>Kuczera</a:t>
            </a:r>
            <a:r>
              <a:rPr lang="de-DE" dirty="0"/>
              <a:t> &amp; Morgenstern, 2023)</a:t>
            </a:r>
          </a:p>
          <a:p>
            <a:endParaRPr lang="de-DE" dirty="0"/>
          </a:p>
          <a:p>
            <a:r>
              <a:rPr lang="de-DE" dirty="0"/>
              <a:t>Fehlerkompetenz in der Pflege heißt, man darf Fehler machen! (Michel, 2021)</a:t>
            </a:r>
          </a:p>
          <a:p>
            <a:r>
              <a:rPr lang="de-DE" sz="1200" dirty="0">
                <a:latin typeface="BundesSans Web"/>
              </a:rPr>
              <a:t>Fehlerkompetenz bedeutet aber auch Vertrauen und Respekt (</a:t>
            </a:r>
            <a:r>
              <a:rPr lang="de-DE" sz="1200" dirty="0" err="1">
                <a:latin typeface="BundesSans Web"/>
              </a:rPr>
              <a:t>Bibo</a:t>
            </a:r>
            <a:r>
              <a:rPr lang="de-DE" sz="1200" dirty="0">
                <a:latin typeface="BundesSans Web"/>
              </a:rPr>
              <a:t>, 2017):</a:t>
            </a:r>
          </a:p>
          <a:p>
            <a:pPr marL="342900" indent="-342900">
              <a:buFont typeface="Arial" panose="020B0604020202020204" pitchFamily="34" charset="0"/>
              <a:buChar char="•"/>
            </a:pPr>
            <a:r>
              <a:rPr lang="de-DE" sz="1200" dirty="0">
                <a:latin typeface="BundesSans Web"/>
              </a:rPr>
              <a:t>Strafen sind keine Hilfe.</a:t>
            </a:r>
          </a:p>
          <a:p>
            <a:pPr marL="342900" indent="-342900">
              <a:buFont typeface="Arial" panose="020B0604020202020204" pitchFamily="34" charset="0"/>
              <a:buChar char="•"/>
            </a:pPr>
            <a:r>
              <a:rPr lang="de-DE" sz="1200" dirty="0">
                <a:latin typeface="BundesSans Web"/>
              </a:rPr>
              <a:t>Das Arbeitsumfeld sollte so angepasst sein, dass keine Fehler passieren </a:t>
            </a:r>
            <a:r>
              <a:rPr lang="de-DE" sz="1200" dirty="0">
                <a:latin typeface="BundesSans Web"/>
                <a:sym typeface="Wingdings" panose="05000000000000000000" pitchFamily="2" charset="2"/>
              </a:rPr>
              <a:t> hier nicht fragen „wer?“, sondern „wie kann man Wiederholung von Fehlern vermieden?“</a:t>
            </a:r>
          </a:p>
          <a:p>
            <a:pPr marL="342900" indent="-342900">
              <a:buFont typeface="Arial" panose="020B0604020202020204" pitchFamily="34" charset="0"/>
              <a:buChar char="•"/>
            </a:pPr>
            <a:r>
              <a:rPr lang="de-DE" sz="1200" dirty="0">
                <a:latin typeface="BundesSans Web"/>
                <a:sym typeface="Wingdings" panose="05000000000000000000" pitchFamily="2" charset="2"/>
              </a:rPr>
              <a:t>Eine ständige und offene Kommunikation ist wichtig, ohne mit Sanktionen rechnen zu müssen.</a:t>
            </a:r>
          </a:p>
          <a:p>
            <a:pPr marL="342900" indent="-342900">
              <a:buFont typeface="Arial" panose="020B0604020202020204" pitchFamily="34" charset="0"/>
              <a:buChar char="•"/>
            </a:pPr>
            <a:r>
              <a:rPr lang="de-DE" sz="1200" dirty="0">
                <a:latin typeface="BundesSans Web"/>
                <a:sym typeface="Wingdings" panose="05000000000000000000" pitchFamily="2" charset="2"/>
              </a:rPr>
              <a:t>Auch erfahrene Kolleg*innen sollten stets um Hilfe bitten.</a:t>
            </a:r>
          </a:p>
          <a:p>
            <a:pPr marL="342900" indent="-342900">
              <a:buFont typeface="Arial" panose="020B0604020202020204" pitchFamily="34" charset="0"/>
              <a:buChar char="•"/>
            </a:pPr>
            <a:r>
              <a:rPr lang="de-DE" sz="1200" dirty="0">
                <a:latin typeface="BundesSans Web"/>
                <a:sym typeface="Wingdings" panose="05000000000000000000" pitchFamily="2" charset="2"/>
              </a:rPr>
              <a:t>Und</a:t>
            </a:r>
            <a:r>
              <a:rPr lang="de-DE" sz="1200" baseline="0" dirty="0">
                <a:latin typeface="BundesSans Web"/>
                <a:sym typeface="Wingdings" panose="05000000000000000000" pitchFamily="2" charset="2"/>
              </a:rPr>
              <a:t> </a:t>
            </a:r>
            <a:r>
              <a:rPr lang="de-DE" sz="1200" dirty="0">
                <a:latin typeface="BundesSans Web"/>
                <a:sym typeface="Wingdings" panose="05000000000000000000" pitchFamily="2" charset="2"/>
              </a:rPr>
              <a:t>natürlich: Praxisanleitende fungieren als Vorbilder.</a:t>
            </a:r>
            <a:endParaRPr lang="de-DE" sz="1200" dirty="0">
              <a:latin typeface="BundesSans Web"/>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986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Vorstellung der</a:t>
            </a:r>
            <a:r>
              <a:rPr lang="de-DE" baseline="0" dirty="0"/>
              <a:t> Lernziele:</a:t>
            </a:r>
          </a:p>
          <a:p>
            <a:endParaRPr lang="de-DE" baseline="0" dirty="0"/>
          </a:p>
          <a:p>
            <a:pPr marL="171450" indent="-171450">
              <a:buFont typeface="Arial" panose="020B0604020202020204" pitchFamily="34" charset="0"/>
              <a:buChar char="•"/>
            </a:pPr>
            <a:r>
              <a:rPr lang="de-DE" sz="1200" dirty="0"/>
              <a:t>Sie verstehen, warum es wichtig ist, mit Materialien und Ressourcen sparsam umzugehen, auch im Bereich Hygiene. Sie erkennen, dass es Spannungen zwischen Hygiene und Nachhaltigkeit gibt und lernen, mit diesen umzugehen und bewusste Entscheidungen zu treffen.</a:t>
            </a:r>
          </a:p>
          <a:p>
            <a:pPr marL="171450" indent="-171450">
              <a:buFont typeface="Arial" panose="020B0604020202020204" pitchFamily="34" charset="0"/>
              <a:buChar char="•"/>
            </a:pPr>
            <a:r>
              <a:rPr lang="de-DE" sz="1200" dirty="0"/>
              <a:t>Sie können andere Pflegefachpersonen und Auszubildende motivieren, indem Sie zeigen, dass Hygienestandards und nachhaltiges Arbeiten Hand in Hand gehen können.</a:t>
            </a:r>
          </a:p>
          <a:p>
            <a:pPr marL="171450" indent="-171450">
              <a:buFont typeface="Arial" panose="020B0604020202020204" pitchFamily="34" charset="0"/>
              <a:buChar char="•"/>
            </a:pPr>
            <a:r>
              <a:rPr lang="de-DE" sz="1200" dirty="0"/>
              <a:t>Sie treffen überlegte Entscheidungen, wie in der Pflege sowohl auf Hygiene geachtet als auch nachhaltig gearbeitet werden kann. Diese Entscheidungen können Sie in der Praxisanleitung gut weitergeben.</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4447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der systemischen</a:t>
            </a:r>
            <a:r>
              <a:rPr lang="de-DE" baseline="0" dirty="0"/>
              <a:t> Fehleranalyse kann gefragt werden (</a:t>
            </a:r>
            <a:r>
              <a:rPr lang="de-DE" baseline="0" dirty="0" err="1"/>
              <a:t>Bibo</a:t>
            </a:r>
            <a:r>
              <a:rPr lang="de-DE" baseline="0" dirty="0"/>
              <a:t>, 2017):</a:t>
            </a:r>
          </a:p>
          <a:p>
            <a:pPr marL="171450" indent="-171450">
              <a:buFont typeface="Arial" panose="020B0604020202020204" pitchFamily="34" charset="0"/>
              <a:buChar char="•"/>
            </a:pPr>
            <a:r>
              <a:rPr lang="de-DE" sz="1200" dirty="0">
                <a:latin typeface="BundesSans Web"/>
              </a:rPr>
              <a:t>Was wurde entschieden, getan, unterlassen?</a:t>
            </a:r>
          </a:p>
          <a:p>
            <a:pPr marL="171450" indent="-171450">
              <a:buFont typeface="Arial" panose="020B0604020202020204" pitchFamily="34" charset="0"/>
              <a:buChar char="•"/>
            </a:pPr>
            <a:r>
              <a:rPr lang="de-DE" sz="1200" dirty="0">
                <a:latin typeface="BundesSans Web"/>
              </a:rPr>
              <a:t>Mit welchem Ziel geschah</a:t>
            </a:r>
            <a:r>
              <a:rPr lang="de-DE" sz="1200" baseline="0" dirty="0">
                <a:latin typeface="BundesSans Web"/>
              </a:rPr>
              <a:t> das</a:t>
            </a:r>
            <a:r>
              <a:rPr lang="de-DE" sz="1200" dirty="0">
                <a:latin typeface="BundesSans Web"/>
              </a:rPr>
              <a:t>? </a:t>
            </a:r>
          </a:p>
          <a:p>
            <a:pPr marL="171450" indent="-171450">
              <a:buFont typeface="Arial" panose="020B0604020202020204" pitchFamily="34" charset="0"/>
              <a:buChar char="•"/>
            </a:pPr>
            <a:r>
              <a:rPr lang="de-DE" sz="1200" dirty="0">
                <a:latin typeface="BundesSans Web"/>
              </a:rPr>
              <a:t>Unter welchen Bedingungen und Umgebungsfaktoren sind die Fehler passiert?</a:t>
            </a:r>
          </a:p>
          <a:p>
            <a:pPr marL="171450" indent="-171450">
              <a:buFont typeface="Arial" panose="020B0604020202020204" pitchFamily="34" charset="0"/>
              <a:buChar char="•"/>
            </a:pPr>
            <a:r>
              <a:rPr lang="de-DE" sz="1200" dirty="0">
                <a:latin typeface="BundesSans Web"/>
              </a:rPr>
              <a:t>Gab es Handlungsalternativen? </a:t>
            </a:r>
          </a:p>
          <a:p>
            <a:pPr marL="171450" indent="-171450">
              <a:buFont typeface="Arial" panose="020B0604020202020204" pitchFamily="34" charset="0"/>
              <a:buChar char="•"/>
            </a:pPr>
            <a:r>
              <a:rPr lang="de-DE" sz="1200" dirty="0">
                <a:latin typeface="BundesSans Web"/>
              </a:rPr>
              <a:t>Welches Bild der Situation hatten die Akteure?  </a:t>
            </a:r>
          </a:p>
          <a:p>
            <a:pPr marL="171450" indent="-171450">
              <a:buFont typeface="Arial" panose="020B0604020202020204" pitchFamily="34" charset="0"/>
              <a:buChar char="•"/>
            </a:pPr>
            <a:r>
              <a:rPr lang="de-DE" sz="1200" dirty="0">
                <a:latin typeface="BundesSans Web"/>
              </a:rPr>
              <a:t>Was hat die Akteure zu den fraglichen Entscheidungen/ Handlungen bewogen?</a:t>
            </a:r>
          </a:p>
          <a:p>
            <a:pPr marL="171450" indent="-171450">
              <a:buFont typeface="Arial" panose="020B0604020202020204" pitchFamily="34" charset="0"/>
              <a:buChar char="•"/>
            </a:pPr>
            <a:r>
              <a:rPr lang="de-DE" sz="1200" dirty="0">
                <a:latin typeface="BundesSans Web"/>
              </a:rPr>
              <a:t>Was kann getan werden, um das Geschehene in Zukunft zu vermeiden?</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436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„Oft treffen zukünftige Fachkräfte auf komplexe und für sie unübersichtliche Situationen, in denen Kompetenzen erforderlich sind, die in der Ausbildung noch nicht aufgebaut werden konnten.“ (Morgenstern &amp; </a:t>
            </a:r>
            <a:r>
              <a:rPr lang="de-DE" dirty="0" err="1"/>
              <a:t>Kuczera</a:t>
            </a:r>
            <a:r>
              <a:rPr lang="de-DE" dirty="0"/>
              <a:t>, 2023, S. 184)</a:t>
            </a:r>
          </a:p>
          <a:p>
            <a:pPr marL="171450" indent="-171450">
              <a:buFont typeface="Arial" panose="020B0604020202020204" pitchFamily="34" charset="0"/>
              <a:buChar char="•"/>
            </a:pPr>
            <a:r>
              <a:rPr lang="de-DE" dirty="0"/>
              <a:t>„Dieser Spagat zwischen zum Teil noch fehlenden theoretischen Kenntnissen, dem Wunsch der Fehlervermeidung und dem Wissen, dass Fehler passieren, verunsichert viele Auszubildende und blockiert sie in ihrem Lernen.“ (</a:t>
            </a:r>
            <a:r>
              <a:rPr lang="de-DE" dirty="0" err="1"/>
              <a:t>Kuczera</a:t>
            </a:r>
            <a:r>
              <a:rPr lang="de-DE" dirty="0"/>
              <a:t> &amp; Morgenstern, 2023, S. 46)</a:t>
            </a:r>
          </a:p>
          <a:p>
            <a:pPr marL="171450" indent="-171450">
              <a:buFont typeface="Arial" panose="020B0604020202020204" pitchFamily="34" charset="0"/>
              <a:buChar char="•"/>
            </a:pPr>
            <a:r>
              <a:rPr lang="de-DE" dirty="0"/>
              <a:t>„Der positive Umgang mit Fehlern hat einen langfristigen Einfluss auf das Kompetenzerleben.“ (</a:t>
            </a:r>
            <a:r>
              <a:rPr lang="de-DE" dirty="0" err="1"/>
              <a:t>Kuczera</a:t>
            </a:r>
            <a:r>
              <a:rPr lang="de-DE" dirty="0"/>
              <a:t> &amp; Morgenstern, 2023, S. 48)</a:t>
            </a:r>
          </a:p>
          <a:p>
            <a:pPr marL="171450" indent="-171450">
              <a:buFont typeface="Arial" panose="020B0604020202020204" pitchFamily="34" charset="0"/>
              <a:buChar char="•"/>
            </a:pPr>
            <a:r>
              <a:rPr lang="de-DE" dirty="0"/>
              <a:t>„Auszubildende sollten in ihren Praxiseinsätzen Gelegenheit erhalten, sich in Ruhe mit den aktuellen Arbeitsabläufen oder besonderen Hygienemaßnahmen vor dem Hintergrund eines reflektierten Fehlermanagements zu beschäftigen und so eine evidenzbasierte Arbeitsweise zu erlernen. Dazu gehört, dass sie stundenweise freigestellt werden, um in Ruhe unterschiedliche Dokumente zu studieren, zum Beispiel Standards oder Handlungsanweisungen.“ (Morgenstern &amp; </a:t>
            </a:r>
            <a:r>
              <a:rPr lang="de-DE" dirty="0" err="1"/>
              <a:t>Kuczera</a:t>
            </a:r>
            <a:r>
              <a:rPr lang="de-DE" dirty="0"/>
              <a:t>, 2023, S. 186)</a:t>
            </a:r>
          </a:p>
          <a:p>
            <a:pPr marL="0" indent="0">
              <a:buFont typeface="Arial" panose="020B0604020202020204" pitchFamily="34" charset="0"/>
              <a:buNone/>
            </a:pPr>
            <a:endParaRPr lang="de-DE" b="0" dirty="0"/>
          </a:p>
          <a:p>
            <a:pPr marL="0" indent="0">
              <a:buFont typeface="Arial" panose="020B0604020202020204" pitchFamily="34" charset="0"/>
              <a:buNone/>
            </a:pPr>
            <a:r>
              <a:rPr lang="de-DE" b="0" dirty="0"/>
              <a:t>Von </a:t>
            </a:r>
            <a:r>
              <a:rPr lang="de-DE" b="0" dirty="0" err="1"/>
              <a:t>Kuczera</a:t>
            </a:r>
            <a:r>
              <a:rPr lang="de-DE" b="0" dirty="0"/>
              <a:t> und Morgenstern,</a:t>
            </a:r>
            <a:r>
              <a:rPr lang="de-DE" b="0" baseline="0" dirty="0"/>
              <a:t> Experten für Fehlerkultur in Pflege und Praxisanleitung, gibt es eine Art Leitfaden zur positiven Fehlerkultur:</a:t>
            </a:r>
          </a:p>
          <a:p>
            <a:pPr marL="0" indent="0">
              <a:buFont typeface="Arial" panose="020B0604020202020204" pitchFamily="34" charset="0"/>
              <a:buNone/>
            </a:pPr>
            <a:endParaRPr lang="de-DE" b="1" baseline="0" dirty="0"/>
          </a:p>
          <a:p>
            <a:pPr marL="228600" indent="-228600">
              <a:buFont typeface="Arial" panose="020B0604020202020204" pitchFamily="34" charset="0"/>
              <a:buAutoNum type="arabicParenR"/>
            </a:pPr>
            <a:r>
              <a:rPr lang="de-DE" b="1" baseline="0" dirty="0"/>
              <a:t>Erweiterung von Fachwissen</a:t>
            </a:r>
          </a:p>
          <a:p>
            <a:pPr marL="0" indent="0">
              <a:buFont typeface="Arial" panose="020B0604020202020204" pitchFamily="34" charset="0"/>
              <a:buNone/>
            </a:pPr>
            <a:r>
              <a:rPr lang="de-DE" sz="1200" dirty="0">
                <a:latin typeface="BundesSans Web"/>
              </a:rPr>
              <a:t>Bei der Erweiterung des Fachwissens soll…</a:t>
            </a:r>
          </a:p>
          <a:p>
            <a:pPr marL="171450" indent="-171450">
              <a:buFont typeface="Arial" panose="020B0604020202020204" pitchFamily="34" charset="0"/>
              <a:buChar char="•"/>
            </a:pPr>
            <a:r>
              <a:rPr lang="de-DE" sz="1200" dirty="0">
                <a:latin typeface="BundesSans Web"/>
              </a:rPr>
              <a:t>Zu erlernendes Fachwissen sichtbar gemacht werden </a:t>
            </a:r>
            <a:r>
              <a:rPr lang="de-DE" sz="1200" dirty="0">
                <a:latin typeface="BundesSans Web"/>
                <a:sym typeface="Wingdings" panose="05000000000000000000" pitchFamily="2" charset="2"/>
              </a:rPr>
              <a:t> z. B. über Informationsdokument, was alles im Bereich gelernt werden kann.</a:t>
            </a:r>
          </a:p>
          <a:p>
            <a:pPr marL="171450" indent="-171450">
              <a:buFont typeface="Arial" panose="020B0604020202020204" pitchFamily="34" charset="0"/>
              <a:buChar char="•"/>
            </a:pPr>
            <a:r>
              <a:rPr lang="de-DE" sz="1200" dirty="0">
                <a:latin typeface="BundesSans Web"/>
                <a:sym typeface="Wingdings" panose="05000000000000000000" pitchFamily="2" charset="2"/>
              </a:rPr>
              <a:t>Ausreichend freie Studienzeit zur Verfügung stehen, gerade in der Einarbeitung, um mit dem Dokument arbeiten zu können.</a:t>
            </a:r>
          </a:p>
          <a:p>
            <a:pPr marL="171450" indent="-171450">
              <a:buFont typeface="Arial" panose="020B0604020202020204" pitchFamily="34" charset="0"/>
              <a:buChar char="•"/>
            </a:pPr>
            <a:r>
              <a:rPr lang="de-DE" sz="1200" dirty="0">
                <a:latin typeface="BundesSans Web"/>
                <a:sym typeface="Wingdings" panose="05000000000000000000" pitchFamily="2" charset="2"/>
              </a:rPr>
              <a:t>In Anleitungen patientenfreie Übungsphasen eingebaut werden  somit können Lernende eigene Lösungswege ausprobieren (Versuch und Irrtum).</a:t>
            </a:r>
            <a:endParaRPr lang="de-DE" dirty="0"/>
          </a:p>
          <a:p>
            <a:pPr marL="0" indent="0">
              <a:buFont typeface="Arial" panose="020B0604020202020204" pitchFamily="34" charset="0"/>
              <a:buNone/>
            </a:pPr>
            <a:r>
              <a:rPr lang="de-DE" dirty="0"/>
              <a:t>(Morgenstern &amp; </a:t>
            </a:r>
            <a:r>
              <a:rPr lang="de-DE" dirty="0" err="1"/>
              <a:t>Kuczera</a:t>
            </a:r>
            <a:r>
              <a:rPr lang="de-DE" dirty="0"/>
              <a:t>, 2023)</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851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theoretischen Voraussetzungen für den Aufbau von Fehlerkompetenzen müssten bereits im Lernort Schule erfolgen“ (</a:t>
            </a:r>
            <a:r>
              <a:rPr lang="de-DE" dirty="0" err="1"/>
              <a:t>Kuczera</a:t>
            </a:r>
            <a:r>
              <a:rPr lang="de-DE" dirty="0"/>
              <a:t> &amp; Morgenstern, 2023, S. 49)</a:t>
            </a:r>
          </a:p>
          <a:p>
            <a:pPr marL="171450" indent="-171450">
              <a:buFont typeface="Arial" panose="020B0604020202020204" pitchFamily="34" charset="0"/>
              <a:buChar char="•"/>
            </a:pPr>
            <a:r>
              <a:rPr lang="de-DE" dirty="0"/>
              <a:t>„Diese Rückmeldung sollte auch gezielt von Auszubildenden über Fragenstellungen wie „Was kann ich in Zukunft besser machen und warum?“, „Wie bin ich auf meinen Fehler aufmerksam geworden?“, „Wie ist mir ... zurückgemeldet wurden?“ die Fehlerbewertung, -ursache und -</a:t>
            </a:r>
            <a:r>
              <a:rPr lang="de-DE" dirty="0" err="1"/>
              <a:t>rückmeldung</a:t>
            </a:r>
            <a:r>
              <a:rPr lang="de-DE" dirty="0"/>
              <a:t> beinhalten.“ (</a:t>
            </a:r>
            <a:r>
              <a:rPr lang="de-DE" dirty="0" err="1"/>
              <a:t>Kuczera</a:t>
            </a:r>
            <a:r>
              <a:rPr lang="de-DE" dirty="0"/>
              <a:t> &amp; Morgenstern, 2023, S. 49]</a:t>
            </a:r>
          </a:p>
          <a:p>
            <a:pPr marL="0" indent="0">
              <a:buFont typeface="Arial" panose="020B0604020202020204" pitchFamily="34" charset="0"/>
              <a:buNone/>
            </a:pPr>
            <a:endParaRPr lang="de-DE" b="1" dirty="0"/>
          </a:p>
          <a:p>
            <a:pPr marL="0" indent="0">
              <a:buFont typeface="Arial" panose="020B0604020202020204" pitchFamily="34" charset="0"/>
              <a:buNone/>
            </a:pPr>
            <a:r>
              <a:rPr lang="de-DE" b="1" dirty="0"/>
              <a:t>2) Aufbau von Fehlerkompetenz</a:t>
            </a:r>
          </a:p>
          <a:p>
            <a:pPr marL="0" indent="0">
              <a:buFont typeface="Arial" panose="020B0604020202020204" pitchFamily="34" charset="0"/>
              <a:buNone/>
            </a:pPr>
            <a:r>
              <a:rPr lang="de-DE" dirty="0"/>
              <a:t>Beim Aufbau von </a:t>
            </a:r>
            <a:r>
              <a:rPr lang="de-DE" dirty="0" err="1"/>
              <a:t>Fehelerkompetenz</a:t>
            </a:r>
            <a:r>
              <a:rPr lang="de-DE" dirty="0"/>
              <a:t>…</a:t>
            </a:r>
          </a:p>
          <a:p>
            <a:pPr marL="171450" indent="-171450">
              <a:buFont typeface="Arial" panose="020B0604020202020204" pitchFamily="34" charset="0"/>
              <a:buChar char="•"/>
            </a:pPr>
            <a:r>
              <a:rPr lang="de-DE" sz="1200" dirty="0">
                <a:latin typeface="BundesSans Web"/>
              </a:rPr>
              <a:t>Sollte ein</a:t>
            </a:r>
            <a:r>
              <a:rPr lang="de-DE" sz="1200" baseline="0" dirty="0">
                <a:latin typeface="BundesSans Web"/>
              </a:rPr>
              <a:t> z</a:t>
            </a:r>
            <a:r>
              <a:rPr lang="de-DE" sz="1200" dirty="0">
                <a:latin typeface="BundesSans Web"/>
              </a:rPr>
              <a:t>eitlicher Rahmen außerhalb des Bereichs zur Verfügung stehen, in welchem über Bedenken und Fehler gesprochen werden kann</a:t>
            </a:r>
          </a:p>
          <a:p>
            <a:pPr marL="171450" indent="-171450">
              <a:buFont typeface="Arial" panose="020B0604020202020204" pitchFamily="34" charset="0"/>
              <a:buChar char="•"/>
            </a:pPr>
            <a:r>
              <a:rPr lang="de-DE" sz="1200" dirty="0">
                <a:latin typeface="BundesSans Web"/>
              </a:rPr>
              <a:t>Regelmäßiges Feedback und </a:t>
            </a:r>
            <a:r>
              <a:rPr lang="de-DE" sz="1200" dirty="0" err="1">
                <a:latin typeface="BundesSans Web"/>
              </a:rPr>
              <a:t>Debriefing</a:t>
            </a:r>
            <a:r>
              <a:rPr lang="de-DE" sz="1200" dirty="0">
                <a:latin typeface="BundesSans Web"/>
              </a:rPr>
              <a:t> (Nachbesprechung) zw. Praxisanleitenden und Auszubildenden stattfinden</a:t>
            </a:r>
          </a:p>
          <a:p>
            <a:pPr marL="171450" indent="-171450">
              <a:buFont typeface="Arial" panose="020B0604020202020204" pitchFamily="34" charset="0"/>
              <a:buChar char="•"/>
            </a:pPr>
            <a:r>
              <a:rPr lang="de-DE" sz="1200" dirty="0">
                <a:latin typeface="BundesSans Web"/>
              </a:rPr>
              <a:t>Peer </a:t>
            </a:r>
            <a:r>
              <a:rPr lang="de-DE" sz="1200" dirty="0" err="1">
                <a:latin typeface="BundesSans Web"/>
              </a:rPr>
              <a:t>Correction</a:t>
            </a:r>
            <a:r>
              <a:rPr lang="de-DE" sz="1200" dirty="0">
                <a:latin typeface="BundesSans Web"/>
              </a:rPr>
              <a:t> stattfinden: d. h. Bei Tandem- oder Gruppenanleitungen</a:t>
            </a:r>
            <a:r>
              <a:rPr lang="de-DE" sz="1200" baseline="0" dirty="0">
                <a:latin typeface="BundesSans Web"/>
              </a:rPr>
              <a:t> sollen sich </a:t>
            </a:r>
            <a:r>
              <a:rPr lang="de-DE" sz="1200" dirty="0">
                <a:latin typeface="BundesSans Web"/>
              </a:rPr>
              <a:t>die Auszubildenden gegenseitig Feedback geben bzw. auf Fehler aufmerksam machen</a:t>
            </a:r>
          </a:p>
          <a:p>
            <a:pPr marL="171450" indent="-171450">
              <a:buFont typeface="Arial" panose="020B0604020202020204" pitchFamily="34" charset="0"/>
              <a:buChar char="•"/>
            </a:pPr>
            <a:r>
              <a:rPr lang="de-DE" sz="1200" dirty="0">
                <a:latin typeface="BundesSans Web"/>
              </a:rPr>
              <a:t>An </a:t>
            </a:r>
            <a:r>
              <a:rPr lang="de-DE" sz="1200" dirty="0" err="1">
                <a:latin typeface="BundesSans Web"/>
              </a:rPr>
              <a:t>Praxisanleitertagen</a:t>
            </a:r>
            <a:r>
              <a:rPr lang="de-DE" sz="1200" dirty="0">
                <a:latin typeface="BundesSans Web"/>
              </a:rPr>
              <a:t> sollten ebenso eigene und beobachtete Fehler thematisiert werden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(Morgenstern &amp; </a:t>
            </a:r>
            <a:r>
              <a:rPr lang="de-DE" dirty="0" err="1"/>
              <a:t>Kuczera</a:t>
            </a:r>
            <a:r>
              <a:rPr lang="de-DE" dirty="0"/>
              <a:t>, 2023)</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6129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dirty="0"/>
              <a:t>3) </a:t>
            </a:r>
            <a:r>
              <a:rPr lang="de-DE" b="1" dirty="0" err="1"/>
              <a:t>Meldestysteme</a:t>
            </a:r>
            <a:r>
              <a:rPr lang="de-DE" b="1" dirty="0"/>
              <a:t> einführen</a:t>
            </a:r>
          </a:p>
          <a:p>
            <a:pPr marL="171450" indent="-171450" algn="l">
              <a:buFont typeface="Arial" panose="020B0604020202020204" pitchFamily="34" charset="0"/>
              <a:buChar char="•"/>
            </a:pPr>
            <a:r>
              <a:rPr lang="de-DE" sz="1200" dirty="0">
                <a:latin typeface="BundesSans Web"/>
              </a:rPr>
              <a:t>Instrumente zu etablieren, die gemachte Fehler (anonym) kommunizieren, z. B. einen bereichsinternen Ordner.</a:t>
            </a:r>
          </a:p>
          <a:p>
            <a:pPr marL="171450" indent="-171450" algn="l">
              <a:buFont typeface="Arial" panose="020B0604020202020204" pitchFamily="34" charset="0"/>
              <a:buChar char="•"/>
            </a:pPr>
            <a:r>
              <a:rPr lang="de-DE" sz="1200" dirty="0">
                <a:latin typeface="BundesSans Web"/>
              </a:rPr>
              <a:t>Vorhandene Systeme von Beinahe-Vorfällen oder Vorkommnissen können direkt zu Einsatzbeginn besprochen bzw. genutzt werden, z. B. Critical </a:t>
            </a:r>
            <a:r>
              <a:rPr lang="de-DE" sz="1200" dirty="0" err="1">
                <a:latin typeface="BundesSans Web"/>
              </a:rPr>
              <a:t>Incident</a:t>
            </a:r>
            <a:r>
              <a:rPr lang="de-DE" sz="1200" dirty="0">
                <a:latin typeface="BundesSans Web"/>
              </a:rPr>
              <a:t> Reporting System (</a:t>
            </a:r>
            <a:r>
              <a:rPr lang="de-DE" sz="1200" dirty="0">
                <a:latin typeface="BundesSans Web"/>
                <a:hlinkClick r:id="rId3"/>
              </a:rPr>
              <a:t>CIRS</a:t>
            </a:r>
            <a:r>
              <a:rPr lang="de-DE" sz="1200" dirty="0">
                <a:latin typeface="BundesSans Web"/>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Calibri" panose="020F0502020204030204" pitchFamily="34" charset="0"/>
                <a:ea typeface="Calibri" panose="020F0502020204030204" pitchFamily="34" charset="0"/>
                <a:cs typeface="Calibri" panose="020F0502020204030204" pitchFamily="34" charset="0"/>
              </a:rPr>
              <a:t>Gibt es für akutstationäre Einrichtungen und </a:t>
            </a:r>
            <a:r>
              <a:rPr lang="de-DE" sz="1200" dirty="0">
                <a:latin typeface="Calibri" panose="020F0502020204030204" pitchFamily="34" charset="0"/>
                <a:ea typeface="Calibri" panose="020F0502020204030204" pitchFamily="34" charset="0"/>
                <a:cs typeface="Calibri" panose="020F0502020204030204" pitchFamily="34" charset="0"/>
                <a:hlinkClick r:id="rId4"/>
              </a:rPr>
              <a:t>Langzeiteinrichtungen der Pflege</a:t>
            </a:r>
            <a:r>
              <a:rPr lang="de-DE" sz="1200" dirty="0">
                <a:latin typeface="Calibri" panose="020F0502020204030204" pitchFamily="34" charset="0"/>
                <a:ea typeface="Calibri" panose="020F0502020204030204" pitchFamily="34" charset="0"/>
                <a:cs typeface="Calibri" panose="020F0502020204030204" pitchFamily="34" charset="0"/>
              </a:rPr>
              <a:t>.</a:t>
            </a:r>
            <a:endParaRPr lang="de-DE" sz="1200" dirty="0">
              <a:latin typeface="BundesSans Web"/>
            </a:endParaRPr>
          </a:p>
          <a:p>
            <a:pPr marL="171450" indent="-171450" algn="l">
              <a:buFont typeface="Arial" panose="020B0604020202020204" pitchFamily="34" charset="0"/>
              <a:buChar char="•"/>
            </a:pPr>
            <a:r>
              <a:rPr lang="de-DE" sz="1200" dirty="0">
                <a:latin typeface="BundesSans Web"/>
              </a:rPr>
              <a:t>Für Auszubildende selbst kann eine Meldesystem auch bedeuten, dass Fehler im Lerntagebuch oder innerhalb von Feedbackbögen dokumentiert werden, ggf. auch Reflexionen im Teamgespräch stattfinden, um Anleitungssituationen anzupassen, oder Supervisionen durchgeführt werden.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(Morgenstern &amp; </a:t>
            </a:r>
            <a:r>
              <a:rPr lang="de-DE" dirty="0" err="1"/>
              <a:t>Kuczera</a:t>
            </a:r>
            <a:r>
              <a:rPr lang="de-DE" dirty="0"/>
              <a:t>, 2023)</a:t>
            </a:r>
            <a:endParaRPr lang="de-DE" sz="1200" dirty="0">
              <a:latin typeface="BundesSans Web"/>
            </a:endParaRPr>
          </a:p>
          <a:p>
            <a:pPr marL="0" indent="0">
              <a:buFont typeface="Arial" panose="020B0604020202020204" pitchFamily="34" charset="0"/>
              <a:buNone/>
            </a:pPr>
            <a:endParaRPr lang="de-DE" b="1" dirty="0"/>
          </a:p>
          <a:p>
            <a:pPr marL="0" indent="0">
              <a:buFont typeface="Arial" panose="020B0604020202020204" pitchFamily="34" charset="0"/>
              <a:buNone/>
            </a:pPr>
            <a:r>
              <a:rPr lang="de-DE" b="1" dirty="0"/>
              <a:t>Frage an die Gruppe:</a:t>
            </a:r>
            <a:r>
              <a:rPr lang="de-DE" b="1" baseline="0" dirty="0"/>
              <a:t> Sind Ihnen diese Meldesysteme bekannt? Schon mal genutzt? Gibt es bei Ihnen weitere interne Meldesysteme?</a:t>
            </a:r>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913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none" dirty="0"/>
              <a:t>Vertiefende</a:t>
            </a:r>
            <a:r>
              <a:rPr lang="de-DE" b="1" u="none" baseline="0" dirty="0"/>
              <a:t> Inhalte</a:t>
            </a:r>
          </a:p>
          <a:p>
            <a:endParaRPr lang="de-DE" b="1"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Warum fällt es uns trotz</a:t>
            </a:r>
            <a:r>
              <a:rPr lang="de-DE" baseline="0" dirty="0"/>
              <a:t> integrierten Fehlerkulturen trotzdem oft schwer, aus eignen Fehlern zu Lernen?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sym typeface="Wingdings" panose="05000000000000000000" pitchFamily="2" charset="2"/>
              </a:rPr>
              <a:t>Wie kann man psychologische Sicherheit schaffen, damit Fehler im Team auch benannt werden und alle daraus lernen: </a:t>
            </a:r>
            <a:r>
              <a:rPr lang="de-DE" dirty="0"/>
              <a:t>https://www.youtube.com/watch?v=BhSSPNgO4nQ</a:t>
            </a:r>
            <a:r>
              <a:rPr lang="de-DE"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 Ganzes Video oder</a:t>
            </a:r>
            <a:r>
              <a:rPr lang="de-DE" baseline="0" dirty="0">
                <a:sym typeface="Wingdings" panose="05000000000000000000" pitchFamily="2" charset="2"/>
              </a:rPr>
              <a:t> </a:t>
            </a:r>
            <a:r>
              <a:rPr lang="de-DE" dirty="0">
                <a:sym typeface="Wingdings" panose="05000000000000000000" pitchFamily="2" charset="2"/>
              </a:rPr>
              <a:t>ab Kapitel 9:20</a:t>
            </a:r>
            <a:r>
              <a:rPr lang="de-DE" baseline="0" dirty="0">
                <a:sym typeface="Wingdings" panose="05000000000000000000" pitchFamily="2" charset="2"/>
              </a:rPr>
              <a:t> Min: </a:t>
            </a:r>
            <a:r>
              <a:rPr lang="de-DE" sz="1200" kern="1200" dirty="0">
                <a:solidFill>
                  <a:schemeClr val="tx1"/>
                </a:solidFill>
                <a:effectLst/>
                <a:latin typeface="+mn-lt"/>
                <a:ea typeface="+mn-ea"/>
                <a:cs typeface="+mn-cs"/>
              </a:rPr>
              <a:t>Wie lässt sich psychologische Sicherheit fördern?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6955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Einteilung in 4 Gruppen</a:t>
            </a:r>
            <a:r>
              <a:rPr lang="de-DE" baseline="0" dirty="0"/>
              <a:t> (je nach Gesamtgruppengröße können die Gruppen mit mehr oder weniger Personen besetzt oder es kann ein Szenario weggelassen werden).</a:t>
            </a: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t>Jede Gruppe erhält ein kurzes Szenario (1) Körperpflege, Gruppe 2) Steriler Verbandswechsel, Gruppe 3) Desinfektion von verwendetem Material, Gruppe 4) Bettwäsche wechseln).</a:t>
            </a:r>
          </a:p>
          <a:p>
            <a:pPr marL="171450" indent="-171450">
              <a:buFont typeface="Arial" panose="020B0604020202020204" pitchFamily="34" charset="0"/>
              <a:buChar char="•"/>
            </a:pPr>
            <a:r>
              <a:rPr lang="de-DE" baseline="0" dirty="0"/>
              <a:t>Die Gruppen sollen den Aufgaben folgen und diese ausarbeiten.</a:t>
            </a:r>
          </a:p>
          <a:p>
            <a:pPr marL="171450" indent="-171450">
              <a:buFont typeface="Arial" panose="020B0604020202020204" pitchFamily="34" charset="0"/>
              <a:buChar char="•"/>
            </a:pPr>
            <a:r>
              <a:rPr lang="de-DE" baseline="0" dirty="0"/>
              <a:t>Die Ergebnisse sollen sie auf Flipcharts oder digital (z. B. auf </a:t>
            </a:r>
            <a:r>
              <a:rPr lang="de-DE" baseline="0" dirty="0" err="1"/>
              <a:t>Padlet</a:t>
            </a:r>
            <a:r>
              <a:rPr lang="de-DE" baseline="0" dirty="0"/>
              <a:t>) festhalten.</a:t>
            </a:r>
          </a:p>
          <a:p>
            <a:pPr marL="171450" indent="-171450">
              <a:buFont typeface="Arial" panose="020B0604020202020204" pitchFamily="34" charset="0"/>
              <a:buChar char="•"/>
            </a:pPr>
            <a:r>
              <a:rPr lang="de-DE" baseline="0" dirty="0"/>
              <a:t>Zum Schluss erfolgen je Gruppe die Vorstellung des Szenarios, die Präsentation der Ergebnisse und anschließende Nachfrage-/ Diskussionsrunde (ca. 5-7 Min./ Gruppe).</a:t>
            </a:r>
          </a:p>
          <a:p>
            <a:pPr marL="0" indent="0">
              <a:buFont typeface="Arial" panose="020B0604020202020204" pitchFamily="34" charset="0"/>
              <a:buNone/>
            </a:pPr>
            <a:endParaRPr lang="de-DE" baseline="0" dirty="0"/>
          </a:p>
          <a:p>
            <a:pPr marL="171450" indent="-171450">
              <a:buFont typeface="Arial" panose="020B0604020202020204" pitchFamily="34" charset="0"/>
              <a:buChar char="•"/>
            </a:pPr>
            <a:r>
              <a:rPr lang="de-DE" baseline="0" dirty="0"/>
              <a:t>Ausarbeitungszeit: ca. 20-30 Min.</a:t>
            </a:r>
          </a:p>
          <a:p>
            <a:pPr marL="171450" indent="-171450">
              <a:buFont typeface="Arial" panose="020B0604020202020204" pitchFamily="34" charset="0"/>
              <a:buChar char="•"/>
            </a:pPr>
            <a:r>
              <a:rPr lang="de-DE" baseline="0" dirty="0"/>
              <a:t>Präsentations- und Diskussionszeit ca. 30 Min.</a:t>
            </a:r>
          </a:p>
          <a:p>
            <a:pPr marL="171450" indent="-171450">
              <a:buFont typeface="Arial" panose="020B0604020202020204" pitchFamily="34" charset="0"/>
              <a:buChar char="•"/>
            </a:pPr>
            <a:endParaRPr lang="de-DE" baseline="0" dirty="0"/>
          </a:p>
          <a:p>
            <a:pPr marL="0" indent="0">
              <a:buFont typeface="Arial" panose="020B0604020202020204" pitchFamily="34" charset="0"/>
              <a:buNone/>
            </a:pPr>
            <a:r>
              <a:rPr lang="de-DE" baseline="0" dirty="0">
                <a:sym typeface="Wingdings" panose="05000000000000000000" pitchFamily="2" charset="2"/>
              </a:rPr>
              <a:t> Für die</a:t>
            </a:r>
            <a:r>
              <a:rPr lang="de-DE" baseline="0" dirty="0"/>
              <a:t> Arbeit mit dem </a:t>
            </a:r>
            <a:r>
              <a:rPr lang="de-DE" baseline="0" dirty="0" err="1"/>
              <a:t>Padlet</a:t>
            </a:r>
            <a:r>
              <a:rPr lang="de-DE" baseline="0" dirty="0"/>
              <a:t>: siehe Folgefolie mit Link (Vorbereitung durch Lehrende*n erforderlich).</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2673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Erweiterte Variante:</a:t>
            </a:r>
          </a:p>
          <a:p>
            <a:pPr marL="171450" indent="-171450">
              <a:buFont typeface="Arial" panose="020B0604020202020204" pitchFamily="34" charset="0"/>
              <a:buChar char="•"/>
            </a:pPr>
            <a:r>
              <a:rPr lang="de-DE" dirty="0"/>
              <a:t>Bei</a:t>
            </a:r>
            <a:r>
              <a:rPr lang="de-DE" baseline="0" dirty="0"/>
              <a:t> verfügbarer Zeit und Interesse kann die erweiterte Variante der Transferaufgabe angeboten werden. Hier wird die Frage zur „positiven Fehlerkultur“ nochmal konkreter anhand des zuvor erfolgten Inputs gegliedert und konkretisiert.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8599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t>
            </a:r>
            <a:r>
              <a:rPr lang="de-DE" dirty="0" err="1"/>
              <a:t>Padlet</a:t>
            </a:r>
            <a:r>
              <a:rPr lang="de-DE" dirty="0"/>
              <a:t> ist eine Online-Plattform, auf der Nutzer*innen verschiedene Inhalte wie Texte, Bilder, Videos, Links, Sprachaufnahmen und Zeichnungen gemeinsam erstellen und teilen können.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7484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u="none" dirty="0"/>
              <a:t>Vertiefende</a:t>
            </a:r>
            <a:r>
              <a:rPr lang="de-DE" b="1" u="none" baseline="0" dirty="0"/>
              <a:t> Inhalte</a:t>
            </a:r>
          </a:p>
          <a:p>
            <a:endParaRPr lang="de-DE" baseline="0" dirty="0"/>
          </a:p>
          <a:p>
            <a:r>
              <a:rPr lang="de-DE" dirty="0"/>
              <a:t>Der erweiterte </a:t>
            </a:r>
            <a:r>
              <a:rPr lang="de-DE" baseline="0" dirty="0"/>
              <a:t>Transfer bietet Raum für Diskussion und hilft dabei, einen intensiveren Bezug zur Praxisanleitung herzustellen.</a:t>
            </a:r>
          </a:p>
          <a:p>
            <a:r>
              <a:rPr lang="de-DE" baseline="0" dirty="0"/>
              <a:t>Hier kann eine offene Diskussion stattfinden.</a:t>
            </a:r>
          </a:p>
          <a:p>
            <a:r>
              <a:rPr lang="de-DE" baseline="0" dirty="0"/>
              <a:t>Je nach verfügbarer Zeit können auch nur einzelne Fragen behandelt werden.</a:t>
            </a:r>
          </a:p>
          <a:p>
            <a:endParaRPr lang="de-DE" baseline="0" dirty="0"/>
          </a:p>
          <a:p>
            <a:r>
              <a:rPr lang="de-DE" baseline="0" dirty="0"/>
              <a:t>Mögliche Ideen:</a:t>
            </a:r>
          </a:p>
          <a:p>
            <a:r>
              <a:rPr lang="de-DE" b="1" baseline="0" dirty="0"/>
              <a:t>Perspektivwechsel</a:t>
            </a:r>
          </a:p>
          <a:p>
            <a:pPr marL="171450" indent="-171450">
              <a:buFont typeface="Arial" panose="020B0604020202020204" pitchFamily="34" charset="0"/>
              <a:buChar char="•"/>
            </a:pPr>
            <a:r>
              <a:rPr lang="de-DE" baseline="0" dirty="0"/>
              <a:t>Falsche oder übermäßige Nutzung von Einmalartikeln</a:t>
            </a:r>
          </a:p>
          <a:p>
            <a:pPr marL="171450" indent="-171450">
              <a:buFont typeface="Arial" panose="020B0604020202020204" pitchFamily="34" charset="0"/>
              <a:buChar char="•"/>
            </a:pPr>
            <a:r>
              <a:rPr lang="de-DE" baseline="0" dirty="0"/>
              <a:t>Falsche Entsorgung von Abfällen, v. a. bei Infektiösem oder potenziell gefährdendem Material</a:t>
            </a:r>
          </a:p>
          <a:p>
            <a:pPr marL="171450" indent="-171450">
              <a:buFont typeface="Arial" panose="020B0604020202020204" pitchFamily="34" charset="0"/>
              <a:buChar char="•"/>
            </a:pPr>
            <a:r>
              <a:rPr lang="de-DE" baseline="0" dirty="0"/>
              <a:t>Nicht-Einhaltung von Hygienemaßnahmen</a:t>
            </a:r>
          </a:p>
          <a:p>
            <a:pPr marL="171450" indent="-171450">
              <a:buFont typeface="Arial" panose="020B0604020202020204" pitchFamily="34" charset="0"/>
              <a:buChar char="•"/>
            </a:pPr>
            <a:r>
              <a:rPr lang="de-DE" baseline="0" dirty="0"/>
              <a:t>Übergeordnet auch Verschwendung von Ressourcen (Wasser, Strom, Energie), Papierdokumentation, usw.</a:t>
            </a:r>
          </a:p>
          <a:p>
            <a:pPr marL="0" indent="0">
              <a:buFont typeface="Arial" panose="020B0604020202020204" pitchFamily="34" charset="0"/>
              <a:buNone/>
            </a:pPr>
            <a:r>
              <a:rPr lang="de-DE" b="1" baseline="0" dirty="0"/>
              <a:t>Hilfestellung bieten</a:t>
            </a:r>
          </a:p>
          <a:p>
            <a:pPr marL="171450" indent="-171450">
              <a:buFont typeface="Arial" panose="020B0604020202020204" pitchFamily="34" charset="0"/>
              <a:buChar char="•"/>
            </a:pPr>
            <a:r>
              <a:rPr lang="de-DE" baseline="0" dirty="0"/>
              <a:t>Offene Kommunikation fördern</a:t>
            </a:r>
          </a:p>
          <a:p>
            <a:pPr marL="171450" indent="-171450">
              <a:buFont typeface="Arial" panose="020B0604020202020204" pitchFamily="34" charset="0"/>
              <a:buChar char="•"/>
            </a:pPr>
            <a:r>
              <a:rPr lang="de-DE" baseline="0" dirty="0"/>
              <a:t>Vorbild sein</a:t>
            </a:r>
          </a:p>
          <a:p>
            <a:pPr marL="171450" indent="-171450">
              <a:buFont typeface="Arial" panose="020B0604020202020204" pitchFamily="34" charset="0"/>
              <a:buChar char="•"/>
            </a:pPr>
            <a:r>
              <a:rPr lang="de-DE" baseline="0" dirty="0"/>
              <a:t>Aktiv zuhören</a:t>
            </a:r>
          </a:p>
          <a:p>
            <a:pPr marL="171450" indent="-171450">
              <a:buFont typeface="Arial" panose="020B0604020202020204" pitchFamily="34" charset="0"/>
              <a:buChar char="•"/>
            </a:pPr>
            <a:r>
              <a:rPr lang="de-DE" baseline="0" dirty="0"/>
              <a:t>Konstruktives Feedback geben</a:t>
            </a:r>
          </a:p>
          <a:p>
            <a:pPr marL="171450" indent="-171450">
              <a:buFont typeface="Arial" panose="020B0604020202020204" pitchFamily="34" charset="0"/>
              <a:buChar char="•"/>
            </a:pPr>
            <a:r>
              <a:rPr lang="de-DE" baseline="0" dirty="0"/>
              <a:t>Umgang mit Fehlermeldesystemen lernen</a:t>
            </a:r>
          </a:p>
          <a:p>
            <a:pPr marL="171450" indent="-171450">
              <a:buFont typeface="Arial" panose="020B0604020202020204" pitchFamily="34" charset="0"/>
              <a:buChar char="•"/>
            </a:pPr>
            <a:r>
              <a:rPr lang="de-DE" baseline="0" dirty="0"/>
              <a:t>Lösungsorientiert diskutieren</a:t>
            </a:r>
          </a:p>
          <a:p>
            <a:pPr marL="171450" indent="-171450">
              <a:buFont typeface="Arial" panose="020B0604020202020204" pitchFamily="34" charset="0"/>
              <a:buChar char="•"/>
            </a:pPr>
            <a:r>
              <a:rPr lang="de-DE" baseline="0" dirty="0"/>
              <a:t>Generell eine positive Fehlerkultur leben</a:t>
            </a:r>
          </a:p>
          <a:p>
            <a:pPr marL="0" indent="0">
              <a:buFont typeface="Arial" panose="020B0604020202020204" pitchFamily="34" charset="0"/>
              <a:buNone/>
            </a:pPr>
            <a:r>
              <a:rPr lang="de-DE" b="1" baseline="0" dirty="0"/>
              <a:t>Veränderungen anregen</a:t>
            </a:r>
          </a:p>
          <a:p>
            <a:pPr marL="171450" indent="-171450">
              <a:buFont typeface="Arial" panose="020B0604020202020204" pitchFamily="34" charset="0"/>
              <a:buChar char="•"/>
            </a:pPr>
            <a:r>
              <a:rPr lang="de-DE" baseline="0" dirty="0"/>
              <a:t>Alte Kommunikationsmuster dürfen hinterfragt und aufgebrochen werden</a:t>
            </a:r>
          </a:p>
          <a:p>
            <a:pPr marL="171450" indent="-171450">
              <a:buFont typeface="Arial" panose="020B0604020202020204" pitchFamily="34" charset="0"/>
              <a:buChar char="•"/>
            </a:pPr>
            <a:r>
              <a:rPr lang="de-DE" baseline="0" dirty="0"/>
              <a:t>Eine offene Fehlerkultur für Auszubildende bedeutet auch oftmals, dass offene Fehlerkultur im Team überdacht und besprochen werden muss</a:t>
            </a:r>
          </a:p>
          <a:p>
            <a:pPr marL="171450" indent="-171450">
              <a:buFont typeface="Arial" panose="020B0604020202020204" pitchFamily="34" charset="0"/>
              <a:buChar char="•"/>
            </a:pPr>
            <a:r>
              <a:rPr lang="de-DE" dirty="0"/>
              <a:t>Mentoring und Peer-Unterstützung -&gt; hier Hinweis zu Modul 3</a:t>
            </a:r>
          </a:p>
          <a:p>
            <a:pPr marL="171450" indent="-171450">
              <a:buFont typeface="Arial" panose="020B0604020202020204" pitchFamily="34" charset="0"/>
              <a:buChar char="•"/>
            </a:pPr>
            <a:r>
              <a:rPr lang="de-DE" baseline="0" dirty="0"/>
              <a:t>Hierarchien müssen manchmal aufgebrochen werden</a:t>
            </a:r>
          </a:p>
          <a:p>
            <a:pPr marL="0" indent="0">
              <a:buFont typeface="Arial" panose="020B0604020202020204" pitchFamily="34" charset="0"/>
              <a:buNone/>
            </a:pPr>
            <a:r>
              <a:rPr lang="de-DE" b="1" baseline="0" dirty="0"/>
              <a:t>Integration in Praxisanleitung</a:t>
            </a:r>
          </a:p>
          <a:p>
            <a:pPr marL="171450" indent="-171450">
              <a:buFont typeface="Arial" panose="020B0604020202020204" pitchFamily="34" charset="0"/>
              <a:buChar char="•"/>
            </a:pPr>
            <a:r>
              <a:rPr lang="de-DE" b="0" dirty="0"/>
              <a:t>Aktives Zuhören,</a:t>
            </a:r>
            <a:r>
              <a:rPr lang="de-DE" b="0" baseline="0" dirty="0"/>
              <a:t> </a:t>
            </a:r>
            <a:r>
              <a:rPr lang="de-DE" b="0" dirty="0"/>
              <a:t>Klarheit und Präzision, Respekt,</a:t>
            </a:r>
            <a:r>
              <a:rPr lang="de-DE" b="0" baseline="0" dirty="0"/>
              <a:t> </a:t>
            </a:r>
            <a:r>
              <a:rPr lang="de-DE" b="0" dirty="0"/>
              <a:t>Wertschätzung,</a:t>
            </a:r>
            <a:r>
              <a:rPr lang="de-DE" b="0" baseline="0" dirty="0"/>
              <a:t> </a:t>
            </a:r>
            <a:r>
              <a:rPr lang="de-DE" b="0" dirty="0"/>
              <a:t>Empathie,</a:t>
            </a:r>
            <a:r>
              <a:rPr lang="de-DE" b="0" baseline="0" dirty="0"/>
              <a:t> </a:t>
            </a:r>
            <a:r>
              <a:rPr lang="de-DE" b="0" dirty="0"/>
              <a:t>Offenheit,</a:t>
            </a:r>
            <a:r>
              <a:rPr lang="de-DE" b="0" baseline="0" dirty="0"/>
              <a:t> usw.</a:t>
            </a:r>
          </a:p>
          <a:p>
            <a:pPr marL="171450" indent="-171450">
              <a:buFont typeface="Arial" panose="020B0604020202020204" pitchFamily="34" charset="0"/>
              <a:buChar char="•"/>
            </a:pPr>
            <a:r>
              <a:rPr lang="de-DE" b="0" baseline="0" dirty="0"/>
              <a:t>Auszubildenden immer einen geschützten Rahmen geben, ohne sie zu stigmatisieren oder „an den Pranger zu stellen“</a:t>
            </a:r>
          </a:p>
          <a:p>
            <a:pPr marL="171450" indent="-171450">
              <a:buFont typeface="Arial" panose="020B0604020202020204" pitchFamily="34" charset="0"/>
              <a:buChar char="•"/>
            </a:pPr>
            <a:r>
              <a:rPr lang="de-DE" sz="2400" dirty="0">
                <a:latin typeface="Calibri" panose="020F0502020204030204" pitchFamily="34" charset="0"/>
                <a:ea typeface="Calibri" panose="020F0502020204030204" pitchFamily="34" charset="0"/>
                <a:cs typeface="Calibri" panose="020F0502020204030204" pitchFamily="34" charset="0"/>
              </a:rPr>
              <a:t>Zu erlernendes Fachwissen sichtbar machen</a:t>
            </a:r>
          </a:p>
          <a:p>
            <a:pPr marL="171450" indent="-171450">
              <a:buFont typeface="Arial" panose="020B0604020202020204" pitchFamily="34" charset="0"/>
              <a:buChar char="•"/>
            </a:pPr>
            <a:r>
              <a:rPr lang="de-DE" sz="24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Auf eigenen Lösungswegen der Auszubildenden</a:t>
            </a:r>
            <a:r>
              <a:rPr lang="de-DE" sz="2400" baseline="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aufbauen</a:t>
            </a:r>
          </a:p>
          <a:p>
            <a:pPr marL="171450" indent="-171450">
              <a:buFont typeface="Arial" panose="020B0604020202020204" pitchFamily="34" charset="0"/>
              <a:buChar char="•"/>
            </a:pPr>
            <a:r>
              <a:rPr lang="de-DE" sz="2400" baseline="0" dirty="0">
                <a:latin typeface="Calibri" panose="020F0502020204030204" pitchFamily="34" charset="0"/>
                <a:cs typeface="Calibri" panose="020F0502020204030204" pitchFamily="34" charset="0"/>
                <a:sym typeface="Wingdings" panose="05000000000000000000" pitchFamily="2" charset="2"/>
              </a:rPr>
              <a:t>Eigene Fehler als „Aufhänger“ für Erstgespräche nutzen</a:t>
            </a:r>
            <a:endParaRPr lang="de-DE" baseline="0" dirty="0"/>
          </a:p>
          <a:p>
            <a:pPr marL="171450" indent="-171450">
              <a:buFont typeface="Arial" panose="020B0604020202020204" pitchFamily="34" charset="0"/>
              <a:buChar char="•"/>
            </a:pPr>
            <a:endParaRPr lang="de-DE"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78059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noch einige Links</a:t>
            </a:r>
            <a:r>
              <a:rPr lang="de-DE" baseline="0" dirty="0"/>
              <a:t> für weiterführende Informationen zum Thema, die auch den Auszubildenden zur Verfügung gestellt werden können.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5951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Vorstellung der</a:t>
            </a:r>
            <a:r>
              <a:rPr lang="de-DE" baseline="0" dirty="0"/>
              <a:t> Modulinhalte</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8374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Abschluss erfolgt eine Reflexion.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t>Frage an die Gruppe: Was konnten Sie aus der heutigen Veranstaltung mitnehmen?</a:t>
            </a:r>
          </a:p>
          <a:p>
            <a:pPr lvl="0"/>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Nochmal</a:t>
            </a:r>
            <a:r>
              <a:rPr lang="de-DE" sz="1200" kern="1200" baseline="0" dirty="0">
                <a:solidFill>
                  <a:schemeClr val="tx1"/>
                </a:solidFill>
                <a:effectLst/>
                <a:latin typeface="+mn-lt"/>
                <a:ea typeface="+mn-ea"/>
                <a:cs typeface="+mn-cs"/>
              </a:rPr>
              <a:t> e</a:t>
            </a:r>
            <a:r>
              <a:rPr lang="de-DE" sz="1200" kern="1200" dirty="0">
                <a:solidFill>
                  <a:schemeClr val="tx1"/>
                </a:solidFill>
                <a:effectLst/>
                <a:latin typeface="+mn-lt"/>
                <a:ea typeface="+mn-ea"/>
                <a:cs typeface="+mn-cs"/>
              </a:rPr>
              <a:t>rwähnenswert</a:t>
            </a:r>
            <a:r>
              <a:rPr lang="de-DE" sz="1200" kern="1200" baseline="0" dirty="0">
                <a:solidFill>
                  <a:schemeClr val="tx1"/>
                </a:solidFill>
                <a:effectLst/>
                <a:latin typeface="+mn-lt"/>
                <a:ea typeface="+mn-ea"/>
                <a:cs typeface="+mn-cs"/>
              </a:rPr>
              <a:t> für Lehrende:</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Reflexion und Bewusstsein für die Auswirkungen des eigenen Tuns sind eine wichtige Triebfeder für mehr Nachhaltigkeit in der Pflege</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Die</a:t>
            </a:r>
            <a:r>
              <a:rPr lang="de-DE" sz="1200" kern="1200" baseline="0" dirty="0">
                <a:solidFill>
                  <a:schemeClr val="tx1"/>
                </a:solidFill>
                <a:effectLst/>
                <a:latin typeface="+mn-lt"/>
                <a:ea typeface="+mn-ea"/>
                <a:cs typeface="+mn-cs"/>
              </a:rPr>
              <a:t> Zusammenhänge von nachhaltigem und hygienischem Handeln können</a:t>
            </a:r>
            <a:r>
              <a:rPr lang="de-DE" sz="1200" kern="1200" dirty="0">
                <a:solidFill>
                  <a:schemeClr val="tx1"/>
                </a:solidFill>
                <a:effectLst/>
                <a:latin typeface="+mn-lt"/>
                <a:ea typeface="+mn-ea"/>
                <a:cs typeface="+mn-cs"/>
              </a:rPr>
              <a:t> wir schon früh an Auszubildende weitergeben, auch im Sinne der persönlichen Gesunderhaltung</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Das Einsparen von Materialien hat viele Einflüsse, nicht nur auf die Umwelt </a:t>
            </a:r>
            <a:r>
              <a:rPr lang="de-DE" sz="1200" kern="1200" dirty="0">
                <a:solidFill>
                  <a:schemeClr val="tx1"/>
                </a:solidFill>
                <a:effectLst/>
                <a:latin typeface="+mn-lt"/>
                <a:ea typeface="+mn-ea"/>
                <a:cs typeface="+mn-cs"/>
                <a:sym typeface="Wingdings" panose="05000000000000000000" pitchFamily="2" charset="2"/>
              </a:rPr>
              <a:t></a:t>
            </a:r>
            <a:r>
              <a:rPr lang="de-DE" sz="1200" kern="1200" dirty="0">
                <a:solidFill>
                  <a:schemeClr val="tx1"/>
                </a:solidFill>
                <a:effectLst/>
                <a:latin typeface="+mn-lt"/>
                <a:ea typeface="+mn-ea"/>
                <a:cs typeface="+mn-cs"/>
              </a:rPr>
              <a:t> in Modul 4 steht z. B. der Ressourcenverbrauch und das Einsparen</a:t>
            </a:r>
            <a:r>
              <a:rPr lang="de-DE" sz="1200" kern="1200" baseline="0" dirty="0">
                <a:solidFill>
                  <a:schemeClr val="tx1"/>
                </a:solidFill>
                <a:effectLst/>
                <a:latin typeface="+mn-lt"/>
                <a:ea typeface="+mn-ea"/>
                <a:cs typeface="+mn-cs"/>
              </a:rPr>
              <a:t> von Materialien </a:t>
            </a:r>
            <a:r>
              <a:rPr lang="de-DE" sz="1200" kern="1200" dirty="0">
                <a:solidFill>
                  <a:schemeClr val="tx1"/>
                </a:solidFill>
                <a:effectLst/>
                <a:latin typeface="+mn-lt"/>
                <a:ea typeface="+mn-ea"/>
                <a:cs typeface="+mn-cs"/>
              </a:rPr>
              <a:t>im Fokus</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5974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21531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1367AA-DC43-43C4-BC99-49169608304F}" type="slidenum">
              <a:rPr lang="de-DE" smtClean="0"/>
              <a:t>56</a:t>
            </a:fld>
            <a:endParaRPr lang="de-DE"/>
          </a:p>
        </p:txBody>
      </p:sp>
    </p:spTree>
    <p:extLst>
      <p:ext uri="{BB962C8B-B14F-4D97-AF65-F5344CB8AC3E}">
        <p14:creationId xmlns:p14="http://schemas.microsoft.com/office/powerpoint/2010/main" val="2980030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u="none" dirty="0"/>
              <a:t>Vorstellung</a:t>
            </a:r>
            <a:r>
              <a:rPr lang="de-DE" b="0" u="none" baseline="0" dirty="0"/>
              <a:t>srunde (Name, Arbeitsplatz/ Setting) (sofern zuvor kein anderes Modul stattgefunden 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u="none" baseline="0" dirty="0"/>
              <a:t>Einstieg (auch optional möglich)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u="none" baseline="0" dirty="0"/>
              <a:t>Zum Einstieg wird mit einer Impulsfrage begonnen: </a:t>
            </a:r>
            <a:r>
              <a:rPr kumimoji="0" lang="de-DE" sz="1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lang="de-DE" sz="1200" b="1" dirty="0">
                <a:latin typeface="Calibri" panose="020F0502020204030204" pitchFamily="34" charset="0"/>
                <a:ea typeface="Calibri" panose="020F0502020204030204" pitchFamily="34" charset="0"/>
                <a:cs typeface="Calibri" panose="020F0502020204030204" pitchFamily="34" charset="0"/>
              </a:rPr>
              <a:t>Was verbinden Sie mit Klimakrise in Bezug auf Hygiene?“ </a:t>
            </a:r>
            <a:endParaRPr lang="de-DE" b="1" u="non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u="none" baseline="0" dirty="0"/>
              <a:t>Vorzugweise wird mit digitaler Wortwolke gearbeitet. Hierzu muss zuvor ein „</a:t>
            </a:r>
            <a:r>
              <a:rPr lang="de-DE" b="0" u="none" baseline="0" dirty="0" err="1"/>
              <a:t>AnswerGarden</a:t>
            </a:r>
            <a:r>
              <a:rPr lang="de-DE" b="0" u="none" baseline="0" dirty="0"/>
              <a:t>“ erstellt werden, worauf die Teilnehmenden mit ihrem Smartphone/ Tablet zugreifen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u="sng" dirty="0"/>
              <a:t>https://answergarden.ch/</a:t>
            </a:r>
            <a:endParaRPr lang="de-DE" b="0" u="non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u="none" baseline="0" dirty="0"/>
              <a:t>Die Teilnehmenden können ihre Begrifflichkeiten digital eingeben, im Plenum kann das Ergebnis über die „Refresh“-Funktion gemeinsam betrachtet und diskutiert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u="none" baseline="0" dirty="0"/>
              <a:t>Alternativ kann die Sammlung der Beiträge auch über Tafelaufschrieb, Moderationskarten, usw. erfolgen.</a:t>
            </a:r>
            <a:endParaRPr lang="de-DE" dirty="0"/>
          </a:p>
          <a:p>
            <a:pPr marL="171450" indent="-171450">
              <a:buFont typeface="Arial" panose="020B0604020202020204" pitchFamily="34" charset="0"/>
              <a:buChar char="•"/>
            </a:pPr>
            <a:r>
              <a:rPr lang="de-DE" dirty="0"/>
              <a:t>Im</a:t>
            </a:r>
            <a:r>
              <a:rPr lang="de-DE" baseline="0" dirty="0"/>
              <a:t> Anschluss können die Erwartungen und Motivationen der Teilnehmen hinsichtlich der Thematik erfragt werden.</a:t>
            </a:r>
          </a:p>
          <a:p>
            <a:pPr marL="171450" indent="-171450">
              <a:buFont typeface="Arial" panose="020B0604020202020204" pitchFamily="34" charset="0"/>
              <a:buChar char="•"/>
            </a:pPr>
            <a:endParaRPr lang="de-DE" baseline="0" dirty="0"/>
          </a:p>
          <a:p>
            <a:pPr marL="0" indent="0">
              <a:buFont typeface="Arial" panose="020B0604020202020204" pitchFamily="34" charset="0"/>
              <a:buNone/>
            </a:pPr>
            <a:r>
              <a:rPr lang="de-DE" b="1" baseline="0" dirty="0"/>
              <a:t>Überleitung:</a:t>
            </a:r>
            <a:r>
              <a:rPr lang="de-DE" baseline="0" dirty="0"/>
              <a:t> Für den thematischen Einstieg wollen wir mit einem kleinen Quiz beginne…</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67AA-DC43-43C4-BC99-49169608304F}"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1949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Sie</a:t>
            </a:r>
            <a:r>
              <a:rPr lang="de-DE" baseline="0" dirty="0"/>
              <a:t> glauben, dass das</a:t>
            </a:r>
            <a:r>
              <a:rPr lang="de-DE" dirty="0"/>
              <a:t> Tragen von zwei Paar Handschuhen übereinander den Infektionsschutz verbessert? - Falsch, das ist ein Mythos!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Finden Sie die Wahrheit im Handhygienequiz heraus!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Kann in Einzel- oder Partnerarbeit gemacht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Bei jeder Aussage kann digital bewertet werden, ob es sich um Wahrheit oder Mythos handelt.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Sie erhalten sofort nach Eingabe</a:t>
            </a:r>
            <a:r>
              <a:rPr lang="de-DE" baseline="0" dirty="0"/>
              <a:t> die richtige Antwort. Außerdem lässt sich für jede Antwort ein </a:t>
            </a:r>
            <a:r>
              <a:rPr lang="de-DE" baseline="0" dirty="0" err="1"/>
              <a:t>Erklärtext</a:t>
            </a:r>
            <a:r>
              <a:rPr lang="de-DE" baseline="0" dirty="0"/>
              <a:t> aufklappen.</a:t>
            </a: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Damit</a:t>
            </a:r>
            <a:r>
              <a:rPr lang="de-DE" baseline="0" dirty="0"/>
              <a:t> es für alle Pflegesettings und Bereiche des Gesundheitswesens passt, sind die Fragen allgemein gehalten.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t>Anschließend Frage ins Plenum:  Hat Sie etwas überrascht? Haben Sie alles richtig beantwortet? Gibt es Rückfragen?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t>-&gt; Die korrekten Lösungen sowie das Quiz, können Sie auch für Ihre Praxisanleitungssituationen nutzen.</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sng" kern="1200" dirty="0">
                <a:solidFill>
                  <a:schemeClr val="tx1"/>
                </a:solidFill>
                <a:effectLst/>
                <a:latin typeface="+mn-lt"/>
                <a:ea typeface="+mn-ea"/>
                <a:cs typeface="+mn-cs"/>
                <a:hlinkClick r:id="rId3"/>
              </a:rPr>
              <a:t>https://www.hsbi.de/elearning/goto.php?target=fold_1430566&amp;client_id=FH-Bielefeld</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Bearbeitungs-</a:t>
            </a:r>
            <a:r>
              <a:rPr lang="de-DE" baseline="0" dirty="0"/>
              <a:t> und Diskussionsz</a:t>
            </a:r>
            <a:r>
              <a:rPr lang="de-DE" dirty="0"/>
              <a:t>eit: 15 Min.</a:t>
            </a:r>
          </a:p>
        </p:txBody>
      </p:sp>
      <p:sp>
        <p:nvSpPr>
          <p:cNvPr id="4" name="Foliennummernplatzhalter 3"/>
          <p:cNvSpPr>
            <a:spLocks noGrp="1"/>
          </p:cNvSpPr>
          <p:nvPr>
            <p:ph type="sldNum" sz="quarter" idx="10"/>
          </p:nvPr>
        </p:nvSpPr>
        <p:spPr/>
        <p:txBody>
          <a:bodyPr/>
          <a:lstStyle/>
          <a:p>
            <a:fld id="{551367AA-DC43-43C4-BC99-49169608304F}" type="slidenum">
              <a:rPr lang="de-DE" smtClean="0"/>
              <a:t>7</a:t>
            </a:fld>
            <a:endParaRPr lang="de-DE"/>
          </a:p>
        </p:txBody>
      </p:sp>
    </p:spTree>
    <p:extLst>
      <p:ext uri="{BB962C8B-B14F-4D97-AF65-F5344CB8AC3E}">
        <p14:creationId xmlns:p14="http://schemas.microsoft.com/office/powerpoint/2010/main" val="1362804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Passend zum Handhygienequiz wollen uns ein exemplarisches Szenario zum Thema „hygienisches Arbeiten“ anschauen.</a:t>
            </a:r>
          </a:p>
          <a:p>
            <a:endParaRPr lang="de-DE" dirty="0"/>
          </a:p>
        </p:txBody>
      </p:sp>
      <p:sp>
        <p:nvSpPr>
          <p:cNvPr id="4" name="Foliennummernplatzhalter 3"/>
          <p:cNvSpPr>
            <a:spLocks noGrp="1"/>
          </p:cNvSpPr>
          <p:nvPr>
            <p:ph type="sldNum" sz="quarter" idx="5"/>
          </p:nvPr>
        </p:nvSpPr>
        <p:spPr/>
        <p:txBody>
          <a:bodyPr/>
          <a:lstStyle/>
          <a:p>
            <a:fld id="{551367AA-DC43-43C4-BC99-49169608304F}" type="slidenum">
              <a:rPr lang="de-DE" smtClean="0"/>
              <a:t>8</a:t>
            </a:fld>
            <a:endParaRPr lang="de-DE"/>
          </a:p>
        </p:txBody>
      </p:sp>
    </p:spTree>
    <p:extLst>
      <p:ext uri="{BB962C8B-B14F-4D97-AF65-F5344CB8AC3E}">
        <p14:creationId xmlns:p14="http://schemas.microsoft.com/office/powerpoint/2010/main" val="413287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Plenumsfrage: Was Sind Ihre Beobachtungen hinsichtlich des Themas in der Praxisanleitung?</a:t>
            </a:r>
          </a:p>
          <a:p>
            <a:r>
              <a:rPr lang="de-DE" sz="1200" baseline="0" dirty="0"/>
              <a:t>(Murmelgruppen von 1-2 Minuten, anschließend besprechen)</a:t>
            </a:r>
            <a:endParaRPr lang="de-DE" dirty="0"/>
          </a:p>
          <a:p>
            <a:endParaRPr lang="de-DE" dirty="0"/>
          </a:p>
          <a:p>
            <a:r>
              <a:rPr lang="de-DE" b="1" dirty="0"/>
              <a:t>Überleitung:</a:t>
            </a:r>
            <a:r>
              <a:rPr lang="de-DE" b="1" baseline="0" dirty="0"/>
              <a:t> </a:t>
            </a:r>
            <a:r>
              <a:rPr lang="de-DE" baseline="0" dirty="0"/>
              <a:t>Nachdem wir nun im Thema angekommen sind, werfen wir einen Blick auf die Grundlage…</a:t>
            </a:r>
            <a:endParaRPr lang="de-DE" dirty="0"/>
          </a:p>
        </p:txBody>
      </p:sp>
      <p:sp>
        <p:nvSpPr>
          <p:cNvPr id="4" name="Foliennummernplatzhalter 3"/>
          <p:cNvSpPr>
            <a:spLocks noGrp="1"/>
          </p:cNvSpPr>
          <p:nvPr>
            <p:ph type="sldNum" sz="quarter" idx="10"/>
          </p:nvPr>
        </p:nvSpPr>
        <p:spPr/>
        <p:txBody>
          <a:bodyPr/>
          <a:lstStyle/>
          <a:p>
            <a:fld id="{551367AA-DC43-43C4-BC99-49169608304F}" type="slidenum">
              <a:rPr lang="de-DE" smtClean="0"/>
              <a:t>9</a:t>
            </a:fld>
            <a:endParaRPr lang="de-DE"/>
          </a:p>
        </p:txBody>
      </p:sp>
    </p:spTree>
    <p:extLst>
      <p:ext uri="{BB962C8B-B14F-4D97-AF65-F5344CB8AC3E}">
        <p14:creationId xmlns:p14="http://schemas.microsoft.com/office/powerpoint/2010/main" val="492635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175521-40D1-7F2F-C9A9-15981F30E204}"/>
              </a:ext>
            </a:extLst>
          </p:cNvPr>
          <p:cNvSpPr>
            <a:spLocks noGrp="1"/>
          </p:cNvSpPr>
          <p:nvPr>
            <p:ph type="ctrTitle"/>
          </p:nvPr>
        </p:nvSpPr>
        <p:spPr>
          <a:xfrm>
            <a:off x="1524000" y="1718533"/>
            <a:ext cx="9144000" cy="2387600"/>
          </a:xfrm>
        </p:spPr>
        <p:txBody>
          <a:bodyPr anchor="b"/>
          <a:lstStyle>
            <a:lvl1pPr algn="ctr">
              <a:defRPr sz="6000">
                <a:latin typeface="Calibri" panose="020F0502020204030204" pitchFamily="34" charset="0"/>
                <a:ea typeface="Calibri" panose="020F0502020204030204" pitchFamily="34" charset="0"/>
                <a:cs typeface="Calibri" panose="020F0502020204030204" pitchFamily="34" charset="0"/>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E16869E7-BF60-CD80-2EEF-383E5BC4395A}"/>
              </a:ext>
            </a:extLst>
          </p:cNvPr>
          <p:cNvSpPr>
            <a:spLocks noGrp="1"/>
          </p:cNvSpPr>
          <p:nvPr>
            <p:ph type="subTitle" idx="1"/>
          </p:nvPr>
        </p:nvSpPr>
        <p:spPr>
          <a:xfrm>
            <a:off x="1524000" y="4198208"/>
            <a:ext cx="9144000" cy="1655762"/>
          </a:xfrm>
        </p:spPr>
        <p:txBody>
          <a:bodyPr/>
          <a:lstStyle>
            <a:lvl1pPr marL="0" indent="0" algn="ctr">
              <a:buNone/>
              <a:defRPr sz="2400">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4" name="Datumsplatzhalter 3">
            <a:extLst>
              <a:ext uri="{FF2B5EF4-FFF2-40B4-BE49-F238E27FC236}">
                <a16:creationId xmlns:a16="http://schemas.microsoft.com/office/drawing/2014/main" id="{D0CA5182-6EEA-2F54-1F19-F31532A4202B}"/>
              </a:ext>
            </a:extLst>
          </p:cNvPr>
          <p:cNvSpPr>
            <a:spLocks noGrp="1"/>
          </p:cNvSpPr>
          <p:nvPr>
            <p:ph type="dt" sz="half" idx="10"/>
          </p:nvPr>
        </p:nvSpPr>
        <p:spPr/>
        <p:txBody>
          <a:bodyPr/>
          <a:lstStyle/>
          <a:p>
            <a:fld id="{203EA535-2EF9-444F-91FE-6347F282BFB8}" type="datetime1">
              <a:rPr lang="de-DE" smtClean="0"/>
              <a:t>18.03.2026</a:t>
            </a:fld>
            <a:endParaRPr lang="de-DE"/>
          </a:p>
        </p:txBody>
      </p:sp>
      <p:sp>
        <p:nvSpPr>
          <p:cNvPr id="5" name="Fußzeilenplatzhalter 4">
            <a:extLst>
              <a:ext uri="{FF2B5EF4-FFF2-40B4-BE49-F238E27FC236}">
                <a16:creationId xmlns:a16="http://schemas.microsoft.com/office/drawing/2014/main" id="{516FE547-14DF-50B2-0A2B-25BE6E7618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E554887-1BA9-C260-D1C1-71D0CF599B3D}"/>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87148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AAF8D-A893-2C9C-A1C1-D8DA166F8276}"/>
              </a:ext>
            </a:extLst>
          </p:cNvPr>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a:extLst>
              <a:ext uri="{FF2B5EF4-FFF2-40B4-BE49-F238E27FC236}">
                <a16:creationId xmlns:a16="http://schemas.microsoft.com/office/drawing/2014/main" id="{2FEBD076-FF48-D3EB-E217-9CC59FF12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D627D4EE-0703-118B-D8C7-45085D90E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D9B05AA0-AC10-9723-9C71-754346252917}"/>
              </a:ext>
            </a:extLst>
          </p:cNvPr>
          <p:cNvSpPr>
            <a:spLocks noGrp="1"/>
          </p:cNvSpPr>
          <p:nvPr>
            <p:ph type="dt" sz="half" idx="10"/>
          </p:nvPr>
        </p:nvSpPr>
        <p:spPr/>
        <p:txBody>
          <a:bodyPr/>
          <a:lstStyle/>
          <a:p>
            <a:fld id="{7F38DA89-8237-4199-8ACD-9EE0E0133C47}" type="datetime1">
              <a:rPr lang="de-DE" smtClean="0"/>
              <a:t>18.03.2026</a:t>
            </a:fld>
            <a:endParaRPr lang="de-DE"/>
          </a:p>
        </p:txBody>
      </p:sp>
      <p:sp>
        <p:nvSpPr>
          <p:cNvPr id="6" name="Fußzeilenplatzhalter 5">
            <a:extLst>
              <a:ext uri="{FF2B5EF4-FFF2-40B4-BE49-F238E27FC236}">
                <a16:creationId xmlns:a16="http://schemas.microsoft.com/office/drawing/2014/main" id="{8B805D6A-2741-024B-D3EF-FD08A7C51F7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0279A95-BDA3-5797-FF02-97DF20E689E5}"/>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292761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CB92C-14C1-1F5B-95DC-61CAF973E1D2}"/>
              </a:ext>
            </a:extLst>
          </p:cNvPr>
          <p:cNvSpPr>
            <a:spLocks noGrp="1"/>
          </p:cNvSpPr>
          <p:nvPr>
            <p:ph type="title"/>
          </p:nvPr>
        </p:nvSpPr>
        <p:spPr/>
        <p:txBody>
          <a:bodyPr/>
          <a:lstStyle/>
          <a:p>
            <a:r>
              <a:rPr lang="de-DE"/>
              <a:t>Titelmasterformat durch Klicken bearbeiten</a:t>
            </a:r>
          </a:p>
        </p:txBody>
      </p:sp>
      <p:sp>
        <p:nvSpPr>
          <p:cNvPr id="3" name="Vertikaler Textplatzhalter 2">
            <a:extLst>
              <a:ext uri="{FF2B5EF4-FFF2-40B4-BE49-F238E27FC236}">
                <a16:creationId xmlns:a16="http://schemas.microsoft.com/office/drawing/2014/main" id="{052CEE04-F870-8EDE-8E51-F940D313E58B}"/>
              </a:ext>
            </a:extLst>
          </p:cNvPr>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AA6B8DB-62D7-D152-E2AA-3B8B49167B4D}"/>
              </a:ext>
            </a:extLst>
          </p:cNvPr>
          <p:cNvSpPr>
            <a:spLocks noGrp="1"/>
          </p:cNvSpPr>
          <p:nvPr>
            <p:ph type="dt" sz="half" idx="10"/>
          </p:nvPr>
        </p:nvSpPr>
        <p:spPr/>
        <p:txBody>
          <a:bodyPr/>
          <a:lstStyle/>
          <a:p>
            <a:fld id="{B0ED1939-D104-492F-B5FE-A4D0C1FA8F16}" type="datetime1">
              <a:rPr lang="de-DE" smtClean="0"/>
              <a:t>18.03.2026</a:t>
            </a:fld>
            <a:endParaRPr lang="de-DE"/>
          </a:p>
        </p:txBody>
      </p:sp>
      <p:sp>
        <p:nvSpPr>
          <p:cNvPr id="5" name="Fußzeilenplatzhalter 4">
            <a:extLst>
              <a:ext uri="{FF2B5EF4-FFF2-40B4-BE49-F238E27FC236}">
                <a16:creationId xmlns:a16="http://schemas.microsoft.com/office/drawing/2014/main" id="{2511FE65-1D44-6B02-6632-3590D7A9C5D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4DA75F-6B00-4D26-0462-EB16E8E4844A}"/>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3208771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13EE45E-0546-DB08-81DC-3090AD7B8B12}"/>
              </a:ext>
            </a:extLst>
          </p:cNvPr>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a:extLst>
              <a:ext uri="{FF2B5EF4-FFF2-40B4-BE49-F238E27FC236}">
                <a16:creationId xmlns:a16="http://schemas.microsoft.com/office/drawing/2014/main" id="{DE7B7763-4C87-99B6-965C-3A70C8BDCA12}"/>
              </a:ext>
            </a:extLst>
          </p:cNvPr>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28B1C0-2762-5CF7-88F6-2EB8A7FF2A12}"/>
              </a:ext>
            </a:extLst>
          </p:cNvPr>
          <p:cNvSpPr>
            <a:spLocks noGrp="1"/>
          </p:cNvSpPr>
          <p:nvPr>
            <p:ph type="dt" sz="half" idx="10"/>
          </p:nvPr>
        </p:nvSpPr>
        <p:spPr/>
        <p:txBody>
          <a:bodyPr/>
          <a:lstStyle/>
          <a:p>
            <a:fld id="{73690FB1-A404-4595-9C8D-69A4A4A309DC}" type="datetime1">
              <a:rPr lang="de-DE" smtClean="0"/>
              <a:t>18.03.2026</a:t>
            </a:fld>
            <a:endParaRPr lang="de-DE"/>
          </a:p>
        </p:txBody>
      </p:sp>
      <p:sp>
        <p:nvSpPr>
          <p:cNvPr id="5" name="Fußzeilenplatzhalter 4">
            <a:extLst>
              <a:ext uri="{FF2B5EF4-FFF2-40B4-BE49-F238E27FC236}">
                <a16:creationId xmlns:a16="http://schemas.microsoft.com/office/drawing/2014/main" id="{31393EF4-2C60-E678-7E2F-4EBBFE125D7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232FAD-4041-666C-3492-DB3A2AC1E7DA}"/>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3300870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175521-40D1-7F2F-C9A9-15981F30E204}"/>
              </a:ext>
            </a:extLst>
          </p:cNvPr>
          <p:cNvSpPr>
            <a:spLocks noGrp="1"/>
          </p:cNvSpPr>
          <p:nvPr>
            <p:ph type="ctrTitle"/>
          </p:nvPr>
        </p:nvSpPr>
        <p:spPr>
          <a:xfrm>
            <a:off x="1524000" y="1718533"/>
            <a:ext cx="9144000" cy="2387600"/>
          </a:xfrm>
        </p:spPr>
        <p:txBody>
          <a:bodyPr anchor="b"/>
          <a:lstStyle>
            <a:lvl1pPr algn="ctr">
              <a:defRPr sz="6000">
                <a:latin typeface="Calibri" panose="020F0502020204030204" pitchFamily="34" charset="0"/>
                <a:ea typeface="Calibri" panose="020F0502020204030204" pitchFamily="34" charset="0"/>
                <a:cs typeface="Calibri" panose="020F0502020204030204" pitchFamily="34" charset="0"/>
              </a:defRPr>
            </a:lvl1pPr>
          </a:lstStyle>
          <a:p>
            <a:r>
              <a:rPr lang="de-DE" dirty="0"/>
              <a:t>Titelmasterformat durch Klicken bearbeiten</a:t>
            </a:r>
          </a:p>
        </p:txBody>
      </p:sp>
      <p:sp>
        <p:nvSpPr>
          <p:cNvPr id="3" name="Untertitel 2">
            <a:extLst>
              <a:ext uri="{FF2B5EF4-FFF2-40B4-BE49-F238E27FC236}">
                <a16:creationId xmlns:a16="http://schemas.microsoft.com/office/drawing/2014/main" id="{E16869E7-BF60-CD80-2EEF-383E5BC4395A}"/>
              </a:ext>
            </a:extLst>
          </p:cNvPr>
          <p:cNvSpPr>
            <a:spLocks noGrp="1"/>
          </p:cNvSpPr>
          <p:nvPr>
            <p:ph type="subTitle" idx="1"/>
          </p:nvPr>
        </p:nvSpPr>
        <p:spPr>
          <a:xfrm>
            <a:off x="1524000" y="4198208"/>
            <a:ext cx="9144000" cy="1655762"/>
          </a:xfrm>
        </p:spPr>
        <p:txBody>
          <a:bodyPr/>
          <a:lstStyle>
            <a:lvl1pPr marL="0" indent="0" algn="ctr">
              <a:buNone/>
              <a:defRPr sz="2400">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4" name="Datumsplatzhalter 3">
            <a:extLst>
              <a:ext uri="{FF2B5EF4-FFF2-40B4-BE49-F238E27FC236}">
                <a16:creationId xmlns:a16="http://schemas.microsoft.com/office/drawing/2014/main" id="{D0CA5182-6EEA-2F54-1F19-F31532A4202B}"/>
              </a:ext>
            </a:extLst>
          </p:cNvPr>
          <p:cNvSpPr>
            <a:spLocks noGrp="1"/>
          </p:cNvSpPr>
          <p:nvPr>
            <p:ph type="dt" sz="half" idx="10"/>
          </p:nvPr>
        </p:nvSpPr>
        <p:spPr/>
        <p:txBody>
          <a:bodyPr/>
          <a:lstStyle/>
          <a:p>
            <a:fld id="{203EA535-2EF9-444F-91FE-6347F282BFB8}" type="datetime1">
              <a:rPr lang="de-DE" smtClean="0"/>
              <a:t>18.03.2026</a:t>
            </a:fld>
            <a:endParaRPr lang="de-DE"/>
          </a:p>
        </p:txBody>
      </p:sp>
      <p:sp>
        <p:nvSpPr>
          <p:cNvPr id="5" name="Fußzeilenplatzhalter 4">
            <a:extLst>
              <a:ext uri="{FF2B5EF4-FFF2-40B4-BE49-F238E27FC236}">
                <a16:creationId xmlns:a16="http://schemas.microsoft.com/office/drawing/2014/main" id="{516FE547-14DF-50B2-0A2B-25BE6E7618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E554887-1BA9-C260-D1C1-71D0CF599B3D}"/>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8" name="Grafik 7">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3258848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03840-F898-A7E2-A2D1-72472BE73874}"/>
              </a:ext>
            </a:extLst>
          </p:cNvPr>
          <p:cNvSpPr>
            <a:spLocks noGrp="1"/>
          </p:cNvSpPr>
          <p:nvPr>
            <p:ph type="title"/>
          </p:nvPr>
        </p:nvSpPr>
        <p:spPr>
          <a:xfrm>
            <a:off x="838200" y="1216154"/>
            <a:ext cx="10515600" cy="1325563"/>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de-DE"/>
              <a:t>Titelmasterformat durch Klicken bearbeiten</a:t>
            </a:r>
            <a:endParaRPr lang="de-DE" dirty="0"/>
          </a:p>
        </p:txBody>
      </p:sp>
      <p:sp>
        <p:nvSpPr>
          <p:cNvPr id="3" name="Inhaltsplatzhalter 2">
            <a:extLst>
              <a:ext uri="{FF2B5EF4-FFF2-40B4-BE49-F238E27FC236}">
                <a16:creationId xmlns:a16="http://schemas.microsoft.com/office/drawing/2014/main" id="{25543FCC-D3D1-5858-7360-67B4FBF56F48}"/>
              </a:ext>
            </a:extLst>
          </p:cNvPr>
          <p:cNvSpPr>
            <a:spLocks noGrp="1"/>
          </p:cNvSpPr>
          <p:nvPr>
            <p:ph idx="1"/>
          </p:nvPr>
        </p:nvSpPr>
        <p:spPr>
          <a:xfrm>
            <a:off x="838200" y="2643809"/>
            <a:ext cx="10515600" cy="3533154"/>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FC392AC-6A61-5C64-20F5-570B03E0A5AB}"/>
              </a:ext>
            </a:extLst>
          </p:cNvPr>
          <p:cNvSpPr>
            <a:spLocks noGrp="1"/>
          </p:cNvSpPr>
          <p:nvPr>
            <p:ph type="dt" sz="half" idx="10"/>
          </p:nvPr>
        </p:nvSpPr>
        <p:spPr/>
        <p:txBody>
          <a:bodyPr/>
          <a:lstStyle/>
          <a:p>
            <a:fld id="{83708645-D66A-46C2-AAE5-F308721510CE}" type="datetime1">
              <a:rPr lang="de-DE" smtClean="0"/>
              <a:t>18.03.2026</a:t>
            </a:fld>
            <a:endParaRPr lang="de-DE"/>
          </a:p>
        </p:txBody>
      </p:sp>
      <p:sp>
        <p:nvSpPr>
          <p:cNvPr id="5" name="Fußzeilenplatzhalter 4">
            <a:extLst>
              <a:ext uri="{FF2B5EF4-FFF2-40B4-BE49-F238E27FC236}">
                <a16:creationId xmlns:a16="http://schemas.microsoft.com/office/drawing/2014/main" id="{BE8BA1A1-58FA-1DAF-B1CD-91CBFEF58CB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02104AA-AD4D-D3C5-0474-1F6D35C121AC}"/>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9" name="Grafik 8">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268314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36" name="Grafik 35">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234267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83A91-2C62-C94D-A65E-D01071EC8B83}"/>
              </a:ext>
            </a:extLst>
          </p:cNvPr>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a:extLst>
              <a:ext uri="{FF2B5EF4-FFF2-40B4-BE49-F238E27FC236}">
                <a16:creationId xmlns:a16="http://schemas.microsoft.com/office/drawing/2014/main" id="{90E70158-9678-E109-3347-416DCEE72D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Formatvorlagen des Textmasters bearbeiten</a:t>
            </a:r>
          </a:p>
        </p:txBody>
      </p:sp>
      <p:sp>
        <p:nvSpPr>
          <p:cNvPr id="4" name="Datumsplatzhalter 3">
            <a:extLst>
              <a:ext uri="{FF2B5EF4-FFF2-40B4-BE49-F238E27FC236}">
                <a16:creationId xmlns:a16="http://schemas.microsoft.com/office/drawing/2014/main" id="{000D6D2A-C886-C24E-166E-E79CB49FEDB8}"/>
              </a:ext>
            </a:extLst>
          </p:cNvPr>
          <p:cNvSpPr>
            <a:spLocks noGrp="1"/>
          </p:cNvSpPr>
          <p:nvPr>
            <p:ph type="dt" sz="half" idx="10"/>
          </p:nvPr>
        </p:nvSpPr>
        <p:spPr/>
        <p:txBody>
          <a:bodyPr/>
          <a:lstStyle/>
          <a:p>
            <a:fld id="{33E6B6BB-64A7-49EF-9327-4A686EDBEE57}" type="datetime1">
              <a:rPr lang="de-DE" smtClean="0"/>
              <a:t>18.03.2026</a:t>
            </a:fld>
            <a:endParaRPr lang="de-DE"/>
          </a:p>
        </p:txBody>
      </p:sp>
      <p:sp>
        <p:nvSpPr>
          <p:cNvPr id="5" name="Fußzeilenplatzhalter 4">
            <a:extLst>
              <a:ext uri="{FF2B5EF4-FFF2-40B4-BE49-F238E27FC236}">
                <a16:creationId xmlns:a16="http://schemas.microsoft.com/office/drawing/2014/main" id="{8ED3243F-1825-12B1-5955-C0BB623B11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21EB070-64CE-78AE-8C66-656ED8A4CF65}"/>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7" name="Grafik 6">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3204419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4FD60-2797-7D59-6A44-8B22767B63F3}"/>
              </a:ext>
            </a:extLst>
          </p:cNvPr>
          <p:cNvSpPr>
            <a:spLocks noGrp="1"/>
          </p:cNvSpPr>
          <p:nvPr>
            <p:ph type="title"/>
          </p:nvPr>
        </p:nvSpPr>
        <p:spPr/>
        <p:txBody>
          <a:bodyPr/>
          <a:lstStyle/>
          <a:p>
            <a:r>
              <a:rPr lang="de-DE"/>
              <a:t>Titelmasterformat durch Klicken bearbeiten</a:t>
            </a:r>
          </a:p>
        </p:txBody>
      </p:sp>
      <p:sp>
        <p:nvSpPr>
          <p:cNvPr id="3" name="Inhaltsplatzhalter 2">
            <a:extLst>
              <a:ext uri="{FF2B5EF4-FFF2-40B4-BE49-F238E27FC236}">
                <a16:creationId xmlns:a16="http://schemas.microsoft.com/office/drawing/2014/main" id="{9C69FE06-0EF2-AF4F-3B94-96E4B657E9AB}"/>
              </a:ext>
            </a:extLst>
          </p:cNvPr>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B6157A7-E755-D4A5-148D-619266C3B864}"/>
              </a:ext>
            </a:extLst>
          </p:cNvPr>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FA3EB61-932B-2F8C-5E7A-F13A760AFDEE}"/>
              </a:ext>
            </a:extLst>
          </p:cNvPr>
          <p:cNvSpPr>
            <a:spLocks noGrp="1"/>
          </p:cNvSpPr>
          <p:nvPr>
            <p:ph type="dt" sz="half" idx="10"/>
          </p:nvPr>
        </p:nvSpPr>
        <p:spPr/>
        <p:txBody>
          <a:bodyPr/>
          <a:lstStyle/>
          <a:p>
            <a:fld id="{BFF99227-7EF2-4DAF-9B50-236C7E7DC6C7}" type="datetime1">
              <a:rPr lang="de-DE" smtClean="0"/>
              <a:t>18.03.2026</a:t>
            </a:fld>
            <a:endParaRPr lang="de-DE"/>
          </a:p>
        </p:txBody>
      </p:sp>
      <p:sp>
        <p:nvSpPr>
          <p:cNvPr id="6" name="Fußzeilenplatzhalter 5">
            <a:extLst>
              <a:ext uri="{FF2B5EF4-FFF2-40B4-BE49-F238E27FC236}">
                <a16:creationId xmlns:a16="http://schemas.microsoft.com/office/drawing/2014/main" id="{2E3425EE-466C-005D-7BAE-BEBCCB91A7B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8503204-722B-8C47-DC63-627D736BC4DC}"/>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8" name="Grafik 7">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1954976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9EE41-E56A-058D-96F8-BF07A41B96E9}"/>
              </a:ext>
            </a:extLst>
          </p:cNvPr>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a:extLst>
              <a:ext uri="{FF2B5EF4-FFF2-40B4-BE49-F238E27FC236}">
                <a16:creationId xmlns:a16="http://schemas.microsoft.com/office/drawing/2014/main" id="{34C51909-1BFC-D3DA-EC16-E4619F0CFF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6AA80497-38B8-5A1B-5A88-D283D7E7450F}"/>
              </a:ext>
            </a:extLst>
          </p:cNvPr>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F59828C-A140-5B16-33E4-45EC42C49B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795D12C9-EC34-5ECC-F642-799F0148A3FA}"/>
              </a:ext>
            </a:extLst>
          </p:cNvPr>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1528F05-4055-7091-54E6-131D1A43A3A2}"/>
              </a:ext>
            </a:extLst>
          </p:cNvPr>
          <p:cNvSpPr>
            <a:spLocks noGrp="1"/>
          </p:cNvSpPr>
          <p:nvPr>
            <p:ph type="dt" sz="half" idx="10"/>
          </p:nvPr>
        </p:nvSpPr>
        <p:spPr/>
        <p:txBody>
          <a:bodyPr/>
          <a:lstStyle/>
          <a:p>
            <a:fld id="{0B042045-8566-4596-9FDD-8EB2F3A771B9}" type="datetime1">
              <a:rPr lang="de-DE" smtClean="0"/>
              <a:t>18.03.2026</a:t>
            </a:fld>
            <a:endParaRPr lang="de-DE"/>
          </a:p>
        </p:txBody>
      </p:sp>
      <p:sp>
        <p:nvSpPr>
          <p:cNvPr id="8" name="Fußzeilenplatzhalter 7">
            <a:extLst>
              <a:ext uri="{FF2B5EF4-FFF2-40B4-BE49-F238E27FC236}">
                <a16:creationId xmlns:a16="http://schemas.microsoft.com/office/drawing/2014/main" id="{77F56F61-315A-306D-E605-BB8699D0B7D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A4A91A5-530B-66E4-41E0-7EDBA1C103F2}"/>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10" name="Grafik 9">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196663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C4129-C147-3868-6EA3-D8879FC7617D}"/>
              </a:ext>
            </a:extLst>
          </p:cNvPr>
          <p:cNvSpPr>
            <a:spLocks noGrp="1"/>
          </p:cNvSpPr>
          <p:nvPr>
            <p:ph type="title"/>
          </p:nvPr>
        </p:nvSpPr>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344D84ED-DE0C-C9BC-42D5-439D37A89BA5}"/>
              </a:ext>
            </a:extLst>
          </p:cNvPr>
          <p:cNvSpPr>
            <a:spLocks noGrp="1"/>
          </p:cNvSpPr>
          <p:nvPr>
            <p:ph type="dt" sz="half" idx="10"/>
          </p:nvPr>
        </p:nvSpPr>
        <p:spPr/>
        <p:txBody>
          <a:bodyPr/>
          <a:lstStyle/>
          <a:p>
            <a:fld id="{C9F7158C-DDBA-40B6-BCA0-0F014D3A519C}" type="datetime1">
              <a:rPr lang="de-DE" smtClean="0"/>
              <a:t>18.03.2026</a:t>
            </a:fld>
            <a:endParaRPr lang="de-DE"/>
          </a:p>
        </p:txBody>
      </p:sp>
      <p:sp>
        <p:nvSpPr>
          <p:cNvPr id="4" name="Fußzeilenplatzhalter 3">
            <a:extLst>
              <a:ext uri="{FF2B5EF4-FFF2-40B4-BE49-F238E27FC236}">
                <a16:creationId xmlns:a16="http://schemas.microsoft.com/office/drawing/2014/main" id="{28680F11-2749-0BC3-45E0-73208207066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036506C-3A93-EE39-E641-0F462EB2A7A7}"/>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6" name="Grafik 5">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4283969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03840-F898-A7E2-A2D1-72472BE73874}"/>
              </a:ext>
            </a:extLst>
          </p:cNvPr>
          <p:cNvSpPr>
            <a:spLocks noGrp="1"/>
          </p:cNvSpPr>
          <p:nvPr>
            <p:ph type="title"/>
          </p:nvPr>
        </p:nvSpPr>
        <p:spPr>
          <a:xfrm>
            <a:off x="838200" y="1216154"/>
            <a:ext cx="10515600" cy="1325563"/>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de-DE"/>
              <a:t>Titelmasterformat durch Klicken bearbeiten</a:t>
            </a:r>
            <a:endParaRPr lang="de-DE" dirty="0"/>
          </a:p>
        </p:txBody>
      </p:sp>
      <p:sp>
        <p:nvSpPr>
          <p:cNvPr id="3" name="Inhaltsplatzhalter 2">
            <a:extLst>
              <a:ext uri="{FF2B5EF4-FFF2-40B4-BE49-F238E27FC236}">
                <a16:creationId xmlns:a16="http://schemas.microsoft.com/office/drawing/2014/main" id="{25543FCC-D3D1-5858-7360-67B4FBF56F48}"/>
              </a:ext>
            </a:extLst>
          </p:cNvPr>
          <p:cNvSpPr>
            <a:spLocks noGrp="1"/>
          </p:cNvSpPr>
          <p:nvPr>
            <p:ph idx="1"/>
          </p:nvPr>
        </p:nvSpPr>
        <p:spPr>
          <a:xfrm>
            <a:off x="838200" y="2643809"/>
            <a:ext cx="10515600" cy="3533154"/>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0FC392AC-6A61-5C64-20F5-570B03E0A5AB}"/>
              </a:ext>
            </a:extLst>
          </p:cNvPr>
          <p:cNvSpPr>
            <a:spLocks noGrp="1"/>
          </p:cNvSpPr>
          <p:nvPr>
            <p:ph type="dt" sz="half" idx="10"/>
          </p:nvPr>
        </p:nvSpPr>
        <p:spPr/>
        <p:txBody>
          <a:bodyPr/>
          <a:lstStyle/>
          <a:p>
            <a:fld id="{83708645-D66A-46C2-AAE5-F308721510CE}" type="datetime1">
              <a:rPr lang="de-DE" smtClean="0"/>
              <a:t>18.03.2026</a:t>
            </a:fld>
            <a:endParaRPr lang="de-DE"/>
          </a:p>
        </p:txBody>
      </p:sp>
      <p:sp>
        <p:nvSpPr>
          <p:cNvPr id="5" name="Fußzeilenplatzhalter 4">
            <a:extLst>
              <a:ext uri="{FF2B5EF4-FFF2-40B4-BE49-F238E27FC236}">
                <a16:creationId xmlns:a16="http://schemas.microsoft.com/office/drawing/2014/main" id="{BE8BA1A1-58FA-1DAF-B1CD-91CBFEF58CB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02104AA-AD4D-D3C5-0474-1F6D35C121AC}"/>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12" name="Grafik 11">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71378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8F15F3-7D85-C1CE-18A7-1B75437DF9AD}"/>
              </a:ext>
            </a:extLst>
          </p:cNvPr>
          <p:cNvSpPr>
            <a:spLocks noGrp="1"/>
          </p:cNvSpPr>
          <p:nvPr>
            <p:ph type="dt" sz="half" idx="10"/>
          </p:nvPr>
        </p:nvSpPr>
        <p:spPr/>
        <p:txBody>
          <a:bodyPr/>
          <a:lstStyle/>
          <a:p>
            <a:fld id="{872FD3C8-2BA9-42BC-871D-0EBBEC557CC1}" type="datetime1">
              <a:rPr lang="de-DE" smtClean="0"/>
              <a:t>18.03.2026</a:t>
            </a:fld>
            <a:endParaRPr lang="de-DE"/>
          </a:p>
        </p:txBody>
      </p:sp>
      <p:sp>
        <p:nvSpPr>
          <p:cNvPr id="3" name="Fußzeilenplatzhalter 2">
            <a:extLst>
              <a:ext uri="{FF2B5EF4-FFF2-40B4-BE49-F238E27FC236}">
                <a16:creationId xmlns:a16="http://schemas.microsoft.com/office/drawing/2014/main" id="{7B02CA32-E550-63E2-479C-36473A42CD5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3064C27-1870-8B71-D3D9-A9AEB763788F}"/>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5" name="Grafik 4">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177119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682B1-2BCA-C710-F8DE-D0CC67225FD4}"/>
              </a:ext>
            </a:extLst>
          </p:cNvPr>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a:extLst>
              <a:ext uri="{FF2B5EF4-FFF2-40B4-BE49-F238E27FC236}">
                <a16:creationId xmlns:a16="http://schemas.microsoft.com/office/drawing/2014/main" id="{67ECAE3E-DA15-2E09-9716-593BBFDA3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3A684B0-0B87-6C21-A34D-DD922D5FC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90E71834-E791-6F8B-5481-F9999165F9D6}"/>
              </a:ext>
            </a:extLst>
          </p:cNvPr>
          <p:cNvSpPr>
            <a:spLocks noGrp="1"/>
          </p:cNvSpPr>
          <p:nvPr>
            <p:ph type="dt" sz="half" idx="10"/>
          </p:nvPr>
        </p:nvSpPr>
        <p:spPr/>
        <p:txBody>
          <a:bodyPr/>
          <a:lstStyle/>
          <a:p>
            <a:fld id="{61BBB137-D009-4E21-A6A7-88FB22E01813}" type="datetime1">
              <a:rPr lang="de-DE" smtClean="0"/>
              <a:t>18.03.2026</a:t>
            </a:fld>
            <a:endParaRPr lang="de-DE"/>
          </a:p>
        </p:txBody>
      </p:sp>
      <p:sp>
        <p:nvSpPr>
          <p:cNvPr id="6" name="Fußzeilenplatzhalter 5">
            <a:extLst>
              <a:ext uri="{FF2B5EF4-FFF2-40B4-BE49-F238E27FC236}">
                <a16:creationId xmlns:a16="http://schemas.microsoft.com/office/drawing/2014/main" id="{9509EE1F-053C-AF4B-85C8-3C5DAF7C480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CADA192-FE14-3EBD-50F4-8A6F748BF56C}"/>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8" name="Grafik 7">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527136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AAF8D-A893-2C9C-A1C1-D8DA166F8276}"/>
              </a:ext>
            </a:extLst>
          </p:cNvPr>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a:extLst>
              <a:ext uri="{FF2B5EF4-FFF2-40B4-BE49-F238E27FC236}">
                <a16:creationId xmlns:a16="http://schemas.microsoft.com/office/drawing/2014/main" id="{2FEBD076-FF48-D3EB-E217-9CC59FF12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D627D4EE-0703-118B-D8C7-45085D90E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D9B05AA0-AC10-9723-9C71-754346252917}"/>
              </a:ext>
            </a:extLst>
          </p:cNvPr>
          <p:cNvSpPr>
            <a:spLocks noGrp="1"/>
          </p:cNvSpPr>
          <p:nvPr>
            <p:ph type="dt" sz="half" idx="10"/>
          </p:nvPr>
        </p:nvSpPr>
        <p:spPr/>
        <p:txBody>
          <a:bodyPr/>
          <a:lstStyle/>
          <a:p>
            <a:fld id="{7F38DA89-8237-4199-8ACD-9EE0E0133C47}" type="datetime1">
              <a:rPr lang="de-DE" smtClean="0"/>
              <a:t>18.03.2026</a:t>
            </a:fld>
            <a:endParaRPr lang="de-DE"/>
          </a:p>
        </p:txBody>
      </p:sp>
      <p:sp>
        <p:nvSpPr>
          <p:cNvPr id="6" name="Fußzeilenplatzhalter 5">
            <a:extLst>
              <a:ext uri="{FF2B5EF4-FFF2-40B4-BE49-F238E27FC236}">
                <a16:creationId xmlns:a16="http://schemas.microsoft.com/office/drawing/2014/main" id="{8B805D6A-2741-024B-D3EF-FD08A7C51F7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0279A95-BDA3-5797-FF02-97DF20E689E5}"/>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8" name="Grafik 7">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2895695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CB92C-14C1-1F5B-95DC-61CAF973E1D2}"/>
              </a:ext>
            </a:extLst>
          </p:cNvPr>
          <p:cNvSpPr>
            <a:spLocks noGrp="1"/>
          </p:cNvSpPr>
          <p:nvPr>
            <p:ph type="title"/>
          </p:nvPr>
        </p:nvSpPr>
        <p:spPr/>
        <p:txBody>
          <a:bodyPr/>
          <a:lstStyle/>
          <a:p>
            <a:r>
              <a:rPr lang="de-DE"/>
              <a:t>Titelmasterformat durch Klicken bearbeiten</a:t>
            </a:r>
          </a:p>
        </p:txBody>
      </p:sp>
      <p:sp>
        <p:nvSpPr>
          <p:cNvPr id="3" name="Vertikaler Textplatzhalter 2">
            <a:extLst>
              <a:ext uri="{FF2B5EF4-FFF2-40B4-BE49-F238E27FC236}">
                <a16:creationId xmlns:a16="http://schemas.microsoft.com/office/drawing/2014/main" id="{052CEE04-F870-8EDE-8E51-F940D313E58B}"/>
              </a:ext>
            </a:extLst>
          </p:cNvPr>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AA6B8DB-62D7-D152-E2AA-3B8B49167B4D}"/>
              </a:ext>
            </a:extLst>
          </p:cNvPr>
          <p:cNvSpPr>
            <a:spLocks noGrp="1"/>
          </p:cNvSpPr>
          <p:nvPr>
            <p:ph type="dt" sz="half" idx="10"/>
          </p:nvPr>
        </p:nvSpPr>
        <p:spPr/>
        <p:txBody>
          <a:bodyPr/>
          <a:lstStyle/>
          <a:p>
            <a:fld id="{B0ED1939-D104-492F-B5FE-A4D0C1FA8F16}" type="datetime1">
              <a:rPr lang="de-DE" smtClean="0"/>
              <a:t>18.03.2026</a:t>
            </a:fld>
            <a:endParaRPr lang="de-DE"/>
          </a:p>
        </p:txBody>
      </p:sp>
      <p:sp>
        <p:nvSpPr>
          <p:cNvPr id="5" name="Fußzeilenplatzhalter 4">
            <a:extLst>
              <a:ext uri="{FF2B5EF4-FFF2-40B4-BE49-F238E27FC236}">
                <a16:creationId xmlns:a16="http://schemas.microsoft.com/office/drawing/2014/main" id="{2511FE65-1D44-6B02-6632-3590D7A9C5D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4DA75F-6B00-4D26-0462-EB16E8E4844A}"/>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7" name="Grafik 6">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2218310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13EE45E-0546-DB08-81DC-3090AD7B8B12}"/>
              </a:ext>
            </a:extLst>
          </p:cNvPr>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a:extLst>
              <a:ext uri="{FF2B5EF4-FFF2-40B4-BE49-F238E27FC236}">
                <a16:creationId xmlns:a16="http://schemas.microsoft.com/office/drawing/2014/main" id="{DE7B7763-4C87-99B6-965C-3A70C8BDCA12}"/>
              </a:ext>
            </a:extLst>
          </p:cNvPr>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28B1C0-2762-5CF7-88F6-2EB8A7FF2A12}"/>
              </a:ext>
            </a:extLst>
          </p:cNvPr>
          <p:cNvSpPr>
            <a:spLocks noGrp="1"/>
          </p:cNvSpPr>
          <p:nvPr>
            <p:ph type="dt" sz="half" idx="10"/>
          </p:nvPr>
        </p:nvSpPr>
        <p:spPr/>
        <p:txBody>
          <a:bodyPr/>
          <a:lstStyle/>
          <a:p>
            <a:fld id="{73690FB1-A404-4595-9C8D-69A4A4A309DC}" type="datetime1">
              <a:rPr lang="de-DE" smtClean="0"/>
              <a:t>18.03.2026</a:t>
            </a:fld>
            <a:endParaRPr lang="de-DE"/>
          </a:p>
        </p:txBody>
      </p:sp>
      <p:sp>
        <p:nvSpPr>
          <p:cNvPr id="5" name="Fußzeilenplatzhalter 4">
            <a:extLst>
              <a:ext uri="{FF2B5EF4-FFF2-40B4-BE49-F238E27FC236}">
                <a16:creationId xmlns:a16="http://schemas.microsoft.com/office/drawing/2014/main" id="{31393EF4-2C60-E678-7E2F-4EBBFE125D7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232FAD-4041-666C-3492-DB3A2AC1E7DA}"/>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7" name="Grafik 6">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3107161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175521-40D1-7F2F-C9A9-15981F30E204}"/>
              </a:ext>
            </a:extLst>
          </p:cNvPr>
          <p:cNvSpPr>
            <a:spLocks noGrp="1"/>
          </p:cNvSpPr>
          <p:nvPr>
            <p:ph type="ctrTitle"/>
          </p:nvPr>
        </p:nvSpPr>
        <p:spPr>
          <a:xfrm>
            <a:off x="1524000" y="1718533"/>
            <a:ext cx="9144000" cy="2387600"/>
          </a:xfrm>
        </p:spPr>
        <p:txBody>
          <a:bodyPr anchor="b"/>
          <a:lstStyle>
            <a:lvl1pPr algn="ctr">
              <a:defRPr sz="6000">
                <a:latin typeface="Calibri" panose="020F0502020204030204" pitchFamily="34" charset="0"/>
                <a:ea typeface="Calibri" panose="020F0502020204030204" pitchFamily="34" charset="0"/>
                <a:cs typeface="Calibri" panose="020F0502020204030204" pitchFamily="34" charset="0"/>
              </a:defRPr>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E16869E7-BF60-CD80-2EEF-383E5BC4395A}"/>
              </a:ext>
            </a:extLst>
          </p:cNvPr>
          <p:cNvSpPr>
            <a:spLocks noGrp="1"/>
          </p:cNvSpPr>
          <p:nvPr>
            <p:ph type="subTitle" idx="1"/>
          </p:nvPr>
        </p:nvSpPr>
        <p:spPr>
          <a:xfrm>
            <a:off x="1524000" y="4198208"/>
            <a:ext cx="9144000" cy="1655762"/>
          </a:xfrm>
        </p:spPr>
        <p:txBody>
          <a:bodyPr/>
          <a:lstStyle>
            <a:lvl1pPr marL="0" indent="0" algn="ctr">
              <a:buNone/>
              <a:defRPr sz="2400">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4" name="Datumsplatzhalter 3">
            <a:extLst>
              <a:ext uri="{FF2B5EF4-FFF2-40B4-BE49-F238E27FC236}">
                <a16:creationId xmlns:a16="http://schemas.microsoft.com/office/drawing/2014/main" id="{D0CA5182-6EEA-2F54-1F19-F31532A4202B}"/>
              </a:ext>
            </a:extLst>
          </p:cNvPr>
          <p:cNvSpPr>
            <a:spLocks noGrp="1"/>
          </p:cNvSpPr>
          <p:nvPr>
            <p:ph type="dt" sz="half" idx="10"/>
          </p:nvPr>
        </p:nvSpPr>
        <p:spPr/>
        <p:txBody>
          <a:bodyPr/>
          <a:lstStyle/>
          <a:p>
            <a:fld id="{203EA535-2EF9-444F-91FE-6347F282BFB8}" type="datetime1">
              <a:rPr lang="de-DE" smtClean="0"/>
              <a:t>18.03.2026</a:t>
            </a:fld>
            <a:endParaRPr lang="de-DE"/>
          </a:p>
        </p:txBody>
      </p:sp>
      <p:sp>
        <p:nvSpPr>
          <p:cNvPr id="5" name="Fußzeilenplatzhalter 4">
            <a:extLst>
              <a:ext uri="{FF2B5EF4-FFF2-40B4-BE49-F238E27FC236}">
                <a16:creationId xmlns:a16="http://schemas.microsoft.com/office/drawing/2014/main" id="{516FE547-14DF-50B2-0A2B-25BE6E7618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E554887-1BA9-C260-D1C1-71D0CF599B3D}"/>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1407537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03840-F898-A7E2-A2D1-72472BE73874}"/>
              </a:ext>
            </a:extLst>
          </p:cNvPr>
          <p:cNvSpPr>
            <a:spLocks noGrp="1"/>
          </p:cNvSpPr>
          <p:nvPr>
            <p:ph type="title"/>
          </p:nvPr>
        </p:nvSpPr>
        <p:spPr>
          <a:xfrm>
            <a:off x="838200" y="1216154"/>
            <a:ext cx="10515600" cy="1325563"/>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de-DE"/>
              <a:t>Titelmasterformat durch Klicken bearbeiten</a:t>
            </a:r>
            <a:endParaRPr lang="de-DE" dirty="0"/>
          </a:p>
        </p:txBody>
      </p:sp>
      <p:sp>
        <p:nvSpPr>
          <p:cNvPr id="3" name="Inhaltsplatzhalter 2">
            <a:extLst>
              <a:ext uri="{FF2B5EF4-FFF2-40B4-BE49-F238E27FC236}">
                <a16:creationId xmlns:a16="http://schemas.microsoft.com/office/drawing/2014/main" id="{25543FCC-D3D1-5858-7360-67B4FBF56F48}"/>
              </a:ext>
            </a:extLst>
          </p:cNvPr>
          <p:cNvSpPr>
            <a:spLocks noGrp="1"/>
          </p:cNvSpPr>
          <p:nvPr>
            <p:ph idx="1"/>
          </p:nvPr>
        </p:nvSpPr>
        <p:spPr>
          <a:xfrm>
            <a:off x="838200" y="2643809"/>
            <a:ext cx="10515600" cy="3533154"/>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0FC392AC-6A61-5C64-20F5-570B03E0A5AB}"/>
              </a:ext>
            </a:extLst>
          </p:cNvPr>
          <p:cNvSpPr>
            <a:spLocks noGrp="1"/>
          </p:cNvSpPr>
          <p:nvPr>
            <p:ph type="dt" sz="half" idx="10"/>
          </p:nvPr>
        </p:nvSpPr>
        <p:spPr/>
        <p:txBody>
          <a:bodyPr/>
          <a:lstStyle/>
          <a:p>
            <a:fld id="{83708645-D66A-46C2-AAE5-F308721510CE}" type="datetime1">
              <a:rPr lang="de-DE" smtClean="0"/>
              <a:t>18.03.2026</a:t>
            </a:fld>
            <a:endParaRPr lang="de-DE"/>
          </a:p>
        </p:txBody>
      </p:sp>
      <p:sp>
        <p:nvSpPr>
          <p:cNvPr id="5" name="Fußzeilenplatzhalter 4">
            <a:extLst>
              <a:ext uri="{FF2B5EF4-FFF2-40B4-BE49-F238E27FC236}">
                <a16:creationId xmlns:a16="http://schemas.microsoft.com/office/drawing/2014/main" id="{BE8BA1A1-58FA-1DAF-B1CD-91CBFEF58CB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02104AA-AD4D-D3C5-0474-1F6D35C121AC}"/>
              </a:ext>
            </a:extLst>
          </p:cNvPr>
          <p:cNvSpPr>
            <a:spLocks noGrp="1"/>
          </p:cNvSpPr>
          <p:nvPr>
            <p:ph type="sldNum" sz="quarter" idx="12"/>
          </p:nvPr>
        </p:nvSpPr>
        <p:spPr/>
        <p:txBody>
          <a:bodyPr/>
          <a:lstStyle/>
          <a:p>
            <a:fld id="{8B252D48-C67B-44A6-8265-40F3173E8570}" type="slidenum">
              <a:rPr lang="de-DE" smtClean="0"/>
              <a:t>‹Nr.›</a:t>
            </a:fld>
            <a:endParaRPr lang="de-DE"/>
          </a:p>
        </p:txBody>
      </p:sp>
      <p:pic>
        <p:nvPicPr>
          <p:cNvPr id="12" name="Grafik 11">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1605878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0A812FA-2383-A3D4-B823-EDA53EB4969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44189" y="178766"/>
            <a:ext cx="576679" cy="586096"/>
          </a:xfrm>
          <a:prstGeom prst="rect">
            <a:avLst/>
          </a:prstGeom>
        </p:spPr>
      </p:pic>
    </p:spTree>
    <p:extLst>
      <p:ext uri="{BB962C8B-B14F-4D97-AF65-F5344CB8AC3E}">
        <p14:creationId xmlns:p14="http://schemas.microsoft.com/office/powerpoint/2010/main" val="974367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83A91-2C62-C94D-A65E-D01071EC8B83}"/>
              </a:ext>
            </a:extLst>
          </p:cNvPr>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a:extLst>
              <a:ext uri="{FF2B5EF4-FFF2-40B4-BE49-F238E27FC236}">
                <a16:creationId xmlns:a16="http://schemas.microsoft.com/office/drawing/2014/main" id="{90E70158-9678-E109-3347-416DCEE72D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Formatvorlagen des Textmasters bearbeiten</a:t>
            </a:r>
          </a:p>
        </p:txBody>
      </p:sp>
      <p:sp>
        <p:nvSpPr>
          <p:cNvPr id="4" name="Datumsplatzhalter 3">
            <a:extLst>
              <a:ext uri="{FF2B5EF4-FFF2-40B4-BE49-F238E27FC236}">
                <a16:creationId xmlns:a16="http://schemas.microsoft.com/office/drawing/2014/main" id="{000D6D2A-C886-C24E-166E-E79CB49FEDB8}"/>
              </a:ext>
            </a:extLst>
          </p:cNvPr>
          <p:cNvSpPr>
            <a:spLocks noGrp="1"/>
          </p:cNvSpPr>
          <p:nvPr>
            <p:ph type="dt" sz="half" idx="10"/>
          </p:nvPr>
        </p:nvSpPr>
        <p:spPr/>
        <p:txBody>
          <a:bodyPr/>
          <a:lstStyle/>
          <a:p>
            <a:fld id="{33E6B6BB-64A7-49EF-9327-4A686EDBEE57}" type="datetime1">
              <a:rPr lang="de-DE" smtClean="0"/>
              <a:t>18.03.2026</a:t>
            </a:fld>
            <a:endParaRPr lang="de-DE"/>
          </a:p>
        </p:txBody>
      </p:sp>
      <p:sp>
        <p:nvSpPr>
          <p:cNvPr id="5" name="Fußzeilenplatzhalter 4">
            <a:extLst>
              <a:ext uri="{FF2B5EF4-FFF2-40B4-BE49-F238E27FC236}">
                <a16:creationId xmlns:a16="http://schemas.microsoft.com/office/drawing/2014/main" id="{8ED3243F-1825-12B1-5955-C0BB623B11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21EB070-64CE-78AE-8C66-656ED8A4CF65}"/>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1184255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4FD60-2797-7D59-6A44-8B22767B63F3}"/>
              </a:ext>
            </a:extLst>
          </p:cNvPr>
          <p:cNvSpPr>
            <a:spLocks noGrp="1"/>
          </p:cNvSpPr>
          <p:nvPr>
            <p:ph type="title"/>
          </p:nvPr>
        </p:nvSpPr>
        <p:spPr/>
        <p:txBody>
          <a:bodyPr/>
          <a:lstStyle/>
          <a:p>
            <a:r>
              <a:rPr lang="de-DE"/>
              <a:t>Titelmasterformat durch Klicken bearbeiten</a:t>
            </a:r>
          </a:p>
        </p:txBody>
      </p:sp>
      <p:sp>
        <p:nvSpPr>
          <p:cNvPr id="3" name="Inhaltsplatzhalter 2">
            <a:extLst>
              <a:ext uri="{FF2B5EF4-FFF2-40B4-BE49-F238E27FC236}">
                <a16:creationId xmlns:a16="http://schemas.microsoft.com/office/drawing/2014/main" id="{9C69FE06-0EF2-AF4F-3B94-96E4B657E9AB}"/>
              </a:ext>
            </a:extLst>
          </p:cNvPr>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B6157A7-E755-D4A5-148D-619266C3B864}"/>
              </a:ext>
            </a:extLst>
          </p:cNvPr>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FA3EB61-932B-2F8C-5E7A-F13A760AFDEE}"/>
              </a:ext>
            </a:extLst>
          </p:cNvPr>
          <p:cNvSpPr>
            <a:spLocks noGrp="1"/>
          </p:cNvSpPr>
          <p:nvPr>
            <p:ph type="dt" sz="half" idx="10"/>
          </p:nvPr>
        </p:nvSpPr>
        <p:spPr/>
        <p:txBody>
          <a:bodyPr/>
          <a:lstStyle/>
          <a:p>
            <a:fld id="{BFF99227-7EF2-4DAF-9B50-236C7E7DC6C7}" type="datetime1">
              <a:rPr lang="de-DE" smtClean="0"/>
              <a:t>18.03.2026</a:t>
            </a:fld>
            <a:endParaRPr lang="de-DE"/>
          </a:p>
        </p:txBody>
      </p:sp>
      <p:sp>
        <p:nvSpPr>
          <p:cNvPr id="6" name="Fußzeilenplatzhalter 5">
            <a:extLst>
              <a:ext uri="{FF2B5EF4-FFF2-40B4-BE49-F238E27FC236}">
                <a16:creationId xmlns:a16="http://schemas.microsoft.com/office/drawing/2014/main" id="{2E3425EE-466C-005D-7BAE-BEBCCB91A7B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8503204-722B-8C47-DC63-627D736BC4DC}"/>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1806157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FE8C0FD1-0601-4CE9-846E-9EA1DA1CF60B}"/>
              </a:ext>
            </a:extLst>
          </p:cNvPr>
          <p:cNvSpPr/>
          <p:nvPr userDrawn="1"/>
        </p:nvSpPr>
        <p:spPr>
          <a:xfrm>
            <a:off x="2314868" y="3626611"/>
            <a:ext cx="6070349" cy="816955"/>
          </a:xfrm>
          <a:prstGeom prst="rect">
            <a:avLst/>
          </a:prstGeom>
        </p:spPr>
        <p:txBody>
          <a:bodyPr wrap="square">
            <a:spAutoFit/>
          </a:bodyPr>
          <a:lstStyle/>
          <a:p>
            <a:pPr algn="just">
              <a:lnSpc>
                <a:spcPct val="107000"/>
              </a:lnSpc>
              <a:spcAft>
                <a:spcPts val="1067"/>
              </a:spcAft>
            </a:pPr>
            <a:r>
              <a:rPr lang="de-DE" sz="1467" dirty="0">
                <a:latin typeface="Poppins" panose="00000500000000000000" pitchFamily="2" charset="0"/>
                <a:cs typeface="Times New Roman" panose="02020603050405020304" pitchFamily="18" charset="0"/>
              </a:rPr>
              <a:t>Mit dem Programm stärkt das Bundesministerium für Bildung, Familie, Senioren, Frauen und Jugend eine Berufsbildung für nachhaltige Entwicklung.</a:t>
            </a:r>
          </a:p>
        </p:txBody>
      </p:sp>
      <p:sp>
        <p:nvSpPr>
          <p:cNvPr id="4" name="Rechteck 3">
            <a:extLst>
              <a:ext uri="{FF2B5EF4-FFF2-40B4-BE49-F238E27FC236}">
                <a16:creationId xmlns:a16="http://schemas.microsoft.com/office/drawing/2014/main" id="{AA1B3095-3CF9-4D97-8E61-9B3A5B55EFD6}"/>
              </a:ext>
            </a:extLst>
          </p:cNvPr>
          <p:cNvSpPr/>
          <p:nvPr userDrawn="1"/>
        </p:nvSpPr>
        <p:spPr>
          <a:xfrm>
            <a:off x="2343896" y="3129845"/>
            <a:ext cx="7831733" cy="338554"/>
          </a:xfrm>
          <a:prstGeom prst="rect">
            <a:avLst/>
          </a:prstGeom>
        </p:spPr>
        <p:txBody>
          <a:bodyPr wrap="square">
            <a:spAutoFit/>
          </a:bodyPr>
          <a:lstStyle/>
          <a:p>
            <a:r>
              <a:rPr lang="de-DE" sz="1600" b="1" dirty="0">
                <a:solidFill>
                  <a:srgbClr val="007194"/>
                </a:solidFill>
                <a:latin typeface="Poppins" panose="00000500000000000000" pitchFamily="2" charset="0"/>
                <a:ea typeface="Calibri" panose="020F0502020204030204" pitchFamily="34" charset="0"/>
              </a:rPr>
              <a:t>Nachhaltig im Beruf – zukunftsorientiert ausbilden (NIB) </a:t>
            </a:r>
            <a:endParaRPr lang="de-DE" sz="1600" b="1" dirty="0">
              <a:solidFill>
                <a:srgbClr val="007194"/>
              </a:solidFill>
            </a:endParaRPr>
          </a:p>
        </p:txBody>
      </p:sp>
      <p:pic>
        <p:nvPicPr>
          <p:cNvPr id="5" name="Grafik 4">
            <a:extLst>
              <a:ext uri="{FF2B5EF4-FFF2-40B4-BE49-F238E27FC236}">
                <a16:creationId xmlns:a16="http://schemas.microsoft.com/office/drawing/2014/main" id="{E711A90E-624E-4978-837B-4C3D9478F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4836" y="3348976"/>
            <a:ext cx="2843072" cy="2843072"/>
          </a:xfrm>
          <a:prstGeom prst="rect">
            <a:avLst/>
          </a:prstGeom>
        </p:spPr>
      </p:pic>
      <p:sp>
        <p:nvSpPr>
          <p:cNvPr id="6" name="Rechteck 5">
            <a:extLst>
              <a:ext uri="{FF2B5EF4-FFF2-40B4-BE49-F238E27FC236}">
                <a16:creationId xmlns:a16="http://schemas.microsoft.com/office/drawing/2014/main" id="{02DAE842-C3C5-4D54-80D6-A91A1DF7A722}"/>
              </a:ext>
            </a:extLst>
          </p:cNvPr>
          <p:cNvSpPr/>
          <p:nvPr userDrawn="1"/>
        </p:nvSpPr>
        <p:spPr>
          <a:xfrm>
            <a:off x="8880417" y="6017642"/>
            <a:ext cx="2653290" cy="318100"/>
          </a:xfrm>
          <a:prstGeom prst="rect">
            <a:avLst/>
          </a:prstGeom>
        </p:spPr>
        <p:txBody>
          <a:bodyPr wrap="none">
            <a:spAutoFit/>
          </a:bodyPr>
          <a:lstStyle/>
          <a:p>
            <a:r>
              <a:rPr lang="de-DE" sz="1467" b="1" dirty="0">
                <a:solidFill>
                  <a:srgbClr val="007194"/>
                </a:solidFill>
                <a:latin typeface="Poppins" panose="00000500000000000000" pitchFamily="2" charset="0"/>
                <a:cs typeface="Times New Roman" panose="02020603050405020304" pitchFamily="18" charset="0"/>
              </a:rPr>
              <a:t>nachhaltig-im-beruf.de</a:t>
            </a:r>
            <a:endParaRPr lang="de-DE" sz="1467" b="1" dirty="0">
              <a:solidFill>
                <a:srgbClr val="007194"/>
              </a:solidFill>
            </a:endParaRPr>
          </a:p>
        </p:txBody>
      </p:sp>
      <p:pic>
        <p:nvPicPr>
          <p:cNvPr id="7" name="Grafik 6">
            <a:extLst>
              <a:ext uri="{FF2B5EF4-FFF2-40B4-BE49-F238E27FC236}">
                <a16:creationId xmlns:a16="http://schemas.microsoft.com/office/drawing/2014/main" id="{568C2B5F-86DB-41F7-B367-886EAB4681B5}"/>
              </a:ext>
            </a:extLst>
          </p:cNvPr>
          <p:cNvPicPr>
            <a:picLocks noChangeAspect="1"/>
          </p:cNvPicPr>
          <p:nvPr userDrawn="1"/>
        </p:nvPicPr>
        <p:blipFill>
          <a:blip r:embed="rId3"/>
          <a:stretch>
            <a:fillRect/>
          </a:stretch>
        </p:blipFill>
        <p:spPr>
          <a:xfrm>
            <a:off x="732529" y="2936034"/>
            <a:ext cx="1541964" cy="1549305"/>
          </a:xfrm>
          <a:prstGeom prst="rect">
            <a:avLst/>
          </a:prstGeom>
        </p:spPr>
      </p:pic>
      <p:sp>
        <p:nvSpPr>
          <p:cNvPr id="8" name="Rechteck 7">
            <a:extLst>
              <a:ext uri="{FF2B5EF4-FFF2-40B4-BE49-F238E27FC236}">
                <a16:creationId xmlns:a16="http://schemas.microsoft.com/office/drawing/2014/main" id="{6C6B17C2-2D5D-4F9F-8BCA-154862E94CD8}"/>
              </a:ext>
            </a:extLst>
          </p:cNvPr>
          <p:cNvSpPr/>
          <p:nvPr userDrawn="1"/>
        </p:nvSpPr>
        <p:spPr>
          <a:xfrm>
            <a:off x="857293" y="4509765"/>
            <a:ext cx="7527924" cy="1682640"/>
          </a:xfrm>
          <a:prstGeom prst="rect">
            <a:avLst/>
          </a:prstGeom>
        </p:spPr>
        <p:txBody>
          <a:bodyPr wrap="square">
            <a:spAutoFit/>
          </a:bodyPr>
          <a:lstStyle/>
          <a:p>
            <a:pPr algn="just">
              <a:lnSpc>
                <a:spcPct val="107000"/>
              </a:lnSpc>
              <a:spcAft>
                <a:spcPts val="1067"/>
              </a:spcAft>
            </a:pPr>
            <a:r>
              <a:rPr lang="de-DE" sz="1467" dirty="0">
                <a:latin typeface="Poppins" panose="00000500000000000000" pitchFamily="2" charset="0"/>
                <a:cs typeface="Times New Roman" panose="02020603050405020304" pitchFamily="18" charset="0"/>
              </a:rPr>
              <a:t>Kernziel der ersten Förderung des ESF Plus kofinanzierten Programms ist die Umsetzung, Verbreitung und Verankerung von Qualifizierungsangeboten für das ausbildende Personal. </a:t>
            </a:r>
          </a:p>
          <a:p>
            <a:pPr algn="just">
              <a:lnSpc>
                <a:spcPct val="107000"/>
              </a:lnSpc>
              <a:spcAft>
                <a:spcPts val="1067"/>
              </a:spcAft>
            </a:pPr>
            <a:r>
              <a:rPr lang="de-DE" sz="1467" dirty="0">
                <a:latin typeface="Poppins" panose="00000500000000000000" pitchFamily="2" charset="0"/>
                <a:cs typeface="Times New Roman" panose="02020603050405020304" pitchFamily="18" charset="0"/>
              </a:rPr>
              <a:t>Ausbilderinnen und Ausbilder werden dadurch zu Multiplikatoren, Fachkräfte werden dadurch zu Pionieren, und Unternehmen zu Orten der nachhaltigen Transformation.</a:t>
            </a:r>
          </a:p>
        </p:txBody>
      </p:sp>
      <p:pic>
        <p:nvPicPr>
          <p:cNvPr id="9" name="Grafik 8">
            <a:extLst>
              <a:ext uri="{FF2B5EF4-FFF2-40B4-BE49-F238E27FC236}">
                <a16:creationId xmlns:a16="http://schemas.microsoft.com/office/drawing/2014/main" id="{35217592-D932-49C5-B0C9-4E5213CAE716}"/>
              </a:ext>
            </a:extLst>
          </p:cNvPr>
          <p:cNvPicPr>
            <a:picLocks noChangeAspect="1"/>
          </p:cNvPicPr>
          <p:nvPr userDrawn="1"/>
        </p:nvPicPr>
        <p:blipFill>
          <a:blip r:embed="rId4"/>
          <a:stretch>
            <a:fillRect/>
          </a:stretch>
        </p:blipFill>
        <p:spPr>
          <a:xfrm>
            <a:off x="10489783" y="67550"/>
            <a:ext cx="1579319" cy="900893"/>
          </a:xfrm>
          <a:prstGeom prst="rect">
            <a:avLst/>
          </a:prstGeom>
        </p:spPr>
      </p:pic>
      <p:pic>
        <p:nvPicPr>
          <p:cNvPr id="10" name="Grafik 9">
            <a:extLst>
              <a:ext uri="{FF2B5EF4-FFF2-40B4-BE49-F238E27FC236}">
                <a16:creationId xmlns:a16="http://schemas.microsoft.com/office/drawing/2014/main" id="{80A812FA-2383-A3D4-B823-EDA53EB49699}"/>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444189" y="198014"/>
            <a:ext cx="576679" cy="586096"/>
          </a:xfrm>
          <a:prstGeom prst="rect">
            <a:avLst/>
          </a:prstGeom>
        </p:spPr>
      </p:pic>
    </p:spTree>
    <p:extLst>
      <p:ext uri="{BB962C8B-B14F-4D97-AF65-F5344CB8AC3E}">
        <p14:creationId xmlns:p14="http://schemas.microsoft.com/office/powerpoint/2010/main" val="2105547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9EE41-E56A-058D-96F8-BF07A41B96E9}"/>
              </a:ext>
            </a:extLst>
          </p:cNvPr>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a:extLst>
              <a:ext uri="{FF2B5EF4-FFF2-40B4-BE49-F238E27FC236}">
                <a16:creationId xmlns:a16="http://schemas.microsoft.com/office/drawing/2014/main" id="{34C51909-1BFC-D3DA-EC16-E4619F0CFF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6AA80497-38B8-5A1B-5A88-D283D7E7450F}"/>
              </a:ext>
            </a:extLst>
          </p:cNvPr>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F59828C-A140-5B16-33E4-45EC42C49B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795D12C9-EC34-5ECC-F642-799F0148A3FA}"/>
              </a:ext>
            </a:extLst>
          </p:cNvPr>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1528F05-4055-7091-54E6-131D1A43A3A2}"/>
              </a:ext>
            </a:extLst>
          </p:cNvPr>
          <p:cNvSpPr>
            <a:spLocks noGrp="1"/>
          </p:cNvSpPr>
          <p:nvPr>
            <p:ph type="dt" sz="half" idx="10"/>
          </p:nvPr>
        </p:nvSpPr>
        <p:spPr/>
        <p:txBody>
          <a:bodyPr/>
          <a:lstStyle/>
          <a:p>
            <a:fld id="{0B042045-8566-4596-9FDD-8EB2F3A771B9}" type="datetime1">
              <a:rPr lang="de-DE" smtClean="0"/>
              <a:t>18.03.2026</a:t>
            </a:fld>
            <a:endParaRPr lang="de-DE"/>
          </a:p>
        </p:txBody>
      </p:sp>
      <p:sp>
        <p:nvSpPr>
          <p:cNvPr id="8" name="Fußzeilenplatzhalter 7">
            <a:extLst>
              <a:ext uri="{FF2B5EF4-FFF2-40B4-BE49-F238E27FC236}">
                <a16:creationId xmlns:a16="http://schemas.microsoft.com/office/drawing/2014/main" id="{77F56F61-315A-306D-E605-BB8699D0B7D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A4A91A5-530B-66E4-41E0-7EDBA1C103F2}"/>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4023793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C4129-C147-3868-6EA3-D8879FC7617D}"/>
              </a:ext>
            </a:extLst>
          </p:cNvPr>
          <p:cNvSpPr>
            <a:spLocks noGrp="1"/>
          </p:cNvSpPr>
          <p:nvPr>
            <p:ph type="title"/>
          </p:nvPr>
        </p:nvSpPr>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344D84ED-DE0C-C9BC-42D5-439D37A89BA5}"/>
              </a:ext>
            </a:extLst>
          </p:cNvPr>
          <p:cNvSpPr>
            <a:spLocks noGrp="1"/>
          </p:cNvSpPr>
          <p:nvPr>
            <p:ph type="dt" sz="half" idx="10"/>
          </p:nvPr>
        </p:nvSpPr>
        <p:spPr/>
        <p:txBody>
          <a:bodyPr/>
          <a:lstStyle/>
          <a:p>
            <a:fld id="{C9F7158C-DDBA-40B6-BCA0-0F014D3A519C}" type="datetime1">
              <a:rPr lang="de-DE" smtClean="0"/>
              <a:t>18.03.2026</a:t>
            </a:fld>
            <a:endParaRPr lang="de-DE"/>
          </a:p>
        </p:txBody>
      </p:sp>
      <p:sp>
        <p:nvSpPr>
          <p:cNvPr id="4" name="Fußzeilenplatzhalter 3">
            <a:extLst>
              <a:ext uri="{FF2B5EF4-FFF2-40B4-BE49-F238E27FC236}">
                <a16:creationId xmlns:a16="http://schemas.microsoft.com/office/drawing/2014/main" id="{28680F11-2749-0BC3-45E0-73208207066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036506C-3A93-EE39-E641-0F462EB2A7A7}"/>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126041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8F15F3-7D85-C1CE-18A7-1B75437DF9AD}"/>
              </a:ext>
            </a:extLst>
          </p:cNvPr>
          <p:cNvSpPr>
            <a:spLocks noGrp="1"/>
          </p:cNvSpPr>
          <p:nvPr>
            <p:ph type="dt" sz="half" idx="10"/>
          </p:nvPr>
        </p:nvSpPr>
        <p:spPr/>
        <p:txBody>
          <a:bodyPr/>
          <a:lstStyle/>
          <a:p>
            <a:fld id="{872FD3C8-2BA9-42BC-871D-0EBBEC557CC1}" type="datetime1">
              <a:rPr lang="de-DE" smtClean="0"/>
              <a:t>18.03.2026</a:t>
            </a:fld>
            <a:endParaRPr lang="de-DE"/>
          </a:p>
        </p:txBody>
      </p:sp>
      <p:sp>
        <p:nvSpPr>
          <p:cNvPr id="3" name="Fußzeilenplatzhalter 2">
            <a:extLst>
              <a:ext uri="{FF2B5EF4-FFF2-40B4-BE49-F238E27FC236}">
                <a16:creationId xmlns:a16="http://schemas.microsoft.com/office/drawing/2014/main" id="{7B02CA32-E550-63E2-479C-36473A42CD5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3064C27-1870-8B71-D3D9-A9AEB763788F}"/>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2090274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682B1-2BCA-C710-F8DE-D0CC67225FD4}"/>
              </a:ext>
            </a:extLst>
          </p:cNvPr>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a:extLst>
              <a:ext uri="{FF2B5EF4-FFF2-40B4-BE49-F238E27FC236}">
                <a16:creationId xmlns:a16="http://schemas.microsoft.com/office/drawing/2014/main" id="{67ECAE3E-DA15-2E09-9716-593BBFDA3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3A684B0-0B87-6C21-A34D-DD922D5FC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90E71834-E791-6F8B-5481-F9999165F9D6}"/>
              </a:ext>
            </a:extLst>
          </p:cNvPr>
          <p:cNvSpPr>
            <a:spLocks noGrp="1"/>
          </p:cNvSpPr>
          <p:nvPr>
            <p:ph type="dt" sz="half" idx="10"/>
          </p:nvPr>
        </p:nvSpPr>
        <p:spPr/>
        <p:txBody>
          <a:bodyPr/>
          <a:lstStyle/>
          <a:p>
            <a:fld id="{61BBB137-D009-4E21-A6A7-88FB22E01813}" type="datetime1">
              <a:rPr lang="de-DE" smtClean="0"/>
              <a:t>18.03.2026</a:t>
            </a:fld>
            <a:endParaRPr lang="de-DE"/>
          </a:p>
        </p:txBody>
      </p:sp>
      <p:sp>
        <p:nvSpPr>
          <p:cNvPr id="6" name="Fußzeilenplatzhalter 5">
            <a:extLst>
              <a:ext uri="{FF2B5EF4-FFF2-40B4-BE49-F238E27FC236}">
                <a16:creationId xmlns:a16="http://schemas.microsoft.com/office/drawing/2014/main" id="{9509EE1F-053C-AF4B-85C8-3C5DAF7C480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CADA192-FE14-3EBD-50F4-8A6F748BF56C}"/>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1522513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AAF8D-A893-2C9C-A1C1-D8DA166F8276}"/>
              </a:ext>
            </a:extLst>
          </p:cNvPr>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a:extLst>
              <a:ext uri="{FF2B5EF4-FFF2-40B4-BE49-F238E27FC236}">
                <a16:creationId xmlns:a16="http://schemas.microsoft.com/office/drawing/2014/main" id="{2FEBD076-FF48-D3EB-E217-9CC59FF12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D627D4EE-0703-118B-D8C7-45085D90E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D9B05AA0-AC10-9723-9C71-754346252917}"/>
              </a:ext>
            </a:extLst>
          </p:cNvPr>
          <p:cNvSpPr>
            <a:spLocks noGrp="1"/>
          </p:cNvSpPr>
          <p:nvPr>
            <p:ph type="dt" sz="half" idx="10"/>
          </p:nvPr>
        </p:nvSpPr>
        <p:spPr/>
        <p:txBody>
          <a:bodyPr/>
          <a:lstStyle/>
          <a:p>
            <a:fld id="{7F38DA89-8237-4199-8ACD-9EE0E0133C47}" type="datetime1">
              <a:rPr lang="de-DE" smtClean="0"/>
              <a:t>18.03.2026</a:t>
            </a:fld>
            <a:endParaRPr lang="de-DE"/>
          </a:p>
        </p:txBody>
      </p:sp>
      <p:sp>
        <p:nvSpPr>
          <p:cNvPr id="6" name="Fußzeilenplatzhalter 5">
            <a:extLst>
              <a:ext uri="{FF2B5EF4-FFF2-40B4-BE49-F238E27FC236}">
                <a16:creationId xmlns:a16="http://schemas.microsoft.com/office/drawing/2014/main" id="{8B805D6A-2741-024B-D3EF-FD08A7C51F7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0279A95-BDA3-5797-FF02-97DF20E689E5}"/>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29095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CB92C-14C1-1F5B-95DC-61CAF973E1D2}"/>
              </a:ext>
            </a:extLst>
          </p:cNvPr>
          <p:cNvSpPr>
            <a:spLocks noGrp="1"/>
          </p:cNvSpPr>
          <p:nvPr>
            <p:ph type="title"/>
          </p:nvPr>
        </p:nvSpPr>
        <p:spPr/>
        <p:txBody>
          <a:bodyPr/>
          <a:lstStyle/>
          <a:p>
            <a:r>
              <a:rPr lang="de-DE"/>
              <a:t>Titelmasterformat durch Klicken bearbeiten</a:t>
            </a:r>
          </a:p>
        </p:txBody>
      </p:sp>
      <p:sp>
        <p:nvSpPr>
          <p:cNvPr id="3" name="Vertikaler Textplatzhalter 2">
            <a:extLst>
              <a:ext uri="{FF2B5EF4-FFF2-40B4-BE49-F238E27FC236}">
                <a16:creationId xmlns:a16="http://schemas.microsoft.com/office/drawing/2014/main" id="{052CEE04-F870-8EDE-8E51-F940D313E58B}"/>
              </a:ext>
            </a:extLst>
          </p:cNvPr>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AA6B8DB-62D7-D152-E2AA-3B8B49167B4D}"/>
              </a:ext>
            </a:extLst>
          </p:cNvPr>
          <p:cNvSpPr>
            <a:spLocks noGrp="1"/>
          </p:cNvSpPr>
          <p:nvPr>
            <p:ph type="dt" sz="half" idx="10"/>
          </p:nvPr>
        </p:nvSpPr>
        <p:spPr/>
        <p:txBody>
          <a:bodyPr/>
          <a:lstStyle/>
          <a:p>
            <a:fld id="{B0ED1939-D104-492F-B5FE-A4D0C1FA8F16}" type="datetime1">
              <a:rPr lang="de-DE" smtClean="0"/>
              <a:t>18.03.2026</a:t>
            </a:fld>
            <a:endParaRPr lang="de-DE"/>
          </a:p>
        </p:txBody>
      </p:sp>
      <p:sp>
        <p:nvSpPr>
          <p:cNvPr id="5" name="Fußzeilenplatzhalter 4">
            <a:extLst>
              <a:ext uri="{FF2B5EF4-FFF2-40B4-BE49-F238E27FC236}">
                <a16:creationId xmlns:a16="http://schemas.microsoft.com/office/drawing/2014/main" id="{2511FE65-1D44-6B02-6632-3590D7A9C5D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4DA75F-6B00-4D26-0462-EB16E8E4844A}"/>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999237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13EE45E-0546-DB08-81DC-3090AD7B8B12}"/>
              </a:ext>
            </a:extLst>
          </p:cNvPr>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a:extLst>
              <a:ext uri="{FF2B5EF4-FFF2-40B4-BE49-F238E27FC236}">
                <a16:creationId xmlns:a16="http://schemas.microsoft.com/office/drawing/2014/main" id="{DE7B7763-4C87-99B6-965C-3A70C8BDCA12}"/>
              </a:ext>
            </a:extLst>
          </p:cNvPr>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28B1C0-2762-5CF7-88F6-2EB8A7FF2A12}"/>
              </a:ext>
            </a:extLst>
          </p:cNvPr>
          <p:cNvSpPr>
            <a:spLocks noGrp="1"/>
          </p:cNvSpPr>
          <p:nvPr>
            <p:ph type="dt" sz="half" idx="10"/>
          </p:nvPr>
        </p:nvSpPr>
        <p:spPr/>
        <p:txBody>
          <a:bodyPr/>
          <a:lstStyle/>
          <a:p>
            <a:fld id="{73690FB1-A404-4595-9C8D-69A4A4A309DC}" type="datetime1">
              <a:rPr lang="de-DE" smtClean="0"/>
              <a:t>18.03.2026</a:t>
            </a:fld>
            <a:endParaRPr lang="de-DE"/>
          </a:p>
        </p:txBody>
      </p:sp>
      <p:sp>
        <p:nvSpPr>
          <p:cNvPr id="5" name="Fußzeilenplatzhalter 4">
            <a:extLst>
              <a:ext uri="{FF2B5EF4-FFF2-40B4-BE49-F238E27FC236}">
                <a16:creationId xmlns:a16="http://schemas.microsoft.com/office/drawing/2014/main" id="{31393EF4-2C60-E678-7E2F-4EBBFE125D7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232FAD-4041-666C-3492-DB3A2AC1E7DA}"/>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139220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83A91-2C62-C94D-A65E-D01071EC8B83}"/>
              </a:ext>
            </a:extLst>
          </p:cNvPr>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a:extLst>
              <a:ext uri="{FF2B5EF4-FFF2-40B4-BE49-F238E27FC236}">
                <a16:creationId xmlns:a16="http://schemas.microsoft.com/office/drawing/2014/main" id="{90E70158-9678-E109-3347-416DCEE72D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Formatvorlagen des Textmasters bearbeiten</a:t>
            </a:r>
          </a:p>
        </p:txBody>
      </p:sp>
      <p:sp>
        <p:nvSpPr>
          <p:cNvPr id="4" name="Datumsplatzhalter 3">
            <a:extLst>
              <a:ext uri="{FF2B5EF4-FFF2-40B4-BE49-F238E27FC236}">
                <a16:creationId xmlns:a16="http://schemas.microsoft.com/office/drawing/2014/main" id="{000D6D2A-C886-C24E-166E-E79CB49FEDB8}"/>
              </a:ext>
            </a:extLst>
          </p:cNvPr>
          <p:cNvSpPr>
            <a:spLocks noGrp="1"/>
          </p:cNvSpPr>
          <p:nvPr>
            <p:ph type="dt" sz="half" idx="10"/>
          </p:nvPr>
        </p:nvSpPr>
        <p:spPr/>
        <p:txBody>
          <a:bodyPr/>
          <a:lstStyle/>
          <a:p>
            <a:fld id="{33E6B6BB-64A7-49EF-9327-4A686EDBEE57}" type="datetime1">
              <a:rPr lang="de-DE" smtClean="0"/>
              <a:t>18.03.2026</a:t>
            </a:fld>
            <a:endParaRPr lang="de-DE"/>
          </a:p>
        </p:txBody>
      </p:sp>
      <p:sp>
        <p:nvSpPr>
          <p:cNvPr id="5" name="Fußzeilenplatzhalter 4">
            <a:extLst>
              <a:ext uri="{FF2B5EF4-FFF2-40B4-BE49-F238E27FC236}">
                <a16:creationId xmlns:a16="http://schemas.microsoft.com/office/drawing/2014/main" id="{8ED3243F-1825-12B1-5955-C0BB623B11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21EB070-64CE-78AE-8C66-656ED8A4CF65}"/>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2361757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4FD60-2797-7D59-6A44-8B22767B63F3}"/>
              </a:ext>
            </a:extLst>
          </p:cNvPr>
          <p:cNvSpPr>
            <a:spLocks noGrp="1"/>
          </p:cNvSpPr>
          <p:nvPr>
            <p:ph type="title"/>
          </p:nvPr>
        </p:nvSpPr>
        <p:spPr/>
        <p:txBody>
          <a:bodyPr/>
          <a:lstStyle/>
          <a:p>
            <a:r>
              <a:rPr lang="de-DE"/>
              <a:t>Titelmasterformat durch Klicken bearbeiten</a:t>
            </a:r>
          </a:p>
        </p:txBody>
      </p:sp>
      <p:sp>
        <p:nvSpPr>
          <p:cNvPr id="3" name="Inhaltsplatzhalter 2">
            <a:extLst>
              <a:ext uri="{FF2B5EF4-FFF2-40B4-BE49-F238E27FC236}">
                <a16:creationId xmlns:a16="http://schemas.microsoft.com/office/drawing/2014/main" id="{9C69FE06-0EF2-AF4F-3B94-96E4B657E9AB}"/>
              </a:ext>
            </a:extLst>
          </p:cNvPr>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B6157A7-E755-D4A5-148D-619266C3B864}"/>
              </a:ext>
            </a:extLst>
          </p:cNvPr>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FA3EB61-932B-2F8C-5E7A-F13A760AFDEE}"/>
              </a:ext>
            </a:extLst>
          </p:cNvPr>
          <p:cNvSpPr>
            <a:spLocks noGrp="1"/>
          </p:cNvSpPr>
          <p:nvPr>
            <p:ph type="dt" sz="half" idx="10"/>
          </p:nvPr>
        </p:nvSpPr>
        <p:spPr/>
        <p:txBody>
          <a:bodyPr/>
          <a:lstStyle/>
          <a:p>
            <a:fld id="{BFF99227-7EF2-4DAF-9B50-236C7E7DC6C7}" type="datetime1">
              <a:rPr lang="de-DE" smtClean="0"/>
              <a:t>18.03.2026</a:t>
            </a:fld>
            <a:endParaRPr lang="de-DE"/>
          </a:p>
        </p:txBody>
      </p:sp>
      <p:sp>
        <p:nvSpPr>
          <p:cNvPr id="6" name="Fußzeilenplatzhalter 5">
            <a:extLst>
              <a:ext uri="{FF2B5EF4-FFF2-40B4-BE49-F238E27FC236}">
                <a16:creationId xmlns:a16="http://schemas.microsoft.com/office/drawing/2014/main" id="{2E3425EE-466C-005D-7BAE-BEBCCB91A7B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8503204-722B-8C47-DC63-627D736BC4DC}"/>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4116761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9EE41-E56A-058D-96F8-BF07A41B96E9}"/>
              </a:ext>
            </a:extLst>
          </p:cNvPr>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a:extLst>
              <a:ext uri="{FF2B5EF4-FFF2-40B4-BE49-F238E27FC236}">
                <a16:creationId xmlns:a16="http://schemas.microsoft.com/office/drawing/2014/main" id="{34C51909-1BFC-D3DA-EC16-E4619F0CFF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6AA80497-38B8-5A1B-5A88-D283D7E7450F}"/>
              </a:ext>
            </a:extLst>
          </p:cNvPr>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F59828C-A140-5B16-33E4-45EC42C49B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795D12C9-EC34-5ECC-F642-799F0148A3FA}"/>
              </a:ext>
            </a:extLst>
          </p:cNvPr>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1528F05-4055-7091-54E6-131D1A43A3A2}"/>
              </a:ext>
            </a:extLst>
          </p:cNvPr>
          <p:cNvSpPr>
            <a:spLocks noGrp="1"/>
          </p:cNvSpPr>
          <p:nvPr>
            <p:ph type="dt" sz="half" idx="10"/>
          </p:nvPr>
        </p:nvSpPr>
        <p:spPr/>
        <p:txBody>
          <a:bodyPr/>
          <a:lstStyle/>
          <a:p>
            <a:fld id="{0B042045-8566-4596-9FDD-8EB2F3A771B9}" type="datetime1">
              <a:rPr lang="de-DE" smtClean="0"/>
              <a:t>18.03.2026</a:t>
            </a:fld>
            <a:endParaRPr lang="de-DE"/>
          </a:p>
        </p:txBody>
      </p:sp>
      <p:sp>
        <p:nvSpPr>
          <p:cNvPr id="8" name="Fußzeilenplatzhalter 7">
            <a:extLst>
              <a:ext uri="{FF2B5EF4-FFF2-40B4-BE49-F238E27FC236}">
                <a16:creationId xmlns:a16="http://schemas.microsoft.com/office/drawing/2014/main" id="{77F56F61-315A-306D-E605-BB8699D0B7D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A4A91A5-530B-66E4-41E0-7EDBA1C103F2}"/>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264613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C4129-C147-3868-6EA3-D8879FC7617D}"/>
              </a:ext>
            </a:extLst>
          </p:cNvPr>
          <p:cNvSpPr>
            <a:spLocks noGrp="1"/>
          </p:cNvSpPr>
          <p:nvPr>
            <p:ph type="title"/>
          </p:nvPr>
        </p:nvSpPr>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344D84ED-DE0C-C9BC-42D5-439D37A89BA5}"/>
              </a:ext>
            </a:extLst>
          </p:cNvPr>
          <p:cNvSpPr>
            <a:spLocks noGrp="1"/>
          </p:cNvSpPr>
          <p:nvPr>
            <p:ph type="dt" sz="half" idx="10"/>
          </p:nvPr>
        </p:nvSpPr>
        <p:spPr/>
        <p:txBody>
          <a:bodyPr/>
          <a:lstStyle/>
          <a:p>
            <a:fld id="{C9F7158C-DDBA-40B6-BCA0-0F014D3A519C}" type="datetime1">
              <a:rPr lang="de-DE" smtClean="0"/>
              <a:t>18.03.2026</a:t>
            </a:fld>
            <a:endParaRPr lang="de-DE"/>
          </a:p>
        </p:txBody>
      </p:sp>
      <p:sp>
        <p:nvSpPr>
          <p:cNvPr id="4" name="Fußzeilenplatzhalter 3">
            <a:extLst>
              <a:ext uri="{FF2B5EF4-FFF2-40B4-BE49-F238E27FC236}">
                <a16:creationId xmlns:a16="http://schemas.microsoft.com/office/drawing/2014/main" id="{28680F11-2749-0BC3-45E0-73208207066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036506C-3A93-EE39-E641-0F462EB2A7A7}"/>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2937213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8F15F3-7D85-C1CE-18A7-1B75437DF9AD}"/>
              </a:ext>
            </a:extLst>
          </p:cNvPr>
          <p:cNvSpPr>
            <a:spLocks noGrp="1"/>
          </p:cNvSpPr>
          <p:nvPr>
            <p:ph type="dt" sz="half" idx="10"/>
          </p:nvPr>
        </p:nvSpPr>
        <p:spPr/>
        <p:txBody>
          <a:bodyPr/>
          <a:lstStyle/>
          <a:p>
            <a:fld id="{872FD3C8-2BA9-42BC-871D-0EBBEC557CC1}" type="datetime1">
              <a:rPr lang="de-DE" smtClean="0"/>
              <a:t>18.03.2026</a:t>
            </a:fld>
            <a:endParaRPr lang="de-DE"/>
          </a:p>
        </p:txBody>
      </p:sp>
      <p:sp>
        <p:nvSpPr>
          <p:cNvPr id="3" name="Fußzeilenplatzhalter 2">
            <a:extLst>
              <a:ext uri="{FF2B5EF4-FFF2-40B4-BE49-F238E27FC236}">
                <a16:creationId xmlns:a16="http://schemas.microsoft.com/office/drawing/2014/main" id="{7B02CA32-E550-63E2-479C-36473A42CD5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3064C27-1870-8B71-D3D9-A9AEB763788F}"/>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1964105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682B1-2BCA-C710-F8DE-D0CC67225FD4}"/>
              </a:ext>
            </a:extLst>
          </p:cNvPr>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a:extLst>
              <a:ext uri="{FF2B5EF4-FFF2-40B4-BE49-F238E27FC236}">
                <a16:creationId xmlns:a16="http://schemas.microsoft.com/office/drawing/2014/main" id="{67ECAE3E-DA15-2E09-9716-593BBFDA3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3A684B0-0B87-6C21-A34D-DD922D5FC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90E71834-E791-6F8B-5481-F9999165F9D6}"/>
              </a:ext>
            </a:extLst>
          </p:cNvPr>
          <p:cNvSpPr>
            <a:spLocks noGrp="1"/>
          </p:cNvSpPr>
          <p:nvPr>
            <p:ph type="dt" sz="half" idx="10"/>
          </p:nvPr>
        </p:nvSpPr>
        <p:spPr/>
        <p:txBody>
          <a:bodyPr/>
          <a:lstStyle/>
          <a:p>
            <a:fld id="{61BBB137-D009-4E21-A6A7-88FB22E01813}" type="datetime1">
              <a:rPr lang="de-DE" smtClean="0"/>
              <a:t>18.03.2026</a:t>
            </a:fld>
            <a:endParaRPr lang="de-DE"/>
          </a:p>
        </p:txBody>
      </p:sp>
      <p:sp>
        <p:nvSpPr>
          <p:cNvPr id="6" name="Fußzeilenplatzhalter 5">
            <a:extLst>
              <a:ext uri="{FF2B5EF4-FFF2-40B4-BE49-F238E27FC236}">
                <a16:creationId xmlns:a16="http://schemas.microsoft.com/office/drawing/2014/main" id="{9509EE1F-053C-AF4B-85C8-3C5DAF7C480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CADA192-FE14-3EBD-50F4-8A6F748BF56C}"/>
              </a:ext>
            </a:extLst>
          </p:cNvPr>
          <p:cNvSpPr>
            <a:spLocks noGrp="1"/>
          </p:cNvSpPr>
          <p:nvPr>
            <p:ph type="sldNum" sz="quarter" idx="12"/>
          </p:nvPr>
        </p:nvSpPr>
        <p:spPr/>
        <p:txBody>
          <a:bodyPr/>
          <a:lstStyle/>
          <a:p>
            <a:fld id="{8B252D48-C67B-44A6-8265-40F3173E8570}" type="slidenum">
              <a:rPr lang="de-DE" smtClean="0"/>
              <a:t>‹Nr.›</a:t>
            </a:fld>
            <a:endParaRPr lang="de-DE"/>
          </a:p>
        </p:txBody>
      </p:sp>
    </p:spTree>
    <p:extLst>
      <p:ext uri="{BB962C8B-B14F-4D97-AF65-F5344CB8AC3E}">
        <p14:creationId xmlns:p14="http://schemas.microsoft.com/office/powerpoint/2010/main" val="3662086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D5CD6D8-C511-E3FB-6734-723ED2E3A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8AB4C12-BCCE-D789-CAEC-A5140FE9C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59B5D9-702D-9E7C-BAB6-DB452D090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667187-E051-4609-A0DD-1FF006B46EA6}" type="datetime1">
              <a:rPr lang="de-DE" smtClean="0"/>
              <a:t>18.03.2026</a:t>
            </a:fld>
            <a:endParaRPr lang="de-DE"/>
          </a:p>
        </p:txBody>
      </p:sp>
      <p:sp>
        <p:nvSpPr>
          <p:cNvPr id="5" name="Fußzeilenplatzhalter 4">
            <a:extLst>
              <a:ext uri="{FF2B5EF4-FFF2-40B4-BE49-F238E27FC236}">
                <a16:creationId xmlns:a16="http://schemas.microsoft.com/office/drawing/2014/main" id="{BDC26019-6AA7-EBC1-521F-CC78D127D4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544331A3-4629-AF86-186B-B0B0DF5A27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252D48-C67B-44A6-8265-40F3173E8570}" type="slidenum">
              <a:rPr lang="de-DE" smtClean="0"/>
              <a:t>‹Nr.›</a:t>
            </a:fld>
            <a:endParaRPr lang="de-DE"/>
          </a:p>
        </p:txBody>
      </p:sp>
    </p:spTree>
    <p:extLst>
      <p:ext uri="{BB962C8B-B14F-4D97-AF65-F5344CB8AC3E}">
        <p14:creationId xmlns:p14="http://schemas.microsoft.com/office/powerpoint/2010/main" val="3283199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D5CD6D8-C511-E3FB-6734-723ED2E3A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8AB4C12-BCCE-D789-CAEC-A5140FE9C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59B5D9-702D-9E7C-BAB6-DB452D090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667187-E051-4609-A0DD-1FF006B46EA6}" type="datetime1">
              <a:rPr lang="de-DE" smtClean="0"/>
              <a:t>18.03.2026</a:t>
            </a:fld>
            <a:endParaRPr lang="de-DE"/>
          </a:p>
        </p:txBody>
      </p:sp>
      <p:sp>
        <p:nvSpPr>
          <p:cNvPr id="5" name="Fußzeilenplatzhalter 4">
            <a:extLst>
              <a:ext uri="{FF2B5EF4-FFF2-40B4-BE49-F238E27FC236}">
                <a16:creationId xmlns:a16="http://schemas.microsoft.com/office/drawing/2014/main" id="{BDC26019-6AA7-EBC1-521F-CC78D127D4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544331A3-4629-AF86-186B-B0B0DF5A27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252D48-C67B-44A6-8265-40F3173E8570}" type="slidenum">
              <a:rPr lang="de-DE" smtClean="0"/>
              <a:t>‹Nr.›</a:t>
            </a:fld>
            <a:endParaRPr lang="de-DE"/>
          </a:p>
        </p:txBody>
      </p:sp>
    </p:spTree>
    <p:extLst>
      <p:ext uri="{BB962C8B-B14F-4D97-AF65-F5344CB8AC3E}">
        <p14:creationId xmlns:p14="http://schemas.microsoft.com/office/powerpoint/2010/main" val="1602057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D5CD6D8-C511-E3FB-6734-723ED2E3A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8AB4C12-BCCE-D789-CAEC-A5140FE9C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59B5D9-702D-9E7C-BAB6-DB452D090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667187-E051-4609-A0DD-1FF006B46EA6}" type="datetime1">
              <a:rPr lang="de-DE" smtClean="0"/>
              <a:t>18.03.2026</a:t>
            </a:fld>
            <a:endParaRPr lang="de-DE"/>
          </a:p>
        </p:txBody>
      </p:sp>
      <p:sp>
        <p:nvSpPr>
          <p:cNvPr id="5" name="Fußzeilenplatzhalter 4">
            <a:extLst>
              <a:ext uri="{FF2B5EF4-FFF2-40B4-BE49-F238E27FC236}">
                <a16:creationId xmlns:a16="http://schemas.microsoft.com/office/drawing/2014/main" id="{BDC26019-6AA7-EBC1-521F-CC78D127D4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544331A3-4629-AF86-186B-B0B0DF5A27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252D48-C67B-44A6-8265-40F3173E8570}" type="slidenum">
              <a:rPr lang="de-DE" smtClean="0"/>
              <a:t>‹Nr.›</a:t>
            </a:fld>
            <a:endParaRPr lang="de-DE"/>
          </a:p>
        </p:txBody>
      </p:sp>
    </p:spTree>
    <p:extLst>
      <p:ext uri="{BB962C8B-B14F-4D97-AF65-F5344CB8AC3E}">
        <p14:creationId xmlns:p14="http://schemas.microsoft.com/office/powerpoint/2010/main" val="376395229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s-esslingen.de/soziale-arbeit-bildung-und-pflege/forschung/projekte/laufende-projekte/nachhaltiges-handeln-in-der-pflegeberuflichen-bildung-curriculare-integration-von-planetary-health-und-digitaler-kompetenz-naht"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ki.de/DE/Content/Infekt/Krankenhaushygiene/krankenhaushygiene_node.html"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hyperlink" Target="https://www.aktion-sauberehaende.de/"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www.klik-krankenhaus.de/klik-datenbank/suche-nach-massnahmen?tx_klikdb_search%5Baction%5D=show&amp;tx_klikdb_search%5Bcontroller%5D=Measure&amp;tx_klikdb_search%5Bmeasure%5D=363&amp;cHash=a05e7e6008b72534ba9ac0f91ecdd8c8" TargetMode="External"/><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hyperlink" Target="https://www.klik-krankenhaus.de/klik-datenbank/suche-nach-massnahmen?tx_klikdb_search%5Baction%5D=show&amp;tx_klikdb_search%5Bcontroller%5D=Measure&amp;tx_klikdb_search%5Bmeasure%5D=527&amp;cHash=d12221d0e706223d551cecc9332afb2d" TargetMode="External"/><Relationship Id="rId4" Type="http://schemas.openxmlformats.org/officeDocument/2006/relationships/hyperlink" Target="https://www.infektionsschutz.de/haendewaschen#tab-6859-c2706"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link.springer.com/article/10.1007/s00104-022-01784-8"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hyperlink" Target="https://doi.org/10.1016/j.joclim.2022.10014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hyperlink" Target="file:///C:\Users\user\Downloads\2024-10-03_Modul%202_Praxisanleitungssituation-1.pdf"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hyperlink" Target="https://pflege-cirs.de/" TargetMode="External"/><Relationship Id="rId5" Type="http://schemas.openxmlformats.org/officeDocument/2006/relationships/hyperlink" Target="https://www.cirsmedical.de/" TargetMode="Externa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BhSSPNgO4nQ"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s://padlet.com/"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3.png"/></Relationships>
</file>

<file path=ppt/slides/_rels/slide49.xml.rels><?xml version="1.0" encoding="UTF-8" standalone="yes"?>
<Relationships xmlns="http://schemas.openxmlformats.org/package/2006/relationships"><Relationship Id="rId8" Type="http://schemas.openxmlformats.org/officeDocument/2006/relationships/hyperlink" Target="https://www.klik-krankenhaus.de/startseite" TargetMode="External"/><Relationship Id="rId3" Type="http://schemas.openxmlformats.org/officeDocument/2006/relationships/hyperlink" Target="https://www.rki.de/DE/Themen/Infektionskrankheiten/infektionskrankheiten-node.html" TargetMode="External"/><Relationship Id="rId7" Type="http://schemas.openxmlformats.org/officeDocument/2006/relationships/hyperlink" Target="https://www.krankenhaushygiene.de/dgkh/sektionen/sektion-pflege" TargetMode="External"/><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hyperlink" Target="https://www.baua.de/DE/Themen/Arbeitsgestaltung/Arbeitsorganisation/Pflege-Gesundheitswesen/_functions/BereichsPublikationssuche_Formular" TargetMode="External"/><Relationship Id="rId5" Type="http://schemas.openxmlformats.org/officeDocument/2006/relationships/hyperlink" Target="https://www.abfallmanager-medizin.de/" TargetMode="External"/><Relationship Id="rId10" Type="http://schemas.openxmlformats.org/officeDocument/2006/relationships/hyperlink" Target="https://pflege-cirs.de/" TargetMode="External"/><Relationship Id="rId4" Type="http://schemas.openxmlformats.org/officeDocument/2006/relationships/hyperlink" Target="https://www.aktion-sauberehaende.de/" TargetMode="External"/><Relationship Id="rId9" Type="http://schemas.openxmlformats.org/officeDocument/2006/relationships/hyperlink" Target="https://doi.org/10.1007/s00103-006-0089-2"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hyperlink" Target="https://www.fr.de/meinung/corona-folgen-wirtschaft-arbeiter-sklaverei-gastbeitrag-13772672.html" TargetMode="External"/><Relationship Id="rId3" Type="http://schemas.openxmlformats.org/officeDocument/2006/relationships/hyperlink" Target="https://doi.org/10.1016/j.joclim.2022.100149" TargetMode="External"/><Relationship Id="rId7" Type="http://schemas.openxmlformats.org/officeDocument/2006/relationships/hyperlink" Target="https://doi.org/10.1055/s-0037-1607487" TargetMode="External"/><Relationship Id="rId2" Type="http://schemas.openxmlformats.org/officeDocument/2006/relationships/hyperlink" Target="https://www.abfallmanager-medizin.de/zahl-des-monats/97-000-pakete-einmalhandschuhe-2022-genutzt/" TargetMode="External"/><Relationship Id="rId1" Type="http://schemas.openxmlformats.org/officeDocument/2006/relationships/slideLayout" Target="../slideLayouts/slideLayout18.xml"/><Relationship Id="rId6" Type="http://schemas.openxmlformats.org/officeDocument/2006/relationships/hyperlink" Target="https://www.awmf.org/service/awmf-aktuell/haendedesinfektion-und-haendehygiene" TargetMode="External"/><Relationship Id="rId5" Type="http://schemas.openxmlformats.org/officeDocument/2006/relationships/hyperlink" Target="https://www.awmf.org/service/awmf-aktuell/anforderungen-an-handschuhe-zur-infektionsprophylaxe-im-gesundheitswesen" TargetMode="External"/><Relationship Id="rId4" Type="http://schemas.openxmlformats.org/officeDocument/2006/relationships/hyperlink" Target="https://arnowa.de/Hygieneportal/Herstellung-Geschichte-von-Latexhandschuhen" TargetMode="External"/><Relationship Id="rId9" Type="http://schemas.openxmlformats.org/officeDocument/2006/relationships/hyperlink" Target="https://www.germanwatch.org/sites/default/files/Global%20Climate%20Risk%20Index%202021_2.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gosh.nhs.uk/news/gloves-are-off/" TargetMode="External"/><Relationship Id="rId7" Type="http://schemas.openxmlformats.org/officeDocument/2006/relationships/hyperlink" Target="https://doi.org/10.1007/s00103-005-1126-2" TargetMode="External"/><Relationship Id="rId2" Type="http://schemas.openxmlformats.org/officeDocument/2006/relationships/hyperlink" Target="https://www.springerpflege.de/hygiene/hygiene/hygiene-in-der-pflege/15286284" TargetMode="External"/><Relationship Id="rId1" Type="http://schemas.openxmlformats.org/officeDocument/2006/relationships/slideLayout" Target="../slideLayouts/slideLayout18.xml"/><Relationship Id="rId6" Type="http://schemas.openxmlformats.org/officeDocument/2006/relationships/hyperlink" Target="https://doi.org/10.1007/s00104-022-01784-8" TargetMode="External"/><Relationship Id="rId5" Type="http://schemas.openxmlformats.org/officeDocument/2006/relationships/hyperlink" Target="https://doi.org/10.1007/978-3-662-58685-3_56-1" TargetMode="External"/><Relationship Id="rId4" Type="http://schemas.openxmlformats.org/officeDocument/2006/relationships/hyperlink" Target="https://doi.org/10.1111/ddg.14537_g"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ppegermany.de/blogs/magazin/herstellung-von-nitrilhandschuhen-in-der-eu-ein-genauer-blick-auf-den-prozess-und-die-standards" TargetMode="External"/><Relationship Id="rId3" Type="http://schemas.openxmlformats.org/officeDocument/2006/relationships/hyperlink" Target="https://www.rki.de/DE/Content/Infekt/EpidBull/Archiv/2024/19/Art_01.html" TargetMode="External"/><Relationship Id="rId7" Type="http://schemas.openxmlformats.org/officeDocument/2006/relationships/hyperlink" Target="https://doi.org/10.1055/a-2059-6791" TargetMode="External"/><Relationship Id="rId2" Type="http://schemas.openxmlformats.org/officeDocument/2006/relationships/hyperlink" Target="https://doi.org/10.1007/s00103-016-2453-1" TargetMode="External"/><Relationship Id="rId1" Type="http://schemas.openxmlformats.org/officeDocument/2006/relationships/slideLayout" Target="../slideLayouts/slideLayout18.xml"/><Relationship Id="rId6" Type="http://schemas.openxmlformats.org/officeDocument/2006/relationships/hyperlink" Target="https://www.management-krankenhaus.de/topstories/hygiene/medizinische-handschuhe-auf-den-umgang-kommt-es" TargetMode="External"/><Relationship Id="rId5" Type="http://schemas.openxmlformats.org/officeDocument/2006/relationships/hyperlink" Target="https://doi.org/10.1016/j.jhin.2013.11.003" TargetMode="External"/><Relationship Id="rId4" Type="http://schemas.openxmlformats.org/officeDocument/2006/relationships/hyperlink" Target="https://doi.org/10.1007/s41906-022-1994-1"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07/s00058-022-2229-y" TargetMode="External"/><Relationship Id="rId7" Type="http://schemas.openxmlformats.org/officeDocument/2006/relationships/hyperlink" Target="https://www.wwf.de/themen-projekte/landwirtschaft/produkte-aus-der-landwirtschaft/naturkautschuk" TargetMode="External"/><Relationship Id="rId2" Type="http://schemas.openxmlformats.org/officeDocument/2006/relationships/hyperlink" Target="https://doi.org/10.5167/uzh-233949" TargetMode="External"/><Relationship Id="rId1" Type="http://schemas.openxmlformats.org/officeDocument/2006/relationships/slideLayout" Target="../slideLayouts/slideLayout18.xml"/><Relationship Id="rId6" Type="http://schemas.openxmlformats.org/officeDocument/2006/relationships/hyperlink" Target="https://doi.org/10.1177/1757177416680442" TargetMode="External"/><Relationship Id="rId5" Type="http://schemas.openxmlformats.org/officeDocument/2006/relationships/hyperlink" Target="https://www.dguv.de/medien/ifa/de/pub/grl/pdf/2016_149.pdf" TargetMode="External"/><Relationship Id="rId4" Type="http://schemas.openxmlformats.org/officeDocument/2006/relationships/hyperlink" Target="https://doi.org/10.1007/s00735-022-1554-3"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flickr.com/photos/144303299@N04/51911474965" TargetMode="External"/><Relationship Id="rId13" Type="http://schemas.openxmlformats.org/officeDocument/2006/relationships/hyperlink" Target="http://creativecommons.org/licenses/by/4.0/?ref=openverse" TargetMode="External"/><Relationship Id="rId18" Type="http://schemas.openxmlformats.org/officeDocument/2006/relationships/hyperlink" Target="https://ccnull.de/index.php/fotograf/marco-verch" TargetMode="External"/><Relationship Id="rId3" Type="http://schemas.openxmlformats.org/officeDocument/2006/relationships/hyperlink" Target="https://www.flickr.com/photos/arlingtonva/4314530838" TargetMode="External"/><Relationship Id="rId21" Type="http://schemas.openxmlformats.org/officeDocument/2006/relationships/hyperlink" Target="https://www.flickr.com/photos/115225894@N07/53994193880" TargetMode="External"/><Relationship Id="rId7" Type="http://schemas.openxmlformats.org/officeDocument/2006/relationships/hyperlink" Target="https://www.aktion-sauberehaende.de/" TargetMode="External"/><Relationship Id="rId12" Type="http://schemas.openxmlformats.org/officeDocument/2006/relationships/hyperlink" Target="https://www.inaturalist.org/users/231737" TargetMode="External"/><Relationship Id="rId17" Type="http://schemas.openxmlformats.org/officeDocument/2006/relationships/hyperlink" Target="https://ccnull.de/index.php/foto/disposing-of-face-masks/1018319" TargetMode="External"/><Relationship Id="rId2" Type="http://schemas.openxmlformats.org/officeDocument/2006/relationships/notesSlide" Target="../notesSlides/notesSlide51.xml"/><Relationship Id="rId16" Type="http://schemas.openxmlformats.org/officeDocument/2006/relationships/hyperlink" Target="https://creativecommons.org/licenses/by-sa/2.0/?ref=openverse" TargetMode="External"/><Relationship Id="rId20" Type="http://schemas.openxmlformats.org/officeDocument/2006/relationships/hyperlink" Target="http://www.medisave.co.uk/" TargetMode="External"/><Relationship Id="rId1" Type="http://schemas.openxmlformats.org/officeDocument/2006/relationships/slideLayout" Target="../slideLayouts/slideLayout18.xml"/><Relationship Id="rId6" Type="http://schemas.openxmlformats.org/officeDocument/2006/relationships/hyperlink" Target="https://pixabay.com/de/users/geralt-9301/" TargetMode="External"/><Relationship Id="rId11" Type="http://schemas.openxmlformats.org/officeDocument/2006/relationships/hyperlink" Target="https://www.inaturalist.org/photos/134719289" TargetMode="External"/><Relationship Id="rId5" Type="http://schemas.openxmlformats.org/officeDocument/2006/relationships/hyperlink" Target="https://cdn.pixabay.com/photo/2015/09/09/20/29/access-933139_1280.jpg" TargetMode="External"/><Relationship Id="rId15" Type="http://schemas.openxmlformats.org/officeDocument/2006/relationships/hyperlink" Target="https://www.flickr.com/photos/23165290@N00" TargetMode="External"/><Relationship Id="rId23" Type="http://schemas.openxmlformats.org/officeDocument/2006/relationships/hyperlink" Target="https://creativecommons.org/licenses/by/2.0/?ref=openverse" TargetMode="External"/><Relationship Id="rId10" Type="http://schemas.openxmlformats.org/officeDocument/2006/relationships/hyperlink" Target="https://creativecommons.org/publicdomain/mark/1.0/?ref=openverse" TargetMode="External"/><Relationship Id="rId19" Type="http://schemas.openxmlformats.org/officeDocument/2006/relationships/hyperlink" Target="https://www.flickr.com/photos/107621760@N03/10668646004" TargetMode="External"/><Relationship Id="rId4" Type="http://schemas.openxmlformats.org/officeDocument/2006/relationships/hyperlink" Target="https://creativecommons.org/licenses/by-sa/2.0/deed.de" TargetMode="External"/><Relationship Id="rId9" Type="http://schemas.openxmlformats.org/officeDocument/2006/relationships/hyperlink" Target="https://www.flickr.com/photos/144303299@N04" TargetMode="External"/><Relationship Id="rId14" Type="http://schemas.openxmlformats.org/officeDocument/2006/relationships/hyperlink" Target="https://www.flickr.com/photos/23165290@N00/46902677704" TargetMode="External"/><Relationship Id="rId22" Type="http://schemas.openxmlformats.org/officeDocument/2006/relationships/hyperlink" Target="https://www.flickr.com/photos/115225894@N07"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www.hsbi.de/elearning/goto.php?target=fold_1430566&amp;client_id=FH-Bielefel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av.tib.eu/media/72146"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E283E37A-2295-09D2-E7DA-8A28C8C3AAE4}"/>
              </a:ext>
            </a:extLst>
          </p:cNvPr>
          <p:cNvSpPr txBox="1">
            <a:spLocks/>
          </p:cNvSpPr>
          <p:nvPr/>
        </p:nvSpPr>
        <p:spPr>
          <a:xfrm>
            <a:off x="587567" y="1619480"/>
            <a:ext cx="5592896" cy="18876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l">
              <a:lnSpc>
                <a:spcPct val="120000"/>
              </a:lnSpc>
            </a:pPr>
            <a:r>
              <a:rPr lang="de-DE" sz="4400" dirty="0"/>
              <a:t>Verbundprojekt </a:t>
            </a:r>
          </a:p>
          <a:p>
            <a:pPr algn="l">
              <a:lnSpc>
                <a:spcPct val="120000"/>
              </a:lnSpc>
            </a:pPr>
            <a:r>
              <a:rPr lang="de-DE" sz="4400" dirty="0"/>
              <a:t>Naht</a:t>
            </a:r>
          </a:p>
        </p:txBody>
      </p:sp>
      <p:sp>
        <p:nvSpPr>
          <p:cNvPr id="5" name="Untertitel 2">
            <a:extLst>
              <a:ext uri="{FF2B5EF4-FFF2-40B4-BE49-F238E27FC236}">
                <a16:creationId xmlns:a16="http://schemas.microsoft.com/office/drawing/2014/main" id="{1A694755-F070-3C8B-8303-9EED20358E2A}"/>
              </a:ext>
            </a:extLst>
          </p:cNvPr>
          <p:cNvSpPr txBox="1">
            <a:spLocks/>
          </p:cNvSpPr>
          <p:nvPr/>
        </p:nvSpPr>
        <p:spPr>
          <a:xfrm>
            <a:off x="587567" y="3858094"/>
            <a:ext cx="5592896" cy="1940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de-DE" sz="2400" kern="0" dirty="0">
                <a:latin typeface="Calibri" panose="020F0502020204030204" pitchFamily="34" charset="0"/>
                <a:ea typeface="Calibri" panose="020F0502020204030204" pitchFamily="34" charset="0"/>
                <a:cs typeface="Calibri" panose="020F0502020204030204" pitchFamily="34" charset="0"/>
              </a:rPr>
              <a:t>Nachhaltiges Handeln in der pflegeberuflichen Bildung: Curriculare Integration von Planetary Health und digitaler Kompetenz</a:t>
            </a:r>
            <a:endParaRPr lang="de-DE" sz="2400" dirty="0">
              <a:latin typeface="Calibri" panose="020F0502020204030204" pitchFamily="34" charset="0"/>
              <a:ea typeface="Calibri" panose="020F0502020204030204" pitchFamily="34" charset="0"/>
              <a:cs typeface="Calibri" panose="020F0502020204030204" pitchFamily="34" charset="0"/>
            </a:endParaRPr>
          </a:p>
        </p:txBody>
      </p:sp>
      <p:pic>
        <p:nvPicPr>
          <p:cNvPr id="3" name="Grafik 2" descr="Ein Bild, das Zeichnung, Grafiken, Kunst, Design enthält.&#10;&#10;Automatisch generierte Beschreibung">
            <a:hlinkClick r:id="rId3"/>
            <a:extLst>
              <a:ext uri="{FF2B5EF4-FFF2-40B4-BE49-F238E27FC236}">
                <a16:creationId xmlns:a16="http://schemas.microsoft.com/office/drawing/2014/main" id="{6D62E697-6011-2F74-0256-FC108C5D0F9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20533" y="1366506"/>
            <a:ext cx="4508570" cy="4582188"/>
          </a:xfrm>
          <a:prstGeom prst="rect">
            <a:avLst/>
          </a:prstGeom>
        </p:spPr>
      </p:pic>
      <p:cxnSp>
        <p:nvCxnSpPr>
          <p:cNvPr id="17" name="Gerader Verbinder 16">
            <a:extLst>
              <a:ext uri="{FF2B5EF4-FFF2-40B4-BE49-F238E27FC236}">
                <a16:creationId xmlns:a16="http://schemas.microsoft.com/office/drawing/2014/main" id="{FB05AB29-E48A-25BC-A63F-C065042A8D15}"/>
              </a:ext>
            </a:extLst>
          </p:cNvPr>
          <p:cNvCxnSpPr>
            <a:cxnSpLocks/>
          </p:cNvCxnSpPr>
          <p:nvPr/>
        </p:nvCxnSpPr>
        <p:spPr>
          <a:xfrm>
            <a:off x="587567" y="3657600"/>
            <a:ext cx="5508433" cy="0"/>
          </a:xfrm>
          <a:prstGeom prst="line">
            <a:avLst/>
          </a:prstGeom>
          <a:ln w="57150">
            <a:solidFill>
              <a:srgbClr val="007094"/>
            </a:solidFill>
          </a:ln>
        </p:spPr>
        <p:style>
          <a:lnRef idx="2">
            <a:schemeClr val="accent1"/>
          </a:lnRef>
          <a:fillRef idx="0">
            <a:schemeClr val="accent1"/>
          </a:fillRef>
          <a:effectRef idx="1">
            <a:schemeClr val="accent1"/>
          </a:effectRef>
          <a:fontRef idx="minor">
            <a:schemeClr val="tx1"/>
          </a:fontRef>
        </p:style>
      </p:cxnSp>
      <p:pic>
        <p:nvPicPr>
          <p:cNvPr id="6" name="Grafik 5" descr="Ein Bild, das Text, Schrift, Grafiken, Logo enthält.&#10;&#10;Automatisch generierte Beschreibung">
            <a:extLst>
              <a:ext uri="{FF2B5EF4-FFF2-40B4-BE49-F238E27FC236}">
                <a16:creationId xmlns:a16="http://schemas.microsoft.com/office/drawing/2014/main" id="{28A48F5B-2741-33D4-D558-E2F13E1346B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0754" y="255554"/>
            <a:ext cx="1775321" cy="727566"/>
          </a:xfrm>
          <a:prstGeom prst="rect">
            <a:avLst/>
          </a:prstGeom>
        </p:spPr>
      </p:pic>
      <p:pic>
        <p:nvPicPr>
          <p:cNvPr id="8" name="Grafik 7" descr="Ein Bild, das Text, Schrift, weiß, Symbol enthält.&#10;&#10;Automatisch generierte Beschreibung">
            <a:extLst>
              <a:ext uri="{FF2B5EF4-FFF2-40B4-BE49-F238E27FC236}">
                <a16:creationId xmlns:a16="http://schemas.microsoft.com/office/drawing/2014/main" id="{C202F4F6-33E3-ABF7-B5D0-BAB022AFD6E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257165" y="401055"/>
            <a:ext cx="2239585" cy="458916"/>
          </a:xfrm>
          <a:prstGeom prst="rect">
            <a:avLst/>
          </a:prstGeom>
        </p:spPr>
      </p:pic>
      <p:pic>
        <p:nvPicPr>
          <p:cNvPr id="7" name="Grafik 6" descr="Ein Bild, das Symbol, Grafiken, Schrift, Grafikdesign enthält.&#10;&#10;Automatisch generierte Beschreibung">
            <a:extLst>
              <a:ext uri="{FF2B5EF4-FFF2-40B4-BE49-F238E27FC236}">
                <a16:creationId xmlns:a16="http://schemas.microsoft.com/office/drawing/2014/main" id="{C1EAF07F-34AB-EF19-3959-7F8355BC50A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797840" y="366101"/>
            <a:ext cx="308771" cy="617019"/>
          </a:xfrm>
          <a:prstGeom prst="rect">
            <a:avLst/>
          </a:prstGeom>
        </p:spPr>
      </p:pic>
      <p:sp>
        <p:nvSpPr>
          <p:cNvPr id="9" name="Textfeld 8">
            <a:extLst>
              <a:ext uri="{FF2B5EF4-FFF2-40B4-BE49-F238E27FC236}">
                <a16:creationId xmlns:a16="http://schemas.microsoft.com/office/drawing/2014/main" id="{C04E3ECB-D11A-271D-986D-90F941EF8B07}"/>
              </a:ext>
            </a:extLst>
          </p:cNvPr>
          <p:cNvSpPr txBox="1"/>
          <p:nvPr/>
        </p:nvSpPr>
        <p:spPr>
          <a:xfrm>
            <a:off x="5106611" y="354358"/>
            <a:ext cx="1783716" cy="646331"/>
          </a:xfrm>
          <a:prstGeom prst="rect">
            <a:avLst/>
          </a:prstGeom>
          <a:noFill/>
          <a:ln>
            <a:noFill/>
          </a:ln>
        </p:spPr>
        <p:txBody>
          <a:bodyPr wrap="square" rtlCol="0">
            <a:spAutoFit/>
          </a:bodyPr>
          <a:lstStyle/>
          <a:p>
            <a:r>
              <a:rPr lang="de-DE" dirty="0"/>
              <a:t>Hochschule Hannover</a:t>
            </a:r>
          </a:p>
        </p:txBody>
      </p:sp>
    </p:spTree>
    <p:extLst>
      <p:ext uri="{BB962C8B-B14F-4D97-AF65-F5344CB8AC3E}">
        <p14:creationId xmlns:p14="http://schemas.microsoft.com/office/powerpoint/2010/main" val="2608470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8423" y="587085"/>
            <a:ext cx="10075013" cy="1325563"/>
          </a:xfrm>
        </p:spPr>
        <p:txBody>
          <a:bodyPr/>
          <a:lstStyle/>
          <a:p>
            <a:pPr algn="ctr"/>
            <a:r>
              <a:rPr lang="de-DE" dirty="0">
                <a:solidFill>
                  <a:srgbClr val="007094"/>
                </a:solidFill>
              </a:rPr>
              <a:t>Nachhaltigkeit und Hygiene im pflegerischen Handeln anleiten</a:t>
            </a:r>
          </a:p>
        </p:txBody>
      </p:sp>
      <p:sp>
        <p:nvSpPr>
          <p:cNvPr id="3" name="Inhaltsplatzhalter 2"/>
          <p:cNvSpPr>
            <a:spLocks noGrp="1"/>
          </p:cNvSpPr>
          <p:nvPr>
            <p:ph idx="1"/>
          </p:nvPr>
        </p:nvSpPr>
        <p:spPr>
          <a:xfrm>
            <a:off x="720808" y="2387909"/>
            <a:ext cx="10515600" cy="3080130"/>
          </a:xfrm>
        </p:spPr>
        <p:txBody>
          <a:bodyPr>
            <a:noAutofit/>
          </a:bodyPr>
          <a:lstStyle/>
          <a:p>
            <a:pPr marL="514350" indent="-514350">
              <a:buFont typeface="+mj-lt"/>
              <a:buAutoNum type="arabicPeriod"/>
            </a:pPr>
            <a:r>
              <a:rPr lang="de-DE" dirty="0"/>
              <a:t>Vorstellung und Impuls</a:t>
            </a:r>
          </a:p>
          <a:p>
            <a:pPr marL="514350" indent="-514350">
              <a:buFont typeface="+mj-lt"/>
              <a:buAutoNum type="arabicPeriod"/>
            </a:pPr>
            <a:r>
              <a:rPr lang="de-DE" dirty="0" err="1">
                <a:solidFill>
                  <a:srgbClr val="007094"/>
                </a:solidFill>
              </a:rPr>
              <a:t>Evidenzbasierung</a:t>
            </a:r>
            <a:endParaRPr lang="de-DE" dirty="0">
              <a:solidFill>
                <a:srgbClr val="007094"/>
              </a:solidFill>
            </a:endParaRPr>
          </a:p>
          <a:p>
            <a:pPr marL="514350" indent="-514350">
              <a:buFont typeface="+mj-lt"/>
              <a:buAutoNum type="arabicPeriod"/>
            </a:pPr>
            <a:r>
              <a:rPr lang="de-DE" dirty="0"/>
              <a:t>Praxisbeispiel: Handschuhe</a:t>
            </a:r>
          </a:p>
          <a:p>
            <a:pPr marL="514350" indent="-514350">
              <a:buFont typeface="+mj-lt"/>
              <a:buAutoNum type="arabicPeriod"/>
            </a:pPr>
            <a:r>
              <a:rPr lang="de-DE" dirty="0"/>
              <a:t>Praxisanleitungssituation: Ganzkörperpflege nachhaltig und hygienisch korrekt durchführen</a:t>
            </a:r>
          </a:p>
          <a:p>
            <a:pPr marL="514350" indent="-514350">
              <a:buFont typeface="+mj-lt"/>
              <a:buAutoNum type="arabicPeriod"/>
            </a:pPr>
            <a:r>
              <a:rPr lang="de-DE" dirty="0"/>
              <a:t>Transfer: Positive Fehlerkultur</a:t>
            </a:r>
          </a:p>
        </p:txBody>
      </p:sp>
      <p:sp>
        <p:nvSpPr>
          <p:cNvPr id="4" name="Datumsplatzhalter 3"/>
          <p:cNvSpPr>
            <a:spLocks noGrp="1"/>
          </p:cNvSpPr>
          <p:nvPr>
            <p:ph type="dt" sz="half" idx="10"/>
          </p:nvPr>
        </p:nvSpPr>
        <p:spPr/>
        <p:txBody>
          <a:bodyPr/>
          <a:lstStyle/>
          <a:p>
            <a:fld id="{83708645-D66A-46C2-AAE5-F308721510CE}" type="datetime1">
              <a:rPr lang="de-DE" smtClean="0"/>
              <a:t>18.03.2026</a:t>
            </a:fld>
            <a:endParaRPr lang="de-DE"/>
          </a:p>
        </p:txBody>
      </p:sp>
      <p:sp>
        <p:nvSpPr>
          <p:cNvPr id="5" name="Foliennummernplatzhalter 4"/>
          <p:cNvSpPr>
            <a:spLocks noGrp="1"/>
          </p:cNvSpPr>
          <p:nvPr>
            <p:ph type="sldNum" sz="quarter" idx="12"/>
          </p:nvPr>
        </p:nvSpPr>
        <p:spPr/>
        <p:txBody>
          <a:bodyPr/>
          <a:lstStyle/>
          <a:p>
            <a:fld id="{8B252D48-C67B-44A6-8265-40F3173E8570}" type="slidenum">
              <a:rPr lang="de-DE" smtClean="0"/>
              <a:t>10</a:t>
            </a:fld>
            <a:endParaRPr lang="de-DE"/>
          </a:p>
        </p:txBody>
      </p:sp>
    </p:spTree>
    <p:extLst>
      <p:ext uri="{BB962C8B-B14F-4D97-AF65-F5344CB8AC3E}">
        <p14:creationId xmlns:p14="http://schemas.microsoft.com/office/powerpoint/2010/main" val="2031818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43071" y="229183"/>
            <a:ext cx="1455057" cy="1325563"/>
          </a:xfrm>
        </p:spPr>
        <p:txBody>
          <a:bodyPr/>
          <a:lstStyle/>
          <a:p>
            <a:r>
              <a:rPr lang="de-DE" dirty="0">
                <a:solidFill>
                  <a:srgbClr val="007094"/>
                </a:solidFill>
              </a:rPr>
              <a:t>Input</a:t>
            </a:r>
            <a:r>
              <a:rPr lang="de-DE" dirty="0"/>
              <a:t> </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pic>
        <p:nvPicPr>
          <p:cNvPr id="5123" name="Picture 3" descr="Inputph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2064154"/>
            <a:ext cx="5080000" cy="40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137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631239" y="1650586"/>
            <a:ext cx="10943895" cy="4575645"/>
          </a:xfrm>
        </p:spPr>
        <p:txBody>
          <a:bodyPr>
            <a:noAutofit/>
          </a:bodyPr>
          <a:lstStyle/>
          <a:p>
            <a:pPr>
              <a:lnSpc>
                <a:spcPct val="100000"/>
              </a:lnSpc>
            </a:pPr>
            <a:r>
              <a:rPr lang="de-DE" sz="2400" dirty="0">
                <a:latin typeface="+mj-lt"/>
                <a:ea typeface="Calibri" panose="020F0502020204030204" pitchFamily="34" charset="0"/>
                <a:cs typeface="Calibri" panose="020F0502020204030204" pitchFamily="34" charset="0"/>
              </a:rPr>
              <a:t>Robert Koch-Institut (RKI) als zentrale Einrichtung der Krankheitsüberwachung und –</a:t>
            </a:r>
            <a:r>
              <a:rPr lang="de-DE" sz="2400" dirty="0" err="1">
                <a:latin typeface="+mj-lt"/>
                <a:ea typeface="Calibri" panose="020F0502020204030204" pitchFamily="34" charset="0"/>
                <a:cs typeface="Calibri" panose="020F0502020204030204" pitchFamily="34" charset="0"/>
              </a:rPr>
              <a:t>prävention</a:t>
            </a:r>
            <a:r>
              <a:rPr lang="de-DE" sz="2400" dirty="0">
                <a:latin typeface="+mj-lt"/>
                <a:ea typeface="Calibri" panose="020F0502020204030204" pitchFamily="34" charset="0"/>
                <a:cs typeface="Calibri" panose="020F0502020204030204" pitchFamily="34" charset="0"/>
              </a:rPr>
              <a:t>, insbesondere für Infektionskrankheiten</a:t>
            </a:r>
          </a:p>
          <a:p>
            <a:pPr>
              <a:lnSpc>
                <a:spcPct val="100000"/>
              </a:lnSpc>
            </a:pPr>
            <a:r>
              <a:rPr lang="de-DE" sz="2400" dirty="0">
                <a:latin typeface="+mj-lt"/>
                <a:ea typeface="Calibri" panose="020F0502020204030204" pitchFamily="34" charset="0"/>
                <a:cs typeface="Calibri" panose="020F0502020204030204" pitchFamily="34" charset="0"/>
              </a:rPr>
              <a:t>KRINKO = Kommission für Krankenhaushygiene und Infektionsprävention</a:t>
            </a:r>
          </a:p>
          <a:p>
            <a:pPr>
              <a:lnSpc>
                <a:spcPct val="100000"/>
              </a:lnSpc>
            </a:pPr>
            <a:r>
              <a:rPr lang="de-DE" sz="2400" dirty="0">
                <a:latin typeface="+mj-lt"/>
                <a:ea typeface="Calibri" panose="020F0502020204030204" pitchFamily="34" charset="0"/>
                <a:cs typeface="Calibri" panose="020F0502020204030204" pitchFamily="34" charset="0"/>
              </a:rPr>
              <a:t>Sämtliche Empfehlungen finden Sie unter: </a:t>
            </a:r>
            <a:r>
              <a:rPr lang="de-DE" sz="2400" dirty="0">
                <a:latin typeface="+mj-lt"/>
                <a:ea typeface="Calibri" panose="020F0502020204030204" pitchFamily="34" charset="0"/>
                <a:cs typeface="Calibri" panose="020F0502020204030204" pitchFamily="34" charset="0"/>
                <a:hlinkClick r:id="rId3"/>
              </a:rPr>
              <a:t>https://www.rki.de/DE/Content/Infekt/Krankenhaushygiene/krankenhaushygiene_node.html</a:t>
            </a:r>
            <a:r>
              <a:rPr lang="de-DE" sz="2400" dirty="0">
                <a:latin typeface="+mj-lt"/>
                <a:ea typeface="Calibri" panose="020F0502020204030204" pitchFamily="34" charset="0"/>
                <a:cs typeface="Calibri" panose="020F0502020204030204" pitchFamily="34" charset="0"/>
              </a:rPr>
              <a:t> </a:t>
            </a:r>
          </a:p>
          <a:p>
            <a:pPr>
              <a:lnSpc>
                <a:spcPct val="100000"/>
              </a:lnSpc>
            </a:pPr>
            <a:r>
              <a:rPr lang="de-DE" sz="2400" dirty="0">
                <a:latin typeface="+mj-lt"/>
                <a:ea typeface="Calibri" panose="020F0502020204030204" pitchFamily="34" charset="0"/>
                <a:cs typeface="Calibri" panose="020F0502020204030204" pitchFamily="34" charset="0"/>
              </a:rPr>
              <a:t>Jede Einrichtung hat zudem individuelle Standards: hier muss das Pflegesetting berücksichtigt werden. </a:t>
            </a:r>
            <a:r>
              <a:rPr lang="de-DE" sz="1500" dirty="0">
                <a:latin typeface="+mj-lt"/>
              </a:rPr>
              <a:t>(KRINKO, 2005)</a:t>
            </a:r>
            <a:endParaRPr lang="de-DE" sz="1500" dirty="0">
              <a:latin typeface="+mj-lt"/>
              <a:ea typeface="Calibri" panose="020F0502020204030204" pitchFamily="34" charset="0"/>
              <a:cs typeface="Calibri" panose="020F0502020204030204" pitchFamily="34" charset="0"/>
            </a:endParaRPr>
          </a:p>
          <a:p>
            <a:pPr>
              <a:lnSpc>
                <a:spcPct val="100000"/>
              </a:lnSpc>
            </a:pPr>
            <a:r>
              <a:rPr lang="de-DE" sz="2400" dirty="0">
                <a:latin typeface="+mj-lt"/>
                <a:ea typeface="Calibri" panose="020F0502020204030204" pitchFamily="34" charset="0"/>
                <a:cs typeface="Calibri" panose="020F0502020204030204" pitchFamily="34" charset="0"/>
              </a:rPr>
              <a:t>Auch Abfallentsorgung ist zentraler Bestandteil von Hygienestandards: nicht nur die korrekte Trennung, sondern auch die Vermeidung – denn alle genutzten Materialen haben einen hohen nicht-nachhaltigen Preis. </a:t>
            </a:r>
            <a:r>
              <a:rPr lang="de-DE" sz="1500" dirty="0">
                <a:latin typeface="+mj-lt"/>
                <a:ea typeface="Calibri" panose="020F0502020204030204" pitchFamily="34" charset="0"/>
                <a:cs typeface="Calibri" panose="020F0502020204030204" pitchFamily="34" charset="0"/>
              </a:rPr>
              <a:t>(Huss, 2019)</a:t>
            </a: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dirty="0">
              <a:ln>
                <a:noFill/>
              </a:ln>
              <a:solidFill>
                <a:prstClr val="black">
                  <a:tint val="82000"/>
                </a:prstClr>
              </a:solidFill>
              <a:effectLst/>
              <a:uLnTx/>
              <a:uFillTx/>
              <a:latin typeface="Calibri" panose="020F0502020204030204"/>
              <a:ea typeface="+mn-ea"/>
              <a:cs typeface="+mn-cs"/>
            </a:endParaRPr>
          </a:p>
        </p:txBody>
      </p:sp>
      <p:sp>
        <p:nvSpPr>
          <p:cNvPr id="11" name="Titel 1"/>
          <p:cNvSpPr>
            <a:spLocks noGrp="1"/>
          </p:cNvSpPr>
          <p:nvPr>
            <p:ph type="title"/>
          </p:nvPr>
        </p:nvSpPr>
        <p:spPr>
          <a:xfrm>
            <a:off x="3925017" y="432393"/>
            <a:ext cx="4356340" cy="987043"/>
          </a:xfrm>
        </p:spPr>
        <p:txBody>
          <a:bodyPr/>
          <a:lstStyle/>
          <a:p>
            <a:pPr algn="ctr"/>
            <a:r>
              <a:rPr lang="de-DE" dirty="0">
                <a:solidFill>
                  <a:srgbClr val="007094"/>
                </a:solidFill>
              </a:rPr>
              <a:t>Hygienestandards</a:t>
            </a:r>
          </a:p>
        </p:txBody>
      </p:sp>
    </p:spTree>
    <p:extLst>
      <p:ext uri="{BB962C8B-B14F-4D97-AF65-F5344CB8AC3E}">
        <p14:creationId xmlns:p14="http://schemas.microsoft.com/office/powerpoint/2010/main" val="404602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Greifen Viele Hände · Kostenloses Bild auf Pixabay"/>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635000"/>
          </a:effectLst>
        </p:spPr>
      </p:pic>
      <p:sp>
        <p:nvSpPr>
          <p:cNvPr id="3" name="Textplatzhalter 2"/>
          <p:cNvSpPr>
            <a:spLocks noGrp="1"/>
          </p:cNvSpPr>
          <p:nvPr>
            <p:ph type="body" idx="1"/>
          </p:nvPr>
        </p:nvSpPr>
        <p:spPr>
          <a:xfrm>
            <a:off x="839788" y="1423687"/>
            <a:ext cx="10514012" cy="613458"/>
          </a:xfrm>
        </p:spPr>
        <p:txBody>
          <a:bodyPr/>
          <a:lstStyle/>
          <a:p>
            <a:pPr algn="ctr"/>
            <a:r>
              <a:rPr lang="de-DE" dirty="0">
                <a:latin typeface="Calibri" panose="020F0502020204030204" pitchFamily="34" charset="0"/>
                <a:ea typeface="Calibri" panose="020F0502020204030204" pitchFamily="34" charset="0"/>
                <a:cs typeface="Calibri" panose="020F0502020204030204" pitchFamily="34" charset="0"/>
              </a:rPr>
              <a:t>Handhygiene als Dreh- und Angelpunkt</a:t>
            </a:r>
          </a:p>
        </p:txBody>
      </p:sp>
      <p:sp>
        <p:nvSpPr>
          <p:cNvPr id="4" name="Inhaltsplatzhalter 3"/>
          <p:cNvSpPr>
            <a:spLocks noGrp="1"/>
          </p:cNvSpPr>
          <p:nvPr>
            <p:ph sz="half" idx="2"/>
          </p:nvPr>
        </p:nvSpPr>
        <p:spPr>
          <a:xfrm>
            <a:off x="839788" y="2037145"/>
            <a:ext cx="10514012" cy="4152518"/>
          </a:xfrm>
        </p:spPr>
        <p:txBody>
          <a:bodyPr/>
          <a:lstStyle/>
          <a:p>
            <a:pPr marL="0" indent="0" algn="ctr">
              <a:buNone/>
            </a:pPr>
            <a:r>
              <a:rPr lang="de-DE" dirty="0">
                <a:latin typeface="Calibri" panose="020F0502020204030204" pitchFamily="34" charset="0"/>
                <a:ea typeface="Calibri" panose="020F0502020204030204" pitchFamily="34" charset="0"/>
                <a:cs typeface="Calibri" panose="020F0502020204030204" pitchFamily="34" charset="0"/>
                <a:hlinkClick r:id="rId5"/>
              </a:rPr>
              <a:t>https://www.aktion-sauberehaende.de/</a:t>
            </a: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de-DE" dirty="0">
                <a:latin typeface="Calibri" panose="020F0502020204030204" pitchFamily="34" charset="0"/>
                <a:ea typeface="Calibri" panose="020F0502020204030204" pitchFamily="34" charset="0"/>
                <a:cs typeface="Calibri" panose="020F0502020204030204" pitchFamily="34" charset="0"/>
              </a:rPr>
              <a:t>Hände sind die Hauptüberträger von Infektionserregern, da sie häufig mit kontaminierten Oberflächen und Personen in Kontakt kommen. Unzureichende Handhygiene führt zur Übertragung von Erregern auf Schleimhäute und Nahrungsmittel, was Infektionen begünstigt. </a:t>
            </a:r>
          </a:p>
          <a:p>
            <a:pPr marL="0" indent="0" algn="ctr">
              <a:buNone/>
            </a:pPr>
            <a:r>
              <a:rPr lang="de-DE" sz="1500" dirty="0">
                <a:latin typeface="Calibri" panose="020F0502020204030204" pitchFamily="34" charset="0"/>
                <a:ea typeface="Calibri" panose="020F0502020204030204" pitchFamily="34" charset="0"/>
                <a:cs typeface="Calibri" panose="020F0502020204030204" pitchFamily="34" charset="0"/>
              </a:rPr>
              <a:t>(Eggert, 2018)</a:t>
            </a: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E0054483-48FB-4614-BCA2-225ACE4E23C0}"/>
              </a:ext>
            </a:extLst>
          </p:cNvPr>
          <p:cNvSpPr txBox="1"/>
          <p:nvPr/>
        </p:nvSpPr>
        <p:spPr>
          <a:xfrm>
            <a:off x="838200" y="6189663"/>
            <a:ext cx="51969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Abb. 2</a:t>
            </a:r>
          </a:p>
        </p:txBody>
      </p:sp>
      <p:sp>
        <p:nvSpPr>
          <p:cNvPr id="12" name="Titel 1"/>
          <p:cNvSpPr>
            <a:spLocks noGrp="1"/>
          </p:cNvSpPr>
          <p:nvPr>
            <p:ph type="title"/>
          </p:nvPr>
        </p:nvSpPr>
        <p:spPr>
          <a:xfrm>
            <a:off x="3925017" y="432393"/>
            <a:ext cx="4356340" cy="987043"/>
          </a:xfrm>
        </p:spPr>
        <p:txBody>
          <a:bodyPr/>
          <a:lstStyle/>
          <a:p>
            <a:pPr algn="ctr"/>
            <a:r>
              <a:rPr lang="de-DE" dirty="0">
                <a:solidFill>
                  <a:srgbClr val="007094"/>
                </a:solidFill>
              </a:rPr>
              <a:t>Hygienestandards</a:t>
            </a:r>
          </a:p>
        </p:txBody>
      </p:sp>
    </p:spTree>
    <p:extLst>
      <p:ext uri="{BB962C8B-B14F-4D97-AF65-F5344CB8AC3E}">
        <p14:creationId xmlns:p14="http://schemas.microsoft.com/office/powerpoint/2010/main" val="332853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72FD3C8-2BA9-42BC-871D-0EBBEC557CC1}" type="datetime1">
              <a:rPr lang="de-DE" smtClean="0"/>
              <a:t>18.03.2026</a:t>
            </a:fld>
            <a:endParaRPr lang="de-DE"/>
          </a:p>
        </p:txBody>
      </p:sp>
      <p:sp>
        <p:nvSpPr>
          <p:cNvPr id="3" name="Foliennummernplatzhalter 2"/>
          <p:cNvSpPr>
            <a:spLocks noGrp="1"/>
          </p:cNvSpPr>
          <p:nvPr>
            <p:ph type="sldNum" sz="quarter" idx="12"/>
          </p:nvPr>
        </p:nvSpPr>
        <p:spPr/>
        <p:txBody>
          <a:bodyPr/>
          <a:lstStyle/>
          <a:p>
            <a:fld id="{8B252D48-C67B-44A6-8265-40F3173E8570}" type="slidenum">
              <a:rPr lang="de-DE" smtClean="0"/>
              <a:t>14</a:t>
            </a:fld>
            <a:endParaRPr lang="de-DE"/>
          </a:p>
        </p:txBody>
      </p:sp>
      <p:pic>
        <p:nvPicPr>
          <p:cNvPr id="4" name="Grafik 3"/>
          <p:cNvPicPr>
            <a:picLocks noChangeAspect="1"/>
          </p:cNvPicPr>
          <p:nvPr/>
        </p:nvPicPr>
        <p:blipFill>
          <a:blip r:embed="rId3"/>
          <a:stretch>
            <a:fillRect/>
          </a:stretch>
        </p:blipFill>
        <p:spPr>
          <a:xfrm>
            <a:off x="586853" y="1609"/>
            <a:ext cx="4858603" cy="6874923"/>
          </a:xfrm>
          <a:prstGeom prst="rect">
            <a:avLst/>
          </a:prstGeom>
        </p:spPr>
      </p:pic>
      <p:pic>
        <p:nvPicPr>
          <p:cNvPr id="5" name="Grafik 4"/>
          <p:cNvPicPr>
            <a:picLocks noChangeAspect="1"/>
          </p:cNvPicPr>
          <p:nvPr/>
        </p:nvPicPr>
        <p:blipFill>
          <a:blip r:embed="rId4"/>
          <a:stretch>
            <a:fillRect/>
          </a:stretch>
        </p:blipFill>
        <p:spPr>
          <a:xfrm>
            <a:off x="6019800" y="1609"/>
            <a:ext cx="4857465" cy="6873313"/>
          </a:xfrm>
          <a:prstGeom prst="rect">
            <a:avLst/>
          </a:prstGeom>
        </p:spPr>
      </p:pic>
      <p:pic>
        <p:nvPicPr>
          <p:cNvPr id="7" name="Grafik 6">
            <a:extLst>
              <a:ext uri="{FF2B5EF4-FFF2-40B4-BE49-F238E27FC236}">
                <a16:creationId xmlns:a16="http://schemas.microsoft.com/office/drawing/2014/main" id="{80A812FA-2383-A3D4-B823-EDA53EB4969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61521" y="154472"/>
            <a:ext cx="576679" cy="586096"/>
          </a:xfrm>
          <a:prstGeom prst="rect">
            <a:avLst/>
          </a:prstGeom>
        </p:spPr>
      </p:pic>
      <p:sp>
        <p:nvSpPr>
          <p:cNvPr id="8" name="Textfeld 7">
            <a:extLst>
              <a:ext uri="{FF2B5EF4-FFF2-40B4-BE49-F238E27FC236}">
                <a16:creationId xmlns:a16="http://schemas.microsoft.com/office/drawing/2014/main" id="{D6301AAD-A45A-4221-87F8-03A59C287210}"/>
              </a:ext>
            </a:extLst>
          </p:cNvPr>
          <p:cNvSpPr txBox="1"/>
          <p:nvPr/>
        </p:nvSpPr>
        <p:spPr>
          <a:xfrm>
            <a:off x="696036" y="6356350"/>
            <a:ext cx="1064715" cy="246221"/>
          </a:xfrm>
          <a:prstGeom prst="rect">
            <a:avLst/>
          </a:prstGeom>
          <a:noFill/>
        </p:spPr>
        <p:txBody>
          <a:bodyPr wrap="none" rtlCol="0">
            <a:spAutoFit/>
          </a:bodyPr>
          <a:lstStyle/>
          <a:p>
            <a:r>
              <a:rPr lang="de-DE" sz="1000" dirty="0">
                <a:latin typeface="Calibri" panose="020F0502020204030204" pitchFamily="34" charset="0"/>
                <a:ea typeface="Calibri" panose="020F0502020204030204" pitchFamily="34" charset="0"/>
                <a:cs typeface="Calibri" panose="020F0502020204030204" pitchFamily="34" charset="0"/>
              </a:rPr>
              <a:t>Abb. 3: HD mobil</a:t>
            </a:r>
          </a:p>
        </p:txBody>
      </p:sp>
      <p:sp>
        <p:nvSpPr>
          <p:cNvPr id="9" name="Textfeld 8">
            <a:extLst>
              <a:ext uri="{FF2B5EF4-FFF2-40B4-BE49-F238E27FC236}">
                <a16:creationId xmlns:a16="http://schemas.microsoft.com/office/drawing/2014/main" id="{02F5C174-C66A-4C14-A592-D86A71F9485D}"/>
              </a:ext>
            </a:extLst>
          </p:cNvPr>
          <p:cNvSpPr txBox="1"/>
          <p:nvPr/>
        </p:nvSpPr>
        <p:spPr>
          <a:xfrm>
            <a:off x="9729436" y="5991368"/>
            <a:ext cx="1162498" cy="246221"/>
          </a:xfrm>
          <a:prstGeom prst="rect">
            <a:avLst/>
          </a:prstGeom>
          <a:noFill/>
        </p:spPr>
        <p:txBody>
          <a:bodyPr wrap="none" rtlCol="0">
            <a:spAutoFit/>
          </a:bodyPr>
          <a:lstStyle/>
          <a:p>
            <a:r>
              <a:rPr lang="de-DE" sz="1000" dirty="0">
                <a:latin typeface="Calibri" panose="020F0502020204030204" pitchFamily="34" charset="0"/>
                <a:ea typeface="Calibri" panose="020F0502020204030204" pitchFamily="34" charset="0"/>
                <a:cs typeface="Calibri" panose="020F0502020204030204" pitchFamily="34" charset="0"/>
              </a:rPr>
              <a:t>Abb. 4 HD immobil</a:t>
            </a:r>
          </a:p>
        </p:txBody>
      </p:sp>
    </p:spTree>
    <p:extLst>
      <p:ext uri="{BB962C8B-B14F-4D97-AF65-F5344CB8AC3E}">
        <p14:creationId xmlns:p14="http://schemas.microsoft.com/office/powerpoint/2010/main" val="274593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058561"/>
          </a:xfrm>
        </p:spPr>
        <p:txBody>
          <a:bodyPr>
            <a:norm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Reinigung und Wasserverbrauch</a:t>
            </a:r>
          </a:p>
        </p:txBody>
      </p:sp>
      <p:sp>
        <p:nvSpPr>
          <p:cNvPr id="3" name="Textplatzhalter 2"/>
          <p:cNvSpPr>
            <a:spLocks noGrp="1"/>
          </p:cNvSpPr>
          <p:nvPr>
            <p:ph type="body" idx="1"/>
          </p:nvPr>
        </p:nvSpPr>
        <p:spPr>
          <a:xfrm>
            <a:off x="839788" y="1423687"/>
            <a:ext cx="10514012" cy="613458"/>
          </a:xfrm>
        </p:spPr>
        <p:txBody>
          <a:bodyPr>
            <a:normAutofit/>
          </a:bodyPr>
          <a:lstStyle/>
          <a:p>
            <a:r>
              <a:rPr lang="de-DE" sz="3200" dirty="0" err="1">
                <a:latin typeface="Calibri" panose="020F0502020204030204" pitchFamily="34" charset="0"/>
                <a:ea typeface="Calibri" panose="020F0502020204030204" pitchFamily="34" charset="0"/>
                <a:cs typeface="Calibri" panose="020F0502020204030204" pitchFamily="34" charset="0"/>
              </a:rPr>
              <a:t>Good</a:t>
            </a:r>
            <a:r>
              <a:rPr lang="de-DE" sz="3200" dirty="0">
                <a:latin typeface="Calibri" panose="020F0502020204030204" pitchFamily="34" charset="0"/>
                <a:ea typeface="Calibri" panose="020F0502020204030204" pitchFamily="34" charset="0"/>
                <a:cs typeface="Calibri" panose="020F0502020204030204" pitchFamily="34" charset="0"/>
              </a:rPr>
              <a:t> Practice Beispiele</a:t>
            </a:r>
          </a:p>
        </p:txBody>
      </p:sp>
      <p:sp>
        <p:nvSpPr>
          <p:cNvPr id="4" name="Inhaltsplatzhalter 3"/>
          <p:cNvSpPr>
            <a:spLocks noGrp="1"/>
          </p:cNvSpPr>
          <p:nvPr>
            <p:ph sz="half" idx="2"/>
          </p:nvPr>
        </p:nvSpPr>
        <p:spPr>
          <a:xfrm>
            <a:off x="839788" y="2248637"/>
            <a:ext cx="10514012" cy="4472838"/>
          </a:xfrm>
        </p:spPr>
        <p:txBody>
          <a:bodyPr>
            <a:normAutofit lnSpcReduction="10000"/>
          </a:bodyPr>
          <a:lstStyle/>
          <a:p>
            <a:r>
              <a:rPr lang="de-DE" sz="2400"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Städtisches Klinikum Görlitz</a:t>
            </a:r>
            <a:r>
              <a:rPr lang="de-DE" sz="2400" dirty="0">
                <a:latin typeface="Calibri" panose="020F0502020204030204" pitchFamily="34" charset="0"/>
                <a:ea typeface="Calibri" panose="020F0502020204030204" pitchFamily="34" charset="0"/>
                <a:cs typeface="Calibri" panose="020F0502020204030204" pitchFamily="34" charset="0"/>
              </a:rPr>
              <a:t>: Wasser sparen</a:t>
            </a:r>
          </a:p>
          <a:p>
            <a:pPr lvl="1">
              <a:spcBef>
                <a:spcPts val="600"/>
              </a:spcBef>
            </a:pPr>
            <a:r>
              <a:rPr lang="de-DE" dirty="0">
                <a:latin typeface="Calibri" panose="020F0502020204030204" pitchFamily="34" charset="0"/>
                <a:ea typeface="Calibri" panose="020F0502020204030204" pitchFamily="34" charset="0"/>
                <a:cs typeface="Calibri" panose="020F0502020204030204" pitchFamily="34" charset="0"/>
              </a:rPr>
              <a:t>Verzicht auf Warmwasser spart dreifach: Wasserkosten, Energieverbrauch, CO</a:t>
            </a:r>
            <a:r>
              <a:rPr lang="de-DE" baseline="-25000" dirty="0">
                <a:latin typeface="Calibri" panose="020F0502020204030204" pitchFamily="34" charset="0"/>
                <a:ea typeface="Calibri" panose="020F0502020204030204" pitchFamily="34" charset="0"/>
                <a:cs typeface="Calibri" panose="020F0502020204030204" pitchFamily="34" charset="0"/>
              </a:rPr>
              <a:t>2</a:t>
            </a:r>
            <a:r>
              <a:rPr lang="de-DE" dirty="0">
                <a:latin typeface="Calibri" panose="020F0502020204030204" pitchFamily="34" charset="0"/>
                <a:ea typeface="Calibri" panose="020F0502020204030204" pitchFamily="34" charset="0"/>
                <a:cs typeface="Calibri" panose="020F0502020204030204" pitchFamily="34" charset="0"/>
              </a:rPr>
              <a:t>-Emissionen </a:t>
            </a:r>
            <a:r>
              <a:rPr lang="de-DE" dirty="0">
                <a:solidFill>
                  <a:prstClr val="black"/>
                </a:solidFill>
                <a:latin typeface="Calibri" panose="020F0502020204030204" pitchFamily="34" charset="0"/>
                <a:ea typeface="Calibri" panose="020F0502020204030204" pitchFamily="34" charset="0"/>
                <a:cs typeface="Calibri" panose="020F0502020204030204" pitchFamily="34" charset="0"/>
              </a:rPr>
              <a:t>(Städtisches Klinikum Görlitz, 2016)</a:t>
            </a:r>
            <a:endParaRPr lang="de-DE" dirty="0">
              <a:latin typeface="Calibri" panose="020F0502020204030204" pitchFamily="34" charset="0"/>
              <a:ea typeface="Calibri" panose="020F0502020204030204" pitchFamily="34" charset="0"/>
              <a:cs typeface="Calibri" panose="020F0502020204030204" pitchFamily="34" charset="0"/>
            </a:endParaRPr>
          </a:p>
          <a:p>
            <a:pPr lvl="1">
              <a:spcBef>
                <a:spcPts val="600"/>
              </a:spcBef>
            </a:pPr>
            <a:r>
              <a:rPr lang="de-DE" dirty="0">
                <a:latin typeface="Calibri" panose="020F0502020204030204" pitchFamily="34" charset="0"/>
                <a:ea typeface="Calibri" panose="020F0502020204030204" pitchFamily="34" charset="0"/>
                <a:cs typeface="Calibri" panose="020F0502020204030204" pitchFamily="34" charset="0"/>
              </a:rPr>
              <a:t>Laut </a:t>
            </a:r>
            <a:r>
              <a:rPr lang="de-DE" u="sng" dirty="0">
                <a:latin typeface="Calibri" panose="020F0502020204030204" pitchFamily="34" charset="0"/>
                <a:ea typeface="Calibri" panose="020F0502020204030204" pitchFamily="34" charset="0"/>
                <a:cs typeface="Calibri" panose="020F0502020204030204" pitchFamily="34" charset="0"/>
                <a:hlinkClick r:id="rId4"/>
              </a:rPr>
              <a:t>BIÖG</a:t>
            </a:r>
            <a:r>
              <a:rPr lang="de-DE" dirty="0">
                <a:latin typeface="Calibri" panose="020F0502020204030204" pitchFamily="34" charset="0"/>
                <a:ea typeface="Calibri" panose="020F0502020204030204" pitchFamily="34" charset="0"/>
                <a:cs typeface="Calibri" panose="020F0502020204030204" pitchFamily="34" charset="0"/>
              </a:rPr>
              <a:t> kommt es nicht auf die Wassertemperatur, sondern auf Dauer und Reibung beim Händewaschen an </a:t>
            </a:r>
            <a:r>
              <a:rPr lang="de-DE" dirty="0">
                <a:solidFill>
                  <a:prstClr val="black"/>
                </a:solidFill>
                <a:latin typeface="Calibri" panose="020F0502020204030204" pitchFamily="34" charset="0"/>
                <a:ea typeface="Calibri" panose="020F0502020204030204" pitchFamily="34" charset="0"/>
                <a:cs typeface="Calibri" panose="020F0502020204030204" pitchFamily="34" charset="0"/>
              </a:rPr>
              <a:t>(BIÖG, 2025)</a:t>
            </a:r>
          </a:p>
          <a:p>
            <a:pPr lvl="1"/>
            <a:r>
              <a:rPr lang="de-DE" dirty="0">
                <a:latin typeface="Calibri" panose="020F0502020204030204" pitchFamily="34" charset="0"/>
                <a:ea typeface="Calibri" panose="020F0502020204030204" pitchFamily="34" charset="0"/>
                <a:cs typeface="Calibri" panose="020F0502020204030204" pitchFamily="34" charset="0"/>
              </a:rPr>
              <a:t>.</a:t>
            </a:r>
          </a:p>
          <a:p>
            <a:r>
              <a:rPr lang="de-DE" sz="2400" dirty="0">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LWL-Kliniken Münster und Lengerich</a:t>
            </a:r>
            <a:r>
              <a:rPr lang="de-DE" sz="2400" dirty="0">
                <a:latin typeface="Calibri" panose="020F0502020204030204" pitchFamily="34" charset="0"/>
                <a:ea typeface="Calibri" panose="020F0502020204030204" pitchFamily="34" charset="0"/>
                <a:cs typeface="Calibri" panose="020F0502020204030204" pitchFamily="34" charset="0"/>
              </a:rPr>
              <a:t>: Reinigungsmittel reduzieren</a:t>
            </a:r>
          </a:p>
          <a:p>
            <a:pPr lvl="1"/>
            <a:r>
              <a:rPr lang="de-DE" dirty="0">
                <a:latin typeface="Calibri" panose="020F0502020204030204" pitchFamily="34" charset="0"/>
                <a:ea typeface="Calibri" panose="020F0502020204030204" pitchFamily="34" charset="0"/>
                <a:cs typeface="Calibri" panose="020F0502020204030204" pitchFamily="34" charset="0"/>
              </a:rPr>
              <a:t>Verdünnung hochkonzentrierter Substanzen</a:t>
            </a:r>
          </a:p>
          <a:p>
            <a:pPr lvl="1"/>
            <a:r>
              <a:rPr lang="de-DE" dirty="0">
                <a:latin typeface="Calibri" panose="020F0502020204030204" pitchFamily="34" charset="0"/>
                <a:ea typeface="Calibri" panose="020F0502020204030204" pitchFamily="34" charset="0"/>
                <a:cs typeface="Calibri" panose="020F0502020204030204" pitchFamily="34" charset="0"/>
              </a:rPr>
              <a:t>Einführung von Sprühköpfen </a:t>
            </a:r>
            <a:r>
              <a:rPr lang="de-DE"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einfachere Dosierung und Verteilung</a:t>
            </a:r>
          </a:p>
          <a:p>
            <a:pPr lvl="1"/>
            <a:r>
              <a:rPr lang="de-DE"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Schulung der Reinigungskräfte</a:t>
            </a:r>
          </a:p>
          <a:p>
            <a:pPr lvl="1"/>
            <a:r>
              <a:rPr lang="de-DE"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20% Reinigungsmittel eingespart</a:t>
            </a:r>
          </a:p>
          <a:p>
            <a:pPr marL="457200" lvl="1" indent="0">
              <a:buNone/>
            </a:pPr>
            <a:r>
              <a:rPr lang="de-DE" dirty="0">
                <a:solidFill>
                  <a:prstClr val="black"/>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(LWL-Kliniken Münster und Lengerich, 2020)</a:t>
            </a:r>
            <a:endParaRPr lang="de-DE"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1"/>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7" name="Datumsplatzhalter 6"/>
          <p:cNvSpPr>
            <a:spLocks noGrp="1"/>
          </p:cNvSpPr>
          <p:nvPr>
            <p:ph type="dt" sz="half" idx="10"/>
          </p:nvPr>
        </p:nvSpPr>
        <p:spPr/>
        <p:txBody>
          <a:bodyPr/>
          <a:lstStyle/>
          <a:p>
            <a:fld id="{0B042045-8566-4596-9FDD-8EB2F3A771B9}" type="datetime1">
              <a:rPr lang="de-DE" smtClean="0"/>
              <a:t>18.03.2026</a:t>
            </a:fld>
            <a:endParaRPr lang="de-DE"/>
          </a:p>
        </p:txBody>
      </p:sp>
      <p:sp>
        <p:nvSpPr>
          <p:cNvPr id="8" name="Foliennummernplatzhalter 7"/>
          <p:cNvSpPr>
            <a:spLocks noGrp="1"/>
          </p:cNvSpPr>
          <p:nvPr>
            <p:ph type="sldNum" sz="quarter" idx="12"/>
          </p:nvPr>
        </p:nvSpPr>
        <p:spPr/>
        <p:txBody>
          <a:bodyPr/>
          <a:lstStyle/>
          <a:p>
            <a:fld id="{8B252D48-C67B-44A6-8265-40F3173E8570}" type="slidenum">
              <a:rPr lang="de-DE" smtClean="0"/>
              <a:t>15</a:t>
            </a:fld>
            <a:endParaRPr lang="de-DE" dirty="0"/>
          </a:p>
        </p:txBody>
      </p:sp>
      <p:pic>
        <p:nvPicPr>
          <p:cNvPr id="10" name="Grafik 9">
            <a:extLst>
              <a:ext uri="{FF2B5EF4-FFF2-40B4-BE49-F238E27FC236}">
                <a16:creationId xmlns:a16="http://schemas.microsoft.com/office/drawing/2014/main" id="{80A812FA-2383-A3D4-B823-EDA53EB49699}"/>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80503" y="224948"/>
            <a:ext cx="576679" cy="586096"/>
          </a:xfrm>
          <a:prstGeom prst="rect">
            <a:avLst/>
          </a:prstGeom>
        </p:spPr>
      </p:pic>
      <p:pic>
        <p:nvPicPr>
          <p:cNvPr id="12" name="Grafik 11" descr="C:\Users\user\AppData\Local\Microsoft\Windows\INetCache\Content.Word\Praxisbeispiel.png">
            <a:extLst>
              <a:ext uri="{FF2B5EF4-FFF2-40B4-BE49-F238E27FC236}">
                <a16:creationId xmlns:a16="http://schemas.microsoft.com/office/drawing/2014/main" id="{F14A8CFE-A5E2-4B1B-82EB-4C859FC3F51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229" y="1462930"/>
            <a:ext cx="432953" cy="574214"/>
          </a:xfrm>
          <a:prstGeom prst="rect">
            <a:avLst/>
          </a:prstGeom>
          <a:noFill/>
          <a:ln>
            <a:noFill/>
          </a:ln>
        </p:spPr>
      </p:pic>
    </p:spTree>
    <p:extLst>
      <p:ext uri="{BB962C8B-B14F-4D97-AF65-F5344CB8AC3E}">
        <p14:creationId xmlns:p14="http://schemas.microsoft.com/office/powerpoint/2010/main" val="421732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058561"/>
          </a:xfrm>
        </p:spPr>
        <p:txBody>
          <a:bodyPr>
            <a:norm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Ressourcenschonung</a:t>
            </a:r>
          </a:p>
        </p:txBody>
      </p:sp>
      <p:sp>
        <p:nvSpPr>
          <p:cNvPr id="3" name="Textplatzhalter 2"/>
          <p:cNvSpPr>
            <a:spLocks noGrp="1"/>
          </p:cNvSpPr>
          <p:nvPr>
            <p:ph type="body" idx="1"/>
          </p:nvPr>
        </p:nvSpPr>
        <p:spPr>
          <a:xfrm>
            <a:off x="839788" y="1423687"/>
            <a:ext cx="10514012" cy="613458"/>
          </a:xfrm>
        </p:spPr>
        <p:txBody>
          <a:bodyPr>
            <a:normAutofit/>
          </a:bodyPr>
          <a:lstStyle/>
          <a:p>
            <a:r>
              <a:rPr lang="de-DE" sz="3200" dirty="0" err="1">
                <a:latin typeface="Calibri" panose="020F0502020204030204" pitchFamily="34" charset="0"/>
                <a:ea typeface="Calibri" panose="020F0502020204030204" pitchFamily="34" charset="0"/>
                <a:cs typeface="Calibri" panose="020F0502020204030204" pitchFamily="34" charset="0"/>
              </a:rPr>
              <a:t>Good</a:t>
            </a:r>
            <a:r>
              <a:rPr lang="de-DE" sz="3200" dirty="0">
                <a:latin typeface="Calibri" panose="020F0502020204030204" pitchFamily="34" charset="0"/>
                <a:ea typeface="Calibri" panose="020F0502020204030204" pitchFamily="34" charset="0"/>
                <a:cs typeface="Calibri" panose="020F0502020204030204" pitchFamily="34" charset="0"/>
              </a:rPr>
              <a:t> Practice Beispiele</a:t>
            </a:r>
          </a:p>
        </p:txBody>
      </p:sp>
      <p:sp>
        <p:nvSpPr>
          <p:cNvPr id="4" name="Inhaltsplatzhalter 3"/>
          <p:cNvSpPr>
            <a:spLocks noGrp="1"/>
          </p:cNvSpPr>
          <p:nvPr>
            <p:ph sz="half" idx="2"/>
          </p:nvPr>
        </p:nvSpPr>
        <p:spPr>
          <a:xfrm>
            <a:off x="838200" y="2248637"/>
            <a:ext cx="10514012" cy="4472838"/>
          </a:xfrm>
        </p:spPr>
        <p:txBody>
          <a:bodyPr>
            <a:normAutofit/>
          </a:bodyPr>
          <a:lstStyle/>
          <a:p>
            <a:r>
              <a:rPr lang="de-DE" sz="2400"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OP-Instrumente/</a:t>
            </a:r>
            <a:r>
              <a:rPr lang="de-DE" sz="2400" dirty="0" err="1">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Trays</a:t>
            </a:r>
            <a:r>
              <a:rPr lang="de-DE" sz="2400" dirty="0">
                <a:latin typeface="Calibri" panose="020F0502020204030204" pitchFamily="34" charset="0"/>
                <a:ea typeface="Calibri" panose="020F0502020204030204" pitchFamily="34" charset="0"/>
                <a:cs typeface="Calibri" panose="020F0502020204030204" pitchFamily="34" charset="0"/>
              </a:rPr>
              <a:t> (Kolbe-Busch &amp; </a:t>
            </a:r>
            <a:r>
              <a:rPr lang="de-DE" sz="2400" dirty="0" err="1">
                <a:latin typeface="Calibri" panose="020F0502020204030204" pitchFamily="34" charset="0"/>
                <a:ea typeface="Calibri" panose="020F0502020204030204" pitchFamily="34" charset="0"/>
                <a:cs typeface="Calibri" panose="020F0502020204030204" pitchFamily="34" charset="0"/>
              </a:rPr>
              <a:t>Chaberny</a:t>
            </a:r>
            <a:r>
              <a:rPr lang="de-DE" sz="2400" dirty="0">
                <a:latin typeface="Calibri" panose="020F0502020204030204" pitchFamily="34" charset="0"/>
                <a:ea typeface="Calibri" panose="020F0502020204030204" pitchFamily="34" charset="0"/>
                <a:cs typeface="Calibri" panose="020F0502020204030204" pitchFamily="34" charset="0"/>
              </a:rPr>
              <a:t>, 2023, S. 227): </a:t>
            </a:r>
          </a:p>
          <a:p>
            <a:pPr lvl="1"/>
            <a:r>
              <a:rPr lang="de-DE" dirty="0">
                <a:latin typeface="Calibri" panose="020F0502020204030204" pitchFamily="34" charset="0"/>
                <a:ea typeface="Calibri" panose="020F0502020204030204" pitchFamily="34" charset="0"/>
                <a:cs typeface="Calibri" panose="020F0502020204030204" pitchFamily="34" charset="0"/>
              </a:rPr>
              <a:t>Einfache Verpackung für Einzelinstrumente</a:t>
            </a:r>
          </a:p>
          <a:p>
            <a:pPr lvl="1"/>
            <a:r>
              <a:rPr lang="de-DE" dirty="0">
                <a:latin typeface="Calibri" panose="020F0502020204030204" pitchFamily="34" charset="0"/>
                <a:ea typeface="Calibri" panose="020F0502020204030204" pitchFamily="34" charset="0"/>
                <a:cs typeface="Calibri" panose="020F0502020204030204" pitchFamily="34" charset="0"/>
              </a:rPr>
              <a:t>Container ohne Weichverpackung für Sets</a:t>
            </a:r>
          </a:p>
          <a:p>
            <a:pPr lvl="1"/>
            <a:r>
              <a:rPr lang="de-DE" dirty="0">
                <a:latin typeface="Calibri" panose="020F0502020204030204" pitchFamily="34" charset="0"/>
                <a:ea typeface="Calibri" panose="020F0502020204030204" pitchFamily="34" charset="0"/>
                <a:cs typeface="Calibri" panose="020F0502020204030204" pitchFamily="34" charset="0"/>
              </a:rPr>
              <a:t>Sieboptimierung</a:t>
            </a:r>
            <a:endParaRPr lang="de-DE"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r>
              <a:rPr lang="de-DE" sz="2400"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Oxford Medical School</a:t>
            </a:r>
            <a:r>
              <a:rPr lang="de-DE" sz="2400" dirty="0">
                <a:latin typeface="Calibri" panose="020F0502020204030204" pitchFamily="34" charset="0"/>
                <a:ea typeface="Calibri" panose="020F0502020204030204" pitchFamily="34" charset="0"/>
                <a:cs typeface="Calibri" panose="020F0502020204030204" pitchFamily="34" charset="0"/>
              </a:rPr>
              <a:t> (</a:t>
            </a:r>
            <a:r>
              <a:rPr lang="de-DE" sz="2400" dirty="0" err="1">
                <a:latin typeface="Calibri" panose="020F0502020204030204" pitchFamily="34" charset="0"/>
                <a:ea typeface="Calibri" panose="020F0502020204030204" pitchFamily="34" charset="0"/>
                <a:cs typeface="Calibri" panose="020F0502020204030204" pitchFamily="34" charset="0"/>
              </a:rPr>
              <a:t>Alyeddin</a:t>
            </a:r>
            <a:r>
              <a:rPr lang="de-DE" sz="2400" dirty="0">
                <a:latin typeface="Calibri" panose="020F0502020204030204" pitchFamily="34" charset="0"/>
                <a:ea typeface="Calibri" panose="020F0502020204030204" pitchFamily="34" charset="0"/>
                <a:cs typeface="Calibri" panose="020F0502020204030204" pitchFamily="34" charset="0"/>
              </a:rPr>
              <a:t> et al., 2022): </a:t>
            </a:r>
          </a:p>
          <a:p>
            <a:pPr lvl="1">
              <a:spcBef>
                <a:spcPts val="1000"/>
              </a:spcBef>
            </a:pPr>
            <a:r>
              <a:rPr lang="de-DE" dirty="0">
                <a:latin typeface="Calibri" panose="020F0502020204030204" pitchFamily="34" charset="0"/>
                <a:ea typeface="Calibri" panose="020F0502020204030204" pitchFamily="34" charset="0"/>
                <a:cs typeface="Calibri" panose="020F0502020204030204" pitchFamily="34" charset="0"/>
              </a:rPr>
              <a:t>Durch Reinigung, Neuverpackung und Wiederverwendung von nicht-scharfem, ursprünglich für den Einmalgebrauch vorgesehenem Equipment im klinischen Fertigkeitstraining </a:t>
            </a:r>
            <a:r>
              <a:rPr lang="de-DE" dirty="0">
                <a:latin typeface="Calibri" panose="020F0502020204030204" pitchFamily="34" charset="0"/>
                <a:cs typeface="Calibri" panose="020F0502020204030204" pitchFamily="34" charset="0"/>
              </a:rPr>
              <a:t>konnten mehr als 247 kg wiederverwendbare Geräte aus dem klinischen Abfall entfernt werden.</a:t>
            </a:r>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7" name="Datumsplatzhalter 6"/>
          <p:cNvSpPr>
            <a:spLocks noGrp="1"/>
          </p:cNvSpPr>
          <p:nvPr>
            <p:ph type="dt" sz="half" idx="10"/>
          </p:nvPr>
        </p:nvSpPr>
        <p:spPr/>
        <p:txBody>
          <a:bodyPr/>
          <a:lstStyle/>
          <a:p>
            <a:fld id="{0B042045-8566-4596-9FDD-8EB2F3A771B9}" type="datetime1">
              <a:rPr lang="de-DE" smtClean="0"/>
              <a:t>18.03.2026</a:t>
            </a:fld>
            <a:endParaRPr lang="de-DE"/>
          </a:p>
        </p:txBody>
      </p:sp>
      <p:sp>
        <p:nvSpPr>
          <p:cNvPr id="8" name="Foliennummernplatzhalter 7"/>
          <p:cNvSpPr>
            <a:spLocks noGrp="1"/>
          </p:cNvSpPr>
          <p:nvPr>
            <p:ph type="sldNum" sz="quarter" idx="12"/>
          </p:nvPr>
        </p:nvSpPr>
        <p:spPr/>
        <p:txBody>
          <a:bodyPr/>
          <a:lstStyle/>
          <a:p>
            <a:fld id="{8B252D48-C67B-44A6-8265-40F3173E8570}" type="slidenum">
              <a:rPr lang="de-DE" smtClean="0"/>
              <a:t>16</a:t>
            </a:fld>
            <a:endParaRPr lang="de-DE"/>
          </a:p>
        </p:txBody>
      </p:sp>
      <p:pic>
        <p:nvPicPr>
          <p:cNvPr id="10" name="Grafik 9">
            <a:extLst>
              <a:ext uri="{FF2B5EF4-FFF2-40B4-BE49-F238E27FC236}">
                <a16:creationId xmlns:a16="http://schemas.microsoft.com/office/drawing/2014/main" id="{80A812FA-2383-A3D4-B823-EDA53EB4969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61521" y="224948"/>
            <a:ext cx="576679" cy="586096"/>
          </a:xfrm>
          <a:prstGeom prst="rect">
            <a:avLst/>
          </a:prstGeom>
        </p:spPr>
      </p:pic>
      <p:pic>
        <p:nvPicPr>
          <p:cNvPr id="11" name="Grafik 10" descr="C:\Users\user\AppData\Local\Microsoft\Windows\INetCache\Content.Word\Praxisbeispiel.png">
            <a:extLst>
              <a:ext uri="{FF2B5EF4-FFF2-40B4-BE49-F238E27FC236}">
                <a16:creationId xmlns:a16="http://schemas.microsoft.com/office/drawing/2014/main" id="{F14A8CFE-A5E2-4B1B-82EB-4C859FC3F51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229" y="1462930"/>
            <a:ext cx="432953" cy="574214"/>
          </a:xfrm>
          <a:prstGeom prst="rect">
            <a:avLst/>
          </a:prstGeom>
          <a:noFill/>
          <a:ln>
            <a:noFill/>
          </a:ln>
        </p:spPr>
      </p:pic>
    </p:spTree>
    <p:extLst>
      <p:ext uri="{BB962C8B-B14F-4D97-AF65-F5344CB8AC3E}">
        <p14:creationId xmlns:p14="http://schemas.microsoft.com/office/powerpoint/2010/main" val="110538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8007" y="450271"/>
            <a:ext cx="5361709" cy="931301"/>
          </a:xfrm>
        </p:spPr>
        <p:txBody>
          <a:bodyPr>
            <a:noAutofit/>
          </a:bodyPr>
          <a:lstStyle/>
          <a:p>
            <a:pPr algn="ctr"/>
            <a:r>
              <a:rPr lang="de-DE" sz="6000" dirty="0">
                <a:solidFill>
                  <a:srgbClr val="007094"/>
                </a:solidFill>
              </a:rPr>
              <a:t>Bewegte Pause</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pic>
        <p:nvPicPr>
          <p:cNvPr id="3074" name="Picture 2" descr="Bewegu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804096" y="2725011"/>
            <a:ext cx="2604092" cy="292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072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8423" y="587085"/>
            <a:ext cx="10075013" cy="1325563"/>
          </a:xfrm>
        </p:spPr>
        <p:txBody>
          <a:bodyPr/>
          <a:lstStyle/>
          <a:p>
            <a:pPr algn="ctr"/>
            <a:r>
              <a:rPr lang="de-DE" dirty="0">
                <a:solidFill>
                  <a:srgbClr val="007094"/>
                </a:solidFill>
              </a:rPr>
              <a:t>Nachhaltigkeit und Hygiene im pflegerischen Handeln anleiten</a:t>
            </a:r>
          </a:p>
        </p:txBody>
      </p:sp>
      <p:sp>
        <p:nvSpPr>
          <p:cNvPr id="3" name="Inhaltsplatzhalter 2"/>
          <p:cNvSpPr>
            <a:spLocks noGrp="1"/>
          </p:cNvSpPr>
          <p:nvPr>
            <p:ph idx="1"/>
          </p:nvPr>
        </p:nvSpPr>
        <p:spPr>
          <a:xfrm>
            <a:off x="720808" y="2387909"/>
            <a:ext cx="10515600" cy="3080130"/>
          </a:xfrm>
        </p:spPr>
        <p:txBody>
          <a:bodyPr>
            <a:noAutofit/>
          </a:bodyPr>
          <a:lstStyle/>
          <a:p>
            <a:pPr marL="514350" indent="-514350">
              <a:buFont typeface="+mj-lt"/>
              <a:buAutoNum type="arabicPeriod"/>
            </a:pPr>
            <a:r>
              <a:rPr lang="de-DE" dirty="0"/>
              <a:t>Vorstellung und Impuls</a:t>
            </a:r>
          </a:p>
          <a:p>
            <a:pPr marL="514350" indent="-514350">
              <a:buFont typeface="+mj-lt"/>
              <a:buAutoNum type="arabicPeriod"/>
            </a:pPr>
            <a:r>
              <a:rPr lang="de-DE" dirty="0" err="1"/>
              <a:t>Evidenzbasierung</a:t>
            </a:r>
            <a:endParaRPr lang="de-DE" dirty="0"/>
          </a:p>
          <a:p>
            <a:pPr marL="514350" indent="-514350">
              <a:buFont typeface="+mj-lt"/>
              <a:buAutoNum type="arabicPeriod"/>
            </a:pPr>
            <a:r>
              <a:rPr lang="de-DE" dirty="0">
                <a:solidFill>
                  <a:srgbClr val="007094"/>
                </a:solidFill>
              </a:rPr>
              <a:t>Praxisbeispiel: Handschuhe</a:t>
            </a:r>
          </a:p>
          <a:p>
            <a:pPr marL="514350" indent="-514350">
              <a:buFont typeface="+mj-lt"/>
              <a:buAutoNum type="arabicPeriod"/>
            </a:pPr>
            <a:r>
              <a:rPr lang="de-DE" dirty="0"/>
              <a:t>Praxisanleitungssituation: Ganzkörperpflege nachhaltig und hygienisch korrekt durchführen</a:t>
            </a:r>
          </a:p>
          <a:p>
            <a:pPr marL="514350" indent="-514350">
              <a:buFont typeface="+mj-lt"/>
              <a:buAutoNum type="arabicPeriod"/>
            </a:pPr>
            <a:r>
              <a:rPr lang="de-DE" dirty="0"/>
              <a:t>Transfer: Positive Fehlerkultur</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616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581025" y="1601889"/>
            <a:ext cx="10376081" cy="2722896"/>
          </a:xfrm>
        </p:spPr>
        <p:txBody>
          <a:bodyPr>
            <a:normAutofit/>
          </a:bodyPr>
          <a:lstStyle/>
          <a:p>
            <a:pPr marL="0" indent="0">
              <a:buNone/>
            </a:pPr>
            <a:r>
              <a:rPr lang="de-DE" dirty="0">
                <a:latin typeface="Calibri" panose="020F0502020204030204" pitchFamily="34" charset="0"/>
                <a:ea typeface="Calibri" panose="020F0502020204030204" pitchFamily="34" charset="0"/>
                <a:cs typeface="Calibri" panose="020F0502020204030204" pitchFamily="34" charset="0"/>
              </a:rPr>
              <a:t>Gängige</a:t>
            </a: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 </a:t>
            </a:r>
            <a:r>
              <a:rPr lang="de-DE" dirty="0">
                <a:latin typeface="Calibri" panose="020F0502020204030204" pitchFamily="34" charset="0"/>
                <a:ea typeface="Calibri" panose="020F0502020204030204" pitchFamily="34" charset="0"/>
                <a:cs typeface="Calibri" panose="020F0502020204030204" pitchFamily="34" charset="0"/>
              </a:rPr>
              <a:t>Materialien</a:t>
            </a: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 </a:t>
            </a:r>
            <a:r>
              <a:rPr lang="de-DE" dirty="0">
                <a:latin typeface="Calibri" panose="020F0502020204030204" pitchFamily="34" charset="0"/>
                <a:ea typeface="Calibri" panose="020F0502020204030204" pitchFamily="34" charset="0"/>
                <a:cs typeface="Calibri" panose="020F0502020204030204" pitchFamily="34" charset="0"/>
              </a:rPr>
              <a:t>für medizinische Einweghandschuhe </a:t>
            </a:r>
            <a:r>
              <a:rPr lang="de-DE" sz="2400" dirty="0">
                <a:latin typeface="Calibri" panose="020F0502020204030204" pitchFamily="34" charset="0"/>
                <a:ea typeface="Calibri" panose="020F0502020204030204" pitchFamily="34" charset="0"/>
                <a:cs typeface="Calibri" panose="020F0502020204030204" pitchFamily="34" charset="0"/>
              </a:rPr>
              <a:t>(AWMF, 2023)</a:t>
            </a:r>
            <a:r>
              <a:rPr lang="de-DE" dirty="0">
                <a:latin typeface="Calibri" panose="020F0502020204030204" pitchFamily="34" charset="0"/>
                <a:ea typeface="Calibri" panose="020F0502020204030204" pitchFamily="34" charset="0"/>
                <a:cs typeface="Calibri" panose="020F0502020204030204" pitchFamily="34" charset="0"/>
              </a:rPr>
              <a:t>:</a:t>
            </a:r>
            <a:endParaRPr lang="de-DE" sz="3200"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r>
              <a:rPr lang="de-DE" dirty="0">
                <a:latin typeface="Calibri" panose="020F0502020204030204" pitchFamily="34" charset="0"/>
                <a:ea typeface="Calibri" panose="020F0502020204030204" pitchFamily="34" charset="0"/>
                <a:cs typeface="Calibri" panose="020F0502020204030204" pitchFamily="34" charset="0"/>
              </a:rPr>
              <a:t>Latex</a:t>
            </a:r>
          </a:p>
          <a:p>
            <a:r>
              <a:rPr lang="de-DE" dirty="0">
                <a:latin typeface="Calibri" panose="020F0502020204030204" pitchFamily="34" charset="0"/>
                <a:ea typeface="Calibri" panose="020F0502020204030204" pitchFamily="34" charset="0"/>
                <a:cs typeface="Calibri" panose="020F0502020204030204" pitchFamily="34" charset="0"/>
              </a:rPr>
              <a:t>Nitril</a:t>
            </a:r>
          </a:p>
          <a:p>
            <a:r>
              <a:rPr lang="de-DE" dirty="0">
                <a:latin typeface="Calibri" panose="020F0502020204030204" pitchFamily="34" charset="0"/>
                <a:ea typeface="Calibri" panose="020F0502020204030204" pitchFamily="34" charset="0"/>
                <a:cs typeface="Calibri" panose="020F0502020204030204" pitchFamily="34" charset="0"/>
              </a:rPr>
              <a:t>Vinyl</a:t>
            </a: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451" y="2616126"/>
            <a:ext cx="7576112" cy="3577608"/>
          </a:xfrm>
          <a:prstGeom prst="rect">
            <a:avLst/>
          </a:prstGeom>
        </p:spPr>
      </p:pic>
      <p:sp>
        <p:nvSpPr>
          <p:cNvPr id="3" name="Textfeld 2">
            <a:extLst>
              <a:ext uri="{FF2B5EF4-FFF2-40B4-BE49-F238E27FC236}">
                <a16:creationId xmlns:a16="http://schemas.microsoft.com/office/drawing/2014/main" id="{0EA5575A-F2B7-42C7-9C94-1DD910FD6C55}"/>
              </a:ext>
            </a:extLst>
          </p:cNvPr>
          <p:cNvSpPr txBox="1"/>
          <p:nvPr/>
        </p:nvSpPr>
        <p:spPr>
          <a:xfrm>
            <a:off x="4548116" y="6193734"/>
            <a:ext cx="16353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5: </a:t>
            </a:r>
            <a:r>
              <a:rPr lang="de-DE" sz="1000" dirty="0">
                <a:latin typeface="Calibri" panose="020F0502020204030204" pitchFamily="34" charset="0"/>
                <a:ea typeface="Calibri" panose="020F0502020204030204" pitchFamily="34" charset="0"/>
                <a:cs typeface="Calibri" panose="020F0502020204030204" pitchFamily="34" charset="0"/>
              </a:rPr>
              <a:t>Handschuhvergleich</a:t>
            </a:r>
            <a:endPar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itel 1"/>
          <p:cNvSpPr>
            <a:spLocks noGrp="1"/>
          </p:cNvSpPr>
          <p:nvPr>
            <p:ph type="title"/>
          </p:nvPr>
        </p:nvSpPr>
        <p:spPr>
          <a:xfrm>
            <a:off x="2514600" y="422746"/>
            <a:ext cx="7200183" cy="987043"/>
          </a:xfrm>
        </p:spPr>
        <p:txBody>
          <a:bodyPr>
            <a:norm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Praxisbeispiel: Handschuhe</a:t>
            </a:r>
            <a:endParaRPr lang="de-DE" dirty="0">
              <a:solidFill>
                <a:srgbClr val="007094"/>
              </a:solidFill>
            </a:endParaRPr>
          </a:p>
        </p:txBody>
      </p:sp>
    </p:spTree>
    <p:extLst>
      <p:ext uri="{BB962C8B-B14F-4D97-AF65-F5344CB8AC3E}">
        <p14:creationId xmlns:p14="http://schemas.microsoft.com/office/powerpoint/2010/main" val="274262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91970" y="1800616"/>
            <a:ext cx="11008662"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Das </a:t>
            </a:r>
            <a:r>
              <a:rPr kumimoji="0" lang="de-DE"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Verbundprojekt “Naht” </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wurde vom 01.04.2024 bis 31.03.2026 von den Hochschulen Esslingen, Bielefeld und Hannover durchgeführt und hatte zum Ziel, Nachhaltigkeit und digitale Kompetenzen in die pflegeberufliche Bildung zu integrieren. Es wurde vom Bundesministerium für Bildung, Familie, Senioren, Frauen und Jugend (BMFSFJ), im Rahmen der Förderrichtlinie "Nachhaltig im Beruf – zukunftsorientiert ausbilden" (NIB) sowie der Europäischen Union über den Europäischen Sozialfonds Plus (ESF Plus) gefördert.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Ziele des Projekts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Qualifizierung der Praxisanleitenden: Fort- und Weiterbildungen sollen Praxisanleitende dazu befähigen, nachhaltigkeitsbezogene Kompetenzen an Auszubildende weiterzugeben.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Curriculare Integration: Nachhaltigkeitsinhalte werden dauerhaft in die Fort- und Weiterbildungspläne integriert, sodass das Konzept der Planetary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Health</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von Anfang an in die pflegerische Praxis einfließt.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Erfahrungsanalyse und Empfehlungen: Die gesammelten Erfahrungen werden ausgewertet und veröffentlicht, um Empfehlungen für die Pflegeausbildung zu formulieren.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feld 3"/>
          <p:cNvSpPr txBox="1"/>
          <p:nvPr/>
        </p:nvSpPr>
        <p:spPr>
          <a:xfrm>
            <a:off x="3421385" y="463134"/>
            <a:ext cx="5346865" cy="8506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a:ea typeface="+mn-ea"/>
                <a:cs typeface="+mn-cs"/>
              </a:rPr>
              <a:t>Verbundprojekt Naht</a:t>
            </a:r>
          </a:p>
        </p:txBody>
      </p:sp>
    </p:spTree>
    <p:extLst>
      <p:ext uri="{BB962C8B-B14F-4D97-AF65-F5344CB8AC3E}">
        <p14:creationId xmlns:p14="http://schemas.microsoft.com/office/powerpoint/2010/main" val="4256642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idx="1"/>
          </p:nvPr>
        </p:nvSpPr>
        <p:spPr>
          <a:xfrm>
            <a:off x="838200" y="1617548"/>
            <a:ext cx="10515600" cy="4531043"/>
          </a:xfrm>
        </p:spPr>
        <p:txBody>
          <a:bodyPr>
            <a:normAutofit/>
          </a:bodyPr>
          <a:lstStyle/>
          <a:p>
            <a:pPr marL="0" indent="0">
              <a:buNone/>
            </a:pPr>
            <a:r>
              <a:rPr lang="de-DE" b="1" dirty="0"/>
              <a:t>Latex</a:t>
            </a:r>
            <a:r>
              <a:rPr lang="de-DE" dirty="0"/>
              <a:t> </a:t>
            </a:r>
          </a:p>
          <a:p>
            <a:r>
              <a:rPr lang="de-DE" dirty="0"/>
              <a:t>Herstellung aus dem Saft des Kautschuk-Baumes Hevea </a:t>
            </a:r>
            <a:r>
              <a:rPr lang="de-DE" dirty="0" err="1"/>
              <a:t>brasiliensis</a:t>
            </a:r>
            <a:endParaRPr lang="de-DE" dirty="0"/>
          </a:p>
          <a:p>
            <a:r>
              <a:rPr lang="de-DE" dirty="0"/>
              <a:t>Beimischung von aus Erdöl gewonnenem synthetischen Kautschuk</a:t>
            </a:r>
          </a:p>
          <a:p>
            <a:r>
              <a:rPr lang="de-DE" dirty="0"/>
              <a:t>ist elastisch, extrem reißfest</a:t>
            </a:r>
          </a:p>
          <a:p>
            <a:r>
              <a:rPr lang="de-DE" dirty="0"/>
              <a:t>ist beständig gegen zahlreiche Laugen und Säuren</a:t>
            </a:r>
          </a:p>
          <a:p>
            <a:r>
              <a:rPr lang="de-DE" dirty="0"/>
              <a:t>starke Dehnbarkeit (820%)</a:t>
            </a:r>
          </a:p>
          <a:p>
            <a:r>
              <a:rPr lang="de-DE" dirty="0"/>
              <a:t>Allergierisiko erhöht durch Latexproteine</a:t>
            </a:r>
          </a:p>
          <a:p>
            <a:pPr marL="0" indent="0">
              <a:buNone/>
            </a:pPr>
            <a:r>
              <a:rPr lang="de-DE" sz="1500" dirty="0"/>
              <a:t>(Arbeitsgemeinschaft der Wissenschaftlichen Medizinischen Fachgesellschaften e. V. [AWMF], 2017)</a:t>
            </a: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6" name="Titel 1"/>
          <p:cNvSpPr txBox="1">
            <a:spLocks/>
          </p:cNvSpPr>
          <p:nvPr/>
        </p:nvSpPr>
        <p:spPr>
          <a:xfrm>
            <a:off x="2492298" y="422746"/>
            <a:ext cx="7200183" cy="98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Calibri" panose="020F0502020204030204" pitchFamily="34" charset="0"/>
              </a:rPr>
              <a:t>Praxisbeispiel: Handschuhe</a:t>
            </a:r>
          </a:p>
        </p:txBody>
      </p:sp>
    </p:spTree>
    <p:extLst>
      <p:ext uri="{BB962C8B-B14F-4D97-AF65-F5344CB8AC3E}">
        <p14:creationId xmlns:p14="http://schemas.microsoft.com/office/powerpoint/2010/main" val="199762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idx="1"/>
          </p:nvPr>
        </p:nvSpPr>
        <p:spPr>
          <a:xfrm>
            <a:off x="834589" y="1617548"/>
            <a:ext cx="10515600" cy="4531043"/>
          </a:xfrm>
        </p:spPr>
        <p:txBody>
          <a:bodyPr>
            <a:normAutofit/>
          </a:bodyPr>
          <a:lstStyle/>
          <a:p>
            <a:pPr marL="0" indent="0">
              <a:buNone/>
            </a:pPr>
            <a:r>
              <a:rPr lang="de-DE" b="1" dirty="0"/>
              <a:t>Nitril</a:t>
            </a:r>
          </a:p>
          <a:p>
            <a:r>
              <a:rPr lang="de-DE" dirty="0"/>
              <a:t>Herstellung aus Erdöl </a:t>
            </a:r>
          </a:p>
          <a:p>
            <a:r>
              <a:rPr lang="de-DE" dirty="0"/>
              <a:t>breit einsetzbar</a:t>
            </a:r>
          </a:p>
          <a:p>
            <a:r>
              <a:rPr lang="de-DE" dirty="0"/>
              <a:t>beständig gegen Öle und Fette</a:t>
            </a:r>
          </a:p>
          <a:p>
            <a:r>
              <a:rPr lang="de-DE" dirty="0"/>
              <a:t>bisher nur wenige Fälle einer Sensibilisierung (geringe allergische Reaktion) bekannt</a:t>
            </a:r>
          </a:p>
          <a:p>
            <a:r>
              <a:rPr lang="de-DE" dirty="0"/>
              <a:t>geringere Dehnbarkeit</a:t>
            </a:r>
          </a:p>
          <a:p>
            <a:r>
              <a:rPr lang="de-DE" dirty="0"/>
              <a:t>aktuell Mittel der Wahl außerhalb des OPs</a:t>
            </a:r>
          </a:p>
          <a:p>
            <a:pPr marL="0" indent="0">
              <a:buNone/>
            </a:pPr>
            <a:r>
              <a:rPr lang="de-DE" sz="1500" dirty="0"/>
              <a:t>(AWMF, 2023, 2017)</a:t>
            </a:r>
          </a:p>
          <a:p>
            <a:endParaRPr lang="de-DE" dirty="0"/>
          </a:p>
          <a:p>
            <a:endParaRPr lang="de-DE" dirty="0"/>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1" name="Titel 1"/>
          <p:cNvSpPr txBox="1">
            <a:spLocks/>
          </p:cNvSpPr>
          <p:nvPr/>
        </p:nvSpPr>
        <p:spPr>
          <a:xfrm>
            <a:off x="2492298" y="422746"/>
            <a:ext cx="7200183" cy="98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Calibri" panose="020F0502020204030204" pitchFamily="34" charset="0"/>
              </a:rPr>
              <a:t>Praxisbeispiel: Handschuhe</a:t>
            </a:r>
          </a:p>
        </p:txBody>
      </p:sp>
    </p:spTree>
    <p:extLst>
      <p:ext uri="{BB962C8B-B14F-4D97-AF65-F5344CB8AC3E}">
        <p14:creationId xmlns:p14="http://schemas.microsoft.com/office/powerpoint/2010/main" val="1504742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idx="1"/>
          </p:nvPr>
        </p:nvSpPr>
        <p:spPr>
          <a:xfrm>
            <a:off x="834589" y="1617548"/>
            <a:ext cx="10515600" cy="4531043"/>
          </a:xfrm>
        </p:spPr>
        <p:txBody>
          <a:bodyPr>
            <a:normAutofit/>
          </a:bodyPr>
          <a:lstStyle/>
          <a:p>
            <a:pPr marL="0" indent="0">
              <a:buNone/>
            </a:pPr>
            <a:r>
              <a:rPr lang="de-DE" b="1" dirty="0"/>
              <a:t>Vinyl</a:t>
            </a:r>
          </a:p>
          <a:p>
            <a:r>
              <a:rPr lang="de-DE" dirty="0"/>
              <a:t>ist eine Verbindung aus PVC (Polyvinylchlorid) und </a:t>
            </a:r>
            <a:r>
              <a:rPr lang="de-DE" dirty="0" err="1"/>
              <a:t>Phtalat</a:t>
            </a:r>
            <a:r>
              <a:rPr lang="de-DE" dirty="0"/>
              <a:t> (Weichmacher)</a:t>
            </a:r>
          </a:p>
          <a:p>
            <a:r>
              <a:rPr lang="de-DE" dirty="0"/>
              <a:t>Rohstoff ist auch hier Erdöl</a:t>
            </a:r>
          </a:p>
          <a:p>
            <a:r>
              <a:rPr lang="de-DE" dirty="0"/>
              <a:t>weniger elastisch</a:t>
            </a:r>
          </a:p>
          <a:p>
            <a:r>
              <a:rPr lang="de-DE" dirty="0"/>
              <a:t>hohe Stichfestigkeit </a:t>
            </a:r>
          </a:p>
          <a:p>
            <a:r>
              <a:rPr lang="de-DE" dirty="0"/>
              <a:t>kostengünstig</a:t>
            </a:r>
          </a:p>
          <a:p>
            <a:r>
              <a:rPr lang="de-DE" dirty="0"/>
              <a:t>schlechtes Tastgefühl </a:t>
            </a:r>
          </a:p>
          <a:p>
            <a:pPr marL="0" indent="0">
              <a:buNone/>
            </a:pPr>
            <a:r>
              <a:rPr lang="de-DE" sz="1500" dirty="0"/>
              <a:t>(AWMF, 2017)</a:t>
            </a:r>
          </a:p>
          <a:p>
            <a:pPr lvl="1"/>
            <a:endParaRPr lang="de-DE" sz="2800" dirty="0"/>
          </a:p>
          <a:p>
            <a:endParaRPr lang="de-DE" dirty="0"/>
          </a:p>
          <a:p>
            <a:endParaRPr lang="de-DE" dirty="0"/>
          </a:p>
          <a:p>
            <a:endParaRPr lang="de-DE" dirty="0"/>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6" name="Titel 1"/>
          <p:cNvSpPr txBox="1">
            <a:spLocks/>
          </p:cNvSpPr>
          <p:nvPr/>
        </p:nvSpPr>
        <p:spPr>
          <a:xfrm>
            <a:off x="2492298" y="422746"/>
            <a:ext cx="7200183" cy="98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Calibri" panose="020F0502020204030204" pitchFamily="34" charset="0"/>
              </a:rPr>
              <a:t>Praxisbeispiel: Handschuhe</a:t>
            </a:r>
          </a:p>
        </p:txBody>
      </p:sp>
    </p:spTree>
    <p:extLst>
      <p:ext uri="{BB962C8B-B14F-4D97-AF65-F5344CB8AC3E}">
        <p14:creationId xmlns:p14="http://schemas.microsoft.com/office/powerpoint/2010/main" val="299589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143103" y="1433449"/>
            <a:ext cx="7636521" cy="5097980"/>
          </a:xfrm>
        </p:spPr>
        <p:txBody>
          <a:bodyPr>
            <a:noAutofit/>
          </a:bodyPr>
          <a:lstStyle/>
          <a:p>
            <a:pPr marL="0" indent="0">
              <a:buNone/>
            </a:pPr>
            <a:r>
              <a:rPr lang="de-DE" sz="2600" b="1" dirty="0">
                <a:latin typeface="+mj-lt"/>
                <a:ea typeface="Calibri" panose="020F0502020204030204" pitchFamily="34" charset="0"/>
                <a:cs typeface="Calibri" panose="020F0502020204030204" pitchFamily="34" charset="0"/>
              </a:rPr>
              <a:t>Herstellung Naturkautschuk</a:t>
            </a:r>
          </a:p>
          <a:p>
            <a:r>
              <a:rPr lang="de-DE" sz="2600" dirty="0">
                <a:latin typeface="+mj-lt"/>
                <a:ea typeface="Calibri" panose="020F0502020204030204" pitchFamily="34" charset="0"/>
                <a:cs typeface="Calibri" panose="020F0502020204030204" pitchFamily="34" charset="0"/>
              </a:rPr>
              <a:t>hergestellt aus der Milch des Kautschukbaumes.</a:t>
            </a:r>
          </a:p>
          <a:p>
            <a:r>
              <a:rPr lang="de-DE" sz="2600" dirty="0">
                <a:latin typeface="+mj-lt"/>
                <a:ea typeface="Calibri" panose="020F0502020204030204" pitchFamily="34" charset="0"/>
                <a:cs typeface="Calibri" panose="020F0502020204030204" pitchFamily="34" charset="0"/>
              </a:rPr>
              <a:t>durch verschiedene chemische Prozesse wird daraus das gummiartige Latex.</a:t>
            </a:r>
          </a:p>
          <a:p>
            <a:r>
              <a:rPr lang="de-DE" sz="2600" dirty="0">
                <a:latin typeface="+mj-lt"/>
                <a:ea typeface="Calibri" panose="020F0502020204030204" pitchFamily="34" charset="0"/>
                <a:cs typeface="Calibri" panose="020F0502020204030204" pitchFamily="34" charset="0"/>
              </a:rPr>
              <a:t>Hauptanbauländer: Thailand, Indonesien, Vietnam und Indien.</a:t>
            </a:r>
          </a:p>
          <a:p>
            <a:r>
              <a:rPr lang="de-DE" sz="2600" dirty="0">
                <a:latin typeface="+mj-lt"/>
                <a:ea typeface="Calibri" panose="020F0502020204030204" pitchFamily="34" charset="0"/>
                <a:cs typeface="Calibri" panose="020F0502020204030204" pitchFamily="34" charset="0"/>
              </a:rPr>
              <a:t>ökologische Auswirkungen: Monokultur-Anbau, tlw. Rodung von Regenwäldern.</a:t>
            </a:r>
          </a:p>
          <a:p>
            <a:r>
              <a:rPr lang="de-DE" sz="2600" dirty="0">
                <a:latin typeface="+mj-lt"/>
                <a:ea typeface="Calibri" panose="020F0502020204030204" pitchFamily="34" charset="0"/>
                <a:cs typeface="Calibri" panose="020F0502020204030204" pitchFamily="34" charset="0"/>
              </a:rPr>
              <a:t>soziale und ökonomische Auswirkungen: finanzielle Unsicherheit für Kleinbauern, unmenschliche Arbeitsbedingungen und Kinderarbeit möglich.</a:t>
            </a:r>
          </a:p>
          <a:p>
            <a:pPr marL="0" indent="0">
              <a:buNone/>
            </a:pPr>
            <a:r>
              <a:rPr lang="de-DE" sz="1500" dirty="0">
                <a:latin typeface="+mj-lt"/>
                <a:ea typeface="Calibri" panose="020F0502020204030204" pitchFamily="34" charset="0"/>
                <a:cs typeface="Calibri" panose="020F0502020204030204" pitchFamily="34" charset="0"/>
              </a:rPr>
              <a:t>(</a:t>
            </a:r>
            <a:r>
              <a:rPr lang="en-US" sz="1500" dirty="0">
                <a:latin typeface="+mj-lt"/>
              </a:rPr>
              <a:t>World Wide Fund For Nature [</a:t>
            </a:r>
            <a:r>
              <a:rPr lang="de-DE" sz="1500" dirty="0">
                <a:latin typeface="+mj-lt"/>
                <a:ea typeface="Calibri" panose="020F0502020204030204" pitchFamily="34" charset="0"/>
                <a:cs typeface="Calibri" panose="020F0502020204030204" pitchFamily="34" charset="0"/>
              </a:rPr>
              <a:t>WWF], 2023)</a:t>
            </a:r>
          </a:p>
          <a:p>
            <a:endParaRPr lang="de-DE" sz="2600" dirty="0">
              <a:latin typeface="+mj-lt"/>
              <a:ea typeface="Calibri" panose="020F0502020204030204" pitchFamily="34" charset="0"/>
              <a:cs typeface="Calibri" panose="020F0502020204030204" pitchFamily="34" charset="0"/>
            </a:endParaRPr>
          </a:p>
          <a:p>
            <a:endParaRPr lang="de-DE" sz="2600" dirty="0">
              <a:latin typeface="+mj-lt"/>
              <a:ea typeface="Calibri" panose="020F0502020204030204" pitchFamily="34" charset="0"/>
              <a:cs typeface="Calibri" panose="020F0502020204030204" pitchFamily="34" charset="0"/>
            </a:endParaRPr>
          </a:p>
          <a:p>
            <a:pPr lvl="1"/>
            <a:endParaRPr lang="de-DE" sz="2600" dirty="0">
              <a:latin typeface="+mj-lt"/>
              <a:ea typeface="Calibri" panose="020F0502020204030204" pitchFamily="34" charset="0"/>
              <a:cs typeface="Calibri" panose="020F0502020204030204" pitchFamily="34" charset="0"/>
            </a:endParaRPr>
          </a:p>
          <a:p>
            <a:endParaRPr lang="de-DE" sz="2600" dirty="0">
              <a:latin typeface="+mj-lt"/>
              <a:ea typeface="Calibri" panose="020F0502020204030204" pitchFamily="34" charset="0"/>
              <a:cs typeface="Calibri" panose="020F0502020204030204" pitchFamily="34" charset="0"/>
            </a:endParaRP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dirty="0">
              <a:ln>
                <a:noFill/>
              </a:ln>
              <a:solidFill>
                <a:prstClr val="black">
                  <a:tint val="82000"/>
                </a:prstClr>
              </a:solidFill>
              <a:effectLst/>
              <a:uLnTx/>
              <a:uFillTx/>
              <a:latin typeface="Calibri" panose="020F0502020204030204"/>
              <a:ea typeface="+mn-ea"/>
              <a:cs typeface="+mn-cs"/>
            </a:endParaRP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16" y="1583330"/>
            <a:ext cx="3221399" cy="4295196"/>
          </a:xfrm>
          <a:prstGeom prst="rect">
            <a:avLst/>
          </a:prstGeom>
          <a:ln>
            <a:noFill/>
          </a:ln>
          <a:effectLst>
            <a:outerShdw blurRad="292100" dist="139700" dir="2700000" algn="tl" rotWithShape="0">
              <a:srgbClr val="333333">
                <a:alpha val="65000"/>
              </a:srgbClr>
            </a:outerShdw>
          </a:effectLst>
        </p:spPr>
      </p:pic>
      <p:sp>
        <p:nvSpPr>
          <p:cNvPr id="3" name="Textfeld 2">
            <a:extLst>
              <a:ext uri="{FF2B5EF4-FFF2-40B4-BE49-F238E27FC236}">
                <a16:creationId xmlns:a16="http://schemas.microsoft.com/office/drawing/2014/main" id="{2043AA6C-1003-4569-9315-896210AE6B3F}"/>
              </a:ext>
            </a:extLst>
          </p:cNvPr>
          <p:cNvSpPr txBox="1"/>
          <p:nvPr/>
        </p:nvSpPr>
        <p:spPr>
          <a:xfrm>
            <a:off x="532016" y="5878526"/>
            <a:ext cx="141577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6: </a:t>
            </a:r>
            <a:r>
              <a:rPr lang="de-DE" sz="1000" dirty="0">
                <a:latin typeface="Calibri" panose="020F0502020204030204" pitchFamily="34" charset="0"/>
                <a:ea typeface="Calibri" panose="020F0502020204030204" pitchFamily="34" charset="0"/>
                <a:cs typeface="Calibri" panose="020F0502020204030204" pitchFamily="34" charset="0"/>
              </a:rPr>
              <a:t>Kautschukbaum</a:t>
            </a:r>
            <a:endPar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itel 1"/>
          <p:cNvSpPr txBox="1">
            <a:spLocks/>
          </p:cNvSpPr>
          <p:nvPr/>
        </p:nvSpPr>
        <p:spPr>
          <a:xfrm>
            <a:off x="2492298" y="422746"/>
            <a:ext cx="7200183" cy="98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Calibri" panose="020F0502020204030204" pitchFamily="34" charset="0"/>
              </a:rPr>
              <a:t>Praxisbeispiel: Handschuhe</a:t>
            </a:r>
          </a:p>
        </p:txBody>
      </p:sp>
    </p:spTree>
    <p:extLst>
      <p:ext uri="{BB962C8B-B14F-4D97-AF65-F5344CB8AC3E}">
        <p14:creationId xmlns:p14="http://schemas.microsoft.com/office/powerpoint/2010/main" val="161136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1" name="Titel 1"/>
          <p:cNvSpPr txBox="1">
            <a:spLocks/>
          </p:cNvSpPr>
          <p:nvPr/>
        </p:nvSpPr>
        <p:spPr>
          <a:xfrm>
            <a:off x="2492298" y="422746"/>
            <a:ext cx="7200183" cy="98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Calibri" panose="020F0502020204030204" pitchFamily="34" charset="0"/>
              </a:rPr>
              <a:t>Praxisbeispiel: Handschuhe</a:t>
            </a:r>
          </a:p>
        </p:txBody>
      </p:sp>
      <p:sp>
        <p:nvSpPr>
          <p:cNvPr id="12" name="Textfeld 11"/>
          <p:cNvSpPr txBox="1"/>
          <p:nvPr/>
        </p:nvSpPr>
        <p:spPr>
          <a:xfrm>
            <a:off x="731520" y="1513799"/>
            <a:ext cx="1082040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Soziale Auswirkungen </a:t>
            </a: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Soziale Nachhaltigkeit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Herstellung von Einweghandschuhen </a:t>
            </a:r>
            <a:r>
              <a:rPr kumimoji="0" lang="de-DE" sz="15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a:r>
            <a:r>
              <a:rPr kumimoji="0" lang="de-DE" sz="15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Cavazzini</a:t>
            </a:r>
            <a:r>
              <a:rPr kumimoji="0" lang="de-DE" sz="15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2020)</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Gefahr der Zwangsarbeit ist groß.</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65% der medizinischen Einweghandschuhe werden in Malaysia von Wanderarbeiter*innen hergestellt.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Umfang der Entlohnung und Arbeitsbedingungen in vielen Fabriken dort entsprechen Definitionen der Zwangsarbeit.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Besonders während der Covid-19 Pandemie und der großen Nachfrage nach Handschuhen verschärften sich die Bedingungen.</a:t>
            </a:r>
          </a:p>
        </p:txBody>
      </p:sp>
    </p:spTree>
    <p:extLst>
      <p:ext uri="{BB962C8B-B14F-4D97-AF65-F5344CB8AC3E}">
        <p14:creationId xmlns:p14="http://schemas.microsoft.com/office/powerpoint/2010/main" val="2691774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1540678" y="5580686"/>
            <a:ext cx="9128474" cy="1201781"/>
          </a:xfrm>
        </p:spPr>
        <p:txBody>
          <a:bodyPr numCol="1">
            <a:noAutofit/>
          </a:bodyPr>
          <a:lstStyle/>
          <a:p>
            <a:pPr marL="0" indent="0" algn="ctr">
              <a:spcBef>
                <a:spcPts val="600"/>
              </a:spcBef>
              <a:buNone/>
            </a:pPr>
            <a:r>
              <a:rPr lang="de-DE" sz="2200" dirty="0">
                <a:latin typeface="Calibri" panose="020F0502020204030204" pitchFamily="34" charset="0"/>
                <a:ea typeface="Calibri" panose="020F0502020204030204" pitchFamily="34" charset="0"/>
                <a:cs typeface="Calibri" panose="020F0502020204030204" pitchFamily="34" charset="0"/>
              </a:rPr>
              <a:t>Universitätsklinikum Leipzig (2022) 97.000 Packungen mit je 150 Handschuhen = 14.550.000 Handschuhe </a:t>
            </a:r>
            <a:r>
              <a:rPr lang="de-DE"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de-DE" sz="2200" dirty="0">
                <a:latin typeface="Calibri" panose="020F0502020204030204" pitchFamily="34" charset="0"/>
                <a:ea typeface="Calibri" panose="020F0502020204030204" pitchFamily="34" charset="0"/>
                <a:cs typeface="Calibri" panose="020F0502020204030204" pitchFamily="34" charset="0"/>
              </a:rPr>
              <a:t>Zu Pandemiezeiten: 106.000 Packungen!</a:t>
            </a:r>
          </a:p>
          <a:p>
            <a:pPr marL="0" indent="0" algn="ctr">
              <a:spcBef>
                <a:spcPts val="600"/>
              </a:spcBef>
              <a:buNone/>
            </a:pPr>
            <a:r>
              <a:rPr lang="de-DE" sz="1500" dirty="0">
                <a:latin typeface="Calibri" panose="020F0502020204030204" pitchFamily="34" charset="0"/>
                <a:ea typeface="Calibri" panose="020F0502020204030204" pitchFamily="34" charset="0"/>
                <a:cs typeface="Calibri" panose="020F0502020204030204" pitchFamily="34" charset="0"/>
              </a:rPr>
              <a:t>(Abfallmanager Medizin, 2023)</a:t>
            </a:r>
          </a:p>
          <a:p>
            <a:pPr marL="0" indent="0" algn="ctr">
              <a:spcBef>
                <a:spcPts val="600"/>
              </a:spcBef>
              <a:buNone/>
            </a:pPr>
            <a:endParaRPr lang="de-DE" sz="2200" dirty="0">
              <a:latin typeface="Calibri" panose="020F0502020204030204" pitchFamily="34" charset="0"/>
              <a:ea typeface="Calibri" panose="020F0502020204030204" pitchFamily="34" charset="0"/>
              <a:cs typeface="Calibri" panose="020F0502020204030204" pitchFamily="34" charset="0"/>
            </a:endParaRP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pic>
        <p:nvPicPr>
          <p:cNvPr id="6" name="Grafik 5"/>
          <p:cNvPicPr>
            <a:picLocks noChangeAspect="1"/>
          </p:cNvPicPr>
          <p:nvPr/>
        </p:nvPicPr>
        <p:blipFill rotWithShape="1">
          <a:blip r:embed="rId3" cstate="hqprint">
            <a:extLst>
              <a:ext uri="{28A0092B-C50C-407E-A947-70E740481C1C}">
                <a14:useLocalDpi xmlns:a14="http://schemas.microsoft.com/office/drawing/2010/main" val="0"/>
              </a:ext>
            </a:extLst>
          </a:blip>
          <a:srcRect l="22266" t="3623" r="21232" b="18911"/>
          <a:stretch/>
        </p:blipFill>
        <p:spPr>
          <a:xfrm>
            <a:off x="6786765" y="1256417"/>
            <a:ext cx="3961665" cy="3952788"/>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a:blip r:embed="rId4"/>
          <a:stretch>
            <a:fillRect/>
          </a:stretch>
        </p:blipFill>
        <p:spPr>
          <a:xfrm rot="5400000">
            <a:off x="1279911" y="1857143"/>
            <a:ext cx="3948163" cy="2799186"/>
          </a:xfrm>
          <a:prstGeom prst="rect">
            <a:avLst/>
          </a:prstGeom>
          <a:ln>
            <a:noFill/>
          </a:ln>
          <a:effectLst>
            <a:outerShdw blurRad="292100" dist="139700" dir="2700000" algn="tl" rotWithShape="0">
              <a:srgbClr val="333333">
                <a:alpha val="65000"/>
              </a:srgbClr>
            </a:outerShdw>
          </a:effectLst>
        </p:spPr>
      </p:pic>
      <p:sp>
        <p:nvSpPr>
          <p:cNvPr id="12" name="Pfeil nach rechts 11"/>
          <p:cNvSpPr/>
          <p:nvPr/>
        </p:nvSpPr>
        <p:spPr>
          <a:xfrm>
            <a:off x="5183169" y="2551851"/>
            <a:ext cx="1071155" cy="757646"/>
          </a:xfrm>
          <a:prstGeom prst="rightArrow">
            <a:avLst/>
          </a:prstGeom>
          <a:solidFill>
            <a:srgbClr val="007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feld 1">
            <a:extLst>
              <a:ext uri="{FF2B5EF4-FFF2-40B4-BE49-F238E27FC236}">
                <a16:creationId xmlns:a16="http://schemas.microsoft.com/office/drawing/2014/main" id="{A6DC2564-8223-4331-9C77-201363230B3C}"/>
              </a:ext>
            </a:extLst>
          </p:cNvPr>
          <p:cNvSpPr txBox="1"/>
          <p:nvPr/>
        </p:nvSpPr>
        <p:spPr>
          <a:xfrm>
            <a:off x="1854399" y="5230818"/>
            <a:ext cx="14863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7: </a:t>
            </a:r>
            <a:r>
              <a:rPr lang="de-DE" sz="1000" dirty="0">
                <a:latin typeface="Calibri" panose="020F0502020204030204" pitchFamily="34" charset="0"/>
                <a:ea typeface="Calibri" panose="020F0502020204030204" pitchFamily="34" charset="0"/>
                <a:cs typeface="Calibri" panose="020F0502020204030204" pitchFamily="34" charset="0"/>
              </a:rPr>
              <a:t>Handschuhboxen</a:t>
            </a:r>
            <a:endPar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9BA068DB-81A3-4DE1-A7C6-034DD567D93B}"/>
              </a:ext>
            </a:extLst>
          </p:cNvPr>
          <p:cNvSpPr txBox="1"/>
          <p:nvPr/>
        </p:nvSpPr>
        <p:spPr>
          <a:xfrm>
            <a:off x="6786765" y="5209205"/>
            <a:ext cx="9909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8: </a:t>
            </a:r>
            <a:r>
              <a:rPr lang="de-DE" sz="1000" dirty="0">
                <a:latin typeface="Calibri" panose="020F0502020204030204" pitchFamily="34" charset="0"/>
                <a:ea typeface="Calibri" panose="020F0502020204030204" pitchFamily="34" charset="0"/>
                <a:cs typeface="Calibri" panose="020F0502020204030204" pitchFamily="34" charset="0"/>
              </a:rPr>
              <a:t>Masken</a:t>
            </a:r>
            <a:endPar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itel 1"/>
          <p:cNvSpPr txBox="1">
            <a:spLocks/>
          </p:cNvSpPr>
          <p:nvPr/>
        </p:nvSpPr>
        <p:spPr>
          <a:xfrm>
            <a:off x="2492298" y="422746"/>
            <a:ext cx="7200183" cy="98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Calibri" panose="020F0502020204030204" pitchFamily="34" charset="0"/>
              </a:rPr>
              <a:t>Praxisbeispiel: Handschuhe</a:t>
            </a:r>
          </a:p>
        </p:txBody>
      </p:sp>
    </p:spTree>
    <p:extLst>
      <p:ext uri="{BB962C8B-B14F-4D97-AF65-F5344CB8AC3E}">
        <p14:creationId xmlns:p14="http://schemas.microsoft.com/office/powerpoint/2010/main" val="123111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83971" y="381066"/>
            <a:ext cx="9425646" cy="1058561"/>
          </a:xfrm>
        </p:spPr>
        <p:txBody>
          <a:bodyPr>
            <a:noAutofit/>
          </a:bodyPr>
          <a:lstStyle/>
          <a:p>
            <a:pPr algn="ctr"/>
            <a:r>
              <a:rPr lang="de-DE" dirty="0">
                <a:solidFill>
                  <a:srgbClr val="007094"/>
                </a:solidFill>
                <a:cs typeface="Arial" panose="020B0604020202020204" pitchFamily="34" charset="0"/>
              </a:rPr>
              <a:t>Warum </a:t>
            </a:r>
            <a:r>
              <a:rPr lang="de-DE" dirty="0">
                <a:solidFill>
                  <a:srgbClr val="007094"/>
                </a:solidFill>
                <a:ea typeface="Calibri" panose="020F0502020204030204" pitchFamily="34" charset="0"/>
                <a:cs typeface="Calibri" panose="020F0502020204030204" pitchFamily="34" charset="0"/>
              </a:rPr>
              <a:t>werden</a:t>
            </a:r>
            <a:r>
              <a:rPr lang="de-DE" dirty="0">
                <a:solidFill>
                  <a:srgbClr val="007094"/>
                </a:solidFill>
                <a:cs typeface="Arial" panose="020B0604020202020204" pitchFamily="34" charset="0"/>
              </a:rPr>
              <a:t> Handschuhe getragen?</a:t>
            </a:r>
          </a:p>
        </p:txBody>
      </p:sp>
      <p:sp>
        <p:nvSpPr>
          <p:cNvPr id="4" name="Inhaltsplatzhalter 3"/>
          <p:cNvSpPr>
            <a:spLocks noGrp="1"/>
          </p:cNvSpPr>
          <p:nvPr>
            <p:ph sz="half" idx="2"/>
          </p:nvPr>
        </p:nvSpPr>
        <p:spPr>
          <a:xfrm>
            <a:off x="682923" y="1477979"/>
            <a:ext cx="10859219" cy="4663219"/>
          </a:xfrm>
        </p:spPr>
        <p:txBody>
          <a:bodyPr>
            <a:noAutofit/>
          </a:bodyPr>
          <a:lstStyle/>
          <a:p>
            <a:pPr marL="0" indent="0">
              <a:buNone/>
            </a:pPr>
            <a:r>
              <a:rPr lang="de-DE" sz="2200" b="1" dirty="0">
                <a:latin typeface="Calibri" panose="020F0502020204030204" pitchFamily="34" charset="0"/>
                <a:ea typeface="Calibri" panose="020F0502020204030204" pitchFamily="34" charset="0"/>
                <a:cs typeface="Calibri" panose="020F0502020204030204" pitchFamily="34" charset="0"/>
              </a:rPr>
              <a:t>Studie zu Tätigkeiten, für die Pflegeauszubildende Handschuhe routinemäßig tragen </a:t>
            </a:r>
          </a:p>
          <a:p>
            <a:r>
              <a:rPr lang="de-DE" sz="2000" dirty="0">
                <a:latin typeface="Calibri" panose="020F0502020204030204" pitchFamily="34" charset="0"/>
                <a:ea typeface="Calibri" panose="020F0502020204030204" pitchFamily="34" charset="0"/>
                <a:cs typeface="Calibri" panose="020F0502020204030204" pitchFamily="34" charset="0"/>
              </a:rPr>
              <a:t>für die Körperpflege eines Erwachsenen mehr als doppelt so häufig als für die Körperpflege eines Säuglings</a:t>
            </a:r>
          </a:p>
          <a:p>
            <a:r>
              <a:rPr lang="de-DE" sz="2000" dirty="0">
                <a:latin typeface="Calibri" panose="020F0502020204030204" pitchFamily="34" charset="0"/>
                <a:ea typeface="Calibri" panose="020F0502020204030204" pitchFamily="34" charset="0"/>
                <a:cs typeface="Calibri" panose="020F0502020204030204" pitchFamily="34" charset="0"/>
              </a:rPr>
              <a:t>Ankleiden von zu Pflegenden</a:t>
            </a:r>
          </a:p>
          <a:p>
            <a:r>
              <a:rPr lang="de-DE" sz="2000" dirty="0">
                <a:latin typeface="Calibri" panose="020F0502020204030204" pitchFamily="34" charset="0"/>
                <a:ea typeface="Calibri" panose="020F0502020204030204" pitchFamily="34" charset="0"/>
                <a:cs typeface="Calibri" panose="020F0502020204030204" pitchFamily="34" charset="0"/>
              </a:rPr>
              <a:t>MRSA-Abstrich</a:t>
            </a:r>
          </a:p>
          <a:p>
            <a:r>
              <a:rPr lang="de-DE" sz="2000" dirty="0" err="1">
                <a:latin typeface="Calibri" panose="020F0502020204030204" pitchFamily="34" charset="0"/>
                <a:ea typeface="Calibri" panose="020F0502020204030204" pitchFamily="34" charset="0"/>
                <a:cs typeface="Calibri" panose="020F0502020204030204" pitchFamily="34" charset="0"/>
              </a:rPr>
              <a:t>s.c</a:t>
            </a:r>
            <a:r>
              <a:rPr lang="de-DE" sz="2000" dirty="0">
                <a:latin typeface="Calibri" panose="020F0502020204030204" pitchFamily="34" charset="0"/>
                <a:ea typeface="Calibri" panose="020F0502020204030204" pitchFamily="34" charset="0"/>
                <a:cs typeface="Calibri" panose="020F0502020204030204" pitchFamily="34" charset="0"/>
              </a:rPr>
              <a:t>.-Injektionen</a:t>
            </a:r>
          </a:p>
          <a:p>
            <a:r>
              <a:rPr lang="de-DE" sz="2000" dirty="0">
                <a:latin typeface="Calibri" panose="020F0502020204030204" pitchFamily="34" charset="0"/>
                <a:ea typeface="Calibri" panose="020F0502020204030204" pitchFamily="34" charset="0"/>
                <a:cs typeface="Calibri" panose="020F0502020204030204" pitchFamily="34" charset="0"/>
              </a:rPr>
              <a:t>Umgang mit gebrauchter, aber nicht verschmutzter Wäsche</a:t>
            </a:r>
          </a:p>
          <a:p>
            <a:r>
              <a:rPr lang="de-DE" sz="2000" dirty="0" err="1">
                <a:latin typeface="Calibri" panose="020F0502020204030204" pitchFamily="34" charset="0"/>
                <a:ea typeface="Calibri" panose="020F0502020204030204" pitchFamily="34" charset="0"/>
                <a:cs typeface="Calibri" panose="020F0502020204030204" pitchFamily="34" charset="0"/>
              </a:rPr>
              <a:t>Konnektieren</a:t>
            </a:r>
            <a:r>
              <a:rPr lang="de-DE" sz="2000" dirty="0">
                <a:latin typeface="Calibri" panose="020F0502020204030204" pitchFamily="34" charset="0"/>
                <a:ea typeface="Calibri" panose="020F0502020204030204" pitchFamily="34" charset="0"/>
                <a:cs typeface="Calibri" panose="020F0502020204030204" pitchFamily="34" charset="0"/>
              </a:rPr>
              <a:t> und </a:t>
            </a:r>
            <a:r>
              <a:rPr lang="de-DE" sz="2000" dirty="0" err="1">
                <a:latin typeface="Calibri" panose="020F0502020204030204" pitchFamily="34" charset="0"/>
                <a:ea typeface="Calibri" panose="020F0502020204030204" pitchFamily="34" charset="0"/>
                <a:cs typeface="Calibri" panose="020F0502020204030204" pitchFamily="34" charset="0"/>
              </a:rPr>
              <a:t>Diskonnektieren</a:t>
            </a:r>
            <a:r>
              <a:rPr lang="de-DE" sz="2000" dirty="0">
                <a:latin typeface="Calibri" panose="020F0502020204030204" pitchFamily="34" charset="0"/>
                <a:ea typeface="Calibri" panose="020F0502020204030204" pitchFamily="34" charset="0"/>
                <a:cs typeface="Calibri" panose="020F0502020204030204" pitchFamily="34" charset="0"/>
              </a:rPr>
              <a:t> einer </a:t>
            </a:r>
            <a:r>
              <a:rPr lang="de-DE" sz="2000" dirty="0" err="1">
                <a:latin typeface="Calibri" panose="020F0502020204030204" pitchFamily="34" charset="0"/>
                <a:ea typeface="Calibri" panose="020F0502020204030204" pitchFamily="34" charset="0"/>
                <a:cs typeface="Calibri" panose="020F0502020204030204" pitchFamily="34" charset="0"/>
              </a:rPr>
              <a:t>i.v.</a:t>
            </a:r>
            <a:r>
              <a:rPr lang="de-DE" sz="2000" dirty="0">
                <a:latin typeface="Calibri" panose="020F0502020204030204" pitchFamily="34" charset="0"/>
                <a:ea typeface="Calibri" panose="020F0502020204030204" pitchFamily="34" charset="0"/>
                <a:cs typeface="Calibri" panose="020F0502020204030204" pitchFamily="34" charset="0"/>
              </a:rPr>
              <a:t>-Infusion</a:t>
            </a:r>
          </a:p>
          <a:p>
            <a:r>
              <a:rPr lang="de-DE" sz="2000" dirty="0">
                <a:latin typeface="Calibri" panose="020F0502020204030204" pitchFamily="34" charset="0"/>
                <a:ea typeface="Calibri" panose="020F0502020204030204" pitchFamily="34" charset="0"/>
                <a:cs typeface="Calibri" panose="020F0502020204030204" pitchFamily="34" charset="0"/>
              </a:rPr>
              <a:t>Begleitung zu Pflegender zum Stuhl oder zur Toilette </a:t>
            </a:r>
          </a:p>
          <a:p>
            <a:r>
              <a:rPr lang="de-DE" sz="2000" dirty="0">
                <a:latin typeface="Calibri" panose="020F0502020204030204" pitchFamily="34" charset="0"/>
                <a:ea typeface="Calibri" panose="020F0502020204030204" pitchFamily="34" charset="0"/>
                <a:cs typeface="Calibri" panose="020F0502020204030204" pitchFamily="34" charset="0"/>
              </a:rPr>
              <a:t>Begleitung ans Waschbecken und zurück</a:t>
            </a:r>
          </a:p>
          <a:p>
            <a:r>
              <a:rPr lang="de-DE" sz="2000" dirty="0">
                <a:latin typeface="Calibri" panose="020F0502020204030204" pitchFamily="34" charset="0"/>
                <a:ea typeface="Calibri" panose="020F0502020204030204" pitchFamily="34" charset="0"/>
                <a:cs typeface="Calibri" panose="020F0502020204030204" pitchFamily="34" charset="0"/>
              </a:rPr>
              <a:t>Aufräumen des Nachttischs </a:t>
            </a: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3" name="Rechteck 2"/>
          <p:cNvSpPr/>
          <p:nvPr/>
        </p:nvSpPr>
        <p:spPr>
          <a:xfrm>
            <a:off x="7733169" y="6085945"/>
            <a:ext cx="360938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(Wilson et al., 2017; </a:t>
            </a:r>
            <a:r>
              <a:rPr kumimoji="0" lang="de-DE" sz="15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Ratcliff</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&amp; Smith, 2014)</a:t>
            </a:r>
          </a:p>
        </p:txBody>
      </p:sp>
    </p:spTree>
    <p:extLst>
      <p:ext uri="{BB962C8B-B14F-4D97-AF65-F5344CB8AC3E}">
        <p14:creationId xmlns:p14="http://schemas.microsoft.com/office/powerpoint/2010/main" val="913208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0" name="Titel 1"/>
          <p:cNvSpPr>
            <a:spLocks noGrp="1"/>
          </p:cNvSpPr>
          <p:nvPr>
            <p:ph type="title"/>
          </p:nvPr>
        </p:nvSpPr>
        <p:spPr>
          <a:xfrm>
            <a:off x="1383971" y="381066"/>
            <a:ext cx="9425646" cy="1058561"/>
          </a:xfrm>
        </p:spPr>
        <p:txBody>
          <a:bodyPr>
            <a:noAutofit/>
          </a:bodyPr>
          <a:lstStyle/>
          <a:p>
            <a:pPr algn="ctr"/>
            <a:r>
              <a:rPr lang="de-DE" dirty="0">
                <a:solidFill>
                  <a:srgbClr val="007094"/>
                </a:solidFill>
                <a:cs typeface="Arial" panose="020B0604020202020204" pitchFamily="34" charset="0"/>
              </a:rPr>
              <a:t>Warum </a:t>
            </a:r>
            <a:r>
              <a:rPr lang="de-DE" dirty="0">
                <a:solidFill>
                  <a:srgbClr val="007094"/>
                </a:solidFill>
                <a:ea typeface="Calibri" panose="020F0502020204030204" pitchFamily="34" charset="0"/>
                <a:cs typeface="Calibri" panose="020F0502020204030204" pitchFamily="34" charset="0"/>
              </a:rPr>
              <a:t>werden</a:t>
            </a:r>
            <a:r>
              <a:rPr lang="de-DE" dirty="0">
                <a:solidFill>
                  <a:srgbClr val="007094"/>
                </a:solidFill>
                <a:cs typeface="Arial" panose="020B0604020202020204" pitchFamily="34" charset="0"/>
              </a:rPr>
              <a:t> Handschuhe getragen?</a:t>
            </a:r>
          </a:p>
        </p:txBody>
      </p:sp>
      <p:sp>
        <p:nvSpPr>
          <p:cNvPr id="11" name="Inhaltsplatzhalter 3"/>
          <p:cNvSpPr>
            <a:spLocks noGrp="1"/>
          </p:cNvSpPr>
          <p:nvPr>
            <p:ph sz="half" idx="2"/>
          </p:nvPr>
        </p:nvSpPr>
        <p:spPr>
          <a:xfrm>
            <a:off x="682923" y="1477979"/>
            <a:ext cx="10859219" cy="4663219"/>
          </a:xfrm>
        </p:spPr>
        <p:txBody>
          <a:bodyPr>
            <a:noAutofit/>
          </a:bodyPr>
          <a:lstStyle/>
          <a:p>
            <a:pPr marL="0" indent="0">
              <a:buNone/>
            </a:pPr>
            <a:r>
              <a:rPr lang="de-DE" sz="2200" b="1" dirty="0">
                <a:latin typeface="Calibri" panose="020F0502020204030204" pitchFamily="34" charset="0"/>
                <a:ea typeface="Calibri" panose="020F0502020204030204" pitchFamily="34" charset="0"/>
                <a:cs typeface="Calibri" panose="020F0502020204030204" pitchFamily="34" charset="0"/>
              </a:rPr>
              <a:t>Studie zu Tätigkeiten, für die Pflegeauszubildende Handschuhe routinemäßig tragen</a:t>
            </a:r>
          </a:p>
          <a:p>
            <a:r>
              <a:rPr lang="de-DE" sz="2000" dirty="0">
                <a:latin typeface="Calibri" panose="020F0502020204030204" pitchFamily="34" charset="0"/>
                <a:ea typeface="Calibri" panose="020F0502020204030204" pitchFamily="34" charset="0"/>
                <a:cs typeface="Calibri" panose="020F0502020204030204" pitchFamily="34" charset="0"/>
              </a:rPr>
              <a:t>für die Körperpflege eines Erwachsenen mehr als doppelt so häufig als für die Körperpflege eines Säuglings</a:t>
            </a:r>
          </a:p>
          <a:p>
            <a:r>
              <a:rPr lang="de-DE" sz="2000" dirty="0">
                <a:latin typeface="Calibri" panose="020F0502020204030204" pitchFamily="34" charset="0"/>
                <a:ea typeface="Calibri" panose="020F0502020204030204" pitchFamily="34" charset="0"/>
                <a:cs typeface="Calibri" panose="020F0502020204030204" pitchFamily="34" charset="0"/>
              </a:rPr>
              <a:t>Ankleiden von zu Pflegenden</a:t>
            </a:r>
          </a:p>
          <a:p>
            <a:r>
              <a:rPr lang="de-DE" sz="2000" dirty="0">
                <a:solidFill>
                  <a:srgbClr val="FF0000"/>
                </a:solidFill>
                <a:latin typeface="Calibri" panose="020F0502020204030204" pitchFamily="34" charset="0"/>
                <a:ea typeface="Calibri" panose="020F0502020204030204" pitchFamily="34" charset="0"/>
                <a:cs typeface="Calibri" panose="020F0502020204030204" pitchFamily="34" charset="0"/>
              </a:rPr>
              <a:t>MRSA-Abstrich</a:t>
            </a:r>
          </a:p>
          <a:p>
            <a:r>
              <a:rPr lang="de-DE" sz="2000" dirty="0" err="1">
                <a:latin typeface="Calibri" panose="020F0502020204030204" pitchFamily="34" charset="0"/>
                <a:ea typeface="Calibri" panose="020F0502020204030204" pitchFamily="34" charset="0"/>
                <a:cs typeface="Calibri" panose="020F0502020204030204" pitchFamily="34" charset="0"/>
              </a:rPr>
              <a:t>s.c</a:t>
            </a:r>
            <a:r>
              <a:rPr lang="de-DE" sz="2000" dirty="0">
                <a:latin typeface="Calibri" panose="020F0502020204030204" pitchFamily="34" charset="0"/>
                <a:ea typeface="Calibri" panose="020F0502020204030204" pitchFamily="34" charset="0"/>
                <a:cs typeface="Calibri" panose="020F0502020204030204" pitchFamily="34" charset="0"/>
              </a:rPr>
              <a:t>.-Injektionen</a:t>
            </a:r>
          </a:p>
          <a:p>
            <a:r>
              <a:rPr lang="de-DE" sz="2000" dirty="0">
                <a:latin typeface="Calibri" panose="020F0502020204030204" pitchFamily="34" charset="0"/>
                <a:ea typeface="Calibri" panose="020F0502020204030204" pitchFamily="34" charset="0"/>
                <a:cs typeface="Calibri" panose="020F0502020204030204" pitchFamily="34" charset="0"/>
              </a:rPr>
              <a:t>Umgang mit gebrauchter, aber nicht verschmutzter Wäsche</a:t>
            </a:r>
          </a:p>
          <a:p>
            <a:r>
              <a:rPr lang="de-DE"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Konnektieren</a:t>
            </a:r>
            <a:r>
              <a:rPr lang="de-DE" sz="2000" dirty="0">
                <a:solidFill>
                  <a:srgbClr val="FF0000"/>
                </a:solidFill>
                <a:latin typeface="Calibri" panose="020F0502020204030204" pitchFamily="34" charset="0"/>
                <a:ea typeface="Calibri" panose="020F0502020204030204" pitchFamily="34" charset="0"/>
                <a:cs typeface="Calibri" panose="020F0502020204030204" pitchFamily="34" charset="0"/>
              </a:rPr>
              <a:t> und </a:t>
            </a:r>
            <a:r>
              <a:rPr lang="de-DE"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Diskonnektieren</a:t>
            </a:r>
            <a:r>
              <a:rPr lang="de-DE" sz="2000" dirty="0">
                <a:solidFill>
                  <a:srgbClr val="FF0000"/>
                </a:solidFill>
                <a:latin typeface="Calibri" panose="020F0502020204030204" pitchFamily="34" charset="0"/>
                <a:ea typeface="Calibri" panose="020F0502020204030204" pitchFamily="34" charset="0"/>
                <a:cs typeface="Calibri" panose="020F0502020204030204" pitchFamily="34" charset="0"/>
              </a:rPr>
              <a:t> einer </a:t>
            </a:r>
            <a:r>
              <a:rPr lang="de-DE"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i.v.</a:t>
            </a:r>
            <a:r>
              <a:rPr lang="de-DE" sz="2000" dirty="0">
                <a:solidFill>
                  <a:srgbClr val="FF0000"/>
                </a:solidFill>
                <a:latin typeface="Calibri" panose="020F0502020204030204" pitchFamily="34" charset="0"/>
                <a:ea typeface="Calibri" panose="020F0502020204030204" pitchFamily="34" charset="0"/>
                <a:cs typeface="Calibri" panose="020F0502020204030204" pitchFamily="34" charset="0"/>
              </a:rPr>
              <a:t>-Infusion</a:t>
            </a:r>
          </a:p>
          <a:p>
            <a:r>
              <a:rPr lang="de-DE" sz="2000" dirty="0">
                <a:latin typeface="Calibri" panose="020F0502020204030204" pitchFamily="34" charset="0"/>
                <a:ea typeface="Calibri" panose="020F0502020204030204" pitchFamily="34" charset="0"/>
                <a:cs typeface="Calibri" panose="020F0502020204030204" pitchFamily="34" charset="0"/>
              </a:rPr>
              <a:t>Begleitung zu Pflegender zum Stuhl oder zur Toilette </a:t>
            </a:r>
          </a:p>
          <a:p>
            <a:r>
              <a:rPr lang="de-DE" sz="2000" dirty="0">
                <a:latin typeface="Calibri" panose="020F0502020204030204" pitchFamily="34" charset="0"/>
                <a:ea typeface="Calibri" panose="020F0502020204030204" pitchFamily="34" charset="0"/>
                <a:cs typeface="Calibri" panose="020F0502020204030204" pitchFamily="34" charset="0"/>
              </a:rPr>
              <a:t>Begleitung ans Waschbecken und zurück</a:t>
            </a:r>
          </a:p>
          <a:p>
            <a:r>
              <a:rPr lang="de-DE" sz="2000" dirty="0">
                <a:latin typeface="Calibri" panose="020F0502020204030204" pitchFamily="34" charset="0"/>
                <a:ea typeface="Calibri" panose="020F0502020204030204" pitchFamily="34" charset="0"/>
                <a:cs typeface="Calibri" panose="020F0502020204030204" pitchFamily="34" charset="0"/>
              </a:rPr>
              <a:t>Aufräumen des Nachttischs </a:t>
            </a:r>
          </a:p>
        </p:txBody>
      </p:sp>
      <p:sp>
        <p:nvSpPr>
          <p:cNvPr id="6" name="Rechteck 5"/>
          <p:cNvSpPr/>
          <p:nvPr/>
        </p:nvSpPr>
        <p:spPr>
          <a:xfrm>
            <a:off x="7733169" y="6085945"/>
            <a:ext cx="360938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(Wilson et al., 2017; </a:t>
            </a:r>
            <a:r>
              <a:rPr kumimoji="0" lang="de-DE" sz="15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Ratcliff</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&amp; Smith, 2014)</a:t>
            </a:r>
          </a:p>
        </p:txBody>
      </p:sp>
    </p:spTree>
    <p:extLst>
      <p:ext uri="{BB962C8B-B14F-4D97-AF65-F5344CB8AC3E}">
        <p14:creationId xmlns:p14="http://schemas.microsoft.com/office/powerpoint/2010/main" val="3106733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idx="1"/>
          </p:nvPr>
        </p:nvSpPr>
        <p:spPr>
          <a:xfrm>
            <a:off x="1474304" y="1621295"/>
            <a:ext cx="9246702" cy="810408"/>
          </a:xfrm>
        </p:spPr>
        <p:txBody>
          <a:bodyPr>
            <a:noAutofit/>
          </a:bodyPr>
          <a:lstStyle/>
          <a:p>
            <a:pPr marL="0" lvl="0" indent="0" algn="ctr">
              <a:lnSpc>
                <a:spcPct val="100000"/>
              </a:lnSpc>
              <a:spcBef>
                <a:spcPts val="0"/>
              </a:spcBef>
              <a:buNone/>
              <a:defRPr/>
            </a:pPr>
            <a:r>
              <a:rPr lang="de-DE" dirty="0"/>
              <a:t>Wie sind Ihre Erfahrungen? Zu welchen Tätigkeiten tragen Ihre Auszubildenden Handschuhe?</a:t>
            </a: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1" name="Titel 1"/>
          <p:cNvSpPr txBox="1">
            <a:spLocks/>
          </p:cNvSpPr>
          <p:nvPr/>
        </p:nvSpPr>
        <p:spPr>
          <a:xfrm>
            <a:off x="1383971" y="381066"/>
            <a:ext cx="9425646" cy="1058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Arial" panose="020B0604020202020204" pitchFamily="34" charset="0"/>
              </a:rPr>
              <a:t>Warum </a:t>
            </a: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Calibri" panose="020F0502020204030204" pitchFamily="34" charset="0"/>
              </a:rPr>
              <a:t>werden</a:t>
            </a: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Arial" panose="020B0604020202020204" pitchFamily="34" charset="0"/>
              </a:rPr>
              <a:t> Handschuhe getragen?</a:t>
            </a:r>
          </a:p>
        </p:txBody>
      </p:sp>
      <p:sp>
        <p:nvSpPr>
          <p:cNvPr id="6" name="Wolkenförmige Legende 5"/>
          <p:cNvSpPr/>
          <p:nvPr/>
        </p:nvSpPr>
        <p:spPr>
          <a:xfrm>
            <a:off x="1678439" y="2864445"/>
            <a:ext cx="3533614" cy="2619213"/>
          </a:xfrm>
          <a:prstGeom prst="cloudCallout">
            <a:avLst>
              <a:gd name="adj1" fmla="val -37061"/>
              <a:gd name="adj2" fmla="val 7255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Ovale Legende 11"/>
          <p:cNvSpPr/>
          <p:nvPr/>
        </p:nvSpPr>
        <p:spPr>
          <a:xfrm>
            <a:off x="5429029" y="4708743"/>
            <a:ext cx="1992824" cy="1208868"/>
          </a:xfrm>
          <a:prstGeom prst="wedgeEllipseCallou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Abgerundete rechteckige Legende 12"/>
          <p:cNvSpPr/>
          <p:nvPr/>
        </p:nvSpPr>
        <p:spPr>
          <a:xfrm>
            <a:off x="7421853" y="2920226"/>
            <a:ext cx="2805193" cy="1620817"/>
          </a:xfrm>
          <a:prstGeom prst="wedgeRoundRectCallout">
            <a:avLst>
              <a:gd name="adj1" fmla="val 54500"/>
              <a:gd name="adj2" fmla="val 92325"/>
              <a:gd name="adj3" fmla="val 16667"/>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73519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Inhaltsplatzhalter 2"/>
          <p:cNvGraphicFramePr>
            <a:graphicFrameLocks noGrp="1"/>
          </p:cNvGraphicFramePr>
          <p:nvPr>
            <p:ph sz="half" idx="2"/>
          </p:nvPr>
        </p:nvGraphicFramePr>
        <p:xfrm>
          <a:off x="1073425" y="1770312"/>
          <a:ext cx="10021041" cy="4465211"/>
        </p:xfrm>
        <a:graphic>
          <a:graphicData uri="http://schemas.openxmlformats.org/drawingml/2006/table">
            <a:tbl>
              <a:tblPr firstRow="1" bandRow="1">
                <a:tableStyleId>{5C22544A-7EE6-4342-B048-85BDC9FD1C3A}</a:tableStyleId>
              </a:tblPr>
              <a:tblGrid>
                <a:gridCol w="3340347">
                  <a:extLst>
                    <a:ext uri="{9D8B030D-6E8A-4147-A177-3AD203B41FA5}">
                      <a16:colId xmlns:a16="http://schemas.microsoft.com/office/drawing/2014/main" val="730392854"/>
                    </a:ext>
                  </a:extLst>
                </a:gridCol>
                <a:gridCol w="3340347">
                  <a:extLst>
                    <a:ext uri="{9D8B030D-6E8A-4147-A177-3AD203B41FA5}">
                      <a16:colId xmlns:a16="http://schemas.microsoft.com/office/drawing/2014/main" val="1953551179"/>
                    </a:ext>
                  </a:extLst>
                </a:gridCol>
                <a:gridCol w="3340347">
                  <a:extLst>
                    <a:ext uri="{9D8B030D-6E8A-4147-A177-3AD203B41FA5}">
                      <a16:colId xmlns:a16="http://schemas.microsoft.com/office/drawing/2014/main" val="1037909244"/>
                    </a:ext>
                  </a:extLst>
                </a:gridCol>
              </a:tblGrid>
              <a:tr h="377509">
                <a:tc>
                  <a:txBody>
                    <a:bodyPr/>
                    <a:lstStyle/>
                    <a:p>
                      <a:r>
                        <a:rPr lang="de-DE"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Emotionen</a:t>
                      </a:r>
                    </a:p>
                  </a:txBody>
                  <a:tcPr>
                    <a:solidFill>
                      <a:srgbClr val="81CDED"/>
                    </a:solidFill>
                  </a:tcPr>
                </a:tc>
                <a:tc>
                  <a:txBody>
                    <a:bodyPr/>
                    <a:lstStyle/>
                    <a:p>
                      <a:r>
                        <a:rPr lang="de-DE"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Sozialisation</a:t>
                      </a:r>
                    </a:p>
                  </a:txBody>
                  <a:tcPr>
                    <a:solidFill>
                      <a:srgbClr val="C6CF32"/>
                    </a:solidFill>
                  </a:tcPr>
                </a:tc>
                <a:tc>
                  <a:txBody>
                    <a:bodyPr/>
                    <a:lstStyle/>
                    <a:p>
                      <a:r>
                        <a:rPr lang="de-DE"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Andere Gründe</a:t>
                      </a:r>
                    </a:p>
                  </a:txBody>
                  <a:tcPr>
                    <a:solidFill>
                      <a:srgbClr val="007094"/>
                    </a:solidFill>
                  </a:tcPr>
                </a:tc>
                <a:extLst>
                  <a:ext uri="{0D108BD9-81ED-4DB2-BD59-A6C34878D82A}">
                    <a16:rowId xmlns:a16="http://schemas.microsoft.com/office/drawing/2014/main" val="121123973"/>
                  </a:ext>
                </a:extLst>
              </a:tr>
              <a:tr h="1080035">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„Ich könnte schmutzig werden.“</a:t>
                      </a:r>
                    </a:p>
                  </a:txBody>
                  <a:tcPr/>
                </a:tc>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„Die anderen machen </a:t>
                      </a:r>
                    </a:p>
                    <a:p>
                      <a:r>
                        <a:rPr lang="de-DE" sz="2000" dirty="0">
                          <a:latin typeface="Calibri" panose="020F0502020204030204" pitchFamily="34" charset="0"/>
                          <a:ea typeface="Calibri" panose="020F0502020204030204" pitchFamily="34" charset="0"/>
                          <a:cs typeface="Calibri" panose="020F0502020204030204" pitchFamily="34" charset="0"/>
                        </a:rPr>
                        <a:t>es doch auch so.“</a:t>
                      </a:r>
                    </a:p>
                  </a:txBody>
                  <a:tcPr/>
                </a:tc>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„Vielleicht muss ich dann meine Hände nicht desinfizieren?!“</a:t>
                      </a:r>
                    </a:p>
                  </a:txBody>
                  <a:tcPr/>
                </a:tc>
                <a:extLst>
                  <a:ext uri="{0D108BD9-81ED-4DB2-BD59-A6C34878D82A}">
                    <a16:rowId xmlns:a16="http://schemas.microsoft.com/office/drawing/2014/main" val="3400726391"/>
                  </a:ext>
                </a:extLst>
              </a:tr>
              <a:tr h="828865">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„Ich könnte mich mit etwas anstecken.“</a:t>
                      </a:r>
                    </a:p>
                  </a:txBody>
                  <a:tcPr/>
                </a:tc>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„Die Einrichtung erwartet </a:t>
                      </a:r>
                    </a:p>
                    <a:p>
                      <a:r>
                        <a:rPr lang="de-DE" sz="2000" dirty="0">
                          <a:latin typeface="Calibri" panose="020F0502020204030204" pitchFamily="34" charset="0"/>
                          <a:ea typeface="Calibri" panose="020F0502020204030204" pitchFamily="34" charset="0"/>
                          <a:cs typeface="Calibri" panose="020F0502020204030204" pitchFamily="34" charset="0"/>
                        </a:rPr>
                        <a:t>es von mir.“</a:t>
                      </a:r>
                    </a:p>
                  </a:txBody>
                  <a:tcPr/>
                </a:tc>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„Handschuhe sparen eventuell Zeit?!“</a:t>
                      </a:r>
                    </a:p>
                  </a:txBody>
                  <a:tcPr/>
                </a:tc>
                <a:extLst>
                  <a:ext uri="{0D108BD9-81ED-4DB2-BD59-A6C34878D82A}">
                    <a16:rowId xmlns:a16="http://schemas.microsoft.com/office/drawing/2014/main" val="3280769270"/>
                  </a:ext>
                </a:extLst>
              </a:tr>
              <a:tr h="828865">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„Ich ekle mich vor etwas.“</a:t>
                      </a:r>
                    </a:p>
                  </a:txBody>
                  <a:tcPr/>
                </a:tc>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„Kollegen und Patienten </a:t>
                      </a:r>
                    </a:p>
                    <a:p>
                      <a:r>
                        <a:rPr lang="de-DE" sz="2000" dirty="0">
                          <a:latin typeface="Calibri" panose="020F0502020204030204" pitchFamily="34" charset="0"/>
                          <a:ea typeface="Calibri" panose="020F0502020204030204" pitchFamily="34" charset="0"/>
                          <a:cs typeface="Calibri" panose="020F0502020204030204" pitchFamily="34" charset="0"/>
                        </a:rPr>
                        <a:t>erwarten es von mir.“</a:t>
                      </a:r>
                    </a:p>
                  </a:txBody>
                  <a:tcPr/>
                </a:tc>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„Mit Handschuhen ist es doch hygienischer?!“</a:t>
                      </a:r>
                    </a:p>
                  </a:txBody>
                  <a:tcPr/>
                </a:tc>
                <a:extLst>
                  <a:ext uri="{0D108BD9-81ED-4DB2-BD59-A6C34878D82A}">
                    <a16:rowId xmlns:a16="http://schemas.microsoft.com/office/drawing/2014/main" val="972092267"/>
                  </a:ext>
                </a:extLst>
              </a:tr>
              <a:tr h="1331206">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„Der Patient ist nicht sauber.“</a:t>
                      </a:r>
                    </a:p>
                  </a:txBody>
                  <a:tcPr/>
                </a:tc>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„Ich fühle mich dazu</a:t>
                      </a:r>
                      <a:r>
                        <a:rPr lang="de-DE" sz="2000" baseline="0" dirty="0">
                          <a:latin typeface="Calibri" panose="020F0502020204030204" pitchFamily="34" charset="0"/>
                          <a:ea typeface="Calibri" panose="020F0502020204030204" pitchFamily="34" charset="0"/>
                          <a:cs typeface="Calibri" panose="020F0502020204030204" pitchFamily="34" charset="0"/>
                        </a:rPr>
                        <a:t> g</a:t>
                      </a:r>
                      <a:r>
                        <a:rPr lang="de-DE" sz="2000" dirty="0">
                          <a:latin typeface="Calibri" panose="020F0502020204030204" pitchFamily="34" charset="0"/>
                          <a:ea typeface="Calibri" panose="020F0502020204030204" pitchFamily="34" charset="0"/>
                          <a:cs typeface="Calibri" panose="020F0502020204030204" pitchFamily="34" charset="0"/>
                        </a:rPr>
                        <a:t>ezwungen.“</a:t>
                      </a:r>
                    </a:p>
                  </a:txBody>
                  <a:tcPr/>
                </a:tc>
                <a:tc>
                  <a:txBody>
                    <a:bodyPr/>
                    <a:lstStyle/>
                    <a:p>
                      <a:r>
                        <a:rPr lang="de-DE" sz="2000" dirty="0">
                          <a:latin typeface="Calibri" panose="020F0502020204030204" pitchFamily="34" charset="0"/>
                          <a:ea typeface="Calibri" panose="020F0502020204030204" pitchFamily="34" charset="0"/>
                          <a:cs typeface="Calibri" panose="020F0502020204030204" pitchFamily="34" charset="0"/>
                        </a:rPr>
                        <a:t>„Ich weiß nicht, </a:t>
                      </a:r>
                    </a:p>
                    <a:p>
                      <a:r>
                        <a:rPr lang="de-DE" sz="2000" dirty="0">
                          <a:latin typeface="Calibri" panose="020F0502020204030204" pitchFamily="34" charset="0"/>
                          <a:ea typeface="Calibri" panose="020F0502020204030204" pitchFamily="34" charset="0"/>
                          <a:cs typeface="Calibri" panose="020F0502020204030204" pitchFamily="34" charset="0"/>
                        </a:rPr>
                        <a:t>wann ich Handschuhe </a:t>
                      </a:r>
                    </a:p>
                    <a:p>
                      <a:r>
                        <a:rPr lang="de-DE" sz="2000" dirty="0">
                          <a:latin typeface="Calibri" panose="020F0502020204030204" pitchFamily="34" charset="0"/>
                          <a:ea typeface="Calibri" panose="020F0502020204030204" pitchFamily="34" charset="0"/>
                          <a:cs typeface="Calibri" panose="020F0502020204030204" pitchFamily="34" charset="0"/>
                        </a:rPr>
                        <a:t>tragen muss und wann nicht!“</a:t>
                      </a:r>
                    </a:p>
                  </a:txBody>
                  <a:tcPr/>
                </a:tc>
                <a:extLst>
                  <a:ext uri="{0D108BD9-81ED-4DB2-BD59-A6C34878D82A}">
                    <a16:rowId xmlns:a16="http://schemas.microsoft.com/office/drawing/2014/main" val="728580352"/>
                  </a:ext>
                </a:extLst>
              </a:tr>
            </a:tbl>
          </a:graphicData>
        </a:graphic>
      </p:graphicFrame>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4" name="Textfeld 3"/>
          <p:cNvSpPr txBox="1"/>
          <p:nvPr/>
        </p:nvSpPr>
        <p:spPr>
          <a:xfrm>
            <a:off x="7637896" y="6217216"/>
            <a:ext cx="364022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5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Loveday</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et al., 2014; </a:t>
            </a:r>
            <a:r>
              <a:rPr kumimoji="0" lang="de-DE" sz="15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Ratcliff</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&amp; Smith, 2014)</a:t>
            </a:r>
          </a:p>
        </p:txBody>
      </p:sp>
      <p:sp>
        <p:nvSpPr>
          <p:cNvPr id="5" name="Textfeld 4"/>
          <p:cNvSpPr txBox="1"/>
          <p:nvPr/>
        </p:nvSpPr>
        <p:spPr>
          <a:xfrm>
            <a:off x="1027815" y="1207653"/>
            <a:ext cx="74902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Originalaussagen von Pflegeauszubildenden</a:t>
            </a:r>
          </a:p>
        </p:txBody>
      </p:sp>
      <p:sp>
        <p:nvSpPr>
          <p:cNvPr id="11" name="Titel 1"/>
          <p:cNvSpPr txBox="1">
            <a:spLocks/>
          </p:cNvSpPr>
          <p:nvPr/>
        </p:nvSpPr>
        <p:spPr>
          <a:xfrm>
            <a:off x="1383971" y="381066"/>
            <a:ext cx="9425646" cy="1058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Arial" panose="020B0604020202020204" pitchFamily="34" charset="0"/>
              </a:rPr>
              <a:t>Warum </a:t>
            </a: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Calibri" panose="020F0502020204030204" pitchFamily="34" charset="0"/>
              </a:rPr>
              <a:t>werden</a:t>
            </a: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Arial" panose="020B0604020202020204" pitchFamily="34" charset="0"/>
              </a:rPr>
              <a:t> Handschuhe getragen?</a:t>
            </a:r>
          </a:p>
        </p:txBody>
      </p:sp>
    </p:spTree>
    <p:extLst>
      <p:ext uri="{BB962C8B-B14F-4D97-AF65-F5344CB8AC3E}">
        <p14:creationId xmlns:p14="http://schemas.microsoft.com/office/powerpoint/2010/main" val="3776531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7568" y="4938231"/>
            <a:ext cx="9949405" cy="1585638"/>
          </a:xfrm>
        </p:spPr>
        <p:txBody>
          <a:bodyPr>
            <a:normAutofit/>
          </a:bodyPr>
          <a:lstStyle/>
          <a:p>
            <a:pPr algn="ctr"/>
            <a:r>
              <a:rPr lang="de-DE" sz="3600" dirty="0"/>
              <a:t>Hygiene im pflegerischen Handeln anleiten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dirty="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F20D862E-E856-4432-B105-6E89F956D045}"/>
              </a:ext>
            </a:extLst>
          </p:cNvPr>
          <p:cNvSpPr txBox="1"/>
          <p:nvPr/>
        </p:nvSpPr>
        <p:spPr>
          <a:xfrm>
            <a:off x="3061706" y="4879525"/>
            <a:ext cx="140615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Abb. 1: </a:t>
            </a:r>
            <a:r>
              <a:rPr lang="de-DE" sz="1000" dirty="0"/>
              <a:t>Hände waschen</a:t>
            </a:r>
            <a:endPar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t="9799" b="8573"/>
          <a:stretch/>
        </p:blipFill>
        <p:spPr>
          <a:xfrm>
            <a:off x="3051042" y="1556313"/>
            <a:ext cx="6094553" cy="3312468"/>
          </a:xfrm>
          <a:prstGeom prst="rect">
            <a:avLst/>
          </a:prstGeom>
          <a:ln>
            <a:noFill/>
          </a:ln>
          <a:effectLst>
            <a:outerShdw blurRad="292100" dist="139700" dir="2700000" algn="tl" rotWithShape="0">
              <a:srgbClr val="333333">
                <a:alpha val="65000"/>
              </a:srgbClr>
            </a:outerShdw>
          </a:effectLst>
        </p:spPr>
      </p:pic>
      <p:sp>
        <p:nvSpPr>
          <p:cNvPr id="8" name="Textfeld 7"/>
          <p:cNvSpPr txBox="1"/>
          <p:nvPr/>
        </p:nvSpPr>
        <p:spPr>
          <a:xfrm>
            <a:off x="2542613" y="534390"/>
            <a:ext cx="710144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007094"/>
                </a:solidFill>
                <a:effectLst/>
                <a:uLnTx/>
                <a:uFillTx/>
                <a:latin typeface="Calibri" panose="020F0502020204030204"/>
                <a:ea typeface="+mn-ea"/>
                <a:cs typeface="+mn-cs"/>
              </a:rPr>
              <a:t>Modul 2: Vertiefungsmodul</a:t>
            </a:r>
            <a:endParaRPr kumimoji="0" lang="de-DE"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309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0" name="Titel 1"/>
          <p:cNvSpPr txBox="1">
            <a:spLocks/>
          </p:cNvSpPr>
          <p:nvPr/>
        </p:nvSpPr>
        <p:spPr>
          <a:xfrm>
            <a:off x="1383971" y="381066"/>
            <a:ext cx="9425646" cy="1058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Arial" panose="020B0604020202020204" pitchFamily="34" charset="0"/>
              </a:rPr>
              <a:t>Warum </a:t>
            </a: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Calibri" panose="020F0502020204030204" pitchFamily="34" charset="0"/>
              </a:rPr>
              <a:t>werden</a:t>
            </a: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cs typeface="Arial" panose="020B0604020202020204" pitchFamily="34" charset="0"/>
              </a:rPr>
              <a:t> Handschuhe getragen?</a:t>
            </a:r>
          </a:p>
        </p:txBody>
      </p:sp>
      <p:sp>
        <p:nvSpPr>
          <p:cNvPr id="5" name="Textfeld 4"/>
          <p:cNvSpPr txBox="1"/>
          <p:nvPr/>
        </p:nvSpPr>
        <p:spPr>
          <a:xfrm>
            <a:off x="838200" y="1462703"/>
            <a:ext cx="10929079"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Das Tragen von Handschuhen kann der adäquaten Handhygiene im Weg stehen, da es </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Überflüssigkeit der Händedesinfektion vermittelt </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(KRINKO, 2024)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ABER</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Untersuchungen zeigten auch</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Makroskopisch dichte Handschuhe können durchlässig für Viren und Bakterien sein.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Keimbelastung bei 13% der Proben: u. a. E.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faecalis</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pneumoniae</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Pseudomonas</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spp</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aureus</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Perforationsrate einer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Nitrilhandschuh</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-Packung: 1-2/100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Stk</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Nach Patientenwaschung: Perforationsrate von 6-9 % und höher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(KRINKO, 2016; AWMF, 2017, 2023; Management &amp; Krankenhaus, 2012)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Zu Pflegende befürchten, dass Fachkräfte zu oft Handschuhe nutzen, keinen Handschuhwechsel zw. zu Pflegenden durchführen, diese eher dem Eigenschutz dienen und die Handhygiene ersetzen </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(Wilson et al., 2017)</a:t>
            </a:r>
          </a:p>
        </p:txBody>
      </p:sp>
    </p:spTree>
    <p:extLst>
      <p:ext uri="{BB962C8B-B14F-4D97-AF65-F5344CB8AC3E}">
        <p14:creationId xmlns:p14="http://schemas.microsoft.com/office/powerpoint/2010/main" val="61284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8177" y="429293"/>
            <a:ext cx="6657233" cy="982418"/>
          </a:xfrm>
        </p:spPr>
        <p:txBody>
          <a:bodyPr>
            <a:no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Gefahr der Hautschädigung</a:t>
            </a:r>
          </a:p>
        </p:txBody>
      </p:sp>
      <p:pic>
        <p:nvPicPr>
          <p:cNvPr id="5" name="Inhaltsplatzhalter 4"/>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4167" b="99167" l="2076" r="92734"/>
                    </a14:imgEffect>
                  </a14:imgLayer>
                </a14:imgProps>
              </a:ext>
              <a:ext uri="{28A0092B-C50C-407E-A947-70E740481C1C}">
                <a14:useLocalDpi xmlns:a14="http://schemas.microsoft.com/office/drawing/2010/main" val="0"/>
              </a:ext>
            </a:extLst>
          </a:blip>
          <a:stretch>
            <a:fillRect/>
          </a:stretch>
        </p:blipFill>
        <p:spPr>
          <a:xfrm rot="5400000">
            <a:off x="48579" y="2140761"/>
            <a:ext cx="4449257" cy="4618606"/>
          </a:xfrm>
          <a:prstGeom prst="rect">
            <a:avLst/>
          </a:prstGeom>
          <a:ln>
            <a:noFill/>
          </a:ln>
          <a:effectLst>
            <a:outerShdw blurRad="292100" dist="139700" dir="2700000" algn="tl" rotWithShape="0">
              <a:srgbClr val="333333">
                <a:alpha val="65000"/>
              </a:srgbClr>
            </a:outerShdw>
          </a:effectLst>
        </p:spPr>
      </p:pic>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0" name="Inhaltsplatzhalter 3"/>
          <p:cNvSpPr>
            <a:spLocks noGrp="1"/>
          </p:cNvSpPr>
          <p:nvPr>
            <p:ph sz="half" idx="2"/>
          </p:nvPr>
        </p:nvSpPr>
        <p:spPr>
          <a:xfrm>
            <a:off x="839788" y="4188663"/>
            <a:ext cx="10514012" cy="2167687"/>
          </a:xfrm>
        </p:spPr>
        <p:txBody>
          <a:bodyPr>
            <a:normAutofit/>
          </a:bodyPr>
          <a:lstStyle/>
          <a:p>
            <a:pPr lvl="1"/>
            <a:endParaRPr lang="de-DE" sz="2800" dirty="0">
              <a:latin typeface="Calibri" panose="020F0502020204030204" pitchFamily="34" charset="0"/>
              <a:ea typeface="Calibri" panose="020F0502020204030204" pitchFamily="34" charset="0"/>
              <a:cs typeface="Calibri" panose="020F0502020204030204" pitchFamily="34" charset="0"/>
            </a:endParaRPr>
          </a:p>
          <a:p>
            <a:endParaRPr lang="de-DE"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46278690-98C1-4F79-BAC4-B5491744C3A0}"/>
              </a:ext>
            </a:extLst>
          </p:cNvPr>
          <p:cNvSpPr txBox="1"/>
          <p:nvPr/>
        </p:nvSpPr>
        <p:spPr>
          <a:xfrm>
            <a:off x="184485" y="6110129"/>
            <a:ext cx="14863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9: </a:t>
            </a:r>
            <a:r>
              <a:rPr lang="de-DE" sz="1000" dirty="0">
                <a:latin typeface="Calibri" panose="020F0502020204030204" pitchFamily="34" charset="0"/>
                <a:ea typeface="Calibri" panose="020F0502020204030204" pitchFamily="34" charset="0"/>
                <a:cs typeface="Calibri" panose="020F0502020204030204" pitchFamily="34" charset="0"/>
              </a:rPr>
              <a:t>Hand mit Pflaster</a:t>
            </a:r>
            <a:endPar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feld 3"/>
          <p:cNvSpPr txBox="1"/>
          <p:nvPr/>
        </p:nvSpPr>
        <p:spPr>
          <a:xfrm>
            <a:off x="4032584" y="1274325"/>
            <a:ext cx="7974931" cy="5632311"/>
          </a:xfrm>
          <a:prstGeom prst="rect">
            <a:avLst/>
          </a:prstGeom>
          <a:noFill/>
        </p:spPr>
        <p:txBody>
          <a:bodyPr wrap="square" rtlCol="0">
            <a:spAutoFit/>
          </a:bodyPr>
          <a:lstStyle/>
          <a:p>
            <a:pPr marL="0" marR="0" lvl="0" indent="-34200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Hautekzeme</a:t>
            </a:r>
            <a:endPar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90% sind berufsbedingte Handekzeme und können als Berufskrankheit (BK) gelten: „Schwere oder wiederholt rückfällige Hauterkrankung“.</a:t>
            </a:r>
          </a:p>
          <a:p>
            <a:pPr marL="28575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 sind viele junge Menschen aus verschiedenen Gewerben betroffen, darunter auch dem Gesundheitswesen.</a:t>
            </a:r>
          </a:p>
          <a:p>
            <a:pPr marL="28575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 gibt das akute und chronische Handekzem.</a:t>
            </a:r>
          </a:p>
          <a:p>
            <a:pPr marL="28575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Hauptursache für Handekzeme „Feuchtarbeit“:</a:t>
            </a:r>
          </a:p>
          <a:p>
            <a:pPr marL="742950" marR="0" lvl="1" indent="-3420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Regelmäßiges Arbeiten im feuchten Milieu von mehr als zwei Stunden am Tag</a:t>
            </a:r>
          </a:p>
          <a:p>
            <a:pPr marL="742950" marR="0" lvl="1" indent="-3420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Häufiges Tragen von Schutzhandschuhen oder</a:t>
            </a:r>
          </a:p>
          <a:p>
            <a:pPr marL="742950" marR="0" lvl="1" indent="-3420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Häufiges oder intensives Reinigen der Hände</a:t>
            </a:r>
          </a:p>
          <a:p>
            <a:pPr marL="28575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Unterscheidung in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irritatives</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und kontaktallergisches Handekzem.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5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Herloch</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&amp; Elsner, 2021)</a:t>
            </a:r>
          </a:p>
        </p:txBody>
      </p:sp>
    </p:spTree>
    <p:extLst>
      <p:ext uri="{BB962C8B-B14F-4D97-AF65-F5344CB8AC3E}">
        <p14:creationId xmlns:p14="http://schemas.microsoft.com/office/powerpoint/2010/main" val="1370352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2FD3C8-2BA9-42BC-871D-0EBBEC557CC1}"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3" name="Foliennummernplatzhalt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pic>
        <p:nvPicPr>
          <p:cNvPr id="4" name="Grafik 3"/>
          <p:cNvPicPr>
            <a:picLocks noChangeAspect="1"/>
          </p:cNvPicPr>
          <p:nvPr/>
        </p:nvPicPr>
        <p:blipFill>
          <a:blip r:embed="rId3"/>
          <a:stretch>
            <a:fillRect/>
          </a:stretch>
        </p:blipFill>
        <p:spPr>
          <a:xfrm>
            <a:off x="822587" y="0"/>
            <a:ext cx="10546453" cy="7367557"/>
          </a:xfrm>
          <a:prstGeom prst="rect">
            <a:avLst/>
          </a:prstGeom>
        </p:spPr>
      </p:pic>
      <p:sp>
        <p:nvSpPr>
          <p:cNvPr id="7" name="Textfeld 6">
            <a:extLst>
              <a:ext uri="{FF2B5EF4-FFF2-40B4-BE49-F238E27FC236}">
                <a16:creationId xmlns:a16="http://schemas.microsoft.com/office/drawing/2014/main" id="{0AAB1AE4-A2C1-4219-AEC9-6F4CBC5DBB38}"/>
              </a:ext>
            </a:extLst>
          </p:cNvPr>
          <p:cNvSpPr txBox="1"/>
          <p:nvPr/>
        </p:nvSpPr>
        <p:spPr>
          <a:xfrm>
            <a:off x="7012350" y="6260560"/>
            <a:ext cx="434145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10: </a:t>
            </a:r>
            <a:r>
              <a:rPr lang="de-DE" sz="1050" dirty="0">
                <a:latin typeface="Calibri" panose="020F0502020204030204" pitchFamily="34" charset="0"/>
                <a:ea typeface="Calibri" panose="020F0502020204030204" pitchFamily="34" charset="0"/>
                <a:cs typeface="Calibri" panose="020F0502020204030204" pitchFamily="34" charset="0"/>
              </a:rPr>
              <a:t>Handschuhdreieck</a:t>
            </a:r>
            <a:endParaRPr kumimoji="0" lang="de-DE"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5183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839788"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B7AB7B04-A810-45BF-8027-3DCC611E40C1}"/>
              </a:ext>
            </a:extLst>
          </p:cNvPr>
          <p:cNvSpPr txBox="1"/>
          <p:nvPr/>
        </p:nvSpPr>
        <p:spPr>
          <a:xfrm>
            <a:off x="9747765" y="6521420"/>
            <a:ext cx="11704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Abb. 11: T-Rex</a:t>
            </a:r>
          </a:p>
        </p:txBody>
      </p:sp>
      <p:sp>
        <p:nvSpPr>
          <p:cNvPr id="12" name="Textplatzhalter 2"/>
          <p:cNvSpPr>
            <a:spLocks noGrp="1"/>
          </p:cNvSpPr>
          <p:nvPr>
            <p:ph type="body" idx="1"/>
          </p:nvPr>
        </p:nvSpPr>
        <p:spPr>
          <a:xfrm>
            <a:off x="839788" y="1242258"/>
            <a:ext cx="10940732" cy="741745"/>
          </a:xfrm>
        </p:spPr>
        <p:txBody>
          <a:bodyPr>
            <a:noAutofit/>
          </a:bodyPr>
          <a:lstStyle/>
          <a:p>
            <a:r>
              <a:rPr lang="de-DE" sz="3200" dirty="0" err="1">
                <a:latin typeface="Calibri" panose="020F0502020204030204" pitchFamily="34" charset="0"/>
                <a:ea typeface="Calibri" panose="020F0502020204030204" pitchFamily="34" charset="0"/>
                <a:cs typeface="Calibri" panose="020F0502020204030204" pitchFamily="34" charset="0"/>
              </a:rPr>
              <a:t>Good</a:t>
            </a:r>
            <a:r>
              <a:rPr lang="de-DE" sz="3200" dirty="0">
                <a:latin typeface="Calibri" panose="020F0502020204030204" pitchFamily="34" charset="0"/>
                <a:ea typeface="Calibri" panose="020F0502020204030204" pitchFamily="34" charset="0"/>
                <a:cs typeface="Calibri" panose="020F0502020204030204" pitchFamily="34" charset="0"/>
              </a:rPr>
              <a:t> Practice: Great </a:t>
            </a:r>
            <a:r>
              <a:rPr lang="de-DE" sz="3200" dirty="0" err="1">
                <a:latin typeface="Calibri" panose="020F0502020204030204" pitchFamily="34" charset="0"/>
                <a:ea typeface="Calibri" panose="020F0502020204030204" pitchFamily="34" charset="0"/>
                <a:cs typeface="Calibri" panose="020F0502020204030204" pitchFamily="34" charset="0"/>
              </a:rPr>
              <a:t>Ormond</a:t>
            </a:r>
            <a:r>
              <a:rPr lang="de-DE" sz="3200" dirty="0">
                <a:latin typeface="Calibri" panose="020F0502020204030204" pitchFamily="34" charset="0"/>
                <a:ea typeface="Calibri" panose="020F0502020204030204" pitchFamily="34" charset="0"/>
                <a:cs typeface="Calibri" panose="020F0502020204030204" pitchFamily="34" charset="0"/>
              </a:rPr>
              <a:t> Street Hospital: „</a:t>
            </a:r>
            <a:r>
              <a:rPr lang="de-DE" sz="3200" dirty="0" err="1">
                <a:latin typeface="Calibri" panose="020F0502020204030204" pitchFamily="34" charset="0"/>
                <a:ea typeface="Calibri" panose="020F0502020204030204" pitchFamily="34" charset="0"/>
                <a:cs typeface="Calibri" panose="020F0502020204030204" pitchFamily="34" charset="0"/>
              </a:rPr>
              <a:t>Gloves</a:t>
            </a:r>
            <a:r>
              <a:rPr lang="de-DE" sz="3200" dirty="0">
                <a:latin typeface="Calibri" panose="020F0502020204030204" pitchFamily="34" charset="0"/>
                <a:ea typeface="Calibri" panose="020F0502020204030204" pitchFamily="34" charset="0"/>
                <a:cs typeface="Calibri" panose="020F0502020204030204" pitchFamily="34" charset="0"/>
              </a:rPr>
              <a:t> </a:t>
            </a:r>
            <a:r>
              <a:rPr lang="de-DE" sz="3200" dirty="0" err="1">
                <a:latin typeface="Calibri" panose="020F0502020204030204" pitchFamily="34" charset="0"/>
                <a:ea typeface="Calibri" panose="020F0502020204030204" pitchFamily="34" charset="0"/>
                <a:cs typeface="Calibri" panose="020F0502020204030204" pitchFamily="34" charset="0"/>
              </a:rPr>
              <a:t>are</a:t>
            </a:r>
            <a:r>
              <a:rPr lang="de-DE" sz="3200" dirty="0">
                <a:latin typeface="Calibri" panose="020F0502020204030204" pitchFamily="34" charset="0"/>
                <a:ea typeface="Calibri" panose="020F0502020204030204" pitchFamily="34" charset="0"/>
                <a:cs typeface="Calibri" panose="020F0502020204030204" pitchFamily="34" charset="0"/>
              </a:rPr>
              <a:t> off!“ </a:t>
            </a:r>
          </a:p>
        </p:txBody>
      </p:sp>
      <p:pic>
        <p:nvPicPr>
          <p:cNvPr id="13" name="Grafik 12" descr="C:\Users\user\AppData\Local\Microsoft\Windows\INetCache\Content.Word\Praxisbeispiel.png">
            <a:extLst>
              <a:ext uri="{FF2B5EF4-FFF2-40B4-BE49-F238E27FC236}">
                <a16:creationId xmlns:a16="http://schemas.microsoft.com/office/drawing/2014/main" id="{F14A8CFE-A5E2-4B1B-82EB-4C859FC3F51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103" y="1409789"/>
            <a:ext cx="432953" cy="574214"/>
          </a:xfrm>
          <a:prstGeom prst="rect">
            <a:avLst/>
          </a:prstGeom>
          <a:noFill/>
          <a:ln>
            <a:noFill/>
          </a:ln>
        </p:spPr>
      </p:pic>
      <p:sp>
        <p:nvSpPr>
          <p:cNvPr id="16" name="Titel 1"/>
          <p:cNvSpPr>
            <a:spLocks noGrp="1"/>
          </p:cNvSpPr>
          <p:nvPr>
            <p:ph type="title"/>
          </p:nvPr>
        </p:nvSpPr>
        <p:spPr>
          <a:xfrm>
            <a:off x="2514600" y="422746"/>
            <a:ext cx="7200183" cy="987043"/>
          </a:xfrm>
        </p:spPr>
        <p:txBody>
          <a:bodyPr>
            <a:norm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Praxisbeispiel: Handschuhe</a:t>
            </a:r>
            <a:endParaRPr lang="de-DE" dirty="0">
              <a:solidFill>
                <a:srgbClr val="007094"/>
              </a:solidFill>
            </a:endParaRPr>
          </a:p>
        </p:txBody>
      </p:sp>
      <p:sp>
        <p:nvSpPr>
          <p:cNvPr id="17" name="Textfeld 16"/>
          <p:cNvSpPr txBox="1"/>
          <p:nvPr/>
        </p:nvSpPr>
        <p:spPr>
          <a:xfrm>
            <a:off x="603579" y="2206721"/>
            <a:ext cx="10532156" cy="43858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Kinderkrankhaus in London</a:t>
            </a:r>
          </a:p>
          <a:p>
            <a:pPr marL="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Start der Kampagne „</a:t>
            </a:r>
            <a:r>
              <a:rPr kumimoji="0" lang="de-DE" sz="2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Gloves</a:t>
            </a: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2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are</a:t>
            </a: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off“ 2018</a:t>
            </a:r>
          </a:p>
          <a:p>
            <a:pPr marL="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Wöchentlicher Verbrauch von 200.000 Paar Handschuhen</a:t>
            </a:r>
          </a:p>
          <a:p>
            <a:pPr marL="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Viele Mitarbeitende klagten über Hautprobleme an den Händen</a:t>
            </a:r>
          </a:p>
          <a:p>
            <a:pPr marL="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Schulungen von den Pflegefachpersonen bis zum Pförtner</a:t>
            </a:r>
          </a:p>
          <a:p>
            <a:pPr marL="0" marR="0" lvl="0" indent="-34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Nach einem Jahr ließ sich verzeichnen:</a:t>
            </a:r>
          </a:p>
          <a:p>
            <a:pPr marL="4581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21 Tonnen Plastik gespart </a:t>
            </a: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entspricht 3,5 Tyrannosaurus Rex</a:t>
            </a:r>
          </a:p>
          <a:p>
            <a:pPr marL="4581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Rückgang der Hautprobleme der Mitarbeitenden</a:t>
            </a:r>
          </a:p>
          <a:p>
            <a:pPr marL="4581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Kein Anstieg von nosokomialen Infektionen</a:t>
            </a:r>
          </a:p>
          <a:p>
            <a:pPr marL="11520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(GOSH, 2019)</a:t>
            </a:r>
          </a:p>
          <a:p>
            <a:pPr marL="115200" marR="0" lvl="1"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2234F3FE-7D5A-86E4-9E9D-AC730B230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9779" y="4763069"/>
            <a:ext cx="2448447" cy="1775842"/>
          </a:xfrm>
          <a:prstGeom prst="rect">
            <a:avLst/>
          </a:prstGeom>
        </p:spPr>
      </p:pic>
    </p:spTree>
    <p:extLst>
      <p:ext uri="{BB962C8B-B14F-4D97-AF65-F5344CB8AC3E}">
        <p14:creationId xmlns:p14="http://schemas.microsoft.com/office/powerpoint/2010/main" val="1527445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96321" y="270758"/>
            <a:ext cx="2431942" cy="1325563"/>
          </a:xfrm>
        </p:spPr>
        <p:txBody>
          <a:bodyPr>
            <a:noAutofit/>
          </a:bodyPr>
          <a:lstStyle/>
          <a:p>
            <a:pPr algn="ctr"/>
            <a:r>
              <a:rPr lang="de-DE" sz="6000" dirty="0">
                <a:solidFill>
                  <a:srgbClr val="007094"/>
                </a:solidFill>
              </a:rPr>
              <a:t>Pause</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165" y="1989884"/>
            <a:ext cx="3096351" cy="3579644"/>
          </a:xfrm>
          <a:prstGeom prst="rect">
            <a:avLst/>
          </a:prstGeom>
        </p:spPr>
      </p:pic>
    </p:spTree>
    <p:extLst>
      <p:ext uri="{BB962C8B-B14F-4D97-AF65-F5344CB8AC3E}">
        <p14:creationId xmlns:p14="http://schemas.microsoft.com/office/powerpoint/2010/main" val="3103413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8423" y="587085"/>
            <a:ext cx="10075013" cy="1325563"/>
          </a:xfrm>
        </p:spPr>
        <p:txBody>
          <a:bodyPr/>
          <a:lstStyle/>
          <a:p>
            <a:pPr algn="ctr"/>
            <a:r>
              <a:rPr lang="de-DE" dirty="0">
                <a:solidFill>
                  <a:srgbClr val="007094"/>
                </a:solidFill>
              </a:rPr>
              <a:t>Nachhaltigkeit und Hygiene im pflegerischen Handeln anleiten</a:t>
            </a:r>
          </a:p>
        </p:txBody>
      </p:sp>
      <p:sp>
        <p:nvSpPr>
          <p:cNvPr id="3" name="Inhaltsplatzhalter 2"/>
          <p:cNvSpPr>
            <a:spLocks noGrp="1"/>
          </p:cNvSpPr>
          <p:nvPr>
            <p:ph idx="1"/>
          </p:nvPr>
        </p:nvSpPr>
        <p:spPr>
          <a:xfrm>
            <a:off x="720808" y="2387909"/>
            <a:ext cx="10515600" cy="3080130"/>
          </a:xfrm>
        </p:spPr>
        <p:txBody>
          <a:bodyPr>
            <a:noAutofit/>
          </a:bodyPr>
          <a:lstStyle/>
          <a:p>
            <a:pPr marL="514350" indent="-514350">
              <a:buFont typeface="+mj-lt"/>
              <a:buAutoNum type="arabicPeriod"/>
            </a:pPr>
            <a:r>
              <a:rPr lang="de-DE" dirty="0"/>
              <a:t>Vorstellung und Impuls</a:t>
            </a:r>
          </a:p>
          <a:p>
            <a:pPr marL="514350" indent="-514350">
              <a:buFont typeface="+mj-lt"/>
              <a:buAutoNum type="arabicPeriod"/>
            </a:pPr>
            <a:r>
              <a:rPr lang="de-DE" dirty="0" err="1"/>
              <a:t>Evidenzbasierung</a:t>
            </a:r>
            <a:endParaRPr lang="de-DE" dirty="0"/>
          </a:p>
          <a:p>
            <a:pPr marL="514350" indent="-514350">
              <a:buFont typeface="+mj-lt"/>
              <a:buAutoNum type="arabicPeriod"/>
            </a:pPr>
            <a:r>
              <a:rPr lang="de-DE" dirty="0"/>
              <a:t>Praxisbeispiel: Handschuhe</a:t>
            </a:r>
          </a:p>
          <a:p>
            <a:pPr marL="514350" indent="-514350">
              <a:buFont typeface="+mj-lt"/>
              <a:buAutoNum type="arabicPeriod"/>
            </a:pPr>
            <a:r>
              <a:rPr lang="de-DE" dirty="0">
                <a:solidFill>
                  <a:srgbClr val="007094"/>
                </a:solidFill>
              </a:rPr>
              <a:t>Praxisanleitungssituation: Ganzkörperpflege nachhaltig und hygienisch korrekt durchführen</a:t>
            </a:r>
          </a:p>
          <a:p>
            <a:pPr marL="514350" indent="-514350">
              <a:buFont typeface="+mj-lt"/>
              <a:buAutoNum type="arabicPeriod"/>
            </a:pPr>
            <a:r>
              <a:rPr lang="de-DE" dirty="0"/>
              <a:t>Transfer: Positive Fehlerkultur</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355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6220" y="301779"/>
            <a:ext cx="10775563" cy="1679893"/>
          </a:xfrm>
        </p:spPr>
        <p:txBody>
          <a:bodyPr>
            <a:noAutofit/>
          </a:bodyPr>
          <a:lstStyle/>
          <a:p>
            <a:pPr algn="ctr"/>
            <a:r>
              <a:rPr lang="de-DE" dirty="0">
                <a:solidFill>
                  <a:srgbClr val="007094"/>
                </a:solidFill>
                <a:cs typeface="Arial" panose="020B0604020202020204" pitchFamily="34" charset="0"/>
              </a:rPr>
              <a:t>Praxisanleitungssituation: </a:t>
            </a:r>
            <a:br>
              <a:rPr lang="de-DE" dirty="0">
                <a:solidFill>
                  <a:srgbClr val="007094"/>
                </a:solidFill>
                <a:cs typeface="Arial" panose="020B0604020202020204" pitchFamily="34" charset="0"/>
              </a:rPr>
            </a:br>
            <a:r>
              <a:rPr lang="de-DE" sz="3000" dirty="0">
                <a:solidFill>
                  <a:srgbClr val="007094"/>
                </a:solidFill>
                <a:cs typeface="Calibri" panose="020F0502020204030204" pitchFamily="34" charset="0"/>
              </a:rPr>
              <a:t>Ganzkörperpflege nachhaltig und hygienisch korrekt durchführen</a:t>
            </a:r>
            <a:endParaRPr lang="de-DE" sz="3000" dirty="0">
              <a:solidFill>
                <a:srgbClr val="007094"/>
              </a:solidFill>
              <a:cs typeface="Arial" panose="020B0604020202020204" pitchFamily="34" charset="0"/>
            </a:endParaRPr>
          </a:p>
        </p:txBody>
      </p:sp>
      <p:sp>
        <p:nvSpPr>
          <p:cNvPr id="4" name="Inhaltsplatzhalter 3"/>
          <p:cNvSpPr>
            <a:spLocks noGrp="1"/>
          </p:cNvSpPr>
          <p:nvPr>
            <p:ph sz="half" idx="2"/>
          </p:nvPr>
        </p:nvSpPr>
        <p:spPr>
          <a:xfrm>
            <a:off x="839788" y="2037145"/>
            <a:ext cx="10514012" cy="4152518"/>
          </a:xfrm>
        </p:spPr>
        <p:txBody>
          <a:bodyPr>
            <a:normAutofit fontScale="92500"/>
          </a:bodyPr>
          <a:lstStyle/>
          <a:p>
            <a:pPr marL="0" indent="0">
              <a:buNone/>
            </a:pPr>
            <a:r>
              <a:rPr lang="de-DE" dirty="0">
                <a:latin typeface="Calibri" panose="020F0502020204030204" pitchFamily="34" charset="0"/>
                <a:cs typeface="Calibri" panose="020F0502020204030204" pitchFamily="34" charset="0"/>
              </a:rPr>
              <a:t>Sie können den Auszubildenden die Aufgabe stellen, eine Ganzkörperpflege inklusive Mund- und Zahnpflege für eine zu pflegende Person zu planen.</a:t>
            </a:r>
          </a:p>
          <a:p>
            <a:pPr marL="0" indent="0">
              <a:buNone/>
            </a:pPr>
            <a:r>
              <a:rPr lang="de-DE" dirty="0">
                <a:latin typeface="Calibri" panose="020F0502020204030204" pitchFamily="34" charset="0"/>
                <a:cs typeface="Calibri" panose="020F0502020204030204" pitchFamily="34" charset="0"/>
              </a:rPr>
              <a:t>Dazu sollen diese die Hygienerichtlinien der KRINKO und ihrer Einrichtung recherchieren und entsprechend in ihrer Planung einbeziehen.</a:t>
            </a:r>
          </a:p>
          <a:p>
            <a:pPr marL="0" indent="0">
              <a:buNone/>
            </a:pPr>
            <a:r>
              <a:rPr lang="de-DE" dirty="0">
                <a:latin typeface="Calibri" panose="020F0502020204030204" pitchFamily="34" charset="0"/>
                <a:cs typeface="Calibri" panose="020F0502020204030204" pitchFamily="34" charset="0"/>
              </a:rPr>
              <a:t>Das Aufzählen des benötigten Materials kann als Reflexionsaufgabe genutzt werden: Wie viel Material wird wirklich benötigt? Gibt es Alternativen zu Einwegprodukten? Gibt es Möglichkeiten, übrig gebliebene Materialien weiter zu verwenden (evtl. anderer Zweck)? Wie können Pflegehandlungen kombiniert werden, um Material einzusparen?</a:t>
            </a:r>
          </a:p>
          <a:p>
            <a:pPr marL="0" indent="0">
              <a:buNone/>
            </a:pPr>
            <a:r>
              <a:rPr lang="de-DE" dirty="0">
                <a:latin typeface="Calibri" panose="020F0502020204030204" pitchFamily="34" charset="0"/>
                <a:cs typeface="Calibri" panose="020F0502020204030204" pitchFamily="34" charset="0"/>
                <a:sym typeface="Wingdings" panose="05000000000000000000" pitchFamily="2" charset="2"/>
              </a:rPr>
              <a:t> </a:t>
            </a:r>
            <a:r>
              <a:rPr lang="de-DE" sz="2800" dirty="0">
                <a:latin typeface="Calibri" panose="020F0502020204030204" pitchFamily="34" charset="0"/>
                <a:cs typeface="Calibri" panose="020F0502020204030204" pitchFamily="34" charset="0"/>
                <a:sym typeface="Wingdings" panose="05000000000000000000" pitchFamily="2" charset="2"/>
              </a:rPr>
              <a:t>Ausgearbeitetes Beispiel in </a:t>
            </a:r>
            <a:r>
              <a:rPr lang="de-DE" sz="2800" dirty="0">
                <a:latin typeface="Calibri" panose="020F0502020204030204" pitchFamily="34" charset="0"/>
                <a:cs typeface="Calibri" panose="020F0502020204030204" pitchFamily="34" charset="0"/>
                <a:sym typeface="Wingdings" panose="05000000000000000000" pitchFamily="2" charset="2"/>
                <a:hlinkClick r:id="rId3">
                  <a:extLst>
                    <a:ext uri="{A12FA001-AC4F-418D-AE19-62706E023703}">
                      <ahyp:hlinkClr xmlns:ahyp="http://schemas.microsoft.com/office/drawing/2018/hyperlinkcolor" val="tx"/>
                    </a:ext>
                  </a:extLst>
                </a:hlinkClick>
              </a:rPr>
              <a:t>ILIAS</a:t>
            </a:r>
            <a:r>
              <a:rPr lang="de-DE" sz="2800" dirty="0">
                <a:latin typeface="Calibri" panose="020F0502020204030204" pitchFamily="34" charset="0"/>
                <a:cs typeface="Calibri" panose="020F0502020204030204" pitchFamily="34" charset="0"/>
                <a:sym typeface="Wingdings" panose="05000000000000000000" pitchFamily="2" charset="2"/>
              </a:rPr>
              <a:t> für Ihre Unterlagen</a:t>
            </a:r>
            <a:endParaRPr lang="de-DE" dirty="0">
              <a:solidFill>
                <a:srgbClr val="FF0000"/>
              </a:solidFill>
              <a:latin typeface="Calibri" panose="020F0502020204030204" pitchFamily="34" charset="0"/>
              <a:cs typeface="Calibri" panose="020F0502020204030204" pitchFamily="34" charset="0"/>
            </a:endParaRP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91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8423" y="587085"/>
            <a:ext cx="10075013" cy="1325563"/>
          </a:xfrm>
        </p:spPr>
        <p:txBody>
          <a:bodyPr/>
          <a:lstStyle/>
          <a:p>
            <a:pPr algn="ctr"/>
            <a:r>
              <a:rPr lang="de-DE" dirty="0">
                <a:solidFill>
                  <a:srgbClr val="007094"/>
                </a:solidFill>
              </a:rPr>
              <a:t>Nachhaltigkeit und Hygiene im pflegerischen Handeln anleiten</a:t>
            </a:r>
          </a:p>
        </p:txBody>
      </p:sp>
      <p:sp>
        <p:nvSpPr>
          <p:cNvPr id="3" name="Inhaltsplatzhalter 2"/>
          <p:cNvSpPr>
            <a:spLocks noGrp="1"/>
          </p:cNvSpPr>
          <p:nvPr>
            <p:ph idx="1"/>
          </p:nvPr>
        </p:nvSpPr>
        <p:spPr>
          <a:xfrm>
            <a:off x="720808" y="2387909"/>
            <a:ext cx="10515600" cy="3080130"/>
          </a:xfrm>
        </p:spPr>
        <p:txBody>
          <a:bodyPr>
            <a:noAutofit/>
          </a:bodyPr>
          <a:lstStyle/>
          <a:p>
            <a:pPr marL="514350" indent="-514350">
              <a:buFont typeface="+mj-lt"/>
              <a:buAutoNum type="arabicPeriod"/>
            </a:pPr>
            <a:r>
              <a:rPr lang="de-DE" dirty="0"/>
              <a:t>Vorstellung und Impuls</a:t>
            </a:r>
          </a:p>
          <a:p>
            <a:pPr marL="514350" indent="-514350">
              <a:buFont typeface="+mj-lt"/>
              <a:buAutoNum type="arabicPeriod"/>
            </a:pPr>
            <a:r>
              <a:rPr lang="de-DE" dirty="0" err="1"/>
              <a:t>Evidenzbasierung</a:t>
            </a:r>
            <a:endParaRPr lang="de-DE" dirty="0"/>
          </a:p>
          <a:p>
            <a:pPr marL="514350" indent="-514350">
              <a:buFont typeface="+mj-lt"/>
              <a:buAutoNum type="arabicPeriod"/>
            </a:pPr>
            <a:r>
              <a:rPr lang="de-DE" dirty="0"/>
              <a:t>Praxisbeispiel: Handschuhe</a:t>
            </a:r>
          </a:p>
          <a:p>
            <a:pPr marL="514350" indent="-514350">
              <a:buFont typeface="+mj-lt"/>
              <a:buAutoNum type="arabicPeriod"/>
            </a:pPr>
            <a:r>
              <a:rPr lang="de-DE" dirty="0"/>
              <a:t>Praxisanleitungssituation: Ganzkörperpflege nachhaltig und hygienisch korrekt durchführen</a:t>
            </a:r>
          </a:p>
          <a:p>
            <a:pPr marL="514350" indent="-514350">
              <a:buFont typeface="+mj-lt"/>
              <a:buAutoNum type="arabicPeriod"/>
            </a:pPr>
            <a:r>
              <a:rPr lang="de-DE" dirty="0">
                <a:solidFill>
                  <a:srgbClr val="007094"/>
                </a:solidFill>
              </a:rPr>
              <a:t>Transfer: positive Fehlerkultur</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249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45256" y="3117890"/>
            <a:ext cx="10514012" cy="2631594"/>
          </a:xfrm>
        </p:spPr>
        <p:txBody>
          <a:bodyPr>
            <a:noAutofit/>
          </a:bodyPr>
          <a:lstStyle/>
          <a:p>
            <a:pPr algn="ctr"/>
            <a:r>
              <a:rPr lang="de-DE" sz="2800" b="0" dirty="0">
                <a:latin typeface="Calibri" panose="020F0502020204030204" pitchFamily="34" charset="0"/>
                <a:ea typeface="Calibri" panose="020F0502020204030204" pitchFamily="34" charset="0"/>
                <a:cs typeface="Calibri" panose="020F0502020204030204" pitchFamily="34" charset="0"/>
              </a:rPr>
              <a:t>Gruppenarbeit: Umgang mit Unsicherheiten beim nachhaltigen und hygienischen Handeln.</a:t>
            </a:r>
          </a:p>
          <a:p>
            <a:pPr algn="ctr"/>
            <a:endParaRPr lang="de-DE" sz="2800" b="0" dirty="0">
              <a:latin typeface="Calibri" panose="020F0502020204030204" pitchFamily="34" charset="0"/>
              <a:ea typeface="Calibri" panose="020F0502020204030204" pitchFamily="34" charset="0"/>
              <a:cs typeface="Calibri" panose="020F0502020204030204" pitchFamily="34" charset="0"/>
            </a:endParaRPr>
          </a:p>
          <a:p>
            <a:pPr algn="ctr"/>
            <a:r>
              <a:rPr lang="de-DE"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Zuvor folgt noch ein Input zu positiver Fehlerkultur.</a:t>
            </a:r>
            <a:endParaRPr lang="de-DE" sz="2800" dirty="0">
              <a:latin typeface="Calibri" panose="020F0502020204030204" pitchFamily="34" charset="0"/>
              <a:ea typeface="Calibri" panose="020F0502020204030204" pitchFamily="34" charset="0"/>
              <a:cs typeface="Calibri" panose="020F0502020204030204" pitchFamily="34" charset="0"/>
            </a:endParaRPr>
          </a:p>
          <a:p>
            <a:pPr algn="ctr"/>
            <a:endParaRPr lang="de-DE" sz="2800" b="0" dirty="0">
              <a:latin typeface="Calibri" panose="020F0502020204030204" pitchFamily="34" charset="0"/>
              <a:ea typeface="Calibri" panose="020F0502020204030204" pitchFamily="34" charset="0"/>
              <a:cs typeface="Calibri" panose="020F0502020204030204" pitchFamily="34" charset="0"/>
            </a:endParaRP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3" name="Textfeld 12"/>
          <p:cNvSpPr txBox="1"/>
          <p:nvPr/>
        </p:nvSpPr>
        <p:spPr>
          <a:xfrm>
            <a:off x="2528322" y="527537"/>
            <a:ext cx="713817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ea typeface="+mn-ea"/>
                <a:cs typeface="Calibri" panose="020F0502020204030204" pitchFamily="34" charset="0"/>
              </a:rPr>
              <a:t>Transfer: Positive Fehlerkultur </a:t>
            </a:r>
          </a:p>
        </p:txBody>
      </p:sp>
      <p:pic>
        <p:nvPicPr>
          <p:cNvPr id="14" name="Grafik 13">
            <a:extLst>
              <a:ext uri="{FF2B5EF4-FFF2-40B4-BE49-F238E27FC236}">
                <a16:creationId xmlns:a16="http://schemas.microsoft.com/office/drawing/2014/main" id="{8207885B-07EA-485D-9829-321123AC48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42055" y="1601915"/>
            <a:ext cx="2120414" cy="1111571"/>
          </a:xfrm>
          <a:prstGeom prst="rect">
            <a:avLst/>
          </a:prstGeom>
          <a:noFill/>
          <a:ln>
            <a:noFill/>
          </a:ln>
        </p:spPr>
      </p:pic>
    </p:spTree>
    <p:extLst>
      <p:ext uri="{BB962C8B-B14F-4D97-AF65-F5344CB8AC3E}">
        <p14:creationId xmlns:p14="http://schemas.microsoft.com/office/powerpoint/2010/main" val="285320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15946" y="465336"/>
            <a:ext cx="5368507" cy="898191"/>
          </a:xfrm>
        </p:spPr>
        <p:txBody>
          <a:bodyPr>
            <a:no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Positive Fehlerkultur</a:t>
            </a: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3BFD13B5-E155-4C19-AE57-E9EE431B21BC}"/>
              </a:ext>
            </a:extLst>
          </p:cNvPr>
          <p:cNvSpPr txBox="1"/>
          <p:nvPr/>
        </p:nvSpPr>
        <p:spPr>
          <a:xfrm rot="20934391">
            <a:off x="9134257" y="5205940"/>
            <a:ext cx="13897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12: </a:t>
            </a:r>
            <a:r>
              <a:rPr kumimoji="0" lang="de-DE" sz="1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Oops</a:t>
            </a: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5" name="Grafik 4">
            <a:extLst>
              <a:ext uri="{FF2B5EF4-FFF2-40B4-BE49-F238E27FC236}">
                <a16:creationId xmlns:a16="http://schemas.microsoft.com/office/drawing/2014/main" id="{DEBC6B71-2181-44C4-878C-689C8F9D8F2A}"/>
              </a:ext>
            </a:extLst>
          </p:cNvPr>
          <p:cNvPicPr>
            <a:picLocks noChangeAspect="1"/>
          </p:cNvPicPr>
          <p:nvPr/>
        </p:nvPicPr>
        <p:blipFill>
          <a:blip r:embed="rId3"/>
          <a:stretch>
            <a:fillRect/>
          </a:stretch>
        </p:blipFill>
        <p:spPr>
          <a:xfrm rot="20937410">
            <a:off x="8856872" y="2104793"/>
            <a:ext cx="2846497" cy="2969885"/>
          </a:xfrm>
          <a:prstGeom prst="rect">
            <a:avLst/>
          </a:prstGeom>
          <a:ln>
            <a:noFill/>
          </a:ln>
          <a:effectLst>
            <a:outerShdw blurRad="292100" dist="139700" dir="2700000" algn="tl" rotWithShape="0">
              <a:srgbClr val="333333">
                <a:alpha val="65000"/>
              </a:srgbClr>
            </a:outerShdw>
          </a:effectLst>
        </p:spPr>
      </p:pic>
      <p:sp>
        <p:nvSpPr>
          <p:cNvPr id="11" name="Textfeld 10"/>
          <p:cNvSpPr txBox="1"/>
          <p:nvPr/>
        </p:nvSpPr>
        <p:spPr>
          <a:xfrm>
            <a:off x="565703" y="1677055"/>
            <a:ext cx="803308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Fehlerkompetenz in der Pflege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Leitsatz: „Du darfst FEHLER machen! Denn sie sind deine HELFER!“ </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(Michel, 2021)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Fehlerkompetenz durch Vertrauen und Respekt </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5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Bibo</a:t>
            </a:r>
            <a:r>
              <a:rPr kumimoji="0" lang="de-DE"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2017)</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Strafen sind keine Hilfe.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Arbeitsumfeld so anpassen, dass keine Fehler passieren </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nicht fragen „wer?“, sondern „wie kann Wiederholung vermieden werden?“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Ständige und offene Kommunikation ohne mit Sanktionen rechnen zu müssen.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Auch erfahrene Kolleg*innen sollten um Hilfe bitten.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Praxisanleitende als Vorbilder.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3372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66505" y="246724"/>
            <a:ext cx="2461054" cy="1325563"/>
          </a:xfrm>
        </p:spPr>
        <p:txBody>
          <a:bodyPr/>
          <a:lstStyle/>
          <a:p>
            <a:pPr algn="ctr"/>
            <a:r>
              <a:rPr lang="de-DE" dirty="0">
                <a:solidFill>
                  <a:srgbClr val="007094"/>
                </a:solidFill>
              </a:rPr>
              <a:t>Lernziele</a:t>
            </a:r>
          </a:p>
        </p:txBody>
      </p:sp>
      <p:sp>
        <p:nvSpPr>
          <p:cNvPr id="3" name="Inhaltsplatzhalter 2"/>
          <p:cNvSpPr>
            <a:spLocks noGrp="1"/>
          </p:cNvSpPr>
          <p:nvPr>
            <p:ph idx="1"/>
          </p:nvPr>
        </p:nvSpPr>
        <p:spPr>
          <a:xfrm>
            <a:off x="516926" y="1572287"/>
            <a:ext cx="10515600" cy="4317173"/>
          </a:xfrm>
        </p:spPr>
        <p:txBody>
          <a:bodyPr>
            <a:noAutofit/>
          </a:bodyPr>
          <a:lstStyle/>
          <a:p>
            <a:r>
              <a:rPr lang="de-DE" sz="2600" dirty="0"/>
              <a:t>Sie verstehen, warum es wichtig ist, mit Materialien und Ressourcen sparsam umzugehen, auch im Bereich Hygiene. Sie erkennen, dass es Spannungen zwischen Hygiene und Nachhaltigkeit gibt und lernen, mit diesen umzugehen und bewusste Entscheidungen zu treffen.</a:t>
            </a:r>
          </a:p>
          <a:p>
            <a:r>
              <a:rPr lang="de-DE" sz="2600" dirty="0"/>
              <a:t>Sie können andere Pflegefachpersonen und Auszubildende motivieren, indem Sie zeigen, dass Hygienestandards und nachhaltiges Arbeiten Hand in Hand gehen können.</a:t>
            </a:r>
          </a:p>
          <a:p>
            <a:r>
              <a:rPr lang="de-DE" sz="2600" dirty="0"/>
              <a:t>Sie treffen überlegte Entscheidungen, wie in der Pflege sowohl auf Hygiene geachtet als auch nachhaltig gearbeitet werden kann. Diese Entscheidungen können Sie in der Praxisanleitung gut weitergeben.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7" name="Grafi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6262" y="371455"/>
            <a:ext cx="1147678" cy="1076102"/>
          </a:xfrm>
          <a:prstGeom prst="rect">
            <a:avLst/>
          </a:prstGeom>
        </p:spPr>
      </p:pic>
    </p:spTree>
    <p:extLst>
      <p:ext uri="{BB962C8B-B14F-4D97-AF65-F5344CB8AC3E}">
        <p14:creationId xmlns:p14="http://schemas.microsoft.com/office/powerpoint/2010/main" val="661459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1" name="Titel 1"/>
          <p:cNvSpPr>
            <a:spLocks noGrp="1"/>
          </p:cNvSpPr>
          <p:nvPr>
            <p:ph type="title"/>
          </p:nvPr>
        </p:nvSpPr>
        <p:spPr>
          <a:xfrm>
            <a:off x="3415946" y="465336"/>
            <a:ext cx="5368507" cy="898191"/>
          </a:xfrm>
        </p:spPr>
        <p:txBody>
          <a:bodyPr>
            <a:no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Positive Fehlerkultur</a:t>
            </a:r>
          </a:p>
        </p:txBody>
      </p:sp>
      <p:sp>
        <p:nvSpPr>
          <p:cNvPr id="6" name="Textfeld 5"/>
          <p:cNvSpPr txBox="1"/>
          <p:nvPr/>
        </p:nvSpPr>
        <p:spPr>
          <a:xfrm>
            <a:off x="543731" y="1673960"/>
            <a:ext cx="1012039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Systematische Fehleranalyse </a:t>
            </a:r>
            <a:r>
              <a:rPr kumimoji="0" lang="de-DE" sz="1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5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Bibo</a:t>
            </a:r>
            <a:r>
              <a:rPr kumimoji="0" lang="de-DE" sz="1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Was wurde entschieden, getan, unterlassen?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Mit welchem Ziel?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Unter welchen Bedingungen und Umgebungsfaktoren?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Gab es Handlungsalternativen?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Welches Bild der Situation hatten die Akteure?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Was hat die Akteure zu den fraglichen Entscheidungen/Handlungen bewogen?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Was kann getan werden, um das Geschehene in Zukunft zu vermeiden?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404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1" name="Titel 1"/>
          <p:cNvSpPr>
            <a:spLocks noGrp="1"/>
          </p:cNvSpPr>
          <p:nvPr>
            <p:ph type="title"/>
          </p:nvPr>
        </p:nvSpPr>
        <p:spPr>
          <a:xfrm>
            <a:off x="3415946" y="465336"/>
            <a:ext cx="5368507" cy="898191"/>
          </a:xfrm>
        </p:spPr>
        <p:txBody>
          <a:bodyPr>
            <a:no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Positive Fehlerkultur</a:t>
            </a:r>
          </a:p>
        </p:txBody>
      </p:sp>
      <p:sp>
        <p:nvSpPr>
          <p:cNvPr id="12" name="Textfeld 11"/>
          <p:cNvSpPr txBox="1"/>
          <p:nvPr/>
        </p:nvSpPr>
        <p:spPr>
          <a:xfrm>
            <a:off x="556890" y="1672324"/>
            <a:ext cx="1051560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Positive Fehlerkultur in der Praxisanleitung </a:t>
            </a:r>
            <a:r>
              <a:rPr kumimoji="0" lang="de-DE" sz="1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5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Kuczera</a:t>
            </a:r>
            <a:r>
              <a:rPr kumimoji="0" lang="de-DE" sz="1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&amp; Morgenstern,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Erweiterung des Fachwissens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Zu erlernendes Fachwissen sichtbar machen </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z. B. Informationsdokument, was alles im Bereich gelernt werden kann.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Ausreichend freie Studienzeit, gerade in der Einarbeitung, um mit dem Dokument arbeiten zu können.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In Anleitungen patientenfreie Übungsphasen einbauen  eigene Lösungswege ausprobieren lassen (Versuch und Irrtum).</a:t>
            </a: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194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1" name="Titel 1"/>
          <p:cNvSpPr>
            <a:spLocks noGrp="1"/>
          </p:cNvSpPr>
          <p:nvPr>
            <p:ph type="title"/>
          </p:nvPr>
        </p:nvSpPr>
        <p:spPr>
          <a:xfrm>
            <a:off x="3415946" y="465336"/>
            <a:ext cx="5368507" cy="898191"/>
          </a:xfrm>
        </p:spPr>
        <p:txBody>
          <a:bodyPr>
            <a:no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Positive Fehlerkultur</a:t>
            </a:r>
          </a:p>
        </p:txBody>
      </p:sp>
      <p:sp>
        <p:nvSpPr>
          <p:cNvPr id="6" name="Textfeld 5"/>
          <p:cNvSpPr txBox="1"/>
          <p:nvPr/>
        </p:nvSpPr>
        <p:spPr>
          <a:xfrm>
            <a:off x="559228" y="1676261"/>
            <a:ext cx="1090951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Positive Fehlerkultur in der Praxisanleitung </a:t>
            </a:r>
            <a:r>
              <a:rPr kumimoji="0" lang="de-DE" sz="1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5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Kuczera</a:t>
            </a:r>
            <a:r>
              <a:rPr kumimoji="0" lang="de-DE" sz="1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&amp; Morgenstern,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arenR" startAt="2"/>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Aufbau der Fehlerkompetenz</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Zeitlicher Rahmen außerhalb des Bereichs, in welchem über Bedenken und Fehler gesprochen werden kann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Regelmäßiges Feedback und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Debriefing</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zw. Praxisanleitenden und Auszubildenden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Peer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Correction</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Bei Tandem- oder Gruppenanleitungen, die Auszubildenden anhalten, sich gegenseitig Feedback zu geben bzw. auf Fehler aufmerksam zu machen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Praxisanleitertagen</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sollten ebenso eigene und beobachtete Fehler thematisiert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272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extLst>
              <a:ext uri="{BEBA8EAE-BF5A-486C-A8C5-ECC9F3942E4B}">
                <a14:imgProps xmlns:a14="http://schemas.microsoft.com/office/drawing/2010/main">
                  <a14:imgLayer r:embed="rId4">
                    <a14:imgEffect>
                      <a14:backgroundRemoval t="11567" b="100000" l="10938" r="59668"/>
                    </a14:imgEffect>
                  </a14:imgLayer>
                </a14:imgProps>
              </a:ext>
            </a:extLst>
          </a:blip>
          <a:srcRect l="9388" r="40142"/>
          <a:stretch/>
        </p:blipFill>
        <p:spPr>
          <a:xfrm flipH="1">
            <a:off x="8207432" y="1286868"/>
            <a:ext cx="4215538" cy="5571131"/>
          </a:xfrm>
          <a:prstGeom prst="rect">
            <a:avLst/>
          </a:prstGeom>
          <a:ln>
            <a:noFill/>
          </a:ln>
          <a:effectLst>
            <a:outerShdw blurRad="292100" dist="139700" dir="2700000" algn="tl" rotWithShape="0">
              <a:srgbClr val="333333">
                <a:alpha val="65000"/>
              </a:srgbClr>
            </a:outerShdw>
          </a:effectLst>
        </p:spPr>
      </p:pic>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a:xfrm>
            <a:off x="8536242" y="628862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Textfeld 4">
            <a:extLst>
              <a:ext uri="{FF2B5EF4-FFF2-40B4-BE49-F238E27FC236}">
                <a16:creationId xmlns:a16="http://schemas.microsoft.com/office/drawing/2014/main" id="{2F7DB02D-0936-4537-88C7-BA14E1829D36}"/>
              </a:ext>
            </a:extLst>
          </p:cNvPr>
          <p:cNvSpPr txBox="1"/>
          <p:nvPr/>
        </p:nvSpPr>
        <p:spPr>
          <a:xfrm>
            <a:off x="8912992" y="6407524"/>
            <a:ext cx="111601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13: Megafon</a:t>
            </a:r>
          </a:p>
        </p:txBody>
      </p:sp>
      <p:sp>
        <p:nvSpPr>
          <p:cNvPr id="12" name="Titel 1"/>
          <p:cNvSpPr>
            <a:spLocks noGrp="1"/>
          </p:cNvSpPr>
          <p:nvPr>
            <p:ph type="title"/>
          </p:nvPr>
        </p:nvSpPr>
        <p:spPr>
          <a:xfrm>
            <a:off x="3415946" y="465336"/>
            <a:ext cx="5368507" cy="898191"/>
          </a:xfrm>
        </p:spPr>
        <p:txBody>
          <a:bodyPr>
            <a:no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Positive Fehlerkultur</a:t>
            </a:r>
          </a:p>
        </p:txBody>
      </p:sp>
      <p:grpSp>
        <p:nvGrpSpPr>
          <p:cNvPr id="15" name="Gruppieren 14"/>
          <p:cNvGrpSpPr/>
          <p:nvPr/>
        </p:nvGrpSpPr>
        <p:grpSpPr>
          <a:xfrm>
            <a:off x="557938" y="1680175"/>
            <a:ext cx="9632391" cy="4515674"/>
            <a:chOff x="557938" y="1680175"/>
            <a:chExt cx="9632391" cy="4515674"/>
          </a:xfrm>
        </p:grpSpPr>
        <p:sp>
          <p:nvSpPr>
            <p:cNvPr id="13" name="Textfeld 12"/>
            <p:cNvSpPr txBox="1"/>
            <p:nvPr/>
          </p:nvSpPr>
          <p:spPr>
            <a:xfrm>
              <a:off x="557938" y="2410197"/>
              <a:ext cx="7978304" cy="378565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Meldesysteme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Instrumente etablieren, die gemachte Fehler (anonym) kommunizieren, z. B. einen bereichsinternen Ordner.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Vorhandene Systeme von Beinahe-Vorfällen oder Vorkommnissen direkt zu Einsatzbeginn besprechen bzw. nutzen, z. B. Critical </a:t>
              </a:r>
              <a:r>
                <a:rPr kumimoji="0" lang="de-DE"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Incident</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Reporting System (</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5"/>
                </a:rPr>
                <a:t>CIRS</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Gibt es für akutstationäre Einrichtungen und </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6"/>
                </a:rPr>
                <a:t>Langzeiteinrichtungen der Pflege</a:t>
              </a: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hteck 13"/>
            <p:cNvSpPr/>
            <p:nvPr/>
          </p:nvSpPr>
          <p:spPr>
            <a:xfrm>
              <a:off x="557938" y="1680175"/>
              <a:ext cx="96323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Positive Fehlerkultur in der Praxisanleitung </a:t>
              </a:r>
              <a:r>
                <a:rPr kumimoji="0" lang="de-DE" sz="1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5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Kuczera</a:t>
              </a:r>
              <a:r>
                <a:rPr kumimoji="0" lang="de-DE" sz="1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&amp; Morgenstern, 2023)</a:t>
              </a:r>
            </a:p>
          </p:txBody>
        </p:sp>
      </p:grpSp>
    </p:spTree>
    <p:extLst>
      <p:ext uri="{BB962C8B-B14F-4D97-AF65-F5344CB8AC3E}">
        <p14:creationId xmlns:p14="http://schemas.microsoft.com/office/powerpoint/2010/main" val="3460243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2" name="Textfeld 11"/>
          <p:cNvSpPr txBox="1"/>
          <p:nvPr/>
        </p:nvSpPr>
        <p:spPr>
          <a:xfrm>
            <a:off x="636105" y="1969292"/>
            <a:ext cx="7060719"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Aus den eigenen Fehlern lernen: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Warum fällt es uns trotz integrierter Fehlerkultur oft noch schwer, aus den eignen Fehlern zu lernen?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Input zum Thema </a:t>
            </a:r>
            <a:r>
              <a:rPr kumimoji="0" lang="de-DE"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psychologische Sicherheit</a:t>
            </a:r>
            <a:r>
              <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im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feld 12"/>
          <p:cNvSpPr txBox="1"/>
          <p:nvPr/>
        </p:nvSpPr>
        <p:spPr>
          <a:xfrm>
            <a:off x="6162402" y="6033184"/>
            <a:ext cx="5922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Video 1: </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https://www.youtube.com/watch?v=BhSSPNgO4nQ</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itel 1"/>
          <p:cNvSpPr>
            <a:spLocks noGrp="1"/>
          </p:cNvSpPr>
          <p:nvPr>
            <p:ph type="title"/>
          </p:nvPr>
        </p:nvSpPr>
        <p:spPr>
          <a:xfrm>
            <a:off x="3415946" y="465336"/>
            <a:ext cx="5368507" cy="898191"/>
          </a:xfrm>
        </p:spPr>
        <p:txBody>
          <a:bodyPr>
            <a:no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Positive Fehlerkultur</a:t>
            </a:r>
          </a:p>
        </p:txBody>
      </p:sp>
      <p:sp>
        <p:nvSpPr>
          <p:cNvPr id="15" name="Textfeld 14">
            <a:extLst>
              <a:ext uri="{FF2B5EF4-FFF2-40B4-BE49-F238E27FC236}">
                <a16:creationId xmlns:a16="http://schemas.microsoft.com/office/drawing/2014/main" id="{3BFD13B5-E155-4C19-AE57-E9EE431B21BC}"/>
              </a:ext>
            </a:extLst>
          </p:cNvPr>
          <p:cNvSpPr txBox="1"/>
          <p:nvPr/>
        </p:nvSpPr>
        <p:spPr>
          <a:xfrm rot="20934391">
            <a:off x="9134257" y="5205940"/>
            <a:ext cx="13897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12: </a:t>
            </a:r>
            <a:r>
              <a:rPr kumimoji="0" lang="de-DE" sz="1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Oops</a:t>
            </a:r>
            <a:r>
              <a:rPr kumimoji="0" lang="de-DE"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6" name="Grafik 15">
            <a:extLst>
              <a:ext uri="{FF2B5EF4-FFF2-40B4-BE49-F238E27FC236}">
                <a16:creationId xmlns:a16="http://schemas.microsoft.com/office/drawing/2014/main" id="{DEBC6B71-2181-44C4-878C-689C8F9D8F2A}"/>
              </a:ext>
            </a:extLst>
          </p:cNvPr>
          <p:cNvPicPr>
            <a:picLocks noChangeAspect="1"/>
          </p:cNvPicPr>
          <p:nvPr/>
        </p:nvPicPr>
        <p:blipFill>
          <a:blip r:embed="rId4"/>
          <a:stretch>
            <a:fillRect/>
          </a:stretch>
        </p:blipFill>
        <p:spPr>
          <a:xfrm rot="20937410">
            <a:off x="8856872" y="2104793"/>
            <a:ext cx="2846497" cy="2969885"/>
          </a:xfrm>
          <a:prstGeom prst="rect">
            <a:avLst/>
          </a:prstGeom>
          <a:ln>
            <a:noFill/>
          </a:ln>
          <a:effectLst>
            <a:outerShdw blurRad="292100" dist="139700" dir="2700000" algn="tl" rotWithShape="0">
              <a:srgbClr val="333333">
                <a:alpha val="65000"/>
              </a:srgbClr>
            </a:outerShdw>
          </a:effectLst>
        </p:spPr>
      </p:pic>
      <p:pic>
        <p:nvPicPr>
          <p:cNvPr id="18" name="Picture 3" descr="Vertiefungsphase"/>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408678" y="1969292"/>
            <a:ext cx="227427" cy="51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732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1" name="Textfeld 10"/>
          <p:cNvSpPr txBox="1"/>
          <p:nvPr/>
        </p:nvSpPr>
        <p:spPr>
          <a:xfrm>
            <a:off x="2528322" y="527537"/>
            <a:ext cx="713817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ea typeface="+mn-ea"/>
                <a:cs typeface="Calibri" panose="020F0502020204030204" pitchFamily="34" charset="0"/>
              </a:rPr>
              <a:t>Transfer: Positive Fehlerkultur </a:t>
            </a:r>
          </a:p>
        </p:txBody>
      </p:sp>
      <p:sp>
        <p:nvSpPr>
          <p:cNvPr id="6" name="Textfeld 5"/>
          <p:cNvSpPr txBox="1"/>
          <p:nvPr/>
        </p:nvSpPr>
        <p:spPr>
          <a:xfrm>
            <a:off x="588188" y="1624499"/>
            <a:ext cx="1103138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Gruppenarbeit: Umgang mit Unsicherheiten beim nachhaltigen und hygienischen Handeln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Einteilung in 4 Gruppen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Jede Gruppe erhält ein kurzes Szenario: „Auszubildende*r zeigt Unsicherheit zum hygienisch korrekten Handeln“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2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Ihre Aufgabe: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Wie lässt sich die Unsicherheit erkennen?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Wo ist der Zusammenhang mit Nachhaltigkeit?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Wie kann Vermittlung an Auszubildende im Sinne einer positiven Fehlerkultur aussehen?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Was bedeutet das für Sie in Ihrer Rolle als Praxisanleiter*in?</a:t>
            </a:r>
            <a:endPar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hteck 8"/>
          <p:cNvSpPr/>
          <p:nvPr/>
        </p:nvSpPr>
        <p:spPr>
          <a:xfrm>
            <a:off x="6567377" y="6277302"/>
            <a:ext cx="4681870"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Ausarbeitungszeit: ca. 20-30 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Präsentations- und Diskussionszeit ca. 30 Min.</a:t>
            </a:r>
          </a:p>
        </p:txBody>
      </p:sp>
    </p:spTree>
    <p:extLst>
      <p:ext uri="{BB962C8B-B14F-4D97-AF65-F5344CB8AC3E}">
        <p14:creationId xmlns:p14="http://schemas.microsoft.com/office/powerpoint/2010/main" val="1244245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10" name="Textfeld 9"/>
          <p:cNvSpPr txBox="1"/>
          <p:nvPr/>
        </p:nvSpPr>
        <p:spPr>
          <a:xfrm>
            <a:off x="2528322" y="527537"/>
            <a:ext cx="713817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ea typeface="+mn-ea"/>
                <a:cs typeface="Calibri" panose="020F0502020204030204" pitchFamily="34" charset="0"/>
              </a:rPr>
              <a:t>Transfer: Positive Fehlerkultur </a:t>
            </a:r>
          </a:p>
        </p:txBody>
      </p:sp>
      <p:sp>
        <p:nvSpPr>
          <p:cNvPr id="12" name="Textfeld 11"/>
          <p:cNvSpPr txBox="1"/>
          <p:nvPr/>
        </p:nvSpPr>
        <p:spPr>
          <a:xfrm>
            <a:off x="588188" y="1624499"/>
            <a:ext cx="11031384"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Gruppenarbeit: Umgang mit Unsicherheiten beim nachhaltigen und hygienischen Handeln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Ihre Aufgabe: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Wie lässt sich die Unsicherheit erkennen?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Wo ist der Zusammenhang mit Nachhaltigkeit?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Wie kann Vermittlung an Auszubildende im Sinne einer positiven Fehlerkultur aussehen?</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Erweiterung Fachwissen: Welche Informationen braucht es, um die Unsicherheit abzubauen?</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Aufbau der Fehlerkompetenz: Wie würden Sie die Unsicherheit ansprechen?</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Meldesysteme: Wie kann diese Situation erfasst werden?</a:t>
            </a:r>
            <a:endPar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Was bedeutet das für Sie in Ihrer Rolle als Praxisanleiter*in?</a:t>
            </a:r>
            <a:endPar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hteck 13"/>
          <p:cNvSpPr/>
          <p:nvPr/>
        </p:nvSpPr>
        <p:spPr>
          <a:xfrm>
            <a:off x="6567377" y="6277302"/>
            <a:ext cx="4681870"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Ausarbeitungszeit: ca. 20-30 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Präsentations- und Diskussionszeit ca. 30 Min.</a:t>
            </a:r>
          </a:p>
        </p:txBody>
      </p:sp>
    </p:spTree>
    <p:extLst>
      <p:ext uri="{BB962C8B-B14F-4D97-AF65-F5344CB8AC3E}">
        <p14:creationId xmlns:p14="http://schemas.microsoft.com/office/powerpoint/2010/main" val="2404988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9" name="Textfeld 8"/>
          <p:cNvSpPr txBox="1"/>
          <p:nvPr/>
        </p:nvSpPr>
        <p:spPr>
          <a:xfrm>
            <a:off x="2528322" y="527537"/>
            <a:ext cx="713817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ea typeface="+mn-ea"/>
                <a:cs typeface="Calibri" panose="020F0502020204030204" pitchFamily="34" charset="0"/>
              </a:rPr>
              <a:t>Transfer: Positive Fehlerkultur </a:t>
            </a:r>
          </a:p>
        </p:txBody>
      </p:sp>
      <p:sp>
        <p:nvSpPr>
          <p:cNvPr id="3" name="Textfeld 2"/>
          <p:cNvSpPr txBox="1"/>
          <p:nvPr/>
        </p:nvSpPr>
        <p:spPr>
          <a:xfrm>
            <a:off x="531628" y="1860693"/>
            <a:ext cx="109728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prstClr val="black"/>
                </a:solidFill>
                <a:effectLst/>
                <a:uLnTx/>
                <a:uFillTx/>
                <a:latin typeface="Calibri" panose="020F0502020204030204"/>
                <a:ea typeface="+mn-ea"/>
                <a:cs typeface="+mn-cs"/>
              </a:rPr>
              <a:t>Ergebnissicherung mit dem </a:t>
            </a:r>
            <a:r>
              <a:rPr kumimoji="0" lang="de-DE" sz="2600" b="1" i="0" u="none" strike="noStrike" kern="1200" cap="none" spc="0" normalizeH="0" baseline="0" noProof="0" dirty="0" err="1">
                <a:ln>
                  <a:noFill/>
                </a:ln>
                <a:solidFill>
                  <a:prstClr val="black"/>
                </a:solidFill>
                <a:effectLst/>
                <a:uLnTx/>
                <a:uFillTx/>
                <a:latin typeface="Calibri" panose="020F0502020204030204"/>
                <a:ea typeface="+mn-ea"/>
                <a:cs typeface="+mn-cs"/>
              </a:rPr>
              <a:t>Padlet</a:t>
            </a:r>
            <a:r>
              <a:rPr kumimoji="0" lang="de-DE" sz="2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rPr>
              <a:t>Das </a:t>
            </a:r>
            <a:r>
              <a:rPr kumimoji="0" lang="de-DE" sz="2600" b="0" i="0" u="none" strike="noStrike" kern="1200" cap="none" spc="0" normalizeH="0" baseline="0" noProof="0" dirty="0" err="1">
                <a:ln>
                  <a:noFill/>
                </a:ln>
                <a:solidFill>
                  <a:prstClr val="black"/>
                </a:solidFill>
                <a:effectLst/>
                <a:uLnTx/>
                <a:uFillTx/>
                <a:latin typeface="Calibri" panose="020F0502020204030204"/>
                <a:ea typeface="+mn-ea"/>
                <a:cs typeface="+mn-cs"/>
              </a:rPr>
              <a:t>Padlet</a:t>
            </a:r>
            <a:r>
              <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rPr>
              <a:t> ist ein Online-Tool, über das Nutzer*innen verschiedene Inhalte wie Texte, Bilder, Videos, Links, Sprachaufnahmen und Zeichnungen gemeinsam erstellen und teilen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https://padlet.com/</a:t>
            </a:r>
            <a:endPar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rPr>
              <a:t>Hier kann eine direkte Ergebnissicherung stattfinden.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804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Freihandform 11"/>
          <p:cNvSpPr/>
          <p:nvPr/>
        </p:nvSpPr>
        <p:spPr>
          <a:xfrm>
            <a:off x="469900" y="1997669"/>
            <a:ext cx="4050792" cy="1049758"/>
          </a:xfrm>
          <a:custGeom>
            <a:avLst/>
            <a:gdLst>
              <a:gd name="connsiteX0" fmla="*/ 0 w 4050792"/>
              <a:gd name="connsiteY0" fmla="*/ 174963 h 1049758"/>
              <a:gd name="connsiteX1" fmla="*/ 174963 w 4050792"/>
              <a:gd name="connsiteY1" fmla="*/ 0 h 1049758"/>
              <a:gd name="connsiteX2" fmla="*/ 3875829 w 4050792"/>
              <a:gd name="connsiteY2" fmla="*/ 0 h 1049758"/>
              <a:gd name="connsiteX3" fmla="*/ 4050792 w 4050792"/>
              <a:gd name="connsiteY3" fmla="*/ 174963 h 1049758"/>
              <a:gd name="connsiteX4" fmla="*/ 4050792 w 4050792"/>
              <a:gd name="connsiteY4" fmla="*/ 874795 h 1049758"/>
              <a:gd name="connsiteX5" fmla="*/ 3875829 w 4050792"/>
              <a:gd name="connsiteY5" fmla="*/ 1049758 h 1049758"/>
              <a:gd name="connsiteX6" fmla="*/ 174963 w 4050792"/>
              <a:gd name="connsiteY6" fmla="*/ 1049758 h 1049758"/>
              <a:gd name="connsiteX7" fmla="*/ 0 w 4050792"/>
              <a:gd name="connsiteY7" fmla="*/ 874795 h 1049758"/>
              <a:gd name="connsiteX8" fmla="*/ 0 w 4050792"/>
              <a:gd name="connsiteY8" fmla="*/ 174963 h 104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792" h="1049758">
                <a:moveTo>
                  <a:pt x="0" y="174963"/>
                </a:moveTo>
                <a:cubicBezTo>
                  <a:pt x="0" y="78334"/>
                  <a:pt x="78334" y="0"/>
                  <a:pt x="174963" y="0"/>
                </a:cubicBezTo>
                <a:lnTo>
                  <a:pt x="3875829" y="0"/>
                </a:lnTo>
                <a:cubicBezTo>
                  <a:pt x="3972458" y="0"/>
                  <a:pt x="4050792" y="78334"/>
                  <a:pt x="4050792" y="174963"/>
                </a:cubicBezTo>
                <a:lnTo>
                  <a:pt x="4050792" y="874795"/>
                </a:lnTo>
                <a:cubicBezTo>
                  <a:pt x="4050792" y="971424"/>
                  <a:pt x="3972458" y="1049758"/>
                  <a:pt x="3875829" y="1049758"/>
                </a:cubicBezTo>
                <a:lnTo>
                  <a:pt x="174963" y="1049758"/>
                </a:lnTo>
                <a:cubicBezTo>
                  <a:pt x="78334" y="1049758"/>
                  <a:pt x="0" y="971424"/>
                  <a:pt x="0" y="874795"/>
                </a:cubicBezTo>
                <a:lnTo>
                  <a:pt x="0" y="174963"/>
                </a:lnTo>
                <a:close/>
              </a:path>
            </a:pathLst>
          </a:custGeom>
          <a:solidFill>
            <a:srgbClr val="FFFFFF">
              <a:alpha val="9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445" tIns="89345" rIns="127445" bIns="8934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Was könnten typische Fehler von Auszubildenden in meinem Fachbereich sein?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graphicFrame>
        <p:nvGraphicFramePr>
          <p:cNvPr id="11" name="Inhaltsplatzhalter 5"/>
          <p:cNvGraphicFramePr>
            <a:graphicFrameLocks/>
          </p:cNvGraphicFramePr>
          <p:nvPr/>
        </p:nvGraphicFramePr>
        <p:xfrm>
          <a:off x="838200" y="2643809"/>
          <a:ext cx="10515600" cy="3533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el 1"/>
          <p:cNvSpPr>
            <a:spLocks noGrp="1"/>
          </p:cNvSpPr>
          <p:nvPr>
            <p:ph type="title"/>
          </p:nvPr>
        </p:nvSpPr>
        <p:spPr>
          <a:xfrm>
            <a:off x="3498220" y="468868"/>
            <a:ext cx="5199345" cy="871418"/>
          </a:xfrm>
        </p:spPr>
        <p:txBody>
          <a:bodyPr>
            <a:normAutofit/>
          </a:bodyPr>
          <a:lstStyle/>
          <a:p>
            <a:pPr algn="ctr"/>
            <a:r>
              <a:rPr lang="de-DE" dirty="0">
                <a:solidFill>
                  <a:srgbClr val="007094"/>
                </a:solidFill>
              </a:rPr>
              <a:t>Erweiterter Transfer</a:t>
            </a:r>
          </a:p>
        </p:txBody>
      </p:sp>
      <p:pic>
        <p:nvPicPr>
          <p:cNvPr id="21" name="Grafik 20" descr="C:\Users\user\AppData\Local\Microsoft\Windows\INetCache\Content.Word\Transferphase.png"/>
          <p:cNvPicPr/>
          <p:nvPr/>
        </p:nvPicPr>
        <p:blipFill>
          <a:blip r:embed="rId8">
            <a:extLst>
              <a:ext uri="{28A0092B-C50C-407E-A947-70E740481C1C}">
                <a14:useLocalDpi xmlns:a14="http://schemas.microsoft.com/office/drawing/2010/main" val="0"/>
              </a:ext>
            </a:extLst>
          </a:blip>
          <a:srcRect/>
          <a:stretch>
            <a:fillRect/>
          </a:stretch>
        </p:blipFill>
        <p:spPr bwMode="auto">
          <a:xfrm>
            <a:off x="1080335" y="1340286"/>
            <a:ext cx="2063698" cy="955375"/>
          </a:xfrm>
          <a:prstGeom prst="rect">
            <a:avLst/>
          </a:prstGeom>
          <a:noFill/>
          <a:ln>
            <a:noFill/>
          </a:ln>
        </p:spPr>
      </p:pic>
      <p:pic>
        <p:nvPicPr>
          <p:cNvPr id="22" name="Picture 3" descr="Vertiefungsphase"/>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flipH="1">
            <a:off x="408678" y="1969292"/>
            <a:ext cx="227427" cy="51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106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32236" y="476635"/>
            <a:ext cx="7534778" cy="877345"/>
          </a:xfrm>
        </p:spPr>
        <p:txBody>
          <a:bodyPr>
            <a:noAutofit/>
          </a:bodyPr>
          <a:lstStyle/>
          <a:p>
            <a:pPr algn="ctr"/>
            <a:r>
              <a:rPr lang="de-DE" dirty="0">
                <a:solidFill>
                  <a:srgbClr val="007094"/>
                </a:solidFill>
                <a:latin typeface="Calibri" panose="020F0502020204030204" pitchFamily="34" charset="0"/>
                <a:ea typeface="Calibri" panose="020F0502020204030204" pitchFamily="34" charset="0"/>
                <a:cs typeface="Calibri" panose="020F0502020204030204" pitchFamily="34" charset="0"/>
              </a:rPr>
              <a:t>Weiterführende Informationen</a:t>
            </a:r>
          </a:p>
        </p:txBody>
      </p:sp>
      <p:sp>
        <p:nvSpPr>
          <p:cNvPr id="4" name="Inhaltsplatzhalter 3"/>
          <p:cNvSpPr>
            <a:spLocks noGrp="1"/>
          </p:cNvSpPr>
          <p:nvPr>
            <p:ph sz="half" idx="2"/>
          </p:nvPr>
        </p:nvSpPr>
        <p:spPr>
          <a:xfrm>
            <a:off x="557561" y="1776907"/>
            <a:ext cx="10963507" cy="4453410"/>
          </a:xfrm>
        </p:spPr>
        <p:txBody>
          <a:bodyPr>
            <a:normAutofit fontScale="77500" lnSpcReduction="20000"/>
          </a:bodyPr>
          <a:lstStyle/>
          <a:p>
            <a:r>
              <a:rPr lang="de-DE" dirty="0">
                <a:latin typeface="Calibri" panose="020F0502020204030204" pitchFamily="34" charset="0"/>
                <a:ea typeface="Calibri" panose="020F0502020204030204" pitchFamily="34" charset="0"/>
                <a:cs typeface="Calibri" panose="020F0502020204030204" pitchFamily="34" charset="0"/>
              </a:rPr>
              <a:t>Robert Koch-Institut: </a:t>
            </a:r>
            <a:r>
              <a:rPr lang="de-DE" dirty="0">
                <a:latin typeface="Calibri" panose="020F0502020204030204" pitchFamily="34" charset="0"/>
                <a:ea typeface="Calibri" panose="020F0502020204030204" pitchFamily="34" charset="0"/>
                <a:cs typeface="Calibri" panose="020F0502020204030204" pitchFamily="34" charset="0"/>
                <a:hlinkClick r:id="rId3"/>
              </a:rPr>
              <a:t>https://www.rki.de/DE/Themen/Infektionskrankheiten/infektionskrankheiten-node.html</a:t>
            </a:r>
            <a:endParaRPr lang="de-DE" dirty="0">
              <a:latin typeface="Calibri" panose="020F0502020204030204" pitchFamily="34" charset="0"/>
              <a:ea typeface="Calibri" panose="020F0502020204030204" pitchFamily="34" charset="0"/>
              <a:cs typeface="Calibri" panose="020F0502020204030204" pitchFamily="34" charset="0"/>
            </a:endParaRPr>
          </a:p>
          <a:p>
            <a:r>
              <a:rPr lang="de-DE" dirty="0"/>
              <a:t>Aktion Saubere Hände: </a:t>
            </a:r>
            <a:r>
              <a:rPr lang="de-DE" u="sng" dirty="0">
                <a:hlinkClick r:id="rId4"/>
              </a:rPr>
              <a:t>https://www.aktion-sauberehaende.de/</a:t>
            </a:r>
            <a:r>
              <a:rPr lang="de-DE" dirty="0"/>
              <a:t> </a:t>
            </a:r>
            <a:endParaRPr lang="de-DE" dirty="0">
              <a:latin typeface="Calibri" panose="020F0502020204030204" pitchFamily="34" charset="0"/>
              <a:ea typeface="Calibri" panose="020F0502020204030204" pitchFamily="34" charset="0"/>
              <a:cs typeface="Calibri" panose="020F0502020204030204" pitchFamily="34" charset="0"/>
            </a:endParaRPr>
          </a:p>
          <a:p>
            <a:r>
              <a:rPr lang="de-DE" dirty="0">
                <a:latin typeface="Calibri" panose="020F0502020204030204" pitchFamily="34" charset="0"/>
                <a:ea typeface="Calibri" panose="020F0502020204030204" pitchFamily="34" charset="0"/>
                <a:cs typeface="Calibri" panose="020F0502020204030204" pitchFamily="34" charset="0"/>
              </a:rPr>
              <a:t>Abfallmanager-Medizin: </a:t>
            </a:r>
            <a:r>
              <a:rPr lang="de-DE" dirty="0">
                <a:latin typeface="Calibri" panose="020F0502020204030204" pitchFamily="34" charset="0"/>
                <a:ea typeface="Calibri" panose="020F0502020204030204" pitchFamily="34" charset="0"/>
                <a:cs typeface="Calibri" panose="020F0502020204030204" pitchFamily="34" charset="0"/>
                <a:hlinkClick r:id="rId5"/>
              </a:rPr>
              <a:t>https://www.abfallmanager-medizin.de/</a:t>
            </a:r>
            <a:r>
              <a:rPr lang="de-DE" dirty="0">
                <a:latin typeface="Calibri" panose="020F0502020204030204" pitchFamily="34" charset="0"/>
                <a:ea typeface="Calibri" panose="020F0502020204030204" pitchFamily="34" charset="0"/>
                <a:cs typeface="Calibri" panose="020F0502020204030204" pitchFamily="34" charset="0"/>
              </a:rPr>
              <a:t> </a:t>
            </a:r>
          </a:p>
          <a:p>
            <a:r>
              <a:rPr lang="de-DE" dirty="0">
                <a:latin typeface="Calibri" panose="020F0502020204030204" pitchFamily="34" charset="0"/>
                <a:ea typeface="Calibri" panose="020F0502020204030204" pitchFamily="34" charset="0"/>
                <a:cs typeface="Calibri" panose="020F0502020204030204" pitchFamily="34" charset="0"/>
              </a:rPr>
              <a:t>Bundesanstalt für Arbeitsschutz und Arbeitsmedizin (</a:t>
            </a:r>
            <a:r>
              <a:rPr lang="de-DE" dirty="0" err="1">
                <a:latin typeface="Calibri" panose="020F0502020204030204" pitchFamily="34" charset="0"/>
                <a:ea typeface="Calibri" panose="020F0502020204030204" pitchFamily="34" charset="0"/>
                <a:cs typeface="Calibri" panose="020F0502020204030204" pitchFamily="34" charset="0"/>
              </a:rPr>
              <a:t>baua</a:t>
            </a:r>
            <a:r>
              <a:rPr lang="de-DE" dirty="0">
                <a:latin typeface="Calibri" panose="020F0502020204030204" pitchFamily="34" charset="0"/>
                <a:ea typeface="Calibri" panose="020F0502020204030204" pitchFamily="34" charset="0"/>
                <a:cs typeface="Calibri" panose="020F0502020204030204" pitchFamily="34" charset="0"/>
              </a:rPr>
              <a:t>) Pflege | Gesundheitswesen: </a:t>
            </a:r>
            <a:r>
              <a:rPr lang="de-DE" dirty="0">
                <a:latin typeface="Calibri" panose="020F0502020204030204" pitchFamily="34" charset="0"/>
                <a:ea typeface="Calibri" panose="020F0502020204030204" pitchFamily="34" charset="0"/>
                <a:cs typeface="Calibri" panose="020F0502020204030204" pitchFamily="34" charset="0"/>
                <a:hlinkClick r:id="rId6"/>
              </a:rPr>
              <a:t>https://www.baua.de/DE/Themen/Arbeitsgestaltung/Arbeitsorganisation/Pflege-Gesundheitswesen/_functions/BereichsPublikationssuche_Formular</a:t>
            </a:r>
            <a:r>
              <a:rPr lang="de-DE" dirty="0">
                <a:latin typeface="Calibri" panose="020F0502020204030204" pitchFamily="34" charset="0"/>
                <a:ea typeface="Calibri" panose="020F0502020204030204" pitchFamily="34" charset="0"/>
                <a:cs typeface="Calibri" panose="020F0502020204030204" pitchFamily="34" charset="0"/>
              </a:rPr>
              <a:t> </a:t>
            </a:r>
          </a:p>
          <a:p>
            <a:r>
              <a:rPr lang="de-DE" dirty="0">
                <a:latin typeface="Calibri" panose="020F0502020204030204" pitchFamily="34" charset="0"/>
                <a:ea typeface="Calibri" panose="020F0502020204030204" pitchFamily="34" charset="0"/>
                <a:cs typeface="Calibri" panose="020F0502020204030204" pitchFamily="34" charset="0"/>
              </a:rPr>
              <a:t>Deutsche Gesellschaft für Allgemeine und Krankenhaus-Hygiene e.V. Sektion Pflege: </a:t>
            </a:r>
            <a:r>
              <a:rPr lang="de-DE" dirty="0">
                <a:latin typeface="Calibri" panose="020F0502020204030204" pitchFamily="34" charset="0"/>
                <a:ea typeface="Calibri" panose="020F0502020204030204" pitchFamily="34" charset="0"/>
                <a:cs typeface="Calibri" panose="020F0502020204030204" pitchFamily="34" charset="0"/>
                <a:hlinkClick r:id="rId7"/>
              </a:rPr>
              <a:t>https://www.krankenhaushygiene.de/dgkh/sektionen/sektion-pflege</a:t>
            </a:r>
            <a:r>
              <a:rPr lang="de-DE" dirty="0">
                <a:latin typeface="Calibri" panose="020F0502020204030204" pitchFamily="34" charset="0"/>
                <a:ea typeface="Calibri" panose="020F0502020204030204" pitchFamily="34" charset="0"/>
                <a:cs typeface="Calibri" panose="020F0502020204030204" pitchFamily="34" charset="0"/>
              </a:rPr>
              <a:t> </a:t>
            </a:r>
          </a:p>
          <a:p>
            <a:r>
              <a:rPr lang="de-DE" dirty="0">
                <a:latin typeface="Calibri" panose="020F0502020204030204" pitchFamily="34" charset="0"/>
                <a:ea typeface="Calibri" panose="020F0502020204030204" pitchFamily="34" charset="0"/>
                <a:cs typeface="Calibri" panose="020F0502020204030204" pitchFamily="34" charset="0"/>
              </a:rPr>
              <a:t>KLIK Green – Krankenhaus trifft Klimaschutz: </a:t>
            </a:r>
            <a:r>
              <a:rPr lang="de-DE" dirty="0">
                <a:latin typeface="Calibri" panose="020F0502020204030204" pitchFamily="34" charset="0"/>
                <a:ea typeface="Calibri" panose="020F0502020204030204" pitchFamily="34" charset="0"/>
                <a:cs typeface="Calibri" panose="020F0502020204030204" pitchFamily="34" charset="0"/>
                <a:hlinkClick r:id="rId8"/>
              </a:rPr>
              <a:t>https://www.klik-krankenhaus.de/startseite</a:t>
            </a:r>
            <a:r>
              <a:rPr lang="de-DE" dirty="0">
                <a:latin typeface="Calibri" panose="020F0502020204030204" pitchFamily="34" charset="0"/>
                <a:ea typeface="Calibri" panose="020F0502020204030204" pitchFamily="34" charset="0"/>
                <a:cs typeface="Calibri" panose="020F0502020204030204" pitchFamily="34" charset="0"/>
              </a:rPr>
              <a:t> </a:t>
            </a:r>
          </a:p>
          <a:p>
            <a:r>
              <a:rPr lang="de-DE" dirty="0">
                <a:latin typeface="Calibri" panose="020F0502020204030204" pitchFamily="34" charset="0"/>
                <a:ea typeface="Calibri" panose="020F0502020204030204" pitchFamily="34" charset="0"/>
                <a:cs typeface="Calibri" panose="020F0502020204030204" pitchFamily="34" charset="0"/>
              </a:rPr>
              <a:t>Popp, W., </a:t>
            </a:r>
            <a:r>
              <a:rPr lang="de-DE" dirty="0" err="1">
                <a:latin typeface="Calibri" panose="020F0502020204030204" pitchFamily="34" charset="0"/>
                <a:ea typeface="Calibri" panose="020F0502020204030204" pitchFamily="34" charset="0"/>
                <a:cs typeface="Calibri" panose="020F0502020204030204" pitchFamily="34" charset="0"/>
              </a:rPr>
              <a:t>Hilgenhöner</a:t>
            </a:r>
            <a:r>
              <a:rPr lang="de-DE" dirty="0">
                <a:latin typeface="Calibri" panose="020F0502020204030204" pitchFamily="34" charset="0"/>
                <a:ea typeface="Calibri" panose="020F0502020204030204" pitchFamily="34" charset="0"/>
                <a:cs typeface="Calibri" panose="020F0502020204030204" pitchFamily="34" charset="0"/>
              </a:rPr>
              <a:t>, M., Dogru-Wiegand, Hansen, D. &amp; Daniels-Haardt, I. (2006). Hygiene in der ambulanten Pflege. Bundesgesundheitsblatt - Gesundheitsforschung - Gesundheitsschutz, 49(11), 1195–1204. </a:t>
            </a:r>
            <a:r>
              <a:rPr lang="de-DE" dirty="0">
                <a:latin typeface="Calibri" panose="020F0502020204030204" pitchFamily="34" charset="0"/>
                <a:ea typeface="Calibri" panose="020F0502020204030204" pitchFamily="34" charset="0"/>
                <a:cs typeface="Calibri" panose="020F0502020204030204" pitchFamily="34" charset="0"/>
                <a:hlinkClick r:id="rId9"/>
              </a:rPr>
              <a:t>https://doi.org/10.1007/s00103-006-0089-2</a:t>
            </a:r>
            <a:r>
              <a:rPr lang="de-DE" dirty="0">
                <a:latin typeface="Calibri" panose="020F0502020204030204" pitchFamily="34" charset="0"/>
                <a:ea typeface="Calibri" panose="020F0502020204030204" pitchFamily="34" charset="0"/>
                <a:cs typeface="Calibri" panose="020F0502020204030204" pitchFamily="34" charset="0"/>
              </a:rPr>
              <a:t> </a:t>
            </a:r>
          </a:p>
          <a:p>
            <a:r>
              <a:rPr lang="de-DE" dirty="0">
                <a:latin typeface="Calibri" panose="020F0502020204030204" pitchFamily="34" charset="0"/>
                <a:ea typeface="Calibri" panose="020F0502020204030204" pitchFamily="34" charset="0"/>
                <a:cs typeface="Calibri" panose="020F0502020204030204" pitchFamily="34" charset="0"/>
              </a:rPr>
              <a:t>Zentrum für Qualität in der Pflege: Pflege-CIRS </a:t>
            </a:r>
            <a:r>
              <a:rPr lang="de-DE" dirty="0">
                <a:latin typeface="Calibri" panose="020F0502020204030204" pitchFamily="34" charset="0"/>
                <a:ea typeface="Calibri" panose="020F0502020204030204" pitchFamily="34" charset="0"/>
                <a:cs typeface="Calibri" panose="020F0502020204030204" pitchFamily="34" charset="0"/>
                <a:hlinkClick r:id="rId10"/>
              </a:rPr>
              <a:t>https://pflege-cirs.de/</a:t>
            </a:r>
            <a:r>
              <a:rPr lang="de-DE" dirty="0">
                <a:latin typeface="Calibri" panose="020F0502020204030204" pitchFamily="34" charset="0"/>
                <a:ea typeface="Calibri" panose="020F0502020204030204" pitchFamily="34" charset="0"/>
                <a:cs typeface="Calibri" panose="020F0502020204030204" pitchFamily="34" charset="0"/>
              </a:rPr>
              <a:t> </a:t>
            </a: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945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8423" y="587085"/>
            <a:ext cx="10075013" cy="1325563"/>
          </a:xfrm>
        </p:spPr>
        <p:txBody>
          <a:bodyPr/>
          <a:lstStyle/>
          <a:p>
            <a:pPr algn="ctr"/>
            <a:r>
              <a:rPr lang="de-DE" dirty="0">
                <a:solidFill>
                  <a:srgbClr val="007094"/>
                </a:solidFill>
              </a:rPr>
              <a:t>Nachhaltigkeit und Hygiene im pflegerischen Handeln anleiten</a:t>
            </a:r>
          </a:p>
        </p:txBody>
      </p:sp>
      <p:sp>
        <p:nvSpPr>
          <p:cNvPr id="3" name="Inhaltsplatzhalter 2"/>
          <p:cNvSpPr>
            <a:spLocks noGrp="1"/>
          </p:cNvSpPr>
          <p:nvPr>
            <p:ph idx="1"/>
          </p:nvPr>
        </p:nvSpPr>
        <p:spPr>
          <a:xfrm>
            <a:off x="720808" y="2387909"/>
            <a:ext cx="10515600" cy="3080130"/>
          </a:xfrm>
        </p:spPr>
        <p:txBody>
          <a:bodyPr>
            <a:noAutofit/>
          </a:bodyPr>
          <a:lstStyle/>
          <a:p>
            <a:pPr marL="514350" indent="-514350">
              <a:buFont typeface="+mj-lt"/>
              <a:buAutoNum type="arabicPeriod"/>
            </a:pPr>
            <a:r>
              <a:rPr lang="de-DE" dirty="0">
                <a:solidFill>
                  <a:srgbClr val="007193"/>
                </a:solidFill>
              </a:rPr>
              <a:t>Vorstellung und Impuls</a:t>
            </a:r>
          </a:p>
          <a:p>
            <a:pPr marL="514350" indent="-514350">
              <a:buFont typeface="+mj-lt"/>
              <a:buAutoNum type="arabicPeriod"/>
            </a:pPr>
            <a:r>
              <a:rPr lang="de-DE" dirty="0" err="1"/>
              <a:t>Evidenzbasierung</a:t>
            </a:r>
            <a:endParaRPr lang="de-DE" dirty="0"/>
          </a:p>
          <a:p>
            <a:pPr marL="514350" indent="-514350">
              <a:buFont typeface="+mj-lt"/>
              <a:buAutoNum type="arabicPeriod"/>
            </a:pPr>
            <a:r>
              <a:rPr lang="de-DE" dirty="0"/>
              <a:t>Praxisbeispiel: Handschuhe</a:t>
            </a:r>
          </a:p>
          <a:p>
            <a:pPr marL="514350" indent="-514350">
              <a:buFont typeface="+mj-lt"/>
              <a:buAutoNum type="arabicPeriod"/>
            </a:pPr>
            <a:r>
              <a:rPr lang="de-DE" dirty="0"/>
              <a:t>Praxisanleitungssituation: Ganzkörperpflege nachhaltig und hygienisch korrekt durchführen</a:t>
            </a:r>
          </a:p>
          <a:p>
            <a:pPr marL="514350" indent="-514350">
              <a:buFont typeface="+mj-lt"/>
              <a:buAutoNum type="arabicPeriod"/>
            </a:pPr>
            <a:r>
              <a:rPr lang="de-DE" dirty="0"/>
              <a:t>Transfer: Positive Fehlerkultur</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85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9" name="Textfeld 8"/>
          <p:cNvSpPr txBox="1"/>
          <p:nvPr/>
        </p:nvSpPr>
        <p:spPr>
          <a:xfrm>
            <a:off x="3685791" y="527537"/>
            <a:ext cx="482324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7094"/>
                </a:solidFill>
                <a:effectLst/>
                <a:uLnTx/>
                <a:uFillTx/>
                <a:latin typeface="Calibri" panose="020F0502020204030204" pitchFamily="34" charset="0"/>
                <a:ea typeface="+mn-ea"/>
                <a:cs typeface="Calibri" panose="020F0502020204030204" pitchFamily="34" charset="0"/>
              </a:rPr>
              <a:t>Abschluss: Reflexion</a:t>
            </a:r>
          </a:p>
        </p:txBody>
      </p:sp>
      <p:sp>
        <p:nvSpPr>
          <p:cNvPr id="3" name="Textfeld 2"/>
          <p:cNvSpPr txBox="1"/>
          <p:nvPr/>
        </p:nvSpPr>
        <p:spPr>
          <a:xfrm>
            <a:off x="531628" y="1860693"/>
            <a:ext cx="109728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prstClr val="black"/>
                </a:solidFill>
                <a:effectLst/>
                <a:uLnTx/>
                <a:uFillTx/>
                <a:latin typeface="Calibri" panose="020F0502020204030204"/>
                <a:ea typeface="+mn-ea"/>
                <a:cs typeface="+mn-cs"/>
              </a:rPr>
              <a:t>Was konnten Sie aus der heutigen Veranstaltung mitnehmen?</a:t>
            </a:r>
          </a:p>
        </p:txBody>
      </p:sp>
      <p:pic>
        <p:nvPicPr>
          <p:cNvPr id="10" name="Grafik 9" descr="C:\Users\user\AppData\Local\Microsoft\Windows\INetCache\Content.Word\Abschlussphas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7113" y="2542455"/>
            <a:ext cx="2028651" cy="3813895"/>
          </a:xfrm>
          <a:prstGeom prst="rect">
            <a:avLst/>
          </a:prstGeom>
          <a:noFill/>
          <a:ln>
            <a:noFill/>
          </a:ln>
        </p:spPr>
      </p:pic>
    </p:spTree>
    <p:extLst>
      <p:ext uri="{BB962C8B-B14F-4D97-AF65-F5344CB8AC3E}">
        <p14:creationId xmlns:p14="http://schemas.microsoft.com/office/powerpoint/2010/main" val="1846761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fld id="{0B042045-8566-4596-9FDD-8EB2F3A771B9}" type="datetime1">
              <a:rPr lang="de-DE" smtClean="0"/>
              <a:t>18.03.2026</a:t>
            </a:fld>
            <a:endParaRPr lang="de-DE" dirty="0"/>
          </a:p>
        </p:txBody>
      </p:sp>
      <p:sp>
        <p:nvSpPr>
          <p:cNvPr id="8" name="Foliennummernplatzhalter 7"/>
          <p:cNvSpPr>
            <a:spLocks noGrp="1"/>
          </p:cNvSpPr>
          <p:nvPr>
            <p:ph type="sldNum" sz="quarter" idx="12"/>
          </p:nvPr>
        </p:nvSpPr>
        <p:spPr/>
        <p:txBody>
          <a:bodyPr/>
          <a:lstStyle/>
          <a:p>
            <a:fld id="{8B252D48-C67B-44A6-8265-40F3173E8570}" type="slidenum">
              <a:rPr lang="de-DE" smtClean="0"/>
              <a:t>51</a:t>
            </a:fld>
            <a:endParaRPr lang="de-DE" dirty="0"/>
          </a:p>
        </p:txBody>
      </p:sp>
      <p:sp>
        <p:nvSpPr>
          <p:cNvPr id="4" name="Titel 1"/>
          <p:cNvSpPr txBox="1">
            <a:spLocks/>
          </p:cNvSpPr>
          <p:nvPr/>
        </p:nvSpPr>
        <p:spPr>
          <a:xfrm>
            <a:off x="4942114" y="544284"/>
            <a:ext cx="2318657" cy="736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e-DE" dirty="0">
                <a:solidFill>
                  <a:srgbClr val="007094"/>
                </a:solidFill>
              </a:rPr>
              <a:t>Literatur</a:t>
            </a:r>
          </a:p>
        </p:txBody>
      </p:sp>
      <p:sp>
        <p:nvSpPr>
          <p:cNvPr id="5" name="Textfeld 4"/>
          <p:cNvSpPr txBox="1"/>
          <p:nvPr/>
        </p:nvSpPr>
        <p:spPr>
          <a:xfrm>
            <a:off x="521462" y="1187387"/>
            <a:ext cx="11159960" cy="431400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Abfallmanager Medizin. (2023). </a:t>
            </a:r>
            <a:r>
              <a:rPr kumimoji="0" lang="de-DE"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97.000 verbrauchte Einmalhandschuhe—Abfallmanager Medizin</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https://www.abfallmanager-medizin.de/zahl-des-monats/97-000-pakete-einmalhandschuhe-2022-genutzt/</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Alyeddin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 Peters, S.,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Zembrzycka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A., Hudson, L. &amp; Tun, S. (2022). Bleeding green: Sustainability in practice in a clinical skills teaching laboratory.</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Journal of Climate Change and Health, 8</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100149. </a:t>
            </a:r>
            <a:r>
              <a:rPr kumimoji="0" lang="en-US"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https://doi.org/10.1016/j.joclim.2022.100149</a:t>
            </a:r>
            <a:endPar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Arnowa</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(o.J.). </a:t>
            </a:r>
            <a:r>
              <a:rPr kumimoji="0" lang="de-DE"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Herstellung von Latexhandschuhen</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https://arnowa.de/Hygieneportal/Herstellung-Geschichte-von-Latexhandschuhen</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Arbeitsgemeinschaft der Wissenschaftlichen Medizinischen Fachgesellschaften e. V. (AWMF.) (2017). </a:t>
            </a:r>
            <a:r>
              <a:rPr kumimoji="0" lang="de-DE"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S1-Leitlinie 029-021 „Anforderungen an Handschuhe zur Infektionsprophylaxe im Gesundheitswesen“ ist online </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https://www.awmf.org/service/awmf-aktuell/anforderungen-an-handschuhe-zur-infektionsprophylaxe-im-gesundheitswesen</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AWMF. (2023). </a:t>
            </a:r>
            <a:r>
              <a:rPr kumimoji="0" lang="de-DE"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S2-Leitlinie Krankenhaushygiene: Händedesinfektion und Händehygiene. </a:t>
            </a:r>
            <a:r>
              <a:rPr kumimoji="0" lang="de-DE"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https://www.awmf.org/service/awmf-aktuell/haendedesinfektion-und-haendehygiene</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Bibo, C. (2017). Mit Fehlern konstruktiv umgehen. </a:t>
            </a:r>
            <a:r>
              <a:rPr kumimoji="0" lang="de-DE" sz="1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CNE.fortbildung</a:t>
            </a:r>
            <a:r>
              <a:rPr kumimoji="0" lang="de-DE"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11(05</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2–7. </a:t>
            </a:r>
            <a:r>
              <a:rPr kumimoji="0" lang="de-DE"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https://doi.org/10.1055/s-0037-1607487</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Cavazzini</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(2020). Moderne Sklaverei in der Corona-Krise: Arbeiter fürchten um ihr Leben. </a:t>
            </a:r>
            <a:r>
              <a:rPr kumimoji="0" lang="de-DE"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Frankfurter Rundschau</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https://www.fr.de/meinung/corona-folgen-wirtschaft-arbeiter-sklaverei-gastbeitrag-13772672.html</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Eckstein, D.,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Künzel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 &amp; Schäfer, L. (2021).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Global Climate Risk Index 2021.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Bonn,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Germanwatch</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https://www.germanwatch.org/sites/default/files/Global%20Climate%20Risk%20Index%202021_2.pdf</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1596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fld id="{0B042045-8566-4596-9FDD-8EB2F3A771B9}" type="datetime1">
              <a:rPr lang="de-DE" smtClean="0"/>
              <a:t>18.03.2026</a:t>
            </a:fld>
            <a:endParaRPr lang="de-DE" dirty="0"/>
          </a:p>
        </p:txBody>
      </p:sp>
      <p:sp>
        <p:nvSpPr>
          <p:cNvPr id="8" name="Foliennummernplatzhalter 7"/>
          <p:cNvSpPr>
            <a:spLocks noGrp="1"/>
          </p:cNvSpPr>
          <p:nvPr>
            <p:ph type="sldNum" sz="quarter" idx="12"/>
          </p:nvPr>
        </p:nvSpPr>
        <p:spPr/>
        <p:txBody>
          <a:bodyPr/>
          <a:lstStyle/>
          <a:p>
            <a:fld id="{8B252D48-C67B-44A6-8265-40F3173E8570}" type="slidenum">
              <a:rPr lang="de-DE" smtClean="0"/>
              <a:t>52</a:t>
            </a:fld>
            <a:endParaRPr lang="de-DE" dirty="0"/>
          </a:p>
        </p:txBody>
      </p:sp>
      <p:sp>
        <p:nvSpPr>
          <p:cNvPr id="4" name="Titel 1"/>
          <p:cNvSpPr txBox="1">
            <a:spLocks/>
          </p:cNvSpPr>
          <p:nvPr/>
        </p:nvSpPr>
        <p:spPr>
          <a:xfrm>
            <a:off x="4942114" y="544284"/>
            <a:ext cx="2318657" cy="736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e-DE" dirty="0">
                <a:solidFill>
                  <a:srgbClr val="007094"/>
                </a:solidFill>
              </a:rPr>
              <a:t>Literatur</a:t>
            </a:r>
          </a:p>
        </p:txBody>
      </p:sp>
      <p:sp>
        <p:nvSpPr>
          <p:cNvPr id="5" name="Textfeld 4"/>
          <p:cNvSpPr txBox="1"/>
          <p:nvPr/>
        </p:nvSpPr>
        <p:spPr>
          <a:xfrm>
            <a:off x="521462" y="1187387"/>
            <a:ext cx="11133726" cy="4473019"/>
          </a:xfrm>
          <a:prstGeom prst="rect">
            <a:avLst/>
          </a:prstGeom>
          <a:noFill/>
        </p:spPr>
        <p:txBody>
          <a:bodyPr wrap="square" rtlCol="0">
            <a:spAutoFit/>
          </a:bodyPr>
          <a:lstStyle/>
          <a:p>
            <a:pPr>
              <a:lnSpc>
                <a:spcPct val="90000"/>
              </a:lnSpc>
              <a:spcBef>
                <a:spcPts val="1000"/>
              </a:spcBef>
              <a:defRPr/>
            </a:pPr>
            <a:r>
              <a:rPr lang="de-DE" dirty="0">
                <a:solidFill>
                  <a:prstClr val="black"/>
                </a:solidFill>
                <a:latin typeface="Calibri" panose="020F0502020204030204" pitchFamily="34" charset="0"/>
                <a:cs typeface="Calibri" panose="020F0502020204030204" pitchFamily="34" charset="0"/>
              </a:rPr>
              <a:t>Eggert, F. (2018). Hygiene in der Pflege: Händedesinfektion und Hygieneplan. </a:t>
            </a:r>
            <a:r>
              <a:rPr lang="de-DE" dirty="0">
                <a:solidFill>
                  <a:prstClr val="black"/>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https://www.springerpflege.de/hygiene/hygiene/hygiene-in-der-pflege/15286284</a:t>
            </a:r>
            <a:endParaRPr lang="de-DE" dirty="0">
              <a:solidFill>
                <a:prstClr val="black"/>
              </a:solidFill>
              <a:latin typeface="Calibri" panose="020F0502020204030204" pitchFamily="34" charset="0"/>
              <a:cs typeface="Calibri" panose="020F0502020204030204" pitchFamily="34" charset="0"/>
            </a:endParaRPr>
          </a:p>
          <a:p>
            <a:pPr>
              <a:lnSpc>
                <a:spcPct val="90000"/>
              </a:lnSpc>
              <a:spcBef>
                <a:spcPts val="1000"/>
              </a:spcBef>
              <a:defRPr/>
            </a:pPr>
            <a:r>
              <a:rPr lang="de-DE" dirty="0">
                <a:solidFill>
                  <a:prstClr val="black"/>
                </a:solidFill>
                <a:latin typeface="Calibri" panose="020F0502020204030204" pitchFamily="34" charset="0"/>
                <a:cs typeface="Calibri" panose="020F0502020204030204" pitchFamily="34" charset="0"/>
              </a:rPr>
              <a:t>Great Ormond Street Hospital. (2019). The </a:t>
            </a:r>
            <a:r>
              <a:rPr lang="de-DE" dirty="0" err="1">
                <a:solidFill>
                  <a:prstClr val="black"/>
                </a:solidFill>
                <a:latin typeface="Calibri" panose="020F0502020204030204" pitchFamily="34" charset="0"/>
                <a:cs typeface="Calibri" panose="020F0502020204030204" pitchFamily="34" charset="0"/>
              </a:rPr>
              <a:t>gloves</a:t>
            </a:r>
            <a:r>
              <a:rPr lang="de-DE" dirty="0">
                <a:solidFill>
                  <a:prstClr val="black"/>
                </a:solidFill>
                <a:latin typeface="Calibri" panose="020F0502020204030204" pitchFamily="34" charset="0"/>
                <a:cs typeface="Calibri" panose="020F0502020204030204" pitchFamily="34" charset="0"/>
              </a:rPr>
              <a:t> </a:t>
            </a:r>
            <a:r>
              <a:rPr lang="de-DE" dirty="0" err="1">
                <a:solidFill>
                  <a:prstClr val="black"/>
                </a:solidFill>
                <a:latin typeface="Calibri" panose="020F0502020204030204" pitchFamily="34" charset="0"/>
                <a:cs typeface="Calibri" panose="020F0502020204030204" pitchFamily="34" charset="0"/>
              </a:rPr>
              <a:t>are</a:t>
            </a:r>
            <a:r>
              <a:rPr lang="de-DE" dirty="0">
                <a:solidFill>
                  <a:prstClr val="black"/>
                </a:solidFill>
                <a:latin typeface="Calibri" panose="020F0502020204030204" pitchFamily="34" charset="0"/>
                <a:cs typeface="Calibri" panose="020F0502020204030204" pitchFamily="34" charset="0"/>
              </a:rPr>
              <a:t> off! GOSH Hospital Site. </a:t>
            </a:r>
            <a:r>
              <a:rPr lang="de-DE" dirty="0">
                <a:solidFill>
                  <a:prstClr val="black"/>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https://www.gosh.nhs.uk/news/gloves-are-off/</a:t>
            </a:r>
            <a:r>
              <a:rPr lang="de-DE" dirty="0">
                <a:solidFill>
                  <a:prstClr val="black"/>
                </a:solidFill>
                <a:latin typeface="Calibri" panose="020F0502020204030204" pitchFamily="34" charset="0"/>
                <a:cs typeface="Calibri" panose="020F0502020204030204" pitchFamily="34" charset="0"/>
              </a:rPr>
              <a:t> </a:t>
            </a:r>
          </a:p>
          <a:p>
            <a:pPr>
              <a:lnSpc>
                <a:spcPct val="90000"/>
              </a:lnSpc>
              <a:spcBef>
                <a:spcPts val="1000"/>
              </a:spcBef>
              <a:defRPr/>
            </a:pPr>
            <a:r>
              <a:rPr lang="de-DE" dirty="0" err="1">
                <a:solidFill>
                  <a:prstClr val="black"/>
                </a:solidFill>
                <a:latin typeface="Calibri" panose="020F0502020204030204" pitchFamily="34" charset="0"/>
                <a:cs typeface="Calibri" panose="020F0502020204030204" pitchFamily="34" charset="0"/>
              </a:rPr>
              <a:t>Herloch</a:t>
            </a:r>
            <a:r>
              <a:rPr lang="de-DE" dirty="0">
                <a:solidFill>
                  <a:prstClr val="black"/>
                </a:solidFill>
                <a:latin typeface="Calibri" panose="020F0502020204030204" pitchFamily="34" charset="0"/>
                <a:cs typeface="Calibri" panose="020F0502020204030204" pitchFamily="34" charset="0"/>
              </a:rPr>
              <a:t>, V. &amp; Elsner, P. (2021). Die (neue) Berufskrankheit Nr. 5101: „Schwere oder wiederholt rückfällige Hauterkrankungen“. JDDG: Journal der Deutschen Dermatologischen Gesellschaft, 19(5), 720–742. </a:t>
            </a:r>
            <a:r>
              <a:rPr lang="de-DE" dirty="0">
                <a:solidFill>
                  <a:prstClr val="black"/>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https://doi.org/10.1111/ddg.14537_g</a:t>
            </a:r>
            <a:r>
              <a:rPr lang="de-DE" dirty="0">
                <a:solidFill>
                  <a:prstClr val="black"/>
                </a:solidFill>
                <a:latin typeface="Calibri" panose="020F0502020204030204" pitchFamily="34" charset="0"/>
                <a:cs typeface="Calibri" panose="020F0502020204030204" pitchFamily="34" charset="0"/>
              </a:rPr>
              <a:t> </a:t>
            </a:r>
          </a:p>
          <a:p>
            <a:pPr>
              <a:lnSpc>
                <a:spcPct val="90000"/>
              </a:lnSpc>
              <a:spcBef>
                <a:spcPts val="1000"/>
              </a:spcBef>
              <a:defRPr/>
            </a:pPr>
            <a:r>
              <a:rPr lang="de-DE" dirty="0">
                <a:solidFill>
                  <a:prstClr val="black"/>
                </a:solidFill>
                <a:latin typeface="Calibri" panose="020F0502020204030204" pitchFamily="34" charset="0"/>
                <a:cs typeface="Calibri" panose="020F0502020204030204" pitchFamily="34" charset="0"/>
              </a:rPr>
              <a:t>Huss, N. (2021). Ethische Spannungsfelder – Globale Verantwortung, Nachhaltigkeit und Hygieneparadigmen. In A. Riedel &amp; S. </a:t>
            </a:r>
            <a:r>
              <a:rPr lang="de-DE" dirty="0" err="1">
                <a:solidFill>
                  <a:prstClr val="black"/>
                </a:solidFill>
                <a:latin typeface="Calibri" panose="020F0502020204030204" pitchFamily="34" charset="0"/>
                <a:cs typeface="Calibri" panose="020F0502020204030204" pitchFamily="34" charset="0"/>
              </a:rPr>
              <a:t>Lehmeyer</a:t>
            </a:r>
            <a:r>
              <a:rPr lang="de-DE" dirty="0">
                <a:solidFill>
                  <a:prstClr val="black"/>
                </a:solidFill>
                <a:latin typeface="Calibri" panose="020F0502020204030204" pitchFamily="34" charset="0"/>
                <a:cs typeface="Calibri" panose="020F0502020204030204" pitchFamily="34" charset="0"/>
              </a:rPr>
              <a:t> (Eds.), Ethik im Gesundheitswesen. Springer, Berlin, Heidelberg. </a:t>
            </a:r>
            <a:r>
              <a:rPr lang="de-DE" dirty="0">
                <a:solidFill>
                  <a:prstClr val="black"/>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https://doi.org/10.1007/978-3-662-58685-3_56-1</a:t>
            </a:r>
            <a:r>
              <a:rPr lang="de-DE" dirty="0">
                <a:solidFill>
                  <a:prstClr val="black"/>
                </a:solidFill>
                <a:latin typeface="Calibri" panose="020F0502020204030204" pitchFamily="34" charset="0"/>
                <a:cs typeface="Calibri" panose="020F0502020204030204" pitchFamily="34" charset="0"/>
              </a:rPr>
              <a:t> </a:t>
            </a:r>
          </a:p>
          <a:p>
            <a:pPr>
              <a:lnSpc>
                <a:spcPct val="90000"/>
              </a:lnSpc>
              <a:spcBef>
                <a:spcPts val="1000"/>
              </a:spcBef>
              <a:defRPr/>
            </a:pPr>
            <a:r>
              <a:rPr lang="de-DE" dirty="0">
                <a:solidFill>
                  <a:prstClr val="black"/>
                </a:solidFill>
                <a:latin typeface="Calibri" panose="020F0502020204030204" pitchFamily="34" charset="0"/>
                <a:cs typeface="Calibri" panose="020F0502020204030204" pitchFamily="34" charset="0"/>
              </a:rPr>
              <a:t>Kolbe-Busch, S. &amp; </a:t>
            </a:r>
            <a:r>
              <a:rPr lang="de-DE" dirty="0" err="1">
                <a:solidFill>
                  <a:prstClr val="black"/>
                </a:solidFill>
                <a:latin typeface="Calibri" panose="020F0502020204030204" pitchFamily="34" charset="0"/>
                <a:cs typeface="Calibri" panose="020F0502020204030204" pitchFamily="34" charset="0"/>
              </a:rPr>
              <a:t>Chaberny</a:t>
            </a:r>
            <a:r>
              <a:rPr lang="de-DE" dirty="0">
                <a:solidFill>
                  <a:prstClr val="black"/>
                </a:solidFill>
                <a:latin typeface="Calibri" panose="020F0502020204030204" pitchFamily="34" charset="0"/>
                <a:cs typeface="Calibri" panose="020F0502020204030204" pitchFamily="34" charset="0"/>
              </a:rPr>
              <a:t>, I. F. (2023). Ressourcenschonung aus Sicht der Hygiene. Chirurgie, 94(3), 220–229. </a:t>
            </a:r>
            <a:r>
              <a:rPr lang="de-DE" dirty="0">
                <a:solidFill>
                  <a:prstClr val="black"/>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https://doi.org/10.1007/s00104-022-01784-8</a:t>
            </a:r>
            <a:r>
              <a:rPr lang="de-DE" dirty="0">
                <a:solidFill>
                  <a:prstClr val="black"/>
                </a:solidFill>
                <a:latin typeface="Calibri" panose="020F0502020204030204" pitchFamily="34" charset="0"/>
                <a:cs typeface="Calibri" panose="020F0502020204030204" pitchFamily="34" charset="0"/>
              </a:rPr>
              <a:t> </a:t>
            </a:r>
          </a:p>
          <a:p>
            <a:pPr>
              <a:lnSpc>
                <a:spcPct val="90000"/>
              </a:lnSpc>
              <a:spcBef>
                <a:spcPts val="1000"/>
              </a:spcBef>
              <a:defRPr/>
            </a:pPr>
            <a:r>
              <a:rPr lang="de-DE" dirty="0">
                <a:solidFill>
                  <a:prstClr val="black"/>
                </a:solidFill>
                <a:latin typeface="Calibri" panose="020F0502020204030204" pitchFamily="34" charset="0"/>
                <a:cs typeface="Calibri" panose="020F0502020204030204" pitchFamily="34" charset="0"/>
              </a:rPr>
              <a:t>KRINKO. (2005). Infektionsprävention in Heimen: Empfehlung der Kommission für Krankenhaushygiene und Infektionsprävention. Bundesgesundheitsblatt - Gesundheitsforschung - Gesundheitsschutz, 48(10), 1061–1080. </a:t>
            </a:r>
            <a:r>
              <a:rPr lang="de-DE" dirty="0">
                <a:solidFill>
                  <a:prstClr val="black"/>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https://doi.org/10.1007/s00103-005-1126-2</a:t>
            </a:r>
            <a:r>
              <a:rPr lang="de-DE"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52133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fld id="{0B042045-8566-4596-9FDD-8EB2F3A771B9}" type="datetime1">
              <a:rPr lang="de-DE" smtClean="0"/>
              <a:t>18.03.2026</a:t>
            </a:fld>
            <a:endParaRPr lang="de-DE" dirty="0"/>
          </a:p>
        </p:txBody>
      </p:sp>
      <p:sp>
        <p:nvSpPr>
          <p:cNvPr id="8" name="Foliennummernplatzhalter 7"/>
          <p:cNvSpPr>
            <a:spLocks noGrp="1"/>
          </p:cNvSpPr>
          <p:nvPr>
            <p:ph type="sldNum" sz="quarter" idx="12"/>
          </p:nvPr>
        </p:nvSpPr>
        <p:spPr/>
        <p:txBody>
          <a:bodyPr/>
          <a:lstStyle/>
          <a:p>
            <a:fld id="{8B252D48-C67B-44A6-8265-40F3173E8570}" type="slidenum">
              <a:rPr lang="de-DE" smtClean="0"/>
              <a:t>53</a:t>
            </a:fld>
            <a:endParaRPr lang="de-DE" dirty="0"/>
          </a:p>
        </p:txBody>
      </p:sp>
      <p:sp>
        <p:nvSpPr>
          <p:cNvPr id="4" name="Titel 1"/>
          <p:cNvSpPr txBox="1">
            <a:spLocks/>
          </p:cNvSpPr>
          <p:nvPr/>
        </p:nvSpPr>
        <p:spPr>
          <a:xfrm>
            <a:off x="4942114" y="544284"/>
            <a:ext cx="2318657" cy="736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e-DE" dirty="0">
                <a:solidFill>
                  <a:srgbClr val="007094"/>
                </a:solidFill>
              </a:rPr>
              <a:t>Literatur</a:t>
            </a:r>
          </a:p>
        </p:txBody>
      </p:sp>
      <p:sp>
        <p:nvSpPr>
          <p:cNvPr id="5" name="Textfeld 4"/>
          <p:cNvSpPr txBox="1"/>
          <p:nvPr/>
        </p:nvSpPr>
        <p:spPr>
          <a:xfrm>
            <a:off x="521462" y="1187387"/>
            <a:ext cx="11159960" cy="5019836"/>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KRINKO. (2016). Erratum zu: Händehygiene in Einrichtungen des Gesundheitswesens: Empfehlung der Kommission für Krankenhaushygiene und Infektionsprävention.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Bundesgesundheitsblatt - Gesundheitsforschung - Gesundheitsschutz</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59(11), 1503–1504. </a:t>
            </a:r>
            <a:r>
              <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https://doi.org/10.1007/s00103-016-2453-1</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KRINKO. (2024).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Einfluss von medizinischen Einmalhandschuhen auf die hygienische Händedesinfektion.</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https://www.rki.de/DE/Content/Infekt/EpidBull/Archiv/2024/19/Art_01.html</a:t>
            </a:r>
            <a:endPar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Kuczera, H. &amp; Morgenstern, U. (2023). Praxisanleitung: Mit Fehlern richtig umgehen.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Pflegezeitschrift, 76(1–2</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46–49. </a:t>
            </a:r>
            <a:r>
              <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https://doi.org/10.1007/s41906-022-1994-1</a:t>
            </a: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Loveday</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 P.,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Lynam</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 Singleton, J. &amp; Wilson, J. (2014). Clinical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glove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use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Healthcare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workers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actions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perceptions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Journal </a:t>
            </a:r>
            <a:r>
              <a:rPr kumimoji="0" lang="de-DE" sz="18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of</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Hospital </a:t>
            </a:r>
            <a:r>
              <a:rPr kumimoji="0" lang="de-DE" sz="18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Infection</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86(2),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Article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https://doi.org/10.1016/j.jhin.2013.11.003</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Management &amp; Krankenhaus. (2012). Medizinische Handschuhe: Auf den Umgang kommt es an.  </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https://www.management-krankenhaus.de/topstories/hygiene/medizinische-handschuhe-auf-den-umgang-kommt-es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Morgenstern, U. &amp; Kuczera, H. (2023). Einführung einer positiven Fehlerkultur im Rahmen der Praxisanleitung.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 OP, 13(04</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183–188. </a:t>
            </a:r>
            <a:r>
              <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https://doi.org/10.1055/a-2059-6791</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ppe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Germany. (2023).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Herstellung von Nitrilhandschuhen in der EU: Ein genauer Blick auf den Prozess und die Standards.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PPE Germany Services GmbH. </a:t>
            </a:r>
            <a:r>
              <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https://ppegermany.de/blogs/magazin/herstellung-von-nitrilhandschuhen-in-der-eu-ein-genauer-blick-auf-den-prozess-und-die-standards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180000" indent="-180000">
              <a:buFont typeface="Arial" panose="020B0604020202020204" pitchFamily="34" charset="0"/>
              <a:buChar char="•"/>
            </a:pPr>
            <a:endParaRPr lang="de-DE" sz="1100" dirty="0">
              <a:latin typeface="+mj-lt"/>
            </a:endParaRPr>
          </a:p>
        </p:txBody>
      </p:sp>
    </p:spTree>
    <p:extLst>
      <p:ext uri="{BB962C8B-B14F-4D97-AF65-F5344CB8AC3E}">
        <p14:creationId xmlns:p14="http://schemas.microsoft.com/office/powerpoint/2010/main" val="3539368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fld id="{0B042045-8566-4596-9FDD-8EB2F3A771B9}" type="datetime1">
              <a:rPr lang="de-DE" smtClean="0"/>
              <a:t>18.03.2026</a:t>
            </a:fld>
            <a:endParaRPr lang="de-DE" dirty="0"/>
          </a:p>
        </p:txBody>
      </p:sp>
      <p:sp>
        <p:nvSpPr>
          <p:cNvPr id="8" name="Foliennummernplatzhalter 7"/>
          <p:cNvSpPr>
            <a:spLocks noGrp="1"/>
          </p:cNvSpPr>
          <p:nvPr>
            <p:ph type="sldNum" sz="quarter" idx="12"/>
          </p:nvPr>
        </p:nvSpPr>
        <p:spPr/>
        <p:txBody>
          <a:bodyPr/>
          <a:lstStyle/>
          <a:p>
            <a:fld id="{8B252D48-C67B-44A6-8265-40F3173E8570}" type="slidenum">
              <a:rPr lang="de-DE" smtClean="0"/>
              <a:t>54</a:t>
            </a:fld>
            <a:endParaRPr lang="de-DE" dirty="0"/>
          </a:p>
        </p:txBody>
      </p:sp>
      <p:sp>
        <p:nvSpPr>
          <p:cNvPr id="4" name="Titel 1"/>
          <p:cNvSpPr txBox="1">
            <a:spLocks/>
          </p:cNvSpPr>
          <p:nvPr/>
        </p:nvSpPr>
        <p:spPr>
          <a:xfrm>
            <a:off x="4942114" y="544284"/>
            <a:ext cx="2318657" cy="736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e-DE" dirty="0">
                <a:solidFill>
                  <a:srgbClr val="007094"/>
                </a:solidFill>
              </a:rPr>
              <a:t>Literatur</a:t>
            </a:r>
          </a:p>
        </p:txBody>
      </p:sp>
      <p:sp>
        <p:nvSpPr>
          <p:cNvPr id="5" name="Textfeld 4"/>
          <p:cNvSpPr txBox="1"/>
          <p:nvPr/>
        </p:nvSpPr>
        <p:spPr>
          <a:xfrm>
            <a:off x="521462" y="1187387"/>
            <a:ext cx="11159960" cy="522809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Ratcliffe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 &amp; Smith, J. (2014).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Factors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influencing</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glove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use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in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student</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nurses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Nursing Times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110(49), 18–21.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Rogall-Adam, R.,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Josuks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 Adam, G. &amp; Schleinitz, G. (2018).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Professionelle Kommunikation in Pflege und Management: Ein praxisnaher Leitfaden</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 überarbeitete Auflage). Schlütersche Verlagsgesellschaft.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Speck, S., Müller-Böker, U. &amp;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Reuschenbach</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 (2023). Wer kümmert sich um die alten Menschen im Globalen Süden? Ein Blick nach Nepal.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Geographie Heute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363:20-24. </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https://doi.org/10.5167/uzh-233949</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Sonsmann</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 K. &amp; Wilke, A. (2022). Mit Einmalhandschuhen richtig umgehen.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Die Heilberufe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74(3), 22–25. </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https://doi.org/10.1007/s00058-022-2229-y</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Sonsmann</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 K., Wilke, A.,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Niknam</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 Altenburg, C.,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Morch</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-Röder, A., Kagel, V. &amp; Berger, M. (2022). Pflege Kolleg 6—Händehygiene. </a:t>
            </a:r>
            <a:r>
              <a:rPr kumimoji="0" lang="de-DE" sz="18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ProCare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27(4), 35–47. </a:t>
            </a:r>
            <a:r>
              <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https://doi.org/10.1007/s00735-022-1554-3</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Werner, S.,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Kimbel</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 &amp; Heinemann, A. (2016). Tätigkeiten mit Arzneimitteln in Gesundheits- und Pflegeberufen.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Das BESI-Projekt. Gefahrstoffe – Reinhaltung der Luft</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76 (11/12): 450-455. </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https://www.dguv.de/medien/ifa/de/pub/grl/pdf/2016_149.pdf</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Wilson, J., Bak, A., Whitfield, A.,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Dunnett</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&amp;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Loveday</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 (2017). Public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perceptions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of</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use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of</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gloves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by</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healthcare</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workers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comparison</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with</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perceptions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of</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student</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nurses</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Journal </a:t>
            </a:r>
            <a:r>
              <a:rPr kumimoji="0" lang="de-DE" sz="18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of</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Infection</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de-DE" sz="18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Prevention</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18(3), 123–132. </a:t>
            </a:r>
            <a:r>
              <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https://doi.org/10.1177/1757177416680442</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WWF. (2023). </a:t>
            </a:r>
            <a:r>
              <a:rPr kumimoji="0" lang="de-DE"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Rohstoff mit Auswirkungen auf Mensch und Umwelt. </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https://www.wwf.de/. </a:t>
            </a:r>
            <a:r>
              <a:rPr kumimoji="0" lang="de-DE"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https://www.wwf.de/themen-projekte/landwirtschaft/produkte-aus-der-landwirtschaft/naturkautschuk</a:t>
            </a: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2906559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840582" y="1423686"/>
            <a:ext cx="10937436" cy="4932664"/>
          </a:xfrm>
        </p:spPr>
        <p:txBody>
          <a:bodyPr>
            <a:normAutofit/>
          </a:bodyPr>
          <a:lstStyle/>
          <a:p>
            <a:pPr marL="0" indent="0">
              <a:buNone/>
            </a:pP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042045-8566-4596-9FDD-8EB2F3A771B9}"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3" name="Textfeld 2"/>
          <p:cNvSpPr txBox="1"/>
          <p:nvPr/>
        </p:nvSpPr>
        <p:spPr>
          <a:xfrm>
            <a:off x="531199" y="1276503"/>
            <a:ext cx="11132446" cy="4733604"/>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1: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clean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hands</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Arlington County ist lizenziert unter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CC BY-SA 2.0</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R="0" lvl="0" algn="l" defTabSz="914400" rtl="0" eaLnBrk="1" fontAlgn="auto" latinLnBrk="0" hangingPunct="1">
              <a:lnSpc>
                <a:spcPct val="90000"/>
              </a:lnSpc>
              <a:spcBef>
                <a:spcPts val="1000"/>
              </a:spcBef>
              <a:spcAft>
                <a:spcPts val="0"/>
              </a:spcAft>
              <a:buClrTx/>
              <a:buSzTx/>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2: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https://cdn.pixabay.com/photo/2015/09/09/20/29/access-933139_1280.jpg</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geralt</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ist lizenziert unter CC0. </a:t>
            </a:r>
          </a:p>
          <a:p>
            <a:pPr marR="0" lvl="0" algn="l" defTabSz="914400" rtl="0" eaLnBrk="1" fontAlgn="auto" latinLnBrk="0" hangingPunct="1">
              <a:lnSpc>
                <a:spcPct val="90000"/>
              </a:lnSpc>
              <a:spcBef>
                <a:spcPts val="1000"/>
              </a:spcBef>
              <a:spcAft>
                <a:spcPts val="0"/>
              </a:spcAft>
              <a:buClrTx/>
              <a:buSzTx/>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3:  Grafik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Die 4 Indikationen der Händedesinfektion</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„Aktion Saubere Hände" darf im Rahmen der Nutzung dieses Materials aus dem Projekt Naht verwendet aber nicht verändert werden. Für die Weiterverwendung des Materials aus dem Projekt Naht muss diese Grafik entfernt werden.</a:t>
            </a:r>
          </a:p>
          <a:p>
            <a:pPr marR="0" lvl="0" algn="l" defTabSz="914400" rtl="0" eaLnBrk="1" fontAlgn="auto" latinLnBrk="0" hangingPunct="1">
              <a:lnSpc>
                <a:spcPct val="90000"/>
              </a:lnSpc>
              <a:spcBef>
                <a:spcPts val="1000"/>
              </a:spcBef>
              <a:spcAft>
                <a:spcPts val="0"/>
              </a:spcAft>
              <a:buClrTx/>
              <a:buSzTx/>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4: Grafik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Die 5 Indikationen der Händedesinfektion</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„Aktion Saubere Hände" darf im Rahmen der Nutzung dieses Materials aus dem Projekt Naht verwendet aber nicht verändert werden. Für die Weiterverwendung des Materials aus dem Projekt Naht muss diese Grafik entfernt werden.</a:t>
            </a:r>
          </a:p>
          <a:p>
            <a:pPr marR="0" lvl="0" algn="l" defTabSz="914400" rtl="0" eaLnBrk="1" fontAlgn="auto" latinLnBrk="0" hangingPunct="1">
              <a:lnSpc>
                <a:spcPct val="90000"/>
              </a:lnSpc>
              <a:spcBef>
                <a:spcPts val="1000"/>
              </a:spcBef>
              <a:spcAft>
                <a:spcPts val="0"/>
              </a:spcAft>
              <a:buClrTx/>
              <a:buSzTx/>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5: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Nitrile VS Latex Gloves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samuelemunemu321</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ist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lizenziert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unter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Public Domain Mark 1.0</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R="0" lvl="0" algn="l" defTabSz="914400" rtl="0" eaLnBrk="1" fontAlgn="auto" latinLnBrk="0" hangingPunct="1">
              <a:lnSpc>
                <a:spcPct val="90000"/>
              </a:lnSpc>
              <a:spcBef>
                <a:spcPts val="100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6: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Hevea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brasiliensis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Ben P</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ist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lizenziert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unter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CC BY 4.0</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R="0" lvl="0" algn="l" defTabSz="914400" rtl="0" eaLnBrk="1" fontAlgn="auto" latinLnBrk="0" hangingPunct="1">
              <a:lnSpc>
                <a:spcPct val="90000"/>
              </a:lnSpc>
              <a:spcBef>
                <a:spcPts val="100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7: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nitrile</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gloves</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Tim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Evanson</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ist lizenziert unter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CC BY-SA 2.0</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R="0" lvl="0" algn="l" defTabSz="914400" rtl="0" eaLnBrk="1" fontAlgn="auto" latinLnBrk="0" hangingPunct="1">
              <a:lnSpc>
                <a:spcPct val="90000"/>
              </a:lnSpc>
              <a:spcBef>
                <a:spcPts val="1000"/>
              </a:spcBef>
              <a:spcAft>
                <a:spcPts val="0"/>
              </a:spcAft>
              <a:buClrTx/>
              <a:buSzTx/>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8: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disposing</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of</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face</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masks</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Marco Verch</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ist lizenziert unter CC-BY 2.0.</a:t>
            </a:r>
          </a:p>
          <a:p>
            <a:pPr marR="0" lvl="0" algn="l" defTabSz="914400" rtl="0" eaLnBrk="1" fontAlgn="auto" latinLnBrk="0" hangingPunct="1">
              <a:lnSpc>
                <a:spcPct val="90000"/>
              </a:lnSpc>
              <a:spcBef>
                <a:spcPts val="1000"/>
              </a:spcBef>
              <a:spcAft>
                <a:spcPts val="0"/>
              </a:spcAft>
              <a:buClrTx/>
              <a:buSzTx/>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9: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Plasters</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Medisave</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 UK </a:t>
            </a:r>
            <a:r>
              <a:rPr kumimoji="0" lang="de-DE"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ist lizenziert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unter CC-BY 2.0.</a:t>
            </a:r>
          </a:p>
          <a:p>
            <a:pPr marR="0" lvl="0" algn="l" defTabSz="914400" rtl="0" eaLnBrk="1" fontAlgn="auto" latinLnBrk="0" hangingPunct="1">
              <a:lnSpc>
                <a:spcPct val="90000"/>
              </a:lnSpc>
              <a:spcBef>
                <a:spcPts val="1000"/>
              </a:spcBef>
              <a:spcAft>
                <a:spcPts val="0"/>
              </a:spcAft>
              <a:buClrTx/>
              <a:buSzTx/>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10: Grafik „Handschuhdreieck" von „Aktion Saubere Hände" darf im Rahmen der Nutzung dieses Materials aus dem Projekt Naht verwendet aber nicht verändert werden. Für die Weiterverwendung des Materials aus dem Projekt Naht muss diese Grafik entfernt werden.</a:t>
            </a:r>
          </a:p>
          <a:p>
            <a:pPr marR="0" lvl="0" algn="l" defTabSz="914400" rtl="0" eaLnBrk="1" fontAlgn="auto" latinLnBrk="0" hangingPunct="1">
              <a:lnSpc>
                <a:spcPct val="90000"/>
              </a:lnSpc>
              <a:spcBef>
                <a:spcPts val="1000"/>
              </a:spcBef>
              <a:spcAft>
                <a:spcPts val="0"/>
              </a:spcAft>
              <a:buClrTx/>
              <a:buSzTx/>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11: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Dinosaur</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Cocomaterial</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ist lizenziert unter CC0 1.0 </a:t>
            </a:r>
          </a:p>
          <a:p>
            <a:pPr marR="0" lvl="0" algn="l" defTabSz="914400" rtl="0" eaLnBrk="1" fontAlgn="auto" latinLnBrk="0" hangingPunct="1">
              <a:lnSpc>
                <a:spcPct val="90000"/>
              </a:lnSpc>
              <a:spcBef>
                <a:spcPts val="100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12: Oops!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Eigene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darstellung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lizenziert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CC0</a:t>
            </a:r>
            <a:endPar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1" fontAlgn="auto" latinLnBrk="0" hangingPunct="1">
              <a:lnSpc>
                <a:spcPct val="90000"/>
              </a:lnSpc>
              <a:spcBef>
                <a:spcPts val="100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Abb 13: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1">
                  <a:extLst>
                    <a:ext uri="{A12FA001-AC4F-418D-AE19-62706E023703}">
                      <ahyp:hlinkClr xmlns:ahyp="http://schemas.microsoft.com/office/drawing/2018/hyperlinkcolor" val="tx"/>
                    </a:ext>
                  </a:extLst>
                </a:hlinkClick>
              </a:rPr>
              <a:t>Frau mit Megafon</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von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2">
                  <a:extLst>
                    <a:ext uri="{A12FA001-AC4F-418D-AE19-62706E023703}">
                      <ahyp:hlinkClr xmlns:ahyp="http://schemas.microsoft.com/office/drawing/2018/hyperlinkcolor" val="tx"/>
                    </a:ext>
                  </a:extLst>
                </a:hlinkClick>
              </a:rPr>
              <a:t>ccnull.de Bilddatenbank</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ist lizenziert unter </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rPr>
              <a:t>CC BY 2.0</a:t>
            </a: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itel 1"/>
          <p:cNvSpPr>
            <a:spLocks noGrp="1"/>
          </p:cNvSpPr>
          <p:nvPr>
            <p:ph type="title"/>
          </p:nvPr>
        </p:nvSpPr>
        <p:spPr>
          <a:xfrm>
            <a:off x="3813834" y="539870"/>
            <a:ext cx="4567177" cy="736633"/>
          </a:xfrm>
        </p:spPr>
        <p:txBody>
          <a:bodyPr/>
          <a:lstStyle/>
          <a:p>
            <a:pPr algn="ctr"/>
            <a:r>
              <a:rPr lang="de-DE" dirty="0">
                <a:solidFill>
                  <a:srgbClr val="007094"/>
                </a:solidFill>
              </a:rPr>
              <a:t>Medienverzeichnis</a:t>
            </a:r>
          </a:p>
        </p:txBody>
      </p:sp>
    </p:spTree>
    <p:extLst>
      <p:ext uri="{BB962C8B-B14F-4D97-AF65-F5344CB8AC3E}">
        <p14:creationId xmlns:p14="http://schemas.microsoft.com/office/powerpoint/2010/main" val="797539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13554"/>
            <a:ext cx="10515600" cy="1058561"/>
          </a:xfrm>
        </p:spPr>
        <p:txBody>
          <a:bodyPr>
            <a:normAutofit/>
          </a:bodyPr>
          <a:lstStyle/>
          <a:p>
            <a:pPr algn="ctr"/>
            <a:r>
              <a:rPr lang="de-DE" dirty="0">
                <a:solidFill>
                  <a:srgbClr val="007094"/>
                </a:solidFill>
              </a:rPr>
              <a:t>Lizenzierung</a:t>
            </a:r>
            <a:endParaRPr lang="de-DE" dirty="0">
              <a:solidFill>
                <a:srgbClr val="007094"/>
              </a:solidFill>
              <a:latin typeface="Calibri" panose="020F0502020204030204" pitchFamily="34" charset="0"/>
              <a:ea typeface="Calibri" panose="020F0502020204030204" pitchFamily="34" charset="0"/>
              <a:cs typeface="Calibri" panose="020F0502020204030204" pitchFamily="34" charset="0"/>
            </a:endParaRPr>
          </a:p>
        </p:txBody>
      </p:sp>
      <p:sp>
        <p:nvSpPr>
          <p:cNvPr id="7" name="Datumsplatzhalter 6"/>
          <p:cNvSpPr>
            <a:spLocks noGrp="1"/>
          </p:cNvSpPr>
          <p:nvPr>
            <p:ph type="dt" sz="half" idx="10"/>
          </p:nvPr>
        </p:nvSpPr>
        <p:spPr/>
        <p:txBody>
          <a:bodyPr/>
          <a:lstStyle/>
          <a:p>
            <a:fld id="{0B042045-8566-4596-9FDD-8EB2F3A771B9}" type="datetime1">
              <a:rPr lang="de-DE" smtClean="0"/>
              <a:t>18.03.2026</a:t>
            </a:fld>
            <a:endParaRPr lang="de-DE"/>
          </a:p>
        </p:txBody>
      </p:sp>
      <p:sp>
        <p:nvSpPr>
          <p:cNvPr id="8" name="Foliennummernplatzhalter 7"/>
          <p:cNvSpPr>
            <a:spLocks noGrp="1"/>
          </p:cNvSpPr>
          <p:nvPr>
            <p:ph type="sldNum" sz="quarter" idx="12"/>
          </p:nvPr>
        </p:nvSpPr>
        <p:spPr/>
        <p:txBody>
          <a:bodyPr/>
          <a:lstStyle/>
          <a:p>
            <a:fld id="{8B252D48-C67B-44A6-8265-40F3173E8570}" type="slidenum">
              <a:rPr lang="de-DE" smtClean="0"/>
              <a:t>56</a:t>
            </a:fld>
            <a:endParaRPr lang="de-DE"/>
          </a:p>
        </p:txBody>
      </p:sp>
      <p:pic>
        <p:nvPicPr>
          <p:cNvPr id="9" name="Grafik 8">
            <a:extLst>
              <a:ext uri="{FF2B5EF4-FFF2-40B4-BE49-F238E27FC236}">
                <a16:creationId xmlns:a16="http://schemas.microsoft.com/office/drawing/2014/main" id="{80A812FA-2383-A3D4-B823-EDA53EB49699}"/>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261521" y="224948"/>
            <a:ext cx="576679" cy="586096"/>
          </a:xfrm>
          <a:prstGeom prst="rect">
            <a:avLst/>
          </a:prstGeom>
        </p:spPr>
      </p:pic>
      <p:pic>
        <p:nvPicPr>
          <p:cNvPr id="10" name="Inhaltsplatzhalter 5">
            <a:extLst>
              <a:ext uri="{FF2B5EF4-FFF2-40B4-BE49-F238E27FC236}">
                <a16:creationId xmlns:a16="http://schemas.microsoft.com/office/drawing/2014/main" id="{D242FE3A-87AC-407D-BDFC-D0818B8D58C1}"/>
              </a:ext>
            </a:extLst>
          </p:cNvPr>
          <p:cNvPicPr>
            <a:picLocks noChangeAspect="1"/>
          </p:cNvPicPr>
          <p:nvPr/>
        </p:nvPicPr>
        <p:blipFill>
          <a:blip r:embed="rId4"/>
          <a:stretch>
            <a:fillRect/>
          </a:stretch>
        </p:blipFill>
        <p:spPr>
          <a:xfrm>
            <a:off x="939627" y="2021814"/>
            <a:ext cx="1315311" cy="459119"/>
          </a:xfrm>
          <a:prstGeom prst="rect">
            <a:avLst/>
          </a:prstGeom>
        </p:spPr>
      </p:pic>
      <p:sp>
        <p:nvSpPr>
          <p:cNvPr id="11" name="Textfeld 10">
            <a:extLst>
              <a:ext uri="{FF2B5EF4-FFF2-40B4-BE49-F238E27FC236}">
                <a16:creationId xmlns:a16="http://schemas.microsoft.com/office/drawing/2014/main" id="{9DD7002C-7485-4C2B-B4FB-0FF8275300EB}"/>
              </a:ext>
            </a:extLst>
          </p:cNvPr>
          <p:cNvSpPr txBox="1"/>
          <p:nvPr/>
        </p:nvSpPr>
        <p:spPr>
          <a:xfrm>
            <a:off x="2348346" y="1929514"/>
            <a:ext cx="9005454" cy="1200329"/>
          </a:xfrm>
          <a:prstGeom prst="rect">
            <a:avLst/>
          </a:prstGeom>
          <a:noFill/>
        </p:spPr>
        <p:txBody>
          <a:bodyPr wrap="square">
            <a:spAutoFit/>
          </a:bodyPr>
          <a:lstStyle/>
          <a:p>
            <a:r>
              <a:rPr lang="de-DE" dirty="0">
                <a:latin typeface="Calibri" panose="020F0502020204030204" pitchFamily="34" charset="0"/>
                <a:ea typeface="Calibri" panose="020F0502020204030204" pitchFamily="34" charset="0"/>
                <a:cs typeface="Calibri" panose="020F0502020204030204" pitchFamily="34" charset="0"/>
              </a:rPr>
              <a:t>„Hygiene im pflegerischen Handeln anleiten“ </a:t>
            </a:r>
            <a:r>
              <a:rPr lang="de-DE" sz="1800" dirty="0">
                <a:effectLst/>
                <a:latin typeface="Calibri" panose="020F0502020204030204" pitchFamily="34" charset="0"/>
                <a:ea typeface="Calibri" panose="020F0502020204030204" pitchFamily="34" charset="0"/>
                <a:cs typeface="Calibri" panose="020F0502020204030204" pitchFamily="34" charset="0"/>
              </a:rPr>
              <a:t>vom Projektteam Naht ist - mit Ausnahme aller Wort- und Bildmarken und aller anders gekennzeichneten Elemente - lizenziert unter CC BY-SA 4.0 (2026). Als Ansprechperson zu dem Material steht Ihnen Prof. Dr. Petra Wihofszky zur Verfügung.</a:t>
            </a:r>
          </a:p>
        </p:txBody>
      </p:sp>
    </p:spTree>
    <p:extLst>
      <p:ext uri="{BB962C8B-B14F-4D97-AF65-F5344CB8AC3E}">
        <p14:creationId xmlns:p14="http://schemas.microsoft.com/office/powerpoint/2010/main" val="2020860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84220" y="264696"/>
            <a:ext cx="5623560" cy="1325563"/>
          </a:xfrm>
        </p:spPr>
        <p:txBody>
          <a:bodyPr/>
          <a:lstStyle/>
          <a:p>
            <a:r>
              <a:rPr lang="de-DE" dirty="0">
                <a:solidFill>
                  <a:srgbClr val="007094"/>
                </a:solidFill>
              </a:rPr>
              <a:t>Vorstellung und Impuls</a:t>
            </a:r>
          </a:p>
        </p:txBody>
      </p:sp>
      <p:sp>
        <p:nvSpPr>
          <p:cNvPr id="3" name="Inhaltsplatzhalter 2"/>
          <p:cNvSpPr>
            <a:spLocks noGrp="1"/>
          </p:cNvSpPr>
          <p:nvPr>
            <p:ph idx="1"/>
          </p:nvPr>
        </p:nvSpPr>
        <p:spPr>
          <a:xfrm>
            <a:off x="1036320" y="2914680"/>
            <a:ext cx="10515600" cy="3181787"/>
          </a:xfrm>
        </p:spPr>
        <p:txBody>
          <a:bodyPr>
            <a:normAutofit/>
          </a:bodyPr>
          <a:lstStyle/>
          <a:p>
            <a:pPr marL="0" indent="0">
              <a:buNone/>
            </a:pPr>
            <a:endParaRPr lang="de-DE" u="sng" dirty="0"/>
          </a:p>
          <a:p>
            <a:pPr marL="0" indent="0">
              <a:buNone/>
            </a:pPr>
            <a:endParaRPr lang="de-DE" u="sng" dirty="0"/>
          </a:p>
          <a:p>
            <a:pPr marL="0" indent="0">
              <a:buNone/>
            </a:pPr>
            <a:endParaRPr lang="de-DE" dirty="0"/>
          </a:p>
          <a:p>
            <a:pPr marL="0" indent="0">
              <a:buNone/>
            </a:pPr>
            <a:endParaRPr lang="de-DE" b="1" dirty="0"/>
          </a:p>
          <a:p>
            <a:pPr marL="0" indent="0">
              <a:buNone/>
            </a:pPr>
            <a:endParaRPr lang="de-DE" b="1" dirty="0"/>
          </a:p>
          <a:p>
            <a:pPr marL="0" indent="0">
              <a:buNone/>
            </a:pPr>
            <a:r>
              <a:rPr lang="de-DE" u="sng" dirty="0"/>
              <a:t>https://answergarden.ch/</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708645-D66A-46C2-AAE5-F308721510CE}" type="datetime1">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52D48-C67B-44A6-8265-40F3173E8570}" type="slidenum">
              <a:rPr kumimoji="0" lang="de-DE" sz="1200" b="0" i="0" u="none" strike="noStrike" kern="1200" cap="none" spc="0" normalizeH="0" baseline="0" noProof="0" smtClean="0">
                <a:ln>
                  <a:noFill/>
                </a:ln>
                <a:solidFill>
                  <a:prstClr val="black">
                    <a:tint val="82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tint val="82000"/>
                </a:prstClr>
              </a:solidFill>
              <a:effectLst/>
              <a:uLnTx/>
              <a:uFillTx/>
              <a:latin typeface="Calibri" panose="020F0502020204030204"/>
              <a:ea typeface="+mn-ea"/>
              <a:cs typeface="+mn-cs"/>
            </a:endParaRPr>
          </a:p>
        </p:txBody>
      </p:sp>
      <p:pic>
        <p:nvPicPr>
          <p:cNvPr id="9" name="Grafik 8" descr="C:\Users\user\AppData\Local\Microsoft\Windows\INetCache\Content.Word\Einstiegsphas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170" y="2914680"/>
            <a:ext cx="1364615" cy="2108200"/>
          </a:xfrm>
          <a:prstGeom prst="rect">
            <a:avLst/>
          </a:prstGeom>
          <a:noFill/>
          <a:ln>
            <a:noFill/>
          </a:ln>
        </p:spPr>
      </p:pic>
      <p:pic>
        <p:nvPicPr>
          <p:cNvPr id="11" name="Picture 2" descr="Vorstellungsphas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77688" y="404086"/>
            <a:ext cx="884780" cy="104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lkenförmige Legende 12"/>
          <p:cNvSpPr/>
          <p:nvPr/>
        </p:nvSpPr>
        <p:spPr>
          <a:xfrm>
            <a:off x="4503983" y="2114697"/>
            <a:ext cx="5361185" cy="3372592"/>
          </a:xfrm>
          <a:prstGeom prst="cloudCallout">
            <a:avLst>
              <a:gd name="adj1" fmla="val 58909"/>
              <a:gd name="adj2" fmla="val -667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pPr>
            <a:r>
              <a:rPr lang="de-DE" sz="3000" b="1" dirty="0">
                <a:solidFill>
                  <a:schemeClr val="tx1"/>
                </a:solidFill>
                <a:latin typeface="Calibri" panose="020F0502020204030204" pitchFamily="34" charset="0"/>
                <a:cs typeface="Calibri" panose="020F0502020204030204" pitchFamily="34" charset="0"/>
              </a:rPr>
              <a:t>„</a:t>
            </a:r>
            <a:r>
              <a:rPr lang="de-DE" sz="3000" b="1" dirty="0">
                <a:solidFill>
                  <a:schemeClr val="tx1"/>
                </a:solidFill>
                <a:latin typeface="Calibri" panose="020F0502020204030204" pitchFamily="34" charset="0"/>
                <a:ea typeface="Calibri" panose="020F0502020204030204" pitchFamily="34" charset="0"/>
                <a:cs typeface="Calibri" panose="020F0502020204030204" pitchFamily="34" charset="0"/>
              </a:rPr>
              <a:t>Was verbinden Sie mit Klimakrise </a:t>
            </a:r>
            <a:br>
              <a:rPr lang="de-DE" sz="30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DE" sz="3000" b="1" dirty="0">
                <a:solidFill>
                  <a:schemeClr val="tx1"/>
                </a:solidFill>
                <a:latin typeface="Calibri" panose="020F0502020204030204" pitchFamily="34" charset="0"/>
                <a:ea typeface="Calibri" panose="020F0502020204030204" pitchFamily="34" charset="0"/>
                <a:cs typeface="Calibri" panose="020F0502020204030204" pitchFamily="34" charset="0"/>
              </a:rPr>
              <a:t>in Bezug auf Hygiene?“ </a:t>
            </a:r>
            <a:endParaRPr lang="de-DE" sz="30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0964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a:spLocks noGrp="1"/>
          </p:cNvSpPr>
          <p:nvPr>
            <p:ph type="title"/>
          </p:nvPr>
        </p:nvSpPr>
        <p:spPr/>
        <p:txBody>
          <a:bodyPr>
            <a:normAutofit/>
          </a:bodyPr>
          <a:lstStyle/>
          <a:p>
            <a:pPr algn="ctr"/>
            <a:r>
              <a:rPr lang="de-DE" dirty="0">
                <a:solidFill>
                  <a:srgbClr val="007094"/>
                </a:solidFill>
              </a:rPr>
              <a:t>Nachhaltigkeit und Hygiene im pflegerischen Handeln anleiten</a:t>
            </a:r>
          </a:p>
        </p:txBody>
      </p:sp>
      <p:sp>
        <p:nvSpPr>
          <p:cNvPr id="4" name="Inhaltsplatzhalter 3"/>
          <p:cNvSpPr>
            <a:spLocks noGrp="1"/>
          </p:cNvSpPr>
          <p:nvPr>
            <p:ph idx="1"/>
          </p:nvPr>
        </p:nvSpPr>
        <p:spPr/>
        <p:txBody>
          <a:bodyPr>
            <a:normAutofit/>
          </a:bodyPr>
          <a:lstStyle/>
          <a:p>
            <a:pPr marL="0" indent="0">
              <a:buNone/>
            </a:pPr>
            <a:endParaRPr lang="de-DE" sz="2400" dirty="0">
              <a:hlinkClick r:id="rId3">
                <a:extLst>
                  <a:ext uri="{A12FA001-AC4F-418D-AE19-62706E023703}">
                    <ahyp:hlinkClr xmlns:ahyp="http://schemas.microsoft.com/office/drawing/2018/hyperlinkcolor" val="tx"/>
                  </a:ext>
                </a:extLst>
              </a:hlinkClick>
            </a:endParaRPr>
          </a:p>
          <a:p>
            <a:pPr marL="0" indent="0">
              <a:buNone/>
            </a:pPr>
            <a:r>
              <a:rPr lang="de-DE" sz="2400" dirty="0"/>
              <a:t>Handhygienequiz</a:t>
            </a:r>
          </a:p>
          <a:p>
            <a:pPr marL="0" indent="0">
              <a:buNone/>
            </a:pPr>
            <a:r>
              <a:rPr lang="de-DE" sz="2400" dirty="0"/>
              <a:t>Bearbeitungs- und Diskussionszeit: 15min</a:t>
            </a:r>
            <a:endParaRPr lang="de-DE" sz="2400" dirty="0">
              <a:hlinkClick r:id="rId3">
                <a:extLst>
                  <a:ext uri="{A12FA001-AC4F-418D-AE19-62706E023703}">
                    <ahyp:hlinkClr xmlns:ahyp="http://schemas.microsoft.com/office/drawing/2018/hyperlinkcolor" val="tx"/>
                  </a:ext>
                </a:extLst>
              </a:hlinkClick>
            </a:endParaRPr>
          </a:p>
          <a:p>
            <a:pPr marL="0" indent="0">
              <a:buNone/>
            </a:pPr>
            <a:endParaRPr lang="de-DE" sz="2400" dirty="0">
              <a:hlinkClick r:id="rId3">
                <a:extLst>
                  <a:ext uri="{A12FA001-AC4F-418D-AE19-62706E023703}">
                    <ahyp:hlinkClr xmlns:ahyp="http://schemas.microsoft.com/office/drawing/2018/hyperlinkcolor" val="tx"/>
                  </a:ext>
                </a:extLst>
              </a:hlinkClick>
            </a:endParaRPr>
          </a:p>
          <a:p>
            <a:pPr marL="0" indent="0">
              <a:buNone/>
            </a:pPr>
            <a:r>
              <a:rPr lang="de-DE" sz="2400" dirty="0">
                <a:hlinkClick r:id="rId3">
                  <a:extLst>
                    <a:ext uri="{A12FA001-AC4F-418D-AE19-62706E023703}">
                      <ahyp:hlinkClr xmlns:ahyp="http://schemas.microsoft.com/office/drawing/2018/hyperlinkcolor" val="tx"/>
                    </a:ext>
                  </a:extLst>
                </a:hlinkClick>
              </a:rPr>
              <a:t>https://www.hsbi.de/elearning/goto.php?</a:t>
            </a:r>
          </a:p>
          <a:p>
            <a:pPr marL="0" indent="0">
              <a:buNone/>
            </a:pPr>
            <a:r>
              <a:rPr lang="de-DE" sz="2400" dirty="0" err="1">
                <a:hlinkClick r:id="rId3">
                  <a:extLst>
                    <a:ext uri="{A12FA001-AC4F-418D-AE19-62706E023703}">
                      <ahyp:hlinkClr xmlns:ahyp="http://schemas.microsoft.com/office/drawing/2018/hyperlinkcolor" val="tx"/>
                    </a:ext>
                  </a:extLst>
                </a:hlinkClick>
              </a:rPr>
              <a:t>target</a:t>
            </a:r>
            <a:r>
              <a:rPr lang="de-DE" sz="2400" dirty="0">
                <a:hlinkClick r:id="rId3">
                  <a:extLst>
                    <a:ext uri="{A12FA001-AC4F-418D-AE19-62706E023703}">
                      <ahyp:hlinkClr xmlns:ahyp="http://schemas.microsoft.com/office/drawing/2018/hyperlinkcolor" val="tx"/>
                    </a:ext>
                  </a:extLst>
                </a:hlinkClick>
              </a:rPr>
              <a:t>=fold_1430566&amp;client_id=FH-Bielefeld</a:t>
            </a:r>
            <a:r>
              <a:rPr lang="de-DE" sz="2400" dirty="0"/>
              <a:t> </a:t>
            </a:r>
          </a:p>
          <a:p>
            <a:pPr marL="0" indent="0">
              <a:buNone/>
            </a:pPr>
            <a:endParaRPr lang="de-DE" sz="2400" dirty="0">
              <a:latin typeface="Calibri" panose="020F0502020204030204" pitchFamily="34" charset="0"/>
              <a:ea typeface="Calibri" panose="020F0502020204030204" pitchFamily="34" charset="0"/>
              <a:cs typeface="Calibri" panose="020F0502020204030204" pitchFamily="34" charset="0"/>
            </a:endParaRPr>
          </a:p>
        </p:txBody>
      </p:sp>
      <p:sp>
        <p:nvSpPr>
          <p:cNvPr id="7" name="Datumsplatzhalter 6"/>
          <p:cNvSpPr>
            <a:spLocks noGrp="1"/>
          </p:cNvSpPr>
          <p:nvPr>
            <p:ph type="dt" sz="half" idx="10"/>
          </p:nvPr>
        </p:nvSpPr>
        <p:spPr/>
        <p:txBody>
          <a:bodyPr/>
          <a:lstStyle/>
          <a:p>
            <a:fld id="{0B042045-8566-4596-9FDD-8EB2F3A771B9}" type="datetime1">
              <a:rPr lang="de-DE" smtClean="0"/>
              <a:t>18.03.2026</a:t>
            </a:fld>
            <a:endParaRPr lang="de-DE"/>
          </a:p>
        </p:txBody>
      </p:sp>
      <p:sp>
        <p:nvSpPr>
          <p:cNvPr id="8" name="Foliennummernplatzhalter 7"/>
          <p:cNvSpPr>
            <a:spLocks noGrp="1"/>
          </p:cNvSpPr>
          <p:nvPr>
            <p:ph type="sldNum" sz="quarter" idx="12"/>
          </p:nvPr>
        </p:nvSpPr>
        <p:spPr/>
        <p:txBody>
          <a:bodyPr/>
          <a:lstStyle/>
          <a:p>
            <a:fld id="{8B252D48-C67B-44A6-8265-40F3173E8570}" type="slidenum">
              <a:rPr lang="de-DE" smtClean="0"/>
              <a:t>7</a:t>
            </a:fld>
            <a:endParaRPr lang="de-DE"/>
          </a:p>
        </p:txBody>
      </p:sp>
      <p:pic>
        <p:nvPicPr>
          <p:cNvPr id="9" name="Grafik 8" descr="C:\Users\user\AppData\Local\Microsoft\Windows\INetCache\Content.Word\Einstiegsphas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867" y="5036458"/>
            <a:ext cx="970791" cy="1628262"/>
          </a:xfrm>
          <a:prstGeom prst="rect">
            <a:avLst/>
          </a:prstGeom>
          <a:noFill/>
          <a:ln>
            <a:noFill/>
          </a:ln>
        </p:spPr>
      </p:pic>
      <p:pic>
        <p:nvPicPr>
          <p:cNvPr id="5" name="Grafik 4">
            <a:extLst>
              <a:ext uri="{FF2B5EF4-FFF2-40B4-BE49-F238E27FC236}">
                <a16:creationId xmlns:a16="http://schemas.microsoft.com/office/drawing/2014/main" id="{A559E4BC-FF3B-EB8E-2C92-C315B98DFE88}"/>
              </a:ext>
            </a:extLst>
          </p:cNvPr>
          <p:cNvPicPr>
            <a:picLocks noChangeAspect="1"/>
          </p:cNvPicPr>
          <p:nvPr/>
        </p:nvPicPr>
        <p:blipFill>
          <a:blip r:embed="rId5"/>
          <a:stretch>
            <a:fillRect/>
          </a:stretch>
        </p:blipFill>
        <p:spPr>
          <a:xfrm>
            <a:off x="8142791" y="2541717"/>
            <a:ext cx="3865199" cy="3865199"/>
          </a:xfrm>
          <a:prstGeom prst="rect">
            <a:avLst/>
          </a:prstGeom>
        </p:spPr>
      </p:pic>
      <p:sp>
        <p:nvSpPr>
          <p:cNvPr id="11" name="Textfeld 10">
            <a:extLst>
              <a:ext uri="{FF2B5EF4-FFF2-40B4-BE49-F238E27FC236}">
                <a16:creationId xmlns:a16="http://schemas.microsoft.com/office/drawing/2014/main" id="{209D343E-BC40-6595-6547-D26EEEF00206}"/>
              </a:ext>
            </a:extLst>
          </p:cNvPr>
          <p:cNvSpPr txBox="1"/>
          <p:nvPr/>
        </p:nvSpPr>
        <p:spPr>
          <a:xfrm>
            <a:off x="838200" y="5592576"/>
            <a:ext cx="6093724" cy="369332"/>
          </a:xfrm>
          <a:prstGeom prst="rect">
            <a:avLst/>
          </a:prstGeom>
          <a:noFill/>
        </p:spPr>
        <p:txBody>
          <a:bodyPr wrap="square">
            <a:spAutoFit/>
          </a:bodyPr>
          <a:lstStyle/>
          <a:p>
            <a:pPr marL="0" indent="0">
              <a:buNone/>
            </a:pPr>
            <a:r>
              <a:rPr lang="de-DE" sz="1800" dirty="0"/>
              <a:t>QR Code, um zum Quiz zu gelangen </a:t>
            </a:r>
            <a:r>
              <a:rPr lang="de-DE" sz="1800" dirty="0">
                <a:sym typeface="Wingdings" panose="05000000000000000000" pitchFamily="2" charset="2"/>
              </a:rPr>
              <a:t></a:t>
            </a:r>
            <a:endParaRPr lang="de-DE" sz="1800" dirty="0"/>
          </a:p>
        </p:txBody>
      </p:sp>
    </p:spTree>
    <p:extLst>
      <p:ext uri="{BB962C8B-B14F-4D97-AF65-F5344CB8AC3E}">
        <p14:creationId xmlns:p14="http://schemas.microsoft.com/office/powerpoint/2010/main" val="1644576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solidFill>
                  <a:srgbClr val="007094"/>
                </a:solidFill>
              </a:rPr>
              <a:t>Szenario</a:t>
            </a:r>
          </a:p>
        </p:txBody>
      </p:sp>
      <p:sp>
        <p:nvSpPr>
          <p:cNvPr id="3" name="Inhaltsplatzhalter 2"/>
          <p:cNvSpPr>
            <a:spLocks noGrp="1"/>
          </p:cNvSpPr>
          <p:nvPr>
            <p:ph idx="1"/>
          </p:nvPr>
        </p:nvSpPr>
        <p:spPr/>
        <p:txBody>
          <a:bodyPr>
            <a:normAutofit/>
          </a:bodyPr>
          <a:lstStyle/>
          <a:p>
            <a:pPr marL="0" indent="0">
              <a:buNone/>
            </a:pPr>
            <a:r>
              <a:rPr lang="de-DE" sz="2400" dirty="0"/>
              <a:t>Szenario als Erfahrungsbericht</a:t>
            </a:r>
          </a:p>
          <a:p>
            <a:pPr marL="0" indent="0">
              <a:buNone/>
            </a:pPr>
            <a:endParaRPr lang="de-DE" sz="2400" dirty="0"/>
          </a:p>
          <a:p>
            <a:pPr marL="0" indent="0">
              <a:buNone/>
            </a:pPr>
            <a:r>
              <a:rPr lang="de-DE" sz="2400" dirty="0">
                <a:hlinkClick r:id="rId3">
                  <a:extLst>
                    <a:ext uri="{A12FA001-AC4F-418D-AE19-62706E023703}">
                      <ahyp:hlinkClr xmlns:ahyp="http://schemas.microsoft.com/office/drawing/2018/hyperlinkcolor" val="tx"/>
                    </a:ext>
                  </a:extLst>
                </a:hlinkClick>
              </a:rPr>
              <a:t>https://av.tib.eu/media/72146</a:t>
            </a:r>
            <a:endParaRPr lang="de-DE" sz="2400" dirty="0"/>
          </a:p>
          <a:p>
            <a:pPr marL="0" indent="0">
              <a:buNone/>
            </a:pPr>
            <a:r>
              <a:rPr lang="de-DE" dirty="0"/>
              <a:t> </a:t>
            </a:r>
          </a:p>
          <a:p>
            <a:pPr marL="0" indent="0">
              <a:buNone/>
            </a:pPr>
            <a:endParaRPr lang="de-DE" dirty="0"/>
          </a:p>
        </p:txBody>
      </p:sp>
      <p:sp>
        <p:nvSpPr>
          <p:cNvPr id="4" name="Datumsplatzhalter 3"/>
          <p:cNvSpPr>
            <a:spLocks noGrp="1"/>
          </p:cNvSpPr>
          <p:nvPr>
            <p:ph type="dt" sz="half" idx="10"/>
          </p:nvPr>
        </p:nvSpPr>
        <p:spPr/>
        <p:txBody>
          <a:bodyPr/>
          <a:lstStyle/>
          <a:p>
            <a:fld id="{83708645-D66A-46C2-AAE5-F308721510CE}" type="datetime1">
              <a:rPr lang="de-DE" smtClean="0"/>
              <a:t>18.03.2026</a:t>
            </a:fld>
            <a:endParaRPr lang="de-DE"/>
          </a:p>
        </p:txBody>
      </p:sp>
      <p:sp>
        <p:nvSpPr>
          <p:cNvPr id="5" name="Foliennummernplatzhalter 4"/>
          <p:cNvSpPr>
            <a:spLocks noGrp="1"/>
          </p:cNvSpPr>
          <p:nvPr>
            <p:ph type="sldNum" sz="quarter" idx="12"/>
          </p:nvPr>
        </p:nvSpPr>
        <p:spPr/>
        <p:txBody>
          <a:bodyPr/>
          <a:lstStyle/>
          <a:p>
            <a:fld id="{8B252D48-C67B-44A6-8265-40F3173E8570}" type="slidenum">
              <a:rPr lang="de-DE" smtClean="0"/>
              <a:t>8</a:t>
            </a:fld>
            <a:endParaRPr lang="de-DE"/>
          </a:p>
        </p:txBody>
      </p:sp>
      <p:pic>
        <p:nvPicPr>
          <p:cNvPr id="1026" name="Picture 2" descr="Szenario"/>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339868" y="2810904"/>
            <a:ext cx="17970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902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solidFill>
                  <a:srgbClr val="007094"/>
                </a:solidFill>
              </a:rPr>
              <a:t>Was sind Ihre Beobachtungen hinsichtlich dieses Themas? </a:t>
            </a:r>
          </a:p>
        </p:txBody>
      </p:sp>
      <p:sp>
        <p:nvSpPr>
          <p:cNvPr id="4" name="Datumsplatzhalter 3"/>
          <p:cNvSpPr>
            <a:spLocks noGrp="1"/>
          </p:cNvSpPr>
          <p:nvPr>
            <p:ph type="dt" sz="half" idx="10"/>
          </p:nvPr>
        </p:nvSpPr>
        <p:spPr/>
        <p:txBody>
          <a:bodyPr/>
          <a:lstStyle/>
          <a:p>
            <a:fld id="{83708645-D66A-46C2-AAE5-F308721510CE}" type="datetime1">
              <a:rPr lang="de-DE" smtClean="0"/>
              <a:t>18.03.2026</a:t>
            </a:fld>
            <a:endParaRPr lang="de-DE"/>
          </a:p>
        </p:txBody>
      </p:sp>
      <p:sp>
        <p:nvSpPr>
          <p:cNvPr id="5" name="Foliennummernplatzhalter 4"/>
          <p:cNvSpPr>
            <a:spLocks noGrp="1"/>
          </p:cNvSpPr>
          <p:nvPr>
            <p:ph type="sldNum" sz="quarter" idx="12"/>
          </p:nvPr>
        </p:nvSpPr>
        <p:spPr/>
        <p:txBody>
          <a:bodyPr/>
          <a:lstStyle/>
          <a:p>
            <a:fld id="{8B252D48-C67B-44A6-8265-40F3173E8570}" type="slidenum">
              <a:rPr lang="de-DE" smtClean="0"/>
              <a:t>9</a:t>
            </a:fld>
            <a:endParaRPr lang="de-DE"/>
          </a:p>
        </p:txBody>
      </p:sp>
      <p:pic>
        <p:nvPicPr>
          <p:cNvPr id="6" name="Inhaltsplatzhalter 5" descr="C:\Users\user\AppData\Local\Microsoft\Windows\INetCache\Content.Word\Interaktion.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29050" y="3095625"/>
            <a:ext cx="4533900" cy="2628900"/>
          </a:xfrm>
          <a:prstGeom prst="rect">
            <a:avLst/>
          </a:prstGeom>
          <a:noFill/>
          <a:ln>
            <a:noFill/>
          </a:ln>
        </p:spPr>
      </p:pic>
    </p:spTree>
    <p:extLst>
      <p:ext uri="{BB962C8B-B14F-4D97-AF65-F5344CB8AC3E}">
        <p14:creationId xmlns:p14="http://schemas.microsoft.com/office/powerpoint/2010/main" val="153457424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ht_Vorlage.potx" id="{E7AF3127-E0E6-423D-808A-A13C0B09BA00}" vid="{FE89416D-CD33-47EF-88E0-8531A9780CE8}"/>
    </a:ext>
  </a:extLst>
</a:theme>
</file>

<file path=ppt/theme/theme2.xml><?xml version="1.0" encoding="utf-8"?>
<a:theme xmlns:a="http://schemas.openxmlformats.org/drawingml/2006/main" name="2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ht_Vorlage.potx" id="{E7AF3127-E0E6-423D-808A-A13C0B09BA00}" vid="{FE89416D-CD33-47EF-88E0-8531A9780CE8}"/>
    </a:ext>
  </a:extLst>
</a:theme>
</file>

<file path=ppt/theme/theme3.xml><?xml version="1.0" encoding="utf-8"?>
<a:theme xmlns:a="http://schemas.openxmlformats.org/drawingml/2006/main" name="3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ht_Vorlage.potx" id="{E7AF3127-E0E6-423D-808A-A13C0B09BA00}" vid="{FE89416D-CD33-47EF-88E0-8531A9780CE8}"/>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Naht_Vorlage</Template>
  <TotalTime>0</TotalTime>
  <Words>11415</Words>
  <Application>Microsoft Office PowerPoint</Application>
  <PresentationFormat>Breitbild</PresentationFormat>
  <Paragraphs>994</Paragraphs>
  <Slides>56</Slides>
  <Notes>52</Notes>
  <HiddenSlides>3</HiddenSlides>
  <MMClips>0</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56</vt:i4>
      </vt:variant>
    </vt:vector>
  </HeadingPairs>
  <TitlesOfParts>
    <vt:vector size="67" baseType="lpstr">
      <vt:lpstr>Aptos</vt:lpstr>
      <vt:lpstr>Aptos Display</vt:lpstr>
      <vt:lpstr>Arial</vt:lpstr>
      <vt:lpstr>BundesSans Web</vt:lpstr>
      <vt:lpstr>Calibri</vt:lpstr>
      <vt:lpstr>Poppins</vt:lpstr>
      <vt:lpstr>Symbol</vt:lpstr>
      <vt:lpstr>Wingdings</vt:lpstr>
      <vt:lpstr>Office</vt:lpstr>
      <vt:lpstr>2_Office</vt:lpstr>
      <vt:lpstr>3_Office</vt:lpstr>
      <vt:lpstr>PowerPoint-Präsentation</vt:lpstr>
      <vt:lpstr>PowerPoint-Präsentation</vt:lpstr>
      <vt:lpstr>Hygiene im pflegerischen Handeln anleiten</vt:lpstr>
      <vt:lpstr>Lernziele</vt:lpstr>
      <vt:lpstr>Nachhaltigkeit und Hygiene im pflegerischen Handeln anleiten</vt:lpstr>
      <vt:lpstr>Vorstellung und Impuls</vt:lpstr>
      <vt:lpstr>Nachhaltigkeit und Hygiene im pflegerischen Handeln anleiten</vt:lpstr>
      <vt:lpstr>Szenario</vt:lpstr>
      <vt:lpstr>Was sind Ihre Beobachtungen hinsichtlich dieses Themas? </vt:lpstr>
      <vt:lpstr>Nachhaltigkeit und Hygiene im pflegerischen Handeln anleiten</vt:lpstr>
      <vt:lpstr>Input </vt:lpstr>
      <vt:lpstr>Hygienestandards</vt:lpstr>
      <vt:lpstr>Hygienestandards</vt:lpstr>
      <vt:lpstr>PowerPoint-Präsentation</vt:lpstr>
      <vt:lpstr>Reinigung und Wasserverbrauch</vt:lpstr>
      <vt:lpstr>Ressourcenschonung</vt:lpstr>
      <vt:lpstr>Bewegte Pause</vt:lpstr>
      <vt:lpstr>Nachhaltigkeit und Hygiene im pflegerischen Handeln anleiten</vt:lpstr>
      <vt:lpstr>Praxisbeispiel: Handschuhe</vt:lpstr>
      <vt:lpstr>PowerPoint-Präsentation</vt:lpstr>
      <vt:lpstr>PowerPoint-Präsentation</vt:lpstr>
      <vt:lpstr>PowerPoint-Präsentation</vt:lpstr>
      <vt:lpstr>PowerPoint-Präsentation</vt:lpstr>
      <vt:lpstr>PowerPoint-Präsentation</vt:lpstr>
      <vt:lpstr>PowerPoint-Präsentation</vt:lpstr>
      <vt:lpstr>Warum werden Handschuhe getragen?</vt:lpstr>
      <vt:lpstr>Warum werden Handschuhe getragen?</vt:lpstr>
      <vt:lpstr>PowerPoint-Präsentation</vt:lpstr>
      <vt:lpstr>PowerPoint-Präsentation</vt:lpstr>
      <vt:lpstr>PowerPoint-Präsentation</vt:lpstr>
      <vt:lpstr>Gefahr der Hautschädigung</vt:lpstr>
      <vt:lpstr>PowerPoint-Präsentation</vt:lpstr>
      <vt:lpstr>Praxisbeispiel: Handschuhe</vt:lpstr>
      <vt:lpstr>Pause</vt:lpstr>
      <vt:lpstr>Nachhaltigkeit und Hygiene im pflegerischen Handeln anleiten</vt:lpstr>
      <vt:lpstr>Praxisanleitungssituation:  Ganzkörperpflege nachhaltig und hygienisch korrekt durchführen</vt:lpstr>
      <vt:lpstr>Nachhaltigkeit und Hygiene im pflegerischen Handeln anleiten</vt:lpstr>
      <vt:lpstr>PowerPoint-Präsentation</vt:lpstr>
      <vt:lpstr>Positive Fehlerkultur</vt:lpstr>
      <vt:lpstr>Positive Fehlerkultur</vt:lpstr>
      <vt:lpstr>Positive Fehlerkultur</vt:lpstr>
      <vt:lpstr>Positive Fehlerkultur</vt:lpstr>
      <vt:lpstr>Positive Fehlerkultur</vt:lpstr>
      <vt:lpstr>Positive Fehlerkultur</vt:lpstr>
      <vt:lpstr>PowerPoint-Präsentation</vt:lpstr>
      <vt:lpstr>PowerPoint-Präsentation</vt:lpstr>
      <vt:lpstr>PowerPoint-Präsentation</vt:lpstr>
      <vt:lpstr>Erweiterter Transfer</vt:lpstr>
      <vt:lpstr>Weiterführende Informationen</vt:lpstr>
      <vt:lpstr>PowerPoint-Präsentation</vt:lpstr>
      <vt:lpstr>PowerPoint-Präsentation</vt:lpstr>
      <vt:lpstr>PowerPoint-Präsentation</vt:lpstr>
      <vt:lpstr>PowerPoint-Präsentation</vt:lpstr>
      <vt:lpstr>PowerPoint-Präsentation</vt:lpstr>
      <vt:lpstr>Medienverzeichnis</vt:lpstr>
      <vt:lpstr>Lizenzierung</vt:lpstr>
    </vt:vector>
  </TitlesOfParts>
  <Company>Hochschule Esslingen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 Körner</dc:creator>
  <cp:lastModifiedBy>Lena Schekelmann</cp:lastModifiedBy>
  <cp:revision>404</cp:revision>
  <dcterms:created xsi:type="dcterms:W3CDTF">2024-08-21T09:46:25Z</dcterms:created>
  <dcterms:modified xsi:type="dcterms:W3CDTF">2026-03-18T17:14:25Z</dcterms:modified>
</cp:coreProperties>
</file>