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Lst>
  <p:notesMasterIdLst>
    <p:notesMasterId r:id="rId58"/>
  </p:notesMasterIdLst>
  <p:handoutMasterIdLst>
    <p:handoutMasterId r:id="rId59"/>
  </p:handoutMasterIdLst>
  <p:sldIdLst>
    <p:sldId id="326" r:id="rId3"/>
    <p:sldId id="325" r:id="rId4"/>
    <p:sldId id="327" r:id="rId5"/>
    <p:sldId id="328" r:id="rId6"/>
    <p:sldId id="329" r:id="rId7"/>
    <p:sldId id="330" r:id="rId8"/>
    <p:sldId id="331" r:id="rId9"/>
    <p:sldId id="332" r:id="rId10"/>
    <p:sldId id="333" r:id="rId11"/>
    <p:sldId id="257" r:id="rId12"/>
    <p:sldId id="265" r:id="rId13"/>
    <p:sldId id="266" r:id="rId14"/>
    <p:sldId id="334" r:id="rId15"/>
    <p:sldId id="271" r:id="rId16"/>
    <p:sldId id="335" r:id="rId17"/>
    <p:sldId id="260" r:id="rId18"/>
    <p:sldId id="273" r:id="rId19"/>
    <p:sldId id="274" r:id="rId20"/>
    <p:sldId id="336" r:id="rId21"/>
    <p:sldId id="344" r:id="rId22"/>
    <p:sldId id="275" r:id="rId23"/>
    <p:sldId id="268" r:id="rId24"/>
    <p:sldId id="269" r:id="rId25"/>
    <p:sldId id="305" r:id="rId26"/>
    <p:sldId id="280" r:id="rId27"/>
    <p:sldId id="270" r:id="rId28"/>
    <p:sldId id="276" r:id="rId29"/>
    <p:sldId id="277" r:id="rId30"/>
    <p:sldId id="278" r:id="rId31"/>
    <p:sldId id="259" r:id="rId32"/>
    <p:sldId id="262" r:id="rId33"/>
    <p:sldId id="337" r:id="rId34"/>
    <p:sldId id="306" r:id="rId35"/>
    <p:sldId id="279" r:id="rId36"/>
    <p:sldId id="288" r:id="rId37"/>
    <p:sldId id="338" r:id="rId38"/>
    <p:sldId id="261" r:id="rId39"/>
    <p:sldId id="267" r:id="rId40"/>
    <p:sldId id="339" r:id="rId41"/>
    <p:sldId id="343" r:id="rId42"/>
    <p:sldId id="340" r:id="rId43"/>
    <p:sldId id="281" r:id="rId44"/>
    <p:sldId id="300" r:id="rId45"/>
    <p:sldId id="297" r:id="rId46"/>
    <p:sldId id="298" r:id="rId47"/>
    <p:sldId id="299" r:id="rId48"/>
    <p:sldId id="307" r:id="rId49"/>
    <p:sldId id="308" r:id="rId50"/>
    <p:sldId id="272" r:id="rId51"/>
    <p:sldId id="284" r:id="rId52"/>
    <p:sldId id="341" r:id="rId53"/>
    <p:sldId id="289" r:id="rId54"/>
    <p:sldId id="290" r:id="rId55"/>
    <p:sldId id="291" r:id="rId56"/>
    <p:sldId id="398" r:id="rId5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n" id="{3EC11899-7F51-40F5-801A-A8A1459F0166}">
          <p14:sldIdLst>
            <p14:sldId id="326"/>
            <p14:sldId id="325"/>
            <p14:sldId id="327"/>
            <p14:sldId id="328"/>
            <p14:sldId id="329"/>
          </p14:sldIdLst>
        </p14:section>
        <p14:section name="Vorstellung und Impuls" id="{C33C19FD-DAA3-45E3-B562-0AEF627E0142}">
          <p14:sldIdLst>
            <p14:sldId id="330"/>
            <p14:sldId id="331"/>
            <p14:sldId id="332"/>
          </p14:sldIdLst>
        </p14:section>
        <p14:section name="Die ökologischen Auswirkungen des Gesundheitswesens" id="{C9CE6D6A-492C-4F1F-9DCA-B873CE912278}">
          <p14:sldIdLst>
            <p14:sldId id="333"/>
            <p14:sldId id="257"/>
            <p14:sldId id="265"/>
            <p14:sldId id="266"/>
            <p14:sldId id="334"/>
            <p14:sldId id="271"/>
            <p14:sldId id="335"/>
          </p14:sldIdLst>
        </p14:section>
        <p14:section name="Kreislauf- und Linearwirtschaft" id="{8ECE5CD6-31E7-4D32-A255-DCFCB3D50E52}">
          <p14:sldIdLst>
            <p14:sldId id="260"/>
            <p14:sldId id="273"/>
            <p14:sldId id="274"/>
            <p14:sldId id="336"/>
            <p14:sldId id="344"/>
          </p14:sldIdLst>
        </p14:section>
        <p14:section name="Die Lieferkette und ihr Einfluss auf die Gesundheit" id="{8DFB8FB9-C343-4FBC-94F7-81DC3FF74D58}">
          <p14:sldIdLst>
            <p14:sldId id="275"/>
            <p14:sldId id="268"/>
            <p14:sldId id="269"/>
            <p14:sldId id="305"/>
            <p14:sldId id="280"/>
            <p14:sldId id="270"/>
            <p14:sldId id="276"/>
            <p14:sldId id="277"/>
            <p14:sldId id="278"/>
            <p14:sldId id="259"/>
            <p14:sldId id="262"/>
            <p14:sldId id="337"/>
          </p14:sldIdLst>
        </p14:section>
        <p14:section name="Umdenken und Good Practice" id="{FC2146DE-34CF-4101-9ADF-2AF4CACE42B8}">
          <p14:sldIdLst>
            <p14:sldId id="306"/>
            <p14:sldId id="279"/>
            <p14:sldId id="288"/>
            <p14:sldId id="338"/>
            <p14:sldId id="261"/>
            <p14:sldId id="267"/>
            <p14:sldId id="339"/>
            <p14:sldId id="343"/>
          </p14:sldIdLst>
        </p14:section>
        <p14:section name="Transfer: Gruppenpuzzle" id="{53B33752-3A2B-48E0-A933-4DDD10E938AF}">
          <p14:sldIdLst>
            <p14:sldId id="340"/>
            <p14:sldId id="281"/>
            <p14:sldId id="300"/>
            <p14:sldId id="297"/>
            <p14:sldId id="298"/>
            <p14:sldId id="299"/>
            <p14:sldId id="307"/>
            <p14:sldId id="308"/>
            <p14:sldId id="272"/>
            <p14:sldId id="284"/>
            <p14:sldId id="341"/>
          </p14:sldIdLst>
        </p14:section>
        <p14:section name="Literatur- und Medienverzeichnis" id="{F0978D2E-7D7F-4AED-8804-C87208C7DDB9}">
          <p14:sldIdLst>
            <p14:sldId id="289"/>
            <p14:sldId id="290"/>
            <p14:sldId id="291"/>
            <p14:sldId id="398"/>
          </p14:sldIdLst>
        </p14:section>
      </p14:sectionLst>
    </p:ext>
    <p:ext uri="{EFAFB233-063F-42B5-8137-9DF3F51BA10A}">
      <p15:sldGuideLst xmlns:p15="http://schemas.microsoft.com/office/powerpoint/2012/main">
        <p15:guide id="1" orient="horz" pos="2251"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Weinheimer" initials="MW" lastIdx="2" clrIdx="0">
    <p:extLst>
      <p:ext uri="{19B8F6BF-5375-455C-9EA6-DF929625EA0E}">
        <p15:presenceInfo xmlns:p15="http://schemas.microsoft.com/office/powerpoint/2012/main" userId="M. Weinhei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94"/>
    <a:srgbClr val="8A8FD6"/>
    <a:srgbClr val="007193"/>
    <a:srgbClr val="FF802A"/>
    <a:srgbClr val="FFFFFF"/>
    <a:srgbClr val="B9B9B9"/>
    <a:srgbClr val="8CD1D4"/>
    <a:srgbClr val="175EC7"/>
    <a:srgbClr val="2880B6"/>
    <a:srgbClr val="1F8A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66623" autoAdjust="0"/>
  </p:normalViewPr>
  <p:slideViewPr>
    <p:cSldViewPr snapToGrid="0" showGuides="1">
      <p:cViewPr varScale="1">
        <p:scale>
          <a:sx n="51" d="100"/>
          <a:sy n="51" d="100"/>
        </p:scale>
        <p:origin x="1208" y="36"/>
      </p:cViewPr>
      <p:guideLst>
        <p:guide orient="horz" pos="2251"/>
        <p:guide pos="3840"/>
      </p:guideLst>
    </p:cSldViewPr>
  </p:slideViewPr>
  <p:notesTextViewPr>
    <p:cViewPr>
      <p:scale>
        <a:sx n="100" d="100"/>
        <a:sy n="100" d="100"/>
      </p:scale>
      <p:origin x="0" y="0"/>
    </p:cViewPr>
  </p:notesTextViewPr>
  <p:notesViewPr>
    <p:cSldViewPr snapToGrid="0" showGuides="1">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B0BBA-7EFD-4BF5-B09E-3BCF187013C4}" type="doc">
      <dgm:prSet loTypeId="urn:microsoft.com/office/officeart/2005/8/layout/pyramid3" loCatId="pyramid" qsTypeId="urn:microsoft.com/office/officeart/2005/8/quickstyle/3d2" qsCatId="3D" csTypeId="urn:microsoft.com/office/officeart/2005/8/colors/colorful1" csCatId="colorful" phldr="1"/>
      <dgm:spPr/>
    </dgm:pt>
    <dgm:pt modelId="{ABC824DC-B3C5-4CBB-B2DC-5B771716C644}">
      <dgm:prSet phldrT="[Text]" custT="1"/>
      <dgm:spPr/>
      <dgm:t>
        <a:bodyPr/>
        <a:lstStyle/>
        <a:p>
          <a:r>
            <a:rPr lang="de-DE" sz="3800" dirty="0"/>
            <a:t>Bereich 3</a:t>
          </a:r>
        </a:p>
        <a:p>
          <a:r>
            <a:rPr lang="de-DE" sz="3800" dirty="0"/>
            <a:t>50-75%</a:t>
          </a:r>
        </a:p>
      </dgm:t>
    </dgm:pt>
    <dgm:pt modelId="{B70DCC3F-1F67-4E67-B38B-19C099637C1C}" type="parTrans" cxnId="{4990085C-0B72-46CA-AB6E-EB33BF4C5C24}">
      <dgm:prSet/>
      <dgm:spPr/>
      <dgm:t>
        <a:bodyPr/>
        <a:lstStyle/>
        <a:p>
          <a:endParaRPr lang="de-DE"/>
        </a:p>
      </dgm:t>
    </dgm:pt>
    <dgm:pt modelId="{A331BD9B-E305-4518-91A4-B1B96DE01CF0}" type="sibTrans" cxnId="{4990085C-0B72-46CA-AB6E-EB33BF4C5C24}">
      <dgm:prSet/>
      <dgm:spPr/>
      <dgm:t>
        <a:bodyPr/>
        <a:lstStyle/>
        <a:p>
          <a:endParaRPr lang="de-DE"/>
        </a:p>
      </dgm:t>
    </dgm:pt>
    <dgm:pt modelId="{D732D2B1-4310-4308-9AE2-98C2DCD22F8B}">
      <dgm:prSet phldrT="[Text]" custT="1"/>
      <dgm:spPr/>
      <dgm:t>
        <a:bodyPr/>
        <a:lstStyle/>
        <a:p>
          <a:r>
            <a:rPr lang="de-DE" sz="3400" dirty="0"/>
            <a:t>Bereich 1</a:t>
          </a:r>
        </a:p>
        <a:p>
          <a:r>
            <a:rPr lang="de-DE" sz="3400" dirty="0"/>
            <a:t>10-30%</a:t>
          </a:r>
        </a:p>
      </dgm:t>
    </dgm:pt>
    <dgm:pt modelId="{8365DE2C-E203-4240-B264-73B0609D2636}" type="parTrans" cxnId="{4BEF2E77-7510-4D51-BB0D-BA7E70259280}">
      <dgm:prSet/>
      <dgm:spPr/>
      <dgm:t>
        <a:bodyPr/>
        <a:lstStyle/>
        <a:p>
          <a:endParaRPr lang="de-DE"/>
        </a:p>
      </dgm:t>
    </dgm:pt>
    <dgm:pt modelId="{EE76190A-2198-465D-93B6-6036A5C4D6C1}" type="sibTrans" cxnId="{4BEF2E77-7510-4D51-BB0D-BA7E70259280}">
      <dgm:prSet/>
      <dgm:spPr/>
      <dgm:t>
        <a:bodyPr/>
        <a:lstStyle/>
        <a:p>
          <a:endParaRPr lang="de-DE"/>
        </a:p>
      </dgm:t>
    </dgm:pt>
    <dgm:pt modelId="{23FCBFA2-4CA4-4FED-9F6E-0319752FFCD5}">
      <dgm:prSet phldrT="[Text]" custT="1"/>
      <dgm:spPr/>
      <dgm:t>
        <a:bodyPr/>
        <a:lstStyle/>
        <a:p>
          <a:r>
            <a:rPr lang="de-DE" sz="2400" dirty="0"/>
            <a:t>Bereich 2 </a:t>
          </a:r>
        </a:p>
        <a:p>
          <a:r>
            <a:rPr lang="de-DE" sz="2400" dirty="0"/>
            <a:t> 0,3%</a:t>
          </a:r>
        </a:p>
      </dgm:t>
    </dgm:pt>
    <dgm:pt modelId="{5B96AFE9-2336-478E-BB24-1A3567AB7556}" type="parTrans" cxnId="{0F00A686-9F3B-49FD-A0EB-C1C2E22B04A4}">
      <dgm:prSet/>
      <dgm:spPr/>
      <dgm:t>
        <a:bodyPr/>
        <a:lstStyle/>
        <a:p>
          <a:endParaRPr lang="de-DE"/>
        </a:p>
      </dgm:t>
    </dgm:pt>
    <dgm:pt modelId="{6C35E111-A293-49A8-9B53-E8157459092B}" type="sibTrans" cxnId="{0F00A686-9F3B-49FD-A0EB-C1C2E22B04A4}">
      <dgm:prSet/>
      <dgm:spPr/>
      <dgm:t>
        <a:bodyPr/>
        <a:lstStyle/>
        <a:p>
          <a:endParaRPr lang="de-DE"/>
        </a:p>
      </dgm:t>
    </dgm:pt>
    <dgm:pt modelId="{B59DBC4E-D376-4D4F-9936-33C81F9D084E}" type="pres">
      <dgm:prSet presAssocID="{9A4B0BBA-7EFD-4BF5-B09E-3BCF187013C4}" presName="Name0" presStyleCnt="0">
        <dgm:presLayoutVars>
          <dgm:dir/>
          <dgm:animLvl val="lvl"/>
          <dgm:resizeHandles val="exact"/>
        </dgm:presLayoutVars>
      </dgm:prSet>
      <dgm:spPr/>
    </dgm:pt>
    <dgm:pt modelId="{06210A8E-93AD-4835-94A1-01F011FBAE33}" type="pres">
      <dgm:prSet presAssocID="{ABC824DC-B3C5-4CBB-B2DC-5B771716C644}" presName="Name8" presStyleCnt="0"/>
      <dgm:spPr/>
    </dgm:pt>
    <dgm:pt modelId="{95E4F6BF-699E-4D85-B389-1EF488DF28AC}" type="pres">
      <dgm:prSet presAssocID="{ABC824DC-B3C5-4CBB-B2DC-5B771716C644}" presName="level" presStyleLbl="node1" presStyleIdx="0" presStyleCnt="3" custLinFactNeighborX="408">
        <dgm:presLayoutVars>
          <dgm:chMax val="1"/>
          <dgm:bulletEnabled val="1"/>
        </dgm:presLayoutVars>
      </dgm:prSet>
      <dgm:spPr/>
    </dgm:pt>
    <dgm:pt modelId="{153250C5-69C2-4076-9356-D2BE7C2784F2}" type="pres">
      <dgm:prSet presAssocID="{ABC824DC-B3C5-4CBB-B2DC-5B771716C644}" presName="levelTx" presStyleLbl="revTx" presStyleIdx="0" presStyleCnt="0">
        <dgm:presLayoutVars>
          <dgm:chMax val="1"/>
          <dgm:bulletEnabled val="1"/>
        </dgm:presLayoutVars>
      </dgm:prSet>
      <dgm:spPr/>
    </dgm:pt>
    <dgm:pt modelId="{35D70C28-D70B-4867-9F53-5C25962A9351}" type="pres">
      <dgm:prSet presAssocID="{D732D2B1-4310-4308-9AE2-98C2DCD22F8B}" presName="Name8" presStyleCnt="0"/>
      <dgm:spPr/>
    </dgm:pt>
    <dgm:pt modelId="{8D85D381-CF4F-456F-A052-884439F1F502}" type="pres">
      <dgm:prSet presAssocID="{D732D2B1-4310-4308-9AE2-98C2DCD22F8B}" presName="level" presStyleLbl="node1" presStyleIdx="1" presStyleCnt="3" custLinFactNeighborX="0" custLinFactNeighborY="0">
        <dgm:presLayoutVars>
          <dgm:chMax val="1"/>
          <dgm:bulletEnabled val="1"/>
        </dgm:presLayoutVars>
      </dgm:prSet>
      <dgm:spPr/>
    </dgm:pt>
    <dgm:pt modelId="{BAA6C658-2663-43E3-9800-FC64415E827B}" type="pres">
      <dgm:prSet presAssocID="{D732D2B1-4310-4308-9AE2-98C2DCD22F8B}" presName="levelTx" presStyleLbl="revTx" presStyleIdx="0" presStyleCnt="0">
        <dgm:presLayoutVars>
          <dgm:chMax val="1"/>
          <dgm:bulletEnabled val="1"/>
        </dgm:presLayoutVars>
      </dgm:prSet>
      <dgm:spPr/>
    </dgm:pt>
    <dgm:pt modelId="{5192C909-7F32-4CE8-A876-78EB199A6616}" type="pres">
      <dgm:prSet presAssocID="{23FCBFA2-4CA4-4FED-9F6E-0319752FFCD5}" presName="Name8" presStyleCnt="0"/>
      <dgm:spPr/>
    </dgm:pt>
    <dgm:pt modelId="{3EA0092C-2BA8-46CB-87FA-DF604C77152E}" type="pres">
      <dgm:prSet presAssocID="{23FCBFA2-4CA4-4FED-9F6E-0319752FFCD5}" presName="level" presStyleLbl="node1" presStyleIdx="2" presStyleCnt="3">
        <dgm:presLayoutVars>
          <dgm:chMax val="1"/>
          <dgm:bulletEnabled val="1"/>
        </dgm:presLayoutVars>
      </dgm:prSet>
      <dgm:spPr/>
    </dgm:pt>
    <dgm:pt modelId="{9FD2E82A-08DD-409C-A1E4-5296C4308DC0}" type="pres">
      <dgm:prSet presAssocID="{23FCBFA2-4CA4-4FED-9F6E-0319752FFCD5}" presName="levelTx" presStyleLbl="revTx" presStyleIdx="0" presStyleCnt="0">
        <dgm:presLayoutVars>
          <dgm:chMax val="1"/>
          <dgm:bulletEnabled val="1"/>
        </dgm:presLayoutVars>
      </dgm:prSet>
      <dgm:spPr/>
    </dgm:pt>
  </dgm:ptLst>
  <dgm:cxnLst>
    <dgm:cxn modelId="{9189DC03-0472-4BFA-9627-9017F805DE02}" type="presOf" srcId="{23FCBFA2-4CA4-4FED-9F6E-0319752FFCD5}" destId="{3EA0092C-2BA8-46CB-87FA-DF604C77152E}" srcOrd="0" destOrd="0" presId="urn:microsoft.com/office/officeart/2005/8/layout/pyramid3"/>
    <dgm:cxn modelId="{19F42A28-6C9E-4824-BCE0-D1B3DAF35B56}" type="presOf" srcId="{ABC824DC-B3C5-4CBB-B2DC-5B771716C644}" destId="{95E4F6BF-699E-4D85-B389-1EF488DF28AC}" srcOrd="0" destOrd="0" presId="urn:microsoft.com/office/officeart/2005/8/layout/pyramid3"/>
    <dgm:cxn modelId="{4990085C-0B72-46CA-AB6E-EB33BF4C5C24}" srcId="{9A4B0BBA-7EFD-4BF5-B09E-3BCF187013C4}" destId="{ABC824DC-B3C5-4CBB-B2DC-5B771716C644}" srcOrd="0" destOrd="0" parTransId="{B70DCC3F-1F67-4E67-B38B-19C099637C1C}" sibTransId="{A331BD9B-E305-4518-91A4-B1B96DE01CF0}"/>
    <dgm:cxn modelId="{B7A07667-89D1-4FD8-A18B-52ADB649B316}" type="presOf" srcId="{D732D2B1-4310-4308-9AE2-98C2DCD22F8B}" destId="{8D85D381-CF4F-456F-A052-884439F1F502}" srcOrd="0" destOrd="0" presId="urn:microsoft.com/office/officeart/2005/8/layout/pyramid3"/>
    <dgm:cxn modelId="{22110849-A74C-4434-9C56-EDF12E3ECCB9}" type="presOf" srcId="{9A4B0BBA-7EFD-4BF5-B09E-3BCF187013C4}" destId="{B59DBC4E-D376-4D4F-9936-33C81F9D084E}" srcOrd="0" destOrd="0" presId="urn:microsoft.com/office/officeart/2005/8/layout/pyramid3"/>
    <dgm:cxn modelId="{4BEF2E77-7510-4D51-BB0D-BA7E70259280}" srcId="{9A4B0BBA-7EFD-4BF5-B09E-3BCF187013C4}" destId="{D732D2B1-4310-4308-9AE2-98C2DCD22F8B}" srcOrd="1" destOrd="0" parTransId="{8365DE2C-E203-4240-B264-73B0609D2636}" sibTransId="{EE76190A-2198-465D-93B6-6036A5C4D6C1}"/>
    <dgm:cxn modelId="{0F00A686-9F3B-49FD-A0EB-C1C2E22B04A4}" srcId="{9A4B0BBA-7EFD-4BF5-B09E-3BCF187013C4}" destId="{23FCBFA2-4CA4-4FED-9F6E-0319752FFCD5}" srcOrd="2" destOrd="0" parTransId="{5B96AFE9-2336-478E-BB24-1A3567AB7556}" sibTransId="{6C35E111-A293-49A8-9B53-E8157459092B}"/>
    <dgm:cxn modelId="{2C3A3AB7-780C-48C0-83AA-3984776FDD60}" type="presOf" srcId="{D732D2B1-4310-4308-9AE2-98C2DCD22F8B}" destId="{BAA6C658-2663-43E3-9800-FC64415E827B}" srcOrd="1" destOrd="0" presId="urn:microsoft.com/office/officeart/2005/8/layout/pyramid3"/>
    <dgm:cxn modelId="{45FE25BA-CE9D-4AE0-9605-B95A83F0F26B}" type="presOf" srcId="{ABC824DC-B3C5-4CBB-B2DC-5B771716C644}" destId="{153250C5-69C2-4076-9356-D2BE7C2784F2}" srcOrd="1" destOrd="0" presId="urn:microsoft.com/office/officeart/2005/8/layout/pyramid3"/>
    <dgm:cxn modelId="{60788ACD-36CB-4FD8-BDC2-0AC7FC610211}" type="presOf" srcId="{23FCBFA2-4CA4-4FED-9F6E-0319752FFCD5}" destId="{9FD2E82A-08DD-409C-A1E4-5296C4308DC0}" srcOrd="1" destOrd="0" presId="urn:microsoft.com/office/officeart/2005/8/layout/pyramid3"/>
    <dgm:cxn modelId="{E8AECE3A-C74D-4A41-8414-4C34EF089F3B}" type="presParOf" srcId="{B59DBC4E-D376-4D4F-9936-33C81F9D084E}" destId="{06210A8E-93AD-4835-94A1-01F011FBAE33}" srcOrd="0" destOrd="0" presId="urn:microsoft.com/office/officeart/2005/8/layout/pyramid3"/>
    <dgm:cxn modelId="{607EFB65-C970-47DE-8C5D-F77117379AD4}" type="presParOf" srcId="{06210A8E-93AD-4835-94A1-01F011FBAE33}" destId="{95E4F6BF-699E-4D85-B389-1EF488DF28AC}" srcOrd="0" destOrd="0" presId="urn:microsoft.com/office/officeart/2005/8/layout/pyramid3"/>
    <dgm:cxn modelId="{A05B5CE7-5B99-4C59-BD4F-385D3A3F104A}" type="presParOf" srcId="{06210A8E-93AD-4835-94A1-01F011FBAE33}" destId="{153250C5-69C2-4076-9356-D2BE7C2784F2}" srcOrd="1" destOrd="0" presId="urn:microsoft.com/office/officeart/2005/8/layout/pyramid3"/>
    <dgm:cxn modelId="{F7ACB274-DB53-470C-ADC1-F8399333F22E}" type="presParOf" srcId="{B59DBC4E-D376-4D4F-9936-33C81F9D084E}" destId="{35D70C28-D70B-4867-9F53-5C25962A9351}" srcOrd="1" destOrd="0" presId="urn:microsoft.com/office/officeart/2005/8/layout/pyramid3"/>
    <dgm:cxn modelId="{A2D29575-6D4D-49B7-96EC-2B82D2E15C3F}" type="presParOf" srcId="{35D70C28-D70B-4867-9F53-5C25962A9351}" destId="{8D85D381-CF4F-456F-A052-884439F1F502}" srcOrd="0" destOrd="0" presId="urn:microsoft.com/office/officeart/2005/8/layout/pyramid3"/>
    <dgm:cxn modelId="{B1BA860B-976C-478B-A54E-5507B313EE9C}" type="presParOf" srcId="{35D70C28-D70B-4867-9F53-5C25962A9351}" destId="{BAA6C658-2663-43E3-9800-FC64415E827B}" srcOrd="1" destOrd="0" presId="urn:microsoft.com/office/officeart/2005/8/layout/pyramid3"/>
    <dgm:cxn modelId="{FB9BEE91-2851-42C7-868F-E373C371EA89}" type="presParOf" srcId="{B59DBC4E-D376-4D4F-9936-33C81F9D084E}" destId="{5192C909-7F32-4CE8-A876-78EB199A6616}" srcOrd="2" destOrd="0" presId="urn:microsoft.com/office/officeart/2005/8/layout/pyramid3"/>
    <dgm:cxn modelId="{ED5EBE1C-BE22-44C8-8B64-A9832C5A140C}" type="presParOf" srcId="{5192C909-7F32-4CE8-A876-78EB199A6616}" destId="{3EA0092C-2BA8-46CB-87FA-DF604C77152E}" srcOrd="0" destOrd="0" presId="urn:microsoft.com/office/officeart/2005/8/layout/pyramid3"/>
    <dgm:cxn modelId="{38795300-3A8F-49CF-9CBD-EB3E9043DEB8}" type="presParOf" srcId="{5192C909-7F32-4CE8-A876-78EB199A6616}" destId="{9FD2E82A-08DD-409C-A1E4-5296C4308DC0}"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EA3DF-CFB2-417C-9B95-52B7D1331BD3}" type="doc">
      <dgm:prSet loTypeId="urn:microsoft.com/office/officeart/2005/8/layout/cycle1" loCatId="cycle" qsTypeId="urn:microsoft.com/office/officeart/2005/8/quickstyle/simple5" qsCatId="simple" csTypeId="urn:microsoft.com/office/officeart/2005/8/colors/colorful4" csCatId="colorful" phldr="1"/>
      <dgm:spPr/>
      <dgm:t>
        <a:bodyPr/>
        <a:lstStyle/>
        <a:p>
          <a:endParaRPr lang="de-DE"/>
        </a:p>
      </dgm:t>
    </dgm:pt>
    <dgm:pt modelId="{34518B69-E88D-4B9F-B36F-EDF842762036}">
      <dgm:prSet phldrT="[Text]" custT="1"/>
      <dgm:spPr/>
      <dgm:t>
        <a:bodyPr/>
        <a:lstStyle/>
        <a:p>
          <a:r>
            <a:rPr lang="de-DE" sz="2000" dirty="0"/>
            <a:t>Herstellung</a:t>
          </a:r>
        </a:p>
      </dgm:t>
    </dgm:pt>
    <dgm:pt modelId="{3D8574FD-6D1C-4D67-9971-073315D29BA3}" type="parTrans" cxnId="{A080A329-CEC9-498C-84F1-C128C6581A7C}">
      <dgm:prSet/>
      <dgm:spPr/>
      <dgm:t>
        <a:bodyPr/>
        <a:lstStyle/>
        <a:p>
          <a:endParaRPr lang="de-DE"/>
        </a:p>
      </dgm:t>
    </dgm:pt>
    <dgm:pt modelId="{BD664670-AD4A-4B78-8599-DBBE0EB6D504}" type="sibTrans" cxnId="{A080A329-CEC9-498C-84F1-C128C6581A7C}">
      <dgm:prSet/>
      <dgm:spPr/>
      <dgm:t>
        <a:bodyPr/>
        <a:lstStyle/>
        <a:p>
          <a:endParaRPr lang="de-DE" sz="4400"/>
        </a:p>
      </dgm:t>
    </dgm:pt>
    <dgm:pt modelId="{429884E4-57F5-4138-A95D-EB7EB8481D79}">
      <dgm:prSet phldrT="[Text]" custT="1"/>
      <dgm:spPr/>
      <dgm:t>
        <a:bodyPr/>
        <a:lstStyle/>
        <a:p>
          <a:r>
            <a:rPr lang="de-DE" sz="2000" dirty="0"/>
            <a:t>Vertrieb</a:t>
          </a:r>
        </a:p>
      </dgm:t>
    </dgm:pt>
    <dgm:pt modelId="{0E9C4BE6-6418-4431-9B0E-9C7CD5631FF0}" type="parTrans" cxnId="{6DCB9869-037C-44D5-9B65-08E87C2E90AC}">
      <dgm:prSet/>
      <dgm:spPr/>
      <dgm:t>
        <a:bodyPr/>
        <a:lstStyle/>
        <a:p>
          <a:endParaRPr lang="de-DE"/>
        </a:p>
      </dgm:t>
    </dgm:pt>
    <dgm:pt modelId="{0ED5ECB2-8B5A-47F4-9BFA-42AB43004D15}" type="sibTrans" cxnId="{6DCB9869-037C-44D5-9B65-08E87C2E90AC}">
      <dgm:prSet/>
      <dgm:spPr/>
      <dgm:t>
        <a:bodyPr/>
        <a:lstStyle/>
        <a:p>
          <a:endParaRPr lang="de-DE" sz="4400"/>
        </a:p>
      </dgm:t>
    </dgm:pt>
    <dgm:pt modelId="{772C5771-6884-42EC-B278-A9AB30299CF3}">
      <dgm:prSet phldrT="[Text]" custT="1"/>
      <dgm:spPr/>
      <dgm:t>
        <a:bodyPr/>
        <a:lstStyle/>
        <a:p>
          <a:r>
            <a:rPr lang="de-DE" sz="2000" dirty="0"/>
            <a:t>Verwendung</a:t>
          </a:r>
        </a:p>
        <a:p>
          <a:r>
            <a:rPr lang="de-DE" sz="2000" dirty="0"/>
            <a:t>Wieder-verwendung</a:t>
          </a:r>
        </a:p>
        <a:p>
          <a:r>
            <a:rPr lang="de-DE" sz="2000" dirty="0"/>
            <a:t>Reparatur</a:t>
          </a:r>
        </a:p>
      </dgm:t>
    </dgm:pt>
    <dgm:pt modelId="{09CCD8B0-CFE0-41C2-AE21-62EE1B251373}" type="parTrans" cxnId="{33D421AD-03F7-4848-B5E9-C4924A94AE80}">
      <dgm:prSet/>
      <dgm:spPr/>
      <dgm:t>
        <a:bodyPr/>
        <a:lstStyle/>
        <a:p>
          <a:endParaRPr lang="de-DE"/>
        </a:p>
      </dgm:t>
    </dgm:pt>
    <dgm:pt modelId="{4DCA5453-A846-4136-9ACB-8F0338273068}" type="sibTrans" cxnId="{33D421AD-03F7-4848-B5E9-C4924A94AE80}">
      <dgm:prSet/>
      <dgm:spPr/>
      <dgm:t>
        <a:bodyPr/>
        <a:lstStyle/>
        <a:p>
          <a:endParaRPr lang="de-DE" sz="4400"/>
        </a:p>
      </dgm:t>
    </dgm:pt>
    <dgm:pt modelId="{E5449355-C714-466F-ACCE-145353264ABD}">
      <dgm:prSet phldrT="[Text]" custT="1"/>
      <dgm:spPr/>
      <dgm:t>
        <a:bodyPr/>
        <a:lstStyle/>
        <a:p>
          <a:r>
            <a:rPr lang="de-DE" sz="2000" dirty="0"/>
            <a:t>Sammlung</a:t>
          </a:r>
        </a:p>
      </dgm:t>
    </dgm:pt>
    <dgm:pt modelId="{39FA2072-9201-494A-A5F3-EB61AD0FA7F4}" type="parTrans" cxnId="{DCCCB86E-5DD6-418B-BD04-8F186A8E50C4}">
      <dgm:prSet/>
      <dgm:spPr/>
      <dgm:t>
        <a:bodyPr/>
        <a:lstStyle/>
        <a:p>
          <a:endParaRPr lang="de-DE"/>
        </a:p>
      </dgm:t>
    </dgm:pt>
    <dgm:pt modelId="{FEA33910-ABE6-41FF-A851-ABDB3295ED9E}" type="sibTrans" cxnId="{DCCCB86E-5DD6-418B-BD04-8F186A8E50C4}">
      <dgm:prSet/>
      <dgm:spPr/>
      <dgm:t>
        <a:bodyPr/>
        <a:lstStyle/>
        <a:p>
          <a:endParaRPr lang="de-DE" sz="4400"/>
        </a:p>
      </dgm:t>
    </dgm:pt>
    <dgm:pt modelId="{464CDB06-841B-4660-B5FE-61CA6D6C2DC7}">
      <dgm:prSet phldrT="[Text]" custT="1"/>
      <dgm:spPr/>
      <dgm:t>
        <a:bodyPr/>
        <a:lstStyle/>
        <a:p>
          <a:r>
            <a:rPr lang="de-DE" sz="2000" dirty="0"/>
            <a:t>Abfall-bewirtschaftung</a:t>
          </a:r>
        </a:p>
      </dgm:t>
    </dgm:pt>
    <dgm:pt modelId="{273AB034-F755-4522-8AA2-B2A880828092}" type="parTrans" cxnId="{9904E3AB-BA66-4745-9882-D021E92C3F37}">
      <dgm:prSet/>
      <dgm:spPr/>
      <dgm:t>
        <a:bodyPr/>
        <a:lstStyle/>
        <a:p>
          <a:endParaRPr lang="de-DE"/>
        </a:p>
      </dgm:t>
    </dgm:pt>
    <dgm:pt modelId="{B2F62AFB-5EB9-465C-925D-4C3EE66156F5}" type="sibTrans" cxnId="{9904E3AB-BA66-4745-9882-D021E92C3F37}">
      <dgm:prSet/>
      <dgm:spPr/>
      <dgm:t>
        <a:bodyPr/>
        <a:lstStyle/>
        <a:p>
          <a:endParaRPr lang="de-DE" sz="4400"/>
        </a:p>
      </dgm:t>
    </dgm:pt>
    <dgm:pt modelId="{07B1B82F-5769-4AA2-A397-D285846D1E25}">
      <dgm:prSet phldrT="[Text]" custT="1"/>
      <dgm:spPr/>
      <dgm:t>
        <a:bodyPr/>
        <a:lstStyle/>
        <a:p>
          <a:r>
            <a:rPr lang="de-DE" sz="2000" dirty="0"/>
            <a:t>Nachhaltiges Design</a:t>
          </a:r>
        </a:p>
      </dgm:t>
    </dgm:pt>
    <dgm:pt modelId="{4E370C64-E935-4B27-B879-F4926CBDD567}" type="parTrans" cxnId="{E291F0F6-FE27-437E-AC8D-35C0BAF6A822}">
      <dgm:prSet/>
      <dgm:spPr/>
      <dgm:t>
        <a:bodyPr/>
        <a:lstStyle/>
        <a:p>
          <a:endParaRPr lang="de-DE"/>
        </a:p>
      </dgm:t>
    </dgm:pt>
    <dgm:pt modelId="{74718D4B-5D9E-49E9-A1DB-B212B7C61C7F}" type="sibTrans" cxnId="{E291F0F6-FE27-437E-AC8D-35C0BAF6A822}">
      <dgm:prSet/>
      <dgm:spPr/>
      <dgm:t>
        <a:bodyPr/>
        <a:lstStyle/>
        <a:p>
          <a:endParaRPr lang="de-DE" sz="4400"/>
        </a:p>
      </dgm:t>
    </dgm:pt>
    <dgm:pt modelId="{25F0EB24-6BDD-42F8-9D1F-198EA6D2F5A9}" type="pres">
      <dgm:prSet presAssocID="{DCDEA3DF-CFB2-417C-9B95-52B7D1331BD3}" presName="cycle" presStyleCnt="0">
        <dgm:presLayoutVars>
          <dgm:dir/>
          <dgm:resizeHandles val="exact"/>
        </dgm:presLayoutVars>
      </dgm:prSet>
      <dgm:spPr/>
    </dgm:pt>
    <dgm:pt modelId="{76F1433A-BC7A-4DF8-8A33-B9638674A2F2}" type="pres">
      <dgm:prSet presAssocID="{34518B69-E88D-4B9F-B36F-EDF842762036}" presName="dummy" presStyleCnt="0"/>
      <dgm:spPr/>
    </dgm:pt>
    <dgm:pt modelId="{A9ADC4DF-B3A4-4855-BC7A-172AA513A9DC}" type="pres">
      <dgm:prSet presAssocID="{34518B69-E88D-4B9F-B36F-EDF842762036}" presName="node" presStyleLbl="revTx" presStyleIdx="0" presStyleCnt="6" custScaleX="121061">
        <dgm:presLayoutVars>
          <dgm:bulletEnabled val="1"/>
        </dgm:presLayoutVars>
      </dgm:prSet>
      <dgm:spPr/>
    </dgm:pt>
    <dgm:pt modelId="{F84D532C-678A-4985-AD35-005D8FD4E72C}" type="pres">
      <dgm:prSet presAssocID="{BD664670-AD4A-4B78-8599-DBBE0EB6D504}" presName="sibTrans" presStyleLbl="node1" presStyleIdx="0" presStyleCnt="6"/>
      <dgm:spPr/>
    </dgm:pt>
    <dgm:pt modelId="{CC2BB51F-9BF5-4F10-BB06-35727C7AE9B5}" type="pres">
      <dgm:prSet presAssocID="{429884E4-57F5-4138-A95D-EB7EB8481D79}" presName="dummy" presStyleCnt="0"/>
      <dgm:spPr/>
    </dgm:pt>
    <dgm:pt modelId="{CD1CB2B7-6002-4255-A0BD-EB3DA581E15D}" type="pres">
      <dgm:prSet presAssocID="{429884E4-57F5-4138-A95D-EB7EB8481D79}" presName="node" presStyleLbl="revTx" presStyleIdx="1" presStyleCnt="6">
        <dgm:presLayoutVars>
          <dgm:bulletEnabled val="1"/>
        </dgm:presLayoutVars>
      </dgm:prSet>
      <dgm:spPr/>
    </dgm:pt>
    <dgm:pt modelId="{DC6A8270-F604-41D3-9233-A1E392753413}" type="pres">
      <dgm:prSet presAssocID="{0ED5ECB2-8B5A-47F4-9BFA-42AB43004D15}" presName="sibTrans" presStyleLbl="node1" presStyleIdx="1" presStyleCnt="6"/>
      <dgm:spPr/>
    </dgm:pt>
    <dgm:pt modelId="{D08BAE0E-9782-4D1E-B4D6-EA7298DAC7DF}" type="pres">
      <dgm:prSet presAssocID="{772C5771-6884-42EC-B278-A9AB30299CF3}" presName="dummy" presStyleCnt="0"/>
      <dgm:spPr/>
    </dgm:pt>
    <dgm:pt modelId="{24DF4DDF-5778-48CE-A337-F0743B390D4D}" type="pres">
      <dgm:prSet presAssocID="{772C5771-6884-42EC-B278-A9AB30299CF3}" presName="node" presStyleLbl="revTx" presStyleIdx="2" presStyleCnt="6" custScaleX="169535">
        <dgm:presLayoutVars>
          <dgm:bulletEnabled val="1"/>
        </dgm:presLayoutVars>
      </dgm:prSet>
      <dgm:spPr/>
    </dgm:pt>
    <dgm:pt modelId="{723A38D3-8A0F-4D30-BD2B-6DBA5A6A9039}" type="pres">
      <dgm:prSet presAssocID="{4DCA5453-A846-4136-9ACB-8F0338273068}" presName="sibTrans" presStyleLbl="node1" presStyleIdx="2" presStyleCnt="6"/>
      <dgm:spPr/>
    </dgm:pt>
    <dgm:pt modelId="{7E12A9BE-1963-4912-9824-D9A2F56D557E}" type="pres">
      <dgm:prSet presAssocID="{E5449355-C714-466F-ACCE-145353264ABD}" presName="dummy" presStyleCnt="0"/>
      <dgm:spPr/>
    </dgm:pt>
    <dgm:pt modelId="{08BB34B5-DA76-46B0-87A1-5576D2A6B42D}" type="pres">
      <dgm:prSet presAssocID="{E5449355-C714-466F-ACCE-145353264ABD}" presName="node" presStyleLbl="revTx" presStyleIdx="3" presStyleCnt="6">
        <dgm:presLayoutVars>
          <dgm:bulletEnabled val="1"/>
        </dgm:presLayoutVars>
      </dgm:prSet>
      <dgm:spPr/>
    </dgm:pt>
    <dgm:pt modelId="{37B98FC9-381B-4E8A-865E-1F42A9F0727C}" type="pres">
      <dgm:prSet presAssocID="{FEA33910-ABE6-41FF-A851-ABDB3295ED9E}" presName="sibTrans" presStyleLbl="node1" presStyleIdx="3" presStyleCnt="6"/>
      <dgm:spPr/>
    </dgm:pt>
    <dgm:pt modelId="{8888A38E-E78A-4FAA-B2CA-677F0C257E9D}" type="pres">
      <dgm:prSet presAssocID="{464CDB06-841B-4660-B5FE-61CA6D6C2DC7}" presName="dummy" presStyleCnt="0"/>
      <dgm:spPr/>
    </dgm:pt>
    <dgm:pt modelId="{BE6A4218-1259-4796-97AA-F61DA8D27C96}" type="pres">
      <dgm:prSet presAssocID="{464CDB06-841B-4660-B5FE-61CA6D6C2DC7}" presName="node" presStyleLbl="revTx" presStyleIdx="4" presStyleCnt="6" custScaleX="158324">
        <dgm:presLayoutVars>
          <dgm:bulletEnabled val="1"/>
        </dgm:presLayoutVars>
      </dgm:prSet>
      <dgm:spPr/>
    </dgm:pt>
    <dgm:pt modelId="{3C95388F-0771-4E73-9408-2A5D806923F7}" type="pres">
      <dgm:prSet presAssocID="{B2F62AFB-5EB9-465C-925D-4C3EE66156F5}" presName="sibTrans" presStyleLbl="node1" presStyleIdx="4" presStyleCnt="6"/>
      <dgm:spPr/>
    </dgm:pt>
    <dgm:pt modelId="{AC1D8EB2-223A-431C-B10F-FE71FD6BB0DF}" type="pres">
      <dgm:prSet presAssocID="{07B1B82F-5769-4AA2-A397-D285846D1E25}" presName="dummy" presStyleCnt="0"/>
      <dgm:spPr/>
    </dgm:pt>
    <dgm:pt modelId="{EEC2D2BF-6798-4DC0-9A0C-BB18454260E2}" type="pres">
      <dgm:prSet presAssocID="{07B1B82F-5769-4AA2-A397-D285846D1E25}" presName="node" presStyleLbl="revTx" presStyleIdx="5" presStyleCnt="6" custScaleX="145902" custRadScaleRad="99924" custRadScaleInc="-17645">
        <dgm:presLayoutVars>
          <dgm:bulletEnabled val="1"/>
        </dgm:presLayoutVars>
      </dgm:prSet>
      <dgm:spPr/>
    </dgm:pt>
    <dgm:pt modelId="{90D12D94-4EB6-4A98-A40A-74F578771FD7}" type="pres">
      <dgm:prSet presAssocID="{74718D4B-5D9E-49E9-A1DB-B212B7C61C7F}" presName="sibTrans" presStyleLbl="node1" presStyleIdx="5" presStyleCnt="6"/>
      <dgm:spPr/>
    </dgm:pt>
  </dgm:ptLst>
  <dgm:cxnLst>
    <dgm:cxn modelId="{3195D501-F40C-4E40-81C8-7C58078486D2}" type="presOf" srcId="{07B1B82F-5769-4AA2-A397-D285846D1E25}" destId="{EEC2D2BF-6798-4DC0-9A0C-BB18454260E2}" srcOrd="0" destOrd="0" presId="urn:microsoft.com/office/officeart/2005/8/layout/cycle1"/>
    <dgm:cxn modelId="{51AEF103-AB52-4F41-ADE4-FF829D0AE9AD}" type="presOf" srcId="{4DCA5453-A846-4136-9ACB-8F0338273068}" destId="{723A38D3-8A0F-4D30-BD2B-6DBA5A6A9039}" srcOrd="0" destOrd="0" presId="urn:microsoft.com/office/officeart/2005/8/layout/cycle1"/>
    <dgm:cxn modelId="{2DE70205-E38F-4BBD-A7F3-3E617FD01E0F}" type="presOf" srcId="{34518B69-E88D-4B9F-B36F-EDF842762036}" destId="{A9ADC4DF-B3A4-4855-BC7A-172AA513A9DC}" srcOrd="0" destOrd="0" presId="urn:microsoft.com/office/officeart/2005/8/layout/cycle1"/>
    <dgm:cxn modelId="{5F2C2F0A-4AE0-4C7E-9CE4-5393B5E657EE}" type="presOf" srcId="{0ED5ECB2-8B5A-47F4-9BFA-42AB43004D15}" destId="{DC6A8270-F604-41D3-9233-A1E392753413}" srcOrd="0" destOrd="0" presId="urn:microsoft.com/office/officeart/2005/8/layout/cycle1"/>
    <dgm:cxn modelId="{A080A329-CEC9-498C-84F1-C128C6581A7C}" srcId="{DCDEA3DF-CFB2-417C-9B95-52B7D1331BD3}" destId="{34518B69-E88D-4B9F-B36F-EDF842762036}" srcOrd="0" destOrd="0" parTransId="{3D8574FD-6D1C-4D67-9971-073315D29BA3}" sibTransId="{BD664670-AD4A-4B78-8599-DBBE0EB6D504}"/>
    <dgm:cxn modelId="{685A3449-1E1D-4EE1-91C8-1E1BF9750C21}" type="presOf" srcId="{FEA33910-ABE6-41FF-A851-ABDB3295ED9E}" destId="{37B98FC9-381B-4E8A-865E-1F42A9F0727C}" srcOrd="0" destOrd="0" presId="urn:microsoft.com/office/officeart/2005/8/layout/cycle1"/>
    <dgm:cxn modelId="{6DCB9869-037C-44D5-9B65-08E87C2E90AC}" srcId="{DCDEA3DF-CFB2-417C-9B95-52B7D1331BD3}" destId="{429884E4-57F5-4138-A95D-EB7EB8481D79}" srcOrd="1" destOrd="0" parTransId="{0E9C4BE6-6418-4431-9B0E-9C7CD5631FF0}" sibTransId="{0ED5ECB2-8B5A-47F4-9BFA-42AB43004D15}"/>
    <dgm:cxn modelId="{8598EA6C-319A-410E-8D6D-5D109A102B66}" type="presOf" srcId="{464CDB06-841B-4660-B5FE-61CA6D6C2DC7}" destId="{BE6A4218-1259-4796-97AA-F61DA8D27C96}" srcOrd="0" destOrd="0" presId="urn:microsoft.com/office/officeart/2005/8/layout/cycle1"/>
    <dgm:cxn modelId="{DCCCB86E-5DD6-418B-BD04-8F186A8E50C4}" srcId="{DCDEA3DF-CFB2-417C-9B95-52B7D1331BD3}" destId="{E5449355-C714-466F-ACCE-145353264ABD}" srcOrd="3" destOrd="0" parTransId="{39FA2072-9201-494A-A5F3-EB61AD0FA7F4}" sibTransId="{FEA33910-ABE6-41FF-A851-ABDB3295ED9E}"/>
    <dgm:cxn modelId="{F1521058-6E74-449C-9B74-0C58486C35D1}" type="presOf" srcId="{429884E4-57F5-4138-A95D-EB7EB8481D79}" destId="{CD1CB2B7-6002-4255-A0BD-EB3DA581E15D}" srcOrd="0" destOrd="0" presId="urn:microsoft.com/office/officeart/2005/8/layout/cycle1"/>
    <dgm:cxn modelId="{DFC1E5A2-3240-43EB-A2FC-0F0D39CEE7CF}" type="presOf" srcId="{B2F62AFB-5EB9-465C-925D-4C3EE66156F5}" destId="{3C95388F-0771-4E73-9408-2A5D806923F7}" srcOrd="0" destOrd="0" presId="urn:microsoft.com/office/officeart/2005/8/layout/cycle1"/>
    <dgm:cxn modelId="{1ED6A3AB-CE6A-476E-B91E-0B09C54B31FF}" type="presOf" srcId="{BD664670-AD4A-4B78-8599-DBBE0EB6D504}" destId="{F84D532C-678A-4985-AD35-005D8FD4E72C}" srcOrd="0" destOrd="0" presId="urn:microsoft.com/office/officeart/2005/8/layout/cycle1"/>
    <dgm:cxn modelId="{9904E3AB-BA66-4745-9882-D021E92C3F37}" srcId="{DCDEA3DF-CFB2-417C-9B95-52B7D1331BD3}" destId="{464CDB06-841B-4660-B5FE-61CA6D6C2DC7}" srcOrd="4" destOrd="0" parTransId="{273AB034-F755-4522-8AA2-B2A880828092}" sibTransId="{B2F62AFB-5EB9-465C-925D-4C3EE66156F5}"/>
    <dgm:cxn modelId="{33D421AD-03F7-4848-B5E9-C4924A94AE80}" srcId="{DCDEA3DF-CFB2-417C-9B95-52B7D1331BD3}" destId="{772C5771-6884-42EC-B278-A9AB30299CF3}" srcOrd="2" destOrd="0" parTransId="{09CCD8B0-CFE0-41C2-AE21-62EE1B251373}" sibTransId="{4DCA5453-A846-4136-9ACB-8F0338273068}"/>
    <dgm:cxn modelId="{D6E885B5-121B-4D30-A40D-2E58DADD815A}" type="presOf" srcId="{772C5771-6884-42EC-B278-A9AB30299CF3}" destId="{24DF4DDF-5778-48CE-A337-F0743B390D4D}" srcOrd="0" destOrd="0" presId="urn:microsoft.com/office/officeart/2005/8/layout/cycle1"/>
    <dgm:cxn modelId="{564049C8-B03B-4C7D-A950-F15985C947EA}" type="presOf" srcId="{74718D4B-5D9E-49E9-A1DB-B212B7C61C7F}" destId="{90D12D94-4EB6-4A98-A40A-74F578771FD7}" srcOrd="0" destOrd="0" presId="urn:microsoft.com/office/officeart/2005/8/layout/cycle1"/>
    <dgm:cxn modelId="{4FD2DDF0-C9D6-4071-A5AD-95B075D04CAD}" type="presOf" srcId="{DCDEA3DF-CFB2-417C-9B95-52B7D1331BD3}" destId="{25F0EB24-6BDD-42F8-9D1F-198EA6D2F5A9}" srcOrd="0" destOrd="0" presId="urn:microsoft.com/office/officeart/2005/8/layout/cycle1"/>
    <dgm:cxn modelId="{E291F0F6-FE27-437E-AC8D-35C0BAF6A822}" srcId="{DCDEA3DF-CFB2-417C-9B95-52B7D1331BD3}" destId="{07B1B82F-5769-4AA2-A397-D285846D1E25}" srcOrd="5" destOrd="0" parTransId="{4E370C64-E935-4B27-B879-F4926CBDD567}" sibTransId="{74718D4B-5D9E-49E9-A1DB-B212B7C61C7F}"/>
    <dgm:cxn modelId="{266FE3F7-CA0F-4701-BC1E-26E2B0E267F4}" type="presOf" srcId="{E5449355-C714-466F-ACCE-145353264ABD}" destId="{08BB34B5-DA76-46B0-87A1-5576D2A6B42D}" srcOrd="0" destOrd="0" presId="urn:microsoft.com/office/officeart/2005/8/layout/cycle1"/>
    <dgm:cxn modelId="{4814662F-2642-41EE-B2D6-B6EFAEAD4DCE}" type="presParOf" srcId="{25F0EB24-6BDD-42F8-9D1F-198EA6D2F5A9}" destId="{76F1433A-BC7A-4DF8-8A33-B9638674A2F2}" srcOrd="0" destOrd="0" presId="urn:microsoft.com/office/officeart/2005/8/layout/cycle1"/>
    <dgm:cxn modelId="{92096FAB-0A52-483F-8494-F3F92B8B2B5C}" type="presParOf" srcId="{25F0EB24-6BDD-42F8-9D1F-198EA6D2F5A9}" destId="{A9ADC4DF-B3A4-4855-BC7A-172AA513A9DC}" srcOrd="1" destOrd="0" presId="urn:microsoft.com/office/officeart/2005/8/layout/cycle1"/>
    <dgm:cxn modelId="{9A378304-EFFE-4F85-9963-9DC1C1722C59}" type="presParOf" srcId="{25F0EB24-6BDD-42F8-9D1F-198EA6D2F5A9}" destId="{F84D532C-678A-4985-AD35-005D8FD4E72C}" srcOrd="2" destOrd="0" presId="urn:microsoft.com/office/officeart/2005/8/layout/cycle1"/>
    <dgm:cxn modelId="{0EC08EB9-36E0-49FE-A54B-69320D0E6015}" type="presParOf" srcId="{25F0EB24-6BDD-42F8-9D1F-198EA6D2F5A9}" destId="{CC2BB51F-9BF5-4F10-BB06-35727C7AE9B5}" srcOrd="3" destOrd="0" presId="urn:microsoft.com/office/officeart/2005/8/layout/cycle1"/>
    <dgm:cxn modelId="{92E74DAC-0FA4-4763-B227-E0E2FBAD9B25}" type="presParOf" srcId="{25F0EB24-6BDD-42F8-9D1F-198EA6D2F5A9}" destId="{CD1CB2B7-6002-4255-A0BD-EB3DA581E15D}" srcOrd="4" destOrd="0" presId="urn:microsoft.com/office/officeart/2005/8/layout/cycle1"/>
    <dgm:cxn modelId="{CE988B9A-70FB-44C2-A89C-ACB6D0799B57}" type="presParOf" srcId="{25F0EB24-6BDD-42F8-9D1F-198EA6D2F5A9}" destId="{DC6A8270-F604-41D3-9233-A1E392753413}" srcOrd="5" destOrd="0" presId="urn:microsoft.com/office/officeart/2005/8/layout/cycle1"/>
    <dgm:cxn modelId="{DC13FDC3-7D38-441E-A4DD-9602D7C95EB9}" type="presParOf" srcId="{25F0EB24-6BDD-42F8-9D1F-198EA6D2F5A9}" destId="{D08BAE0E-9782-4D1E-B4D6-EA7298DAC7DF}" srcOrd="6" destOrd="0" presId="urn:microsoft.com/office/officeart/2005/8/layout/cycle1"/>
    <dgm:cxn modelId="{4AA880DC-E904-465C-9074-D13E42AD6374}" type="presParOf" srcId="{25F0EB24-6BDD-42F8-9D1F-198EA6D2F5A9}" destId="{24DF4DDF-5778-48CE-A337-F0743B390D4D}" srcOrd="7" destOrd="0" presId="urn:microsoft.com/office/officeart/2005/8/layout/cycle1"/>
    <dgm:cxn modelId="{EBF021CC-645F-46B9-9CF7-5B95808F589F}" type="presParOf" srcId="{25F0EB24-6BDD-42F8-9D1F-198EA6D2F5A9}" destId="{723A38D3-8A0F-4D30-BD2B-6DBA5A6A9039}" srcOrd="8" destOrd="0" presId="urn:microsoft.com/office/officeart/2005/8/layout/cycle1"/>
    <dgm:cxn modelId="{EB78D481-0681-4A8C-972C-F0B1EF08AB4D}" type="presParOf" srcId="{25F0EB24-6BDD-42F8-9D1F-198EA6D2F5A9}" destId="{7E12A9BE-1963-4912-9824-D9A2F56D557E}" srcOrd="9" destOrd="0" presId="urn:microsoft.com/office/officeart/2005/8/layout/cycle1"/>
    <dgm:cxn modelId="{0EC7E2DC-2E86-465E-95C7-2BF070D40F99}" type="presParOf" srcId="{25F0EB24-6BDD-42F8-9D1F-198EA6D2F5A9}" destId="{08BB34B5-DA76-46B0-87A1-5576D2A6B42D}" srcOrd="10" destOrd="0" presId="urn:microsoft.com/office/officeart/2005/8/layout/cycle1"/>
    <dgm:cxn modelId="{4B7FBCC2-86BD-4801-99A8-D46DABE175B7}" type="presParOf" srcId="{25F0EB24-6BDD-42F8-9D1F-198EA6D2F5A9}" destId="{37B98FC9-381B-4E8A-865E-1F42A9F0727C}" srcOrd="11" destOrd="0" presId="urn:microsoft.com/office/officeart/2005/8/layout/cycle1"/>
    <dgm:cxn modelId="{41763C1D-B746-44F7-B787-71E68372ED3E}" type="presParOf" srcId="{25F0EB24-6BDD-42F8-9D1F-198EA6D2F5A9}" destId="{8888A38E-E78A-4FAA-B2CA-677F0C257E9D}" srcOrd="12" destOrd="0" presId="urn:microsoft.com/office/officeart/2005/8/layout/cycle1"/>
    <dgm:cxn modelId="{45CE63EA-BE24-4675-ACF1-A292F25B6DE7}" type="presParOf" srcId="{25F0EB24-6BDD-42F8-9D1F-198EA6D2F5A9}" destId="{BE6A4218-1259-4796-97AA-F61DA8D27C96}" srcOrd="13" destOrd="0" presId="urn:microsoft.com/office/officeart/2005/8/layout/cycle1"/>
    <dgm:cxn modelId="{810D55D3-8EA1-43BE-8C1D-F9E9B8EBC3CC}" type="presParOf" srcId="{25F0EB24-6BDD-42F8-9D1F-198EA6D2F5A9}" destId="{3C95388F-0771-4E73-9408-2A5D806923F7}" srcOrd="14" destOrd="0" presId="urn:microsoft.com/office/officeart/2005/8/layout/cycle1"/>
    <dgm:cxn modelId="{50E7491A-EDC3-4215-A244-4B8AED34257E}" type="presParOf" srcId="{25F0EB24-6BDD-42F8-9D1F-198EA6D2F5A9}" destId="{AC1D8EB2-223A-431C-B10F-FE71FD6BB0DF}" srcOrd="15" destOrd="0" presId="urn:microsoft.com/office/officeart/2005/8/layout/cycle1"/>
    <dgm:cxn modelId="{3AAD256B-B659-4B01-B04B-B4FA1BA13E5C}" type="presParOf" srcId="{25F0EB24-6BDD-42F8-9D1F-198EA6D2F5A9}" destId="{EEC2D2BF-6798-4DC0-9A0C-BB18454260E2}" srcOrd="16" destOrd="0" presId="urn:microsoft.com/office/officeart/2005/8/layout/cycle1"/>
    <dgm:cxn modelId="{1963B174-6296-4158-8C5B-217A96F59019}" type="presParOf" srcId="{25F0EB24-6BDD-42F8-9D1F-198EA6D2F5A9}" destId="{90D12D94-4EB6-4A98-A40A-74F578771FD7}" srcOrd="17"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86F34A-877C-4D8D-81DE-4F30126CE7A2}" type="doc">
      <dgm:prSet loTypeId="urn:microsoft.com/office/officeart/2005/8/layout/process1" loCatId="process" qsTypeId="urn:microsoft.com/office/officeart/2005/8/quickstyle/simple5" qsCatId="simple" csTypeId="urn:microsoft.com/office/officeart/2005/8/colors/colorful4" csCatId="colorful" phldr="1"/>
      <dgm:spPr/>
    </dgm:pt>
    <dgm:pt modelId="{C2EA9C8B-DB1A-45CA-BA9F-980DB9F293F5}">
      <dgm:prSet phldrT="[Text]"/>
      <dgm:spPr/>
      <dgm:t>
        <a:bodyPr/>
        <a:lstStyle/>
        <a:p>
          <a:r>
            <a:rPr lang="de-DE" dirty="0">
              <a:effectLst>
                <a:outerShdw blurRad="38100" dist="38100" dir="2700000" algn="tl">
                  <a:srgbClr val="000000">
                    <a:alpha val="43137"/>
                  </a:srgbClr>
                </a:outerShdw>
              </a:effectLst>
            </a:rPr>
            <a:t>Ressourcen</a:t>
          </a:r>
        </a:p>
      </dgm:t>
    </dgm:pt>
    <dgm:pt modelId="{A5F12A76-139F-4A59-9B11-8E973633A7F3}" type="parTrans" cxnId="{A95D37B9-2F75-406B-B15E-AE4A800006A4}">
      <dgm:prSet/>
      <dgm:spPr/>
      <dgm:t>
        <a:bodyPr/>
        <a:lstStyle/>
        <a:p>
          <a:endParaRPr lang="de-DE"/>
        </a:p>
      </dgm:t>
    </dgm:pt>
    <dgm:pt modelId="{3914B680-4E30-45DD-96C1-186F9002F535}" type="sibTrans" cxnId="{A95D37B9-2F75-406B-B15E-AE4A800006A4}">
      <dgm:prSet/>
      <dgm:spPr/>
      <dgm:t>
        <a:bodyPr/>
        <a:lstStyle/>
        <a:p>
          <a:endParaRPr lang="de-DE"/>
        </a:p>
      </dgm:t>
    </dgm:pt>
    <dgm:pt modelId="{44C5954F-847F-4564-8F85-327C452642BE}">
      <dgm:prSet phldrT="[Text]"/>
      <dgm:spPr/>
      <dgm:t>
        <a:bodyPr/>
        <a:lstStyle/>
        <a:p>
          <a:r>
            <a:rPr lang="de-DE" dirty="0">
              <a:effectLst>
                <a:outerShdw blurRad="38100" dist="38100" dir="2700000" algn="tl">
                  <a:srgbClr val="000000">
                    <a:alpha val="43137"/>
                  </a:srgbClr>
                </a:outerShdw>
              </a:effectLst>
            </a:rPr>
            <a:t>Herstellung</a:t>
          </a:r>
        </a:p>
      </dgm:t>
    </dgm:pt>
    <dgm:pt modelId="{53C049CA-FF7C-4FB8-9B4C-8E837F19FC18}" type="parTrans" cxnId="{9C39C5ED-4463-4575-B8C1-AEEFBA582A53}">
      <dgm:prSet/>
      <dgm:spPr/>
      <dgm:t>
        <a:bodyPr/>
        <a:lstStyle/>
        <a:p>
          <a:endParaRPr lang="de-DE"/>
        </a:p>
      </dgm:t>
    </dgm:pt>
    <dgm:pt modelId="{2BC66BCF-E698-4A39-BFD5-3FCA0072BA88}" type="sibTrans" cxnId="{9C39C5ED-4463-4575-B8C1-AEEFBA582A53}">
      <dgm:prSet/>
      <dgm:spPr/>
      <dgm:t>
        <a:bodyPr/>
        <a:lstStyle/>
        <a:p>
          <a:endParaRPr lang="de-DE"/>
        </a:p>
      </dgm:t>
    </dgm:pt>
    <dgm:pt modelId="{C4AF3D52-47A5-4913-A662-48BBD1142203}">
      <dgm:prSet phldrT="[Text]"/>
      <dgm:spPr/>
      <dgm:t>
        <a:bodyPr/>
        <a:lstStyle/>
        <a:p>
          <a:r>
            <a:rPr lang="de-DE" dirty="0">
              <a:effectLst>
                <a:outerShdw blurRad="38100" dist="38100" dir="2700000" algn="tl">
                  <a:srgbClr val="000000">
                    <a:alpha val="43137"/>
                  </a:srgbClr>
                </a:outerShdw>
              </a:effectLst>
            </a:rPr>
            <a:t>Vertrieb</a:t>
          </a:r>
        </a:p>
      </dgm:t>
    </dgm:pt>
    <dgm:pt modelId="{68E83FE0-33CE-40BA-89C6-DD39C97A8176}" type="parTrans" cxnId="{C4E3D937-DDE4-4E4B-AB39-08F8EAFFDC52}">
      <dgm:prSet/>
      <dgm:spPr/>
      <dgm:t>
        <a:bodyPr/>
        <a:lstStyle/>
        <a:p>
          <a:endParaRPr lang="de-DE"/>
        </a:p>
      </dgm:t>
    </dgm:pt>
    <dgm:pt modelId="{21155CE7-EEB4-46FD-94D2-B4269B4B1A2A}" type="sibTrans" cxnId="{C4E3D937-DDE4-4E4B-AB39-08F8EAFFDC52}">
      <dgm:prSet/>
      <dgm:spPr/>
      <dgm:t>
        <a:bodyPr/>
        <a:lstStyle/>
        <a:p>
          <a:endParaRPr lang="de-DE"/>
        </a:p>
      </dgm:t>
    </dgm:pt>
    <dgm:pt modelId="{479F1430-0B91-4F5E-82A3-2071D1397C5D}">
      <dgm:prSet phldrT="[Text]"/>
      <dgm:spPr/>
      <dgm:t>
        <a:bodyPr/>
        <a:lstStyle/>
        <a:p>
          <a:r>
            <a:rPr lang="de-DE" dirty="0">
              <a:effectLst>
                <a:outerShdw blurRad="38100" dist="38100" dir="2700000" algn="tl">
                  <a:srgbClr val="000000">
                    <a:alpha val="43137"/>
                  </a:srgbClr>
                </a:outerShdw>
              </a:effectLst>
            </a:rPr>
            <a:t>Verwendung</a:t>
          </a:r>
        </a:p>
      </dgm:t>
    </dgm:pt>
    <dgm:pt modelId="{7D4709E7-DC8C-4E23-8181-D20FC2D250DD}" type="parTrans" cxnId="{55AE55FD-6D0D-4E71-A7B3-E27810D6A2E8}">
      <dgm:prSet/>
      <dgm:spPr/>
      <dgm:t>
        <a:bodyPr/>
        <a:lstStyle/>
        <a:p>
          <a:endParaRPr lang="de-DE"/>
        </a:p>
      </dgm:t>
    </dgm:pt>
    <dgm:pt modelId="{C5DBBB2C-26E5-40C6-96E6-FD890A34A3F3}" type="sibTrans" cxnId="{55AE55FD-6D0D-4E71-A7B3-E27810D6A2E8}">
      <dgm:prSet/>
      <dgm:spPr/>
      <dgm:t>
        <a:bodyPr/>
        <a:lstStyle/>
        <a:p>
          <a:endParaRPr lang="de-DE"/>
        </a:p>
      </dgm:t>
    </dgm:pt>
    <dgm:pt modelId="{338493FA-7AB1-47B2-81C5-60DE43325246}">
      <dgm:prSet phldrT="[Text]"/>
      <dgm:spPr/>
      <dgm:t>
        <a:bodyPr/>
        <a:lstStyle/>
        <a:p>
          <a:r>
            <a:rPr lang="de-DE" dirty="0">
              <a:effectLst>
                <a:outerShdw blurRad="38100" dist="38100" dir="2700000" algn="tl">
                  <a:srgbClr val="000000">
                    <a:alpha val="43137"/>
                  </a:srgbClr>
                </a:outerShdw>
              </a:effectLst>
            </a:rPr>
            <a:t>Abfall</a:t>
          </a:r>
        </a:p>
      </dgm:t>
    </dgm:pt>
    <dgm:pt modelId="{076B5F19-D5CE-4328-91F5-64FAC9648D14}" type="parTrans" cxnId="{D4D7C894-3082-4B2E-B563-5A4564775E5D}">
      <dgm:prSet/>
      <dgm:spPr/>
      <dgm:t>
        <a:bodyPr/>
        <a:lstStyle/>
        <a:p>
          <a:endParaRPr lang="de-DE"/>
        </a:p>
      </dgm:t>
    </dgm:pt>
    <dgm:pt modelId="{08599B19-29FD-476D-B3F5-554B4B6AC89E}" type="sibTrans" cxnId="{D4D7C894-3082-4B2E-B563-5A4564775E5D}">
      <dgm:prSet/>
      <dgm:spPr/>
      <dgm:t>
        <a:bodyPr/>
        <a:lstStyle/>
        <a:p>
          <a:endParaRPr lang="de-DE"/>
        </a:p>
      </dgm:t>
    </dgm:pt>
    <dgm:pt modelId="{4DAD5D0B-4C5C-4170-A0D5-F5E15D87B6A4}" type="pres">
      <dgm:prSet presAssocID="{D486F34A-877C-4D8D-81DE-4F30126CE7A2}" presName="Name0" presStyleCnt="0">
        <dgm:presLayoutVars>
          <dgm:dir/>
          <dgm:resizeHandles val="exact"/>
        </dgm:presLayoutVars>
      </dgm:prSet>
      <dgm:spPr/>
    </dgm:pt>
    <dgm:pt modelId="{E7A0F3F0-BDCB-40F9-8AEE-8E3B82FDEE21}" type="pres">
      <dgm:prSet presAssocID="{C2EA9C8B-DB1A-45CA-BA9F-980DB9F293F5}" presName="node" presStyleLbl="node1" presStyleIdx="0" presStyleCnt="5">
        <dgm:presLayoutVars>
          <dgm:bulletEnabled val="1"/>
        </dgm:presLayoutVars>
      </dgm:prSet>
      <dgm:spPr/>
    </dgm:pt>
    <dgm:pt modelId="{1768065A-4E3F-4E3E-B570-1D1B71BE04B2}" type="pres">
      <dgm:prSet presAssocID="{3914B680-4E30-45DD-96C1-186F9002F535}" presName="sibTrans" presStyleLbl="sibTrans2D1" presStyleIdx="0" presStyleCnt="4"/>
      <dgm:spPr/>
    </dgm:pt>
    <dgm:pt modelId="{754C0A50-0146-413A-8663-9F823F12E90E}" type="pres">
      <dgm:prSet presAssocID="{3914B680-4E30-45DD-96C1-186F9002F535}" presName="connectorText" presStyleLbl="sibTrans2D1" presStyleIdx="0" presStyleCnt="4"/>
      <dgm:spPr/>
    </dgm:pt>
    <dgm:pt modelId="{85D5B8FA-3175-4F85-B9B6-17DABBBD617D}" type="pres">
      <dgm:prSet presAssocID="{44C5954F-847F-4564-8F85-327C452642BE}" presName="node" presStyleLbl="node1" presStyleIdx="1" presStyleCnt="5">
        <dgm:presLayoutVars>
          <dgm:bulletEnabled val="1"/>
        </dgm:presLayoutVars>
      </dgm:prSet>
      <dgm:spPr/>
    </dgm:pt>
    <dgm:pt modelId="{E20EF01F-9C92-4328-A0D6-51DEDDEEEF1A}" type="pres">
      <dgm:prSet presAssocID="{2BC66BCF-E698-4A39-BFD5-3FCA0072BA88}" presName="sibTrans" presStyleLbl="sibTrans2D1" presStyleIdx="1" presStyleCnt="4"/>
      <dgm:spPr/>
    </dgm:pt>
    <dgm:pt modelId="{25B07871-4765-49C1-9094-979F976CEDE8}" type="pres">
      <dgm:prSet presAssocID="{2BC66BCF-E698-4A39-BFD5-3FCA0072BA88}" presName="connectorText" presStyleLbl="sibTrans2D1" presStyleIdx="1" presStyleCnt="4"/>
      <dgm:spPr/>
    </dgm:pt>
    <dgm:pt modelId="{82EB11A9-89B6-4765-824B-F60C58585F0D}" type="pres">
      <dgm:prSet presAssocID="{C4AF3D52-47A5-4913-A662-48BBD1142203}" presName="node" presStyleLbl="node1" presStyleIdx="2" presStyleCnt="5">
        <dgm:presLayoutVars>
          <dgm:bulletEnabled val="1"/>
        </dgm:presLayoutVars>
      </dgm:prSet>
      <dgm:spPr/>
    </dgm:pt>
    <dgm:pt modelId="{812C51A8-5A79-456D-A84D-F3833AFCB82A}" type="pres">
      <dgm:prSet presAssocID="{21155CE7-EEB4-46FD-94D2-B4269B4B1A2A}" presName="sibTrans" presStyleLbl="sibTrans2D1" presStyleIdx="2" presStyleCnt="4"/>
      <dgm:spPr/>
    </dgm:pt>
    <dgm:pt modelId="{7B11B482-0A64-4FA7-A1DC-B2C4D7486E5C}" type="pres">
      <dgm:prSet presAssocID="{21155CE7-EEB4-46FD-94D2-B4269B4B1A2A}" presName="connectorText" presStyleLbl="sibTrans2D1" presStyleIdx="2" presStyleCnt="4"/>
      <dgm:spPr/>
    </dgm:pt>
    <dgm:pt modelId="{8BC65DD1-8990-4236-BD3C-33E168258225}" type="pres">
      <dgm:prSet presAssocID="{479F1430-0B91-4F5E-82A3-2071D1397C5D}" presName="node" presStyleLbl="node1" presStyleIdx="3" presStyleCnt="5">
        <dgm:presLayoutVars>
          <dgm:bulletEnabled val="1"/>
        </dgm:presLayoutVars>
      </dgm:prSet>
      <dgm:spPr/>
    </dgm:pt>
    <dgm:pt modelId="{D523DEBF-53B7-432A-A436-2F17E2423C38}" type="pres">
      <dgm:prSet presAssocID="{C5DBBB2C-26E5-40C6-96E6-FD890A34A3F3}" presName="sibTrans" presStyleLbl="sibTrans2D1" presStyleIdx="3" presStyleCnt="4"/>
      <dgm:spPr/>
    </dgm:pt>
    <dgm:pt modelId="{90CC34B0-5338-438E-88DF-92B46BBC3827}" type="pres">
      <dgm:prSet presAssocID="{C5DBBB2C-26E5-40C6-96E6-FD890A34A3F3}" presName="connectorText" presStyleLbl="sibTrans2D1" presStyleIdx="3" presStyleCnt="4"/>
      <dgm:spPr/>
    </dgm:pt>
    <dgm:pt modelId="{3EAAEA30-6D94-44A4-AA6B-AABC44F91C87}" type="pres">
      <dgm:prSet presAssocID="{338493FA-7AB1-47B2-81C5-60DE43325246}" presName="node" presStyleLbl="node1" presStyleIdx="4" presStyleCnt="5">
        <dgm:presLayoutVars>
          <dgm:bulletEnabled val="1"/>
        </dgm:presLayoutVars>
      </dgm:prSet>
      <dgm:spPr/>
    </dgm:pt>
  </dgm:ptLst>
  <dgm:cxnLst>
    <dgm:cxn modelId="{144A1B04-E1FC-4FBE-907D-67589A1DC56C}" type="presOf" srcId="{2BC66BCF-E698-4A39-BFD5-3FCA0072BA88}" destId="{25B07871-4765-49C1-9094-979F976CEDE8}" srcOrd="1" destOrd="0" presId="urn:microsoft.com/office/officeart/2005/8/layout/process1"/>
    <dgm:cxn modelId="{CB894324-7BFC-44AA-BEA7-0AEDDFEC16E0}" type="presOf" srcId="{44C5954F-847F-4564-8F85-327C452642BE}" destId="{85D5B8FA-3175-4F85-B9B6-17DABBBD617D}" srcOrd="0" destOrd="0" presId="urn:microsoft.com/office/officeart/2005/8/layout/process1"/>
    <dgm:cxn modelId="{98D29E2C-1043-4C60-BD2B-A1F42F6D29A5}" type="presOf" srcId="{C4AF3D52-47A5-4913-A662-48BBD1142203}" destId="{82EB11A9-89B6-4765-824B-F60C58585F0D}" srcOrd="0" destOrd="0" presId="urn:microsoft.com/office/officeart/2005/8/layout/process1"/>
    <dgm:cxn modelId="{C4E3D937-DDE4-4E4B-AB39-08F8EAFFDC52}" srcId="{D486F34A-877C-4D8D-81DE-4F30126CE7A2}" destId="{C4AF3D52-47A5-4913-A662-48BBD1142203}" srcOrd="2" destOrd="0" parTransId="{68E83FE0-33CE-40BA-89C6-DD39C97A8176}" sibTransId="{21155CE7-EEB4-46FD-94D2-B4269B4B1A2A}"/>
    <dgm:cxn modelId="{3F3CAB3F-CB78-4A2A-B236-2C10ED8A2998}" type="presOf" srcId="{479F1430-0B91-4F5E-82A3-2071D1397C5D}" destId="{8BC65DD1-8990-4236-BD3C-33E168258225}" srcOrd="0" destOrd="0" presId="urn:microsoft.com/office/officeart/2005/8/layout/process1"/>
    <dgm:cxn modelId="{B6D6106B-1DDE-4B1F-B50F-C787A63CE172}" type="presOf" srcId="{C2EA9C8B-DB1A-45CA-BA9F-980DB9F293F5}" destId="{E7A0F3F0-BDCB-40F9-8AEE-8E3B82FDEE21}" srcOrd="0" destOrd="0" presId="urn:microsoft.com/office/officeart/2005/8/layout/process1"/>
    <dgm:cxn modelId="{5727307D-74FD-41B8-AD2A-2A146261338D}" type="presOf" srcId="{C5DBBB2C-26E5-40C6-96E6-FD890A34A3F3}" destId="{90CC34B0-5338-438E-88DF-92B46BBC3827}" srcOrd="1" destOrd="0" presId="urn:microsoft.com/office/officeart/2005/8/layout/process1"/>
    <dgm:cxn modelId="{2CB0AD87-4904-4EA2-AFF0-DB55F81897EA}" type="presOf" srcId="{21155CE7-EEB4-46FD-94D2-B4269B4B1A2A}" destId="{7B11B482-0A64-4FA7-A1DC-B2C4D7486E5C}" srcOrd="1" destOrd="0" presId="urn:microsoft.com/office/officeart/2005/8/layout/process1"/>
    <dgm:cxn modelId="{9976D58E-2F7B-4536-85DC-453AF71B1480}" type="presOf" srcId="{3914B680-4E30-45DD-96C1-186F9002F535}" destId="{754C0A50-0146-413A-8663-9F823F12E90E}" srcOrd="1" destOrd="0" presId="urn:microsoft.com/office/officeart/2005/8/layout/process1"/>
    <dgm:cxn modelId="{D4D7C894-3082-4B2E-B563-5A4564775E5D}" srcId="{D486F34A-877C-4D8D-81DE-4F30126CE7A2}" destId="{338493FA-7AB1-47B2-81C5-60DE43325246}" srcOrd="4" destOrd="0" parTransId="{076B5F19-D5CE-4328-91F5-64FAC9648D14}" sibTransId="{08599B19-29FD-476D-B3F5-554B4B6AC89E}"/>
    <dgm:cxn modelId="{1D46509A-C814-4411-8F4B-B814C23958B0}" type="presOf" srcId="{21155CE7-EEB4-46FD-94D2-B4269B4B1A2A}" destId="{812C51A8-5A79-456D-A84D-F3833AFCB82A}" srcOrd="0" destOrd="0" presId="urn:microsoft.com/office/officeart/2005/8/layout/process1"/>
    <dgm:cxn modelId="{4AE86BAF-2263-4ED3-98A0-C7F3DC457059}" type="presOf" srcId="{338493FA-7AB1-47B2-81C5-60DE43325246}" destId="{3EAAEA30-6D94-44A4-AA6B-AABC44F91C87}" srcOrd="0" destOrd="0" presId="urn:microsoft.com/office/officeart/2005/8/layout/process1"/>
    <dgm:cxn modelId="{A95D37B9-2F75-406B-B15E-AE4A800006A4}" srcId="{D486F34A-877C-4D8D-81DE-4F30126CE7A2}" destId="{C2EA9C8B-DB1A-45CA-BA9F-980DB9F293F5}" srcOrd="0" destOrd="0" parTransId="{A5F12A76-139F-4A59-9B11-8E973633A7F3}" sibTransId="{3914B680-4E30-45DD-96C1-186F9002F535}"/>
    <dgm:cxn modelId="{78A504BE-0E17-4DE7-BC18-359CFF327B14}" type="presOf" srcId="{3914B680-4E30-45DD-96C1-186F9002F535}" destId="{1768065A-4E3F-4E3E-B570-1D1B71BE04B2}" srcOrd="0" destOrd="0" presId="urn:microsoft.com/office/officeart/2005/8/layout/process1"/>
    <dgm:cxn modelId="{DFE328E1-A8AD-443D-B7C2-CC3F136BEEAD}" type="presOf" srcId="{2BC66BCF-E698-4A39-BFD5-3FCA0072BA88}" destId="{E20EF01F-9C92-4328-A0D6-51DEDDEEEF1A}" srcOrd="0" destOrd="0" presId="urn:microsoft.com/office/officeart/2005/8/layout/process1"/>
    <dgm:cxn modelId="{134A8DE4-4B80-4198-BD12-4FFE167062CE}" type="presOf" srcId="{D486F34A-877C-4D8D-81DE-4F30126CE7A2}" destId="{4DAD5D0B-4C5C-4170-A0D5-F5E15D87B6A4}" srcOrd="0" destOrd="0" presId="urn:microsoft.com/office/officeart/2005/8/layout/process1"/>
    <dgm:cxn modelId="{BF1501E6-C00D-41B5-A067-9987CFCF8861}" type="presOf" srcId="{C5DBBB2C-26E5-40C6-96E6-FD890A34A3F3}" destId="{D523DEBF-53B7-432A-A436-2F17E2423C38}" srcOrd="0" destOrd="0" presId="urn:microsoft.com/office/officeart/2005/8/layout/process1"/>
    <dgm:cxn modelId="{9C39C5ED-4463-4575-B8C1-AEEFBA582A53}" srcId="{D486F34A-877C-4D8D-81DE-4F30126CE7A2}" destId="{44C5954F-847F-4564-8F85-327C452642BE}" srcOrd="1" destOrd="0" parTransId="{53C049CA-FF7C-4FB8-9B4C-8E837F19FC18}" sibTransId="{2BC66BCF-E698-4A39-BFD5-3FCA0072BA88}"/>
    <dgm:cxn modelId="{55AE55FD-6D0D-4E71-A7B3-E27810D6A2E8}" srcId="{D486F34A-877C-4D8D-81DE-4F30126CE7A2}" destId="{479F1430-0B91-4F5E-82A3-2071D1397C5D}" srcOrd="3" destOrd="0" parTransId="{7D4709E7-DC8C-4E23-8181-D20FC2D250DD}" sibTransId="{C5DBBB2C-26E5-40C6-96E6-FD890A34A3F3}"/>
    <dgm:cxn modelId="{7E9DF68E-72EA-4235-A4B8-F3EF40E1D806}" type="presParOf" srcId="{4DAD5D0B-4C5C-4170-A0D5-F5E15D87B6A4}" destId="{E7A0F3F0-BDCB-40F9-8AEE-8E3B82FDEE21}" srcOrd="0" destOrd="0" presId="urn:microsoft.com/office/officeart/2005/8/layout/process1"/>
    <dgm:cxn modelId="{843BDD7E-2E61-4E3D-AD74-32C0F6C2964B}" type="presParOf" srcId="{4DAD5D0B-4C5C-4170-A0D5-F5E15D87B6A4}" destId="{1768065A-4E3F-4E3E-B570-1D1B71BE04B2}" srcOrd="1" destOrd="0" presId="urn:microsoft.com/office/officeart/2005/8/layout/process1"/>
    <dgm:cxn modelId="{5F9FD743-0C1E-4D31-9058-0F4070875119}" type="presParOf" srcId="{1768065A-4E3F-4E3E-B570-1D1B71BE04B2}" destId="{754C0A50-0146-413A-8663-9F823F12E90E}" srcOrd="0" destOrd="0" presId="urn:microsoft.com/office/officeart/2005/8/layout/process1"/>
    <dgm:cxn modelId="{119F568C-6F18-4A08-8559-1F9DF8115385}" type="presParOf" srcId="{4DAD5D0B-4C5C-4170-A0D5-F5E15D87B6A4}" destId="{85D5B8FA-3175-4F85-B9B6-17DABBBD617D}" srcOrd="2" destOrd="0" presId="urn:microsoft.com/office/officeart/2005/8/layout/process1"/>
    <dgm:cxn modelId="{17B30173-36B3-4063-A249-D7669C7654F5}" type="presParOf" srcId="{4DAD5D0B-4C5C-4170-A0D5-F5E15D87B6A4}" destId="{E20EF01F-9C92-4328-A0D6-51DEDDEEEF1A}" srcOrd="3" destOrd="0" presId="urn:microsoft.com/office/officeart/2005/8/layout/process1"/>
    <dgm:cxn modelId="{3C25F8F3-9D77-4A70-BF06-CBF3C7F9F1F0}" type="presParOf" srcId="{E20EF01F-9C92-4328-A0D6-51DEDDEEEF1A}" destId="{25B07871-4765-49C1-9094-979F976CEDE8}" srcOrd="0" destOrd="0" presId="urn:microsoft.com/office/officeart/2005/8/layout/process1"/>
    <dgm:cxn modelId="{9B5A4E90-E18B-4C43-AC5C-6DCC9F2AA8C3}" type="presParOf" srcId="{4DAD5D0B-4C5C-4170-A0D5-F5E15D87B6A4}" destId="{82EB11A9-89B6-4765-824B-F60C58585F0D}" srcOrd="4" destOrd="0" presId="urn:microsoft.com/office/officeart/2005/8/layout/process1"/>
    <dgm:cxn modelId="{1635DA69-BBE4-4F08-8B46-6545CDD5B9FD}" type="presParOf" srcId="{4DAD5D0B-4C5C-4170-A0D5-F5E15D87B6A4}" destId="{812C51A8-5A79-456D-A84D-F3833AFCB82A}" srcOrd="5" destOrd="0" presId="urn:microsoft.com/office/officeart/2005/8/layout/process1"/>
    <dgm:cxn modelId="{E6CBFF66-1732-4841-A643-73D62F32DF80}" type="presParOf" srcId="{812C51A8-5A79-456D-A84D-F3833AFCB82A}" destId="{7B11B482-0A64-4FA7-A1DC-B2C4D7486E5C}" srcOrd="0" destOrd="0" presId="urn:microsoft.com/office/officeart/2005/8/layout/process1"/>
    <dgm:cxn modelId="{C540FDBD-91D0-4C37-9E89-EFC70AAC68B1}" type="presParOf" srcId="{4DAD5D0B-4C5C-4170-A0D5-F5E15D87B6A4}" destId="{8BC65DD1-8990-4236-BD3C-33E168258225}" srcOrd="6" destOrd="0" presId="urn:microsoft.com/office/officeart/2005/8/layout/process1"/>
    <dgm:cxn modelId="{32B8BA98-4659-48A7-8570-09ADB0EA76B9}" type="presParOf" srcId="{4DAD5D0B-4C5C-4170-A0D5-F5E15D87B6A4}" destId="{D523DEBF-53B7-432A-A436-2F17E2423C38}" srcOrd="7" destOrd="0" presId="urn:microsoft.com/office/officeart/2005/8/layout/process1"/>
    <dgm:cxn modelId="{9247C982-FE59-4E47-B5A1-1909D2D1EA31}" type="presParOf" srcId="{D523DEBF-53B7-432A-A436-2F17E2423C38}" destId="{90CC34B0-5338-438E-88DF-92B46BBC3827}" srcOrd="0" destOrd="0" presId="urn:microsoft.com/office/officeart/2005/8/layout/process1"/>
    <dgm:cxn modelId="{2965ED2F-9EE1-4934-9530-B6CB06F3E404}" type="presParOf" srcId="{4DAD5D0B-4C5C-4170-A0D5-F5E15D87B6A4}" destId="{3EAAEA30-6D94-44A4-AA6B-AABC44F91C87}"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115982-DF2C-4AFB-A52C-DAAC1E434D1C}" type="doc">
      <dgm:prSet loTypeId="urn:microsoft.com/office/officeart/2008/layout/AlternatingHexagons" loCatId="list" qsTypeId="urn:microsoft.com/office/officeart/2005/8/quickstyle/simple5" qsCatId="simple" csTypeId="urn:microsoft.com/office/officeart/2005/8/colors/colorful5" csCatId="colorful" phldr="1"/>
      <dgm:spPr/>
      <dgm:t>
        <a:bodyPr/>
        <a:lstStyle/>
        <a:p>
          <a:endParaRPr lang="de-DE"/>
        </a:p>
      </dgm:t>
    </dgm:pt>
    <dgm:pt modelId="{CBD5DF44-886B-4C90-BFAD-4B7BCE53EE6A}">
      <dgm:prSet phldrT="[Text]"/>
      <dgm:spPr/>
      <dgm:t>
        <a:bodyPr/>
        <a:lstStyle/>
        <a:p>
          <a:r>
            <a:rPr lang="de-DE" b="1" dirty="0" err="1">
              <a:effectLst>
                <a:outerShdw blurRad="38100" dist="38100" dir="2700000" algn="tl">
                  <a:srgbClr val="000000">
                    <a:alpha val="43137"/>
                  </a:srgbClr>
                </a:outerShdw>
              </a:effectLst>
            </a:rPr>
            <a:t>Refuse</a:t>
          </a:r>
          <a:endParaRPr lang="de-DE" b="1" dirty="0">
            <a:effectLst>
              <a:outerShdw blurRad="38100" dist="38100" dir="2700000" algn="tl">
                <a:srgbClr val="000000">
                  <a:alpha val="43137"/>
                </a:srgbClr>
              </a:outerShdw>
            </a:effectLst>
          </a:endParaRPr>
        </a:p>
      </dgm:t>
    </dgm:pt>
    <dgm:pt modelId="{3BF61772-7F65-46B4-8457-4E90D9DE62CE}" type="parTrans" cxnId="{10B8ABA9-1D09-419A-8588-A7681477184B}">
      <dgm:prSet/>
      <dgm:spPr/>
      <dgm:t>
        <a:bodyPr/>
        <a:lstStyle/>
        <a:p>
          <a:endParaRPr lang="de-DE" b="1">
            <a:effectLst>
              <a:outerShdw blurRad="38100" dist="38100" dir="2700000" algn="tl">
                <a:srgbClr val="000000">
                  <a:alpha val="43137"/>
                </a:srgbClr>
              </a:outerShdw>
            </a:effectLst>
          </a:endParaRPr>
        </a:p>
      </dgm:t>
    </dgm:pt>
    <dgm:pt modelId="{DD421BBC-5DC6-4705-A09C-826A81869159}" type="sibTrans" cxnId="{10B8ABA9-1D09-419A-8588-A7681477184B}">
      <dgm:prSet/>
      <dgm:spPr/>
      <dgm:t>
        <a:bodyPr/>
        <a:lstStyle/>
        <a:p>
          <a:r>
            <a:rPr lang="de-DE" b="1" dirty="0" err="1">
              <a:effectLst>
                <a:outerShdw blurRad="38100" dist="38100" dir="2700000" algn="tl">
                  <a:srgbClr val="000000">
                    <a:alpha val="43137"/>
                  </a:srgbClr>
                </a:outerShdw>
              </a:effectLst>
            </a:rPr>
            <a:t>Rethink</a:t>
          </a:r>
          <a:endParaRPr lang="de-DE" b="1" dirty="0">
            <a:effectLst>
              <a:outerShdw blurRad="38100" dist="38100" dir="2700000" algn="tl">
                <a:srgbClr val="000000">
                  <a:alpha val="43137"/>
                </a:srgbClr>
              </a:outerShdw>
            </a:effectLst>
          </a:endParaRPr>
        </a:p>
      </dgm:t>
    </dgm:pt>
    <dgm:pt modelId="{DC351D6E-6382-4287-9CBD-188C455F6D3B}">
      <dgm:prSet phldrT="[Text]" phldr="1"/>
      <dgm:spPr/>
      <dgm:t>
        <a:bodyPr/>
        <a:lstStyle/>
        <a:p>
          <a:endParaRPr lang="de-DE" b="1">
            <a:effectLst>
              <a:outerShdw blurRad="38100" dist="38100" dir="2700000" algn="tl">
                <a:srgbClr val="000000">
                  <a:alpha val="43137"/>
                </a:srgbClr>
              </a:outerShdw>
            </a:effectLst>
          </a:endParaRPr>
        </a:p>
      </dgm:t>
    </dgm:pt>
    <dgm:pt modelId="{12C3FD59-07E4-4FE0-8293-162A67CF5EAC}" type="parTrans" cxnId="{98B874E1-F18D-4EE4-9B99-5EFBF3A7A81C}">
      <dgm:prSet/>
      <dgm:spPr/>
      <dgm:t>
        <a:bodyPr/>
        <a:lstStyle/>
        <a:p>
          <a:endParaRPr lang="de-DE" b="1">
            <a:effectLst>
              <a:outerShdw blurRad="38100" dist="38100" dir="2700000" algn="tl">
                <a:srgbClr val="000000">
                  <a:alpha val="43137"/>
                </a:srgbClr>
              </a:outerShdw>
            </a:effectLst>
          </a:endParaRPr>
        </a:p>
      </dgm:t>
    </dgm:pt>
    <dgm:pt modelId="{D947FB59-8ADF-44E9-9694-41FC19A0FDA6}" type="sibTrans" cxnId="{98B874E1-F18D-4EE4-9B99-5EFBF3A7A81C}">
      <dgm:prSet/>
      <dgm:spPr/>
      <dgm:t>
        <a:bodyPr/>
        <a:lstStyle/>
        <a:p>
          <a:endParaRPr lang="de-DE" b="1">
            <a:effectLst>
              <a:outerShdw blurRad="38100" dist="38100" dir="2700000" algn="tl">
                <a:srgbClr val="000000">
                  <a:alpha val="43137"/>
                </a:srgbClr>
              </a:outerShdw>
            </a:effectLst>
          </a:endParaRPr>
        </a:p>
      </dgm:t>
    </dgm:pt>
    <dgm:pt modelId="{5B4B53D1-00D0-4B6B-B4AF-A1CA1796A0C6}">
      <dgm:prSet phldrT="[Text]"/>
      <dgm:spPr/>
      <dgm:t>
        <a:bodyPr/>
        <a:lstStyle/>
        <a:p>
          <a:r>
            <a:rPr lang="de-DE" b="1" dirty="0" err="1">
              <a:effectLst>
                <a:outerShdw blurRad="38100" dist="38100" dir="2700000" algn="tl">
                  <a:srgbClr val="000000">
                    <a:alpha val="43137"/>
                  </a:srgbClr>
                </a:outerShdw>
              </a:effectLst>
            </a:rPr>
            <a:t>Reduce</a:t>
          </a:r>
          <a:endParaRPr lang="de-DE" b="1" dirty="0">
            <a:effectLst>
              <a:outerShdw blurRad="38100" dist="38100" dir="2700000" algn="tl">
                <a:srgbClr val="000000">
                  <a:alpha val="43137"/>
                </a:srgbClr>
              </a:outerShdw>
            </a:effectLst>
          </a:endParaRPr>
        </a:p>
      </dgm:t>
    </dgm:pt>
    <dgm:pt modelId="{5389AF08-43E6-450E-B8C2-24B6476A0EB5}" type="parTrans" cxnId="{6CB1A895-D7FF-4D06-8FE2-034477CE1B7A}">
      <dgm:prSet/>
      <dgm:spPr/>
      <dgm:t>
        <a:bodyPr/>
        <a:lstStyle/>
        <a:p>
          <a:endParaRPr lang="de-DE" b="1">
            <a:effectLst>
              <a:outerShdw blurRad="38100" dist="38100" dir="2700000" algn="tl">
                <a:srgbClr val="000000">
                  <a:alpha val="43137"/>
                </a:srgbClr>
              </a:outerShdw>
            </a:effectLst>
          </a:endParaRPr>
        </a:p>
      </dgm:t>
    </dgm:pt>
    <dgm:pt modelId="{B764F267-FDEB-4754-9F18-FE0F452BC5AA}" type="sibTrans" cxnId="{6CB1A895-D7FF-4D06-8FE2-034477CE1B7A}">
      <dgm:prSet/>
      <dgm:spPr/>
      <dgm:t>
        <a:bodyPr/>
        <a:lstStyle/>
        <a:p>
          <a:r>
            <a:rPr lang="de-DE" b="1" dirty="0">
              <a:effectLst>
                <a:outerShdw blurRad="38100" dist="38100" dir="2700000" algn="tl">
                  <a:srgbClr val="000000">
                    <a:alpha val="43137"/>
                  </a:srgbClr>
                </a:outerShdw>
              </a:effectLst>
            </a:rPr>
            <a:t>Reuse</a:t>
          </a:r>
        </a:p>
      </dgm:t>
    </dgm:pt>
    <dgm:pt modelId="{1FE8E80A-9496-439E-B607-8F9FE085644B}">
      <dgm:prSet phldrT="[Text]" phldr="1"/>
      <dgm:spPr/>
      <dgm:t>
        <a:bodyPr/>
        <a:lstStyle/>
        <a:p>
          <a:endParaRPr lang="de-DE" b="1" dirty="0">
            <a:effectLst>
              <a:outerShdw blurRad="38100" dist="38100" dir="2700000" algn="tl">
                <a:srgbClr val="000000">
                  <a:alpha val="43137"/>
                </a:srgbClr>
              </a:outerShdw>
            </a:effectLst>
          </a:endParaRPr>
        </a:p>
      </dgm:t>
    </dgm:pt>
    <dgm:pt modelId="{13DB1211-888C-4FF7-9202-EA4A188A9C91}" type="parTrans" cxnId="{73C8AC7C-CA89-4E99-A067-0D3F67BFB85B}">
      <dgm:prSet/>
      <dgm:spPr/>
      <dgm:t>
        <a:bodyPr/>
        <a:lstStyle/>
        <a:p>
          <a:endParaRPr lang="de-DE" b="1">
            <a:effectLst>
              <a:outerShdw blurRad="38100" dist="38100" dir="2700000" algn="tl">
                <a:srgbClr val="000000">
                  <a:alpha val="43137"/>
                </a:srgbClr>
              </a:outerShdw>
            </a:effectLst>
          </a:endParaRPr>
        </a:p>
      </dgm:t>
    </dgm:pt>
    <dgm:pt modelId="{883BB80C-DAA0-43EB-94C8-A2D5D9705BC1}" type="sibTrans" cxnId="{73C8AC7C-CA89-4E99-A067-0D3F67BFB85B}">
      <dgm:prSet/>
      <dgm:spPr/>
      <dgm:t>
        <a:bodyPr/>
        <a:lstStyle/>
        <a:p>
          <a:endParaRPr lang="de-DE" b="1">
            <a:effectLst>
              <a:outerShdw blurRad="38100" dist="38100" dir="2700000" algn="tl">
                <a:srgbClr val="000000">
                  <a:alpha val="43137"/>
                </a:srgbClr>
              </a:outerShdw>
            </a:effectLst>
          </a:endParaRPr>
        </a:p>
      </dgm:t>
    </dgm:pt>
    <dgm:pt modelId="{6EF23451-2A25-47A0-915D-99C51494AAD9}">
      <dgm:prSet phldrT="[Text]"/>
      <dgm:spPr/>
      <dgm:t>
        <a:bodyPr/>
        <a:lstStyle/>
        <a:p>
          <a:r>
            <a:rPr lang="de-DE" b="1" dirty="0">
              <a:effectLst>
                <a:outerShdw blurRad="38100" dist="38100" dir="2700000" algn="tl">
                  <a:srgbClr val="000000">
                    <a:alpha val="43137"/>
                  </a:srgbClr>
                </a:outerShdw>
              </a:effectLst>
            </a:rPr>
            <a:t>Recycle</a:t>
          </a:r>
        </a:p>
      </dgm:t>
    </dgm:pt>
    <dgm:pt modelId="{8B638556-3CE1-4025-B80C-01E78160624A}" type="parTrans" cxnId="{A3FAAB75-3B8B-41D5-84FE-1D3D7A0F06BD}">
      <dgm:prSet/>
      <dgm:spPr/>
      <dgm:t>
        <a:bodyPr/>
        <a:lstStyle/>
        <a:p>
          <a:endParaRPr lang="de-DE" b="1">
            <a:effectLst>
              <a:outerShdw blurRad="38100" dist="38100" dir="2700000" algn="tl">
                <a:srgbClr val="000000">
                  <a:alpha val="43137"/>
                </a:srgbClr>
              </a:outerShdw>
            </a:effectLst>
          </a:endParaRPr>
        </a:p>
      </dgm:t>
    </dgm:pt>
    <dgm:pt modelId="{D020D2A3-5572-4FB4-9854-2DDB1611D8E7}" type="sibTrans" cxnId="{A3FAAB75-3B8B-41D5-84FE-1D3D7A0F06BD}">
      <dgm:prSet/>
      <dgm:spPr/>
      <dgm:t>
        <a:bodyPr/>
        <a:lstStyle/>
        <a:p>
          <a:r>
            <a:rPr lang="de-DE" b="1" dirty="0" err="1">
              <a:effectLst>
                <a:outerShdw blurRad="38100" dist="38100" dir="2700000" algn="tl">
                  <a:srgbClr val="000000">
                    <a:alpha val="43137"/>
                  </a:srgbClr>
                </a:outerShdw>
              </a:effectLst>
            </a:rPr>
            <a:t>Repair</a:t>
          </a:r>
          <a:endParaRPr lang="de-DE" b="1" dirty="0">
            <a:effectLst>
              <a:outerShdw blurRad="38100" dist="38100" dir="2700000" algn="tl">
                <a:srgbClr val="000000">
                  <a:alpha val="43137"/>
                </a:srgbClr>
              </a:outerShdw>
            </a:effectLst>
          </a:endParaRPr>
        </a:p>
      </dgm:t>
    </dgm:pt>
    <dgm:pt modelId="{7AE59594-339C-4130-AB9E-79B8D82BD885}">
      <dgm:prSet phldrT="[Text]" phldr="1"/>
      <dgm:spPr/>
      <dgm:t>
        <a:bodyPr/>
        <a:lstStyle/>
        <a:p>
          <a:endParaRPr lang="de-DE" b="1">
            <a:effectLst>
              <a:outerShdw blurRad="38100" dist="38100" dir="2700000" algn="tl">
                <a:srgbClr val="000000">
                  <a:alpha val="43137"/>
                </a:srgbClr>
              </a:outerShdw>
            </a:effectLst>
          </a:endParaRPr>
        </a:p>
      </dgm:t>
    </dgm:pt>
    <dgm:pt modelId="{22300B31-0D07-4BDF-92F9-4C8F6445E71F}" type="parTrans" cxnId="{DE9C10A2-1C82-443F-A6E7-E1854D7956AC}">
      <dgm:prSet/>
      <dgm:spPr/>
      <dgm:t>
        <a:bodyPr/>
        <a:lstStyle/>
        <a:p>
          <a:endParaRPr lang="de-DE" b="1">
            <a:effectLst>
              <a:outerShdw blurRad="38100" dist="38100" dir="2700000" algn="tl">
                <a:srgbClr val="000000">
                  <a:alpha val="43137"/>
                </a:srgbClr>
              </a:outerShdw>
            </a:effectLst>
          </a:endParaRPr>
        </a:p>
      </dgm:t>
    </dgm:pt>
    <dgm:pt modelId="{4D48D460-8380-4E01-BF07-885142289A1A}" type="sibTrans" cxnId="{DE9C10A2-1C82-443F-A6E7-E1854D7956AC}">
      <dgm:prSet/>
      <dgm:spPr/>
      <dgm:t>
        <a:bodyPr/>
        <a:lstStyle/>
        <a:p>
          <a:endParaRPr lang="de-DE" b="1">
            <a:effectLst>
              <a:outerShdw blurRad="38100" dist="38100" dir="2700000" algn="tl">
                <a:srgbClr val="000000">
                  <a:alpha val="43137"/>
                </a:srgbClr>
              </a:outerShdw>
            </a:effectLst>
          </a:endParaRPr>
        </a:p>
      </dgm:t>
    </dgm:pt>
    <dgm:pt modelId="{C0C19002-1C22-49C3-B943-713545B9BB56}" type="pres">
      <dgm:prSet presAssocID="{F1115982-DF2C-4AFB-A52C-DAAC1E434D1C}" presName="Name0" presStyleCnt="0">
        <dgm:presLayoutVars>
          <dgm:chMax/>
          <dgm:chPref/>
          <dgm:dir/>
          <dgm:animLvl val="lvl"/>
        </dgm:presLayoutVars>
      </dgm:prSet>
      <dgm:spPr/>
    </dgm:pt>
    <dgm:pt modelId="{F6EF4C49-24F1-4F32-A15F-A6DAA90D3CE5}" type="pres">
      <dgm:prSet presAssocID="{CBD5DF44-886B-4C90-BFAD-4B7BCE53EE6A}" presName="composite" presStyleCnt="0"/>
      <dgm:spPr/>
    </dgm:pt>
    <dgm:pt modelId="{4D88F8DC-1596-40F1-ABB8-AF1AD0E378A6}" type="pres">
      <dgm:prSet presAssocID="{CBD5DF44-886B-4C90-BFAD-4B7BCE53EE6A}" presName="Parent1" presStyleLbl="node1" presStyleIdx="0" presStyleCnt="6">
        <dgm:presLayoutVars>
          <dgm:chMax val="1"/>
          <dgm:chPref val="1"/>
          <dgm:bulletEnabled val="1"/>
        </dgm:presLayoutVars>
      </dgm:prSet>
      <dgm:spPr/>
    </dgm:pt>
    <dgm:pt modelId="{B0AF45AA-D2C4-4E93-ADC4-1275D9A97732}" type="pres">
      <dgm:prSet presAssocID="{CBD5DF44-886B-4C90-BFAD-4B7BCE53EE6A}" presName="Childtext1" presStyleLbl="revTx" presStyleIdx="0" presStyleCnt="3">
        <dgm:presLayoutVars>
          <dgm:chMax val="0"/>
          <dgm:chPref val="0"/>
          <dgm:bulletEnabled val="1"/>
        </dgm:presLayoutVars>
      </dgm:prSet>
      <dgm:spPr/>
    </dgm:pt>
    <dgm:pt modelId="{E75433FC-A3F3-41F3-AE01-CD043079909D}" type="pres">
      <dgm:prSet presAssocID="{CBD5DF44-886B-4C90-BFAD-4B7BCE53EE6A}" presName="BalanceSpacing" presStyleCnt="0"/>
      <dgm:spPr/>
    </dgm:pt>
    <dgm:pt modelId="{15962CCD-F0DF-40BD-B495-7DADCE7540FB}" type="pres">
      <dgm:prSet presAssocID="{CBD5DF44-886B-4C90-BFAD-4B7BCE53EE6A}" presName="BalanceSpacing1" presStyleCnt="0"/>
      <dgm:spPr/>
    </dgm:pt>
    <dgm:pt modelId="{6EAC96A1-9B67-465D-8C2A-44837DAF0131}" type="pres">
      <dgm:prSet presAssocID="{DD421BBC-5DC6-4705-A09C-826A81869159}" presName="Accent1Text" presStyleLbl="node1" presStyleIdx="1" presStyleCnt="6"/>
      <dgm:spPr/>
    </dgm:pt>
    <dgm:pt modelId="{1BC4B7D4-95BE-4459-9B81-317B5995DE92}" type="pres">
      <dgm:prSet presAssocID="{DD421BBC-5DC6-4705-A09C-826A81869159}" presName="spaceBetweenRectangles" presStyleCnt="0"/>
      <dgm:spPr/>
    </dgm:pt>
    <dgm:pt modelId="{5C9BD415-765A-4F7B-A53C-A6AE226E3DBA}" type="pres">
      <dgm:prSet presAssocID="{5B4B53D1-00D0-4B6B-B4AF-A1CA1796A0C6}" presName="composite" presStyleCnt="0"/>
      <dgm:spPr/>
    </dgm:pt>
    <dgm:pt modelId="{407669C0-F65C-438C-9069-5A89958AA5B0}" type="pres">
      <dgm:prSet presAssocID="{5B4B53D1-00D0-4B6B-B4AF-A1CA1796A0C6}" presName="Parent1" presStyleLbl="node1" presStyleIdx="2" presStyleCnt="6">
        <dgm:presLayoutVars>
          <dgm:chMax val="1"/>
          <dgm:chPref val="1"/>
          <dgm:bulletEnabled val="1"/>
        </dgm:presLayoutVars>
      </dgm:prSet>
      <dgm:spPr/>
    </dgm:pt>
    <dgm:pt modelId="{925E2FBC-1060-4601-B15F-90BF140C9D9C}" type="pres">
      <dgm:prSet presAssocID="{5B4B53D1-00D0-4B6B-B4AF-A1CA1796A0C6}" presName="Childtext1" presStyleLbl="revTx" presStyleIdx="1" presStyleCnt="3">
        <dgm:presLayoutVars>
          <dgm:chMax val="0"/>
          <dgm:chPref val="0"/>
          <dgm:bulletEnabled val="1"/>
        </dgm:presLayoutVars>
      </dgm:prSet>
      <dgm:spPr/>
    </dgm:pt>
    <dgm:pt modelId="{2E545086-4B15-41BF-98D6-4F4A2A9200D5}" type="pres">
      <dgm:prSet presAssocID="{5B4B53D1-00D0-4B6B-B4AF-A1CA1796A0C6}" presName="BalanceSpacing" presStyleCnt="0"/>
      <dgm:spPr/>
    </dgm:pt>
    <dgm:pt modelId="{B6594E77-FD9E-43A2-9A00-0F2930E5DACD}" type="pres">
      <dgm:prSet presAssocID="{5B4B53D1-00D0-4B6B-B4AF-A1CA1796A0C6}" presName="BalanceSpacing1" presStyleCnt="0"/>
      <dgm:spPr/>
    </dgm:pt>
    <dgm:pt modelId="{7470A175-2835-4B42-8DF4-75E10707A85E}" type="pres">
      <dgm:prSet presAssocID="{B764F267-FDEB-4754-9F18-FE0F452BC5AA}" presName="Accent1Text" presStyleLbl="node1" presStyleIdx="3" presStyleCnt="6"/>
      <dgm:spPr/>
    </dgm:pt>
    <dgm:pt modelId="{3406AAD4-9B6F-4520-89DC-96D69F47DC17}" type="pres">
      <dgm:prSet presAssocID="{B764F267-FDEB-4754-9F18-FE0F452BC5AA}" presName="spaceBetweenRectangles" presStyleCnt="0"/>
      <dgm:spPr/>
    </dgm:pt>
    <dgm:pt modelId="{27335CE4-38A4-4B64-B146-90D3BA352A18}" type="pres">
      <dgm:prSet presAssocID="{6EF23451-2A25-47A0-915D-99C51494AAD9}" presName="composite" presStyleCnt="0"/>
      <dgm:spPr/>
    </dgm:pt>
    <dgm:pt modelId="{B2F173AB-1A98-465B-B62A-F1B0D15A5251}" type="pres">
      <dgm:prSet presAssocID="{6EF23451-2A25-47A0-915D-99C51494AAD9}" presName="Parent1" presStyleLbl="node1" presStyleIdx="4" presStyleCnt="6">
        <dgm:presLayoutVars>
          <dgm:chMax val="1"/>
          <dgm:chPref val="1"/>
          <dgm:bulletEnabled val="1"/>
        </dgm:presLayoutVars>
      </dgm:prSet>
      <dgm:spPr/>
    </dgm:pt>
    <dgm:pt modelId="{F5C03845-1087-4373-9CBB-A38F149C58CB}" type="pres">
      <dgm:prSet presAssocID="{6EF23451-2A25-47A0-915D-99C51494AAD9}" presName="Childtext1" presStyleLbl="revTx" presStyleIdx="2" presStyleCnt="3">
        <dgm:presLayoutVars>
          <dgm:chMax val="0"/>
          <dgm:chPref val="0"/>
          <dgm:bulletEnabled val="1"/>
        </dgm:presLayoutVars>
      </dgm:prSet>
      <dgm:spPr/>
    </dgm:pt>
    <dgm:pt modelId="{5FA93670-4D0F-4383-9BE6-AAD3272BE4CC}" type="pres">
      <dgm:prSet presAssocID="{6EF23451-2A25-47A0-915D-99C51494AAD9}" presName="BalanceSpacing" presStyleCnt="0"/>
      <dgm:spPr/>
    </dgm:pt>
    <dgm:pt modelId="{E5D12EA6-04A3-4838-86E3-9C8616661955}" type="pres">
      <dgm:prSet presAssocID="{6EF23451-2A25-47A0-915D-99C51494AAD9}" presName="BalanceSpacing1" presStyleCnt="0"/>
      <dgm:spPr/>
    </dgm:pt>
    <dgm:pt modelId="{1D8850AF-5AB9-4F77-97AF-2E4BEDA5EE37}" type="pres">
      <dgm:prSet presAssocID="{D020D2A3-5572-4FB4-9854-2DDB1611D8E7}" presName="Accent1Text" presStyleLbl="node1" presStyleIdx="5" presStyleCnt="6"/>
      <dgm:spPr/>
    </dgm:pt>
  </dgm:ptLst>
  <dgm:cxnLst>
    <dgm:cxn modelId="{C4D1D50D-19FA-4917-9902-3A1953C9653E}" type="presOf" srcId="{5B4B53D1-00D0-4B6B-B4AF-A1CA1796A0C6}" destId="{407669C0-F65C-438C-9069-5A89958AA5B0}" srcOrd="0" destOrd="0" presId="urn:microsoft.com/office/officeart/2008/layout/AlternatingHexagons"/>
    <dgm:cxn modelId="{730CD938-0076-4FCE-9755-BB3835EED3FB}" type="presOf" srcId="{D020D2A3-5572-4FB4-9854-2DDB1611D8E7}" destId="{1D8850AF-5AB9-4F77-97AF-2E4BEDA5EE37}" srcOrd="0" destOrd="0" presId="urn:microsoft.com/office/officeart/2008/layout/AlternatingHexagons"/>
    <dgm:cxn modelId="{1E094542-A238-4EDD-BA63-CDFBE13633A0}" type="presOf" srcId="{1FE8E80A-9496-439E-B607-8F9FE085644B}" destId="{925E2FBC-1060-4601-B15F-90BF140C9D9C}" srcOrd="0" destOrd="0" presId="urn:microsoft.com/office/officeart/2008/layout/AlternatingHexagons"/>
    <dgm:cxn modelId="{27D51C45-1964-4BDD-B48F-3691BBC311FC}" type="presOf" srcId="{B764F267-FDEB-4754-9F18-FE0F452BC5AA}" destId="{7470A175-2835-4B42-8DF4-75E10707A85E}" srcOrd="0" destOrd="0" presId="urn:microsoft.com/office/officeart/2008/layout/AlternatingHexagons"/>
    <dgm:cxn modelId="{A3FAAB75-3B8B-41D5-84FE-1D3D7A0F06BD}" srcId="{F1115982-DF2C-4AFB-A52C-DAAC1E434D1C}" destId="{6EF23451-2A25-47A0-915D-99C51494AAD9}" srcOrd="2" destOrd="0" parTransId="{8B638556-3CE1-4025-B80C-01E78160624A}" sibTransId="{D020D2A3-5572-4FB4-9854-2DDB1611D8E7}"/>
    <dgm:cxn modelId="{73C8AC7C-CA89-4E99-A067-0D3F67BFB85B}" srcId="{5B4B53D1-00D0-4B6B-B4AF-A1CA1796A0C6}" destId="{1FE8E80A-9496-439E-B607-8F9FE085644B}" srcOrd="0" destOrd="0" parTransId="{13DB1211-888C-4FF7-9202-EA4A188A9C91}" sibTransId="{883BB80C-DAA0-43EB-94C8-A2D5D9705BC1}"/>
    <dgm:cxn modelId="{495FA990-9B84-4A2D-88E2-5E307A1366C9}" type="presOf" srcId="{DD421BBC-5DC6-4705-A09C-826A81869159}" destId="{6EAC96A1-9B67-465D-8C2A-44837DAF0131}" srcOrd="0" destOrd="0" presId="urn:microsoft.com/office/officeart/2008/layout/AlternatingHexagons"/>
    <dgm:cxn modelId="{6CB1A895-D7FF-4D06-8FE2-034477CE1B7A}" srcId="{F1115982-DF2C-4AFB-A52C-DAAC1E434D1C}" destId="{5B4B53D1-00D0-4B6B-B4AF-A1CA1796A0C6}" srcOrd="1" destOrd="0" parTransId="{5389AF08-43E6-450E-B8C2-24B6476A0EB5}" sibTransId="{B764F267-FDEB-4754-9F18-FE0F452BC5AA}"/>
    <dgm:cxn modelId="{DE9C10A2-1C82-443F-A6E7-E1854D7956AC}" srcId="{6EF23451-2A25-47A0-915D-99C51494AAD9}" destId="{7AE59594-339C-4130-AB9E-79B8D82BD885}" srcOrd="0" destOrd="0" parTransId="{22300B31-0D07-4BDF-92F9-4C8F6445E71F}" sibTransId="{4D48D460-8380-4E01-BF07-885142289A1A}"/>
    <dgm:cxn modelId="{10B8ABA9-1D09-419A-8588-A7681477184B}" srcId="{F1115982-DF2C-4AFB-A52C-DAAC1E434D1C}" destId="{CBD5DF44-886B-4C90-BFAD-4B7BCE53EE6A}" srcOrd="0" destOrd="0" parTransId="{3BF61772-7F65-46B4-8457-4E90D9DE62CE}" sibTransId="{DD421BBC-5DC6-4705-A09C-826A81869159}"/>
    <dgm:cxn modelId="{978697B0-1F22-450A-AC65-ABDB4C58668F}" type="presOf" srcId="{6EF23451-2A25-47A0-915D-99C51494AAD9}" destId="{B2F173AB-1A98-465B-B62A-F1B0D15A5251}" srcOrd="0" destOrd="0" presId="urn:microsoft.com/office/officeart/2008/layout/AlternatingHexagons"/>
    <dgm:cxn modelId="{42EFE1C7-D99F-44E6-BA67-2A451D3EC1AB}" type="presOf" srcId="{F1115982-DF2C-4AFB-A52C-DAAC1E434D1C}" destId="{C0C19002-1C22-49C3-B943-713545B9BB56}" srcOrd="0" destOrd="0" presId="urn:microsoft.com/office/officeart/2008/layout/AlternatingHexagons"/>
    <dgm:cxn modelId="{330B86CC-E585-464E-909C-72D1E696E31F}" type="presOf" srcId="{DC351D6E-6382-4287-9CBD-188C455F6D3B}" destId="{B0AF45AA-D2C4-4E93-ADC4-1275D9A97732}" srcOrd="0" destOrd="0" presId="urn:microsoft.com/office/officeart/2008/layout/AlternatingHexagons"/>
    <dgm:cxn modelId="{85EE5FCD-7433-4722-8CFA-437DC13E09E5}" type="presOf" srcId="{CBD5DF44-886B-4C90-BFAD-4B7BCE53EE6A}" destId="{4D88F8DC-1596-40F1-ABB8-AF1AD0E378A6}" srcOrd="0" destOrd="0" presId="urn:microsoft.com/office/officeart/2008/layout/AlternatingHexagons"/>
    <dgm:cxn modelId="{F56704CF-3471-4E20-B13B-78FFFECBC1F5}" type="presOf" srcId="{7AE59594-339C-4130-AB9E-79B8D82BD885}" destId="{F5C03845-1087-4373-9CBB-A38F149C58CB}" srcOrd="0" destOrd="0" presId="urn:microsoft.com/office/officeart/2008/layout/AlternatingHexagons"/>
    <dgm:cxn modelId="{98B874E1-F18D-4EE4-9B99-5EFBF3A7A81C}" srcId="{CBD5DF44-886B-4C90-BFAD-4B7BCE53EE6A}" destId="{DC351D6E-6382-4287-9CBD-188C455F6D3B}" srcOrd="0" destOrd="0" parTransId="{12C3FD59-07E4-4FE0-8293-162A67CF5EAC}" sibTransId="{D947FB59-8ADF-44E9-9694-41FC19A0FDA6}"/>
    <dgm:cxn modelId="{6E39D53F-7DDB-4D83-B6FB-180792E791EF}" type="presParOf" srcId="{C0C19002-1C22-49C3-B943-713545B9BB56}" destId="{F6EF4C49-24F1-4F32-A15F-A6DAA90D3CE5}" srcOrd="0" destOrd="0" presId="urn:microsoft.com/office/officeart/2008/layout/AlternatingHexagons"/>
    <dgm:cxn modelId="{BE5EE7D0-DD4B-44C2-A46E-A5E918E7B7FE}" type="presParOf" srcId="{F6EF4C49-24F1-4F32-A15F-A6DAA90D3CE5}" destId="{4D88F8DC-1596-40F1-ABB8-AF1AD0E378A6}" srcOrd="0" destOrd="0" presId="urn:microsoft.com/office/officeart/2008/layout/AlternatingHexagons"/>
    <dgm:cxn modelId="{EB6E0164-40A2-43F7-9463-2B83879FD814}" type="presParOf" srcId="{F6EF4C49-24F1-4F32-A15F-A6DAA90D3CE5}" destId="{B0AF45AA-D2C4-4E93-ADC4-1275D9A97732}" srcOrd="1" destOrd="0" presId="urn:microsoft.com/office/officeart/2008/layout/AlternatingHexagons"/>
    <dgm:cxn modelId="{1F4DDD39-22C2-45B5-B6AC-65CF25646A5E}" type="presParOf" srcId="{F6EF4C49-24F1-4F32-A15F-A6DAA90D3CE5}" destId="{E75433FC-A3F3-41F3-AE01-CD043079909D}" srcOrd="2" destOrd="0" presId="urn:microsoft.com/office/officeart/2008/layout/AlternatingHexagons"/>
    <dgm:cxn modelId="{5A1ED2E1-3CE6-4938-8C62-1AA718FC731F}" type="presParOf" srcId="{F6EF4C49-24F1-4F32-A15F-A6DAA90D3CE5}" destId="{15962CCD-F0DF-40BD-B495-7DADCE7540FB}" srcOrd="3" destOrd="0" presId="urn:microsoft.com/office/officeart/2008/layout/AlternatingHexagons"/>
    <dgm:cxn modelId="{0611CEC3-D1E4-4AE9-AFD2-975E82D9612D}" type="presParOf" srcId="{F6EF4C49-24F1-4F32-A15F-A6DAA90D3CE5}" destId="{6EAC96A1-9B67-465D-8C2A-44837DAF0131}" srcOrd="4" destOrd="0" presId="urn:microsoft.com/office/officeart/2008/layout/AlternatingHexagons"/>
    <dgm:cxn modelId="{634B63B5-537A-4F32-B7A0-C6115D98FD9F}" type="presParOf" srcId="{C0C19002-1C22-49C3-B943-713545B9BB56}" destId="{1BC4B7D4-95BE-4459-9B81-317B5995DE92}" srcOrd="1" destOrd="0" presId="urn:microsoft.com/office/officeart/2008/layout/AlternatingHexagons"/>
    <dgm:cxn modelId="{2546A74F-D4A5-498C-A16D-B2997243D17B}" type="presParOf" srcId="{C0C19002-1C22-49C3-B943-713545B9BB56}" destId="{5C9BD415-765A-4F7B-A53C-A6AE226E3DBA}" srcOrd="2" destOrd="0" presId="urn:microsoft.com/office/officeart/2008/layout/AlternatingHexagons"/>
    <dgm:cxn modelId="{085447D5-525C-4495-A18C-E9B39E798F35}" type="presParOf" srcId="{5C9BD415-765A-4F7B-A53C-A6AE226E3DBA}" destId="{407669C0-F65C-438C-9069-5A89958AA5B0}" srcOrd="0" destOrd="0" presId="urn:microsoft.com/office/officeart/2008/layout/AlternatingHexagons"/>
    <dgm:cxn modelId="{ED46282D-49B7-4832-A195-5A4AED1CDE02}" type="presParOf" srcId="{5C9BD415-765A-4F7B-A53C-A6AE226E3DBA}" destId="{925E2FBC-1060-4601-B15F-90BF140C9D9C}" srcOrd="1" destOrd="0" presId="urn:microsoft.com/office/officeart/2008/layout/AlternatingHexagons"/>
    <dgm:cxn modelId="{6E5CD425-B769-494F-B233-68730C6949B4}" type="presParOf" srcId="{5C9BD415-765A-4F7B-A53C-A6AE226E3DBA}" destId="{2E545086-4B15-41BF-98D6-4F4A2A9200D5}" srcOrd="2" destOrd="0" presId="urn:microsoft.com/office/officeart/2008/layout/AlternatingHexagons"/>
    <dgm:cxn modelId="{B3AF7919-3D65-4FF6-87C4-94BBB34A7DC9}" type="presParOf" srcId="{5C9BD415-765A-4F7B-A53C-A6AE226E3DBA}" destId="{B6594E77-FD9E-43A2-9A00-0F2930E5DACD}" srcOrd="3" destOrd="0" presId="urn:microsoft.com/office/officeart/2008/layout/AlternatingHexagons"/>
    <dgm:cxn modelId="{21A64D8C-5AAA-46CB-B3AB-37D4E72DA4B9}" type="presParOf" srcId="{5C9BD415-765A-4F7B-A53C-A6AE226E3DBA}" destId="{7470A175-2835-4B42-8DF4-75E10707A85E}" srcOrd="4" destOrd="0" presId="urn:microsoft.com/office/officeart/2008/layout/AlternatingHexagons"/>
    <dgm:cxn modelId="{789E0BF8-6AF4-4A84-8644-2477D1F6E6ED}" type="presParOf" srcId="{C0C19002-1C22-49C3-B943-713545B9BB56}" destId="{3406AAD4-9B6F-4520-89DC-96D69F47DC17}" srcOrd="3" destOrd="0" presId="urn:microsoft.com/office/officeart/2008/layout/AlternatingHexagons"/>
    <dgm:cxn modelId="{53579DA5-1C23-41BF-A9B3-FC2436CB403A}" type="presParOf" srcId="{C0C19002-1C22-49C3-B943-713545B9BB56}" destId="{27335CE4-38A4-4B64-B146-90D3BA352A18}" srcOrd="4" destOrd="0" presId="urn:microsoft.com/office/officeart/2008/layout/AlternatingHexagons"/>
    <dgm:cxn modelId="{44BF8D4A-B4EB-47DF-95BF-08F0B2AAEBEA}" type="presParOf" srcId="{27335CE4-38A4-4B64-B146-90D3BA352A18}" destId="{B2F173AB-1A98-465B-B62A-F1B0D15A5251}" srcOrd="0" destOrd="0" presId="urn:microsoft.com/office/officeart/2008/layout/AlternatingHexagons"/>
    <dgm:cxn modelId="{5B19341D-AA10-416D-885B-BCEEAA4A601C}" type="presParOf" srcId="{27335CE4-38A4-4B64-B146-90D3BA352A18}" destId="{F5C03845-1087-4373-9CBB-A38F149C58CB}" srcOrd="1" destOrd="0" presId="urn:microsoft.com/office/officeart/2008/layout/AlternatingHexagons"/>
    <dgm:cxn modelId="{9DB932FF-3BD8-46BE-A595-EC045499A5CA}" type="presParOf" srcId="{27335CE4-38A4-4B64-B146-90D3BA352A18}" destId="{5FA93670-4D0F-4383-9BE6-AAD3272BE4CC}" srcOrd="2" destOrd="0" presId="urn:microsoft.com/office/officeart/2008/layout/AlternatingHexagons"/>
    <dgm:cxn modelId="{4353AB39-2498-4201-AF64-231635F3B4C0}" type="presParOf" srcId="{27335CE4-38A4-4B64-B146-90D3BA352A18}" destId="{E5D12EA6-04A3-4838-86E3-9C8616661955}" srcOrd="3" destOrd="0" presId="urn:microsoft.com/office/officeart/2008/layout/AlternatingHexagons"/>
    <dgm:cxn modelId="{D28B77C5-1E66-44CC-9489-F749E322761C}" type="presParOf" srcId="{27335CE4-38A4-4B64-B146-90D3BA352A18}" destId="{1D8850AF-5AB9-4F77-97AF-2E4BEDA5EE3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F2C900-0C1E-44C4-83CC-83888FFFFF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0991CA8-EDD3-49D1-960E-700848F96FF3}">
      <dgm:prSet/>
      <dgm:spPr>
        <a:solidFill>
          <a:srgbClr val="007193"/>
        </a:solidFill>
        <a:ln>
          <a:solidFill>
            <a:srgbClr val="007193"/>
          </a:solidFill>
        </a:ln>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Bewusstsein schaffen</a:t>
          </a:r>
        </a:p>
      </dgm:t>
    </dgm:pt>
    <dgm:pt modelId="{9C5FEFFD-415C-4955-8F7C-F686B82AC707}" type="parTrans" cxnId="{676472DE-86A0-4762-9406-92933FB32F59}">
      <dgm:prSet/>
      <dgm:spPr/>
      <dgm:t>
        <a:bodyPr/>
        <a:lstStyle/>
        <a:p>
          <a:endParaRPr lang="de-DE">
            <a:latin typeface="Calibri" panose="020F0502020204030204" pitchFamily="34" charset="0"/>
            <a:cs typeface="Calibri" panose="020F0502020204030204" pitchFamily="34" charset="0"/>
          </a:endParaRPr>
        </a:p>
      </dgm:t>
    </dgm:pt>
    <dgm:pt modelId="{861348BC-6169-41BB-9277-7E6450CA5ACE}" type="sibTrans" cxnId="{676472DE-86A0-4762-9406-92933FB32F59}">
      <dgm:prSet/>
      <dgm:spPr/>
      <dgm:t>
        <a:bodyPr/>
        <a:lstStyle/>
        <a:p>
          <a:endParaRPr lang="de-DE">
            <a:latin typeface="Calibri" panose="020F0502020204030204" pitchFamily="34" charset="0"/>
            <a:cs typeface="Calibri" panose="020F0502020204030204" pitchFamily="34" charset="0"/>
          </a:endParaRPr>
        </a:p>
      </dgm:t>
    </dgm:pt>
    <dgm:pt modelId="{49756C23-2B67-4B58-B4AA-AF76EC3AC091}">
      <dgm:prSet/>
      <dgm:spPr>
        <a:solidFill>
          <a:srgbClr val="D1DD01"/>
        </a:solidFill>
        <a:ln>
          <a:solidFill>
            <a:srgbClr val="D1DD01"/>
          </a:solidFill>
        </a:ln>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Hilfestellung geben</a:t>
          </a:r>
        </a:p>
      </dgm:t>
    </dgm:pt>
    <dgm:pt modelId="{7DFAF660-2007-4F7A-AE02-11094824CD9F}" type="parTrans" cxnId="{16C75E6C-1152-4661-94CA-2C0A76B95685}">
      <dgm:prSet/>
      <dgm:spPr/>
      <dgm:t>
        <a:bodyPr/>
        <a:lstStyle/>
        <a:p>
          <a:endParaRPr lang="de-DE">
            <a:latin typeface="Calibri" panose="020F0502020204030204" pitchFamily="34" charset="0"/>
            <a:cs typeface="Calibri" panose="020F0502020204030204" pitchFamily="34" charset="0"/>
          </a:endParaRPr>
        </a:p>
      </dgm:t>
    </dgm:pt>
    <dgm:pt modelId="{D98C0C91-6F74-4408-8B7C-9B632747FE94}" type="sibTrans" cxnId="{16C75E6C-1152-4661-94CA-2C0A76B95685}">
      <dgm:prSet/>
      <dgm:spPr/>
      <dgm:t>
        <a:bodyPr/>
        <a:lstStyle/>
        <a:p>
          <a:endParaRPr lang="de-DE">
            <a:latin typeface="Calibri" panose="020F0502020204030204" pitchFamily="34" charset="0"/>
            <a:cs typeface="Calibri" panose="020F0502020204030204" pitchFamily="34" charset="0"/>
          </a:endParaRPr>
        </a:p>
      </dgm:t>
    </dgm:pt>
    <dgm:pt modelId="{F1828834-1FDE-4053-93D7-1B093620E080}">
      <dgm:prSet/>
      <dgm:spPr>
        <a:solidFill>
          <a:srgbClr val="95D3EC"/>
        </a:solidFill>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Initiative ergreifen</a:t>
          </a:r>
        </a:p>
      </dgm:t>
    </dgm:pt>
    <dgm:pt modelId="{3980CA17-AC86-40B8-8D23-CD853DAA8F46}" type="parTrans" cxnId="{F1BEE016-1B7C-494F-9932-1FF356EB221C}">
      <dgm:prSet/>
      <dgm:spPr/>
      <dgm:t>
        <a:bodyPr/>
        <a:lstStyle/>
        <a:p>
          <a:endParaRPr lang="de-DE">
            <a:latin typeface="Calibri" panose="020F0502020204030204" pitchFamily="34" charset="0"/>
            <a:cs typeface="Calibri" panose="020F0502020204030204" pitchFamily="34" charset="0"/>
          </a:endParaRPr>
        </a:p>
      </dgm:t>
    </dgm:pt>
    <dgm:pt modelId="{13C8F79C-4B67-4316-BBA0-C26608ECC099}" type="sibTrans" cxnId="{F1BEE016-1B7C-494F-9932-1FF356EB221C}">
      <dgm:prSet/>
      <dgm:spPr/>
      <dgm:t>
        <a:bodyPr/>
        <a:lstStyle/>
        <a:p>
          <a:endParaRPr lang="de-DE">
            <a:latin typeface="Calibri" panose="020F0502020204030204" pitchFamily="34" charset="0"/>
            <a:cs typeface="Calibri" panose="020F0502020204030204" pitchFamily="34" charset="0"/>
          </a:endParaRPr>
        </a:p>
      </dgm:t>
    </dgm:pt>
    <dgm:pt modelId="{5B1A40A0-9708-458C-A22C-596D2EEFDAC6}">
      <dgm:prSet/>
      <dgm:spPr>
        <a:solidFill>
          <a:srgbClr val="FFFFFF">
            <a:alpha val="90000"/>
          </a:srgbClr>
        </a:solidFill>
      </dgm:spPr>
      <dgm:t>
        <a:bodyPr/>
        <a:lstStyle/>
        <a:p>
          <a:pPr rtl="0"/>
          <a:r>
            <a:rPr lang="de-DE" dirty="0">
              <a:latin typeface="Calibri" panose="020F0502020204030204" pitchFamily="34" charset="0"/>
              <a:cs typeface="Calibri" panose="020F0502020204030204" pitchFamily="34" charset="0"/>
            </a:rPr>
            <a:t>Wird das Thema „Ressourcenverbrauch“ in der Pflegepraxis bereits von Auszubildenden thematisiert?</a:t>
          </a:r>
        </a:p>
      </dgm:t>
    </dgm:pt>
    <dgm:pt modelId="{2BEE9F12-D175-49EA-9E4E-8BC33259DA01}" type="parTrans" cxnId="{4451F9DE-4821-4599-9C3E-38A402F09157}">
      <dgm:prSet/>
      <dgm:spPr/>
      <dgm:t>
        <a:bodyPr/>
        <a:lstStyle/>
        <a:p>
          <a:endParaRPr lang="de-DE">
            <a:latin typeface="Calibri" panose="020F0502020204030204" pitchFamily="34" charset="0"/>
            <a:cs typeface="Calibri" panose="020F0502020204030204" pitchFamily="34" charset="0"/>
          </a:endParaRPr>
        </a:p>
      </dgm:t>
    </dgm:pt>
    <dgm:pt modelId="{E568CE4C-3191-4DA3-9A63-4C33E5AB8FED}" type="sibTrans" cxnId="{4451F9DE-4821-4599-9C3E-38A402F09157}">
      <dgm:prSet/>
      <dgm:spPr/>
      <dgm:t>
        <a:bodyPr/>
        <a:lstStyle/>
        <a:p>
          <a:endParaRPr lang="de-DE">
            <a:latin typeface="Calibri" panose="020F0502020204030204" pitchFamily="34" charset="0"/>
            <a:cs typeface="Calibri" panose="020F0502020204030204" pitchFamily="34" charset="0"/>
          </a:endParaRPr>
        </a:p>
      </dgm:t>
    </dgm:pt>
    <dgm:pt modelId="{687F3268-A6BB-4A34-BAF8-4DDE79030BE3}">
      <dgm:prSet/>
      <dgm:spPr>
        <a:solidFill>
          <a:srgbClr val="FFFFFF">
            <a:alpha val="90000"/>
          </a:srgbClr>
        </a:solidFill>
      </dgm:spPr>
      <dgm:t>
        <a:bodyPr/>
        <a:lstStyle/>
        <a:p>
          <a:pPr rtl="0"/>
          <a:r>
            <a:rPr lang="de-DE" dirty="0">
              <a:latin typeface="Calibri" panose="020F0502020204030204" pitchFamily="34" charset="0"/>
              <a:cs typeface="Calibri" panose="020F0502020204030204" pitchFamily="34" charset="0"/>
            </a:rPr>
            <a:t>Gibt es in Ihrer Einrichtung bereits Ansprechpartner*innen/ Standards/ Informationsmaterial zum Thema? </a:t>
          </a:r>
        </a:p>
      </dgm:t>
    </dgm:pt>
    <dgm:pt modelId="{227A3944-7908-4BBB-BF61-1CE9B4725217}" type="parTrans" cxnId="{57A89331-8627-4DC8-ACDB-41CD97358C8F}">
      <dgm:prSet/>
      <dgm:spPr/>
      <dgm:t>
        <a:bodyPr/>
        <a:lstStyle/>
        <a:p>
          <a:endParaRPr lang="de-DE">
            <a:latin typeface="Calibri" panose="020F0502020204030204" pitchFamily="34" charset="0"/>
            <a:cs typeface="Calibri" panose="020F0502020204030204" pitchFamily="34" charset="0"/>
          </a:endParaRPr>
        </a:p>
      </dgm:t>
    </dgm:pt>
    <dgm:pt modelId="{8D3B165A-AC7A-4C4A-8474-6C4F64C0CB3F}" type="sibTrans" cxnId="{57A89331-8627-4DC8-ACDB-41CD97358C8F}">
      <dgm:prSet/>
      <dgm:spPr/>
      <dgm:t>
        <a:bodyPr/>
        <a:lstStyle/>
        <a:p>
          <a:endParaRPr lang="de-DE">
            <a:latin typeface="Calibri" panose="020F0502020204030204" pitchFamily="34" charset="0"/>
            <a:cs typeface="Calibri" panose="020F0502020204030204" pitchFamily="34" charset="0"/>
          </a:endParaRPr>
        </a:p>
      </dgm:t>
    </dgm:pt>
    <dgm:pt modelId="{AA31ACF7-CC82-40BC-B645-24480BE0C213}">
      <dgm:prSet/>
      <dgm:spPr>
        <a:solidFill>
          <a:srgbClr val="FFFFFF">
            <a:alpha val="90000"/>
          </a:srgbClr>
        </a:solidFill>
      </dgm:spPr>
      <dgm:t>
        <a:bodyPr/>
        <a:lstStyle/>
        <a:p>
          <a:pPr rtl="0"/>
          <a:r>
            <a:rPr lang="de-DE" dirty="0">
              <a:latin typeface="Calibri" panose="020F0502020204030204" pitchFamily="34" charset="0"/>
              <a:cs typeface="Calibri" panose="020F0502020204030204" pitchFamily="34" charset="0"/>
            </a:rPr>
            <a:t>Gibt es bereits alternative Ansätze/ Initiativen in Ihrer Einrichtung bzw. Ihrem Pflegealltag?</a:t>
          </a:r>
        </a:p>
      </dgm:t>
    </dgm:pt>
    <dgm:pt modelId="{31EB75AA-8AA0-47D7-8E4C-FE785492FC12}" type="parTrans" cxnId="{8EBE5A67-8F50-4B4B-A988-193046C5F7BD}">
      <dgm:prSet/>
      <dgm:spPr/>
      <dgm:t>
        <a:bodyPr/>
        <a:lstStyle/>
        <a:p>
          <a:endParaRPr lang="de-DE">
            <a:latin typeface="Calibri" panose="020F0502020204030204" pitchFamily="34" charset="0"/>
            <a:cs typeface="Calibri" panose="020F0502020204030204" pitchFamily="34" charset="0"/>
          </a:endParaRPr>
        </a:p>
      </dgm:t>
    </dgm:pt>
    <dgm:pt modelId="{9E47A713-2504-4201-A6A5-251542F2E165}" type="sibTrans" cxnId="{8EBE5A67-8F50-4B4B-A988-193046C5F7BD}">
      <dgm:prSet/>
      <dgm:spPr/>
      <dgm:t>
        <a:bodyPr/>
        <a:lstStyle/>
        <a:p>
          <a:endParaRPr lang="de-DE">
            <a:latin typeface="Calibri" panose="020F0502020204030204" pitchFamily="34" charset="0"/>
            <a:cs typeface="Calibri" panose="020F0502020204030204" pitchFamily="34" charset="0"/>
          </a:endParaRPr>
        </a:p>
      </dgm:t>
    </dgm:pt>
    <dgm:pt modelId="{4417B575-4C81-444E-8711-CFB6410FD8FC}">
      <dgm:prSet/>
      <dgm:spPr>
        <a:solidFill>
          <a:srgbClr val="007193">
            <a:alpha val="90000"/>
          </a:srgbClr>
        </a:solidFill>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Integration in Praxisanleitungen</a:t>
          </a:r>
        </a:p>
      </dgm:t>
    </dgm:pt>
    <dgm:pt modelId="{6A5EC86F-170E-43B2-B1D1-471600E75C04}" type="parTrans" cxnId="{DDBF62A8-8988-4D06-9650-68593529B4A8}">
      <dgm:prSet/>
      <dgm:spPr/>
      <dgm:t>
        <a:bodyPr/>
        <a:lstStyle/>
        <a:p>
          <a:endParaRPr lang="de-DE"/>
        </a:p>
      </dgm:t>
    </dgm:pt>
    <dgm:pt modelId="{79EFAE34-6EB3-4D02-B732-B4A2479D78E8}" type="sibTrans" cxnId="{DDBF62A8-8988-4D06-9650-68593529B4A8}">
      <dgm:prSet/>
      <dgm:spPr/>
      <dgm:t>
        <a:bodyPr/>
        <a:lstStyle/>
        <a:p>
          <a:endParaRPr lang="de-DE"/>
        </a:p>
      </dgm:t>
    </dgm:pt>
    <dgm:pt modelId="{B9C7783F-6B78-4483-9471-DD1B2AD1E9C2}">
      <dgm:prSet/>
      <dgm:spPr>
        <a:solidFill>
          <a:schemeClr val="bg1">
            <a:alpha val="90000"/>
          </a:schemeClr>
        </a:solidFill>
      </dgm:spPr>
      <dgm:t>
        <a:bodyPr/>
        <a:lstStyle/>
        <a:p>
          <a:pPr rtl="0"/>
          <a:r>
            <a:rPr lang="de-DE" dirty="0">
              <a:latin typeface="Calibri" panose="020F0502020204030204" pitchFamily="34" charset="0"/>
              <a:cs typeface="Calibri" panose="020F0502020204030204" pitchFamily="34" charset="0"/>
            </a:rPr>
            <a:t>Wie können Sie das Thema „Ressourcenschonung“ in bereits bestehende Praxisanleitungssituationen integrieren? Braucht es neue Konzepte?</a:t>
          </a:r>
        </a:p>
      </dgm:t>
    </dgm:pt>
    <dgm:pt modelId="{AAEF1B9E-0FD6-4BC3-8671-55ACA9894C30}" type="parTrans" cxnId="{336E027A-D8F9-4E3F-9094-0A669EB447B7}">
      <dgm:prSet/>
      <dgm:spPr/>
      <dgm:t>
        <a:bodyPr/>
        <a:lstStyle/>
        <a:p>
          <a:endParaRPr lang="de-DE"/>
        </a:p>
      </dgm:t>
    </dgm:pt>
    <dgm:pt modelId="{5ABFDC16-3943-427A-8863-31D6072EA6B9}" type="sibTrans" cxnId="{336E027A-D8F9-4E3F-9094-0A669EB447B7}">
      <dgm:prSet/>
      <dgm:spPr/>
      <dgm:t>
        <a:bodyPr/>
        <a:lstStyle/>
        <a:p>
          <a:endParaRPr lang="de-DE"/>
        </a:p>
      </dgm:t>
    </dgm:pt>
    <dgm:pt modelId="{8BE3D375-D91B-4A2E-92B9-0F98F58F568D}" type="pres">
      <dgm:prSet presAssocID="{EEF2C900-0C1E-44C4-83CC-83888FFFFF24}" presName="Name0" presStyleCnt="0">
        <dgm:presLayoutVars>
          <dgm:dir/>
          <dgm:animLvl val="lvl"/>
          <dgm:resizeHandles val="exact"/>
        </dgm:presLayoutVars>
      </dgm:prSet>
      <dgm:spPr/>
    </dgm:pt>
    <dgm:pt modelId="{33C4657B-8949-427F-ABBE-55202D822A5D}" type="pres">
      <dgm:prSet presAssocID="{B0991CA8-EDD3-49D1-960E-700848F96FF3}" presName="linNode" presStyleCnt="0"/>
      <dgm:spPr/>
    </dgm:pt>
    <dgm:pt modelId="{F51FBED9-6DAE-4B21-8DD7-95E65ECE6946}" type="pres">
      <dgm:prSet presAssocID="{B0991CA8-EDD3-49D1-960E-700848F96FF3}" presName="parentText" presStyleLbl="node1" presStyleIdx="0" presStyleCnt="4">
        <dgm:presLayoutVars>
          <dgm:chMax val="1"/>
          <dgm:bulletEnabled val="1"/>
        </dgm:presLayoutVars>
      </dgm:prSet>
      <dgm:spPr/>
    </dgm:pt>
    <dgm:pt modelId="{1C78F020-95DB-40FD-B248-D3E728D01758}" type="pres">
      <dgm:prSet presAssocID="{B0991CA8-EDD3-49D1-960E-700848F96FF3}" presName="descendantText" presStyleLbl="alignAccFollowNode1" presStyleIdx="0" presStyleCnt="4">
        <dgm:presLayoutVars>
          <dgm:bulletEnabled val="1"/>
        </dgm:presLayoutVars>
      </dgm:prSet>
      <dgm:spPr/>
    </dgm:pt>
    <dgm:pt modelId="{7D805DD6-7640-4DE2-A1B2-E4DE37091E8B}" type="pres">
      <dgm:prSet presAssocID="{861348BC-6169-41BB-9277-7E6450CA5ACE}" presName="sp" presStyleCnt="0"/>
      <dgm:spPr/>
    </dgm:pt>
    <dgm:pt modelId="{A434E4F6-B5DE-4E16-972C-5C1DD917E2DE}" type="pres">
      <dgm:prSet presAssocID="{49756C23-2B67-4B58-B4AA-AF76EC3AC091}" presName="linNode" presStyleCnt="0"/>
      <dgm:spPr/>
    </dgm:pt>
    <dgm:pt modelId="{C388CE42-9421-48B5-90B7-62C1060839F7}" type="pres">
      <dgm:prSet presAssocID="{49756C23-2B67-4B58-B4AA-AF76EC3AC091}" presName="parentText" presStyleLbl="node1" presStyleIdx="1" presStyleCnt="4">
        <dgm:presLayoutVars>
          <dgm:chMax val="1"/>
          <dgm:bulletEnabled val="1"/>
        </dgm:presLayoutVars>
      </dgm:prSet>
      <dgm:spPr/>
    </dgm:pt>
    <dgm:pt modelId="{D368473A-623B-4AC1-A2BC-C922EA8D7D4D}" type="pres">
      <dgm:prSet presAssocID="{49756C23-2B67-4B58-B4AA-AF76EC3AC091}" presName="descendantText" presStyleLbl="alignAccFollowNode1" presStyleIdx="1" presStyleCnt="4">
        <dgm:presLayoutVars>
          <dgm:bulletEnabled val="1"/>
        </dgm:presLayoutVars>
      </dgm:prSet>
      <dgm:spPr/>
    </dgm:pt>
    <dgm:pt modelId="{5A140440-3A05-4335-B401-6EC728B564F7}" type="pres">
      <dgm:prSet presAssocID="{D98C0C91-6F74-4408-8B7C-9B632747FE94}" presName="sp" presStyleCnt="0"/>
      <dgm:spPr/>
    </dgm:pt>
    <dgm:pt modelId="{D02276FC-67DD-43D5-A51D-C2B0543FE108}" type="pres">
      <dgm:prSet presAssocID="{F1828834-1FDE-4053-93D7-1B093620E080}" presName="linNode" presStyleCnt="0"/>
      <dgm:spPr/>
    </dgm:pt>
    <dgm:pt modelId="{1CF3BD8E-7C7E-4643-A856-1F2F2B953270}" type="pres">
      <dgm:prSet presAssocID="{F1828834-1FDE-4053-93D7-1B093620E080}" presName="parentText" presStyleLbl="node1" presStyleIdx="2" presStyleCnt="4">
        <dgm:presLayoutVars>
          <dgm:chMax val="1"/>
          <dgm:bulletEnabled val="1"/>
        </dgm:presLayoutVars>
      </dgm:prSet>
      <dgm:spPr/>
    </dgm:pt>
    <dgm:pt modelId="{3E66A341-BA90-4D90-98B9-F652F85E34B5}" type="pres">
      <dgm:prSet presAssocID="{F1828834-1FDE-4053-93D7-1B093620E080}" presName="descendantText" presStyleLbl="alignAccFollowNode1" presStyleIdx="2" presStyleCnt="4">
        <dgm:presLayoutVars>
          <dgm:bulletEnabled val="1"/>
        </dgm:presLayoutVars>
      </dgm:prSet>
      <dgm:spPr/>
    </dgm:pt>
    <dgm:pt modelId="{E69133A7-EEA8-4D85-8CFB-996A57FC1612}" type="pres">
      <dgm:prSet presAssocID="{13C8F79C-4B67-4316-BBA0-C26608ECC099}" presName="sp" presStyleCnt="0"/>
      <dgm:spPr/>
    </dgm:pt>
    <dgm:pt modelId="{6F127564-8D06-4FDC-BF25-948FCF1D35DC}" type="pres">
      <dgm:prSet presAssocID="{4417B575-4C81-444E-8711-CFB6410FD8FC}" presName="linNode" presStyleCnt="0"/>
      <dgm:spPr/>
    </dgm:pt>
    <dgm:pt modelId="{E7EA99F9-20DB-4FAE-8B3F-41C30EFF3111}" type="pres">
      <dgm:prSet presAssocID="{4417B575-4C81-444E-8711-CFB6410FD8FC}" presName="parentText" presStyleLbl="node1" presStyleIdx="3" presStyleCnt="4">
        <dgm:presLayoutVars>
          <dgm:chMax val="1"/>
          <dgm:bulletEnabled val="1"/>
        </dgm:presLayoutVars>
      </dgm:prSet>
      <dgm:spPr/>
    </dgm:pt>
    <dgm:pt modelId="{9A90E629-3688-4A78-8EE8-82AAFE35BE5D}" type="pres">
      <dgm:prSet presAssocID="{4417B575-4C81-444E-8711-CFB6410FD8FC}" presName="descendantText" presStyleLbl="alignAccFollowNode1" presStyleIdx="3" presStyleCnt="4">
        <dgm:presLayoutVars>
          <dgm:bulletEnabled val="1"/>
        </dgm:presLayoutVars>
      </dgm:prSet>
      <dgm:spPr/>
    </dgm:pt>
  </dgm:ptLst>
  <dgm:cxnLst>
    <dgm:cxn modelId="{0A3CA612-84B6-4417-9224-F832CC17A719}" type="presOf" srcId="{49756C23-2B67-4B58-B4AA-AF76EC3AC091}" destId="{C388CE42-9421-48B5-90B7-62C1060839F7}" srcOrd="0" destOrd="0" presId="urn:microsoft.com/office/officeart/2005/8/layout/vList5"/>
    <dgm:cxn modelId="{F1BEE016-1B7C-494F-9932-1FF356EB221C}" srcId="{EEF2C900-0C1E-44C4-83CC-83888FFFFF24}" destId="{F1828834-1FDE-4053-93D7-1B093620E080}" srcOrd="2" destOrd="0" parTransId="{3980CA17-AC86-40B8-8D23-CD853DAA8F46}" sibTransId="{13C8F79C-4B67-4316-BBA0-C26608ECC099}"/>
    <dgm:cxn modelId="{5EEE6B20-D154-4627-B829-961977713647}" type="presOf" srcId="{EEF2C900-0C1E-44C4-83CC-83888FFFFF24}" destId="{8BE3D375-D91B-4A2E-92B9-0F98F58F568D}" srcOrd="0" destOrd="0" presId="urn:microsoft.com/office/officeart/2005/8/layout/vList5"/>
    <dgm:cxn modelId="{57A89331-8627-4DC8-ACDB-41CD97358C8F}" srcId="{49756C23-2B67-4B58-B4AA-AF76EC3AC091}" destId="{687F3268-A6BB-4A34-BAF8-4DDE79030BE3}" srcOrd="0" destOrd="0" parTransId="{227A3944-7908-4BBB-BF61-1CE9B4725217}" sibTransId="{8D3B165A-AC7A-4C4A-8474-6C4F64C0CB3F}"/>
    <dgm:cxn modelId="{85264E3A-F94C-49C8-B14D-418983620125}" type="presOf" srcId="{B0991CA8-EDD3-49D1-960E-700848F96FF3}" destId="{F51FBED9-6DAE-4B21-8DD7-95E65ECE6946}" srcOrd="0" destOrd="0" presId="urn:microsoft.com/office/officeart/2005/8/layout/vList5"/>
    <dgm:cxn modelId="{1DEB9A3C-7893-4DD0-BCE5-F87DE643CB77}" type="presOf" srcId="{4417B575-4C81-444E-8711-CFB6410FD8FC}" destId="{E7EA99F9-20DB-4FAE-8B3F-41C30EFF3111}" srcOrd="0" destOrd="0" presId="urn:microsoft.com/office/officeart/2005/8/layout/vList5"/>
    <dgm:cxn modelId="{66E3363F-47A1-4FF7-B4BE-BB7546ECDD32}" type="presOf" srcId="{687F3268-A6BB-4A34-BAF8-4DDE79030BE3}" destId="{D368473A-623B-4AC1-A2BC-C922EA8D7D4D}" srcOrd="0" destOrd="0" presId="urn:microsoft.com/office/officeart/2005/8/layout/vList5"/>
    <dgm:cxn modelId="{B6C0635D-EDFD-4423-9B10-77486B9C95A7}" type="presOf" srcId="{B9C7783F-6B78-4483-9471-DD1B2AD1E9C2}" destId="{9A90E629-3688-4A78-8EE8-82AAFE35BE5D}" srcOrd="0" destOrd="0" presId="urn:microsoft.com/office/officeart/2005/8/layout/vList5"/>
    <dgm:cxn modelId="{8EBE5A67-8F50-4B4B-A988-193046C5F7BD}" srcId="{F1828834-1FDE-4053-93D7-1B093620E080}" destId="{AA31ACF7-CC82-40BC-B645-24480BE0C213}" srcOrd="0" destOrd="0" parTransId="{31EB75AA-8AA0-47D7-8E4C-FE785492FC12}" sibTransId="{9E47A713-2504-4201-A6A5-251542F2E165}"/>
    <dgm:cxn modelId="{16C75E6C-1152-4661-94CA-2C0A76B95685}" srcId="{EEF2C900-0C1E-44C4-83CC-83888FFFFF24}" destId="{49756C23-2B67-4B58-B4AA-AF76EC3AC091}" srcOrd="1" destOrd="0" parTransId="{7DFAF660-2007-4F7A-AE02-11094824CD9F}" sibTransId="{D98C0C91-6F74-4408-8B7C-9B632747FE94}"/>
    <dgm:cxn modelId="{44076E4E-7C28-4DAB-A0F2-6D7C9157A6EA}" type="presOf" srcId="{5B1A40A0-9708-458C-A22C-596D2EEFDAC6}" destId="{1C78F020-95DB-40FD-B248-D3E728D01758}" srcOrd="0" destOrd="0" presId="urn:microsoft.com/office/officeart/2005/8/layout/vList5"/>
    <dgm:cxn modelId="{336E027A-D8F9-4E3F-9094-0A669EB447B7}" srcId="{4417B575-4C81-444E-8711-CFB6410FD8FC}" destId="{B9C7783F-6B78-4483-9471-DD1B2AD1E9C2}" srcOrd="0" destOrd="0" parTransId="{AAEF1B9E-0FD6-4BC3-8671-55ACA9894C30}" sibTransId="{5ABFDC16-3943-427A-8863-31D6072EA6B9}"/>
    <dgm:cxn modelId="{BAFB2680-9AA9-4168-8B92-56392D78E671}" type="presOf" srcId="{AA31ACF7-CC82-40BC-B645-24480BE0C213}" destId="{3E66A341-BA90-4D90-98B9-F652F85E34B5}" srcOrd="0" destOrd="0" presId="urn:microsoft.com/office/officeart/2005/8/layout/vList5"/>
    <dgm:cxn modelId="{DDBF62A8-8988-4D06-9650-68593529B4A8}" srcId="{EEF2C900-0C1E-44C4-83CC-83888FFFFF24}" destId="{4417B575-4C81-444E-8711-CFB6410FD8FC}" srcOrd="3" destOrd="0" parTransId="{6A5EC86F-170E-43B2-B1D1-471600E75C04}" sibTransId="{79EFAE34-6EB3-4D02-B732-B4A2479D78E8}"/>
    <dgm:cxn modelId="{65636FC6-85AA-48E8-88E2-0DEC38C710AD}" type="presOf" srcId="{F1828834-1FDE-4053-93D7-1B093620E080}" destId="{1CF3BD8E-7C7E-4643-A856-1F2F2B953270}" srcOrd="0" destOrd="0" presId="urn:microsoft.com/office/officeart/2005/8/layout/vList5"/>
    <dgm:cxn modelId="{676472DE-86A0-4762-9406-92933FB32F59}" srcId="{EEF2C900-0C1E-44C4-83CC-83888FFFFF24}" destId="{B0991CA8-EDD3-49D1-960E-700848F96FF3}" srcOrd="0" destOrd="0" parTransId="{9C5FEFFD-415C-4955-8F7C-F686B82AC707}" sibTransId="{861348BC-6169-41BB-9277-7E6450CA5ACE}"/>
    <dgm:cxn modelId="{4451F9DE-4821-4599-9C3E-38A402F09157}" srcId="{B0991CA8-EDD3-49D1-960E-700848F96FF3}" destId="{5B1A40A0-9708-458C-A22C-596D2EEFDAC6}" srcOrd="0" destOrd="0" parTransId="{2BEE9F12-D175-49EA-9E4E-8BC33259DA01}" sibTransId="{E568CE4C-3191-4DA3-9A63-4C33E5AB8FED}"/>
    <dgm:cxn modelId="{CBB2E878-F3DD-49FE-B91A-644A8B495A62}" type="presParOf" srcId="{8BE3D375-D91B-4A2E-92B9-0F98F58F568D}" destId="{33C4657B-8949-427F-ABBE-55202D822A5D}" srcOrd="0" destOrd="0" presId="urn:microsoft.com/office/officeart/2005/8/layout/vList5"/>
    <dgm:cxn modelId="{03AF85C9-FDA7-4B33-B8F7-4F517367FA90}" type="presParOf" srcId="{33C4657B-8949-427F-ABBE-55202D822A5D}" destId="{F51FBED9-6DAE-4B21-8DD7-95E65ECE6946}" srcOrd="0" destOrd="0" presId="urn:microsoft.com/office/officeart/2005/8/layout/vList5"/>
    <dgm:cxn modelId="{0BAF267A-25C1-4215-A2F3-896F89DCC72B}" type="presParOf" srcId="{33C4657B-8949-427F-ABBE-55202D822A5D}" destId="{1C78F020-95DB-40FD-B248-D3E728D01758}" srcOrd="1" destOrd="0" presId="urn:microsoft.com/office/officeart/2005/8/layout/vList5"/>
    <dgm:cxn modelId="{64C930B8-52F5-416B-9782-7F1212EB0DB5}" type="presParOf" srcId="{8BE3D375-D91B-4A2E-92B9-0F98F58F568D}" destId="{7D805DD6-7640-4DE2-A1B2-E4DE37091E8B}" srcOrd="1" destOrd="0" presId="urn:microsoft.com/office/officeart/2005/8/layout/vList5"/>
    <dgm:cxn modelId="{BAF7462C-278D-4FA6-90F7-AFB9B526D1C8}" type="presParOf" srcId="{8BE3D375-D91B-4A2E-92B9-0F98F58F568D}" destId="{A434E4F6-B5DE-4E16-972C-5C1DD917E2DE}" srcOrd="2" destOrd="0" presId="urn:microsoft.com/office/officeart/2005/8/layout/vList5"/>
    <dgm:cxn modelId="{607819A8-6334-4F21-915E-F4D1019A2282}" type="presParOf" srcId="{A434E4F6-B5DE-4E16-972C-5C1DD917E2DE}" destId="{C388CE42-9421-48B5-90B7-62C1060839F7}" srcOrd="0" destOrd="0" presId="urn:microsoft.com/office/officeart/2005/8/layout/vList5"/>
    <dgm:cxn modelId="{350CDF9A-AF30-4B60-BE7B-A9960F8865D6}" type="presParOf" srcId="{A434E4F6-B5DE-4E16-972C-5C1DD917E2DE}" destId="{D368473A-623B-4AC1-A2BC-C922EA8D7D4D}" srcOrd="1" destOrd="0" presId="urn:microsoft.com/office/officeart/2005/8/layout/vList5"/>
    <dgm:cxn modelId="{5C2C2270-23C9-4065-9360-B312B866E667}" type="presParOf" srcId="{8BE3D375-D91B-4A2E-92B9-0F98F58F568D}" destId="{5A140440-3A05-4335-B401-6EC728B564F7}" srcOrd="3" destOrd="0" presId="urn:microsoft.com/office/officeart/2005/8/layout/vList5"/>
    <dgm:cxn modelId="{852C9632-A0EA-4A49-940B-B2E9DB1C7257}" type="presParOf" srcId="{8BE3D375-D91B-4A2E-92B9-0F98F58F568D}" destId="{D02276FC-67DD-43D5-A51D-C2B0543FE108}" srcOrd="4" destOrd="0" presId="urn:microsoft.com/office/officeart/2005/8/layout/vList5"/>
    <dgm:cxn modelId="{C35F8DB9-D616-48F3-BB0F-300D08FFFC09}" type="presParOf" srcId="{D02276FC-67DD-43D5-A51D-C2B0543FE108}" destId="{1CF3BD8E-7C7E-4643-A856-1F2F2B953270}" srcOrd="0" destOrd="0" presId="urn:microsoft.com/office/officeart/2005/8/layout/vList5"/>
    <dgm:cxn modelId="{B73889D9-BA8D-4D8B-A731-819040C5F6D7}" type="presParOf" srcId="{D02276FC-67DD-43D5-A51D-C2B0543FE108}" destId="{3E66A341-BA90-4D90-98B9-F652F85E34B5}" srcOrd="1" destOrd="0" presId="urn:microsoft.com/office/officeart/2005/8/layout/vList5"/>
    <dgm:cxn modelId="{FEA8F984-BD96-4EB9-A202-DDE773459D96}" type="presParOf" srcId="{8BE3D375-D91B-4A2E-92B9-0F98F58F568D}" destId="{E69133A7-EEA8-4D85-8CFB-996A57FC1612}" srcOrd="5" destOrd="0" presId="urn:microsoft.com/office/officeart/2005/8/layout/vList5"/>
    <dgm:cxn modelId="{A2890B66-EF56-420B-9353-951E5CABA123}" type="presParOf" srcId="{8BE3D375-D91B-4A2E-92B9-0F98F58F568D}" destId="{6F127564-8D06-4FDC-BF25-948FCF1D35DC}" srcOrd="6" destOrd="0" presId="urn:microsoft.com/office/officeart/2005/8/layout/vList5"/>
    <dgm:cxn modelId="{D80BD7FB-01CC-42BC-B90B-D1FE17437EE6}" type="presParOf" srcId="{6F127564-8D06-4FDC-BF25-948FCF1D35DC}" destId="{E7EA99F9-20DB-4FAE-8B3F-41C30EFF3111}" srcOrd="0" destOrd="0" presId="urn:microsoft.com/office/officeart/2005/8/layout/vList5"/>
    <dgm:cxn modelId="{BCFA3BC8-046C-4FD5-A3B5-BFA6563AC614}" type="presParOf" srcId="{6F127564-8D06-4FDC-BF25-948FCF1D35DC}" destId="{9A90E629-3688-4A78-8EE8-82AAFE35BE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4F6BF-699E-4D85-B389-1EF488DF28AC}">
      <dsp:nvSpPr>
        <dsp:cNvPr id="0" name=""/>
        <dsp:cNvSpPr/>
      </dsp:nvSpPr>
      <dsp:spPr>
        <a:xfrm rot="10800000">
          <a:off x="0" y="0"/>
          <a:ext cx="7462729" cy="1555508"/>
        </a:xfrm>
        <a:prstGeom prst="trapezoid">
          <a:avLst>
            <a:gd name="adj" fmla="val 7996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de-DE" sz="3800" kern="1200" dirty="0"/>
            <a:t>Bereich 3</a:t>
          </a:r>
        </a:p>
        <a:p>
          <a:pPr marL="0" lvl="0" indent="0" algn="ctr" defTabSz="1689100">
            <a:lnSpc>
              <a:spcPct val="90000"/>
            </a:lnSpc>
            <a:spcBef>
              <a:spcPct val="0"/>
            </a:spcBef>
            <a:spcAft>
              <a:spcPct val="35000"/>
            </a:spcAft>
            <a:buNone/>
          </a:pPr>
          <a:r>
            <a:rPr lang="de-DE" sz="3800" kern="1200" dirty="0"/>
            <a:t>50-75%</a:t>
          </a:r>
        </a:p>
      </dsp:txBody>
      <dsp:txXfrm rot="-10800000">
        <a:off x="1305977" y="0"/>
        <a:ext cx="4850773" cy="1555508"/>
      </dsp:txXfrm>
    </dsp:sp>
    <dsp:sp modelId="{8D85D381-CF4F-456F-A052-884439F1F502}">
      <dsp:nvSpPr>
        <dsp:cNvPr id="0" name=""/>
        <dsp:cNvSpPr/>
      </dsp:nvSpPr>
      <dsp:spPr>
        <a:xfrm rot="10800000">
          <a:off x="1243788" y="1555508"/>
          <a:ext cx="4975152" cy="1555508"/>
        </a:xfrm>
        <a:prstGeom prst="trapezoid">
          <a:avLst>
            <a:gd name="adj" fmla="val 7996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de-DE" sz="3400" kern="1200" dirty="0"/>
            <a:t>Bereich 1</a:t>
          </a:r>
        </a:p>
        <a:p>
          <a:pPr marL="0" lvl="0" indent="0" algn="ctr" defTabSz="1511300">
            <a:lnSpc>
              <a:spcPct val="90000"/>
            </a:lnSpc>
            <a:spcBef>
              <a:spcPct val="0"/>
            </a:spcBef>
            <a:spcAft>
              <a:spcPct val="35000"/>
            </a:spcAft>
            <a:buNone/>
          </a:pPr>
          <a:r>
            <a:rPr lang="de-DE" sz="3400" kern="1200" dirty="0"/>
            <a:t>10-30%</a:t>
          </a:r>
        </a:p>
      </dsp:txBody>
      <dsp:txXfrm rot="-10800000">
        <a:off x="2114439" y="1555508"/>
        <a:ext cx="3233849" cy="1555508"/>
      </dsp:txXfrm>
    </dsp:sp>
    <dsp:sp modelId="{3EA0092C-2BA8-46CB-87FA-DF604C77152E}">
      <dsp:nvSpPr>
        <dsp:cNvPr id="0" name=""/>
        <dsp:cNvSpPr/>
      </dsp:nvSpPr>
      <dsp:spPr>
        <a:xfrm rot="10800000">
          <a:off x="2487576" y="3111017"/>
          <a:ext cx="2487576" cy="1555508"/>
        </a:xfrm>
        <a:prstGeom prst="trapezoid">
          <a:avLst>
            <a:gd name="adj" fmla="val 7996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dirty="0"/>
            <a:t>Bereich 2 </a:t>
          </a:r>
        </a:p>
        <a:p>
          <a:pPr marL="0" lvl="0" indent="0" algn="ctr" defTabSz="1066800">
            <a:lnSpc>
              <a:spcPct val="90000"/>
            </a:lnSpc>
            <a:spcBef>
              <a:spcPct val="0"/>
            </a:spcBef>
            <a:spcAft>
              <a:spcPct val="35000"/>
            </a:spcAft>
            <a:buNone/>
          </a:pPr>
          <a:r>
            <a:rPr lang="de-DE" sz="2400" kern="1200" dirty="0"/>
            <a:t> 0,3%</a:t>
          </a:r>
        </a:p>
      </dsp:txBody>
      <dsp:txXfrm rot="-10800000">
        <a:off x="2487576" y="3111017"/>
        <a:ext cx="2487576" cy="1555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DC4DF-B3A4-4855-BC7A-172AA513A9DC}">
      <dsp:nvSpPr>
        <dsp:cNvPr id="0" name=""/>
        <dsp:cNvSpPr/>
      </dsp:nvSpPr>
      <dsp:spPr>
        <a:xfrm>
          <a:off x="6038043" y="15093"/>
          <a:ext cx="1438995" cy="118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Herstellung</a:t>
          </a:r>
        </a:p>
      </dsp:txBody>
      <dsp:txXfrm>
        <a:off x="6038043" y="15093"/>
        <a:ext cx="1438995" cy="1188653"/>
      </dsp:txXfrm>
    </dsp:sp>
    <dsp:sp modelId="{F84D532C-678A-4985-AD35-005D8FD4E72C}">
      <dsp:nvSpPr>
        <dsp:cNvPr id="0" name=""/>
        <dsp:cNvSpPr/>
      </dsp:nvSpPr>
      <dsp:spPr>
        <a:xfrm>
          <a:off x="2527166" y="2902"/>
          <a:ext cx="5807901" cy="5807901"/>
        </a:xfrm>
        <a:prstGeom prst="circularArrow">
          <a:avLst>
            <a:gd name="adj1" fmla="val 3991"/>
            <a:gd name="adj2" fmla="val 250361"/>
            <a:gd name="adj3" fmla="val 20572877"/>
            <a:gd name="adj4" fmla="val 19203569"/>
            <a:gd name="adj5" fmla="val 465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1CB2B7-6002-4255-A0BD-EB3DA581E15D}">
      <dsp:nvSpPr>
        <dsp:cNvPr id="0" name=""/>
        <dsp:cNvSpPr/>
      </dsp:nvSpPr>
      <dsp:spPr>
        <a:xfrm>
          <a:off x="7489638" y="2312526"/>
          <a:ext cx="1188653" cy="118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Vertrieb</a:t>
          </a:r>
        </a:p>
      </dsp:txBody>
      <dsp:txXfrm>
        <a:off x="7489638" y="2312526"/>
        <a:ext cx="1188653" cy="1188653"/>
      </dsp:txXfrm>
    </dsp:sp>
    <dsp:sp modelId="{DC6A8270-F604-41D3-9233-A1E392753413}">
      <dsp:nvSpPr>
        <dsp:cNvPr id="0" name=""/>
        <dsp:cNvSpPr/>
      </dsp:nvSpPr>
      <dsp:spPr>
        <a:xfrm>
          <a:off x="2527166" y="2902"/>
          <a:ext cx="5807901" cy="5807901"/>
        </a:xfrm>
        <a:prstGeom prst="circularArrow">
          <a:avLst>
            <a:gd name="adj1" fmla="val 3991"/>
            <a:gd name="adj2" fmla="val 250361"/>
            <a:gd name="adj3" fmla="val 2146070"/>
            <a:gd name="adj4" fmla="val 776763"/>
            <a:gd name="adj5" fmla="val 4656"/>
          </a:avLst>
        </a:prstGeom>
        <a:gradFill rotWithShape="0">
          <a:gsLst>
            <a:gs pos="0">
              <a:schemeClr val="accent4">
                <a:hueOff val="2079139"/>
                <a:satOff val="-9594"/>
                <a:lumOff val="353"/>
                <a:alphaOff val="0"/>
                <a:satMod val="103000"/>
                <a:lumMod val="102000"/>
                <a:tint val="94000"/>
              </a:schemeClr>
            </a:gs>
            <a:gs pos="50000">
              <a:schemeClr val="accent4">
                <a:hueOff val="2079139"/>
                <a:satOff val="-9594"/>
                <a:lumOff val="353"/>
                <a:alphaOff val="0"/>
                <a:satMod val="110000"/>
                <a:lumMod val="100000"/>
                <a:shade val="100000"/>
              </a:schemeClr>
            </a:gs>
            <a:gs pos="100000">
              <a:schemeClr val="accent4">
                <a:hueOff val="2079139"/>
                <a:satOff val="-9594"/>
                <a:lumOff val="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4DF4DDF-5778-48CE-A337-F0743B390D4D}">
      <dsp:nvSpPr>
        <dsp:cNvPr id="0" name=""/>
        <dsp:cNvSpPr/>
      </dsp:nvSpPr>
      <dsp:spPr>
        <a:xfrm>
          <a:off x="5749949" y="4609960"/>
          <a:ext cx="2015182" cy="118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Verwendung</a:t>
          </a:r>
        </a:p>
        <a:p>
          <a:pPr marL="0" lvl="0" indent="0" algn="ctr" defTabSz="889000">
            <a:lnSpc>
              <a:spcPct val="90000"/>
            </a:lnSpc>
            <a:spcBef>
              <a:spcPct val="0"/>
            </a:spcBef>
            <a:spcAft>
              <a:spcPct val="35000"/>
            </a:spcAft>
            <a:buNone/>
          </a:pPr>
          <a:r>
            <a:rPr lang="de-DE" sz="2000" kern="1200" dirty="0"/>
            <a:t>Wieder-verwendung</a:t>
          </a:r>
        </a:p>
        <a:p>
          <a:pPr marL="0" lvl="0" indent="0" algn="ctr" defTabSz="889000">
            <a:lnSpc>
              <a:spcPct val="90000"/>
            </a:lnSpc>
            <a:spcBef>
              <a:spcPct val="0"/>
            </a:spcBef>
            <a:spcAft>
              <a:spcPct val="35000"/>
            </a:spcAft>
            <a:buNone/>
          </a:pPr>
          <a:r>
            <a:rPr lang="de-DE" sz="2000" kern="1200" dirty="0"/>
            <a:t>Reparatur</a:t>
          </a:r>
        </a:p>
      </dsp:txBody>
      <dsp:txXfrm>
        <a:off x="5749949" y="4609960"/>
        <a:ext cx="2015182" cy="1188653"/>
      </dsp:txXfrm>
    </dsp:sp>
    <dsp:sp modelId="{723A38D3-8A0F-4D30-BD2B-6DBA5A6A9039}">
      <dsp:nvSpPr>
        <dsp:cNvPr id="0" name=""/>
        <dsp:cNvSpPr/>
      </dsp:nvSpPr>
      <dsp:spPr>
        <a:xfrm>
          <a:off x="2527166" y="2902"/>
          <a:ext cx="5807901" cy="5807901"/>
        </a:xfrm>
        <a:prstGeom prst="circularArrow">
          <a:avLst>
            <a:gd name="adj1" fmla="val 3991"/>
            <a:gd name="adj2" fmla="val 250361"/>
            <a:gd name="adj3" fmla="val 6110817"/>
            <a:gd name="adj4" fmla="val 4985833"/>
            <a:gd name="adj5" fmla="val 4656"/>
          </a:avLst>
        </a:prstGeom>
        <a:gradFill rotWithShape="0">
          <a:gsLst>
            <a:gs pos="0">
              <a:schemeClr val="accent4">
                <a:hueOff val="4158277"/>
                <a:satOff val="-19187"/>
                <a:lumOff val="706"/>
                <a:alphaOff val="0"/>
                <a:satMod val="103000"/>
                <a:lumMod val="102000"/>
                <a:tint val="94000"/>
              </a:schemeClr>
            </a:gs>
            <a:gs pos="50000">
              <a:schemeClr val="accent4">
                <a:hueOff val="4158277"/>
                <a:satOff val="-19187"/>
                <a:lumOff val="706"/>
                <a:alphaOff val="0"/>
                <a:satMod val="110000"/>
                <a:lumMod val="100000"/>
                <a:shade val="100000"/>
              </a:schemeClr>
            </a:gs>
            <a:gs pos="100000">
              <a:schemeClr val="accent4">
                <a:hueOff val="4158277"/>
                <a:satOff val="-19187"/>
                <a:lumOff val="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BB34B5-DA76-46B0-87A1-5576D2A6B42D}">
      <dsp:nvSpPr>
        <dsp:cNvPr id="0" name=""/>
        <dsp:cNvSpPr/>
      </dsp:nvSpPr>
      <dsp:spPr>
        <a:xfrm>
          <a:off x="3510367" y="4609960"/>
          <a:ext cx="1188653" cy="118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Sammlung</a:t>
          </a:r>
        </a:p>
      </dsp:txBody>
      <dsp:txXfrm>
        <a:off x="3510367" y="4609960"/>
        <a:ext cx="1188653" cy="1188653"/>
      </dsp:txXfrm>
    </dsp:sp>
    <dsp:sp modelId="{37B98FC9-381B-4E8A-865E-1F42A9F0727C}">
      <dsp:nvSpPr>
        <dsp:cNvPr id="0" name=""/>
        <dsp:cNvSpPr/>
      </dsp:nvSpPr>
      <dsp:spPr>
        <a:xfrm>
          <a:off x="2527166" y="2902"/>
          <a:ext cx="5807901" cy="5807901"/>
        </a:xfrm>
        <a:prstGeom prst="circularArrow">
          <a:avLst>
            <a:gd name="adj1" fmla="val 3991"/>
            <a:gd name="adj2" fmla="val 250361"/>
            <a:gd name="adj3" fmla="val 9772877"/>
            <a:gd name="adj4" fmla="val 8183310"/>
            <a:gd name="adj5" fmla="val 4656"/>
          </a:avLst>
        </a:prstGeom>
        <a:gradFill rotWithShape="0">
          <a:gsLst>
            <a:gs pos="0">
              <a:schemeClr val="accent4">
                <a:hueOff val="6237415"/>
                <a:satOff val="-28781"/>
                <a:lumOff val="1059"/>
                <a:alphaOff val="0"/>
                <a:satMod val="103000"/>
                <a:lumMod val="102000"/>
                <a:tint val="94000"/>
              </a:schemeClr>
            </a:gs>
            <a:gs pos="50000">
              <a:schemeClr val="accent4">
                <a:hueOff val="6237415"/>
                <a:satOff val="-28781"/>
                <a:lumOff val="1059"/>
                <a:alphaOff val="0"/>
                <a:satMod val="110000"/>
                <a:lumMod val="100000"/>
                <a:shade val="100000"/>
              </a:schemeClr>
            </a:gs>
            <a:gs pos="100000">
              <a:schemeClr val="accent4">
                <a:hueOff val="6237415"/>
                <a:satOff val="-28781"/>
                <a:lumOff val="1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E6A4218-1259-4796-97AA-F61DA8D27C96}">
      <dsp:nvSpPr>
        <dsp:cNvPr id="0" name=""/>
        <dsp:cNvSpPr/>
      </dsp:nvSpPr>
      <dsp:spPr>
        <a:xfrm>
          <a:off x="1837308" y="2312526"/>
          <a:ext cx="1881923" cy="118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Abfall-bewirtschaftung</a:t>
          </a:r>
        </a:p>
      </dsp:txBody>
      <dsp:txXfrm>
        <a:off x="1837308" y="2312526"/>
        <a:ext cx="1881923" cy="1188653"/>
      </dsp:txXfrm>
    </dsp:sp>
    <dsp:sp modelId="{3C95388F-0771-4E73-9408-2A5D806923F7}">
      <dsp:nvSpPr>
        <dsp:cNvPr id="0" name=""/>
        <dsp:cNvSpPr/>
      </dsp:nvSpPr>
      <dsp:spPr>
        <a:xfrm>
          <a:off x="2526077" y="7622"/>
          <a:ext cx="5807901" cy="5807901"/>
        </a:xfrm>
        <a:prstGeom prst="circularArrow">
          <a:avLst>
            <a:gd name="adj1" fmla="val 3991"/>
            <a:gd name="adj2" fmla="val 250361"/>
            <a:gd name="adj3" fmla="val 12808128"/>
            <a:gd name="adj4" fmla="val 11583040"/>
            <a:gd name="adj5" fmla="val 4656"/>
          </a:avLst>
        </a:prstGeom>
        <a:gradFill rotWithShape="0">
          <a:gsLst>
            <a:gs pos="0">
              <a:schemeClr val="accent4">
                <a:hueOff val="8316554"/>
                <a:satOff val="-38374"/>
                <a:lumOff val="1412"/>
                <a:alphaOff val="0"/>
                <a:satMod val="103000"/>
                <a:lumMod val="102000"/>
                <a:tint val="94000"/>
              </a:schemeClr>
            </a:gs>
            <a:gs pos="50000">
              <a:schemeClr val="accent4">
                <a:hueOff val="8316554"/>
                <a:satOff val="-38374"/>
                <a:lumOff val="1412"/>
                <a:alphaOff val="0"/>
                <a:satMod val="110000"/>
                <a:lumMod val="100000"/>
                <a:shade val="100000"/>
              </a:schemeClr>
            </a:gs>
            <a:gs pos="100000">
              <a:schemeClr val="accent4">
                <a:hueOff val="8316554"/>
                <a:satOff val="-38374"/>
                <a:lumOff val="1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EC2D2BF-6798-4DC0-9A0C-BB18454260E2}">
      <dsp:nvSpPr>
        <dsp:cNvPr id="0" name=""/>
        <dsp:cNvSpPr/>
      </dsp:nvSpPr>
      <dsp:spPr>
        <a:xfrm>
          <a:off x="3099772" y="102777"/>
          <a:ext cx="1734268" cy="118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Nachhaltiges Design</a:t>
          </a:r>
        </a:p>
      </dsp:txBody>
      <dsp:txXfrm>
        <a:off x="3099772" y="102777"/>
        <a:ext cx="1734268" cy="1188653"/>
      </dsp:txXfrm>
    </dsp:sp>
    <dsp:sp modelId="{90D12D94-4EB6-4A98-A40A-74F578771FD7}">
      <dsp:nvSpPr>
        <dsp:cNvPr id="0" name=""/>
        <dsp:cNvSpPr/>
      </dsp:nvSpPr>
      <dsp:spPr>
        <a:xfrm>
          <a:off x="2531607" y="3942"/>
          <a:ext cx="5807901" cy="5807901"/>
        </a:xfrm>
        <a:prstGeom prst="circularArrow">
          <a:avLst>
            <a:gd name="adj1" fmla="val 3991"/>
            <a:gd name="adj2" fmla="val 250361"/>
            <a:gd name="adj3" fmla="val 16737255"/>
            <a:gd name="adj4" fmla="val 15413674"/>
            <a:gd name="adj5" fmla="val 4656"/>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0F3F0-BDCB-40F9-8AEE-8E3B82FDEE21}">
      <dsp:nvSpPr>
        <dsp:cNvPr id="0" name=""/>
        <dsp:cNvSpPr/>
      </dsp:nvSpPr>
      <dsp:spPr>
        <a:xfrm>
          <a:off x="5461" y="1000099"/>
          <a:ext cx="1693017" cy="101581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effectLst>
                <a:outerShdw blurRad="38100" dist="38100" dir="2700000" algn="tl">
                  <a:srgbClr val="000000">
                    <a:alpha val="43137"/>
                  </a:srgbClr>
                </a:outerShdw>
              </a:effectLst>
            </a:rPr>
            <a:t>Ressourcen</a:t>
          </a:r>
        </a:p>
      </dsp:txBody>
      <dsp:txXfrm>
        <a:off x="35213" y="1029851"/>
        <a:ext cx="1633513" cy="956306"/>
      </dsp:txXfrm>
    </dsp:sp>
    <dsp:sp modelId="{1768065A-4E3F-4E3E-B570-1D1B71BE04B2}">
      <dsp:nvSpPr>
        <dsp:cNvPr id="0" name=""/>
        <dsp:cNvSpPr/>
      </dsp:nvSpPr>
      <dsp:spPr>
        <a:xfrm>
          <a:off x="1867780" y="1298070"/>
          <a:ext cx="358919" cy="419868"/>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e-DE" sz="1800" kern="1200"/>
        </a:p>
      </dsp:txBody>
      <dsp:txXfrm>
        <a:off x="1867780" y="1382044"/>
        <a:ext cx="251243" cy="251920"/>
      </dsp:txXfrm>
    </dsp:sp>
    <dsp:sp modelId="{85D5B8FA-3175-4F85-B9B6-17DABBBD617D}">
      <dsp:nvSpPr>
        <dsp:cNvPr id="0" name=""/>
        <dsp:cNvSpPr/>
      </dsp:nvSpPr>
      <dsp:spPr>
        <a:xfrm>
          <a:off x="2375685" y="1000099"/>
          <a:ext cx="1693017" cy="1015810"/>
        </a:xfrm>
        <a:prstGeom prst="roundRect">
          <a:avLst>
            <a:gd name="adj" fmla="val 10000"/>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effectLst>
                <a:outerShdw blurRad="38100" dist="38100" dir="2700000" algn="tl">
                  <a:srgbClr val="000000">
                    <a:alpha val="43137"/>
                  </a:srgbClr>
                </a:outerShdw>
              </a:effectLst>
            </a:rPr>
            <a:t>Herstellung</a:t>
          </a:r>
        </a:p>
      </dsp:txBody>
      <dsp:txXfrm>
        <a:off x="2405437" y="1029851"/>
        <a:ext cx="1633513" cy="956306"/>
      </dsp:txXfrm>
    </dsp:sp>
    <dsp:sp modelId="{E20EF01F-9C92-4328-A0D6-51DEDDEEEF1A}">
      <dsp:nvSpPr>
        <dsp:cNvPr id="0" name=""/>
        <dsp:cNvSpPr/>
      </dsp:nvSpPr>
      <dsp:spPr>
        <a:xfrm>
          <a:off x="4238003" y="1298070"/>
          <a:ext cx="358919" cy="419868"/>
        </a:xfrm>
        <a:prstGeom prst="rightArrow">
          <a:avLst>
            <a:gd name="adj1" fmla="val 60000"/>
            <a:gd name="adj2" fmla="val 50000"/>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e-DE" sz="1800" kern="1200"/>
        </a:p>
      </dsp:txBody>
      <dsp:txXfrm>
        <a:off x="4238003" y="1382044"/>
        <a:ext cx="251243" cy="251920"/>
      </dsp:txXfrm>
    </dsp:sp>
    <dsp:sp modelId="{82EB11A9-89B6-4765-824B-F60C58585F0D}">
      <dsp:nvSpPr>
        <dsp:cNvPr id="0" name=""/>
        <dsp:cNvSpPr/>
      </dsp:nvSpPr>
      <dsp:spPr>
        <a:xfrm>
          <a:off x="4745908" y="1000099"/>
          <a:ext cx="1693017" cy="1015810"/>
        </a:xfrm>
        <a:prstGeom prst="roundRect">
          <a:avLst>
            <a:gd name="adj" fmla="val 1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effectLst>
                <a:outerShdw blurRad="38100" dist="38100" dir="2700000" algn="tl">
                  <a:srgbClr val="000000">
                    <a:alpha val="43137"/>
                  </a:srgbClr>
                </a:outerShdw>
              </a:effectLst>
            </a:rPr>
            <a:t>Vertrieb</a:t>
          </a:r>
        </a:p>
      </dsp:txBody>
      <dsp:txXfrm>
        <a:off x="4775660" y="1029851"/>
        <a:ext cx="1633513" cy="956306"/>
      </dsp:txXfrm>
    </dsp:sp>
    <dsp:sp modelId="{812C51A8-5A79-456D-A84D-F3833AFCB82A}">
      <dsp:nvSpPr>
        <dsp:cNvPr id="0" name=""/>
        <dsp:cNvSpPr/>
      </dsp:nvSpPr>
      <dsp:spPr>
        <a:xfrm>
          <a:off x="6608227" y="1298070"/>
          <a:ext cx="358919" cy="419868"/>
        </a:xfrm>
        <a:prstGeom prst="rightArrow">
          <a:avLst>
            <a:gd name="adj1" fmla="val 60000"/>
            <a:gd name="adj2" fmla="val 50000"/>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e-DE" sz="1800" kern="1200"/>
        </a:p>
      </dsp:txBody>
      <dsp:txXfrm>
        <a:off x="6608227" y="1382044"/>
        <a:ext cx="251243" cy="251920"/>
      </dsp:txXfrm>
    </dsp:sp>
    <dsp:sp modelId="{8BC65DD1-8990-4236-BD3C-33E168258225}">
      <dsp:nvSpPr>
        <dsp:cNvPr id="0" name=""/>
        <dsp:cNvSpPr/>
      </dsp:nvSpPr>
      <dsp:spPr>
        <a:xfrm>
          <a:off x="7116132" y="1000099"/>
          <a:ext cx="1693017" cy="1015810"/>
        </a:xfrm>
        <a:prstGeom prst="roundRect">
          <a:avLst>
            <a:gd name="adj" fmla="val 10000"/>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effectLst>
                <a:outerShdw blurRad="38100" dist="38100" dir="2700000" algn="tl">
                  <a:srgbClr val="000000">
                    <a:alpha val="43137"/>
                  </a:srgbClr>
                </a:outerShdw>
              </a:effectLst>
            </a:rPr>
            <a:t>Verwendung</a:t>
          </a:r>
        </a:p>
      </dsp:txBody>
      <dsp:txXfrm>
        <a:off x="7145884" y="1029851"/>
        <a:ext cx="1633513" cy="956306"/>
      </dsp:txXfrm>
    </dsp:sp>
    <dsp:sp modelId="{D523DEBF-53B7-432A-A436-2F17E2423C38}">
      <dsp:nvSpPr>
        <dsp:cNvPr id="0" name=""/>
        <dsp:cNvSpPr/>
      </dsp:nvSpPr>
      <dsp:spPr>
        <a:xfrm>
          <a:off x="8978451" y="1298070"/>
          <a:ext cx="358919" cy="419868"/>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e-DE" sz="1800" kern="1200"/>
        </a:p>
      </dsp:txBody>
      <dsp:txXfrm>
        <a:off x="8978451" y="1382044"/>
        <a:ext cx="251243" cy="251920"/>
      </dsp:txXfrm>
    </dsp:sp>
    <dsp:sp modelId="{3EAAEA30-6D94-44A4-AA6B-AABC44F91C87}">
      <dsp:nvSpPr>
        <dsp:cNvPr id="0" name=""/>
        <dsp:cNvSpPr/>
      </dsp:nvSpPr>
      <dsp:spPr>
        <a:xfrm>
          <a:off x="9486356" y="1000099"/>
          <a:ext cx="1693017" cy="1015810"/>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effectLst>
                <a:outerShdw blurRad="38100" dist="38100" dir="2700000" algn="tl">
                  <a:srgbClr val="000000">
                    <a:alpha val="43137"/>
                  </a:srgbClr>
                </a:outerShdw>
              </a:effectLst>
            </a:rPr>
            <a:t>Abfall</a:t>
          </a:r>
        </a:p>
      </dsp:txBody>
      <dsp:txXfrm>
        <a:off x="9516108" y="1029851"/>
        <a:ext cx="1633513" cy="956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8F8DC-1596-40F1-ABB8-AF1AD0E378A6}">
      <dsp:nvSpPr>
        <dsp:cNvPr id="0" name=""/>
        <dsp:cNvSpPr/>
      </dsp:nvSpPr>
      <dsp:spPr>
        <a:xfrm rot="5400000">
          <a:off x="3506806" y="130656"/>
          <a:ext cx="2008628" cy="1747506"/>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b="1" kern="1200" dirty="0" err="1">
              <a:effectLst>
                <a:outerShdw blurRad="38100" dist="38100" dir="2700000" algn="tl">
                  <a:srgbClr val="000000">
                    <a:alpha val="43137"/>
                  </a:srgbClr>
                </a:outerShdw>
              </a:effectLst>
            </a:rPr>
            <a:t>Refuse</a:t>
          </a:r>
          <a:endParaRPr lang="de-DE" sz="2500" b="1" kern="1200" dirty="0">
            <a:effectLst>
              <a:outerShdw blurRad="38100" dist="38100" dir="2700000" algn="tl">
                <a:srgbClr val="000000">
                  <a:alpha val="43137"/>
                </a:srgbClr>
              </a:outerShdw>
            </a:effectLst>
          </a:endParaRPr>
        </a:p>
      </dsp:txBody>
      <dsp:txXfrm rot="-5400000">
        <a:off x="3909687" y="313106"/>
        <a:ext cx="1202866" cy="1382606"/>
      </dsp:txXfrm>
    </dsp:sp>
    <dsp:sp modelId="{B0AF45AA-D2C4-4E93-ADC4-1275D9A97732}">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endParaRPr lang="de-DE" sz="2500" b="1" kern="1200">
            <a:effectLst>
              <a:outerShdw blurRad="38100" dist="38100" dir="2700000" algn="tl">
                <a:srgbClr val="000000">
                  <a:alpha val="43137"/>
                </a:srgbClr>
              </a:outerShdw>
            </a:effectLst>
          </a:endParaRPr>
        </a:p>
      </dsp:txBody>
      <dsp:txXfrm>
        <a:off x="5437901" y="401821"/>
        <a:ext cx="2241629" cy="1205177"/>
      </dsp:txXfrm>
    </dsp:sp>
    <dsp:sp modelId="{6EAC96A1-9B67-465D-8C2A-44837DAF0131}">
      <dsp:nvSpPr>
        <dsp:cNvPr id="0" name=""/>
        <dsp:cNvSpPr/>
      </dsp:nvSpPr>
      <dsp:spPr>
        <a:xfrm rot="5400000">
          <a:off x="1619499" y="130656"/>
          <a:ext cx="2008628" cy="1747506"/>
        </a:xfrm>
        <a:prstGeom prst="hexagon">
          <a:avLst>
            <a:gd name="adj" fmla="val 25000"/>
            <a:gd name="vf" fmla="val 115470"/>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de-DE" sz="2900" b="1" kern="1200" dirty="0" err="1">
              <a:effectLst>
                <a:outerShdw blurRad="38100" dist="38100" dir="2700000" algn="tl">
                  <a:srgbClr val="000000">
                    <a:alpha val="43137"/>
                  </a:srgbClr>
                </a:outerShdw>
              </a:effectLst>
            </a:rPr>
            <a:t>Rethink</a:t>
          </a:r>
          <a:endParaRPr lang="de-DE" sz="2900" b="1" kern="1200" dirty="0">
            <a:effectLst>
              <a:outerShdw blurRad="38100" dist="38100" dir="2700000" algn="tl">
                <a:srgbClr val="000000">
                  <a:alpha val="43137"/>
                </a:srgbClr>
              </a:outerShdw>
            </a:effectLst>
          </a:endParaRPr>
        </a:p>
      </dsp:txBody>
      <dsp:txXfrm rot="-5400000">
        <a:off x="2022380" y="313106"/>
        <a:ext cx="1202866" cy="1382606"/>
      </dsp:txXfrm>
    </dsp:sp>
    <dsp:sp modelId="{407669C0-F65C-438C-9069-5A89958AA5B0}">
      <dsp:nvSpPr>
        <dsp:cNvPr id="0" name=""/>
        <dsp:cNvSpPr/>
      </dsp:nvSpPr>
      <dsp:spPr>
        <a:xfrm rot="5400000">
          <a:off x="2559537" y="1835580"/>
          <a:ext cx="2008628" cy="1747506"/>
        </a:xfrm>
        <a:prstGeom prst="hexagon">
          <a:avLst>
            <a:gd name="adj" fmla="val 25000"/>
            <a:gd name="vf" fmla="val 115470"/>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b="1" kern="1200" dirty="0" err="1">
              <a:effectLst>
                <a:outerShdw blurRad="38100" dist="38100" dir="2700000" algn="tl">
                  <a:srgbClr val="000000">
                    <a:alpha val="43137"/>
                  </a:srgbClr>
                </a:outerShdw>
              </a:effectLst>
            </a:rPr>
            <a:t>Reduce</a:t>
          </a:r>
          <a:endParaRPr lang="de-DE" sz="2500" b="1" kern="1200" dirty="0">
            <a:effectLst>
              <a:outerShdw blurRad="38100" dist="38100" dir="2700000" algn="tl">
                <a:srgbClr val="000000">
                  <a:alpha val="43137"/>
                </a:srgbClr>
              </a:outerShdw>
            </a:effectLst>
          </a:endParaRPr>
        </a:p>
      </dsp:txBody>
      <dsp:txXfrm rot="-5400000">
        <a:off x="2962418" y="2018030"/>
        <a:ext cx="1202866" cy="1382606"/>
      </dsp:txXfrm>
    </dsp:sp>
    <dsp:sp modelId="{925E2FBC-1060-4601-B15F-90BF140C9D9C}">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endParaRPr lang="de-DE" sz="2500" b="1" kern="1200" dirty="0">
            <a:effectLst>
              <a:outerShdw blurRad="38100" dist="38100" dir="2700000" algn="tl">
                <a:srgbClr val="000000">
                  <a:alpha val="43137"/>
                </a:srgbClr>
              </a:outerShdw>
            </a:effectLst>
          </a:endParaRPr>
        </a:p>
      </dsp:txBody>
      <dsp:txXfrm>
        <a:off x="448468" y="2106744"/>
        <a:ext cx="2169318" cy="1205177"/>
      </dsp:txXfrm>
    </dsp:sp>
    <dsp:sp modelId="{7470A175-2835-4B42-8DF4-75E10707A85E}">
      <dsp:nvSpPr>
        <dsp:cNvPr id="0" name=""/>
        <dsp:cNvSpPr/>
      </dsp:nvSpPr>
      <dsp:spPr>
        <a:xfrm rot="5400000">
          <a:off x="4446844" y="1835580"/>
          <a:ext cx="2008628" cy="1747506"/>
        </a:xfrm>
        <a:prstGeom prst="hexagon">
          <a:avLst>
            <a:gd name="adj" fmla="val 25000"/>
            <a:gd name="vf" fmla="val 115470"/>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de-DE" sz="3600" b="1" kern="1200" dirty="0">
              <a:effectLst>
                <a:outerShdw blurRad="38100" dist="38100" dir="2700000" algn="tl">
                  <a:srgbClr val="000000">
                    <a:alpha val="43137"/>
                  </a:srgbClr>
                </a:outerShdw>
              </a:effectLst>
            </a:rPr>
            <a:t>Reuse</a:t>
          </a:r>
        </a:p>
      </dsp:txBody>
      <dsp:txXfrm rot="-5400000">
        <a:off x="4849725" y="2018030"/>
        <a:ext cx="1202866" cy="1382606"/>
      </dsp:txXfrm>
    </dsp:sp>
    <dsp:sp modelId="{B2F173AB-1A98-465B-B62A-F1B0D15A5251}">
      <dsp:nvSpPr>
        <dsp:cNvPr id="0" name=""/>
        <dsp:cNvSpPr/>
      </dsp:nvSpPr>
      <dsp:spPr>
        <a:xfrm rot="5400000">
          <a:off x="3506806" y="3540503"/>
          <a:ext cx="2008628" cy="1747506"/>
        </a:xfrm>
        <a:prstGeom prst="hexagon">
          <a:avLst>
            <a:gd name="adj" fmla="val 25000"/>
            <a:gd name="vf" fmla="val 115470"/>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b="1" kern="1200" dirty="0">
              <a:effectLst>
                <a:outerShdw blurRad="38100" dist="38100" dir="2700000" algn="tl">
                  <a:srgbClr val="000000">
                    <a:alpha val="43137"/>
                  </a:srgbClr>
                </a:outerShdw>
              </a:effectLst>
            </a:rPr>
            <a:t>Recycle</a:t>
          </a:r>
        </a:p>
      </dsp:txBody>
      <dsp:txXfrm rot="-5400000">
        <a:off x="3909687" y="3722953"/>
        <a:ext cx="1202866" cy="1382606"/>
      </dsp:txXfrm>
    </dsp:sp>
    <dsp:sp modelId="{F5C03845-1087-4373-9CBB-A38F149C58CB}">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endParaRPr lang="de-DE" sz="2500" b="1" kern="1200">
            <a:effectLst>
              <a:outerShdw blurRad="38100" dist="38100" dir="2700000" algn="tl">
                <a:srgbClr val="000000">
                  <a:alpha val="43137"/>
                </a:srgbClr>
              </a:outerShdw>
            </a:effectLst>
          </a:endParaRPr>
        </a:p>
      </dsp:txBody>
      <dsp:txXfrm>
        <a:off x="5437901" y="3811668"/>
        <a:ext cx="2241629" cy="1205177"/>
      </dsp:txXfrm>
    </dsp:sp>
    <dsp:sp modelId="{1D8850AF-5AB9-4F77-97AF-2E4BEDA5EE37}">
      <dsp:nvSpPr>
        <dsp:cNvPr id="0" name=""/>
        <dsp:cNvSpPr/>
      </dsp:nvSpPr>
      <dsp:spPr>
        <a:xfrm rot="5400000">
          <a:off x="1619499" y="3540503"/>
          <a:ext cx="2008628" cy="1747506"/>
        </a:xfrm>
        <a:prstGeom prst="hexagon">
          <a:avLst>
            <a:gd name="adj" fmla="val 25000"/>
            <a:gd name="vf" fmla="val 11547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de-DE" sz="3500" b="1" kern="1200" dirty="0" err="1">
              <a:effectLst>
                <a:outerShdw blurRad="38100" dist="38100" dir="2700000" algn="tl">
                  <a:srgbClr val="000000">
                    <a:alpha val="43137"/>
                  </a:srgbClr>
                </a:outerShdw>
              </a:effectLst>
            </a:rPr>
            <a:t>Repair</a:t>
          </a:r>
          <a:endParaRPr lang="de-DE" sz="3500" b="1" kern="1200" dirty="0">
            <a:effectLst>
              <a:outerShdw blurRad="38100" dist="38100" dir="2700000" algn="tl">
                <a:srgbClr val="000000">
                  <a:alpha val="43137"/>
                </a:srgbClr>
              </a:outerShdw>
            </a:effectLst>
          </a:endParaRPr>
        </a:p>
      </dsp:txBody>
      <dsp:txXfrm rot="-5400000">
        <a:off x="2022380" y="3722953"/>
        <a:ext cx="1202866" cy="1382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8F020-95DB-40FD-B248-D3E728D01758}">
      <dsp:nvSpPr>
        <dsp:cNvPr id="0" name=""/>
        <dsp:cNvSpPr/>
      </dsp:nvSpPr>
      <dsp:spPr>
        <a:xfrm rot="5400000">
          <a:off x="6810403" y="-2937968"/>
          <a:ext cx="680408" cy="6729984"/>
        </a:xfrm>
        <a:prstGeom prst="round2Same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de-DE" sz="1700" kern="1200" dirty="0">
              <a:latin typeface="Calibri" panose="020F0502020204030204" pitchFamily="34" charset="0"/>
              <a:cs typeface="Calibri" panose="020F0502020204030204" pitchFamily="34" charset="0"/>
            </a:rPr>
            <a:t>Wird das Thema „Ressourcenverbrauch“ in der Pflegepraxis bereits von Auszubildenden thematisiert?</a:t>
          </a:r>
        </a:p>
      </dsp:txBody>
      <dsp:txXfrm rot="-5400000">
        <a:off x="3785616" y="120034"/>
        <a:ext cx="6696769" cy="613978"/>
      </dsp:txXfrm>
    </dsp:sp>
    <dsp:sp modelId="{F51FBED9-6DAE-4B21-8DD7-95E65ECE6946}">
      <dsp:nvSpPr>
        <dsp:cNvPr id="0" name=""/>
        <dsp:cNvSpPr/>
      </dsp:nvSpPr>
      <dsp:spPr>
        <a:xfrm>
          <a:off x="0" y="1768"/>
          <a:ext cx="3785616" cy="850510"/>
        </a:xfrm>
        <a:prstGeom prst="roundRect">
          <a:avLst/>
        </a:prstGeom>
        <a:solidFill>
          <a:srgbClr val="007193"/>
        </a:solidFill>
        <a:ln w="12700" cap="flat" cmpd="sng" algn="ctr">
          <a:solidFill>
            <a:srgbClr val="0071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Bewusstsein schaffen</a:t>
          </a:r>
        </a:p>
      </dsp:txBody>
      <dsp:txXfrm>
        <a:off x="41518" y="43286"/>
        <a:ext cx="3702580" cy="767474"/>
      </dsp:txXfrm>
    </dsp:sp>
    <dsp:sp modelId="{D368473A-623B-4AC1-A2BC-C922EA8D7D4D}">
      <dsp:nvSpPr>
        <dsp:cNvPr id="0" name=""/>
        <dsp:cNvSpPr/>
      </dsp:nvSpPr>
      <dsp:spPr>
        <a:xfrm rot="5400000">
          <a:off x="6810403" y="-2044932"/>
          <a:ext cx="680408" cy="6729984"/>
        </a:xfrm>
        <a:prstGeom prst="round2Same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de-DE" sz="1700" kern="1200" dirty="0">
              <a:latin typeface="Calibri" panose="020F0502020204030204" pitchFamily="34" charset="0"/>
              <a:cs typeface="Calibri" panose="020F0502020204030204" pitchFamily="34" charset="0"/>
            </a:rPr>
            <a:t>Gibt es in Ihrer Einrichtung bereits Ansprechpartner*innen/ Standards/ Informationsmaterial zum Thema? </a:t>
          </a:r>
        </a:p>
      </dsp:txBody>
      <dsp:txXfrm rot="-5400000">
        <a:off x="3785616" y="1013070"/>
        <a:ext cx="6696769" cy="613978"/>
      </dsp:txXfrm>
    </dsp:sp>
    <dsp:sp modelId="{C388CE42-9421-48B5-90B7-62C1060839F7}">
      <dsp:nvSpPr>
        <dsp:cNvPr id="0" name=""/>
        <dsp:cNvSpPr/>
      </dsp:nvSpPr>
      <dsp:spPr>
        <a:xfrm>
          <a:off x="0" y="894804"/>
          <a:ext cx="3785616" cy="850510"/>
        </a:xfrm>
        <a:prstGeom prst="roundRect">
          <a:avLst/>
        </a:prstGeom>
        <a:solidFill>
          <a:srgbClr val="D1DD01"/>
        </a:solidFill>
        <a:ln w="12700" cap="flat" cmpd="sng" algn="ctr">
          <a:solidFill>
            <a:srgbClr val="D1DD0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Hilfestellung geben</a:t>
          </a:r>
        </a:p>
      </dsp:txBody>
      <dsp:txXfrm>
        <a:off x="41518" y="936322"/>
        <a:ext cx="3702580" cy="767474"/>
      </dsp:txXfrm>
    </dsp:sp>
    <dsp:sp modelId="{3E66A341-BA90-4D90-98B9-F652F85E34B5}">
      <dsp:nvSpPr>
        <dsp:cNvPr id="0" name=""/>
        <dsp:cNvSpPr/>
      </dsp:nvSpPr>
      <dsp:spPr>
        <a:xfrm rot="5400000">
          <a:off x="6810403" y="-1151897"/>
          <a:ext cx="680408" cy="6729984"/>
        </a:xfrm>
        <a:prstGeom prst="round2Same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de-DE" sz="1700" kern="1200" dirty="0">
              <a:latin typeface="Calibri" panose="020F0502020204030204" pitchFamily="34" charset="0"/>
              <a:cs typeface="Calibri" panose="020F0502020204030204" pitchFamily="34" charset="0"/>
            </a:rPr>
            <a:t>Gibt es bereits alternative Ansätze/ Initiativen in Ihrer Einrichtung bzw. Ihrem Pflegealltag?</a:t>
          </a:r>
        </a:p>
      </dsp:txBody>
      <dsp:txXfrm rot="-5400000">
        <a:off x="3785616" y="1906105"/>
        <a:ext cx="6696769" cy="613978"/>
      </dsp:txXfrm>
    </dsp:sp>
    <dsp:sp modelId="{1CF3BD8E-7C7E-4643-A856-1F2F2B953270}">
      <dsp:nvSpPr>
        <dsp:cNvPr id="0" name=""/>
        <dsp:cNvSpPr/>
      </dsp:nvSpPr>
      <dsp:spPr>
        <a:xfrm>
          <a:off x="0" y="1787839"/>
          <a:ext cx="3785616" cy="850510"/>
        </a:xfrm>
        <a:prstGeom prst="roundRect">
          <a:avLst/>
        </a:prstGeom>
        <a:solidFill>
          <a:srgbClr val="95D3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Initiative ergreifen</a:t>
          </a:r>
        </a:p>
      </dsp:txBody>
      <dsp:txXfrm>
        <a:off x="41518" y="1829357"/>
        <a:ext cx="3702580" cy="767474"/>
      </dsp:txXfrm>
    </dsp:sp>
    <dsp:sp modelId="{9A90E629-3688-4A78-8EE8-82AAFE35BE5D}">
      <dsp:nvSpPr>
        <dsp:cNvPr id="0" name=""/>
        <dsp:cNvSpPr/>
      </dsp:nvSpPr>
      <dsp:spPr>
        <a:xfrm rot="5400000">
          <a:off x="6810403" y="-258861"/>
          <a:ext cx="680408" cy="6729984"/>
        </a:xfrm>
        <a:prstGeom prst="round2Same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de-DE" sz="1700" kern="1200" dirty="0">
              <a:latin typeface="Calibri" panose="020F0502020204030204" pitchFamily="34" charset="0"/>
              <a:cs typeface="Calibri" panose="020F0502020204030204" pitchFamily="34" charset="0"/>
            </a:rPr>
            <a:t>Wie können Sie das Thema „Ressourcenschonung“ in bereits bestehende Praxisanleitungssituationen integrieren? Braucht es neue Konzepte?</a:t>
          </a:r>
        </a:p>
      </dsp:txBody>
      <dsp:txXfrm rot="-5400000">
        <a:off x="3785616" y="2799141"/>
        <a:ext cx="6696769" cy="613978"/>
      </dsp:txXfrm>
    </dsp:sp>
    <dsp:sp modelId="{E7EA99F9-20DB-4FAE-8B3F-41C30EFF3111}">
      <dsp:nvSpPr>
        <dsp:cNvPr id="0" name=""/>
        <dsp:cNvSpPr/>
      </dsp:nvSpPr>
      <dsp:spPr>
        <a:xfrm>
          <a:off x="0" y="2680875"/>
          <a:ext cx="3785616" cy="850510"/>
        </a:xfrm>
        <a:prstGeom prst="roundRect">
          <a:avLst/>
        </a:prstGeom>
        <a:solidFill>
          <a:srgbClr val="007193">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de-DE"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Integration in Praxisanleitungen</a:t>
          </a:r>
        </a:p>
      </dsp:txBody>
      <dsp:txXfrm>
        <a:off x="41518" y="2722393"/>
        <a:ext cx="3702580" cy="7674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9541F0-5880-44C5-91F0-DA82029E68B1}" type="datetimeFigureOut">
              <a:rPr lang="de-DE" smtClean="0"/>
              <a:t>17.03.2026</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DDC903-BAB2-4253-887C-2FDF92DD389F}" type="slidenum">
              <a:rPr lang="de-DE" smtClean="0"/>
              <a:t>‹Nr.›</a:t>
            </a:fld>
            <a:endParaRPr lang="de-DE"/>
          </a:p>
        </p:txBody>
      </p:sp>
    </p:spTree>
    <p:extLst>
      <p:ext uri="{BB962C8B-B14F-4D97-AF65-F5344CB8AC3E}">
        <p14:creationId xmlns:p14="http://schemas.microsoft.com/office/powerpoint/2010/main" val="211856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18728-90C6-4440-9522-445BEE54FB8A}" type="datetimeFigureOut">
              <a:rPr lang="de-DE" smtClean="0"/>
              <a:t>17.03.2026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B5D12-5DE9-4078-9463-F38CBF960316}" type="slidenum">
              <a:rPr lang="de-DE" smtClean="0"/>
              <a:t>‹Nr.›</a:t>
            </a:fld>
            <a:endParaRPr lang="de-DE"/>
          </a:p>
        </p:txBody>
      </p:sp>
    </p:spTree>
    <p:extLst>
      <p:ext uri="{BB962C8B-B14F-4D97-AF65-F5344CB8AC3E}">
        <p14:creationId xmlns:p14="http://schemas.microsoft.com/office/powerpoint/2010/main" val="399050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dbu.de/projektbeispiele/circultex-hygienische-mehrwegtextilien-im-op-bereich/"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dbu.de/projektbeispiele/kunststoffprodukte-statt-plastikabfall-kreislaufwirtschaft-im-medizinischen-labor/"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klik-krankenhaus.de/klik-datenbank/informationen-zur-klik-datenbank"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798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000" kern="1200" dirty="0">
                <a:solidFill>
                  <a:schemeClr val="tx1"/>
                </a:solidFill>
                <a:effectLst/>
                <a:latin typeface="+mn-lt"/>
                <a:ea typeface="+mn-ea"/>
                <a:cs typeface="+mn-cs"/>
              </a:rPr>
              <a:t>Konsum spielt auch im</a:t>
            </a:r>
            <a:r>
              <a:rPr lang="de-DE" sz="1000" kern="1200" baseline="0" dirty="0">
                <a:solidFill>
                  <a:schemeClr val="tx1"/>
                </a:solidFill>
                <a:effectLst/>
                <a:latin typeface="+mn-lt"/>
                <a:ea typeface="+mn-ea"/>
                <a:cs typeface="+mn-cs"/>
              </a:rPr>
              <a:t> Gesundheitssystem eine immense Rolle. </a:t>
            </a:r>
            <a:r>
              <a:rPr lang="de-DE" sz="1000" kern="1200" dirty="0">
                <a:solidFill>
                  <a:schemeClr val="tx1"/>
                </a:solidFill>
                <a:effectLst/>
                <a:latin typeface="+mn-lt"/>
                <a:ea typeface="+mn-ea"/>
                <a:cs typeface="+mn-cs"/>
              </a:rPr>
              <a:t>Die ökologischen Auswirkungen des Gesundheitssystems auf die Umwelt werden vorwiegend in CO2-Emissionen ausgedrückt. </a:t>
            </a:r>
          </a:p>
          <a:p>
            <a:pPr marL="171450" lvl="0" indent="-171450">
              <a:buFont typeface="Arial" panose="020B0604020202020204" pitchFamily="34" charset="0"/>
              <a:buChar char="•"/>
            </a:pPr>
            <a:r>
              <a:rPr lang="de-DE" sz="1000" kern="1200" dirty="0">
                <a:solidFill>
                  <a:schemeClr val="tx1"/>
                </a:solidFill>
                <a:effectLst/>
                <a:latin typeface="+mn-lt"/>
                <a:ea typeface="+mn-ea"/>
                <a:cs typeface="+mn-cs"/>
              </a:rPr>
              <a:t>2022 waren 4,6% der globalen Emissionen auf</a:t>
            </a:r>
            <a:r>
              <a:rPr lang="de-DE" sz="1000" kern="1200" baseline="0" dirty="0">
                <a:solidFill>
                  <a:schemeClr val="tx1"/>
                </a:solidFill>
                <a:effectLst/>
                <a:latin typeface="+mn-lt"/>
                <a:ea typeface="+mn-ea"/>
                <a:cs typeface="+mn-cs"/>
              </a:rPr>
              <a:t> das Gesundheitssystem zurückzuführen. Wäre das Gesundheitssystem ein Land, wäre es Stand 2022 der viertgrößte Emittent der Welt (</a:t>
            </a:r>
            <a:r>
              <a:rPr lang="de-DE" sz="1000" kern="1200" baseline="0" dirty="0" err="1">
                <a:solidFill>
                  <a:schemeClr val="tx1"/>
                </a:solidFill>
                <a:effectLst/>
                <a:latin typeface="+mn-lt"/>
                <a:ea typeface="+mn-ea"/>
                <a:cs typeface="+mn-cs"/>
              </a:rPr>
              <a:t>Romanello</a:t>
            </a:r>
            <a:r>
              <a:rPr lang="de-DE" sz="1000" kern="1200" baseline="0" dirty="0">
                <a:solidFill>
                  <a:schemeClr val="tx1"/>
                </a:solidFill>
                <a:effectLst/>
                <a:latin typeface="+mn-lt"/>
                <a:ea typeface="+mn-ea"/>
                <a:cs typeface="+mn-cs"/>
              </a:rPr>
              <a:t> et al., 2023; Global Carbon Project, 2024). </a:t>
            </a:r>
          </a:p>
          <a:p>
            <a:pPr marL="171450" lvl="0" indent="-171450">
              <a:buFont typeface="Arial" panose="020B0604020202020204" pitchFamily="34" charset="0"/>
              <a:buChar char="•"/>
            </a:pPr>
            <a:r>
              <a:rPr lang="de-DE" sz="1000" kern="1200" baseline="0" dirty="0">
                <a:solidFill>
                  <a:schemeClr val="tx1"/>
                </a:solidFill>
                <a:effectLst/>
                <a:latin typeface="+mn-lt"/>
                <a:ea typeface="+mn-ea"/>
                <a:cs typeface="+mn-cs"/>
              </a:rPr>
              <a:t>2019 wurde in einer Studie von </a:t>
            </a:r>
            <a:r>
              <a:rPr lang="de-DE" sz="1000" kern="1200" baseline="0" dirty="0" err="1">
                <a:solidFill>
                  <a:schemeClr val="tx1"/>
                </a:solidFill>
                <a:effectLst/>
                <a:latin typeface="+mn-lt"/>
                <a:ea typeface="+mn-ea"/>
                <a:cs typeface="+mn-cs"/>
              </a:rPr>
              <a:t>Healthcare</a:t>
            </a:r>
            <a:r>
              <a:rPr lang="de-DE" sz="1000" kern="1200" baseline="0" dirty="0">
                <a:solidFill>
                  <a:schemeClr val="tx1"/>
                </a:solidFill>
                <a:effectLst/>
                <a:latin typeface="+mn-lt"/>
                <a:ea typeface="+mn-ea"/>
                <a:cs typeface="+mn-cs"/>
              </a:rPr>
              <a:t> </a:t>
            </a:r>
            <a:r>
              <a:rPr lang="de-DE" sz="1000" kern="1200" baseline="0" dirty="0" err="1">
                <a:solidFill>
                  <a:schemeClr val="tx1"/>
                </a:solidFill>
                <a:effectLst/>
                <a:latin typeface="+mn-lt"/>
                <a:ea typeface="+mn-ea"/>
                <a:cs typeface="+mn-cs"/>
              </a:rPr>
              <a:t>Without</a:t>
            </a:r>
            <a:r>
              <a:rPr lang="de-DE" sz="1000" kern="1200" baseline="0" dirty="0">
                <a:solidFill>
                  <a:schemeClr val="tx1"/>
                </a:solidFill>
                <a:effectLst/>
                <a:latin typeface="+mn-lt"/>
                <a:ea typeface="+mn-ea"/>
                <a:cs typeface="+mn-cs"/>
              </a:rPr>
              <a:t> Harm (HCWH) (u. .a.) ein erster Wert von 4,4 % ermittelt und auch analysiert, welche Bereiche in welchem Ausmaß für die Emissionen verantwortlich sind. Hier werden drei Bereiche unterschieden, die dem sogenannten </a:t>
            </a:r>
            <a:r>
              <a:rPr lang="de-DE" sz="1000" kern="1200" baseline="0" dirty="0" err="1">
                <a:solidFill>
                  <a:schemeClr val="tx1"/>
                </a:solidFill>
                <a:effectLst/>
                <a:latin typeface="+mn-lt"/>
                <a:ea typeface="+mn-ea"/>
                <a:cs typeface="+mn-cs"/>
              </a:rPr>
              <a:t>Greenhouse</a:t>
            </a:r>
            <a:r>
              <a:rPr lang="de-DE" sz="1000" kern="1200" baseline="0" dirty="0">
                <a:solidFill>
                  <a:schemeClr val="tx1"/>
                </a:solidFill>
                <a:effectLst/>
                <a:latin typeface="+mn-lt"/>
                <a:ea typeface="+mn-ea"/>
                <a:cs typeface="+mn-cs"/>
              </a:rPr>
              <a:t> Gas-</a:t>
            </a:r>
            <a:r>
              <a:rPr lang="de-DE" sz="1000" kern="1200" baseline="0" dirty="0" err="1">
                <a:solidFill>
                  <a:schemeClr val="tx1"/>
                </a:solidFill>
                <a:effectLst/>
                <a:latin typeface="+mn-lt"/>
                <a:ea typeface="+mn-ea"/>
                <a:cs typeface="+mn-cs"/>
              </a:rPr>
              <a:t>Protocoll</a:t>
            </a:r>
            <a:r>
              <a:rPr lang="de-DE" sz="1000" kern="1200" baseline="0" dirty="0">
                <a:solidFill>
                  <a:schemeClr val="tx1"/>
                </a:solidFill>
                <a:effectLst/>
                <a:latin typeface="+mn-lt"/>
                <a:ea typeface="+mn-ea"/>
                <a:cs typeface="+mn-cs"/>
              </a:rPr>
              <a:t> entsprechen:</a:t>
            </a:r>
          </a:p>
          <a:p>
            <a:pPr marL="628650" lvl="1" indent="-171450">
              <a:buFont typeface="Symbol" panose="05050102010706020507" pitchFamily="18" charset="2"/>
              <a:buChar char="-"/>
            </a:pPr>
            <a:r>
              <a:rPr lang="de-DE" b="0" u="sng" dirty="0"/>
              <a:t>Bereich 1:</a:t>
            </a:r>
            <a:r>
              <a:rPr lang="de-DE" b="0" u="none" dirty="0"/>
              <a:t> </a:t>
            </a:r>
            <a:r>
              <a:rPr lang="de-DE" dirty="0"/>
              <a:t>Direkte Emissionen (Energieverbrauch, Gas für Heizung,…) der Einrichtungen selbst oder der Fahrzeuge (RTW (Rettungswagen), Taxis zum Patient*</a:t>
            </a:r>
            <a:r>
              <a:rPr lang="de-DE" dirty="0" err="1"/>
              <a:t>innentransport</a:t>
            </a:r>
            <a:r>
              <a:rPr lang="de-DE" dirty="0"/>
              <a:t>).</a:t>
            </a:r>
          </a:p>
          <a:p>
            <a:pPr marL="628650" lvl="1" indent="-171450">
              <a:buFont typeface="Symbol" panose="05050102010706020507" pitchFamily="18" charset="2"/>
              <a:buChar char="-"/>
            </a:pPr>
            <a:r>
              <a:rPr lang="de-DE" b="0" u="sng" dirty="0"/>
              <a:t>Bereich 2:</a:t>
            </a:r>
            <a:r>
              <a:rPr lang="de-DE" b="0" u="none" dirty="0"/>
              <a:t> </a:t>
            </a:r>
            <a:r>
              <a:rPr lang="de-DE" dirty="0"/>
              <a:t>Indirekte Emissionen durch die Gewinnung der Energie/ Gas/ Öl der Einrichtungen:</a:t>
            </a:r>
          </a:p>
          <a:p>
            <a:pPr marL="628650" lvl="1" indent="-171450">
              <a:buFont typeface="Symbol" panose="05050102010706020507" pitchFamily="18" charset="2"/>
              <a:buChar char="-"/>
            </a:pPr>
            <a:r>
              <a:rPr lang="de-DE" b="0" u="sng" dirty="0"/>
              <a:t>Bereich 3:</a:t>
            </a:r>
            <a:r>
              <a:rPr lang="de-DE" b="0" u="none" dirty="0"/>
              <a:t> </a:t>
            </a:r>
            <a:r>
              <a:rPr lang="de-DE" dirty="0"/>
              <a:t>Indirekte Emissionen vorwiegend durch Konsumgüter und deren Lieferkette und Entsorgung, Emissionen durch An- und Abreisen der Mitarbeitenden, usw.</a:t>
            </a:r>
          </a:p>
          <a:p>
            <a:pPr marL="457200" lvl="1" indent="0">
              <a:buFont typeface="Symbol" panose="05050102010706020507" pitchFamily="18" charset="2"/>
              <a:buNone/>
            </a:pPr>
            <a:r>
              <a:rPr lang="de-DE" sz="1000" kern="1200" baseline="0" dirty="0">
                <a:solidFill>
                  <a:schemeClr val="tx1"/>
                </a:solidFill>
                <a:effectLst/>
                <a:latin typeface="+mn-lt"/>
                <a:ea typeface="+mn-ea"/>
                <a:cs typeface="+mn-cs"/>
              </a:rPr>
              <a:t>(</a:t>
            </a:r>
            <a:r>
              <a:rPr lang="de-DE" sz="1000" kern="1200" baseline="0" dirty="0" err="1">
                <a:solidFill>
                  <a:schemeClr val="tx1"/>
                </a:solidFill>
                <a:effectLst/>
                <a:latin typeface="+mn-lt"/>
                <a:ea typeface="+mn-ea"/>
                <a:cs typeface="+mn-cs"/>
              </a:rPr>
              <a:t>Karliner</a:t>
            </a:r>
            <a:r>
              <a:rPr lang="de-DE" sz="1000" kern="1200" baseline="0" dirty="0">
                <a:solidFill>
                  <a:schemeClr val="tx1"/>
                </a:solidFill>
                <a:effectLst/>
                <a:latin typeface="+mn-lt"/>
                <a:ea typeface="+mn-ea"/>
                <a:cs typeface="+mn-cs"/>
              </a:rPr>
              <a:t> et al., 2019)</a:t>
            </a:r>
            <a:endParaRPr lang="de-DE" sz="1000" kern="1200" dirty="0">
              <a:solidFill>
                <a:schemeClr val="tx1"/>
              </a:solidFill>
              <a:effectLst/>
              <a:latin typeface="+mn-lt"/>
              <a:ea typeface="+mn-ea"/>
              <a:cs typeface="+mn-cs"/>
            </a:endParaRPr>
          </a:p>
          <a:p>
            <a:pPr lvl="0"/>
            <a:endParaRPr lang="de-DE" sz="1000" kern="1200" dirty="0">
              <a:solidFill>
                <a:schemeClr val="tx1"/>
              </a:solidFill>
              <a:effectLst/>
              <a:latin typeface="+mn-lt"/>
              <a:ea typeface="+mn-ea"/>
              <a:cs typeface="+mn-cs"/>
            </a:endParaRPr>
          </a:p>
          <a:p>
            <a:pPr lvl="0"/>
            <a:r>
              <a:rPr lang="de-DE" sz="1000" b="1" i="0" kern="1200" dirty="0">
                <a:solidFill>
                  <a:schemeClr val="tx1"/>
                </a:solidFill>
                <a:effectLst/>
                <a:latin typeface="+mn-lt"/>
                <a:ea typeface="+mn-ea"/>
                <a:cs typeface="+mn-cs"/>
              </a:rPr>
              <a:t>Überleitung: </a:t>
            </a:r>
            <a:r>
              <a:rPr lang="de-DE" sz="1000" kern="1200" dirty="0">
                <a:solidFill>
                  <a:schemeClr val="tx1"/>
                </a:solidFill>
                <a:effectLst/>
                <a:latin typeface="+mn-lt"/>
                <a:ea typeface="+mn-ea"/>
                <a:cs typeface="+mn-cs"/>
              </a:rPr>
              <a:t>Auf der nächsten Folie ist zu sehen, wie sich diese Bereiche im</a:t>
            </a:r>
            <a:r>
              <a:rPr lang="de-DE" sz="1000" kern="1200" baseline="0" dirty="0">
                <a:solidFill>
                  <a:schemeClr val="tx1"/>
                </a:solidFill>
                <a:effectLst/>
                <a:latin typeface="+mn-lt"/>
                <a:ea typeface="+mn-ea"/>
                <a:cs typeface="+mn-cs"/>
              </a:rPr>
              <a:t> Betrieb aufteilen…</a:t>
            </a:r>
            <a:endParaRPr lang="de-DE" sz="10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095B5D12-5DE9-4078-9463-F38CBF960316}" type="slidenum">
              <a:rPr lang="de-DE" smtClean="0"/>
              <a:t>10</a:t>
            </a:fld>
            <a:endParaRPr lang="de-DE"/>
          </a:p>
        </p:txBody>
      </p:sp>
    </p:spTree>
    <p:extLst>
      <p:ext uri="{BB962C8B-B14F-4D97-AF65-F5344CB8AC3E}">
        <p14:creationId xmlns:p14="http://schemas.microsoft.com/office/powerpoint/2010/main" val="54668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u="sng" kern="1200" baseline="0" dirty="0">
                <a:solidFill>
                  <a:schemeClr val="tx1"/>
                </a:solidFill>
                <a:effectLst/>
                <a:latin typeface="+mn-lt"/>
                <a:ea typeface="+mn-ea"/>
                <a:cs typeface="+mn-cs"/>
              </a:rPr>
              <a:t>Bereich 3 (orange)</a:t>
            </a:r>
            <a:r>
              <a:rPr lang="de-DE" sz="1200" u="none" kern="1200" baseline="0" dirty="0">
                <a:solidFill>
                  <a:schemeClr val="tx1"/>
                </a:solidFill>
                <a:effectLst/>
                <a:latin typeface="+mn-lt"/>
                <a:ea typeface="+mn-ea"/>
                <a:cs typeface="+mn-cs"/>
              </a:rPr>
              <a:t> </a:t>
            </a:r>
            <a:r>
              <a:rPr lang="de-DE" sz="1200" kern="1200" baseline="0" dirty="0">
                <a:solidFill>
                  <a:schemeClr val="tx1"/>
                </a:solidFill>
                <a:effectLst/>
                <a:latin typeface="+mn-lt"/>
                <a:ea typeface="+mn-ea"/>
                <a:cs typeface="+mn-cs"/>
              </a:rPr>
              <a:t>bezieht sich vorwiegend auf die Emissionen an den Produktionsstätten von Konsumgütern, deren Weg zum Ort des eigentlichen Konsums/ der Gesundheitseinrichtung, bis hin zur Entsorgung. Auch fallen u. a. An- und Abreise von Mitarbeitenden darunter. Im Betrieb macht er 50-75 % aus.</a:t>
            </a:r>
          </a:p>
          <a:p>
            <a:pPr marL="171450" lvl="0" indent="-171450">
              <a:buFont typeface="Arial" panose="020B0604020202020204" pitchFamily="34" charset="0"/>
              <a:buChar char="•"/>
            </a:pPr>
            <a:r>
              <a:rPr lang="de-DE" sz="1200" u="sng" kern="1200" baseline="0" dirty="0">
                <a:solidFill>
                  <a:schemeClr val="tx1"/>
                </a:solidFill>
                <a:effectLst/>
                <a:latin typeface="+mn-lt"/>
                <a:ea typeface="+mn-ea"/>
                <a:cs typeface="+mn-cs"/>
              </a:rPr>
              <a:t>Bereich 1 (grau)</a:t>
            </a:r>
            <a:r>
              <a:rPr lang="de-DE" sz="1200" u="none" kern="1200" baseline="0" dirty="0">
                <a:solidFill>
                  <a:schemeClr val="tx1"/>
                </a:solidFill>
                <a:effectLst/>
                <a:latin typeface="+mn-lt"/>
                <a:ea typeface="+mn-ea"/>
                <a:cs typeface="+mn-cs"/>
              </a:rPr>
              <a:t> </a:t>
            </a:r>
            <a:r>
              <a:rPr lang="de-DE" sz="1200" kern="1200" baseline="0" dirty="0">
                <a:solidFill>
                  <a:schemeClr val="tx1"/>
                </a:solidFill>
                <a:effectLst/>
                <a:latin typeface="+mn-lt"/>
                <a:ea typeface="+mn-ea"/>
                <a:cs typeface="+mn-cs"/>
              </a:rPr>
              <a:t>bezieht sich auf den Energieverbrauch und die dadurch entstehenden Emissionen ausschließlich am Standort der Einrichtung. Auf ihn sind 10-30 % der Emissionen zurückzuführen.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u="sng" kern="1200" dirty="0">
                <a:solidFill>
                  <a:schemeClr val="tx1"/>
                </a:solidFill>
                <a:effectLst/>
                <a:latin typeface="+mn-lt"/>
                <a:ea typeface="+mn-ea"/>
                <a:cs typeface="+mn-cs"/>
              </a:rPr>
              <a:t>Bereich</a:t>
            </a:r>
            <a:r>
              <a:rPr lang="de-DE" sz="1200" u="sng" kern="1200" baseline="0" dirty="0">
                <a:solidFill>
                  <a:schemeClr val="tx1"/>
                </a:solidFill>
                <a:effectLst/>
                <a:latin typeface="+mn-lt"/>
                <a:ea typeface="+mn-ea"/>
                <a:cs typeface="+mn-cs"/>
              </a:rPr>
              <a:t> 2 (gelb)</a:t>
            </a:r>
            <a:r>
              <a:rPr lang="de-DE" sz="1200" u="none" kern="1200" baseline="0" dirty="0">
                <a:solidFill>
                  <a:schemeClr val="tx1"/>
                </a:solidFill>
                <a:effectLst/>
                <a:latin typeface="+mn-lt"/>
                <a:ea typeface="+mn-ea"/>
                <a:cs typeface="+mn-cs"/>
              </a:rPr>
              <a:t> </a:t>
            </a:r>
            <a:r>
              <a:rPr lang="de-DE" sz="1200" kern="1200" baseline="0" dirty="0">
                <a:solidFill>
                  <a:schemeClr val="tx1"/>
                </a:solidFill>
                <a:effectLst/>
                <a:latin typeface="+mn-lt"/>
                <a:ea typeface="+mn-ea"/>
                <a:cs typeface="+mn-cs"/>
              </a:rPr>
              <a:t>bezieht sich auf all die Emissionen, die abseits der eigentlichen Einrichtungen durch die Ressourcengewinnung erzeugt werden. Dieser macht nochmals 0,3 % aus.</a:t>
            </a:r>
          </a:p>
          <a:p>
            <a:pPr lvl="0"/>
            <a:endParaRPr lang="de-DE" sz="1200" kern="1200" baseline="0" dirty="0">
              <a:solidFill>
                <a:schemeClr val="tx1"/>
              </a:solidFill>
              <a:effectLst/>
              <a:latin typeface="+mn-lt"/>
              <a:ea typeface="+mn-ea"/>
              <a:cs typeface="+mn-cs"/>
            </a:endParaRPr>
          </a:p>
          <a:p>
            <a:pPr lvl="0"/>
            <a:r>
              <a:rPr lang="de-DE" sz="1200" kern="1200" baseline="0" dirty="0">
                <a:solidFill>
                  <a:schemeClr val="tx1"/>
                </a:solidFill>
                <a:effectLst/>
                <a:latin typeface="+mn-lt"/>
                <a:ea typeface="+mn-ea"/>
                <a:cs typeface="+mn-cs"/>
              </a:rPr>
              <a:t>Es wird deutlich, dass das Gesundheitssystem nicht nur die Gesundheit der Menschen am Ort ihres Wirkens direkt beeinflusst, sondern auch fernab, an den Produktionsstätten der Güter, bis hin an den Ort, an dem sie entsorgt/ verbrannt werden. Dies erklärt auch, warum Bereich 3 die höchsten Emissionswerte aufweist.</a:t>
            </a:r>
          </a:p>
          <a:p>
            <a:pPr lvl="0"/>
            <a:r>
              <a:rPr lang="de-DE" sz="1200" kern="1200" baseline="0" dirty="0">
                <a:solidFill>
                  <a:schemeClr val="tx1"/>
                </a:solidFill>
                <a:effectLst/>
                <a:latin typeface="+mn-lt"/>
                <a:ea typeface="+mn-ea"/>
                <a:cs typeface="+mn-cs"/>
              </a:rPr>
              <a:t>Bereich 3, mit den Emissionen aus Lieferkette, Entsorgung, der An- und Abreise der Mitarbeitenden, usw. ist mit über 50 % der Emissionen hauptsächlich für den hohen ökologischen Einfluss des Gesundheitswesens verantwortlich.</a:t>
            </a:r>
          </a:p>
          <a:p>
            <a:pPr lvl="0"/>
            <a:endParaRPr lang="de-D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900" dirty="0"/>
              <a:t>(</a:t>
            </a:r>
            <a:r>
              <a:rPr lang="de-DE" sz="1200" b="0" i="0" kern="1200" dirty="0">
                <a:solidFill>
                  <a:schemeClr val="tx1"/>
                </a:solidFill>
                <a:effectLst/>
                <a:latin typeface="+mn-lt"/>
                <a:ea typeface="+mn-ea"/>
                <a:cs typeface="+mn-cs"/>
              </a:rPr>
              <a:t>Rodríguez-Jiménez et al., 2023; </a:t>
            </a:r>
            <a:r>
              <a:rPr lang="de-DE" sz="1900" dirty="0" err="1"/>
              <a:t>Karliner</a:t>
            </a:r>
            <a:r>
              <a:rPr lang="de-DE" sz="1900" dirty="0"/>
              <a:t> et al.,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Überleitung: </a:t>
            </a:r>
            <a:r>
              <a:rPr lang="de-DE" sz="1200" dirty="0"/>
              <a:t>Im weiteren Verlauf wollen</a:t>
            </a:r>
            <a:r>
              <a:rPr lang="de-DE" sz="1200" baseline="0" dirty="0"/>
              <a:t> wir etwas mehr ins Detail gehen und uns genauer anschauen, welche im Gesundheitswesen genutzten Produkte die größten ökologischen Auswirkungen haben…</a:t>
            </a:r>
            <a:endParaRPr lang="de-DE" sz="1200" dirty="0"/>
          </a:p>
        </p:txBody>
      </p:sp>
      <p:sp>
        <p:nvSpPr>
          <p:cNvPr id="4" name="Foliennummernplatzhalter 3"/>
          <p:cNvSpPr>
            <a:spLocks noGrp="1"/>
          </p:cNvSpPr>
          <p:nvPr>
            <p:ph type="sldNum" sz="quarter" idx="10"/>
          </p:nvPr>
        </p:nvSpPr>
        <p:spPr/>
        <p:txBody>
          <a:bodyPr/>
          <a:lstStyle/>
          <a:p>
            <a:fld id="{095B5D12-5DE9-4078-9463-F38CBF960316}" type="slidenum">
              <a:rPr lang="de-DE" smtClean="0"/>
              <a:t>11</a:t>
            </a:fld>
            <a:endParaRPr lang="de-DE"/>
          </a:p>
        </p:txBody>
      </p:sp>
    </p:spTree>
    <p:extLst>
      <p:ext uri="{BB962C8B-B14F-4D97-AF65-F5344CB8AC3E}">
        <p14:creationId xmlns:p14="http://schemas.microsoft.com/office/powerpoint/2010/main" val="252466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Am</a:t>
            </a:r>
            <a:r>
              <a:rPr lang="de-DE" baseline="0" dirty="0"/>
              <a:t> meisten tragen </a:t>
            </a:r>
            <a:r>
              <a:rPr lang="de-DE" dirty="0"/>
              <a:t>Einwegartikel, technische</a:t>
            </a:r>
            <a:r>
              <a:rPr lang="de-DE" baseline="0" dirty="0"/>
              <a:t> Geräte und Pharmazeutika zu den Emissionen bei. Grund dafür ist der wesentliche Bestandteil an Plastik in Verpackung und Medizinprodukten. 3% der weltweiten Kunststoffproduktion geht auf die Medizintechnik zurück, davon mehrheitlich auf die Herstellung von Einwegartikeln und Verpackungen. Das entspricht etwa 14 Millionen Tonnen Plastik, die auch wieder entsorgt werden müssen. (</a:t>
            </a:r>
            <a:r>
              <a:rPr lang="de-DE" baseline="0" dirty="0" err="1"/>
              <a:t>Vienken</a:t>
            </a:r>
            <a:r>
              <a:rPr lang="de-DE" baseline="0" dirty="0"/>
              <a:t> &amp; </a:t>
            </a:r>
            <a:r>
              <a:rPr lang="de-DE" baseline="0" dirty="0" err="1"/>
              <a:t>Boccato</a:t>
            </a:r>
            <a:r>
              <a:rPr lang="de-DE" baseline="0" dirty="0"/>
              <a:t>, 2024)</a:t>
            </a:r>
          </a:p>
          <a:p>
            <a:pPr marL="171450" indent="-171450">
              <a:buFont typeface="Arial" panose="020B0604020202020204" pitchFamily="34" charset="0"/>
              <a:buChar char="•"/>
            </a:pPr>
            <a:r>
              <a:rPr lang="de-DE" baseline="0" dirty="0"/>
              <a:t>Außerdem ist die Plastikproduktion in hohem Maße energieaufwendig, sodass hier ein hoher Emissionswert anfällt, da die Plastikindustrie kohlebasierte Energie nutzt (</a:t>
            </a:r>
            <a:r>
              <a:rPr lang="de-DE" baseline="0" dirty="0" err="1"/>
              <a:t>Cabernard</a:t>
            </a:r>
            <a:r>
              <a:rPr lang="de-DE" baseline="0" dirty="0"/>
              <a:t> et al., 2022).</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Gründe für die zahlreiche Nutzung von Einweginstrumenten sind zum Einen die Kosteneinsparung und zum Anderen die Abgabe der Verantwortung bezüglich Sterilisation an die entsprechenden Hersteller.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Beispiele hierfür sind: Edelstahl-</a:t>
            </a:r>
            <a:r>
              <a:rPr lang="de-DE" dirty="0"/>
              <a:t>Scheren, Pinzetten, Klemmen oder Ähnliches</a:t>
            </a:r>
            <a:endParaRPr lang="de-D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2015 lag der Verbrauch von medizinischen Einmalprodukten bundesweit noch bei rund 7 Mio. Stück, 2020 waren es bereits ca. 15 Mio.</a:t>
            </a:r>
          </a:p>
          <a:p>
            <a:pPr marL="171450" indent="-171450">
              <a:buFont typeface="Arial" panose="020B0604020202020204" pitchFamily="34" charset="0"/>
              <a:buChar char="•"/>
            </a:pPr>
            <a:r>
              <a:rPr lang="de-DE" dirty="0"/>
              <a:t>Die Instrumente enthalten teilweise Chrom, welches</a:t>
            </a:r>
            <a:r>
              <a:rPr lang="de-DE" baseline="0" dirty="0"/>
              <a:t> recht kostbar ist. Dieses geht </a:t>
            </a:r>
            <a:r>
              <a:rPr lang="de-DE" dirty="0"/>
              <a:t>im Klinikmüll verloren.</a:t>
            </a:r>
            <a:r>
              <a:rPr lang="de-DE" baseline="0" dirty="0"/>
              <a:t> </a:t>
            </a:r>
            <a:r>
              <a:rPr lang="de-DE" dirty="0"/>
              <a:t>Nach der Müllverbrennung wird wiedergewonnene Metall dann häufig nur</a:t>
            </a:r>
            <a:r>
              <a:rPr lang="de-DE" baseline="0" dirty="0"/>
              <a:t> noch</a:t>
            </a:r>
            <a:r>
              <a:rPr lang="de-DE" dirty="0"/>
              <a:t> als Baustahl genutzt. Um Chromstahl wiederzuverwerten, wurden</a:t>
            </a:r>
            <a:r>
              <a:rPr lang="de-DE" baseline="0" dirty="0"/>
              <a:t> bereits </a:t>
            </a:r>
            <a:r>
              <a:rPr lang="de-DE" dirty="0"/>
              <a:t>separate Rücknahmesysteme entwickelt. </a:t>
            </a:r>
            <a:r>
              <a:rPr lang="de-DE" baseline="0" dirty="0"/>
              <a:t>Chromstahl wird z. B. auch für Werkzeuge, Bohrer aber auch Alltagsutensilien genutzt.</a:t>
            </a:r>
          </a:p>
          <a:p>
            <a:pPr marL="0" indent="0">
              <a:buFontTx/>
              <a:buNone/>
            </a:pPr>
            <a:r>
              <a:rPr lang="de-DE" baseline="0" dirty="0"/>
              <a:t>(</a:t>
            </a:r>
            <a:r>
              <a:rPr lang="de-DE" baseline="0" dirty="0" err="1"/>
              <a:t>Ärztezitung</a:t>
            </a:r>
            <a:r>
              <a:rPr lang="de-DE" baseline="0" dirty="0"/>
              <a:t>, 2020)</a:t>
            </a:r>
          </a:p>
          <a:p>
            <a:pPr marL="171450" indent="-171450">
              <a:buFont typeface="Arial" panose="020B0604020202020204" pitchFamily="34" charset="0"/>
              <a:buChar char="•"/>
            </a:pPr>
            <a:r>
              <a:rPr lang="de-DE" dirty="0"/>
              <a:t>Einen</a:t>
            </a:r>
            <a:r>
              <a:rPr lang="de-DE" baseline="0" dirty="0"/>
              <a:t> hohen Energieaufwand</a:t>
            </a:r>
            <a:r>
              <a:rPr lang="de-DE" dirty="0"/>
              <a:t> hat</a:t>
            </a:r>
            <a:r>
              <a:rPr lang="de-DE" baseline="0" dirty="0"/>
              <a:t> auch die</a:t>
            </a:r>
            <a:r>
              <a:rPr lang="de-DE" dirty="0"/>
              <a:t> die Pharmaindustrie zu verzeichnen</a:t>
            </a:r>
            <a:r>
              <a:rPr lang="de-DE" baseline="0" dirty="0"/>
              <a:t>. Hinzu kommt, dass die Auswirkungen der Wasser- und Umweltverschmutzung durch Medikamentenabfälle immer deutlicher wird. Gelangen Medikamentenreste in die Umwelt können einige Medikamente toxisch für Mensch und Umwelt sein oder bis hin zu Antibiotika-Resistenzen führen. Einige Medikamente sind mit einer enormen Abfallbelastung verbunden. So ist die Entsorgung von ungenutzten Medikamenten in der EU für 10 % der Abwasserverschmutzung durch Medikamentenreste verantwortlich. Medikamentenrückstände können mittlerweile weltweit in Oberflächengewässern, Abwässern, Trinkwässern, Erde und anderen Bereichen der Umwelt nachgewiesen werden. (Ruiz, 2022)</a:t>
            </a:r>
          </a:p>
        </p:txBody>
      </p:sp>
      <p:sp>
        <p:nvSpPr>
          <p:cNvPr id="4" name="Foliennummernplatzhalter 3"/>
          <p:cNvSpPr>
            <a:spLocks noGrp="1"/>
          </p:cNvSpPr>
          <p:nvPr>
            <p:ph type="sldNum" sz="quarter" idx="10"/>
          </p:nvPr>
        </p:nvSpPr>
        <p:spPr/>
        <p:txBody>
          <a:bodyPr/>
          <a:lstStyle/>
          <a:p>
            <a:fld id="{095B5D12-5DE9-4078-9463-F38CBF960316}" type="slidenum">
              <a:rPr lang="de-DE" smtClean="0"/>
              <a:t>12</a:t>
            </a:fld>
            <a:endParaRPr lang="de-DE"/>
          </a:p>
        </p:txBody>
      </p:sp>
    </p:spTree>
    <p:extLst>
      <p:ext uri="{BB962C8B-B14F-4D97-AF65-F5344CB8AC3E}">
        <p14:creationId xmlns:p14="http://schemas.microsoft.com/office/powerpoint/2010/main" val="994007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Auf der Seite </a:t>
            </a:r>
            <a:r>
              <a:rPr lang="de-DE" dirty="0">
                <a:solidFill>
                  <a:schemeClr val="accent5"/>
                </a:solidFill>
              </a:rPr>
              <a:t>„https://arzneimittelentsorgung.de“</a:t>
            </a:r>
            <a:r>
              <a:rPr lang="de-DE" baseline="0" dirty="0">
                <a:solidFill>
                  <a:schemeClr val="accent5"/>
                </a:solidFill>
              </a:rPr>
              <a:t> (gefördert vom </a:t>
            </a:r>
            <a:r>
              <a:rPr lang="de-DE" b="0" dirty="0"/>
              <a:t>Bundesministerium für ­Forschung, Technologie und Raumfahrt (BMFTR)) </a:t>
            </a:r>
            <a:r>
              <a:rPr lang="de-DE" dirty="0">
                <a:solidFill>
                  <a:schemeClr val="accent5"/>
                </a:solidFill>
              </a:rPr>
              <a:t>werden </a:t>
            </a:r>
            <a:r>
              <a:rPr lang="de-DE" dirty="0"/>
              <a:t>zahlreiche Informationen zur korrekten Entsorgung von Medikamenten und den entsprechenden Entsorgungswegen innerhalb der Region, in der man lebt</a:t>
            </a:r>
            <a:r>
              <a:rPr lang="de-DE" baseline="0" dirty="0"/>
              <a:t> und </a:t>
            </a:r>
            <a:r>
              <a:rPr lang="de-DE" dirty="0"/>
              <a:t>arbeitet,</a:t>
            </a:r>
            <a:r>
              <a:rPr lang="de-DE" baseline="0" dirty="0"/>
              <a:t> zu Verfügung gestellt. </a:t>
            </a:r>
            <a:r>
              <a:rPr lang="de-DE" dirty="0"/>
              <a:t>Darüber lassen sich</a:t>
            </a:r>
            <a:r>
              <a:rPr lang="de-DE" baseline="0" dirty="0"/>
              <a:t> hier auch </a:t>
            </a:r>
            <a:r>
              <a:rPr lang="de-DE" dirty="0"/>
              <a:t>Informationen zum Zusammenhang von Arzneimitteln und Umwelt</a:t>
            </a:r>
            <a:r>
              <a:rPr lang="de-DE" baseline="0" dirty="0"/>
              <a:t> finden.</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aseline="0" dirty="0"/>
              <a:t>Die Seite kann auch gut Auszubildenden als Informationsquelle dienen.</a:t>
            </a:r>
          </a:p>
          <a:p>
            <a:pPr marL="0" indent="0">
              <a:buFont typeface="Arial" panose="020B0604020202020204" pitchFamily="34" charset="0"/>
              <a:buNone/>
            </a:pPr>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t>Überleitung: </a:t>
            </a:r>
            <a:r>
              <a:rPr lang="de-DE" baseline="0" dirty="0"/>
              <a:t>Doch nicht nur die Entsorgung der Medikamente selbst birgt eine Herausforderung. Wir haben uns nun die drei Produktgruppen mit den größten ökologischen Auswirkungen angeschaut. Diese drei Produktgruppen bringen auch eine hohe Belastung durch die Entsorgung ihrer Verpackungen bzw. der Einwegartikel selbst mit sich. Im Folgenden wollen wir uns einige Zahlen zum Müllaufkommen in deutschen Krankenhäusern anschauen…</a:t>
            </a:r>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13</a:t>
            </a:fld>
            <a:endParaRPr lang="de-DE"/>
          </a:p>
        </p:txBody>
      </p:sp>
    </p:spTree>
    <p:extLst>
      <p:ext uri="{BB962C8B-B14F-4D97-AF65-F5344CB8AC3E}">
        <p14:creationId xmlns:p14="http://schemas.microsoft.com/office/powerpoint/2010/main" val="1406787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Durch den hohen Anteil an Einwegprodukten erzeugen deutsche Krankenhäuser pro Tag 7-8 Tonnen Müll. Das sind im</a:t>
            </a:r>
            <a:r>
              <a:rPr lang="de-DE" baseline="0" dirty="0"/>
              <a:t> Schnitt 6 kg Müll pro Patient*in pro Tag </a:t>
            </a:r>
            <a:r>
              <a:rPr lang="de-DE" dirty="0"/>
              <a:t>(Lenzen-Schulte, 2019). Zum Vergleich:</a:t>
            </a:r>
            <a:r>
              <a:rPr lang="de-DE" baseline="0" dirty="0"/>
              <a:t> </a:t>
            </a:r>
            <a:r>
              <a:rPr lang="de-DE" dirty="0"/>
              <a:t>ein Normalbürger in Deutschland</a:t>
            </a:r>
            <a:r>
              <a:rPr lang="de-DE" baseline="0" dirty="0"/>
              <a:t> </a:t>
            </a:r>
            <a:r>
              <a:rPr lang="de-DE" dirty="0"/>
              <a:t>erzeugt pro Tag ca. 1,7 kg Müll -</a:t>
            </a:r>
            <a:r>
              <a:rPr lang="de-DE" baseline="0" dirty="0"/>
              <a:t> </a:t>
            </a:r>
            <a:r>
              <a:rPr lang="de-DE" dirty="0"/>
              <a:t>ein Spitzenwert in Europa (</a:t>
            </a:r>
            <a:r>
              <a:rPr lang="de-DE" dirty="0" err="1"/>
              <a:t>Eurostat</a:t>
            </a:r>
            <a:r>
              <a:rPr lang="de-DE" dirty="0"/>
              <a:t>, 2025). </a:t>
            </a:r>
            <a:r>
              <a:rPr lang="de-DE" baseline="0" dirty="0"/>
              <a:t>90 % des Mülls landet in den hauswirtschaftlichen Abfällen (Restmüll) und wird somit nicht recycelt, sondern verbrannt. Dies hat den Grund, dass sie als vermeintlich infektiös gelten. (</a:t>
            </a:r>
            <a:r>
              <a:rPr lang="de-DE" sz="1200" dirty="0"/>
              <a:t>Bund/Länder-Arbeitsgemeinschaft Abfall [</a:t>
            </a:r>
            <a:r>
              <a:rPr lang="de-DE" baseline="0" dirty="0"/>
              <a:t>LAGA], 2021) </a:t>
            </a:r>
            <a:r>
              <a:rPr lang="de-DE" dirty="0"/>
              <a:t>Auch im OP-Bereich</a:t>
            </a:r>
            <a:r>
              <a:rPr lang="de-DE" baseline="0" dirty="0"/>
              <a:t> besteht mehr als ein Drittel des Mülls aus Plastikabfällen (Unger et al., 2017).</a:t>
            </a:r>
          </a:p>
          <a:p>
            <a:pPr marL="0" indent="0">
              <a:buFont typeface="Arial" panose="020B0604020202020204" pitchFamily="34" charset="0"/>
              <a:buNone/>
            </a:pPr>
            <a:endParaRPr lang="de-DE" dirty="0"/>
          </a:p>
          <a:p>
            <a:pPr marL="0" indent="0">
              <a:buFont typeface="Arial" panose="020B0604020202020204" pitchFamily="34" charset="0"/>
              <a:buNone/>
            </a:pPr>
            <a:r>
              <a:rPr lang="de-DE" b="1" dirty="0"/>
              <a:t>Überleitung: </a:t>
            </a:r>
            <a:r>
              <a:rPr lang="de-DE" dirty="0"/>
              <a:t>Für</a:t>
            </a:r>
            <a:r>
              <a:rPr lang="de-DE" baseline="0" dirty="0"/>
              <a:t> die Patient*innen vermitteln </a:t>
            </a:r>
            <a:r>
              <a:rPr lang="de-DE" dirty="0"/>
              <a:t>Einwegartikel ein Gefühl von Hygiene (Hodges, 2017). Für viele Gesundheitsinstitutionen bedeuten sie einfach ein</a:t>
            </a:r>
            <a:r>
              <a:rPr lang="de-DE" baseline="0" dirty="0"/>
              <a:t> Stück weit finanzielle Entlastung. Jedoch gehen bei der Entsorgung von Einwegartikeln oft wichtige Ressourcen verloren, da sie nicht über das Recycling zurück in den Wertstoff-Kreislauf gelangen, sondern verbrannt werden…</a:t>
            </a:r>
          </a:p>
        </p:txBody>
      </p:sp>
      <p:sp>
        <p:nvSpPr>
          <p:cNvPr id="4" name="Foliennummernplatzhalter 3"/>
          <p:cNvSpPr>
            <a:spLocks noGrp="1"/>
          </p:cNvSpPr>
          <p:nvPr>
            <p:ph type="sldNum" sz="quarter" idx="10"/>
          </p:nvPr>
        </p:nvSpPr>
        <p:spPr/>
        <p:txBody>
          <a:bodyPr/>
          <a:lstStyle/>
          <a:p>
            <a:fld id="{095B5D12-5DE9-4078-9463-F38CBF960316}" type="slidenum">
              <a:rPr lang="de-DE" smtClean="0"/>
              <a:t>14</a:t>
            </a:fld>
            <a:endParaRPr lang="de-DE"/>
          </a:p>
        </p:txBody>
      </p:sp>
    </p:spTree>
    <p:extLst>
      <p:ext uri="{BB962C8B-B14F-4D97-AF65-F5344CB8AC3E}">
        <p14:creationId xmlns:p14="http://schemas.microsoft.com/office/powerpoint/2010/main" val="69960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uns zum Thema „Kreislauf- und Linearwirtschaft“ führt…</a:t>
            </a:r>
          </a:p>
        </p:txBody>
      </p:sp>
      <p:sp>
        <p:nvSpPr>
          <p:cNvPr id="4" name="Foliennummernplatzhalter 3"/>
          <p:cNvSpPr>
            <a:spLocks noGrp="1"/>
          </p:cNvSpPr>
          <p:nvPr>
            <p:ph type="sldNum" sz="quarter" idx="10"/>
          </p:nvPr>
        </p:nvSpPr>
        <p:spPr/>
        <p:txBody>
          <a:bodyPr/>
          <a:lstStyle/>
          <a:p>
            <a:fld id="{551367AA-DC43-43C4-BC99-49169608304F}" type="slidenum">
              <a:rPr lang="de-DE" smtClean="0"/>
              <a:t>15</a:t>
            </a:fld>
            <a:endParaRPr lang="de-DE"/>
          </a:p>
        </p:txBody>
      </p:sp>
    </p:spTree>
    <p:extLst>
      <p:ext uri="{BB962C8B-B14F-4D97-AF65-F5344CB8AC3E}">
        <p14:creationId xmlns:p14="http://schemas.microsoft.com/office/powerpoint/2010/main" val="4103035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Eigentlich</a:t>
            </a:r>
            <a:r>
              <a:rPr lang="de-DE" baseline="0" dirty="0"/>
              <a:t> sind alle EU Länder dazu angehalten, flächendeckend die sogenannte Kreislaufwirtschaft einzuführen.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Um</a:t>
            </a:r>
            <a:r>
              <a:rPr lang="de-DE" baseline="0" dirty="0"/>
              <a:t> die hohen Abfallmengen in der EU zu minimieren, wurde daher ein Aktionsplan erstellt, um die Kreislaufwirtschaft bis 2050 zu erreichen. So sollen knappe Ressourcen geschont und Umweltbelastungen reduziert werden (Europäisches Parlament, 2024).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i="0" baseline="0" dirty="0"/>
          </a:p>
          <a:p>
            <a:pPr marL="0" indent="0">
              <a:buNone/>
            </a:pPr>
            <a:r>
              <a:rPr lang="de-DE" dirty="0"/>
              <a:t>Kreislaufwirtschaft ist „(…) ein Modell der Produktion und des Verbrauchs, bei dem bestehende Materialien und Produkte so lange wie möglich geteilt, geleast, wiederverwendet, repariert, aufgearbeitet und recycelt werden. Auf diese Weise wird der Lebenszyklus der Produkte verlängert.“ </a:t>
            </a:r>
            <a:r>
              <a:rPr lang="de-DE" sz="1000" dirty="0"/>
              <a:t>(Europäisches Parlament, 2023)</a:t>
            </a:r>
          </a:p>
        </p:txBody>
      </p:sp>
      <p:sp>
        <p:nvSpPr>
          <p:cNvPr id="4" name="Foliennummernplatzhalter 3"/>
          <p:cNvSpPr>
            <a:spLocks noGrp="1"/>
          </p:cNvSpPr>
          <p:nvPr>
            <p:ph type="sldNum" sz="quarter" idx="10"/>
          </p:nvPr>
        </p:nvSpPr>
        <p:spPr/>
        <p:txBody>
          <a:bodyPr/>
          <a:lstStyle/>
          <a:p>
            <a:fld id="{095B5D12-5DE9-4078-9463-F38CBF960316}" type="slidenum">
              <a:rPr lang="de-DE" smtClean="0"/>
              <a:t>16</a:t>
            </a:fld>
            <a:endParaRPr lang="de-DE"/>
          </a:p>
        </p:txBody>
      </p:sp>
    </p:spTree>
    <p:extLst>
      <p:ext uri="{BB962C8B-B14F-4D97-AF65-F5344CB8AC3E}">
        <p14:creationId xmlns:p14="http://schemas.microsoft.com/office/powerpoint/2010/main" val="96872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Hier eine Darstellun</a:t>
            </a:r>
            <a:r>
              <a:rPr lang="de-DE" baseline="0" dirty="0"/>
              <a:t>g zur Kreislaufwirtschaft und auf was sie abzielt:</a:t>
            </a:r>
          </a:p>
          <a:p>
            <a:pPr marL="0" indent="0">
              <a:buNone/>
            </a:pPr>
            <a:endParaRPr lang="de-DE" dirty="0"/>
          </a:p>
          <a:p>
            <a:pPr marL="228600" indent="-228600">
              <a:buAutoNum type="arabicPeriod"/>
            </a:pPr>
            <a:r>
              <a:rPr lang="de-DE" dirty="0"/>
              <a:t>Der Rohstoff</a:t>
            </a:r>
            <a:r>
              <a:rPr lang="de-DE" baseline="0" dirty="0"/>
              <a:t> kommt in den Kreislauf</a:t>
            </a:r>
          </a:p>
          <a:p>
            <a:pPr marL="228600" indent="-228600">
              <a:buAutoNum type="arabicPeriod"/>
            </a:pPr>
            <a:r>
              <a:rPr lang="de-DE" baseline="0" dirty="0"/>
              <a:t>Er wird nachhaltig designt, d. h. er erfüllt die Erwartungen an das Produkt und den entsprechenden Nutzen</a:t>
            </a:r>
            <a:r>
              <a:rPr lang="de-DE" b="0" dirty="0"/>
              <a:t>,</a:t>
            </a:r>
            <a:r>
              <a:rPr lang="de-DE" b="0" baseline="0" dirty="0"/>
              <a:t> hat auch gleichzeitig eine gute Ökobilanz und wenig negative Auswirkungen auf die Umwelt, z. B. durch Einbringung nachhaltiger Ressourcen</a:t>
            </a:r>
          </a:p>
          <a:p>
            <a:pPr marL="228600" indent="-228600">
              <a:buAutoNum type="arabicPeriod"/>
            </a:pPr>
            <a:r>
              <a:rPr lang="de-DE" b="0" baseline="0" dirty="0"/>
              <a:t>Das Produkt wird produziert (unter nachhaltigen Bedingungen, erneuerbaren Energien, usw.)</a:t>
            </a:r>
          </a:p>
          <a:p>
            <a:pPr marL="228600" indent="-228600">
              <a:buAutoNum type="arabicPeriod"/>
            </a:pPr>
            <a:r>
              <a:rPr lang="de-DE" b="0" baseline="0" dirty="0"/>
              <a:t>Das Produkt wird vertrieben (möglichst kurze Lieferketten, nachhaltigem Transport, usw.)</a:t>
            </a:r>
          </a:p>
          <a:p>
            <a:pPr marL="228600" indent="-228600">
              <a:buAutoNum type="arabicPeriod"/>
            </a:pPr>
            <a:r>
              <a:rPr lang="de-DE" u="none" dirty="0">
                <a:solidFill>
                  <a:schemeClr val="tx1"/>
                </a:solidFill>
              </a:rPr>
              <a:t>Es</a:t>
            </a:r>
            <a:r>
              <a:rPr lang="de-DE" u="none" baseline="0" dirty="0">
                <a:solidFill>
                  <a:schemeClr val="tx1"/>
                </a:solidFill>
              </a:rPr>
              <a:t> soll so lange wie möglich verwendet werden können und u. a. Möglichkeiten zur Instandhaltung, Reparatur, Wiederverwendung, Recycling oder Aufbereitung (</a:t>
            </a:r>
            <a:r>
              <a:rPr lang="de-DE" u="none" baseline="0" dirty="0" err="1">
                <a:solidFill>
                  <a:schemeClr val="tx1"/>
                </a:solidFill>
              </a:rPr>
              <a:t>Refurbish</a:t>
            </a:r>
            <a:r>
              <a:rPr lang="de-DE" u="none" baseline="0" dirty="0">
                <a:solidFill>
                  <a:schemeClr val="tx1"/>
                </a:solidFill>
              </a:rPr>
              <a:t>-Produkte) bieten</a:t>
            </a:r>
          </a:p>
          <a:p>
            <a:pPr marL="228600" indent="-228600">
              <a:buAutoNum type="arabicPeriod"/>
            </a:pPr>
            <a:r>
              <a:rPr lang="de-DE" b="0" baseline="0" dirty="0"/>
              <a:t>Sammlung von nicht mehr verwendbaren Produkten, Rohstoffen, </a:t>
            </a:r>
            <a:r>
              <a:rPr lang="de-DE" b="0" baseline="0" dirty="0" err="1"/>
              <a:t>Überbleiseln</a:t>
            </a:r>
            <a:endParaRPr lang="de-DE" b="0" baseline="0" dirty="0"/>
          </a:p>
          <a:p>
            <a:pPr marL="228600" indent="-228600">
              <a:buAutoNum type="arabicPeriod"/>
            </a:pPr>
            <a:r>
              <a:rPr lang="de-DE" b="0" baseline="0" dirty="0"/>
              <a:t>Entweder Entsorgung des Restabfälle oder wenn möglich Wiedereinspeisung in den Wirtschaftskreislauf, um sie so lange wie möglich am Leben zu halten</a:t>
            </a:r>
          </a:p>
          <a:p>
            <a:endParaRPr lang="de-DE" i="1" dirty="0"/>
          </a:p>
          <a:p>
            <a:r>
              <a:rPr lang="de-DE" dirty="0">
                <a:solidFill>
                  <a:srgbClr val="FF0000"/>
                </a:solidFill>
              </a:rPr>
              <a:t>(Eigene Darstellung und Erläuterung,</a:t>
            </a:r>
            <a:r>
              <a:rPr lang="de-DE" baseline="0" dirty="0">
                <a:solidFill>
                  <a:srgbClr val="FF0000"/>
                </a:solidFill>
              </a:rPr>
              <a:t> in Anlehnung an das Europäische Parlament, 2024)</a:t>
            </a:r>
            <a:endParaRPr lang="de-DE" i="1" dirty="0"/>
          </a:p>
        </p:txBody>
      </p:sp>
      <p:sp>
        <p:nvSpPr>
          <p:cNvPr id="4" name="Foliennummernplatzhalter 3"/>
          <p:cNvSpPr>
            <a:spLocks noGrp="1"/>
          </p:cNvSpPr>
          <p:nvPr>
            <p:ph type="sldNum" sz="quarter" idx="10"/>
          </p:nvPr>
        </p:nvSpPr>
        <p:spPr/>
        <p:txBody>
          <a:bodyPr/>
          <a:lstStyle/>
          <a:p>
            <a:fld id="{095B5D12-5DE9-4078-9463-F38CBF960316}" type="slidenum">
              <a:rPr lang="de-DE" smtClean="0"/>
              <a:t>17</a:t>
            </a:fld>
            <a:endParaRPr lang="de-DE"/>
          </a:p>
        </p:txBody>
      </p:sp>
    </p:spTree>
    <p:extLst>
      <p:ext uri="{BB962C8B-B14F-4D97-AF65-F5344CB8AC3E}">
        <p14:creationId xmlns:p14="http://schemas.microsoft.com/office/powerpoint/2010/main" val="2976076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Im</a:t>
            </a:r>
            <a:r>
              <a:rPr lang="de-DE" baseline="0" dirty="0"/>
              <a:t> Gegensatz zur Kreislaufwirtschaft steht die Linearwirtschaft, d. h., die Produkte werden hergestellt, vertrieben, verwendet und letztlich entsorgt, ohne dass sie wiederverwendet oder recycelt werden. Dieses Konzept wird seit Jahrhunderten verfolgt. Es zielt auf eine billige Ressourcengewinnung und Produktion ab, aber auch auf die Erzielung der bestmöglichen Gewinne. Letztlich handelt es sich um „Wegwerfwirtschaft“. (Knight, o. J.)</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Überleitung: </a:t>
            </a:r>
            <a:r>
              <a:rPr lang="de-DE" baseline="0" dirty="0"/>
              <a:t>Wie wir alle wissen, ist im Gesundheitswesen leider vorwiegend die Linearwirtschaft zu finden. </a:t>
            </a:r>
            <a:r>
              <a:rPr lang="de-DE" dirty="0"/>
              <a:t>Diese Form</a:t>
            </a:r>
            <a:r>
              <a:rPr lang="de-DE" baseline="0" dirty="0"/>
              <a:t> der Abfallw</a:t>
            </a:r>
            <a:r>
              <a:rPr lang="de-DE" dirty="0"/>
              <a:t>irtschaft hat einen großen negativen Einfluss auf die Umwelt, da Ressourcen entnommen werden, ohne</a:t>
            </a:r>
            <a:r>
              <a:rPr lang="de-DE" baseline="0" dirty="0"/>
              <a:t> dass sie dem System erhalten bleiben.</a:t>
            </a:r>
            <a:endParaRPr lang="de-DE" dirty="0"/>
          </a:p>
          <a:p>
            <a:r>
              <a:rPr lang="de-DE" dirty="0"/>
              <a:t>Die Lieferkette ist hier ein wichtiger Faktor, der im Zusammenhang zu jedem gekauften und verwendeten Produkt</a:t>
            </a:r>
            <a:r>
              <a:rPr lang="de-DE" baseline="0" dirty="0"/>
              <a:t> steht…</a:t>
            </a:r>
          </a:p>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18</a:t>
            </a:fld>
            <a:endParaRPr lang="de-DE"/>
          </a:p>
        </p:txBody>
      </p:sp>
    </p:spTree>
    <p:extLst>
      <p:ext uri="{BB962C8B-B14F-4D97-AF65-F5344CB8AC3E}">
        <p14:creationId xmlns:p14="http://schemas.microsoft.com/office/powerpoint/2010/main" val="601888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…Darum wollen</a:t>
            </a:r>
            <a:r>
              <a:rPr lang="de-DE" baseline="0" dirty="0"/>
              <a:t> wir einen etwas genaueren Blick auf die Lieferkette von Produkten und ihren Einfluss auf die Gesundheit werfen. Zuvor wollen wir uns aber für ein paar Minuten mithilfe einiger Bewegungsübungen der eigenen Gesundheit widmen… </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19</a:t>
            </a:fld>
            <a:endParaRPr lang="de-DE"/>
          </a:p>
        </p:txBody>
      </p:sp>
    </p:spTree>
    <p:extLst>
      <p:ext uri="{BB962C8B-B14F-4D97-AF65-F5344CB8AC3E}">
        <p14:creationId xmlns:p14="http://schemas.microsoft.com/office/powerpoint/2010/main" val="89829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dirty="0">
                <a:latin typeface="Calibri" panose="020F0502020204030204" pitchFamily="34" charset="0"/>
                <a:cs typeface="Calibri" panose="020F0502020204030204" pitchFamily="34" charset="0"/>
              </a:rPr>
              <a:t>Das Projekt “Naht” wurde vom 01.04.2024 bis 31.03.2026 von den Hochschulen Esslingen, Bielefeld und Hannover durchgeführt und hatte zum Ziel, Nachhaltigkeit und digitale Kompetenzen in die pflegeberufliche Bildung zu integrieren. Es wurde vom Bundesministerium für Bildung, Familie, Senioren, Frauen und Jugend (BMFSFJ), im Rahmen der Förderrichtlinie "Nachhaltig im Beruf – zukunftsorientiert ausbilden" (NIB) sowie der Europäischen Union über den Europäischen Sozialfonds Plus (ESF Plus) gefördert.</a:t>
            </a:r>
          </a:p>
          <a:p>
            <a:pPr algn="just"/>
            <a:endParaRPr lang="de-DE" sz="1200" dirty="0">
              <a:latin typeface="Calibri" panose="020F0502020204030204" pitchFamily="34" charset="0"/>
              <a:cs typeface="Calibri" panose="020F0502020204030204" pitchFamily="34" charset="0"/>
            </a:endParaRPr>
          </a:p>
          <a:p>
            <a:pPr algn="just"/>
            <a:r>
              <a:rPr lang="de-DE" sz="1200" b="1" dirty="0">
                <a:latin typeface="Calibri" panose="020F0502020204030204" pitchFamily="34" charset="0"/>
                <a:cs typeface="Calibri" panose="020F0502020204030204" pitchFamily="34" charset="0"/>
              </a:rPr>
              <a:t>Ziele des Projekts</a:t>
            </a:r>
            <a:r>
              <a:rPr lang="de-DE" sz="1200" dirty="0">
                <a:latin typeface="Calibri" panose="020F0502020204030204" pitchFamily="34" charset="0"/>
                <a:cs typeface="Calibri" panose="020F0502020204030204" pitchFamily="34" charset="0"/>
              </a:rPr>
              <a:t>:</a:t>
            </a:r>
          </a:p>
          <a:p>
            <a:pPr algn="just"/>
            <a:endParaRPr lang="de-DE" sz="12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de-DE" sz="1200" dirty="0">
                <a:latin typeface="Calibri" panose="020F0502020204030204" pitchFamily="34" charset="0"/>
                <a:cs typeface="Calibri" panose="020F0502020204030204" pitchFamily="34" charset="0"/>
              </a:rPr>
              <a:t>Qualifizierung der Praxisanleitenden: Fort- und Weiterbildungen sollen Praxisanleitende dazu befähigen, nachhaltigkeitsbezogene Kompetenzen an Auszubildende weiterzugeben.</a:t>
            </a:r>
          </a:p>
          <a:p>
            <a:pPr marL="285750" indent="-285750" algn="just">
              <a:buFont typeface="Arial" panose="020B0604020202020204" pitchFamily="34" charset="0"/>
              <a:buChar char="•"/>
            </a:pPr>
            <a:r>
              <a:rPr lang="de-DE" sz="1200" dirty="0">
                <a:latin typeface="Calibri" panose="020F0502020204030204" pitchFamily="34" charset="0"/>
                <a:cs typeface="Calibri" panose="020F0502020204030204" pitchFamily="34" charset="0"/>
              </a:rPr>
              <a:t>Curriculare Integration: Nachhaltigkeitsinhalte werden dauerhaft in die Fort- und Weiterbildungspläne integriert, sodass das Konzept der Planetary </a:t>
            </a:r>
            <a:r>
              <a:rPr lang="de-DE" sz="1200" dirty="0" err="1">
                <a:latin typeface="Calibri" panose="020F0502020204030204" pitchFamily="34" charset="0"/>
                <a:cs typeface="Calibri" panose="020F0502020204030204" pitchFamily="34" charset="0"/>
              </a:rPr>
              <a:t>Health</a:t>
            </a:r>
            <a:r>
              <a:rPr lang="de-DE" sz="1200" dirty="0">
                <a:latin typeface="Calibri" panose="020F0502020204030204" pitchFamily="34" charset="0"/>
                <a:cs typeface="Calibri" panose="020F0502020204030204" pitchFamily="34" charset="0"/>
              </a:rPr>
              <a:t> von Anfang an in die pflegerische Praxis einfließt.</a:t>
            </a:r>
          </a:p>
          <a:p>
            <a:pPr marL="285750" indent="-285750" algn="just">
              <a:buFont typeface="Arial" panose="020B0604020202020204" pitchFamily="34" charset="0"/>
              <a:buChar char="•"/>
            </a:pPr>
            <a:r>
              <a:rPr lang="de-DE" sz="1200" dirty="0">
                <a:latin typeface="Calibri" panose="020F0502020204030204" pitchFamily="34" charset="0"/>
                <a:cs typeface="Calibri" panose="020F0502020204030204" pitchFamily="34" charset="0"/>
              </a:rPr>
              <a:t>Erfahrungsanalyse und Empfehlungen: Die gesammelten Erfahrungen werden ausgewertet und veröffentlicht, um Empfehlungen für die Pflegeausbildung zu formulieren.</a:t>
            </a:r>
          </a:p>
          <a:p>
            <a:pPr algn="just"/>
            <a:endParaRPr lang="de-DE" sz="1200" dirty="0">
              <a:latin typeface="Calibri" panose="020F0502020204030204" pitchFamily="34" charset="0"/>
              <a:cs typeface="Calibri" panose="020F0502020204030204" pitchFamily="34" charset="0"/>
            </a:endParaRPr>
          </a:p>
          <a:p>
            <a:endParaRPr lang="de-DE" sz="12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063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Bewegte Pause,</a:t>
            </a:r>
            <a:r>
              <a:rPr lang="de-DE" baseline="0" dirty="0"/>
              <a:t> ca. 5-7 Min.</a:t>
            </a:r>
          </a:p>
          <a:p>
            <a:r>
              <a:rPr lang="de-DE" baseline="0" dirty="0"/>
              <a:t>Es können alle oder nur einzelne Übungen mit den Teilnehmenden durchgeführt werden. Natürlich können die Übungen auch beliebig erweitert werden.</a:t>
            </a:r>
          </a:p>
          <a:p>
            <a:endParaRPr lang="de-DE" baseline="0" dirty="0"/>
          </a:p>
          <a:p>
            <a:r>
              <a:rPr lang="de-DE" u="sng" baseline="0" dirty="0"/>
              <a:t>Übung 1 „Kopf drehen“:</a:t>
            </a:r>
          </a:p>
          <a:p>
            <a:r>
              <a:rPr lang="de-DE" baseline="0" dirty="0"/>
              <a:t>Aufrechte, gerade Sitzposition einnehmen, Kopf nach vorne ausrichten. Dann Kopf weit nach links und nach rechts drehen, 10 mal.</a:t>
            </a:r>
          </a:p>
          <a:p>
            <a:r>
              <a:rPr lang="de-DE" baseline="0" dirty="0"/>
              <a:t>Selbe Ausgangslage. Kopf nun abwechselnd nach vorne und nach hinten legen („übermäßig nicken“), 10 mal.</a:t>
            </a:r>
          </a:p>
          <a:p>
            <a:r>
              <a:rPr lang="de-DE" baseline="0" dirty="0"/>
              <a:t>Selbe Ausgangslage. </a:t>
            </a:r>
            <a:r>
              <a:rPr lang="de-DE" dirty="0"/>
              <a:t>Nun</a:t>
            </a:r>
            <a:r>
              <a:rPr lang="de-DE" baseline="0" dirty="0"/>
              <a:t> </a:t>
            </a:r>
            <a:r>
              <a:rPr lang="de-DE" dirty="0"/>
              <a:t>Kopf zwischen Schultern in einem Halbkreis bewegen. Kopf dadurch nach vorne senken und Nacken strecken. Anschließend </a:t>
            </a:r>
          </a:p>
          <a:p>
            <a:r>
              <a:rPr lang="de-DE" dirty="0"/>
              <a:t>Kopf in einem Halbkreis</a:t>
            </a:r>
            <a:r>
              <a:rPr lang="de-DE" baseline="0" dirty="0"/>
              <a:t> </a:t>
            </a:r>
            <a:r>
              <a:rPr lang="de-DE" dirty="0"/>
              <a:t>von der einen Schulter zur anderen bewegen,</a:t>
            </a:r>
            <a:r>
              <a:rPr lang="de-DE" baseline="0" dirty="0"/>
              <a:t> 10 mal.</a:t>
            </a:r>
          </a:p>
          <a:p>
            <a:endParaRPr lang="de-DE" baseline="0" dirty="0"/>
          </a:p>
          <a:p>
            <a:r>
              <a:rPr lang="de-DE" u="sng" baseline="0" dirty="0"/>
              <a:t>Übung 2 „Schulter kreisen“:</a:t>
            </a:r>
          </a:p>
          <a:p>
            <a:r>
              <a:rPr lang="de-DE" dirty="0"/>
              <a:t>Aufrecht auf Stuhl sitzen, Beine stabil auf Boden stellen, Arme herab hängen lassen. Nun</a:t>
            </a:r>
            <a:r>
              <a:rPr lang="de-DE" baseline="0" dirty="0"/>
              <a:t> die Schultern nach vorne  und nach hinten kreisen, je 4 mal, dann Wechsel. Auch im Stehen möglich.</a:t>
            </a:r>
          </a:p>
          <a:p>
            <a:endParaRPr lang="de-DE" baseline="0" dirty="0"/>
          </a:p>
          <a:p>
            <a:r>
              <a:rPr lang="de-DE" u="sng" baseline="0" dirty="0"/>
              <a:t>Übung 3 „8er Kreisen“:</a:t>
            </a:r>
          </a:p>
          <a:p>
            <a:r>
              <a:rPr lang="de-DE" u="none" baseline="0" dirty="0"/>
              <a:t>Aufrecht hin stellen. Gewicht auf das linke Bein verlagern, das leicht gebeugt wird. Mit dem rechten Bein wird nun eine 8 in die Luft gemalt. Nach vier Wiederholungen wird das Standbein gewechselt und die andere Seite malt die 8. Wichtig: Rücken gerade halten.</a:t>
            </a:r>
          </a:p>
          <a:p>
            <a:endParaRPr lang="de-DE" u="none" baseline="0" dirty="0"/>
          </a:p>
          <a:p>
            <a:r>
              <a:rPr lang="de-DE" u="none" baseline="0" dirty="0"/>
              <a:t>(Deutsches Institut für betriebliches Gesundheitsmanagement &amp; Gesundheitsentwicklung [</a:t>
            </a:r>
            <a:r>
              <a:rPr lang="de-DE" u="none" baseline="0" dirty="0" err="1"/>
              <a:t>DiBGM</a:t>
            </a:r>
            <a:r>
              <a:rPr lang="de-DE" u="none" baseline="0" dirty="0"/>
              <a:t>], o. J.)</a:t>
            </a:r>
          </a:p>
          <a:p>
            <a:endParaRPr lang="de-DE" u="none" baseline="0" dirty="0"/>
          </a:p>
          <a:p>
            <a:r>
              <a:rPr lang="de-DE" u="sng" baseline="0" dirty="0"/>
              <a:t>Übung 4 „ Augen entspannen“:</a:t>
            </a:r>
          </a:p>
          <a:p>
            <a:r>
              <a:rPr lang="de-DE" dirty="0"/>
              <a:t>Handflächen durch kräftiges aneinander reiben aufwärmen. Anaschließend die geschlossenen Augen abdecken, sie dabei nicht berühren.</a:t>
            </a:r>
            <a:r>
              <a:rPr lang="de-DE" baseline="0" dirty="0"/>
              <a:t> Tief durchatmen, Gedanken wandern lassen, entspannen. Ca. 1 Min. halten.</a:t>
            </a:r>
          </a:p>
          <a:p>
            <a:endParaRPr lang="de-DE" baseline="0" dirty="0"/>
          </a:p>
          <a:p>
            <a:r>
              <a:rPr lang="de-DE" u="sng" baseline="0" dirty="0"/>
              <a:t>Übung 5 „Allgemeines Entspannen“:</a:t>
            </a:r>
          </a:p>
          <a:p>
            <a:r>
              <a:rPr lang="de-DE" baseline="0" dirty="0"/>
              <a:t>Mund weit öffnen und „künstlich“ gähnen, wodurch auch oft natürliches Gähnen gefördert wird. Dabei Arme lang machen und strecken, Augen zusammenkneifen. Hierdurch wird der Körper entspannt, die Augenbefeuchtung wird angeregt, die Sauerstoffzufuhr steigt, Blutdruck und Herzschlag erhöhen sich und wir können wieder besser denken und sehen.</a:t>
            </a:r>
          </a:p>
          <a:p>
            <a:endParaRPr lang="de-DE" baseline="0" dirty="0"/>
          </a:p>
          <a:p>
            <a:r>
              <a:rPr lang="de-DE" baseline="0" dirty="0"/>
              <a:t>(VISTA Augenpraxen und Kliniken, o. J.)</a:t>
            </a:r>
          </a:p>
        </p:txBody>
      </p:sp>
      <p:sp>
        <p:nvSpPr>
          <p:cNvPr id="4" name="Foliennummernplatzhalter 3"/>
          <p:cNvSpPr>
            <a:spLocks noGrp="1"/>
          </p:cNvSpPr>
          <p:nvPr>
            <p:ph type="sldNum" sz="quarter" idx="10"/>
          </p:nvPr>
        </p:nvSpPr>
        <p:spPr/>
        <p:txBody>
          <a:bodyPr/>
          <a:lstStyle/>
          <a:p>
            <a:fld id="{551367AA-DC43-43C4-BC99-49169608304F}" type="slidenum">
              <a:rPr lang="de-DE" smtClean="0"/>
              <a:t>20</a:t>
            </a:fld>
            <a:endParaRPr lang="de-DE"/>
          </a:p>
        </p:txBody>
      </p:sp>
    </p:spTree>
    <p:extLst>
      <p:ext uri="{BB962C8B-B14F-4D97-AF65-F5344CB8AC3E}">
        <p14:creationId xmlns:p14="http://schemas.microsoft.com/office/powerpoint/2010/main" val="1087595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a:t>
            </a:r>
            <a:r>
              <a:rPr lang="de-DE" baseline="0" dirty="0"/>
              <a:t>eingangs gespielten Spiel zur Reise der Jeans haben wir gelernt, dass sich für die Produktion eines Gegenstandes nicht nur ökologische, sondern auch soziale und ökonomische Auswirkungen für die Menschen entlang der Lieferkette ergeben. Diese Auswirkungen werden wir nachfolgend auch für ein Medizinprodukt anschauen und uns dabei fragen: </a:t>
            </a:r>
          </a:p>
          <a:p>
            <a:endParaRPr lang="de-DE" baseline="0" dirty="0"/>
          </a:p>
          <a:p>
            <a:r>
              <a:rPr lang="de-DE" dirty="0"/>
              <a:t>Was schmeißen wir da eigentlich weg? </a:t>
            </a:r>
          </a:p>
          <a:p>
            <a:r>
              <a:rPr lang="de-DE" dirty="0"/>
              <a:t>Welchen Wert</a:t>
            </a:r>
            <a:r>
              <a:rPr lang="de-DE" baseline="0" dirty="0"/>
              <a:t> haben diese Dinge und mit welchem Aufwand ist ihre Beschaffung verbunden? </a:t>
            </a:r>
          </a:p>
          <a:p>
            <a:r>
              <a:rPr lang="de-DE" baseline="0" dirty="0"/>
              <a:t>Und welche Auswirkung hat die eben beschriebene Linearwirtschaft im Gesundheitswesen?</a:t>
            </a:r>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21</a:t>
            </a:fld>
            <a:endParaRPr lang="de-DE"/>
          </a:p>
        </p:txBody>
      </p:sp>
    </p:spTree>
    <p:extLst>
      <p:ext uri="{BB962C8B-B14F-4D97-AF65-F5344CB8AC3E}">
        <p14:creationId xmlns:p14="http://schemas.microsoft.com/office/powerpoint/2010/main" val="1660799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Ähnlich wie</a:t>
            </a:r>
            <a:r>
              <a:rPr lang="de-DE" baseline="0" dirty="0"/>
              <a:t> im </a:t>
            </a:r>
            <a:r>
              <a:rPr lang="de-DE" dirty="0"/>
              <a:t>Jeans-Spiel</a:t>
            </a:r>
            <a:r>
              <a:rPr lang="de-DE" baseline="0" dirty="0"/>
              <a:t> wollen wir uns nun neben den ökologischen Aspekten auch die ethischen und ökonomischen Aspekte für Mensch und Umwelt entlang der Lieferkette anschauen. Die hier dargestellten Fragen orientieren sich an den drei Dimensionen der Nachhaltigkeit (</a:t>
            </a:r>
            <a:r>
              <a:rPr lang="de-DE" baseline="0" dirty="0" err="1"/>
              <a:t>Pufé</a:t>
            </a:r>
            <a:r>
              <a:rPr lang="de-DE" baseline="0" dirty="0"/>
              <a:t>, 2017). Mit Hilfe dieser Dimensionen werden wir den Weg eines Einweg-Medikamentenbechers verfolgen:</a:t>
            </a:r>
          </a:p>
          <a:p>
            <a:pPr marL="0" indent="0">
              <a:buFont typeface="Wingdings" panose="05000000000000000000" pitchFamily="2" charset="2"/>
              <a:buNone/>
            </a:pPr>
            <a:endParaRPr lang="de-DE" baseline="0" dirty="0">
              <a:sym typeface="Wingdings" panose="05000000000000000000" pitchFamily="2" charset="2"/>
            </a:endParaRPr>
          </a:p>
          <a:p>
            <a:pPr marL="0" indent="0">
              <a:buFont typeface="Wingdings" panose="05000000000000000000" pitchFamily="2" charset="2"/>
              <a:buNone/>
            </a:pPr>
            <a:r>
              <a:rPr lang="de-DE" b="0" u="sng" baseline="0" dirty="0">
                <a:sym typeface="Wingdings" panose="05000000000000000000" pitchFamily="2" charset="2"/>
              </a:rPr>
              <a:t>Ökologisch:</a:t>
            </a:r>
          </a:p>
          <a:p>
            <a:pPr marL="171450" indent="-171450" algn="l">
              <a:buFont typeface="Arial" panose="020B0604020202020204" pitchFamily="34" charset="0"/>
              <a:buChar char="•"/>
            </a:pPr>
            <a:r>
              <a:rPr lang="de-DE" sz="1200" dirty="0"/>
              <a:t>Einfluss</a:t>
            </a:r>
            <a:r>
              <a:rPr lang="de-DE" sz="1200" baseline="0" dirty="0"/>
              <a:t> auf die Natur.</a:t>
            </a:r>
          </a:p>
          <a:p>
            <a:pPr marL="171450" indent="-171450" algn="l">
              <a:buFont typeface="Arial" panose="020B0604020202020204" pitchFamily="34" charset="0"/>
              <a:buChar char="•"/>
            </a:pPr>
            <a:r>
              <a:rPr lang="de-DE" sz="1200" baseline="0" dirty="0"/>
              <a:t>Einfluss auf die Tierwelt.</a:t>
            </a:r>
          </a:p>
          <a:p>
            <a:pPr marL="171450" indent="-171450" algn="l">
              <a:buFont typeface="Arial" panose="020B0604020202020204" pitchFamily="34" charset="0"/>
              <a:buChar char="•"/>
            </a:pPr>
            <a:r>
              <a:rPr lang="de-DE" sz="1200" baseline="0" dirty="0"/>
              <a:t>Einfluss auf den Klimawandel.</a:t>
            </a:r>
            <a:endParaRPr lang="de-DE" sz="1200" dirty="0"/>
          </a:p>
          <a:p>
            <a:pPr marL="0" indent="0">
              <a:buFont typeface="Wingdings" panose="05000000000000000000" pitchFamily="2" charset="2"/>
              <a:buNone/>
            </a:pPr>
            <a:r>
              <a:rPr lang="de-DE" b="0" u="sng" baseline="0" dirty="0"/>
              <a:t>Sozial:</a:t>
            </a:r>
          </a:p>
          <a:p>
            <a:pPr marL="171450" indent="-171450" algn="l">
              <a:buFont typeface="Arial" panose="020B0604020202020204" pitchFamily="34" charset="0"/>
              <a:buChar char="•"/>
            </a:pPr>
            <a:r>
              <a:rPr lang="de-DE" sz="1200" u="none" dirty="0"/>
              <a:t>Wie</a:t>
            </a:r>
            <a:r>
              <a:rPr lang="de-DE" sz="1200" u="none" baseline="0" dirty="0"/>
              <a:t> wurden die Produkte produziert?</a:t>
            </a:r>
          </a:p>
          <a:p>
            <a:pPr marL="171450" indent="-171450" algn="l">
              <a:buFont typeface="Arial" panose="020B0604020202020204" pitchFamily="34" charset="0"/>
              <a:buChar char="•"/>
            </a:pPr>
            <a:r>
              <a:rPr lang="de-DE" sz="1200" u="none" baseline="0" dirty="0"/>
              <a:t>Wurden die Menschenrechte gewahrt? </a:t>
            </a:r>
            <a:r>
              <a:rPr lang="de-DE" sz="1200" u="none" baseline="0" dirty="0">
                <a:sym typeface="Wingdings" panose="05000000000000000000" pitchFamily="2" charset="2"/>
              </a:rPr>
              <a:t> A</a:t>
            </a:r>
            <a:r>
              <a:rPr lang="de-DE" sz="1200" u="none" baseline="0" dirty="0"/>
              <a:t>rbeitsbedingungen</a:t>
            </a:r>
          </a:p>
          <a:p>
            <a:pPr marL="0" indent="0" algn="l">
              <a:buFont typeface="Arial" panose="020B0604020202020204" pitchFamily="34" charset="0"/>
              <a:buNone/>
            </a:pPr>
            <a:r>
              <a:rPr lang="de-DE" sz="1200" b="0" u="sng" baseline="0" dirty="0"/>
              <a:t>Ökonomisch:</a:t>
            </a:r>
          </a:p>
          <a:p>
            <a:pPr marL="171450" indent="-171450" algn="l">
              <a:buFont typeface="Arial" panose="020B0604020202020204" pitchFamily="34" charset="0"/>
              <a:buChar char="•"/>
            </a:pPr>
            <a:r>
              <a:rPr lang="de-DE" sz="1200" baseline="0" dirty="0"/>
              <a:t>Wirtschaftliche Situation der Arbeitenden.</a:t>
            </a:r>
          </a:p>
          <a:p>
            <a:pPr marL="171450" indent="-171450" algn="l">
              <a:buFont typeface="Arial" panose="020B0604020202020204" pitchFamily="34" charset="0"/>
              <a:buChar char="•"/>
            </a:pPr>
            <a:r>
              <a:rPr lang="de-DE" sz="1200" baseline="0" dirty="0"/>
              <a:t>Wirtschaftliche Situation des Unternehmens/ des Landes in dem produziert wird.</a:t>
            </a:r>
          </a:p>
        </p:txBody>
      </p:sp>
      <p:sp>
        <p:nvSpPr>
          <p:cNvPr id="4" name="Foliennummernplatzhalter 3"/>
          <p:cNvSpPr>
            <a:spLocks noGrp="1"/>
          </p:cNvSpPr>
          <p:nvPr>
            <p:ph type="sldNum" sz="quarter" idx="10"/>
          </p:nvPr>
        </p:nvSpPr>
        <p:spPr/>
        <p:txBody>
          <a:bodyPr/>
          <a:lstStyle/>
          <a:p>
            <a:fld id="{095B5D12-5DE9-4078-9463-F38CBF960316}" type="slidenum">
              <a:rPr lang="de-DE" smtClean="0"/>
              <a:t>22</a:t>
            </a:fld>
            <a:endParaRPr lang="de-DE"/>
          </a:p>
        </p:txBody>
      </p:sp>
    </p:spTree>
    <p:extLst>
      <p:ext uri="{BB962C8B-B14F-4D97-AF65-F5344CB8AC3E}">
        <p14:creationId xmlns:p14="http://schemas.microsoft.com/office/powerpoint/2010/main" val="885187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Unser Beispiel ist der Einweg-Medikamentenbecher.</a:t>
            </a:r>
          </a:p>
          <a:p>
            <a:endParaRPr lang="de-DE" dirty="0"/>
          </a:p>
          <a:p>
            <a:r>
              <a:rPr lang="de-DE" b="1" dirty="0"/>
              <a:t>Fragen in</a:t>
            </a:r>
            <a:r>
              <a:rPr lang="de-DE" b="1" baseline="0" dirty="0"/>
              <a:t> das Plenum:</a:t>
            </a:r>
            <a:endParaRPr lang="de-DE" b="1" dirty="0"/>
          </a:p>
          <a:p>
            <a:r>
              <a:rPr lang="de-DE" b="1" dirty="0"/>
              <a:t>Wofür verwenden Sie den Becher? Nur zur Medikamentengabe oder auch für andere Gelegenheiten?</a:t>
            </a:r>
          </a:p>
          <a:p>
            <a:r>
              <a:rPr lang="de-DE" b="1" dirty="0"/>
              <a:t>Was schätzen Sie, wie viele Becher auf</a:t>
            </a:r>
            <a:r>
              <a:rPr lang="de-DE" b="1" baseline="0" dirty="0"/>
              <a:t> ihrer Station täglich verwendet werden?</a:t>
            </a:r>
            <a:endParaRPr lang="de-DE" b="1" dirty="0"/>
          </a:p>
        </p:txBody>
      </p:sp>
      <p:sp>
        <p:nvSpPr>
          <p:cNvPr id="4" name="Foliennummernplatzhalter 3"/>
          <p:cNvSpPr>
            <a:spLocks noGrp="1"/>
          </p:cNvSpPr>
          <p:nvPr>
            <p:ph type="sldNum" sz="quarter" idx="10"/>
          </p:nvPr>
        </p:nvSpPr>
        <p:spPr/>
        <p:txBody>
          <a:bodyPr/>
          <a:lstStyle/>
          <a:p>
            <a:fld id="{095B5D12-5DE9-4078-9463-F38CBF960316}" type="slidenum">
              <a:rPr lang="de-DE" smtClean="0"/>
              <a:t>23</a:t>
            </a:fld>
            <a:endParaRPr lang="de-DE"/>
          </a:p>
        </p:txBody>
      </p:sp>
    </p:spTree>
    <p:extLst>
      <p:ext uri="{BB962C8B-B14F-4D97-AF65-F5344CB8AC3E}">
        <p14:creationId xmlns:p14="http://schemas.microsoft.com/office/powerpoint/2010/main" val="1494065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a:t>
            </a:r>
            <a:r>
              <a:rPr lang="de-DE" baseline="0" dirty="0"/>
              <a:t> e</a:t>
            </a:r>
            <a:r>
              <a:rPr lang="de-DE" dirty="0"/>
              <a:t>ine studentische Projektgruppe der Hochschule Esslingen hat das Pflegepersonal eines Krankenhauses im Rahmen eines Nachhaltigkeitsprojektes zu ihrem Medikamentenbecherkonsum und der Nutzung befragt. Dies sind die Ergebnisse der Befragung:</a:t>
            </a:r>
          </a:p>
          <a:p>
            <a:endParaRPr lang="de-DE" dirty="0"/>
          </a:p>
          <a:p>
            <a:pPr marL="171450" indent="-171450">
              <a:buFont typeface="Arial" panose="020B0604020202020204" pitchFamily="34" charset="0"/>
              <a:buChar char="•"/>
            </a:pPr>
            <a:r>
              <a:rPr lang="de-DE" dirty="0"/>
              <a:t>Für</a:t>
            </a:r>
            <a:r>
              <a:rPr lang="de-DE" baseline="0" dirty="0"/>
              <a:t> Braustabletten, Tropfen, Säfte</a:t>
            </a:r>
          </a:p>
          <a:p>
            <a:pPr marL="171450" indent="-171450">
              <a:buFont typeface="Arial" panose="020B0604020202020204" pitchFamily="34" charset="0"/>
              <a:buChar char="•"/>
            </a:pPr>
            <a:r>
              <a:rPr lang="de-DE" baseline="0" dirty="0"/>
              <a:t>Bedarfsmedikamente</a:t>
            </a:r>
          </a:p>
          <a:p>
            <a:pPr marL="171450" indent="-171450">
              <a:buFont typeface="Arial" panose="020B0604020202020204" pitchFamily="34" charset="0"/>
              <a:buChar char="•"/>
            </a:pPr>
            <a:r>
              <a:rPr lang="de-DE" baseline="0" dirty="0"/>
              <a:t>Medikamentenausgabe an desorientierte Patient*innen zur besseren Kontrolle</a:t>
            </a:r>
          </a:p>
          <a:p>
            <a:pPr marL="171450" indent="-171450">
              <a:buFont typeface="Arial" panose="020B0604020202020204" pitchFamily="34" charset="0"/>
              <a:buChar char="•"/>
            </a:pPr>
            <a:r>
              <a:rPr lang="de-DE" baseline="0" dirty="0"/>
              <a:t>Ausgabe von Ohrstöpseln</a:t>
            </a:r>
          </a:p>
          <a:p>
            <a:pPr marL="0" indent="0">
              <a:buFont typeface="Arial" panose="020B0604020202020204" pitchFamily="34" charset="0"/>
              <a:buNone/>
            </a:pPr>
            <a:r>
              <a:rPr lang="de-DE" baseline="0" dirty="0"/>
              <a:t>(Huss &amp; Weinheimer, 2021)</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de-DE" baseline="0" dirty="0"/>
              <a:t>Der erhobene Verbrauch variierte dabei zwischen drei und elf Bechern pro Patient*in pro Tag. Teilweise kamen noch die entsprechenden Deckel hinzu. Pro Woche kämen auf einer Station mit 30 Patient*innen somit ca. 630 bis 2.310 Becher zusammen </a:t>
            </a:r>
            <a:r>
              <a:rPr lang="de-DE" baseline="0" dirty="0">
                <a:sym typeface="Wingdings" panose="05000000000000000000" pitchFamily="2" charset="2"/>
              </a:rPr>
              <a:t>- </a:t>
            </a:r>
            <a:r>
              <a:rPr lang="de-DE" baseline="0" dirty="0"/>
              <a:t>Becher, die alle verworfen und verbrannt werden, da sie potenziell infektiös oder medikamentenbehaftet sein könnten. (Huss &amp; Weinheimer, 2023)</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Überleitung: </a:t>
            </a:r>
            <a:r>
              <a:rPr lang="de-DE" baseline="0" dirty="0"/>
              <a:t>An dieser Stelle ist interessant zu Hinterfragen, wo die Becher eigentlich herkommen und wo sie produziert werden…</a:t>
            </a:r>
          </a:p>
        </p:txBody>
      </p:sp>
      <p:sp>
        <p:nvSpPr>
          <p:cNvPr id="4" name="Foliennummernplatzhalter 3"/>
          <p:cNvSpPr>
            <a:spLocks noGrp="1"/>
          </p:cNvSpPr>
          <p:nvPr>
            <p:ph type="sldNum" sz="quarter" idx="10"/>
          </p:nvPr>
        </p:nvSpPr>
        <p:spPr/>
        <p:txBody>
          <a:bodyPr/>
          <a:lstStyle/>
          <a:p>
            <a:fld id="{095B5D12-5DE9-4078-9463-F38CBF960316}" type="slidenum">
              <a:rPr lang="de-DE" smtClean="0"/>
              <a:t>24</a:t>
            </a:fld>
            <a:endParaRPr lang="de-DE"/>
          </a:p>
        </p:txBody>
      </p:sp>
    </p:spTree>
    <p:extLst>
      <p:ext uri="{BB962C8B-B14F-4D97-AF65-F5344CB8AC3E}">
        <p14:creationId xmlns:p14="http://schemas.microsoft.com/office/powerpoint/2010/main" val="3707294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genannten Elemente der Lieferkette wurde</a:t>
            </a:r>
            <a:r>
              <a:rPr lang="de-DE" baseline="0" dirty="0"/>
              <a:t>n im Hinblick auf den Einweg-Medikamentenbecher betrachtet.</a:t>
            </a:r>
          </a:p>
          <a:p>
            <a:r>
              <a:rPr lang="de-DE" dirty="0"/>
              <a:t>Auch wir wollen mal einen Blick</a:t>
            </a:r>
            <a:r>
              <a:rPr lang="de-DE" baseline="0" dirty="0"/>
              <a:t> auf die Rohstoffe, die Herstellung, den Vertrieb sowie Verwertung und Entsorgung anhand der Analyse von Huss und Weinheimer (2021) werfen.</a:t>
            </a:r>
          </a:p>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25</a:t>
            </a:fld>
            <a:endParaRPr lang="de-DE"/>
          </a:p>
        </p:txBody>
      </p:sp>
    </p:spTree>
    <p:extLst>
      <p:ext uri="{BB962C8B-B14F-4D97-AF65-F5344CB8AC3E}">
        <p14:creationId xmlns:p14="http://schemas.microsoft.com/office/powerpoint/2010/main" val="3001778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Hauptbestandteile der Medikamentenbecher Polyethylen und</a:t>
            </a:r>
            <a:r>
              <a:rPr lang="de-DE" baseline="0" dirty="0"/>
              <a:t> Polypropylen werden durch Polymerisation von Ethen und Propen erzeugt.</a:t>
            </a:r>
          </a:p>
          <a:p>
            <a:pPr marL="171450" indent="-171450">
              <a:buFont typeface="Arial" panose="020B0604020202020204" pitchFamily="34" charset="0"/>
              <a:buChar char="•"/>
            </a:pPr>
            <a:r>
              <a:rPr lang="de-DE" baseline="0" dirty="0"/>
              <a:t>Die Rohstoffgewinnung erfolgt über sogenanntes thermisches Cracken</a:t>
            </a:r>
            <a:r>
              <a:rPr lang="de-DE" dirty="0"/>
              <a:t>.</a:t>
            </a:r>
          </a:p>
          <a:p>
            <a:pPr marL="171450" indent="-171450">
              <a:buFont typeface="Arial" panose="020B0604020202020204" pitchFamily="34" charset="0"/>
              <a:buChar char="•"/>
            </a:pPr>
            <a:r>
              <a:rPr lang="de-DE" baseline="0" dirty="0"/>
              <a:t>Die Hauptrohstoffe sind Erdöl und Erdgas.</a:t>
            </a:r>
          </a:p>
          <a:p>
            <a:pPr marL="171450" indent="-171450">
              <a:buFont typeface="Arial" panose="020B0604020202020204" pitchFamily="34" charset="0"/>
              <a:buChar char="•"/>
            </a:pPr>
            <a:r>
              <a:rPr lang="de-DE" baseline="0" dirty="0"/>
              <a:t>Der Erdölverbrauch pro Kopf hat sich in letzten 50 Jahren verdreifacht.</a:t>
            </a:r>
          </a:p>
          <a:p>
            <a:pPr marL="171450" indent="-171450">
              <a:buFont typeface="Arial" panose="020B0604020202020204" pitchFamily="34" charset="0"/>
              <a:buChar char="•"/>
            </a:pPr>
            <a:r>
              <a:rPr lang="de-DE" baseline="0" dirty="0"/>
              <a:t>Im Sinne der Gerechtigkeit gegenüber zukünftiger Generationen ist es eigentlich unethisch, Erdöl oder -gas zu nutzen. Durch die Nutzung belasten wir die Umwelt und hinterlassen sie nicht im selben Zustand, wie wir sie vorgefunden haben. </a:t>
            </a:r>
          </a:p>
          <a:p>
            <a:pPr marL="171450" indent="-171450">
              <a:buFont typeface="Arial" panose="020B0604020202020204" pitchFamily="34" charset="0"/>
              <a:buChar char="•"/>
            </a:pPr>
            <a:r>
              <a:rPr lang="de-DE" dirty="0"/>
              <a:t>Hinzu kommen</a:t>
            </a:r>
            <a:r>
              <a:rPr lang="de-DE" baseline="0" dirty="0"/>
              <a:t> die </a:t>
            </a:r>
            <a:r>
              <a:rPr lang="de-DE" dirty="0"/>
              <a:t>ökologischen,</a:t>
            </a:r>
            <a:r>
              <a:rPr lang="de-DE" baseline="0" dirty="0"/>
              <a:t> sozialen und ökonomischen Auswirkungen auf die heute lebenden Menschen:</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0" i="0" u="sng" baseline="0" dirty="0">
                <a:effectLst/>
              </a:rPr>
              <a:t>Ökologisch</a:t>
            </a:r>
          </a:p>
          <a:p>
            <a:pPr marL="171450" indent="-171450">
              <a:buFont typeface="Arial" panose="020B0604020202020204" pitchFamily="34" charset="0"/>
              <a:buChar char="•"/>
            </a:pPr>
            <a:r>
              <a:rPr lang="de-DE" baseline="0" dirty="0"/>
              <a:t>Während Förderung von Erdöl/-gas kann es zu Leckagen kommen.</a:t>
            </a:r>
            <a:endParaRPr lang="de-DE" dirty="0"/>
          </a:p>
          <a:p>
            <a:pPr marL="171450" indent="-171450">
              <a:buFont typeface="Arial" panose="020B0604020202020204" pitchFamily="34" charset="0"/>
              <a:buChar char="•"/>
            </a:pPr>
            <a:r>
              <a:rPr lang="de-DE" dirty="0"/>
              <a:t>Erdöl, das ins Meer fließt,</a:t>
            </a:r>
            <a:r>
              <a:rPr lang="de-DE" baseline="0" dirty="0"/>
              <a:t> </a:t>
            </a:r>
            <a:r>
              <a:rPr lang="de-DE" dirty="0"/>
              <a:t>kann noch Jahre später dort nachgewiesen werden,</a:t>
            </a:r>
            <a:r>
              <a:rPr lang="de-DE" baseline="0" dirty="0"/>
              <a:t> h</a:t>
            </a:r>
            <a:r>
              <a:rPr lang="de-DE" dirty="0"/>
              <a:t>ierdurch kommt werden Korallen, Meerestiere und Vögel</a:t>
            </a:r>
            <a:r>
              <a:rPr lang="de-DE" baseline="0" dirty="0"/>
              <a:t> belastet und bedroht.</a:t>
            </a:r>
            <a:endParaRPr lang="de-DE" dirty="0"/>
          </a:p>
          <a:p>
            <a:pPr marL="171450" indent="-171450">
              <a:buFont typeface="Arial" panose="020B0604020202020204" pitchFamily="34" charset="0"/>
              <a:buChar char="•"/>
            </a:pPr>
            <a:r>
              <a:rPr lang="de-DE" dirty="0"/>
              <a:t>Bei der Gewinnung von Erdgas durch das sogenannte Fracking können Chemikalien in das</a:t>
            </a:r>
            <a:r>
              <a:rPr lang="de-DE" baseline="0" dirty="0"/>
              <a:t> Grundwasser gelangen.</a:t>
            </a:r>
          </a:p>
          <a:p>
            <a:pPr marL="171450" indent="-171450">
              <a:buFont typeface="Arial" panose="020B0604020202020204" pitchFamily="34" charset="0"/>
              <a:buChar char="•"/>
            </a:pPr>
            <a:r>
              <a:rPr lang="de-DE" baseline="0" dirty="0"/>
              <a:t>Zudem besteht ein hoher Wasserverbrauch zur Freisetzung des Erdgases aus dem Erdreich: 10 bis 50 Mio. Liter pro Vorgang - der Prozess wird pro Bohrloch ca. 20 Mal wiederholt.</a:t>
            </a:r>
          </a:p>
          <a:p>
            <a:pPr marL="171450" indent="-171450">
              <a:buFont typeface="Arial" panose="020B0604020202020204" pitchFamily="34" charset="0"/>
              <a:buChar char="•"/>
            </a:pPr>
            <a:r>
              <a:rPr lang="de-DE" baseline="0" dirty="0">
                <a:sym typeface="Wingdings" panose="05000000000000000000" pitchFamily="2" charset="2"/>
              </a:rPr>
              <a:t>Giftige Abwässer werden in manchen Ländern ungefiltert in Gewässer abgeleitet z. B. in Nigeria.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sym typeface="Wingdings" panose="05000000000000000000" pitchFamily="2" charset="2"/>
              </a:rPr>
              <a:t>Es kommt zu gesundheitlichen Belastungen durch verschmutzte Umwelt  Trinkwasser, Böden und Luft.</a:t>
            </a:r>
          </a:p>
          <a:p>
            <a:pPr marL="171450" indent="-171450">
              <a:buFont typeface="Arial" panose="020B0604020202020204" pitchFamily="34" charset="0"/>
              <a:buChar char="•"/>
            </a:pPr>
            <a:endParaRPr lang="de-DE"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i="0" u="sng" baseline="0" dirty="0">
                <a:sym typeface="Wingdings" panose="05000000000000000000" pitchFamily="2" charset="2"/>
              </a:rPr>
              <a:t>Sozial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i="0" baseline="0" dirty="0">
                <a:sym typeface="Wingdings" panose="05000000000000000000" pitchFamily="2" charset="2"/>
              </a:rPr>
              <a:t>Abgeleitetes Abwasser aus Förderanlagen verunreinigt umliegendes bewirtschaftetes 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sym typeface="Wingdings" panose="05000000000000000000" pitchFamily="2" charset="2"/>
              </a:rPr>
              <a:t>Menschen im Umland kochen und trinken Wasser, waschen damit, duschen sich damit, usw.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sym typeface="Wingdings" panose="05000000000000000000" pitchFamily="2" charset="2"/>
              </a:rPr>
              <a:t>Es kann zu Atemproblemen, Magenkrämpfen und Hautverletzungen kommen.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sym typeface="Wingdings" panose="05000000000000000000" pitchFamily="2" charset="2"/>
              </a:rPr>
              <a:t>Die Arbeitsbedingungen auf den Ölplattformen sind schlecht: rutschige Böden, Verpuffungen, Stichflammen, Umgang mit Schadstoff Öl/ Gas, usw.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i="0"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i="0" u="sng" baseline="0" dirty="0">
                <a:sym typeface="Wingdings" panose="05000000000000000000" pitchFamily="2" charset="2"/>
              </a:rPr>
              <a:t>Ökonomisch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sym typeface="Wingdings" panose="05000000000000000000" pitchFamily="2" charset="2"/>
              </a:rPr>
              <a:t>Viele Menschen in Ländern, in denen Öl gefördert wird, leben in Armut.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sym typeface="Wingdings" panose="05000000000000000000" pitchFamily="2" charset="2"/>
              </a:rPr>
              <a:t>Das erwirtschaftete Geld der Ölgesellschaften kommt nicht in den armen Gebieten an, in denen das Öl gefördert wird.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t>(Huss &amp; Weinheimer, 2021)</a:t>
            </a:r>
          </a:p>
        </p:txBody>
      </p:sp>
      <p:sp>
        <p:nvSpPr>
          <p:cNvPr id="4" name="Foliennummernplatzhalter 3"/>
          <p:cNvSpPr>
            <a:spLocks noGrp="1"/>
          </p:cNvSpPr>
          <p:nvPr>
            <p:ph type="sldNum" sz="quarter" idx="10"/>
          </p:nvPr>
        </p:nvSpPr>
        <p:spPr/>
        <p:txBody>
          <a:bodyPr/>
          <a:lstStyle/>
          <a:p>
            <a:fld id="{095B5D12-5DE9-4078-9463-F38CBF960316}" type="slidenum">
              <a:rPr lang="de-DE" smtClean="0"/>
              <a:t>26</a:t>
            </a:fld>
            <a:endParaRPr lang="de-DE"/>
          </a:p>
        </p:txBody>
      </p:sp>
    </p:spTree>
    <p:extLst>
      <p:ext uri="{BB962C8B-B14F-4D97-AF65-F5344CB8AC3E}">
        <p14:creationId xmlns:p14="http://schemas.microsoft.com/office/powerpoint/2010/main" val="294968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baseline="0" dirty="0"/>
              <a:t>Ein weiter wichtiger Bereich ist die Herstellung: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u="sng" baseline="0" dirty="0"/>
              <a:t>Ökologisch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Je nachdem, wo hergestellt wird, werden Umweltrichtlinien mehr oder weniger beachtet.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Die Plastikindustrie ist generell für 4,5% der globalen Emissionen verantwortlich.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Die Produktion ist mit Entstehung von primärem Mikroplastik verbunden, welches in Abwässer und die Umwelt gelangen kann.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i="0" u="sng" baseline="0" dirty="0"/>
              <a:t>Sozial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In einigen Produktionsländern außerhalb der EU herrschen immer noch Arbeitsbedingungen, die als Zwangsarbeit gelten.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Auch Medizinprodukte (z. B. Handschuhe, Arbeitskleidung) stehen in Verdacht, unter Zwangsarbeit hergestellt zu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i="0" u="sng" baseline="0" dirty="0"/>
              <a:t>Ökonomisch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Dementsprechend besteht auch eine schlechte Bezahlung.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Teilweise herrscht in den Produktionsländern eine instabile Wirtschaftslage.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(Huss &amp; Weinheimer, 2023)</a:t>
            </a:r>
          </a:p>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27</a:t>
            </a:fld>
            <a:endParaRPr lang="de-DE"/>
          </a:p>
        </p:txBody>
      </p:sp>
    </p:spTree>
    <p:extLst>
      <p:ext uri="{BB962C8B-B14F-4D97-AF65-F5344CB8AC3E}">
        <p14:creationId xmlns:p14="http://schemas.microsoft.com/office/powerpoint/2010/main" val="1615414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Betrachten wir auch mal den Vertrieb</a:t>
            </a:r>
            <a:r>
              <a:rPr lang="de-DE" baseline="0" dirty="0"/>
              <a:t>: hier beispielhaft der </a:t>
            </a:r>
            <a:r>
              <a:rPr lang="de-DE" dirty="0"/>
              <a:t>Hauptvertriebsweg</a:t>
            </a:r>
            <a:r>
              <a:rPr lang="de-DE" baseline="0" dirty="0"/>
              <a:t> in der EU</a:t>
            </a:r>
          </a:p>
          <a:p>
            <a:endParaRPr lang="de-DE" i="1" baseline="0" dirty="0">
              <a:sym typeface="Wingdings" panose="05000000000000000000" pitchFamily="2" charset="2"/>
            </a:endParaRPr>
          </a:p>
          <a:p>
            <a:r>
              <a:rPr lang="de-DE" b="0" i="0" u="sng" baseline="0" dirty="0">
                <a:sym typeface="Wingdings" panose="05000000000000000000" pitchFamily="2" charset="2"/>
              </a:rPr>
              <a:t>Ökologisch</a:t>
            </a:r>
          </a:p>
          <a:p>
            <a:pPr marL="0" indent="0">
              <a:buFont typeface="Arial" panose="020B0604020202020204" pitchFamily="34" charset="0"/>
              <a:buNone/>
            </a:pPr>
            <a:r>
              <a:rPr lang="de-DE" i="0" baseline="0" dirty="0">
                <a:sym typeface="Wingdings" panose="05000000000000000000" pitchFamily="2" charset="2"/>
              </a:rPr>
              <a:t>Der Verkehr in der EU ist mit der einzige Sektor, der seit 1990 keinen deutlichen Rückgang der Emissionen verzeichnen kann:</a:t>
            </a:r>
          </a:p>
          <a:p>
            <a:pPr marL="171450" indent="-171450">
              <a:buFont typeface="Arial" panose="020B0604020202020204" pitchFamily="34" charset="0"/>
              <a:buChar char="•"/>
            </a:pPr>
            <a:r>
              <a:rPr lang="de-DE" i="0" baseline="0" dirty="0">
                <a:sym typeface="Wingdings" panose="05000000000000000000" pitchFamily="2" charset="2"/>
              </a:rPr>
              <a:t>20% der EU-Emissionen gehen auf den Verkehr zurück.</a:t>
            </a:r>
          </a:p>
          <a:p>
            <a:pPr marL="171450" indent="-171450">
              <a:buFont typeface="Arial" panose="020B0604020202020204" pitchFamily="34" charset="0"/>
              <a:buChar char="•"/>
            </a:pPr>
            <a:r>
              <a:rPr lang="de-DE" i="0" baseline="0" dirty="0">
                <a:sym typeface="Wingdings" panose="05000000000000000000" pitchFamily="2" charset="2"/>
              </a:rPr>
              <a:t>Größtenteils besteht die Nutzung nicht erneuerbarer Ressourcen wie Diesel und Benzin als Antriebsmittel.</a:t>
            </a:r>
          </a:p>
          <a:p>
            <a:endParaRPr lang="de-DE" i="0" baseline="0" dirty="0">
              <a:sym typeface="Wingdings" panose="05000000000000000000" pitchFamily="2" charset="2"/>
            </a:endParaRPr>
          </a:p>
          <a:p>
            <a:r>
              <a:rPr lang="de-DE" b="0" i="0" u="sng" baseline="0" dirty="0">
                <a:sym typeface="Wingdings" panose="05000000000000000000" pitchFamily="2" charset="2"/>
              </a:rPr>
              <a:t>Sozial</a:t>
            </a:r>
          </a:p>
          <a:p>
            <a:r>
              <a:rPr lang="de-DE" i="0" baseline="0" dirty="0">
                <a:sym typeface="Wingdings" panose="05000000000000000000" pitchFamily="2" charset="2"/>
              </a:rPr>
              <a:t>Gesundheit Berufskraftfahrer*innen:</a:t>
            </a:r>
          </a:p>
          <a:p>
            <a:pPr marL="171450" indent="-171450">
              <a:buFont typeface="Arial" panose="020B0604020202020204" pitchFamily="34" charset="0"/>
              <a:buChar char="•"/>
            </a:pPr>
            <a:r>
              <a:rPr lang="de-DE" i="0" baseline="0" dirty="0">
                <a:sym typeface="Wingdings" panose="05000000000000000000" pitchFamily="2" charset="2"/>
              </a:rPr>
              <a:t>Schlechte Ernährung, Stress, geringer Schlaf.</a:t>
            </a:r>
          </a:p>
          <a:p>
            <a:pPr marL="171450" indent="-171450">
              <a:buFont typeface="Arial" panose="020B0604020202020204" pitchFamily="34" charset="0"/>
              <a:buChar char="•"/>
            </a:pPr>
            <a:r>
              <a:rPr lang="de-DE" i="0" baseline="0" dirty="0">
                <a:sym typeface="Wingdings" panose="05000000000000000000" pitchFamily="2" charset="2"/>
              </a:rPr>
              <a:t>Nur 24 % haben Normalgewicht (404 Personen aus 24 Ländern befragt).</a:t>
            </a:r>
          </a:p>
          <a:p>
            <a:pPr marL="171450" indent="-171450">
              <a:buFont typeface="Arial" panose="020B0604020202020204" pitchFamily="34" charset="0"/>
              <a:buChar char="•"/>
            </a:pPr>
            <a:r>
              <a:rPr lang="de-DE" i="0" baseline="0" dirty="0">
                <a:sym typeface="Wingdings" panose="05000000000000000000" pitchFamily="2" charset="2"/>
              </a:rPr>
              <a:t>Fast genauso viele leiden unter Übergewicht.</a:t>
            </a:r>
          </a:p>
          <a:p>
            <a:pPr marL="171450" indent="-171450">
              <a:buFont typeface="Arial" panose="020B0604020202020204" pitchFamily="34" charset="0"/>
              <a:buChar char="•"/>
            </a:pPr>
            <a:r>
              <a:rPr lang="de-DE" i="0" baseline="0" dirty="0">
                <a:sym typeface="Wingdings" panose="05000000000000000000" pitchFamily="2" charset="2"/>
              </a:rPr>
              <a:t>Viele Rauchen und haben chronische Erkrankungen.</a:t>
            </a:r>
          </a:p>
          <a:p>
            <a:pPr marL="171450" indent="-171450">
              <a:buFont typeface="Arial" panose="020B0604020202020204" pitchFamily="34" charset="0"/>
              <a:buChar char="•"/>
            </a:pPr>
            <a:r>
              <a:rPr lang="de-DE" i="0" baseline="0" dirty="0">
                <a:sym typeface="Wingdings" panose="05000000000000000000" pitchFamily="2" charset="2"/>
              </a:rPr>
              <a:t>Es besteht eine hohe Wahrscheinlichkeit, an depressiven Syndromen zu erkranken.</a:t>
            </a:r>
          </a:p>
          <a:p>
            <a:pPr marL="171450" indent="-171450">
              <a:buFont typeface="Arial" panose="020B0604020202020204" pitchFamily="34" charset="0"/>
              <a:buChar char="•"/>
            </a:pPr>
            <a:r>
              <a:rPr lang="de-DE" i="0" baseline="0" dirty="0">
                <a:sym typeface="Wingdings" panose="05000000000000000000" pitchFamily="2" charset="2"/>
              </a:rPr>
              <a:t>Geminderte Lebensqualität.</a:t>
            </a:r>
          </a:p>
          <a:p>
            <a:pPr marL="171450" indent="-171450">
              <a:buFont typeface="Arial" panose="020B0604020202020204" pitchFamily="34" charset="0"/>
              <a:buChar char="•"/>
            </a:pPr>
            <a:r>
              <a:rPr lang="de-DE" i="0" baseline="0" dirty="0">
                <a:sym typeface="Wingdings" panose="05000000000000000000" pitchFamily="2" charset="2"/>
              </a:rPr>
              <a:t>Müdigkeit führt zu erhöhter Unfallgefahr.</a:t>
            </a:r>
          </a:p>
          <a:p>
            <a:pPr marL="171450" indent="-171450">
              <a:buFont typeface="Arial" panose="020B0604020202020204" pitchFamily="34" charset="0"/>
              <a:buChar char="•"/>
            </a:pPr>
            <a:endParaRPr lang="de-DE" i="0" baseline="0" dirty="0">
              <a:sym typeface="Wingdings" panose="05000000000000000000" pitchFamily="2" charset="2"/>
            </a:endParaRPr>
          </a:p>
          <a:p>
            <a:pPr marL="0" indent="0">
              <a:buFont typeface="Arial" panose="020B0604020202020204" pitchFamily="34" charset="0"/>
              <a:buNone/>
            </a:pPr>
            <a:r>
              <a:rPr lang="de-DE" b="0" i="0" u="sng" baseline="0" dirty="0">
                <a:sym typeface="Wingdings" panose="05000000000000000000" pitchFamily="2" charset="2"/>
              </a:rPr>
              <a:t>Ökonomisch</a:t>
            </a:r>
          </a:p>
          <a:p>
            <a:pPr marL="171450" indent="-171450">
              <a:buFont typeface="Arial" panose="020B0604020202020204" pitchFamily="34" charset="0"/>
              <a:buChar char="•"/>
            </a:pPr>
            <a:r>
              <a:rPr lang="de-DE" i="0" baseline="0" dirty="0">
                <a:sym typeface="Wingdings" panose="05000000000000000000" pitchFamily="2" charset="2"/>
              </a:rPr>
              <a:t>Die Bezahlung liegt ca. 800 Euro unter dem Durchschnittsgehalt der Deutschen.</a:t>
            </a:r>
          </a:p>
          <a:p>
            <a:endParaRPr lang="de-DE"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(Huss &amp; Weinheimer, 2021)</a:t>
            </a:r>
          </a:p>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28</a:t>
            </a:fld>
            <a:endParaRPr lang="de-DE"/>
          </a:p>
        </p:txBody>
      </p:sp>
    </p:spTree>
    <p:extLst>
      <p:ext uri="{BB962C8B-B14F-4D97-AF65-F5344CB8AC3E}">
        <p14:creationId xmlns:p14="http://schemas.microsoft.com/office/powerpoint/2010/main" val="763491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Schauen</a:t>
            </a:r>
            <a:r>
              <a:rPr lang="de-DE" baseline="0" dirty="0"/>
              <a:t> wir uns Verwertung und Entsorgung in den Müllverbrennungsanlagen (MVA) an.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Becher</a:t>
            </a:r>
            <a:r>
              <a:rPr lang="de-DE" baseline="0" dirty="0"/>
              <a:t> w</a:t>
            </a:r>
            <a:r>
              <a:rPr lang="de-DE" dirty="0"/>
              <a:t>erden oft als Nassabfall (Sonderabfälle) gewertet, da potenzielle Medikamentenrückstände darin bestehen.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u="sng" dirty="0"/>
              <a:t>Ökologisch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dirty="0"/>
              <a:t>Positiv</a:t>
            </a:r>
            <a:r>
              <a:rPr lang="de-DE" i="0" baseline="0" dirty="0"/>
              <a:t> ist, dass </a:t>
            </a:r>
            <a:r>
              <a:rPr lang="de-DE" i="0" dirty="0"/>
              <a:t>MVA</a:t>
            </a:r>
            <a:r>
              <a:rPr lang="de-DE" i="0" baseline="0" dirty="0"/>
              <a:t> die bei der Verbrennung entstehende Energie in Form von Strom/ Fernwärme und/ oder Prozessdampf für den eigenen Energiebedarf verwenden.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Dir überschüssige Energie könnte sogar ins Stromnetz eingespeist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Allerdings wird Material verbrannt, das</a:t>
            </a:r>
            <a:r>
              <a:rPr lang="de-DE" baseline="0" dirty="0"/>
              <a:t> aus </a:t>
            </a:r>
            <a:r>
              <a:rPr lang="de-DE" dirty="0"/>
              <a:t>endlichen Ressourcen hergestellt wurde und durch dessen Förderung</a:t>
            </a:r>
            <a:r>
              <a:rPr lang="de-DE" baseline="0" dirty="0"/>
              <a:t> z. B. die Umwelt belastet wird.</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Durch die Verbrennung selbst kommt es ebenfalls zu Umweltbelastung.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i="0" u="sng" baseline="0" dirty="0"/>
              <a:t>Sozial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In Deutschland unterliegt die Gesundheit der Mitarbeitenden dem Arbeitsschutz.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Allgemein besteht aber eine Gesundheitsbelastung durch sekundäres Mikroplastik, falls Plastikmüll in die Meere oder Umwelt gelangt.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Plastik zerfällt im Meer, wird von Tieren aufgenommen und kann so ebenfalls in den menschlichen Organismus gelangen.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i="0" u="sng" baseline="0" dirty="0"/>
              <a:t>Ökonomisch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0" baseline="0" dirty="0"/>
              <a:t>Auch ökonomisch gesehen besteht ein hoher Verlust an wertvollem Recyclingmaterial.</a:t>
            </a:r>
            <a:endParaRPr lang="de-DE"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t>(Huss &amp; Weinheimer,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29</a:t>
            </a:fld>
            <a:endParaRPr lang="de-DE"/>
          </a:p>
        </p:txBody>
      </p:sp>
    </p:spTree>
    <p:extLst>
      <p:ext uri="{BB962C8B-B14F-4D97-AF65-F5344CB8AC3E}">
        <p14:creationId xmlns:p14="http://schemas.microsoft.com/office/powerpoint/2010/main" val="49205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a:t>Im Rahmen des Projektes wurden für die Qualifizierung von Praxisanleitenden in Fort- und Weiterbildung sechs Module entwickelt, welche auf dem TOOLKIT des ehemaligen Erasmus+ Projekts „</a:t>
            </a:r>
            <a:r>
              <a:rPr lang="de-DE" b="0" baseline="0" dirty="0" err="1"/>
              <a:t>NurSuS</a:t>
            </a:r>
            <a:r>
              <a:rPr lang="de-DE" b="0" baseline="0" dirty="0"/>
              <a:t>“ (2014 - 2017) basieren.</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Modul 1 „</a:t>
            </a:r>
            <a:r>
              <a:rPr lang="de-DE" sz="1200" dirty="0"/>
              <a:t>Klimakrise und Gesundheit im Kontext der Pflege und Praxisanleitung“ (</a:t>
            </a:r>
            <a:r>
              <a:rPr lang="de-DE" baseline="0" dirty="0"/>
              <a:t>Grundlagenmodul)</a:t>
            </a:r>
          </a:p>
          <a:p>
            <a:r>
              <a:rPr lang="de-DE" baseline="0" dirty="0"/>
              <a:t>Modul 2 „</a:t>
            </a:r>
            <a:r>
              <a:rPr lang="de-DE" dirty="0">
                <a:latin typeface="BundesSans Web"/>
              </a:rPr>
              <a:t>Nachhaltigkeit und Hygiene im pflegerischen Handeln anleiten“</a:t>
            </a:r>
            <a:br>
              <a:rPr lang="de-DE" dirty="0">
                <a:latin typeface="BundesSans Web"/>
              </a:rPr>
            </a:br>
            <a:r>
              <a:rPr lang="de-DE" baseline="0" dirty="0"/>
              <a:t>Modul </a:t>
            </a:r>
            <a:r>
              <a:rPr lang="de-DE" b="0" baseline="0" dirty="0"/>
              <a:t>3 „</a:t>
            </a:r>
            <a:r>
              <a:rPr lang="de-DE" sz="1200" b="0" dirty="0"/>
              <a:t>Nachhaltigkeit in pflegerischen </a:t>
            </a:r>
            <a:r>
              <a:rPr lang="de-DE" sz="1200" b="0" dirty="0" err="1"/>
              <a:t>Mentoringgesprächen</a:t>
            </a:r>
            <a:r>
              <a:rPr lang="de-DE" sz="1200" b="0" dirty="0"/>
              <a:t> anleiten“</a:t>
            </a:r>
          </a:p>
          <a:p>
            <a:r>
              <a:rPr lang="de-DE" baseline="0" dirty="0"/>
              <a:t>Modul 4 „</a:t>
            </a:r>
            <a:r>
              <a:rPr lang="de-DE" dirty="0">
                <a:latin typeface="+mn-lt"/>
              </a:rPr>
              <a:t>Ressourcenschonendes pflegerisches Handeln anleiten“</a:t>
            </a:r>
          </a:p>
          <a:p>
            <a:r>
              <a:rPr lang="de-DE" baseline="0" dirty="0"/>
              <a:t>Modul 5 „</a:t>
            </a:r>
            <a:r>
              <a:rPr lang="de-DE" dirty="0"/>
              <a:t>Pflegerisches Handeln bei Hitze anleiten“</a:t>
            </a:r>
          </a:p>
          <a:p>
            <a:r>
              <a:rPr lang="de-DE" baseline="0" dirty="0"/>
              <a:t>Modul 6 „</a:t>
            </a:r>
            <a:r>
              <a:rPr lang="de-DE" b="0" dirty="0"/>
              <a:t>Pflegerisches Handeln bei klimabedingten Erkrankungen anleiten“</a:t>
            </a:r>
          </a:p>
          <a:p>
            <a:endParaRPr lang="de-DE" b="0" dirty="0"/>
          </a:p>
          <a:p>
            <a:pPr marL="0" indent="0">
              <a:buFont typeface="Wingdings" panose="05000000000000000000" pitchFamily="2" charset="2"/>
              <a:buNone/>
            </a:pPr>
            <a:r>
              <a:rPr lang="de-DE" b="0" dirty="0">
                <a:sym typeface="Wingdings" panose="05000000000000000000" pitchFamily="2" charset="2"/>
              </a:rPr>
              <a:t> Das Grundlagenmodul 1 soll</a:t>
            </a:r>
            <a:r>
              <a:rPr lang="de-DE" b="0" baseline="0" dirty="0">
                <a:sym typeface="Wingdings" panose="05000000000000000000" pitchFamily="2" charset="2"/>
              </a:rPr>
              <a:t> als Erstes durchlaufen werden, da es die Basis</a:t>
            </a:r>
            <a:r>
              <a:rPr lang="de-DE" b="0" dirty="0">
                <a:sym typeface="Wingdings" panose="05000000000000000000" pitchFamily="2" charset="2"/>
              </a:rPr>
              <a:t> für die Vertiefungsmodule 2-6</a:t>
            </a:r>
            <a:r>
              <a:rPr lang="de-DE" b="0" baseline="0" dirty="0">
                <a:sym typeface="Wingdings" panose="05000000000000000000" pitchFamily="2" charset="2"/>
              </a:rPr>
              <a:t> bildet.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b="0" baseline="0" dirty="0">
                <a:sym typeface="Wingdings" panose="05000000000000000000" pitchFamily="2" charset="2"/>
              </a:rPr>
              <a:t>Heute befinden Sie sich in Vertiefungsmodul 4 </a:t>
            </a:r>
            <a:r>
              <a:rPr lang="de-DE" baseline="0" dirty="0"/>
              <a:t>„</a:t>
            </a:r>
            <a:r>
              <a:rPr lang="de-DE" sz="1200" dirty="0"/>
              <a:t>Ressourcenschonendes pflegerisches Handeln anleiten</a:t>
            </a:r>
            <a:r>
              <a:rPr lang="de-DE" dirty="0">
                <a:latin typeface="BundesSans Web"/>
              </a:rPr>
              <a:t>“</a:t>
            </a:r>
            <a:br>
              <a:rPr lang="de-DE" dirty="0">
                <a:latin typeface="BundesSans Web"/>
              </a:rPr>
            </a:b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7279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Um eine Kreislaufwirtschaft zu erreichen, müssten</a:t>
            </a:r>
            <a:r>
              <a:rPr lang="de-DE" baseline="0" dirty="0"/>
              <a:t> die Becher vor dem Recycling aufbereitet werden, um den Hygienevorschriften zu entsprechen. Ein geeignetes Verfahren hierfür wäre die Dampfsterilisation.</a:t>
            </a:r>
          </a:p>
          <a:p>
            <a:endParaRPr lang="de-DE" baseline="0" dirty="0"/>
          </a:p>
          <a:p>
            <a:r>
              <a:rPr lang="de-DE" baseline="0" dirty="0"/>
              <a:t>Es gibt auch einige Mehrweg-Alternativen, die alle ihre Vor- und Nachteile haben. Auch sie könnten in ihrer Lieferkette an dieser Stelle analysiert werden, wie wir es eben getan haben - das würde aber zu weit gehen </a:t>
            </a:r>
            <a:r>
              <a:rPr lang="de-DE" baseline="0" dirty="0">
                <a:sym typeface="Wingdings" panose="05000000000000000000" pitchFamily="2" charset="2"/>
              </a:rPr>
              <a:t></a:t>
            </a:r>
            <a:r>
              <a:rPr lang="de-DE" baseline="0" dirty="0"/>
              <a:t> </a:t>
            </a:r>
          </a:p>
          <a:p>
            <a:endParaRPr lang="de-DE" baseline="0" dirty="0"/>
          </a:p>
          <a:p>
            <a:r>
              <a:rPr lang="de-DE" baseline="0" dirty="0"/>
              <a:t>Wir schauen uns im Folgenden einige wichtige Argumente dafür an, dass vermeintlich nachhaltigere Mehrweg-Alternativen manchmal gar nicht so nachhaltig sind:</a:t>
            </a:r>
          </a:p>
          <a:p>
            <a:endParaRPr lang="de-DE" baseline="0" dirty="0"/>
          </a:p>
          <a:p>
            <a:r>
              <a:rPr lang="de-DE" b="0" u="sng" dirty="0"/>
              <a:t>Gegenargument Plastik:</a:t>
            </a:r>
            <a:r>
              <a:rPr lang="de-DE" b="0" u="sng" baseline="0" dirty="0"/>
              <a:t> </a:t>
            </a:r>
          </a:p>
          <a:p>
            <a:pPr marL="171450" indent="-171450">
              <a:buFont typeface="Arial" panose="020B0604020202020204" pitchFamily="34" charset="0"/>
              <a:buChar char="•"/>
            </a:pPr>
            <a:r>
              <a:rPr lang="de-DE" baseline="0" dirty="0"/>
              <a:t>Fragliche Lebensdauer durch Strapazen bei Sterilisation.</a:t>
            </a:r>
          </a:p>
          <a:p>
            <a:pPr marL="0" indent="0">
              <a:buFont typeface="Arial" panose="020B0604020202020204" pitchFamily="34" charset="0"/>
              <a:buNone/>
            </a:pPr>
            <a:endParaRPr lang="de-DE" baseline="0" dirty="0"/>
          </a:p>
          <a:p>
            <a:r>
              <a:rPr lang="de-DE" b="0" u="sng" baseline="0" dirty="0"/>
              <a:t>Gegenargument Metall: </a:t>
            </a:r>
          </a:p>
          <a:p>
            <a:pPr marL="171450" indent="-171450">
              <a:buFont typeface="Arial" panose="020B0604020202020204" pitchFamily="34" charset="0"/>
              <a:buChar char="•"/>
            </a:pPr>
            <a:r>
              <a:rPr lang="de-DE" baseline="0" dirty="0"/>
              <a:t>Bei der Stahlherstellung aus Eisenerz entstehen giftige Gase, verunreinigtes Kühlwasser und Schlacke aus Schwefeldioxid und Schwefelwasserstoff. Bei gut ausgerüsteten Produktionsstätten werden Abfallstoffe aufgefangen und recycelt. </a:t>
            </a:r>
          </a:p>
          <a:p>
            <a:pPr marL="171450" indent="-171450">
              <a:buFont typeface="Arial" panose="020B0604020202020204" pitchFamily="34" charset="0"/>
              <a:buChar char="•"/>
            </a:pPr>
            <a:r>
              <a:rPr lang="de-DE" baseline="0" dirty="0"/>
              <a:t>Rostfreier Stahl kann, aus dem Ausland importiert, unter schwierigen Arbeitsbedingungen hergestellt worden sein, da Arbeitende dort einer Reihe von </a:t>
            </a:r>
            <a:r>
              <a:rPr lang="de-DE" baseline="0" dirty="0" err="1"/>
              <a:t>Carcinogenen</a:t>
            </a:r>
            <a:r>
              <a:rPr lang="de-DE" baseline="0" dirty="0"/>
              <a:t> ausgesetzt sein können </a:t>
            </a:r>
            <a:r>
              <a:rPr lang="de-DE" baseline="0" dirty="0">
                <a:sym typeface="Wingdings" panose="05000000000000000000" pitchFamily="2" charset="2"/>
              </a:rPr>
              <a:t> es besteht z. B. eine hohe Mortalitätsrate bei Stahlarbeitern in Indien.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t>(Huss &amp; Weinheimer, 2021)</a:t>
            </a:r>
            <a:endParaRPr lang="de-DE" baseline="0" dirty="0">
              <a:sym typeface="Wingdings" panose="05000000000000000000" pitchFamily="2" charset="2"/>
            </a:endParaRPr>
          </a:p>
          <a:p>
            <a:pPr marL="0" indent="0">
              <a:buFont typeface="Arial" panose="020B0604020202020204" pitchFamily="34" charset="0"/>
              <a:buNone/>
            </a:pPr>
            <a:endParaRPr lang="de-DE" baseline="0" dirty="0">
              <a:sym typeface="Wingdings" panose="05000000000000000000" pitchFamily="2" charset="2"/>
            </a:endParaRPr>
          </a:p>
          <a:p>
            <a:r>
              <a:rPr lang="de-DE" b="0" u="sng" baseline="0" dirty="0">
                <a:sym typeface="Wingdings" panose="05000000000000000000" pitchFamily="2" charset="2"/>
              </a:rPr>
              <a:t>Gegenargument Glas: </a:t>
            </a:r>
            <a:r>
              <a:rPr lang="de-DE" baseline="0" dirty="0">
                <a:sym typeface="Wingdings" panose="05000000000000000000" pitchFamily="2" charset="2"/>
              </a:rPr>
              <a:t>Hauptrohstoff Sand. </a:t>
            </a:r>
          </a:p>
          <a:p>
            <a:pPr marL="171450" indent="-171450">
              <a:buFont typeface="Arial" panose="020B0604020202020204" pitchFamily="34" charset="0"/>
              <a:buChar char="•"/>
            </a:pPr>
            <a:r>
              <a:rPr lang="de-DE" baseline="0" dirty="0">
                <a:sym typeface="Wingdings" panose="05000000000000000000" pitchFamily="2" charset="2"/>
              </a:rPr>
              <a:t>Sandknappheit (aufgrund von Bauboom, hoher Nachfrage v.a. in Baubranche)</a:t>
            </a:r>
          </a:p>
          <a:p>
            <a:pPr marL="171450" indent="-171450">
              <a:buFont typeface="Arial" panose="020B0604020202020204" pitchFamily="34" charset="0"/>
              <a:buChar char="•"/>
            </a:pPr>
            <a:r>
              <a:rPr lang="de-DE" baseline="0" dirty="0">
                <a:sym typeface="Wingdings" panose="05000000000000000000" pitchFamily="2" charset="2"/>
              </a:rPr>
              <a:t>Wüstensand ist durch geschliffene Körnung nicht zum Bau oder für Glas geeignet.</a:t>
            </a:r>
          </a:p>
          <a:p>
            <a:pPr marL="171450" indent="-171450">
              <a:buFont typeface="Arial" panose="020B0604020202020204" pitchFamily="34" charset="0"/>
              <a:buChar char="•"/>
            </a:pPr>
            <a:r>
              <a:rPr lang="de-DE" baseline="0" dirty="0">
                <a:sym typeface="Wingdings" panose="05000000000000000000" pitchFamily="2" charset="2"/>
              </a:rPr>
              <a:t>Die wachsende Bauindustrie führt zu Raubabbau und damit zu Umweltschädigung. Teilweise wird Meeresboden abgesaugt  es kommt zu Stranderosion und Überschwemmungen. </a:t>
            </a:r>
          </a:p>
          <a:p>
            <a:pPr marL="171450" indent="-171450">
              <a:buFont typeface="Arial" panose="020B0604020202020204" pitchFamily="34" charset="0"/>
              <a:buChar char="•"/>
            </a:pPr>
            <a:r>
              <a:rPr lang="de-DE" baseline="0" dirty="0">
                <a:sym typeface="Wingdings" panose="05000000000000000000" pitchFamily="2" charset="2"/>
              </a:rPr>
              <a:t>Hinzu kommt die Gefahr für Gesundheit oder sogar Leben. Sandtaucher in Indien riskieren täglich für Abbau von Sand in Flüssen ihr Leben, für ungefähr 15 Euro.</a:t>
            </a:r>
          </a:p>
          <a:p>
            <a:pPr marL="0" indent="0">
              <a:buFont typeface="Arial" panose="020B0604020202020204" pitchFamily="34" charset="0"/>
              <a:buNone/>
            </a:pPr>
            <a:r>
              <a:rPr lang="de-DE" baseline="0" dirty="0">
                <a:sym typeface="Wingdings" panose="05000000000000000000" pitchFamily="2" charset="2"/>
              </a:rPr>
              <a:t>(</a:t>
            </a:r>
            <a:r>
              <a:rPr lang="de-DE" baseline="0" dirty="0" err="1">
                <a:sym typeface="Wingdings" panose="05000000000000000000" pitchFamily="2" charset="2"/>
              </a:rPr>
              <a:t>Faesecke</a:t>
            </a:r>
            <a:r>
              <a:rPr lang="de-DE" baseline="0" dirty="0">
                <a:sym typeface="Wingdings" panose="05000000000000000000" pitchFamily="2" charset="2"/>
              </a:rPr>
              <a:t>, 2019). </a:t>
            </a:r>
          </a:p>
          <a:p>
            <a:pPr marL="171450" indent="-171450">
              <a:buFont typeface="Arial" panose="020B0604020202020204" pitchFamily="34" charset="0"/>
              <a:buChar char="•"/>
            </a:pPr>
            <a:r>
              <a:rPr lang="de-DE" baseline="0" dirty="0">
                <a:sym typeface="Wingdings" panose="05000000000000000000" pitchFamily="2" charset="2"/>
              </a:rPr>
              <a:t>Allerdings ist die Produktionsemissionen bei Glas geringer als bei Plastik oder Metall, jedoch höher als bei Papier.</a:t>
            </a:r>
          </a:p>
          <a:p>
            <a:pPr marL="171450" indent="-171450">
              <a:buFont typeface="Arial" panose="020B0604020202020204" pitchFamily="34" charset="0"/>
              <a:buChar char="•"/>
            </a:pPr>
            <a:endParaRPr lang="de-DE" baseline="0" dirty="0">
              <a:sym typeface="Wingdings" panose="05000000000000000000" pitchFamily="2" charset="2"/>
            </a:endParaRPr>
          </a:p>
          <a:p>
            <a:r>
              <a:rPr lang="de-DE" b="0" u="sng" baseline="0" dirty="0">
                <a:sym typeface="Wingdings" panose="05000000000000000000" pitchFamily="2" charset="2"/>
              </a:rPr>
              <a:t>Gegenargument pflanzliche Rohstoffe (z. B. Bambus, Zuckerrohr, Papier): </a:t>
            </a:r>
          </a:p>
          <a:p>
            <a:pPr marL="171450" indent="-171450">
              <a:buFont typeface="Arial" panose="020B0604020202020204" pitchFamily="34" charset="0"/>
              <a:buChar char="•"/>
            </a:pPr>
            <a:r>
              <a:rPr lang="de-DE" baseline="0" dirty="0">
                <a:sym typeface="Wingdings" panose="05000000000000000000" pitchFamily="2" charset="2"/>
              </a:rPr>
              <a:t>Zu wenig Forschung zur hygienischen Aufbereitung, zudem bei hoher Nachfrage Gefahr von Monokulturen und langen Transportwegen. Abfall wäre jedoch 100% biologisch abbaubar.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(Huss &amp; Weinheimer, 2021)</a:t>
            </a:r>
          </a:p>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30</a:t>
            </a:fld>
            <a:endParaRPr lang="de-DE"/>
          </a:p>
        </p:txBody>
      </p:sp>
    </p:spTree>
    <p:extLst>
      <p:ext uri="{BB962C8B-B14F-4D97-AF65-F5344CB8AC3E}">
        <p14:creationId xmlns:p14="http://schemas.microsoft.com/office/powerpoint/2010/main" val="1221929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Jetzt</a:t>
            </a:r>
            <a:r>
              <a:rPr lang="de-DE" baseline="0" dirty="0"/>
              <a:t> bleibt die Frage, was nun? Was tun, wenn keine Alternative wirklich gut passt?</a:t>
            </a:r>
          </a:p>
          <a:p>
            <a:endParaRPr lang="de-DE" baseline="0" dirty="0"/>
          </a:p>
        </p:txBody>
      </p:sp>
      <p:sp>
        <p:nvSpPr>
          <p:cNvPr id="4" name="Foliennummernplatzhalter 3"/>
          <p:cNvSpPr>
            <a:spLocks noGrp="1"/>
          </p:cNvSpPr>
          <p:nvPr>
            <p:ph type="sldNum" sz="quarter" idx="10"/>
          </p:nvPr>
        </p:nvSpPr>
        <p:spPr/>
        <p:txBody>
          <a:bodyPr/>
          <a:lstStyle/>
          <a:p>
            <a:fld id="{095B5D12-5DE9-4078-9463-F38CBF960316}" type="slidenum">
              <a:rPr lang="de-DE" smtClean="0"/>
              <a:t>31</a:t>
            </a:fld>
            <a:endParaRPr lang="de-DE"/>
          </a:p>
        </p:txBody>
      </p:sp>
    </p:spTree>
    <p:extLst>
      <p:ext uri="{BB962C8B-B14F-4D97-AF65-F5344CB8AC3E}">
        <p14:creationId xmlns:p14="http://schemas.microsoft.com/office/powerpoint/2010/main" val="918194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Hier ist Umdenken gefragt. Viele Dinge, die wir tun oder nutzen, geschehen aus Routinen heraus oder weil wir Prozesse übernommen haben, ohne sie zu hinterfragen. Wir möchten Sie also dazu anhalten, ihre Routinen und Prozesse bei der Arbeit oder zu Hause einmal zu überdenken…</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32</a:t>
            </a:fld>
            <a:endParaRPr lang="de-DE"/>
          </a:p>
        </p:txBody>
      </p:sp>
    </p:spTree>
    <p:extLst>
      <p:ext uri="{BB962C8B-B14F-4D97-AF65-F5344CB8AC3E}">
        <p14:creationId xmlns:p14="http://schemas.microsoft.com/office/powerpoint/2010/main" val="659431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Ein guter Ansatzpunkt hierfür ist die 6R-Regel:</a:t>
            </a:r>
          </a:p>
          <a:p>
            <a:endParaRPr lang="de-DE" baseline="0" dirty="0"/>
          </a:p>
          <a:p>
            <a:pPr marL="228600" indent="-228600">
              <a:buAutoNum type="arabicPeriod"/>
            </a:pPr>
            <a:r>
              <a:rPr lang="de-DE" sz="1200" b="0" i="0" u="sng" strike="noStrike" kern="1200" baseline="0" dirty="0" err="1">
                <a:solidFill>
                  <a:schemeClr val="tx1"/>
                </a:solidFill>
                <a:latin typeface="+mn-lt"/>
                <a:ea typeface="+mn-ea"/>
                <a:cs typeface="+mn-cs"/>
              </a:rPr>
              <a:t>Rethink</a:t>
            </a:r>
            <a:r>
              <a:rPr lang="de-DE" sz="1200" b="0" i="0" u="sng" strike="noStrike" kern="1200" baseline="0" dirty="0">
                <a:solidFill>
                  <a:schemeClr val="tx1"/>
                </a:solidFill>
                <a:latin typeface="+mn-lt"/>
                <a:ea typeface="+mn-ea"/>
                <a:cs typeface="+mn-cs"/>
              </a:rPr>
              <a:t> (Nochmal darüber nachdenken) </a:t>
            </a:r>
          </a:p>
          <a:p>
            <a:pPr marL="0" indent="0">
              <a:buNone/>
            </a:pPr>
            <a:r>
              <a:rPr lang="de-DE" sz="1200" b="0" i="0" u="none" strike="noStrike" kern="1200" baseline="0" dirty="0">
                <a:solidFill>
                  <a:schemeClr val="tx1"/>
                </a:solidFill>
                <a:latin typeface="+mn-lt"/>
                <a:ea typeface="+mn-ea"/>
                <a:cs typeface="+mn-cs"/>
              </a:rPr>
              <a:t>Fragen Sie sich, ob dieses Produkt wirklich benötigt wird oder ob die verwendete Menge wirklich notwendig ist? (z. B. Handschuhe)</a:t>
            </a:r>
          </a:p>
          <a:p>
            <a:pPr marL="0" indent="0">
              <a:buNone/>
            </a:pPr>
            <a:endParaRPr lang="de-DE" sz="1200" b="0" i="0" u="none" strike="noStrike" kern="1200" baseline="0" dirty="0">
              <a:solidFill>
                <a:schemeClr val="tx1"/>
              </a:solidFill>
              <a:latin typeface="+mn-lt"/>
              <a:ea typeface="+mn-ea"/>
              <a:cs typeface="+mn-cs"/>
            </a:endParaRPr>
          </a:p>
          <a:p>
            <a:r>
              <a:rPr lang="de-DE" sz="1200" b="0" i="0" u="sng" strike="noStrike" kern="1200" baseline="0" dirty="0">
                <a:solidFill>
                  <a:schemeClr val="tx1"/>
                </a:solidFill>
                <a:latin typeface="+mn-lt"/>
                <a:ea typeface="+mn-ea"/>
                <a:cs typeface="+mn-cs"/>
              </a:rPr>
              <a:t>2. </a:t>
            </a:r>
            <a:r>
              <a:rPr lang="de-DE" sz="1200" b="0" i="0" u="sng" strike="noStrike" kern="1200" baseline="0" dirty="0" err="1">
                <a:solidFill>
                  <a:schemeClr val="tx1"/>
                </a:solidFill>
                <a:latin typeface="+mn-lt"/>
                <a:ea typeface="+mn-ea"/>
                <a:cs typeface="+mn-cs"/>
              </a:rPr>
              <a:t>Refuse</a:t>
            </a:r>
            <a:r>
              <a:rPr lang="de-DE" sz="1200" b="0" i="0" u="sng" strike="noStrike" kern="1200" baseline="0" dirty="0">
                <a:solidFill>
                  <a:schemeClr val="tx1"/>
                </a:solidFill>
                <a:latin typeface="+mn-lt"/>
                <a:ea typeface="+mn-ea"/>
                <a:cs typeface="+mn-cs"/>
              </a:rPr>
              <a:t> (Ablehnen)</a:t>
            </a:r>
          </a:p>
          <a:p>
            <a:r>
              <a:rPr lang="de-DE" sz="1200" b="0" i="0" u="none" strike="noStrike" kern="1200" baseline="0" dirty="0">
                <a:solidFill>
                  <a:schemeClr val="tx1"/>
                </a:solidFill>
                <a:latin typeface="+mn-lt"/>
                <a:ea typeface="+mn-ea"/>
                <a:cs typeface="+mn-cs"/>
              </a:rPr>
              <a:t>Wir müssen nicht alles selbst besitzen, viele Dinge kann man leihen, teilen oder tauschen!</a:t>
            </a:r>
          </a:p>
          <a:p>
            <a:r>
              <a:rPr lang="de-DE" sz="1200" b="0" i="0" u="none" strike="noStrike" kern="1200" baseline="0" dirty="0">
                <a:solidFill>
                  <a:schemeClr val="tx1"/>
                </a:solidFill>
                <a:latin typeface="+mn-lt"/>
                <a:ea typeface="+mn-ea"/>
                <a:cs typeface="+mn-cs"/>
              </a:rPr>
              <a:t>Darüber hinaus muss man Utensilien, die nicht benötigt werden, auch nicht kaufen oder nutzen. So sollte man z. B. bei der Anschaffung von neuem Material oder Geräten darüber sprechen, ob diese von Nöten sind.</a:t>
            </a:r>
          </a:p>
          <a:p>
            <a:endParaRPr lang="de-DE" sz="1200" b="0" i="0" u="none" strike="noStrike" kern="1200" baseline="0" dirty="0">
              <a:solidFill>
                <a:schemeClr val="tx1"/>
              </a:solidFill>
              <a:latin typeface="+mn-lt"/>
              <a:ea typeface="+mn-ea"/>
              <a:cs typeface="+mn-cs"/>
            </a:endParaRPr>
          </a:p>
          <a:p>
            <a:r>
              <a:rPr lang="de-DE" sz="1200" b="0" i="0" u="sng" strike="noStrike" kern="1200" baseline="0" dirty="0">
                <a:solidFill>
                  <a:schemeClr val="tx1"/>
                </a:solidFill>
                <a:latin typeface="+mn-lt"/>
                <a:ea typeface="+mn-ea"/>
                <a:cs typeface="+mn-cs"/>
              </a:rPr>
              <a:t>3. </a:t>
            </a:r>
            <a:r>
              <a:rPr lang="de-DE" sz="1200" b="0" i="0" u="sng" strike="noStrike" kern="1200" baseline="0" dirty="0" err="1">
                <a:solidFill>
                  <a:schemeClr val="tx1"/>
                </a:solidFill>
                <a:latin typeface="+mn-lt"/>
                <a:ea typeface="+mn-ea"/>
                <a:cs typeface="+mn-cs"/>
              </a:rPr>
              <a:t>Reduce</a:t>
            </a:r>
            <a:r>
              <a:rPr lang="de-DE" sz="1200" b="0" i="0" u="sng" strike="noStrike" kern="1200" baseline="0" dirty="0">
                <a:solidFill>
                  <a:schemeClr val="tx1"/>
                </a:solidFill>
                <a:latin typeface="+mn-lt"/>
                <a:ea typeface="+mn-ea"/>
                <a:cs typeface="+mn-cs"/>
              </a:rPr>
              <a:t> (Reduzieren)</a:t>
            </a:r>
          </a:p>
          <a:p>
            <a:r>
              <a:rPr lang="de-DE" sz="1200" b="0" i="0" u="none" strike="noStrike" kern="1200" baseline="0" dirty="0">
                <a:solidFill>
                  <a:schemeClr val="tx1"/>
                </a:solidFill>
                <a:latin typeface="+mn-lt"/>
                <a:ea typeface="+mn-ea"/>
                <a:cs typeface="+mn-cs"/>
              </a:rPr>
              <a:t>Wir leben auch mit wenigen Rohstoffen gut. Versuchen Sie, Produkte zu kaufen, die fair und gesund für Mensch und Umwelt sind und wenig Energie brauchen! Somit könne wir die Menge, der von uns verbrauchten Materialien verringern, z. B. den Gebrauch von Handschuhen reduzieren.</a:t>
            </a:r>
          </a:p>
          <a:p>
            <a:endParaRPr lang="de-DE" sz="1200" b="0" i="0" u="none" strike="noStrike" kern="1200" baseline="0" dirty="0">
              <a:solidFill>
                <a:schemeClr val="tx1"/>
              </a:solidFill>
              <a:latin typeface="+mn-lt"/>
              <a:ea typeface="+mn-ea"/>
              <a:cs typeface="+mn-cs"/>
            </a:endParaRPr>
          </a:p>
          <a:p>
            <a:r>
              <a:rPr lang="de-DE" sz="1200" b="0" i="0" u="sng" strike="noStrike" kern="1200" baseline="0" dirty="0">
                <a:solidFill>
                  <a:schemeClr val="tx1"/>
                </a:solidFill>
                <a:latin typeface="+mn-lt"/>
                <a:ea typeface="+mn-ea"/>
                <a:cs typeface="+mn-cs"/>
              </a:rPr>
              <a:t>4. Reuse (Immer wieder verwenden)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Gönnen Sie Produkten ein langes Leben! Produkte nicht einfach wegwerfen, sondern wiederverwenden oder umfunktionieren, z. B. eventuell Einmal-Instrumente für andere Zwecke nutzen.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chemeClr val="tx1"/>
              </a:solidFill>
              <a:latin typeface="+mn-lt"/>
              <a:ea typeface="+mn-ea"/>
              <a:cs typeface="+mn-cs"/>
            </a:endParaRPr>
          </a:p>
          <a:p>
            <a:r>
              <a:rPr lang="de-DE" sz="1200" b="0" i="0" u="sng" strike="noStrike" kern="1200" baseline="0" dirty="0">
                <a:solidFill>
                  <a:schemeClr val="tx1"/>
                </a:solidFill>
                <a:latin typeface="+mn-lt"/>
                <a:ea typeface="+mn-ea"/>
                <a:cs typeface="+mn-cs"/>
              </a:rPr>
              <a:t>5. </a:t>
            </a:r>
            <a:r>
              <a:rPr lang="de-DE" sz="1200" b="0" i="0" u="sng" strike="noStrike" kern="1200" baseline="0" dirty="0" err="1">
                <a:solidFill>
                  <a:schemeClr val="tx1"/>
                </a:solidFill>
                <a:latin typeface="+mn-lt"/>
                <a:ea typeface="+mn-ea"/>
                <a:cs typeface="+mn-cs"/>
              </a:rPr>
              <a:t>Repair</a:t>
            </a:r>
            <a:r>
              <a:rPr lang="de-DE" sz="1200" b="0" i="0" u="sng" strike="noStrike" kern="1200" baseline="0" dirty="0">
                <a:solidFill>
                  <a:schemeClr val="tx1"/>
                </a:solidFill>
                <a:latin typeface="+mn-lt"/>
                <a:ea typeface="+mn-ea"/>
                <a:cs typeface="+mn-cs"/>
              </a:rPr>
              <a:t> (Reparieren)</a:t>
            </a:r>
          </a:p>
          <a:p>
            <a:r>
              <a:rPr lang="de-DE" sz="1200" b="0" i="0" u="none" strike="noStrike" kern="1200" baseline="0" dirty="0">
                <a:solidFill>
                  <a:schemeClr val="tx1"/>
                </a:solidFill>
                <a:latin typeface="+mn-lt"/>
                <a:ea typeface="+mn-ea"/>
                <a:cs typeface="+mn-cs"/>
              </a:rPr>
              <a:t>Das Leben der Produkte durch Reparieren, Kleben oder Nähen verlängern– viele Gegenstände lassen sich wieder flott machen, z. B. durch einfaches Flicken von Dienstkleidung.</a:t>
            </a:r>
          </a:p>
          <a:p>
            <a:endParaRPr lang="de-DE" sz="1200" b="0" i="0" u="none" strike="noStrike" kern="1200" baseline="0" dirty="0">
              <a:solidFill>
                <a:schemeClr val="tx1"/>
              </a:solidFill>
              <a:latin typeface="+mn-lt"/>
              <a:ea typeface="+mn-ea"/>
              <a:cs typeface="+mn-cs"/>
            </a:endParaRPr>
          </a:p>
          <a:p>
            <a:r>
              <a:rPr lang="de-DE" sz="1200" b="0" i="0" u="sng" strike="noStrike" kern="1200" baseline="0" dirty="0">
                <a:solidFill>
                  <a:schemeClr val="tx1"/>
                </a:solidFill>
                <a:latin typeface="+mn-lt"/>
                <a:ea typeface="+mn-ea"/>
                <a:cs typeface="+mn-cs"/>
              </a:rPr>
              <a:t>6. Recycle (Recyceln)</a:t>
            </a:r>
          </a:p>
          <a:p>
            <a:r>
              <a:rPr lang="de-DE" sz="1200" b="0" i="0" u="none" strike="noStrike" kern="1200" baseline="0" dirty="0">
                <a:solidFill>
                  <a:schemeClr val="tx1"/>
                </a:solidFill>
                <a:latin typeface="+mn-lt"/>
                <a:ea typeface="+mn-ea"/>
                <a:cs typeface="+mn-cs"/>
              </a:rPr>
              <a:t>Materialien des Gegenstandes können zur Herstellung von etwas anderem verwendet werden, daher z. B. auf Mülltrennung achten, damit gut recycelt werden kann. Im Privaten finden auf Flohmärkten und in Second-Hand-Läden auch alte Dinge neue Fans. Durch Abfallrecycling entstehen ohne Verschwendung neue Produkte.</a:t>
            </a:r>
          </a:p>
          <a:p>
            <a:endParaRPr lang="de-DE" sz="1200" b="0" i="0" u="none" strike="noStrike" kern="1200" baseline="0" dirty="0">
              <a:solidFill>
                <a:schemeClr val="tx1"/>
              </a:solidFill>
              <a:latin typeface="+mn-lt"/>
              <a:ea typeface="+mn-ea"/>
              <a:cs typeface="+mn-cs"/>
            </a:endParaRPr>
          </a:p>
          <a:p>
            <a:r>
              <a:rPr lang="de-DE" dirty="0">
                <a:solidFill>
                  <a:srgbClr val="FF0000"/>
                </a:solidFill>
              </a:rPr>
              <a:t>(Eigene Darstellung und Erläuterung,</a:t>
            </a:r>
            <a:r>
              <a:rPr lang="de-DE" baseline="0" dirty="0">
                <a:solidFill>
                  <a:srgbClr val="FF0000"/>
                </a:solidFill>
              </a:rPr>
              <a:t> in Anlehnung an Gemeinsam für Afrika, o. J.)</a:t>
            </a:r>
          </a:p>
          <a:p>
            <a:endParaRPr lang="de-DE" i="0" baseline="0" dirty="0">
              <a:solidFill>
                <a:srgbClr val="FF0000"/>
              </a:solidFill>
            </a:endParaRPr>
          </a:p>
          <a:p>
            <a:r>
              <a:rPr lang="de-DE" b="1" i="0" baseline="0" dirty="0">
                <a:solidFill>
                  <a:srgbClr val="FF0000"/>
                </a:solidFill>
              </a:rPr>
              <a:t>Überleitung: </a:t>
            </a:r>
            <a:r>
              <a:rPr lang="de-DE" b="0" i="0" baseline="0" dirty="0">
                <a:solidFill>
                  <a:srgbClr val="FF0000"/>
                </a:solidFill>
              </a:rPr>
              <a:t>Auch in der pflegerischen/ medizinischen Praxis kommt es immer mehr zu Umdenk-Prozessen. Hierfür gibt es bereits einige Beispiele…</a:t>
            </a:r>
            <a:endParaRPr lang="de-DE" b="1" i="0" dirty="0"/>
          </a:p>
        </p:txBody>
      </p:sp>
      <p:sp>
        <p:nvSpPr>
          <p:cNvPr id="4" name="Foliennummernplatzhalter 3"/>
          <p:cNvSpPr>
            <a:spLocks noGrp="1"/>
          </p:cNvSpPr>
          <p:nvPr>
            <p:ph type="sldNum" sz="quarter" idx="10"/>
          </p:nvPr>
        </p:nvSpPr>
        <p:spPr/>
        <p:txBody>
          <a:bodyPr/>
          <a:lstStyle/>
          <a:p>
            <a:fld id="{095B5D12-5DE9-4078-9463-F38CBF960316}" type="slidenum">
              <a:rPr lang="de-DE" smtClean="0"/>
              <a:t>33</a:t>
            </a:fld>
            <a:endParaRPr lang="de-DE"/>
          </a:p>
        </p:txBody>
      </p:sp>
    </p:spTree>
    <p:extLst>
      <p:ext uri="{BB962C8B-B14F-4D97-AF65-F5344CB8AC3E}">
        <p14:creationId xmlns:p14="http://schemas.microsoft.com/office/powerpoint/2010/main" val="2970430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Von </a:t>
            </a:r>
            <a:r>
              <a:rPr lang="de-DE" baseline="0" dirty="0"/>
              <a:t>der studentischen Projektgruppe der Hochschule Esslingen wurden z. B. </a:t>
            </a:r>
            <a:r>
              <a:rPr lang="de-DE" dirty="0"/>
              <a:t>Empfehlungen an das involvierte Krankenhaus ausgesprochen,</a:t>
            </a:r>
            <a:r>
              <a:rPr lang="de-DE" baseline="0" dirty="0"/>
              <a:t> bzw. Anstöße zum Umdenken herausgearbeitet:</a:t>
            </a:r>
            <a:endParaRPr lang="de-DE" dirty="0"/>
          </a:p>
          <a:p>
            <a:endParaRPr lang="de-DE" dirty="0"/>
          </a:p>
          <a:p>
            <a:pPr marL="171450" indent="-171450">
              <a:buFont typeface="Arial" panose="020B0604020202020204" pitchFamily="34" charset="0"/>
              <a:buChar char="•"/>
            </a:pPr>
            <a:r>
              <a:rPr lang="de-DE" b="1" dirty="0"/>
              <a:t>Transparenz und Sensibilität</a:t>
            </a:r>
            <a:r>
              <a:rPr lang="de-DE" dirty="0"/>
              <a:t>: Den</a:t>
            </a:r>
            <a:r>
              <a:rPr lang="de-DE" baseline="0" dirty="0"/>
              <a:t> Mitarbeitenden z. B. offen legen</a:t>
            </a:r>
            <a:r>
              <a:rPr lang="de-DE" dirty="0"/>
              <a:t>, wie viele Becher </a:t>
            </a:r>
            <a:r>
              <a:rPr lang="de-DE" baseline="0" dirty="0"/>
              <a:t>in welchem Zeitraum bestellt werden, wie viele verbraucht werden und was problematisch an einem hohen Plastikverbrauch ist.</a:t>
            </a:r>
          </a:p>
          <a:p>
            <a:pPr marL="171450" indent="-171450">
              <a:buFont typeface="Arial" panose="020B0604020202020204" pitchFamily="34" charset="0"/>
              <a:buChar char="•"/>
            </a:pPr>
            <a:r>
              <a:rPr lang="de-DE" b="1" baseline="0" dirty="0"/>
              <a:t>Alternative Prozesse</a:t>
            </a:r>
            <a:r>
              <a:rPr lang="de-DE" baseline="0" dirty="0"/>
              <a:t>: z. B. Medikamente ohne Becher ausgeben, indem abschließbare Fächer an Pflegewagen angebracht oder flüssige Medikamente in Gläsern verteilt werden (hier Rücksprache mit Hygienefachkraft und Apotheken).</a:t>
            </a:r>
          </a:p>
          <a:p>
            <a:pPr marL="171450" indent="-171450">
              <a:buFont typeface="Arial" panose="020B0604020202020204" pitchFamily="34" charset="0"/>
              <a:buChar char="•"/>
            </a:pPr>
            <a:r>
              <a:rPr lang="de-DE" b="1" baseline="0" dirty="0"/>
              <a:t>Initiative</a:t>
            </a:r>
            <a:r>
              <a:rPr lang="de-DE" b="0" baseline="0" dirty="0"/>
              <a:t> </a:t>
            </a:r>
            <a:r>
              <a:rPr lang="de-DE" b="1" baseline="0" dirty="0"/>
              <a:t>ergreifen</a:t>
            </a:r>
            <a:r>
              <a:rPr lang="de-DE" b="0" baseline="0" dirty="0"/>
              <a:t>, z. B. </a:t>
            </a:r>
            <a:r>
              <a:rPr lang="de-DE" baseline="0" dirty="0"/>
              <a:t>„Kein Plastikbecher am Weltumwelttag“: </a:t>
            </a:r>
            <a:r>
              <a:rPr lang="de-DE" dirty="0"/>
              <a:t>Mitarbeitende</a:t>
            </a:r>
            <a:r>
              <a:rPr lang="de-DE" baseline="0" dirty="0"/>
              <a:t> können hier</a:t>
            </a:r>
            <a:r>
              <a:rPr lang="de-DE" dirty="0"/>
              <a:t> auf freiwilliger Basis selbst kreativ werden und praxis- und </a:t>
            </a:r>
            <a:r>
              <a:rPr lang="de-DE" dirty="0" err="1"/>
              <a:t>patient</a:t>
            </a:r>
            <a:r>
              <a:rPr lang="de-DE" dirty="0"/>
              <a:t>*innenorientierte Lösungen finden, um den Gebrauch von Einweg-Medikamentenbechern zu reduzieren.</a:t>
            </a:r>
            <a:r>
              <a:rPr lang="de-DE" baseline="0" dirty="0"/>
              <a:t> Außerdem fühlen sich Mitarbeitende durch gemeinsame Aktion als Team motiviert und gestärkt.</a:t>
            </a:r>
          </a:p>
          <a:p>
            <a:pPr marL="0" indent="0">
              <a:buFont typeface="Arial" panose="020B0604020202020204" pitchFamily="34" charset="0"/>
              <a:buNone/>
            </a:pPr>
            <a:r>
              <a:rPr lang="de-DE" baseline="0" dirty="0"/>
              <a:t>(Huss &amp; Weinheimer, 2023)</a:t>
            </a:r>
          </a:p>
        </p:txBody>
      </p:sp>
      <p:sp>
        <p:nvSpPr>
          <p:cNvPr id="4" name="Foliennummernplatzhalter 3"/>
          <p:cNvSpPr>
            <a:spLocks noGrp="1"/>
          </p:cNvSpPr>
          <p:nvPr>
            <p:ph type="sldNum" sz="quarter" idx="10"/>
          </p:nvPr>
        </p:nvSpPr>
        <p:spPr/>
        <p:txBody>
          <a:bodyPr/>
          <a:lstStyle/>
          <a:p>
            <a:fld id="{095B5D12-5DE9-4078-9463-F38CBF960316}" type="slidenum">
              <a:rPr lang="de-DE" smtClean="0"/>
              <a:t>34</a:t>
            </a:fld>
            <a:endParaRPr lang="de-DE"/>
          </a:p>
        </p:txBody>
      </p:sp>
    </p:spTree>
    <p:extLst>
      <p:ext uri="{BB962C8B-B14F-4D97-AF65-F5344CB8AC3E}">
        <p14:creationId xmlns:p14="http://schemas.microsoft.com/office/powerpoint/2010/main" val="3021974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0"/>
              </a:spcBef>
              <a:buNone/>
            </a:pPr>
            <a:r>
              <a:rPr lang="de-DE" b="1" dirty="0"/>
              <a:t>Universitätsklinikum Heidelberg – </a:t>
            </a:r>
            <a:r>
              <a:rPr lang="de-DE" b="1" dirty="0" err="1"/>
              <a:t>Thoraxchirurgie</a:t>
            </a:r>
            <a:endParaRPr lang="de-DE" b="1" dirty="0"/>
          </a:p>
          <a:p>
            <a:pPr marL="0" indent="0">
              <a:spcBef>
                <a:spcPts val="0"/>
              </a:spcBef>
              <a:buNone/>
            </a:pPr>
            <a:r>
              <a:rPr lang="de-DE" dirty="0"/>
              <a:t>Hier erfolgten die Einführung von Mülltrennung (Plastik/ Papier) im OP-Bereich und die Wiedereinführung von Mehrweg-Operationsinstrumenten. </a:t>
            </a:r>
          </a:p>
          <a:p>
            <a:pPr marL="0" indent="0">
              <a:spcBef>
                <a:spcPts val="0"/>
              </a:spcBef>
              <a:buFont typeface="Arial" panose="020B0604020202020204" pitchFamily="34" charset="0"/>
              <a:buNone/>
            </a:pPr>
            <a:r>
              <a:rPr lang="de-DE" dirty="0"/>
              <a:t>Dadurch kam es zur…</a:t>
            </a:r>
            <a:endParaRPr lang="de-DE" baseline="0" dirty="0"/>
          </a:p>
          <a:p>
            <a:pPr marL="171450" indent="-171450">
              <a:spcBef>
                <a:spcPts val="0"/>
              </a:spcBef>
              <a:buFont typeface="Arial" panose="020B0604020202020204" pitchFamily="34" charset="0"/>
              <a:buChar char="•"/>
            </a:pPr>
            <a:r>
              <a:rPr lang="de-DE" dirty="0"/>
              <a:t>Reduktion des Restmülls von 1400 Liter auf 700 Liter pro Wochentag.</a:t>
            </a:r>
          </a:p>
          <a:p>
            <a:pPr marL="171450" indent="-171450">
              <a:spcBef>
                <a:spcPts val="0"/>
              </a:spcBef>
              <a:buFont typeface="Arial" panose="020B0604020202020204" pitchFamily="34" charset="0"/>
              <a:buChar char="•"/>
            </a:pPr>
            <a:r>
              <a:rPr lang="de-DE" dirty="0"/>
              <a:t>Reduktion des vermeintlich infektiösen Mülls durch Schulungen des Personals.</a:t>
            </a:r>
          </a:p>
          <a:p>
            <a:pPr marL="171450" indent="-171450">
              <a:spcBef>
                <a:spcPts val="0"/>
              </a:spcBef>
              <a:buFont typeface="Arial" panose="020B0604020202020204" pitchFamily="34" charset="0"/>
              <a:buChar char="•"/>
            </a:pPr>
            <a:r>
              <a:rPr lang="de-DE" dirty="0"/>
              <a:t>Extra-Sammlung von Aluminiummüll durch Naht-Material.</a:t>
            </a:r>
          </a:p>
          <a:p>
            <a:pPr marL="171450" indent="-171450">
              <a:spcBef>
                <a:spcPts val="0"/>
              </a:spcBef>
              <a:buFont typeface="Arial" panose="020B0604020202020204" pitchFamily="34" charset="0"/>
              <a:buChar char="•"/>
            </a:pPr>
            <a:r>
              <a:rPr lang="de-DE" dirty="0"/>
              <a:t>Kostenersparnis durch reduzierte Restmüllmengen.</a:t>
            </a:r>
          </a:p>
          <a:p>
            <a:pPr marL="0" indent="0">
              <a:spcBef>
                <a:spcPts val="0"/>
              </a:spcBef>
              <a:buNone/>
            </a:pPr>
            <a:r>
              <a:rPr lang="de-DE" sz="1000" dirty="0"/>
              <a:t>(Klotz et al., 2023)</a:t>
            </a:r>
          </a:p>
        </p:txBody>
      </p:sp>
      <p:sp>
        <p:nvSpPr>
          <p:cNvPr id="4" name="Foliennummernplatzhalter 3"/>
          <p:cNvSpPr>
            <a:spLocks noGrp="1"/>
          </p:cNvSpPr>
          <p:nvPr>
            <p:ph type="sldNum" sz="quarter" idx="10"/>
          </p:nvPr>
        </p:nvSpPr>
        <p:spPr/>
        <p:txBody>
          <a:bodyPr/>
          <a:lstStyle/>
          <a:p>
            <a:fld id="{095B5D12-5DE9-4078-9463-F38CBF960316}" type="slidenum">
              <a:rPr lang="de-DE" smtClean="0"/>
              <a:t>35</a:t>
            </a:fld>
            <a:endParaRPr lang="de-DE"/>
          </a:p>
        </p:txBody>
      </p:sp>
    </p:spTree>
    <p:extLst>
      <p:ext uri="{BB962C8B-B14F-4D97-AF65-F5344CB8AC3E}">
        <p14:creationId xmlns:p14="http://schemas.microsoft.com/office/powerpoint/2010/main" val="864376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1" dirty="0"/>
              <a:t>Klimaneutralität im Gesundheitssektor – Berechnungstool für CO2-Emissionen im Klinikbetrieb (Deutsche Bundesstiftung Umwelt [DBU], 2023)</a:t>
            </a:r>
          </a:p>
          <a:p>
            <a:pPr marL="0" indent="0">
              <a:buNone/>
            </a:pPr>
            <a:r>
              <a:rPr lang="de-DE" dirty="0"/>
              <a:t>Erstellung eines MS-Excel-Tools zur Berechnung von Treibhausgasemissionen von Kliniken (inkl. Einbindung indirekter Emissionen in vor- und nachgelagerten Prozessen und Integration von Verbrauchsdaten auf Produkt- bzw. Prozessebene). Standorte</a:t>
            </a:r>
            <a:r>
              <a:rPr lang="de-DE" baseline="0" dirty="0"/>
              <a:t> des Pilotprojekts waren Kliniken in Freiburg und Osnabrück.</a:t>
            </a:r>
            <a:endParaRPr lang="de-DE" dirty="0"/>
          </a:p>
          <a:p>
            <a:pPr marL="0" indent="0">
              <a:buNone/>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Recycling von OP-Instrumenten (DBU, 2024)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Ressourcenschonung und Reduktion von CO</a:t>
            </a:r>
            <a:r>
              <a:rPr lang="de-DE" b="0" baseline="-25000" dirty="0"/>
              <a:t>2</a:t>
            </a:r>
            <a:r>
              <a:rPr lang="de-DE" b="0" dirty="0"/>
              <a:t>-Emissionen</a:t>
            </a:r>
            <a:r>
              <a:rPr lang="de-DE" b="0" baseline="0" dirty="0"/>
              <a:t> durch Recycling.  Ziele sind u. a.  die </a:t>
            </a:r>
            <a:r>
              <a:rPr lang="de-DE" b="0" dirty="0"/>
              <a:t>Separierung </a:t>
            </a:r>
            <a:r>
              <a:rPr lang="de-DE" dirty="0"/>
              <a:t>hochwertiger Materialien,</a:t>
            </a:r>
            <a:r>
              <a:rPr lang="de-DE" baseline="0" dirty="0"/>
              <a:t> Reduktion des</a:t>
            </a:r>
            <a:r>
              <a:rPr lang="de-DE" dirty="0"/>
              <a:t> Restmüllaufkommen in Krankenhäusern</a:t>
            </a:r>
            <a:r>
              <a:rPr lang="de-DE" baseline="0" dirty="0"/>
              <a:t> und die </a:t>
            </a:r>
            <a:r>
              <a:rPr lang="de-DE" dirty="0"/>
              <a:t>Wiederaufbereitung von wertvollen Rohstoffen. Durchgeführt wird das Projekt von den Asklepios Kliniken Hamburg.</a:t>
            </a:r>
          </a:p>
          <a:p>
            <a:pPr marL="0" indent="0">
              <a:buNone/>
            </a:pPr>
            <a:endParaRPr lang="de-DE" dirty="0"/>
          </a:p>
          <a:p>
            <a:pPr marL="0" indent="0">
              <a:buNone/>
            </a:pPr>
            <a:r>
              <a:rPr lang="de-DE" dirty="0"/>
              <a:t>Weitere nennenswerte Projekte der DBU:</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a:t>
            </a:r>
            <a:r>
              <a:rPr lang="de-DE" b="1" dirty="0" err="1"/>
              <a:t>CirculTex</a:t>
            </a:r>
            <a:r>
              <a:rPr lang="de-DE" b="1" dirty="0"/>
              <a:t>: Hygienische Mehrwegtextilien im OP-Bereich“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kern="1200" dirty="0">
                <a:solidFill>
                  <a:schemeClr val="tx1"/>
                </a:solidFill>
                <a:effectLst/>
                <a:latin typeface="+mn-lt"/>
                <a:ea typeface="+mn-ea"/>
                <a:cs typeface="+mn-cs"/>
                <a:hlinkClick r:id="rId3"/>
              </a:rPr>
              <a:t>https://www.dbu.de/projektbeispiele/circultex-hygienische-mehrwegtextilien-im-op-bereich/</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„Kunststoffprodukte statt Plastikabfall – Kreislaufwirtschaft im medizinischen Labor“</a:t>
            </a:r>
            <a:br>
              <a:rPr lang="de-DE" sz="1200" kern="1200" dirty="0">
                <a:solidFill>
                  <a:schemeClr val="tx1"/>
                </a:solidFill>
                <a:effectLst/>
                <a:latin typeface="+mn-lt"/>
                <a:ea typeface="+mn-ea"/>
                <a:cs typeface="+mn-cs"/>
              </a:rPr>
            </a:br>
            <a:r>
              <a:rPr lang="de-DE" sz="1200" u="sng" kern="1200" dirty="0">
                <a:solidFill>
                  <a:schemeClr val="tx1"/>
                </a:solidFill>
                <a:effectLst/>
                <a:latin typeface="+mn-lt"/>
                <a:ea typeface="+mn-ea"/>
                <a:cs typeface="+mn-cs"/>
                <a:hlinkClick r:id="rId4"/>
              </a:rPr>
              <a:t>https://www.dbu.de/projektbeispiele/kunststoffprodukte-statt-plastikabfall-kreislaufwirtschaft-im-medizinischen-labor/</a:t>
            </a:r>
            <a:endParaRPr lang="de-DE" b="1" dirty="0"/>
          </a:p>
          <a:p>
            <a:pPr marL="0" indent="0">
              <a:buNone/>
            </a:pPr>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36</a:t>
            </a:fld>
            <a:endParaRPr lang="de-DE"/>
          </a:p>
        </p:txBody>
      </p:sp>
    </p:spTree>
    <p:extLst>
      <p:ext uri="{BB962C8B-B14F-4D97-AF65-F5344CB8AC3E}">
        <p14:creationId xmlns:p14="http://schemas.microsoft.com/office/powerpoint/2010/main" val="2795560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Viele</a:t>
            </a:r>
            <a:r>
              <a:rPr lang="de-DE" baseline="0" dirty="0"/>
              <a:t> Kliniken, Teams und andere Einrichtungen sind bereits auf dem Weg in einen grüneren Alltag. Über die Homepage von </a:t>
            </a:r>
            <a:r>
              <a:rPr lang="de-DE" baseline="0" dirty="0" err="1"/>
              <a:t>KlikGreen</a:t>
            </a:r>
            <a:r>
              <a:rPr lang="de-DE" baseline="0" dirty="0"/>
              <a:t> teilen sie ihre Maßnahmen und Erfahrungen. Schauen Sie gern selbst einmal in die Datenbank (nächste Folie Link dazu). Hier sehen Sie eine kleine Auswahl an „kleinen“ Maßnahmen, die bereits einen großen Effekt haben können:</a:t>
            </a:r>
          </a:p>
          <a:p>
            <a:endParaRPr lang="de-DE" baseline="0" dirty="0"/>
          </a:p>
          <a:p>
            <a:r>
              <a:rPr lang="de-DE" b="1" dirty="0"/>
              <a:t>Asklepios</a:t>
            </a:r>
            <a:r>
              <a:rPr lang="de-DE" b="1" baseline="0" dirty="0"/>
              <a:t> Klinikum Harburg „</a:t>
            </a:r>
            <a:r>
              <a:rPr lang="de-DE" b="1" baseline="0" dirty="0" err="1"/>
              <a:t>UmweltZigaRetter</a:t>
            </a:r>
            <a:r>
              <a:rPr lang="de-DE" b="1" baseline="0" dirty="0"/>
              <a:t>“</a:t>
            </a:r>
          </a:p>
          <a:p>
            <a:r>
              <a:rPr lang="de-DE" dirty="0"/>
              <a:t>Initiative</a:t>
            </a:r>
            <a:r>
              <a:rPr lang="de-DE" baseline="0" dirty="0"/>
              <a:t> für </a:t>
            </a:r>
            <a:r>
              <a:rPr lang="de-DE" dirty="0"/>
              <a:t>Taschenaschenbecher:</a:t>
            </a:r>
            <a:r>
              <a:rPr lang="de-DE" baseline="0" dirty="0"/>
              <a:t> Pro Jahr werden in Deutschland etwa 106 Mrd. Zigaretten konsumiert, 2/3 landen auf dem Boden (Sherrington et al., 2017; WHO, 2017). Pro Filter können 1000 Liter Wasser durch austretendes Nikotin verschmutzt werden (</a:t>
            </a:r>
            <a:r>
              <a:rPr lang="de-DE" baseline="0" dirty="0" err="1"/>
              <a:t>Roder</a:t>
            </a:r>
            <a:r>
              <a:rPr lang="de-DE" baseline="0" dirty="0"/>
              <a:t> Green et al., 2014).</a:t>
            </a:r>
          </a:p>
          <a:p>
            <a:r>
              <a:rPr lang="de-DE" baseline="0" dirty="0"/>
              <a:t>In der Aktionswoche am Klinikum Harburg wurden kleine Taschenaschenbecher verteilt, außerdem wurden T-Shirts und Postkarten mit Infos zur Aktion bedruckt (</a:t>
            </a:r>
            <a:r>
              <a:rPr lang="de-DE" baseline="0" dirty="0" err="1"/>
              <a:t>KlikGreen</a:t>
            </a:r>
            <a:r>
              <a:rPr lang="de-DE" baseline="0" dirty="0"/>
              <a:t>, o. J. a)</a:t>
            </a:r>
          </a:p>
          <a:p>
            <a:endParaRPr lang="de-DE" baseline="0" dirty="0"/>
          </a:p>
          <a:p>
            <a:r>
              <a:rPr lang="de-DE" b="1" dirty="0"/>
              <a:t>DRV-Bund </a:t>
            </a:r>
            <a:r>
              <a:rPr lang="de-DE" b="1" dirty="0" err="1"/>
              <a:t>Rehazentrum</a:t>
            </a:r>
            <a:r>
              <a:rPr lang="de-DE" b="1" dirty="0"/>
              <a:t> Bad Kissingen Kliniken Rhön und Saale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Mit der Apotheke</a:t>
            </a:r>
            <a:r>
              <a:rPr lang="de-DE" b="0" baseline="0" dirty="0"/>
              <a:t> wurde vereinbart, die Medikamentenlieferungen in Stoffbeuteln oder Kisten durchzuführen, die dann bei der nächsten Lieferung wieder zurück gegeben werden.</a:t>
            </a:r>
            <a:r>
              <a:rPr lang="de-DE" b="0" dirty="0"/>
              <a:t> Bisher wurden Plastikbeutel genutzt</a:t>
            </a:r>
            <a:r>
              <a:rPr lang="de-DE" b="0" baseline="0" dirty="0"/>
              <a:t> (</a:t>
            </a:r>
            <a:r>
              <a:rPr lang="de-DE" baseline="0" dirty="0" err="1"/>
              <a:t>KlikGreen</a:t>
            </a:r>
            <a:r>
              <a:rPr lang="de-DE" baseline="0" dirty="0"/>
              <a:t>, o. J. a).</a:t>
            </a:r>
            <a:endParaRPr lang="de-DE" b="0" dirty="0"/>
          </a:p>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37</a:t>
            </a:fld>
            <a:endParaRPr lang="de-DE"/>
          </a:p>
        </p:txBody>
      </p:sp>
    </p:spTree>
    <p:extLst>
      <p:ext uri="{BB962C8B-B14F-4D97-AF65-F5344CB8AC3E}">
        <p14:creationId xmlns:p14="http://schemas.microsoft.com/office/powerpoint/2010/main" val="3426937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der </a:t>
            </a:r>
            <a:r>
              <a:rPr lang="de-DE" dirty="0" err="1"/>
              <a:t>Klik</a:t>
            </a:r>
            <a:r>
              <a:rPr lang="de-DE" dirty="0"/>
              <a:t>-Datenbank von </a:t>
            </a:r>
            <a:r>
              <a:rPr lang="de-DE" dirty="0" err="1"/>
              <a:t>KlikGreen</a:t>
            </a:r>
            <a:r>
              <a:rPr lang="de-DE" dirty="0"/>
              <a:t> findet man bereits durchgeführte Maßnahmen aus ganz Deutschland.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hlinkClick r:id="rId3"/>
              </a:rPr>
              <a:t>https://www.klik-krankenhaus.de/klik-datenbank/informationen-zur-klik-datenbank</a:t>
            </a:r>
            <a:r>
              <a:rPr lang="de-DE" sz="1200" dirty="0"/>
              <a:t> </a:t>
            </a:r>
            <a:endParaRPr lang="de-DE" dirty="0"/>
          </a:p>
          <a:p>
            <a:endParaRPr lang="de-DE" dirty="0"/>
          </a:p>
          <a:p>
            <a:r>
              <a:rPr lang="de-DE" dirty="0"/>
              <a:t>Es gibt natürlich auch </a:t>
            </a:r>
            <a:r>
              <a:rPr lang="de-DE" dirty="0" err="1"/>
              <a:t>Good</a:t>
            </a:r>
            <a:r>
              <a:rPr lang="de-DE" baseline="0" dirty="0"/>
              <a:t> Practice Beispiele aus anderen Ländern, z. B. die e</a:t>
            </a:r>
            <a:r>
              <a:rPr lang="de-DE" dirty="0"/>
              <a:t>thische Lieferkette des NHS/ United </a:t>
            </a:r>
            <a:r>
              <a:rPr lang="de-DE" dirty="0" err="1"/>
              <a:t>Kingdom</a:t>
            </a:r>
            <a:r>
              <a:rPr lang="de-DE" dirty="0"/>
              <a:t>:</a:t>
            </a:r>
          </a:p>
          <a:p>
            <a:r>
              <a:rPr lang="de-DE" dirty="0"/>
              <a:t>Die </a:t>
            </a:r>
            <a:r>
              <a:rPr lang="de-DE" b="0" dirty="0"/>
              <a:t>Ethische Lieferkette des National </a:t>
            </a:r>
            <a:r>
              <a:rPr lang="de-DE" b="0" dirty="0" err="1"/>
              <a:t>Health</a:t>
            </a:r>
            <a:r>
              <a:rPr lang="de-DE" b="0" dirty="0"/>
              <a:t> Service (NHS) </a:t>
            </a:r>
            <a:r>
              <a:rPr lang="de-DE" dirty="0"/>
              <a:t>zielt darauf ab, sicherzustellen, dass alle Produkte und Dienstleistungen, die der NHS beschafft, unter fairen, sicheren und nachhaltigen Bedingungen hergestellt werden. Dabei beachtet der NHS ethische Prinzipien entlang der gesamten Lieferkette, um menschenwürdige Arbeitsbedingungen, Umweltschutz und faire Geschäftspraktiken zu fördern.</a:t>
            </a:r>
          </a:p>
          <a:p>
            <a:endParaRPr lang="de-DE" dirty="0"/>
          </a:p>
          <a:p>
            <a:r>
              <a:rPr lang="de-DE" dirty="0"/>
              <a:t>Zu den zentralen Aspekten der Ethik in der Lieferkette gehören:</a:t>
            </a:r>
          </a:p>
          <a:p>
            <a:pPr>
              <a:buFont typeface="+mj-lt"/>
              <a:buNone/>
            </a:pPr>
            <a:r>
              <a:rPr lang="de-DE" b="0" u="sng" dirty="0"/>
              <a:t>Arbeitsbedingungen und Menschenrechte:</a:t>
            </a:r>
            <a:r>
              <a:rPr lang="de-DE" b="0" u="none" dirty="0"/>
              <a:t> </a:t>
            </a:r>
            <a:r>
              <a:rPr lang="de-DE" dirty="0"/>
              <a:t>Der NHS fordert von seinen Lieferanten die Einhaltung internationaler Arbeitsstandards, die sichere und faire Arbeitsbedingungen, existenzsichernde Löhne und die Vermeidung von Kinder- und Zwangsarbeit gewährleisten.</a:t>
            </a:r>
          </a:p>
          <a:p>
            <a:pPr>
              <a:buFont typeface="+mj-lt"/>
              <a:buNone/>
            </a:pPr>
            <a:endParaRPr lang="de-DE" dirty="0"/>
          </a:p>
          <a:p>
            <a:pPr>
              <a:buFont typeface="+mj-lt"/>
              <a:buNone/>
            </a:pPr>
            <a:r>
              <a:rPr lang="de-DE" b="0" u="sng" dirty="0"/>
              <a:t>Umweltschutz:</a:t>
            </a:r>
            <a:r>
              <a:rPr lang="de-DE" b="0" u="none" dirty="0"/>
              <a:t> </a:t>
            </a:r>
            <a:r>
              <a:rPr lang="de-DE" dirty="0"/>
              <a:t>Der NHS verpflichtet sich zur Beschaffung von Produkten, die umweltfreundlich hergestellt und transportiert werden, und fördert Lieferanten, die ihre Umweltauswirkungen minimieren, z. B. durch Reduktion von CO₂-Emissionen und nachhaltige Ressourcenbeschaffung.</a:t>
            </a:r>
          </a:p>
          <a:p>
            <a:pPr>
              <a:buFont typeface="+mj-lt"/>
              <a:buNone/>
            </a:pPr>
            <a:endParaRPr lang="de-DE" b="0" dirty="0"/>
          </a:p>
          <a:p>
            <a:pPr>
              <a:buFont typeface="+mj-lt"/>
              <a:buNone/>
            </a:pPr>
            <a:r>
              <a:rPr lang="de-DE" b="0" u="sng" dirty="0"/>
              <a:t>Transparenz und Verantwortlichkeit:</a:t>
            </a:r>
            <a:r>
              <a:rPr lang="de-DE" b="0" u="none" dirty="0"/>
              <a:t> </a:t>
            </a:r>
            <a:r>
              <a:rPr lang="de-DE" dirty="0"/>
              <a:t>Der NHS erwartet von seinen Lieferanten eine transparente Berichterstattung über ihre Produktionsprozesse und die Einhaltung ethischer Standards. Lieferanten werden regelmäßig überprüft, um sicherzustellen, dass sie die NHS-Richtlinien einhalten.</a:t>
            </a:r>
          </a:p>
          <a:p>
            <a:r>
              <a:rPr lang="de-DE" dirty="0"/>
              <a:t>Durch diese Maßnahmen strebt der NHS an, soziale Verantwortung in seiner Beschaffungspolitik umzusetzen und positive, nachhaltige Effekte entlang der gesamten Lieferkette zu erzielen.</a:t>
            </a:r>
          </a:p>
          <a:p>
            <a:endParaRPr lang="de-DE" dirty="0"/>
          </a:p>
          <a:p>
            <a:r>
              <a:rPr lang="de-DE" sz="1200" kern="1200" dirty="0">
                <a:solidFill>
                  <a:schemeClr val="tx1"/>
                </a:solidFill>
                <a:effectLst/>
                <a:latin typeface="+mn-lt"/>
                <a:ea typeface="+mn-ea"/>
                <a:cs typeface="+mn-cs"/>
              </a:rPr>
              <a:t>(British Medical </a:t>
            </a:r>
            <a:r>
              <a:rPr lang="de-DE" sz="1200" kern="1200" dirty="0" err="1">
                <a:solidFill>
                  <a:schemeClr val="tx1"/>
                </a:solidFill>
                <a:effectLst/>
                <a:latin typeface="+mn-lt"/>
                <a:ea typeface="+mn-ea"/>
                <a:cs typeface="+mn-cs"/>
              </a:rPr>
              <a:t>Association</a:t>
            </a:r>
            <a:r>
              <a:rPr lang="de-DE" sz="1200" kern="1200" dirty="0">
                <a:solidFill>
                  <a:schemeClr val="tx1"/>
                </a:solidFill>
                <a:effectLst/>
                <a:latin typeface="+mn-lt"/>
                <a:ea typeface="+mn-ea"/>
                <a:cs typeface="+mn-cs"/>
              </a:rPr>
              <a:t> [BMA], 2014)</a:t>
            </a:r>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38</a:t>
            </a:fld>
            <a:endParaRPr lang="de-DE"/>
          </a:p>
        </p:txBody>
      </p:sp>
    </p:spTree>
    <p:extLst>
      <p:ext uri="{BB962C8B-B14F-4D97-AF65-F5344CB8AC3E}">
        <p14:creationId xmlns:p14="http://schemas.microsoft.com/office/powerpoint/2010/main" val="902940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…bevor Sie nun selbst ins </a:t>
            </a:r>
            <a:r>
              <a:rPr lang="de-DE" baseline="0" dirty="0"/>
              <a:t>Handeln kommen, wollen wir eine Pause machen…</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39</a:t>
            </a:fld>
            <a:endParaRPr lang="de-DE"/>
          </a:p>
        </p:txBody>
      </p:sp>
    </p:spTree>
    <p:extLst>
      <p:ext uri="{BB962C8B-B14F-4D97-AF65-F5344CB8AC3E}">
        <p14:creationId xmlns:p14="http://schemas.microsoft.com/office/powerpoint/2010/main" val="58011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der</a:t>
            </a:r>
            <a:r>
              <a:rPr lang="de-DE" baseline="0" dirty="0"/>
              <a:t> Lernziele:</a:t>
            </a:r>
          </a:p>
          <a:p>
            <a:endParaRPr lang="de-DE" baseline="0" dirty="0"/>
          </a:p>
          <a:p>
            <a:pPr marL="171450" indent="-171450">
              <a:buFont typeface="Arial" panose="020B0604020202020204" pitchFamily="34" charset="0"/>
              <a:buChar char="•"/>
            </a:pPr>
            <a:r>
              <a:rPr lang="de-DE" sz="1200" dirty="0"/>
              <a:t>Sie erkennen, dass der Verbrauch von Ressourcen vielschichtig ist und welche Folgen ein unüberlegter Umgang damit in der Pflege und in der Zusammenarbeit mit anderen Berufsgruppen haben kann.</a:t>
            </a:r>
          </a:p>
          <a:p>
            <a:pPr marL="171450" indent="-171450">
              <a:buFont typeface="Arial" panose="020B0604020202020204" pitchFamily="34" charset="0"/>
              <a:buChar char="•"/>
            </a:pPr>
            <a:r>
              <a:rPr lang="de-DE" sz="1200" dirty="0"/>
              <a:t>Sie sind in der Lage, in Zusammenhängen zu denken und gemeinsam mit anderen Berufsgruppen Lösungen zu entwickeln. So können Maßnahmen zur Ressourcenschonung geplant und umgesetzt werden, um die ökologische Krise abzumildern und das Ziel „Net Zero“ (kein zusätzlicher Ausstoß von Treibhausgasen) zu unterstützen.</a:t>
            </a:r>
          </a:p>
          <a:p>
            <a:pPr marL="171450" indent="-171450">
              <a:buFont typeface="Arial" panose="020B0604020202020204" pitchFamily="34" charset="0"/>
              <a:buChar char="•"/>
            </a:pPr>
            <a:r>
              <a:rPr lang="de-DE" sz="1200" dirty="0"/>
              <a:t>Sie reflektieren, welche Bedeutung Menschenrechte und soziale Gerechtigkeit im Umgang mit Ressourcen haben, und beziehen dies auf ihr eigenes Pflegehandeln.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4789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15 Minuten</a:t>
            </a:r>
            <a:r>
              <a:rPr lang="de-DE" baseline="0" dirty="0"/>
              <a:t> Pause</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40</a:t>
            </a:fld>
            <a:endParaRPr lang="de-DE"/>
          </a:p>
        </p:txBody>
      </p:sp>
    </p:spTree>
    <p:extLst>
      <p:ext uri="{BB962C8B-B14F-4D97-AF65-F5344CB8AC3E}">
        <p14:creationId xmlns:p14="http://schemas.microsoft.com/office/powerpoint/2010/main" val="1655073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Wir kommen zur</a:t>
            </a:r>
            <a:r>
              <a:rPr lang="de-DE" baseline="0" dirty="0"/>
              <a:t> Transferaufgabe für dieses Modul und somit zum direkten Praxisbezug. Hierzu wird auf Basis eines Szenarios ein Gruppenpuzzle durchgeführt…</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41</a:t>
            </a:fld>
            <a:endParaRPr lang="de-DE"/>
          </a:p>
        </p:txBody>
      </p:sp>
    </p:spTree>
    <p:extLst>
      <p:ext uri="{BB962C8B-B14F-4D97-AF65-F5344CB8AC3E}">
        <p14:creationId xmlns:p14="http://schemas.microsoft.com/office/powerpoint/2010/main" val="4196804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u="none" kern="1200" dirty="0">
                <a:solidFill>
                  <a:schemeClr val="tx1"/>
                </a:solidFill>
                <a:effectLst/>
                <a:latin typeface="+mn-lt"/>
                <a:ea typeface="+mn-ea"/>
                <a:cs typeface="+mn-cs"/>
              </a:rPr>
              <a:t>Das Szenario soll einleitend von allen</a:t>
            </a:r>
            <a:r>
              <a:rPr lang="de-DE" sz="1200" u="none" kern="1200" baseline="0" dirty="0">
                <a:solidFill>
                  <a:schemeClr val="tx1"/>
                </a:solidFill>
                <a:effectLst/>
                <a:latin typeface="+mn-lt"/>
                <a:ea typeface="+mn-ea"/>
                <a:cs typeface="+mn-cs"/>
              </a:rPr>
              <a:t> Teilnehmenden gelesen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u="none"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none" kern="1200" baseline="0" dirty="0">
                <a:solidFill>
                  <a:schemeClr val="tx1"/>
                </a:solidFill>
                <a:effectLst/>
                <a:latin typeface="+mn-lt"/>
                <a:ea typeface="+mn-ea"/>
                <a:cs typeface="+mn-cs"/>
                <a:sym typeface="Wingdings" panose="05000000000000000000" pitchFamily="2" charset="2"/>
              </a:rPr>
              <a:t>Die Methode „Gruppenpuzzle“ ist hier besonders sinnvoll ab einer Gruppengröße von 8 Personen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rPr>
              <a:t>Gruppenbildung:</a:t>
            </a:r>
            <a:r>
              <a:rPr lang="de-DE" sz="1200" kern="1200" baseline="0" dirty="0">
                <a:solidFill>
                  <a:schemeClr val="tx1"/>
                </a:solidFill>
                <a:effectLst/>
                <a:latin typeface="+mn-lt"/>
                <a:ea typeface="+mn-ea"/>
                <a:cs typeface="+mn-cs"/>
              </a:rPr>
              <a:t> idealerweise </a:t>
            </a:r>
            <a:r>
              <a:rPr lang="de-DE" sz="1200" kern="1200" dirty="0">
                <a:solidFill>
                  <a:schemeClr val="tx1"/>
                </a:solidFill>
                <a:effectLst/>
                <a:latin typeface="+mn-lt"/>
                <a:ea typeface="+mn-ea"/>
                <a:cs typeface="+mn-cs"/>
              </a:rPr>
              <a:t>4-6 Personen</a:t>
            </a:r>
            <a:r>
              <a:rPr lang="de-DE" sz="1200" kern="1200" baseline="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Gruppe (es können auch 2 Personen</a:t>
            </a:r>
            <a:r>
              <a:rPr lang="de-DE" sz="1200" kern="1200" baseline="0" dirty="0">
                <a:solidFill>
                  <a:schemeClr val="tx1"/>
                </a:solidFill>
                <a:effectLst/>
                <a:latin typeface="+mn-lt"/>
                <a:ea typeface="+mn-ea"/>
                <a:cs typeface="+mn-cs"/>
              </a:rPr>
              <a:t> in einer Gruppe eine Fragestellung bearbeiten)</a:t>
            </a:r>
            <a:r>
              <a:rPr lang="de-DE" sz="1200" kern="1200" dirty="0">
                <a:solidFill>
                  <a:schemeClr val="tx1"/>
                </a:solidFill>
                <a:effectLst/>
                <a:latin typeface="+mn-lt"/>
                <a:ea typeface="+mn-ea"/>
                <a:cs typeface="+mn-cs"/>
              </a:rPr>
              <a:t>; generell sind auch Kleingruppen von nur 2 Personen möglich</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rPr>
              <a:t>Die</a:t>
            </a:r>
            <a:r>
              <a:rPr lang="de-DE" sz="1200" kern="1200" baseline="0" dirty="0">
                <a:solidFill>
                  <a:schemeClr val="tx1"/>
                </a:solidFill>
                <a:effectLst/>
                <a:latin typeface="+mn-lt"/>
                <a:ea typeface="+mn-ea"/>
                <a:cs typeface="+mn-cs"/>
              </a:rPr>
              <a:t> Teilnehmenden zählen durch (A-B-C-D)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u="none" kern="1200" baseline="0" dirty="0">
              <a:solidFill>
                <a:schemeClr val="tx1"/>
              </a:solidFill>
              <a:effectLst/>
              <a:latin typeface="+mn-lt"/>
              <a:ea typeface="+mn-ea"/>
              <a:cs typeface="+mn-cs"/>
            </a:endParaRPr>
          </a:p>
          <a:p>
            <a:pPr marL="171450" indent="-171450">
              <a:buFont typeface="Wingdings" panose="05000000000000000000" pitchFamily="2" charset="2"/>
              <a:buChar char="à"/>
            </a:pPr>
            <a:r>
              <a:rPr lang="de-DE" sz="1200" u="none" kern="1200" baseline="0" dirty="0">
                <a:solidFill>
                  <a:schemeClr val="tx1"/>
                </a:solidFill>
                <a:effectLst/>
                <a:latin typeface="+mn-lt"/>
                <a:ea typeface="+mn-ea"/>
                <a:cs typeface="+mn-cs"/>
              </a:rPr>
              <a:t>Sollte die Gruppe zu klein sein, können auch alternative Methoden genutzt werden, z. B. Selbsterarbeitung der einzelnen Teile durch jeweils nur eine Person und anschließend gegenseitige Präsentation – hier ist die Nutzung von </a:t>
            </a:r>
            <a:r>
              <a:rPr lang="de-DE" sz="1200" u="none" kern="1200" baseline="0" dirty="0" err="1">
                <a:solidFill>
                  <a:schemeClr val="tx1"/>
                </a:solidFill>
                <a:effectLst/>
                <a:latin typeface="+mn-lt"/>
                <a:ea typeface="+mn-ea"/>
                <a:cs typeface="+mn-cs"/>
              </a:rPr>
              <a:t>Flipchartpapier</a:t>
            </a:r>
            <a:r>
              <a:rPr lang="de-DE" sz="1200" u="none" kern="1200" baseline="0" dirty="0">
                <a:solidFill>
                  <a:schemeClr val="tx1"/>
                </a:solidFill>
                <a:effectLst/>
                <a:latin typeface="+mn-lt"/>
                <a:ea typeface="+mn-ea"/>
                <a:cs typeface="+mn-cs"/>
              </a:rPr>
              <a:t> oder einer digitalen Alternative sinnvoll.</a:t>
            </a:r>
          </a:p>
          <a:p>
            <a:pPr marL="171450" indent="-171450">
              <a:buFont typeface="Wingdings" panose="05000000000000000000" pitchFamily="2" charset="2"/>
              <a:buChar char="à"/>
            </a:pPr>
            <a:r>
              <a:rPr lang="de-DE" sz="1200" u="none" kern="1200" baseline="0" dirty="0">
                <a:solidFill>
                  <a:schemeClr val="tx1"/>
                </a:solidFill>
                <a:effectLst/>
                <a:latin typeface="+mn-lt"/>
                <a:ea typeface="+mn-ea"/>
                <a:cs typeface="+mn-cs"/>
                <a:sym typeface="Wingdings" panose="05000000000000000000" pitchFamily="2" charset="2"/>
              </a:rPr>
              <a:t>Auch kann bei einer Gruppengröße von z. B. 6 Personen ein Teil des Szenarios weg gelassen werden und nur drei Themen werden erarbeitet.</a:t>
            </a:r>
            <a:endParaRPr lang="de-DE" sz="1200" u="none" kern="1200" baseline="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-&gt;</a:t>
            </a:r>
            <a:r>
              <a:rPr lang="de-DE" sz="1200" kern="1200" baseline="0" dirty="0">
                <a:solidFill>
                  <a:schemeClr val="tx1"/>
                </a:solidFill>
                <a:effectLst/>
                <a:latin typeface="+mn-lt"/>
                <a:ea typeface="+mn-ea"/>
                <a:cs typeface="+mn-cs"/>
              </a:rPr>
              <a:t> Szenario lesen + Gruppenfindung + Aufgabe lesen: 10 Min.</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42</a:t>
            </a:fld>
            <a:endParaRPr lang="de-DE"/>
          </a:p>
        </p:txBody>
      </p:sp>
    </p:spTree>
    <p:extLst>
      <p:ext uri="{BB962C8B-B14F-4D97-AF65-F5344CB8AC3E}">
        <p14:creationId xmlns:p14="http://schemas.microsoft.com/office/powerpoint/2010/main" val="1700168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Link zum Abrufen der benötigten</a:t>
            </a:r>
            <a:r>
              <a:rPr lang="de-DE" baseline="0" dirty="0"/>
              <a:t> Materialien.</a:t>
            </a:r>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43</a:t>
            </a:fld>
            <a:endParaRPr lang="de-DE"/>
          </a:p>
        </p:txBody>
      </p:sp>
    </p:spTree>
    <p:extLst>
      <p:ext uri="{BB962C8B-B14F-4D97-AF65-F5344CB8AC3E}">
        <p14:creationId xmlns:p14="http://schemas.microsoft.com/office/powerpoint/2010/main" val="950888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cb8732eb59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cb8732eb5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Phase 1</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Expertengruppe):</a:t>
            </a:r>
            <a:endParaRPr lang="de-DE" sz="1200" kern="1200" baseline="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Jede Gruppe übernimmt einen Teil des Szenarios (A-D) und beantwortet die zugehörigen Fragen.</a:t>
            </a: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Sie sollen in ihren Gruppen diskutieren und</a:t>
            </a:r>
            <a:r>
              <a:rPr lang="de-DE" sz="1200" kern="1200" baseline="0" dirty="0">
                <a:solidFill>
                  <a:schemeClr val="tx1"/>
                </a:solidFill>
                <a:effectLst/>
                <a:latin typeface="+mn-lt"/>
                <a:ea typeface="+mn-ea"/>
                <a:cs typeface="+mn-cs"/>
              </a:rPr>
              <a:t> zur Beantwortung der Fragen Recherche betreiben.</a:t>
            </a:r>
          </a:p>
          <a:p>
            <a:pPr marL="628650" lvl="1" indent="-171450">
              <a:buFont typeface="Arial" panose="020B0604020202020204" pitchFamily="34" charset="0"/>
              <a:buChar char="•"/>
            </a:pPr>
            <a:r>
              <a:rPr lang="de-DE" sz="1200" kern="1200" baseline="0" dirty="0">
                <a:solidFill>
                  <a:schemeClr val="tx1"/>
                </a:solidFill>
                <a:effectLst/>
                <a:latin typeface="+mn-lt"/>
                <a:ea typeface="+mn-ea"/>
                <a:cs typeface="+mn-cs"/>
              </a:rPr>
              <a:t>Jede Person soll sich Notizen machen, die ihm/ ihr später für Phase 2 zur Verfügung steht (handschriftlich oder digital).</a:t>
            </a:r>
          </a:p>
          <a:p>
            <a:pPr marL="628650" lvl="1" indent="-171450">
              <a:buFont typeface="Arial" panose="020B0604020202020204" pitchFamily="34" charset="0"/>
              <a:buChar char="•"/>
            </a:pPr>
            <a:endParaRPr lang="de-DE"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Phase 2</a:t>
            </a:r>
            <a:r>
              <a:rPr lang="de-DE" sz="1200" kern="1200" baseline="0" dirty="0">
                <a:solidFill>
                  <a:schemeClr val="tx1"/>
                </a:solidFill>
                <a:effectLst/>
                <a:latin typeface="+mn-lt"/>
                <a:ea typeface="+mn-ea"/>
                <a:cs typeface="+mn-cs"/>
              </a:rPr>
              <a:t> (Stammgruppe):</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DE" sz="1200" kern="1200" dirty="0">
                <a:solidFill>
                  <a:schemeClr val="tx1"/>
                </a:solidFill>
                <a:effectLst/>
                <a:latin typeface="+mn-lt"/>
                <a:ea typeface="+mn-ea"/>
                <a:cs typeface="+mn-cs"/>
              </a:rPr>
              <a:t>Erneute Gruppenbildung:</a:t>
            </a:r>
            <a:r>
              <a:rPr lang="de-DE" sz="1200" kern="1200" baseline="0" dirty="0">
                <a:solidFill>
                  <a:schemeClr val="tx1"/>
                </a:solidFill>
                <a:effectLst/>
                <a:latin typeface="+mn-lt"/>
                <a:ea typeface="+mn-ea"/>
                <a:cs typeface="+mn-cs"/>
              </a:rPr>
              <a:t> Jeweils 1 Person aus jedem Teil (A-D) gehen in einer neuen Gruppe zusammen.</a:t>
            </a:r>
          </a:p>
          <a:p>
            <a:pPr marL="628650" lvl="1" indent="-171450">
              <a:buFont typeface="Arial" panose="020B0604020202020204" pitchFamily="34" charset="0"/>
              <a:buChar char="•"/>
            </a:pPr>
            <a:r>
              <a:rPr lang="de-DE" sz="1200" kern="1200" baseline="0" dirty="0">
                <a:solidFill>
                  <a:schemeClr val="tx1"/>
                </a:solidFill>
                <a:effectLst/>
                <a:latin typeface="+mn-lt"/>
                <a:ea typeface="+mn-ea"/>
                <a:cs typeface="+mn-cs"/>
              </a:rPr>
              <a:t>Die Teilnehmenden </a:t>
            </a:r>
            <a:r>
              <a:rPr lang="de-DE" sz="1200" kern="1200" dirty="0">
                <a:solidFill>
                  <a:schemeClr val="tx1"/>
                </a:solidFill>
                <a:effectLst/>
                <a:latin typeface="+mn-lt"/>
                <a:ea typeface="+mn-ea"/>
                <a:cs typeface="+mn-cs"/>
              </a:rPr>
              <a:t>stellen sich nun</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jeweils die einzelnen Teile der Szenarios und die Expertenergebnisse aus Phase 1 vor.</a:t>
            </a:r>
            <a:endParaRPr lang="de-DE"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28432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cb8732eb59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cb8732eb59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Zur besseren Übersicht:</a:t>
            </a:r>
            <a:r>
              <a:rPr lang="de-DE" baseline="0" dirty="0"/>
              <a:t> Phase 1</a:t>
            </a:r>
            <a:endParaRPr lang="de-DE"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46528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cb8732eb59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cb8732eb5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Zur besseren Übersicht:</a:t>
            </a:r>
            <a:r>
              <a:rPr lang="de-DE" baseline="0" dirty="0"/>
              <a:t> Phase 2</a:t>
            </a:r>
            <a:endParaRPr lang="de-DE" dirty="0"/>
          </a:p>
          <a:p>
            <a:pPr marL="0" lvl="0" indent="0" algn="l" rtl="0">
              <a:spcBef>
                <a:spcPts val="0"/>
              </a:spcBef>
              <a:spcAft>
                <a:spcPts val="0"/>
              </a:spcAft>
              <a:buNone/>
            </a:pPr>
            <a:endParaRPr lang="de-DE" baseline="0" dirty="0"/>
          </a:p>
          <a:p>
            <a:r>
              <a:rPr lang="de-DE" b="1" baseline="0" dirty="0"/>
              <a:t>Abschließend </a:t>
            </a:r>
            <a:r>
              <a:rPr lang="de-DE" b="0" baseline="0" dirty="0"/>
              <a:t>(5 Min.)</a:t>
            </a: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Was nehmen wir aus dem Szenario mit</a:t>
            </a:r>
            <a:r>
              <a:rPr lang="de-DE" sz="120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sym typeface="Wingdings" panose="05000000000000000000" pitchFamily="2" charset="2"/>
              </a:rPr>
              <a:t></a:t>
            </a:r>
            <a:r>
              <a:rPr lang="de-DE" sz="1200" kern="1200" dirty="0">
                <a:solidFill>
                  <a:schemeClr val="tx1"/>
                </a:solidFill>
                <a:effectLst/>
                <a:latin typeface="+mn-lt"/>
                <a:ea typeface="+mn-ea"/>
                <a:cs typeface="+mn-cs"/>
              </a:rPr>
              <a:t> Bewusstsein </a:t>
            </a:r>
            <a:r>
              <a:rPr lang="de-DE" sz="1200" kern="1200" dirty="0">
                <a:solidFill>
                  <a:schemeClr val="tx1"/>
                </a:solidFill>
                <a:effectLst/>
                <a:latin typeface="+mn-lt"/>
                <a:ea typeface="+mn-ea"/>
                <a:cs typeface="+mn-cs"/>
                <a:sym typeface="Wingdings" panose="05000000000000000000" pitchFamily="2" charset="2"/>
              </a:rPr>
              <a:t></a:t>
            </a:r>
            <a:r>
              <a:rPr lang="de-DE" sz="1200" kern="1200" dirty="0">
                <a:solidFill>
                  <a:schemeClr val="tx1"/>
                </a:solidFill>
                <a:effectLst/>
                <a:latin typeface="+mn-lt"/>
                <a:ea typeface="+mn-ea"/>
                <a:cs typeface="+mn-cs"/>
              </a:rPr>
              <a:t> Weitertragen an Auszubildende</a:t>
            </a:r>
          </a:p>
          <a:p>
            <a:pPr marL="171450" indent="-171450">
              <a:buFont typeface="Arial" panose="020B0604020202020204" pitchFamily="34" charset="0"/>
              <a:buChar char="•"/>
            </a:pPr>
            <a:r>
              <a:rPr lang="de-DE" baseline="0" dirty="0"/>
              <a:t>Auf ILIAS gibt es ein Handreichung (Erwartungshorizont), auf welche die Teilnehmenden Zugriff haben und welche sie auch für Praxisanleitungen nutzen können. Darüber hinaus gibt es eine weitere Handreichung als Take-Home-Dokument zu einigen weiteren Materialien und Ressourcen, die in der Pflege genutzt werden (</a:t>
            </a:r>
            <a:r>
              <a:rPr lang="de-DE" sz="1200" b="0" i="0" u="none" strike="noStrike" kern="1200" baseline="0" dirty="0">
                <a:solidFill>
                  <a:schemeClr val="tx1"/>
                </a:solidFill>
                <a:latin typeface="+mn-lt"/>
                <a:ea typeface="+mn-ea"/>
                <a:cs typeface="+mn-cs"/>
              </a:rPr>
              <a:t>Einweg-Medikamentenbecher und Einweg-Spritzen, Glas-Infusionsflaschen, Zellstofftupfer, steriler Wundverband/ Wundauflagen, Einweghandschuhe, Einmal-Instrumente aus Edelstahl).</a:t>
            </a:r>
            <a:endParaRPr lang="de-DE" b="0" i="0" baseline="0" dirty="0"/>
          </a:p>
        </p:txBody>
      </p:sp>
    </p:spTree>
    <p:extLst>
      <p:ext uri="{BB962C8B-B14F-4D97-AF65-F5344CB8AC3E}">
        <p14:creationId xmlns:p14="http://schemas.microsoft.com/office/powerpoint/2010/main" val="25412926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a:t>Vertiefende</a:t>
            </a:r>
            <a:r>
              <a:rPr lang="de-DE" sz="1000" b="1" baseline="0" dirty="0"/>
              <a:t> Inhalte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dirty="0">
              <a:latin typeface="+mn-lt"/>
            </a:endParaRPr>
          </a:p>
          <a:p>
            <a:r>
              <a:rPr lang="de-DE" sz="1000" dirty="0"/>
              <a:t>Der erweiterte </a:t>
            </a:r>
            <a:r>
              <a:rPr lang="de-DE" sz="1000" baseline="0" dirty="0"/>
              <a:t>Transfer bietet Raum für Diskussion und hilft dabei, einen intensiveren Bezug zur Praxisanleitung herzustellen.</a:t>
            </a:r>
          </a:p>
          <a:p>
            <a:r>
              <a:rPr lang="de-DE" sz="1000" baseline="0" dirty="0"/>
              <a:t>Hier kann eine offene Diskussion stattfinden.</a:t>
            </a:r>
          </a:p>
          <a:p>
            <a:r>
              <a:rPr lang="de-DE" sz="1000" baseline="0" dirty="0"/>
              <a:t>Je nach verfügbarer Zeit können auch nur einzelne Fragen behandelt werden.</a:t>
            </a:r>
            <a:endParaRPr lang="de-DE" sz="1000" dirty="0"/>
          </a:p>
          <a:p>
            <a:endParaRPr lang="de-DE" sz="1000" baseline="0" dirty="0"/>
          </a:p>
          <a:p>
            <a:r>
              <a:rPr lang="de-DE" sz="1000" baseline="0" dirty="0"/>
              <a:t>Mögliche Ideen:</a:t>
            </a:r>
            <a:endParaRPr lang="de-DE" sz="10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a:latin typeface="+mn-lt"/>
              </a:rPr>
              <a:t>Bewusstsein: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b="0" dirty="0">
                <a:latin typeface="+mn-lt"/>
              </a:rPr>
              <a:t>Bringen die Lernenden bereits Ideen</a:t>
            </a:r>
            <a:r>
              <a:rPr lang="de-DE" sz="1000" b="0" baseline="0" dirty="0">
                <a:latin typeface="+mn-lt"/>
              </a:rPr>
              <a:t> aus</a:t>
            </a:r>
            <a:r>
              <a:rPr lang="de-DE" sz="1000" b="0" dirty="0">
                <a:latin typeface="+mn-lt"/>
              </a:rPr>
              <a:t> der theoretischen Ausbildung mit in die Praxis?</a:t>
            </a:r>
          </a:p>
          <a:p>
            <a:pPr marL="171450" indent="-171450">
              <a:buFont typeface="Arial" panose="020B0604020202020204" pitchFamily="34" charset="0"/>
              <a:buChar char="•"/>
            </a:pPr>
            <a:r>
              <a:rPr lang="de-DE" sz="1000" b="0" dirty="0">
                <a:latin typeface="+mn-lt"/>
              </a:rPr>
              <a:t>Zeigen die</a:t>
            </a:r>
            <a:r>
              <a:rPr lang="de-DE" sz="1000" b="0" baseline="0" dirty="0">
                <a:latin typeface="+mn-lt"/>
              </a:rPr>
              <a:t> Auszubildenden bereits ein erhöhtes privates Interesse an der Thematik?</a:t>
            </a:r>
          </a:p>
          <a:p>
            <a:pPr marL="0" indent="0">
              <a:buFont typeface="Arial" panose="020B0604020202020204" pitchFamily="34" charset="0"/>
              <a:buNone/>
            </a:pPr>
            <a:r>
              <a:rPr lang="de-DE" sz="1000" b="0" baseline="0" dirty="0">
                <a:latin typeface="+mn-lt"/>
                <a:sym typeface="Wingdings" panose="05000000000000000000" pitchFamily="2" charset="2"/>
              </a:rPr>
              <a:t> </a:t>
            </a:r>
            <a:r>
              <a:rPr lang="de-DE" sz="1000" b="0" baseline="0" dirty="0">
                <a:latin typeface="+mn-lt"/>
              </a:rPr>
              <a:t>Alltagssituationen können hier genutzt werden, um Gespräche über das Thema Ressourcen anzuregen.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000" b="1" baseline="0" dirty="0">
                <a:latin typeface="+mn-lt"/>
              </a:rPr>
              <a:t>Hilfestellung</a:t>
            </a:r>
            <a:r>
              <a:rPr lang="de-DE" sz="1000" b="0" baseline="0" dirty="0">
                <a:latin typeface="+mn-lt"/>
              </a:rPr>
              <a:t>:</a:t>
            </a:r>
            <a:endParaRPr lang="de-DE" sz="10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000" b="0" baseline="0" dirty="0">
                <a:latin typeface="+mn-lt"/>
              </a:rPr>
              <a:t>Vielleicht haben Sie Müllbeauftragte in der Einrichtung?</a:t>
            </a:r>
          </a:p>
          <a:p>
            <a:pPr marL="171450" indent="-171450">
              <a:buFont typeface="Arial" panose="020B0604020202020204" pitchFamily="34" charset="0"/>
              <a:buChar char="•"/>
            </a:pPr>
            <a:r>
              <a:rPr lang="de-DE" sz="1000" b="0" baseline="0" dirty="0">
                <a:latin typeface="+mn-lt"/>
              </a:rPr>
              <a:t>Gibt es interne Standards zur Müllentsorgung?</a:t>
            </a:r>
          </a:p>
          <a:p>
            <a:pPr marL="171450" indent="-171450">
              <a:buFont typeface="Arial" panose="020B0604020202020204" pitchFamily="34" charset="0"/>
              <a:buChar char="•"/>
            </a:pPr>
            <a:r>
              <a:rPr lang="de-DE" sz="1000" b="0" baseline="0" dirty="0">
                <a:latin typeface="+mn-lt"/>
              </a:rPr>
              <a:t>Werden Materialbestellungen, Verwendung und Umweltbelastungen der verwendeten Ressourcen bereits thematisiert?</a:t>
            </a:r>
          </a:p>
          <a:p>
            <a:pPr marL="0" indent="0">
              <a:buFont typeface="Arial" panose="020B0604020202020204" pitchFamily="34" charset="0"/>
              <a:buNone/>
            </a:pPr>
            <a:r>
              <a:rPr lang="de-DE" sz="1000" b="0" baseline="0" dirty="0">
                <a:latin typeface="+mn-lt"/>
                <a:sym typeface="Wingdings" panose="05000000000000000000" pitchFamily="2" charset="2"/>
              </a:rPr>
              <a:t> </a:t>
            </a:r>
            <a:r>
              <a:rPr lang="de-DE" sz="1000" b="0" baseline="0" dirty="0">
                <a:latin typeface="+mn-lt"/>
              </a:rPr>
              <a:t>Das komplette Material dieser Einheit kann als Infomaterial genutzt werden und auch in die PA integriert werden.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000" b="1" baseline="0" dirty="0">
                <a:latin typeface="+mn-lt"/>
              </a:rPr>
              <a:t>Initiative:</a:t>
            </a:r>
            <a:r>
              <a:rPr lang="de-DE" sz="1000" b="0" baseline="0" dirty="0">
                <a:latin typeface="+mn-l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latin typeface="Calibri" panose="020F0502020204030204" pitchFamily="34" charset="0"/>
                <a:cs typeface="Calibri" panose="020F0502020204030204" pitchFamily="34" charset="0"/>
              </a:rPr>
              <a:t>Bestehen in ihrer Einrichtung bereits Initiativen</a:t>
            </a:r>
            <a:r>
              <a:rPr lang="de-DE" sz="1000" baseline="0" dirty="0">
                <a:latin typeface="Calibri" panose="020F0502020204030204" pitchFamily="34" charset="0"/>
                <a:cs typeface="Calibri" panose="020F0502020204030204" pitchFamily="34" charset="0"/>
              </a:rPr>
              <a:t> zur Ressourcenschonung und Nachhaltigkeit?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baseline="0" dirty="0">
                <a:latin typeface="Calibri" panose="020F0502020204030204" pitchFamily="34" charset="0"/>
                <a:cs typeface="Calibri" panose="020F0502020204030204" pitchFamily="34" charset="0"/>
              </a:rPr>
              <a:t>Werden bereits alternative Materialien genutzt?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000" b="1" baseline="0" dirty="0">
                <a:latin typeface="Calibri" panose="020F0502020204030204" pitchFamily="34" charset="0"/>
                <a:cs typeface="Calibri" panose="020F0502020204030204" pitchFamily="34" charset="0"/>
              </a:rPr>
              <a:t>Integration in Praxisanleitungen:</a:t>
            </a:r>
            <a:endParaRPr lang="de-DE" sz="10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latin typeface="Calibri" panose="020F0502020204030204" pitchFamily="34" charset="0"/>
                <a:cs typeface="Calibri" panose="020F0502020204030204" pitchFamily="34" charset="0"/>
              </a:rPr>
              <a:t>Die in der heutigen Transferphase erarbeiteten Themen (inklusive Fragen) können ideal in bestehende Praxisanleitungen integriert und</a:t>
            </a:r>
            <a:r>
              <a:rPr lang="de-DE" sz="1000" baseline="0" dirty="0">
                <a:latin typeface="Calibri" panose="020F0502020204030204" pitchFamily="34" charset="0"/>
                <a:cs typeface="Calibri" panose="020F0502020204030204" pitchFamily="34" charset="0"/>
              </a:rPr>
              <a:t> mit den Lernenden besprochen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baseline="0" dirty="0">
                <a:latin typeface="Calibri" panose="020F0502020204030204" pitchFamily="34" charset="0"/>
                <a:cs typeface="Calibri" panose="020F0502020204030204" pitchFamily="34" charset="0"/>
              </a:rPr>
              <a:t>In sämtlichen PA-Situationen kann das genutzte Material hinterfragt werden, hier sind auch kleine Rechercheaufträge für Lernende möglich (auch zu möglichen Alternativen).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baseline="0" dirty="0">
                <a:latin typeface="Calibri" panose="020F0502020204030204" pitchFamily="34" charset="0"/>
                <a:cs typeface="Calibri" panose="020F0502020204030204" pitchFamily="34" charset="0"/>
              </a:rPr>
              <a:t>Bei der Körper- und Behandlungspflege kann eine Sensibilisierung zum Umgang mit benötigten Materialien erfolgen (an dieser Stelle kann das Dokument zur PA Verbandswechsel bereitgestellt werden (ILIAS) [nächste Folie])</a:t>
            </a:r>
            <a:endParaRPr lang="de-DE" sz="10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de-DE" sz="1000" b="0" baseline="0" dirty="0">
              <a:latin typeface="+mn-lt"/>
            </a:endParaRPr>
          </a:p>
          <a:p>
            <a:pPr marL="0" indent="0">
              <a:buFont typeface="Arial" panose="020B0604020202020204" pitchFamily="34" charset="0"/>
              <a:buNone/>
            </a:pPr>
            <a:endParaRPr lang="de-DE" sz="1000" b="0" baseline="0" dirty="0">
              <a:latin typeface="+mn-lt"/>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47</a:t>
            </a:fld>
            <a:endParaRPr lang="de-DE"/>
          </a:p>
        </p:txBody>
      </p:sp>
    </p:spTree>
    <p:extLst>
      <p:ext uri="{BB962C8B-B14F-4D97-AF65-F5344CB8AC3E}">
        <p14:creationId xmlns:p14="http://schemas.microsoft.com/office/powerpoint/2010/main" val="3527637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Vertiefende</a:t>
            </a:r>
            <a:r>
              <a:rPr lang="de-DE" sz="1200" b="1" baseline="0" dirty="0"/>
              <a:t> Inhalte/ Take Home Message</a:t>
            </a:r>
          </a:p>
          <a:p>
            <a:endParaRPr lang="de-DE" dirty="0"/>
          </a:p>
          <a:p>
            <a:r>
              <a:rPr lang="de-DE" dirty="0"/>
              <a:t>Zur Vertiefung</a:t>
            </a:r>
            <a:r>
              <a:rPr lang="de-DE" baseline="0" dirty="0"/>
              <a:t> gibt es einen Standard zu nachhaltigem Verbandswechsel, abrufbar in ILIAS.</a:t>
            </a:r>
          </a:p>
          <a:p>
            <a:r>
              <a:rPr lang="de-DE" sz="1200" baseline="0" dirty="0">
                <a:latin typeface="Calibri" panose="020F0502020204030204" pitchFamily="34" charset="0"/>
                <a:cs typeface="Calibri" panose="020F0502020204030204" pitchFamily="34" charset="0"/>
              </a:rPr>
              <a:t>Hier wird nochmal das Vorgehen bei VW thematisiert und eine Verbindung zu Nachhaltigkeit hergestellt. Kann von den Praxisanleitenden auch in der Praxisanleitung genutzt werden.</a:t>
            </a:r>
          </a:p>
          <a:p>
            <a:endParaRPr lang="de-DE" baseline="0" dirty="0"/>
          </a:p>
          <a:p>
            <a:r>
              <a:rPr lang="de-DE" baseline="0" dirty="0"/>
              <a:t>Hinweis:</a:t>
            </a:r>
          </a:p>
          <a:p>
            <a:r>
              <a:rPr lang="de-DE" baseline="0" dirty="0"/>
              <a:t>Es gibt auch einen Leitfaden „nachhaltige“ Körperpflege </a:t>
            </a:r>
            <a:r>
              <a:rPr lang="de-DE" baseline="0" dirty="0">
                <a:sym typeface="Wingdings" panose="05000000000000000000" pitchFamily="2" charset="2"/>
              </a:rPr>
              <a:t> Modul 2</a:t>
            </a:r>
            <a:endParaRPr lang="de-DE" dirty="0"/>
          </a:p>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48</a:t>
            </a:fld>
            <a:endParaRPr lang="de-DE"/>
          </a:p>
        </p:txBody>
      </p:sp>
    </p:spTree>
    <p:extLst>
      <p:ext uri="{BB962C8B-B14F-4D97-AF65-F5344CB8AC3E}">
        <p14:creationId xmlns:p14="http://schemas.microsoft.com/office/powerpoint/2010/main" val="379590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Zum Schluss wollen wir uns noch ein paar Chancen und Grenzen der Thematik anschauen:</a:t>
            </a:r>
          </a:p>
          <a:p>
            <a:r>
              <a:rPr lang="de-DE" dirty="0"/>
              <a:t>Viele der großen Veränderungen müssen aus der Management-Ebene kommen, </a:t>
            </a:r>
            <a:r>
              <a:rPr lang="de-DE" dirty="0">
                <a:sym typeface="Wingdings" panose="05000000000000000000" pitchFamily="2" charset="2"/>
              </a:rPr>
              <a:t>z. B. Recycling-Verfahren, Umstellung des Energieversorgers, nachhaltiger Einkauf,</a:t>
            </a:r>
            <a:r>
              <a:rPr lang="de-DE" baseline="0" dirty="0">
                <a:sym typeface="Wingdings" panose="05000000000000000000" pitchFamily="2" charset="2"/>
              </a:rPr>
              <a:t> usw.</a:t>
            </a:r>
            <a:endParaRPr lang="de-DE" dirty="0">
              <a:sym typeface="Wingdings" panose="05000000000000000000" pitchFamily="2" charset="2"/>
            </a:endParaRPr>
          </a:p>
          <a:p>
            <a:r>
              <a:rPr lang="de-DE" sz="1200" kern="1200" dirty="0">
                <a:solidFill>
                  <a:schemeClr val="tx1"/>
                </a:solidFill>
                <a:effectLst/>
                <a:latin typeface="+mn-lt"/>
                <a:ea typeface="+mn-ea"/>
                <a:cs typeface="+mn-cs"/>
              </a:rPr>
              <a:t>Aber auch Pflegefachpersonen können sich auf allen Unternehmensebenen in transformative Veränderungsprozesse einbringen (z. B. Beschaffungsmanagement, Abfallreduzierung, Energiemanagement, Anregung baulicher Maßnahmen, klimasensible Ernährung, Entwicklung von Hitzeschutzplänen und Krisenkonzepten), indem sie sich z. B. in freiwilligen und interprofessionell zusammengesetzten „Green Teams“ engagieren. So können auch Multiplikator*innen</a:t>
            </a:r>
            <a:r>
              <a:rPr lang="de-DE" sz="1200" kern="1200" baseline="0" dirty="0">
                <a:solidFill>
                  <a:schemeClr val="tx1"/>
                </a:solidFill>
                <a:effectLst/>
                <a:latin typeface="+mn-lt"/>
                <a:ea typeface="+mn-ea"/>
                <a:cs typeface="+mn-cs"/>
              </a:rPr>
              <a:t> benannt werden, die Ansprechpartner*innen/ Beauftragte zum Thema sind.</a:t>
            </a:r>
            <a:endParaRPr lang="de-DE" sz="1200" kern="1200" dirty="0">
              <a:solidFill>
                <a:schemeClr val="tx1"/>
              </a:solidFill>
              <a:effectLst/>
              <a:latin typeface="+mn-lt"/>
              <a:ea typeface="+mn-ea"/>
              <a:cs typeface="+mn-cs"/>
            </a:endParaRPr>
          </a:p>
          <a:p>
            <a:endParaRPr lang="de-DE" dirty="0"/>
          </a:p>
          <a:p>
            <a:r>
              <a:rPr lang="de-DE" dirty="0"/>
              <a:t>Auch</a:t>
            </a:r>
            <a:r>
              <a:rPr lang="de-DE" baseline="0" dirty="0"/>
              <a:t> kleine Veränderungen zählen:</a:t>
            </a:r>
            <a:endParaRPr lang="de-DE" dirty="0"/>
          </a:p>
          <a:p>
            <a:r>
              <a:rPr lang="de-DE" dirty="0" err="1"/>
              <a:t>Social</a:t>
            </a:r>
            <a:r>
              <a:rPr lang="de-DE" dirty="0"/>
              <a:t> </a:t>
            </a:r>
            <a:r>
              <a:rPr lang="de-DE" dirty="0" err="1"/>
              <a:t>Tipping</a:t>
            </a:r>
            <a:r>
              <a:rPr lang="de-DE" dirty="0"/>
              <a:t> beschreibt</a:t>
            </a:r>
            <a:r>
              <a:rPr lang="de-DE" baseline="0" dirty="0"/>
              <a:t> Kippeffekt innerhalb eines sozialen Gefüges, den eine kleine Gruppe oder eine Intervention haben kann. Besonders in Bezug auf den Klimawandel wurde herausgefunden, dass Informationsweitergabe und Transparenz einen großen Kippeffekt erzielen können (Otto et al., 2020).</a:t>
            </a:r>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49</a:t>
            </a:fld>
            <a:endParaRPr lang="de-DE"/>
          </a:p>
        </p:txBody>
      </p:sp>
    </p:spTree>
    <p:extLst>
      <p:ext uri="{BB962C8B-B14F-4D97-AF65-F5344CB8AC3E}">
        <p14:creationId xmlns:p14="http://schemas.microsoft.com/office/powerpoint/2010/main" val="64822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der</a:t>
            </a:r>
            <a:r>
              <a:rPr lang="de-DE" baseline="0" dirty="0"/>
              <a:t> Modulinhalte</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5</a:t>
            </a:fld>
            <a:endParaRPr lang="de-DE"/>
          </a:p>
        </p:txBody>
      </p:sp>
    </p:spTree>
    <p:extLst>
      <p:ext uri="{BB962C8B-B14F-4D97-AF65-F5344CB8AC3E}">
        <p14:creationId xmlns:p14="http://schemas.microsoft.com/office/powerpoint/2010/main" val="968667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Vertiefende</a:t>
            </a:r>
            <a:r>
              <a:rPr lang="de-DE" sz="1200" b="1" baseline="0" dirty="0"/>
              <a:t> Inhalte, </a:t>
            </a:r>
            <a:r>
              <a:rPr lang="de-DE" b="1" dirty="0"/>
              <a:t>ggf.</a:t>
            </a:r>
            <a:r>
              <a:rPr lang="de-DE" b="1" baseline="0" dirty="0"/>
              <a:t> zur weiterführenden Diskussion, wenn noch Zeit bleibt</a:t>
            </a:r>
            <a:endParaRPr lang="de-DE" b="1" dirty="0"/>
          </a:p>
          <a:p>
            <a:endParaRPr lang="de-DE" dirty="0"/>
          </a:p>
          <a:p>
            <a:r>
              <a:rPr lang="de-DE" dirty="0"/>
              <a:t>Um weg vom negativen Bild</a:t>
            </a:r>
            <a:r>
              <a:rPr lang="de-DE" baseline="0" dirty="0"/>
              <a:t> des ökologischen Fußabdrucks hin zu einem aktivierenden Bild zu kommen, gibt es den ökologischen Handabdruck, der dafür steht, was man selbst alles tut, um den eigenen Umweltauswirkungen oder denen von anderen entgegenzuwirken. Dies müssen keine groß angelegten Aktionen sein. Es sind auch die kleinen Dinge, die zählen, wie vegetarische Tage einzuführen oder privat auf umweltschonendere Reinigungsmittel umzusteigen (Die Umweltberatung, 2023). </a:t>
            </a:r>
          </a:p>
          <a:p>
            <a:r>
              <a:rPr lang="de-DE" baseline="0" dirty="0"/>
              <a:t>An ihrer Arbeitsstätte könnten Sie sich an folgenden Sätzen orientieren…</a:t>
            </a:r>
          </a:p>
          <a:p>
            <a:endParaRPr lang="de-DE" baseline="0" dirty="0"/>
          </a:p>
          <a:p>
            <a:pPr lvl="0" algn="l">
              <a:lnSpc>
                <a:spcPct val="90000"/>
              </a:lnSpc>
              <a:spcBef>
                <a:spcPts val="1000"/>
              </a:spcBef>
            </a:pPr>
            <a:r>
              <a:rPr lang="de-DE" sz="1200" dirty="0">
                <a:solidFill>
                  <a:prstClr val="black"/>
                </a:solidFill>
              </a:rPr>
              <a:t>Im nächsten Jahr/ im nächsten Monat nehme ich mir vor (Bsp. meinen Handschuhverbrauch/ meinen </a:t>
            </a:r>
            <a:r>
              <a:rPr lang="de-DE" sz="1200" dirty="0" err="1">
                <a:solidFill>
                  <a:prstClr val="black"/>
                </a:solidFill>
              </a:rPr>
              <a:t>Tupferverbrauch</a:t>
            </a:r>
            <a:r>
              <a:rPr lang="de-DE" sz="1200" dirty="0">
                <a:solidFill>
                  <a:prstClr val="black"/>
                </a:solidFill>
              </a:rPr>
              <a:t>…) zu beobachten und ggf. zu reduzieren.</a:t>
            </a:r>
          </a:p>
          <a:p>
            <a:pPr lvl="0" algn="l">
              <a:lnSpc>
                <a:spcPct val="90000"/>
              </a:lnSpc>
              <a:spcBef>
                <a:spcPts val="1000"/>
              </a:spcBef>
            </a:pPr>
            <a:endParaRPr lang="de-DE" sz="1200" dirty="0">
              <a:solidFill>
                <a:prstClr val="black"/>
              </a:solidFill>
            </a:endParaRPr>
          </a:p>
          <a:p>
            <a:pPr lvl="0" algn="l">
              <a:lnSpc>
                <a:spcPct val="90000"/>
              </a:lnSpc>
              <a:spcBef>
                <a:spcPts val="1000"/>
              </a:spcBef>
            </a:pPr>
            <a:r>
              <a:rPr lang="de-DE" sz="1200" i="1" dirty="0">
                <a:solidFill>
                  <a:prstClr val="black"/>
                </a:solidFill>
              </a:rPr>
              <a:t>Oder</a:t>
            </a:r>
          </a:p>
          <a:p>
            <a:pPr lvl="0" algn="l">
              <a:lnSpc>
                <a:spcPct val="90000"/>
              </a:lnSpc>
              <a:spcBef>
                <a:spcPts val="1000"/>
              </a:spcBef>
            </a:pPr>
            <a:endParaRPr lang="de-DE" sz="1200" i="1" dirty="0">
              <a:solidFill>
                <a:prstClr val="black"/>
              </a:solidFill>
            </a:endParaRPr>
          </a:p>
          <a:p>
            <a:pPr algn="l">
              <a:lnSpc>
                <a:spcPct val="90000"/>
              </a:lnSpc>
              <a:spcBef>
                <a:spcPts val="1000"/>
              </a:spcBef>
            </a:pPr>
            <a:r>
              <a:rPr lang="de-DE" sz="1200" dirty="0"/>
              <a:t>Im nächsten Jahr/ im nächsten Monat nehme ich mir vor … durch … zu ersetzen.</a:t>
            </a:r>
          </a:p>
          <a:p>
            <a:endParaRPr lang="de-DE" baseline="0" dirty="0"/>
          </a:p>
        </p:txBody>
      </p:sp>
      <p:sp>
        <p:nvSpPr>
          <p:cNvPr id="4" name="Foliennummernplatzhalter 3"/>
          <p:cNvSpPr>
            <a:spLocks noGrp="1"/>
          </p:cNvSpPr>
          <p:nvPr>
            <p:ph type="sldNum" sz="quarter" idx="10"/>
          </p:nvPr>
        </p:nvSpPr>
        <p:spPr/>
        <p:txBody>
          <a:bodyPr/>
          <a:lstStyle/>
          <a:p>
            <a:fld id="{095B5D12-5DE9-4078-9463-F38CBF960316}" type="slidenum">
              <a:rPr lang="de-DE" smtClean="0"/>
              <a:t>50</a:t>
            </a:fld>
            <a:endParaRPr lang="de-DE"/>
          </a:p>
        </p:txBody>
      </p:sp>
    </p:spTree>
    <p:extLst>
      <p:ext uri="{BB962C8B-B14F-4D97-AF65-F5344CB8AC3E}">
        <p14:creationId xmlns:p14="http://schemas.microsoft.com/office/powerpoint/2010/main" val="3432292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Zum Abschluss erfolgt eine Reflexion.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Frage an die Gruppe: Was konnten Sie aus der heutigen Veranstaltung mitnehmen?</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Hinweis auf Handreichungen in ILIAS zu verschiedenen Materialien</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Nochmal</a:t>
            </a:r>
            <a:r>
              <a:rPr lang="de-DE" sz="1200" kern="1200" baseline="0" dirty="0">
                <a:solidFill>
                  <a:schemeClr val="tx1"/>
                </a:solidFill>
                <a:effectLst/>
                <a:latin typeface="+mn-lt"/>
                <a:ea typeface="+mn-ea"/>
                <a:cs typeface="+mn-cs"/>
              </a:rPr>
              <a:t> e</a:t>
            </a:r>
            <a:r>
              <a:rPr lang="de-DE" sz="1200" kern="1200" dirty="0">
                <a:solidFill>
                  <a:schemeClr val="tx1"/>
                </a:solidFill>
                <a:effectLst/>
                <a:latin typeface="+mn-lt"/>
                <a:ea typeface="+mn-ea"/>
                <a:cs typeface="+mn-cs"/>
              </a:rPr>
              <a:t>rwähnenswert</a:t>
            </a:r>
            <a:r>
              <a:rPr lang="de-DE" sz="1200" kern="1200" baseline="0" dirty="0">
                <a:solidFill>
                  <a:schemeClr val="tx1"/>
                </a:solidFill>
                <a:effectLst/>
                <a:latin typeface="+mn-lt"/>
                <a:ea typeface="+mn-ea"/>
                <a:cs typeface="+mn-cs"/>
              </a:rPr>
              <a:t> für Lehrende: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Die Klimakrise hat</a:t>
            </a:r>
            <a:r>
              <a:rPr lang="de-DE" sz="1200" kern="1200" baseline="0" dirty="0">
                <a:solidFill>
                  <a:schemeClr val="tx1"/>
                </a:solidFill>
                <a:effectLst/>
                <a:latin typeface="+mn-lt"/>
                <a:ea typeface="+mn-ea"/>
                <a:cs typeface="+mn-cs"/>
              </a:rPr>
              <a:t> erhebliche Auswirkungen auf Mensch und Umwelt – auch der Ressourcenverbrauch im Gesundheitswesen stellt eine große Herausforderung für Mensch und Umwelt dar.</a:t>
            </a:r>
          </a:p>
          <a:p>
            <a:pPr marL="171450" lvl="0" indent="-171450">
              <a:buFont typeface="Arial" panose="020B0604020202020204" pitchFamily="34" charset="0"/>
              <a:buChar char="•"/>
            </a:pPr>
            <a:r>
              <a:rPr lang="de-DE" sz="1200" kern="1200" baseline="0" dirty="0">
                <a:solidFill>
                  <a:schemeClr val="tx1"/>
                </a:solidFill>
                <a:effectLst/>
                <a:latin typeface="+mn-lt"/>
                <a:ea typeface="+mn-ea"/>
                <a:cs typeface="+mn-cs"/>
              </a:rPr>
              <a:t>Das Gesundheitswesen trägt maßgeblich zur Klimakrise bei.</a:t>
            </a:r>
          </a:p>
          <a:p>
            <a:pPr marL="171450" lvl="0" indent="-171450">
              <a:buFont typeface="Arial" panose="020B0604020202020204" pitchFamily="34" charset="0"/>
              <a:buChar char="•"/>
            </a:pPr>
            <a:r>
              <a:rPr lang="de-DE" sz="1200" kern="1200" baseline="0" dirty="0">
                <a:solidFill>
                  <a:schemeClr val="tx1"/>
                </a:solidFill>
                <a:effectLst/>
                <a:latin typeface="+mn-lt"/>
                <a:ea typeface="+mn-ea"/>
                <a:cs typeface="+mn-cs"/>
              </a:rPr>
              <a:t>Mitarbeitende im Gesundheitswesen haben eine große Verantwortung, wenn es um Nachhaltigkeit und die Reflektierte Nutzung von Ressourcen geht.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Reflexion und Bewusstsein für die Auswirkungen des eigenen Tuns sind eine wichtige Triebfeder für mehr Nachhaltigkeit in der Pflege.</a:t>
            </a:r>
          </a:p>
        </p:txBody>
      </p:sp>
      <p:sp>
        <p:nvSpPr>
          <p:cNvPr id="4" name="Foliennummernplatzhalter 3"/>
          <p:cNvSpPr>
            <a:spLocks noGrp="1"/>
          </p:cNvSpPr>
          <p:nvPr>
            <p:ph type="sldNum" sz="quarter" idx="10"/>
          </p:nvPr>
        </p:nvSpPr>
        <p:spPr/>
        <p:txBody>
          <a:bodyPr/>
          <a:lstStyle/>
          <a:p>
            <a:fld id="{551367AA-DC43-43C4-BC99-49169608304F}" type="slidenum">
              <a:rPr lang="de-DE" smtClean="0"/>
              <a:t>51</a:t>
            </a:fld>
            <a:endParaRPr lang="de-DE"/>
          </a:p>
        </p:txBody>
      </p:sp>
    </p:spTree>
    <p:extLst>
      <p:ext uri="{BB962C8B-B14F-4D97-AF65-F5344CB8AC3E}">
        <p14:creationId xmlns:p14="http://schemas.microsoft.com/office/powerpoint/2010/main" val="21042416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52</a:t>
            </a:fld>
            <a:endParaRPr lang="de-DE"/>
          </a:p>
        </p:txBody>
      </p:sp>
    </p:spTree>
    <p:extLst>
      <p:ext uri="{BB962C8B-B14F-4D97-AF65-F5344CB8AC3E}">
        <p14:creationId xmlns:p14="http://schemas.microsoft.com/office/powerpoint/2010/main" val="34033933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53</a:t>
            </a:fld>
            <a:endParaRPr lang="de-DE"/>
          </a:p>
        </p:txBody>
      </p:sp>
    </p:spTree>
    <p:extLst>
      <p:ext uri="{BB962C8B-B14F-4D97-AF65-F5344CB8AC3E}">
        <p14:creationId xmlns:p14="http://schemas.microsoft.com/office/powerpoint/2010/main" val="512845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54</a:t>
            </a:fld>
            <a:endParaRPr lang="de-DE"/>
          </a:p>
        </p:txBody>
      </p:sp>
    </p:spTree>
    <p:extLst>
      <p:ext uri="{BB962C8B-B14F-4D97-AF65-F5344CB8AC3E}">
        <p14:creationId xmlns:p14="http://schemas.microsoft.com/office/powerpoint/2010/main" val="3615909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B5D12-5DE9-4078-9463-F38CBF96031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29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dirty="0"/>
              <a:t>Vorstellung</a:t>
            </a:r>
            <a:r>
              <a:rPr lang="de-DE" b="0" u="none" baseline="0" dirty="0"/>
              <a:t>srunde (Name, Arbeitsplatz/ Setting) (sofern zuvor kein anderes Modul stattgefunden 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0"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u="none" baseline="0" dirty="0"/>
              <a:t>Einstieg (auch optional möglich)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Zum Einstieg wird mit einer Impulsfrage begonnen: </a:t>
            </a:r>
            <a:r>
              <a:rPr kumimoji="0" lang="de-DE"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lang="de-DE" sz="1200" b="1" dirty="0">
                <a:latin typeface="Calibri" panose="020F0502020204030204" pitchFamily="34" charset="0"/>
                <a:ea typeface="Calibri" panose="020F0502020204030204" pitchFamily="34" charset="0"/>
                <a:cs typeface="Calibri" panose="020F0502020204030204" pitchFamily="34" charset="0"/>
              </a:rPr>
              <a:t>Was bedeutet die Klimakrise für meinen ökologischen Fußabdruck?“ </a:t>
            </a:r>
            <a:endParaRPr lang="de-DE" b="1"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Vorzugweise wird mit digitaler Wortwolke gearbeitet. Hierzu muss zuvor ein „</a:t>
            </a:r>
            <a:r>
              <a:rPr lang="de-DE" b="0" u="none" baseline="0" dirty="0" err="1"/>
              <a:t>AnswerGarden</a:t>
            </a:r>
            <a:r>
              <a:rPr lang="de-DE" b="0" u="none" baseline="0" dirty="0"/>
              <a:t>“ erstellt werden, worauf die Teilnehmenden mit ihrem Smartphone/ Tablet zugreifen können.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sng" dirty="0"/>
              <a:t>https://answergarden.ch/</a:t>
            </a:r>
            <a:endParaRPr lang="de-DE"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Die Teilnehmenden können ihre Begrifflichkeiten digital eingeben, im Plenum kann das Ergebnis über die „Refresh“-Funktion gemeinsam betrachtet und diskutiert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Alternativ kann die Sammlung der Beiträge auch über Tafelaufschrieb, Moderationskarten, usw. erfolgen.</a:t>
            </a:r>
            <a:endParaRPr lang="de-DE" dirty="0"/>
          </a:p>
          <a:p>
            <a:pPr marL="171450" indent="-171450">
              <a:buFont typeface="Arial" panose="020B0604020202020204" pitchFamily="34" charset="0"/>
              <a:buChar char="•"/>
            </a:pPr>
            <a:r>
              <a:rPr lang="de-DE" dirty="0"/>
              <a:t>Im</a:t>
            </a:r>
            <a:r>
              <a:rPr lang="de-DE" baseline="0" dirty="0"/>
              <a:t> Anschluss können die Erwartungen und Motivationen der Teilnehmen hinsichtlich der Thematik erfragt werden.</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Überleitung:</a:t>
            </a:r>
            <a:r>
              <a:rPr lang="de-DE" baseline="0" dirty="0"/>
              <a:t> Für den thematischen Einstieg wollen wir mit einem kleinen Quiz beginne…</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7711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Der</a:t>
            </a:r>
            <a:r>
              <a:rPr lang="de-DE" sz="1200" kern="1200" baseline="0" dirty="0">
                <a:solidFill>
                  <a:schemeClr val="tx1"/>
                </a:solidFill>
                <a:effectLst/>
                <a:latin typeface="+mn-lt"/>
                <a:ea typeface="+mn-ea"/>
                <a:cs typeface="+mn-cs"/>
              </a:rPr>
              <a:t> ökologische Fußabdruck eines Menschen kann theoretisch gemessen werden. Er s</a:t>
            </a:r>
            <a:r>
              <a:rPr lang="de-DE" sz="1200" kern="1200" dirty="0">
                <a:solidFill>
                  <a:schemeClr val="tx1"/>
                </a:solidFill>
                <a:effectLst/>
                <a:latin typeface="+mn-lt"/>
                <a:ea typeface="+mn-ea"/>
                <a:cs typeface="+mn-cs"/>
              </a:rPr>
              <a:t>tellt dar, wie viel ein Mensch für seinen Lebensstil an Fläche auf der Erde benötigen würde. Die Berechnung erfolgt auf der Grundlage vom Verbrauch von Rohstoffen, Erdflächen, Luft oder Wasser (Schneider &amp; </a:t>
            </a:r>
            <a:r>
              <a:rPr lang="de-DE" sz="1200" kern="1200" dirty="0" err="1">
                <a:solidFill>
                  <a:schemeClr val="tx1"/>
                </a:solidFill>
                <a:effectLst/>
                <a:latin typeface="+mn-lt"/>
                <a:ea typeface="+mn-ea"/>
                <a:cs typeface="+mn-cs"/>
              </a:rPr>
              <a:t>Toyka</a:t>
            </a:r>
            <a:r>
              <a:rPr lang="de-DE" sz="1200" kern="1200" dirty="0">
                <a:solidFill>
                  <a:schemeClr val="tx1"/>
                </a:solidFill>
                <a:effectLst/>
                <a:latin typeface="+mn-lt"/>
                <a:ea typeface="+mn-ea"/>
                <a:cs typeface="+mn-cs"/>
              </a:rPr>
              <a:t>-Seid, o.</a:t>
            </a:r>
            <a:r>
              <a:rPr lang="de-DE" sz="1200" kern="1200" baseline="0" dirty="0">
                <a:solidFill>
                  <a:schemeClr val="tx1"/>
                </a:solidFill>
                <a:effectLst/>
                <a:latin typeface="+mn-lt"/>
                <a:ea typeface="+mn-ea"/>
                <a:cs typeface="+mn-cs"/>
              </a:rPr>
              <a:t> J.</a:t>
            </a:r>
            <a:r>
              <a:rPr lang="de-DE"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Jedes Produkt, das wir konsumieren, erzeugt Emissionen, verbraucht Ressourcen und muss am Ende recycelt oder verwertet werden. Oft hat der Lebenszyklus alltäglicher Dinge wie Nahrungsmittel oder Kleidung somit mehr Auswirkungen auf Mensch und Umwelt, als uns bewusst ist. Wir möchten uns dies am Weg einer Jeans bzgl. </a:t>
            </a:r>
            <a:r>
              <a:rPr lang="de-DE" sz="1200" kern="1200" dirty="0">
                <a:solidFill>
                  <a:schemeClr val="tx1"/>
                </a:solidFill>
                <a:effectLst/>
                <a:latin typeface="+mn-lt"/>
                <a:ea typeface="+mn-ea"/>
                <a:cs typeface="+mn-cs"/>
              </a:rPr>
              <a:t>Wasser-</a:t>
            </a:r>
            <a:r>
              <a:rPr lang="de-DE" sz="1200" kern="1200" baseline="0" dirty="0">
                <a:solidFill>
                  <a:schemeClr val="tx1"/>
                </a:solidFill>
                <a:effectLst/>
                <a:latin typeface="+mn-lt"/>
                <a:ea typeface="+mn-ea"/>
                <a:cs typeface="+mn-cs"/>
              </a:rPr>
              <a:t> und</a:t>
            </a:r>
            <a:r>
              <a:rPr lang="de-DE" sz="1200" kern="1200" dirty="0">
                <a:solidFill>
                  <a:schemeClr val="tx1"/>
                </a:solidFill>
                <a:effectLst/>
                <a:latin typeface="+mn-lt"/>
                <a:ea typeface="+mn-ea"/>
                <a:cs typeface="+mn-cs"/>
              </a:rPr>
              <a:t> Ressourcenverbrauch, aber auch sozialen, ökonomischen und ökologische Dimension</a:t>
            </a:r>
            <a:r>
              <a:rPr lang="de-DE" sz="1200" kern="1200" baseline="0" dirty="0">
                <a:solidFill>
                  <a:schemeClr val="tx1"/>
                </a:solidFill>
                <a:effectLst/>
                <a:latin typeface="+mn-lt"/>
                <a:ea typeface="+mn-ea"/>
                <a:cs typeface="+mn-cs"/>
              </a:rPr>
              <a:t> genauer anschauen.</a:t>
            </a:r>
            <a:r>
              <a:rPr lang="de-DE" sz="1200" kern="1200" dirty="0">
                <a:solidFill>
                  <a:schemeClr val="tx1"/>
                </a:solidFill>
                <a:effectLst/>
                <a:latin typeface="+mn-lt"/>
                <a:ea typeface="+mn-ea"/>
                <a:cs typeface="+mn-cs"/>
              </a:rPr>
              <a:t> Auf diese Weise soll ein erstes Bewusstsein dafür geschaffen werden, dass Produkte unseres täglichen Lebens und Arbeitens oft einen sehr langen Weg zurücklegen müssen und dabei globale Auswirkungen auf Mensch und Umwelt haben</a:t>
            </a:r>
            <a:r>
              <a:rPr lang="de-DE" sz="1200" kern="1200" baseline="0" dirty="0">
                <a:solidFill>
                  <a:schemeClr val="tx1"/>
                </a:solidFill>
                <a:effectLst/>
                <a:latin typeface="+mn-lt"/>
                <a:ea typeface="+mn-ea"/>
                <a:cs typeface="+mn-cs"/>
              </a:rPr>
              <a:t> -&gt; Skript zum Spiel im Strukturgitter.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Das Spiel ist in zwei Varianten möglich (auch in Abhängigkeit der Gruppengröße):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baseline="0" dirty="0">
                <a:solidFill>
                  <a:schemeClr val="tx1"/>
                </a:solidFill>
                <a:effectLst/>
                <a:latin typeface="+mn-lt"/>
                <a:ea typeface="+mn-ea"/>
                <a:cs typeface="+mn-cs"/>
              </a:rPr>
              <a:t>Gegeneinander: 2-4 Personen pro Gruppe; Beratungszeit zur Beantwortung der Fragen ca. 1 Min.; gemeinsam über </a:t>
            </a:r>
            <a:r>
              <a:rPr lang="de-DE" sz="1200" kern="1200" baseline="0" dirty="0" err="1">
                <a:solidFill>
                  <a:schemeClr val="tx1"/>
                </a:solidFill>
                <a:effectLst/>
                <a:latin typeface="+mn-lt"/>
                <a:ea typeface="+mn-ea"/>
                <a:cs typeface="+mn-cs"/>
              </a:rPr>
              <a:t>Beamer</a:t>
            </a:r>
            <a:r>
              <a:rPr lang="de-DE" sz="1200" kern="1200" baseline="0" dirty="0">
                <a:solidFill>
                  <a:schemeClr val="tx1"/>
                </a:solidFill>
                <a:effectLst/>
                <a:latin typeface="+mn-lt"/>
                <a:ea typeface="+mn-ea"/>
                <a:cs typeface="+mn-cs"/>
              </a:rPr>
              <a:t> mit Strichliste.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baseline="0" dirty="0">
                <a:solidFill>
                  <a:schemeClr val="tx1"/>
                </a:solidFill>
                <a:effectLst/>
                <a:latin typeface="+mn-lt"/>
                <a:ea typeface="+mn-ea"/>
                <a:cs typeface="+mn-cs"/>
              </a:rPr>
              <a:t>Miteinander: 2-4 Personen pro Gruppe; jede spielt Gruppe für sich am mobilen Endgerät; Beratungszeit von ca. 1 Min/ Frage.; gemeinsames Besprechen der Lösung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lvl="0"/>
            <a:r>
              <a:rPr lang="de-DE" b="1" baseline="0" dirty="0"/>
              <a:t>Anschließend kurzes Blitzlicht: </a:t>
            </a:r>
            <a:r>
              <a:rPr lang="de-DE" sz="1200" b="1" kern="1200" baseline="0" dirty="0">
                <a:solidFill>
                  <a:schemeClr val="tx1"/>
                </a:solidFill>
                <a:effectLst/>
                <a:latin typeface="+mn-lt"/>
                <a:ea typeface="+mn-ea"/>
                <a:cs typeface="+mn-cs"/>
              </a:rPr>
              <a:t>W</a:t>
            </a:r>
            <a:r>
              <a:rPr lang="de-DE" sz="1200" b="1" kern="1200" dirty="0">
                <a:solidFill>
                  <a:schemeClr val="tx1"/>
                </a:solidFill>
                <a:effectLst/>
                <a:latin typeface="+mn-lt"/>
                <a:ea typeface="+mn-ea"/>
                <a:cs typeface="+mn-cs"/>
              </a:rPr>
              <a:t>as war Ihnen zur Lieferkette bekannt?</a:t>
            </a:r>
            <a:r>
              <a:rPr lang="de-DE" sz="1200" b="1" kern="1200" baseline="0" dirty="0">
                <a:solidFill>
                  <a:schemeClr val="tx1"/>
                </a:solidFill>
                <a:effectLst/>
                <a:latin typeface="+mn-lt"/>
                <a:ea typeface="+mn-ea"/>
                <a:cs typeface="+mn-cs"/>
              </a:rPr>
              <a:t> S</a:t>
            </a:r>
            <a:r>
              <a:rPr lang="de-DE" sz="1200" b="1" kern="1200" dirty="0">
                <a:solidFill>
                  <a:schemeClr val="tx1"/>
                </a:solidFill>
                <a:effectLst/>
                <a:latin typeface="+mn-lt"/>
                <a:ea typeface="+mn-ea"/>
                <a:cs typeface="+mn-cs"/>
              </a:rPr>
              <a:t>ehen Sie das Thema Konsum nun in einem anderen Licht?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t>-&gt; Das Spiel kann auch gut mit Auszubildenden gespielt werden.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aseline="0" dirty="0"/>
          </a:p>
          <a:p>
            <a:pPr marL="0" indent="0">
              <a:buNone/>
            </a:pPr>
            <a:r>
              <a:rPr lang="de-DE" sz="1200" dirty="0">
                <a:solidFill>
                  <a:srgbClr val="FF0000"/>
                </a:solidFill>
                <a:latin typeface="Calibri" panose="020F0502020204030204" pitchFamily="34" charset="0"/>
                <a:ea typeface="Calibri" panose="020F0502020204030204" pitchFamily="34" charset="0"/>
                <a:cs typeface="Calibri" panose="020F0502020204030204" pitchFamily="34" charset="0"/>
              </a:rPr>
              <a:t>https://www.hsbi.de/elearning/goto.php?target=fold_1430563&amp;client_id=FH-Bielefeld</a:t>
            </a:r>
            <a:endParaRPr lang="de-DE"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Spielzeit: 40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Überleitung: </a:t>
            </a:r>
            <a:r>
              <a:rPr lang="de-DE" dirty="0"/>
              <a:t>Anhand eines einfachen Alltagsbeispiels</a:t>
            </a:r>
            <a:r>
              <a:rPr lang="de-DE" baseline="0" dirty="0"/>
              <a:t> </a:t>
            </a:r>
            <a:r>
              <a:rPr lang="de-DE" dirty="0"/>
              <a:t>wie der Jeans hat sich gezeigt, dass unser Konsum eine</a:t>
            </a:r>
            <a:r>
              <a:rPr lang="de-DE" baseline="0" dirty="0"/>
              <a:t> erhebliche Auswirkung auf sämtliche Dimensionen der Nachhaltigkeit hat. Werfen wir mal einen Blick auf das Gesundheitswesen…</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7</a:t>
            </a:fld>
            <a:endParaRPr lang="de-DE"/>
          </a:p>
        </p:txBody>
      </p:sp>
    </p:spTree>
    <p:extLst>
      <p:ext uri="{BB962C8B-B14F-4D97-AF65-F5344CB8AC3E}">
        <p14:creationId xmlns:p14="http://schemas.microsoft.com/office/powerpoint/2010/main" val="330789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a:t>
            </a:r>
            <a:r>
              <a:rPr lang="de-DE" baseline="0" dirty="0"/>
              <a:t> die ökologischen Auswirkungen davon…</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8</a:t>
            </a:fld>
            <a:endParaRPr lang="de-DE"/>
          </a:p>
        </p:txBody>
      </p:sp>
    </p:spTree>
    <p:extLst>
      <p:ext uri="{BB962C8B-B14F-4D97-AF65-F5344CB8AC3E}">
        <p14:creationId xmlns:p14="http://schemas.microsoft.com/office/powerpoint/2010/main" val="47002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Wir</a:t>
            </a:r>
            <a:r>
              <a:rPr lang="de-DE" baseline="0" dirty="0"/>
              <a:t> starten mit dem Input und schauen uns die Grundlagen zum Thema „ressourcenschonendes Handeln“ an – unvermeidlich müssen wir hier zuerst einen Blick auf die negativen Auswirkungen des Gesundheitswesens auf die Umwelt werfen…</a:t>
            </a:r>
            <a:endParaRPr lang="de-DE"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9</a:t>
            </a:fld>
            <a:endParaRPr lang="de-DE"/>
          </a:p>
        </p:txBody>
      </p:sp>
    </p:spTree>
    <p:extLst>
      <p:ext uri="{BB962C8B-B14F-4D97-AF65-F5344CB8AC3E}">
        <p14:creationId xmlns:p14="http://schemas.microsoft.com/office/powerpoint/2010/main" val="373716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FEF2795-9E1F-4399-ACFB-DEA6F5CC5D66}" type="datetime1">
              <a:rPr lang="de-DE" smtClean="0"/>
              <a:t>17.03.2026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‹Nr.›</a:t>
            </a:fld>
            <a:endParaRPr lang="de-DE"/>
          </a:p>
        </p:txBody>
      </p:sp>
    </p:spTree>
    <p:extLst>
      <p:ext uri="{BB962C8B-B14F-4D97-AF65-F5344CB8AC3E}">
        <p14:creationId xmlns:p14="http://schemas.microsoft.com/office/powerpoint/2010/main" val="365920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8C0F261-2E1E-4A97-91DF-254025B30917}" type="datetime1">
              <a:rPr lang="de-DE" smtClean="0"/>
              <a:t>17.03.2026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‹Nr.›</a:t>
            </a:fld>
            <a:endParaRPr lang="de-DE"/>
          </a:p>
        </p:txBody>
      </p:sp>
      <p:pic>
        <p:nvPicPr>
          <p:cNvPr id="7" name="Grafik 6">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10691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4C64511-3081-4912-ABAC-FC3CFB6AC516}" type="datetime1">
              <a:rPr lang="de-DE" smtClean="0"/>
              <a:t>17.03.2026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‹Nr.›</a:t>
            </a:fld>
            <a:endParaRPr lang="de-DE"/>
          </a:p>
        </p:txBody>
      </p:sp>
      <p:pic>
        <p:nvPicPr>
          <p:cNvPr id="7" name="Grafik 6">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8654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dirty="0"/>
          </a:p>
        </p:txBody>
      </p:sp>
      <p:sp>
        <p:nvSpPr>
          <p:cNvPr id="8" name="Datumsplatzhalter 4"/>
          <p:cNvSpPr>
            <a:spLocks noGrp="1"/>
          </p:cNvSpPr>
          <p:nvPr>
            <p:ph type="dt" sz="half" idx="10"/>
          </p:nvPr>
        </p:nvSpPr>
        <p:spPr>
          <a:xfrm>
            <a:off x="838200" y="6356350"/>
            <a:ext cx="2743200" cy="365125"/>
          </a:xfrm>
        </p:spPr>
        <p:txBody>
          <a:bodyPr/>
          <a:lstStyle/>
          <a:p>
            <a:fld id="{BA332C4E-8B68-4BE9-A5BC-7DBDCCEEE478}" type="datetime1">
              <a:rPr lang="de-DE" smtClean="0"/>
              <a:t>17.03.2026</a:t>
            </a:fld>
            <a:endParaRPr lang="de-DE"/>
          </a:p>
        </p:txBody>
      </p:sp>
      <p:sp>
        <p:nvSpPr>
          <p:cNvPr id="9" name="Fußzeilenplatzhalter 5"/>
          <p:cNvSpPr>
            <a:spLocks noGrp="1"/>
          </p:cNvSpPr>
          <p:nvPr>
            <p:ph type="ftr" sz="quarter" idx="11"/>
          </p:nvPr>
        </p:nvSpPr>
        <p:spPr>
          <a:xfrm>
            <a:off x="4038600" y="6356350"/>
            <a:ext cx="4114800" cy="365125"/>
          </a:xfrm>
        </p:spPr>
        <p:txBody>
          <a:bodyPr/>
          <a:lstStyle/>
          <a:p>
            <a:endParaRPr lang="de-DE"/>
          </a:p>
        </p:txBody>
      </p:sp>
      <p:sp>
        <p:nvSpPr>
          <p:cNvPr id="10" name="Foliennummernplatzhalter 6"/>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8B7609-2F33-487D-884C-96544B6840AC}" type="slidenum">
              <a:rPr lang="de-DE" smtClean="0"/>
              <a:pPr/>
              <a:t>‹Nr.›</a:t>
            </a:fld>
            <a:endParaRPr lang="de-DE"/>
          </a:p>
        </p:txBody>
      </p:sp>
      <p:pic>
        <p:nvPicPr>
          <p:cNvPr id="11" name="Grafik 10">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862421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446767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142775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1049754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FEF2795-9E1F-4399-ACFB-DEA6F5CC5D66}" type="datetime1">
              <a:rPr lang="de-DE" smtClean="0"/>
              <a:t>17.03.2026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‹Nr.›</a:t>
            </a:fld>
            <a:endParaRPr lang="de-DE"/>
          </a:p>
        </p:txBody>
      </p:sp>
    </p:spTree>
    <p:extLst>
      <p:ext uri="{BB962C8B-B14F-4D97-AF65-F5344CB8AC3E}">
        <p14:creationId xmlns:p14="http://schemas.microsoft.com/office/powerpoint/2010/main" val="842349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530" y="365125"/>
            <a:ext cx="9009247" cy="1325563"/>
          </a:xfrm>
        </p:spPr>
        <p:txBody>
          <a:bodyPr/>
          <a:lstStyle/>
          <a:p>
            <a:r>
              <a:rPr lang="de-DE"/>
              <a:t>Titelmasterformat durch Klicken bearbeiten</a:t>
            </a:r>
          </a:p>
        </p:txBody>
      </p:sp>
      <p:sp>
        <p:nvSpPr>
          <p:cNvPr id="3" name="Inhaltsplatzhalter 2"/>
          <p:cNvSpPr>
            <a:spLocks noGrp="1"/>
          </p:cNvSpPr>
          <p:nvPr>
            <p:ph idx="1"/>
          </p:nvPr>
        </p:nvSpPr>
        <p:spPr>
          <a:xfrm>
            <a:off x="838200" y="1854501"/>
            <a:ext cx="10515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4690C9-CBC0-4C21-A949-CB17351A7D91}" type="datetime1">
              <a:rPr lang="de-DE" smtClean="0"/>
              <a:t>17.03.2026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4590" y="178766"/>
            <a:ext cx="576679" cy="586096"/>
          </a:xfrm>
          <a:prstGeom prst="rect">
            <a:avLst/>
          </a:prstGeom>
        </p:spPr>
      </p:pic>
    </p:spTree>
    <p:extLst>
      <p:ext uri="{BB962C8B-B14F-4D97-AF65-F5344CB8AC3E}">
        <p14:creationId xmlns:p14="http://schemas.microsoft.com/office/powerpoint/2010/main" val="4199479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CB74E2D-E541-4E35-A3A1-778FB05461E2}" type="datetime1">
              <a:rPr lang="de-DE" smtClean="0"/>
              <a:t>17.03.2026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‹Nr.›</a:t>
            </a:fld>
            <a:endParaRPr lang="de-DE"/>
          </a:p>
        </p:txBody>
      </p:sp>
    </p:spTree>
    <p:extLst>
      <p:ext uri="{BB962C8B-B14F-4D97-AF65-F5344CB8AC3E}">
        <p14:creationId xmlns:p14="http://schemas.microsoft.com/office/powerpoint/2010/main" val="1697708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B18EAD8-0797-48AA-95DE-1C1EB756D3A4}" type="datetime1">
              <a:rPr lang="de-DE" smtClean="0"/>
              <a:t>17.03.2026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78B7609-2F33-487D-884C-96544B6840AC}" type="slidenum">
              <a:rPr lang="de-DE" smtClean="0"/>
              <a:t>‹Nr.›</a:t>
            </a:fld>
            <a:endParaRPr lang="de-DE"/>
          </a:p>
        </p:txBody>
      </p:sp>
    </p:spTree>
    <p:extLst>
      <p:ext uri="{BB962C8B-B14F-4D97-AF65-F5344CB8AC3E}">
        <p14:creationId xmlns:p14="http://schemas.microsoft.com/office/powerpoint/2010/main" val="239153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530" y="365125"/>
            <a:ext cx="9009247" cy="1325563"/>
          </a:xfrm>
        </p:spPr>
        <p:txBody>
          <a:bodyPr/>
          <a:lstStyle/>
          <a:p>
            <a:r>
              <a:rPr lang="de-DE" dirty="0"/>
              <a:t>Titelmasterformat durch Klicken bearbeiten</a:t>
            </a:r>
          </a:p>
        </p:txBody>
      </p:sp>
      <p:sp>
        <p:nvSpPr>
          <p:cNvPr id="3" name="Inhaltsplatzhalter 2"/>
          <p:cNvSpPr>
            <a:spLocks noGrp="1"/>
          </p:cNvSpPr>
          <p:nvPr>
            <p:ph idx="1"/>
          </p:nvPr>
        </p:nvSpPr>
        <p:spPr>
          <a:xfrm>
            <a:off x="838200" y="1854501"/>
            <a:ext cx="10515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BF4690C9-CBC0-4C21-A949-CB17351A7D91}" type="datetime1">
              <a:rPr lang="de-DE" smtClean="0"/>
              <a:t>17.03.2026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‹Nr.›</a:t>
            </a:fld>
            <a:endParaRPr lang="de-DE"/>
          </a:p>
        </p:txBody>
      </p:sp>
      <p:pic>
        <p:nvPicPr>
          <p:cNvPr id="12" name="Grafik 11">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999005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EAF0B75-E939-437E-B2EF-2C05328A4DA5}" type="datetime1">
              <a:rPr lang="de-DE" smtClean="0"/>
              <a:t>17.03.2026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78B7609-2F33-487D-884C-96544B6840AC}" type="slidenum">
              <a:rPr lang="de-DE" smtClean="0"/>
              <a:t>‹Nr.›</a:t>
            </a:fld>
            <a:endParaRPr lang="de-DE"/>
          </a:p>
        </p:txBody>
      </p:sp>
    </p:spTree>
    <p:extLst>
      <p:ext uri="{BB962C8B-B14F-4D97-AF65-F5344CB8AC3E}">
        <p14:creationId xmlns:p14="http://schemas.microsoft.com/office/powerpoint/2010/main" val="3873611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7C72FE9-C7CF-4AFD-9DC5-574C74FC0672}" type="datetime1">
              <a:rPr lang="de-DE" smtClean="0"/>
              <a:t>17.03.2026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‹Nr.›</a:t>
            </a:fld>
            <a:endParaRPr lang="de-DE"/>
          </a:p>
        </p:txBody>
      </p:sp>
    </p:spTree>
    <p:extLst>
      <p:ext uri="{BB962C8B-B14F-4D97-AF65-F5344CB8AC3E}">
        <p14:creationId xmlns:p14="http://schemas.microsoft.com/office/powerpoint/2010/main" val="475666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FC98BD-E8E9-4F16-9A6C-358B7916221B}" type="datetime1">
              <a:rPr lang="de-DE" smtClean="0"/>
              <a:t>17.03.2026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78B7609-2F33-487D-884C-96544B6840AC}" type="slidenum">
              <a:rPr lang="de-DE" smtClean="0"/>
              <a:t>‹Nr.›</a:t>
            </a:fld>
            <a:endParaRPr lang="de-DE"/>
          </a:p>
        </p:txBody>
      </p:sp>
    </p:spTree>
    <p:extLst>
      <p:ext uri="{BB962C8B-B14F-4D97-AF65-F5344CB8AC3E}">
        <p14:creationId xmlns:p14="http://schemas.microsoft.com/office/powerpoint/2010/main" val="1632511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B1C7825-F168-40B6-ACE0-18C3A37F65F3}" type="datetime1">
              <a:rPr lang="de-DE" smtClean="0"/>
              <a:t>17.03.2026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78B7609-2F33-487D-884C-96544B6840AC}" type="slidenum">
              <a:rPr lang="de-DE" smtClean="0"/>
              <a:t>‹Nr.›</a:t>
            </a:fld>
            <a:endParaRPr lang="de-DE"/>
          </a:p>
        </p:txBody>
      </p:sp>
    </p:spTree>
    <p:extLst>
      <p:ext uri="{BB962C8B-B14F-4D97-AF65-F5344CB8AC3E}">
        <p14:creationId xmlns:p14="http://schemas.microsoft.com/office/powerpoint/2010/main" val="2230522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BA332C4E-8B68-4BE9-A5BC-7DBDCCEEE478}" type="datetime1">
              <a:rPr lang="de-DE" smtClean="0"/>
              <a:t>17.03.2026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78B7609-2F33-487D-884C-96544B6840AC}" type="slidenum">
              <a:rPr lang="de-DE" smtClean="0"/>
              <a:t>‹Nr.›</a:t>
            </a:fld>
            <a:endParaRPr lang="de-DE"/>
          </a:p>
        </p:txBody>
      </p:sp>
    </p:spTree>
    <p:extLst>
      <p:ext uri="{BB962C8B-B14F-4D97-AF65-F5344CB8AC3E}">
        <p14:creationId xmlns:p14="http://schemas.microsoft.com/office/powerpoint/2010/main" val="4075884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8C0F261-2E1E-4A97-91DF-254025B30917}" type="datetime1">
              <a:rPr lang="de-DE" smtClean="0"/>
              <a:t>17.03.2026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‹Nr.›</a:t>
            </a:fld>
            <a:endParaRPr lang="de-DE"/>
          </a:p>
        </p:txBody>
      </p:sp>
    </p:spTree>
    <p:extLst>
      <p:ext uri="{BB962C8B-B14F-4D97-AF65-F5344CB8AC3E}">
        <p14:creationId xmlns:p14="http://schemas.microsoft.com/office/powerpoint/2010/main" val="1011848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4C64511-3081-4912-ABAC-FC3CFB6AC516}" type="datetime1">
              <a:rPr lang="de-DE" smtClean="0"/>
              <a:t>17.03.2026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‹Nr.›</a:t>
            </a:fld>
            <a:endParaRPr lang="de-DE"/>
          </a:p>
        </p:txBody>
      </p:sp>
    </p:spTree>
    <p:extLst>
      <p:ext uri="{BB962C8B-B14F-4D97-AF65-F5344CB8AC3E}">
        <p14:creationId xmlns:p14="http://schemas.microsoft.com/office/powerpoint/2010/main" val="1656411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8C0FD1-0601-4CE9-846E-9EA1DA1CF60B}"/>
              </a:ext>
            </a:extLst>
          </p:cNvPr>
          <p:cNvSpPr/>
          <p:nvPr userDrawn="1"/>
        </p:nvSpPr>
        <p:spPr>
          <a:xfrm>
            <a:off x="2314868" y="3626611"/>
            <a:ext cx="6070349" cy="816955"/>
          </a:xfrm>
          <a:prstGeom prst="rect">
            <a:avLst/>
          </a:prstGeom>
        </p:spPr>
        <p:txBody>
          <a:bodyPr wrap="square">
            <a:spAutoFit/>
          </a:bodyPr>
          <a:lstStyle/>
          <a:p>
            <a:pPr algn="just">
              <a:lnSpc>
                <a:spcPct val="107000"/>
              </a:lnSpc>
              <a:spcAft>
                <a:spcPts val="1067"/>
              </a:spcAft>
            </a:pPr>
            <a:r>
              <a:rPr lang="de-DE" sz="1467" dirty="0">
                <a:latin typeface="Poppins" panose="00000500000000000000" pitchFamily="2" charset="0"/>
                <a:cs typeface="Times New Roman" panose="02020603050405020304" pitchFamily="18" charset="0"/>
              </a:rPr>
              <a:t>Mit dem Programm stärkt das Bundesministerium für Bildung, Familie, Senioren, Frauen und Jugend eine Berufsbildung für nachhaltige Entwicklung.</a:t>
            </a:r>
          </a:p>
        </p:txBody>
      </p:sp>
      <p:sp>
        <p:nvSpPr>
          <p:cNvPr id="4" name="Rechteck 3">
            <a:extLst>
              <a:ext uri="{FF2B5EF4-FFF2-40B4-BE49-F238E27FC236}">
                <a16:creationId xmlns:a16="http://schemas.microsoft.com/office/drawing/2014/main" id="{AA1B3095-3CF9-4D97-8E61-9B3A5B55EFD6}"/>
              </a:ext>
            </a:extLst>
          </p:cNvPr>
          <p:cNvSpPr/>
          <p:nvPr userDrawn="1"/>
        </p:nvSpPr>
        <p:spPr>
          <a:xfrm>
            <a:off x="2343896" y="3129845"/>
            <a:ext cx="7831733" cy="338554"/>
          </a:xfrm>
          <a:prstGeom prst="rect">
            <a:avLst/>
          </a:prstGeom>
        </p:spPr>
        <p:txBody>
          <a:bodyPr wrap="square">
            <a:spAutoFit/>
          </a:bodyPr>
          <a:lstStyle/>
          <a:p>
            <a:r>
              <a:rPr lang="de-DE" sz="1600" b="1" dirty="0">
                <a:solidFill>
                  <a:srgbClr val="007194"/>
                </a:solidFill>
                <a:latin typeface="Poppins" panose="00000500000000000000" pitchFamily="2" charset="0"/>
                <a:ea typeface="Calibri" panose="020F0502020204030204" pitchFamily="34" charset="0"/>
              </a:rPr>
              <a:t>Nachhaltig im Beruf – zukunftsorientiert ausbilden (NIB) </a:t>
            </a:r>
            <a:endParaRPr lang="de-DE" sz="1600" b="1" dirty="0">
              <a:solidFill>
                <a:srgbClr val="007194"/>
              </a:solidFill>
            </a:endParaRPr>
          </a:p>
        </p:txBody>
      </p:sp>
      <p:pic>
        <p:nvPicPr>
          <p:cNvPr id="5" name="Grafik 4">
            <a:extLst>
              <a:ext uri="{FF2B5EF4-FFF2-40B4-BE49-F238E27FC236}">
                <a16:creationId xmlns:a16="http://schemas.microsoft.com/office/drawing/2014/main" id="{E711A90E-624E-4978-837B-4C3D9478F1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4836" y="3348976"/>
            <a:ext cx="2843072" cy="2843072"/>
          </a:xfrm>
          <a:prstGeom prst="rect">
            <a:avLst/>
          </a:prstGeom>
        </p:spPr>
      </p:pic>
      <p:sp>
        <p:nvSpPr>
          <p:cNvPr id="6" name="Rechteck 5">
            <a:extLst>
              <a:ext uri="{FF2B5EF4-FFF2-40B4-BE49-F238E27FC236}">
                <a16:creationId xmlns:a16="http://schemas.microsoft.com/office/drawing/2014/main" id="{02DAE842-C3C5-4D54-80D6-A91A1DF7A722}"/>
              </a:ext>
            </a:extLst>
          </p:cNvPr>
          <p:cNvSpPr/>
          <p:nvPr userDrawn="1"/>
        </p:nvSpPr>
        <p:spPr>
          <a:xfrm>
            <a:off x="8880417" y="6017642"/>
            <a:ext cx="2653290" cy="318100"/>
          </a:xfrm>
          <a:prstGeom prst="rect">
            <a:avLst/>
          </a:prstGeom>
        </p:spPr>
        <p:txBody>
          <a:bodyPr wrap="none">
            <a:spAutoFit/>
          </a:bodyPr>
          <a:lstStyle/>
          <a:p>
            <a:r>
              <a:rPr lang="de-DE" sz="1467" b="1" dirty="0">
                <a:solidFill>
                  <a:srgbClr val="007194"/>
                </a:solidFill>
                <a:latin typeface="Poppins" panose="00000500000000000000" pitchFamily="2" charset="0"/>
                <a:cs typeface="Times New Roman" panose="02020603050405020304" pitchFamily="18" charset="0"/>
              </a:rPr>
              <a:t>nachhaltig-im-beruf.de</a:t>
            </a:r>
            <a:endParaRPr lang="de-DE" sz="1467" b="1" dirty="0">
              <a:solidFill>
                <a:srgbClr val="007194"/>
              </a:solidFill>
            </a:endParaRPr>
          </a:p>
        </p:txBody>
      </p:sp>
      <p:pic>
        <p:nvPicPr>
          <p:cNvPr id="7" name="Grafik 6">
            <a:extLst>
              <a:ext uri="{FF2B5EF4-FFF2-40B4-BE49-F238E27FC236}">
                <a16:creationId xmlns:a16="http://schemas.microsoft.com/office/drawing/2014/main" id="{568C2B5F-86DB-41F7-B367-886EAB4681B5}"/>
              </a:ext>
            </a:extLst>
          </p:cNvPr>
          <p:cNvPicPr>
            <a:picLocks noChangeAspect="1"/>
          </p:cNvPicPr>
          <p:nvPr userDrawn="1"/>
        </p:nvPicPr>
        <p:blipFill>
          <a:blip r:embed="rId3"/>
          <a:stretch>
            <a:fillRect/>
          </a:stretch>
        </p:blipFill>
        <p:spPr>
          <a:xfrm>
            <a:off x="732529" y="2936034"/>
            <a:ext cx="1541964" cy="1549305"/>
          </a:xfrm>
          <a:prstGeom prst="rect">
            <a:avLst/>
          </a:prstGeom>
        </p:spPr>
      </p:pic>
      <p:sp>
        <p:nvSpPr>
          <p:cNvPr id="8" name="Rechteck 7">
            <a:extLst>
              <a:ext uri="{FF2B5EF4-FFF2-40B4-BE49-F238E27FC236}">
                <a16:creationId xmlns:a16="http://schemas.microsoft.com/office/drawing/2014/main" id="{6C6B17C2-2D5D-4F9F-8BCA-154862E94CD8}"/>
              </a:ext>
            </a:extLst>
          </p:cNvPr>
          <p:cNvSpPr/>
          <p:nvPr userDrawn="1"/>
        </p:nvSpPr>
        <p:spPr>
          <a:xfrm>
            <a:off x="857293" y="4509765"/>
            <a:ext cx="7527924" cy="1682640"/>
          </a:xfrm>
          <a:prstGeom prst="rect">
            <a:avLst/>
          </a:prstGeom>
        </p:spPr>
        <p:txBody>
          <a:bodyPr wrap="square">
            <a:spAutoFit/>
          </a:bodyPr>
          <a:lstStyle/>
          <a:p>
            <a:pPr algn="just">
              <a:lnSpc>
                <a:spcPct val="107000"/>
              </a:lnSpc>
              <a:spcAft>
                <a:spcPts val="1067"/>
              </a:spcAft>
            </a:pPr>
            <a:r>
              <a:rPr lang="de-DE" sz="1467" dirty="0">
                <a:latin typeface="Poppins" panose="00000500000000000000" pitchFamily="2" charset="0"/>
                <a:cs typeface="Times New Roman" panose="02020603050405020304" pitchFamily="18" charset="0"/>
              </a:rPr>
              <a:t>Kernziel der ersten Förderung des ESF Plus kofinanzierten Programms ist die Umsetzung, Verbreitung und Verankerung von Qualifizierungsangeboten für das ausbildende Personal. </a:t>
            </a:r>
          </a:p>
          <a:p>
            <a:pPr algn="just">
              <a:lnSpc>
                <a:spcPct val="107000"/>
              </a:lnSpc>
              <a:spcAft>
                <a:spcPts val="1067"/>
              </a:spcAft>
            </a:pPr>
            <a:r>
              <a:rPr lang="de-DE" sz="1467" dirty="0">
                <a:latin typeface="Poppins" panose="00000500000000000000" pitchFamily="2" charset="0"/>
                <a:cs typeface="Times New Roman" panose="02020603050405020304" pitchFamily="18" charset="0"/>
              </a:rPr>
              <a:t>Ausbilderinnen und Ausbilder werden dadurch zu Multiplikatoren, Fachkräfte werden dadurch zu Pionieren, und Unternehmen zu Orten der nachhaltigen Transformation.</a:t>
            </a:r>
          </a:p>
        </p:txBody>
      </p:sp>
      <p:pic>
        <p:nvPicPr>
          <p:cNvPr id="9" name="Grafik 8">
            <a:extLst>
              <a:ext uri="{FF2B5EF4-FFF2-40B4-BE49-F238E27FC236}">
                <a16:creationId xmlns:a16="http://schemas.microsoft.com/office/drawing/2014/main" id="{35217592-D932-49C5-B0C9-4E5213CAE716}"/>
              </a:ext>
            </a:extLst>
          </p:cNvPr>
          <p:cNvPicPr>
            <a:picLocks noChangeAspect="1"/>
          </p:cNvPicPr>
          <p:nvPr userDrawn="1"/>
        </p:nvPicPr>
        <p:blipFill>
          <a:blip r:embed="rId4"/>
          <a:stretch>
            <a:fillRect/>
          </a:stretch>
        </p:blipFill>
        <p:spPr>
          <a:xfrm>
            <a:off x="10489783" y="67550"/>
            <a:ext cx="1579319" cy="900893"/>
          </a:xfrm>
          <a:prstGeom prst="rect">
            <a:avLst/>
          </a:prstGeom>
        </p:spPr>
      </p:pic>
      <p:pic>
        <p:nvPicPr>
          <p:cNvPr id="10" name="Grafik 9">
            <a:extLst>
              <a:ext uri="{FF2B5EF4-FFF2-40B4-BE49-F238E27FC236}">
                <a16:creationId xmlns:a16="http://schemas.microsoft.com/office/drawing/2014/main" id="{80A812FA-2383-A3D4-B823-EDA53EB4969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44189" y="198014"/>
            <a:ext cx="576679" cy="586096"/>
          </a:xfrm>
          <a:prstGeom prst="rect">
            <a:avLst/>
          </a:prstGeom>
        </p:spPr>
      </p:pic>
    </p:spTree>
    <p:extLst>
      <p:ext uri="{BB962C8B-B14F-4D97-AF65-F5344CB8AC3E}">
        <p14:creationId xmlns:p14="http://schemas.microsoft.com/office/powerpoint/2010/main" val="4238170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5987" y="3746591"/>
            <a:ext cx="3783336" cy="2009725"/>
          </a:xfrm>
          <a:prstGeom prst="rect">
            <a:avLst/>
          </a:prstGeom>
        </p:spPr>
      </p:pic>
      <p:sp>
        <p:nvSpPr>
          <p:cNvPr id="3" name="object 2">
            <a:extLst>
              <a:ext uri="{FF2B5EF4-FFF2-40B4-BE49-F238E27FC236}">
                <a16:creationId xmlns:a16="http://schemas.microsoft.com/office/drawing/2014/main" id="{F880D3E4-0086-4CA1-BBBF-492754BD731A}"/>
              </a:ext>
            </a:extLst>
          </p:cNvPr>
          <p:cNvSpPr txBox="1"/>
          <p:nvPr userDrawn="1"/>
        </p:nvSpPr>
        <p:spPr>
          <a:xfrm>
            <a:off x="1937154" y="5993079"/>
            <a:ext cx="725243" cy="79028"/>
          </a:xfrm>
          <a:prstGeom prst="rect">
            <a:avLst/>
          </a:prstGeom>
        </p:spPr>
        <p:txBody>
          <a:bodyPr vert="horz" wrap="square" lIns="0" tIns="17177" rIns="0" bIns="0" rtlCol="0">
            <a:spAutoFit/>
          </a:bodyPr>
          <a:lstStyle/>
          <a:p>
            <a:pPr marL="12724">
              <a:spcBef>
                <a:spcPts val="135"/>
              </a:spcBef>
            </a:pPr>
            <a:r>
              <a:rPr sz="401" spc="11" dirty="0">
                <a:latin typeface="Lucida Sans Unicode"/>
                <a:cs typeface="Lucida Sans Unicode"/>
              </a:rPr>
              <a:t>Administrative</a:t>
            </a:r>
            <a:r>
              <a:rPr sz="401" spc="100" dirty="0">
                <a:latin typeface="Lucida Sans Unicode"/>
                <a:cs typeface="Lucida Sans Unicode"/>
              </a:rPr>
              <a:t> </a:t>
            </a:r>
            <a:r>
              <a:rPr sz="401" spc="-11" dirty="0">
                <a:latin typeface="Lucida Sans Unicode"/>
                <a:cs typeface="Lucida Sans Unicode"/>
              </a:rPr>
              <a:t>Begleitung</a:t>
            </a:r>
            <a:endParaRPr sz="401">
              <a:latin typeface="Lucida Sans Unicode"/>
              <a:cs typeface="Lucida Sans Unicode"/>
            </a:endParaRPr>
          </a:p>
        </p:txBody>
      </p:sp>
      <p:sp>
        <p:nvSpPr>
          <p:cNvPr id="4" name="object 3">
            <a:extLst>
              <a:ext uri="{FF2B5EF4-FFF2-40B4-BE49-F238E27FC236}">
                <a16:creationId xmlns:a16="http://schemas.microsoft.com/office/drawing/2014/main" id="{A3341117-4AEE-452A-B592-FFAB47423AB4}"/>
              </a:ext>
            </a:extLst>
          </p:cNvPr>
          <p:cNvSpPr txBox="1"/>
          <p:nvPr userDrawn="1"/>
        </p:nvSpPr>
        <p:spPr>
          <a:xfrm>
            <a:off x="548596" y="5993079"/>
            <a:ext cx="594827" cy="79028"/>
          </a:xfrm>
          <a:prstGeom prst="rect">
            <a:avLst/>
          </a:prstGeom>
        </p:spPr>
        <p:txBody>
          <a:bodyPr vert="horz" wrap="square" lIns="0" tIns="17177" rIns="0" bIns="0" rtlCol="0">
            <a:spAutoFit/>
          </a:bodyPr>
          <a:lstStyle/>
          <a:p>
            <a:pPr marL="12724">
              <a:spcBef>
                <a:spcPts val="135"/>
              </a:spcBef>
            </a:pPr>
            <a:r>
              <a:rPr sz="401" spc="20" dirty="0">
                <a:latin typeface="Lucida Sans Unicode"/>
                <a:cs typeface="Lucida Sans Unicode"/>
              </a:rPr>
              <a:t>Fachliche</a:t>
            </a:r>
            <a:r>
              <a:rPr sz="401" spc="75" dirty="0">
                <a:latin typeface="Lucida Sans Unicode"/>
                <a:cs typeface="Lucida Sans Unicode"/>
              </a:rPr>
              <a:t> </a:t>
            </a:r>
            <a:r>
              <a:rPr sz="401" spc="-11" dirty="0">
                <a:latin typeface="Lucida Sans Unicode"/>
                <a:cs typeface="Lucida Sans Unicode"/>
              </a:rPr>
              <a:t>Begleitung</a:t>
            </a:r>
            <a:endParaRPr sz="401">
              <a:latin typeface="Lucida Sans Unicode"/>
              <a:cs typeface="Lucida Sans Unicode"/>
            </a:endParaRPr>
          </a:p>
        </p:txBody>
      </p:sp>
      <p:pic>
        <p:nvPicPr>
          <p:cNvPr id="5" name="object 4">
            <a:extLst>
              <a:ext uri="{FF2B5EF4-FFF2-40B4-BE49-F238E27FC236}">
                <a16:creationId xmlns:a16="http://schemas.microsoft.com/office/drawing/2014/main" id="{7ED7E467-79D2-4044-AA88-B0FD6AE3AC43}"/>
              </a:ext>
            </a:extLst>
          </p:cNvPr>
          <p:cNvPicPr/>
          <p:nvPr userDrawn="1"/>
        </p:nvPicPr>
        <p:blipFill>
          <a:blip r:embed="rId3" cstate="print"/>
          <a:stretch>
            <a:fillRect/>
          </a:stretch>
        </p:blipFill>
        <p:spPr>
          <a:xfrm>
            <a:off x="1949873" y="6225374"/>
            <a:ext cx="1065356" cy="235385"/>
          </a:xfrm>
          <a:prstGeom prst="rect">
            <a:avLst/>
          </a:prstGeom>
        </p:spPr>
      </p:pic>
      <p:pic>
        <p:nvPicPr>
          <p:cNvPr id="6" name="object 5">
            <a:extLst>
              <a:ext uri="{FF2B5EF4-FFF2-40B4-BE49-F238E27FC236}">
                <a16:creationId xmlns:a16="http://schemas.microsoft.com/office/drawing/2014/main" id="{7E4D8D57-B261-41BB-A240-B86868333ED1}"/>
              </a:ext>
            </a:extLst>
          </p:cNvPr>
          <p:cNvPicPr/>
          <p:nvPr userDrawn="1"/>
        </p:nvPicPr>
        <p:blipFill>
          <a:blip r:embed="rId4" cstate="print"/>
          <a:stretch>
            <a:fillRect/>
          </a:stretch>
        </p:blipFill>
        <p:spPr>
          <a:xfrm>
            <a:off x="568646" y="6251159"/>
            <a:ext cx="994283" cy="213677"/>
          </a:xfrm>
          <a:prstGeom prst="rect">
            <a:avLst/>
          </a:prstGeom>
        </p:spPr>
      </p:pic>
      <p:grpSp>
        <p:nvGrpSpPr>
          <p:cNvPr id="20" name="object 19">
            <a:extLst>
              <a:ext uri="{FF2B5EF4-FFF2-40B4-BE49-F238E27FC236}">
                <a16:creationId xmlns:a16="http://schemas.microsoft.com/office/drawing/2014/main" id="{858835F5-4414-47A6-91DE-EAFF88099AB0}"/>
              </a:ext>
            </a:extLst>
          </p:cNvPr>
          <p:cNvGrpSpPr/>
          <p:nvPr userDrawn="1"/>
        </p:nvGrpSpPr>
        <p:grpSpPr>
          <a:xfrm>
            <a:off x="10038388" y="4288904"/>
            <a:ext cx="1033153" cy="688981"/>
            <a:chOff x="8130108" y="4216679"/>
            <a:chExt cx="1031240" cy="687705"/>
          </a:xfrm>
        </p:grpSpPr>
        <p:sp>
          <p:nvSpPr>
            <p:cNvPr id="21" name="object 20">
              <a:extLst>
                <a:ext uri="{FF2B5EF4-FFF2-40B4-BE49-F238E27FC236}">
                  <a16:creationId xmlns:a16="http://schemas.microsoft.com/office/drawing/2014/main" id="{65B06EB6-69CF-400F-8D0D-B744EEA95123}"/>
                </a:ext>
              </a:extLst>
            </p:cNvPr>
            <p:cNvSpPr/>
            <p:nvPr/>
          </p:nvSpPr>
          <p:spPr>
            <a:xfrm>
              <a:off x="8130108" y="4216679"/>
              <a:ext cx="1031240" cy="687705"/>
            </a:xfrm>
            <a:custGeom>
              <a:avLst/>
              <a:gdLst/>
              <a:ahLst/>
              <a:cxnLst/>
              <a:rect l="l" t="t" r="r" b="b"/>
              <a:pathLst>
                <a:path w="1031240" h="687704">
                  <a:moveTo>
                    <a:pt x="1031011" y="0"/>
                  </a:moveTo>
                  <a:lnTo>
                    <a:pt x="0" y="0"/>
                  </a:lnTo>
                  <a:lnTo>
                    <a:pt x="0" y="687349"/>
                  </a:lnTo>
                  <a:lnTo>
                    <a:pt x="1031011" y="687349"/>
                  </a:lnTo>
                  <a:lnTo>
                    <a:pt x="1031011" y="0"/>
                  </a:lnTo>
                  <a:close/>
                </a:path>
              </a:pathLst>
            </a:custGeom>
            <a:solidFill>
              <a:srgbClr val="034EA2"/>
            </a:solidFill>
          </p:spPr>
          <p:txBody>
            <a:bodyPr wrap="square" lIns="0" tIns="0" rIns="0" bIns="0" rtlCol="0"/>
            <a:lstStyle/>
            <a:p>
              <a:endParaRPr sz="1804"/>
            </a:p>
          </p:txBody>
        </p:sp>
        <p:pic>
          <p:nvPicPr>
            <p:cNvPr id="22" name="object 21">
              <a:extLst>
                <a:ext uri="{FF2B5EF4-FFF2-40B4-BE49-F238E27FC236}">
                  <a16:creationId xmlns:a16="http://schemas.microsoft.com/office/drawing/2014/main" id="{04FF5618-480A-4586-910A-C91148C112C0}"/>
                </a:ext>
              </a:extLst>
            </p:cNvPr>
            <p:cNvPicPr/>
            <p:nvPr/>
          </p:nvPicPr>
          <p:blipFill>
            <a:blip r:embed="rId5" cstate="print"/>
            <a:stretch>
              <a:fillRect/>
            </a:stretch>
          </p:blipFill>
          <p:spPr>
            <a:xfrm>
              <a:off x="8609840" y="4298896"/>
              <a:ext cx="71132" cy="67538"/>
            </a:xfrm>
            <a:prstGeom prst="rect">
              <a:avLst/>
            </a:prstGeom>
          </p:spPr>
        </p:pic>
        <p:pic>
          <p:nvPicPr>
            <p:cNvPr id="23" name="object 22">
              <a:extLst>
                <a:ext uri="{FF2B5EF4-FFF2-40B4-BE49-F238E27FC236}">
                  <a16:creationId xmlns:a16="http://schemas.microsoft.com/office/drawing/2014/main" id="{7D12CA5E-097F-4D50-8406-3C6C636D8AD3}"/>
                </a:ext>
              </a:extLst>
            </p:cNvPr>
            <p:cNvPicPr/>
            <p:nvPr/>
          </p:nvPicPr>
          <p:blipFill>
            <a:blip r:embed="rId6" cstate="print"/>
            <a:stretch>
              <a:fillRect/>
            </a:stretch>
          </p:blipFill>
          <p:spPr>
            <a:xfrm>
              <a:off x="8414877" y="4329121"/>
              <a:ext cx="153497" cy="150121"/>
            </a:xfrm>
            <a:prstGeom prst="rect">
              <a:avLst/>
            </a:prstGeom>
          </p:spPr>
        </p:pic>
        <p:pic>
          <p:nvPicPr>
            <p:cNvPr id="24" name="object 23">
              <a:extLst>
                <a:ext uri="{FF2B5EF4-FFF2-40B4-BE49-F238E27FC236}">
                  <a16:creationId xmlns:a16="http://schemas.microsoft.com/office/drawing/2014/main" id="{75108578-4B92-4507-AB64-845DF69E3726}"/>
                </a:ext>
              </a:extLst>
            </p:cNvPr>
            <p:cNvPicPr/>
            <p:nvPr/>
          </p:nvPicPr>
          <p:blipFill>
            <a:blip r:embed="rId7" cstate="print"/>
            <a:stretch>
              <a:fillRect/>
            </a:stretch>
          </p:blipFill>
          <p:spPr>
            <a:xfrm>
              <a:off x="8384645" y="4524124"/>
              <a:ext cx="71132" cy="67563"/>
            </a:xfrm>
            <a:prstGeom prst="rect">
              <a:avLst/>
            </a:prstGeom>
          </p:spPr>
        </p:pic>
        <p:pic>
          <p:nvPicPr>
            <p:cNvPr id="25" name="object 24">
              <a:extLst>
                <a:ext uri="{FF2B5EF4-FFF2-40B4-BE49-F238E27FC236}">
                  <a16:creationId xmlns:a16="http://schemas.microsoft.com/office/drawing/2014/main" id="{76E62F46-16C1-4268-9029-6376939D8830}"/>
                </a:ext>
              </a:extLst>
            </p:cNvPr>
            <p:cNvPicPr/>
            <p:nvPr/>
          </p:nvPicPr>
          <p:blipFill>
            <a:blip r:embed="rId8" cstate="print"/>
            <a:stretch>
              <a:fillRect/>
            </a:stretch>
          </p:blipFill>
          <p:spPr>
            <a:xfrm>
              <a:off x="8414883" y="4636899"/>
              <a:ext cx="153670" cy="150112"/>
            </a:xfrm>
            <a:prstGeom prst="rect">
              <a:avLst/>
            </a:prstGeom>
          </p:spPr>
        </p:pic>
        <p:pic>
          <p:nvPicPr>
            <p:cNvPr id="26" name="object 25">
              <a:extLst>
                <a:ext uri="{FF2B5EF4-FFF2-40B4-BE49-F238E27FC236}">
                  <a16:creationId xmlns:a16="http://schemas.microsoft.com/office/drawing/2014/main" id="{A6BBD3B0-EFE2-4B0F-B7EA-19E2F8C7C8DF}"/>
                </a:ext>
              </a:extLst>
            </p:cNvPr>
            <p:cNvPicPr/>
            <p:nvPr/>
          </p:nvPicPr>
          <p:blipFill>
            <a:blip r:embed="rId9" cstate="print"/>
            <a:stretch>
              <a:fillRect/>
            </a:stretch>
          </p:blipFill>
          <p:spPr>
            <a:xfrm>
              <a:off x="8609864" y="4749346"/>
              <a:ext cx="71120" cy="67576"/>
            </a:xfrm>
            <a:prstGeom prst="rect">
              <a:avLst/>
            </a:prstGeom>
          </p:spPr>
        </p:pic>
        <p:pic>
          <p:nvPicPr>
            <p:cNvPr id="27" name="object 26">
              <a:extLst>
                <a:ext uri="{FF2B5EF4-FFF2-40B4-BE49-F238E27FC236}">
                  <a16:creationId xmlns:a16="http://schemas.microsoft.com/office/drawing/2014/main" id="{FBA99107-81BF-458E-BA57-DB78BA42E6C0}"/>
                </a:ext>
              </a:extLst>
            </p:cNvPr>
            <p:cNvPicPr/>
            <p:nvPr/>
          </p:nvPicPr>
          <p:blipFill>
            <a:blip r:embed="rId10" cstate="print"/>
            <a:stretch>
              <a:fillRect/>
            </a:stretch>
          </p:blipFill>
          <p:spPr>
            <a:xfrm>
              <a:off x="8722318" y="4636899"/>
              <a:ext cx="153654" cy="150112"/>
            </a:xfrm>
            <a:prstGeom prst="rect">
              <a:avLst/>
            </a:prstGeom>
          </p:spPr>
        </p:pic>
        <p:pic>
          <p:nvPicPr>
            <p:cNvPr id="28" name="object 27">
              <a:extLst>
                <a:ext uri="{FF2B5EF4-FFF2-40B4-BE49-F238E27FC236}">
                  <a16:creationId xmlns:a16="http://schemas.microsoft.com/office/drawing/2014/main" id="{FF2F6A0C-8960-4D76-ADAA-A503F0481423}"/>
                </a:ext>
              </a:extLst>
            </p:cNvPr>
            <p:cNvPicPr/>
            <p:nvPr/>
          </p:nvPicPr>
          <p:blipFill>
            <a:blip r:embed="rId11" cstate="print"/>
            <a:stretch>
              <a:fillRect/>
            </a:stretch>
          </p:blipFill>
          <p:spPr>
            <a:xfrm>
              <a:off x="8834728" y="4523816"/>
              <a:ext cx="71145" cy="67563"/>
            </a:xfrm>
            <a:prstGeom prst="rect">
              <a:avLst/>
            </a:prstGeom>
          </p:spPr>
        </p:pic>
        <p:pic>
          <p:nvPicPr>
            <p:cNvPr id="29" name="object 28">
              <a:extLst>
                <a:ext uri="{FF2B5EF4-FFF2-40B4-BE49-F238E27FC236}">
                  <a16:creationId xmlns:a16="http://schemas.microsoft.com/office/drawing/2014/main" id="{DD01AAF1-2B60-4C61-A213-FFC472D31EEA}"/>
                </a:ext>
              </a:extLst>
            </p:cNvPr>
            <p:cNvPicPr/>
            <p:nvPr/>
          </p:nvPicPr>
          <p:blipFill>
            <a:blip r:embed="rId12" cstate="print"/>
            <a:stretch>
              <a:fillRect/>
            </a:stretch>
          </p:blipFill>
          <p:spPr>
            <a:xfrm>
              <a:off x="8722621" y="4329144"/>
              <a:ext cx="153346" cy="149763"/>
            </a:xfrm>
            <a:prstGeom prst="rect">
              <a:avLst/>
            </a:prstGeom>
          </p:spPr>
        </p:pic>
      </p:grpSp>
      <p:pic>
        <p:nvPicPr>
          <p:cNvPr id="30" name="object 29">
            <a:extLst>
              <a:ext uri="{FF2B5EF4-FFF2-40B4-BE49-F238E27FC236}">
                <a16:creationId xmlns:a16="http://schemas.microsoft.com/office/drawing/2014/main" id="{FE51B7C7-2E72-4433-AA5F-05B114CEC917}"/>
              </a:ext>
            </a:extLst>
          </p:cNvPr>
          <p:cNvPicPr/>
          <p:nvPr userDrawn="1"/>
        </p:nvPicPr>
        <p:blipFill>
          <a:blip r:embed="rId13" cstate="print"/>
          <a:stretch>
            <a:fillRect/>
          </a:stretch>
        </p:blipFill>
        <p:spPr>
          <a:xfrm>
            <a:off x="9961245" y="5085274"/>
            <a:ext cx="1186793" cy="261784"/>
          </a:xfrm>
          <a:prstGeom prst="rect">
            <a:avLst/>
          </a:prstGeom>
        </p:spPr>
      </p:pic>
      <p:sp>
        <p:nvSpPr>
          <p:cNvPr id="31" name="object 30">
            <a:extLst>
              <a:ext uri="{FF2B5EF4-FFF2-40B4-BE49-F238E27FC236}">
                <a16:creationId xmlns:a16="http://schemas.microsoft.com/office/drawing/2014/main" id="{696C5E29-F797-456E-87D2-7572FFA61D33}"/>
              </a:ext>
            </a:extLst>
          </p:cNvPr>
          <p:cNvSpPr txBox="1"/>
          <p:nvPr userDrawn="1"/>
        </p:nvSpPr>
        <p:spPr>
          <a:xfrm>
            <a:off x="548596" y="5670636"/>
            <a:ext cx="1887228" cy="171361"/>
          </a:xfrm>
          <a:prstGeom prst="rect">
            <a:avLst/>
          </a:prstGeom>
        </p:spPr>
        <p:txBody>
          <a:bodyPr vert="horz" wrap="square" lIns="0" tIns="17177" rIns="0" bIns="0" rtlCol="0">
            <a:spAutoFit/>
          </a:bodyPr>
          <a:lstStyle/>
          <a:p>
            <a:pPr marL="12724">
              <a:spcBef>
                <a:spcPts val="135"/>
              </a:spcBef>
            </a:pPr>
            <a:r>
              <a:rPr sz="1001" spc="-40" dirty="0">
                <a:latin typeface="Poppins" panose="00000500000000000000" pitchFamily="2" charset="0"/>
                <a:cs typeface="Poppins" panose="00000500000000000000" pitchFamily="2" charset="0"/>
              </a:rPr>
              <a:t>www.nachhaltig-im-</a:t>
            </a:r>
            <a:r>
              <a:rPr sz="1001" spc="-45" dirty="0">
                <a:latin typeface="Poppins" panose="00000500000000000000" pitchFamily="2" charset="0"/>
                <a:cs typeface="Poppins" panose="00000500000000000000" pitchFamily="2" charset="0"/>
              </a:rPr>
              <a:t>beruf.de</a:t>
            </a:r>
            <a:endParaRPr sz="1001" dirty="0">
              <a:latin typeface="Poppins" panose="00000500000000000000" pitchFamily="2" charset="0"/>
              <a:cs typeface="Poppins" panose="00000500000000000000" pitchFamily="2" charset="0"/>
            </a:endParaRPr>
          </a:p>
        </p:txBody>
      </p:sp>
      <p:pic>
        <p:nvPicPr>
          <p:cNvPr id="32" name="Grafik 31">
            <a:extLst>
              <a:ext uri="{FF2B5EF4-FFF2-40B4-BE49-F238E27FC236}">
                <a16:creationId xmlns:a16="http://schemas.microsoft.com/office/drawing/2014/main" id="{80E384F8-3100-4F15-91B2-5E61F7A11137}"/>
              </a:ext>
            </a:extLst>
          </p:cNvPr>
          <p:cNvPicPr>
            <a:picLocks noChangeAspect="1"/>
          </p:cNvPicPr>
          <p:nvPr userDrawn="1"/>
        </p:nvPicPr>
        <p:blipFill>
          <a:blip r:embed="rId14"/>
          <a:stretch>
            <a:fillRect/>
          </a:stretch>
        </p:blipFill>
        <p:spPr>
          <a:xfrm>
            <a:off x="10489783" y="67550"/>
            <a:ext cx="1579319" cy="900893"/>
          </a:xfrm>
          <a:prstGeom prst="rect">
            <a:avLst/>
          </a:prstGeom>
        </p:spPr>
      </p:pic>
      <p:pic>
        <p:nvPicPr>
          <p:cNvPr id="33" name="Grafik 32">
            <a:extLst>
              <a:ext uri="{FF2B5EF4-FFF2-40B4-BE49-F238E27FC236}">
                <a16:creationId xmlns:a16="http://schemas.microsoft.com/office/drawing/2014/main" id="{80A812FA-2383-A3D4-B823-EDA53EB49699}"/>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367356" y="241088"/>
            <a:ext cx="576679" cy="586096"/>
          </a:xfrm>
          <a:prstGeom prst="rect">
            <a:avLst/>
          </a:prstGeom>
        </p:spPr>
      </p:pic>
      <p:sp>
        <p:nvSpPr>
          <p:cNvPr id="34" name="Textfeld 33">
            <a:extLst>
              <a:ext uri="{FF2B5EF4-FFF2-40B4-BE49-F238E27FC236}">
                <a16:creationId xmlns:a16="http://schemas.microsoft.com/office/drawing/2014/main" id="{6928C330-9BE5-70A7-3B74-DA6FF5842F54}"/>
              </a:ext>
            </a:extLst>
          </p:cNvPr>
          <p:cNvSpPr txBox="1">
            <a:spLocks noChangeAspect="1"/>
          </p:cNvSpPr>
          <p:nvPr userDrawn="1"/>
        </p:nvSpPr>
        <p:spPr>
          <a:xfrm>
            <a:off x="444345" y="4226695"/>
            <a:ext cx="5292220" cy="966418"/>
          </a:xfrm>
          <a:prstGeom prst="rect">
            <a:avLst/>
          </a:prstGeom>
          <a:noFill/>
        </p:spPr>
        <p:txBody>
          <a:bodyPr wrap="square" rtlCol="0">
            <a:spAutoFit/>
          </a:bodyPr>
          <a:lstStyle/>
          <a:p>
            <a:pPr>
              <a:lnSpc>
                <a:spcPct val="107000"/>
              </a:lnSpc>
              <a:spcAft>
                <a:spcPts val="800"/>
              </a:spcAft>
            </a:pPr>
            <a:r>
              <a:rPr lang="de-DE" sz="1070" kern="100" dirty="0">
                <a:latin typeface="BundesSans Web" panose="020B0002030500000203" pitchFamily="34" charset="0"/>
                <a:ea typeface="Aptos" panose="020B0004020202020204" pitchFamily="34" charset="0"/>
                <a:cs typeface="Times New Roman" panose="02020603050405020304" pitchFamily="18" charset="0"/>
              </a:rPr>
              <a:t>Das Projekt „Nachhaltiges Handeln in der pflegeberuflichen Bildung: Curriculare Integration von Planetary </a:t>
            </a:r>
            <a:r>
              <a:rPr lang="de-DE" sz="1070" kern="100" dirty="0" err="1">
                <a:latin typeface="BundesSans Web" panose="020B0002030500000203" pitchFamily="34" charset="0"/>
                <a:ea typeface="Aptos" panose="020B0004020202020204" pitchFamily="34" charset="0"/>
                <a:cs typeface="Times New Roman" panose="02020603050405020304" pitchFamily="18" charset="0"/>
              </a:rPr>
              <a:t>Health</a:t>
            </a:r>
            <a:r>
              <a:rPr lang="de-DE" sz="1070" kern="100" dirty="0">
                <a:latin typeface="BundesSans Web" panose="020B0002030500000203" pitchFamily="34" charset="0"/>
                <a:ea typeface="Aptos" panose="020B0004020202020204" pitchFamily="34" charset="0"/>
                <a:cs typeface="Times New Roman" panose="02020603050405020304" pitchFamily="18" charset="0"/>
              </a:rPr>
              <a:t> und digitaler Kompetenz (Naht)“ wird im Rahmen des Programms „Nachhaltig im Beruf - zukunftsorientiert ausbilden“ durch das Bundesministerium für Bildung, Familie, Senioren, Frauen und Jugend und die Europäische Union über den Europäischen Sozialfonds Plus (ESF Plus) gefördert.</a:t>
            </a:r>
            <a:endParaRPr lang="de-DE" sz="107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36344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de-DE" smtClean="0"/>
              <a:pPr/>
              <a:t>‹Nr.›</a:t>
            </a:fld>
            <a:endParaRPr lang="de-DE"/>
          </a:p>
        </p:txBody>
      </p:sp>
    </p:spTree>
    <p:extLst>
      <p:ext uri="{BB962C8B-B14F-4D97-AF65-F5344CB8AC3E}">
        <p14:creationId xmlns:p14="http://schemas.microsoft.com/office/powerpoint/2010/main" val="3044786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CB74E2D-E541-4E35-A3A1-778FB05461E2}" type="datetime1">
              <a:rPr lang="de-DE" smtClean="0"/>
              <a:t>17.03.2026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‹Nr.›</a:t>
            </a:fld>
            <a:endParaRPr lang="de-DE"/>
          </a:p>
        </p:txBody>
      </p:sp>
      <p:pic>
        <p:nvPicPr>
          <p:cNvPr id="7" name="Grafik 6">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51316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B18EAD8-0797-48AA-95DE-1C1EB756D3A4}" type="datetime1">
              <a:rPr lang="de-DE" smtClean="0"/>
              <a:t>17.03.2026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78B7609-2F33-487D-884C-96544B6840AC}"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141750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EAF0B75-E939-437E-B2EF-2C05328A4DA5}" type="datetime1">
              <a:rPr lang="de-DE" smtClean="0"/>
              <a:t>17.03.2026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78B7609-2F33-487D-884C-96544B6840AC}" type="slidenum">
              <a:rPr lang="de-DE" smtClean="0"/>
              <a:t>‹Nr.›</a:t>
            </a:fld>
            <a:endParaRPr lang="de-DE"/>
          </a:p>
        </p:txBody>
      </p:sp>
      <p:pic>
        <p:nvPicPr>
          <p:cNvPr id="10" name="Grafik 9">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133133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2"/>
          <p:cNvSpPr>
            <a:spLocks noGrp="1"/>
          </p:cNvSpPr>
          <p:nvPr>
            <p:ph type="dt" sz="half" idx="10"/>
          </p:nvPr>
        </p:nvSpPr>
        <p:spPr/>
        <p:txBody>
          <a:bodyPr/>
          <a:lstStyle/>
          <a:p>
            <a:fld id="{D7C72FE9-C7CF-4AFD-9DC5-574C74FC0672}" type="datetime1">
              <a:rPr lang="de-DE" smtClean="0"/>
              <a:t>17.03.2026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‹Nr.›</a:t>
            </a:fld>
            <a:endParaRPr lang="de-DE"/>
          </a:p>
        </p:txBody>
      </p:sp>
      <p:pic>
        <p:nvPicPr>
          <p:cNvPr id="6" name="Grafik 5">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16986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FC98BD-E8E9-4F16-9A6C-358B7916221B}" type="datetime1">
              <a:rPr lang="de-DE" smtClean="0"/>
              <a:t>17.03.2026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78B7609-2F33-487D-884C-96544B6840AC}" type="slidenum">
              <a:rPr lang="de-DE" smtClean="0"/>
              <a:t>‹Nr.›</a:t>
            </a:fld>
            <a:endParaRPr lang="de-DE"/>
          </a:p>
        </p:txBody>
      </p:sp>
      <p:pic>
        <p:nvPicPr>
          <p:cNvPr id="5" name="Grafik 4">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42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dirty="0"/>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B1C7825-F168-40B6-ACE0-18C3A37F65F3}" type="datetime1">
              <a:rPr lang="de-DE" smtClean="0"/>
              <a:t>17.03.2026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78B7609-2F33-487D-884C-96544B6840AC}"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72568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BA332C4E-8B68-4BE9-A5BC-7DBDCCEEE478}" type="datetime1">
              <a:rPr lang="de-DE" smtClean="0"/>
              <a:t>17.03.2026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78B7609-2F33-487D-884C-96544B6840AC}"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94090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D9073-5CC6-4D23-BD9C-5784CBABF2A5}" type="datetime1">
              <a:rPr lang="de-DE" smtClean="0"/>
              <a:t>17.03.2026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B7609-2F33-487D-884C-96544B6840AC}" type="slidenum">
              <a:rPr lang="de-DE" smtClean="0"/>
              <a:t>‹Nr.›</a:t>
            </a:fld>
            <a:endParaRPr lang="de-DE"/>
          </a:p>
        </p:txBody>
      </p:sp>
    </p:spTree>
    <p:extLst>
      <p:ext uri="{BB962C8B-B14F-4D97-AF65-F5344CB8AC3E}">
        <p14:creationId xmlns:p14="http://schemas.microsoft.com/office/powerpoint/2010/main" val="2096853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6" r:id="rId13"/>
    <p:sldLayoutId id="2147483680" r:id="rId14"/>
    <p:sldLayoutId id="2147483693"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D9073-5CC6-4D23-BD9C-5784CBABF2A5}" type="datetime1">
              <a:rPr lang="de-DE" smtClean="0"/>
              <a:t>17.03.2026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B7609-2F33-487D-884C-96544B6840AC}" type="slidenum">
              <a:rPr lang="de-DE" smtClean="0"/>
              <a:t>‹Nr.›</a:t>
            </a:fld>
            <a:endParaRPr lang="de-DE"/>
          </a:p>
        </p:txBody>
      </p:sp>
    </p:spTree>
    <p:extLst>
      <p:ext uri="{BB962C8B-B14F-4D97-AF65-F5344CB8AC3E}">
        <p14:creationId xmlns:p14="http://schemas.microsoft.com/office/powerpoint/2010/main" val="240700823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hyperlink" Target="https://www.klik-krankenhaus.de/klik-datenbank/suche-nach-massnahmen?tx_klikdb_search%5Baction%5D=show&amp;tx_klikdb_search%5Bcontroller%5D=Measure&amp;tx_klikdb_search%5Bmeasure%5D=498&amp;cHash=198cc14b73b8469378e891eaac599ae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klik-krankenhaus.de/klik-datenbank/suche-nach-massnahmen?tx_klikdb_search%5Baction%5D=show&amp;tx_klikdb_search%5Bcontroller%5D=Measure&amp;tx_klikdb_search%5Bmeasure%5D=514&amp;cHash=82169a5520627427bc921746375e73b6" TargetMode="External"/><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www.klik-krankenhaus.de/startseite" TargetMode="External"/><Relationship Id="rId4" Type="http://schemas.openxmlformats.org/officeDocument/2006/relationships/hyperlink" Target="https://www.klik-krankenhaus.de/klik-datenbank/suche-nach-massnahmen?tx_klikdb_search%5Baction%5D=show&amp;tx_klikdb_search%5Bcontroller%5D=Measure&amp;tx_klikdb_search%5Bmeasure%5D=498&amp;cHash=198cc14b73b8469378e891eaac599ae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klik-krankenhaus.de/klik-datenbank/informationen-zur-klik-datenbank"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hsbi.de/elearning/ilias.php?ref_id=1430563&amp;cmd=view&amp;cmdClass=ilrepositorygui&amp;cmdNode=z4&amp;baseClass=ilRepositoryGUI"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hsbi.de/elearning/ilias.php?ref_id=1430563&amp;cmd=view&amp;cmdClass=ilrepositorygui&amp;cmdNode=z4&amp;baseClass=ilRepositoryGUI"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doi.org/10.2908/env_wasmun" TargetMode="External"/><Relationship Id="rId3" Type="http://schemas.openxmlformats.org/officeDocument/2006/relationships/hyperlink" Target="https://www.abfallmanager-medizin.de/themen/krankenhausabfaelle-abfaelle-aus-der-humanmedizinischen-oder-tieraerztlichen-versorgung/" TargetMode="External"/><Relationship Id="rId7" Type="http://schemas.openxmlformats.org/officeDocument/2006/relationships/hyperlink" Target="https://www.europarl.europa.eu/topics/de/article/20210128STO96607/wie-will-die-eu-bis-2050-eine-kreislaufwirtschaft-erreiche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europarl.europa.eu/topics/de/article/20151201STO05603/kreislaufwirtschaft-definition-und-vorteile" TargetMode="External"/><Relationship Id="rId11" Type="http://schemas.openxmlformats.org/officeDocument/2006/relationships/hyperlink" Target="https://doi.org/10.1007/978-3-662-64954-1_29-1" TargetMode="External"/><Relationship Id="rId5" Type="http://schemas.openxmlformats.org/officeDocument/2006/relationships/hyperlink" Target="https://www.eib.org/de/stories/linear-economy-recycling" TargetMode="External"/><Relationship Id="rId10" Type="http://schemas.openxmlformats.org/officeDocument/2006/relationships/hyperlink" Target="https://de.statista.com/statistik/daten/studie/179260/umfrage/die-zehn-groessten-c02-emittenten-weltweit/" TargetMode="External"/><Relationship Id="rId4" Type="http://schemas.openxmlformats.org/officeDocument/2006/relationships/hyperlink" Target="https://www.umweltberatung.at/oekologischer-handabdruck" TargetMode="External"/><Relationship Id="rId9" Type="http://schemas.openxmlformats.org/officeDocument/2006/relationships/hyperlink" Target="https://www.telepolis.de/features/Indien-Das-toedliche-Geschaeft-mit-dem-Sand-4504422.html"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doi.org/10.1007/s00112-022-01675-6" TargetMode="External"/><Relationship Id="rId3" Type="http://schemas.openxmlformats.org/officeDocument/2006/relationships/hyperlink" Target="https://noharm-global.org/sites/default/files/documents-files/5961/HealthCaresClimateFootprint_092319.pdf" TargetMode="External"/><Relationship Id="rId7" Type="http://schemas.openxmlformats.org/officeDocument/2006/relationships/hyperlink" Target="https://www.bpb.de/kurz-knapp/lexika/das-junge-politik-lexikon/321523/oekologischer-fussabdruck/"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doi.org/10.1016/S0140-6736(23)01859-7" TargetMode="External"/><Relationship Id="rId5" Type="http://schemas.openxmlformats.org/officeDocument/2006/relationships/hyperlink" Target="https://doi.org/10.1111/jan.15671" TargetMode="External"/><Relationship Id="rId4" Type="http://schemas.openxmlformats.org/officeDocument/2006/relationships/hyperlink" Target="https://doi.org/10.1016/j.jhydrol.2014.05.046" TargetMode="External"/><Relationship Id="rId9" Type="http://schemas.openxmlformats.org/officeDocument/2006/relationships/hyperlink" Target="https://iris.who.int/handle/10665/255574"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flickr.com/photos/134465805@N06/24421969481" TargetMode="External"/><Relationship Id="rId13" Type="http://schemas.openxmlformats.org/officeDocument/2006/relationships/hyperlink" Target="https://pxhere.com/en/photo/1264822" TargetMode="External"/><Relationship Id="rId18" Type="http://schemas.openxmlformats.org/officeDocument/2006/relationships/hyperlink" Target="https://flickr.com/photos/foto_db/52259533715/in/photolist-3S1Bq5-2nBZLFn-2nBXmQD-Fk4wf8-mPAnbT-9kx1oY-nL1heE-5wT3u9-fvbFWJ-fuWoNz-7HgCa9-5uSyMw-9sL6H-4Knuch-7WJVam-2iwS8Ts-odKUUA-2pm9Wjf-4pgeX-u8mABZ-jRvoSG-997gR8-jPNQUv-99aoKQ-7pMAi-23xko8r-8NDiWg-23xknXX-DvDF1w-7CKkyc-GvwM9g-2MmsTA-HuNwjr-7PScs5-DVrfFA-hdLgj-7PScKd-7PNRHP-7PNZVB-DvDEYh-7PSfL9-7PS4wU-7PU5yu-7PS4PY-7PQNdV-7PU7fY-7PScV9-7PQLyZ-7PU4Ah-25tC1J9" TargetMode="External"/><Relationship Id="rId3" Type="http://schemas.openxmlformats.org/officeDocument/2006/relationships/hyperlink" Target="https://ccnull.de/foto/nachhaltigkeit-die-zukunft-in-unseren-haenden/1094772" TargetMode="External"/><Relationship Id="rId21" Type="http://schemas.openxmlformats.org/officeDocument/2006/relationships/hyperlink" Target="https://pxhere.com/en/photo/1403206" TargetMode="External"/><Relationship Id="rId7" Type="http://schemas.openxmlformats.org/officeDocument/2006/relationships/hyperlink" Target="https://www.flickr.com/photos/ecdc_eu/49583203306" TargetMode="External"/><Relationship Id="rId12" Type="http://schemas.openxmlformats.org/officeDocument/2006/relationships/hyperlink" Target="https://ccnull.de/foto/papier-recycling/1101162" TargetMode="External"/><Relationship Id="rId17" Type="http://schemas.openxmlformats.org/officeDocument/2006/relationships/hyperlink" Target="https://creativecommons.org/licenses/by-sa/2.0/deed.de" TargetMode="External"/><Relationship Id="rId2" Type="http://schemas.openxmlformats.org/officeDocument/2006/relationships/notesSlide" Target="../notesSlides/notesSlide54.xml"/><Relationship Id="rId16" Type="http://schemas.openxmlformats.org/officeDocument/2006/relationships/hyperlink" Target="https://flickr.com/photos/peterm7/8392938624/in/photolist-PzKg9-FfnZ8-CDY7A-4Qr97L-68NbDm-68HXRa-9wG8So-nJ2UMb-NvTDBy-dRryAk-Dozkbn-nHfbSV-qruyVf-dME1fm-eQXmYD-vjzJYK-923vuM-oxX4w1-8kCdrf-9HgxSp-exswAS-xdQVoT-EUntPd-nCk8P-85HX8j-sypGk4-8CU5BN-C2JSod-4UXhVV-Ffjn1-phPjYo-RNjv75-861Axu-5Wfozu-4BcP2b-rfXWnh-Appfk-8BnrJ-QYRAzW-UvtVQA-zebBN-69mUVn-69r6wJ-HCfDY3-VGnJ4D-Appfe-Appfc/" TargetMode="External"/><Relationship Id="rId20" Type="http://schemas.openxmlformats.org/officeDocument/2006/relationships/hyperlink" Target="https://creativecommons.org/licenses/by-sa/3.0/deed.en" TargetMode="External"/><Relationship Id="rId1" Type="http://schemas.openxmlformats.org/officeDocument/2006/relationships/slideLayout" Target="../slideLayouts/slideLayout2.xml"/><Relationship Id="rId6" Type="http://schemas.openxmlformats.org/officeDocument/2006/relationships/hyperlink" Target="https://flickr.com/photos/calliope/7694563298/in/photolist-cHCYHA-cHWE2G-cLi2su-cHWDS9-cHWDAs-cHWEfY-cFJKPw-cBZvUb-2asDDe-4mciug" TargetMode="External"/><Relationship Id="rId11" Type="http://schemas.openxmlformats.org/officeDocument/2006/relationships/hyperlink" Target="https://creativecommons.org/licenses/by-sa/2.0/" TargetMode="External"/><Relationship Id="rId5" Type="http://schemas.openxmlformats.org/officeDocument/2006/relationships/hyperlink" Target="file:///D:\Module\Modul%204\04_Modul_4_Lieferkette_Ressourcenschonung\&#220;berarbeitung\Neue%20Grafiken\Jeans" TargetMode="External"/><Relationship Id="rId15" Type="http://schemas.openxmlformats.org/officeDocument/2006/relationships/hyperlink" Target="https://flickr.com/photos/st33vo/5848576484/in/photolist-3att9n-25WYghM-9UPu2A-8Cn787-8Cj1Gk-8Cj5fX-2pVvMsu-7dFV1i-7dKPto-33a4sf-8Cnerj-ypBNQ2-RMNyhq-RwUrmE-EqxZQA-EqDuAD-ymPyhy-2nDk6VX-QQ5bQ7-8KBuvp-87h7Ak-31rL1v-wXvcu8-2mrsst1" TargetMode="External"/><Relationship Id="rId10" Type="http://schemas.openxmlformats.org/officeDocument/2006/relationships/hyperlink" Target="https://www.flickr.com/photos/luebeck/1437367289" TargetMode="External"/><Relationship Id="rId19" Type="http://schemas.openxmlformats.org/officeDocument/2006/relationships/hyperlink" Target="https://www.picpedia.org/highway-signs/a/alternative.html" TargetMode="External"/><Relationship Id="rId4" Type="http://schemas.openxmlformats.org/officeDocument/2006/relationships/hyperlink" Target="https://creativecommons.org/licenses/by/2.0/de/" TargetMode="External"/><Relationship Id="rId9" Type="http://schemas.openxmlformats.org/officeDocument/2006/relationships/hyperlink" Target="https://www.flickr.com/photos/emagineart/4741451457" TargetMode="External"/><Relationship Id="rId14" Type="http://schemas.openxmlformats.org/officeDocument/2006/relationships/hyperlink" Target="https://creativecommons.org/publicdomain/zero/1.0/" TargetMode="External"/><Relationship Id="rId22" Type="http://schemas.openxmlformats.org/officeDocument/2006/relationships/hyperlink" Target="https://pxhere.com/de/photo/760381"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283E37A-2295-09D2-E7DA-8A28C8C3AAE4}"/>
              </a:ext>
            </a:extLst>
          </p:cNvPr>
          <p:cNvSpPr txBox="1">
            <a:spLocks/>
          </p:cNvSpPr>
          <p:nvPr/>
        </p:nvSpPr>
        <p:spPr>
          <a:xfrm>
            <a:off x="587567" y="1619480"/>
            <a:ext cx="5907018" cy="188769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de-DE" sz="7200" b="0" i="0" u="none" strike="noStrike" kern="1200" cap="none" spc="0" normalizeH="0" baseline="0" noProof="0" dirty="0">
                <a:ln>
                  <a:noFill/>
                </a:ln>
                <a:solidFill>
                  <a:prstClr val="black"/>
                </a:solidFill>
                <a:effectLst/>
                <a:uLnTx/>
                <a:uFillTx/>
                <a:latin typeface="Calibri" panose="020F0502020204030204"/>
                <a:cs typeface="Calibri" panose="020F0502020204030204" pitchFamily="34" charset="0"/>
              </a:rPr>
              <a:t>Verbundprojekt </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de-DE" sz="7200" b="0" i="0" u="none" strike="noStrike" kern="1200" cap="none" spc="0" normalizeH="0" baseline="0" noProof="0" dirty="0">
                <a:ln>
                  <a:noFill/>
                </a:ln>
                <a:solidFill>
                  <a:prstClr val="black"/>
                </a:solidFill>
                <a:effectLst/>
                <a:uLnTx/>
                <a:uFillTx/>
                <a:latin typeface="Calibri" panose="020F0502020204030204"/>
                <a:cs typeface="Calibri" panose="020F0502020204030204" pitchFamily="34" charset="0"/>
              </a:rPr>
              <a:t>Naht</a:t>
            </a:r>
          </a:p>
        </p:txBody>
      </p:sp>
      <p:sp>
        <p:nvSpPr>
          <p:cNvPr id="5" name="Untertitel 2">
            <a:extLst>
              <a:ext uri="{FF2B5EF4-FFF2-40B4-BE49-F238E27FC236}">
                <a16:creationId xmlns:a16="http://schemas.microsoft.com/office/drawing/2014/main" id="{1A694755-F070-3C8B-8303-9EED20358E2A}"/>
              </a:ext>
            </a:extLst>
          </p:cNvPr>
          <p:cNvSpPr txBox="1">
            <a:spLocks/>
          </p:cNvSpPr>
          <p:nvPr/>
        </p:nvSpPr>
        <p:spPr>
          <a:xfrm>
            <a:off x="587567" y="3858095"/>
            <a:ext cx="5592896"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800" b="0"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Nachhaltiges Handeln in der pflegeberuflichen Bildung: Curriculare Integration von Planetary Health und digitaler Kompetenz</a:t>
            </a:r>
            <a:endParaRPr kumimoji="0" lang="de-DE"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Grafik 2" descr="Ein Bild, das Zeichnung, Grafiken, Kunst, Design enthält.&#10;&#10;Automatisch generierte Beschreibung">
            <a:extLst>
              <a:ext uri="{FF2B5EF4-FFF2-40B4-BE49-F238E27FC236}">
                <a16:creationId xmlns:a16="http://schemas.microsoft.com/office/drawing/2014/main" id="{6D62E697-6011-2F74-0256-FC108C5D0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533" y="1366506"/>
            <a:ext cx="4508570" cy="4582188"/>
          </a:xfrm>
          <a:prstGeom prst="rect">
            <a:avLst/>
          </a:prstGeom>
        </p:spPr>
      </p:pic>
      <p:cxnSp>
        <p:nvCxnSpPr>
          <p:cNvPr id="17" name="Gerader Verbinder 16">
            <a:extLst>
              <a:ext uri="{FF2B5EF4-FFF2-40B4-BE49-F238E27FC236}">
                <a16:creationId xmlns:a16="http://schemas.microsoft.com/office/drawing/2014/main" id="{FB05AB29-E48A-25BC-A63F-C065042A8D15}"/>
              </a:ext>
            </a:extLst>
          </p:cNvPr>
          <p:cNvCxnSpPr>
            <a:cxnSpLocks/>
          </p:cNvCxnSpPr>
          <p:nvPr/>
        </p:nvCxnSpPr>
        <p:spPr>
          <a:xfrm>
            <a:off x="587567" y="3657600"/>
            <a:ext cx="5508433" cy="0"/>
          </a:xfrm>
          <a:prstGeom prst="line">
            <a:avLst/>
          </a:prstGeom>
          <a:ln w="57150">
            <a:solidFill>
              <a:srgbClr val="007094"/>
            </a:solidFill>
          </a:ln>
        </p:spPr>
        <p:style>
          <a:lnRef idx="2">
            <a:schemeClr val="accent1"/>
          </a:lnRef>
          <a:fillRef idx="0">
            <a:schemeClr val="accent1"/>
          </a:fillRef>
          <a:effectRef idx="1">
            <a:schemeClr val="accent1"/>
          </a:effectRef>
          <a:fontRef idx="minor">
            <a:schemeClr val="tx1"/>
          </a:fontRef>
        </p:style>
      </p:cxnSp>
      <p:pic>
        <p:nvPicPr>
          <p:cNvPr id="6" name="Grafik 5" descr="Ein Bild, das Text, Schrift, Grafiken, Logo enthält.&#10;&#10;Automatisch generierte Beschreibung">
            <a:extLst>
              <a:ext uri="{FF2B5EF4-FFF2-40B4-BE49-F238E27FC236}">
                <a16:creationId xmlns:a16="http://schemas.microsoft.com/office/drawing/2014/main" id="{28A48F5B-2741-33D4-D558-E2F13E1346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754" y="255554"/>
            <a:ext cx="1775321" cy="727566"/>
          </a:xfrm>
          <a:prstGeom prst="rect">
            <a:avLst/>
          </a:prstGeom>
        </p:spPr>
      </p:pic>
      <p:pic>
        <p:nvPicPr>
          <p:cNvPr id="8" name="Grafik 7" descr="Ein Bild, das Text, Schrift, weiß, Symbol enthält.&#10;&#10;Automatisch generierte Beschreibung">
            <a:extLst>
              <a:ext uri="{FF2B5EF4-FFF2-40B4-BE49-F238E27FC236}">
                <a16:creationId xmlns:a16="http://schemas.microsoft.com/office/drawing/2014/main" id="{C202F4F6-33E3-ABF7-B5D0-BAB022AFD6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165" y="401055"/>
            <a:ext cx="2239585" cy="458916"/>
          </a:xfrm>
          <a:prstGeom prst="rect">
            <a:avLst/>
          </a:prstGeom>
        </p:spPr>
      </p:pic>
      <p:pic>
        <p:nvPicPr>
          <p:cNvPr id="7" name="Grafik 6" descr="Ein Bild, das Symbol, Grafiken, Schrift, Grafikdesign enthält.&#10;&#10;Automatisch generierte Beschreibung">
            <a:extLst>
              <a:ext uri="{FF2B5EF4-FFF2-40B4-BE49-F238E27FC236}">
                <a16:creationId xmlns:a16="http://schemas.microsoft.com/office/drawing/2014/main" id="{C1EAF07F-34AB-EF19-3959-7F8355BC50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840" y="366101"/>
            <a:ext cx="308771" cy="617019"/>
          </a:xfrm>
          <a:prstGeom prst="rect">
            <a:avLst/>
          </a:prstGeom>
        </p:spPr>
      </p:pic>
      <p:sp>
        <p:nvSpPr>
          <p:cNvPr id="9" name="Textfeld 8">
            <a:extLst>
              <a:ext uri="{FF2B5EF4-FFF2-40B4-BE49-F238E27FC236}">
                <a16:creationId xmlns:a16="http://schemas.microsoft.com/office/drawing/2014/main" id="{C04E3ECB-D11A-271D-986D-90F941EF8B07}"/>
              </a:ext>
            </a:extLst>
          </p:cNvPr>
          <p:cNvSpPr txBox="1"/>
          <p:nvPr/>
        </p:nvSpPr>
        <p:spPr>
          <a:xfrm>
            <a:off x="5106611" y="354358"/>
            <a:ext cx="1622663"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Hochschule Hannover</a:t>
            </a:r>
          </a:p>
        </p:txBody>
      </p:sp>
    </p:spTree>
    <p:extLst>
      <p:ext uri="{BB962C8B-B14F-4D97-AF65-F5344CB8AC3E}">
        <p14:creationId xmlns:p14="http://schemas.microsoft.com/office/powerpoint/2010/main" val="164237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3902" y="559672"/>
            <a:ext cx="9009247" cy="1325563"/>
          </a:xfrm>
        </p:spPr>
        <p:txBody>
          <a:bodyPr>
            <a:normAutofit/>
          </a:bodyPr>
          <a:lstStyle/>
          <a:p>
            <a:pPr algn="ctr"/>
            <a:r>
              <a:rPr lang="de-DE" dirty="0">
                <a:solidFill>
                  <a:srgbClr val="007193"/>
                </a:solidFill>
                <a:latin typeface="+mn-lt"/>
              </a:rPr>
              <a:t>Die ökologischen Auswirkungen des Gesundheitswesens</a:t>
            </a:r>
          </a:p>
        </p:txBody>
      </p:sp>
      <p:sp>
        <p:nvSpPr>
          <p:cNvPr id="3" name="Inhaltsplatzhalter 2"/>
          <p:cNvSpPr>
            <a:spLocks noGrp="1"/>
          </p:cNvSpPr>
          <p:nvPr>
            <p:ph idx="1"/>
          </p:nvPr>
        </p:nvSpPr>
        <p:spPr>
          <a:xfrm>
            <a:off x="577763" y="1896140"/>
            <a:ext cx="11036474" cy="4589764"/>
          </a:xfrm>
        </p:spPr>
        <p:txBody>
          <a:bodyPr>
            <a:noAutofit/>
          </a:bodyPr>
          <a:lstStyle/>
          <a:p>
            <a:pPr>
              <a:spcBef>
                <a:spcPts val="600"/>
              </a:spcBef>
            </a:pPr>
            <a:r>
              <a:rPr lang="de-DE" sz="2400" dirty="0"/>
              <a:t>4,6% der weltweiten Emissionen gehen auf das Gesundheitssystem zurück </a:t>
            </a:r>
            <a:r>
              <a:rPr lang="de-DE" sz="1500" dirty="0"/>
              <a:t>(</a:t>
            </a:r>
            <a:r>
              <a:rPr lang="de-DE" sz="1500" dirty="0" err="1"/>
              <a:t>Romanello</a:t>
            </a:r>
            <a:r>
              <a:rPr lang="de-DE" sz="1500" dirty="0"/>
              <a:t> et al., 2023).</a:t>
            </a:r>
          </a:p>
          <a:p>
            <a:pPr>
              <a:spcBef>
                <a:spcPts val="600"/>
              </a:spcBef>
            </a:pPr>
            <a:r>
              <a:rPr lang="de-DE" sz="2400" dirty="0" err="1"/>
              <a:t>Healthcare</a:t>
            </a:r>
            <a:r>
              <a:rPr lang="de-DE" sz="2400" dirty="0"/>
              <a:t> </a:t>
            </a:r>
            <a:r>
              <a:rPr lang="de-DE" sz="2400" dirty="0" err="1"/>
              <a:t>Without</a:t>
            </a:r>
            <a:r>
              <a:rPr lang="de-DE" sz="2400" dirty="0"/>
              <a:t> Harm (HCWH) (u. a.) haben sich dies genauer angeschaut und zwischen drei Bereichen unterschieden:</a:t>
            </a:r>
          </a:p>
          <a:p>
            <a:pPr lvl="1">
              <a:spcBef>
                <a:spcPts val="600"/>
              </a:spcBef>
            </a:pPr>
            <a:r>
              <a:rPr lang="de-DE" b="1" dirty="0"/>
              <a:t>Bereich 1: </a:t>
            </a:r>
            <a:r>
              <a:rPr lang="de-DE" dirty="0"/>
              <a:t>Direkte Emissionen (Energieverbrauch, Gas für Heizung,…) der Einrichtungen selbst oder der Fahrzeuge (RTW, Taxis zum Patient*</a:t>
            </a:r>
            <a:r>
              <a:rPr lang="de-DE" dirty="0" err="1"/>
              <a:t>innentransport</a:t>
            </a:r>
            <a:r>
              <a:rPr lang="de-DE" dirty="0"/>
              <a:t>).</a:t>
            </a:r>
          </a:p>
          <a:p>
            <a:pPr lvl="1">
              <a:spcBef>
                <a:spcPts val="600"/>
              </a:spcBef>
            </a:pPr>
            <a:r>
              <a:rPr lang="de-DE" b="1" dirty="0"/>
              <a:t>Bereich 2: </a:t>
            </a:r>
            <a:r>
              <a:rPr lang="de-DE" dirty="0"/>
              <a:t>Indirekte Emissionen durch die Gewinnung der Energie/ Gas/ Öl der Einrichtungen.</a:t>
            </a:r>
          </a:p>
          <a:p>
            <a:pPr lvl="1">
              <a:spcBef>
                <a:spcPts val="600"/>
              </a:spcBef>
            </a:pPr>
            <a:r>
              <a:rPr lang="de-DE" b="1" dirty="0"/>
              <a:t>Bereich 3: </a:t>
            </a:r>
            <a:r>
              <a:rPr lang="de-DE" dirty="0"/>
              <a:t>Indirekte Emissionen vorwiegend durch Konsumgüter und deren Lieferkette und Entsorgung, Emissionen durch An- und Abreisen der Mitarbeitenden, usw.</a:t>
            </a:r>
          </a:p>
          <a:p>
            <a:pPr marL="457200" lvl="1" indent="0">
              <a:spcBef>
                <a:spcPts val="600"/>
              </a:spcBef>
              <a:buNone/>
            </a:pPr>
            <a:r>
              <a:rPr lang="de-DE" sz="1500" dirty="0"/>
              <a:t>(</a:t>
            </a:r>
            <a:r>
              <a:rPr lang="de-DE" sz="1500" dirty="0" err="1"/>
              <a:t>Karliner</a:t>
            </a:r>
            <a:r>
              <a:rPr lang="de-DE" sz="1500" dirty="0"/>
              <a:t> et al., 2019)</a:t>
            </a:r>
          </a:p>
        </p:txBody>
      </p:sp>
      <p:sp>
        <p:nvSpPr>
          <p:cNvPr id="4" name="Datumsplatzhalter 3"/>
          <p:cNvSpPr>
            <a:spLocks noGrp="1"/>
          </p:cNvSpPr>
          <p:nvPr>
            <p:ph type="dt" sz="half" idx="10"/>
          </p:nvPr>
        </p:nvSpPr>
        <p:spPr/>
        <p:txBody>
          <a:bodyPr/>
          <a:lstStyle/>
          <a:p>
            <a:fld id="{ADC62DEF-B54F-4C30-9E7B-808239B26C70}"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10</a:t>
            </a:fld>
            <a:endParaRPr lang="de-DE"/>
          </a:p>
        </p:txBody>
      </p:sp>
    </p:spTree>
    <p:extLst>
      <p:ext uri="{BB962C8B-B14F-4D97-AF65-F5344CB8AC3E}">
        <p14:creationId xmlns:p14="http://schemas.microsoft.com/office/powerpoint/2010/main" val="1832242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776123876"/>
              </p:ext>
            </p:extLst>
          </p:nvPr>
        </p:nvGraphicFramePr>
        <p:xfrm>
          <a:off x="492752" y="1962255"/>
          <a:ext cx="7462729" cy="4666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p:cNvSpPr>
            <a:spLocks noGrp="1"/>
          </p:cNvSpPr>
          <p:nvPr>
            <p:ph type="dt" sz="half" idx="10"/>
          </p:nvPr>
        </p:nvSpPr>
        <p:spPr/>
        <p:txBody>
          <a:bodyPr/>
          <a:lstStyle/>
          <a:p>
            <a:fld id="{E7EF903F-5882-4E0F-B38E-5C7D0D70E4B2}"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11</a:t>
            </a:fld>
            <a:endParaRPr lang="de-DE"/>
          </a:p>
        </p:txBody>
      </p:sp>
      <p:sp>
        <p:nvSpPr>
          <p:cNvPr id="12" name="Titel 1"/>
          <p:cNvSpPr>
            <a:spLocks noGrp="1"/>
          </p:cNvSpPr>
          <p:nvPr>
            <p:ph type="title"/>
          </p:nvPr>
        </p:nvSpPr>
        <p:spPr>
          <a:xfrm>
            <a:off x="1603902" y="559672"/>
            <a:ext cx="9009247" cy="1325563"/>
          </a:xfrm>
        </p:spPr>
        <p:txBody>
          <a:bodyPr>
            <a:normAutofit/>
          </a:bodyPr>
          <a:lstStyle/>
          <a:p>
            <a:pPr algn="ctr"/>
            <a:r>
              <a:rPr lang="de-DE" dirty="0">
                <a:solidFill>
                  <a:srgbClr val="007193"/>
                </a:solidFill>
                <a:latin typeface="+mn-lt"/>
              </a:rPr>
              <a:t>Die ökologischen Auswirkungen des Gesundheitswesens</a:t>
            </a:r>
          </a:p>
        </p:txBody>
      </p:sp>
      <p:sp>
        <p:nvSpPr>
          <p:cNvPr id="13" name="Rechteck 12"/>
          <p:cNvSpPr/>
          <p:nvPr/>
        </p:nvSpPr>
        <p:spPr>
          <a:xfrm>
            <a:off x="8899602" y="2113719"/>
            <a:ext cx="3303927" cy="1200329"/>
          </a:xfrm>
          <a:prstGeom prst="rect">
            <a:avLst/>
          </a:prstGeom>
        </p:spPr>
        <p:txBody>
          <a:bodyPr wrap="square">
            <a:spAutoFit/>
          </a:bodyPr>
          <a:lstStyle/>
          <a:p>
            <a:r>
              <a:rPr lang="de-DE" sz="2400" dirty="0"/>
              <a:t>Lieferkette, Entsorgung, An-/ Abreise von Mitarbeitenden</a:t>
            </a:r>
          </a:p>
        </p:txBody>
      </p:sp>
      <p:sp>
        <p:nvSpPr>
          <p:cNvPr id="14" name="Geschweifte Klammer rechts 13"/>
          <p:cNvSpPr/>
          <p:nvPr/>
        </p:nvSpPr>
        <p:spPr>
          <a:xfrm>
            <a:off x="8217714" y="1962255"/>
            <a:ext cx="377646" cy="1503258"/>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15" name="Rechteck 14"/>
          <p:cNvSpPr/>
          <p:nvPr/>
        </p:nvSpPr>
        <p:spPr>
          <a:xfrm>
            <a:off x="7646011" y="3880019"/>
            <a:ext cx="4317389" cy="830997"/>
          </a:xfrm>
          <a:prstGeom prst="rect">
            <a:avLst/>
          </a:prstGeom>
        </p:spPr>
        <p:txBody>
          <a:bodyPr wrap="square">
            <a:spAutoFit/>
          </a:bodyPr>
          <a:lstStyle/>
          <a:p>
            <a:r>
              <a:rPr lang="de-DE" sz="2400" dirty="0"/>
              <a:t>Energieverbrauch (Elektrizität/ Gas/ Öl), Benzin</a:t>
            </a:r>
          </a:p>
        </p:txBody>
      </p:sp>
      <p:sp>
        <p:nvSpPr>
          <p:cNvPr id="16" name="Rechteck 15"/>
          <p:cNvSpPr/>
          <p:nvPr/>
        </p:nvSpPr>
        <p:spPr>
          <a:xfrm>
            <a:off x="6458232" y="5607131"/>
            <a:ext cx="4841454" cy="461665"/>
          </a:xfrm>
          <a:prstGeom prst="rect">
            <a:avLst/>
          </a:prstGeom>
        </p:spPr>
        <p:txBody>
          <a:bodyPr wrap="none">
            <a:spAutoFit/>
          </a:bodyPr>
          <a:lstStyle/>
          <a:p>
            <a:r>
              <a:rPr lang="de-DE" sz="2400" dirty="0"/>
              <a:t>Emissionen durch Energiegewinnung </a:t>
            </a:r>
          </a:p>
        </p:txBody>
      </p:sp>
      <p:sp>
        <p:nvSpPr>
          <p:cNvPr id="17" name="Geschweifte Klammer rechts 16"/>
          <p:cNvSpPr/>
          <p:nvPr/>
        </p:nvSpPr>
        <p:spPr>
          <a:xfrm>
            <a:off x="6968034" y="3543889"/>
            <a:ext cx="377646" cy="1503258"/>
          </a:xfrm>
          <a:prstGeom prst="rightBrace">
            <a:avLst/>
          </a:prstGeom>
          <a:ln>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18" name="Geschweifte Klammer rechts 17"/>
          <p:cNvSpPr/>
          <p:nvPr/>
        </p:nvSpPr>
        <p:spPr>
          <a:xfrm>
            <a:off x="5730879" y="5125523"/>
            <a:ext cx="377646" cy="1503258"/>
          </a:xfrm>
          <a:prstGeom prst="rightBrace">
            <a:avLst/>
          </a:prstGeom>
          <a:ln>
            <a:solidFill>
              <a:schemeClr val="accent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
        <p:nvSpPr>
          <p:cNvPr id="19" name="Rechteck 18"/>
          <p:cNvSpPr/>
          <p:nvPr/>
        </p:nvSpPr>
        <p:spPr>
          <a:xfrm>
            <a:off x="6219410" y="6225678"/>
            <a:ext cx="3996607" cy="246221"/>
          </a:xfrm>
          <a:prstGeom prst="rect">
            <a:avLst/>
          </a:prstGeom>
        </p:spPr>
        <p:txBody>
          <a:bodyPr wrap="none">
            <a:spAutoFit/>
          </a:bodyPr>
          <a:lstStyle/>
          <a:p>
            <a:pPr lvl="0">
              <a:defRPr/>
            </a:pPr>
            <a:r>
              <a:rPr lang="de-DE" sz="1000" dirty="0"/>
              <a:t>(Rodríguez-Jiménez et al., 2023 ; </a:t>
            </a:r>
            <a:r>
              <a:rPr lang="de-DE" sz="1000" dirty="0" err="1"/>
              <a:t>Karliner</a:t>
            </a:r>
            <a:r>
              <a:rPr lang="de-DE" sz="1000" dirty="0"/>
              <a:t> et al., 2019; eigene Darstellung)</a:t>
            </a:r>
          </a:p>
        </p:txBody>
      </p:sp>
    </p:spTree>
    <p:extLst>
      <p:ext uri="{BB962C8B-B14F-4D97-AF65-F5344CB8AC3E}">
        <p14:creationId xmlns:p14="http://schemas.microsoft.com/office/powerpoint/2010/main" val="79267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781504" y="5370707"/>
            <a:ext cx="2856591" cy="646331"/>
          </a:xfrm>
          <a:prstGeom prst="rect">
            <a:avLst/>
          </a:prstGeom>
          <a:noFill/>
        </p:spPr>
        <p:txBody>
          <a:bodyPr wrap="square" rtlCol="0">
            <a:spAutoFit/>
          </a:bodyPr>
          <a:lstStyle/>
          <a:p>
            <a:pPr algn="ctr"/>
            <a:r>
              <a:rPr lang="de-DE" sz="3600" dirty="0"/>
              <a:t>Einwegartikel</a:t>
            </a:r>
          </a:p>
        </p:txBody>
      </p:sp>
      <p:sp>
        <p:nvSpPr>
          <p:cNvPr id="14" name="Textfeld 13"/>
          <p:cNvSpPr txBox="1"/>
          <p:nvPr/>
        </p:nvSpPr>
        <p:spPr>
          <a:xfrm>
            <a:off x="4273221" y="5370706"/>
            <a:ext cx="3660388" cy="646331"/>
          </a:xfrm>
          <a:prstGeom prst="rect">
            <a:avLst/>
          </a:prstGeom>
          <a:noFill/>
        </p:spPr>
        <p:txBody>
          <a:bodyPr wrap="square" rtlCol="0">
            <a:spAutoFit/>
          </a:bodyPr>
          <a:lstStyle/>
          <a:p>
            <a:pPr algn="ctr"/>
            <a:r>
              <a:rPr lang="de-DE" sz="3600" dirty="0"/>
              <a:t>Technische Geräte</a:t>
            </a:r>
          </a:p>
        </p:txBody>
      </p:sp>
      <p:sp>
        <p:nvSpPr>
          <p:cNvPr id="15" name="Textfeld 14"/>
          <p:cNvSpPr txBox="1"/>
          <p:nvPr/>
        </p:nvSpPr>
        <p:spPr>
          <a:xfrm>
            <a:off x="8195828" y="5370706"/>
            <a:ext cx="3024034" cy="646331"/>
          </a:xfrm>
          <a:prstGeom prst="rect">
            <a:avLst/>
          </a:prstGeom>
          <a:noFill/>
        </p:spPr>
        <p:txBody>
          <a:bodyPr wrap="square" rtlCol="0">
            <a:spAutoFit/>
          </a:bodyPr>
          <a:lstStyle/>
          <a:p>
            <a:pPr algn="ctr"/>
            <a:r>
              <a:rPr lang="de-DE" sz="3600" dirty="0"/>
              <a:t>Pharmazeutika</a:t>
            </a:r>
          </a:p>
        </p:txBody>
      </p:sp>
      <p:sp>
        <p:nvSpPr>
          <p:cNvPr id="3" name="Datumsplatzhalter 2"/>
          <p:cNvSpPr>
            <a:spLocks noGrp="1"/>
          </p:cNvSpPr>
          <p:nvPr>
            <p:ph type="dt" sz="half" idx="10"/>
          </p:nvPr>
        </p:nvSpPr>
        <p:spPr/>
        <p:txBody>
          <a:bodyPr/>
          <a:lstStyle/>
          <a:p>
            <a:fld id="{29BE0E26-2006-4589-83A6-1714316680B7}" type="datetime1">
              <a:rPr lang="de-DE" smtClean="0"/>
              <a:t>17.03.2026</a:t>
            </a:fld>
            <a:endParaRPr lang="de-DE"/>
          </a:p>
        </p:txBody>
      </p:sp>
      <p:sp>
        <p:nvSpPr>
          <p:cNvPr id="4" name="Foliennummernplatzhalter 3"/>
          <p:cNvSpPr>
            <a:spLocks noGrp="1"/>
          </p:cNvSpPr>
          <p:nvPr>
            <p:ph type="sldNum" sz="quarter" idx="12"/>
          </p:nvPr>
        </p:nvSpPr>
        <p:spPr/>
        <p:txBody>
          <a:bodyPr/>
          <a:lstStyle/>
          <a:p>
            <a:fld id="{978B7609-2F33-487D-884C-96544B6840AC}" type="slidenum">
              <a:rPr lang="de-DE" smtClean="0"/>
              <a:t>12</a:t>
            </a:fld>
            <a:endParaRPr lang="de-DE" dirty="0"/>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8690" r="13596"/>
          <a:stretch/>
        </p:blipFill>
        <p:spPr>
          <a:xfrm>
            <a:off x="838200" y="2536788"/>
            <a:ext cx="2949835" cy="2531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Grafik 6"/>
          <p:cNvPicPr>
            <a:picLocks noChangeAspect="1"/>
          </p:cNvPicPr>
          <p:nvPr/>
        </p:nvPicPr>
        <p:blipFill rotWithShape="1">
          <a:blip r:embed="rId4">
            <a:extLst>
              <a:ext uri="{28A0092B-C50C-407E-A947-70E740481C1C}">
                <a14:useLocalDpi xmlns:a14="http://schemas.microsoft.com/office/drawing/2010/main" val="0"/>
              </a:ext>
            </a:extLst>
          </a:blip>
          <a:srcRect l="21434" r="6100"/>
          <a:stretch/>
        </p:blipFill>
        <p:spPr>
          <a:xfrm>
            <a:off x="4718187" y="2536788"/>
            <a:ext cx="2770456" cy="25375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Grafik 11"/>
          <p:cNvPicPr>
            <a:picLocks noChangeAspect="1"/>
          </p:cNvPicPr>
          <p:nvPr/>
        </p:nvPicPr>
        <p:blipFill rotWithShape="1">
          <a:blip r:embed="rId5">
            <a:extLst>
              <a:ext uri="{28A0092B-C50C-407E-A947-70E740481C1C}">
                <a14:useLocalDpi xmlns:a14="http://schemas.microsoft.com/office/drawing/2010/main" val="0"/>
              </a:ext>
            </a:extLst>
          </a:blip>
          <a:srcRect l="16466" r="15928"/>
          <a:stretch/>
        </p:blipFill>
        <p:spPr>
          <a:xfrm>
            <a:off x="8418795" y="2536788"/>
            <a:ext cx="2578100" cy="2543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itel 1"/>
          <p:cNvSpPr txBox="1">
            <a:spLocks/>
          </p:cNvSpPr>
          <p:nvPr/>
        </p:nvSpPr>
        <p:spPr>
          <a:xfrm>
            <a:off x="1603902" y="559672"/>
            <a:ext cx="90092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193"/>
                </a:solidFill>
                <a:latin typeface="+mn-lt"/>
              </a:rPr>
              <a:t>Produkte mit den größten ökologischen Auswirkungen</a:t>
            </a:r>
          </a:p>
        </p:txBody>
      </p:sp>
      <p:sp>
        <p:nvSpPr>
          <p:cNvPr id="21" name="Textfeld 20"/>
          <p:cNvSpPr txBox="1"/>
          <p:nvPr/>
        </p:nvSpPr>
        <p:spPr>
          <a:xfrm>
            <a:off x="838200" y="5065984"/>
            <a:ext cx="5196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3</a:t>
            </a:r>
          </a:p>
        </p:txBody>
      </p:sp>
      <p:sp>
        <p:nvSpPr>
          <p:cNvPr id="22" name="Textfeld 21"/>
          <p:cNvSpPr txBox="1"/>
          <p:nvPr/>
        </p:nvSpPr>
        <p:spPr>
          <a:xfrm>
            <a:off x="4718187" y="5065983"/>
            <a:ext cx="5196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4</a:t>
            </a:r>
          </a:p>
        </p:txBody>
      </p:sp>
      <p:sp>
        <p:nvSpPr>
          <p:cNvPr id="23" name="Textfeld 22"/>
          <p:cNvSpPr txBox="1"/>
          <p:nvPr/>
        </p:nvSpPr>
        <p:spPr>
          <a:xfrm>
            <a:off x="8418795" y="5079553"/>
            <a:ext cx="5196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5</a:t>
            </a:r>
          </a:p>
        </p:txBody>
      </p:sp>
    </p:spTree>
    <p:extLst>
      <p:ext uri="{BB962C8B-B14F-4D97-AF65-F5344CB8AC3E}">
        <p14:creationId xmlns:p14="http://schemas.microsoft.com/office/powerpoint/2010/main" val="407768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DB3B0A33-6D46-439B-9E88-4ED4BDCD9DE2}" type="datetime1">
              <a:rPr lang="de-DE" smtClean="0">
                <a:solidFill>
                  <a:schemeClr val="tx1"/>
                </a:solidFill>
              </a:rPr>
              <a:t>17.03.2026</a:t>
            </a:fld>
            <a:endParaRPr lang="de-DE">
              <a:solidFill>
                <a:schemeClr val="tx1"/>
              </a:solidFill>
            </a:endParaRPr>
          </a:p>
        </p:txBody>
      </p:sp>
      <p:sp>
        <p:nvSpPr>
          <p:cNvPr id="6" name="Foliennummernplatzhalter 5"/>
          <p:cNvSpPr>
            <a:spLocks noGrp="1"/>
          </p:cNvSpPr>
          <p:nvPr>
            <p:ph type="sldNum" sz="quarter" idx="12"/>
          </p:nvPr>
        </p:nvSpPr>
        <p:spPr/>
        <p:txBody>
          <a:bodyPr/>
          <a:lstStyle/>
          <a:p>
            <a:fld id="{978B7609-2F33-487D-884C-96544B6840AC}" type="slidenum">
              <a:rPr lang="de-DE" smtClean="0">
                <a:solidFill>
                  <a:schemeClr val="tx1"/>
                </a:solidFill>
              </a:rPr>
              <a:t>13</a:t>
            </a:fld>
            <a:endParaRPr lang="de-DE" dirty="0">
              <a:solidFill>
                <a:schemeClr val="tx1"/>
              </a:solidFill>
            </a:endParaRPr>
          </a:p>
        </p:txBody>
      </p:sp>
      <p:sp>
        <p:nvSpPr>
          <p:cNvPr id="8" name="Inhaltsplatzhalter 7"/>
          <p:cNvSpPr>
            <a:spLocks noGrp="1"/>
          </p:cNvSpPr>
          <p:nvPr>
            <p:ph idx="1"/>
          </p:nvPr>
        </p:nvSpPr>
        <p:spPr>
          <a:xfrm>
            <a:off x="548640" y="2005012"/>
            <a:ext cx="10957560" cy="4351338"/>
          </a:xfrm>
        </p:spPr>
        <p:txBody>
          <a:bodyPr/>
          <a:lstStyle/>
          <a:p>
            <a:pPr marL="0" indent="0">
              <a:buNone/>
            </a:pPr>
            <a:r>
              <a:rPr lang="de-DE" dirty="0"/>
              <a:t>Auf der Seite </a:t>
            </a:r>
            <a:r>
              <a:rPr lang="de-DE" b="1" dirty="0"/>
              <a:t>„https://arzneimittelentsorgung.de“ </a:t>
            </a:r>
            <a:r>
              <a:rPr lang="de-DE" dirty="0"/>
              <a:t>gibt es zahlreiche Informationen zur korrekten Entsorgung von Medikamenten und den entsprechenden Entsorgungswegen innerhalb der Region, in der man lebt und arbeitet.</a:t>
            </a:r>
          </a:p>
          <a:p>
            <a:pPr marL="0" indent="0">
              <a:buNone/>
            </a:pPr>
            <a:r>
              <a:rPr lang="de-DE" dirty="0"/>
              <a:t>Darüber hinaus werden Informationen zum Zusammenhang von Arzneimitteln und Umwelt bereitgestellt.</a:t>
            </a:r>
          </a:p>
          <a:p>
            <a:pPr marL="0" indent="0">
              <a:buNone/>
            </a:pPr>
            <a:endParaRPr lang="de-DE" dirty="0"/>
          </a:p>
          <a:p>
            <a:pPr marL="0" indent="0">
              <a:buNone/>
            </a:pPr>
            <a:r>
              <a:rPr lang="de-DE" dirty="0"/>
              <a:t>Ein Blick lohnt sich!</a:t>
            </a:r>
          </a:p>
        </p:txBody>
      </p:sp>
      <p:sp>
        <p:nvSpPr>
          <p:cNvPr id="7" name="Titel 1"/>
          <p:cNvSpPr txBox="1">
            <a:spLocks/>
          </p:cNvSpPr>
          <p:nvPr/>
        </p:nvSpPr>
        <p:spPr>
          <a:xfrm>
            <a:off x="3082183" y="452993"/>
            <a:ext cx="6031338" cy="9186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193"/>
                </a:solidFill>
                <a:latin typeface="+mn-lt"/>
              </a:rPr>
              <a:t>Arzneimittelentsorgung</a:t>
            </a:r>
          </a:p>
        </p:txBody>
      </p:sp>
    </p:spTree>
    <p:extLst>
      <p:ext uri="{BB962C8B-B14F-4D97-AF65-F5344CB8AC3E}">
        <p14:creationId xmlns:p14="http://schemas.microsoft.com/office/powerpoint/2010/main" val="46191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98422" y="1911914"/>
            <a:ext cx="9799670" cy="554936"/>
          </a:xfrm>
        </p:spPr>
        <p:txBody>
          <a:bodyPr>
            <a:normAutofit/>
          </a:bodyPr>
          <a:lstStyle/>
          <a:p>
            <a:pPr marL="0" indent="0" algn="ctr">
              <a:buNone/>
            </a:pPr>
            <a:r>
              <a:rPr lang="de-DE" dirty="0">
                <a:sym typeface="Wingdings" panose="05000000000000000000" pitchFamily="2" charset="2"/>
              </a:rPr>
              <a:t>Einige Zahlen zum Müllaufkommen in deutschen Krankenhäusern</a:t>
            </a:r>
          </a:p>
          <a:p>
            <a:pPr marL="0" indent="0" algn="ctr">
              <a:buNone/>
            </a:pPr>
            <a:endParaRPr lang="de-DE" dirty="0">
              <a:sym typeface="Wingdings" panose="05000000000000000000" pitchFamily="2" charset="2"/>
            </a:endParaRPr>
          </a:p>
          <a:p>
            <a:pPr marL="0" indent="0" algn="ctr">
              <a:buNone/>
            </a:pPr>
            <a:endParaRPr lang="de-DE" dirty="0"/>
          </a:p>
        </p:txBody>
      </p:sp>
      <p:sp>
        <p:nvSpPr>
          <p:cNvPr id="7" name="Textfeld 6"/>
          <p:cNvSpPr txBox="1"/>
          <p:nvPr/>
        </p:nvSpPr>
        <p:spPr>
          <a:xfrm>
            <a:off x="4786101" y="3024914"/>
            <a:ext cx="7128808" cy="3323987"/>
          </a:xfrm>
          <a:prstGeom prst="rect">
            <a:avLst/>
          </a:prstGeom>
          <a:noFill/>
        </p:spPr>
        <p:txBody>
          <a:bodyPr wrap="square" rtlCol="0">
            <a:spAutoFit/>
          </a:bodyPr>
          <a:lstStyle/>
          <a:p>
            <a:pPr marL="342900" indent="-342900">
              <a:buFont typeface="Wingdings" panose="05000000000000000000" pitchFamily="2" charset="2"/>
              <a:buChar char="à"/>
            </a:pPr>
            <a:r>
              <a:rPr lang="de-DE" sz="2400" dirty="0">
                <a:sym typeface="Wingdings" panose="05000000000000000000" pitchFamily="2" charset="2"/>
              </a:rPr>
              <a:t>7-8 Tonnen Müll pro Tag</a:t>
            </a:r>
          </a:p>
          <a:p>
            <a:pPr marL="342900" indent="-342900">
              <a:buFont typeface="Wingdings" panose="05000000000000000000" pitchFamily="2" charset="2"/>
              <a:buChar char="à"/>
            </a:pPr>
            <a:r>
              <a:rPr lang="de-DE" sz="2400" dirty="0">
                <a:sym typeface="Wingdings" panose="05000000000000000000" pitchFamily="2" charset="2"/>
              </a:rPr>
              <a:t>6 kg Müll p</a:t>
            </a:r>
            <a:r>
              <a:rPr lang="de-DE" sz="2400" dirty="0"/>
              <a:t>ro Patient*in pro Tag </a:t>
            </a:r>
            <a:r>
              <a:rPr lang="de-DE" sz="1500" dirty="0"/>
              <a:t>(Lenzen-Schulte, 2019)</a:t>
            </a:r>
          </a:p>
          <a:p>
            <a:pPr marL="342900" indent="-342900">
              <a:buFont typeface="Wingdings" panose="05000000000000000000" pitchFamily="2" charset="2"/>
              <a:buChar char="à"/>
            </a:pPr>
            <a:r>
              <a:rPr lang="de-DE" sz="2400" dirty="0"/>
              <a:t>90 % sind hauswirtschaftliche Abfälle, die verbrannt werden</a:t>
            </a:r>
          </a:p>
          <a:p>
            <a:pPr marL="342900" indent="-342900">
              <a:buFont typeface="Wingdings" panose="05000000000000000000" pitchFamily="2" charset="2"/>
              <a:buChar char="à"/>
            </a:pPr>
            <a:r>
              <a:rPr lang="de-DE" sz="2400" dirty="0"/>
              <a:t>Hauptteil der Einwegprodukte kann aus hygienischen Gründen nicht recycelt werden </a:t>
            </a:r>
            <a:r>
              <a:rPr lang="de-DE" sz="1500" dirty="0"/>
              <a:t>(Bund/Länder-Arbeitsgemeinschaft Abfall [LAGA], 2021)</a:t>
            </a:r>
          </a:p>
          <a:p>
            <a:pPr marL="342900" indent="-342900">
              <a:buFont typeface="Wingdings" panose="05000000000000000000" pitchFamily="2" charset="2"/>
              <a:buChar char="à"/>
            </a:pPr>
            <a:r>
              <a:rPr lang="de-DE" sz="2400" dirty="0"/>
              <a:t>Mehr als ein Drittel des Abfalls während einer OP besteht aus Plastik </a:t>
            </a:r>
            <a:r>
              <a:rPr lang="de-DE" sz="1500" dirty="0"/>
              <a:t>(Unger et al., 2017)</a:t>
            </a:r>
          </a:p>
        </p:txBody>
      </p:sp>
      <p:sp>
        <p:nvSpPr>
          <p:cNvPr id="5" name="Datumsplatzhalter 4"/>
          <p:cNvSpPr>
            <a:spLocks noGrp="1"/>
          </p:cNvSpPr>
          <p:nvPr>
            <p:ph type="dt" sz="half" idx="10"/>
          </p:nvPr>
        </p:nvSpPr>
        <p:spPr/>
        <p:txBody>
          <a:bodyPr/>
          <a:lstStyle/>
          <a:p>
            <a:fld id="{DB3B0A33-6D46-439B-9E88-4ED4BDCD9DE2}" type="datetime1">
              <a:rPr lang="de-DE" smtClean="0">
                <a:solidFill>
                  <a:schemeClr val="tx1"/>
                </a:solidFill>
              </a:rPr>
              <a:t>17.03.2026</a:t>
            </a:fld>
            <a:endParaRPr lang="de-DE">
              <a:solidFill>
                <a:schemeClr val="tx1"/>
              </a:solidFill>
            </a:endParaRPr>
          </a:p>
        </p:txBody>
      </p:sp>
      <p:sp>
        <p:nvSpPr>
          <p:cNvPr id="6" name="Foliennummernplatzhalter 5"/>
          <p:cNvSpPr>
            <a:spLocks noGrp="1"/>
          </p:cNvSpPr>
          <p:nvPr>
            <p:ph type="sldNum" sz="quarter" idx="12"/>
          </p:nvPr>
        </p:nvSpPr>
        <p:spPr/>
        <p:txBody>
          <a:bodyPr/>
          <a:lstStyle/>
          <a:p>
            <a:fld id="{978B7609-2F33-487D-884C-96544B6840AC}" type="slidenum">
              <a:rPr lang="de-DE" smtClean="0">
                <a:solidFill>
                  <a:schemeClr val="tx1"/>
                </a:solidFill>
              </a:rPr>
              <a:t>14</a:t>
            </a:fld>
            <a:endParaRPr lang="de-DE" dirty="0">
              <a:solidFill>
                <a:schemeClr val="tx1"/>
              </a:solidFill>
            </a:endParaRP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6187" r="7599"/>
          <a:stretch/>
        </p:blipFill>
        <p:spPr>
          <a:xfrm>
            <a:off x="547899" y="3267506"/>
            <a:ext cx="3948545" cy="2288186"/>
          </a:xfrm>
          <a:prstGeom prst="rect">
            <a:avLst/>
          </a:prstGeom>
          <a:ln>
            <a:noFill/>
          </a:ln>
          <a:effectLst>
            <a:outerShdw blurRad="292100" dist="139700" dir="2700000" algn="tl" rotWithShape="0">
              <a:srgbClr val="333333">
                <a:alpha val="65000"/>
              </a:srgbClr>
            </a:outerShdw>
          </a:effectLst>
        </p:spPr>
      </p:pic>
      <p:sp>
        <p:nvSpPr>
          <p:cNvPr id="13" name="Rechteck 12"/>
          <p:cNvSpPr/>
          <p:nvPr/>
        </p:nvSpPr>
        <p:spPr>
          <a:xfrm>
            <a:off x="547899" y="5581495"/>
            <a:ext cx="2065766"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6</a:t>
            </a:r>
          </a:p>
        </p:txBody>
      </p:sp>
      <p:sp>
        <p:nvSpPr>
          <p:cNvPr id="9" name="Titel 1"/>
          <p:cNvSpPr txBox="1">
            <a:spLocks/>
          </p:cNvSpPr>
          <p:nvPr/>
        </p:nvSpPr>
        <p:spPr>
          <a:xfrm>
            <a:off x="1603902" y="559672"/>
            <a:ext cx="90092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193"/>
                </a:solidFill>
                <a:latin typeface="+mn-lt"/>
              </a:rPr>
              <a:t>Die ökologischen Auswirkungen des Gesundheitswesens</a:t>
            </a:r>
          </a:p>
        </p:txBody>
      </p:sp>
    </p:spTree>
    <p:extLst>
      <p:ext uri="{BB962C8B-B14F-4D97-AF65-F5344CB8AC3E}">
        <p14:creationId xmlns:p14="http://schemas.microsoft.com/office/powerpoint/2010/main" val="415539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33508" y="2384646"/>
            <a:ext cx="10515600" cy="3139854"/>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Die ökologischen Auswirkungen des Gesundheitswesens </a:t>
            </a:r>
          </a:p>
          <a:p>
            <a:pPr marL="514350" indent="-514350">
              <a:buFont typeface="+mj-lt"/>
              <a:buAutoNum type="arabicPeriod"/>
            </a:pPr>
            <a:r>
              <a:rPr lang="de-DE" dirty="0">
                <a:solidFill>
                  <a:srgbClr val="007193"/>
                </a:solidFill>
              </a:rPr>
              <a:t>Kreislauf- und Linearwirtschaft</a:t>
            </a:r>
          </a:p>
          <a:p>
            <a:pPr marL="514350" indent="-514350">
              <a:buFont typeface="+mj-lt"/>
              <a:buAutoNum type="arabicPeriod"/>
            </a:pPr>
            <a:r>
              <a:rPr lang="de-DE" dirty="0"/>
              <a:t>Die Lieferkette und ihr Einfluss auf die Gesundheit</a:t>
            </a:r>
          </a:p>
          <a:p>
            <a:pPr marL="514350" indent="-514350">
              <a:buFont typeface="+mj-lt"/>
              <a:buAutoNum type="arabicPeriod"/>
            </a:pPr>
            <a:r>
              <a:rPr lang="de-DE" dirty="0"/>
              <a:t>Umdenken und </a:t>
            </a:r>
            <a:r>
              <a:rPr lang="de-DE" dirty="0" err="1"/>
              <a:t>Good</a:t>
            </a:r>
            <a:r>
              <a:rPr lang="de-DE" dirty="0"/>
              <a:t> Practice</a:t>
            </a:r>
          </a:p>
          <a:p>
            <a:pPr marL="514350" indent="-514350">
              <a:buFont typeface="+mj-lt"/>
              <a:buAutoNum type="arabicPeriod"/>
            </a:pPr>
            <a:r>
              <a:rPr lang="de-DE" dirty="0"/>
              <a:t>Transfer: Gruppenpuzzle</a:t>
            </a:r>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15</a:t>
            </a:fld>
            <a:endParaRPr lang="de-DE"/>
          </a:p>
        </p:txBody>
      </p:sp>
      <p:sp>
        <p:nvSpPr>
          <p:cNvPr id="7" name="Titel 1"/>
          <p:cNvSpPr>
            <a:spLocks noGrp="1"/>
          </p:cNvSpPr>
          <p:nvPr>
            <p:ph type="title"/>
          </p:nvPr>
        </p:nvSpPr>
        <p:spPr>
          <a:xfrm>
            <a:off x="848360" y="587085"/>
            <a:ext cx="10515600" cy="1325563"/>
          </a:xfrm>
        </p:spPr>
        <p:txBody>
          <a:bodyPr/>
          <a:lstStyle/>
          <a:p>
            <a:pPr algn="ctr"/>
            <a:r>
              <a:rPr lang="de-DE" dirty="0">
                <a:solidFill>
                  <a:srgbClr val="007094"/>
                </a:solidFill>
              </a:rPr>
              <a:t>Ressourcenschonendes pflegerisches Handeln anleiten</a:t>
            </a:r>
          </a:p>
        </p:txBody>
      </p:sp>
    </p:spTree>
    <p:extLst>
      <p:ext uri="{BB962C8B-B14F-4D97-AF65-F5344CB8AC3E}">
        <p14:creationId xmlns:p14="http://schemas.microsoft.com/office/powerpoint/2010/main" val="116349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5517" y="2001319"/>
            <a:ext cx="8267963" cy="3845816"/>
          </a:xfrm>
        </p:spPr>
        <p:txBody>
          <a:bodyPr/>
          <a:lstStyle/>
          <a:p>
            <a:pPr marL="0" indent="0">
              <a:buNone/>
            </a:pPr>
            <a:r>
              <a:rPr lang="de-DE" b="1" dirty="0"/>
              <a:t>Kreislaufwirtschaft ist…</a:t>
            </a:r>
          </a:p>
          <a:p>
            <a:pPr marL="0" indent="0">
              <a:buNone/>
            </a:pPr>
            <a:r>
              <a:rPr lang="de-DE" dirty="0"/>
              <a:t>„(…) ein Modell der Produktion und des Verbrauchs, bei dem bestehende Materialien und Produkte so lange wie möglich geteilt, geleast, wiederverwendet, repariert, aufgearbeitet und recycelt werden. Auf diese Weise wird der Lebenszyklus der Produkte verlängert.“</a:t>
            </a:r>
          </a:p>
          <a:p>
            <a:pPr marL="0" indent="0">
              <a:buNone/>
            </a:pPr>
            <a:r>
              <a:rPr lang="de-DE" sz="1500" dirty="0"/>
              <a:t>(Europäisches Parlament, 2023)</a:t>
            </a:r>
          </a:p>
        </p:txBody>
      </p:sp>
      <p:sp>
        <p:nvSpPr>
          <p:cNvPr id="4" name="Datumsplatzhalter 3"/>
          <p:cNvSpPr>
            <a:spLocks noGrp="1"/>
          </p:cNvSpPr>
          <p:nvPr>
            <p:ph type="dt" sz="half" idx="10"/>
          </p:nvPr>
        </p:nvSpPr>
        <p:spPr/>
        <p:txBody>
          <a:bodyPr/>
          <a:lstStyle/>
          <a:p>
            <a:fld id="{011D6027-A6E4-413F-AB1E-5304DAE26C08}"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16</a:t>
            </a:fld>
            <a:endParaRPr lang="de-DE"/>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15689" r="15753"/>
          <a:stretch/>
        </p:blipFill>
        <p:spPr>
          <a:xfrm>
            <a:off x="8793480" y="3736405"/>
            <a:ext cx="2560320" cy="24908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hteck 6"/>
          <p:cNvSpPr/>
          <p:nvPr/>
        </p:nvSpPr>
        <p:spPr>
          <a:xfrm>
            <a:off x="8702039" y="6325587"/>
            <a:ext cx="532812"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7</a:t>
            </a:r>
          </a:p>
        </p:txBody>
      </p:sp>
      <p:sp>
        <p:nvSpPr>
          <p:cNvPr id="10" name="Textfeld 9"/>
          <p:cNvSpPr txBox="1"/>
          <p:nvPr/>
        </p:nvSpPr>
        <p:spPr>
          <a:xfrm>
            <a:off x="2406316" y="529390"/>
            <a:ext cx="7395410" cy="769441"/>
          </a:xfrm>
          <a:prstGeom prst="rect">
            <a:avLst/>
          </a:prstGeom>
          <a:noFill/>
        </p:spPr>
        <p:txBody>
          <a:bodyPr wrap="square" rtlCol="0">
            <a:spAutoFit/>
          </a:bodyPr>
          <a:lstStyle/>
          <a:p>
            <a:pPr algn="ctr"/>
            <a:r>
              <a:rPr lang="de-DE" sz="4400" dirty="0">
                <a:solidFill>
                  <a:srgbClr val="007193"/>
                </a:solidFill>
              </a:rPr>
              <a:t>Kreislauf- und Linearwirtschaft</a:t>
            </a:r>
          </a:p>
        </p:txBody>
      </p:sp>
    </p:spTree>
    <p:extLst>
      <p:ext uri="{BB962C8B-B14F-4D97-AF65-F5344CB8AC3E}">
        <p14:creationId xmlns:p14="http://schemas.microsoft.com/office/powerpoint/2010/main" val="354229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2897924120"/>
              </p:ext>
            </p:extLst>
          </p:nvPr>
        </p:nvGraphicFramePr>
        <p:xfrm>
          <a:off x="827761" y="558659"/>
          <a:ext cx="10515600" cy="5813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feil nach rechts 4"/>
          <p:cNvSpPr/>
          <p:nvPr/>
        </p:nvSpPr>
        <p:spPr>
          <a:xfrm>
            <a:off x="2379945" y="1021400"/>
            <a:ext cx="1427967" cy="32567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Textfeld 5"/>
          <p:cNvSpPr txBox="1"/>
          <p:nvPr/>
        </p:nvSpPr>
        <p:spPr>
          <a:xfrm>
            <a:off x="990600" y="946966"/>
            <a:ext cx="1389345"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2000" dirty="0"/>
              <a:t>Rohstoffe</a:t>
            </a:r>
          </a:p>
        </p:txBody>
      </p:sp>
      <p:sp>
        <p:nvSpPr>
          <p:cNvPr id="7" name="Gebogener Pfeil 6"/>
          <p:cNvSpPr/>
          <p:nvPr/>
        </p:nvSpPr>
        <p:spPr>
          <a:xfrm flipH="1">
            <a:off x="1891429" y="2162804"/>
            <a:ext cx="1490597" cy="1360325"/>
          </a:xfrm>
          <a:prstGeom prst="circularArrow">
            <a:avLst/>
          </a:prstGeom>
          <a:solidFill>
            <a:srgbClr val="37C6CF"/>
          </a:solidFill>
          <a:ln>
            <a:solidFill>
              <a:srgbClr val="37C6CF"/>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a:solidFill>
                <a:schemeClr val="tx1"/>
              </a:solidFill>
            </a:endParaRPr>
          </a:p>
        </p:txBody>
      </p:sp>
      <p:sp>
        <p:nvSpPr>
          <p:cNvPr id="8" name="Textfeld 7"/>
          <p:cNvSpPr txBox="1"/>
          <p:nvPr/>
        </p:nvSpPr>
        <p:spPr>
          <a:xfrm>
            <a:off x="1139868" y="2951129"/>
            <a:ext cx="1240077" cy="400110"/>
          </a:xfrm>
          <a:prstGeom prst="rect">
            <a:avLst/>
          </a:prstGeom>
          <a:noFill/>
        </p:spPr>
        <p:txBody>
          <a:bodyPr wrap="square" rtlCol="0">
            <a:spAutoFit/>
          </a:bodyPr>
          <a:lstStyle/>
          <a:p>
            <a:r>
              <a:rPr lang="de-DE" sz="2000" dirty="0"/>
              <a:t>Restabfall</a:t>
            </a:r>
          </a:p>
        </p:txBody>
      </p:sp>
      <p:sp>
        <p:nvSpPr>
          <p:cNvPr id="9" name="Textfeld 8"/>
          <p:cNvSpPr txBox="1"/>
          <p:nvPr/>
        </p:nvSpPr>
        <p:spPr>
          <a:xfrm>
            <a:off x="4507021" y="3213090"/>
            <a:ext cx="3554782" cy="584775"/>
          </a:xfrm>
          <a:prstGeom prst="rect">
            <a:avLst/>
          </a:prstGeom>
          <a:noFill/>
        </p:spPr>
        <p:txBody>
          <a:bodyPr wrap="square" rtlCol="0">
            <a:spAutoFit/>
          </a:bodyPr>
          <a:lstStyle/>
          <a:p>
            <a:r>
              <a:rPr lang="de-DE" sz="3200" b="1" dirty="0">
                <a:solidFill>
                  <a:srgbClr val="007193"/>
                </a:solidFill>
              </a:rPr>
              <a:t>Kreislaufwirtschaft</a:t>
            </a:r>
            <a:endParaRPr lang="de-DE" sz="2400" b="1" dirty="0">
              <a:solidFill>
                <a:srgbClr val="007193"/>
              </a:solidFill>
            </a:endParaRPr>
          </a:p>
        </p:txBody>
      </p:sp>
      <p:sp>
        <p:nvSpPr>
          <p:cNvPr id="2" name="Textfeld 1"/>
          <p:cNvSpPr txBox="1"/>
          <p:nvPr/>
        </p:nvSpPr>
        <p:spPr>
          <a:xfrm>
            <a:off x="9454572" y="6125517"/>
            <a:ext cx="2191328" cy="461665"/>
          </a:xfrm>
          <a:prstGeom prst="rect">
            <a:avLst/>
          </a:prstGeom>
          <a:noFill/>
        </p:spPr>
        <p:txBody>
          <a:bodyPr wrap="square" rtlCol="0">
            <a:spAutoFit/>
          </a:bodyPr>
          <a:lstStyle/>
          <a:p>
            <a:r>
              <a:rPr lang="de-DE" sz="1200" dirty="0"/>
              <a:t>(Europäisches Parlament, 2024; eigene Darstellung)</a:t>
            </a:r>
          </a:p>
        </p:txBody>
      </p:sp>
      <p:sp>
        <p:nvSpPr>
          <p:cNvPr id="3" name="Datumsplatzhalter 2"/>
          <p:cNvSpPr>
            <a:spLocks noGrp="1"/>
          </p:cNvSpPr>
          <p:nvPr>
            <p:ph type="dt" sz="half" idx="10"/>
          </p:nvPr>
        </p:nvSpPr>
        <p:spPr/>
        <p:txBody>
          <a:bodyPr/>
          <a:lstStyle/>
          <a:p>
            <a:fld id="{065C952E-686A-43F6-9EC6-3FD2DCCE10C5}" type="datetime1">
              <a:rPr lang="de-DE" smtClean="0"/>
              <a:t>17.03.2026</a:t>
            </a:fld>
            <a:endParaRPr lang="de-DE"/>
          </a:p>
        </p:txBody>
      </p:sp>
      <p:sp>
        <p:nvSpPr>
          <p:cNvPr id="10" name="Foliennummernplatzhalter 9"/>
          <p:cNvSpPr>
            <a:spLocks noGrp="1"/>
          </p:cNvSpPr>
          <p:nvPr>
            <p:ph type="sldNum" sz="quarter" idx="12"/>
          </p:nvPr>
        </p:nvSpPr>
        <p:spPr/>
        <p:txBody>
          <a:bodyPr/>
          <a:lstStyle/>
          <a:p>
            <a:fld id="{978B7609-2F33-487D-884C-96544B6840AC}" type="slidenum">
              <a:rPr lang="de-DE" smtClean="0"/>
              <a:t>17</a:t>
            </a:fld>
            <a:endParaRPr lang="de-DE" dirty="0"/>
          </a:p>
        </p:txBody>
      </p:sp>
    </p:spTree>
    <p:extLst>
      <p:ext uri="{BB962C8B-B14F-4D97-AF65-F5344CB8AC3E}">
        <p14:creationId xmlns:p14="http://schemas.microsoft.com/office/powerpoint/2010/main" val="101487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3236285316"/>
              </p:ext>
            </p:extLst>
          </p:nvPr>
        </p:nvGraphicFramePr>
        <p:xfrm>
          <a:off x="503582" y="1303765"/>
          <a:ext cx="11184835" cy="3016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ewitterblitz 5"/>
          <p:cNvSpPr/>
          <p:nvPr/>
        </p:nvSpPr>
        <p:spPr>
          <a:xfrm>
            <a:off x="3581400" y="3889769"/>
            <a:ext cx="996455" cy="1939816"/>
          </a:xfrm>
          <a:prstGeom prst="lightningBol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ln w="22225">
                <a:solidFill>
                  <a:schemeClr val="accent2"/>
                </a:solidFill>
                <a:prstDash val="solid"/>
              </a:ln>
              <a:solidFill>
                <a:schemeClr val="accent2">
                  <a:lumMod val="40000"/>
                  <a:lumOff val="60000"/>
                </a:schemeClr>
              </a:solidFill>
            </a:endParaRPr>
          </a:p>
        </p:txBody>
      </p:sp>
      <p:sp>
        <p:nvSpPr>
          <p:cNvPr id="7" name="Textfeld 6"/>
          <p:cNvSpPr txBox="1"/>
          <p:nvPr/>
        </p:nvSpPr>
        <p:spPr>
          <a:xfrm>
            <a:off x="4215504" y="4567290"/>
            <a:ext cx="3770334" cy="584775"/>
          </a:xfrm>
          <a:prstGeom prst="rect">
            <a:avLst/>
          </a:prstGeom>
          <a:noFill/>
        </p:spPr>
        <p:txBody>
          <a:bodyPr wrap="square" rtlCol="0">
            <a:spAutoFit/>
          </a:bodyPr>
          <a:lstStyle/>
          <a:p>
            <a:pPr algn="ctr"/>
            <a:r>
              <a:rPr lang="de-DE" sz="3200" dirty="0"/>
              <a:t>Ressourcenverlust</a:t>
            </a:r>
          </a:p>
        </p:txBody>
      </p:sp>
      <p:sp>
        <p:nvSpPr>
          <p:cNvPr id="3" name="Datumsplatzhalter 2"/>
          <p:cNvSpPr>
            <a:spLocks noGrp="1"/>
          </p:cNvSpPr>
          <p:nvPr>
            <p:ph type="dt" sz="half" idx="10"/>
          </p:nvPr>
        </p:nvSpPr>
        <p:spPr/>
        <p:txBody>
          <a:bodyPr/>
          <a:lstStyle/>
          <a:p>
            <a:fld id="{3D0E7FAC-2BFD-4C99-BD67-F24CC7DB715E}"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18</a:t>
            </a:fld>
            <a:endParaRPr lang="de-DE"/>
          </a:p>
        </p:txBody>
      </p:sp>
      <p:sp>
        <p:nvSpPr>
          <p:cNvPr id="9" name="Textfeld 8"/>
          <p:cNvSpPr txBox="1"/>
          <p:nvPr/>
        </p:nvSpPr>
        <p:spPr>
          <a:xfrm>
            <a:off x="9455122" y="6128119"/>
            <a:ext cx="1597189" cy="276999"/>
          </a:xfrm>
          <a:prstGeom prst="rect">
            <a:avLst/>
          </a:prstGeom>
          <a:noFill/>
        </p:spPr>
        <p:txBody>
          <a:bodyPr wrap="square" rtlCol="0">
            <a:spAutoFit/>
          </a:bodyPr>
          <a:lstStyle/>
          <a:p>
            <a:r>
              <a:rPr lang="de-DE" sz="1200" dirty="0"/>
              <a:t>(Eigene Darstellung)</a:t>
            </a:r>
          </a:p>
        </p:txBody>
      </p:sp>
      <p:sp>
        <p:nvSpPr>
          <p:cNvPr id="12" name="Textfeld 11"/>
          <p:cNvSpPr txBox="1"/>
          <p:nvPr/>
        </p:nvSpPr>
        <p:spPr>
          <a:xfrm>
            <a:off x="4604384" y="578833"/>
            <a:ext cx="3002366" cy="584775"/>
          </a:xfrm>
          <a:prstGeom prst="rect">
            <a:avLst/>
          </a:prstGeom>
          <a:noFill/>
        </p:spPr>
        <p:txBody>
          <a:bodyPr wrap="square" rtlCol="0">
            <a:spAutoFit/>
          </a:bodyPr>
          <a:lstStyle/>
          <a:p>
            <a:pPr algn="ctr"/>
            <a:r>
              <a:rPr lang="de-DE" sz="3200" b="1" dirty="0">
                <a:solidFill>
                  <a:srgbClr val="007193"/>
                </a:solidFill>
              </a:rPr>
              <a:t>Linearwirtschaft</a:t>
            </a:r>
            <a:endParaRPr lang="de-DE" sz="2400" b="1" dirty="0">
              <a:solidFill>
                <a:srgbClr val="007193"/>
              </a:solidFill>
            </a:endParaRPr>
          </a:p>
        </p:txBody>
      </p:sp>
    </p:spTree>
    <p:extLst>
      <p:ext uri="{BB962C8B-B14F-4D97-AF65-F5344CB8AC3E}">
        <p14:creationId xmlns:p14="http://schemas.microsoft.com/office/powerpoint/2010/main" val="1762868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33508" y="2384646"/>
            <a:ext cx="10515600" cy="3139854"/>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Die ökologischen Auswirkungen des Gesundheitswesens </a:t>
            </a:r>
          </a:p>
          <a:p>
            <a:pPr marL="514350" indent="-514350">
              <a:buFont typeface="+mj-lt"/>
              <a:buAutoNum type="arabicPeriod"/>
            </a:pPr>
            <a:r>
              <a:rPr lang="de-DE" dirty="0"/>
              <a:t>Kreislauf- und Linearwirtschaft</a:t>
            </a:r>
          </a:p>
          <a:p>
            <a:pPr marL="514350" indent="-514350">
              <a:buFont typeface="+mj-lt"/>
              <a:buAutoNum type="arabicPeriod"/>
            </a:pPr>
            <a:r>
              <a:rPr lang="de-DE" dirty="0">
                <a:solidFill>
                  <a:srgbClr val="007193"/>
                </a:solidFill>
              </a:rPr>
              <a:t>Die Lieferkette und ihr Einfluss auf die Gesundheit</a:t>
            </a:r>
          </a:p>
          <a:p>
            <a:pPr marL="514350" indent="-514350">
              <a:buFont typeface="+mj-lt"/>
              <a:buAutoNum type="arabicPeriod"/>
            </a:pPr>
            <a:r>
              <a:rPr lang="de-DE" dirty="0"/>
              <a:t>Umdenken und </a:t>
            </a:r>
            <a:r>
              <a:rPr lang="de-DE" dirty="0" err="1"/>
              <a:t>Good</a:t>
            </a:r>
            <a:r>
              <a:rPr lang="de-DE" dirty="0"/>
              <a:t> Practice</a:t>
            </a:r>
          </a:p>
          <a:p>
            <a:pPr marL="514350" indent="-514350">
              <a:buFont typeface="+mj-lt"/>
              <a:buAutoNum type="arabicPeriod"/>
            </a:pPr>
            <a:r>
              <a:rPr lang="de-DE" dirty="0"/>
              <a:t>Transfer: Gruppenpuzzle</a:t>
            </a:r>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19</a:t>
            </a:fld>
            <a:endParaRPr lang="de-DE"/>
          </a:p>
        </p:txBody>
      </p:sp>
      <p:sp>
        <p:nvSpPr>
          <p:cNvPr id="7" name="Titel 1"/>
          <p:cNvSpPr>
            <a:spLocks noGrp="1"/>
          </p:cNvSpPr>
          <p:nvPr>
            <p:ph type="title"/>
          </p:nvPr>
        </p:nvSpPr>
        <p:spPr>
          <a:xfrm>
            <a:off x="848360" y="587085"/>
            <a:ext cx="10515600" cy="1325563"/>
          </a:xfrm>
        </p:spPr>
        <p:txBody>
          <a:bodyPr/>
          <a:lstStyle/>
          <a:p>
            <a:pPr algn="ctr"/>
            <a:r>
              <a:rPr lang="de-DE" dirty="0">
                <a:solidFill>
                  <a:srgbClr val="007094"/>
                </a:solidFill>
              </a:rPr>
              <a:t>Ressourcenschonendes pflegerisches Handeln anleiten</a:t>
            </a:r>
          </a:p>
        </p:txBody>
      </p:sp>
    </p:spTree>
    <p:extLst>
      <p:ext uri="{BB962C8B-B14F-4D97-AF65-F5344CB8AC3E}">
        <p14:creationId xmlns:p14="http://schemas.microsoft.com/office/powerpoint/2010/main" val="244091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05919" y="1800616"/>
            <a:ext cx="11008662"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Das </a:t>
            </a: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Verbundprojekt “Naht” </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wurde vom 01.04.2024 bis 31.03.2026 von den Hochschulen Esslingen, Bielefeld und Hannover durchgeführt und hatte zum Ziel, Nachhaltigkeit und digitale Kompetenzen in die pflegeberufliche Bildung zu integrieren. Es wurde vom Bundesministerium für Bildung, Familie, Senioren, Frauen und Jugend (BMFSFJ), im Rahmen der Förderrichtlinie "Nachhaltig im Beruf – zukunftsorientiert ausbilden" (NIB) sowie der Europäischen Union über den Europäischen Sozialfonds Plus (ESF Plus) gefördert.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Ziele des Projekts</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Qualifizierung der Praxisanleitenden: Fort- und Weiterbildungen sollen Praxisanleitende dazu befähigen, nachhaltigkeitsbezogene Kompetenzen an Auszubildende weiterzugeben.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Curriculare Integration: Nachhaltigkeitsinhalte werden dauerhaft in die Fort- und Weiterbildungspläne integriert, sodass das Konzept der Planetary </a:t>
            </a:r>
            <a:r>
              <a:rPr kumimoji="0" lang="de-DE"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Health</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von Anfang an in die pflegerische Praxis einfließt.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Erfahrungsanalyse und Empfehlungen: Die gesammelten Erfahrungen werden ausgewertet und veröffentlicht, um Empfehlungen für die Pflegeausbildung zu formulieren.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feld 4"/>
          <p:cNvSpPr txBox="1"/>
          <p:nvPr/>
        </p:nvSpPr>
        <p:spPr>
          <a:xfrm>
            <a:off x="3435334" y="463134"/>
            <a:ext cx="5346865" cy="85068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07094"/>
                </a:solidFill>
                <a:effectLst/>
                <a:uLnTx/>
                <a:uFillTx/>
                <a:latin typeface="Calibri" panose="020F0502020204030204"/>
                <a:ea typeface="+mn-ea"/>
                <a:cs typeface="+mn-cs"/>
              </a:rPr>
              <a:t>Verbundprojekt Naht</a:t>
            </a:r>
          </a:p>
        </p:txBody>
      </p:sp>
    </p:spTree>
    <p:extLst>
      <p:ext uri="{BB962C8B-B14F-4D97-AF65-F5344CB8AC3E}">
        <p14:creationId xmlns:p14="http://schemas.microsoft.com/office/powerpoint/2010/main" val="1235252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5307" y="450271"/>
            <a:ext cx="5361709" cy="931301"/>
          </a:xfrm>
        </p:spPr>
        <p:txBody>
          <a:bodyPr>
            <a:noAutofit/>
          </a:bodyPr>
          <a:lstStyle/>
          <a:p>
            <a:pPr algn="ctr"/>
            <a:r>
              <a:rPr lang="de-DE" sz="6000" dirty="0">
                <a:solidFill>
                  <a:srgbClr val="007094"/>
                </a:solidFill>
              </a:rPr>
              <a:t>Bewegte Pause</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20</a:t>
            </a:fld>
            <a:endParaRPr lang="de-DE"/>
          </a:p>
        </p:txBody>
      </p:sp>
      <p:pic>
        <p:nvPicPr>
          <p:cNvPr id="3074" name="Picture 2" descr="Beweg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096" y="2725011"/>
            <a:ext cx="2604092" cy="292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31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66538" y="2980850"/>
            <a:ext cx="5530516" cy="1250469"/>
          </a:xfrm>
        </p:spPr>
        <p:txBody>
          <a:bodyPr>
            <a:noAutofit/>
          </a:bodyPr>
          <a:lstStyle/>
          <a:p>
            <a:pPr marL="0" indent="0">
              <a:buNone/>
            </a:pPr>
            <a:r>
              <a:rPr lang="de-DE" sz="4500" dirty="0"/>
              <a:t>Welchen Wert haben Ressourcen?</a:t>
            </a:r>
          </a:p>
        </p:txBody>
      </p:sp>
      <p:sp>
        <p:nvSpPr>
          <p:cNvPr id="5" name="Datumsplatzhalter 4"/>
          <p:cNvSpPr>
            <a:spLocks noGrp="1"/>
          </p:cNvSpPr>
          <p:nvPr>
            <p:ph type="dt" sz="half" idx="10"/>
          </p:nvPr>
        </p:nvSpPr>
        <p:spPr/>
        <p:txBody>
          <a:bodyPr/>
          <a:lstStyle/>
          <a:p>
            <a:fld id="{3F4A5223-C9AB-4A1A-B098-DF6F81AA6FB9}" type="datetime1">
              <a:rPr lang="de-DE" smtClean="0"/>
              <a:t>17.03.2026</a:t>
            </a:fld>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21</a:t>
            </a:fld>
            <a:endParaRPr lang="de-DE"/>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323" y="2980850"/>
            <a:ext cx="3944477" cy="3375500"/>
          </a:xfrm>
          <a:prstGeom prst="rect">
            <a:avLst/>
          </a:prstGeom>
        </p:spPr>
      </p:pic>
      <p:sp>
        <p:nvSpPr>
          <p:cNvPr id="7" name="Titel 1"/>
          <p:cNvSpPr txBox="1">
            <a:spLocks/>
          </p:cNvSpPr>
          <p:nvPr/>
        </p:nvSpPr>
        <p:spPr>
          <a:xfrm>
            <a:off x="848360" y="587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Die Lieferkette und ihr Einfluss auf die Gesundheit</a:t>
            </a:r>
          </a:p>
        </p:txBody>
      </p:sp>
    </p:spTree>
    <p:extLst>
      <p:ext uri="{BB962C8B-B14F-4D97-AF65-F5344CB8AC3E}">
        <p14:creationId xmlns:p14="http://schemas.microsoft.com/office/powerpoint/2010/main" val="3710119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2545136"/>
            <a:ext cx="10515600" cy="4351338"/>
          </a:xfrm>
        </p:spPr>
        <p:txBody>
          <a:bodyPr/>
          <a:lstStyle/>
          <a:p>
            <a:pPr marL="0" indent="0">
              <a:buNone/>
            </a:pPr>
            <a:r>
              <a:rPr lang="de-DE" dirty="0">
                <a:sym typeface="Wingdings" panose="05000000000000000000" pitchFamily="2" charset="2"/>
              </a:rPr>
              <a:t> </a:t>
            </a:r>
            <a:r>
              <a:rPr lang="de-DE" dirty="0"/>
              <a:t>Dimensionen der Nachhaltigkeit bezogen auf die Lieferkette</a:t>
            </a:r>
          </a:p>
        </p:txBody>
      </p:sp>
      <p:graphicFrame>
        <p:nvGraphicFramePr>
          <p:cNvPr id="4" name="Tabelle 3"/>
          <p:cNvGraphicFramePr>
            <a:graphicFrameLocks noGrp="1"/>
          </p:cNvGraphicFramePr>
          <p:nvPr>
            <p:extLst>
              <p:ext uri="{D42A27DB-BD31-4B8C-83A1-F6EECF244321}">
                <p14:modId xmlns:p14="http://schemas.microsoft.com/office/powerpoint/2010/main" val="2711085254"/>
              </p:ext>
            </p:extLst>
          </p:nvPr>
        </p:nvGraphicFramePr>
        <p:xfrm>
          <a:off x="903852" y="3124872"/>
          <a:ext cx="10401822" cy="2795478"/>
        </p:xfrm>
        <a:graphic>
          <a:graphicData uri="http://schemas.openxmlformats.org/drawingml/2006/table">
            <a:tbl>
              <a:tblPr firstRow="1" bandRow="1">
                <a:tableStyleId>{E8B1032C-EA38-4F05-BA0D-38AFFFC7BED3}</a:tableStyleId>
              </a:tblPr>
              <a:tblGrid>
                <a:gridCol w="3467274">
                  <a:extLst>
                    <a:ext uri="{9D8B030D-6E8A-4147-A177-3AD203B41FA5}">
                      <a16:colId xmlns:a16="http://schemas.microsoft.com/office/drawing/2014/main" val="1756920604"/>
                    </a:ext>
                  </a:extLst>
                </a:gridCol>
                <a:gridCol w="3467274">
                  <a:extLst>
                    <a:ext uri="{9D8B030D-6E8A-4147-A177-3AD203B41FA5}">
                      <a16:colId xmlns:a16="http://schemas.microsoft.com/office/drawing/2014/main" val="4140582917"/>
                    </a:ext>
                  </a:extLst>
                </a:gridCol>
                <a:gridCol w="3467274">
                  <a:extLst>
                    <a:ext uri="{9D8B030D-6E8A-4147-A177-3AD203B41FA5}">
                      <a16:colId xmlns:a16="http://schemas.microsoft.com/office/drawing/2014/main" val="4222781570"/>
                    </a:ext>
                  </a:extLst>
                </a:gridCol>
              </a:tblGrid>
              <a:tr h="522856">
                <a:tc>
                  <a:txBody>
                    <a:bodyPr/>
                    <a:lstStyle/>
                    <a:p>
                      <a:pPr algn="l"/>
                      <a:r>
                        <a:rPr lang="de-DE" sz="2800" dirty="0"/>
                        <a:t>Ökologisch </a:t>
                      </a:r>
                    </a:p>
                  </a:txBody>
                  <a:tcPr/>
                </a:tc>
                <a:tc>
                  <a:txBody>
                    <a:bodyPr/>
                    <a:lstStyle/>
                    <a:p>
                      <a:pPr algn="l"/>
                      <a:r>
                        <a:rPr lang="de-DE" sz="2800" dirty="0"/>
                        <a:t>Sozial</a:t>
                      </a:r>
                    </a:p>
                  </a:txBody>
                  <a:tcPr/>
                </a:tc>
                <a:tc>
                  <a:txBody>
                    <a:bodyPr/>
                    <a:lstStyle/>
                    <a:p>
                      <a:pPr algn="l"/>
                      <a:r>
                        <a:rPr lang="de-DE" sz="2800" dirty="0"/>
                        <a:t>Ökonomisch</a:t>
                      </a:r>
                    </a:p>
                  </a:txBody>
                  <a:tcPr/>
                </a:tc>
                <a:extLst>
                  <a:ext uri="{0D108BD9-81ED-4DB2-BD59-A6C34878D82A}">
                    <a16:rowId xmlns:a16="http://schemas.microsoft.com/office/drawing/2014/main" val="3209755458"/>
                  </a:ext>
                </a:extLst>
              </a:tr>
              <a:tr h="2272622">
                <a:tc>
                  <a:txBody>
                    <a:bodyPr/>
                    <a:lstStyle/>
                    <a:p>
                      <a:pPr marL="342900" indent="-342900" algn="l">
                        <a:buFont typeface="Arial" panose="020B0604020202020204" pitchFamily="34" charset="0"/>
                        <a:buChar char="•"/>
                      </a:pPr>
                      <a:r>
                        <a:rPr lang="de-DE" sz="2200" dirty="0"/>
                        <a:t>Einfluss</a:t>
                      </a:r>
                      <a:r>
                        <a:rPr lang="de-DE" sz="2200" baseline="0" dirty="0"/>
                        <a:t> auf die Natur</a:t>
                      </a:r>
                    </a:p>
                    <a:p>
                      <a:pPr marL="342900" indent="-342900" algn="l">
                        <a:buFont typeface="Arial" panose="020B0604020202020204" pitchFamily="34" charset="0"/>
                        <a:buChar char="•"/>
                      </a:pPr>
                      <a:r>
                        <a:rPr lang="de-DE" sz="2200" baseline="0" dirty="0"/>
                        <a:t>Einfluss auf die Tierwelt</a:t>
                      </a:r>
                    </a:p>
                    <a:p>
                      <a:pPr marL="342900" indent="-342900" algn="l">
                        <a:buFont typeface="Arial" panose="020B0604020202020204" pitchFamily="34" charset="0"/>
                        <a:buChar char="•"/>
                      </a:pPr>
                      <a:r>
                        <a:rPr lang="de-DE" sz="2200" baseline="0" dirty="0"/>
                        <a:t>Einfluss auf den Klimawandel</a:t>
                      </a:r>
                      <a:endParaRPr lang="de-DE" sz="2200" dirty="0"/>
                    </a:p>
                  </a:txBody>
                  <a:tcPr/>
                </a:tc>
                <a:tc>
                  <a:txBody>
                    <a:bodyPr/>
                    <a:lstStyle/>
                    <a:p>
                      <a:pPr marL="285750" indent="-285750" algn="l">
                        <a:buFont typeface="Arial" panose="020B0604020202020204" pitchFamily="34" charset="0"/>
                        <a:buChar char="•"/>
                      </a:pPr>
                      <a:r>
                        <a:rPr lang="de-DE" sz="2200" dirty="0"/>
                        <a:t>Wie</a:t>
                      </a:r>
                      <a:r>
                        <a:rPr lang="de-DE" sz="2200" baseline="0" dirty="0"/>
                        <a:t> wurden die Produkte produziert?</a:t>
                      </a:r>
                    </a:p>
                    <a:p>
                      <a:pPr marL="285750" indent="-285750" algn="l">
                        <a:buFont typeface="Arial" panose="020B0604020202020204" pitchFamily="34" charset="0"/>
                        <a:buChar char="•"/>
                      </a:pPr>
                      <a:r>
                        <a:rPr lang="de-DE" sz="2200" baseline="0" dirty="0"/>
                        <a:t>Wurden die Menschenrechte gewahrt?</a:t>
                      </a:r>
                    </a:p>
                    <a:p>
                      <a:pPr marL="0" indent="0" algn="l">
                        <a:buFont typeface="Arial" panose="020B0604020202020204" pitchFamily="34" charset="0"/>
                        <a:buNone/>
                      </a:pPr>
                      <a:r>
                        <a:rPr lang="de-DE" sz="2200" baseline="0" dirty="0">
                          <a:sym typeface="Wingdings" panose="05000000000000000000" pitchFamily="2" charset="2"/>
                        </a:rPr>
                        <a:t> </a:t>
                      </a:r>
                      <a:r>
                        <a:rPr lang="de-DE" sz="2200" baseline="0" dirty="0"/>
                        <a:t>Arbeitsbedingungen</a:t>
                      </a:r>
                    </a:p>
                  </a:txBody>
                  <a:tcPr/>
                </a:tc>
                <a:tc>
                  <a:txBody>
                    <a:bodyPr/>
                    <a:lstStyle/>
                    <a:p>
                      <a:pPr marL="342900" indent="-342900" algn="l">
                        <a:buFont typeface="Arial" panose="020B0604020202020204" pitchFamily="34" charset="0"/>
                        <a:buChar char="•"/>
                      </a:pPr>
                      <a:r>
                        <a:rPr lang="de-DE" sz="2200" baseline="0" dirty="0"/>
                        <a:t>Wirtschaftliche Situation der Arbeitenden</a:t>
                      </a:r>
                    </a:p>
                    <a:p>
                      <a:pPr marL="342900" indent="-342900" algn="l">
                        <a:buFont typeface="Arial" panose="020B0604020202020204" pitchFamily="34" charset="0"/>
                        <a:buChar char="•"/>
                      </a:pPr>
                      <a:r>
                        <a:rPr lang="de-DE" sz="2200" baseline="0" dirty="0"/>
                        <a:t>Wirtschaftliche Situation des Unternehmens/ des Landes in dem produziert wird</a:t>
                      </a:r>
                      <a:endParaRPr lang="de-DE" sz="2200" dirty="0"/>
                    </a:p>
                  </a:txBody>
                  <a:tcPr/>
                </a:tc>
                <a:extLst>
                  <a:ext uri="{0D108BD9-81ED-4DB2-BD59-A6C34878D82A}">
                    <a16:rowId xmlns:a16="http://schemas.microsoft.com/office/drawing/2014/main" val="455418839"/>
                  </a:ext>
                </a:extLst>
              </a:tr>
            </a:tbl>
          </a:graphicData>
        </a:graphic>
      </p:graphicFrame>
      <p:sp>
        <p:nvSpPr>
          <p:cNvPr id="5" name="Datumsplatzhalter 4"/>
          <p:cNvSpPr>
            <a:spLocks noGrp="1"/>
          </p:cNvSpPr>
          <p:nvPr>
            <p:ph type="dt" sz="half" idx="10"/>
          </p:nvPr>
        </p:nvSpPr>
        <p:spPr/>
        <p:txBody>
          <a:bodyPr/>
          <a:lstStyle/>
          <a:p>
            <a:fld id="{24FF88D7-83A9-4EBF-B0B4-64DF1190B715}" type="datetime1">
              <a:rPr lang="de-DE" smtClean="0"/>
              <a:t>17.03.2026</a:t>
            </a:fld>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22</a:t>
            </a:fld>
            <a:endParaRPr lang="de-DE"/>
          </a:p>
        </p:txBody>
      </p:sp>
      <p:sp>
        <p:nvSpPr>
          <p:cNvPr id="8" name="Titel 1"/>
          <p:cNvSpPr txBox="1">
            <a:spLocks/>
          </p:cNvSpPr>
          <p:nvPr/>
        </p:nvSpPr>
        <p:spPr>
          <a:xfrm>
            <a:off x="848360" y="587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Die Lieferkette und ihr Einfluss auf die Gesundheit</a:t>
            </a:r>
          </a:p>
        </p:txBody>
      </p:sp>
    </p:spTree>
    <p:extLst>
      <p:ext uri="{BB962C8B-B14F-4D97-AF65-F5344CB8AC3E}">
        <p14:creationId xmlns:p14="http://schemas.microsoft.com/office/powerpoint/2010/main" val="415684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7780" y="2393184"/>
            <a:ext cx="6488875" cy="519993"/>
          </a:xfrm>
        </p:spPr>
        <p:txBody>
          <a:bodyPr/>
          <a:lstStyle/>
          <a:p>
            <a:pPr marL="0" indent="0">
              <a:buNone/>
            </a:pPr>
            <a:r>
              <a:rPr lang="de-DE" b="1" dirty="0"/>
              <a:t>Beispiel Einweg-Medikamentenbecher</a:t>
            </a:r>
          </a:p>
          <a:p>
            <a:pPr marL="0" indent="0">
              <a:buNone/>
            </a:pPr>
            <a:endParaRPr lang="de-DE" dirty="0"/>
          </a:p>
          <a:p>
            <a:pPr marL="0" indent="0">
              <a:buNone/>
            </a:pPr>
            <a:endParaRPr lang="de-DE" dirty="0"/>
          </a:p>
        </p:txBody>
      </p:sp>
      <p:sp>
        <p:nvSpPr>
          <p:cNvPr id="6" name="Textfeld 5"/>
          <p:cNvSpPr txBox="1"/>
          <p:nvPr/>
        </p:nvSpPr>
        <p:spPr>
          <a:xfrm>
            <a:off x="527780" y="3214807"/>
            <a:ext cx="7460411" cy="2246769"/>
          </a:xfrm>
          <a:prstGeom prst="rect">
            <a:avLst/>
          </a:prstGeom>
          <a:noFill/>
        </p:spPr>
        <p:txBody>
          <a:bodyPr wrap="square" rtlCol="0">
            <a:spAutoFit/>
          </a:bodyPr>
          <a:lstStyle/>
          <a:p>
            <a:pPr marL="457200" indent="-457200">
              <a:buFont typeface="Arial" panose="020B0604020202020204" pitchFamily="34" charset="0"/>
              <a:buChar char="•"/>
            </a:pPr>
            <a:r>
              <a:rPr lang="de-DE" sz="2800" dirty="0"/>
              <a:t>Wofür verwenden Sie den Becher? Nur zur Medikamentengabe oder auch für andere Gelegenheiten?</a:t>
            </a:r>
          </a:p>
          <a:p>
            <a:pPr marL="457200" indent="-457200">
              <a:buFont typeface="Arial" panose="020B0604020202020204" pitchFamily="34" charset="0"/>
              <a:buChar char="•"/>
            </a:pPr>
            <a:r>
              <a:rPr lang="de-DE" sz="2800" dirty="0"/>
              <a:t>Was schätzen Sie, wie viele Becher auf ihrer Station täglich verbraucht werden?</a:t>
            </a:r>
          </a:p>
        </p:txBody>
      </p:sp>
      <p:sp>
        <p:nvSpPr>
          <p:cNvPr id="7" name="Datumsplatzhalter 6"/>
          <p:cNvSpPr>
            <a:spLocks noGrp="1"/>
          </p:cNvSpPr>
          <p:nvPr>
            <p:ph type="dt" sz="half" idx="10"/>
          </p:nvPr>
        </p:nvSpPr>
        <p:spPr/>
        <p:txBody>
          <a:bodyPr/>
          <a:lstStyle/>
          <a:p>
            <a:fld id="{BB95BBE6-E6B9-4FB9-BEAA-DE45985CBD29}" type="datetime1">
              <a:rPr lang="de-DE" smtClean="0"/>
              <a:t>17.03.2026</a:t>
            </a:fld>
            <a:endParaRPr lang="de-DE"/>
          </a:p>
        </p:txBody>
      </p:sp>
      <p:sp>
        <p:nvSpPr>
          <p:cNvPr id="8" name="Foliennummernplatzhalter 7"/>
          <p:cNvSpPr>
            <a:spLocks noGrp="1"/>
          </p:cNvSpPr>
          <p:nvPr>
            <p:ph type="sldNum" sz="quarter" idx="12"/>
          </p:nvPr>
        </p:nvSpPr>
        <p:spPr/>
        <p:txBody>
          <a:bodyPr/>
          <a:lstStyle/>
          <a:p>
            <a:fld id="{978B7609-2F33-487D-884C-96544B6840AC}" type="slidenum">
              <a:rPr lang="de-DE" smtClean="0"/>
              <a:t>23</a:t>
            </a:fld>
            <a:endParaRPr lang="de-DE"/>
          </a:p>
        </p:txBody>
      </p:sp>
      <p:pic>
        <p:nvPicPr>
          <p:cNvPr id="9" name="Grafik 8"/>
          <p:cNvPicPr>
            <a:picLocks noChangeAspect="1"/>
          </p:cNvPicPr>
          <p:nvPr/>
        </p:nvPicPr>
        <p:blipFill rotWithShape="1">
          <a:blip r:embed="rId3">
            <a:extLst>
              <a:ext uri="{28A0092B-C50C-407E-A947-70E740481C1C}">
                <a14:useLocalDpi xmlns:a14="http://schemas.microsoft.com/office/drawing/2010/main" val="0"/>
              </a:ext>
            </a:extLst>
          </a:blip>
          <a:srcRect l="31757" t="12658" r="32577" b="19190"/>
          <a:stretch/>
        </p:blipFill>
        <p:spPr>
          <a:xfrm>
            <a:off x="8840200" y="3083130"/>
            <a:ext cx="2014494" cy="2566291"/>
          </a:xfrm>
          <a:prstGeom prst="rect">
            <a:avLst/>
          </a:prstGeom>
          <a:ln>
            <a:noFill/>
          </a:ln>
          <a:effectLst>
            <a:outerShdw blurRad="292100" dist="139700" dir="2700000" algn="tl" rotWithShape="0">
              <a:srgbClr val="333333">
                <a:alpha val="65000"/>
              </a:srgbClr>
            </a:outerShdw>
          </a:effectLst>
        </p:spPr>
      </p:pic>
      <p:sp>
        <p:nvSpPr>
          <p:cNvPr id="10" name="Rechteck 9"/>
          <p:cNvSpPr/>
          <p:nvPr/>
        </p:nvSpPr>
        <p:spPr>
          <a:xfrm>
            <a:off x="8840200" y="5649421"/>
            <a:ext cx="2065766"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8</a:t>
            </a:r>
          </a:p>
        </p:txBody>
      </p:sp>
      <p:sp>
        <p:nvSpPr>
          <p:cNvPr id="11" name="Titel 1"/>
          <p:cNvSpPr txBox="1">
            <a:spLocks/>
          </p:cNvSpPr>
          <p:nvPr/>
        </p:nvSpPr>
        <p:spPr>
          <a:xfrm>
            <a:off x="848360" y="587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Die Lieferkette und ihr Einfluss auf die Gesundheit</a:t>
            </a:r>
          </a:p>
        </p:txBody>
      </p:sp>
    </p:spTree>
    <p:extLst>
      <p:ext uri="{BB962C8B-B14F-4D97-AF65-F5344CB8AC3E}">
        <p14:creationId xmlns:p14="http://schemas.microsoft.com/office/powerpoint/2010/main" val="202803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7780" y="2393184"/>
            <a:ext cx="8754979" cy="627043"/>
          </a:xfrm>
        </p:spPr>
        <p:txBody>
          <a:bodyPr>
            <a:noAutofit/>
          </a:bodyPr>
          <a:lstStyle/>
          <a:p>
            <a:pPr marL="0" indent="0">
              <a:spcBef>
                <a:spcPts val="0"/>
              </a:spcBef>
              <a:buNone/>
            </a:pPr>
            <a:r>
              <a:rPr lang="de-DE" b="1" dirty="0"/>
              <a:t>Beispiel Einweg-Medikamentenbecher</a:t>
            </a:r>
          </a:p>
          <a:p>
            <a:pPr marL="0" indent="0">
              <a:spcBef>
                <a:spcPts val="0"/>
              </a:spcBef>
              <a:buNone/>
            </a:pPr>
            <a:r>
              <a:rPr lang="de-DE" dirty="0">
                <a:sym typeface="Wingdings" panose="05000000000000000000" pitchFamily="2" charset="2"/>
              </a:rPr>
              <a:t>Projekt der Hochschule Esslingen zum Thema</a:t>
            </a:r>
          </a:p>
          <a:p>
            <a:pPr marL="0" indent="0">
              <a:spcBef>
                <a:spcPts val="0"/>
              </a:spcBef>
              <a:buNone/>
            </a:pPr>
            <a:endParaRPr lang="de-DE" b="1" dirty="0"/>
          </a:p>
          <a:p>
            <a:pPr marL="0" indent="0">
              <a:spcBef>
                <a:spcPts val="0"/>
              </a:spcBef>
              <a:buNone/>
            </a:pPr>
            <a:endParaRPr lang="de-DE" dirty="0"/>
          </a:p>
        </p:txBody>
      </p:sp>
      <p:sp>
        <p:nvSpPr>
          <p:cNvPr id="6" name="Textfeld 5"/>
          <p:cNvSpPr txBox="1"/>
          <p:nvPr/>
        </p:nvSpPr>
        <p:spPr>
          <a:xfrm>
            <a:off x="527780" y="3457864"/>
            <a:ext cx="10067766" cy="3108543"/>
          </a:xfrm>
          <a:prstGeom prst="rect">
            <a:avLst/>
          </a:prstGeom>
          <a:noFill/>
        </p:spPr>
        <p:txBody>
          <a:bodyPr wrap="square" rtlCol="0">
            <a:spAutoFit/>
          </a:bodyPr>
          <a:lstStyle/>
          <a:p>
            <a:r>
              <a:rPr lang="de-DE" sz="2800" dirty="0">
                <a:sym typeface="Wingdings" panose="05000000000000000000" pitchFamily="2" charset="2"/>
              </a:rPr>
              <a:t>Nutzung von Medikamentenbechern im Krankenhaus:</a:t>
            </a:r>
          </a:p>
          <a:p>
            <a:pPr marL="457200" indent="-457200">
              <a:buFont typeface="Arial" panose="020B0604020202020204" pitchFamily="34" charset="0"/>
              <a:buChar char="•"/>
            </a:pPr>
            <a:r>
              <a:rPr lang="de-DE" sz="2800" dirty="0"/>
              <a:t>Für Braustabletten, Tropfen, Säfte, Bedarfsmedikamente, Medikamentenausgabe an desorientierte Patient*innen zur besseren Kontrolle, Ausgabe von Ohrstöpseln </a:t>
            </a:r>
            <a:r>
              <a:rPr lang="de-DE" sz="1500" dirty="0"/>
              <a:t>(Huss und Weinheimer, 2021)</a:t>
            </a:r>
          </a:p>
          <a:p>
            <a:pPr marL="457200" indent="-457200">
              <a:buFont typeface="Arial" panose="020B0604020202020204" pitchFamily="34" charset="0"/>
              <a:buChar char="•"/>
            </a:pPr>
            <a:r>
              <a:rPr lang="de-DE" sz="2800" dirty="0"/>
              <a:t>3-11 Becher pro Patient*in/ Tag </a:t>
            </a:r>
            <a:r>
              <a:rPr lang="de-DE" sz="2800" b="1" dirty="0"/>
              <a:t>≙ ca. 630 bis 2310 Becher pro Woche</a:t>
            </a:r>
            <a:r>
              <a:rPr lang="de-DE" sz="2800" dirty="0"/>
              <a:t> auf einer Station mit 30 Patient*innen </a:t>
            </a:r>
            <a:r>
              <a:rPr lang="de-DE" sz="1500" dirty="0"/>
              <a:t>(Huss und Weinheimer, 2023)</a:t>
            </a:r>
          </a:p>
          <a:p>
            <a:pPr marL="457200" indent="-457200">
              <a:buFont typeface="Arial" panose="020B0604020202020204" pitchFamily="34" charset="0"/>
              <a:buChar char="•"/>
            </a:pPr>
            <a:endParaRPr lang="de-DE" sz="2800" dirty="0">
              <a:sym typeface="Wingdings" panose="05000000000000000000" pitchFamily="2" charset="2"/>
            </a:endParaRPr>
          </a:p>
        </p:txBody>
      </p:sp>
      <p:sp>
        <p:nvSpPr>
          <p:cNvPr id="7" name="Datumsplatzhalter 6"/>
          <p:cNvSpPr>
            <a:spLocks noGrp="1"/>
          </p:cNvSpPr>
          <p:nvPr>
            <p:ph type="dt" sz="half" idx="10"/>
          </p:nvPr>
        </p:nvSpPr>
        <p:spPr/>
        <p:txBody>
          <a:bodyPr/>
          <a:lstStyle/>
          <a:p>
            <a:fld id="{BB95BBE6-E6B9-4FB9-BEAA-DE45985CBD29}" type="datetime1">
              <a:rPr lang="de-DE" smtClean="0"/>
              <a:t>17.03.2026</a:t>
            </a:fld>
            <a:endParaRPr lang="de-DE"/>
          </a:p>
        </p:txBody>
      </p:sp>
      <p:sp>
        <p:nvSpPr>
          <p:cNvPr id="8" name="Foliennummernplatzhalter 7"/>
          <p:cNvSpPr>
            <a:spLocks noGrp="1"/>
          </p:cNvSpPr>
          <p:nvPr>
            <p:ph type="sldNum" sz="quarter" idx="12"/>
          </p:nvPr>
        </p:nvSpPr>
        <p:spPr/>
        <p:txBody>
          <a:bodyPr/>
          <a:lstStyle/>
          <a:p>
            <a:fld id="{978B7609-2F33-487D-884C-96544B6840AC}" type="slidenum">
              <a:rPr lang="de-DE" smtClean="0"/>
              <a:t>24</a:t>
            </a:fld>
            <a:endParaRPr lang="de-DE"/>
          </a:p>
        </p:txBody>
      </p:sp>
      <p:sp>
        <p:nvSpPr>
          <p:cNvPr id="9" name="Titel 1"/>
          <p:cNvSpPr txBox="1">
            <a:spLocks/>
          </p:cNvSpPr>
          <p:nvPr/>
        </p:nvSpPr>
        <p:spPr>
          <a:xfrm>
            <a:off x="848360" y="587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Die Lieferkette und ihr Einfluss auf die Gesundheit</a:t>
            </a:r>
          </a:p>
        </p:txBody>
      </p:sp>
    </p:spTree>
    <p:extLst>
      <p:ext uri="{BB962C8B-B14F-4D97-AF65-F5344CB8AC3E}">
        <p14:creationId xmlns:p14="http://schemas.microsoft.com/office/powerpoint/2010/main" val="281923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5713" y="2387878"/>
            <a:ext cx="8914244" cy="3240012"/>
          </a:xfrm>
        </p:spPr>
        <p:txBody>
          <a:bodyPr>
            <a:normAutofit/>
          </a:bodyPr>
          <a:lstStyle/>
          <a:p>
            <a:pPr marL="0" indent="0">
              <a:buNone/>
            </a:pPr>
            <a:r>
              <a:rPr lang="de-DE" b="1" dirty="0"/>
              <a:t>Beispiel Einweg-Medikamentenbecher</a:t>
            </a:r>
            <a:endParaRPr lang="de-DE" dirty="0"/>
          </a:p>
          <a:p>
            <a:r>
              <a:rPr lang="de-DE" dirty="0"/>
              <a:t>Rohstoffe</a:t>
            </a:r>
          </a:p>
          <a:p>
            <a:r>
              <a:rPr lang="de-DE" dirty="0"/>
              <a:t>Herstellung</a:t>
            </a:r>
          </a:p>
          <a:p>
            <a:r>
              <a:rPr lang="de-DE" dirty="0"/>
              <a:t>Vertrieb</a:t>
            </a:r>
          </a:p>
          <a:p>
            <a:r>
              <a:rPr lang="de-DE" dirty="0"/>
              <a:t>Verwertung und Entsorgung</a:t>
            </a:r>
          </a:p>
          <a:p>
            <a:pPr marL="0" indent="0">
              <a:buNone/>
            </a:pPr>
            <a:r>
              <a:rPr lang="de-DE" sz="1500" dirty="0"/>
              <a:t>(Huss und Weinheimer, 2021)</a:t>
            </a:r>
          </a:p>
        </p:txBody>
      </p:sp>
      <p:sp>
        <p:nvSpPr>
          <p:cNvPr id="4" name="Datumsplatzhalter 3"/>
          <p:cNvSpPr>
            <a:spLocks noGrp="1"/>
          </p:cNvSpPr>
          <p:nvPr>
            <p:ph type="dt" sz="half" idx="10"/>
          </p:nvPr>
        </p:nvSpPr>
        <p:spPr/>
        <p:txBody>
          <a:bodyPr/>
          <a:lstStyle/>
          <a:p>
            <a:fld id="{164A47DF-9EB9-4A95-A7E4-599104EE4789}"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25</a:t>
            </a:fld>
            <a:endParaRPr lang="de-DE"/>
          </a:p>
        </p:txBody>
      </p:sp>
      <p:pic>
        <p:nvPicPr>
          <p:cNvPr id="8" name="Grafik 7"/>
          <p:cNvPicPr>
            <a:picLocks noChangeAspect="1"/>
          </p:cNvPicPr>
          <p:nvPr/>
        </p:nvPicPr>
        <p:blipFill rotWithShape="1">
          <a:blip r:embed="rId3">
            <a:extLst>
              <a:ext uri="{28A0092B-C50C-407E-A947-70E740481C1C}">
                <a14:useLocalDpi xmlns:a14="http://schemas.microsoft.com/office/drawing/2010/main" val="0"/>
              </a:ext>
            </a:extLst>
          </a:blip>
          <a:srcRect l="31757" t="12658" r="32577" b="19190"/>
          <a:stretch/>
        </p:blipFill>
        <p:spPr>
          <a:xfrm>
            <a:off x="7623959" y="2563137"/>
            <a:ext cx="2778826" cy="3539984"/>
          </a:xfrm>
          <a:prstGeom prst="rect">
            <a:avLst/>
          </a:prstGeom>
          <a:ln>
            <a:noFill/>
          </a:ln>
          <a:effectLst>
            <a:outerShdw blurRad="292100" dist="139700" dir="2700000" algn="tl" rotWithShape="0">
              <a:srgbClr val="333333">
                <a:alpha val="65000"/>
              </a:srgbClr>
            </a:outerShdw>
          </a:effectLst>
        </p:spPr>
      </p:pic>
      <p:sp>
        <p:nvSpPr>
          <p:cNvPr id="9" name="Rechteck 8"/>
          <p:cNvSpPr/>
          <p:nvPr/>
        </p:nvSpPr>
        <p:spPr>
          <a:xfrm>
            <a:off x="7623959" y="6103121"/>
            <a:ext cx="2065766"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8</a:t>
            </a:r>
          </a:p>
        </p:txBody>
      </p:sp>
      <p:sp>
        <p:nvSpPr>
          <p:cNvPr id="11" name="Titel 1"/>
          <p:cNvSpPr txBox="1">
            <a:spLocks/>
          </p:cNvSpPr>
          <p:nvPr/>
        </p:nvSpPr>
        <p:spPr>
          <a:xfrm>
            <a:off x="848360" y="587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Die Lieferkette und ihr Einfluss auf die Gesundheit</a:t>
            </a:r>
          </a:p>
        </p:txBody>
      </p:sp>
    </p:spTree>
    <p:extLst>
      <p:ext uri="{BB962C8B-B14F-4D97-AF65-F5344CB8AC3E}">
        <p14:creationId xmlns:p14="http://schemas.microsoft.com/office/powerpoint/2010/main" val="101366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2395822"/>
            <a:ext cx="10515600" cy="1097379"/>
          </a:xfrm>
        </p:spPr>
        <p:txBody>
          <a:bodyPr/>
          <a:lstStyle/>
          <a:p>
            <a:pPr marL="0" indent="0">
              <a:buNone/>
            </a:pPr>
            <a:r>
              <a:rPr lang="de-DE" dirty="0"/>
              <a:t>Hauptbestandteil Polyethylen oder Polypropylen</a:t>
            </a:r>
          </a:p>
          <a:p>
            <a:pPr marL="0" indent="0">
              <a:buNone/>
            </a:pPr>
            <a:r>
              <a:rPr lang="de-DE" dirty="0">
                <a:sym typeface="Wingdings" panose="05000000000000000000" pitchFamily="2" charset="2"/>
              </a:rPr>
              <a:t> </a:t>
            </a:r>
            <a:r>
              <a:rPr lang="de-DE" dirty="0"/>
              <a:t>Rohstoff Erdöl oder Erdgas</a:t>
            </a:r>
          </a:p>
        </p:txBody>
      </p:sp>
      <p:graphicFrame>
        <p:nvGraphicFramePr>
          <p:cNvPr id="4" name="Tabelle 3"/>
          <p:cNvGraphicFramePr>
            <a:graphicFrameLocks noGrp="1"/>
          </p:cNvGraphicFramePr>
          <p:nvPr>
            <p:extLst>
              <p:ext uri="{D42A27DB-BD31-4B8C-83A1-F6EECF244321}">
                <p14:modId xmlns:p14="http://schemas.microsoft.com/office/powerpoint/2010/main" val="2822664444"/>
              </p:ext>
            </p:extLst>
          </p:nvPr>
        </p:nvGraphicFramePr>
        <p:xfrm>
          <a:off x="839335" y="3690091"/>
          <a:ext cx="10515600" cy="2215443"/>
        </p:xfrm>
        <a:graphic>
          <a:graphicData uri="http://schemas.openxmlformats.org/drawingml/2006/table">
            <a:tbl>
              <a:tblPr firstRow="1" bandRow="1">
                <a:tableStyleId>{E8B1032C-EA38-4F05-BA0D-38AFFFC7BED3}</a:tableStyleId>
              </a:tblPr>
              <a:tblGrid>
                <a:gridCol w="3505200">
                  <a:extLst>
                    <a:ext uri="{9D8B030D-6E8A-4147-A177-3AD203B41FA5}">
                      <a16:colId xmlns:a16="http://schemas.microsoft.com/office/drawing/2014/main" val="2660847916"/>
                    </a:ext>
                  </a:extLst>
                </a:gridCol>
                <a:gridCol w="3505200">
                  <a:extLst>
                    <a:ext uri="{9D8B030D-6E8A-4147-A177-3AD203B41FA5}">
                      <a16:colId xmlns:a16="http://schemas.microsoft.com/office/drawing/2014/main" val="2869386771"/>
                    </a:ext>
                  </a:extLst>
                </a:gridCol>
                <a:gridCol w="3505200">
                  <a:extLst>
                    <a:ext uri="{9D8B030D-6E8A-4147-A177-3AD203B41FA5}">
                      <a16:colId xmlns:a16="http://schemas.microsoft.com/office/drawing/2014/main" val="2184035979"/>
                    </a:ext>
                  </a:extLst>
                </a:gridCol>
              </a:tblGrid>
              <a:tr h="478083">
                <a:tc>
                  <a:txBody>
                    <a:bodyPr/>
                    <a:lstStyle/>
                    <a:p>
                      <a:r>
                        <a:rPr lang="de-DE" dirty="0"/>
                        <a:t>Ökologisch</a:t>
                      </a:r>
                    </a:p>
                  </a:txBody>
                  <a:tcPr/>
                </a:tc>
                <a:tc>
                  <a:txBody>
                    <a:bodyPr/>
                    <a:lstStyle/>
                    <a:p>
                      <a:r>
                        <a:rPr lang="de-DE" dirty="0"/>
                        <a:t>Sozial</a:t>
                      </a:r>
                    </a:p>
                  </a:txBody>
                  <a:tcPr/>
                </a:tc>
                <a:tc>
                  <a:txBody>
                    <a:bodyPr/>
                    <a:lstStyle/>
                    <a:p>
                      <a:r>
                        <a:rPr lang="de-DE" dirty="0"/>
                        <a:t>Ökonomisch</a:t>
                      </a:r>
                    </a:p>
                  </a:txBody>
                  <a:tcPr/>
                </a:tc>
                <a:extLst>
                  <a:ext uri="{0D108BD9-81ED-4DB2-BD59-A6C34878D82A}">
                    <a16:rowId xmlns:a16="http://schemas.microsoft.com/office/drawing/2014/main" val="2227198979"/>
                  </a:ext>
                </a:extLst>
              </a:tr>
              <a:tr h="1441540">
                <a:tc>
                  <a:txBody>
                    <a:bodyPr/>
                    <a:lstStyle/>
                    <a:p>
                      <a:pPr marL="285750" indent="-285750">
                        <a:buFont typeface="Arial" panose="020B0604020202020204" pitchFamily="34" charset="0"/>
                        <a:buChar char="•"/>
                      </a:pPr>
                      <a:r>
                        <a:rPr lang="de-DE" baseline="0" dirty="0"/>
                        <a:t>Gefahr durch Leckagen und austretende Chemikalien</a:t>
                      </a:r>
                    </a:p>
                    <a:p>
                      <a:pPr marL="285750" indent="-285750">
                        <a:buFont typeface="Arial" panose="020B0604020202020204" pitchFamily="34" charset="0"/>
                        <a:buChar char="•"/>
                      </a:pPr>
                      <a:r>
                        <a:rPr lang="de-DE" baseline="0" dirty="0"/>
                        <a:t>Bedrohung der Ökosysteme und Biodiversität</a:t>
                      </a:r>
                    </a:p>
                    <a:p>
                      <a:pPr marL="285750" indent="-285750">
                        <a:buFont typeface="Arial" panose="020B0604020202020204" pitchFamily="34" charset="0"/>
                        <a:buChar char="•"/>
                      </a:pPr>
                      <a:r>
                        <a:rPr lang="de-DE" baseline="0" dirty="0"/>
                        <a:t>Hoher Wasserverbrauch</a:t>
                      </a:r>
                    </a:p>
                    <a:p>
                      <a:pPr marL="285750" indent="-285750">
                        <a:buFont typeface="Arial" panose="020B0604020202020204" pitchFamily="34" charset="0"/>
                        <a:buChar char="•"/>
                      </a:pPr>
                      <a:r>
                        <a:rPr lang="de-DE" baseline="0" dirty="0"/>
                        <a:t>Beides endliche Ressourcen</a:t>
                      </a:r>
                      <a:endParaRPr lang="de-DE" dirty="0"/>
                    </a:p>
                  </a:txBody>
                  <a:tcPr/>
                </a:tc>
                <a:tc>
                  <a:txBody>
                    <a:bodyPr/>
                    <a:lstStyle/>
                    <a:p>
                      <a:pPr marL="285750" indent="-285750">
                        <a:buFont typeface="Arial" panose="020B0604020202020204" pitchFamily="34" charset="0"/>
                        <a:buChar char="•"/>
                      </a:pPr>
                      <a:r>
                        <a:rPr lang="de-DE" dirty="0"/>
                        <a:t>Gesundheitliche Belastung in der Nähe der Förderanlagen</a:t>
                      </a:r>
                    </a:p>
                    <a:p>
                      <a:pPr marL="285750" indent="-285750">
                        <a:buFont typeface="Arial" panose="020B0604020202020204" pitchFamily="34" charset="0"/>
                        <a:buChar char="•"/>
                      </a:pPr>
                      <a:r>
                        <a:rPr lang="de-DE" baseline="0" dirty="0"/>
                        <a:t>Gefährliche Arbeitsbedingungen auf Ölplattformen</a:t>
                      </a:r>
                    </a:p>
                    <a:p>
                      <a:pPr marL="285750" indent="-285750">
                        <a:buFont typeface="Arial" panose="020B0604020202020204" pitchFamily="34" charset="0"/>
                        <a:buChar char="•"/>
                      </a:pPr>
                      <a:endParaRPr lang="de-DE" dirty="0"/>
                    </a:p>
                  </a:txBody>
                  <a:tcPr/>
                </a:tc>
                <a:tc>
                  <a:txBody>
                    <a:bodyPr/>
                    <a:lstStyle/>
                    <a:p>
                      <a:pPr marL="285750" indent="-285750">
                        <a:buFont typeface="Arial" panose="020B0604020202020204" pitchFamily="34" charset="0"/>
                        <a:buChar char="•"/>
                      </a:pPr>
                      <a:r>
                        <a:rPr lang="de-DE" dirty="0"/>
                        <a:t>Erdöl</a:t>
                      </a:r>
                      <a:r>
                        <a:rPr lang="de-DE" baseline="0" dirty="0"/>
                        <a:t> und –</a:t>
                      </a:r>
                      <a:r>
                        <a:rPr lang="de-DE" baseline="0" dirty="0" err="1"/>
                        <a:t>gasförderung</a:t>
                      </a:r>
                      <a:r>
                        <a:rPr lang="de-DE" baseline="0" dirty="0"/>
                        <a:t> oft in einkommensschwachen Ländern</a:t>
                      </a:r>
                    </a:p>
                    <a:p>
                      <a:pPr marL="285750" indent="-285750">
                        <a:buFont typeface="Arial" panose="020B0604020202020204" pitchFamily="34" charset="0"/>
                        <a:buChar char="•"/>
                      </a:pPr>
                      <a:r>
                        <a:rPr lang="de-DE" baseline="0" dirty="0"/>
                        <a:t>Öl- und Gasgewinnung bringt Milliarden-Gewinne</a:t>
                      </a:r>
                    </a:p>
                    <a:p>
                      <a:pPr marL="285750" indent="-285750">
                        <a:buFont typeface="Arial" panose="020B0604020202020204" pitchFamily="34" charset="0"/>
                        <a:buChar char="•"/>
                      </a:pPr>
                      <a:r>
                        <a:rPr lang="de-DE" baseline="0" dirty="0"/>
                        <a:t>Menschen leben jedoch in großer Armut</a:t>
                      </a:r>
                    </a:p>
                  </a:txBody>
                  <a:tcPr/>
                </a:tc>
                <a:extLst>
                  <a:ext uri="{0D108BD9-81ED-4DB2-BD59-A6C34878D82A}">
                    <a16:rowId xmlns:a16="http://schemas.microsoft.com/office/drawing/2014/main" val="710049404"/>
                  </a:ext>
                </a:extLst>
              </a:tr>
            </a:tbl>
          </a:graphicData>
        </a:graphic>
      </p:graphicFrame>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141" y="1449155"/>
            <a:ext cx="2892659" cy="1930850"/>
          </a:xfrm>
          <a:prstGeom prst="rect">
            <a:avLst/>
          </a:prstGeom>
          <a:ln>
            <a:noFill/>
          </a:ln>
          <a:effectLst>
            <a:outerShdw blurRad="292100" dist="139700" dir="2700000" algn="tl" rotWithShape="0">
              <a:srgbClr val="333333">
                <a:alpha val="65000"/>
              </a:srgbClr>
            </a:outerShdw>
          </a:effectLst>
        </p:spPr>
      </p:pic>
      <p:sp>
        <p:nvSpPr>
          <p:cNvPr id="5" name="Datumsplatzhalter 4"/>
          <p:cNvSpPr>
            <a:spLocks noGrp="1"/>
          </p:cNvSpPr>
          <p:nvPr>
            <p:ph type="dt" sz="half" idx="10"/>
          </p:nvPr>
        </p:nvSpPr>
        <p:spPr/>
        <p:txBody>
          <a:bodyPr/>
          <a:lstStyle/>
          <a:p>
            <a:fld id="{CAD6E00C-44CF-4458-A347-3F7078EAEB4F}" type="datetime1">
              <a:rPr lang="de-DE" smtClean="0"/>
              <a:t>17.03.2026</a:t>
            </a:fld>
            <a:endParaRPr lang="de-DE"/>
          </a:p>
        </p:txBody>
      </p:sp>
      <p:sp>
        <p:nvSpPr>
          <p:cNvPr id="7" name="Foliennummernplatzhalter 6"/>
          <p:cNvSpPr>
            <a:spLocks noGrp="1"/>
          </p:cNvSpPr>
          <p:nvPr>
            <p:ph type="sldNum" sz="quarter" idx="12"/>
          </p:nvPr>
        </p:nvSpPr>
        <p:spPr/>
        <p:txBody>
          <a:bodyPr/>
          <a:lstStyle/>
          <a:p>
            <a:fld id="{978B7609-2F33-487D-884C-96544B6840AC}" type="slidenum">
              <a:rPr lang="de-DE" smtClean="0"/>
              <a:t>26</a:t>
            </a:fld>
            <a:endParaRPr lang="de-DE"/>
          </a:p>
        </p:txBody>
      </p:sp>
      <p:sp>
        <p:nvSpPr>
          <p:cNvPr id="8" name="Rechteck 7"/>
          <p:cNvSpPr/>
          <p:nvPr/>
        </p:nvSpPr>
        <p:spPr>
          <a:xfrm>
            <a:off x="8461141" y="3380005"/>
            <a:ext cx="2065766"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9</a:t>
            </a:r>
          </a:p>
        </p:txBody>
      </p:sp>
      <p:sp>
        <p:nvSpPr>
          <p:cNvPr id="9" name="Rechteck 8"/>
          <p:cNvSpPr/>
          <p:nvPr/>
        </p:nvSpPr>
        <p:spPr>
          <a:xfrm>
            <a:off x="8953500" y="6098676"/>
            <a:ext cx="2321918" cy="323165"/>
          </a:xfrm>
          <a:prstGeom prst="rect">
            <a:avLst/>
          </a:prstGeom>
        </p:spPr>
        <p:txBody>
          <a:bodyPr wrap="none">
            <a:spAutoFit/>
          </a:bodyPr>
          <a:lstStyle/>
          <a:p>
            <a:pPr lvl="0">
              <a:defRPr/>
            </a:pPr>
            <a:r>
              <a:rPr lang="de-DE" sz="1500" dirty="0"/>
              <a:t>(Huss &amp; Weinheimer, 2021)</a:t>
            </a:r>
          </a:p>
        </p:txBody>
      </p:sp>
      <p:sp>
        <p:nvSpPr>
          <p:cNvPr id="11" name="Textfeld 10"/>
          <p:cNvSpPr txBox="1"/>
          <p:nvPr/>
        </p:nvSpPr>
        <p:spPr>
          <a:xfrm>
            <a:off x="2511919" y="530834"/>
            <a:ext cx="7195135" cy="769441"/>
          </a:xfrm>
          <a:prstGeom prst="rect">
            <a:avLst/>
          </a:prstGeom>
          <a:noFill/>
        </p:spPr>
        <p:txBody>
          <a:bodyPr wrap="square" rtlCol="0">
            <a:spAutoFit/>
          </a:bodyPr>
          <a:lstStyle/>
          <a:p>
            <a:pPr algn="ctr"/>
            <a:r>
              <a:rPr lang="de-DE" sz="4400" dirty="0">
                <a:solidFill>
                  <a:srgbClr val="007193"/>
                </a:solidFill>
              </a:rPr>
              <a:t>Einwegmedikamentenbecher</a:t>
            </a:r>
          </a:p>
        </p:txBody>
      </p:sp>
    </p:spTree>
    <p:extLst>
      <p:ext uri="{BB962C8B-B14F-4D97-AF65-F5344CB8AC3E}">
        <p14:creationId xmlns:p14="http://schemas.microsoft.com/office/powerpoint/2010/main" val="197762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2388440"/>
            <a:ext cx="6698673" cy="585374"/>
          </a:xfrm>
        </p:spPr>
        <p:txBody>
          <a:bodyPr/>
          <a:lstStyle/>
          <a:p>
            <a:pPr marL="0" indent="0">
              <a:buNone/>
            </a:pPr>
            <a:r>
              <a:rPr lang="de-DE" dirty="0"/>
              <a:t>Herstellung – allgemeine Plastikproduktion </a:t>
            </a:r>
          </a:p>
        </p:txBody>
      </p:sp>
      <p:graphicFrame>
        <p:nvGraphicFramePr>
          <p:cNvPr id="4" name="Tabelle 3"/>
          <p:cNvGraphicFramePr>
            <a:graphicFrameLocks noGrp="1"/>
          </p:cNvGraphicFramePr>
          <p:nvPr>
            <p:extLst>
              <p:ext uri="{D42A27DB-BD31-4B8C-83A1-F6EECF244321}">
                <p14:modId xmlns:p14="http://schemas.microsoft.com/office/powerpoint/2010/main" val="3804927519"/>
              </p:ext>
            </p:extLst>
          </p:nvPr>
        </p:nvGraphicFramePr>
        <p:xfrm>
          <a:off x="838200" y="3689446"/>
          <a:ext cx="10515600" cy="1941123"/>
        </p:xfrm>
        <a:graphic>
          <a:graphicData uri="http://schemas.openxmlformats.org/drawingml/2006/table">
            <a:tbl>
              <a:tblPr firstRow="1" bandRow="1">
                <a:tableStyleId>{E8B1032C-EA38-4F05-BA0D-38AFFFC7BED3}</a:tableStyleId>
              </a:tblPr>
              <a:tblGrid>
                <a:gridCol w="3505200">
                  <a:extLst>
                    <a:ext uri="{9D8B030D-6E8A-4147-A177-3AD203B41FA5}">
                      <a16:colId xmlns:a16="http://schemas.microsoft.com/office/drawing/2014/main" val="2660847916"/>
                    </a:ext>
                  </a:extLst>
                </a:gridCol>
                <a:gridCol w="3505200">
                  <a:extLst>
                    <a:ext uri="{9D8B030D-6E8A-4147-A177-3AD203B41FA5}">
                      <a16:colId xmlns:a16="http://schemas.microsoft.com/office/drawing/2014/main" val="2869386771"/>
                    </a:ext>
                  </a:extLst>
                </a:gridCol>
                <a:gridCol w="3505200">
                  <a:extLst>
                    <a:ext uri="{9D8B030D-6E8A-4147-A177-3AD203B41FA5}">
                      <a16:colId xmlns:a16="http://schemas.microsoft.com/office/drawing/2014/main" val="2184035979"/>
                    </a:ext>
                  </a:extLst>
                </a:gridCol>
              </a:tblGrid>
              <a:tr h="478083">
                <a:tc>
                  <a:txBody>
                    <a:bodyPr/>
                    <a:lstStyle/>
                    <a:p>
                      <a:r>
                        <a:rPr lang="de-DE" dirty="0"/>
                        <a:t>Ökologisch</a:t>
                      </a:r>
                    </a:p>
                  </a:txBody>
                  <a:tcPr/>
                </a:tc>
                <a:tc>
                  <a:txBody>
                    <a:bodyPr/>
                    <a:lstStyle/>
                    <a:p>
                      <a:r>
                        <a:rPr lang="de-DE" dirty="0"/>
                        <a:t>Sozial</a:t>
                      </a:r>
                    </a:p>
                  </a:txBody>
                  <a:tcPr/>
                </a:tc>
                <a:tc>
                  <a:txBody>
                    <a:bodyPr/>
                    <a:lstStyle/>
                    <a:p>
                      <a:r>
                        <a:rPr lang="de-DE" dirty="0"/>
                        <a:t>Ökonomisch</a:t>
                      </a:r>
                    </a:p>
                  </a:txBody>
                  <a:tcPr/>
                </a:tc>
                <a:extLst>
                  <a:ext uri="{0D108BD9-81ED-4DB2-BD59-A6C34878D82A}">
                    <a16:rowId xmlns:a16="http://schemas.microsoft.com/office/drawing/2014/main" val="2227198979"/>
                  </a:ext>
                </a:extLst>
              </a:tr>
              <a:tr h="1441540">
                <a:tc>
                  <a:txBody>
                    <a:bodyPr/>
                    <a:lstStyle/>
                    <a:p>
                      <a:pPr marL="285750" indent="-285750">
                        <a:buFont typeface="Arial" panose="020B0604020202020204" pitchFamily="34" charset="0"/>
                        <a:buChar char="•"/>
                      </a:pPr>
                      <a:r>
                        <a:rPr lang="de-DE" dirty="0"/>
                        <a:t>Hohe Emissionen in der</a:t>
                      </a:r>
                      <a:r>
                        <a:rPr lang="de-DE" baseline="0" dirty="0"/>
                        <a:t> Plastikindustrie – 4,5% der globalen Emissionen</a:t>
                      </a:r>
                    </a:p>
                    <a:p>
                      <a:pPr marL="285750" indent="-285750">
                        <a:buFont typeface="Arial" panose="020B0604020202020204" pitchFamily="34" charset="0"/>
                        <a:buChar char="•"/>
                      </a:pPr>
                      <a:r>
                        <a:rPr lang="de-DE" baseline="0" dirty="0"/>
                        <a:t>Produktion mit Mikroplastik verbunden</a:t>
                      </a:r>
                    </a:p>
                  </a:txBody>
                  <a:tcPr/>
                </a:tc>
                <a:tc>
                  <a:txBody>
                    <a:bodyPr/>
                    <a:lstStyle/>
                    <a:p>
                      <a:pPr marL="285750" indent="-285750">
                        <a:buFont typeface="Arial" panose="020B0604020202020204" pitchFamily="34" charset="0"/>
                        <a:buChar char="•"/>
                      </a:pPr>
                      <a:r>
                        <a:rPr lang="de-DE" dirty="0"/>
                        <a:t>Einige Produktionsländer</a:t>
                      </a:r>
                      <a:r>
                        <a:rPr lang="de-DE" baseline="0" dirty="0"/>
                        <a:t> mit Zwangsarbeit außerhalb der EU</a:t>
                      </a:r>
                    </a:p>
                    <a:p>
                      <a:pPr marL="285750" indent="-285750">
                        <a:buFont typeface="Arial" panose="020B0604020202020204" pitchFamily="34" charset="0"/>
                        <a:buChar char="•"/>
                      </a:pPr>
                      <a:r>
                        <a:rPr lang="de-DE" baseline="0" dirty="0"/>
                        <a:t>Auch Medizinprodukte stehen in Verdacht</a:t>
                      </a:r>
                    </a:p>
                    <a:p>
                      <a:pPr marL="285750" indent="-285750">
                        <a:buFont typeface="Arial" panose="020B0604020202020204" pitchFamily="34" charset="0"/>
                        <a:buChar char="•"/>
                      </a:pPr>
                      <a:endParaRPr lang="de-DE" dirty="0"/>
                    </a:p>
                  </a:txBody>
                  <a:tcPr/>
                </a:tc>
                <a:tc>
                  <a:txBody>
                    <a:bodyPr/>
                    <a:lstStyle/>
                    <a:p>
                      <a:pPr marL="285750" indent="-285750">
                        <a:buFont typeface="Arial" panose="020B0604020202020204" pitchFamily="34" charset="0"/>
                        <a:buChar char="•"/>
                      </a:pPr>
                      <a:r>
                        <a:rPr lang="de-DE" baseline="0" dirty="0"/>
                        <a:t>Je nach Produktionsstätte schlechte Bezahlung</a:t>
                      </a:r>
                    </a:p>
                    <a:p>
                      <a:pPr marL="285750" indent="-285750">
                        <a:buFont typeface="Arial" panose="020B0604020202020204" pitchFamily="34" charset="0"/>
                        <a:buChar char="•"/>
                      </a:pPr>
                      <a:r>
                        <a:rPr lang="de-DE" baseline="0" dirty="0"/>
                        <a:t>Produktionsländer mit instabiler Wirtschaft</a:t>
                      </a:r>
                    </a:p>
                  </a:txBody>
                  <a:tcPr/>
                </a:tc>
                <a:extLst>
                  <a:ext uri="{0D108BD9-81ED-4DB2-BD59-A6C34878D82A}">
                    <a16:rowId xmlns:a16="http://schemas.microsoft.com/office/drawing/2014/main" val="710049404"/>
                  </a:ext>
                </a:extLst>
              </a:tr>
            </a:tbl>
          </a:graphicData>
        </a:graphic>
      </p:graphicFrame>
      <p:sp>
        <p:nvSpPr>
          <p:cNvPr id="6" name="Datumsplatzhalter 5"/>
          <p:cNvSpPr>
            <a:spLocks noGrp="1"/>
          </p:cNvSpPr>
          <p:nvPr>
            <p:ph type="dt" sz="half" idx="10"/>
          </p:nvPr>
        </p:nvSpPr>
        <p:spPr/>
        <p:txBody>
          <a:bodyPr/>
          <a:lstStyle/>
          <a:p>
            <a:fld id="{6627CC53-67B3-42A9-8D32-AC2F538A8707}" type="datetime1">
              <a:rPr lang="de-DE" smtClean="0"/>
              <a:t>17.03.2026</a:t>
            </a:fld>
            <a:endParaRPr lang="de-DE"/>
          </a:p>
        </p:txBody>
      </p:sp>
      <p:sp>
        <p:nvSpPr>
          <p:cNvPr id="7" name="Foliennummernplatzhalter 6"/>
          <p:cNvSpPr>
            <a:spLocks noGrp="1"/>
          </p:cNvSpPr>
          <p:nvPr>
            <p:ph type="sldNum" sz="quarter" idx="12"/>
          </p:nvPr>
        </p:nvSpPr>
        <p:spPr/>
        <p:txBody>
          <a:bodyPr/>
          <a:lstStyle/>
          <a:p>
            <a:fld id="{978B7609-2F33-487D-884C-96544B6840AC}" type="slidenum">
              <a:rPr lang="de-DE" smtClean="0"/>
              <a:t>27</a:t>
            </a:fld>
            <a:endParaRPr lang="de-DE"/>
          </a:p>
        </p:txBody>
      </p:sp>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31757" t="17970" r="32577" b="26100"/>
          <a:stretch/>
        </p:blipFill>
        <p:spPr>
          <a:xfrm>
            <a:off x="9256938" y="1426059"/>
            <a:ext cx="1674298" cy="1750402"/>
          </a:xfrm>
          <a:prstGeom prst="rect">
            <a:avLst/>
          </a:prstGeom>
          <a:ln>
            <a:noFill/>
          </a:ln>
          <a:effectLst>
            <a:outerShdw blurRad="292100" dist="139700" dir="2700000" algn="tl" rotWithShape="0">
              <a:srgbClr val="333333">
                <a:alpha val="65000"/>
              </a:srgbClr>
            </a:outerShdw>
          </a:effectLst>
        </p:spPr>
      </p:pic>
      <p:sp>
        <p:nvSpPr>
          <p:cNvPr id="11" name="Rechteck 10"/>
          <p:cNvSpPr/>
          <p:nvPr/>
        </p:nvSpPr>
        <p:spPr>
          <a:xfrm>
            <a:off x="9256938" y="3174914"/>
            <a:ext cx="676771"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8</a:t>
            </a:r>
          </a:p>
        </p:txBody>
      </p:sp>
      <p:sp>
        <p:nvSpPr>
          <p:cNvPr id="13" name="Textfeld 12"/>
          <p:cNvSpPr txBox="1"/>
          <p:nvPr/>
        </p:nvSpPr>
        <p:spPr>
          <a:xfrm>
            <a:off x="2511919" y="530834"/>
            <a:ext cx="7195135" cy="769441"/>
          </a:xfrm>
          <a:prstGeom prst="rect">
            <a:avLst/>
          </a:prstGeom>
          <a:noFill/>
        </p:spPr>
        <p:txBody>
          <a:bodyPr wrap="square" rtlCol="0">
            <a:spAutoFit/>
          </a:bodyPr>
          <a:lstStyle/>
          <a:p>
            <a:pPr algn="ctr"/>
            <a:r>
              <a:rPr lang="de-DE" sz="4400" dirty="0">
                <a:solidFill>
                  <a:srgbClr val="007193"/>
                </a:solidFill>
              </a:rPr>
              <a:t>Einwegmedikamentenbecher</a:t>
            </a:r>
          </a:p>
        </p:txBody>
      </p:sp>
      <p:sp>
        <p:nvSpPr>
          <p:cNvPr id="14" name="Rechteck 13"/>
          <p:cNvSpPr/>
          <p:nvPr/>
        </p:nvSpPr>
        <p:spPr>
          <a:xfrm>
            <a:off x="8953500" y="6098676"/>
            <a:ext cx="2321918" cy="323165"/>
          </a:xfrm>
          <a:prstGeom prst="rect">
            <a:avLst/>
          </a:prstGeom>
        </p:spPr>
        <p:txBody>
          <a:bodyPr wrap="none">
            <a:spAutoFit/>
          </a:bodyPr>
          <a:lstStyle/>
          <a:p>
            <a:pPr lvl="0">
              <a:defRPr/>
            </a:pPr>
            <a:r>
              <a:rPr lang="de-DE" sz="1500" dirty="0"/>
              <a:t>(Huss &amp; Weinheimer, 2021)</a:t>
            </a:r>
          </a:p>
        </p:txBody>
      </p:sp>
    </p:spTree>
    <p:extLst>
      <p:ext uri="{BB962C8B-B14F-4D97-AF65-F5344CB8AC3E}">
        <p14:creationId xmlns:p14="http://schemas.microsoft.com/office/powerpoint/2010/main" val="172322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1002095023"/>
              </p:ext>
            </p:extLst>
          </p:nvPr>
        </p:nvGraphicFramePr>
        <p:xfrm>
          <a:off x="838200" y="3165797"/>
          <a:ext cx="10515600" cy="3038403"/>
        </p:xfrm>
        <a:graphic>
          <a:graphicData uri="http://schemas.openxmlformats.org/drawingml/2006/table">
            <a:tbl>
              <a:tblPr firstRow="1" bandRow="1">
                <a:tableStyleId>{E8B1032C-EA38-4F05-BA0D-38AFFFC7BED3}</a:tableStyleId>
              </a:tblPr>
              <a:tblGrid>
                <a:gridCol w="3505200">
                  <a:extLst>
                    <a:ext uri="{9D8B030D-6E8A-4147-A177-3AD203B41FA5}">
                      <a16:colId xmlns:a16="http://schemas.microsoft.com/office/drawing/2014/main" val="2660847916"/>
                    </a:ext>
                  </a:extLst>
                </a:gridCol>
                <a:gridCol w="3505200">
                  <a:extLst>
                    <a:ext uri="{9D8B030D-6E8A-4147-A177-3AD203B41FA5}">
                      <a16:colId xmlns:a16="http://schemas.microsoft.com/office/drawing/2014/main" val="2869386771"/>
                    </a:ext>
                  </a:extLst>
                </a:gridCol>
                <a:gridCol w="3505200">
                  <a:extLst>
                    <a:ext uri="{9D8B030D-6E8A-4147-A177-3AD203B41FA5}">
                      <a16:colId xmlns:a16="http://schemas.microsoft.com/office/drawing/2014/main" val="2184035979"/>
                    </a:ext>
                  </a:extLst>
                </a:gridCol>
              </a:tblGrid>
              <a:tr h="478083">
                <a:tc>
                  <a:txBody>
                    <a:bodyPr/>
                    <a:lstStyle/>
                    <a:p>
                      <a:r>
                        <a:rPr lang="de-DE" dirty="0"/>
                        <a:t>Ökologisch</a:t>
                      </a:r>
                    </a:p>
                  </a:txBody>
                  <a:tcPr/>
                </a:tc>
                <a:tc>
                  <a:txBody>
                    <a:bodyPr/>
                    <a:lstStyle/>
                    <a:p>
                      <a:r>
                        <a:rPr lang="de-DE" dirty="0"/>
                        <a:t>Sozial</a:t>
                      </a:r>
                    </a:p>
                  </a:txBody>
                  <a:tcPr/>
                </a:tc>
                <a:tc>
                  <a:txBody>
                    <a:bodyPr/>
                    <a:lstStyle/>
                    <a:p>
                      <a:r>
                        <a:rPr lang="de-DE" dirty="0"/>
                        <a:t>Ökonomisch</a:t>
                      </a:r>
                    </a:p>
                  </a:txBody>
                  <a:tcPr/>
                </a:tc>
                <a:extLst>
                  <a:ext uri="{0D108BD9-81ED-4DB2-BD59-A6C34878D82A}">
                    <a16:rowId xmlns:a16="http://schemas.microsoft.com/office/drawing/2014/main" val="2227198979"/>
                  </a:ext>
                </a:extLst>
              </a:tr>
              <a:tr h="1441540">
                <a:tc>
                  <a:txBody>
                    <a:bodyPr/>
                    <a:lstStyle/>
                    <a:p>
                      <a:pPr marL="285750" indent="-285750">
                        <a:buFont typeface="Arial" panose="020B0604020202020204" pitchFamily="34" charset="0"/>
                        <a:buChar char="•"/>
                      </a:pPr>
                      <a:r>
                        <a:rPr lang="de-DE" dirty="0"/>
                        <a:t>Verkehr</a:t>
                      </a:r>
                      <a:r>
                        <a:rPr lang="de-DE" baseline="0" dirty="0"/>
                        <a:t> in Europa stark belastender Umweltfaktor</a:t>
                      </a:r>
                    </a:p>
                    <a:p>
                      <a:pPr marL="285750" indent="-285750">
                        <a:buFont typeface="Arial" panose="020B0604020202020204" pitchFamily="34" charset="0"/>
                        <a:buChar char="•"/>
                      </a:pPr>
                      <a:r>
                        <a:rPr lang="de-DE" baseline="0" dirty="0"/>
                        <a:t>In EU: 20% der Treibhausgasemissionen</a:t>
                      </a:r>
                    </a:p>
                    <a:p>
                      <a:pPr marL="285750" indent="-285750">
                        <a:buFont typeface="Arial" panose="020B0604020202020204" pitchFamily="34" charset="0"/>
                        <a:buChar char="•"/>
                      </a:pPr>
                      <a:r>
                        <a:rPr lang="de-DE" baseline="0" dirty="0"/>
                        <a:t>Nutzung nicht erneuerbarer Energien</a:t>
                      </a:r>
                    </a:p>
                  </a:txBody>
                  <a:tcPr/>
                </a:tc>
                <a:tc>
                  <a:txBody>
                    <a:bodyPr/>
                    <a:lstStyle/>
                    <a:p>
                      <a:pPr marL="285750" indent="-285750">
                        <a:buFont typeface="Arial" panose="020B0604020202020204" pitchFamily="34" charset="0"/>
                        <a:buChar char="•"/>
                      </a:pPr>
                      <a:r>
                        <a:rPr lang="de-DE" dirty="0"/>
                        <a:t>Gesundheit von Berufskraftfahrern schlecht</a:t>
                      </a:r>
                    </a:p>
                    <a:p>
                      <a:pPr marL="285750" indent="-285750">
                        <a:buFont typeface="Arial" panose="020B0604020202020204" pitchFamily="34" charset="0"/>
                        <a:buChar char="•"/>
                      </a:pPr>
                      <a:r>
                        <a:rPr lang="de-DE" baseline="0" dirty="0"/>
                        <a:t>Hoher Anteil an Fettleibigkeit,</a:t>
                      </a:r>
                    </a:p>
                    <a:p>
                      <a:pPr marL="285750" indent="-285750">
                        <a:buFont typeface="Arial" panose="020B0604020202020204" pitchFamily="34" charset="0"/>
                        <a:buChar char="•"/>
                      </a:pPr>
                      <a:r>
                        <a:rPr lang="de-DE" baseline="0" dirty="0"/>
                        <a:t>Rauchen</a:t>
                      </a:r>
                    </a:p>
                    <a:p>
                      <a:pPr marL="285750" indent="-285750">
                        <a:buFont typeface="Arial" panose="020B0604020202020204" pitchFamily="34" charset="0"/>
                        <a:buChar char="•"/>
                      </a:pPr>
                      <a:r>
                        <a:rPr lang="de-DE" baseline="0" dirty="0"/>
                        <a:t>Schwierige Arbeitsbedingungen</a:t>
                      </a:r>
                    </a:p>
                    <a:p>
                      <a:pPr marL="285750" indent="-285750">
                        <a:buFont typeface="Arial" panose="020B0604020202020204" pitchFamily="34" charset="0"/>
                        <a:buChar char="•"/>
                      </a:pPr>
                      <a:r>
                        <a:rPr lang="de-DE" baseline="0" dirty="0"/>
                        <a:t>Schlechter Schlaf und Stress</a:t>
                      </a:r>
                    </a:p>
                    <a:p>
                      <a:pPr marL="285750" indent="-285750">
                        <a:buFont typeface="Arial" panose="020B0604020202020204" pitchFamily="34" charset="0"/>
                        <a:buChar char="•"/>
                      </a:pPr>
                      <a:r>
                        <a:rPr lang="de-DE" dirty="0"/>
                        <a:t>Hohe Wahrscheinlichkeit für depressive Syndrome</a:t>
                      </a:r>
                    </a:p>
                    <a:p>
                      <a:pPr marL="285750" indent="-285750">
                        <a:buFont typeface="Arial" panose="020B0604020202020204" pitchFamily="34" charset="0"/>
                        <a:buChar char="•"/>
                      </a:pPr>
                      <a:r>
                        <a:rPr lang="de-DE" dirty="0"/>
                        <a:t>Hohe Unfallrate</a:t>
                      </a:r>
                    </a:p>
                  </a:txBody>
                  <a:tcPr/>
                </a:tc>
                <a:tc>
                  <a:txBody>
                    <a:bodyPr/>
                    <a:lstStyle/>
                    <a:p>
                      <a:pPr marL="285750" indent="-285750">
                        <a:buFont typeface="Arial" panose="020B0604020202020204" pitchFamily="34" charset="0"/>
                        <a:buChar char="•"/>
                      </a:pPr>
                      <a:r>
                        <a:rPr lang="de-DE" baseline="0" dirty="0"/>
                        <a:t>Durchschnittsgehalt der Berufskraftfahrer liegt unter nationalem Durchschnittsgehalt</a:t>
                      </a:r>
                    </a:p>
                  </a:txBody>
                  <a:tcPr/>
                </a:tc>
                <a:extLst>
                  <a:ext uri="{0D108BD9-81ED-4DB2-BD59-A6C34878D82A}">
                    <a16:rowId xmlns:a16="http://schemas.microsoft.com/office/drawing/2014/main" val="710049404"/>
                  </a:ext>
                </a:extLst>
              </a:tr>
            </a:tbl>
          </a:graphicData>
        </a:graphic>
      </p:graphicFrame>
      <p:sp>
        <p:nvSpPr>
          <p:cNvPr id="6" name="Datumsplatzhalter 5"/>
          <p:cNvSpPr>
            <a:spLocks noGrp="1"/>
          </p:cNvSpPr>
          <p:nvPr>
            <p:ph type="dt" sz="half" idx="10"/>
          </p:nvPr>
        </p:nvSpPr>
        <p:spPr/>
        <p:txBody>
          <a:bodyPr/>
          <a:lstStyle/>
          <a:p>
            <a:fld id="{01A6FF2A-B3A9-49E6-B169-2E74E1CA266D}" type="datetime1">
              <a:rPr lang="de-DE" smtClean="0"/>
              <a:t>17.03.2026</a:t>
            </a:fld>
            <a:endParaRPr lang="de-DE"/>
          </a:p>
        </p:txBody>
      </p:sp>
      <p:sp>
        <p:nvSpPr>
          <p:cNvPr id="7" name="Foliennummernplatzhalter 6"/>
          <p:cNvSpPr>
            <a:spLocks noGrp="1"/>
          </p:cNvSpPr>
          <p:nvPr>
            <p:ph type="sldNum" sz="quarter" idx="12"/>
          </p:nvPr>
        </p:nvSpPr>
        <p:spPr/>
        <p:txBody>
          <a:bodyPr/>
          <a:lstStyle/>
          <a:p>
            <a:fld id="{978B7609-2F33-487D-884C-96544B6840AC}" type="slidenum">
              <a:rPr lang="de-DE" smtClean="0"/>
              <a:t>28</a:t>
            </a:fld>
            <a:endParaRPr lang="de-DE"/>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703" y="1241924"/>
            <a:ext cx="2516097" cy="1685785"/>
          </a:xfrm>
          <a:prstGeom prst="rect">
            <a:avLst/>
          </a:prstGeom>
          <a:ln>
            <a:noFill/>
          </a:ln>
          <a:effectLst>
            <a:outerShdw blurRad="292100" dist="139700" dir="2700000" algn="tl" rotWithShape="0">
              <a:srgbClr val="333333">
                <a:alpha val="65000"/>
              </a:srgbClr>
            </a:outerShdw>
          </a:effectLst>
        </p:spPr>
      </p:pic>
      <p:sp>
        <p:nvSpPr>
          <p:cNvPr id="13" name="Inhaltsplatzhalter 2"/>
          <p:cNvSpPr>
            <a:spLocks noGrp="1"/>
          </p:cNvSpPr>
          <p:nvPr>
            <p:ph idx="1"/>
          </p:nvPr>
        </p:nvSpPr>
        <p:spPr>
          <a:xfrm>
            <a:off x="838200" y="2391531"/>
            <a:ext cx="3269343" cy="405552"/>
          </a:xfrm>
        </p:spPr>
        <p:txBody>
          <a:bodyPr>
            <a:noAutofit/>
          </a:bodyPr>
          <a:lstStyle/>
          <a:p>
            <a:pPr marL="0" indent="0">
              <a:buNone/>
            </a:pPr>
            <a:r>
              <a:rPr lang="de-DE" dirty="0"/>
              <a:t>Vertrieb – per LKW</a:t>
            </a:r>
          </a:p>
          <a:p>
            <a:pPr marL="0" indent="0">
              <a:buNone/>
            </a:pPr>
            <a:endParaRPr lang="de-DE" dirty="0"/>
          </a:p>
        </p:txBody>
      </p:sp>
      <p:sp>
        <p:nvSpPr>
          <p:cNvPr id="9" name="Rechteck 8"/>
          <p:cNvSpPr/>
          <p:nvPr/>
        </p:nvSpPr>
        <p:spPr>
          <a:xfrm>
            <a:off x="8837703" y="2927709"/>
            <a:ext cx="2065766" cy="256993"/>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10</a:t>
            </a:r>
          </a:p>
        </p:txBody>
      </p:sp>
      <p:sp>
        <p:nvSpPr>
          <p:cNvPr id="11" name="Textfeld 10"/>
          <p:cNvSpPr txBox="1"/>
          <p:nvPr/>
        </p:nvSpPr>
        <p:spPr>
          <a:xfrm>
            <a:off x="2511919" y="530834"/>
            <a:ext cx="7195135" cy="769441"/>
          </a:xfrm>
          <a:prstGeom prst="rect">
            <a:avLst/>
          </a:prstGeom>
          <a:noFill/>
        </p:spPr>
        <p:txBody>
          <a:bodyPr wrap="square" rtlCol="0">
            <a:spAutoFit/>
          </a:bodyPr>
          <a:lstStyle/>
          <a:p>
            <a:pPr algn="ctr"/>
            <a:r>
              <a:rPr lang="de-DE" sz="4400" dirty="0">
                <a:solidFill>
                  <a:srgbClr val="007193"/>
                </a:solidFill>
              </a:rPr>
              <a:t>Einwegmedikamentenbecher</a:t>
            </a:r>
          </a:p>
        </p:txBody>
      </p:sp>
      <p:sp>
        <p:nvSpPr>
          <p:cNvPr id="10" name="Rechteck 9"/>
          <p:cNvSpPr/>
          <p:nvPr/>
        </p:nvSpPr>
        <p:spPr>
          <a:xfrm>
            <a:off x="8953500" y="6162176"/>
            <a:ext cx="2321918" cy="323165"/>
          </a:xfrm>
          <a:prstGeom prst="rect">
            <a:avLst/>
          </a:prstGeom>
        </p:spPr>
        <p:txBody>
          <a:bodyPr wrap="none">
            <a:spAutoFit/>
          </a:bodyPr>
          <a:lstStyle/>
          <a:p>
            <a:pPr lvl="0">
              <a:defRPr/>
            </a:pPr>
            <a:r>
              <a:rPr lang="de-DE" sz="1500" dirty="0"/>
              <a:t>(Huss &amp; Weinheimer, 2021)</a:t>
            </a:r>
          </a:p>
        </p:txBody>
      </p:sp>
    </p:spTree>
    <p:extLst>
      <p:ext uri="{BB962C8B-B14F-4D97-AF65-F5344CB8AC3E}">
        <p14:creationId xmlns:p14="http://schemas.microsoft.com/office/powerpoint/2010/main" val="2696368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2407667"/>
            <a:ext cx="10515600" cy="1159146"/>
          </a:xfrm>
        </p:spPr>
        <p:txBody>
          <a:bodyPr/>
          <a:lstStyle/>
          <a:p>
            <a:pPr marL="0" indent="0">
              <a:buNone/>
            </a:pPr>
            <a:r>
              <a:rPr lang="de-DE" dirty="0"/>
              <a:t>Verwertung &amp; Entsorgung</a:t>
            </a:r>
          </a:p>
          <a:p>
            <a:r>
              <a:rPr lang="de-DE" dirty="0"/>
              <a:t>Entsorgung über Müllverbrennungsanlage (MVA)</a:t>
            </a:r>
          </a:p>
        </p:txBody>
      </p:sp>
      <p:graphicFrame>
        <p:nvGraphicFramePr>
          <p:cNvPr id="4" name="Tabelle 3"/>
          <p:cNvGraphicFramePr>
            <a:graphicFrameLocks noGrp="1"/>
          </p:cNvGraphicFramePr>
          <p:nvPr>
            <p:extLst>
              <p:ext uri="{D42A27DB-BD31-4B8C-83A1-F6EECF244321}">
                <p14:modId xmlns:p14="http://schemas.microsoft.com/office/powerpoint/2010/main" val="2455228157"/>
              </p:ext>
            </p:extLst>
          </p:nvPr>
        </p:nvGraphicFramePr>
        <p:xfrm>
          <a:off x="838200" y="3683524"/>
          <a:ext cx="10515600" cy="2489763"/>
        </p:xfrm>
        <a:graphic>
          <a:graphicData uri="http://schemas.openxmlformats.org/drawingml/2006/table">
            <a:tbl>
              <a:tblPr firstRow="1" bandRow="1">
                <a:tableStyleId>{E8B1032C-EA38-4F05-BA0D-38AFFFC7BED3}</a:tableStyleId>
              </a:tblPr>
              <a:tblGrid>
                <a:gridCol w="3505200">
                  <a:extLst>
                    <a:ext uri="{9D8B030D-6E8A-4147-A177-3AD203B41FA5}">
                      <a16:colId xmlns:a16="http://schemas.microsoft.com/office/drawing/2014/main" val="2660847916"/>
                    </a:ext>
                  </a:extLst>
                </a:gridCol>
                <a:gridCol w="3505200">
                  <a:extLst>
                    <a:ext uri="{9D8B030D-6E8A-4147-A177-3AD203B41FA5}">
                      <a16:colId xmlns:a16="http://schemas.microsoft.com/office/drawing/2014/main" val="2869386771"/>
                    </a:ext>
                  </a:extLst>
                </a:gridCol>
                <a:gridCol w="3505200">
                  <a:extLst>
                    <a:ext uri="{9D8B030D-6E8A-4147-A177-3AD203B41FA5}">
                      <a16:colId xmlns:a16="http://schemas.microsoft.com/office/drawing/2014/main" val="2184035979"/>
                    </a:ext>
                  </a:extLst>
                </a:gridCol>
              </a:tblGrid>
              <a:tr h="478083">
                <a:tc>
                  <a:txBody>
                    <a:bodyPr/>
                    <a:lstStyle/>
                    <a:p>
                      <a:r>
                        <a:rPr lang="de-DE" dirty="0"/>
                        <a:t>Ökologisch</a:t>
                      </a:r>
                    </a:p>
                  </a:txBody>
                  <a:tcPr/>
                </a:tc>
                <a:tc>
                  <a:txBody>
                    <a:bodyPr/>
                    <a:lstStyle/>
                    <a:p>
                      <a:r>
                        <a:rPr lang="de-DE" dirty="0"/>
                        <a:t>Sozial</a:t>
                      </a:r>
                    </a:p>
                  </a:txBody>
                  <a:tcPr/>
                </a:tc>
                <a:tc>
                  <a:txBody>
                    <a:bodyPr/>
                    <a:lstStyle/>
                    <a:p>
                      <a:r>
                        <a:rPr lang="de-DE" dirty="0"/>
                        <a:t>Ökonomisch</a:t>
                      </a:r>
                    </a:p>
                  </a:txBody>
                  <a:tcPr/>
                </a:tc>
                <a:extLst>
                  <a:ext uri="{0D108BD9-81ED-4DB2-BD59-A6C34878D82A}">
                    <a16:rowId xmlns:a16="http://schemas.microsoft.com/office/drawing/2014/main" val="2227198979"/>
                  </a:ext>
                </a:extLst>
              </a:tr>
              <a:tr h="1441540">
                <a:tc>
                  <a:txBody>
                    <a:bodyPr/>
                    <a:lstStyle/>
                    <a:p>
                      <a:pPr marL="285750" indent="-285750">
                        <a:buFont typeface="Arial" panose="020B0604020202020204" pitchFamily="34" charset="0"/>
                        <a:buChar char="•"/>
                      </a:pPr>
                      <a:r>
                        <a:rPr lang="de-DE" baseline="0" dirty="0"/>
                        <a:t>MVA nutzt bei Verbrennung entstehende Wärme für eigenen Energiebedarf</a:t>
                      </a:r>
                      <a:endParaRPr lang="de-DE" dirty="0"/>
                    </a:p>
                  </a:txBody>
                  <a:tcPr/>
                </a:tc>
                <a:tc>
                  <a:txBody>
                    <a:bodyPr/>
                    <a:lstStyle/>
                    <a:p>
                      <a:pPr marL="285750" indent="-285750">
                        <a:buFont typeface="Arial" panose="020B0604020202020204" pitchFamily="34" charset="0"/>
                        <a:buChar char="•"/>
                      </a:pPr>
                      <a:r>
                        <a:rPr lang="de-DE" dirty="0"/>
                        <a:t>Gesundheit</a:t>
                      </a:r>
                      <a:r>
                        <a:rPr lang="de-DE" baseline="0" dirty="0"/>
                        <a:t> der Mitarbeitenden über Arbeitsschutz geregelt</a:t>
                      </a:r>
                    </a:p>
                    <a:p>
                      <a:pPr marL="285750" indent="-285750">
                        <a:buFont typeface="Arial" panose="020B0604020202020204" pitchFamily="34" charset="0"/>
                        <a:buChar char="•"/>
                      </a:pPr>
                      <a:r>
                        <a:rPr lang="de-DE" baseline="0" dirty="0"/>
                        <a:t>Sekundäre Gesundheitsbelastung für Menschen durch Mikroplastik möglich</a:t>
                      </a:r>
                    </a:p>
                    <a:p>
                      <a:pPr marL="285750" indent="-285750">
                        <a:buFont typeface="Arial" panose="020B0604020202020204" pitchFamily="34" charset="0"/>
                        <a:buChar char="•"/>
                      </a:pPr>
                      <a:endParaRPr lang="de-DE" dirty="0"/>
                    </a:p>
                  </a:txBody>
                  <a:tcPr/>
                </a:tc>
                <a:tc>
                  <a:txBody>
                    <a:bodyPr/>
                    <a:lstStyle/>
                    <a:p>
                      <a:pPr marL="285750" indent="-285750">
                        <a:buFont typeface="Arial" panose="020B0604020202020204" pitchFamily="34" charset="0"/>
                        <a:buChar char="•"/>
                      </a:pPr>
                      <a:r>
                        <a:rPr lang="de-DE" dirty="0"/>
                        <a:t>Wertvolles Recycling-Material geht verloren</a:t>
                      </a:r>
                    </a:p>
                    <a:p>
                      <a:pPr marL="285750" indent="-285750">
                        <a:buFont typeface="Arial" panose="020B0604020202020204" pitchFamily="34" charset="0"/>
                        <a:buChar char="•"/>
                      </a:pPr>
                      <a:endParaRPr lang="de-DE" baseline="0" dirty="0"/>
                    </a:p>
                  </a:txBody>
                  <a:tcPr/>
                </a:tc>
                <a:extLst>
                  <a:ext uri="{0D108BD9-81ED-4DB2-BD59-A6C34878D82A}">
                    <a16:rowId xmlns:a16="http://schemas.microsoft.com/office/drawing/2014/main" val="710049404"/>
                  </a:ext>
                </a:extLst>
              </a:tr>
            </a:tbl>
          </a:graphicData>
        </a:graphic>
      </p:graphicFrame>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801" y="1464757"/>
            <a:ext cx="2575999" cy="1719479"/>
          </a:xfrm>
          <a:prstGeom prst="rect">
            <a:avLst/>
          </a:prstGeom>
          <a:ln>
            <a:noFill/>
          </a:ln>
          <a:effectLst>
            <a:outerShdw blurRad="292100" dist="139700" dir="2700000" algn="tl" rotWithShape="0">
              <a:srgbClr val="333333">
                <a:alpha val="65000"/>
              </a:srgbClr>
            </a:outerShdw>
          </a:effectLst>
        </p:spPr>
      </p:pic>
      <p:sp>
        <p:nvSpPr>
          <p:cNvPr id="6" name="Datumsplatzhalter 5"/>
          <p:cNvSpPr>
            <a:spLocks noGrp="1"/>
          </p:cNvSpPr>
          <p:nvPr>
            <p:ph type="dt" sz="half" idx="10"/>
          </p:nvPr>
        </p:nvSpPr>
        <p:spPr/>
        <p:txBody>
          <a:bodyPr/>
          <a:lstStyle/>
          <a:p>
            <a:fld id="{AEC77A4C-BAA1-4455-A2B7-7C2A0738502C}" type="datetime1">
              <a:rPr lang="de-DE" smtClean="0"/>
              <a:t>17.03.2026</a:t>
            </a:fld>
            <a:endParaRPr lang="de-DE"/>
          </a:p>
        </p:txBody>
      </p:sp>
      <p:sp>
        <p:nvSpPr>
          <p:cNvPr id="7" name="Foliennummernplatzhalter 6"/>
          <p:cNvSpPr>
            <a:spLocks noGrp="1"/>
          </p:cNvSpPr>
          <p:nvPr>
            <p:ph type="sldNum" sz="quarter" idx="12"/>
          </p:nvPr>
        </p:nvSpPr>
        <p:spPr/>
        <p:txBody>
          <a:bodyPr/>
          <a:lstStyle/>
          <a:p>
            <a:fld id="{978B7609-2F33-487D-884C-96544B6840AC}" type="slidenum">
              <a:rPr lang="de-DE" smtClean="0"/>
              <a:t>29</a:t>
            </a:fld>
            <a:endParaRPr lang="de-DE"/>
          </a:p>
        </p:txBody>
      </p:sp>
      <p:sp>
        <p:nvSpPr>
          <p:cNvPr id="12" name="Rechteck 11"/>
          <p:cNvSpPr/>
          <p:nvPr/>
        </p:nvSpPr>
        <p:spPr>
          <a:xfrm>
            <a:off x="8777801" y="3184236"/>
            <a:ext cx="2065766"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11</a:t>
            </a:r>
          </a:p>
        </p:txBody>
      </p:sp>
      <p:sp>
        <p:nvSpPr>
          <p:cNvPr id="10" name="Textfeld 9"/>
          <p:cNvSpPr txBox="1"/>
          <p:nvPr/>
        </p:nvSpPr>
        <p:spPr>
          <a:xfrm>
            <a:off x="2511919" y="530834"/>
            <a:ext cx="7195135" cy="769441"/>
          </a:xfrm>
          <a:prstGeom prst="rect">
            <a:avLst/>
          </a:prstGeom>
          <a:noFill/>
        </p:spPr>
        <p:txBody>
          <a:bodyPr wrap="square" rtlCol="0">
            <a:spAutoFit/>
          </a:bodyPr>
          <a:lstStyle/>
          <a:p>
            <a:pPr algn="ctr"/>
            <a:r>
              <a:rPr lang="de-DE" sz="4400" dirty="0">
                <a:solidFill>
                  <a:srgbClr val="007193"/>
                </a:solidFill>
              </a:rPr>
              <a:t>Einwegmedikamentenbecher</a:t>
            </a:r>
          </a:p>
        </p:txBody>
      </p:sp>
      <p:sp>
        <p:nvSpPr>
          <p:cNvPr id="11" name="Rechteck 10"/>
          <p:cNvSpPr/>
          <p:nvPr/>
        </p:nvSpPr>
        <p:spPr>
          <a:xfrm>
            <a:off x="8953500" y="6162176"/>
            <a:ext cx="2321918" cy="323165"/>
          </a:xfrm>
          <a:prstGeom prst="rect">
            <a:avLst/>
          </a:prstGeom>
        </p:spPr>
        <p:txBody>
          <a:bodyPr wrap="none">
            <a:spAutoFit/>
          </a:bodyPr>
          <a:lstStyle/>
          <a:p>
            <a:pPr lvl="0">
              <a:defRPr/>
            </a:pPr>
            <a:r>
              <a:rPr lang="de-DE" sz="1500" dirty="0"/>
              <a:t>(Huss &amp; Weinheimer, 2021)</a:t>
            </a:r>
          </a:p>
        </p:txBody>
      </p:sp>
    </p:spTree>
    <p:extLst>
      <p:ext uri="{BB962C8B-B14F-4D97-AF65-F5344CB8AC3E}">
        <p14:creationId xmlns:p14="http://schemas.microsoft.com/office/powerpoint/2010/main" val="260990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CD59458-D581-9783-43BB-87330FF4433B}"/>
              </a:ext>
            </a:extLst>
          </p:cNvPr>
          <p:cNvSpPr>
            <a:spLocks noGrp="1"/>
          </p:cNvSpPr>
          <p:nvPr>
            <p:ph idx="1"/>
          </p:nvPr>
        </p:nvSpPr>
        <p:spPr>
          <a:xfrm>
            <a:off x="839514" y="5195206"/>
            <a:ext cx="10515600" cy="1067579"/>
          </a:xfrm>
        </p:spPr>
        <p:txBody>
          <a:bodyPr>
            <a:normAutofit/>
          </a:bodyPr>
          <a:lstStyle/>
          <a:p>
            <a:pPr marL="0" lvl="0" indent="0" algn="ctr">
              <a:buNone/>
            </a:pPr>
            <a:r>
              <a:rPr lang="de-DE" sz="3600" dirty="0"/>
              <a:t>Ressourcenschonendes pflegerisches Handeln anleiten</a:t>
            </a:r>
            <a:endParaRPr lang="de-DE" sz="3600" dirty="0">
              <a:solidFill>
                <a:prstClr val="black"/>
              </a:solidFill>
              <a:latin typeface="Calibri" panose="020F0502020204030204"/>
            </a:endParaRPr>
          </a:p>
        </p:txBody>
      </p:sp>
      <p:sp>
        <p:nvSpPr>
          <p:cNvPr id="4" name="Datumsplatzhalter 3">
            <a:extLst>
              <a:ext uri="{FF2B5EF4-FFF2-40B4-BE49-F238E27FC236}">
                <a16:creationId xmlns:a16="http://schemas.microsoft.com/office/drawing/2014/main" id="{8D35350D-CB73-BF97-D354-9750BB9DBD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3F7B36-A27E-49A7-A899-1BD0FC14DD93}"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a:extLst>
              <a:ext uri="{FF2B5EF4-FFF2-40B4-BE49-F238E27FC236}">
                <a16:creationId xmlns:a16="http://schemas.microsoft.com/office/drawing/2014/main" id="{8CB5AA58-1409-AD10-6B84-B33F87035D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6" name="Textfeld 5"/>
          <p:cNvSpPr txBox="1"/>
          <p:nvPr/>
        </p:nvSpPr>
        <p:spPr>
          <a:xfrm>
            <a:off x="2973069" y="4816638"/>
            <a:ext cx="5196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1</a:t>
            </a:r>
          </a:p>
        </p:txBody>
      </p:sp>
      <p:sp>
        <p:nvSpPr>
          <p:cNvPr id="7" name="Textfeld 6"/>
          <p:cNvSpPr txBox="1"/>
          <p:nvPr/>
        </p:nvSpPr>
        <p:spPr>
          <a:xfrm>
            <a:off x="2544687" y="534390"/>
            <a:ext cx="7101444" cy="769441"/>
          </a:xfrm>
          <a:prstGeom prst="rect">
            <a:avLst/>
          </a:prstGeom>
          <a:noFill/>
        </p:spPr>
        <p:txBody>
          <a:bodyPr wrap="square" rtlCol="0">
            <a:spAutoFit/>
          </a:bodyPr>
          <a:lstStyle/>
          <a:p>
            <a:pPr lvl="0" algn="ctr"/>
            <a:r>
              <a:rPr kumimoji="0" lang="de-DE" sz="4400" b="1" i="0" u="none" strike="noStrike" kern="1200" cap="none" spc="0" normalizeH="0" baseline="0" noProof="0" dirty="0">
                <a:ln>
                  <a:noFill/>
                </a:ln>
                <a:solidFill>
                  <a:srgbClr val="007094"/>
                </a:solidFill>
                <a:effectLst/>
                <a:uLnTx/>
                <a:uFillTx/>
                <a:latin typeface="Calibri" panose="020F0502020204030204"/>
                <a:ea typeface="+mn-ea"/>
                <a:cs typeface="+mn-cs"/>
              </a:rPr>
              <a:t>Modul 4: Vertiefung</a:t>
            </a:r>
            <a:endPar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fik 7"/>
          <p:cNvPicPr>
            <a:picLocks noChangeAspect="1"/>
          </p:cNvPicPr>
          <p:nvPr/>
        </p:nvPicPr>
        <p:blipFill rotWithShape="1">
          <a:blip r:embed="rId3"/>
          <a:srcRect t="14470" b="8351"/>
          <a:stretch/>
        </p:blipFill>
        <p:spPr>
          <a:xfrm>
            <a:off x="2973069" y="1598358"/>
            <a:ext cx="6251866" cy="3218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648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0AD2F07A-F959-45D4-9B11-00D97E7DBFDB}" type="datetime1">
              <a:rPr lang="de-DE" smtClean="0"/>
              <a:t>17.03.2026</a:t>
            </a:fld>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30</a:t>
            </a:fld>
            <a:endParaRPr lang="de-DE"/>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438" y="3460010"/>
            <a:ext cx="3367894" cy="2242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hteck 9"/>
          <p:cNvSpPr/>
          <p:nvPr/>
        </p:nvSpPr>
        <p:spPr>
          <a:xfrm>
            <a:off x="7861438" y="5702466"/>
            <a:ext cx="2065766"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12</a:t>
            </a:r>
          </a:p>
        </p:txBody>
      </p:sp>
      <p:sp>
        <p:nvSpPr>
          <p:cNvPr id="8" name="Titel 1"/>
          <p:cNvSpPr txBox="1">
            <a:spLocks/>
          </p:cNvSpPr>
          <p:nvPr/>
        </p:nvSpPr>
        <p:spPr>
          <a:xfrm>
            <a:off x="848360" y="587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Die Lieferkette und ihr Einfluss auf die Gesundheit</a:t>
            </a:r>
          </a:p>
        </p:txBody>
      </p:sp>
      <p:sp>
        <p:nvSpPr>
          <p:cNvPr id="11" name="Inhaltsplatzhalter 2"/>
          <p:cNvSpPr txBox="1">
            <a:spLocks/>
          </p:cNvSpPr>
          <p:nvPr/>
        </p:nvSpPr>
        <p:spPr>
          <a:xfrm>
            <a:off x="527780" y="2393184"/>
            <a:ext cx="8914244" cy="3240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800" dirty="0"/>
          </a:p>
        </p:txBody>
      </p:sp>
      <p:sp>
        <p:nvSpPr>
          <p:cNvPr id="14" name="Textfeld 13"/>
          <p:cNvSpPr txBox="1"/>
          <p:nvPr/>
        </p:nvSpPr>
        <p:spPr>
          <a:xfrm>
            <a:off x="527780" y="2347212"/>
            <a:ext cx="9896600" cy="4136517"/>
          </a:xfrm>
          <a:prstGeom prst="rect">
            <a:avLst/>
          </a:prstGeom>
          <a:noFill/>
        </p:spPr>
        <p:txBody>
          <a:bodyPr wrap="square" rtlCol="0">
            <a:spAutoFit/>
          </a:bodyPr>
          <a:lstStyle/>
          <a:p>
            <a:r>
              <a:rPr lang="de-DE" sz="2800" b="1" dirty="0"/>
              <a:t>Alternativprodukte zum Einweg-Medikamentenbecher</a:t>
            </a:r>
          </a:p>
          <a:p>
            <a:pPr>
              <a:lnSpc>
                <a:spcPct val="110000"/>
              </a:lnSpc>
            </a:pPr>
            <a:r>
              <a:rPr lang="de-DE" sz="2800" dirty="0"/>
              <a:t>Für Kreislaufwirtschaft </a:t>
            </a:r>
            <a:r>
              <a:rPr lang="de-DE" sz="2800" dirty="0">
                <a:sym typeface="Wingdings" panose="05000000000000000000" pitchFamily="2" charset="2"/>
              </a:rPr>
              <a:t> Dampfsterilisation</a:t>
            </a:r>
          </a:p>
          <a:p>
            <a:pPr>
              <a:lnSpc>
                <a:spcPct val="110000"/>
              </a:lnSpc>
            </a:pPr>
            <a:r>
              <a:rPr lang="de-DE" sz="2800" dirty="0">
                <a:sym typeface="Wingdings" panose="05000000000000000000" pitchFamily="2" charset="2"/>
              </a:rPr>
              <a:t>Mehrweg-Alternativen möglich aus:</a:t>
            </a:r>
          </a:p>
          <a:p>
            <a:pPr marL="457200" indent="-457200">
              <a:lnSpc>
                <a:spcPct val="110000"/>
              </a:lnSpc>
              <a:buFont typeface="Arial" panose="020B0604020202020204" pitchFamily="34" charset="0"/>
              <a:buChar char="•"/>
            </a:pPr>
            <a:r>
              <a:rPr lang="de-DE" sz="2800" dirty="0">
                <a:sym typeface="Wingdings" panose="05000000000000000000" pitchFamily="2" charset="2"/>
              </a:rPr>
              <a:t>Plastik</a:t>
            </a:r>
          </a:p>
          <a:p>
            <a:pPr marL="457200" indent="-457200">
              <a:lnSpc>
                <a:spcPct val="110000"/>
              </a:lnSpc>
              <a:buFont typeface="Arial" panose="020B0604020202020204" pitchFamily="34" charset="0"/>
              <a:buChar char="•"/>
            </a:pPr>
            <a:r>
              <a:rPr lang="de-DE" sz="2800" dirty="0">
                <a:sym typeface="Wingdings" panose="05000000000000000000" pitchFamily="2" charset="2"/>
              </a:rPr>
              <a:t>Metall</a:t>
            </a:r>
          </a:p>
          <a:p>
            <a:pPr marL="457200" indent="-457200">
              <a:lnSpc>
                <a:spcPct val="110000"/>
              </a:lnSpc>
              <a:buFont typeface="Arial" panose="020B0604020202020204" pitchFamily="34" charset="0"/>
              <a:buChar char="•"/>
            </a:pPr>
            <a:r>
              <a:rPr lang="de-DE" sz="2800" dirty="0">
                <a:sym typeface="Wingdings" panose="05000000000000000000" pitchFamily="2" charset="2"/>
              </a:rPr>
              <a:t>Glas</a:t>
            </a:r>
          </a:p>
          <a:p>
            <a:pPr marL="457200" indent="-457200">
              <a:lnSpc>
                <a:spcPct val="110000"/>
              </a:lnSpc>
              <a:buFont typeface="Arial" panose="020B0604020202020204" pitchFamily="34" charset="0"/>
              <a:buChar char="•"/>
            </a:pPr>
            <a:r>
              <a:rPr lang="de-DE" sz="2800" dirty="0">
                <a:sym typeface="Wingdings" panose="05000000000000000000" pitchFamily="2" charset="2"/>
              </a:rPr>
              <a:t>Pflanzlichen Rohstoffen</a:t>
            </a:r>
          </a:p>
          <a:p>
            <a:pPr>
              <a:lnSpc>
                <a:spcPct val="110000"/>
              </a:lnSpc>
            </a:pPr>
            <a:r>
              <a:rPr lang="de-DE" sz="2000" dirty="0"/>
              <a:t>(Huss &amp; Weinheimer, 2021)</a:t>
            </a:r>
          </a:p>
          <a:p>
            <a:endParaRPr lang="de-DE" sz="2800" dirty="0"/>
          </a:p>
        </p:txBody>
      </p:sp>
    </p:spTree>
    <p:extLst>
      <p:ext uri="{BB962C8B-B14F-4D97-AF65-F5344CB8AC3E}">
        <p14:creationId xmlns:p14="http://schemas.microsoft.com/office/powerpoint/2010/main" val="3347788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621" y="867029"/>
            <a:ext cx="5588758" cy="5588758"/>
          </a:xfrm>
          <a:prstGeom prst="rect">
            <a:avLst/>
          </a:prstGeom>
        </p:spPr>
      </p:pic>
      <p:sp>
        <p:nvSpPr>
          <p:cNvPr id="5" name="Datumsplatzhalter 4"/>
          <p:cNvSpPr>
            <a:spLocks noGrp="1"/>
          </p:cNvSpPr>
          <p:nvPr>
            <p:ph type="dt" sz="half" idx="10"/>
          </p:nvPr>
        </p:nvSpPr>
        <p:spPr/>
        <p:txBody>
          <a:bodyPr/>
          <a:lstStyle/>
          <a:p>
            <a:fld id="{29AE91D5-53FF-43BA-BF1B-1F46DEE2CBD9}" type="datetime1">
              <a:rPr lang="de-DE" smtClean="0"/>
              <a:t>17.03.2026</a:t>
            </a:fld>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31</a:t>
            </a:fld>
            <a:endParaRPr lang="de-DE"/>
          </a:p>
        </p:txBody>
      </p:sp>
      <p:sp>
        <p:nvSpPr>
          <p:cNvPr id="8" name="Rechteck 7"/>
          <p:cNvSpPr/>
          <p:nvPr/>
        </p:nvSpPr>
        <p:spPr>
          <a:xfrm>
            <a:off x="5114296" y="6173787"/>
            <a:ext cx="2065766"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13</a:t>
            </a:r>
          </a:p>
        </p:txBody>
      </p:sp>
      <p:sp>
        <p:nvSpPr>
          <p:cNvPr id="9" name="Textfeld 8"/>
          <p:cNvSpPr txBox="1"/>
          <p:nvPr/>
        </p:nvSpPr>
        <p:spPr>
          <a:xfrm>
            <a:off x="1463040" y="1162595"/>
            <a:ext cx="2769326" cy="830997"/>
          </a:xfrm>
          <a:prstGeom prst="rect">
            <a:avLst/>
          </a:prstGeom>
          <a:noFill/>
        </p:spPr>
        <p:txBody>
          <a:bodyPr wrap="square" rtlCol="0">
            <a:spAutoFit/>
          </a:bodyPr>
          <a:lstStyle/>
          <a:p>
            <a:r>
              <a:rPr lang="de-DE" sz="4800" b="1" dirty="0">
                <a:solidFill>
                  <a:srgbClr val="007193"/>
                </a:solidFill>
              </a:rPr>
              <a:t>Was nun?</a:t>
            </a:r>
          </a:p>
        </p:txBody>
      </p:sp>
    </p:spTree>
    <p:extLst>
      <p:ext uri="{BB962C8B-B14F-4D97-AF65-F5344CB8AC3E}">
        <p14:creationId xmlns:p14="http://schemas.microsoft.com/office/powerpoint/2010/main" val="859844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33508" y="2384646"/>
            <a:ext cx="10515600" cy="3139854"/>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Die ökologischen Auswirkungen des Gesundheitswesens </a:t>
            </a:r>
          </a:p>
          <a:p>
            <a:pPr marL="514350" indent="-514350">
              <a:buFont typeface="+mj-lt"/>
              <a:buAutoNum type="arabicPeriod"/>
            </a:pPr>
            <a:r>
              <a:rPr lang="de-DE" dirty="0"/>
              <a:t>Kreislauf- und Linearwirtschaft</a:t>
            </a:r>
          </a:p>
          <a:p>
            <a:pPr marL="514350" indent="-514350">
              <a:buFont typeface="+mj-lt"/>
              <a:buAutoNum type="arabicPeriod"/>
            </a:pPr>
            <a:r>
              <a:rPr lang="de-DE" dirty="0"/>
              <a:t>Die Lieferkette und ihr Einfluss auf die Gesundheit</a:t>
            </a:r>
          </a:p>
          <a:p>
            <a:pPr marL="514350" indent="-514350">
              <a:buFont typeface="+mj-lt"/>
              <a:buAutoNum type="arabicPeriod"/>
            </a:pPr>
            <a:r>
              <a:rPr lang="de-DE" dirty="0">
                <a:solidFill>
                  <a:srgbClr val="007094"/>
                </a:solidFill>
              </a:rPr>
              <a:t>Umdenken und </a:t>
            </a:r>
            <a:r>
              <a:rPr lang="de-DE" dirty="0" err="1">
                <a:solidFill>
                  <a:srgbClr val="007094"/>
                </a:solidFill>
              </a:rPr>
              <a:t>Good</a:t>
            </a:r>
            <a:r>
              <a:rPr lang="de-DE" dirty="0">
                <a:solidFill>
                  <a:srgbClr val="007094"/>
                </a:solidFill>
              </a:rPr>
              <a:t> Practice</a:t>
            </a:r>
          </a:p>
          <a:p>
            <a:pPr marL="514350" indent="-514350">
              <a:buFont typeface="+mj-lt"/>
              <a:buAutoNum type="arabicPeriod"/>
            </a:pPr>
            <a:r>
              <a:rPr lang="de-DE" dirty="0"/>
              <a:t>Transfer: Gruppenpuzzle</a:t>
            </a:r>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32</a:t>
            </a:fld>
            <a:endParaRPr lang="de-DE"/>
          </a:p>
        </p:txBody>
      </p:sp>
      <p:sp>
        <p:nvSpPr>
          <p:cNvPr id="7" name="Titel 1"/>
          <p:cNvSpPr>
            <a:spLocks noGrp="1"/>
          </p:cNvSpPr>
          <p:nvPr>
            <p:ph type="title"/>
          </p:nvPr>
        </p:nvSpPr>
        <p:spPr>
          <a:xfrm>
            <a:off x="848360" y="587085"/>
            <a:ext cx="10515600" cy="1325563"/>
          </a:xfrm>
        </p:spPr>
        <p:txBody>
          <a:bodyPr/>
          <a:lstStyle/>
          <a:p>
            <a:pPr algn="ctr"/>
            <a:r>
              <a:rPr lang="de-DE" dirty="0">
                <a:solidFill>
                  <a:srgbClr val="007094"/>
                </a:solidFill>
              </a:rPr>
              <a:t>Ressourcenschonendes pflegerisches Handeln anleiten</a:t>
            </a:r>
          </a:p>
        </p:txBody>
      </p:sp>
    </p:spTree>
    <p:extLst>
      <p:ext uri="{BB962C8B-B14F-4D97-AF65-F5344CB8AC3E}">
        <p14:creationId xmlns:p14="http://schemas.microsoft.com/office/powerpoint/2010/main" val="964218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umsplatzhalter 11"/>
          <p:cNvSpPr>
            <a:spLocks noGrp="1"/>
          </p:cNvSpPr>
          <p:nvPr>
            <p:ph type="dt" sz="half" idx="10"/>
          </p:nvPr>
        </p:nvSpPr>
        <p:spPr/>
        <p:txBody>
          <a:bodyPr/>
          <a:lstStyle/>
          <a:p>
            <a:fld id="{A12ED554-2705-472D-BCAE-173D2973068D}" type="datetime1">
              <a:rPr lang="de-DE" smtClean="0"/>
              <a:t>17.03.2026</a:t>
            </a:fld>
            <a:endParaRPr lang="de-DE"/>
          </a:p>
        </p:txBody>
      </p:sp>
      <p:sp>
        <p:nvSpPr>
          <p:cNvPr id="13" name="Foliennummernplatzhalter 12"/>
          <p:cNvSpPr>
            <a:spLocks noGrp="1"/>
          </p:cNvSpPr>
          <p:nvPr>
            <p:ph type="sldNum" sz="quarter" idx="12"/>
          </p:nvPr>
        </p:nvSpPr>
        <p:spPr/>
        <p:txBody>
          <a:bodyPr/>
          <a:lstStyle/>
          <a:p>
            <a:fld id="{978B7609-2F33-487D-884C-96544B6840AC}" type="slidenum">
              <a:rPr lang="de-DE" smtClean="0"/>
              <a:t>33</a:t>
            </a:fld>
            <a:endParaRPr lang="de-DE"/>
          </a:p>
        </p:txBody>
      </p:sp>
      <p:sp>
        <p:nvSpPr>
          <p:cNvPr id="17" name="Textfeld 16"/>
          <p:cNvSpPr txBox="1"/>
          <p:nvPr/>
        </p:nvSpPr>
        <p:spPr>
          <a:xfrm>
            <a:off x="9454572" y="6125517"/>
            <a:ext cx="2191328" cy="461665"/>
          </a:xfrm>
          <a:prstGeom prst="rect">
            <a:avLst/>
          </a:prstGeom>
          <a:noFill/>
        </p:spPr>
        <p:txBody>
          <a:bodyPr wrap="square" rtlCol="0">
            <a:spAutoFit/>
          </a:bodyPr>
          <a:lstStyle/>
          <a:p>
            <a:r>
              <a:rPr lang="de-DE" sz="1200" dirty="0"/>
              <a:t>(Gemeinsam für Afrika, o. J.; eigene Darstellung)</a:t>
            </a:r>
          </a:p>
        </p:txBody>
      </p:sp>
      <p:sp>
        <p:nvSpPr>
          <p:cNvPr id="18" name="Titel 1"/>
          <p:cNvSpPr txBox="1">
            <a:spLocks/>
          </p:cNvSpPr>
          <p:nvPr/>
        </p:nvSpPr>
        <p:spPr>
          <a:xfrm>
            <a:off x="4590040" y="469729"/>
            <a:ext cx="3019447" cy="897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Umdenken</a:t>
            </a:r>
          </a:p>
        </p:txBody>
      </p:sp>
      <p:graphicFrame>
        <p:nvGraphicFramePr>
          <p:cNvPr id="5" name="Diagramm 4"/>
          <p:cNvGraphicFramePr/>
          <p:nvPr>
            <p:extLst>
              <p:ext uri="{D42A27DB-BD31-4B8C-83A1-F6EECF244321}">
                <p14:modId xmlns:p14="http://schemas.microsoft.com/office/powerpoint/2010/main" val="404941819"/>
              </p:ext>
            </p:extLst>
          </p:nvPr>
        </p:nvGraphicFramePr>
        <p:xfrm>
          <a:off x="3317240" y="130280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638517" y="3459480"/>
            <a:ext cx="3703320" cy="861774"/>
          </a:xfrm>
          <a:prstGeom prst="rect">
            <a:avLst/>
          </a:prstGeom>
          <a:noFill/>
        </p:spPr>
        <p:txBody>
          <a:bodyPr wrap="square" rtlCol="0">
            <a:spAutoFit/>
          </a:bodyPr>
          <a:lstStyle/>
          <a:p>
            <a:r>
              <a:rPr lang="de-DE" sz="5000" b="1" dirty="0">
                <a:solidFill>
                  <a:srgbClr val="007193"/>
                </a:solidFill>
              </a:rPr>
              <a:t>Die 6R-Regel</a:t>
            </a:r>
          </a:p>
        </p:txBody>
      </p:sp>
    </p:spTree>
    <p:extLst>
      <p:ext uri="{BB962C8B-B14F-4D97-AF65-F5344CB8AC3E}">
        <p14:creationId xmlns:p14="http://schemas.microsoft.com/office/powerpoint/2010/main" val="1271028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rotWithShape="1">
          <a:blip r:embed="rId3" cstate="print">
            <a:extLst>
              <a:ext uri="{28A0092B-C50C-407E-A947-70E740481C1C}">
                <a14:useLocalDpi xmlns:a14="http://schemas.microsoft.com/office/drawing/2010/main" val="0"/>
              </a:ext>
            </a:extLst>
          </a:blip>
          <a:srcRect l="24232" r="24699"/>
          <a:stretch/>
        </p:blipFill>
        <p:spPr>
          <a:xfrm>
            <a:off x="9982200" y="2795133"/>
            <a:ext cx="1911927" cy="3743779"/>
          </a:xfrm>
          <a:prstGeom prst="rect">
            <a:avLst/>
          </a:prstGeom>
        </p:spPr>
      </p:pic>
      <p:sp>
        <p:nvSpPr>
          <p:cNvPr id="3" name="Inhaltsplatzhalter 2"/>
          <p:cNvSpPr>
            <a:spLocks noGrp="1"/>
          </p:cNvSpPr>
          <p:nvPr>
            <p:ph idx="1"/>
          </p:nvPr>
        </p:nvSpPr>
        <p:spPr>
          <a:xfrm>
            <a:off x="838200" y="2396608"/>
            <a:ext cx="8828314" cy="3757129"/>
          </a:xfrm>
        </p:spPr>
        <p:txBody>
          <a:bodyPr>
            <a:noAutofit/>
          </a:bodyPr>
          <a:lstStyle/>
          <a:p>
            <a:pPr marL="0" indent="0">
              <a:spcBef>
                <a:spcPts val="0"/>
              </a:spcBef>
              <a:buNone/>
            </a:pPr>
            <a:r>
              <a:rPr lang="de-DE" b="1" dirty="0"/>
              <a:t>Empfehlungen aus dem Projekt der Hochschule Esslingen</a:t>
            </a:r>
          </a:p>
          <a:p>
            <a:pPr marL="0" indent="0">
              <a:spcBef>
                <a:spcPts val="0"/>
              </a:spcBef>
              <a:buNone/>
            </a:pPr>
            <a:endParaRPr lang="de-DE" sz="2400" b="1" dirty="0"/>
          </a:p>
          <a:p>
            <a:pPr>
              <a:spcBef>
                <a:spcPts val="0"/>
              </a:spcBef>
            </a:pPr>
            <a:r>
              <a:rPr lang="de-DE" sz="2400" b="1" dirty="0"/>
              <a:t>Transparenz &amp; Sensibilität</a:t>
            </a:r>
            <a:r>
              <a:rPr lang="de-DE" sz="2400" dirty="0"/>
              <a:t>, z. B. durch Offenlegung der tatsächlichen Bestellmengen, des Verbrauchs und der Umweltgefahren</a:t>
            </a:r>
          </a:p>
          <a:p>
            <a:pPr>
              <a:spcBef>
                <a:spcPts val="0"/>
              </a:spcBef>
            </a:pPr>
            <a:r>
              <a:rPr lang="de-DE" sz="2400" b="1" dirty="0"/>
              <a:t>Alternative Prozesse anstoßen</a:t>
            </a:r>
            <a:r>
              <a:rPr lang="de-DE" sz="2400" dirty="0"/>
              <a:t>, z. B. durch abschließbare Fächer am Pflegewagen</a:t>
            </a:r>
          </a:p>
          <a:p>
            <a:pPr>
              <a:spcBef>
                <a:spcPts val="0"/>
              </a:spcBef>
            </a:pPr>
            <a:r>
              <a:rPr lang="de-DE" sz="2400" b="1" dirty="0"/>
              <a:t>Initiativen ergreifen</a:t>
            </a:r>
            <a:r>
              <a:rPr lang="de-DE" sz="2400" dirty="0"/>
              <a:t>, z. B. „Kein Plastikbecher am Weltumwelttag“</a:t>
            </a:r>
          </a:p>
          <a:p>
            <a:pPr marL="0" indent="0">
              <a:spcBef>
                <a:spcPts val="0"/>
              </a:spcBef>
              <a:buNone/>
            </a:pPr>
            <a:r>
              <a:rPr lang="de-DE" sz="1500" dirty="0"/>
              <a:t>(Huss &amp; Weinheimer, 2023)</a:t>
            </a:r>
          </a:p>
          <a:p>
            <a:pPr marL="0" indent="0">
              <a:spcBef>
                <a:spcPts val="0"/>
              </a:spcBef>
              <a:buNone/>
            </a:pPr>
            <a:endParaRPr lang="de-DE" sz="2400" dirty="0"/>
          </a:p>
          <a:p>
            <a:pPr>
              <a:spcBef>
                <a:spcPts val="0"/>
              </a:spcBef>
            </a:pPr>
            <a:endParaRPr lang="de-DE" sz="2400" dirty="0"/>
          </a:p>
        </p:txBody>
      </p:sp>
      <p:sp>
        <p:nvSpPr>
          <p:cNvPr id="12" name="Datumsplatzhalter 11"/>
          <p:cNvSpPr>
            <a:spLocks noGrp="1"/>
          </p:cNvSpPr>
          <p:nvPr>
            <p:ph type="dt" sz="half" idx="10"/>
          </p:nvPr>
        </p:nvSpPr>
        <p:spPr/>
        <p:txBody>
          <a:bodyPr/>
          <a:lstStyle/>
          <a:p>
            <a:fld id="{A12ED554-2705-472D-BCAE-173D2973068D}" type="datetime1">
              <a:rPr lang="de-DE" smtClean="0"/>
              <a:t>17.03.2026</a:t>
            </a:fld>
            <a:endParaRPr lang="de-DE"/>
          </a:p>
        </p:txBody>
      </p:sp>
      <p:sp>
        <p:nvSpPr>
          <p:cNvPr id="13" name="Foliennummernplatzhalter 12"/>
          <p:cNvSpPr>
            <a:spLocks noGrp="1"/>
          </p:cNvSpPr>
          <p:nvPr>
            <p:ph type="sldNum" sz="quarter" idx="12"/>
          </p:nvPr>
        </p:nvSpPr>
        <p:spPr/>
        <p:txBody>
          <a:bodyPr/>
          <a:lstStyle/>
          <a:p>
            <a:fld id="{978B7609-2F33-487D-884C-96544B6840AC}" type="slidenum">
              <a:rPr lang="de-DE" smtClean="0"/>
              <a:t>34</a:t>
            </a:fld>
            <a:endParaRPr lang="de-DE"/>
          </a:p>
        </p:txBody>
      </p:sp>
      <p:sp>
        <p:nvSpPr>
          <p:cNvPr id="17" name="Rechteck 16"/>
          <p:cNvSpPr/>
          <p:nvPr/>
        </p:nvSpPr>
        <p:spPr>
          <a:xfrm>
            <a:off x="10303423" y="6356350"/>
            <a:ext cx="634740"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13</a:t>
            </a:r>
          </a:p>
        </p:txBody>
      </p:sp>
      <p:sp>
        <p:nvSpPr>
          <p:cNvPr id="9" name="Titel 1"/>
          <p:cNvSpPr txBox="1">
            <a:spLocks/>
          </p:cNvSpPr>
          <p:nvPr/>
        </p:nvSpPr>
        <p:spPr>
          <a:xfrm>
            <a:off x="4590040" y="469729"/>
            <a:ext cx="3019447" cy="897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Umdenken</a:t>
            </a:r>
          </a:p>
        </p:txBody>
      </p:sp>
      <p:sp>
        <p:nvSpPr>
          <p:cNvPr id="10" name="Textplatzhalter 2"/>
          <p:cNvSpPr txBox="1">
            <a:spLocks/>
          </p:cNvSpPr>
          <p:nvPr/>
        </p:nvSpPr>
        <p:spPr>
          <a:xfrm>
            <a:off x="839788" y="1423687"/>
            <a:ext cx="10514012" cy="613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err="1">
                <a:latin typeface="Calibri" panose="020F0502020204030204" pitchFamily="34" charset="0"/>
                <a:ea typeface="Calibri" panose="020F0502020204030204" pitchFamily="34" charset="0"/>
                <a:cs typeface="Calibri" panose="020F0502020204030204" pitchFamily="34" charset="0"/>
              </a:rPr>
              <a:t>Good</a:t>
            </a:r>
            <a:r>
              <a:rPr lang="de-DE" sz="3200" b="1" dirty="0">
                <a:latin typeface="Calibri" panose="020F0502020204030204" pitchFamily="34" charset="0"/>
                <a:ea typeface="Calibri" panose="020F0502020204030204" pitchFamily="34" charset="0"/>
                <a:cs typeface="Calibri" panose="020F0502020204030204" pitchFamily="34" charset="0"/>
              </a:rPr>
              <a:t> Practice</a:t>
            </a:r>
          </a:p>
        </p:txBody>
      </p:sp>
      <p:pic>
        <p:nvPicPr>
          <p:cNvPr id="11" name="Grafik 10"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Tree>
    <p:extLst>
      <p:ext uri="{BB962C8B-B14F-4D97-AF65-F5344CB8AC3E}">
        <p14:creationId xmlns:p14="http://schemas.microsoft.com/office/powerpoint/2010/main" val="3195811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994" y="2401147"/>
            <a:ext cx="10515600" cy="3618653"/>
          </a:xfrm>
        </p:spPr>
        <p:txBody>
          <a:bodyPr>
            <a:normAutofit/>
          </a:bodyPr>
          <a:lstStyle/>
          <a:p>
            <a:pPr marL="0" indent="0">
              <a:buNone/>
            </a:pPr>
            <a:r>
              <a:rPr lang="de-DE" b="1" dirty="0"/>
              <a:t>Universitätsklinikum Heidelberg – </a:t>
            </a:r>
            <a:r>
              <a:rPr lang="de-DE" b="1" dirty="0" err="1"/>
              <a:t>Thoraxchirurgie</a:t>
            </a:r>
            <a:r>
              <a:rPr lang="de-DE" b="1" dirty="0"/>
              <a:t> </a:t>
            </a:r>
            <a:r>
              <a:rPr lang="de-DE" sz="1500" b="1" dirty="0"/>
              <a:t>(Klotz et al., 2023)</a:t>
            </a:r>
          </a:p>
          <a:p>
            <a:pPr marL="0" indent="0">
              <a:buNone/>
            </a:pPr>
            <a:r>
              <a:rPr lang="de-DE" sz="2400" dirty="0"/>
              <a:t>Einführung von Mülltrennung (Plastik/ Papier) im OP-Bereich und Wiedereinführung von Mehrweg-Operationsinstrumenten. </a:t>
            </a:r>
          </a:p>
          <a:p>
            <a:pPr marL="0" indent="0">
              <a:buNone/>
            </a:pPr>
            <a:endParaRPr lang="de-DE" sz="2400" dirty="0"/>
          </a:p>
          <a:p>
            <a:r>
              <a:rPr lang="de-DE" sz="2400" dirty="0"/>
              <a:t>Reduktion des Restmülls von 1400 Liter auf 700 Liter pro Wochentag.</a:t>
            </a:r>
          </a:p>
          <a:p>
            <a:r>
              <a:rPr lang="de-DE" sz="2400" dirty="0"/>
              <a:t>Reduktion des vermeintlich infektiösen Mülls durch Schulungen des Personals.</a:t>
            </a:r>
          </a:p>
          <a:p>
            <a:r>
              <a:rPr lang="de-DE" sz="2400" dirty="0"/>
              <a:t>Extra-Sammlung von Aluminiummüll durch Naht-Material.</a:t>
            </a:r>
          </a:p>
          <a:p>
            <a:r>
              <a:rPr lang="de-DE" sz="2400" dirty="0"/>
              <a:t>Kostenersparnis durch reduzierte Restmüllmengen.</a:t>
            </a:r>
            <a:endParaRPr lang="de-DE" dirty="0"/>
          </a:p>
          <a:p>
            <a:endParaRPr lang="de-DE" dirty="0">
              <a:hlinkClick r:id="rId3"/>
            </a:endParaRPr>
          </a:p>
        </p:txBody>
      </p:sp>
      <p:sp>
        <p:nvSpPr>
          <p:cNvPr id="4" name="Datumsplatzhalter 3"/>
          <p:cNvSpPr>
            <a:spLocks noGrp="1"/>
          </p:cNvSpPr>
          <p:nvPr>
            <p:ph type="dt" sz="half" idx="10"/>
          </p:nvPr>
        </p:nvSpPr>
        <p:spPr/>
        <p:txBody>
          <a:bodyPr/>
          <a:lstStyle/>
          <a:p>
            <a:fld id="{1DB72850-052E-4E41-8999-55E233C44ACC}"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35</a:t>
            </a:fld>
            <a:endParaRPr lang="de-DE"/>
          </a:p>
        </p:txBody>
      </p:sp>
      <p:sp>
        <p:nvSpPr>
          <p:cNvPr id="9" name="Titel 1"/>
          <p:cNvSpPr txBox="1">
            <a:spLocks/>
          </p:cNvSpPr>
          <p:nvPr/>
        </p:nvSpPr>
        <p:spPr>
          <a:xfrm>
            <a:off x="4590040" y="469729"/>
            <a:ext cx="3019447" cy="897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Umdenken</a:t>
            </a:r>
          </a:p>
        </p:txBody>
      </p:sp>
      <p:sp>
        <p:nvSpPr>
          <p:cNvPr id="10" name="Textplatzhalter 2"/>
          <p:cNvSpPr txBox="1">
            <a:spLocks/>
          </p:cNvSpPr>
          <p:nvPr/>
        </p:nvSpPr>
        <p:spPr>
          <a:xfrm>
            <a:off x="839788" y="1423687"/>
            <a:ext cx="10514012" cy="613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err="1">
                <a:latin typeface="Calibri" panose="020F0502020204030204" pitchFamily="34" charset="0"/>
                <a:ea typeface="Calibri" panose="020F0502020204030204" pitchFamily="34" charset="0"/>
                <a:cs typeface="Calibri" panose="020F0502020204030204" pitchFamily="34" charset="0"/>
              </a:rPr>
              <a:t>Good</a:t>
            </a:r>
            <a:r>
              <a:rPr lang="de-DE" sz="3200" b="1" dirty="0">
                <a:latin typeface="Calibri" panose="020F0502020204030204" pitchFamily="34" charset="0"/>
                <a:ea typeface="Calibri" panose="020F0502020204030204" pitchFamily="34" charset="0"/>
                <a:cs typeface="Calibri" panose="020F0502020204030204" pitchFamily="34" charset="0"/>
              </a:rPr>
              <a:t> Practice</a:t>
            </a:r>
          </a:p>
        </p:txBody>
      </p:sp>
      <p:pic>
        <p:nvPicPr>
          <p:cNvPr id="11" name="Grafik 10"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Tree>
    <p:extLst>
      <p:ext uri="{BB962C8B-B14F-4D97-AF65-F5344CB8AC3E}">
        <p14:creationId xmlns:p14="http://schemas.microsoft.com/office/powerpoint/2010/main" val="2325609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20056" y="2187574"/>
            <a:ext cx="10515600" cy="1349376"/>
          </a:xfrm>
        </p:spPr>
        <p:txBody>
          <a:bodyPr>
            <a:normAutofit/>
          </a:bodyPr>
          <a:lstStyle/>
          <a:p>
            <a:pPr marL="0" indent="0">
              <a:buNone/>
            </a:pPr>
            <a:r>
              <a:rPr lang="de-DE" b="1" dirty="0"/>
              <a:t>Klimaneutralität im Gesundheitssektor – Berechnungstool für CO2-Emissionen im Klinikbetrieb </a:t>
            </a:r>
            <a:r>
              <a:rPr lang="de-DE" sz="1500" b="1" dirty="0"/>
              <a:t>(DBU, 2023)</a:t>
            </a:r>
          </a:p>
          <a:p>
            <a:pPr marL="0" indent="0">
              <a:buNone/>
            </a:pPr>
            <a:r>
              <a:rPr lang="de-DE" sz="2400" dirty="0"/>
              <a:t>MS-Excel-Tool zur Berechnung von Treibhausgasemissionen von Kliniken </a:t>
            </a:r>
          </a:p>
        </p:txBody>
      </p:sp>
      <p:sp>
        <p:nvSpPr>
          <p:cNvPr id="5" name="Datumsplatzhalter 4"/>
          <p:cNvSpPr>
            <a:spLocks noGrp="1"/>
          </p:cNvSpPr>
          <p:nvPr>
            <p:ph type="dt" sz="half" idx="10"/>
          </p:nvPr>
        </p:nvSpPr>
        <p:spPr/>
        <p:txBody>
          <a:bodyPr/>
          <a:lstStyle/>
          <a:p>
            <a:fld id="{AD955E56-D0D2-469B-99B7-67A05BF59A3F}" type="datetime1">
              <a:rPr lang="de-DE" smtClean="0"/>
              <a:t>17.03.2026</a:t>
            </a:fld>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36</a:t>
            </a:fld>
            <a:endParaRPr lang="de-DE"/>
          </a:p>
        </p:txBody>
      </p:sp>
      <p:sp>
        <p:nvSpPr>
          <p:cNvPr id="8" name="Textplatzhalter 2"/>
          <p:cNvSpPr txBox="1">
            <a:spLocks/>
          </p:cNvSpPr>
          <p:nvPr/>
        </p:nvSpPr>
        <p:spPr>
          <a:xfrm>
            <a:off x="839788" y="1423687"/>
            <a:ext cx="10514012" cy="613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err="1">
                <a:latin typeface="Calibri" panose="020F0502020204030204" pitchFamily="34" charset="0"/>
                <a:ea typeface="Calibri" panose="020F0502020204030204" pitchFamily="34" charset="0"/>
                <a:cs typeface="Calibri" panose="020F0502020204030204" pitchFamily="34" charset="0"/>
              </a:rPr>
              <a:t>Good</a:t>
            </a:r>
            <a:r>
              <a:rPr lang="de-DE" sz="3200" b="1" dirty="0">
                <a:latin typeface="Calibri" panose="020F0502020204030204" pitchFamily="34" charset="0"/>
                <a:ea typeface="Calibri" panose="020F0502020204030204" pitchFamily="34" charset="0"/>
                <a:cs typeface="Calibri" panose="020F0502020204030204" pitchFamily="34" charset="0"/>
              </a:rPr>
              <a:t> Practice</a:t>
            </a:r>
          </a:p>
        </p:txBody>
      </p:sp>
      <p:pic>
        <p:nvPicPr>
          <p:cNvPr id="9" name="Grafik 8"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
        <p:nvSpPr>
          <p:cNvPr id="10" name="Titel 1"/>
          <p:cNvSpPr txBox="1">
            <a:spLocks/>
          </p:cNvSpPr>
          <p:nvPr/>
        </p:nvSpPr>
        <p:spPr>
          <a:xfrm>
            <a:off x="4590040" y="469729"/>
            <a:ext cx="3019447" cy="897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Umdenken</a:t>
            </a:r>
          </a:p>
        </p:txBody>
      </p:sp>
      <p:sp>
        <p:nvSpPr>
          <p:cNvPr id="11" name="Rechteck 10"/>
          <p:cNvSpPr/>
          <p:nvPr/>
        </p:nvSpPr>
        <p:spPr>
          <a:xfrm>
            <a:off x="838200" y="3740521"/>
            <a:ext cx="10152744" cy="1020792"/>
          </a:xfrm>
          <a:prstGeom prst="rect">
            <a:avLst/>
          </a:prstGeom>
        </p:spPr>
        <p:txBody>
          <a:bodyPr wrap="square">
            <a:spAutoFit/>
          </a:bodyPr>
          <a:lstStyle/>
          <a:p>
            <a:pPr>
              <a:spcBef>
                <a:spcPts val="1000"/>
              </a:spcBef>
            </a:pPr>
            <a:r>
              <a:rPr lang="de-DE" sz="2800" b="1" dirty="0"/>
              <a:t>Recycling von OP-Instrumenten </a:t>
            </a:r>
            <a:r>
              <a:rPr lang="de-DE" sz="1500" b="1" dirty="0"/>
              <a:t>(DBU, 2024) </a:t>
            </a:r>
          </a:p>
          <a:p>
            <a:pPr>
              <a:spcBef>
                <a:spcPts val="1000"/>
              </a:spcBef>
            </a:pPr>
            <a:r>
              <a:rPr lang="de-DE" sz="2400" dirty="0"/>
              <a:t>Umstellung Apothekenlieferung von Plastikbeuteln auf Stoffbeutel</a:t>
            </a:r>
          </a:p>
        </p:txBody>
      </p:sp>
      <p:sp>
        <p:nvSpPr>
          <p:cNvPr id="12" name="Rechteck 11"/>
          <p:cNvSpPr/>
          <p:nvPr/>
        </p:nvSpPr>
        <p:spPr>
          <a:xfrm>
            <a:off x="838200" y="5023698"/>
            <a:ext cx="10008296" cy="1200329"/>
          </a:xfrm>
          <a:prstGeom prst="rect">
            <a:avLst/>
          </a:prstGeom>
        </p:spPr>
        <p:txBody>
          <a:bodyPr wrap="square">
            <a:spAutoFit/>
          </a:bodyPr>
          <a:lstStyle/>
          <a:p>
            <a:pPr lvl="0">
              <a:defRPr/>
            </a:pPr>
            <a:r>
              <a:rPr lang="de-DE" sz="2400" b="1" dirty="0"/>
              <a:t>Weitere nennenswerte Projekte der DBU: „</a:t>
            </a:r>
            <a:r>
              <a:rPr lang="de-DE" sz="2400" b="1" dirty="0" err="1"/>
              <a:t>CirculTex</a:t>
            </a:r>
            <a:r>
              <a:rPr lang="de-DE" sz="2400" b="1" dirty="0"/>
              <a:t>: Hygienische Mehrwegtextilien im OP-Bereich“ und „Kunststoffprodukte statt Plastikabfall – Kreislaufwirtschaft im medizinischen Labor“</a:t>
            </a:r>
          </a:p>
        </p:txBody>
      </p:sp>
    </p:spTree>
    <p:extLst>
      <p:ext uri="{BB962C8B-B14F-4D97-AF65-F5344CB8AC3E}">
        <p14:creationId xmlns:p14="http://schemas.microsoft.com/office/powerpoint/2010/main" val="9522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994" y="2397808"/>
            <a:ext cx="10515600" cy="1271866"/>
          </a:xfrm>
        </p:spPr>
        <p:txBody>
          <a:bodyPr>
            <a:normAutofit/>
          </a:bodyPr>
          <a:lstStyle/>
          <a:p>
            <a:pPr marL="0" indent="0">
              <a:buNone/>
            </a:pPr>
            <a:r>
              <a:rPr lang="de-DE" b="1" dirty="0"/>
              <a:t>Asklepios Klinikum Harburg – </a:t>
            </a:r>
            <a:r>
              <a:rPr lang="de-DE" b="1" dirty="0" err="1"/>
              <a:t>UmweltZigaRetter</a:t>
            </a:r>
            <a:r>
              <a:rPr lang="de-DE" b="1" dirty="0"/>
              <a:t> </a:t>
            </a:r>
            <a:r>
              <a:rPr lang="de-DE" sz="1500" b="1" dirty="0"/>
              <a:t>(</a:t>
            </a:r>
            <a:r>
              <a:rPr lang="de-DE" sz="1500" b="1" dirty="0" err="1"/>
              <a:t>KlikGreen</a:t>
            </a:r>
            <a:r>
              <a:rPr lang="de-DE" sz="1500" b="1" dirty="0"/>
              <a:t>, o. J. a)</a:t>
            </a:r>
            <a:endParaRPr lang="de-DE" sz="1500" dirty="0"/>
          </a:p>
          <a:p>
            <a:pPr marL="0" indent="0">
              <a:buNone/>
            </a:pPr>
            <a:r>
              <a:rPr lang="de-DE" sz="2400" dirty="0"/>
              <a:t>Verteilung von Taschenaschenbechern während einer klinikweiten Aktionswoche im Rahmen des World Clean </a:t>
            </a:r>
            <a:r>
              <a:rPr lang="de-DE" sz="2400" dirty="0" err="1"/>
              <a:t>Up</a:t>
            </a:r>
            <a:r>
              <a:rPr lang="de-DE" sz="2400" dirty="0"/>
              <a:t> Day. </a:t>
            </a:r>
            <a:endParaRPr lang="de-DE" sz="2400" dirty="0">
              <a:hlinkClick r:id="rId3"/>
            </a:endParaRPr>
          </a:p>
          <a:p>
            <a:pPr marL="0" indent="0">
              <a:buNone/>
            </a:pPr>
            <a:endParaRPr lang="de-DE" dirty="0">
              <a:hlinkClick r:id="rId4"/>
            </a:endParaRPr>
          </a:p>
        </p:txBody>
      </p:sp>
      <p:pic>
        <p:nvPicPr>
          <p:cNvPr id="4" name="Grafik 3">
            <a:hlinkClick r:id="rId5"/>
          </p:cNvPr>
          <p:cNvPicPr>
            <a:picLocks noChangeAspect="1"/>
          </p:cNvPicPr>
          <p:nvPr/>
        </p:nvPicPr>
        <p:blipFill>
          <a:blip r:embed="rId6"/>
          <a:stretch>
            <a:fillRect/>
          </a:stretch>
        </p:blipFill>
        <p:spPr>
          <a:xfrm>
            <a:off x="9721150" y="4990598"/>
            <a:ext cx="1805103" cy="853321"/>
          </a:xfrm>
          <a:prstGeom prst="rect">
            <a:avLst/>
          </a:prstGeom>
        </p:spPr>
      </p:pic>
      <p:sp>
        <p:nvSpPr>
          <p:cNvPr id="5" name="Datumsplatzhalter 4"/>
          <p:cNvSpPr>
            <a:spLocks noGrp="1"/>
          </p:cNvSpPr>
          <p:nvPr>
            <p:ph type="dt" sz="half" idx="10"/>
          </p:nvPr>
        </p:nvSpPr>
        <p:spPr/>
        <p:txBody>
          <a:bodyPr/>
          <a:lstStyle/>
          <a:p>
            <a:fld id="{AD955E56-D0D2-469B-99B7-67A05BF59A3F}" type="datetime1">
              <a:rPr lang="de-DE" smtClean="0"/>
              <a:t>17.03.2026</a:t>
            </a:fld>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37</a:t>
            </a:fld>
            <a:endParaRPr lang="de-DE"/>
          </a:p>
        </p:txBody>
      </p:sp>
      <p:sp>
        <p:nvSpPr>
          <p:cNvPr id="9" name="Textplatzhalter 2"/>
          <p:cNvSpPr txBox="1">
            <a:spLocks/>
          </p:cNvSpPr>
          <p:nvPr/>
        </p:nvSpPr>
        <p:spPr>
          <a:xfrm>
            <a:off x="839788" y="1423687"/>
            <a:ext cx="10514012" cy="613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err="1">
                <a:latin typeface="Calibri" panose="020F0502020204030204" pitchFamily="34" charset="0"/>
                <a:ea typeface="Calibri" panose="020F0502020204030204" pitchFamily="34" charset="0"/>
                <a:cs typeface="Calibri" panose="020F0502020204030204" pitchFamily="34" charset="0"/>
              </a:rPr>
              <a:t>Good</a:t>
            </a:r>
            <a:r>
              <a:rPr lang="de-DE" sz="3200" b="1" dirty="0">
                <a:latin typeface="Calibri" panose="020F0502020204030204" pitchFamily="34" charset="0"/>
                <a:ea typeface="Calibri" panose="020F0502020204030204" pitchFamily="34" charset="0"/>
                <a:cs typeface="Calibri" panose="020F0502020204030204" pitchFamily="34" charset="0"/>
              </a:rPr>
              <a:t> Practice</a:t>
            </a:r>
          </a:p>
        </p:txBody>
      </p:sp>
      <p:pic>
        <p:nvPicPr>
          <p:cNvPr id="10" name="Grafik 9"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
        <p:nvSpPr>
          <p:cNvPr id="11" name="Titel 1"/>
          <p:cNvSpPr txBox="1">
            <a:spLocks/>
          </p:cNvSpPr>
          <p:nvPr/>
        </p:nvSpPr>
        <p:spPr>
          <a:xfrm>
            <a:off x="4590040" y="469729"/>
            <a:ext cx="3019447" cy="897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Umdenken</a:t>
            </a:r>
          </a:p>
        </p:txBody>
      </p:sp>
      <p:sp>
        <p:nvSpPr>
          <p:cNvPr id="12" name="Rechteck 11"/>
          <p:cNvSpPr/>
          <p:nvPr/>
        </p:nvSpPr>
        <p:spPr>
          <a:xfrm>
            <a:off x="838199" y="4030957"/>
            <a:ext cx="10106891" cy="1251625"/>
          </a:xfrm>
          <a:prstGeom prst="rect">
            <a:avLst/>
          </a:prstGeom>
        </p:spPr>
        <p:txBody>
          <a:bodyPr wrap="square">
            <a:spAutoFit/>
          </a:bodyPr>
          <a:lstStyle/>
          <a:p>
            <a:r>
              <a:rPr lang="de-DE" sz="2800" b="1" dirty="0"/>
              <a:t>DRV-Bund </a:t>
            </a:r>
            <a:r>
              <a:rPr lang="de-DE" sz="2800" b="1" dirty="0" err="1"/>
              <a:t>Rehazentrum</a:t>
            </a:r>
            <a:r>
              <a:rPr lang="de-DE" sz="2800" b="1" dirty="0"/>
              <a:t> Bad Kissingen Kliniken Rhön und Saale </a:t>
            </a:r>
            <a:r>
              <a:rPr lang="de-DE" sz="1500" b="1" dirty="0"/>
              <a:t>(</a:t>
            </a:r>
            <a:r>
              <a:rPr lang="de-DE" sz="1500" b="1" dirty="0" err="1"/>
              <a:t>KlikGreen</a:t>
            </a:r>
            <a:r>
              <a:rPr lang="de-DE" sz="1500" b="1" dirty="0"/>
              <a:t>, o. J. b) </a:t>
            </a:r>
          </a:p>
          <a:p>
            <a:pPr>
              <a:spcBef>
                <a:spcPts val="1000"/>
              </a:spcBef>
            </a:pPr>
            <a:r>
              <a:rPr lang="de-DE" sz="2400" dirty="0"/>
              <a:t>Umstellung Apothekenlieferung von Plastikbeuteln auf Stoffbeutel</a:t>
            </a:r>
          </a:p>
        </p:txBody>
      </p:sp>
      <p:sp>
        <p:nvSpPr>
          <p:cNvPr id="13" name="Rechteck 12"/>
          <p:cNvSpPr/>
          <p:nvPr/>
        </p:nvSpPr>
        <p:spPr>
          <a:xfrm>
            <a:off x="11036430" y="5843961"/>
            <a:ext cx="634740" cy="249684"/>
          </a:xfrm>
          <a:prstGeom prst="rect">
            <a:avLst/>
          </a:prstGeom>
        </p:spPr>
        <p:txBody>
          <a:bodyPr wrap="square">
            <a:spAutoFit/>
          </a:bodyPr>
          <a:lstStyle/>
          <a:p>
            <a:pPr>
              <a:lnSpc>
                <a:spcPct val="107000"/>
              </a:lnSpc>
              <a:spcAft>
                <a:spcPts val="0"/>
              </a:spcAft>
            </a:pPr>
            <a:r>
              <a:rPr lang="de-DE" sz="1000" dirty="0">
                <a:latin typeface="Calibri" panose="020F0502020204030204" pitchFamily="34" charset="0"/>
                <a:ea typeface="Calibri" panose="020F0502020204030204" pitchFamily="34" charset="0"/>
                <a:cs typeface="Calibri" panose="020F0502020204030204" pitchFamily="34" charset="0"/>
              </a:rPr>
              <a:t>Abb. 14</a:t>
            </a:r>
          </a:p>
        </p:txBody>
      </p:sp>
    </p:spTree>
    <p:extLst>
      <p:ext uri="{BB962C8B-B14F-4D97-AF65-F5344CB8AC3E}">
        <p14:creationId xmlns:p14="http://schemas.microsoft.com/office/powerpoint/2010/main" val="16626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522EBF9-25F0-40D2-9DB5-3DEB45040407}"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38</a:t>
            </a:fld>
            <a:endParaRPr lang="de-DE"/>
          </a:p>
        </p:txBody>
      </p:sp>
      <p:sp>
        <p:nvSpPr>
          <p:cNvPr id="10" name="Textplatzhalter 2"/>
          <p:cNvSpPr txBox="1">
            <a:spLocks/>
          </p:cNvSpPr>
          <p:nvPr/>
        </p:nvSpPr>
        <p:spPr>
          <a:xfrm>
            <a:off x="839788" y="1423687"/>
            <a:ext cx="10514012" cy="613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err="1">
                <a:latin typeface="Calibri" panose="020F0502020204030204" pitchFamily="34" charset="0"/>
                <a:ea typeface="Calibri" panose="020F0502020204030204" pitchFamily="34" charset="0"/>
                <a:cs typeface="Calibri" panose="020F0502020204030204" pitchFamily="34" charset="0"/>
              </a:rPr>
              <a:t>Good</a:t>
            </a:r>
            <a:r>
              <a:rPr lang="de-DE" sz="3200" b="1" dirty="0">
                <a:latin typeface="Calibri" panose="020F0502020204030204" pitchFamily="34" charset="0"/>
                <a:ea typeface="Calibri" panose="020F0502020204030204" pitchFamily="34" charset="0"/>
                <a:cs typeface="Calibri" panose="020F0502020204030204" pitchFamily="34" charset="0"/>
              </a:rPr>
              <a:t> Practice</a:t>
            </a:r>
          </a:p>
        </p:txBody>
      </p:sp>
      <p:pic>
        <p:nvPicPr>
          <p:cNvPr id="11" name="Grafik 10"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
        <p:nvSpPr>
          <p:cNvPr id="12" name="Titel 1"/>
          <p:cNvSpPr txBox="1">
            <a:spLocks/>
          </p:cNvSpPr>
          <p:nvPr/>
        </p:nvSpPr>
        <p:spPr>
          <a:xfrm>
            <a:off x="4590040" y="469729"/>
            <a:ext cx="3019447" cy="897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dirty="0">
                <a:solidFill>
                  <a:srgbClr val="007094"/>
                </a:solidFill>
              </a:rPr>
              <a:t>Umdenken</a:t>
            </a:r>
          </a:p>
        </p:txBody>
      </p:sp>
      <p:sp>
        <p:nvSpPr>
          <p:cNvPr id="2" name="Textfeld 1"/>
          <p:cNvSpPr txBox="1"/>
          <p:nvPr/>
        </p:nvSpPr>
        <p:spPr>
          <a:xfrm>
            <a:off x="838994" y="2336887"/>
            <a:ext cx="10515600" cy="4216539"/>
          </a:xfrm>
          <a:prstGeom prst="rect">
            <a:avLst/>
          </a:prstGeom>
          <a:noFill/>
        </p:spPr>
        <p:txBody>
          <a:bodyPr wrap="square" rtlCol="0">
            <a:spAutoFit/>
          </a:bodyPr>
          <a:lstStyle/>
          <a:p>
            <a:r>
              <a:rPr lang="de-DE" sz="2800" b="1" dirty="0"/>
              <a:t>Weitere</a:t>
            </a:r>
            <a:r>
              <a:rPr lang="de-DE" sz="2800" dirty="0"/>
              <a:t> </a:t>
            </a:r>
            <a:r>
              <a:rPr lang="de-DE" sz="2800" b="1" dirty="0"/>
              <a:t>Informationen </a:t>
            </a:r>
            <a:r>
              <a:rPr lang="de-DE" sz="2800" b="1" dirty="0" err="1"/>
              <a:t>Klik</a:t>
            </a:r>
            <a:r>
              <a:rPr lang="de-DE" sz="2800" b="1" dirty="0"/>
              <a:t>-Datenbank</a:t>
            </a:r>
            <a:r>
              <a:rPr lang="de-DE" sz="2800" dirty="0"/>
              <a:t>:</a:t>
            </a:r>
          </a:p>
          <a:p>
            <a:r>
              <a:rPr lang="de-DE" sz="2400" dirty="0">
                <a:hlinkClick r:id="rId4"/>
              </a:rPr>
              <a:t>https://www.klik-krankenhaus.de/klik-datenbank/informationen-zur-klik-datenbank</a:t>
            </a:r>
            <a:r>
              <a:rPr lang="de-DE" sz="2400" dirty="0"/>
              <a:t> </a:t>
            </a:r>
          </a:p>
          <a:p>
            <a:endParaRPr lang="de-DE" sz="2800" dirty="0"/>
          </a:p>
          <a:p>
            <a:r>
              <a:rPr lang="de-DE" sz="2800" b="1" dirty="0"/>
              <a:t>Beispiel (international):</a:t>
            </a:r>
          </a:p>
          <a:p>
            <a:r>
              <a:rPr lang="de-DE" sz="2800" b="1" dirty="0"/>
              <a:t>Ethische Lieferkette des NHS (United </a:t>
            </a:r>
            <a:r>
              <a:rPr lang="de-DE" sz="2800" b="1" dirty="0" err="1"/>
              <a:t>Kingdom</a:t>
            </a:r>
            <a:r>
              <a:rPr lang="de-DE" sz="2800" b="1" dirty="0"/>
              <a:t>) </a:t>
            </a:r>
            <a:r>
              <a:rPr lang="de-DE" sz="1500" b="1" dirty="0"/>
              <a:t>(BMA, 2024)</a:t>
            </a:r>
          </a:p>
          <a:p>
            <a:pPr marL="457200" indent="-457200">
              <a:buFont typeface="Arial" panose="020B0604020202020204" pitchFamily="34" charset="0"/>
              <a:buChar char="•"/>
            </a:pPr>
            <a:r>
              <a:rPr lang="de-DE" sz="2400" dirty="0"/>
              <a:t>Herstellung unter fairen, sicheren und nachhaltigen Bedingungen</a:t>
            </a:r>
          </a:p>
          <a:p>
            <a:pPr marL="457200" indent="-457200">
              <a:buFont typeface="Arial" panose="020B0604020202020204" pitchFamily="34" charset="0"/>
              <a:buChar char="•"/>
            </a:pPr>
            <a:r>
              <a:rPr lang="de-DE" sz="2400" dirty="0"/>
              <a:t>Beachtung ethischer Prinzipien (Arbeitsbedingungen, Menschenrechte, Umweltschutz, Transparenz und Verantwortlichkeit)</a:t>
            </a:r>
          </a:p>
          <a:p>
            <a:endParaRPr lang="de-DE" sz="2800" dirty="0"/>
          </a:p>
        </p:txBody>
      </p:sp>
    </p:spTree>
    <p:extLst>
      <p:ext uri="{BB962C8B-B14F-4D97-AF65-F5344CB8AC3E}">
        <p14:creationId xmlns:p14="http://schemas.microsoft.com/office/powerpoint/2010/main" val="594469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33508" y="2384646"/>
            <a:ext cx="10515600" cy="3139854"/>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Die ökologischen Auswirkungen des Gesundheitswesens </a:t>
            </a:r>
          </a:p>
          <a:p>
            <a:pPr marL="514350" indent="-514350">
              <a:buFont typeface="+mj-lt"/>
              <a:buAutoNum type="arabicPeriod"/>
            </a:pPr>
            <a:r>
              <a:rPr lang="de-DE" dirty="0"/>
              <a:t>Kreislauf- und Linearwirtschaft</a:t>
            </a:r>
          </a:p>
          <a:p>
            <a:pPr marL="514350" indent="-514350">
              <a:buFont typeface="+mj-lt"/>
              <a:buAutoNum type="arabicPeriod"/>
            </a:pPr>
            <a:r>
              <a:rPr lang="de-DE" dirty="0"/>
              <a:t>Die Lieferkette und ihr Einfluss auf die Gesundheit</a:t>
            </a:r>
          </a:p>
          <a:p>
            <a:pPr marL="514350" indent="-514350">
              <a:buFont typeface="+mj-lt"/>
              <a:buAutoNum type="arabicPeriod"/>
            </a:pPr>
            <a:r>
              <a:rPr lang="de-DE" dirty="0"/>
              <a:t>Umdenken und </a:t>
            </a:r>
            <a:r>
              <a:rPr lang="de-DE" dirty="0" err="1"/>
              <a:t>Good</a:t>
            </a:r>
            <a:r>
              <a:rPr lang="de-DE" dirty="0"/>
              <a:t> Practice</a:t>
            </a:r>
          </a:p>
          <a:p>
            <a:pPr marL="514350" indent="-514350">
              <a:buFont typeface="+mj-lt"/>
              <a:buAutoNum type="arabicPeriod"/>
            </a:pPr>
            <a:r>
              <a:rPr lang="de-DE" dirty="0">
                <a:solidFill>
                  <a:srgbClr val="007193"/>
                </a:solidFill>
              </a:rPr>
              <a:t>Transfer: Gruppenpuzzle</a:t>
            </a:r>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39</a:t>
            </a:fld>
            <a:endParaRPr lang="de-DE"/>
          </a:p>
        </p:txBody>
      </p:sp>
      <p:sp>
        <p:nvSpPr>
          <p:cNvPr id="7" name="Titel 1"/>
          <p:cNvSpPr>
            <a:spLocks noGrp="1"/>
          </p:cNvSpPr>
          <p:nvPr>
            <p:ph type="title"/>
          </p:nvPr>
        </p:nvSpPr>
        <p:spPr>
          <a:xfrm>
            <a:off x="848360" y="587085"/>
            <a:ext cx="10515600" cy="1325563"/>
          </a:xfrm>
        </p:spPr>
        <p:txBody>
          <a:bodyPr/>
          <a:lstStyle/>
          <a:p>
            <a:pPr algn="ctr"/>
            <a:r>
              <a:rPr lang="de-DE" dirty="0">
                <a:solidFill>
                  <a:srgbClr val="007094"/>
                </a:solidFill>
              </a:rPr>
              <a:t>Ressourcenschonendes pflegerisches Handeln anleiten</a:t>
            </a:r>
          </a:p>
        </p:txBody>
      </p:sp>
    </p:spTree>
    <p:extLst>
      <p:ext uri="{BB962C8B-B14F-4D97-AF65-F5344CB8AC3E}">
        <p14:creationId xmlns:p14="http://schemas.microsoft.com/office/powerpoint/2010/main" val="256929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80793" y="246724"/>
            <a:ext cx="2461054" cy="1325563"/>
          </a:xfrm>
        </p:spPr>
        <p:txBody>
          <a:bodyPr/>
          <a:lstStyle/>
          <a:p>
            <a:pPr algn="ctr"/>
            <a:r>
              <a:rPr lang="de-DE" dirty="0">
                <a:solidFill>
                  <a:srgbClr val="007094"/>
                </a:solidFill>
              </a:rPr>
              <a:t>Lernziele</a:t>
            </a:r>
          </a:p>
        </p:txBody>
      </p:sp>
      <p:sp>
        <p:nvSpPr>
          <p:cNvPr id="3" name="Inhaltsplatzhalter 2"/>
          <p:cNvSpPr>
            <a:spLocks noGrp="1"/>
          </p:cNvSpPr>
          <p:nvPr>
            <p:ph idx="1"/>
          </p:nvPr>
        </p:nvSpPr>
        <p:spPr>
          <a:xfrm>
            <a:off x="516926" y="1572287"/>
            <a:ext cx="10515600" cy="4317173"/>
          </a:xfrm>
        </p:spPr>
        <p:txBody>
          <a:bodyPr>
            <a:noAutofit/>
          </a:bodyPr>
          <a:lstStyle/>
          <a:p>
            <a:r>
              <a:rPr lang="de-DE" sz="2600" dirty="0"/>
              <a:t>Sie erkennen, dass der Verbrauch von Ressourcen vielschichtig ist und welche Folgen ein unüberlegter Umgang damit in der Pflege und in der Zusammenarbeit mit anderen Berufsgruppen haben kann.</a:t>
            </a:r>
          </a:p>
          <a:p>
            <a:r>
              <a:rPr lang="de-DE" sz="2600" dirty="0"/>
              <a:t>Sie sind in der Lage, in Zusammenhängen zu denken und gemeinsam mit anderen Berufsgruppen Lösungen zu entwickeln. So können Maßnahmen zur Ressourcenschonung geplant und umgesetzt werden, um die ökologische Krise abzumildern und das Ziel „Net Zero“ (kein zusätzlicher Ausstoß von Treibhausgasen) zu unterstützen.</a:t>
            </a:r>
          </a:p>
          <a:p>
            <a:r>
              <a:rPr lang="de-DE" sz="2600" dirty="0"/>
              <a:t>Sie reflektieren, welche Bedeutung Menschenrechte und soziale Gerechtigkeit im Umgang mit Ressourcen haben, und beziehen dies auf ihr eigenes Pflegehandeln.</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6262" y="371455"/>
            <a:ext cx="1147678" cy="1076102"/>
          </a:xfrm>
          <a:prstGeom prst="rect">
            <a:avLst/>
          </a:prstGeom>
        </p:spPr>
      </p:pic>
    </p:spTree>
    <p:extLst>
      <p:ext uri="{BB962C8B-B14F-4D97-AF65-F5344CB8AC3E}">
        <p14:creationId xmlns:p14="http://schemas.microsoft.com/office/powerpoint/2010/main" val="1027817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6321" y="270758"/>
            <a:ext cx="2431942" cy="1325563"/>
          </a:xfrm>
        </p:spPr>
        <p:txBody>
          <a:bodyPr>
            <a:noAutofit/>
          </a:bodyPr>
          <a:lstStyle/>
          <a:p>
            <a:pPr algn="ctr"/>
            <a:r>
              <a:rPr lang="de-DE" sz="6000" dirty="0">
                <a:solidFill>
                  <a:srgbClr val="007094"/>
                </a:solidFill>
              </a:rPr>
              <a:t>Pause</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40</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165" y="1989884"/>
            <a:ext cx="3096351" cy="3579644"/>
          </a:xfrm>
          <a:prstGeom prst="rect">
            <a:avLst/>
          </a:prstGeom>
        </p:spPr>
      </p:pic>
    </p:spTree>
    <p:extLst>
      <p:ext uri="{BB962C8B-B14F-4D97-AF65-F5344CB8AC3E}">
        <p14:creationId xmlns:p14="http://schemas.microsoft.com/office/powerpoint/2010/main" val="1968524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41</a:t>
            </a:fld>
            <a:endParaRPr lang="de-DE"/>
          </a:p>
        </p:txBody>
      </p:sp>
      <p:sp>
        <p:nvSpPr>
          <p:cNvPr id="13" name="Textfeld 12"/>
          <p:cNvSpPr txBox="1"/>
          <p:nvPr/>
        </p:nvSpPr>
        <p:spPr>
          <a:xfrm>
            <a:off x="3208704" y="527537"/>
            <a:ext cx="5777415" cy="769441"/>
          </a:xfrm>
          <a:prstGeom prst="rect">
            <a:avLst/>
          </a:prstGeom>
          <a:noFill/>
        </p:spPr>
        <p:txBody>
          <a:bodyPr wrap="none" rtlCol="0">
            <a:spAutoFit/>
          </a:bodyPr>
          <a:lstStyle/>
          <a:p>
            <a:pPr algn="ctr"/>
            <a:r>
              <a:rPr lang="de-DE" sz="4400" dirty="0">
                <a:solidFill>
                  <a:srgbClr val="007094"/>
                </a:solidFill>
                <a:latin typeface="Calibri" panose="020F0502020204030204" pitchFamily="34" charset="0"/>
                <a:cs typeface="Calibri" panose="020F0502020204030204" pitchFamily="34" charset="0"/>
              </a:rPr>
              <a:t>Transfer: Gruppenpuzzle</a:t>
            </a:r>
          </a:p>
        </p:txBody>
      </p:sp>
      <p:pic>
        <p:nvPicPr>
          <p:cNvPr id="14" name="Grafik 13">
            <a:extLst>
              <a:ext uri="{FF2B5EF4-FFF2-40B4-BE49-F238E27FC236}">
                <a16:creationId xmlns:a16="http://schemas.microsoft.com/office/drawing/2014/main" id="{8207885B-07EA-485D-9829-321123AC484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2055" y="1601915"/>
            <a:ext cx="2120414" cy="1111571"/>
          </a:xfrm>
          <a:prstGeom prst="rect">
            <a:avLst/>
          </a:prstGeom>
          <a:noFill/>
          <a:ln>
            <a:noFill/>
          </a:ln>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617" y="3349392"/>
            <a:ext cx="3557588" cy="3006958"/>
          </a:xfrm>
          <a:prstGeom prst="rect">
            <a:avLst/>
          </a:prstGeom>
        </p:spPr>
      </p:pic>
    </p:spTree>
    <p:extLst>
      <p:ext uri="{BB962C8B-B14F-4D97-AF65-F5344CB8AC3E}">
        <p14:creationId xmlns:p14="http://schemas.microsoft.com/office/powerpoint/2010/main" val="146735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dirty="0"/>
              <a:t>Marija </a:t>
            </a:r>
            <a:r>
              <a:rPr lang="de-DE" dirty="0" err="1"/>
              <a:t>Jurić</a:t>
            </a:r>
            <a:r>
              <a:rPr lang="de-DE" dirty="0"/>
              <a:t> ist eine 68 Jahre alte Frau, die wegen einer schweren Wundinfektion stationär aufgenommen wurde. Die Infektion trat nach einer kürzlich durchgeführten Operation an ihrem rechten Bein auf. Frau </a:t>
            </a:r>
            <a:r>
              <a:rPr lang="de-DE" dirty="0" err="1"/>
              <a:t>Jurić</a:t>
            </a:r>
            <a:r>
              <a:rPr lang="de-DE" dirty="0"/>
              <a:t> leidet an Diabetes, was die Heilung der Wunde erschwert. Aufgrund ihrer eingeschränkten Mobilität und allgemeiner Schwäche benötigt sie Hilfe bei der Körperpflege und beim An- und Auskleiden. Frau </a:t>
            </a:r>
            <a:r>
              <a:rPr lang="de-DE" dirty="0" err="1"/>
              <a:t>Jurić</a:t>
            </a:r>
            <a:r>
              <a:rPr lang="de-DE" dirty="0"/>
              <a:t> erhält nun Antibiotika, um die Infektion zu kontrollieren und ihre Heilung zu fördern.</a:t>
            </a:r>
          </a:p>
          <a:p>
            <a:pPr marL="0" indent="0">
              <a:buNone/>
            </a:pPr>
            <a:r>
              <a:rPr lang="de-DE" dirty="0"/>
              <a:t>Sie sind heute Morgen gemeinsam mit ihrer Auszubildenden für Frau </a:t>
            </a:r>
            <a:r>
              <a:rPr lang="de-DE" dirty="0" err="1"/>
              <a:t>Jurić</a:t>
            </a:r>
            <a:r>
              <a:rPr lang="de-DE" dirty="0"/>
              <a:t> zuständig…</a:t>
            </a:r>
          </a:p>
          <a:p>
            <a:pPr marL="0" indent="0">
              <a:buNone/>
            </a:pPr>
            <a:endParaRPr lang="de-DE" dirty="0"/>
          </a:p>
        </p:txBody>
      </p:sp>
      <p:sp>
        <p:nvSpPr>
          <p:cNvPr id="4" name="Datumsplatzhalter 3"/>
          <p:cNvSpPr>
            <a:spLocks noGrp="1"/>
          </p:cNvSpPr>
          <p:nvPr>
            <p:ph type="dt" sz="half" idx="10"/>
          </p:nvPr>
        </p:nvSpPr>
        <p:spPr/>
        <p:txBody>
          <a:bodyPr/>
          <a:lstStyle/>
          <a:p>
            <a:fld id="{84A2CAB8-D19E-43DE-82CB-09D582CBDE55}"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42</a:t>
            </a:fld>
            <a:endParaRPr lang="de-DE"/>
          </a:p>
        </p:txBody>
      </p:sp>
      <p:sp>
        <p:nvSpPr>
          <p:cNvPr id="7" name="Textfeld 6"/>
          <p:cNvSpPr txBox="1"/>
          <p:nvPr/>
        </p:nvSpPr>
        <p:spPr>
          <a:xfrm>
            <a:off x="3208704" y="527537"/>
            <a:ext cx="5777415" cy="769441"/>
          </a:xfrm>
          <a:prstGeom prst="rect">
            <a:avLst/>
          </a:prstGeom>
          <a:noFill/>
        </p:spPr>
        <p:txBody>
          <a:bodyPr wrap="none" rtlCol="0">
            <a:spAutoFit/>
          </a:bodyPr>
          <a:lstStyle/>
          <a:p>
            <a:pPr algn="ctr"/>
            <a:r>
              <a:rPr lang="de-DE" sz="4400" dirty="0">
                <a:solidFill>
                  <a:srgbClr val="007094"/>
                </a:solidFill>
                <a:latin typeface="Calibri" panose="020F0502020204030204" pitchFamily="34" charset="0"/>
                <a:cs typeface="Calibri" panose="020F0502020204030204" pitchFamily="34" charset="0"/>
              </a:rPr>
              <a:t>Transfer: Gruppenpuzzle</a:t>
            </a:r>
          </a:p>
        </p:txBody>
      </p:sp>
    </p:spTree>
    <p:extLst>
      <p:ext uri="{BB962C8B-B14F-4D97-AF65-F5344CB8AC3E}">
        <p14:creationId xmlns:p14="http://schemas.microsoft.com/office/powerpoint/2010/main" val="1396198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8CEF4F89-5B65-4F05-81BC-2AA7E3DDFA7F}"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43</a:t>
            </a:fld>
            <a:endParaRPr lang="de-DE"/>
          </a:p>
        </p:txBody>
      </p:sp>
      <p:sp>
        <p:nvSpPr>
          <p:cNvPr id="8" name="Rechteck 7"/>
          <p:cNvSpPr/>
          <p:nvPr/>
        </p:nvSpPr>
        <p:spPr>
          <a:xfrm>
            <a:off x="3208704" y="5025060"/>
            <a:ext cx="6096000" cy="1015663"/>
          </a:xfrm>
          <a:prstGeom prst="rect">
            <a:avLst/>
          </a:prstGeom>
        </p:spPr>
        <p:txBody>
          <a:bodyPr>
            <a:spAutoFit/>
          </a:bodyPr>
          <a:lstStyle/>
          <a:p>
            <a:r>
              <a:rPr lang="de-DE" sz="2000" dirty="0">
                <a:hlinkClick r:id="rId3"/>
              </a:rPr>
              <a:t>https://www.hsbi.de/elearning/ilias.php?ref_id=1430563&amp;cmd=view&amp;cmdClass=ilrepositorygui&amp;cmdNode=z4&amp;baseClass=ilRepositoryGUI</a:t>
            </a:r>
            <a:endParaRPr lang="de-DE" sz="2000" dirty="0"/>
          </a:p>
        </p:txBody>
      </p:sp>
      <p:sp>
        <p:nvSpPr>
          <p:cNvPr id="10" name="Textfeld 9"/>
          <p:cNvSpPr txBox="1"/>
          <p:nvPr/>
        </p:nvSpPr>
        <p:spPr>
          <a:xfrm>
            <a:off x="3208704" y="527537"/>
            <a:ext cx="5777415" cy="769441"/>
          </a:xfrm>
          <a:prstGeom prst="rect">
            <a:avLst/>
          </a:prstGeom>
          <a:noFill/>
        </p:spPr>
        <p:txBody>
          <a:bodyPr wrap="none" rtlCol="0">
            <a:spAutoFit/>
          </a:bodyPr>
          <a:lstStyle/>
          <a:p>
            <a:pPr algn="ctr"/>
            <a:r>
              <a:rPr lang="de-DE" sz="4400" dirty="0">
                <a:solidFill>
                  <a:srgbClr val="007094"/>
                </a:solidFill>
                <a:latin typeface="Calibri" panose="020F0502020204030204" pitchFamily="34" charset="0"/>
                <a:cs typeface="Calibri" panose="020F0502020204030204" pitchFamily="34" charset="0"/>
              </a:rPr>
              <a:t>Transfer: Gruppenpuzzle</a:t>
            </a:r>
          </a:p>
        </p:txBody>
      </p:sp>
      <p:pic>
        <p:nvPicPr>
          <p:cNvPr id="4" name="Grafik 3" descr="Ein Bild, das Muster, nähen, Stoff, monochrom enthält.&#10;&#10;KI-generierte Inhalte können fehlerhaft sein.">
            <a:extLst>
              <a:ext uri="{FF2B5EF4-FFF2-40B4-BE49-F238E27FC236}">
                <a16:creationId xmlns:a16="http://schemas.microsoft.com/office/drawing/2014/main" id="{CB43A86C-660A-FC11-EAE0-647E7F345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794" y="1832940"/>
            <a:ext cx="3068411" cy="3068411"/>
          </a:xfrm>
          <a:prstGeom prst="rect">
            <a:avLst/>
          </a:prstGeom>
        </p:spPr>
      </p:pic>
    </p:spTree>
    <p:extLst>
      <p:ext uri="{BB962C8B-B14F-4D97-AF65-F5344CB8AC3E}">
        <p14:creationId xmlns:p14="http://schemas.microsoft.com/office/powerpoint/2010/main" val="926497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sldNum" idx="12"/>
          </p:nvPr>
        </p:nvSpPr>
        <p:spPr>
          <a:xfrm>
            <a:off x="11364721" y="6260831"/>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de"/>
              <a:pPr/>
              <a:t>44</a:t>
            </a:fld>
            <a:endParaRPr/>
          </a:p>
        </p:txBody>
      </p:sp>
      <p:sp>
        <p:nvSpPr>
          <p:cNvPr id="2" name="Datumsplatzhalter 1"/>
          <p:cNvSpPr>
            <a:spLocks noGrp="1"/>
          </p:cNvSpPr>
          <p:nvPr>
            <p:ph type="dt" sz="half" idx="10"/>
          </p:nvPr>
        </p:nvSpPr>
        <p:spPr/>
        <p:txBody>
          <a:bodyPr/>
          <a:lstStyle/>
          <a:p>
            <a:fld id="{65098735-131D-4644-84CB-5B88237FDF52}" type="datetime1">
              <a:rPr lang="de-DE" smtClean="0"/>
              <a:t>17.03.2026</a:t>
            </a:fld>
            <a:endParaRPr lang="de-DE"/>
          </a:p>
        </p:txBody>
      </p:sp>
      <p:sp>
        <p:nvSpPr>
          <p:cNvPr id="9" name="Textfeld 8"/>
          <p:cNvSpPr txBox="1"/>
          <p:nvPr/>
        </p:nvSpPr>
        <p:spPr>
          <a:xfrm>
            <a:off x="3208704" y="527537"/>
            <a:ext cx="5777415" cy="769441"/>
          </a:xfrm>
          <a:prstGeom prst="rect">
            <a:avLst/>
          </a:prstGeom>
          <a:noFill/>
        </p:spPr>
        <p:txBody>
          <a:bodyPr wrap="none" rtlCol="0">
            <a:spAutoFit/>
          </a:bodyPr>
          <a:lstStyle/>
          <a:p>
            <a:pPr algn="ctr"/>
            <a:r>
              <a:rPr lang="de-DE" sz="4400" dirty="0">
                <a:solidFill>
                  <a:srgbClr val="007094"/>
                </a:solidFill>
                <a:latin typeface="Calibri" panose="020F0502020204030204" pitchFamily="34" charset="0"/>
                <a:cs typeface="Calibri" panose="020F0502020204030204" pitchFamily="34" charset="0"/>
              </a:rPr>
              <a:t>Transfer: Gruppenpuzzle</a:t>
            </a:r>
          </a:p>
        </p:txBody>
      </p:sp>
      <p:grpSp>
        <p:nvGrpSpPr>
          <p:cNvPr id="74" name="Gruppieren 73"/>
          <p:cNvGrpSpPr/>
          <p:nvPr/>
        </p:nvGrpSpPr>
        <p:grpSpPr>
          <a:xfrm>
            <a:off x="1531199" y="1602577"/>
            <a:ext cx="3405810" cy="4438679"/>
            <a:chOff x="1505799" y="1602577"/>
            <a:chExt cx="3405810" cy="4438679"/>
          </a:xfrm>
        </p:grpSpPr>
        <p:grpSp>
          <p:nvGrpSpPr>
            <p:cNvPr id="13" name="Gruppieren 12"/>
            <p:cNvGrpSpPr/>
            <p:nvPr/>
          </p:nvGrpSpPr>
          <p:grpSpPr>
            <a:xfrm>
              <a:off x="1505799" y="2205787"/>
              <a:ext cx="3405810" cy="3835469"/>
              <a:chOff x="1749286" y="2027582"/>
              <a:chExt cx="3982279" cy="4511330"/>
            </a:xfrm>
          </p:grpSpPr>
          <p:grpSp>
            <p:nvGrpSpPr>
              <p:cNvPr id="12" name="Gruppieren 11"/>
              <p:cNvGrpSpPr/>
              <p:nvPr/>
            </p:nvGrpSpPr>
            <p:grpSpPr>
              <a:xfrm>
                <a:off x="1749287" y="2027582"/>
                <a:ext cx="1736035" cy="2093845"/>
                <a:chOff x="1749287" y="2027582"/>
                <a:chExt cx="1736035" cy="2093845"/>
              </a:xfrm>
            </p:grpSpPr>
            <p:sp>
              <p:nvSpPr>
                <p:cNvPr id="10" name="Rechteck 9"/>
                <p:cNvSpPr/>
                <p:nvPr/>
              </p:nvSpPr>
              <p:spPr>
                <a:xfrm>
                  <a:off x="1749287" y="2729948"/>
                  <a:ext cx="1736035" cy="68911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lussdiagramm: Verbinder 10"/>
                <p:cNvSpPr/>
                <p:nvPr/>
              </p:nvSpPr>
              <p:spPr>
                <a:xfrm>
                  <a:off x="1808923" y="2027582"/>
                  <a:ext cx="616226" cy="609600"/>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lussdiagramm: Verbinder 13"/>
                <p:cNvSpPr/>
                <p:nvPr/>
              </p:nvSpPr>
              <p:spPr>
                <a:xfrm>
                  <a:off x="2811609" y="2027582"/>
                  <a:ext cx="616226" cy="609600"/>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lussdiagramm: Verbinder 14"/>
                <p:cNvSpPr/>
                <p:nvPr/>
              </p:nvSpPr>
              <p:spPr>
                <a:xfrm>
                  <a:off x="1808923" y="3511827"/>
                  <a:ext cx="616226" cy="609600"/>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lussdiagramm: Verbinder 15"/>
                <p:cNvSpPr/>
                <p:nvPr/>
              </p:nvSpPr>
              <p:spPr>
                <a:xfrm>
                  <a:off x="2811609" y="3511827"/>
                  <a:ext cx="616226" cy="609600"/>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 name="Gruppieren 17"/>
              <p:cNvGrpSpPr/>
              <p:nvPr/>
            </p:nvGrpSpPr>
            <p:grpSpPr>
              <a:xfrm>
                <a:off x="1749286" y="4429386"/>
                <a:ext cx="1736035" cy="2093845"/>
                <a:chOff x="1749287" y="2027582"/>
                <a:chExt cx="1736035" cy="2093845"/>
              </a:xfrm>
            </p:grpSpPr>
            <p:sp>
              <p:nvSpPr>
                <p:cNvPr id="19" name="Rechteck 18"/>
                <p:cNvSpPr/>
                <p:nvPr/>
              </p:nvSpPr>
              <p:spPr>
                <a:xfrm>
                  <a:off x="1749287" y="2729948"/>
                  <a:ext cx="1736035" cy="68911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lussdiagramm: Verbinder 19"/>
                <p:cNvSpPr/>
                <p:nvPr/>
              </p:nvSpPr>
              <p:spPr>
                <a:xfrm>
                  <a:off x="1808923" y="2027582"/>
                  <a:ext cx="616226" cy="609600"/>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lussdiagramm: Verbinder 20"/>
                <p:cNvSpPr/>
                <p:nvPr/>
              </p:nvSpPr>
              <p:spPr>
                <a:xfrm>
                  <a:off x="2811609" y="2027582"/>
                  <a:ext cx="616226" cy="609600"/>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lussdiagramm: Verbinder 21"/>
                <p:cNvSpPr/>
                <p:nvPr/>
              </p:nvSpPr>
              <p:spPr>
                <a:xfrm>
                  <a:off x="1808923" y="3511827"/>
                  <a:ext cx="616226" cy="609600"/>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lussdiagramm: Verbinder 22"/>
                <p:cNvSpPr/>
                <p:nvPr/>
              </p:nvSpPr>
              <p:spPr>
                <a:xfrm>
                  <a:off x="2811609" y="3511827"/>
                  <a:ext cx="616226" cy="609600"/>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 name="Gruppieren 23"/>
              <p:cNvGrpSpPr/>
              <p:nvPr/>
            </p:nvGrpSpPr>
            <p:grpSpPr>
              <a:xfrm>
                <a:off x="3995530" y="2027582"/>
                <a:ext cx="1736035" cy="2093845"/>
                <a:chOff x="1749287" y="2027582"/>
                <a:chExt cx="1736035" cy="2093845"/>
              </a:xfrm>
            </p:grpSpPr>
            <p:sp>
              <p:nvSpPr>
                <p:cNvPr id="25" name="Rechteck 24"/>
                <p:cNvSpPr/>
                <p:nvPr/>
              </p:nvSpPr>
              <p:spPr>
                <a:xfrm>
                  <a:off x="1749287" y="2729948"/>
                  <a:ext cx="1736035" cy="68911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lussdiagramm: Verbinder 25"/>
                <p:cNvSpPr/>
                <p:nvPr/>
              </p:nvSpPr>
              <p:spPr>
                <a:xfrm>
                  <a:off x="1808923" y="2027582"/>
                  <a:ext cx="616226" cy="609600"/>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lussdiagramm: Verbinder 26"/>
                <p:cNvSpPr/>
                <p:nvPr/>
              </p:nvSpPr>
              <p:spPr>
                <a:xfrm>
                  <a:off x="2811609" y="2027582"/>
                  <a:ext cx="616226" cy="609600"/>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lussdiagramm: Verbinder 27"/>
                <p:cNvSpPr/>
                <p:nvPr/>
              </p:nvSpPr>
              <p:spPr>
                <a:xfrm>
                  <a:off x="1808923" y="3511827"/>
                  <a:ext cx="616226" cy="609600"/>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lussdiagramm: Verbinder 28"/>
                <p:cNvSpPr/>
                <p:nvPr/>
              </p:nvSpPr>
              <p:spPr>
                <a:xfrm>
                  <a:off x="2811609" y="3511827"/>
                  <a:ext cx="616226" cy="609600"/>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29"/>
              <p:cNvGrpSpPr/>
              <p:nvPr/>
            </p:nvGrpSpPr>
            <p:grpSpPr>
              <a:xfrm>
                <a:off x="3995530" y="4445067"/>
                <a:ext cx="1736035" cy="2093845"/>
                <a:chOff x="1749287" y="2027582"/>
                <a:chExt cx="1736035" cy="2093845"/>
              </a:xfrm>
            </p:grpSpPr>
            <p:sp>
              <p:nvSpPr>
                <p:cNvPr id="31" name="Rechteck 30"/>
                <p:cNvSpPr/>
                <p:nvPr/>
              </p:nvSpPr>
              <p:spPr>
                <a:xfrm>
                  <a:off x="1749287" y="2729948"/>
                  <a:ext cx="1736035" cy="68911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lussdiagramm: Verbinder 31"/>
                <p:cNvSpPr/>
                <p:nvPr/>
              </p:nvSpPr>
              <p:spPr>
                <a:xfrm>
                  <a:off x="1808923" y="2027582"/>
                  <a:ext cx="616226" cy="609600"/>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lussdiagramm: Verbinder 32"/>
                <p:cNvSpPr/>
                <p:nvPr/>
              </p:nvSpPr>
              <p:spPr>
                <a:xfrm>
                  <a:off x="2811609" y="2027582"/>
                  <a:ext cx="616226" cy="609600"/>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lussdiagramm: Verbinder 33"/>
                <p:cNvSpPr/>
                <p:nvPr/>
              </p:nvSpPr>
              <p:spPr>
                <a:xfrm>
                  <a:off x="1808923" y="3511827"/>
                  <a:ext cx="616226" cy="609600"/>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lussdiagramm: Verbinder 34"/>
                <p:cNvSpPr/>
                <p:nvPr/>
              </p:nvSpPr>
              <p:spPr>
                <a:xfrm>
                  <a:off x="2811609" y="3511827"/>
                  <a:ext cx="616226" cy="609600"/>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6" name="Textfeld 35"/>
            <p:cNvSpPr txBox="1"/>
            <p:nvPr/>
          </p:nvSpPr>
          <p:spPr>
            <a:xfrm>
              <a:off x="1505799" y="1602577"/>
              <a:ext cx="3132717" cy="553998"/>
            </a:xfrm>
            <a:prstGeom prst="rect">
              <a:avLst/>
            </a:prstGeom>
            <a:noFill/>
          </p:spPr>
          <p:txBody>
            <a:bodyPr wrap="none" rtlCol="0">
              <a:spAutoFit/>
            </a:bodyPr>
            <a:lstStyle/>
            <a:p>
              <a:pPr algn="ctr"/>
              <a:r>
                <a:rPr lang="de-DE" sz="3000" b="1" dirty="0">
                  <a:solidFill>
                    <a:srgbClr val="007094"/>
                  </a:solidFill>
                  <a:latin typeface="+mj-lt"/>
                </a:rPr>
                <a:t>1. Expertengruppe</a:t>
              </a:r>
            </a:p>
          </p:txBody>
        </p:sp>
      </p:grpSp>
      <p:grpSp>
        <p:nvGrpSpPr>
          <p:cNvPr id="75" name="Gruppieren 74"/>
          <p:cNvGrpSpPr/>
          <p:nvPr/>
        </p:nvGrpSpPr>
        <p:grpSpPr>
          <a:xfrm>
            <a:off x="7242276" y="1587996"/>
            <a:ext cx="3405810" cy="4453260"/>
            <a:chOff x="7242276" y="1587996"/>
            <a:chExt cx="3405810" cy="4453260"/>
          </a:xfrm>
        </p:grpSpPr>
        <p:grpSp>
          <p:nvGrpSpPr>
            <p:cNvPr id="17" name="Gruppieren 16"/>
            <p:cNvGrpSpPr/>
            <p:nvPr/>
          </p:nvGrpSpPr>
          <p:grpSpPr>
            <a:xfrm>
              <a:off x="7242276" y="2205787"/>
              <a:ext cx="3405810" cy="3835469"/>
              <a:chOff x="7216876" y="2205787"/>
              <a:chExt cx="3405810" cy="3835469"/>
            </a:xfrm>
          </p:grpSpPr>
          <p:grpSp>
            <p:nvGrpSpPr>
              <p:cNvPr id="38" name="Gruppieren 37"/>
              <p:cNvGrpSpPr/>
              <p:nvPr/>
            </p:nvGrpSpPr>
            <p:grpSpPr>
              <a:xfrm>
                <a:off x="7216877" y="2205787"/>
                <a:ext cx="1484729" cy="1780157"/>
                <a:chOff x="1749287" y="2027582"/>
                <a:chExt cx="1736035" cy="2093845"/>
              </a:xfrm>
            </p:grpSpPr>
            <p:sp>
              <p:nvSpPr>
                <p:cNvPr id="57" name="Rechteck 56"/>
                <p:cNvSpPr/>
                <p:nvPr/>
              </p:nvSpPr>
              <p:spPr>
                <a:xfrm>
                  <a:off x="1749287" y="2729948"/>
                  <a:ext cx="1736035" cy="68911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Flussdiagramm: Verbinder 57"/>
                <p:cNvSpPr/>
                <p:nvPr/>
              </p:nvSpPr>
              <p:spPr>
                <a:xfrm>
                  <a:off x="1808923" y="2027582"/>
                  <a:ext cx="616226" cy="609600"/>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lussdiagramm: Verbinder 58"/>
                <p:cNvSpPr/>
                <p:nvPr/>
              </p:nvSpPr>
              <p:spPr>
                <a:xfrm>
                  <a:off x="2811609" y="2027582"/>
                  <a:ext cx="616226" cy="609600"/>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lussdiagramm: Verbinder 59"/>
                <p:cNvSpPr/>
                <p:nvPr/>
              </p:nvSpPr>
              <p:spPr>
                <a:xfrm>
                  <a:off x="1808923" y="3511827"/>
                  <a:ext cx="616226" cy="609600"/>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lussdiagramm: Verbinder 60"/>
                <p:cNvSpPr/>
                <p:nvPr/>
              </p:nvSpPr>
              <p:spPr>
                <a:xfrm>
                  <a:off x="2811609" y="3511827"/>
                  <a:ext cx="616226" cy="609600"/>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2" name="Rechteck 51"/>
              <p:cNvSpPr/>
              <p:nvPr/>
            </p:nvSpPr>
            <p:spPr>
              <a:xfrm>
                <a:off x="7216876" y="4844907"/>
                <a:ext cx="1484729" cy="585874"/>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9137957" y="2802929"/>
                <a:ext cx="1484729" cy="585874"/>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9137957" y="4858240"/>
                <a:ext cx="1484729" cy="585874"/>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lussdiagramm: Verbinder 61"/>
              <p:cNvSpPr/>
              <p:nvPr/>
            </p:nvSpPr>
            <p:spPr>
              <a:xfrm>
                <a:off x="9188960" y="2205787"/>
                <a:ext cx="527022" cy="518273"/>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Flussdiagramm: Verbinder 62"/>
              <p:cNvSpPr/>
              <p:nvPr/>
            </p:nvSpPr>
            <p:spPr>
              <a:xfrm>
                <a:off x="10046499" y="2205787"/>
                <a:ext cx="527022" cy="518273"/>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Flussdiagramm: Verbinder 63"/>
              <p:cNvSpPr/>
              <p:nvPr/>
            </p:nvSpPr>
            <p:spPr>
              <a:xfrm>
                <a:off x="9188960" y="3467671"/>
                <a:ext cx="527022" cy="518273"/>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Flussdiagramm: Verbinder 64"/>
              <p:cNvSpPr/>
              <p:nvPr/>
            </p:nvSpPr>
            <p:spPr>
              <a:xfrm>
                <a:off x="10046499" y="3467671"/>
                <a:ext cx="527022" cy="518273"/>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Flussdiagramm: Verbinder 65"/>
              <p:cNvSpPr/>
              <p:nvPr/>
            </p:nvSpPr>
            <p:spPr>
              <a:xfrm>
                <a:off x="7267880" y="4247767"/>
                <a:ext cx="527022" cy="518273"/>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Flussdiagramm: Verbinder 66"/>
              <p:cNvSpPr/>
              <p:nvPr/>
            </p:nvSpPr>
            <p:spPr>
              <a:xfrm>
                <a:off x="8125419" y="4247767"/>
                <a:ext cx="527022" cy="518273"/>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Flussdiagramm: Verbinder 67"/>
              <p:cNvSpPr/>
              <p:nvPr/>
            </p:nvSpPr>
            <p:spPr>
              <a:xfrm>
                <a:off x="7267880" y="5509651"/>
                <a:ext cx="527022" cy="518273"/>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Flussdiagramm: Verbinder 68"/>
              <p:cNvSpPr/>
              <p:nvPr/>
            </p:nvSpPr>
            <p:spPr>
              <a:xfrm>
                <a:off x="8125419" y="5509651"/>
                <a:ext cx="527022" cy="518273"/>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Flussdiagramm: Verbinder 69"/>
              <p:cNvSpPr/>
              <p:nvPr/>
            </p:nvSpPr>
            <p:spPr>
              <a:xfrm>
                <a:off x="9188960" y="4261099"/>
                <a:ext cx="527022" cy="518273"/>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Flussdiagramm: Verbinder 70"/>
              <p:cNvSpPr/>
              <p:nvPr/>
            </p:nvSpPr>
            <p:spPr>
              <a:xfrm>
                <a:off x="10046499" y="4261099"/>
                <a:ext cx="527022" cy="518273"/>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Flussdiagramm: Verbinder 71"/>
              <p:cNvSpPr/>
              <p:nvPr/>
            </p:nvSpPr>
            <p:spPr>
              <a:xfrm>
                <a:off x="9188960" y="5522983"/>
                <a:ext cx="527022" cy="518273"/>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Flussdiagramm: Verbinder 72"/>
              <p:cNvSpPr/>
              <p:nvPr/>
            </p:nvSpPr>
            <p:spPr>
              <a:xfrm>
                <a:off x="10046499" y="5522983"/>
                <a:ext cx="527022" cy="518273"/>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6" name="Textfeld 75"/>
            <p:cNvSpPr txBox="1"/>
            <p:nvPr/>
          </p:nvSpPr>
          <p:spPr>
            <a:xfrm>
              <a:off x="7242276" y="1587996"/>
              <a:ext cx="2827441" cy="553998"/>
            </a:xfrm>
            <a:prstGeom prst="rect">
              <a:avLst/>
            </a:prstGeom>
            <a:noFill/>
          </p:spPr>
          <p:txBody>
            <a:bodyPr wrap="none" rtlCol="0">
              <a:spAutoFit/>
            </a:bodyPr>
            <a:lstStyle/>
            <a:p>
              <a:pPr algn="ctr"/>
              <a:r>
                <a:rPr lang="de-DE" sz="3000" b="1" dirty="0">
                  <a:solidFill>
                    <a:srgbClr val="007094"/>
                  </a:solidFill>
                  <a:latin typeface="+mj-lt"/>
                </a:rPr>
                <a:t>2. Stammgruppe</a:t>
              </a:r>
            </a:p>
          </p:txBody>
        </p:sp>
      </p:grpSp>
      <p:sp>
        <p:nvSpPr>
          <p:cNvPr id="81" name="Textfeld 80"/>
          <p:cNvSpPr txBox="1"/>
          <p:nvPr/>
        </p:nvSpPr>
        <p:spPr>
          <a:xfrm>
            <a:off x="9365891" y="6400120"/>
            <a:ext cx="1233030" cy="246221"/>
          </a:xfrm>
          <a:prstGeom prst="rect">
            <a:avLst/>
          </a:prstGeom>
          <a:noFill/>
        </p:spPr>
        <p:txBody>
          <a:bodyPr wrap="none" rtlCol="0">
            <a:spAutoFit/>
          </a:bodyPr>
          <a:lstStyle/>
          <a:p>
            <a:r>
              <a:rPr lang="de-DE" sz="1000" dirty="0"/>
              <a:t>(Eigene Darstellung)</a:t>
            </a:r>
          </a:p>
        </p:txBody>
      </p:sp>
    </p:spTree>
    <p:extLst>
      <p:ext uri="{BB962C8B-B14F-4D97-AF65-F5344CB8AC3E}">
        <p14:creationId xmlns:p14="http://schemas.microsoft.com/office/powerpoint/2010/main" val="160351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1297140" y="453576"/>
            <a:ext cx="3850220" cy="867200"/>
          </a:xfrm>
          <a:prstGeom prst="rect">
            <a:avLst/>
          </a:prstGeom>
          <a:noFill/>
        </p:spPr>
        <p:txBody>
          <a:bodyPr spcFirstLastPara="1" vert="horz" wrap="square" lIns="121900" tIns="121900" rIns="121900" bIns="121900" rtlCol="0" anchor="b" anchorCtr="0">
            <a:noAutofit/>
          </a:bodyPr>
          <a:lstStyle/>
          <a:p>
            <a:r>
              <a:rPr lang="de" sz="4400" dirty="0">
                <a:solidFill>
                  <a:srgbClr val="007094"/>
                </a:solidFill>
              </a:rPr>
              <a:t>Expertenphase</a:t>
            </a:r>
            <a:endParaRPr sz="4400" dirty="0">
              <a:solidFill>
                <a:srgbClr val="007094"/>
              </a:solidFill>
            </a:endParaRPr>
          </a:p>
        </p:txBody>
      </p:sp>
      <p:sp>
        <p:nvSpPr>
          <p:cNvPr id="189" name="Google Shape;189;p30"/>
          <p:cNvSpPr txBox="1">
            <a:spLocks noGrp="1"/>
          </p:cNvSpPr>
          <p:nvPr>
            <p:ph type="subTitle" idx="1"/>
          </p:nvPr>
        </p:nvSpPr>
        <p:spPr>
          <a:xfrm>
            <a:off x="354000" y="1272501"/>
            <a:ext cx="5393600" cy="5348800"/>
          </a:xfrm>
          <a:prstGeom prst="rect">
            <a:avLst/>
          </a:prstGeom>
        </p:spPr>
        <p:txBody>
          <a:bodyPr spcFirstLastPara="1" vert="horz" wrap="square" lIns="121900" tIns="121900" rIns="121900" bIns="121900" rtlCol="0" anchor="t" anchorCtr="0">
            <a:noAutofit/>
          </a:bodyPr>
          <a:lstStyle/>
          <a:p>
            <a:pPr marL="609585" indent="-482588" algn="l">
              <a:buAutoNum type="arabicPeriod"/>
            </a:pPr>
            <a:r>
              <a:rPr lang="de" dirty="0"/>
              <a:t>Gruppenbildung.</a:t>
            </a:r>
            <a:endParaRPr dirty="0"/>
          </a:p>
          <a:p>
            <a:pPr marL="1219170" lvl="1" indent="-482588" algn="l">
              <a:buAutoNum type="alphaLcPeriod"/>
            </a:pPr>
            <a:r>
              <a:rPr lang="de" dirty="0"/>
              <a:t>Gruppe 1: Teil A</a:t>
            </a:r>
            <a:endParaRPr dirty="0"/>
          </a:p>
          <a:p>
            <a:pPr marL="1219170" lvl="1" indent="-482588" algn="l">
              <a:buAutoNum type="alphaLcPeriod"/>
            </a:pPr>
            <a:r>
              <a:rPr lang="de" dirty="0"/>
              <a:t>Gruppe 2: Teil B</a:t>
            </a:r>
            <a:endParaRPr dirty="0"/>
          </a:p>
          <a:p>
            <a:pPr marL="1219170" lvl="1" indent="-482588" algn="l">
              <a:buAutoNum type="alphaLcPeriod"/>
            </a:pPr>
            <a:r>
              <a:rPr lang="de" dirty="0"/>
              <a:t>Gruppe 3: Teil C</a:t>
            </a:r>
          </a:p>
          <a:p>
            <a:pPr marL="1219170" lvl="1" indent="-482588" algn="l">
              <a:buAutoNum type="alphaLcPeriod"/>
            </a:pPr>
            <a:r>
              <a:rPr lang="de" dirty="0"/>
              <a:t>Gruppe 4: Teil D</a:t>
            </a:r>
            <a:endParaRPr dirty="0"/>
          </a:p>
          <a:p>
            <a:pPr marL="609585" indent="-482588" algn="l">
              <a:buAutoNum type="arabicPeriod"/>
            </a:pPr>
            <a:r>
              <a:rPr lang="de" dirty="0"/>
              <a:t>Anhand der Fragen: Erörterung/ Diskussion des Themas, Internetrecherche zur Beantwortung und Erstellung von Material zur Vermittlung in der Stammgruppe.</a:t>
            </a:r>
            <a:endParaRPr dirty="0"/>
          </a:p>
          <a:p>
            <a:pPr marL="609585" indent="-482588" algn="l">
              <a:buAutoNum type="arabicPeriod"/>
            </a:pPr>
            <a:r>
              <a:rPr lang="de" dirty="0"/>
              <a:t>Zeit: </a:t>
            </a:r>
            <a:r>
              <a:rPr lang="de" b="1" dirty="0"/>
              <a:t>30 Minuten</a:t>
            </a:r>
            <a:endParaRPr b="1" dirty="0"/>
          </a:p>
        </p:txBody>
      </p:sp>
      <p:grpSp>
        <p:nvGrpSpPr>
          <p:cNvPr id="7" name="Gruppieren 6"/>
          <p:cNvGrpSpPr/>
          <p:nvPr/>
        </p:nvGrpSpPr>
        <p:grpSpPr>
          <a:xfrm>
            <a:off x="7411299" y="1043777"/>
            <a:ext cx="3405810" cy="4438679"/>
            <a:chOff x="1505799" y="1602577"/>
            <a:chExt cx="3405810" cy="4438679"/>
          </a:xfrm>
        </p:grpSpPr>
        <p:grpSp>
          <p:nvGrpSpPr>
            <p:cNvPr id="8" name="Gruppieren 7"/>
            <p:cNvGrpSpPr/>
            <p:nvPr/>
          </p:nvGrpSpPr>
          <p:grpSpPr>
            <a:xfrm>
              <a:off x="1505799" y="2205787"/>
              <a:ext cx="3405810" cy="3835469"/>
              <a:chOff x="1749286" y="2027582"/>
              <a:chExt cx="3982279" cy="4511330"/>
            </a:xfrm>
          </p:grpSpPr>
          <p:grpSp>
            <p:nvGrpSpPr>
              <p:cNvPr id="10" name="Gruppieren 9"/>
              <p:cNvGrpSpPr/>
              <p:nvPr/>
            </p:nvGrpSpPr>
            <p:grpSpPr>
              <a:xfrm>
                <a:off x="1749287" y="2027582"/>
                <a:ext cx="1736035" cy="2093845"/>
                <a:chOff x="1749287" y="2027582"/>
                <a:chExt cx="1736035" cy="2093845"/>
              </a:xfrm>
            </p:grpSpPr>
            <p:sp>
              <p:nvSpPr>
                <p:cNvPr id="29" name="Rechteck 28"/>
                <p:cNvSpPr/>
                <p:nvPr/>
              </p:nvSpPr>
              <p:spPr>
                <a:xfrm>
                  <a:off x="1749287" y="2729948"/>
                  <a:ext cx="1736035" cy="68911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lussdiagramm: Verbinder 29"/>
                <p:cNvSpPr/>
                <p:nvPr/>
              </p:nvSpPr>
              <p:spPr>
                <a:xfrm>
                  <a:off x="1808923" y="2027582"/>
                  <a:ext cx="616226" cy="609600"/>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lussdiagramm: Verbinder 30"/>
                <p:cNvSpPr/>
                <p:nvPr/>
              </p:nvSpPr>
              <p:spPr>
                <a:xfrm>
                  <a:off x="2811609" y="2027582"/>
                  <a:ext cx="616226" cy="609600"/>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lussdiagramm: Verbinder 31"/>
                <p:cNvSpPr/>
                <p:nvPr/>
              </p:nvSpPr>
              <p:spPr>
                <a:xfrm>
                  <a:off x="1808923" y="3511827"/>
                  <a:ext cx="616226" cy="609600"/>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lussdiagramm: Verbinder 32"/>
                <p:cNvSpPr/>
                <p:nvPr/>
              </p:nvSpPr>
              <p:spPr>
                <a:xfrm>
                  <a:off x="2811609" y="3511827"/>
                  <a:ext cx="616226" cy="609600"/>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 name="Gruppieren 10"/>
              <p:cNvGrpSpPr/>
              <p:nvPr/>
            </p:nvGrpSpPr>
            <p:grpSpPr>
              <a:xfrm>
                <a:off x="1749286" y="4429386"/>
                <a:ext cx="1736035" cy="2093845"/>
                <a:chOff x="1749287" y="2027582"/>
                <a:chExt cx="1736035" cy="2093845"/>
              </a:xfrm>
            </p:grpSpPr>
            <p:sp>
              <p:nvSpPr>
                <p:cNvPr id="24" name="Rechteck 23"/>
                <p:cNvSpPr/>
                <p:nvPr/>
              </p:nvSpPr>
              <p:spPr>
                <a:xfrm>
                  <a:off x="1749287" y="2729948"/>
                  <a:ext cx="1736035" cy="68911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lussdiagramm: Verbinder 24"/>
                <p:cNvSpPr/>
                <p:nvPr/>
              </p:nvSpPr>
              <p:spPr>
                <a:xfrm>
                  <a:off x="1808923" y="2027582"/>
                  <a:ext cx="616226" cy="609600"/>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lussdiagramm: Verbinder 25"/>
                <p:cNvSpPr/>
                <p:nvPr/>
              </p:nvSpPr>
              <p:spPr>
                <a:xfrm>
                  <a:off x="2811609" y="2027582"/>
                  <a:ext cx="616226" cy="609600"/>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lussdiagramm: Verbinder 26"/>
                <p:cNvSpPr/>
                <p:nvPr/>
              </p:nvSpPr>
              <p:spPr>
                <a:xfrm>
                  <a:off x="1808923" y="3511827"/>
                  <a:ext cx="616226" cy="609600"/>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lussdiagramm: Verbinder 27"/>
                <p:cNvSpPr/>
                <p:nvPr/>
              </p:nvSpPr>
              <p:spPr>
                <a:xfrm>
                  <a:off x="2811609" y="3511827"/>
                  <a:ext cx="616226" cy="609600"/>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 name="Gruppieren 11"/>
              <p:cNvGrpSpPr/>
              <p:nvPr/>
            </p:nvGrpSpPr>
            <p:grpSpPr>
              <a:xfrm>
                <a:off x="3995530" y="2027582"/>
                <a:ext cx="1736035" cy="2093845"/>
                <a:chOff x="1749287" y="2027582"/>
                <a:chExt cx="1736035" cy="2093845"/>
              </a:xfrm>
            </p:grpSpPr>
            <p:sp>
              <p:nvSpPr>
                <p:cNvPr id="19" name="Rechteck 18"/>
                <p:cNvSpPr/>
                <p:nvPr/>
              </p:nvSpPr>
              <p:spPr>
                <a:xfrm>
                  <a:off x="1749287" y="2729948"/>
                  <a:ext cx="1736035" cy="68911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lussdiagramm: Verbinder 19"/>
                <p:cNvSpPr/>
                <p:nvPr/>
              </p:nvSpPr>
              <p:spPr>
                <a:xfrm>
                  <a:off x="1808923" y="2027582"/>
                  <a:ext cx="616226" cy="609600"/>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lussdiagramm: Verbinder 20"/>
                <p:cNvSpPr/>
                <p:nvPr/>
              </p:nvSpPr>
              <p:spPr>
                <a:xfrm>
                  <a:off x="2811609" y="2027582"/>
                  <a:ext cx="616226" cy="609600"/>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lussdiagramm: Verbinder 21"/>
                <p:cNvSpPr/>
                <p:nvPr/>
              </p:nvSpPr>
              <p:spPr>
                <a:xfrm>
                  <a:off x="1808923" y="3511827"/>
                  <a:ext cx="616226" cy="609600"/>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lussdiagramm: Verbinder 22"/>
                <p:cNvSpPr/>
                <p:nvPr/>
              </p:nvSpPr>
              <p:spPr>
                <a:xfrm>
                  <a:off x="2811609" y="3511827"/>
                  <a:ext cx="616226" cy="609600"/>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 name="Gruppieren 12"/>
              <p:cNvGrpSpPr/>
              <p:nvPr/>
            </p:nvGrpSpPr>
            <p:grpSpPr>
              <a:xfrm>
                <a:off x="3995530" y="4445067"/>
                <a:ext cx="1736035" cy="2093845"/>
                <a:chOff x="1749287" y="2027582"/>
                <a:chExt cx="1736035" cy="2093845"/>
              </a:xfrm>
            </p:grpSpPr>
            <p:sp>
              <p:nvSpPr>
                <p:cNvPr id="14" name="Rechteck 13"/>
                <p:cNvSpPr/>
                <p:nvPr/>
              </p:nvSpPr>
              <p:spPr>
                <a:xfrm>
                  <a:off x="1749287" y="2729948"/>
                  <a:ext cx="1736035" cy="68911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lussdiagramm: Verbinder 14"/>
                <p:cNvSpPr/>
                <p:nvPr/>
              </p:nvSpPr>
              <p:spPr>
                <a:xfrm>
                  <a:off x="1808923" y="2027582"/>
                  <a:ext cx="616226" cy="609600"/>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lussdiagramm: Verbinder 15"/>
                <p:cNvSpPr/>
                <p:nvPr/>
              </p:nvSpPr>
              <p:spPr>
                <a:xfrm>
                  <a:off x="2811609" y="2027582"/>
                  <a:ext cx="616226" cy="609600"/>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lussdiagramm: Verbinder 16"/>
                <p:cNvSpPr/>
                <p:nvPr/>
              </p:nvSpPr>
              <p:spPr>
                <a:xfrm>
                  <a:off x="1808923" y="3511827"/>
                  <a:ext cx="616226" cy="609600"/>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lussdiagramm: Verbinder 17"/>
                <p:cNvSpPr/>
                <p:nvPr/>
              </p:nvSpPr>
              <p:spPr>
                <a:xfrm>
                  <a:off x="2811609" y="3511827"/>
                  <a:ext cx="616226" cy="609600"/>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9" name="Textfeld 8"/>
            <p:cNvSpPr txBox="1"/>
            <p:nvPr/>
          </p:nvSpPr>
          <p:spPr>
            <a:xfrm>
              <a:off x="1505799" y="1602577"/>
              <a:ext cx="3132717" cy="553998"/>
            </a:xfrm>
            <a:prstGeom prst="rect">
              <a:avLst/>
            </a:prstGeom>
            <a:noFill/>
          </p:spPr>
          <p:txBody>
            <a:bodyPr wrap="none" rtlCol="0">
              <a:spAutoFit/>
            </a:bodyPr>
            <a:lstStyle/>
            <a:p>
              <a:pPr algn="ctr"/>
              <a:r>
                <a:rPr lang="de-DE" sz="3000" b="1" dirty="0">
                  <a:solidFill>
                    <a:srgbClr val="007094"/>
                  </a:solidFill>
                  <a:latin typeface="+mj-lt"/>
                </a:rPr>
                <a:t>1. Expertengruppe</a:t>
              </a:r>
            </a:p>
          </p:txBody>
        </p:sp>
      </p:grpSp>
      <p:sp>
        <p:nvSpPr>
          <p:cNvPr id="58" name="Textfeld 57"/>
          <p:cNvSpPr txBox="1"/>
          <p:nvPr/>
        </p:nvSpPr>
        <p:spPr>
          <a:xfrm>
            <a:off x="9365891" y="6400120"/>
            <a:ext cx="1233030" cy="246221"/>
          </a:xfrm>
          <a:prstGeom prst="rect">
            <a:avLst/>
          </a:prstGeom>
          <a:noFill/>
        </p:spPr>
        <p:txBody>
          <a:bodyPr wrap="none" rtlCol="0">
            <a:spAutoFit/>
          </a:bodyPr>
          <a:lstStyle/>
          <a:p>
            <a:r>
              <a:rPr lang="de-DE" sz="1000" dirty="0"/>
              <a:t>(Eigene Darstellung)</a:t>
            </a:r>
          </a:p>
        </p:txBody>
      </p:sp>
    </p:spTree>
    <p:extLst>
      <p:ext uri="{BB962C8B-B14F-4D97-AF65-F5344CB8AC3E}">
        <p14:creationId xmlns:p14="http://schemas.microsoft.com/office/powerpoint/2010/main" val="1770417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31"/>
          <p:cNvSpPr txBox="1">
            <a:spLocks noGrp="1"/>
          </p:cNvSpPr>
          <p:nvPr>
            <p:ph type="subTitle" idx="1"/>
          </p:nvPr>
        </p:nvSpPr>
        <p:spPr>
          <a:xfrm>
            <a:off x="354000" y="1272501"/>
            <a:ext cx="5393600" cy="5348800"/>
          </a:xfrm>
          <a:prstGeom prst="rect">
            <a:avLst/>
          </a:prstGeom>
        </p:spPr>
        <p:txBody>
          <a:bodyPr spcFirstLastPara="1" vert="horz" wrap="square" lIns="121900" tIns="121900" rIns="121900" bIns="121900" rtlCol="0" anchor="t" anchorCtr="0">
            <a:noAutofit/>
          </a:bodyPr>
          <a:lstStyle/>
          <a:p>
            <a:pPr marL="609585" indent="-482588" algn="l">
              <a:buAutoNum type="arabicPeriod"/>
            </a:pPr>
            <a:r>
              <a:rPr lang="de" dirty="0"/>
              <a:t>Jeweils eine Person aus Gruppe 1, 2, 3 und 4 bilden eine Stammgruppe.</a:t>
            </a:r>
            <a:endParaRPr dirty="0"/>
          </a:p>
          <a:p>
            <a:pPr marL="609585" indent="-482588" algn="l">
              <a:buAutoNum type="arabicPeriod"/>
            </a:pPr>
            <a:r>
              <a:rPr lang="de" dirty="0"/>
              <a:t>Anhand der Ausarbeitung in der Expertengruppe wird das jeweilige Thema vermittelt und anschließend diskutiert.</a:t>
            </a:r>
            <a:endParaRPr dirty="0"/>
          </a:p>
          <a:p>
            <a:pPr marL="609585" indent="-482588" algn="l">
              <a:buAutoNum type="arabicPeriod"/>
            </a:pPr>
            <a:r>
              <a:rPr lang="de" dirty="0"/>
              <a:t>Zeit:</a:t>
            </a:r>
            <a:r>
              <a:rPr lang="de" b="1" dirty="0"/>
              <a:t> 30 Minuten</a:t>
            </a:r>
            <a:r>
              <a:rPr lang="de" dirty="0"/>
              <a:t> à 7 Minuten </a:t>
            </a:r>
            <a:r>
              <a:rPr lang="de"/>
              <a:t>pro Expert*in</a:t>
            </a:r>
            <a:r>
              <a:rPr lang="de" dirty="0"/>
              <a:t>.</a:t>
            </a:r>
            <a:endParaRPr dirty="0"/>
          </a:p>
        </p:txBody>
      </p:sp>
      <p:grpSp>
        <p:nvGrpSpPr>
          <p:cNvPr id="7" name="Gruppieren 6"/>
          <p:cNvGrpSpPr/>
          <p:nvPr/>
        </p:nvGrpSpPr>
        <p:grpSpPr>
          <a:xfrm>
            <a:off x="7411299" y="1030378"/>
            <a:ext cx="3405810" cy="4453260"/>
            <a:chOff x="7242276" y="1587996"/>
            <a:chExt cx="3405810" cy="4453260"/>
          </a:xfrm>
        </p:grpSpPr>
        <p:grpSp>
          <p:nvGrpSpPr>
            <p:cNvPr id="8" name="Gruppieren 7"/>
            <p:cNvGrpSpPr/>
            <p:nvPr/>
          </p:nvGrpSpPr>
          <p:grpSpPr>
            <a:xfrm>
              <a:off x="7242276" y="2205787"/>
              <a:ext cx="3405810" cy="3835469"/>
              <a:chOff x="7216876" y="2205787"/>
              <a:chExt cx="3405810" cy="3835469"/>
            </a:xfrm>
          </p:grpSpPr>
          <p:grpSp>
            <p:nvGrpSpPr>
              <p:cNvPr id="10" name="Gruppieren 9"/>
              <p:cNvGrpSpPr/>
              <p:nvPr/>
            </p:nvGrpSpPr>
            <p:grpSpPr>
              <a:xfrm>
                <a:off x="7216877" y="2205787"/>
                <a:ext cx="1484729" cy="1780157"/>
                <a:chOff x="1749287" y="2027582"/>
                <a:chExt cx="1736035" cy="2093845"/>
              </a:xfrm>
            </p:grpSpPr>
            <p:sp>
              <p:nvSpPr>
                <p:cNvPr id="26" name="Rechteck 25"/>
                <p:cNvSpPr/>
                <p:nvPr/>
              </p:nvSpPr>
              <p:spPr>
                <a:xfrm>
                  <a:off x="1749287" y="2729948"/>
                  <a:ext cx="1736035" cy="68911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lussdiagramm: Verbinder 26"/>
                <p:cNvSpPr/>
                <p:nvPr/>
              </p:nvSpPr>
              <p:spPr>
                <a:xfrm>
                  <a:off x="1808923" y="2027582"/>
                  <a:ext cx="616226" cy="609600"/>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lussdiagramm: Verbinder 27"/>
                <p:cNvSpPr/>
                <p:nvPr/>
              </p:nvSpPr>
              <p:spPr>
                <a:xfrm>
                  <a:off x="2811609" y="2027582"/>
                  <a:ext cx="616226" cy="609600"/>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lussdiagramm: Verbinder 28"/>
                <p:cNvSpPr/>
                <p:nvPr/>
              </p:nvSpPr>
              <p:spPr>
                <a:xfrm>
                  <a:off x="1808923" y="3511827"/>
                  <a:ext cx="616226" cy="609600"/>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lussdiagramm: Verbinder 29"/>
                <p:cNvSpPr/>
                <p:nvPr/>
              </p:nvSpPr>
              <p:spPr>
                <a:xfrm>
                  <a:off x="2811609" y="3511827"/>
                  <a:ext cx="616226" cy="609600"/>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Rechteck 10"/>
              <p:cNvSpPr/>
              <p:nvPr/>
            </p:nvSpPr>
            <p:spPr>
              <a:xfrm>
                <a:off x="7216876" y="4844907"/>
                <a:ext cx="1484729" cy="585874"/>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9137957" y="2802929"/>
                <a:ext cx="1484729" cy="585874"/>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9137957" y="4858240"/>
                <a:ext cx="1484729" cy="585874"/>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lussdiagramm: Verbinder 13"/>
              <p:cNvSpPr/>
              <p:nvPr/>
            </p:nvSpPr>
            <p:spPr>
              <a:xfrm>
                <a:off x="9188960" y="2205787"/>
                <a:ext cx="527022" cy="518273"/>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lussdiagramm: Verbinder 14"/>
              <p:cNvSpPr/>
              <p:nvPr/>
            </p:nvSpPr>
            <p:spPr>
              <a:xfrm>
                <a:off x="10046499" y="2205787"/>
                <a:ext cx="527022" cy="518273"/>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lussdiagramm: Verbinder 15"/>
              <p:cNvSpPr/>
              <p:nvPr/>
            </p:nvSpPr>
            <p:spPr>
              <a:xfrm>
                <a:off x="9188960" y="3467671"/>
                <a:ext cx="527022" cy="518273"/>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lussdiagramm: Verbinder 16"/>
              <p:cNvSpPr/>
              <p:nvPr/>
            </p:nvSpPr>
            <p:spPr>
              <a:xfrm>
                <a:off x="10046499" y="3467671"/>
                <a:ext cx="527022" cy="518273"/>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lussdiagramm: Verbinder 17"/>
              <p:cNvSpPr/>
              <p:nvPr/>
            </p:nvSpPr>
            <p:spPr>
              <a:xfrm>
                <a:off x="7267880" y="4247767"/>
                <a:ext cx="527022" cy="518273"/>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lussdiagramm: Verbinder 18"/>
              <p:cNvSpPr/>
              <p:nvPr/>
            </p:nvSpPr>
            <p:spPr>
              <a:xfrm>
                <a:off x="8125419" y="4247767"/>
                <a:ext cx="527022" cy="518273"/>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lussdiagramm: Verbinder 19"/>
              <p:cNvSpPr/>
              <p:nvPr/>
            </p:nvSpPr>
            <p:spPr>
              <a:xfrm>
                <a:off x="7267880" y="5509651"/>
                <a:ext cx="527022" cy="518273"/>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lussdiagramm: Verbinder 20"/>
              <p:cNvSpPr/>
              <p:nvPr/>
            </p:nvSpPr>
            <p:spPr>
              <a:xfrm>
                <a:off x="8125419" y="5509651"/>
                <a:ext cx="527022" cy="518273"/>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lussdiagramm: Verbinder 21"/>
              <p:cNvSpPr/>
              <p:nvPr/>
            </p:nvSpPr>
            <p:spPr>
              <a:xfrm>
                <a:off x="9188960" y="4261099"/>
                <a:ext cx="527022" cy="518273"/>
              </a:xfrm>
              <a:prstGeom prst="flowChartConnector">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lussdiagramm: Verbinder 22"/>
              <p:cNvSpPr/>
              <p:nvPr/>
            </p:nvSpPr>
            <p:spPr>
              <a:xfrm>
                <a:off x="10046499" y="4261099"/>
                <a:ext cx="527022" cy="518273"/>
              </a:xfrm>
              <a:prstGeom prst="flowChartConnector">
                <a:avLst/>
              </a:prstGeom>
              <a:solidFill>
                <a:schemeClr val="accent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lussdiagramm: Verbinder 23"/>
              <p:cNvSpPr/>
              <p:nvPr/>
            </p:nvSpPr>
            <p:spPr>
              <a:xfrm>
                <a:off x="9188960" y="5522983"/>
                <a:ext cx="527022" cy="518273"/>
              </a:xfrm>
              <a:prstGeom prst="flowChartConnector">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lussdiagramm: Verbinder 24"/>
              <p:cNvSpPr/>
              <p:nvPr/>
            </p:nvSpPr>
            <p:spPr>
              <a:xfrm>
                <a:off x="10046499" y="5522983"/>
                <a:ext cx="527022" cy="518273"/>
              </a:xfrm>
              <a:prstGeom prst="flowChartConnector">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Textfeld 8"/>
            <p:cNvSpPr txBox="1"/>
            <p:nvPr/>
          </p:nvSpPr>
          <p:spPr>
            <a:xfrm>
              <a:off x="7242276" y="1587996"/>
              <a:ext cx="2827441" cy="553998"/>
            </a:xfrm>
            <a:prstGeom prst="rect">
              <a:avLst/>
            </a:prstGeom>
            <a:noFill/>
          </p:spPr>
          <p:txBody>
            <a:bodyPr wrap="none" rtlCol="0">
              <a:spAutoFit/>
            </a:bodyPr>
            <a:lstStyle/>
            <a:p>
              <a:pPr algn="ctr"/>
              <a:r>
                <a:rPr lang="de-DE" sz="3000" b="1" dirty="0">
                  <a:solidFill>
                    <a:srgbClr val="007094"/>
                  </a:solidFill>
                  <a:latin typeface="+mj-lt"/>
                </a:rPr>
                <a:t>2. Stammgruppe</a:t>
              </a:r>
            </a:p>
          </p:txBody>
        </p:sp>
      </p:grpSp>
      <p:sp>
        <p:nvSpPr>
          <p:cNvPr id="33" name="Textfeld 32"/>
          <p:cNvSpPr txBox="1"/>
          <p:nvPr/>
        </p:nvSpPr>
        <p:spPr>
          <a:xfrm>
            <a:off x="9365891" y="6400120"/>
            <a:ext cx="1233030" cy="246221"/>
          </a:xfrm>
          <a:prstGeom prst="rect">
            <a:avLst/>
          </a:prstGeom>
          <a:noFill/>
        </p:spPr>
        <p:txBody>
          <a:bodyPr wrap="none" rtlCol="0">
            <a:spAutoFit/>
          </a:bodyPr>
          <a:lstStyle/>
          <a:p>
            <a:r>
              <a:rPr lang="de-DE" sz="1000" dirty="0"/>
              <a:t>(Eigene Darstellung)</a:t>
            </a:r>
          </a:p>
        </p:txBody>
      </p:sp>
      <p:sp>
        <p:nvSpPr>
          <p:cNvPr id="37" name="Google Shape;188;p30"/>
          <p:cNvSpPr txBox="1">
            <a:spLocks noGrp="1"/>
          </p:cNvSpPr>
          <p:nvPr>
            <p:ph type="title"/>
          </p:nvPr>
        </p:nvSpPr>
        <p:spPr>
          <a:xfrm>
            <a:off x="1297140" y="453576"/>
            <a:ext cx="3850220" cy="867200"/>
          </a:xfrm>
          <a:prstGeom prst="rect">
            <a:avLst/>
          </a:prstGeom>
          <a:noFill/>
        </p:spPr>
        <p:txBody>
          <a:bodyPr spcFirstLastPara="1" vert="horz" wrap="square" lIns="121900" tIns="121900" rIns="121900" bIns="121900" rtlCol="0" anchor="b" anchorCtr="0">
            <a:noAutofit/>
          </a:bodyPr>
          <a:lstStyle/>
          <a:p>
            <a:r>
              <a:rPr lang="de" sz="4400" dirty="0">
                <a:solidFill>
                  <a:srgbClr val="007094"/>
                </a:solidFill>
              </a:rPr>
              <a:t>Stammphase</a:t>
            </a:r>
            <a:endParaRPr sz="4400" dirty="0">
              <a:solidFill>
                <a:srgbClr val="007094"/>
              </a:solidFill>
            </a:endParaRPr>
          </a:p>
        </p:txBody>
      </p:sp>
    </p:spTree>
    <p:extLst>
      <p:ext uri="{BB962C8B-B14F-4D97-AF65-F5344CB8AC3E}">
        <p14:creationId xmlns:p14="http://schemas.microsoft.com/office/powerpoint/2010/main" val="3316723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47</a:t>
            </a:fld>
            <a:endParaRPr lang="de-DE"/>
          </a:p>
        </p:txBody>
      </p:sp>
      <p:graphicFrame>
        <p:nvGraphicFramePr>
          <p:cNvPr id="6" name="Inhaltsplatzhalter 5"/>
          <p:cNvGraphicFramePr>
            <a:graphicFrameLocks/>
          </p:cNvGraphicFramePr>
          <p:nvPr>
            <p:extLst>
              <p:ext uri="{D42A27DB-BD31-4B8C-83A1-F6EECF244321}">
                <p14:modId xmlns:p14="http://schemas.microsoft.com/office/powerpoint/2010/main" val="2502728457"/>
              </p:ext>
            </p:extLst>
          </p:nvPr>
        </p:nvGraphicFramePr>
        <p:xfrm>
          <a:off x="850725" y="2643809"/>
          <a:ext cx="10515600" cy="3533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el 1"/>
          <p:cNvSpPr>
            <a:spLocks noGrp="1"/>
          </p:cNvSpPr>
          <p:nvPr>
            <p:ph type="title"/>
          </p:nvPr>
        </p:nvSpPr>
        <p:spPr>
          <a:xfrm>
            <a:off x="3508853" y="468868"/>
            <a:ext cx="5199345" cy="871418"/>
          </a:xfrm>
        </p:spPr>
        <p:txBody>
          <a:bodyPr>
            <a:normAutofit/>
          </a:bodyPr>
          <a:lstStyle/>
          <a:p>
            <a:pPr algn="ctr"/>
            <a:r>
              <a:rPr lang="de-DE" dirty="0">
                <a:solidFill>
                  <a:srgbClr val="007094"/>
                </a:solidFill>
              </a:rPr>
              <a:t>Erweiterter Transfer</a:t>
            </a:r>
          </a:p>
        </p:txBody>
      </p:sp>
      <p:pic>
        <p:nvPicPr>
          <p:cNvPr id="9" name="Grafik 8" descr="C:\Users\user\AppData\Local\Microsoft\Windows\INetCache\Content.Word\Transferphase.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0335" y="1340286"/>
            <a:ext cx="2063698" cy="955375"/>
          </a:xfrm>
          <a:prstGeom prst="rect">
            <a:avLst/>
          </a:prstGeom>
          <a:noFill/>
          <a:ln>
            <a:noFill/>
          </a:ln>
        </p:spPr>
      </p:pic>
      <p:pic>
        <p:nvPicPr>
          <p:cNvPr id="10" name="Picture 3" descr="Vertiefungsphas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408678" y="1969292"/>
            <a:ext cx="227427" cy="5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96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BF4690C9-CBC0-4C21-A949-CB17351A7D91}"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48</a:t>
            </a:fld>
            <a:endParaRPr lang="de-DE"/>
          </a:p>
        </p:txBody>
      </p:sp>
      <p:pic>
        <p:nvPicPr>
          <p:cNvPr id="1026" name="Picture 2" descr="Vertiefungs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727" y="1978540"/>
            <a:ext cx="1111131" cy="252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a:xfrm>
            <a:off x="2733830" y="5648464"/>
            <a:ext cx="8004192" cy="707886"/>
          </a:xfrm>
          <a:prstGeom prst="rect">
            <a:avLst/>
          </a:prstGeom>
        </p:spPr>
        <p:txBody>
          <a:bodyPr wrap="square">
            <a:spAutoFit/>
          </a:bodyPr>
          <a:lstStyle/>
          <a:p>
            <a:pPr algn="r"/>
            <a:r>
              <a:rPr lang="de-DE" sz="2000" dirty="0">
                <a:hlinkClick r:id="rId4"/>
              </a:rPr>
              <a:t>https://www.hsbi.de/elearning/ilias.php?ref_id=1430563&amp;cmd=view&amp;cmdClass=ilrepositorygui&amp;cmdNode=z4&amp;baseClass=ilRepositoryGUI</a:t>
            </a:r>
            <a:endParaRPr lang="de-DE" sz="2000" dirty="0"/>
          </a:p>
        </p:txBody>
      </p:sp>
      <p:sp>
        <p:nvSpPr>
          <p:cNvPr id="10" name="Titel 1"/>
          <p:cNvSpPr>
            <a:spLocks noGrp="1"/>
          </p:cNvSpPr>
          <p:nvPr>
            <p:ph type="title"/>
          </p:nvPr>
        </p:nvSpPr>
        <p:spPr>
          <a:xfrm>
            <a:off x="1006339" y="486797"/>
            <a:ext cx="10183909" cy="871418"/>
          </a:xfrm>
        </p:spPr>
        <p:txBody>
          <a:bodyPr>
            <a:noAutofit/>
          </a:bodyPr>
          <a:lstStyle/>
          <a:p>
            <a:pPr algn="ctr"/>
            <a:r>
              <a:rPr lang="de-DE" dirty="0">
                <a:solidFill>
                  <a:srgbClr val="007094"/>
                </a:solidFill>
              </a:rPr>
              <a:t>Vertiefung: Nachhaltiger Verbandswechsel</a:t>
            </a:r>
          </a:p>
        </p:txBody>
      </p:sp>
    </p:spTree>
    <p:extLst>
      <p:ext uri="{BB962C8B-B14F-4D97-AF65-F5344CB8AC3E}">
        <p14:creationId xmlns:p14="http://schemas.microsoft.com/office/powerpoint/2010/main" val="2818029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76369" y="2090301"/>
            <a:ext cx="10515600" cy="4351338"/>
          </a:xfrm>
        </p:spPr>
        <p:txBody>
          <a:bodyPr/>
          <a:lstStyle/>
          <a:p>
            <a:pPr marL="0" indent="0">
              <a:buNone/>
            </a:pPr>
            <a:r>
              <a:rPr lang="de-DE" dirty="0"/>
              <a:t>Viele der großen Veränderungen müssen aus der Management-Ebene kommen, </a:t>
            </a:r>
            <a:r>
              <a:rPr lang="de-DE" dirty="0">
                <a:sym typeface="Wingdings" panose="05000000000000000000" pitchFamily="2" charset="2"/>
              </a:rPr>
              <a:t>z. B. Recycling-Verfahren, Umstellung des Energieversorgers, nachhaltiger Einkauf…</a:t>
            </a:r>
          </a:p>
          <a:p>
            <a:pPr marL="0" indent="0">
              <a:buNone/>
            </a:pPr>
            <a:r>
              <a:rPr lang="de-DE" dirty="0">
                <a:sym typeface="Wingdings" panose="05000000000000000000" pitchFamily="2" charset="2"/>
              </a:rPr>
              <a:t> Bringen Sie sich ein, z. B. in „Green Teams“</a:t>
            </a:r>
            <a:endParaRPr lang="de-DE" dirty="0"/>
          </a:p>
          <a:p>
            <a:pPr marL="0" indent="0">
              <a:buNone/>
            </a:pPr>
            <a:endParaRPr lang="de-DE" dirty="0">
              <a:sym typeface="Wingdings" panose="05000000000000000000" pitchFamily="2" charset="2"/>
            </a:endParaRPr>
          </a:p>
          <a:p>
            <a:pPr marL="0" indent="0">
              <a:buNone/>
            </a:pPr>
            <a:r>
              <a:rPr lang="de-DE" dirty="0">
                <a:sym typeface="Wingdings" panose="05000000000000000000" pitchFamily="2" charset="2"/>
              </a:rPr>
              <a:t>Auch die kleinen Veränderungen zählen…</a:t>
            </a:r>
          </a:p>
          <a:p>
            <a:pPr marL="0" indent="0">
              <a:buNone/>
            </a:pPr>
            <a:r>
              <a:rPr lang="de-DE" dirty="0">
                <a:sym typeface="Wingdings" panose="05000000000000000000" pitchFamily="2" charset="2"/>
              </a:rPr>
              <a:t> </a:t>
            </a:r>
            <a:r>
              <a:rPr lang="de-DE" dirty="0" err="1">
                <a:sym typeface="Wingdings" panose="05000000000000000000" pitchFamily="2" charset="2"/>
              </a:rPr>
              <a:t>Social</a:t>
            </a:r>
            <a:r>
              <a:rPr lang="de-DE" dirty="0">
                <a:sym typeface="Wingdings" panose="05000000000000000000" pitchFamily="2" charset="2"/>
              </a:rPr>
              <a:t> </a:t>
            </a:r>
            <a:r>
              <a:rPr lang="de-DE" dirty="0" err="1">
                <a:sym typeface="Wingdings" panose="05000000000000000000" pitchFamily="2" charset="2"/>
              </a:rPr>
              <a:t>Tipping</a:t>
            </a:r>
            <a:endParaRPr lang="de-DE" dirty="0">
              <a:sym typeface="Wingdings" panose="05000000000000000000" pitchFamily="2" charset="2"/>
            </a:endParaRPr>
          </a:p>
          <a:p>
            <a:pPr>
              <a:buFont typeface="Wingdings" panose="05000000000000000000" pitchFamily="2" charset="2"/>
              <a:buChar char="à"/>
            </a:pPr>
            <a:endParaRPr lang="de-DE" dirty="0">
              <a:sym typeface="Wingdings" panose="05000000000000000000" pitchFamily="2" charset="2"/>
            </a:endParaRPr>
          </a:p>
        </p:txBody>
      </p:sp>
      <p:sp>
        <p:nvSpPr>
          <p:cNvPr id="5" name="Datumsplatzhalter 4"/>
          <p:cNvSpPr>
            <a:spLocks noGrp="1"/>
          </p:cNvSpPr>
          <p:nvPr>
            <p:ph type="dt" sz="half" idx="10"/>
          </p:nvPr>
        </p:nvSpPr>
        <p:spPr/>
        <p:txBody>
          <a:bodyPr/>
          <a:lstStyle/>
          <a:p>
            <a:fld id="{3AC87326-80E1-4345-8FA5-F6456D3F05BB}" type="datetime1">
              <a:rPr lang="de-DE" smtClean="0"/>
              <a:t>17.03.2026</a:t>
            </a:fld>
            <a:endParaRPr lang="de-DE"/>
          </a:p>
        </p:txBody>
      </p:sp>
      <p:sp>
        <p:nvSpPr>
          <p:cNvPr id="6" name="Foliennummernplatzhalter 5"/>
          <p:cNvSpPr>
            <a:spLocks noGrp="1"/>
          </p:cNvSpPr>
          <p:nvPr>
            <p:ph type="sldNum" sz="quarter" idx="12"/>
          </p:nvPr>
        </p:nvSpPr>
        <p:spPr/>
        <p:txBody>
          <a:bodyPr/>
          <a:lstStyle/>
          <a:p>
            <a:fld id="{978B7609-2F33-487D-884C-96544B6840AC}" type="slidenum">
              <a:rPr lang="de-DE" smtClean="0"/>
              <a:t>49</a:t>
            </a:fld>
            <a:endParaRPr lang="de-DE"/>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8970" y="3448595"/>
            <a:ext cx="3845897" cy="3065118"/>
          </a:xfrm>
          <a:prstGeom prst="rect">
            <a:avLst/>
          </a:prstGeom>
        </p:spPr>
      </p:pic>
      <p:sp>
        <p:nvSpPr>
          <p:cNvPr id="8" name="Titel 1"/>
          <p:cNvSpPr>
            <a:spLocks noGrp="1"/>
          </p:cNvSpPr>
          <p:nvPr>
            <p:ph type="title"/>
          </p:nvPr>
        </p:nvSpPr>
        <p:spPr>
          <a:xfrm>
            <a:off x="1019039" y="486797"/>
            <a:ext cx="10183909" cy="871418"/>
          </a:xfrm>
        </p:spPr>
        <p:txBody>
          <a:bodyPr>
            <a:noAutofit/>
          </a:bodyPr>
          <a:lstStyle/>
          <a:p>
            <a:pPr algn="ctr"/>
            <a:r>
              <a:rPr lang="de-DE" dirty="0">
                <a:solidFill>
                  <a:srgbClr val="007094"/>
                </a:solidFill>
              </a:rPr>
              <a:t>Chancen und Grenzen</a:t>
            </a:r>
          </a:p>
        </p:txBody>
      </p:sp>
    </p:spTree>
    <p:extLst>
      <p:ext uri="{BB962C8B-B14F-4D97-AF65-F5344CB8AC3E}">
        <p14:creationId xmlns:p14="http://schemas.microsoft.com/office/powerpoint/2010/main" val="254927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587085"/>
            <a:ext cx="10515600" cy="1325563"/>
          </a:xfrm>
        </p:spPr>
        <p:txBody>
          <a:bodyPr/>
          <a:lstStyle/>
          <a:p>
            <a:pPr algn="ctr"/>
            <a:r>
              <a:rPr lang="de-DE" dirty="0">
                <a:solidFill>
                  <a:srgbClr val="007094"/>
                </a:solidFill>
              </a:rPr>
              <a:t>Ressourcenschonendes pflegerisches Handeln anleiten</a:t>
            </a:r>
          </a:p>
        </p:txBody>
      </p:sp>
      <p:sp>
        <p:nvSpPr>
          <p:cNvPr id="3" name="Inhaltsplatzhalter 2"/>
          <p:cNvSpPr>
            <a:spLocks noGrp="1"/>
          </p:cNvSpPr>
          <p:nvPr>
            <p:ph idx="1"/>
          </p:nvPr>
        </p:nvSpPr>
        <p:spPr>
          <a:xfrm>
            <a:off x="733508" y="2384646"/>
            <a:ext cx="10515600" cy="3139854"/>
          </a:xfrm>
        </p:spPr>
        <p:txBody>
          <a:bodyPr>
            <a:noAutofit/>
          </a:bodyPr>
          <a:lstStyle/>
          <a:p>
            <a:pPr marL="514350" indent="-514350">
              <a:buFont typeface="+mj-lt"/>
              <a:buAutoNum type="arabicPeriod"/>
            </a:pPr>
            <a:r>
              <a:rPr lang="de-DE" dirty="0">
                <a:solidFill>
                  <a:srgbClr val="007193"/>
                </a:solidFill>
              </a:rPr>
              <a:t>Vorstellung und Impuls</a:t>
            </a:r>
          </a:p>
          <a:p>
            <a:pPr marL="514350" indent="-514350">
              <a:buFont typeface="+mj-lt"/>
              <a:buAutoNum type="arabicPeriod"/>
            </a:pPr>
            <a:r>
              <a:rPr lang="de-DE" dirty="0"/>
              <a:t>Die ökologischen Auswirkungen des Gesundheitswesens </a:t>
            </a:r>
          </a:p>
          <a:p>
            <a:pPr marL="514350" indent="-514350">
              <a:buFont typeface="+mj-lt"/>
              <a:buAutoNum type="arabicPeriod"/>
            </a:pPr>
            <a:r>
              <a:rPr lang="de-DE" dirty="0"/>
              <a:t>Kreislauf- und Linearwirtschaft</a:t>
            </a:r>
          </a:p>
          <a:p>
            <a:pPr marL="514350" indent="-514350">
              <a:buFont typeface="+mj-lt"/>
              <a:buAutoNum type="arabicPeriod"/>
            </a:pPr>
            <a:r>
              <a:rPr lang="de-DE" dirty="0"/>
              <a:t>Die Lieferkette und ihr Einfluss auf die Gesundheit</a:t>
            </a:r>
          </a:p>
          <a:p>
            <a:pPr marL="514350" indent="-514350">
              <a:buFont typeface="+mj-lt"/>
              <a:buAutoNum type="arabicPeriod"/>
            </a:pPr>
            <a:r>
              <a:rPr lang="de-DE" dirty="0"/>
              <a:t>Umdenken und </a:t>
            </a:r>
            <a:r>
              <a:rPr lang="de-DE" dirty="0" err="1"/>
              <a:t>Good</a:t>
            </a:r>
            <a:r>
              <a:rPr lang="de-DE" dirty="0"/>
              <a:t> Practice</a:t>
            </a:r>
          </a:p>
          <a:p>
            <a:pPr marL="514350" indent="-514350">
              <a:buFont typeface="+mj-lt"/>
              <a:buAutoNum type="arabicPeriod"/>
            </a:pPr>
            <a:r>
              <a:rPr lang="de-DE" dirty="0"/>
              <a:t>Transfer: Gruppenpuzzle</a:t>
            </a:r>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a:t>
            </a:fld>
            <a:endParaRPr lang="de-DE"/>
          </a:p>
        </p:txBody>
      </p:sp>
    </p:spTree>
    <p:extLst>
      <p:ext uri="{BB962C8B-B14F-4D97-AF65-F5344CB8AC3E}">
        <p14:creationId xmlns:p14="http://schemas.microsoft.com/office/powerpoint/2010/main" val="2797854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feld 10"/>
          <p:cNvSpPr txBox="1"/>
          <p:nvPr/>
        </p:nvSpPr>
        <p:spPr>
          <a:xfrm>
            <a:off x="613776" y="2187081"/>
            <a:ext cx="7012066" cy="3340402"/>
          </a:xfrm>
          <a:prstGeom prst="rect">
            <a:avLst/>
          </a:prstGeom>
          <a:noFill/>
        </p:spPr>
        <p:txBody>
          <a:bodyPr wrap="square" rtlCol="0">
            <a:spAutoFit/>
          </a:bodyPr>
          <a:lstStyle/>
          <a:p>
            <a:pPr lvl="0" algn="ctr">
              <a:lnSpc>
                <a:spcPct val="90000"/>
              </a:lnSpc>
              <a:spcBef>
                <a:spcPts val="1000"/>
              </a:spcBef>
            </a:pPr>
            <a:r>
              <a:rPr lang="de-DE" sz="2800" dirty="0">
                <a:solidFill>
                  <a:prstClr val="black"/>
                </a:solidFill>
              </a:rPr>
              <a:t>Im nächsten Jahr/ im nächsten Monat nehme ich mir vor (Bsp. meinen Handschuhverbrauch/ meinen </a:t>
            </a:r>
            <a:r>
              <a:rPr lang="de-DE" sz="2800" dirty="0" err="1">
                <a:solidFill>
                  <a:prstClr val="black"/>
                </a:solidFill>
              </a:rPr>
              <a:t>Tupferverbrauch</a:t>
            </a:r>
            <a:r>
              <a:rPr lang="de-DE" sz="2800" dirty="0">
                <a:solidFill>
                  <a:prstClr val="black"/>
                </a:solidFill>
              </a:rPr>
              <a:t>…) zu beobachten und ggf. zu reduzieren.</a:t>
            </a:r>
          </a:p>
          <a:p>
            <a:pPr lvl="0" algn="ctr">
              <a:lnSpc>
                <a:spcPct val="90000"/>
              </a:lnSpc>
              <a:spcBef>
                <a:spcPts val="1000"/>
              </a:spcBef>
            </a:pPr>
            <a:r>
              <a:rPr lang="de-DE" sz="2800" i="1" dirty="0">
                <a:solidFill>
                  <a:prstClr val="black"/>
                </a:solidFill>
              </a:rPr>
              <a:t>oder</a:t>
            </a:r>
          </a:p>
          <a:p>
            <a:pPr algn="ctr">
              <a:lnSpc>
                <a:spcPct val="90000"/>
              </a:lnSpc>
              <a:spcBef>
                <a:spcPts val="1000"/>
              </a:spcBef>
            </a:pPr>
            <a:r>
              <a:rPr lang="de-DE" sz="2800" dirty="0"/>
              <a:t>Im nächsten Jahr/ im nächsten Monat nehme ich mir vor … durch … zu ersetzen.</a:t>
            </a:r>
          </a:p>
          <a:p>
            <a:pPr algn="ctr"/>
            <a:endParaRPr lang="de-DE" dirty="0"/>
          </a:p>
        </p:txBody>
      </p:sp>
      <p:sp>
        <p:nvSpPr>
          <p:cNvPr id="4" name="Datumsplatzhalter 3"/>
          <p:cNvSpPr>
            <a:spLocks noGrp="1"/>
          </p:cNvSpPr>
          <p:nvPr>
            <p:ph type="dt" sz="half" idx="10"/>
          </p:nvPr>
        </p:nvSpPr>
        <p:spPr/>
        <p:txBody>
          <a:bodyPr/>
          <a:lstStyle/>
          <a:p>
            <a:fld id="{662D4378-47F0-4098-BAEF-BD5365434A5F}"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50</a:t>
            </a:fld>
            <a:endParaRPr lang="de-DE"/>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0531" y="3217348"/>
            <a:ext cx="3503534" cy="2338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hteck 11"/>
          <p:cNvSpPr/>
          <p:nvPr/>
        </p:nvSpPr>
        <p:spPr>
          <a:xfrm>
            <a:off x="8080531" y="5561466"/>
            <a:ext cx="2065766" cy="224036"/>
          </a:xfrm>
          <a:prstGeom prst="rect">
            <a:avLst/>
          </a:prstGeom>
        </p:spPr>
        <p:txBody>
          <a:bodyPr wrap="square">
            <a:spAutoFit/>
          </a:bodyPr>
          <a:lstStyle/>
          <a:p>
            <a:pPr>
              <a:lnSpc>
                <a:spcPct val="107000"/>
              </a:lnSpc>
              <a:spcAft>
                <a:spcPts val="0"/>
              </a:spcAft>
            </a:pPr>
            <a:r>
              <a:rPr lang="de-DE" sz="800" dirty="0">
                <a:latin typeface="Calibri" panose="020F0502020204030204" pitchFamily="34" charset="0"/>
                <a:ea typeface="Calibri" panose="020F0502020204030204" pitchFamily="34" charset="0"/>
                <a:cs typeface="Calibri" panose="020F0502020204030204" pitchFamily="34" charset="0"/>
              </a:rPr>
              <a:t>Abb. 15</a:t>
            </a:r>
          </a:p>
        </p:txBody>
      </p:sp>
      <p:sp>
        <p:nvSpPr>
          <p:cNvPr id="9" name="Titel 1"/>
          <p:cNvSpPr>
            <a:spLocks noGrp="1"/>
          </p:cNvSpPr>
          <p:nvPr>
            <p:ph type="title"/>
          </p:nvPr>
        </p:nvSpPr>
        <p:spPr>
          <a:xfrm>
            <a:off x="1019039" y="486797"/>
            <a:ext cx="10183909" cy="871418"/>
          </a:xfrm>
        </p:spPr>
        <p:txBody>
          <a:bodyPr>
            <a:noAutofit/>
          </a:bodyPr>
          <a:lstStyle/>
          <a:p>
            <a:pPr algn="ctr"/>
            <a:r>
              <a:rPr lang="de-DE" dirty="0">
                <a:solidFill>
                  <a:srgbClr val="007094"/>
                </a:solidFill>
              </a:rPr>
              <a:t>Ihr ökologischer Handabdruck</a:t>
            </a:r>
          </a:p>
        </p:txBody>
      </p:sp>
    </p:spTree>
    <p:extLst>
      <p:ext uri="{BB962C8B-B14F-4D97-AF65-F5344CB8AC3E}">
        <p14:creationId xmlns:p14="http://schemas.microsoft.com/office/powerpoint/2010/main" val="776920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51</a:t>
            </a:fld>
            <a:endParaRPr lang="de-DE"/>
          </a:p>
        </p:txBody>
      </p:sp>
      <p:sp>
        <p:nvSpPr>
          <p:cNvPr id="9" name="Textfeld 8"/>
          <p:cNvSpPr txBox="1"/>
          <p:nvPr/>
        </p:nvSpPr>
        <p:spPr>
          <a:xfrm>
            <a:off x="3685791" y="527537"/>
            <a:ext cx="4823244" cy="769441"/>
          </a:xfrm>
          <a:prstGeom prst="rect">
            <a:avLst/>
          </a:prstGeom>
          <a:noFill/>
        </p:spPr>
        <p:txBody>
          <a:bodyPr wrap="none" rtlCol="0">
            <a:spAutoFit/>
          </a:bodyPr>
          <a:lstStyle/>
          <a:p>
            <a:pPr algn="ctr"/>
            <a:r>
              <a:rPr lang="de-DE" sz="4400" dirty="0">
                <a:solidFill>
                  <a:srgbClr val="007094"/>
                </a:solidFill>
                <a:latin typeface="Calibri" panose="020F0502020204030204" pitchFamily="34" charset="0"/>
                <a:cs typeface="Calibri" panose="020F0502020204030204" pitchFamily="34" charset="0"/>
              </a:rPr>
              <a:t>Abschluss: Reflexion</a:t>
            </a:r>
          </a:p>
        </p:txBody>
      </p:sp>
      <p:sp>
        <p:nvSpPr>
          <p:cNvPr id="3" name="Textfeld 2"/>
          <p:cNvSpPr txBox="1"/>
          <p:nvPr/>
        </p:nvSpPr>
        <p:spPr>
          <a:xfrm>
            <a:off x="531628" y="1860693"/>
            <a:ext cx="10972800" cy="1446550"/>
          </a:xfrm>
          <a:prstGeom prst="rect">
            <a:avLst/>
          </a:prstGeom>
          <a:noFill/>
        </p:spPr>
        <p:txBody>
          <a:bodyPr wrap="square" rtlCol="0">
            <a:spAutoFit/>
          </a:bodyPr>
          <a:lstStyle/>
          <a:p>
            <a:pPr algn="ctr"/>
            <a:r>
              <a:rPr lang="de-DE" sz="4400" dirty="0"/>
              <a:t>Was konnten Sie aus der heutigen Veranstaltung mitnehmen?</a:t>
            </a:r>
          </a:p>
        </p:txBody>
      </p:sp>
      <p:pic>
        <p:nvPicPr>
          <p:cNvPr id="10" name="Grafik 9" descr="C:\Users\user\AppData\Local\Microsoft\Windows\INetCache\Content.Word\Abschlusspha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7113" y="2542455"/>
            <a:ext cx="2028651" cy="3813895"/>
          </a:xfrm>
          <a:prstGeom prst="rect">
            <a:avLst/>
          </a:prstGeom>
          <a:noFill/>
          <a:ln>
            <a:noFill/>
          </a:ln>
        </p:spPr>
      </p:pic>
    </p:spTree>
    <p:extLst>
      <p:ext uri="{BB962C8B-B14F-4D97-AF65-F5344CB8AC3E}">
        <p14:creationId xmlns:p14="http://schemas.microsoft.com/office/powerpoint/2010/main" val="2755838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4639" y="1280916"/>
            <a:ext cx="10515600" cy="5577084"/>
          </a:xfrm>
        </p:spPr>
        <p:txBody>
          <a:bodyPr>
            <a:noAutofit/>
          </a:body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Abfallmanager Medizin. (2017).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Krankenhausabfälle—Abfälle aus der humanmedizinischen oder tierärztlichen Versorgung.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https://www.abfallmanager-medizin.de/themen/krankenhausabfaelle-abfaelle-aus-der-humanmedizinischen-oder-tieraerztlichen-versorgung/</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British Medical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Association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(2014).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Ethical</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procurement</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for</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general</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practitioners</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clinical</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commissioning</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groups</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Ensuring</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the</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protection</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labour</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rights</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medical</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supply</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chains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BMA International Department. https://www.bma.org.uk/media/1135/ethical-procurement-for-gps-1.pdf</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Cabernard</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 Pfister, S., Oberschelp, C. &amp; Hellweg, S. (2022).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Growing</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environmental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footprint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of</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plastics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driven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by</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coal</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combustion</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Nature </a:t>
            </a:r>
            <a:r>
              <a:rPr kumimoji="0" lang="de-DE"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Sustainability</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5(2),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Article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 https://doi.org/10.1038/s41893-021-00807-2</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Umweltberatung. (2023).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Ökologischer Handabdruck.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https://www.umweltberatung.at/oekologischer-handabdruck</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Europäische Investitionsbank. (o. 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Lineare Wirtschaft – Was ist das?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https://www.eib.org/de/stories/linear-economy-recycling</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Europäisches Parlament. (2023).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Kreislaufwirtschaft: Definition und Vorteile.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https://www.europarl.europa.eu/topics/de/article/20151201STO05603/kreislaufwirtschaft-definition-und-vorteile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Europäisches Parlament. (2024).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Wie will die EU bis 2050 eine Kreislaufwirtschaft erreichen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extLst>
                    <a:ext uri="{A12FA001-AC4F-418D-AE19-62706E023703}">
                      <ahyp:hlinkClr xmlns:ahyp="http://schemas.microsoft.com/office/drawing/2018/hyperlinkcolor" val="tx"/>
                    </a:ext>
                  </a:extLst>
                </a:hlinkClick>
              </a:rPr>
              <a:t>https://www.europarl.europa.eu/topics/de/article/20210128STO96607/wie-will-die-eu-bis-2050-eine-kreislaufwirtschaft-erreichen</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Eurostat (2024). </a:t>
            </a:r>
            <a:r>
              <a:rPr kumimoji="0" lang="en-US"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Siedlungsabfälle</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nach</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2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Abfallbewirtschaftungsmaßnahmen</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Eurostat Data Browser.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extLst>
                    <a:ext uri="{A12FA001-AC4F-418D-AE19-62706E023703}">
                      <ahyp:hlinkClr xmlns:ahyp="http://schemas.microsoft.com/office/drawing/2018/hyperlinkcolor" val="tx"/>
                    </a:ext>
                  </a:extLst>
                </a:hlinkClick>
              </a:rPr>
              <a:t>https://doi.org/10.2908/env_wasmun</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Faesecke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 (2019).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Indien: Das tödliche Geschäft mit dem Sand</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Telepolis.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https://www.telepolis.de/features/Indien-Das-toedliche-Geschaeft-mit-dem-Sand-4504422.html</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Gemeinsam für Afrika. (o.J.).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Globales Lernen in der Schule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https://www.gemeinsam-fuer-afrika.de/modul-rohstoffe-gs/</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Global Carbon Project. (2023).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CO₂-Emissionen: Größte Länder nach Anteil am weltweiten CO₂-Ausstoß im Jahr 2022.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Statista.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extLst>
                    <a:ext uri="{A12FA001-AC4F-418D-AE19-62706E023703}">
                      <ahyp:hlinkClr xmlns:ahyp="http://schemas.microsoft.com/office/drawing/2018/hyperlinkcolor" val="tx"/>
                    </a:ext>
                  </a:extLst>
                </a:hlinkClick>
              </a:rPr>
              <a:t>https://de.statista.com/statistik/daten/studie/179260/umfrage/die-zehn-groessten-c02-emittenten-weltweit/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Huss, N. M. &amp; Weinheimer, M. (2021). Der Zusammenhang zwischen Gesundheitsversorgungssystemen und der Aufrechterhaltung einer nachhaltigen Umwelt. In W. Wellbrock &amp; D. Ludin (Hrsg.),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Nachhaltiger Konsum: Best Practices aus Wissenschaft, Unternehmenspraxis, Gesellschaft, Verwaltung und Politik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Aufl. 2021 Edition, S. 313–331). Springer Gabler.</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Huss, N. &amp; Weinheimer, M. (2023). Nachhaltige Arbeitsweisen in der Pflege – Pflegeprozesse neu denken und Konsum reduzieren. In S. Hartung &amp; P. Wihofszky (Hrsg.), </a:t>
            </a:r>
            <a:r>
              <a:rPr kumimoji="0" lang="de-DE" sz="1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Gesundheit und Nachhaltigkeit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 1–9). Springer.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extLst>
                    <a:ext uri="{A12FA001-AC4F-418D-AE19-62706E023703}">
                      <ahyp:hlinkClr xmlns:ahyp="http://schemas.microsoft.com/office/drawing/2018/hyperlinkcolor" val="tx"/>
                    </a:ext>
                  </a:extLst>
                </a:hlinkClick>
              </a:rPr>
              <a:t>https://doi.org/10.1007/978-3-662-64954-1_29-1</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indent="0">
              <a:lnSpc>
                <a:spcPct val="100000"/>
              </a:lnSpc>
              <a:spcBef>
                <a:spcPts val="0"/>
              </a:spcBef>
              <a:buNone/>
            </a:pPr>
            <a:endParaRPr lang="de-DE" sz="1100" dirty="0"/>
          </a:p>
        </p:txBody>
      </p:sp>
      <p:sp>
        <p:nvSpPr>
          <p:cNvPr id="4" name="Datumsplatzhalter 3"/>
          <p:cNvSpPr>
            <a:spLocks noGrp="1"/>
          </p:cNvSpPr>
          <p:nvPr>
            <p:ph type="dt" sz="half" idx="10"/>
          </p:nvPr>
        </p:nvSpPr>
        <p:spPr/>
        <p:txBody>
          <a:bodyPr/>
          <a:lstStyle/>
          <a:p>
            <a:fld id="{BFA68E87-79C2-4EB6-B0B0-82C501D66A07}" type="datetime1">
              <a:rPr lang="de-DE" smtClean="0"/>
              <a:t>17.03.2026</a:t>
            </a:fld>
            <a:endParaRPr lang="de-DE" dirty="0"/>
          </a:p>
        </p:txBody>
      </p:sp>
      <p:sp>
        <p:nvSpPr>
          <p:cNvPr id="5" name="Foliennummernplatzhalter 4"/>
          <p:cNvSpPr>
            <a:spLocks noGrp="1"/>
          </p:cNvSpPr>
          <p:nvPr>
            <p:ph type="sldNum" sz="quarter" idx="12"/>
          </p:nvPr>
        </p:nvSpPr>
        <p:spPr/>
        <p:txBody>
          <a:bodyPr/>
          <a:lstStyle/>
          <a:p>
            <a:fld id="{978B7609-2F33-487D-884C-96544B6840AC}" type="slidenum">
              <a:rPr lang="de-DE" smtClean="0"/>
              <a:t>52</a:t>
            </a:fld>
            <a:endParaRPr lang="de-DE"/>
          </a:p>
        </p:txBody>
      </p:sp>
      <p:sp>
        <p:nvSpPr>
          <p:cNvPr id="8" name="Titel 1"/>
          <p:cNvSpPr>
            <a:spLocks noGrp="1"/>
          </p:cNvSpPr>
          <p:nvPr>
            <p:ph type="title"/>
          </p:nvPr>
        </p:nvSpPr>
        <p:spPr>
          <a:xfrm>
            <a:off x="4942114" y="544284"/>
            <a:ext cx="2318657" cy="736633"/>
          </a:xfrm>
        </p:spPr>
        <p:txBody>
          <a:bodyPr/>
          <a:lstStyle/>
          <a:p>
            <a:pPr algn="ctr"/>
            <a:r>
              <a:rPr lang="de-DE" dirty="0">
                <a:solidFill>
                  <a:srgbClr val="007094"/>
                </a:solidFill>
              </a:rPr>
              <a:t>Literatur</a:t>
            </a:r>
          </a:p>
        </p:txBody>
      </p:sp>
    </p:spTree>
    <p:extLst>
      <p:ext uri="{BB962C8B-B14F-4D97-AF65-F5344CB8AC3E}">
        <p14:creationId xmlns:p14="http://schemas.microsoft.com/office/powerpoint/2010/main" val="3357053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46324" y="1280917"/>
            <a:ext cx="10515600" cy="4896211"/>
          </a:xfrm>
        </p:spPr>
        <p:txBody>
          <a:bodyPr>
            <a:noAutofit/>
          </a:bodyPr>
          <a:lstStyle/>
          <a:p>
            <a:pPr marL="0" indent="0">
              <a:spcBef>
                <a:spcPts val="600"/>
              </a:spcBef>
              <a:buNone/>
            </a:pPr>
            <a:r>
              <a:rPr lang="de-DE" sz="1200" dirty="0" err="1">
                <a:latin typeface="Calibri" panose="020F0502020204030204" pitchFamily="34" charset="0"/>
                <a:cs typeface="Calibri" panose="020F0502020204030204" pitchFamily="34" charset="0"/>
              </a:rPr>
              <a:t>Karliner</a:t>
            </a:r>
            <a:r>
              <a:rPr lang="de-DE" sz="1200" dirty="0">
                <a:latin typeface="Calibri" panose="020F0502020204030204" pitchFamily="34" charset="0"/>
                <a:cs typeface="Calibri" panose="020F0502020204030204" pitchFamily="34" charset="0"/>
              </a:rPr>
              <a:t>, J., </a:t>
            </a:r>
            <a:r>
              <a:rPr lang="de-DE" sz="1100" dirty="0" err="1">
                <a:latin typeface="Calibri" panose="020F0502020204030204" pitchFamily="34" charset="0"/>
                <a:cs typeface="Calibri" panose="020F0502020204030204" pitchFamily="34" charset="0"/>
              </a:rPr>
              <a:t>Slotterback</a:t>
            </a:r>
            <a:r>
              <a:rPr lang="de-DE" sz="1100" dirty="0">
                <a:latin typeface="Calibri" panose="020F0502020204030204" pitchFamily="34" charset="0"/>
                <a:cs typeface="Calibri" panose="020F0502020204030204" pitchFamily="34" charset="0"/>
              </a:rPr>
              <a:t>, S., Boyd, R., Ashby, B. &amp; Steele, K. (2019). Health </a:t>
            </a:r>
            <a:r>
              <a:rPr lang="de-DE" sz="1100" dirty="0" err="1">
                <a:latin typeface="Calibri" panose="020F0502020204030204" pitchFamily="34" charset="0"/>
                <a:cs typeface="Calibri" panose="020F0502020204030204" pitchFamily="34" charset="0"/>
              </a:rPr>
              <a:t>Care‘s</a:t>
            </a:r>
            <a:r>
              <a:rPr lang="de-DE" sz="1100" dirty="0">
                <a:latin typeface="Calibri" panose="020F0502020204030204" pitchFamily="34" charset="0"/>
                <a:cs typeface="Calibri" panose="020F0502020204030204" pitchFamily="34" charset="0"/>
              </a:rPr>
              <a:t> Climate Footprint. </a:t>
            </a:r>
            <a:r>
              <a:rPr lang="de-DE" sz="11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https://noharm-global.org/sites/default/files/documents-files/5961/HealthCaresClimateFootprint_092319.pdf</a:t>
            </a:r>
            <a:r>
              <a:rPr lang="de-DE" sz="1100" dirty="0">
                <a:latin typeface="Calibri" panose="020F0502020204030204" pitchFamily="34" charset="0"/>
                <a:cs typeface="Calibri" panose="020F0502020204030204" pitchFamily="34" charset="0"/>
              </a:rPr>
              <a:t> </a:t>
            </a:r>
          </a:p>
          <a:p>
            <a:pPr marL="0" indent="0">
              <a:spcBef>
                <a:spcPts val="600"/>
              </a:spcBef>
              <a:buNone/>
            </a:pPr>
            <a:r>
              <a:rPr lang="de-DE" sz="1100" dirty="0">
                <a:latin typeface="Calibri" panose="020F0502020204030204" pitchFamily="34" charset="0"/>
                <a:cs typeface="Calibri" panose="020F0502020204030204" pitchFamily="34" charset="0"/>
              </a:rPr>
              <a:t>Kunze, C. (2023). </a:t>
            </a:r>
            <a:r>
              <a:rPr lang="de-DE" sz="1100" i="1" dirty="0">
                <a:latin typeface="Calibri" panose="020F0502020204030204" pitchFamily="34" charset="0"/>
                <a:cs typeface="Calibri" panose="020F0502020204030204" pitchFamily="34" charset="0"/>
              </a:rPr>
              <a:t>Ressourcen sparen, Prozesse optimieren – Ein Beispiel aus der Thoraxchirurgie. </a:t>
            </a:r>
            <a:r>
              <a:rPr lang="de-DE" sz="1100" dirty="0">
                <a:latin typeface="Calibri" panose="020F0502020204030204" pitchFamily="34" charset="0"/>
                <a:cs typeface="Calibri" panose="020F0502020204030204" pitchFamily="34" charset="0"/>
              </a:rPr>
              <a:t>BDC. https://www.bdc.de/ressourcen-sparen-prozesse-optimieren-ein-beispiel-aus-der-thoraxchirurgie/</a:t>
            </a:r>
          </a:p>
          <a:p>
            <a:pPr marL="0" indent="0">
              <a:spcBef>
                <a:spcPts val="600"/>
              </a:spcBef>
              <a:buNone/>
            </a:pPr>
            <a:r>
              <a:rPr lang="de-DE" sz="1100" dirty="0">
                <a:latin typeface="Calibri" panose="020F0502020204030204" pitchFamily="34" charset="0"/>
                <a:cs typeface="Calibri" panose="020F0502020204030204" pitchFamily="34" charset="0"/>
              </a:rPr>
              <a:t>LAGA, B. L.-A. A. (2015). Vollzugshilfe zur Entsorgung von Abfällen. </a:t>
            </a:r>
            <a:r>
              <a:rPr lang="de-DE" sz="1100" i="1" dirty="0">
                <a:latin typeface="Calibri" panose="020F0502020204030204" pitchFamily="34" charset="0"/>
                <a:cs typeface="Calibri" panose="020F0502020204030204" pitchFamily="34" charset="0"/>
              </a:rPr>
              <a:t>Mitteilung der Bund/Länder-Arbeitsgemeinschaft Abfall (LAGA) 18</a:t>
            </a:r>
            <a:r>
              <a:rPr lang="de-DE" sz="1100" dirty="0">
                <a:latin typeface="Calibri" panose="020F0502020204030204" pitchFamily="34" charset="0"/>
                <a:cs typeface="Calibri" panose="020F0502020204030204" pitchFamily="34" charset="0"/>
              </a:rPr>
              <a:t>. https://www.laga-online.de/documents/laga-m-18_stand_2021-06-23_1626849905.pdf</a:t>
            </a:r>
          </a:p>
          <a:p>
            <a:pPr marL="0" indent="0">
              <a:spcBef>
                <a:spcPts val="600"/>
              </a:spcBef>
              <a:buNone/>
            </a:pPr>
            <a:r>
              <a:rPr lang="de-DE" sz="1100" dirty="0">
                <a:latin typeface="Calibri" panose="020F0502020204030204" pitchFamily="34" charset="0"/>
                <a:cs typeface="Calibri" panose="020F0502020204030204" pitchFamily="34" charset="0"/>
              </a:rPr>
              <a:t>Lenzen-Schulte, M. (2019). Medizinische Abfallentsorgung: Wenn Abfall nicht einfach Müll ist. </a:t>
            </a:r>
            <a:r>
              <a:rPr lang="de-DE" sz="1100" i="1" dirty="0">
                <a:latin typeface="Calibri" panose="020F0502020204030204" pitchFamily="34" charset="0"/>
                <a:cs typeface="Calibri" panose="020F0502020204030204" pitchFamily="34" charset="0"/>
              </a:rPr>
              <a:t>Deutsches Ärzteblatt</a:t>
            </a:r>
            <a:r>
              <a:rPr lang="de-DE" sz="1100" dirty="0">
                <a:latin typeface="Calibri" panose="020F0502020204030204" pitchFamily="34" charset="0"/>
                <a:cs typeface="Calibri" panose="020F0502020204030204" pitchFamily="34" charset="0"/>
              </a:rPr>
              <a:t>, 116(3), 96–97.</a:t>
            </a:r>
          </a:p>
          <a:p>
            <a:pPr marL="0" indent="0">
              <a:spcBef>
                <a:spcPts val="600"/>
              </a:spcBef>
              <a:buNone/>
            </a:pPr>
            <a:r>
              <a:rPr lang="de-DE" sz="1100" dirty="0" err="1">
                <a:latin typeface="Calibri" panose="020F0502020204030204" pitchFamily="34" charset="0"/>
                <a:cs typeface="Calibri" panose="020F0502020204030204" pitchFamily="34" charset="0"/>
              </a:rPr>
              <a:t>Pufé</a:t>
            </a:r>
            <a:r>
              <a:rPr lang="de-DE" sz="1100" dirty="0">
                <a:latin typeface="Calibri" panose="020F0502020204030204" pitchFamily="34" charset="0"/>
                <a:cs typeface="Calibri" panose="020F0502020204030204" pitchFamily="34" charset="0"/>
              </a:rPr>
              <a:t>, I. (2017). </a:t>
            </a:r>
            <a:r>
              <a:rPr lang="de-DE" sz="1100" i="1" dirty="0">
                <a:latin typeface="Calibri" panose="020F0502020204030204" pitchFamily="34" charset="0"/>
                <a:cs typeface="Calibri" panose="020F0502020204030204" pitchFamily="34" charset="0"/>
              </a:rPr>
              <a:t>Nachhaltigkeit </a:t>
            </a:r>
            <a:r>
              <a:rPr lang="de-DE" sz="1100" dirty="0">
                <a:latin typeface="Calibri" panose="020F0502020204030204" pitchFamily="34" charset="0"/>
                <a:cs typeface="Calibri" panose="020F0502020204030204" pitchFamily="34" charset="0"/>
              </a:rPr>
              <a:t>(3., überarbeitete und erweiterte Auflage). UVK Verlagsgesellschaft mbH.</a:t>
            </a:r>
          </a:p>
          <a:p>
            <a:pPr marL="0" indent="0">
              <a:spcBef>
                <a:spcPts val="600"/>
              </a:spcBef>
              <a:buNone/>
            </a:pPr>
            <a:r>
              <a:rPr lang="de-DE" sz="1100" dirty="0">
                <a:latin typeface="Calibri" panose="020F0502020204030204" pitchFamily="34" charset="0"/>
                <a:cs typeface="Calibri" panose="020F0502020204030204" pitchFamily="34" charset="0"/>
              </a:rPr>
              <a:t>Roder Green, A. L., </a:t>
            </a:r>
            <a:r>
              <a:rPr lang="de-DE" sz="1100" dirty="0" err="1">
                <a:latin typeface="Calibri" panose="020F0502020204030204" pitchFamily="34" charset="0"/>
                <a:cs typeface="Calibri" panose="020F0502020204030204" pitchFamily="34" charset="0"/>
              </a:rPr>
              <a:t>Putschew</a:t>
            </a:r>
            <a:r>
              <a:rPr lang="de-DE" sz="1100" dirty="0">
                <a:latin typeface="Calibri" panose="020F0502020204030204" pitchFamily="34" charset="0"/>
                <a:cs typeface="Calibri" panose="020F0502020204030204" pitchFamily="34" charset="0"/>
              </a:rPr>
              <a:t>, A. &amp; Nehls, T. (2014). </a:t>
            </a:r>
            <a:r>
              <a:rPr lang="de-DE" sz="1100" dirty="0" err="1">
                <a:latin typeface="Calibri" panose="020F0502020204030204" pitchFamily="34" charset="0"/>
                <a:cs typeface="Calibri" panose="020F0502020204030204" pitchFamily="34" charset="0"/>
              </a:rPr>
              <a:t>Littered</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cigarette</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butts</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as</a:t>
            </a:r>
            <a:r>
              <a:rPr lang="de-DE" sz="1100" dirty="0">
                <a:latin typeface="Calibri" panose="020F0502020204030204" pitchFamily="34" charset="0"/>
                <a:cs typeface="Calibri" panose="020F0502020204030204" pitchFamily="34" charset="0"/>
              </a:rPr>
              <a:t> a source </a:t>
            </a:r>
            <a:r>
              <a:rPr lang="de-DE" sz="1100" dirty="0" err="1">
                <a:latin typeface="Calibri" panose="020F0502020204030204" pitchFamily="34" charset="0"/>
                <a:cs typeface="Calibri" panose="020F0502020204030204" pitchFamily="34" charset="0"/>
              </a:rPr>
              <a:t>of</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nicotine</a:t>
            </a:r>
            <a:r>
              <a:rPr lang="de-DE" sz="1100" dirty="0">
                <a:latin typeface="Calibri" panose="020F0502020204030204" pitchFamily="34" charset="0"/>
                <a:cs typeface="Calibri" panose="020F0502020204030204" pitchFamily="34" charset="0"/>
              </a:rPr>
              <a:t> in urban </a:t>
            </a:r>
            <a:r>
              <a:rPr lang="de-DE" sz="1100" dirty="0" err="1">
                <a:latin typeface="Calibri" panose="020F0502020204030204" pitchFamily="34" charset="0"/>
                <a:cs typeface="Calibri" panose="020F0502020204030204" pitchFamily="34" charset="0"/>
              </a:rPr>
              <a:t>waters</a:t>
            </a:r>
            <a:r>
              <a:rPr lang="de-DE" sz="1100" dirty="0">
                <a:latin typeface="Calibri" panose="020F0502020204030204" pitchFamily="34" charset="0"/>
                <a:cs typeface="Calibri" panose="020F0502020204030204" pitchFamily="34" charset="0"/>
              </a:rPr>
              <a:t>. </a:t>
            </a:r>
            <a:r>
              <a:rPr lang="de-DE" sz="1100" i="1" dirty="0">
                <a:latin typeface="Calibri" panose="020F0502020204030204" pitchFamily="34" charset="0"/>
                <a:cs typeface="Calibri" panose="020F0502020204030204" pitchFamily="34" charset="0"/>
              </a:rPr>
              <a:t>Journal </a:t>
            </a:r>
            <a:r>
              <a:rPr lang="de-DE" sz="1100" i="1" dirty="0" err="1">
                <a:latin typeface="Calibri" panose="020F0502020204030204" pitchFamily="34" charset="0"/>
                <a:cs typeface="Calibri" panose="020F0502020204030204" pitchFamily="34" charset="0"/>
              </a:rPr>
              <a:t>of</a:t>
            </a:r>
            <a:r>
              <a:rPr lang="de-DE" sz="1100" i="1" dirty="0">
                <a:latin typeface="Calibri" panose="020F0502020204030204" pitchFamily="34" charset="0"/>
                <a:cs typeface="Calibri" panose="020F0502020204030204" pitchFamily="34" charset="0"/>
              </a:rPr>
              <a:t> </a:t>
            </a:r>
            <a:r>
              <a:rPr lang="de-DE" sz="1100" i="1" dirty="0" err="1">
                <a:latin typeface="Calibri" panose="020F0502020204030204" pitchFamily="34" charset="0"/>
                <a:cs typeface="Calibri" panose="020F0502020204030204" pitchFamily="34" charset="0"/>
              </a:rPr>
              <a:t>Hydrology</a:t>
            </a:r>
            <a:r>
              <a:rPr lang="de-DE" sz="1100" dirty="0">
                <a:latin typeface="Calibri" panose="020F0502020204030204" pitchFamily="34" charset="0"/>
                <a:cs typeface="Calibri" panose="020F0502020204030204" pitchFamily="34" charset="0"/>
              </a:rPr>
              <a:t>, 519, 3466–3474. </a:t>
            </a:r>
            <a:r>
              <a:rPr lang="de-DE" sz="11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https://doi.org/10.1016/j.jhydrol.2014.05.046</a:t>
            </a:r>
            <a:r>
              <a:rPr lang="de-DE" sz="1100" dirty="0">
                <a:latin typeface="Calibri" panose="020F0502020204030204" pitchFamily="34" charset="0"/>
                <a:cs typeface="Calibri" panose="020F0502020204030204" pitchFamily="34" charset="0"/>
              </a:rPr>
              <a:t> </a:t>
            </a:r>
          </a:p>
          <a:p>
            <a:pPr marL="0" indent="0">
              <a:spcBef>
                <a:spcPts val="600"/>
              </a:spcBef>
              <a:buNone/>
            </a:pPr>
            <a:r>
              <a:rPr lang="de-DE" sz="1100" dirty="0">
                <a:latin typeface="Calibri" panose="020F0502020204030204" pitchFamily="34" charset="0"/>
                <a:cs typeface="Calibri" panose="020F0502020204030204" pitchFamily="34" charset="0"/>
              </a:rPr>
              <a:t>Rodríguez-Jiménez, L., Romero-Martín, M., </a:t>
            </a:r>
            <a:r>
              <a:rPr lang="de-DE" sz="1100" dirty="0" err="1">
                <a:latin typeface="Calibri" panose="020F0502020204030204" pitchFamily="34" charset="0"/>
                <a:cs typeface="Calibri" panose="020F0502020204030204" pitchFamily="34" charset="0"/>
              </a:rPr>
              <a:t>Spruell</a:t>
            </a:r>
            <a:r>
              <a:rPr lang="de-DE" sz="1100" dirty="0">
                <a:latin typeface="Calibri" panose="020F0502020204030204" pitchFamily="34" charset="0"/>
                <a:cs typeface="Calibri" panose="020F0502020204030204" pitchFamily="34" charset="0"/>
              </a:rPr>
              <a:t>, T., </a:t>
            </a:r>
            <a:r>
              <a:rPr lang="de-DE" sz="1100" dirty="0" err="1">
                <a:latin typeface="Calibri" panose="020F0502020204030204" pitchFamily="34" charset="0"/>
                <a:cs typeface="Calibri" panose="020F0502020204030204" pitchFamily="34" charset="0"/>
              </a:rPr>
              <a:t>Steley</a:t>
            </a:r>
            <a:r>
              <a:rPr lang="de-DE" sz="1100" dirty="0">
                <a:latin typeface="Calibri" panose="020F0502020204030204" pitchFamily="34" charset="0"/>
                <a:cs typeface="Calibri" panose="020F0502020204030204" pitchFamily="34" charset="0"/>
              </a:rPr>
              <a:t>, Z. &amp; Gómez-Salgado, J. (2023). The </a:t>
            </a:r>
            <a:r>
              <a:rPr lang="de-DE" sz="1100" dirty="0" err="1">
                <a:latin typeface="Calibri" panose="020F0502020204030204" pitchFamily="34" charset="0"/>
                <a:cs typeface="Calibri" panose="020F0502020204030204" pitchFamily="34" charset="0"/>
              </a:rPr>
              <a:t>carbon</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footprint</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of</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healthcare</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settings</a:t>
            </a:r>
            <a:r>
              <a:rPr lang="de-DE" sz="1100" dirty="0">
                <a:latin typeface="Calibri" panose="020F0502020204030204" pitchFamily="34" charset="0"/>
                <a:cs typeface="Calibri" panose="020F0502020204030204" pitchFamily="34" charset="0"/>
              </a:rPr>
              <a:t>: A </a:t>
            </a:r>
            <a:r>
              <a:rPr lang="de-DE" sz="1100" dirty="0" err="1">
                <a:latin typeface="Calibri" panose="020F0502020204030204" pitchFamily="34" charset="0"/>
                <a:cs typeface="Calibri" panose="020F0502020204030204" pitchFamily="34" charset="0"/>
              </a:rPr>
              <a:t>systematic</a:t>
            </a:r>
            <a:r>
              <a:rPr lang="de-DE" sz="1100" dirty="0">
                <a:latin typeface="Calibri" panose="020F0502020204030204" pitchFamily="34" charset="0"/>
                <a:cs typeface="Calibri" panose="020F0502020204030204" pitchFamily="34" charset="0"/>
              </a:rPr>
              <a:t> review. </a:t>
            </a:r>
            <a:r>
              <a:rPr lang="de-DE" sz="1100" i="1" dirty="0">
                <a:latin typeface="Calibri" panose="020F0502020204030204" pitchFamily="34" charset="0"/>
                <a:cs typeface="Calibri" panose="020F0502020204030204" pitchFamily="34" charset="0"/>
              </a:rPr>
              <a:t>Journal </a:t>
            </a:r>
            <a:r>
              <a:rPr lang="de-DE" sz="1100" i="1" dirty="0" err="1">
                <a:latin typeface="Calibri" panose="020F0502020204030204" pitchFamily="34" charset="0"/>
                <a:cs typeface="Calibri" panose="020F0502020204030204" pitchFamily="34" charset="0"/>
              </a:rPr>
              <a:t>of</a:t>
            </a:r>
            <a:r>
              <a:rPr lang="de-DE" sz="1100" i="1" dirty="0">
                <a:latin typeface="Calibri" panose="020F0502020204030204" pitchFamily="34" charset="0"/>
                <a:cs typeface="Calibri" panose="020F0502020204030204" pitchFamily="34" charset="0"/>
              </a:rPr>
              <a:t> </a:t>
            </a:r>
            <a:r>
              <a:rPr lang="de-DE" sz="1100" i="1" dirty="0" err="1">
                <a:latin typeface="Calibri" panose="020F0502020204030204" pitchFamily="34" charset="0"/>
                <a:cs typeface="Calibri" panose="020F0502020204030204" pitchFamily="34" charset="0"/>
              </a:rPr>
              <a:t>Advanced</a:t>
            </a:r>
            <a:r>
              <a:rPr lang="de-DE" sz="1100" i="1" dirty="0">
                <a:latin typeface="Calibri" panose="020F0502020204030204" pitchFamily="34" charset="0"/>
                <a:cs typeface="Calibri" panose="020F0502020204030204" pitchFamily="34" charset="0"/>
              </a:rPr>
              <a:t> Nursing</a:t>
            </a:r>
            <a:r>
              <a:rPr lang="de-DE" sz="1100" dirty="0">
                <a:latin typeface="Calibri" panose="020F0502020204030204" pitchFamily="34" charset="0"/>
                <a:cs typeface="Calibri" panose="020F0502020204030204" pitchFamily="34" charset="0"/>
              </a:rPr>
              <a:t>, 79(8), </a:t>
            </a:r>
            <a:r>
              <a:rPr lang="de-DE" sz="1100" dirty="0" err="1">
                <a:latin typeface="Calibri" panose="020F0502020204030204" pitchFamily="34" charset="0"/>
                <a:cs typeface="Calibri" panose="020F0502020204030204" pitchFamily="34" charset="0"/>
              </a:rPr>
              <a:t>Article</a:t>
            </a:r>
            <a:r>
              <a:rPr lang="de-DE" sz="1100" dirty="0">
                <a:latin typeface="Calibri" panose="020F0502020204030204" pitchFamily="34" charset="0"/>
                <a:cs typeface="Calibri" panose="020F0502020204030204" pitchFamily="34" charset="0"/>
              </a:rPr>
              <a:t> 8. </a:t>
            </a:r>
            <a:r>
              <a:rPr lang="de-DE" sz="11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https://doi.org/10.1111/jan.15671</a:t>
            </a:r>
            <a:r>
              <a:rPr lang="de-DE" sz="1100" dirty="0">
                <a:latin typeface="Calibri" panose="020F0502020204030204" pitchFamily="34" charset="0"/>
                <a:cs typeface="Calibri" panose="020F0502020204030204" pitchFamily="34" charset="0"/>
              </a:rPr>
              <a:t> </a:t>
            </a:r>
          </a:p>
          <a:p>
            <a:pPr marL="0" indent="0">
              <a:spcBef>
                <a:spcPts val="600"/>
              </a:spcBef>
              <a:buNone/>
            </a:pPr>
            <a:r>
              <a:rPr lang="de-DE" sz="1100" dirty="0" err="1">
                <a:latin typeface="Calibri" panose="020F0502020204030204" pitchFamily="34" charset="0"/>
                <a:cs typeface="Calibri" panose="020F0502020204030204" pitchFamily="34" charset="0"/>
              </a:rPr>
              <a:t>Romanello</a:t>
            </a:r>
            <a:r>
              <a:rPr lang="de-DE" sz="1100" dirty="0">
                <a:latin typeface="Calibri" panose="020F0502020204030204" pitchFamily="34" charset="0"/>
                <a:cs typeface="Calibri" panose="020F0502020204030204" pitchFamily="34" charset="0"/>
              </a:rPr>
              <a:t>, M., Napoli, C. D., Green, C., </a:t>
            </a:r>
            <a:r>
              <a:rPr lang="de-DE" sz="1100" dirty="0" err="1">
                <a:latin typeface="Calibri" panose="020F0502020204030204" pitchFamily="34" charset="0"/>
                <a:cs typeface="Calibri" panose="020F0502020204030204" pitchFamily="34" charset="0"/>
              </a:rPr>
              <a:t>Kennard</a:t>
            </a:r>
            <a:r>
              <a:rPr lang="de-DE" sz="1100" dirty="0">
                <a:latin typeface="Calibri" panose="020F0502020204030204" pitchFamily="34" charset="0"/>
                <a:cs typeface="Calibri" panose="020F0502020204030204" pitchFamily="34" charset="0"/>
              </a:rPr>
              <a:t>, H., Lampard, P., </a:t>
            </a:r>
            <a:r>
              <a:rPr lang="de-DE" sz="1100" dirty="0" err="1">
                <a:latin typeface="Calibri" panose="020F0502020204030204" pitchFamily="34" charset="0"/>
                <a:cs typeface="Calibri" panose="020F0502020204030204" pitchFamily="34" charset="0"/>
              </a:rPr>
              <a:t>Scamman</a:t>
            </a:r>
            <a:r>
              <a:rPr lang="de-DE" sz="1100" dirty="0">
                <a:latin typeface="Calibri" panose="020F0502020204030204" pitchFamily="34" charset="0"/>
                <a:cs typeface="Calibri" panose="020F0502020204030204" pitchFamily="34" charset="0"/>
              </a:rPr>
              <a:t>, D., </a:t>
            </a:r>
            <a:r>
              <a:rPr lang="de-DE" sz="1100" dirty="0" err="1">
                <a:latin typeface="Calibri" panose="020F0502020204030204" pitchFamily="34" charset="0"/>
                <a:cs typeface="Calibri" panose="020F0502020204030204" pitchFamily="34" charset="0"/>
              </a:rPr>
              <a:t>Walawender</a:t>
            </a:r>
            <a:r>
              <a:rPr lang="de-DE" sz="1100" dirty="0">
                <a:latin typeface="Calibri" panose="020F0502020204030204" pitchFamily="34" charset="0"/>
                <a:cs typeface="Calibri" panose="020F0502020204030204" pitchFamily="34" charset="0"/>
              </a:rPr>
              <a:t>, M., Ali, Z., Ameli, N., </a:t>
            </a:r>
            <a:r>
              <a:rPr lang="de-DE" sz="1100" dirty="0" err="1">
                <a:latin typeface="Calibri" panose="020F0502020204030204" pitchFamily="34" charset="0"/>
                <a:cs typeface="Calibri" panose="020F0502020204030204" pitchFamily="34" charset="0"/>
              </a:rPr>
              <a:t>Ayeb</a:t>
            </a:r>
            <a:r>
              <a:rPr lang="de-DE" sz="1100" dirty="0">
                <a:latin typeface="Calibri" panose="020F0502020204030204" pitchFamily="34" charset="0"/>
                <a:cs typeface="Calibri" panose="020F0502020204030204" pitchFamily="34" charset="0"/>
              </a:rPr>
              <a:t>-Karlsson, S., </a:t>
            </a:r>
            <a:r>
              <a:rPr lang="de-DE" sz="1100" dirty="0" err="1">
                <a:latin typeface="Calibri" panose="020F0502020204030204" pitchFamily="34" charset="0"/>
                <a:cs typeface="Calibri" panose="020F0502020204030204" pitchFamily="34" charset="0"/>
              </a:rPr>
              <a:t>Beggs</a:t>
            </a:r>
            <a:r>
              <a:rPr lang="de-DE" sz="1100" dirty="0">
                <a:latin typeface="Calibri" panose="020F0502020204030204" pitchFamily="34" charset="0"/>
                <a:cs typeface="Calibri" panose="020F0502020204030204" pitchFamily="34" charset="0"/>
              </a:rPr>
              <a:t>, P. J., </a:t>
            </a:r>
            <a:r>
              <a:rPr lang="de-DE" sz="1100" dirty="0" err="1">
                <a:latin typeface="Calibri" panose="020F0502020204030204" pitchFamily="34" charset="0"/>
                <a:cs typeface="Calibri" panose="020F0502020204030204" pitchFamily="34" charset="0"/>
              </a:rPr>
              <a:t>Belesova</a:t>
            </a:r>
            <a:r>
              <a:rPr lang="de-DE" sz="1100" dirty="0">
                <a:latin typeface="Calibri" panose="020F0502020204030204" pitchFamily="34" charset="0"/>
                <a:cs typeface="Calibri" panose="020F0502020204030204" pitchFamily="34" charset="0"/>
              </a:rPr>
              <a:t>, K., </a:t>
            </a:r>
            <a:r>
              <a:rPr lang="de-DE" sz="1100" dirty="0" err="1">
                <a:latin typeface="Calibri" panose="020F0502020204030204" pitchFamily="34" charset="0"/>
                <a:cs typeface="Calibri" panose="020F0502020204030204" pitchFamily="34" charset="0"/>
              </a:rPr>
              <a:t>Berrang</a:t>
            </a:r>
            <a:r>
              <a:rPr lang="de-DE" sz="1100" dirty="0">
                <a:latin typeface="Calibri" panose="020F0502020204030204" pitchFamily="34" charset="0"/>
                <a:cs typeface="Calibri" panose="020F0502020204030204" pitchFamily="34" charset="0"/>
              </a:rPr>
              <a:t> Ford, L., Bowen, K., Cai, W., Callaghan, M., Campbell-</a:t>
            </a:r>
            <a:r>
              <a:rPr lang="de-DE" sz="1100" dirty="0" err="1">
                <a:latin typeface="Calibri" panose="020F0502020204030204" pitchFamily="34" charset="0"/>
                <a:cs typeface="Calibri" panose="020F0502020204030204" pitchFamily="34" charset="0"/>
              </a:rPr>
              <a:t>Lendrum</a:t>
            </a:r>
            <a:r>
              <a:rPr lang="de-DE" sz="1100" dirty="0">
                <a:latin typeface="Calibri" panose="020F0502020204030204" pitchFamily="34" charset="0"/>
                <a:cs typeface="Calibri" panose="020F0502020204030204" pitchFamily="34" charset="0"/>
              </a:rPr>
              <a:t>, D., Chambers, J., Cross, T. J. &amp; Costello, A. (2023). The 2023 </a:t>
            </a:r>
            <a:r>
              <a:rPr lang="de-DE" sz="1100" dirty="0" err="1">
                <a:latin typeface="Calibri" panose="020F0502020204030204" pitchFamily="34" charset="0"/>
                <a:cs typeface="Calibri" panose="020F0502020204030204" pitchFamily="34" charset="0"/>
              </a:rPr>
              <a:t>report</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of</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the</a:t>
            </a:r>
            <a:r>
              <a:rPr lang="de-DE" sz="1100" dirty="0">
                <a:latin typeface="Calibri" panose="020F0502020204030204" pitchFamily="34" charset="0"/>
                <a:cs typeface="Calibri" panose="020F0502020204030204" pitchFamily="34" charset="0"/>
              </a:rPr>
              <a:t> Lancet Countdown on </a:t>
            </a:r>
            <a:r>
              <a:rPr lang="de-DE" sz="1100" dirty="0" err="1">
                <a:latin typeface="Calibri" panose="020F0502020204030204" pitchFamily="34" charset="0"/>
                <a:cs typeface="Calibri" panose="020F0502020204030204" pitchFamily="34" charset="0"/>
              </a:rPr>
              <a:t>health</a:t>
            </a:r>
            <a:r>
              <a:rPr lang="de-DE" sz="1100" dirty="0">
                <a:latin typeface="Calibri" panose="020F0502020204030204" pitchFamily="34" charset="0"/>
                <a:cs typeface="Calibri" panose="020F0502020204030204" pitchFamily="34" charset="0"/>
              </a:rPr>
              <a:t> and </a:t>
            </a:r>
            <a:r>
              <a:rPr lang="de-DE" sz="1100" dirty="0" err="1">
                <a:latin typeface="Calibri" panose="020F0502020204030204" pitchFamily="34" charset="0"/>
                <a:cs typeface="Calibri" panose="020F0502020204030204" pitchFamily="34" charset="0"/>
              </a:rPr>
              <a:t>climate</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change</a:t>
            </a:r>
            <a:r>
              <a:rPr lang="de-DE" sz="1100" dirty="0">
                <a:latin typeface="Calibri" panose="020F0502020204030204" pitchFamily="34" charset="0"/>
                <a:cs typeface="Calibri" panose="020F0502020204030204" pitchFamily="34" charset="0"/>
              </a:rPr>
              <a:t>: The imperative </a:t>
            </a:r>
            <a:r>
              <a:rPr lang="de-DE" sz="1100" dirty="0" err="1">
                <a:latin typeface="Calibri" panose="020F0502020204030204" pitchFamily="34" charset="0"/>
                <a:cs typeface="Calibri" panose="020F0502020204030204" pitchFamily="34" charset="0"/>
              </a:rPr>
              <a:t>for</a:t>
            </a:r>
            <a:r>
              <a:rPr lang="de-DE" sz="1100" dirty="0">
                <a:latin typeface="Calibri" panose="020F0502020204030204" pitchFamily="34" charset="0"/>
                <a:cs typeface="Calibri" panose="020F0502020204030204" pitchFamily="34" charset="0"/>
              </a:rPr>
              <a:t> a </a:t>
            </a:r>
            <a:r>
              <a:rPr lang="de-DE" sz="1100" dirty="0" err="1">
                <a:latin typeface="Calibri" panose="020F0502020204030204" pitchFamily="34" charset="0"/>
                <a:cs typeface="Calibri" panose="020F0502020204030204" pitchFamily="34" charset="0"/>
              </a:rPr>
              <a:t>health-centred</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response</a:t>
            </a:r>
            <a:r>
              <a:rPr lang="de-DE" sz="1100" dirty="0">
                <a:latin typeface="Calibri" panose="020F0502020204030204" pitchFamily="34" charset="0"/>
                <a:cs typeface="Calibri" panose="020F0502020204030204" pitchFamily="34" charset="0"/>
              </a:rPr>
              <a:t> in a </a:t>
            </a:r>
            <a:r>
              <a:rPr lang="de-DE" sz="1100" dirty="0" err="1">
                <a:latin typeface="Calibri" panose="020F0502020204030204" pitchFamily="34" charset="0"/>
                <a:cs typeface="Calibri" panose="020F0502020204030204" pitchFamily="34" charset="0"/>
              </a:rPr>
              <a:t>world</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facing</a:t>
            </a:r>
            <a:r>
              <a:rPr lang="de-DE" sz="1100" dirty="0">
                <a:latin typeface="Calibri" panose="020F0502020204030204" pitchFamily="34" charset="0"/>
                <a:cs typeface="Calibri" panose="020F0502020204030204" pitchFamily="34" charset="0"/>
              </a:rPr>
              <a:t> irreversible </a:t>
            </a:r>
            <a:r>
              <a:rPr lang="de-DE" sz="1100" dirty="0" err="1">
                <a:latin typeface="Calibri" panose="020F0502020204030204" pitchFamily="34" charset="0"/>
                <a:cs typeface="Calibri" panose="020F0502020204030204" pitchFamily="34" charset="0"/>
              </a:rPr>
              <a:t>harms</a:t>
            </a:r>
            <a:r>
              <a:rPr lang="de-DE" sz="1100" dirty="0">
                <a:latin typeface="Calibri" panose="020F0502020204030204" pitchFamily="34" charset="0"/>
                <a:cs typeface="Calibri" panose="020F0502020204030204" pitchFamily="34" charset="0"/>
              </a:rPr>
              <a:t>. </a:t>
            </a:r>
            <a:r>
              <a:rPr lang="de-DE" sz="1100" i="1" dirty="0">
                <a:latin typeface="Calibri" panose="020F0502020204030204" pitchFamily="34" charset="0"/>
                <a:cs typeface="Calibri" panose="020F0502020204030204" pitchFamily="34" charset="0"/>
              </a:rPr>
              <a:t>The Lancet</a:t>
            </a:r>
            <a:r>
              <a:rPr lang="de-DE" sz="1100" dirty="0">
                <a:latin typeface="Calibri" panose="020F0502020204030204" pitchFamily="34" charset="0"/>
                <a:cs typeface="Calibri" panose="020F0502020204030204" pitchFamily="34" charset="0"/>
              </a:rPr>
              <a:t>, S0140673623018597. </a:t>
            </a:r>
            <a:r>
              <a:rPr lang="de-DE" sz="1100"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https://doi.org/10.1016/S0140-6736(23)01859-7</a:t>
            </a:r>
            <a:r>
              <a:rPr lang="de-DE" sz="1100" dirty="0">
                <a:latin typeface="Calibri" panose="020F0502020204030204" pitchFamily="34" charset="0"/>
                <a:cs typeface="Calibri" panose="020F0502020204030204" pitchFamily="34" charset="0"/>
              </a:rPr>
              <a:t> </a:t>
            </a:r>
          </a:p>
          <a:p>
            <a:pPr marL="0" indent="0">
              <a:spcBef>
                <a:spcPts val="600"/>
              </a:spcBef>
              <a:buNone/>
            </a:pPr>
            <a:r>
              <a:rPr lang="de-DE" sz="1100" dirty="0">
                <a:latin typeface="Calibri" panose="020F0502020204030204" pitchFamily="34" charset="0"/>
                <a:cs typeface="Calibri" panose="020F0502020204030204" pitchFamily="34" charset="0"/>
              </a:rPr>
              <a:t>Ruiz, E. (2022). </a:t>
            </a:r>
            <a:r>
              <a:rPr lang="de-DE" sz="1100" i="1" dirty="0" err="1">
                <a:latin typeface="Calibri" panose="020F0502020204030204" pitchFamily="34" charset="0"/>
                <a:cs typeface="Calibri" panose="020F0502020204030204" pitchFamily="34" charset="0"/>
              </a:rPr>
              <a:t>Procuring</a:t>
            </a:r>
            <a:r>
              <a:rPr lang="de-DE" sz="1100" i="1" dirty="0">
                <a:latin typeface="Calibri" panose="020F0502020204030204" pitchFamily="34" charset="0"/>
                <a:cs typeface="Calibri" panose="020F0502020204030204" pitchFamily="34" charset="0"/>
              </a:rPr>
              <a:t> </a:t>
            </a:r>
            <a:r>
              <a:rPr lang="de-DE" sz="1100" i="1" dirty="0" err="1">
                <a:latin typeface="Calibri" panose="020F0502020204030204" pitchFamily="34" charset="0"/>
                <a:cs typeface="Calibri" panose="020F0502020204030204" pitchFamily="34" charset="0"/>
              </a:rPr>
              <a:t>For</a:t>
            </a:r>
            <a:r>
              <a:rPr lang="de-DE" sz="1100" i="1" dirty="0">
                <a:latin typeface="Calibri" panose="020F0502020204030204" pitchFamily="34" charset="0"/>
                <a:cs typeface="Calibri" panose="020F0502020204030204" pitchFamily="34" charset="0"/>
              </a:rPr>
              <a:t> </a:t>
            </a:r>
            <a:r>
              <a:rPr lang="de-DE" sz="1100" i="1" dirty="0" err="1">
                <a:latin typeface="Calibri" panose="020F0502020204030204" pitchFamily="34" charset="0"/>
                <a:cs typeface="Calibri" panose="020F0502020204030204" pitchFamily="34" charset="0"/>
              </a:rPr>
              <a:t>Greener</a:t>
            </a:r>
            <a:r>
              <a:rPr lang="de-DE" sz="1100" i="1" dirty="0">
                <a:latin typeface="Calibri" panose="020F0502020204030204" pitchFamily="34" charset="0"/>
                <a:cs typeface="Calibri" panose="020F0502020204030204" pitchFamily="34" charset="0"/>
              </a:rPr>
              <a:t> </a:t>
            </a:r>
            <a:r>
              <a:rPr lang="de-DE" sz="1100" i="1" dirty="0" err="1">
                <a:latin typeface="Calibri" panose="020F0502020204030204" pitchFamily="34" charset="0"/>
                <a:cs typeface="Calibri" panose="020F0502020204030204" pitchFamily="34" charset="0"/>
              </a:rPr>
              <a:t>Pharma</a:t>
            </a:r>
            <a:r>
              <a:rPr lang="de-DE" sz="1100" i="1" dirty="0">
                <a:latin typeface="Calibri" panose="020F0502020204030204" pitchFamily="34" charset="0"/>
                <a:cs typeface="Calibri" panose="020F0502020204030204" pitchFamily="34" charset="0"/>
              </a:rPr>
              <a:t>. </a:t>
            </a:r>
            <a:r>
              <a:rPr lang="de-DE" sz="1100" i="1" dirty="0" err="1">
                <a:latin typeface="Calibri" panose="020F0502020204030204" pitchFamily="34" charset="0"/>
                <a:cs typeface="Calibri" panose="020F0502020204030204" pitchFamily="34" charset="0"/>
              </a:rPr>
              <a:t>Healthcare</a:t>
            </a:r>
            <a:r>
              <a:rPr lang="de-DE" sz="1100" i="1" dirty="0">
                <a:latin typeface="Calibri" panose="020F0502020204030204" pitchFamily="34" charset="0"/>
                <a:cs typeface="Calibri" panose="020F0502020204030204" pitchFamily="34" charset="0"/>
              </a:rPr>
              <a:t> </a:t>
            </a:r>
            <a:r>
              <a:rPr lang="de-DE" sz="1100" i="1" dirty="0" err="1">
                <a:latin typeface="Calibri" panose="020F0502020204030204" pitchFamily="34" charset="0"/>
                <a:cs typeface="Calibri" panose="020F0502020204030204" pitchFamily="34" charset="0"/>
              </a:rPr>
              <a:t>Without</a:t>
            </a:r>
            <a:r>
              <a:rPr lang="de-DE" sz="1100" i="1" dirty="0">
                <a:latin typeface="Calibri" panose="020F0502020204030204" pitchFamily="34" charset="0"/>
                <a:cs typeface="Calibri" panose="020F0502020204030204" pitchFamily="34" charset="0"/>
              </a:rPr>
              <a:t> Harm Europe</a:t>
            </a:r>
            <a:r>
              <a:rPr lang="de-DE" sz="1100" dirty="0">
                <a:latin typeface="Calibri" panose="020F0502020204030204" pitchFamily="34" charset="0"/>
                <a:cs typeface="Calibri" panose="020F0502020204030204" pitchFamily="34" charset="0"/>
              </a:rPr>
              <a:t>. https://europe.noharm.org/resources/report-procuring-greener-pharma</a:t>
            </a:r>
          </a:p>
          <a:p>
            <a:pPr marL="0" indent="0">
              <a:spcBef>
                <a:spcPts val="600"/>
              </a:spcBef>
              <a:buNone/>
            </a:pPr>
            <a:r>
              <a:rPr lang="de-DE" sz="1100" dirty="0">
                <a:latin typeface="Calibri" panose="020F0502020204030204" pitchFamily="34" charset="0"/>
                <a:cs typeface="Calibri" panose="020F0502020204030204" pitchFamily="34" charset="0"/>
              </a:rPr>
              <a:t>Schneider, G. &amp; </a:t>
            </a:r>
            <a:r>
              <a:rPr lang="de-DE" sz="1100" dirty="0" err="1">
                <a:latin typeface="Calibri" panose="020F0502020204030204" pitchFamily="34" charset="0"/>
                <a:cs typeface="Calibri" panose="020F0502020204030204" pitchFamily="34" charset="0"/>
              </a:rPr>
              <a:t>Toyka</a:t>
            </a:r>
            <a:r>
              <a:rPr lang="de-DE" sz="1100" dirty="0">
                <a:latin typeface="Calibri" panose="020F0502020204030204" pitchFamily="34" charset="0"/>
                <a:cs typeface="Calibri" panose="020F0502020204030204" pitchFamily="34" charset="0"/>
              </a:rPr>
              <a:t>-Seid, C. (2024). </a:t>
            </a:r>
            <a:r>
              <a:rPr lang="de-DE" sz="1100" i="1" dirty="0">
                <a:latin typeface="Calibri" panose="020F0502020204030204" pitchFamily="34" charset="0"/>
                <a:cs typeface="Calibri" panose="020F0502020204030204" pitchFamily="34" charset="0"/>
              </a:rPr>
              <a:t>Ökologischer Fußabdruck</a:t>
            </a:r>
            <a:r>
              <a:rPr lang="de-DE" sz="1100" dirty="0">
                <a:latin typeface="Calibri" panose="020F0502020204030204" pitchFamily="34" charset="0"/>
                <a:cs typeface="Calibri" panose="020F0502020204030204" pitchFamily="34" charset="0"/>
              </a:rPr>
              <a:t>. bpb.de. </a:t>
            </a:r>
            <a:r>
              <a:rPr lang="de-DE" sz="11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https://www.bpb.de/kurz-knapp/lexika/das-junge-politik-lexikon/321523/oekologischer-fussabdruck/</a:t>
            </a:r>
            <a:r>
              <a:rPr lang="de-DE" sz="1100" dirty="0">
                <a:latin typeface="Calibri" panose="020F0502020204030204" pitchFamily="34" charset="0"/>
                <a:cs typeface="Calibri" panose="020F0502020204030204" pitchFamily="34" charset="0"/>
              </a:rPr>
              <a:t> </a:t>
            </a:r>
          </a:p>
          <a:p>
            <a:pPr marL="0" indent="0">
              <a:spcBef>
                <a:spcPts val="600"/>
              </a:spcBef>
              <a:buNone/>
            </a:pPr>
            <a:r>
              <a:rPr lang="de-DE" sz="1100" dirty="0">
                <a:latin typeface="Calibri" panose="020F0502020204030204" pitchFamily="34" charset="0"/>
                <a:cs typeface="Calibri" panose="020F0502020204030204" pitchFamily="34" charset="0"/>
              </a:rPr>
              <a:t>Sherrington, C., </a:t>
            </a:r>
            <a:r>
              <a:rPr lang="de-DE" sz="1100" dirty="0" err="1">
                <a:latin typeface="Calibri" panose="020F0502020204030204" pitchFamily="34" charset="0"/>
                <a:cs typeface="Calibri" panose="020F0502020204030204" pitchFamily="34" charset="0"/>
              </a:rPr>
              <a:t>Darrah</a:t>
            </a:r>
            <a:r>
              <a:rPr lang="de-DE" sz="1100" dirty="0">
                <a:latin typeface="Calibri" panose="020F0502020204030204" pitchFamily="34" charset="0"/>
                <a:cs typeface="Calibri" panose="020F0502020204030204" pitchFamily="34" charset="0"/>
              </a:rPr>
              <a:t>, C., Watson, S. &amp; Winter, J. (2017). </a:t>
            </a:r>
            <a:r>
              <a:rPr lang="de-DE" sz="1100" i="1" dirty="0" err="1">
                <a:latin typeface="Calibri" panose="020F0502020204030204" pitchFamily="34" charset="0"/>
                <a:cs typeface="Calibri" panose="020F0502020204030204" pitchFamily="34" charset="0"/>
              </a:rPr>
              <a:t>Leverage</a:t>
            </a:r>
            <a:r>
              <a:rPr lang="de-DE" sz="1100" i="1" dirty="0">
                <a:latin typeface="Calibri" panose="020F0502020204030204" pitchFamily="34" charset="0"/>
                <a:cs typeface="Calibri" panose="020F0502020204030204" pitchFamily="34" charset="0"/>
              </a:rPr>
              <a:t> Points </a:t>
            </a:r>
            <a:r>
              <a:rPr lang="de-DE" sz="1100" i="1" dirty="0" err="1">
                <a:latin typeface="Calibri" panose="020F0502020204030204" pitchFamily="34" charset="0"/>
                <a:cs typeface="Calibri" panose="020F0502020204030204" pitchFamily="34" charset="0"/>
              </a:rPr>
              <a:t>for</a:t>
            </a:r>
            <a:r>
              <a:rPr lang="de-DE" sz="1100" i="1" dirty="0">
                <a:latin typeface="Calibri" panose="020F0502020204030204" pitchFamily="34" charset="0"/>
                <a:cs typeface="Calibri" panose="020F0502020204030204" pitchFamily="34" charset="0"/>
              </a:rPr>
              <a:t> </a:t>
            </a:r>
            <a:r>
              <a:rPr lang="de-DE" sz="1100" i="1" dirty="0" err="1">
                <a:latin typeface="Calibri" panose="020F0502020204030204" pitchFamily="34" charset="0"/>
                <a:cs typeface="Calibri" panose="020F0502020204030204" pitchFamily="34" charset="0"/>
              </a:rPr>
              <a:t>Reducing</a:t>
            </a:r>
            <a:r>
              <a:rPr lang="de-DE" sz="1100" i="1" dirty="0">
                <a:latin typeface="Calibri" panose="020F0502020204030204" pitchFamily="34" charset="0"/>
                <a:cs typeface="Calibri" panose="020F0502020204030204" pitchFamily="34" charset="0"/>
              </a:rPr>
              <a:t> Single-</a:t>
            </a:r>
            <a:r>
              <a:rPr lang="de-DE" sz="1100" i="1" dirty="0" err="1">
                <a:latin typeface="Calibri" panose="020F0502020204030204" pitchFamily="34" charset="0"/>
                <a:cs typeface="Calibri" panose="020F0502020204030204" pitchFamily="34" charset="0"/>
              </a:rPr>
              <a:t>use</a:t>
            </a:r>
            <a:r>
              <a:rPr lang="de-DE" sz="1100" i="1" dirty="0">
                <a:latin typeface="Calibri" panose="020F0502020204030204" pitchFamily="34" charset="0"/>
                <a:cs typeface="Calibri" panose="020F0502020204030204" pitchFamily="34" charset="0"/>
              </a:rPr>
              <a:t> Plastics. https://www.academia.edu/74716359/Leverage_points_for_reducing_single_use_plastics_SINGLE_USE_PLASTICS_AND_THE_MARINE_ENVIRONMENT_Produced_by_Seas_at_Risk</a:t>
            </a:r>
          </a:p>
          <a:p>
            <a:pPr marL="0" indent="0">
              <a:spcBef>
                <a:spcPts val="600"/>
              </a:spcBef>
              <a:buNone/>
            </a:pPr>
            <a:r>
              <a:rPr lang="de-DE" sz="1100" dirty="0" err="1">
                <a:latin typeface="Calibri" panose="020F0502020204030204" pitchFamily="34" charset="0"/>
                <a:cs typeface="Calibri" panose="020F0502020204030204" pitchFamily="34" charset="0"/>
              </a:rPr>
              <a:t>Vienken</a:t>
            </a:r>
            <a:r>
              <a:rPr lang="de-DE" sz="1100" dirty="0">
                <a:latin typeface="Calibri" panose="020F0502020204030204" pitchFamily="34" charset="0"/>
                <a:cs typeface="Calibri" panose="020F0502020204030204" pitchFamily="34" charset="0"/>
              </a:rPr>
              <a:t>, J. &amp; </a:t>
            </a:r>
            <a:r>
              <a:rPr lang="de-DE" sz="1100" dirty="0" err="1">
                <a:latin typeface="Calibri" panose="020F0502020204030204" pitchFamily="34" charset="0"/>
                <a:cs typeface="Calibri" panose="020F0502020204030204" pitchFamily="34" charset="0"/>
              </a:rPr>
              <a:t>Boccato</a:t>
            </a:r>
            <a:r>
              <a:rPr lang="de-DE" sz="1100" dirty="0">
                <a:latin typeface="Calibri" panose="020F0502020204030204" pitchFamily="34" charset="0"/>
                <a:cs typeface="Calibri" panose="020F0502020204030204" pitchFamily="34" charset="0"/>
              </a:rPr>
              <a:t>, C. (2024). Nachhaltigkeit und Kreislaufwirtschaft in der Medizintechnik. </a:t>
            </a:r>
            <a:r>
              <a:rPr lang="de-DE" sz="1100" i="1" dirty="0" err="1">
                <a:latin typeface="Calibri" panose="020F0502020204030204" pitchFamily="34" charset="0"/>
                <a:cs typeface="Calibri" panose="020F0502020204030204" pitchFamily="34" charset="0"/>
              </a:rPr>
              <a:t>mt</a:t>
            </a:r>
            <a:r>
              <a:rPr lang="de-DE" sz="1100" i="1" dirty="0">
                <a:latin typeface="Calibri" panose="020F0502020204030204" pitchFamily="34" charset="0"/>
                <a:cs typeface="Calibri" panose="020F0502020204030204" pitchFamily="34" charset="0"/>
              </a:rPr>
              <a:t> </a:t>
            </a:r>
            <a:r>
              <a:rPr lang="de-DE" sz="1100" i="1" dirty="0" err="1">
                <a:latin typeface="Calibri" panose="020F0502020204030204" pitchFamily="34" charset="0"/>
                <a:cs typeface="Calibri" panose="020F0502020204030204" pitchFamily="34" charset="0"/>
              </a:rPr>
              <a:t>medizintechnik</a:t>
            </a:r>
            <a:r>
              <a:rPr lang="de-DE" sz="1100" i="1" dirty="0">
                <a:latin typeface="Calibri" panose="020F0502020204030204" pitchFamily="34" charset="0"/>
                <a:cs typeface="Calibri" panose="020F0502020204030204" pitchFamily="34" charset="0"/>
              </a:rPr>
              <a:t> Redaktion</a:t>
            </a:r>
            <a:r>
              <a:rPr lang="de-DE" sz="1100" dirty="0">
                <a:latin typeface="Calibri" panose="020F0502020204030204" pitchFamily="34" charset="0"/>
                <a:cs typeface="Calibri" panose="020F0502020204030204" pitchFamily="34" charset="0"/>
              </a:rPr>
              <a:t>, 4, 10. (c) GBI-</a:t>
            </a:r>
            <a:r>
              <a:rPr lang="de-DE" sz="1100" dirty="0" err="1">
                <a:latin typeface="Calibri" panose="020F0502020204030204" pitchFamily="34" charset="0"/>
                <a:cs typeface="Calibri" panose="020F0502020204030204" pitchFamily="34" charset="0"/>
              </a:rPr>
              <a:t>Genios</a:t>
            </a:r>
            <a:r>
              <a:rPr lang="de-DE" sz="1100" dirty="0">
                <a:latin typeface="Calibri" panose="020F0502020204030204" pitchFamily="34" charset="0"/>
                <a:cs typeface="Calibri" panose="020F0502020204030204" pitchFamily="34" charset="0"/>
              </a:rPr>
              <a:t>, München.</a:t>
            </a:r>
          </a:p>
          <a:p>
            <a:pPr marL="0" indent="0">
              <a:spcBef>
                <a:spcPts val="600"/>
              </a:spcBef>
              <a:buNone/>
            </a:pPr>
            <a:r>
              <a:rPr lang="de-DE" sz="1100" dirty="0">
                <a:latin typeface="Calibri" panose="020F0502020204030204" pitchFamily="34" charset="0"/>
                <a:cs typeface="Calibri" panose="020F0502020204030204" pitchFamily="34" charset="0"/>
              </a:rPr>
              <a:t>Weimann, E. (2023). Klimaschutz im Krankenhaus. </a:t>
            </a:r>
            <a:r>
              <a:rPr lang="de-DE" sz="1100" i="1" dirty="0">
                <a:latin typeface="Calibri" panose="020F0502020204030204" pitchFamily="34" charset="0"/>
                <a:cs typeface="Calibri" panose="020F0502020204030204" pitchFamily="34" charset="0"/>
              </a:rPr>
              <a:t>Monatsschrift Kinderheilkunde</a:t>
            </a:r>
            <a:r>
              <a:rPr lang="de-DE" sz="1100" dirty="0">
                <a:latin typeface="Calibri" panose="020F0502020204030204" pitchFamily="34" charset="0"/>
                <a:cs typeface="Calibri" panose="020F0502020204030204" pitchFamily="34" charset="0"/>
              </a:rPr>
              <a:t>, 171(2), 138–146. </a:t>
            </a:r>
            <a:r>
              <a:rPr lang="de-DE" sz="1100" dirty="0">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https://doi.org/10.1007/s00112-022-01675-6</a:t>
            </a:r>
            <a:r>
              <a:rPr lang="de-DE" sz="1100" dirty="0">
                <a:latin typeface="Calibri" panose="020F0502020204030204" pitchFamily="34" charset="0"/>
                <a:cs typeface="Calibri" panose="020F0502020204030204" pitchFamily="34" charset="0"/>
              </a:rPr>
              <a:t> </a:t>
            </a:r>
          </a:p>
          <a:p>
            <a:pPr marL="0" indent="0">
              <a:spcBef>
                <a:spcPts val="600"/>
              </a:spcBef>
              <a:buNone/>
            </a:pPr>
            <a:r>
              <a:rPr lang="de-DE" sz="1100" dirty="0">
                <a:latin typeface="Calibri" panose="020F0502020204030204" pitchFamily="34" charset="0"/>
                <a:cs typeface="Calibri" panose="020F0502020204030204" pitchFamily="34" charset="0"/>
              </a:rPr>
              <a:t>World Health </a:t>
            </a:r>
            <a:r>
              <a:rPr lang="de-DE" sz="1100" dirty="0" err="1">
                <a:latin typeface="Calibri" panose="020F0502020204030204" pitchFamily="34" charset="0"/>
                <a:cs typeface="Calibri" panose="020F0502020204030204" pitchFamily="34" charset="0"/>
              </a:rPr>
              <a:t>Organization</a:t>
            </a:r>
            <a:r>
              <a:rPr lang="de-DE" sz="1100" dirty="0">
                <a:latin typeface="Calibri" panose="020F0502020204030204" pitchFamily="34" charset="0"/>
                <a:cs typeface="Calibri" panose="020F0502020204030204" pitchFamily="34" charset="0"/>
              </a:rPr>
              <a:t>. (2017). </a:t>
            </a:r>
            <a:r>
              <a:rPr lang="de-DE" sz="1100" i="1" dirty="0">
                <a:latin typeface="Calibri" panose="020F0502020204030204" pitchFamily="34" charset="0"/>
                <a:cs typeface="Calibri" panose="020F0502020204030204" pitchFamily="34" charset="0"/>
              </a:rPr>
              <a:t>Tobacco and </a:t>
            </a:r>
            <a:r>
              <a:rPr lang="de-DE" sz="1100" i="1" dirty="0" err="1">
                <a:latin typeface="Calibri" panose="020F0502020204030204" pitchFamily="34" charset="0"/>
                <a:cs typeface="Calibri" panose="020F0502020204030204" pitchFamily="34" charset="0"/>
              </a:rPr>
              <a:t>its</a:t>
            </a:r>
            <a:r>
              <a:rPr lang="de-DE" sz="1100" i="1" dirty="0">
                <a:latin typeface="Calibri" panose="020F0502020204030204" pitchFamily="34" charset="0"/>
                <a:cs typeface="Calibri" panose="020F0502020204030204" pitchFamily="34" charset="0"/>
              </a:rPr>
              <a:t> environmental </a:t>
            </a:r>
            <a:r>
              <a:rPr lang="de-DE" sz="1100" i="1" dirty="0" err="1">
                <a:latin typeface="Calibri" panose="020F0502020204030204" pitchFamily="34" charset="0"/>
                <a:cs typeface="Calibri" panose="020F0502020204030204" pitchFamily="34" charset="0"/>
              </a:rPr>
              <a:t>impact</a:t>
            </a:r>
            <a:r>
              <a:rPr lang="de-DE" sz="1100" i="1" dirty="0">
                <a:latin typeface="Calibri" panose="020F0502020204030204" pitchFamily="34" charset="0"/>
                <a:cs typeface="Calibri" panose="020F0502020204030204" pitchFamily="34" charset="0"/>
              </a:rPr>
              <a:t>: An </a:t>
            </a:r>
            <a:r>
              <a:rPr lang="de-DE" sz="1100" i="1" dirty="0" err="1">
                <a:latin typeface="Calibri" panose="020F0502020204030204" pitchFamily="34" charset="0"/>
                <a:cs typeface="Calibri" panose="020F0502020204030204" pitchFamily="34" charset="0"/>
              </a:rPr>
              <a:t>overview</a:t>
            </a:r>
            <a:r>
              <a:rPr lang="de-DE" sz="1100" i="1" dirty="0">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https://iris.who.int/handle/10665/255574</a:t>
            </a:r>
            <a:r>
              <a:rPr lang="de-DE" sz="1100" dirty="0">
                <a:latin typeface="Calibri" panose="020F0502020204030204" pitchFamily="34" charset="0"/>
                <a:cs typeface="Calibri" panose="020F0502020204030204" pitchFamily="34" charset="0"/>
              </a:rPr>
              <a:t> </a:t>
            </a:r>
          </a:p>
          <a:p>
            <a:pPr marL="0" indent="0">
              <a:lnSpc>
                <a:spcPct val="100000"/>
              </a:lnSpc>
              <a:spcBef>
                <a:spcPts val="0"/>
              </a:spcBef>
              <a:buNone/>
            </a:pPr>
            <a:endParaRPr lang="de-DE" sz="1100" dirty="0"/>
          </a:p>
        </p:txBody>
      </p:sp>
      <p:sp>
        <p:nvSpPr>
          <p:cNvPr id="4" name="Datumsplatzhalter 3"/>
          <p:cNvSpPr>
            <a:spLocks noGrp="1"/>
          </p:cNvSpPr>
          <p:nvPr>
            <p:ph type="dt" sz="half" idx="10"/>
          </p:nvPr>
        </p:nvSpPr>
        <p:spPr/>
        <p:txBody>
          <a:bodyPr/>
          <a:lstStyle/>
          <a:p>
            <a:fld id="{FD4D4D6E-498C-4CA0-9BE7-03E34C879DF5}" type="datetime1">
              <a:rPr lang="de-DE" smtClean="0"/>
              <a:t>17.03.2026</a:t>
            </a:fld>
            <a:endParaRPr lang="de-DE" dirty="0"/>
          </a:p>
        </p:txBody>
      </p:sp>
      <p:sp>
        <p:nvSpPr>
          <p:cNvPr id="5" name="Foliennummernplatzhalter 4"/>
          <p:cNvSpPr>
            <a:spLocks noGrp="1"/>
          </p:cNvSpPr>
          <p:nvPr>
            <p:ph type="sldNum" sz="quarter" idx="12"/>
          </p:nvPr>
        </p:nvSpPr>
        <p:spPr/>
        <p:txBody>
          <a:bodyPr/>
          <a:lstStyle/>
          <a:p>
            <a:fld id="{978B7609-2F33-487D-884C-96544B6840AC}" type="slidenum">
              <a:rPr lang="de-DE" smtClean="0"/>
              <a:t>53</a:t>
            </a:fld>
            <a:endParaRPr lang="de-DE" dirty="0"/>
          </a:p>
        </p:txBody>
      </p:sp>
      <p:sp>
        <p:nvSpPr>
          <p:cNvPr id="7" name="Titel 1"/>
          <p:cNvSpPr>
            <a:spLocks noGrp="1"/>
          </p:cNvSpPr>
          <p:nvPr>
            <p:ph type="title"/>
          </p:nvPr>
        </p:nvSpPr>
        <p:spPr>
          <a:xfrm>
            <a:off x="4942114" y="544284"/>
            <a:ext cx="2318657" cy="736633"/>
          </a:xfrm>
        </p:spPr>
        <p:txBody>
          <a:bodyPr/>
          <a:lstStyle/>
          <a:p>
            <a:pPr algn="ctr"/>
            <a:r>
              <a:rPr lang="de-DE" dirty="0">
                <a:solidFill>
                  <a:srgbClr val="007094"/>
                </a:solidFill>
              </a:rPr>
              <a:t>Literatur</a:t>
            </a:r>
          </a:p>
        </p:txBody>
      </p:sp>
    </p:spTree>
    <p:extLst>
      <p:ext uri="{BB962C8B-B14F-4D97-AF65-F5344CB8AC3E}">
        <p14:creationId xmlns:p14="http://schemas.microsoft.com/office/powerpoint/2010/main" val="65976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B887832-4B6E-4B82-8282-9930F944059B}" type="datetime1">
              <a:rPr lang="de-DE" smtClean="0"/>
              <a:t>17.03.2026</a:t>
            </a:fld>
            <a:endParaRPr lang="de-DE"/>
          </a:p>
        </p:txBody>
      </p:sp>
      <p:sp>
        <p:nvSpPr>
          <p:cNvPr id="5" name="Foliennummernplatzhalter 4"/>
          <p:cNvSpPr>
            <a:spLocks noGrp="1"/>
          </p:cNvSpPr>
          <p:nvPr>
            <p:ph type="sldNum" sz="quarter" idx="12"/>
          </p:nvPr>
        </p:nvSpPr>
        <p:spPr/>
        <p:txBody>
          <a:bodyPr/>
          <a:lstStyle/>
          <a:p>
            <a:fld id="{978B7609-2F33-487D-884C-96544B6840AC}" type="slidenum">
              <a:rPr lang="de-DE" smtClean="0"/>
              <a:t>54</a:t>
            </a:fld>
            <a:endParaRPr lang="de-DE"/>
          </a:p>
        </p:txBody>
      </p:sp>
      <p:sp>
        <p:nvSpPr>
          <p:cNvPr id="8" name="Textfeld 7"/>
          <p:cNvSpPr txBox="1"/>
          <p:nvPr/>
        </p:nvSpPr>
        <p:spPr>
          <a:xfrm>
            <a:off x="555109" y="1276503"/>
            <a:ext cx="10668000" cy="4542782"/>
          </a:xfrm>
          <a:prstGeom prst="rect">
            <a:avLst/>
          </a:prstGeom>
          <a:noFill/>
        </p:spPr>
        <p:txBody>
          <a:bodyPr wrap="square" rtlCol="0">
            <a:spAutoFit/>
          </a:bodyPr>
          <a:lstStyle/>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1: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„Nachhaltigkeit: Die Zukunft in unseren Händen“</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Marco Verch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CC BY 2.0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2: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5" action="ppaction://hlinkfile">
                  <a:extLst>
                    <a:ext uri="{A12FA001-AC4F-418D-AE19-62706E023703}">
                      <ahyp:hlinkClr xmlns:ahyp="http://schemas.microsoft.com/office/drawing/2018/hyperlinkcolor" val="tx"/>
                    </a:ext>
                  </a:extLst>
                </a:hlinkClick>
              </a:rPr>
              <a:t>Jeans</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 watch pocket</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von Liz West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CC BY 2.0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3: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7">
                  <a:extLst>
                    <a:ext uri="{A12FA001-AC4F-418D-AE19-62706E023703}">
                      <ahyp:hlinkClr xmlns:ahyp="http://schemas.microsoft.com/office/drawing/2018/hyperlinkcolor" val="tx"/>
                    </a:ext>
                  </a:extLst>
                </a:hlinkClick>
              </a:rPr>
              <a:t>„Personal Protective Equipment“</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European Centre for Disease Prevention and Control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CC BY 2.0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4: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8">
                  <a:extLst>
                    <a:ext uri="{A12FA001-AC4F-418D-AE19-62706E023703}">
                      <ahyp:hlinkClr xmlns:ahyp="http://schemas.microsoft.com/office/drawing/2018/hyperlinkcolor" val="tx"/>
                    </a:ext>
                  </a:extLst>
                </a:hlinkClick>
              </a:rPr>
              <a:t>„Notebook/Macbook“</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Anka Albrecht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CC BY 2.0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5: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„Pills 1“</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e-Magine Art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CC BY 2.0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6: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0">
                  <a:extLst>
                    <a:ext uri="{A12FA001-AC4F-418D-AE19-62706E023703}">
                      <ahyp:hlinkClr xmlns:ahyp="http://schemas.microsoft.com/office/drawing/2018/hyperlinkcolor" val="tx"/>
                    </a:ext>
                  </a:extLst>
                </a:hlinkClick>
              </a:rPr>
              <a:t>„Müllberg“</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Jean Pierre Hintze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1">
                  <a:extLst>
                    <a:ext uri="{A12FA001-AC4F-418D-AE19-62706E023703}">
                      <ahyp:hlinkClr xmlns:ahyp="http://schemas.microsoft.com/office/drawing/2018/hyperlinkcolor" val="tx"/>
                    </a:ext>
                  </a:extLst>
                </a:hlinkClick>
              </a:rPr>
              <a:t>CC BY-SA 2.0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7: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2">
                  <a:extLst>
                    <a:ext uri="{A12FA001-AC4F-418D-AE19-62706E023703}">
                      <ahyp:hlinkClr xmlns:ahyp="http://schemas.microsoft.com/office/drawing/2018/hyperlinkcolor" val="tx"/>
                    </a:ext>
                  </a:extLst>
                </a:hlinkClick>
              </a:rPr>
              <a:t>„Papier Recycling“</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Tim Reckmann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CC BY 2.0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8: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3">
                  <a:extLst>
                    <a:ext uri="{A12FA001-AC4F-418D-AE19-62706E023703}">
                      <ahyp:hlinkClr xmlns:ahyp="http://schemas.microsoft.com/office/drawing/2018/hyperlinkcolor" val="tx"/>
                    </a:ext>
                  </a:extLst>
                </a:hlinkClick>
              </a:rPr>
              <a:t>„Medikamentenbecher“</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unbekannt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4">
                  <a:extLst>
                    <a:ext uri="{A12FA001-AC4F-418D-AE19-62706E023703}">
                      <ahyp:hlinkClr xmlns:ahyp="http://schemas.microsoft.com/office/drawing/2018/hyperlinkcolor" val="tx"/>
                    </a:ext>
                  </a:extLst>
                </a:hlinkClick>
              </a:rPr>
              <a:t>CC0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9: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5">
                  <a:extLst>
                    <a:ext uri="{A12FA001-AC4F-418D-AE19-62706E023703}">
                      <ahyp:hlinkClr xmlns:ahyp="http://schemas.microsoft.com/office/drawing/2018/hyperlinkcolor" val="tx"/>
                    </a:ext>
                  </a:extLst>
                </a:hlinkClick>
              </a:rPr>
              <a:t>„Global Santa Fe Rig 140“</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Steven Straiton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CC BY 2.0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10: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6">
                  <a:extLst>
                    <a:ext uri="{A12FA001-AC4F-418D-AE19-62706E023703}">
                      <ahyp:hlinkClr xmlns:ahyp="http://schemas.microsoft.com/office/drawing/2018/hyperlinkcolor" val="tx"/>
                    </a:ext>
                  </a:extLst>
                </a:hlinkClick>
              </a:rPr>
              <a:t>„Beirne Haulage Ireland – With Vovlo FH Globetrotter 480 07-CW-611“</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Peter Mooney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7">
                  <a:extLst>
                    <a:ext uri="{A12FA001-AC4F-418D-AE19-62706E023703}">
                      <ahyp:hlinkClr xmlns:ahyp="http://schemas.microsoft.com/office/drawing/2018/hyperlinkcolor" val="tx"/>
                    </a:ext>
                  </a:extLst>
                </a:hlinkClick>
              </a:rPr>
              <a:t>CC BY-SA 2.0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11: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8">
                  <a:extLst>
                    <a:ext uri="{A12FA001-AC4F-418D-AE19-62706E023703}">
                      <ahyp:hlinkClr xmlns:ahyp="http://schemas.microsoft.com/office/drawing/2018/hyperlinkcolor" val="tx"/>
                    </a:ext>
                  </a:extLst>
                </a:hlinkClick>
              </a:rPr>
              <a:t>„Müllabfuhr“</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Tim Reckmann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CC BY 2.0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12: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9">
                  <a:extLst>
                    <a:ext uri="{A12FA001-AC4F-418D-AE19-62706E023703}">
                      <ahyp:hlinkClr xmlns:ahyp="http://schemas.microsoft.com/office/drawing/2018/hyperlinkcolor" val="tx"/>
                    </a:ext>
                  </a:extLst>
                </a:hlinkClick>
              </a:rPr>
              <a:t>„Alternative“</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Nick Youngson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20">
                  <a:extLst>
                    <a:ext uri="{A12FA001-AC4F-418D-AE19-62706E023703}">
                      <ahyp:hlinkClr xmlns:ahyp="http://schemas.microsoft.com/office/drawing/2018/hyperlinkcolor" val="tx"/>
                    </a:ext>
                  </a:extLst>
                </a:hlinkClick>
              </a:rPr>
              <a:t>CC BY-SA 3.0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13: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21">
                  <a:extLst>
                    <a:ext uri="{A12FA001-AC4F-418D-AE19-62706E023703}">
                      <ahyp:hlinkClr xmlns:ahyp="http://schemas.microsoft.com/office/drawing/2018/hyperlinkcolor" val="tx"/>
                    </a:ext>
                  </a:extLst>
                </a:hlinkClick>
              </a:rPr>
              <a:t>„Umdenken“</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unbekannt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4">
                  <a:extLst>
                    <a:ext uri="{A12FA001-AC4F-418D-AE19-62706E023703}">
                      <ahyp:hlinkClr xmlns:ahyp="http://schemas.microsoft.com/office/drawing/2018/hyperlinkcolor" val="tx"/>
                    </a:ext>
                  </a:extLst>
                </a:hlinkClick>
              </a:rPr>
              <a:t>CC0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Abbildung 14: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22">
                  <a:extLst>
                    <a:ext uri="{A12FA001-AC4F-418D-AE19-62706E023703}">
                      <ahyp:hlinkClr xmlns:ahyp="http://schemas.microsoft.com/office/drawing/2018/hyperlinkcolor" val="tx"/>
                    </a:ext>
                  </a:extLst>
                </a:hlinkClick>
              </a:rPr>
              <a:t>„Handabdruck“</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von unbekannt ist lizenziert unter </a:t>
            </a: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14">
                  <a:extLst>
                    <a:ext uri="{A12FA001-AC4F-418D-AE19-62706E023703}">
                      <ahyp:hlinkClr xmlns:ahyp="http://schemas.microsoft.com/office/drawing/2018/hyperlinkcolor" val="tx"/>
                    </a:ext>
                  </a:extLst>
                </a:hlinkClick>
              </a:rPr>
              <a:t>CC0</a:t>
            </a:r>
            <a:endPar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„Die genutzten Piktogramme sind lizenziert unter CC0 1.0 und von CocoMaterial (cocomaterial.com) entnommen“</a:t>
            </a:r>
          </a:p>
          <a:p>
            <a:pPr marR="0" lvl="0" algn="l" defTabSz="914400" rtl="0" eaLnBrk="1" fontAlgn="auto" latinLnBrk="0" hangingPunct="1">
              <a:lnSpc>
                <a:spcPct val="90000"/>
              </a:lnSpc>
              <a:spcBef>
                <a:spcPts val="600"/>
              </a:spcBef>
              <a:spcAft>
                <a:spcPts val="0"/>
              </a:spcAft>
              <a:buClrTx/>
              <a:buSzTx/>
              <a:tabLst/>
              <a:defRPr/>
            </a:pPr>
            <a:r>
              <a:rPr kumimoji="0" lang="de-DE"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Logo „KliK Green“ unter freundlicher Genehmigung von KliK Green/ BUND (Thorsten Edler). Alle Logos sind von der Lizenzierung ausgenommen (siehe Lizenzierungshinweis)</a:t>
            </a:r>
            <a:endParaRPr kumimoji="0" lang="de-D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Titel 1"/>
          <p:cNvSpPr>
            <a:spLocks noGrp="1"/>
          </p:cNvSpPr>
          <p:nvPr>
            <p:ph type="title"/>
          </p:nvPr>
        </p:nvSpPr>
        <p:spPr>
          <a:xfrm>
            <a:off x="3813834" y="539870"/>
            <a:ext cx="4567177" cy="736633"/>
          </a:xfrm>
        </p:spPr>
        <p:txBody>
          <a:bodyPr/>
          <a:lstStyle/>
          <a:p>
            <a:pPr algn="ctr"/>
            <a:r>
              <a:rPr lang="de-DE" dirty="0">
                <a:solidFill>
                  <a:srgbClr val="007094"/>
                </a:solidFill>
              </a:rPr>
              <a:t>Medienverzeichnis</a:t>
            </a:r>
          </a:p>
        </p:txBody>
      </p:sp>
    </p:spTree>
    <p:extLst>
      <p:ext uri="{BB962C8B-B14F-4D97-AF65-F5344CB8AC3E}">
        <p14:creationId xmlns:p14="http://schemas.microsoft.com/office/powerpoint/2010/main" val="12172851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887832-4B6E-4B82-8282-9930F944059B}" type="datetime1">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B7609-2F33-487D-884C-96544B6840AC}"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el 1"/>
          <p:cNvSpPr>
            <a:spLocks noGrp="1"/>
          </p:cNvSpPr>
          <p:nvPr>
            <p:ph type="title"/>
          </p:nvPr>
        </p:nvSpPr>
        <p:spPr>
          <a:xfrm>
            <a:off x="4020910" y="703252"/>
            <a:ext cx="6276355" cy="1058561"/>
          </a:xfrm>
        </p:spPr>
        <p:txBody>
          <a:bodyPr>
            <a:normAutofit/>
          </a:bodyPr>
          <a:lstStyle/>
          <a:p>
            <a:pPr>
              <a:buClr>
                <a:schemeClr val="dk2"/>
              </a:buClr>
              <a:buSzPts val="4200"/>
              <a:defRPr/>
            </a:pPr>
            <a:r>
              <a:rPr lang="de-DE" b="1" dirty="0">
                <a:solidFill>
                  <a:srgbClr val="007094"/>
                </a:solidFill>
              </a:rPr>
              <a:t>Lizenzierung</a:t>
            </a:r>
            <a:endParaRPr lang="de-DE" b="1" dirty="0">
              <a:latin typeface="Calibri" panose="020F0502020204030204" pitchFamily="34" charset="0"/>
              <a:cs typeface="Calibri" panose="020F0502020204030204" pitchFamily="34" charset="0"/>
            </a:endParaRPr>
          </a:p>
        </p:txBody>
      </p:sp>
      <p:pic>
        <p:nvPicPr>
          <p:cNvPr id="6" name="Inhaltsplatzhalter 5">
            <a:extLst>
              <a:ext uri="{FF2B5EF4-FFF2-40B4-BE49-F238E27FC236}">
                <a16:creationId xmlns:a16="http://schemas.microsoft.com/office/drawing/2014/main" id="{FDB253BB-ED41-4EE2-9E67-0C240DF25149}"/>
              </a:ext>
            </a:extLst>
          </p:cNvPr>
          <p:cNvPicPr>
            <a:picLocks noGrp="1" noChangeAspect="1"/>
          </p:cNvPicPr>
          <p:nvPr>
            <p:ph idx="1"/>
          </p:nvPr>
        </p:nvPicPr>
        <p:blipFill>
          <a:blip r:embed="rId3"/>
          <a:stretch>
            <a:fillRect/>
          </a:stretch>
        </p:blipFill>
        <p:spPr>
          <a:xfrm>
            <a:off x="1014663" y="2041064"/>
            <a:ext cx="1315311" cy="459119"/>
          </a:xfrm>
          <a:prstGeom prst="rect">
            <a:avLst/>
          </a:prstGeom>
        </p:spPr>
      </p:pic>
      <p:sp>
        <p:nvSpPr>
          <p:cNvPr id="9" name="Textfeld 8">
            <a:extLst>
              <a:ext uri="{FF2B5EF4-FFF2-40B4-BE49-F238E27FC236}">
                <a16:creationId xmlns:a16="http://schemas.microsoft.com/office/drawing/2014/main" id="{93D9EEAD-2293-48D3-90B3-9BA93C950617}"/>
              </a:ext>
            </a:extLst>
          </p:cNvPr>
          <p:cNvSpPr txBox="1"/>
          <p:nvPr/>
        </p:nvSpPr>
        <p:spPr>
          <a:xfrm>
            <a:off x="2423382" y="1948764"/>
            <a:ext cx="900545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„Ressourcenschonendes pflegerisches Handeln anleiten“ vom Projektteam Naht ist - mit Ausnahme aller Wort- und Bildmarken und aller anders gekennzeichneten Elemente - lizenziert unter CC BY-SA 4.0 (2026). Als Ansprechperson zu dem Material steht Ihnen Prof. Dr. Petra Wihofszky zur Verfügung.</a:t>
            </a:r>
          </a:p>
        </p:txBody>
      </p:sp>
    </p:spTree>
    <p:extLst>
      <p:ext uri="{BB962C8B-B14F-4D97-AF65-F5344CB8AC3E}">
        <p14:creationId xmlns:p14="http://schemas.microsoft.com/office/powerpoint/2010/main" val="262558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97868" y="264696"/>
            <a:ext cx="5623560" cy="1325563"/>
          </a:xfrm>
        </p:spPr>
        <p:txBody>
          <a:bodyPr/>
          <a:lstStyle/>
          <a:p>
            <a:pPr algn="ctr"/>
            <a:r>
              <a:rPr lang="de-DE" dirty="0">
                <a:solidFill>
                  <a:srgbClr val="007094"/>
                </a:solidFill>
              </a:rPr>
              <a:t>Vorstellung und Impuls</a:t>
            </a:r>
          </a:p>
        </p:txBody>
      </p:sp>
      <p:sp>
        <p:nvSpPr>
          <p:cNvPr id="3" name="Inhaltsplatzhalter 2"/>
          <p:cNvSpPr>
            <a:spLocks noGrp="1"/>
          </p:cNvSpPr>
          <p:nvPr>
            <p:ph idx="1"/>
          </p:nvPr>
        </p:nvSpPr>
        <p:spPr>
          <a:xfrm>
            <a:off x="1036320" y="2914680"/>
            <a:ext cx="10515600" cy="3181787"/>
          </a:xfrm>
        </p:spPr>
        <p:txBody>
          <a:bodyPr>
            <a:normAutofit/>
          </a:bodyPr>
          <a:lstStyle/>
          <a:p>
            <a:pPr marL="0" indent="0">
              <a:buNone/>
            </a:pPr>
            <a:endParaRPr lang="de-DE" u="sng" dirty="0"/>
          </a:p>
          <a:p>
            <a:pPr marL="0" indent="0">
              <a:buNone/>
            </a:pPr>
            <a:endParaRPr lang="de-DE" u="sng" dirty="0"/>
          </a:p>
          <a:p>
            <a:pPr marL="0" indent="0">
              <a:buNone/>
            </a:pPr>
            <a:endParaRPr lang="de-DE" dirty="0"/>
          </a:p>
          <a:p>
            <a:pPr marL="0" indent="0">
              <a:buNone/>
            </a:pPr>
            <a:endParaRPr lang="de-DE" b="1" dirty="0"/>
          </a:p>
          <a:p>
            <a:pPr marL="0" indent="0">
              <a:buNone/>
            </a:pPr>
            <a:endParaRPr lang="de-DE" b="1" dirty="0"/>
          </a:p>
          <a:p>
            <a:pPr marL="0" indent="0">
              <a:buNone/>
            </a:pPr>
            <a:r>
              <a:rPr lang="de-DE" u="sng" dirty="0"/>
              <a:t>https://answergarden.ch/</a:t>
            </a: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9" name="Grafik 8" descr="C:\Users\user\AppData\Local\Microsoft\Windows\INetCache\Content.Word\Einstiegspha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170" y="2914680"/>
            <a:ext cx="1364615" cy="2108200"/>
          </a:xfrm>
          <a:prstGeom prst="rect">
            <a:avLst/>
          </a:prstGeom>
          <a:noFill/>
          <a:ln>
            <a:noFill/>
          </a:ln>
        </p:spPr>
      </p:pic>
      <p:pic>
        <p:nvPicPr>
          <p:cNvPr id="11" name="Picture 2" descr="Vorstellungsph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7688" y="404086"/>
            <a:ext cx="884780" cy="10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lkenförmige Legende 12"/>
          <p:cNvSpPr/>
          <p:nvPr/>
        </p:nvSpPr>
        <p:spPr>
          <a:xfrm>
            <a:off x="4503983" y="2114697"/>
            <a:ext cx="5361185" cy="3372592"/>
          </a:xfrm>
          <a:prstGeom prst="cloudCallout">
            <a:avLst>
              <a:gd name="adj1" fmla="val 58909"/>
              <a:gd name="adj2" fmla="val -667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de-DE" sz="3000" b="1" dirty="0">
                <a:solidFill>
                  <a:schemeClr val="tx1"/>
                </a:solidFill>
                <a:latin typeface="Calibri" panose="020F0502020204030204" pitchFamily="34" charset="0"/>
                <a:cs typeface="Calibri" panose="020F0502020204030204" pitchFamily="34" charset="0"/>
              </a:rPr>
              <a:t>„</a:t>
            </a:r>
            <a:r>
              <a:rPr lang="de-DE" sz="3000" b="1" dirty="0">
                <a:solidFill>
                  <a:schemeClr val="tx1"/>
                </a:solidFill>
                <a:latin typeface="Calibri" panose="020F0502020204030204" pitchFamily="34" charset="0"/>
                <a:ea typeface="Calibri" panose="020F0502020204030204" pitchFamily="34" charset="0"/>
                <a:cs typeface="Calibri" panose="020F0502020204030204" pitchFamily="34" charset="0"/>
              </a:rPr>
              <a:t>Was bedeutet die Klimakrise für meinen ökologischen Fußabdruck?“ </a:t>
            </a:r>
            <a:endParaRPr lang="de-DE" sz="3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51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xfrm>
            <a:off x="1072071" y="587085"/>
            <a:ext cx="10075013" cy="1325563"/>
          </a:xfrm>
        </p:spPr>
        <p:txBody>
          <a:bodyPr>
            <a:normAutofit/>
          </a:bodyPr>
          <a:lstStyle/>
          <a:p>
            <a:pPr algn="ctr"/>
            <a:r>
              <a:rPr lang="de-DE" dirty="0">
                <a:solidFill>
                  <a:srgbClr val="007094"/>
                </a:solidFill>
              </a:rPr>
              <a:t>Ressourcenschonendes pflegerisches Handeln anleiten</a:t>
            </a:r>
          </a:p>
        </p:txBody>
      </p:sp>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7</a:t>
            </a:fld>
            <a:endParaRPr lang="de-DE"/>
          </a:p>
        </p:txBody>
      </p:sp>
      <p:sp>
        <p:nvSpPr>
          <p:cNvPr id="2" name="Rechteck 1"/>
          <p:cNvSpPr/>
          <p:nvPr/>
        </p:nvSpPr>
        <p:spPr>
          <a:xfrm>
            <a:off x="8730178" y="6356350"/>
            <a:ext cx="1796902" cy="369332"/>
          </a:xfrm>
          <a:prstGeom prst="rect">
            <a:avLst/>
          </a:prstGeom>
        </p:spPr>
        <p:txBody>
          <a:bodyPr wrap="none">
            <a:spAutoFit/>
          </a:bodyPr>
          <a:lstStyle/>
          <a:p>
            <a:pPr lvl="0">
              <a:defRPr/>
            </a:pPr>
            <a:r>
              <a:rPr lang="de-DE" dirty="0"/>
              <a:t>Spielzeit: 40 Min.</a:t>
            </a:r>
          </a:p>
        </p:txBody>
      </p:sp>
      <p:sp>
        <p:nvSpPr>
          <p:cNvPr id="12" name="Textfeld 11"/>
          <p:cNvSpPr txBox="1"/>
          <p:nvPr/>
        </p:nvSpPr>
        <p:spPr>
          <a:xfrm>
            <a:off x="531350" y="2292283"/>
            <a:ext cx="3640548" cy="584775"/>
          </a:xfrm>
          <a:prstGeom prst="rect">
            <a:avLst/>
          </a:prstGeom>
          <a:noFill/>
        </p:spPr>
        <p:txBody>
          <a:bodyPr wrap="none" rtlCol="0">
            <a:spAutoFit/>
          </a:bodyPr>
          <a:lstStyle/>
          <a:p>
            <a:r>
              <a:rPr lang="de-DE" sz="3200" b="1" dirty="0">
                <a:latin typeface="Calibri" panose="020F0502020204030204" pitchFamily="34" charset="0"/>
                <a:cs typeface="Calibri" panose="020F0502020204030204" pitchFamily="34" charset="0"/>
              </a:rPr>
              <a:t>Der Weg einer Jeans</a:t>
            </a:r>
          </a:p>
        </p:txBody>
      </p:sp>
      <p:pic>
        <p:nvPicPr>
          <p:cNvPr id="13" name="Grafik 12" descr="C:\Users\user\AppData\Local\Microsoft\Windows\INetCache\Content.Word\Einstiegspha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648993"/>
            <a:ext cx="1330928" cy="1601331"/>
          </a:xfrm>
          <a:prstGeom prst="rect">
            <a:avLst/>
          </a:prstGeom>
          <a:noFill/>
          <a:ln>
            <a:noFill/>
          </a:ln>
        </p:spPr>
      </p:pic>
      <p:pic>
        <p:nvPicPr>
          <p:cNvPr id="14" name="Inhaltsplatzhalt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586505" y="2438366"/>
            <a:ext cx="3717434" cy="3717434"/>
          </a:xfrm>
          <a:prstGeom prst="rect">
            <a:avLst/>
          </a:prstGeom>
          <a:ln>
            <a:noFill/>
          </a:ln>
          <a:effectLst>
            <a:outerShdw blurRad="292100" dist="139700" dir="2700000" algn="tl" rotWithShape="0">
              <a:srgbClr val="333333">
                <a:alpha val="65000"/>
              </a:srgbClr>
            </a:outerShdw>
          </a:effectLst>
        </p:spPr>
      </p:pic>
      <p:sp>
        <p:nvSpPr>
          <p:cNvPr id="15" name="Textfeld 14"/>
          <p:cNvSpPr txBox="1"/>
          <p:nvPr/>
        </p:nvSpPr>
        <p:spPr>
          <a:xfrm>
            <a:off x="7587866" y="6155800"/>
            <a:ext cx="10227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2</a:t>
            </a:r>
          </a:p>
        </p:txBody>
      </p:sp>
      <p:pic>
        <p:nvPicPr>
          <p:cNvPr id="6" name="Grafik 5">
            <a:extLst>
              <a:ext uri="{FF2B5EF4-FFF2-40B4-BE49-F238E27FC236}">
                <a16:creationId xmlns:a16="http://schemas.microsoft.com/office/drawing/2014/main" id="{D8CD2F61-D6FA-5347-9AE7-045EC556A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071" y="3081524"/>
            <a:ext cx="2681187" cy="2681187"/>
          </a:xfrm>
          <a:prstGeom prst="rect">
            <a:avLst/>
          </a:prstGeom>
        </p:spPr>
      </p:pic>
    </p:spTree>
    <p:extLst>
      <p:ext uri="{BB962C8B-B14F-4D97-AF65-F5344CB8AC3E}">
        <p14:creationId xmlns:p14="http://schemas.microsoft.com/office/powerpoint/2010/main" val="344870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33508" y="2384646"/>
            <a:ext cx="10515600" cy="3139854"/>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solidFill>
                  <a:srgbClr val="007193"/>
                </a:solidFill>
              </a:rPr>
              <a:t>Die ökologischen Auswirkungen des Gesundheitswesens</a:t>
            </a:r>
            <a:r>
              <a:rPr lang="de-DE" dirty="0"/>
              <a:t> </a:t>
            </a:r>
          </a:p>
          <a:p>
            <a:pPr marL="514350" indent="-514350">
              <a:buFont typeface="+mj-lt"/>
              <a:buAutoNum type="arabicPeriod"/>
            </a:pPr>
            <a:r>
              <a:rPr lang="de-DE" dirty="0"/>
              <a:t>Kreislauf- und Linearwirtschaft</a:t>
            </a:r>
          </a:p>
          <a:p>
            <a:pPr marL="514350" indent="-514350">
              <a:buFont typeface="+mj-lt"/>
              <a:buAutoNum type="arabicPeriod"/>
            </a:pPr>
            <a:r>
              <a:rPr lang="de-DE" dirty="0"/>
              <a:t>Die Lieferkette und ihr Einfluss auf die Gesundheit</a:t>
            </a:r>
          </a:p>
          <a:p>
            <a:pPr marL="514350" indent="-514350">
              <a:buFont typeface="+mj-lt"/>
              <a:buAutoNum type="arabicPeriod"/>
            </a:pPr>
            <a:r>
              <a:rPr lang="de-DE" dirty="0"/>
              <a:t>Umdenken und </a:t>
            </a:r>
            <a:r>
              <a:rPr lang="de-DE" dirty="0" err="1"/>
              <a:t>Good</a:t>
            </a:r>
            <a:r>
              <a:rPr lang="de-DE" dirty="0"/>
              <a:t> Practice</a:t>
            </a:r>
          </a:p>
          <a:p>
            <a:pPr marL="514350" indent="-514350">
              <a:buFont typeface="+mj-lt"/>
              <a:buAutoNum type="arabicPeriod"/>
            </a:pPr>
            <a:r>
              <a:rPr lang="de-DE" dirty="0"/>
              <a:t>Transfer: Gruppenpuzzle</a:t>
            </a:r>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8</a:t>
            </a:fld>
            <a:endParaRPr lang="de-DE"/>
          </a:p>
        </p:txBody>
      </p:sp>
      <p:sp>
        <p:nvSpPr>
          <p:cNvPr id="7" name="Titel 1"/>
          <p:cNvSpPr>
            <a:spLocks noGrp="1"/>
          </p:cNvSpPr>
          <p:nvPr>
            <p:ph type="title"/>
          </p:nvPr>
        </p:nvSpPr>
        <p:spPr>
          <a:xfrm>
            <a:off x="848360" y="587085"/>
            <a:ext cx="10515600" cy="1325563"/>
          </a:xfrm>
        </p:spPr>
        <p:txBody>
          <a:bodyPr/>
          <a:lstStyle/>
          <a:p>
            <a:pPr algn="ctr"/>
            <a:r>
              <a:rPr lang="de-DE" dirty="0">
                <a:solidFill>
                  <a:srgbClr val="007094"/>
                </a:solidFill>
              </a:rPr>
              <a:t>Ressourcenschonendes pflegerisches Handeln anleiten</a:t>
            </a:r>
          </a:p>
        </p:txBody>
      </p:sp>
    </p:spTree>
    <p:extLst>
      <p:ext uri="{BB962C8B-B14F-4D97-AF65-F5344CB8AC3E}">
        <p14:creationId xmlns:p14="http://schemas.microsoft.com/office/powerpoint/2010/main" val="178061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80649" y="229183"/>
            <a:ext cx="1455057" cy="1325563"/>
          </a:xfrm>
        </p:spPr>
        <p:txBody>
          <a:bodyPr/>
          <a:lstStyle/>
          <a:p>
            <a:r>
              <a:rPr lang="de-DE" dirty="0">
                <a:solidFill>
                  <a:srgbClr val="007094"/>
                </a:solidFill>
              </a:rPr>
              <a:t>Input </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5123" name="Picture 3" descr="Input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178" y="2064154"/>
            <a:ext cx="5080000" cy="40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88346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1528597-9391-461A-AE2A-2FABF45FEF92}">
  <we:reference id="wa104380902" version="1.0.0.0" store="de-DE" storeType="OMEX"/>
  <we:alternateReferences>
    <we:reference id="WA104380902" version="1.0.0.0" store="WA10438090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10499</Words>
  <Application>Microsoft Office PowerPoint</Application>
  <PresentationFormat>Breitbild</PresentationFormat>
  <Paragraphs>979</Paragraphs>
  <Slides>55</Slides>
  <Notes>55</Notes>
  <HiddenSlides>3</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55</vt:i4>
      </vt:variant>
    </vt:vector>
  </HeadingPairs>
  <TitlesOfParts>
    <vt:vector size="66" baseType="lpstr">
      <vt:lpstr>Aptos</vt:lpstr>
      <vt:lpstr>Arial</vt:lpstr>
      <vt:lpstr>BundesSans Web</vt:lpstr>
      <vt:lpstr>Calibri</vt:lpstr>
      <vt:lpstr>Calibri Light</vt:lpstr>
      <vt:lpstr>Lucida Sans Unicode</vt:lpstr>
      <vt:lpstr>Poppins</vt:lpstr>
      <vt:lpstr>Symbol</vt:lpstr>
      <vt:lpstr>Wingdings</vt:lpstr>
      <vt:lpstr>Office</vt:lpstr>
      <vt:lpstr>1_Office</vt:lpstr>
      <vt:lpstr>PowerPoint-Präsentation</vt:lpstr>
      <vt:lpstr>PowerPoint-Präsentation</vt:lpstr>
      <vt:lpstr>PowerPoint-Präsentation</vt:lpstr>
      <vt:lpstr>Lernziele</vt:lpstr>
      <vt:lpstr>Ressourcenschonendes pflegerisches Handeln anleiten</vt:lpstr>
      <vt:lpstr>Vorstellung und Impuls</vt:lpstr>
      <vt:lpstr>Ressourcenschonendes pflegerisches Handeln anleiten</vt:lpstr>
      <vt:lpstr>Ressourcenschonendes pflegerisches Handeln anleiten</vt:lpstr>
      <vt:lpstr>Input </vt:lpstr>
      <vt:lpstr>Die ökologischen Auswirkungen des Gesundheitswesens</vt:lpstr>
      <vt:lpstr>Die ökologischen Auswirkungen des Gesundheitswesens</vt:lpstr>
      <vt:lpstr>PowerPoint-Präsentation</vt:lpstr>
      <vt:lpstr>PowerPoint-Präsentation</vt:lpstr>
      <vt:lpstr>PowerPoint-Präsentation</vt:lpstr>
      <vt:lpstr>Ressourcenschonendes pflegerisches Handeln anleiten</vt:lpstr>
      <vt:lpstr>PowerPoint-Präsentation</vt:lpstr>
      <vt:lpstr>PowerPoint-Präsentation</vt:lpstr>
      <vt:lpstr>PowerPoint-Präsentation</vt:lpstr>
      <vt:lpstr>Ressourcenschonendes pflegerisches Handeln anleiten</vt:lpstr>
      <vt:lpstr>Bewegte Pause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Ressourcenschonendes pflegerisches Handeln anleiten</vt:lpstr>
      <vt:lpstr>PowerPoint-Präsentation</vt:lpstr>
      <vt:lpstr>PowerPoint-Präsentation</vt:lpstr>
      <vt:lpstr>PowerPoint-Präsentation</vt:lpstr>
      <vt:lpstr>PowerPoint-Präsentation</vt:lpstr>
      <vt:lpstr>PowerPoint-Präsentation</vt:lpstr>
      <vt:lpstr>PowerPoint-Präsentation</vt:lpstr>
      <vt:lpstr>Ressourcenschonendes pflegerisches Handeln anleiten</vt:lpstr>
      <vt:lpstr>Pause</vt:lpstr>
      <vt:lpstr>PowerPoint-Präsentation</vt:lpstr>
      <vt:lpstr>PowerPoint-Präsentation</vt:lpstr>
      <vt:lpstr>PowerPoint-Präsentation</vt:lpstr>
      <vt:lpstr>PowerPoint-Präsentation</vt:lpstr>
      <vt:lpstr>Expertenphase</vt:lpstr>
      <vt:lpstr>Stammphase</vt:lpstr>
      <vt:lpstr>Erweiterter Transfer</vt:lpstr>
      <vt:lpstr>Vertiefung: Nachhaltiger Verbandswechsel</vt:lpstr>
      <vt:lpstr>Chancen und Grenzen</vt:lpstr>
      <vt:lpstr>Ihr ökologischer Handabdruck</vt:lpstr>
      <vt:lpstr>PowerPoint-Präsentation</vt:lpstr>
      <vt:lpstr>Literatur</vt:lpstr>
      <vt:lpstr>Literatur</vt:lpstr>
      <vt:lpstr>Medienverzeichnis</vt:lpstr>
      <vt:lpstr>Lizenzierung</vt:lpstr>
    </vt:vector>
  </TitlesOfParts>
  <Company>Hochschule Esslingen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 Weinheimer</dc:creator>
  <cp:lastModifiedBy>Lena Schekelmann</cp:lastModifiedBy>
  <cp:revision>610</cp:revision>
  <dcterms:created xsi:type="dcterms:W3CDTF">2024-08-27T09:13:56Z</dcterms:created>
  <dcterms:modified xsi:type="dcterms:W3CDTF">2026-03-17T14:43:23Z</dcterms:modified>
</cp:coreProperties>
</file>