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3" r:id="rId3"/>
  </p:sldMasterIdLst>
  <p:notesMasterIdLst>
    <p:notesMasterId r:id="rId54"/>
  </p:notesMasterIdLst>
  <p:sldIdLst>
    <p:sldId id="397" r:id="rId4"/>
    <p:sldId id="398" r:id="rId5"/>
    <p:sldId id="392" r:id="rId6"/>
    <p:sldId id="394" r:id="rId7"/>
    <p:sldId id="399" r:id="rId8"/>
    <p:sldId id="400" r:id="rId9"/>
    <p:sldId id="401" r:id="rId10"/>
    <p:sldId id="412" r:id="rId11"/>
    <p:sldId id="294" r:id="rId12"/>
    <p:sldId id="292" r:id="rId13"/>
    <p:sldId id="362" r:id="rId14"/>
    <p:sldId id="339" r:id="rId15"/>
    <p:sldId id="371" r:id="rId16"/>
    <p:sldId id="295" r:id="rId17"/>
    <p:sldId id="402" r:id="rId18"/>
    <p:sldId id="298" r:id="rId19"/>
    <p:sldId id="316" r:id="rId20"/>
    <p:sldId id="411" r:id="rId21"/>
    <p:sldId id="363" r:id="rId22"/>
    <p:sldId id="314" r:id="rId23"/>
    <p:sldId id="336" r:id="rId24"/>
    <p:sldId id="364" r:id="rId25"/>
    <p:sldId id="419" r:id="rId26"/>
    <p:sldId id="373" r:id="rId27"/>
    <p:sldId id="368" r:id="rId28"/>
    <p:sldId id="379" r:id="rId29"/>
    <p:sldId id="413" r:id="rId30"/>
    <p:sldId id="376" r:id="rId31"/>
    <p:sldId id="369" r:id="rId32"/>
    <p:sldId id="374" r:id="rId33"/>
    <p:sldId id="410" r:id="rId34"/>
    <p:sldId id="404" r:id="rId35"/>
    <p:sldId id="405" r:id="rId36"/>
    <p:sldId id="406" r:id="rId37"/>
    <p:sldId id="407" r:id="rId38"/>
    <p:sldId id="409" r:id="rId39"/>
    <p:sldId id="349" r:id="rId40"/>
    <p:sldId id="328" r:id="rId41"/>
    <p:sldId id="337" r:id="rId42"/>
    <p:sldId id="387" r:id="rId43"/>
    <p:sldId id="420" r:id="rId44"/>
    <p:sldId id="408" r:id="rId45"/>
    <p:sldId id="381" r:id="rId46"/>
    <p:sldId id="382" r:id="rId47"/>
    <p:sldId id="383" r:id="rId48"/>
    <p:sldId id="386" r:id="rId49"/>
    <p:sldId id="416" r:id="rId50"/>
    <p:sldId id="417" r:id="rId51"/>
    <p:sldId id="342" r:id="rId52"/>
    <p:sldId id="418" r:id="rId5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eginn" id="{414E8DB9-A3EF-425B-A8A8-88D35FB55651}">
          <p14:sldIdLst>
            <p14:sldId id="397"/>
            <p14:sldId id="398"/>
            <p14:sldId id="392"/>
            <p14:sldId id="394"/>
            <p14:sldId id="399"/>
          </p14:sldIdLst>
        </p14:section>
        <p14:section name="Vorstellung und Impuls" id="{F7F09430-ED63-4BCF-957F-8A5545E20598}">
          <p14:sldIdLst>
            <p14:sldId id="400"/>
            <p14:sldId id="401"/>
          </p14:sldIdLst>
        </p14:section>
        <p14:section name="Mentoring" id="{2412732C-B05F-49C5-A7C8-8B5453F727AC}">
          <p14:sldIdLst>
            <p14:sldId id="412"/>
            <p14:sldId id="294"/>
            <p14:sldId id="292"/>
            <p14:sldId id="362"/>
            <p14:sldId id="339"/>
            <p14:sldId id="371"/>
            <p14:sldId id="295"/>
            <p14:sldId id="402"/>
          </p14:sldIdLst>
        </p14:section>
        <p14:section name="Ernährung, Gesundheit und Klima" id="{C34E2A8E-6B3E-4EC4-A3D8-2BE1899C8FC0}">
          <p14:sldIdLst>
            <p14:sldId id="298"/>
            <p14:sldId id="316"/>
            <p14:sldId id="411"/>
            <p14:sldId id="363"/>
            <p14:sldId id="314"/>
            <p14:sldId id="336"/>
            <p14:sldId id="364"/>
            <p14:sldId id="419"/>
            <p14:sldId id="373"/>
            <p14:sldId id="368"/>
            <p14:sldId id="379"/>
            <p14:sldId id="413"/>
            <p14:sldId id="376"/>
            <p14:sldId id="369"/>
            <p14:sldId id="374"/>
            <p14:sldId id="410"/>
            <p14:sldId id="404"/>
          </p14:sldIdLst>
        </p14:section>
        <p14:section name="Transfer: Mentoringgespräche" id="{E4F73522-A4D1-4218-BAA7-F8204545ACBB}">
          <p14:sldIdLst>
            <p14:sldId id="405"/>
            <p14:sldId id="406"/>
            <p14:sldId id="407"/>
            <p14:sldId id="409"/>
          </p14:sldIdLst>
        </p14:section>
        <p14:section name="Vertiefender/ optionaler Inhalt: Konsum" id="{76C53BC0-AE7D-401A-8B78-5921E40FAE22}">
          <p14:sldIdLst>
            <p14:sldId id="349"/>
            <p14:sldId id="328"/>
            <p14:sldId id="337"/>
            <p14:sldId id="387"/>
            <p14:sldId id="420"/>
            <p14:sldId id="408"/>
          </p14:sldIdLst>
        </p14:section>
        <p14:section name="Literatur- und Medienverzeichnis" id="{1BF00913-E59A-4A70-BF01-A09EF5C05CF8}">
          <p14:sldIdLst>
            <p14:sldId id="381"/>
            <p14:sldId id="382"/>
            <p14:sldId id="383"/>
            <p14:sldId id="386"/>
            <p14:sldId id="416"/>
            <p14:sldId id="417"/>
            <p14:sldId id="342"/>
            <p14:sldId id="41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usser, Nikolaus" initials="HN" lastIdx="2" clrIdx="0">
    <p:extLst>
      <p:ext uri="{19B8F6BF-5375-455C-9EA6-DF929625EA0E}">
        <p15:presenceInfo xmlns:p15="http://schemas.microsoft.com/office/powerpoint/2012/main" userId="Hausser, Nikola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93"/>
    <a:srgbClr val="FF962D"/>
    <a:srgbClr val="95D3EC"/>
    <a:srgbClr val="D1DD01"/>
    <a:srgbClr val="95D2EC"/>
    <a:srgbClr val="B3E0DC"/>
    <a:srgbClr val="C5CAE8"/>
    <a:srgbClr val="CFD7DC"/>
    <a:srgbClr val="F8BCD0"/>
    <a:srgbClr val="D6CB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6" autoAdjust="0"/>
    <p:restoredTop sz="82773" autoAdjust="0"/>
  </p:normalViewPr>
  <p:slideViewPr>
    <p:cSldViewPr snapToGrid="0">
      <p:cViewPr varScale="1">
        <p:scale>
          <a:sx n="63" d="100"/>
          <a:sy n="63" d="100"/>
        </p:scale>
        <p:origin x="696" y="56"/>
      </p:cViewPr>
      <p:guideLst/>
    </p:cSldViewPr>
  </p:slideViewPr>
  <p:notesTextViewPr>
    <p:cViewPr>
      <p:scale>
        <a:sx n="100" d="100"/>
        <a:sy n="100" d="100"/>
      </p:scale>
      <p:origin x="0" y="0"/>
    </p:cViewPr>
  </p:notesTextViewPr>
  <p:notesViewPr>
    <p:cSldViewPr snapToGrid="0">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F2C900-0C1E-44C4-83CC-83888FFFFF2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B0991CA8-EDD3-49D1-960E-700848F96FF3}">
      <dgm:prSet/>
      <dgm:spPr>
        <a:solidFill>
          <a:srgbClr val="007193"/>
        </a:solidFill>
        <a:ln>
          <a:solidFill>
            <a:srgbClr val="007193"/>
          </a:solidFill>
        </a:ln>
      </dgm:spPr>
      <dgm:t>
        <a:bodyPr/>
        <a:lstStyle/>
        <a:p>
          <a:pPr rtl="0"/>
          <a:r>
            <a:rPr lang="de-D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Bewusstsein schaffen</a:t>
          </a:r>
        </a:p>
      </dgm:t>
    </dgm:pt>
    <dgm:pt modelId="{9C5FEFFD-415C-4955-8F7C-F686B82AC707}" type="parTrans" cxnId="{676472DE-86A0-4762-9406-92933FB32F59}">
      <dgm:prSet/>
      <dgm:spPr/>
      <dgm:t>
        <a:bodyPr/>
        <a:lstStyle/>
        <a:p>
          <a:endParaRPr lang="de-DE">
            <a:latin typeface="Calibri" panose="020F0502020204030204" pitchFamily="34" charset="0"/>
            <a:cs typeface="Calibri" panose="020F0502020204030204" pitchFamily="34" charset="0"/>
          </a:endParaRPr>
        </a:p>
      </dgm:t>
    </dgm:pt>
    <dgm:pt modelId="{861348BC-6169-41BB-9277-7E6450CA5ACE}" type="sibTrans" cxnId="{676472DE-86A0-4762-9406-92933FB32F59}">
      <dgm:prSet/>
      <dgm:spPr/>
      <dgm:t>
        <a:bodyPr/>
        <a:lstStyle/>
        <a:p>
          <a:endParaRPr lang="de-DE">
            <a:latin typeface="Calibri" panose="020F0502020204030204" pitchFamily="34" charset="0"/>
            <a:cs typeface="Calibri" panose="020F0502020204030204" pitchFamily="34" charset="0"/>
          </a:endParaRPr>
        </a:p>
      </dgm:t>
    </dgm:pt>
    <dgm:pt modelId="{49756C23-2B67-4B58-B4AA-AF76EC3AC091}">
      <dgm:prSet/>
      <dgm:spPr>
        <a:solidFill>
          <a:srgbClr val="D1DD01"/>
        </a:solidFill>
        <a:ln>
          <a:solidFill>
            <a:srgbClr val="D1DD01"/>
          </a:solidFill>
        </a:ln>
      </dgm:spPr>
      <dgm:t>
        <a:bodyPr/>
        <a:lstStyle/>
        <a:p>
          <a:pPr rtl="0"/>
          <a:r>
            <a:rPr lang="de-D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Handlungsmöglichkeiten aufzeigen</a:t>
          </a:r>
        </a:p>
      </dgm:t>
    </dgm:pt>
    <dgm:pt modelId="{7DFAF660-2007-4F7A-AE02-11094824CD9F}" type="parTrans" cxnId="{16C75E6C-1152-4661-94CA-2C0A76B95685}">
      <dgm:prSet/>
      <dgm:spPr/>
      <dgm:t>
        <a:bodyPr/>
        <a:lstStyle/>
        <a:p>
          <a:endParaRPr lang="de-DE">
            <a:latin typeface="Calibri" panose="020F0502020204030204" pitchFamily="34" charset="0"/>
            <a:cs typeface="Calibri" panose="020F0502020204030204" pitchFamily="34" charset="0"/>
          </a:endParaRPr>
        </a:p>
      </dgm:t>
    </dgm:pt>
    <dgm:pt modelId="{D98C0C91-6F74-4408-8B7C-9B632747FE94}" type="sibTrans" cxnId="{16C75E6C-1152-4661-94CA-2C0A76B95685}">
      <dgm:prSet/>
      <dgm:spPr/>
      <dgm:t>
        <a:bodyPr/>
        <a:lstStyle/>
        <a:p>
          <a:endParaRPr lang="de-DE">
            <a:latin typeface="Calibri" panose="020F0502020204030204" pitchFamily="34" charset="0"/>
            <a:cs typeface="Calibri" panose="020F0502020204030204" pitchFamily="34" charset="0"/>
          </a:endParaRPr>
        </a:p>
      </dgm:t>
    </dgm:pt>
    <dgm:pt modelId="{F1828834-1FDE-4053-93D7-1B093620E080}">
      <dgm:prSet/>
      <dgm:spPr>
        <a:solidFill>
          <a:srgbClr val="95D3EC"/>
        </a:solidFill>
      </dgm:spPr>
      <dgm:t>
        <a:bodyPr/>
        <a:lstStyle/>
        <a:p>
          <a:pPr rtl="0"/>
          <a:r>
            <a:rPr lang="de-D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Eigeninitiative fördernd</a:t>
          </a:r>
        </a:p>
      </dgm:t>
    </dgm:pt>
    <dgm:pt modelId="{3980CA17-AC86-40B8-8D23-CD853DAA8F46}" type="parTrans" cxnId="{F1BEE016-1B7C-494F-9932-1FF356EB221C}">
      <dgm:prSet/>
      <dgm:spPr/>
      <dgm:t>
        <a:bodyPr/>
        <a:lstStyle/>
        <a:p>
          <a:endParaRPr lang="de-DE">
            <a:latin typeface="Calibri" panose="020F0502020204030204" pitchFamily="34" charset="0"/>
            <a:cs typeface="Calibri" panose="020F0502020204030204" pitchFamily="34" charset="0"/>
          </a:endParaRPr>
        </a:p>
      </dgm:t>
    </dgm:pt>
    <dgm:pt modelId="{13C8F79C-4B67-4316-BBA0-C26608ECC099}" type="sibTrans" cxnId="{F1BEE016-1B7C-494F-9932-1FF356EB221C}">
      <dgm:prSet/>
      <dgm:spPr/>
      <dgm:t>
        <a:bodyPr/>
        <a:lstStyle/>
        <a:p>
          <a:endParaRPr lang="de-DE">
            <a:latin typeface="Calibri" panose="020F0502020204030204" pitchFamily="34" charset="0"/>
            <a:cs typeface="Calibri" panose="020F0502020204030204" pitchFamily="34" charset="0"/>
          </a:endParaRPr>
        </a:p>
      </dgm:t>
    </dgm:pt>
    <dgm:pt modelId="{5B1A40A0-9708-458C-A22C-596D2EEFDAC6}">
      <dgm:prSet custT="1"/>
      <dgm:spPr>
        <a:solidFill>
          <a:srgbClr val="FFFFFF">
            <a:alpha val="90000"/>
          </a:srgbClr>
        </a:solidFill>
      </dgm:spPr>
      <dgm:t>
        <a:bodyPr/>
        <a:lstStyle/>
        <a:p>
          <a:pPr rtl="0"/>
          <a:r>
            <a:rPr lang="de-DE" sz="1900" dirty="0">
              <a:latin typeface="Calibri" panose="020F0502020204030204" pitchFamily="34" charset="0"/>
              <a:cs typeface="Calibri" panose="020F0502020204030204" pitchFamily="34" charset="0"/>
            </a:rPr>
            <a:t>Wie nehmen die Auszubildenden das Thema nachhaltige Ernährung im Pflegealltag wahr? </a:t>
          </a:r>
        </a:p>
      </dgm:t>
    </dgm:pt>
    <dgm:pt modelId="{2BEE9F12-D175-49EA-9E4E-8BC33259DA01}" type="parTrans" cxnId="{4451F9DE-4821-4599-9C3E-38A402F09157}">
      <dgm:prSet/>
      <dgm:spPr/>
      <dgm:t>
        <a:bodyPr/>
        <a:lstStyle/>
        <a:p>
          <a:endParaRPr lang="de-DE">
            <a:latin typeface="Calibri" panose="020F0502020204030204" pitchFamily="34" charset="0"/>
            <a:cs typeface="Calibri" panose="020F0502020204030204" pitchFamily="34" charset="0"/>
          </a:endParaRPr>
        </a:p>
      </dgm:t>
    </dgm:pt>
    <dgm:pt modelId="{E568CE4C-3191-4DA3-9A63-4C33E5AB8FED}" type="sibTrans" cxnId="{4451F9DE-4821-4599-9C3E-38A402F09157}">
      <dgm:prSet/>
      <dgm:spPr/>
      <dgm:t>
        <a:bodyPr/>
        <a:lstStyle/>
        <a:p>
          <a:endParaRPr lang="de-DE">
            <a:latin typeface="Calibri" panose="020F0502020204030204" pitchFamily="34" charset="0"/>
            <a:cs typeface="Calibri" panose="020F0502020204030204" pitchFamily="34" charset="0"/>
          </a:endParaRPr>
        </a:p>
      </dgm:t>
    </dgm:pt>
    <dgm:pt modelId="{687F3268-A6BB-4A34-BAF8-4DDE79030BE3}">
      <dgm:prSet custT="1"/>
      <dgm:spPr>
        <a:solidFill>
          <a:srgbClr val="FFFFFF">
            <a:alpha val="90000"/>
          </a:srgbClr>
        </a:solidFill>
      </dgm:spPr>
      <dgm:t>
        <a:bodyPr/>
        <a:lstStyle/>
        <a:p>
          <a:pPr rtl="0"/>
          <a:r>
            <a:rPr lang="de-DE" sz="1900" dirty="0">
              <a:latin typeface="Calibri" panose="020F0502020204030204" pitchFamily="34" charset="0"/>
              <a:cs typeface="Calibri" panose="020F0502020204030204" pitchFamily="34" charset="0"/>
            </a:rPr>
            <a:t>Welche kleinen Veränderungen können sofort umgesetzt werden? Welche nachhaltige Alternative gibt es?</a:t>
          </a:r>
        </a:p>
      </dgm:t>
    </dgm:pt>
    <dgm:pt modelId="{227A3944-7908-4BBB-BF61-1CE9B4725217}" type="parTrans" cxnId="{57A89331-8627-4DC8-ACDB-41CD97358C8F}">
      <dgm:prSet/>
      <dgm:spPr/>
      <dgm:t>
        <a:bodyPr/>
        <a:lstStyle/>
        <a:p>
          <a:endParaRPr lang="de-DE">
            <a:latin typeface="Calibri" panose="020F0502020204030204" pitchFamily="34" charset="0"/>
            <a:cs typeface="Calibri" panose="020F0502020204030204" pitchFamily="34" charset="0"/>
          </a:endParaRPr>
        </a:p>
      </dgm:t>
    </dgm:pt>
    <dgm:pt modelId="{8D3B165A-AC7A-4C4A-8474-6C4F64C0CB3F}" type="sibTrans" cxnId="{57A89331-8627-4DC8-ACDB-41CD97358C8F}">
      <dgm:prSet/>
      <dgm:spPr/>
      <dgm:t>
        <a:bodyPr/>
        <a:lstStyle/>
        <a:p>
          <a:endParaRPr lang="de-DE">
            <a:latin typeface="Calibri" panose="020F0502020204030204" pitchFamily="34" charset="0"/>
            <a:cs typeface="Calibri" panose="020F0502020204030204" pitchFamily="34" charset="0"/>
          </a:endParaRPr>
        </a:p>
      </dgm:t>
    </dgm:pt>
    <dgm:pt modelId="{AA31ACF7-CC82-40BC-B645-24480BE0C213}">
      <dgm:prSet custT="1"/>
      <dgm:spPr>
        <a:solidFill>
          <a:srgbClr val="FFFFFF">
            <a:alpha val="90000"/>
          </a:srgbClr>
        </a:solidFill>
      </dgm:spPr>
      <dgm:t>
        <a:bodyPr/>
        <a:lstStyle/>
        <a:p>
          <a:pPr rtl="0"/>
          <a:r>
            <a:rPr lang="de-DE" sz="1900" dirty="0">
              <a:latin typeface="Calibri" panose="020F0502020204030204" pitchFamily="34" charset="0"/>
              <a:cs typeface="Calibri" panose="020F0502020204030204" pitchFamily="34" charset="0"/>
            </a:rPr>
            <a:t>Wie können Auszubildende selbst Ideen entwickeln und erproben?</a:t>
          </a:r>
        </a:p>
      </dgm:t>
    </dgm:pt>
    <dgm:pt modelId="{31EB75AA-8AA0-47D7-8E4C-FE785492FC12}" type="parTrans" cxnId="{8EBE5A67-8F50-4B4B-A988-193046C5F7BD}">
      <dgm:prSet/>
      <dgm:spPr/>
      <dgm:t>
        <a:bodyPr/>
        <a:lstStyle/>
        <a:p>
          <a:endParaRPr lang="de-DE">
            <a:latin typeface="Calibri" panose="020F0502020204030204" pitchFamily="34" charset="0"/>
            <a:cs typeface="Calibri" panose="020F0502020204030204" pitchFamily="34" charset="0"/>
          </a:endParaRPr>
        </a:p>
      </dgm:t>
    </dgm:pt>
    <dgm:pt modelId="{9E47A713-2504-4201-A6A5-251542F2E165}" type="sibTrans" cxnId="{8EBE5A67-8F50-4B4B-A988-193046C5F7BD}">
      <dgm:prSet/>
      <dgm:spPr/>
      <dgm:t>
        <a:bodyPr/>
        <a:lstStyle/>
        <a:p>
          <a:endParaRPr lang="de-DE">
            <a:latin typeface="Calibri" panose="020F0502020204030204" pitchFamily="34" charset="0"/>
            <a:cs typeface="Calibri" panose="020F0502020204030204" pitchFamily="34" charset="0"/>
          </a:endParaRPr>
        </a:p>
      </dgm:t>
    </dgm:pt>
    <dgm:pt modelId="{4417B575-4C81-444E-8711-CFB6410FD8FC}">
      <dgm:prSet/>
      <dgm:spPr>
        <a:solidFill>
          <a:srgbClr val="007193">
            <a:alpha val="90000"/>
          </a:srgbClr>
        </a:solidFill>
      </dgm:spPr>
      <dgm:t>
        <a:bodyPr/>
        <a:lstStyle/>
        <a:p>
          <a:pPr rtl="0"/>
          <a:r>
            <a:rPr lang="de-D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Integration in Praxisanleitungen</a:t>
          </a:r>
        </a:p>
      </dgm:t>
    </dgm:pt>
    <dgm:pt modelId="{6A5EC86F-170E-43B2-B1D1-471600E75C04}" type="parTrans" cxnId="{DDBF62A8-8988-4D06-9650-68593529B4A8}">
      <dgm:prSet/>
      <dgm:spPr/>
      <dgm:t>
        <a:bodyPr/>
        <a:lstStyle/>
        <a:p>
          <a:endParaRPr lang="de-DE"/>
        </a:p>
      </dgm:t>
    </dgm:pt>
    <dgm:pt modelId="{79EFAE34-6EB3-4D02-B732-B4A2479D78E8}" type="sibTrans" cxnId="{DDBF62A8-8988-4D06-9650-68593529B4A8}">
      <dgm:prSet/>
      <dgm:spPr/>
      <dgm:t>
        <a:bodyPr/>
        <a:lstStyle/>
        <a:p>
          <a:endParaRPr lang="de-DE"/>
        </a:p>
      </dgm:t>
    </dgm:pt>
    <dgm:pt modelId="{B9C7783F-6B78-4483-9471-DD1B2AD1E9C2}">
      <dgm:prSet/>
      <dgm:spPr>
        <a:solidFill>
          <a:schemeClr val="bg1">
            <a:alpha val="90000"/>
          </a:schemeClr>
        </a:solidFill>
      </dgm:spPr>
      <dgm:t>
        <a:bodyPr/>
        <a:lstStyle/>
        <a:p>
          <a:pPr rtl="0"/>
          <a:r>
            <a:rPr lang="de-DE" dirty="0">
              <a:latin typeface="Calibri" panose="020F0502020204030204" pitchFamily="34" charset="0"/>
              <a:cs typeface="Calibri" panose="020F0502020204030204" pitchFamily="34" charset="0"/>
            </a:rPr>
            <a:t>Welche Konzepte können in die Praxisanleitung aufgenommen werden? Gibt es bestehende Strukturen, die angepasst oder erweitert werden können?</a:t>
          </a:r>
        </a:p>
      </dgm:t>
    </dgm:pt>
    <dgm:pt modelId="{AAEF1B9E-0FD6-4BC3-8671-55ACA9894C30}" type="parTrans" cxnId="{336E027A-D8F9-4E3F-9094-0A669EB447B7}">
      <dgm:prSet/>
      <dgm:spPr/>
      <dgm:t>
        <a:bodyPr/>
        <a:lstStyle/>
        <a:p>
          <a:endParaRPr lang="de-DE"/>
        </a:p>
      </dgm:t>
    </dgm:pt>
    <dgm:pt modelId="{5ABFDC16-3943-427A-8863-31D6072EA6B9}" type="sibTrans" cxnId="{336E027A-D8F9-4E3F-9094-0A669EB447B7}">
      <dgm:prSet/>
      <dgm:spPr/>
      <dgm:t>
        <a:bodyPr/>
        <a:lstStyle/>
        <a:p>
          <a:endParaRPr lang="de-DE"/>
        </a:p>
      </dgm:t>
    </dgm:pt>
    <dgm:pt modelId="{8BE3D375-D91B-4A2E-92B9-0F98F58F568D}" type="pres">
      <dgm:prSet presAssocID="{EEF2C900-0C1E-44C4-83CC-83888FFFFF24}" presName="Name0" presStyleCnt="0">
        <dgm:presLayoutVars>
          <dgm:dir/>
          <dgm:animLvl val="lvl"/>
          <dgm:resizeHandles val="exact"/>
        </dgm:presLayoutVars>
      </dgm:prSet>
      <dgm:spPr/>
    </dgm:pt>
    <dgm:pt modelId="{33C4657B-8949-427F-ABBE-55202D822A5D}" type="pres">
      <dgm:prSet presAssocID="{B0991CA8-EDD3-49D1-960E-700848F96FF3}" presName="linNode" presStyleCnt="0"/>
      <dgm:spPr/>
    </dgm:pt>
    <dgm:pt modelId="{F51FBED9-6DAE-4B21-8DD7-95E65ECE6946}" type="pres">
      <dgm:prSet presAssocID="{B0991CA8-EDD3-49D1-960E-700848F96FF3}" presName="parentText" presStyleLbl="node1" presStyleIdx="0" presStyleCnt="4">
        <dgm:presLayoutVars>
          <dgm:chMax val="1"/>
          <dgm:bulletEnabled val="1"/>
        </dgm:presLayoutVars>
      </dgm:prSet>
      <dgm:spPr/>
    </dgm:pt>
    <dgm:pt modelId="{1C78F020-95DB-40FD-B248-D3E728D01758}" type="pres">
      <dgm:prSet presAssocID="{B0991CA8-EDD3-49D1-960E-700848F96FF3}" presName="descendantText" presStyleLbl="alignAccFollowNode1" presStyleIdx="0" presStyleCnt="4">
        <dgm:presLayoutVars>
          <dgm:bulletEnabled val="1"/>
        </dgm:presLayoutVars>
      </dgm:prSet>
      <dgm:spPr/>
    </dgm:pt>
    <dgm:pt modelId="{7D805DD6-7640-4DE2-A1B2-E4DE37091E8B}" type="pres">
      <dgm:prSet presAssocID="{861348BC-6169-41BB-9277-7E6450CA5ACE}" presName="sp" presStyleCnt="0"/>
      <dgm:spPr/>
    </dgm:pt>
    <dgm:pt modelId="{A434E4F6-B5DE-4E16-972C-5C1DD917E2DE}" type="pres">
      <dgm:prSet presAssocID="{49756C23-2B67-4B58-B4AA-AF76EC3AC091}" presName="linNode" presStyleCnt="0"/>
      <dgm:spPr/>
    </dgm:pt>
    <dgm:pt modelId="{C388CE42-9421-48B5-90B7-62C1060839F7}" type="pres">
      <dgm:prSet presAssocID="{49756C23-2B67-4B58-B4AA-AF76EC3AC091}" presName="parentText" presStyleLbl="node1" presStyleIdx="1" presStyleCnt="4">
        <dgm:presLayoutVars>
          <dgm:chMax val="1"/>
          <dgm:bulletEnabled val="1"/>
        </dgm:presLayoutVars>
      </dgm:prSet>
      <dgm:spPr/>
    </dgm:pt>
    <dgm:pt modelId="{D368473A-623B-4AC1-A2BC-C922EA8D7D4D}" type="pres">
      <dgm:prSet presAssocID="{49756C23-2B67-4B58-B4AA-AF76EC3AC091}" presName="descendantText" presStyleLbl="alignAccFollowNode1" presStyleIdx="1" presStyleCnt="4">
        <dgm:presLayoutVars>
          <dgm:bulletEnabled val="1"/>
        </dgm:presLayoutVars>
      </dgm:prSet>
      <dgm:spPr/>
    </dgm:pt>
    <dgm:pt modelId="{5A140440-3A05-4335-B401-6EC728B564F7}" type="pres">
      <dgm:prSet presAssocID="{D98C0C91-6F74-4408-8B7C-9B632747FE94}" presName="sp" presStyleCnt="0"/>
      <dgm:spPr/>
    </dgm:pt>
    <dgm:pt modelId="{D02276FC-67DD-43D5-A51D-C2B0543FE108}" type="pres">
      <dgm:prSet presAssocID="{F1828834-1FDE-4053-93D7-1B093620E080}" presName="linNode" presStyleCnt="0"/>
      <dgm:spPr/>
    </dgm:pt>
    <dgm:pt modelId="{1CF3BD8E-7C7E-4643-A856-1F2F2B953270}" type="pres">
      <dgm:prSet presAssocID="{F1828834-1FDE-4053-93D7-1B093620E080}" presName="parentText" presStyleLbl="node1" presStyleIdx="2" presStyleCnt="4">
        <dgm:presLayoutVars>
          <dgm:chMax val="1"/>
          <dgm:bulletEnabled val="1"/>
        </dgm:presLayoutVars>
      </dgm:prSet>
      <dgm:spPr/>
    </dgm:pt>
    <dgm:pt modelId="{3E66A341-BA90-4D90-98B9-F652F85E34B5}" type="pres">
      <dgm:prSet presAssocID="{F1828834-1FDE-4053-93D7-1B093620E080}" presName="descendantText" presStyleLbl="alignAccFollowNode1" presStyleIdx="2" presStyleCnt="4">
        <dgm:presLayoutVars>
          <dgm:bulletEnabled val="1"/>
        </dgm:presLayoutVars>
      </dgm:prSet>
      <dgm:spPr/>
    </dgm:pt>
    <dgm:pt modelId="{E69133A7-EEA8-4D85-8CFB-996A57FC1612}" type="pres">
      <dgm:prSet presAssocID="{13C8F79C-4B67-4316-BBA0-C26608ECC099}" presName="sp" presStyleCnt="0"/>
      <dgm:spPr/>
    </dgm:pt>
    <dgm:pt modelId="{6F127564-8D06-4FDC-BF25-948FCF1D35DC}" type="pres">
      <dgm:prSet presAssocID="{4417B575-4C81-444E-8711-CFB6410FD8FC}" presName="linNode" presStyleCnt="0"/>
      <dgm:spPr/>
    </dgm:pt>
    <dgm:pt modelId="{E7EA99F9-20DB-4FAE-8B3F-41C30EFF3111}" type="pres">
      <dgm:prSet presAssocID="{4417B575-4C81-444E-8711-CFB6410FD8FC}" presName="parentText" presStyleLbl="node1" presStyleIdx="3" presStyleCnt="4">
        <dgm:presLayoutVars>
          <dgm:chMax val="1"/>
          <dgm:bulletEnabled val="1"/>
        </dgm:presLayoutVars>
      </dgm:prSet>
      <dgm:spPr/>
    </dgm:pt>
    <dgm:pt modelId="{9A90E629-3688-4A78-8EE8-82AAFE35BE5D}" type="pres">
      <dgm:prSet presAssocID="{4417B575-4C81-444E-8711-CFB6410FD8FC}" presName="descendantText" presStyleLbl="alignAccFollowNode1" presStyleIdx="3" presStyleCnt="4">
        <dgm:presLayoutVars>
          <dgm:bulletEnabled val="1"/>
        </dgm:presLayoutVars>
      </dgm:prSet>
      <dgm:spPr/>
    </dgm:pt>
  </dgm:ptLst>
  <dgm:cxnLst>
    <dgm:cxn modelId="{0A3CA612-84B6-4417-9224-F832CC17A719}" type="presOf" srcId="{49756C23-2B67-4B58-B4AA-AF76EC3AC091}" destId="{C388CE42-9421-48B5-90B7-62C1060839F7}" srcOrd="0" destOrd="0" presId="urn:microsoft.com/office/officeart/2005/8/layout/vList5"/>
    <dgm:cxn modelId="{F1BEE016-1B7C-494F-9932-1FF356EB221C}" srcId="{EEF2C900-0C1E-44C4-83CC-83888FFFFF24}" destId="{F1828834-1FDE-4053-93D7-1B093620E080}" srcOrd="2" destOrd="0" parTransId="{3980CA17-AC86-40B8-8D23-CD853DAA8F46}" sibTransId="{13C8F79C-4B67-4316-BBA0-C26608ECC099}"/>
    <dgm:cxn modelId="{5EEE6B20-D154-4627-B829-961977713647}" type="presOf" srcId="{EEF2C900-0C1E-44C4-83CC-83888FFFFF24}" destId="{8BE3D375-D91B-4A2E-92B9-0F98F58F568D}" srcOrd="0" destOrd="0" presId="urn:microsoft.com/office/officeart/2005/8/layout/vList5"/>
    <dgm:cxn modelId="{57A89331-8627-4DC8-ACDB-41CD97358C8F}" srcId="{49756C23-2B67-4B58-B4AA-AF76EC3AC091}" destId="{687F3268-A6BB-4A34-BAF8-4DDE79030BE3}" srcOrd="0" destOrd="0" parTransId="{227A3944-7908-4BBB-BF61-1CE9B4725217}" sibTransId="{8D3B165A-AC7A-4C4A-8474-6C4F64C0CB3F}"/>
    <dgm:cxn modelId="{85264E3A-F94C-49C8-B14D-418983620125}" type="presOf" srcId="{B0991CA8-EDD3-49D1-960E-700848F96FF3}" destId="{F51FBED9-6DAE-4B21-8DD7-95E65ECE6946}" srcOrd="0" destOrd="0" presId="urn:microsoft.com/office/officeart/2005/8/layout/vList5"/>
    <dgm:cxn modelId="{1DEB9A3C-7893-4DD0-BCE5-F87DE643CB77}" type="presOf" srcId="{4417B575-4C81-444E-8711-CFB6410FD8FC}" destId="{E7EA99F9-20DB-4FAE-8B3F-41C30EFF3111}" srcOrd="0" destOrd="0" presId="urn:microsoft.com/office/officeart/2005/8/layout/vList5"/>
    <dgm:cxn modelId="{66E3363F-47A1-4FF7-B4BE-BB7546ECDD32}" type="presOf" srcId="{687F3268-A6BB-4A34-BAF8-4DDE79030BE3}" destId="{D368473A-623B-4AC1-A2BC-C922EA8D7D4D}" srcOrd="0" destOrd="0" presId="urn:microsoft.com/office/officeart/2005/8/layout/vList5"/>
    <dgm:cxn modelId="{B6C0635D-EDFD-4423-9B10-77486B9C95A7}" type="presOf" srcId="{B9C7783F-6B78-4483-9471-DD1B2AD1E9C2}" destId="{9A90E629-3688-4A78-8EE8-82AAFE35BE5D}" srcOrd="0" destOrd="0" presId="urn:microsoft.com/office/officeart/2005/8/layout/vList5"/>
    <dgm:cxn modelId="{8EBE5A67-8F50-4B4B-A988-193046C5F7BD}" srcId="{F1828834-1FDE-4053-93D7-1B093620E080}" destId="{AA31ACF7-CC82-40BC-B645-24480BE0C213}" srcOrd="0" destOrd="0" parTransId="{31EB75AA-8AA0-47D7-8E4C-FE785492FC12}" sibTransId="{9E47A713-2504-4201-A6A5-251542F2E165}"/>
    <dgm:cxn modelId="{16C75E6C-1152-4661-94CA-2C0A76B95685}" srcId="{EEF2C900-0C1E-44C4-83CC-83888FFFFF24}" destId="{49756C23-2B67-4B58-B4AA-AF76EC3AC091}" srcOrd="1" destOrd="0" parTransId="{7DFAF660-2007-4F7A-AE02-11094824CD9F}" sibTransId="{D98C0C91-6F74-4408-8B7C-9B632747FE94}"/>
    <dgm:cxn modelId="{44076E4E-7C28-4DAB-A0F2-6D7C9157A6EA}" type="presOf" srcId="{5B1A40A0-9708-458C-A22C-596D2EEFDAC6}" destId="{1C78F020-95DB-40FD-B248-D3E728D01758}" srcOrd="0" destOrd="0" presId="urn:microsoft.com/office/officeart/2005/8/layout/vList5"/>
    <dgm:cxn modelId="{336E027A-D8F9-4E3F-9094-0A669EB447B7}" srcId="{4417B575-4C81-444E-8711-CFB6410FD8FC}" destId="{B9C7783F-6B78-4483-9471-DD1B2AD1E9C2}" srcOrd="0" destOrd="0" parTransId="{AAEF1B9E-0FD6-4BC3-8671-55ACA9894C30}" sibTransId="{5ABFDC16-3943-427A-8863-31D6072EA6B9}"/>
    <dgm:cxn modelId="{BAFB2680-9AA9-4168-8B92-56392D78E671}" type="presOf" srcId="{AA31ACF7-CC82-40BC-B645-24480BE0C213}" destId="{3E66A341-BA90-4D90-98B9-F652F85E34B5}" srcOrd="0" destOrd="0" presId="urn:microsoft.com/office/officeart/2005/8/layout/vList5"/>
    <dgm:cxn modelId="{DDBF62A8-8988-4D06-9650-68593529B4A8}" srcId="{EEF2C900-0C1E-44C4-83CC-83888FFFFF24}" destId="{4417B575-4C81-444E-8711-CFB6410FD8FC}" srcOrd="3" destOrd="0" parTransId="{6A5EC86F-170E-43B2-B1D1-471600E75C04}" sibTransId="{79EFAE34-6EB3-4D02-B732-B4A2479D78E8}"/>
    <dgm:cxn modelId="{65636FC6-85AA-48E8-88E2-0DEC38C710AD}" type="presOf" srcId="{F1828834-1FDE-4053-93D7-1B093620E080}" destId="{1CF3BD8E-7C7E-4643-A856-1F2F2B953270}" srcOrd="0" destOrd="0" presId="urn:microsoft.com/office/officeart/2005/8/layout/vList5"/>
    <dgm:cxn modelId="{676472DE-86A0-4762-9406-92933FB32F59}" srcId="{EEF2C900-0C1E-44C4-83CC-83888FFFFF24}" destId="{B0991CA8-EDD3-49D1-960E-700848F96FF3}" srcOrd="0" destOrd="0" parTransId="{9C5FEFFD-415C-4955-8F7C-F686B82AC707}" sibTransId="{861348BC-6169-41BB-9277-7E6450CA5ACE}"/>
    <dgm:cxn modelId="{4451F9DE-4821-4599-9C3E-38A402F09157}" srcId="{B0991CA8-EDD3-49D1-960E-700848F96FF3}" destId="{5B1A40A0-9708-458C-A22C-596D2EEFDAC6}" srcOrd="0" destOrd="0" parTransId="{2BEE9F12-D175-49EA-9E4E-8BC33259DA01}" sibTransId="{E568CE4C-3191-4DA3-9A63-4C33E5AB8FED}"/>
    <dgm:cxn modelId="{CBB2E878-F3DD-49FE-B91A-644A8B495A62}" type="presParOf" srcId="{8BE3D375-D91B-4A2E-92B9-0F98F58F568D}" destId="{33C4657B-8949-427F-ABBE-55202D822A5D}" srcOrd="0" destOrd="0" presId="urn:microsoft.com/office/officeart/2005/8/layout/vList5"/>
    <dgm:cxn modelId="{03AF85C9-FDA7-4B33-B8F7-4F517367FA90}" type="presParOf" srcId="{33C4657B-8949-427F-ABBE-55202D822A5D}" destId="{F51FBED9-6DAE-4B21-8DD7-95E65ECE6946}" srcOrd="0" destOrd="0" presId="urn:microsoft.com/office/officeart/2005/8/layout/vList5"/>
    <dgm:cxn modelId="{0BAF267A-25C1-4215-A2F3-896F89DCC72B}" type="presParOf" srcId="{33C4657B-8949-427F-ABBE-55202D822A5D}" destId="{1C78F020-95DB-40FD-B248-D3E728D01758}" srcOrd="1" destOrd="0" presId="urn:microsoft.com/office/officeart/2005/8/layout/vList5"/>
    <dgm:cxn modelId="{64C930B8-52F5-416B-9782-7F1212EB0DB5}" type="presParOf" srcId="{8BE3D375-D91B-4A2E-92B9-0F98F58F568D}" destId="{7D805DD6-7640-4DE2-A1B2-E4DE37091E8B}" srcOrd="1" destOrd="0" presId="urn:microsoft.com/office/officeart/2005/8/layout/vList5"/>
    <dgm:cxn modelId="{BAF7462C-278D-4FA6-90F7-AFB9B526D1C8}" type="presParOf" srcId="{8BE3D375-D91B-4A2E-92B9-0F98F58F568D}" destId="{A434E4F6-B5DE-4E16-972C-5C1DD917E2DE}" srcOrd="2" destOrd="0" presId="urn:microsoft.com/office/officeart/2005/8/layout/vList5"/>
    <dgm:cxn modelId="{607819A8-6334-4F21-915E-F4D1019A2282}" type="presParOf" srcId="{A434E4F6-B5DE-4E16-972C-5C1DD917E2DE}" destId="{C388CE42-9421-48B5-90B7-62C1060839F7}" srcOrd="0" destOrd="0" presId="urn:microsoft.com/office/officeart/2005/8/layout/vList5"/>
    <dgm:cxn modelId="{350CDF9A-AF30-4B60-BE7B-A9960F8865D6}" type="presParOf" srcId="{A434E4F6-B5DE-4E16-972C-5C1DD917E2DE}" destId="{D368473A-623B-4AC1-A2BC-C922EA8D7D4D}" srcOrd="1" destOrd="0" presId="urn:microsoft.com/office/officeart/2005/8/layout/vList5"/>
    <dgm:cxn modelId="{5C2C2270-23C9-4065-9360-B312B866E667}" type="presParOf" srcId="{8BE3D375-D91B-4A2E-92B9-0F98F58F568D}" destId="{5A140440-3A05-4335-B401-6EC728B564F7}" srcOrd="3" destOrd="0" presId="urn:microsoft.com/office/officeart/2005/8/layout/vList5"/>
    <dgm:cxn modelId="{852C9632-A0EA-4A49-940B-B2E9DB1C7257}" type="presParOf" srcId="{8BE3D375-D91B-4A2E-92B9-0F98F58F568D}" destId="{D02276FC-67DD-43D5-A51D-C2B0543FE108}" srcOrd="4" destOrd="0" presId="urn:microsoft.com/office/officeart/2005/8/layout/vList5"/>
    <dgm:cxn modelId="{C35F8DB9-D616-48F3-BB0F-300D08FFFC09}" type="presParOf" srcId="{D02276FC-67DD-43D5-A51D-C2B0543FE108}" destId="{1CF3BD8E-7C7E-4643-A856-1F2F2B953270}" srcOrd="0" destOrd="0" presId="urn:microsoft.com/office/officeart/2005/8/layout/vList5"/>
    <dgm:cxn modelId="{B73889D9-BA8D-4D8B-A731-819040C5F6D7}" type="presParOf" srcId="{D02276FC-67DD-43D5-A51D-C2B0543FE108}" destId="{3E66A341-BA90-4D90-98B9-F652F85E34B5}" srcOrd="1" destOrd="0" presId="urn:microsoft.com/office/officeart/2005/8/layout/vList5"/>
    <dgm:cxn modelId="{FEA8F984-BD96-4EB9-A202-DDE773459D96}" type="presParOf" srcId="{8BE3D375-D91B-4A2E-92B9-0F98F58F568D}" destId="{E69133A7-EEA8-4D85-8CFB-996A57FC1612}" srcOrd="5" destOrd="0" presId="urn:microsoft.com/office/officeart/2005/8/layout/vList5"/>
    <dgm:cxn modelId="{A2890B66-EF56-420B-9353-951E5CABA123}" type="presParOf" srcId="{8BE3D375-D91B-4A2E-92B9-0F98F58F568D}" destId="{6F127564-8D06-4FDC-BF25-948FCF1D35DC}" srcOrd="6" destOrd="0" presId="urn:microsoft.com/office/officeart/2005/8/layout/vList5"/>
    <dgm:cxn modelId="{D80BD7FB-01CC-42BC-B90B-D1FE17437EE6}" type="presParOf" srcId="{6F127564-8D06-4FDC-BF25-948FCF1D35DC}" destId="{E7EA99F9-20DB-4FAE-8B3F-41C30EFF3111}" srcOrd="0" destOrd="0" presId="urn:microsoft.com/office/officeart/2005/8/layout/vList5"/>
    <dgm:cxn modelId="{BCFA3BC8-046C-4FD5-A3B5-BFA6563AC614}" type="presParOf" srcId="{6F127564-8D06-4FDC-BF25-948FCF1D35DC}" destId="{9A90E629-3688-4A78-8EE8-82AAFE35BE5D}"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8F020-95DB-40FD-B248-D3E728D01758}">
      <dsp:nvSpPr>
        <dsp:cNvPr id="0" name=""/>
        <dsp:cNvSpPr/>
      </dsp:nvSpPr>
      <dsp:spPr>
        <a:xfrm rot="5400000">
          <a:off x="6810403" y="-2937968"/>
          <a:ext cx="680408" cy="6729984"/>
        </a:xfrm>
        <a:prstGeom prst="round2SameRect">
          <a:avLst/>
        </a:prstGeom>
        <a:solidFill>
          <a:srgbClr val="FFFFFF">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844550" rtl="0">
            <a:lnSpc>
              <a:spcPct val="90000"/>
            </a:lnSpc>
            <a:spcBef>
              <a:spcPct val="0"/>
            </a:spcBef>
            <a:spcAft>
              <a:spcPct val="15000"/>
            </a:spcAft>
            <a:buChar char="•"/>
          </a:pPr>
          <a:r>
            <a:rPr lang="de-DE" sz="1900" kern="1200" dirty="0">
              <a:latin typeface="Calibri" panose="020F0502020204030204" pitchFamily="34" charset="0"/>
              <a:cs typeface="Calibri" panose="020F0502020204030204" pitchFamily="34" charset="0"/>
            </a:rPr>
            <a:t>Wie nehmen die Auszubildenden das Thema nachhaltige Ernährung im Pflegealltag wahr? </a:t>
          </a:r>
        </a:p>
      </dsp:txBody>
      <dsp:txXfrm rot="-5400000">
        <a:off x="3785616" y="120034"/>
        <a:ext cx="6696769" cy="613978"/>
      </dsp:txXfrm>
    </dsp:sp>
    <dsp:sp modelId="{F51FBED9-6DAE-4B21-8DD7-95E65ECE6946}">
      <dsp:nvSpPr>
        <dsp:cNvPr id="0" name=""/>
        <dsp:cNvSpPr/>
      </dsp:nvSpPr>
      <dsp:spPr>
        <a:xfrm>
          <a:off x="0" y="1768"/>
          <a:ext cx="3785616" cy="850510"/>
        </a:xfrm>
        <a:prstGeom prst="roundRect">
          <a:avLst/>
        </a:prstGeom>
        <a:solidFill>
          <a:srgbClr val="007193"/>
        </a:solidFill>
        <a:ln w="19050" cap="flat" cmpd="sng" algn="ctr">
          <a:solidFill>
            <a:srgbClr val="00719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de-DE"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Bewusstsein schaffen</a:t>
          </a:r>
        </a:p>
      </dsp:txBody>
      <dsp:txXfrm>
        <a:off x="41518" y="43286"/>
        <a:ext cx="3702580" cy="767474"/>
      </dsp:txXfrm>
    </dsp:sp>
    <dsp:sp modelId="{D368473A-623B-4AC1-A2BC-C922EA8D7D4D}">
      <dsp:nvSpPr>
        <dsp:cNvPr id="0" name=""/>
        <dsp:cNvSpPr/>
      </dsp:nvSpPr>
      <dsp:spPr>
        <a:xfrm rot="5400000">
          <a:off x="6810403" y="-2044932"/>
          <a:ext cx="680408" cy="6729984"/>
        </a:xfrm>
        <a:prstGeom prst="round2SameRect">
          <a:avLst/>
        </a:prstGeom>
        <a:solidFill>
          <a:srgbClr val="FFFFFF">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171450" lvl="1" indent="-171450" algn="l" defTabSz="844550" rtl="0">
            <a:lnSpc>
              <a:spcPct val="90000"/>
            </a:lnSpc>
            <a:spcBef>
              <a:spcPct val="0"/>
            </a:spcBef>
            <a:spcAft>
              <a:spcPct val="15000"/>
            </a:spcAft>
            <a:buChar char="•"/>
          </a:pPr>
          <a:r>
            <a:rPr lang="de-DE" sz="1900" kern="1200" dirty="0">
              <a:latin typeface="Calibri" panose="020F0502020204030204" pitchFamily="34" charset="0"/>
              <a:cs typeface="Calibri" panose="020F0502020204030204" pitchFamily="34" charset="0"/>
            </a:rPr>
            <a:t>Welche kleinen Veränderungen können sofort umgesetzt werden? Welche nachhaltige Alternative gibt es?</a:t>
          </a:r>
        </a:p>
      </dsp:txBody>
      <dsp:txXfrm rot="-5400000">
        <a:off x="3785616" y="1013070"/>
        <a:ext cx="6696769" cy="613978"/>
      </dsp:txXfrm>
    </dsp:sp>
    <dsp:sp modelId="{C388CE42-9421-48B5-90B7-62C1060839F7}">
      <dsp:nvSpPr>
        <dsp:cNvPr id="0" name=""/>
        <dsp:cNvSpPr/>
      </dsp:nvSpPr>
      <dsp:spPr>
        <a:xfrm>
          <a:off x="0" y="894804"/>
          <a:ext cx="3785616" cy="850510"/>
        </a:xfrm>
        <a:prstGeom prst="roundRect">
          <a:avLst/>
        </a:prstGeom>
        <a:solidFill>
          <a:srgbClr val="D1DD01"/>
        </a:solidFill>
        <a:ln w="19050" cap="flat" cmpd="sng" algn="ctr">
          <a:solidFill>
            <a:srgbClr val="D1DD0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de-DE"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Handlungsmöglichkeiten aufzeigen</a:t>
          </a:r>
        </a:p>
      </dsp:txBody>
      <dsp:txXfrm>
        <a:off x="41518" y="936322"/>
        <a:ext cx="3702580" cy="767474"/>
      </dsp:txXfrm>
    </dsp:sp>
    <dsp:sp modelId="{3E66A341-BA90-4D90-98B9-F652F85E34B5}">
      <dsp:nvSpPr>
        <dsp:cNvPr id="0" name=""/>
        <dsp:cNvSpPr/>
      </dsp:nvSpPr>
      <dsp:spPr>
        <a:xfrm rot="5400000">
          <a:off x="6810403" y="-1151897"/>
          <a:ext cx="680408" cy="6729984"/>
        </a:xfrm>
        <a:prstGeom prst="round2SameRect">
          <a:avLst/>
        </a:prstGeom>
        <a:solidFill>
          <a:srgbClr val="FFFFFF">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171450" lvl="1" indent="-171450" algn="l" defTabSz="844550" rtl="0">
            <a:lnSpc>
              <a:spcPct val="90000"/>
            </a:lnSpc>
            <a:spcBef>
              <a:spcPct val="0"/>
            </a:spcBef>
            <a:spcAft>
              <a:spcPct val="15000"/>
            </a:spcAft>
            <a:buChar char="•"/>
          </a:pPr>
          <a:r>
            <a:rPr lang="de-DE" sz="1900" kern="1200" dirty="0">
              <a:latin typeface="Calibri" panose="020F0502020204030204" pitchFamily="34" charset="0"/>
              <a:cs typeface="Calibri" panose="020F0502020204030204" pitchFamily="34" charset="0"/>
            </a:rPr>
            <a:t>Wie können Auszubildende selbst Ideen entwickeln und erproben?</a:t>
          </a:r>
        </a:p>
      </dsp:txBody>
      <dsp:txXfrm rot="-5400000">
        <a:off x="3785616" y="1906105"/>
        <a:ext cx="6696769" cy="613978"/>
      </dsp:txXfrm>
    </dsp:sp>
    <dsp:sp modelId="{1CF3BD8E-7C7E-4643-A856-1F2F2B953270}">
      <dsp:nvSpPr>
        <dsp:cNvPr id="0" name=""/>
        <dsp:cNvSpPr/>
      </dsp:nvSpPr>
      <dsp:spPr>
        <a:xfrm>
          <a:off x="0" y="1787839"/>
          <a:ext cx="3785616" cy="850510"/>
        </a:xfrm>
        <a:prstGeom prst="roundRect">
          <a:avLst/>
        </a:prstGeom>
        <a:solidFill>
          <a:srgbClr val="95D3EC"/>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de-DE"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Eigeninitiative fördernd</a:t>
          </a:r>
        </a:p>
      </dsp:txBody>
      <dsp:txXfrm>
        <a:off x="41518" y="1829357"/>
        <a:ext cx="3702580" cy="767474"/>
      </dsp:txXfrm>
    </dsp:sp>
    <dsp:sp modelId="{9A90E629-3688-4A78-8EE8-82AAFE35BE5D}">
      <dsp:nvSpPr>
        <dsp:cNvPr id="0" name=""/>
        <dsp:cNvSpPr/>
      </dsp:nvSpPr>
      <dsp:spPr>
        <a:xfrm rot="5400000">
          <a:off x="6810403" y="-258861"/>
          <a:ext cx="680408" cy="6729984"/>
        </a:xfrm>
        <a:prstGeom prst="round2SameRect">
          <a:avLst/>
        </a:prstGeom>
        <a:solidFill>
          <a:schemeClr val="bg1">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de-DE" sz="1600" kern="1200" dirty="0">
              <a:latin typeface="Calibri" panose="020F0502020204030204" pitchFamily="34" charset="0"/>
              <a:cs typeface="Calibri" panose="020F0502020204030204" pitchFamily="34" charset="0"/>
            </a:rPr>
            <a:t>Welche Konzepte können in die Praxisanleitung aufgenommen werden? Gibt es bestehende Strukturen, die angepasst oder erweitert werden können?</a:t>
          </a:r>
        </a:p>
      </dsp:txBody>
      <dsp:txXfrm rot="-5400000">
        <a:off x="3785616" y="2799141"/>
        <a:ext cx="6696769" cy="613978"/>
      </dsp:txXfrm>
    </dsp:sp>
    <dsp:sp modelId="{E7EA99F9-20DB-4FAE-8B3F-41C30EFF3111}">
      <dsp:nvSpPr>
        <dsp:cNvPr id="0" name=""/>
        <dsp:cNvSpPr/>
      </dsp:nvSpPr>
      <dsp:spPr>
        <a:xfrm>
          <a:off x="0" y="2680875"/>
          <a:ext cx="3785616" cy="850510"/>
        </a:xfrm>
        <a:prstGeom prst="roundRect">
          <a:avLst/>
        </a:prstGeom>
        <a:solidFill>
          <a:srgbClr val="007193">
            <a:alpha val="90000"/>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de-DE"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Integration in Praxisanleitungen</a:t>
          </a:r>
        </a:p>
      </dsp:txBody>
      <dsp:txXfrm>
        <a:off x="41518" y="2722393"/>
        <a:ext cx="3702580" cy="76747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911A6-F8A1-492C-970E-D04766C4DFD1}" type="datetimeFigureOut">
              <a:rPr lang="de-DE" smtClean="0"/>
              <a:t>17.03.2026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1367AA-DC43-43C4-BC99-49169608304F}" type="slidenum">
              <a:rPr lang="de-DE" smtClean="0"/>
              <a:t>‹Nr.›</a:t>
            </a:fld>
            <a:endParaRPr lang="de-DE"/>
          </a:p>
        </p:txBody>
      </p:sp>
    </p:spTree>
    <p:extLst>
      <p:ext uri="{BB962C8B-B14F-4D97-AF65-F5344CB8AC3E}">
        <p14:creationId xmlns:p14="http://schemas.microsoft.com/office/powerpoint/2010/main" val="4203367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51367AA-DC43-43C4-BC99-49169608304F}" type="slidenum">
              <a:rPr lang="de-DE" smtClean="0"/>
              <a:t>1</a:t>
            </a:fld>
            <a:endParaRPr lang="de-DE"/>
          </a:p>
        </p:txBody>
      </p:sp>
    </p:spTree>
    <p:extLst>
      <p:ext uri="{BB962C8B-B14F-4D97-AF65-F5344CB8AC3E}">
        <p14:creationId xmlns:p14="http://schemas.microsoft.com/office/powerpoint/2010/main" val="4089094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„Mentoring ist eine einzigartige Beziehung zwischen zwei Menschen, die keiner anderen gleicht. Mentoring ist geprägt von Wissens- und Erfahrungsaustausch und von gegenseitiger Unterstützung. Die tiefe Verbindung zu einem/einer </a:t>
            </a:r>
            <a:r>
              <a:rPr lang="de-DE" dirty="0" err="1"/>
              <a:t>Mentoringpartner</a:t>
            </a:r>
            <a:r>
              <a:rPr lang="de-DE" dirty="0"/>
              <a:t>*in kann uns grundlegend prägen, den gesamten Lebensweg beeinflussen und ganz neue Perspektiven eröffnen. Mentor*innen sehen meist mehr in uns, als wir selbst sehen können, und können das Beste in uns zum Vorschein bringen. Sie können uns dazu inspirieren, über uns hinauszuwachsen und Herausforderungen zu bestehen, die wir uns nie zugetraut hätten.“ (</a:t>
            </a:r>
            <a:r>
              <a:rPr lang="de-DE" dirty="0" err="1"/>
              <a:t>Drozdzewski</a:t>
            </a:r>
            <a:r>
              <a:rPr lang="de-DE" dirty="0"/>
              <a:t>,</a:t>
            </a:r>
            <a:r>
              <a:rPr lang="de-DE" baseline="0" dirty="0"/>
              <a:t> Stockkamp und Frey, 2024, S. 217)</a:t>
            </a:r>
          </a:p>
          <a:p>
            <a:endParaRPr lang="de-DE" baseline="0" dirty="0"/>
          </a:p>
          <a:p>
            <a:r>
              <a:rPr lang="de-DE" baseline="0" dirty="0"/>
              <a:t>Wir unterscheiden zwischen „formellem Mentoring“ und „informellem Mentoring“:</a:t>
            </a:r>
          </a:p>
          <a:p>
            <a:endParaRPr lang="de-DE" baseline="0" dirty="0"/>
          </a:p>
          <a:p>
            <a:r>
              <a:rPr lang="de-DE" b="0" u="sng" baseline="0" dirty="0"/>
              <a:t>Formelles Mentoring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Beim formellen Mentoring wird Mentoring durch eine dritte Partei in Rahmen eines </a:t>
            </a:r>
            <a:r>
              <a:rPr lang="de-DE" baseline="0" dirty="0" err="1"/>
              <a:t>Mentoringprogramms</a:t>
            </a:r>
            <a:r>
              <a:rPr lang="de-DE" baseline="0" dirty="0"/>
              <a:t> initiiert.</a:t>
            </a:r>
          </a:p>
          <a:p>
            <a:pPr marL="0" indent="0">
              <a:buFont typeface="Arial" panose="020B0604020202020204" pitchFamily="34" charset="0"/>
              <a:buNone/>
            </a:pPr>
            <a:r>
              <a:rPr lang="de-DE" b="0" u="sng" baseline="0" dirty="0"/>
              <a:t>Informelles Mentoring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Beim informellen Mentoring basiert die </a:t>
            </a:r>
            <a:r>
              <a:rPr lang="de-DE" baseline="0" dirty="0" err="1"/>
              <a:t>Mentoringbeziehung</a:t>
            </a:r>
            <a:r>
              <a:rPr lang="de-DE" baseline="0" dirty="0"/>
              <a:t> auf gegenseitiger Sympathie. Informelle </a:t>
            </a:r>
            <a:r>
              <a:rPr lang="de-DE" baseline="0" dirty="0" err="1"/>
              <a:t>Mentoringbeziehungen</a:t>
            </a:r>
            <a:r>
              <a:rPr lang="de-DE" baseline="0" dirty="0"/>
              <a:t> entstehen spontan und oftmals unbemerkt z. B. am Arbeitsplatz.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a:t>
            </a:r>
            <a:r>
              <a:rPr lang="de-DE" dirty="0" err="1"/>
              <a:t>Drozdzewski</a:t>
            </a:r>
            <a:r>
              <a:rPr lang="de-DE" dirty="0"/>
              <a:t>,</a:t>
            </a:r>
            <a:r>
              <a:rPr lang="de-DE" baseline="0" dirty="0"/>
              <a:t> Stockkamp und Frey, 2024)</a:t>
            </a:r>
          </a:p>
          <a:p>
            <a:endParaRPr lang="de-DE"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1" dirty="0"/>
              <a:t>Überleitung: </a:t>
            </a:r>
            <a:r>
              <a:rPr lang="de-DE" dirty="0"/>
              <a:t>Die </a:t>
            </a:r>
            <a:r>
              <a:rPr lang="de-DE" dirty="0" err="1"/>
              <a:t>Mentoringunterstützung</a:t>
            </a:r>
            <a:r>
              <a:rPr lang="de-DE" baseline="0" dirty="0"/>
              <a:t> die seitens eines Mentors oder einer Mentorin angeboten wird, kann in drei Facetten aufgeteilt werden…</a:t>
            </a:r>
          </a:p>
          <a:p>
            <a:pPr marL="0" indent="0">
              <a:buFont typeface="Arial" panose="020B0604020202020204" pitchFamily="34" charset="0"/>
              <a:buNone/>
            </a:pPr>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10</a:t>
            </a:fld>
            <a:endParaRPr lang="de-DE"/>
          </a:p>
        </p:txBody>
      </p:sp>
    </p:spTree>
    <p:extLst>
      <p:ext uri="{BB962C8B-B14F-4D97-AF65-F5344CB8AC3E}">
        <p14:creationId xmlns:p14="http://schemas.microsoft.com/office/powerpoint/2010/main" val="302818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baseline="0" dirty="0"/>
              <a:t>Karrierebezogene Unterstützung:</a:t>
            </a:r>
          </a:p>
          <a:p>
            <a:pPr marL="171450" indent="-171450">
              <a:buFont typeface="Arial" panose="020B0604020202020204" pitchFamily="34" charset="0"/>
              <a:buChar char="•"/>
            </a:pPr>
            <a:r>
              <a:rPr lang="de-DE" dirty="0"/>
              <a:t>Mentor*innen teilen ihr berufliches Wissen und ihre Erfahrungen</a:t>
            </a:r>
            <a:r>
              <a:rPr lang="de-DE" baseline="0" dirty="0"/>
              <a:t> und unterstützen somit </a:t>
            </a:r>
            <a:r>
              <a:rPr lang="de-DE" baseline="0" dirty="0" err="1"/>
              <a:t>Mentees</a:t>
            </a:r>
            <a:r>
              <a:rPr lang="de-DE" baseline="0" dirty="0"/>
              <a:t> bei der </a:t>
            </a:r>
            <a:r>
              <a:rPr lang="de-DE" baseline="0" dirty="0" err="1"/>
              <a:t>Karrierentwicklung</a:t>
            </a:r>
            <a:r>
              <a:rPr lang="de-DE" baseline="0" dirty="0"/>
              <a:t>. Im Vordergrund steht hierbei das Erreichen beruflicher Zeile und das Ausloten verschiedener beruflicher Möglichkeiten.</a:t>
            </a:r>
          </a:p>
          <a:p>
            <a:pPr marL="0" indent="0">
              <a:buFont typeface="Arial" panose="020B0604020202020204" pitchFamily="34" charset="0"/>
              <a:buNone/>
            </a:pPr>
            <a:r>
              <a:rPr lang="de-DE" b="1" baseline="0" dirty="0"/>
              <a:t>Psychosoziale Unterstützung:</a:t>
            </a:r>
          </a:p>
          <a:p>
            <a:pPr marL="171450" indent="-171450">
              <a:buFont typeface="Arial" panose="020B0604020202020204" pitchFamily="34" charset="0"/>
              <a:buChar char="•"/>
            </a:pPr>
            <a:r>
              <a:rPr lang="de-DE" dirty="0"/>
              <a:t>Mentor*innen haben ein offenes Ohr für</a:t>
            </a:r>
            <a:r>
              <a:rPr lang="de-DE" baseline="0" dirty="0"/>
              <a:t> die Sorgen und Probleme ihrer </a:t>
            </a:r>
            <a:r>
              <a:rPr lang="de-DE" baseline="0" dirty="0" err="1"/>
              <a:t>Mentees</a:t>
            </a:r>
            <a:r>
              <a:rPr lang="de-DE" baseline="0" dirty="0"/>
              <a:t>. Sie agieren als Vertrauenspersonen und stehen mit Rat und Tat zur Seite. </a:t>
            </a:r>
          </a:p>
          <a:p>
            <a:pPr marL="0" indent="0">
              <a:buFont typeface="Arial" panose="020B0604020202020204" pitchFamily="34" charset="0"/>
              <a:buNone/>
            </a:pPr>
            <a:r>
              <a:rPr lang="de-DE" b="1" baseline="0" dirty="0"/>
              <a:t>Vorbildfunktion: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solidFill>
                  <a:schemeClr val="tx1"/>
                </a:solidFill>
                <a:latin typeface="Calibri" panose="020F0502020204030204" pitchFamily="34" charset="0"/>
                <a:cs typeface="Calibri" panose="020F0502020204030204" pitchFamily="34" charset="0"/>
              </a:rPr>
              <a:t>Mentor*innen werden für </a:t>
            </a:r>
            <a:r>
              <a:rPr lang="de-DE" dirty="0" err="1">
                <a:solidFill>
                  <a:schemeClr val="tx1"/>
                </a:solidFill>
                <a:latin typeface="Calibri" panose="020F0502020204030204" pitchFamily="34" charset="0"/>
                <a:cs typeface="Calibri" panose="020F0502020204030204" pitchFamily="34" charset="0"/>
              </a:rPr>
              <a:t>Mentees</a:t>
            </a:r>
            <a:r>
              <a:rPr lang="de-DE" baseline="0" dirty="0">
                <a:solidFill>
                  <a:schemeClr val="tx1"/>
                </a:solidFill>
                <a:latin typeface="Calibri" panose="020F0502020204030204" pitchFamily="34" charset="0"/>
                <a:cs typeface="Calibri" panose="020F0502020204030204" pitchFamily="34" charset="0"/>
              </a:rPr>
              <a:t> zu Vorbildern, die einen konkreten Karriereweg vorleben. Sie vermitteln dabei </a:t>
            </a:r>
            <a:r>
              <a:rPr lang="de-DE" dirty="0">
                <a:solidFill>
                  <a:schemeClr val="tx1"/>
                </a:solidFill>
                <a:latin typeface="Calibri" panose="020F0502020204030204" pitchFamily="34" charset="0"/>
                <a:cs typeface="Calibri" panose="020F0502020204030204" pitchFamily="34" charset="0"/>
              </a:rPr>
              <a:t>Werte, Einstellungen und Verhaltensweisen,</a:t>
            </a:r>
            <a:r>
              <a:rPr lang="de-DE" baseline="0" dirty="0">
                <a:solidFill>
                  <a:schemeClr val="tx1"/>
                </a:solidFill>
                <a:latin typeface="Calibri" panose="020F0502020204030204" pitchFamily="34" charset="0"/>
                <a:cs typeface="Calibri" panose="020F0502020204030204" pitchFamily="34" charset="0"/>
              </a:rPr>
              <a:t> welche den </a:t>
            </a:r>
            <a:r>
              <a:rPr lang="de-DE" baseline="0" dirty="0" err="1">
                <a:solidFill>
                  <a:schemeClr val="tx1"/>
                </a:solidFill>
                <a:latin typeface="Calibri" panose="020F0502020204030204" pitchFamily="34" charset="0"/>
                <a:cs typeface="Calibri" panose="020F0502020204030204" pitchFamily="34" charset="0"/>
              </a:rPr>
              <a:t>Mentees</a:t>
            </a:r>
            <a:r>
              <a:rPr lang="de-DE" baseline="0" dirty="0">
                <a:solidFill>
                  <a:schemeClr val="tx1"/>
                </a:solidFill>
                <a:latin typeface="Calibri" panose="020F0502020204030204" pitchFamily="34" charset="0"/>
                <a:cs typeface="Calibri" panose="020F0502020204030204" pitchFamily="34" charset="0"/>
              </a:rPr>
              <a:t> dabei helfen, ihre berufliche Identität zu entwickeln.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a:t>
            </a:r>
            <a:r>
              <a:rPr lang="de-DE" dirty="0" err="1"/>
              <a:t>Drozdzewski</a:t>
            </a:r>
            <a:r>
              <a:rPr lang="de-DE" dirty="0"/>
              <a:t>,</a:t>
            </a:r>
            <a:r>
              <a:rPr lang="de-DE" baseline="0" dirty="0"/>
              <a:t> Stockkamp und Frey, 2024)</a:t>
            </a:r>
          </a:p>
          <a:p>
            <a:endParaRPr lang="de-DE" dirty="0"/>
          </a:p>
          <a:p>
            <a:pPr marL="171450" indent="-171450">
              <a:buFont typeface="Wingdings" panose="05000000000000000000" pitchFamily="2" charset="2"/>
              <a:buChar char="à"/>
            </a:pPr>
            <a:r>
              <a:rPr lang="de-DE" dirty="0"/>
              <a:t>Wir</a:t>
            </a:r>
            <a:r>
              <a:rPr lang="de-DE" baseline="0" dirty="0"/>
              <a:t> konzentrieren uns im heutigen Modul vor allem auf die </a:t>
            </a:r>
            <a:r>
              <a:rPr lang="de-DE" b="1" baseline="0" dirty="0"/>
              <a:t>Vorbildfunktion</a:t>
            </a:r>
            <a:r>
              <a:rPr lang="de-DE" baseline="0" dirty="0"/>
              <a:t> von Praxisanleitenden!</a:t>
            </a:r>
          </a:p>
          <a:p>
            <a:pPr marL="171450" indent="-171450">
              <a:buFont typeface="Wingdings" panose="05000000000000000000" pitchFamily="2" charset="2"/>
              <a:buChar char="à"/>
            </a:pPr>
            <a:endParaRPr lang="de-DE" baseline="0" dirty="0"/>
          </a:p>
          <a:p>
            <a:pPr marL="0" indent="0">
              <a:buFont typeface="Wingdings" panose="05000000000000000000" pitchFamily="2" charset="2"/>
              <a:buNone/>
            </a:pPr>
            <a:r>
              <a:rPr lang="de-DE" b="1" baseline="0" dirty="0"/>
              <a:t>Überleitung: </a:t>
            </a:r>
            <a:r>
              <a:rPr lang="de-DE" baseline="0" dirty="0"/>
              <a:t>Egal, welche Facette von Mentoring im Vordergrund steht, es gibt immer Faktoren, die Mentoring positiv oder negativ beeinflussen…</a:t>
            </a:r>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11</a:t>
            </a:fld>
            <a:endParaRPr lang="de-DE"/>
          </a:p>
        </p:txBody>
      </p:sp>
    </p:spTree>
    <p:extLst>
      <p:ext uri="{BB962C8B-B14F-4D97-AF65-F5344CB8AC3E}">
        <p14:creationId xmlns:p14="http://schemas.microsoft.com/office/powerpoint/2010/main" val="2229047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Förderliches</a:t>
            </a:r>
            <a:r>
              <a:rPr lang="de-DE" b="1" baseline="0" dirty="0"/>
              <a:t> Mentoring</a:t>
            </a:r>
            <a:endParaRPr lang="de-DE" b="0" baseline="0" dirty="0"/>
          </a:p>
          <a:p>
            <a:endParaRPr lang="de-DE" b="0" baseline="0" dirty="0"/>
          </a:p>
          <a:p>
            <a:r>
              <a:rPr lang="de-DE" b="1" baseline="0" dirty="0"/>
              <a:t>Seitens des/ der Mentee:</a:t>
            </a:r>
          </a:p>
          <a:p>
            <a:pPr marL="171450" indent="-171450">
              <a:buFont typeface="Arial" panose="020B0604020202020204" pitchFamily="34" charset="0"/>
              <a:buChar char="•"/>
            </a:pPr>
            <a:r>
              <a:rPr lang="de-DE" sz="1200" dirty="0">
                <a:latin typeface="Calibri" panose="020F0502020204030204" pitchFamily="34" charset="0"/>
                <a:cs typeface="Calibri" panose="020F0502020204030204" pitchFamily="34" charset="0"/>
              </a:rPr>
              <a:t>lernbereit, offen für neue Erfahrungen und Perspektiven</a:t>
            </a:r>
          </a:p>
          <a:p>
            <a:pPr marL="171450" indent="-171450">
              <a:buFont typeface="Arial" panose="020B0604020202020204" pitchFamily="34" charset="0"/>
              <a:buChar char="•"/>
            </a:pPr>
            <a:r>
              <a:rPr lang="de-DE" sz="1200" dirty="0">
                <a:latin typeface="Calibri" panose="020F0502020204030204" pitchFamily="34" charset="0"/>
                <a:cs typeface="Calibri" panose="020F0502020204030204" pitchFamily="34" charset="0"/>
              </a:rPr>
              <a:t>kritikfähig,</a:t>
            </a:r>
            <a:r>
              <a:rPr lang="de-DE" sz="1200" baseline="0" dirty="0">
                <a:latin typeface="Calibri" panose="020F0502020204030204" pitchFamily="34" charset="0"/>
                <a:cs typeface="Calibri" panose="020F0502020204030204" pitchFamily="34" charset="0"/>
              </a:rPr>
              <a:t> bereit über Stärken und Potentiale zu reden</a:t>
            </a:r>
          </a:p>
          <a:p>
            <a:pPr marL="171450" indent="-171450">
              <a:buFont typeface="Arial" panose="020B0604020202020204" pitchFamily="34" charset="0"/>
              <a:buChar char="•"/>
            </a:pPr>
            <a:r>
              <a:rPr lang="de-DE" sz="1200" baseline="0" dirty="0">
                <a:latin typeface="Calibri" panose="020F0502020204030204" pitchFamily="34" charset="0"/>
                <a:cs typeface="Calibri" panose="020F0502020204030204" pitchFamily="34" charset="0"/>
              </a:rPr>
              <a:t>setzt Ziele für das Mentoring</a:t>
            </a:r>
          </a:p>
          <a:p>
            <a:pPr marL="171450" indent="-171450">
              <a:buFont typeface="Arial" panose="020B0604020202020204" pitchFamily="34" charset="0"/>
              <a:buChar char="•"/>
            </a:pPr>
            <a:r>
              <a:rPr lang="de-DE" sz="1200" baseline="0" dirty="0">
                <a:latin typeface="Calibri" panose="020F0502020204030204" pitchFamily="34" charset="0"/>
                <a:cs typeface="Calibri" panose="020F0502020204030204" pitchFamily="34" charset="0"/>
              </a:rPr>
              <a:t>schlägt Termine und Aktivitäten vor</a:t>
            </a:r>
          </a:p>
          <a:p>
            <a:pPr marL="171450" indent="-171450">
              <a:buFont typeface="Arial" panose="020B0604020202020204" pitchFamily="34" charset="0"/>
              <a:buChar char="•"/>
            </a:pPr>
            <a:r>
              <a:rPr lang="de-DE" sz="1200" baseline="0" dirty="0">
                <a:latin typeface="Calibri" panose="020F0502020204030204" pitchFamily="34" charset="0"/>
                <a:cs typeface="Calibri" panose="020F0502020204030204" pitchFamily="34" charset="0"/>
              </a:rPr>
              <a:t>erfüllt seine „Holschuld“</a:t>
            </a:r>
          </a:p>
          <a:p>
            <a:pPr marL="171450" indent="-171450">
              <a:buFont typeface="Arial" panose="020B0604020202020204" pitchFamily="34" charset="0"/>
              <a:buChar char="•"/>
            </a:pPr>
            <a:r>
              <a:rPr lang="de-DE" sz="1200" baseline="0" dirty="0">
                <a:latin typeface="Calibri" panose="020F0502020204030204" pitchFamily="34" charset="0"/>
                <a:cs typeface="Calibri" panose="020F0502020204030204" pitchFamily="34" charset="0"/>
              </a:rPr>
              <a:t>probiert besprochenes im Alltag aus</a:t>
            </a:r>
          </a:p>
          <a:p>
            <a:pPr marL="171450" indent="-171450">
              <a:buFont typeface="Arial" panose="020B0604020202020204" pitchFamily="34" charset="0"/>
              <a:buChar char="•"/>
            </a:pPr>
            <a:r>
              <a:rPr lang="de-DE" sz="1200" baseline="0" dirty="0">
                <a:latin typeface="Calibri" panose="020F0502020204030204" pitchFamily="34" charset="0"/>
                <a:cs typeface="Calibri" panose="020F0502020204030204" pitchFamily="34" charset="0"/>
              </a:rPr>
              <a:t>gibt wertschätzendes Feedback</a:t>
            </a:r>
          </a:p>
          <a:p>
            <a:endParaRPr lang="de-DE" b="1" baseline="0" dirty="0"/>
          </a:p>
          <a:p>
            <a:r>
              <a:rPr lang="de-DE" b="1" baseline="0" dirty="0"/>
              <a:t>Seitens des/ der Mentor*in:</a:t>
            </a:r>
          </a:p>
          <a:p>
            <a:pPr marL="171450" indent="-171450">
              <a:buFont typeface="Arial" panose="020B0604020202020204" pitchFamily="34" charset="0"/>
              <a:buChar char="•"/>
            </a:pPr>
            <a:r>
              <a:rPr lang="de-DE" sz="1200" dirty="0">
                <a:latin typeface="Calibri" panose="020F0502020204030204" pitchFamily="34" charset="0"/>
                <a:cs typeface="Calibri" panose="020F0502020204030204" pitchFamily="34" charset="0"/>
              </a:rPr>
              <a:t>selbstlos</a:t>
            </a:r>
            <a:r>
              <a:rPr lang="de-DE" sz="1200" baseline="0" dirty="0">
                <a:latin typeface="Calibri" panose="020F0502020204030204" pitchFamily="34" charset="0"/>
                <a:cs typeface="Calibri" panose="020F0502020204030204" pitchFamily="34" charset="0"/>
              </a:rPr>
              <a:t> und hilfsbereit</a:t>
            </a:r>
          </a:p>
          <a:p>
            <a:pPr marL="171450" indent="-171450">
              <a:buFont typeface="Arial" panose="020B0604020202020204" pitchFamily="34" charset="0"/>
              <a:buChar char="•"/>
            </a:pPr>
            <a:r>
              <a:rPr lang="de-DE" sz="1200" baseline="0" dirty="0">
                <a:latin typeface="Calibri" panose="020F0502020204030204" pitchFamily="34" charset="0"/>
                <a:cs typeface="Calibri" panose="020F0502020204030204" pitchFamily="34" charset="0"/>
              </a:rPr>
              <a:t>authentisch, ehrlich und empathisch</a:t>
            </a:r>
          </a:p>
          <a:p>
            <a:pPr marL="171450" indent="-171450">
              <a:buFont typeface="Arial" panose="020B0604020202020204" pitchFamily="34" charset="0"/>
              <a:buChar char="•"/>
            </a:pPr>
            <a:r>
              <a:rPr lang="de-DE" sz="1200" dirty="0">
                <a:latin typeface="Calibri" panose="020F0502020204030204" pitchFamily="34" charset="0"/>
                <a:cs typeface="Calibri" panose="020F0502020204030204" pitchFamily="34" charset="0"/>
              </a:rPr>
              <a:t>offen</a:t>
            </a:r>
            <a:r>
              <a:rPr lang="de-DE" sz="1200" baseline="0" dirty="0">
                <a:latin typeface="Calibri" panose="020F0502020204030204" pitchFamily="34" charset="0"/>
                <a:cs typeface="Calibri" panose="020F0502020204030204" pitchFamily="34" charset="0"/>
              </a:rPr>
              <a:t> für neue Perspektiven</a:t>
            </a:r>
          </a:p>
          <a:p>
            <a:pPr marL="171450" indent="-171450">
              <a:buFont typeface="Arial" panose="020B0604020202020204" pitchFamily="34" charset="0"/>
              <a:buChar char="•"/>
            </a:pPr>
            <a:r>
              <a:rPr lang="de-DE" sz="1200" baseline="0" dirty="0">
                <a:latin typeface="Calibri" panose="020F0502020204030204" pitchFamily="34" charset="0"/>
                <a:cs typeface="Calibri" panose="020F0502020204030204" pitchFamily="34" charset="0"/>
              </a:rPr>
              <a:t>ehrliches und wertschätzendes Feedback</a:t>
            </a:r>
          </a:p>
          <a:p>
            <a:pPr marL="171450" indent="-171450">
              <a:buFont typeface="Arial" panose="020B0604020202020204" pitchFamily="34" charset="0"/>
              <a:buChar char="•"/>
            </a:pPr>
            <a:r>
              <a:rPr lang="de-DE" sz="1200" baseline="0" dirty="0">
                <a:latin typeface="Calibri" panose="020F0502020204030204" pitchFamily="34" charset="0"/>
                <a:cs typeface="Calibri" panose="020F0502020204030204" pitchFamily="34" charset="0"/>
              </a:rPr>
              <a:t>erfüllt „Bringschuld“</a:t>
            </a:r>
          </a:p>
          <a:p>
            <a:pPr marL="171450" indent="-171450">
              <a:buFont typeface="Arial" panose="020B0604020202020204" pitchFamily="34" charset="0"/>
              <a:buChar char="•"/>
            </a:pPr>
            <a:r>
              <a:rPr lang="de-DE" sz="1200" baseline="0" dirty="0">
                <a:latin typeface="Calibri" panose="020F0502020204030204" pitchFamily="34" charset="0"/>
                <a:cs typeface="Calibri" panose="020F0502020204030204" pitchFamily="34" charset="0"/>
              </a:rPr>
              <a:t>respektiert Grenzen</a:t>
            </a:r>
            <a:endParaRPr lang="de-DE" sz="800" dirty="0">
              <a:solidFill>
                <a:schemeClr val="tx1"/>
              </a:solidFill>
              <a:latin typeface="Calibri" panose="020F0502020204030204" pitchFamily="34" charset="0"/>
              <a:cs typeface="Calibri" panose="020F0502020204030204" pitchFamily="34" charset="0"/>
            </a:endParaRPr>
          </a:p>
          <a:p>
            <a:endParaRPr lang="de-DE" sz="800" b="0" baseline="0" dirty="0">
              <a:solidFill>
                <a:schemeClr val="tx1"/>
              </a:solidFill>
              <a:latin typeface="Calibri" panose="020F0502020204030204" pitchFamily="34" charset="0"/>
              <a:cs typeface="Calibri" panose="020F0502020204030204" pitchFamily="34" charset="0"/>
            </a:endParaRPr>
          </a:p>
          <a:p>
            <a:r>
              <a:rPr lang="de-DE" sz="1200" dirty="0">
                <a:latin typeface="Calibri" panose="020F0502020204030204" pitchFamily="34" charset="0"/>
                <a:cs typeface="Calibri" panose="020F0502020204030204" pitchFamily="34" charset="0"/>
              </a:rPr>
              <a:t>(</a:t>
            </a:r>
            <a:r>
              <a:rPr lang="de-DE" sz="1200" dirty="0" err="1">
                <a:latin typeface="Calibri" panose="020F0502020204030204" pitchFamily="34" charset="0"/>
                <a:cs typeface="Calibri" panose="020F0502020204030204" pitchFamily="34" charset="0"/>
              </a:rPr>
              <a:t>Drozdzewski</a:t>
            </a:r>
            <a:r>
              <a:rPr lang="de-DE" sz="1200" dirty="0">
                <a:latin typeface="Calibri" panose="020F0502020204030204" pitchFamily="34" charset="0"/>
                <a:cs typeface="Calibri" panose="020F0502020204030204" pitchFamily="34" charset="0"/>
              </a:rPr>
              <a:t>, Stockkamp und Frey, 2024)</a:t>
            </a:r>
            <a:endParaRPr lang="de-DE" b="0" baseline="0" dirty="0"/>
          </a:p>
          <a:p>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12</a:t>
            </a:fld>
            <a:endParaRPr lang="de-DE"/>
          </a:p>
        </p:txBody>
      </p:sp>
    </p:spTree>
    <p:extLst>
      <p:ext uri="{BB962C8B-B14F-4D97-AF65-F5344CB8AC3E}">
        <p14:creationId xmlns:p14="http://schemas.microsoft.com/office/powerpoint/2010/main" val="2911628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Weniger förderliches</a:t>
            </a:r>
            <a:r>
              <a:rPr lang="de-DE" b="1" baseline="0" dirty="0"/>
              <a:t> Mentoring:</a:t>
            </a:r>
          </a:p>
          <a:p>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baseline="0" dirty="0"/>
              <a:t>Seitens des/ der </a:t>
            </a:r>
            <a:r>
              <a:rPr lang="de-DE" b="1" baseline="0" dirty="0" err="1"/>
              <a:t>Mentee</a:t>
            </a:r>
            <a:r>
              <a:rPr lang="de-DE" b="1" baseline="0" dirty="0"/>
              <a:t>:</a:t>
            </a:r>
            <a:endParaRPr lang="de-DE" baseline="0" dirty="0"/>
          </a:p>
          <a:p>
            <a:pPr marL="171450" indent="-171450">
              <a:buFont typeface="Arial" panose="020B0604020202020204" pitchFamily="34" charset="0"/>
              <a:buChar char="•"/>
            </a:pPr>
            <a:r>
              <a:rPr lang="de-DE" sz="1200" dirty="0">
                <a:latin typeface="Calibri" panose="020F0502020204030204" pitchFamily="34" charset="0"/>
                <a:cs typeface="Calibri" panose="020F0502020204030204" pitchFamily="34" charset="0"/>
              </a:rPr>
              <a:t>passive Haltung: erwartet,</a:t>
            </a:r>
            <a:r>
              <a:rPr lang="de-DE" sz="1200" baseline="0" dirty="0">
                <a:latin typeface="Calibri" panose="020F0502020204030204" pitchFamily="34" charset="0"/>
                <a:cs typeface="Calibri" panose="020F0502020204030204" pitchFamily="34" charset="0"/>
              </a:rPr>
              <a:t> dass Themen von Mentor*in angesprochen werden</a:t>
            </a:r>
          </a:p>
          <a:p>
            <a:pPr marL="171450" indent="-171450">
              <a:buFont typeface="Arial" panose="020B0604020202020204" pitchFamily="34" charset="0"/>
              <a:buChar char="•"/>
            </a:pPr>
            <a:r>
              <a:rPr lang="de-DE" sz="1200" baseline="0" dirty="0">
                <a:latin typeface="Calibri" panose="020F0502020204030204" pitchFamily="34" charset="0"/>
                <a:cs typeface="Calibri" panose="020F0502020204030204" pitchFamily="34" charset="0"/>
              </a:rPr>
              <a:t>zu hohe Erwartungen an Mentor*in als Allwissende*r/Problemlöser*in für jede Situation</a:t>
            </a:r>
          </a:p>
          <a:p>
            <a:pPr marL="171450" indent="-171450">
              <a:buFont typeface="Arial" panose="020B0604020202020204" pitchFamily="34" charset="0"/>
              <a:buChar char="•"/>
            </a:pPr>
            <a:r>
              <a:rPr lang="de-DE" sz="1200" baseline="0" dirty="0">
                <a:latin typeface="Calibri" panose="020F0502020204030204" pitchFamily="34" charset="0"/>
                <a:cs typeface="Calibri" panose="020F0502020204030204" pitchFamily="34" charset="0"/>
              </a:rPr>
              <a:t>überschreitet Grenzen des Mentorings und/oder Kapazitäten es/r Mentor*in</a:t>
            </a:r>
          </a:p>
          <a:p>
            <a:pPr marL="0" indent="0">
              <a:buFont typeface="Arial" panose="020B0604020202020204" pitchFamily="34" charset="0"/>
              <a:buNone/>
            </a:pPr>
            <a:endParaRPr lang="de-DE" sz="1200" baseline="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1" baseline="0" dirty="0"/>
              <a:t>Seitens des/ der Mentor*in:</a:t>
            </a:r>
          </a:p>
          <a:p>
            <a:pPr marL="171450" indent="-171450">
              <a:buFont typeface="Arial" panose="020B0604020202020204" pitchFamily="34" charset="0"/>
              <a:buChar char="•"/>
            </a:pPr>
            <a:r>
              <a:rPr lang="de-DE" sz="1200" dirty="0">
                <a:latin typeface="Calibri" panose="020F0502020204030204" pitchFamily="34" charset="0"/>
                <a:cs typeface="Calibri" panose="020F0502020204030204" pitchFamily="34" charset="0"/>
              </a:rPr>
              <a:t>nutzt </a:t>
            </a:r>
            <a:r>
              <a:rPr lang="de-DE" sz="1200" dirty="0" err="1">
                <a:latin typeface="Calibri" panose="020F0502020204030204" pitchFamily="34" charset="0"/>
                <a:cs typeface="Calibri" panose="020F0502020204030204" pitchFamily="34" charset="0"/>
              </a:rPr>
              <a:t>Mentee</a:t>
            </a:r>
            <a:r>
              <a:rPr lang="de-DE" sz="1200" baseline="0" dirty="0">
                <a:latin typeface="Calibri" panose="020F0502020204030204" pitchFamily="34" charset="0"/>
                <a:cs typeface="Calibri" panose="020F0502020204030204" pitchFamily="34" charset="0"/>
              </a:rPr>
              <a:t> aus</a:t>
            </a:r>
          </a:p>
          <a:p>
            <a:pPr marL="171450" indent="-171450">
              <a:buFont typeface="Arial" panose="020B0604020202020204" pitchFamily="34" charset="0"/>
              <a:buChar char="•"/>
            </a:pPr>
            <a:r>
              <a:rPr lang="de-DE" sz="1200" baseline="0" dirty="0" err="1">
                <a:latin typeface="Calibri" panose="020F0502020204030204" pitchFamily="34" charset="0"/>
                <a:cs typeface="Calibri" panose="020F0502020204030204" pitchFamily="34" charset="0"/>
              </a:rPr>
              <a:t>Mentee</a:t>
            </a:r>
            <a:r>
              <a:rPr lang="de-DE" sz="1200" baseline="0" dirty="0">
                <a:latin typeface="Calibri" panose="020F0502020204030204" pitchFamily="34" charset="0"/>
                <a:cs typeface="Calibri" panose="020F0502020204030204" pitchFamily="34" charset="0"/>
              </a:rPr>
              <a:t> wird nicht als eigene Person mit Interessen, Stärken usw. wahrgenommen</a:t>
            </a:r>
          </a:p>
          <a:p>
            <a:pPr marL="171450" indent="-171450">
              <a:buFont typeface="Arial" panose="020B0604020202020204" pitchFamily="34" charset="0"/>
              <a:buChar char="•"/>
            </a:pPr>
            <a:r>
              <a:rPr lang="de-DE" sz="1200" baseline="0" dirty="0">
                <a:latin typeface="Calibri" panose="020F0502020204030204" pitchFamily="34" charset="0"/>
                <a:cs typeface="Calibri" panose="020F0502020204030204" pitchFamily="34" charset="0"/>
              </a:rPr>
              <a:t>hält unbequeme Informationen, Erfahrungen und Feedback zurück</a:t>
            </a:r>
          </a:p>
          <a:p>
            <a:pPr marL="171450" indent="-171450">
              <a:buFont typeface="Arial" panose="020B0604020202020204" pitchFamily="34" charset="0"/>
              <a:buChar char="•"/>
            </a:pPr>
            <a:r>
              <a:rPr lang="de-DE" sz="1200" baseline="0" dirty="0">
                <a:latin typeface="Calibri" panose="020F0502020204030204" pitchFamily="34" charset="0"/>
                <a:cs typeface="Calibri" panose="020F0502020204030204" pitchFamily="34" charset="0"/>
              </a:rPr>
              <a:t>sieht sich in einer überlegenen Rolle</a:t>
            </a:r>
            <a:endParaRPr lang="de-DE" sz="800" dirty="0">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de-DE"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Calibri" panose="020F0502020204030204" pitchFamily="34" charset="0"/>
                <a:cs typeface="Calibri" panose="020F0502020204030204" pitchFamily="34" charset="0"/>
              </a:rPr>
              <a:t>(</a:t>
            </a:r>
            <a:r>
              <a:rPr lang="de-DE" sz="1200" dirty="0" err="1">
                <a:latin typeface="Calibri" panose="020F0502020204030204" pitchFamily="34" charset="0"/>
                <a:cs typeface="Calibri" panose="020F0502020204030204" pitchFamily="34" charset="0"/>
              </a:rPr>
              <a:t>Drozdzewski</a:t>
            </a:r>
            <a:r>
              <a:rPr lang="de-DE" sz="1200" dirty="0">
                <a:latin typeface="Calibri" panose="020F0502020204030204" pitchFamily="34" charset="0"/>
                <a:cs typeface="Calibri" panose="020F0502020204030204" pitchFamily="34" charset="0"/>
              </a:rPr>
              <a:t>, Stockkamp und Frey, 2024)</a:t>
            </a:r>
            <a:endParaRPr lang="de-DE" b="0" baseline="0" dirty="0"/>
          </a:p>
        </p:txBody>
      </p:sp>
      <p:sp>
        <p:nvSpPr>
          <p:cNvPr id="4" name="Foliennummernplatzhalter 3"/>
          <p:cNvSpPr>
            <a:spLocks noGrp="1"/>
          </p:cNvSpPr>
          <p:nvPr>
            <p:ph type="sldNum" sz="quarter" idx="10"/>
          </p:nvPr>
        </p:nvSpPr>
        <p:spPr/>
        <p:txBody>
          <a:bodyPr/>
          <a:lstStyle/>
          <a:p>
            <a:fld id="{551367AA-DC43-43C4-BC99-49169608304F}" type="slidenum">
              <a:rPr lang="de-DE" smtClean="0"/>
              <a:t>13</a:t>
            </a:fld>
            <a:endParaRPr lang="de-DE"/>
          </a:p>
        </p:txBody>
      </p:sp>
    </p:spTree>
    <p:extLst>
      <p:ext uri="{BB962C8B-B14F-4D97-AF65-F5344CB8AC3E}">
        <p14:creationId xmlns:p14="http://schemas.microsoft.com/office/powerpoint/2010/main" val="2391976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Im</a:t>
            </a:r>
            <a:r>
              <a:rPr lang="de-DE" baseline="0" dirty="0"/>
              <a:t> formellen Mentoring können Gesprächsleitfäden genutzt werden, die Leitfäden zu Beratungsgesprächen ähneln.</a:t>
            </a:r>
            <a:br>
              <a:rPr lang="de-DE" baseline="0" dirty="0"/>
            </a:br>
            <a:r>
              <a:rPr lang="de-DE" baseline="0" dirty="0"/>
              <a:t>Wir konzentrieren uns heute auf informelles Mentoring, in dem eher spontane Gespräche entstehen, ohne Vorlaufzeit und Planung. Daher sind hier als Rahmung besondere Werte zu berücksichtigen, die sich auch in der Literatur immer wieder hervorgehoben werden:</a:t>
            </a:r>
            <a:endParaRPr lang="de-DE" dirty="0"/>
          </a:p>
          <a:p>
            <a:endParaRPr lang="de-DE" b="1" dirty="0"/>
          </a:p>
          <a:p>
            <a:r>
              <a:rPr lang="de-DE" b="0" u="sng" dirty="0"/>
              <a:t>Autonomie</a:t>
            </a:r>
            <a:r>
              <a:rPr lang="de-DE" b="0" u="sng" baseline="0" dirty="0"/>
              <a:t> </a:t>
            </a:r>
            <a:r>
              <a:rPr lang="de-DE" b="0" u="sng" baseline="0" dirty="0">
                <a:sym typeface="Wingdings" panose="05000000000000000000" pitchFamily="2" charset="2"/>
              </a:rPr>
              <a:t> „</a:t>
            </a:r>
            <a:r>
              <a:rPr lang="de-DE" b="0" u="sng" dirty="0">
                <a:effectLst/>
              </a:rPr>
              <a:t>Nicht-Bevormundung“:</a:t>
            </a:r>
            <a:endParaRPr lang="de-DE" b="0" u="sng" dirty="0"/>
          </a:p>
          <a:p>
            <a:r>
              <a:rPr lang="de-DE" dirty="0">
                <a:effectLst/>
              </a:rPr>
              <a:t>Autonomie im Mentoring bedeutet, dass der/ die </a:t>
            </a:r>
            <a:r>
              <a:rPr lang="de-DE" dirty="0" err="1">
                <a:effectLst/>
              </a:rPr>
              <a:t>Mentee</a:t>
            </a:r>
            <a:r>
              <a:rPr lang="de-DE" dirty="0">
                <a:effectLst/>
              </a:rPr>
              <a:t> eigene Entscheidungen treffen kann, ohne bevormundet zu werden. Mentor*innen</a:t>
            </a:r>
            <a:r>
              <a:rPr lang="de-DE" baseline="0" dirty="0">
                <a:effectLst/>
              </a:rPr>
              <a:t> </a:t>
            </a:r>
            <a:r>
              <a:rPr lang="de-DE" dirty="0">
                <a:effectLst/>
              </a:rPr>
              <a:t>unterstützen</a:t>
            </a:r>
            <a:r>
              <a:rPr lang="de-DE" baseline="0" dirty="0">
                <a:effectLst/>
              </a:rPr>
              <a:t> </a:t>
            </a:r>
            <a:r>
              <a:rPr lang="de-DE" dirty="0">
                <a:effectLst/>
              </a:rPr>
              <a:t>und beraten, die </a:t>
            </a:r>
            <a:r>
              <a:rPr lang="de-DE" dirty="0" err="1">
                <a:effectLst/>
              </a:rPr>
              <a:t>Mentees</a:t>
            </a:r>
            <a:r>
              <a:rPr lang="de-DE" dirty="0">
                <a:effectLst/>
              </a:rPr>
              <a:t> bleiben dennoch in der Kontrolle ihrer eigenen Entwicklung.</a:t>
            </a:r>
            <a:r>
              <a:rPr lang="de-DE" baseline="0" dirty="0">
                <a:effectLst/>
              </a:rPr>
              <a:t> </a:t>
            </a:r>
            <a:r>
              <a:rPr lang="de-DE" dirty="0">
                <a:effectLst/>
              </a:rPr>
              <a:t>Autonomie fördert ebenso die Selbstbestimmung von </a:t>
            </a:r>
            <a:r>
              <a:rPr lang="de-DE" dirty="0" err="1">
                <a:effectLst/>
              </a:rPr>
              <a:t>Mentees</a:t>
            </a:r>
            <a:r>
              <a:rPr lang="de-DE" dirty="0">
                <a:effectLst/>
              </a:rPr>
              <a:t>. Es ist wichtig, dass die </a:t>
            </a:r>
            <a:r>
              <a:rPr lang="de-DE" dirty="0" err="1">
                <a:effectLst/>
              </a:rPr>
              <a:t>Mentees</a:t>
            </a:r>
            <a:r>
              <a:rPr lang="de-DE" dirty="0">
                <a:effectLst/>
              </a:rPr>
              <a:t> ihre eigenen Ziele und Wege definieren, um persönliche und berufliche Entwicklung zu erreichen.</a:t>
            </a:r>
          </a:p>
          <a:p>
            <a:r>
              <a:rPr lang="de-DE" b="0" u="sng" dirty="0"/>
              <a:t>Eigenverantwortung:</a:t>
            </a:r>
          </a:p>
          <a:p>
            <a:r>
              <a:rPr lang="de-DE" b="0" dirty="0"/>
              <a:t>Zentral dabei ist auch die </a:t>
            </a:r>
            <a:r>
              <a:rPr lang="de-DE" b="0" dirty="0">
                <a:effectLst/>
              </a:rPr>
              <a:t>Förderung der Unabhängigkeit.</a:t>
            </a:r>
            <a:r>
              <a:rPr lang="de-DE" b="0" baseline="0" dirty="0">
                <a:effectLst/>
              </a:rPr>
              <a:t> </a:t>
            </a:r>
            <a:r>
              <a:rPr lang="de-DE" dirty="0" err="1">
                <a:effectLst/>
              </a:rPr>
              <a:t>Mentees</a:t>
            </a:r>
            <a:r>
              <a:rPr lang="de-DE" dirty="0">
                <a:effectLst/>
              </a:rPr>
              <a:t> solle dazu ermutigt werden, Verantwortung für ihr eigenes Lernen und ihre Karriere zu übernehmen. Dies stärkt das Selbstbewusstsein und die Fähigkeit, Herausforderungen selbständig zu bewältigen.</a:t>
            </a:r>
            <a:r>
              <a:rPr lang="de-DE" baseline="0" dirty="0">
                <a:effectLst/>
              </a:rPr>
              <a:t> </a:t>
            </a:r>
            <a:r>
              <a:rPr lang="de-DE" dirty="0">
                <a:effectLst/>
              </a:rPr>
              <a:t>Ein hohes Maß an Eigenverantwortung motiviert </a:t>
            </a:r>
            <a:r>
              <a:rPr lang="de-DE" dirty="0" err="1">
                <a:effectLst/>
              </a:rPr>
              <a:t>Mentees</a:t>
            </a:r>
            <a:r>
              <a:rPr lang="de-DE" dirty="0">
                <a:effectLst/>
              </a:rPr>
              <a:t> zudem dazu, aktiv nach Lösungen zu suchen und sich proaktiv für seine Ziele einzusetzen.</a:t>
            </a:r>
          </a:p>
          <a:p>
            <a:r>
              <a:rPr lang="de-DE" b="0" u="sng" dirty="0"/>
              <a:t>Selbstwirksamkeit:</a:t>
            </a:r>
          </a:p>
          <a:p>
            <a:r>
              <a:rPr lang="de-DE" dirty="0">
                <a:effectLst/>
              </a:rPr>
              <a:t>Selbstwirksamkeit bezieht sich auf das Vertrauen</a:t>
            </a:r>
            <a:r>
              <a:rPr lang="de-DE" baseline="0" dirty="0">
                <a:effectLst/>
              </a:rPr>
              <a:t> von </a:t>
            </a:r>
            <a:r>
              <a:rPr lang="de-DE" dirty="0" err="1">
                <a:effectLst/>
              </a:rPr>
              <a:t>Mentees</a:t>
            </a:r>
            <a:r>
              <a:rPr lang="de-DE" dirty="0">
                <a:effectLst/>
              </a:rPr>
              <a:t> in ihre Fähigkeit, bestimmte Aufgaben erfolgreich zu bewältigen. Mentor*innen helfen</a:t>
            </a:r>
            <a:r>
              <a:rPr lang="de-DE" baseline="0" dirty="0">
                <a:effectLst/>
              </a:rPr>
              <a:t> dabei</a:t>
            </a:r>
            <a:r>
              <a:rPr lang="de-DE" dirty="0">
                <a:effectLst/>
              </a:rPr>
              <a:t>, dieses Vertrauen zu stärken, indem sie positive Rückmeldungen geben und realistische Herausforderungen stellen. Wenn </a:t>
            </a:r>
            <a:r>
              <a:rPr lang="de-DE" dirty="0" err="1">
                <a:effectLst/>
              </a:rPr>
              <a:t>Mentees</a:t>
            </a:r>
            <a:r>
              <a:rPr lang="de-DE" dirty="0">
                <a:effectLst/>
              </a:rPr>
              <a:t> die Erfahrung machen, dass sie selbst schwierige Aufgaben meistern können, entwickeln</a:t>
            </a:r>
            <a:r>
              <a:rPr lang="de-DE" baseline="0" dirty="0">
                <a:effectLst/>
              </a:rPr>
              <a:t> sie</a:t>
            </a:r>
            <a:r>
              <a:rPr lang="de-DE" dirty="0">
                <a:effectLst/>
              </a:rPr>
              <a:t> eine höhere Resilienz und die Fähigkeit, auch in schwierigen Situationen durchzuhalten.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Calibri" panose="020F0502020204030204" pitchFamily="34" charset="0"/>
                <a:cs typeface="Calibri" panose="020F0502020204030204" pitchFamily="34" charset="0"/>
              </a:rPr>
              <a:t>(</a:t>
            </a:r>
            <a:r>
              <a:rPr lang="de-DE" sz="1200" dirty="0" err="1">
                <a:latin typeface="Calibri" panose="020F0502020204030204" pitchFamily="34" charset="0"/>
                <a:cs typeface="Calibri" panose="020F0502020204030204" pitchFamily="34" charset="0"/>
              </a:rPr>
              <a:t>Drozdzewski</a:t>
            </a:r>
            <a:r>
              <a:rPr lang="de-DE" sz="1200" dirty="0">
                <a:latin typeface="Calibri" panose="020F0502020204030204" pitchFamily="34" charset="0"/>
                <a:cs typeface="Calibri" panose="020F0502020204030204" pitchFamily="34" charset="0"/>
              </a:rPr>
              <a:t>, Stockkamp und Frey, 2024)</a:t>
            </a:r>
          </a:p>
          <a:p>
            <a:endParaRPr lang="de-DE" dirty="0">
              <a:effectLst/>
            </a:endParaRPr>
          </a:p>
          <a:p>
            <a:r>
              <a:rPr lang="de-DE" b="1" dirty="0">
                <a:effectLst/>
              </a:rPr>
              <a:t>Überleitung: </a:t>
            </a:r>
            <a:r>
              <a:rPr lang="de-DE" b="0" dirty="0">
                <a:effectLst/>
              </a:rPr>
              <a:t>Nachdem</a:t>
            </a:r>
            <a:r>
              <a:rPr lang="de-DE" b="0" baseline="0" dirty="0">
                <a:effectLst/>
              </a:rPr>
              <a:t> wir nun die theoretischen Grundlagen zu Mentoring gelegt haben, wollen wir ein exemplarisches Themenbeispiel betrachten, das zum einen sehr relevant im Diskurs um die Klimakrise und Gesundheitsförderung ist und zum anderen jederzeit thematischer Bestandteil von Anleitungssituationen und </a:t>
            </a:r>
            <a:r>
              <a:rPr lang="de-DE" b="0" baseline="0" dirty="0" err="1">
                <a:effectLst/>
              </a:rPr>
              <a:t>Mentoringgesprächen</a:t>
            </a:r>
            <a:r>
              <a:rPr lang="de-DE" b="0" baseline="0" dirty="0">
                <a:effectLst/>
              </a:rPr>
              <a:t> sein kann: das Thema „</a:t>
            </a:r>
            <a:r>
              <a:rPr lang="de-DE" b="1" baseline="0" dirty="0">
                <a:effectLst/>
              </a:rPr>
              <a:t>Ernährung“</a:t>
            </a:r>
            <a:r>
              <a:rPr lang="de-DE" b="0" baseline="0" dirty="0">
                <a:effectLst/>
              </a:rPr>
              <a:t>!...</a:t>
            </a:r>
          </a:p>
          <a:p>
            <a:endParaRPr lang="de-DE" b="1" dirty="0">
              <a:effectLst/>
            </a:endParaRPr>
          </a:p>
        </p:txBody>
      </p:sp>
      <p:sp>
        <p:nvSpPr>
          <p:cNvPr id="4" name="Foliennummernplatzhalter 3"/>
          <p:cNvSpPr>
            <a:spLocks noGrp="1"/>
          </p:cNvSpPr>
          <p:nvPr>
            <p:ph type="sldNum" sz="quarter" idx="10"/>
          </p:nvPr>
        </p:nvSpPr>
        <p:spPr/>
        <p:txBody>
          <a:bodyPr/>
          <a:lstStyle/>
          <a:p>
            <a:fld id="{551367AA-DC43-43C4-BC99-49169608304F}" type="slidenum">
              <a:rPr lang="de-DE" smtClean="0"/>
              <a:t>14</a:t>
            </a:fld>
            <a:endParaRPr lang="de-DE"/>
          </a:p>
        </p:txBody>
      </p:sp>
    </p:spTree>
    <p:extLst>
      <p:ext uri="{BB962C8B-B14F-4D97-AF65-F5344CB8AC3E}">
        <p14:creationId xmlns:p14="http://schemas.microsoft.com/office/powerpoint/2010/main" val="1639917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15</a:t>
            </a:fld>
            <a:endParaRPr lang="de-DE"/>
          </a:p>
        </p:txBody>
      </p:sp>
    </p:spTree>
    <p:extLst>
      <p:ext uri="{BB962C8B-B14F-4D97-AF65-F5344CB8AC3E}">
        <p14:creationId xmlns:p14="http://schemas.microsoft.com/office/powerpoint/2010/main" val="3079602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Einführung</a:t>
            </a:r>
          </a:p>
          <a:p>
            <a:r>
              <a:rPr lang="de-DE" dirty="0"/>
              <a:t>Ernährung und</a:t>
            </a:r>
            <a:r>
              <a:rPr lang="de-DE" baseline="0" dirty="0"/>
              <a:t> Lebensmittel im allgemein sind ein zentraler Teil von uns Menschen. Sie sind grundlegender Teil unserer Kultur und Identität. Sie beeinflussen nicht nur unsere Gesundheit und unser Wohlergehen, sondern auch unsere sozialen Interaktionen und Traditionen. Von Gemeinsamen Mahlzeiten mit der Familie bis hin zu Festen und Feiertagen – unsere Ernährungsgewohnheiten prägen unser tägliches Leben und unser kulturelles Erbe. </a:t>
            </a:r>
          </a:p>
          <a:p>
            <a:r>
              <a:rPr lang="de-DE" baseline="0" dirty="0"/>
              <a:t>Obwohl das alles so wichtig für uns ist, reflektieren viele Menschen ihre Essgewohnheiten nicht. </a:t>
            </a:r>
            <a:r>
              <a:rPr lang="de-DE" dirty="0"/>
              <a:t>Oft folgen wir aus Bequemlichkeit oder Gewohnheit bestimmten Ernährungsmustern, ohne uns der Auswirkungen auf unsere Gesundheit, die Umwelt und die Gesellschaft bewusst zu sein. Dabei kann eine bewusste Auseinandersetzung mit unserer Ernährung zu einem gesünderen, nachhaltigeren und erfüllteren Leben führen.</a:t>
            </a:r>
          </a:p>
          <a:p>
            <a:endParaRPr lang="de-DE" dirty="0"/>
          </a:p>
          <a:p>
            <a:r>
              <a:rPr lang="de-DE" dirty="0"/>
              <a:t>Heutzutage</a:t>
            </a:r>
            <a:r>
              <a:rPr lang="de-DE" baseline="0" dirty="0"/>
              <a:t> gibt es viele verschiedene Ernährungsformen, die auf individuellen Bedürfnissen, Vorlieben und Überzeugungen basieren. Jede Ernährungsform hat ihre eigenen Prinzipien und potentielle Vorteile und Herausforderungen.</a:t>
            </a:r>
          </a:p>
          <a:p>
            <a:endParaRPr lang="de-DE" baseline="0" dirty="0"/>
          </a:p>
          <a:p>
            <a:r>
              <a:rPr lang="de-DE" baseline="0" dirty="0"/>
              <a:t>(World </a:t>
            </a:r>
            <a:r>
              <a:rPr lang="de-DE" baseline="0" dirty="0" err="1"/>
              <a:t>Health</a:t>
            </a:r>
            <a:r>
              <a:rPr lang="de-DE" baseline="0" dirty="0"/>
              <a:t> </a:t>
            </a:r>
            <a:r>
              <a:rPr lang="de-DE" baseline="0" dirty="0" err="1"/>
              <a:t>Organization</a:t>
            </a:r>
            <a:r>
              <a:rPr lang="de-DE" baseline="0" dirty="0"/>
              <a:t> [WHO], 2020)</a:t>
            </a:r>
            <a:endParaRPr lang="de-DE" dirty="0"/>
          </a:p>
          <a:p>
            <a:endParaRPr lang="de-DE" baseline="0" dirty="0"/>
          </a:p>
          <a:p>
            <a:pPr marL="0" indent="0">
              <a:buFont typeface="Arial" panose="020B0604020202020204" pitchFamily="34" charset="0"/>
              <a:buNone/>
            </a:pPr>
            <a:r>
              <a:rPr lang="de-DE" b="1" baseline="0" dirty="0"/>
              <a:t>Überleitung:</a:t>
            </a:r>
            <a:r>
              <a:rPr lang="de-DE" baseline="0" dirty="0"/>
              <a:t> </a:t>
            </a:r>
            <a:r>
              <a:rPr lang="de-DE" dirty="0"/>
              <a:t>Der Zusammenhang zwischen einer</a:t>
            </a:r>
            <a:r>
              <a:rPr lang="de-DE" baseline="0" dirty="0"/>
              <a:t> ausgewogenen Ernährung und der menschlichen Gesundheit ist unumstritten. Besonders in der letzten Zeit ist Ernährung stark in den Fokus des öffentlichen Interesses gerückt. Es gibt eine Reihe von Krankheiten, die durch die Ernährung wesentlich verursacht oder ungünstig beeinflusst werden…</a:t>
            </a:r>
          </a:p>
          <a:p>
            <a:endParaRPr lang="de-DE" baseline="0" dirty="0"/>
          </a:p>
          <a:p>
            <a:pPr marL="0" indent="0">
              <a:buFont typeface="Arial" panose="020B0604020202020204" pitchFamily="34" charset="0"/>
              <a:buNone/>
            </a:pPr>
            <a:endParaRPr lang="de-DE" baseline="0" dirty="0"/>
          </a:p>
          <a:p>
            <a:pPr marL="0" indent="0">
              <a:buFont typeface="Arial" panose="020B0604020202020204" pitchFamily="34" charset="0"/>
              <a:buNone/>
            </a:pPr>
            <a:endParaRPr lang="de-DE" baseline="0" dirty="0"/>
          </a:p>
        </p:txBody>
      </p:sp>
      <p:sp>
        <p:nvSpPr>
          <p:cNvPr id="4" name="Foliennummernplatzhalter 3"/>
          <p:cNvSpPr>
            <a:spLocks noGrp="1"/>
          </p:cNvSpPr>
          <p:nvPr>
            <p:ph type="sldNum" sz="quarter" idx="10"/>
          </p:nvPr>
        </p:nvSpPr>
        <p:spPr/>
        <p:txBody>
          <a:bodyPr/>
          <a:lstStyle/>
          <a:p>
            <a:fld id="{551367AA-DC43-43C4-BC99-49169608304F}" type="slidenum">
              <a:rPr lang="de-DE" smtClean="0"/>
              <a:t>16</a:t>
            </a:fld>
            <a:endParaRPr lang="de-DE"/>
          </a:p>
        </p:txBody>
      </p:sp>
    </p:spTree>
    <p:extLst>
      <p:ext uri="{BB962C8B-B14F-4D97-AF65-F5344CB8AC3E}">
        <p14:creationId xmlns:p14="http://schemas.microsoft.com/office/powerpoint/2010/main" val="3855269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sz="1200" b="1" kern="1200" dirty="0">
                <a:solidFill>
                  <a:schemeClr val="tx1"/>
                </a:solidFill>
                <a:effectLst/>
                <a:latin typeface="+mn-lt"/>
                <a:ea typeface="+mn-ea"/>
                <a:cs typeface="+mn-cs"/>
              </a:rPr>
              <a:t>Kardiovaskuläre Erkrankungen</a:t>
            </a:r>
          </a:p>
          <a:p>
            <a:pPr marL="628650" lvl="1" indent="-171450">
              <a:buFont typeface="Arial" panose="020B0604020202020204" pitchFamily="34" charset="0"/>
              <a:buChar char="•"/>
            </a:pPr>
            <a:r>
              <a:rPr lang="de-DE" sz="1200" kern="1200" dirty="0" err="1">
                <a:solidFill>
                  <a:schemeClr val="tx1"/>
                </a:solidFill>
                <a:effectLst/>
                <a:latin typeface="+mn-lt"/>
                <a:ea typeface="+mn-ea"/>
                <a:cs typeface="+mn-cs"/>
              </a:rPr>
              <a:t>Atherosklerose</a:t>
            </a:r>
            <a:r>
              <a:rPr lang="de-DE" sz="1200" kern="1200" dirty="0">
                <a:solidFill>
                  <a:schemeClr val="tx1"/>
                </a:solidFill>
                <a:effectLst/>
                <a:latin typeface="+mn-lt"/>
                <a:ea typeface="+mn-ea"/>
                <a:cs typeface="+mn-cs"/>
              </a:rPr>
              <a:t>, Bluthochdruck (Hypertonie) und koronare Herzkrankheit (KHK</a:t>
            </a:r>
            <a:r>
              <a:rPr lang="de-DE" sz="1200" kern="1200" baseline="0" dirty="0">
                <a:solidFill>
                  <a:schemeClr val="tx1"/>
                </a:solidFill>
                <a:effectLst/>
                <a:latin typeface="+mn-lt"/>
                <a:ea typeface="+mn-ea"/>
                <a:cs typeface="+mn-cs"/>
              </a:rPr>
              <a:t> - </a:t>
            </a:r>
            <a:r>
              <a:rPr lang="de-DE" sz="1200" kern="1200" dirty="0">
                <a:solidFill>
                  <a:schemeClr val="tx1"/>
                </a:solidFill>
                <a:effectLst/>
                <a:latin typeface="+mn-lt"/>
                <a:ea typeface="+mn-ea"/>
                <a:cs typeface="+mn-cs"/>
              </a:rPr>
              <a:t>Angina </a:t>
            </a:r>
            <a:r>
              <a:rPr lang="de-DE" sz="1200" kern="1200" dirty="0" err="1">
                <a:solidFill>
                  <a:schemeClr val="tx1"/>
                </a:solidFill>
                <a:effectLst/>
                <a:latin typeface="+mn-lt"/>
                <a:ea typeface="+mn-ea"/>
                <a:cs typeface="+mn-cs"/>
              </a:rPr>
              <a:t>pectoris</a:t>
            </a:r>
            <a:r>
              <a:rPr lang="de-DE" sz="1200" kern="1200" dirty="0">
                <a:solidFill>
                  <a:schemeClr val="tx1"/>
                </a:solidFill>
                <a:effectLst/>
                <a:latin typeface="+mn-lt"/>
                <a:ea typeface="+mn-ea"/>
                <a:cs typeface="+mn-cs"/>
              </a:rPr>
              <a:t>, Herzinfarkt).</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Ernährung ist für ca. 73 % der Todesfälle durch kardiovaskuläre Erkrankungen verantwortlich.</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gesunde Ernährung ist maßgebend zur Vermeidung von </a:t>
            </a:r>
            <a:r>
              <a:rPr lang="de-DE" sz="1200" kern="1200" dirty="0" err="1">
                <a:solidFill>
                  <a:schemeClr val="tx1"/>
                </a:solidFill>
                <a:effectLst/>
                <a:latin typeface="+mn-lt"/>
                <a:ea typeface="+mn-ea"/>
                <a:cs typeface="+mn-cs"/>
              </a:rPr>
              <a:t>Atherosklerose</a:t>
            </a:r>
            <a:r>
              <a:rPr lang="de-DE" sz="1200" kern="1200" dirty="0">
                <a:solidFill>
                  <a:schemeClr val="tx1"/>
                </a:solidFill>
                <a:effectLst/>
                <a:latin typeface="+mn-lt"/>
                <a:ea typeface="+mn-ea"/>
                <a:cs typeface="+mn-cs"/>
              </a:rPr>
              <a:t>:</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arm an tierischen Fetten (Cholesterin spielt hier eine zentrale Rolle)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die Aufnahme von Kochsalz beeinflusst die Entstehung oder Aufrechterhaltung des Bluthochdrucks.</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1" kern="1200" dirty="0">
                <a:solidFill>
                  <a:schemeClr val="tx1"/>
                </a:solidFill>
                <a:effectLst/>
                <a:latin typeface="+mn-lt"/>
                <a:ea typeface="+mn-ea"/>
                <a:cs typeface="+mn-cs"/>
              </a:rPr>
              <a:t>Diabetes mellitus Typ 2</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Diabetes mellitus Typ 2 findet sich auch zunehmend bei jüngeren Menschen.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kern="1200" dirty="0">
                <a:solidFill>
                  <a:schemeClr val="tx1"/>
                </a:solidFill>
                <a:effectLst/>
                <a:latin typeface="+mn-lt"/>
                <a:ea typeface="+mn-ea"/>
                <a:cs typeface="+mn-cs"/>
              </a:rPr>
              <a:t>die Ursachen </a:t>
            </a:r>
            <a:r>
              <a:rPr lang="de-DE" sz="1200" kern="1200" dirty="0">
                <a:solidFill>
                  <a:schemeClr val="tx1"/>
                </a:solidFill>
                <a:effectLst/>
                <a:latin typeface="+mn-lt"/>
                <a:ea typeface="+mn-ea"/>
                <a:cs typeface="+mn-cs"/>
              </a:rPr>
              <a:t>liegen in einer vermehrten Kohlenhydratzufuhr</a:t>
            </a:r>
            <a:r>
              <a:rPr lang="de-DE" sz="1200" kern="1200" baseline="0" dirty="0">
                <a:solidFill>
                  <a:schemeClr val="tx1"/>
                </a:solidFill>
                <a:effectLst/>
                <a:latin typeface="+mn-lt"/>
                <a:ea typeface="+mn-ea"/>
                <a:cs typeface="+mn-cs"/>
              </a:rPr>
              <a:t> mit </a:t>
            </a:r>
            <a:r>
              <a:rPr lang="de-DE" sz="1200" kern="1200" dirty="0">
                <a:solidFill>
                  <a:schemeClr val="tx1"/>
                </a:solidFill>
                <a:effectLst/>
                <a:latin typeface="+mn-lt"/>
                <a:ea typeface="+mn-ea"/>
                <a:cs typeface="+mn-cs"/>
              </a:rPr>
              <a:t>reduzierter Bewegung.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kern="1200" dirty="0">
                <a:solidFill>
                  <a:schemeClr val="tx1"/>
                </a:solidFill>
                <a:effectLst/>
                <a:latin typeface="+mn-lt"/>
                <a:ea typeface="+mn-ea"/>
                <a:cs typeface="+mn-cs"/>
              </a:rPr>
              <a:t>oft besteht</a:t>
            </a:r>
            <a:r>
              <a:rPr lang="de-DE" sz="1200" b="0" kern="1200" baseline="0" dirty="0">
                <a:solidFill>
                  <a:schemeClr val="tx1"/>
                </a:solidFill>
                <a:effectLst/>
                <a:latin typeface="+mn-lt"/>
                <a:ea typeface="+mn-ea"/>
                <a:cs typeface="+mn-cs"/>
              </a:rPr>
              <a:t> auch ein Zusammenhang zu </a:t>
            </a:r>
            <a:r>
              <a:rPr lang="de-DE" sz="1200" b="0" kern="1200" dirty="0">
                <a:solidFill>
                  <a:schemeClr val="tx1"/>
                </a:solidFill>
                <a:effectLst/>
                <a:latin typeface="+mn-lt"/>
                <a:ea typeface="+mn-ea"/>
                <a:cs typeface="+mn-cs"/>
              </a:rPr>
              <a:t>Übergewicht</a:t>
            </a:r>
            <a:r>
              <a:rPr lang="de-DE" sz="1200" b="0" kern="1200" baseline="0" dirty="0">
                <a:solidFill>
                  <a:schemeClr val="tx1"/>
                </a:solidFill>
                <a:effectLst/>
                <a:latin typeface="+mn-lt"/>
                <a:ea typeface="+mn-ea"/>
                <a:cs typeface="+mn-cs"/>
              </a:rPr>
              <a:t> und </a:t>
            </a:r>
            <a:r>
              <a:rPr lang="de-DE" sz="1200" b="0" kern="1200" dirty="0">
                <a:solidFill>
                  <a:schemeClr val="tx1"/>
                </a:solidFill>
                <a:effectLst/>
                <a:latin typeface="+mn-lt"/>
                <a:ea typeface="+mn-ea"/>
                <a:cs typeface="+mn-cs"/>
              </a:rPr>
              <a:t>Adipositas.</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1" kern="1200" dirty="0">
                <a:solidFill>
                  <a:schemeClr val="tx1"/>
                </a:solidFill>
                <a:effectLst/>
                <a:latin typeface="+mn-lt"/>
                <a:ea typeface="+mn-ea"/>
                <a:cs typeface="+mn-cs"/>
              </a:rPr>
              <a:t>Metabolisches Syndrom (</a:t>
            </a:r>
            <a:r>
              <a:rPr lang="de-DE" sz="1200" b="1" kern="1200" dirty="0" err="1">
                <a:solidFill>
                  <a:schemeClr val="tx1"/>
                </a:solidFill>
                <a:effectLst/>
                <a:latin typeface="+mn-lt"/>
                <a:ea typeface="+mn-ea"/>
                <a:cs typeface="+mn-cs"/>
              </a:rPr>
              <a:t>MtS</a:t>
            </a:r>
            <a:r>
              <a:rPr lang="de-DE" sz="1200" b="1" kern="1200" dirty="0">
                <a:solidFill>
                  <a:schemeClr val="tx1"/>
                </a:solidFill>
                <a:effectLst/>
                <a:latin typeface="+mn-lt"/>
                <a:ea typeface="+mn-ea"/>
                <a:cs typeface="+mn-cs"/>
              </a:rPr>
              <a:t>)</a:t>
            </a:r>
            <a:endParaRPr lang="de-DE" b="1" dirty="0"/>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das </a:t>
            </a:r>
            <a:r>
              <a:rPr lang="de-DE" sz="1200" kern="1200" dirty="0" err="1">
                <a:solidFill>
                  <a:schemeClr val="tx1"/>
                </a:solidFill>
                <a:effectLst/>
                <a:latin typeface="+mn-lt"/>
                <a:ea typeface="+mn-ea"/>
                <a:cs typeface="+mn-cs"/>
              </a:rPr>
              <a:t>MtS</a:t>
            </a:r>
            <a:r>
              <a:rPr lang="de-DE" sz="1200" kern="1200" dirty="0">
                <a:solidFill>
                  <a:schemeClr val="tx1"/>
                </a:solidFill>
                <a:effectLst/>
                <a:latin typeface="+mn-lt"/>
                <a:ea typeface="+mn-ea"/>
                <a:cs typeface="+mn-cs"/>
              </a:rPr>
              <a:t> ist keine eigenständige Erkrankung, sondern eine Kombination aus viszeralem Fett, Bluthochdruck, </a:t>
            </a:r>
            <a:r>
              <a:rPr lang="de-DE" sz="1200" kern="1200" dirty="0" err="1">
                <a:solidFill>
                  <a:schemeClr val="tx1"/>
                </a:solidFill>
                <a:effectLst/>
                <a:latin typeface="+mn-lt"/>
                <a:ea typeface="+mn-ea"/>
                <a:cs typeface="+mn-cs"/>
              </a:rPr>
              <a:t>Hypertriglyzeridämie</a:t>
            </a:r>
            <a:r>
              <a:rPr lang="de-DE" sz="1200" kern="1200" dirty="0">
                <a:solidFill>
                  <a:schemeClr val="tx1"/>
                </a:solidFill>
                <a:effectLst/>
                <a:latin typeface="+mn-lt"/>
                <a:ea typeface="+mn-ea"/>
                <a:cs typeface="+mn-cs"/>
              </a:rPr>
              <a:t> und Insulinresistenz.</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das</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MtS</a:t>
            </a:r>
            <a:r>
              <a:rPr lang="de-DE" sz="1200" kern="1200" baseline="0" dirty="0">
                <a:solidFill>
                  <a:schemeClr val="tx1"/>
                </a:solidFill>
                <a:effectLst/>
                <a:latin typeface="+mn-lt"/>
                <a:ea typeface="+mn-ea"/>
                <a:cs typeface="+mn-cs"/>
              </a:rPr>
              <a:t> b</a:t>
            </a:r>
            <a:r>
              <a:rPr lang="de-DE" sz="1200" kern="1200" dirty="0">
                <a:solidFill>
                  <a:schemeClr val="tx1"/>
                </a:solidFill>
                <a:effectLst/>
                <a:latin typeface="+mn-lt"/>
                <a:ea typeface="+mn-ea"/>
                <a:cs typeface="+mn-cs"/>
              </a:rPr>
              <a:t>irgt hohes Risiko für koronare Herzkrankheit und Diabetes mellitus Typ 2.</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Risikofaktoren</a:t>
            </a:r>
            <a:r>
              <a:rPr lang="de-DE" sz="1200" kern="1200" baseline="0" dirty="0">
                <a:solidFill>
                  <a:schemeClr val="tx1"/>
                </a:solidFill>
                <a:effectLst/>
                <a:latin typeface="+mn-lt"/>
                <a:ea typeface="+mn-ea"/>
                <a:cs typeface="+mn-cs"/>
              </a:rPr>
              <a:t> für </a:t>
            </a:r>
            <a:r>
              <a:rPr lang="de-DE" sz="1200" kern="1200" baseline="0" dirty="0" err="1">
                <a:solidFill>
                  <a:schemeClr val="tx1"/>
                </a:solidFill>
                <a:effectLst/>
                <a:latin typeface="+mn-lt"/>
                <a:ea typeface="+mn-ea"/>
                <a:cs typeface="+mn-cs"/>
              </a:rPr>
              <a:t>MtS</a:t>
            </a:r>
            <a:r>
              <a:rPr lang="de-DE" sz="1200" kern="1200" baseline="0" dirty="0">
                <a:solidFill>
                  <a:schemeClr val="tx1"/>
                </a:solidFill>
                <a:effectLst/>
                <a:latin typeface="+mn-lt"/>
                <a:ea typeface="+mn-ea"/>
                <a:cs typeface="+mn-cs"/>
              </a:rPr>
              <a:t> sind </a:t>
            </a:r>
            <a:r>
              <a:rPr lang="de-DE" sz="1200" kern="1200" dirty="0">
                <a:solidFill>
                  <a:schemeClr val="tx1"/>
                </a:solidFill>
                <a:effectLst/>
                <a:latin typeface="+mn-lt"/>
                <a:ea typeface="+mn-ea"/>
                <a:cs typeface="+mn-cs"/>
              </a:rPr>
              <a:t>Einlagerung von viszeralem Fett (zu viel Verzehr von Alkohol oder Fett), </a:t>
            </a:r>
            <a:r>
              <a:rPr lang="de-DE" sz="1200" kern="1200" dirty="0" err="1">
                <a:solidFill>
                  <a:schemeClr val="tx1"/>
                </a:solidFill>
                <a:effectLst/>
                <a:latin typeface="+mn-lt"/>
                <a:ea typeface="+mn-ea"/>
                <a:cs typeface="+mn-cs"/>
              </a:rPr>
              <a:t>Hypertriglyzeridämie</a:t>
            </a:r>
            <a:r>
              <a:rPr lang="de-DE" sz="1200" kern="1200" dirty="0">
                <a:solidFill>
                  <a:schemeClr val="tx1"/>
                </a:solidFill>
                <a:effectLst/>
                <a:latin typeface="+mn-lt"/>
                <a:ea typeface="+mn-ea"/>
                <a:cs typeface="+mn-cs"/>
              </a:rPr>
              <a:t> durch erhöhten Verzehr von tierischen Fetten, Hypertonie aufgrund einer </a:t>
            </a:r>
            <a:r>
              <a:rPr lang="de-DE" sz="1200" kern="1200" dirty="0" err="1">
                <a:solidFill>
                  <a:schemeClr val="tx1"/>
                </a:solidFill>
                <a:effectLst/>
                <a:latin typeface="+mn-lt"/>
                <a:ea typeface="+mn-ea"/>
                <a:cs typeface="+mn-cs"/>
              </a:rPr>
              <a:t>Artherosklerose</a:t>
            </a:r>
            <a:r>
              <a:rPr lang="de-DE" sz="1200" kern="1200" baseline="0" dirty="0">
                <a:solidFill>
                  <a:schemeClr val="tx1"/>
                </a:solidFill>
                <a:effectLst/>
                <a:latin typeface="+mn-lt"/>
                <a:ea typeface="+mn-ea"/>
                <a:cs typeface="+mn-cs"/>
              </a:rPr>
              <a:t> und </a:t>
            </a:r>
            <a:r>
              <a:rPr lang="de-DE" sz="1200" kern="1200" dirty="0">
                <a:solidFill>
                  <a:schemeClr val="tx1"/>
                </a:solidFill>
                <a:effectLst/>
                <a:latin typeface="+mn-lt"/>
                <a:ea typeface="+mn-ea"/>
                <a:cs typeface="+mn-cs"/>
              </a:rPr>
              <a:t>Insulinresistenz</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aufgrund von Übergewicht und kohlenhydratreicher Ernährung.</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1" kern="1200" dirty="0">
                <a:solidFill>
                  <a:schemeClr val="tx1"/>
                </a:solidFill>
                <a:effectLst/>
                <a:latin typeface="+mn-lt"/>
                <a:ea typeface="+mn-ea"/>
                <a:cs typeface="+mn-cs"/>
              </a:rPr>
              <a:t>Krebserkrankungen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30–35 % aller Krebsfälle stehen</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mit Über- oder Fehlernährung in Verbindung.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oxidativer Stress scheint ebenfalls im Zusammenhang mit Ernährung und Krebsentstehung zu stehen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oxidativer Stress</a:t>
            </a:r>
            <a:r>
              <a:rPr lang="de-DE" sz="1200" kern="1200" baseline="0" dirty="0">
                <a:solidFill>
                  <a:schemeClr val="tx1"/>
                </a:solidFill>
                <a:effectLst/>
                <a:latin typeface="+mn-lt"/>
                <a:ea typeface="+mn-ea"/>
                <a:cs typeface="+mn-cs"/>
              </a:rPr>
              <a:t> ist ein </a:t>
            </a:r>
            <a:r>
              <a:rPr lang="de-DE" sz="1200" kern="1200" dirty="0">
                <a:solidFill>
                  <a:schemeClr val="tx1"/>
                </a:solidFill>
                <a:effectLst/>
                <a:latin typeface="+mn-lt"/>
                <a:ea typeface="+mn-ea"/>
                <a:cs typeface="+mn-cs"/>
              </a:rPr>
              <a:t>physiologischer Zustand, der durch viele Sauerstoffradikale (reaktive Sauerstoffspezies</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ROS)) und insbesondere viele freie Sauerstoffradikale gekennzeichnet ist.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Infolge dessen kommt es zum Auftreten von entzündlichen Faktoren,</a:t>
            </a:r>
            <a:r>
              <a:rPr lang="de-DE" sz="1200" kern="1200" baseline="0" dirty="0">
                <a:solidFill>
                  <a:schemeClr val="tx1"/>
                </a:solidFill>
                <a:effectLst/>
                <a:latin typeface="+mn-lt"/>
                <a:ea typeface="+mn-ea"/>
                <a:cs typeface="+mn-cs"/>
              </a:rPr>
              <a:t> die </a:t>
            </a:r>
            <a:r>
              <a:rPr lang="de-DE" sz="1200" kern="1200" dirty="0">
                <a:solidFill>
                  <a:schemeClr val="tx1"/>
                </a:solidFill>
                <a:effectLst/>
                <a:latin typeface="+mn-lt"/>
                <a:ea typeface="+mn-ea"/>
                <a:cs typeface="+mn-cs"/>
              </a:rPr>
              <a:t>die Entwicklung von Krebs in der Leber und der Bauchspeicheldrüse begünstigen.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Ursachen von oxidativem</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Stress sind Überernährung durch Aufnahme eines hohen Anteil </a:t>
            </a:r>
            <a:r>
              <a:rPr lang="de-DE" sz="1200" kern="1200" dirty="0" err="1">
                <a:solidFill>
                  <a:schemeClr val="tx1"/>
                </a:solidFill>
                <a:effectLst/>
                <a:latin typeface="+mn-lt"/>
                <a:ea typeface="+mn-ea"/>
                <a:cs typeface="+mn-cs"/>
              </a:rPr>
              <a:t>san</a:t>
            </a:r>
            <a:r>
              <a:rPr lang="de-DE" sz="1200" kern="1200" dirty="0">
                <a:solidFill>
                  <a:schemeClr val="tx1"/>
                </a:solidFill>
                <a:effectLst/>
                <a:latin typeface="+mn-lt"/>
                <a:ea typeface="+mn-ea"/>
                <a:cs typeface="+mn-cs"/>
              </a:rPr>
              <a:t> Fetten und Kohlenhydraten </a:t>
            </a:r>
            <a:r>
              <a:rPr lang="de-DE" sz="1200" kern="1200" baseline="0" dirty="0">
                <a:solidFill>
                  <a:schemeClr val="tx1"/>
                </a:solidFill>
                <a:effectLst/>
                <a:latin typeface="+mn-lt"/>
                <a:ea typeface="+mn-ea"/>
                <a:cs typeface="+mn-cs"/>
              </a:rPr>
              <a:t>sowie </a:t>
            </a:r>
            <a:r>
              <a:rPr lang="de-DE" sz="1200" kern="1200" dirty="0">
                <a:solidFill>
                  <a:schemeClr val="tx1"/>
                </a:solidFill>
                <a:effectLst/>
                <a:latin typeface="+mn-lt"/>
                <a:ea typeface="+mn-ea"/>
                <a:cs typeface="+mn-cs"/>
              </a:rPr>
              <a:t>erhöhte Zufuhr von Alkohol.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außerdem</a:t>
            </a:r>
            <a:r>
              <a:rPr lang="de-DE" sz="1200" kern="1200" baseline="0" dirty="0">
                <a:solidFill>
                  <a:schemeClr val="tx1"/>
                </a:solidFill>
                <a:effectLst/>
                <a:latin typeface="+mn-lt"/>
                <a:ea typeface="+mn-ea"/>
                <a:cs typeface="+mn-cs"/>
              </a:rPr>
              <a:t> kann eine</a:t>
            </a:r>
            <a:r>
              <a:rPr lang="de-DE" sz="1200" kern="1200" dirty="0">
                <a:solidFill>
                  <a:schemeClr val="tx1"/>
                </a:solidFill>
                <a:effectLst/>
                <a:latin typeface="+mn-lt"/>
                <a:ea typeface="+mn-ea"/>
                <a:cs typeface="+mn-cs"/>
              </a:rPr>
              <a:t> stark fett- und kohlenhydrathaltige Ernährung ein</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in den Genen angelegtes Risiko für die Entwicklung einer Krebserkrankung erhöhen.</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1" kern="1200" dirty="0">
                <a:solidFill>
                  <a:schemeClr val="tx1"/>
                </a:solidFill>
                <a:effectLst/>
                <a:latin typeface="+mn-lt"/>
                <a:ea typeface="+mn-ea"/>
                <a:cs typeface="+mn-cs"/>
              </a:rPr>
              <a:t>Demenz</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es gibt klare Hinweise dafür, dass Ernährungsfaktoren einen Einfluss auf die Entstehung von Demenzen haben können.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B-Vitamine und generell Gemüse, Beeren und Meerestiere sollen vor Demenz</a:t>
            </a:r>
            <a:r>
              <a:rPr lang="de-DE" sz="1200" kern="1200" baseline="0" dirty="0">
                <a:solidFill>
                  <a:schemeClr val="tx1"/>
                </a:solidFill>
                <a:effectLst/>
                <a:latin typeface="+mn-lt"/>
                <a:ea typeface="+mn-ea"/>
                <a:cs typeface="+mn-cs"/>
              </a:rPr>
              <a:t> nachweislich schützen.</a:t>
            </a:r>
            <a:endParaRPr lang="de-DE"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gesättigte Fettsäuren hingegen erhöhen das Demenzrisikos.</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aseline="0" dirty="0"/>
              <a:t>(</a:t>
            </a:r>
            <a:r>
              <a:rPr lang="de-DE" baseline="0" dirty="0" err="1"/>
              <a:t>Pietrowsky</a:t>
            </a:r>
            <a:r>
              <a:rPr lang="de-DE" baseline="0" dirty="0"/>
              <a:t>, 2022)</a:t>
            </a:r>
            <a:endParaRPr lang="de-DE" sz="1200" kern="1200" baseline="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kern="1200" baseline="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1" kern="1200" baseline="0" dirty="0">
                <a:solidFill>
                  <a:schemeClr val="tx1"/>
                </a:solidFill>
                <a:effectLst/>
                <a:latin typeface="+mn-lt"/>
                <a:ea typeface="+mn-ea"/>
                <a:cs typeface="+mn-cs"/>
              </a:rPr>
              <a:t>Überleitung: </a:t>
            </a:r>
            <a:r>
              <a:rPr lang="de-DE" sz="1200" b="0" kern="1200" baseline="0" dirty="0">
                <a:solidFill>
                  <a:schemeClr val="tx1"/>
                </a:solidFill>
                <a:effectLst/>
                <a:latin typeface="+mn-lt"/>
                <a:ea typeface="+mn-ea"/>
                <a:cs typeface="+mn-cs"/>
              </a:rPr>
              <a:t>Ernährung</a:t>
            </a:r>
            <a:r>
              <a:rPr lang="de-DE" sz="1200" kern="1200" baseline="0" dirty="0">
                <a:solidFill>
                  <a:schemeClr val="tx1"/>
                </a:solidFill>
                <a:effectLst/>
                <a:latin typeface="+mn-lt"/>
                <a:ea typeface="+mn-ea"/>
                <a:cs typeface="+mn-cs"/>
              </a:rPr>
              <a:t> steht nicht nur in engem Zusammenhang zur menschlichen Gesundheit, sondern auch zur Nahrungsmittelproduktion, globalen Emissionen, Wasserverbrauch und ethischen Aspekten. Bevor wir uns jedoch diese anschauen, fördern wir unsere Gesundheit mit etwas Bewegung…</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51367AA-DC43-43C4-BC99-49169608304F}" type="slidenum">
              <a:rPr lang="de-DE" smtClean="0"/>
              <a:t>17</a:t>
            </a:fld>
            <a:endParaRPr lang="de-DE"/>
          </a:p>
        </p:txBody>
      </p:sp>
    </p:spTree>
    <p:extLst>
      <p:ext uri="{BB962C8B-B14F-4D97-AF65-F5344CB8AC3E}">
        <p14:creationId xmlns:p14="http://schemas.microsoft.com/office/powerpoint/2010/main" val="2281815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Bewegte Pause,</a:t>
            </a:r>
            <a:r>
              <a:rPr lang="de-DE" baseline="0" dirty="0"/>
              <a:t> ca. 5-7 Min.</a:t>
            </a:r>
          </a:p>
          <a:p>
            <a:r>
              <a:rPr lang="de-DE" baseline="0" dirty="0"/>
              <a:t>Es können alle oder nur einzelne Übungen mit den Teilnehmenden durchgeführt werden. Natürlich können die Übungen auch beliebig erweitert werden.</a:t>
            </a:r>
          </a:p>
          <a:p>
            <a:endParaRPr lang="de-DE" baseline="0" dirty="0"/>
          </a:p>
          <a:p>
            <a:r>
              <a:rPr lang="de-DE" u="sng" baseline="0" dirty="0"/>
              <a:t>Übung 1 „Kopf drehen“:</a:t>
            </a:r>
          </a:p>
          <a:p>
            <a:r>
              <a:rPr lang="de-DE" baseline="0" dirty="0"/>
              <a:t>Aufrechte, gerade Sitzposition einnehmen, Kopf nach vorne ausrichten. Dann Kopf weit nach links und nach rechts drehen, 10 mal.</a:t>
            </a:r>
          </a:p>
          <a:p>
            <a:r>
              <a:rPr lang="de-DE" baseline="0" dirty="0"/>
              <a:t>Selbe Ausgangslage. Kopf nun abwechselnd nach vorne und nach hinten legen („übermäßig nicken“), 10 mal.</a:t>
            </a:r>
          </a:p>
          <a:p>
            <a:r>
              <a:rPr lang="de-DE" baseline="0" dirty="0"/>
              <a:t>Selbe Ausgangslage. </a:t>
            </a:r>
            <a:r>
              <a:rPr lang="de-DE" dirty="0"/>
              <a:t>Nun</a:t>
            </a:r>
            <a:r>
              <a:rPr lang="de-DE" baseline="0" dirty="0"/>
              <a:t> </a:t>
            </a:r>
            <a:r>
              <a:rPr lang="de-DE" dirty="0"/>
              <a:t>Kopf zwischen Schultern in einem Halbkreis bewegen. Kopf dadurch nach vorne senken und Nacken strecken. Anschließend </a:t>
            </a:r>
          </a:p>
          <a:p>
            <a:r>
              <a:rPr lang="de-DE" dirty="0"/>
              <a:t>Kopf in einem Halbkreis</a:t>
            </a:r>
            <a:r>
              <a:rPr lang="de-DE" baseline="0" dirty="0"/>
              <a:t> </a:t>
            </a:r>
            <a:r>
              <a:rPr lang="de-DE" dirty="0"/>
              <a:t>von der einen Schulter zur anderen bewegen,</a:t>
            </a:r>
            <a:r>
              <a:rPr lang="de-DE" baseline="0" dirty="0"/>
              <a:t> 10 mal.</a:t>
            </a:r>
          </a:p>
          <a:p>
            <a:endParaRPr lang="de-DE" baseline="0" dirty="0"/>
          </a:p>
          <a:p>
            <a:r>
              <a:rPr lang="de-DE" u="sng" baseline="0" dirty="0"/>
              <a:t>Übung 2 „Schulter kreisen“:</a:t>
            </a:r>
          </a:p>
          <a:p>
            <a:r>
              <a:rPr lang="de-DE" dirty="0"/>
              <a:t>Aufrecht auf Stuhl sitzen, Beine stabil auf Boden stellen, Arme herab hängen lassen. Nun</a:t>
            </a:r>
            <a:r>
              <a:rPr lang="de-DE" baseline="0" dirty="0"/>
              <a:t> die Schultern nach vorne  und nach hinten kreisen, je 4 mal, dann Wechsel. Auch im Stehen möglich.</a:t>
            </a:r>
          </a:p>
          <a:p>
            <a:endParaRPr lang="de-DE" baseline="0" dirty="0"/>
          </a:p>
          <a:p>
            <a:r>
              <a:rPr lang="de-DE" u="sng" baseline="0" dirty="0"/>
              <a:t>Übung 3 „8er Kreisen“:</a:t>
            </a:r>
          </a:p>
          <a:p>
            <a:r>
              <a:rPr lang="de-DE" u="none" baseline="0" dirty="0"/>
              <a:t>Aufrecht hin stellen. Gewicht auf das linke Bein verlagern, das leicht gebeugt wird. Mit dem rechten Bein wird nun eine 8 in die Luft gemalt. Nach vier Wiederholungen wird das Standbein gewechselt und die andere Seite malt die 8. Wichtig: Rücken gerade halten.</a:t>
            </a:r>
          </a:p>
          <a:p>
            <a:endParaRPr lang="de-DE" u="none" baseline="0" dirty="0"/>
          </a:p>
          <a:p>
            <a:r>
              <a:rPr lang="de-DE" u="none" baseline="0" dirty="0"/>
              <a:t>(Deutsches Institut für betriebliches Gesundheitsmanagement &amp; Gesundheitsentwicklung [</a:t>
            </a:r>
            <a:r>
              <a:rPr lang="de-DE" u="none" baseline="0" dirty="0" err="1"/>
              <a:t>DiBGM</a:t>
            </a:r>
            <a:r>
              <a:rPr lang="de-DE" u="none" baseline="0" dirty="0"/>
              <a:t>], o. J.)</a:t>
            </a:r>
          </a:p>
          <a:p>
            <a:endParaRPr lang="de-DE" u="none" baseline="0" dirty="0"/>
          </a:p>
          <a:p>
            <a:r>
              <a:rPr lang="de-DE" u="sng" baseline="0" dirty="0"/>
              <a:t>Übung 4 „ Augen entspannen“:</a:t>
            </a:r>
          </a:p>
          <a:p>
            <a:r>
              <a:rPr lang="de-DE" dirty="0"/>
              <a:t>Handflächen durch kräftiges aneinander reiben aufwärmen. Anaschließend die geschlossenen Augen abdecken, sie dabei nicht berühren.</a:t>
            </a:r>
            <a:r>
              <a:rPr lang="de-DE" baseline="0" dirty="0"/>
              <a:t> Tief durchatmen, Gedanken wandern lassen, entspannen. Ca. 1 Min. halten.</a:t>
            </a:r>
          </a:p>
          <a:p>
            <a:endParaRPr lang="de-DE" baseline="0" dirty="0"/>
          </a:p>
          <a:p>
            <a:r>
              <a:rPr lang="de-DE" u="sng" baseline="0" dirty="0"/>
              <a:t>Übung 5 „Allgemeines Entspannen“:</a:t>
            </a:r>
          </a:p>
          <a:p>
            <a:r>
              <a:rPr lang="de-DE" baseline="0" dirty="0"/>
              <a:t>Mund weit öffnen und „künstlich“ gähnen, wodurch auch oft natürliches Gähnen gefördert wird. Dabei Arme lang machen und strecken, Augen zusammenkneifen. Hierdurch wird der Körper entspannt, die Augenbefeuchtung wird angeregt, die Sauerstoffzufuhr steigt, Blutdruck und Herzschlag erhöhen sich und wir können wieder besser denken und sehen.</a:t>
            </a:r>
          </a:p>
          <a:p>
            <a:endParaRPr lang="de-DE" baseline="0" dirty="0"/>
          </a:p>
          <a:p>
            <a:r>
              <a:rPr lang="de-DE" baseline="0" dirty="0"/>
              <a:t>(VISTA Augenpraxen und Kliniken, o. J.)</a:t>
            </a:r>
          </a:p>
        </p:txBody>
      </p:sp>
      <p:sp>
        <p:nvSpPr>
          <p:cNvPr id="4" name="Foliennummernplatzhalter 3"/>
          <p:cNvSpPr>
            <a:spLocks noGrp="1"/>
          </p:cNvSpPr>
          <p:nvPr>
            <p:ph type="sldNum" sz="quarter" idx="10"/>
          </p:nvPr>
        </p:nvSpPr>
        <p:spPr/>
        <p:txBody>
          <a:bodyPr/>
          <a:lstStyle/>
          <a:p>
            <a:fld id="{551367AA-DC43-43C4-BC99-49169608304F}" type="slidenum">
              <a:rPr lang="de-DE" smtClean="0"/>
              <a:t>18</a:t>
            </a:fld>
            <a:endParaRPr lang="de-DE"/>
          </a:p>
        </p:txBody>
      </p:sp>
    </p:spTree>
    <p:extLst>
      <p:ext uri="{BB962C8B-B14F-4D97-AF65-F5344CB8AC3E}">
        <p14:creationId xmlns:p14="http://schemas.microsoft.com/office/powerpoint/2010/main" val="566255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b="1" dirty="0"/>
              <a:t>Globale Emissionen</a:t>
            </a:r>
          </a:p>
          <a:p>
            <a:pPr marL="171450" indent="-171450">
              <a:buFont typeface="Arial" panose="020B0604020202020204" pitchFamily="34" charset="0"/>
              <a:buChar char="•"/>
            </a:pPr>
            <a:r>
              <a:rPr lang="de-DE" dirty="0"/>
              <a:t>Die Produktion von tierischen</a:t>
            </a:r>
            <a:r>
              <a:rPr lang="de-DE" baseline="0" dirty="0"/>
              <a:t> Nahrungsmitteln (Fleisch, Milch, Käse usw.) ist für ca. 14,5 % der globalen Treibhausgasemissionen verantwortlich.</a:t>
            </a:r>
          </a:p>
          <a:p>
            <a:pPr marL="171450" indent="-171450">
              <a:buFont typeface="Arial" panose="020B0604020202020204" pitchFamily="34" charset="0"/>
              <a:buChar char="•"/>
            </a:pPr>
            <a:r>
              <a:rPr lang="de-DE" baseline="0" dirty="0"/>
              <a:t>45 % dieser Emissionen stammen aus der Produktion und Verarbeitung von Futtermitteln.</a:t>
            </a:r>
          </a:p>
          <a:p>
            <a:pPr marL="171450" indent="-171450">
              <a:buFont typeface="Arial" panose="020B0604020202020204" pitchFamily="34" charset="0"/>
              <a:buChar char="•"/>
            </a:pPr>
            <a:r>
              <a:rPr lang="de-DE" baseline="0" dirty="0"/>
              <a:t>39 % aus der </a:t>
            </a:r>
            <a:r>
              <a:rPr lang="de-DE" baseline="0" dirty="0" err="1"/>
              <a:t>enterischen</a:t>
            </a:r>
            <a:r>
              <a:rPr lang="de-DE" baseline="0" dirty="0"/>
              <a:t> Fermentation – also Emissionen aus dem Verdauungstrakt von Wiederkäuern.</a:t>
            </a:r>
          </a:p>
          <a:p>
            <a:pPr marL="171450" indent="-171450">
              <a:buFont typeface="Arial" panose="020B0604020202020204" pitchFamily="34" charset="0"/>
              <a:buChar char="•"/>
            </a:pPr>
            <a:r>
              <a:rPr lang="de-DE" baseline="0" dirty="0"/>
              <a:t>10 % aus der Lagerung und Verarbeitung von Dung.</a:t>
            </a:r>
          </a:p>
          <a:p>
            <a:pPr marL="171450" indent="-171450">
              <a:buFont typeface="Arial" panose="020B0604020202020204" pitchFamily="34" charset="0"/>
              <a:buChar char="•"/>
            </a:pPr>
            <a:r>
              <a:rPr lang="de-DE" baseline="0" dirty="0"/>
              <a:t>Die Produktion von tierischen Nahrungsmitteln erzeugt jährlich doppelt so viele Treibhausgase wie von pflanzlicher Nahrung.</a:t>
            </a:r>
          </a:p>
          <a:p>
            <a:r>
              <a:rPr lang="de-DE" sz="1200" kern="1200" dirty="0">
                <a:solidFill>
                  <a:schemeClr val="tx1"/>
                </a:solidFill>
                <a:latin typeface="+mn-lt"/>
                <a:ea typeface="+mn-ea"/>
                <a:cs typeface="Calibri" panose="020F0502020204030204" pitchFamily="34" charset="0"/>
              </a:rPr>
              <a:t>(</a:t>
            </a:r>
            <a:r>
              <a:rPr lang="de-DE" sz="1200" kern="1200" dirty="0">
                <a:solidFill>
                  <a:schemeClr val="tx1"/>
                </a:solidFill>
                <a:latin typeface="+mn-lt"/>
                <a:ea typeface="+mn-ea"/>
                <a:cs typeface="+mn-cs"/>
              </a:rPr>
              <a:t>Heinrich-Böll-Stiftung, Bund für Umwelt und Naturschutz Deutschland [BUND] &amp; Le Monde </a:t>
            </a:r>
            <a:r>
              <a:rPr lang="de-DE" sz="1200" kern="1200" dirty="0" err="1">
                <a:solidFill>
                  <a:schemeClr val="tx1"/>
                </a:solidFill>
                <a:latin typeface="+mn-lt"/>
                <a:ea typeface="+mn-ea"/>
                <a:cs typeface="+mn-cs"/>
              </a:rPr>
              <a:t>Diplomatique</a:t>
            </a:r>
            <a:r>
              <a:rPr lang="de-DE" sz="1200" kern="1200" dirty="0">
                <a:solidFill>
                  <a:schemeClr val="tx1"/>
                </a:solidFill>
                <a:latin typeface="+mn-lt"/>
                <a:ea typeface="+mn-ea"/>
                <a:cs typeface="+mn-cs"/>
              </a:rPr>
              <a:t>, 2021</a:t>
            </a:r>
            <a:r>
              <a:rPr lang="de-DE" sz="1200" kern="1200" dirty="0">
                <a:solidFill>
                  <a:schemeClr val="tx1"/>
                </a:solidFill>
                <a:latin typeface="+mn-lt"/>
                <a:ea typeface="+mn-ea"/>
                <a:cs typeface="Calibri" panose="020F0502020204030204" pitchFamily="34" charset="0"/>
              </a:rPr>
              <a:t>; Gerber et al., 2013)</a:t>
            </a:r>
          </a:p>
          <a:p>
            <a:pPr marL="171450" indent="-171450">
              <a:buFont typeface="Arial" panose="020B0604020202020204" pitchFamily="34" charset="0"/>
              <a:buChar char="•"/>
            </a:pPr>
            <a:endParaRPr lang="de-DE" baseline="0" dirty="0"/>
          </a:p>
          <a:p>
            <a:pPr marL="0" indent="0">
              <a:buFont typeface="Arial" panose="020B0604020202020204" pitchFamily="34" charset="0"/>
              <a:buNone/>
            </a:pPr>
            <a:r>
              <a:rPr lang="de-DE" b="1" baseline="0" dirty="0"/>
              <a:t>Emissionen Nahrungsmittelsektor</a:t>
            </a:r>
          </a:p>
          <a:p>
            <a:pPr marL="171450" indent="-171450">
              <a:buFont typeface="Arial" panose="020B0604020202020204" pitchFamily="34" charset="0"/>
              <a:buChar char="•"/>
            </a:pPr>
            <a:r>
              <a:rPr lang="de-DE" baseline="0" dirty="0"/>
              <a:t>Das globale Ernährungssystem ist für 21-37 % der gesamten anthropogenen Emissionen verantwortlich (</a:t>
            </a:r>
            <a:r>
              <a:rPr lang="de-DE" baseline="0" dirty="0" err="1"/>
              <a:t>Intergovernmental</a:t>
            </a:r>
            <a:r>
              <a:rPr lang="de-DE" baseline="0" dirty="0"/>
              <a:t> Panel </a:t>
            </a:r>
            <a:r>
              <a:rPr lang="de-DE" baseline="0" dirty="0" err="1"/>
              <a:t>of</a:t>
            </a:r>
            <a:r>
              <a:rPr lang="de-DE" baseline="0" dirty="0"/>
              <a:t> </a:t>
            </a:r>
            <a:r>
              <a:rPr lang="de-DE" baseline="0" dirty="0" err="1"/>
              <a:t>Climate</a:t>
            </a:r>
            <a:r>
              <a:rPr lang="de-DE" baseline="0" dirty="0"/>
              <a:t> Change [IPCC], 2019).</a:t>
            </a:r>
          </a:p>
          <a:p>
            <a:pPr marL="171450" indent="-171450">
              <a:buFont typeface="Arial" panose="020B0604020202020204" pitchFamily="34" charset="0"/>
              <a:buChar char="•"/>
            </a:pPr>
            <a:r>
              <a:rPr lang="de-DE" dirty="0">
                <a:latin typeface="Calibri" panose="020F0502020204030204" pitchFamily="34" charset="0"/>
                <a:cs typeface="Calibri" panose="020F0502020204030204" pitchFamily="34" charset="0"/>
              </a:rPr>
              <a:t>Die Fleischproduktion macht ca. 56-58 % der Gesamtemissionen des Nahrungsmittelsektors aus.</a:t>
            </a:r>
          </a:p>
          <a:p>
            <a:pPr marL="171450" indent="-171450">
              <a:buFont typeface="Arial" panose="020B0604020202020204" pitchFamily="34" charset="0"/>
              <a:buChar char="•"/>
            </a:pPr>
            <a:r>
              <a:rPr lang="de-DE" dirty="0">
                <a:latin typeface="Calibri" panose="020F0502020204030204" pitchFamily="34" charset="0"/>
                <a:cs typeface="Calibri" panose="020F0502020204030204" pitchFamily="34" charset="0"/>
              </a:rPr>
              <a:t>Die</a:t>
            </a:r>
            <a:r>
              <a:rPr lang="de-DE" baseline="0" dirty="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Viehwirtschaft</a:t>
            </a:r>
            <a:r>
              <a:rPr lang="de-DE" baseline="0" dirty="0">
                <a:latin typeface="Calibri" panose="020F0502020204030204" pitchFamily="34" charset="0"/>
                <a:cs typeface="Calibri" panose="020F0502020204030204" pitchFamily="34" charset="0"/>
              </a:rPr>
              <a:t> sorgt für</a:t>
            </a:r>
            <a:r>
              <a:rPr lang="de-DE" dirty="0">
                <a:latin typeface="Calibri" panose="020F0502020204030204" pitchFamily="34" charset="0"/>
                <a:cs typeface="Calibri" panose="020F0502020204030204" pitchFamily="34" charset="0"/>
              </a:rPr>
              <a:t> 38 % des Proteins und 18 % der Kalorienversorgung der Weltbevölkerung.</a:t>
            </a:r>
          </a:p>
          <a:p>
            <a:r>
              <a:rPr lang="de-DE" sz="1200" dirty="0">
                <a:latin typeface="Calibri" panose="020F0502020204030204" pitchFamily="34" charset="0"/>
                <a:cs typeface="Calibri" panose="020F0502020204030204" pitchFamily="34" charset="0"/>
              </a:rPr>
              <a:t>(</a:t>
            </a:r>
            <a:r>
              <a:rPr lang="de-DE" sz="1200" dirty="0"/>
              <a:t>Heinrich-Böll-Stiftung, BUND &amp; Le Monde </a:t>
            </a:r>
            <a:r>
              <a:rPr lang="de-DE" sz="1200" dirty="0" err="1"/>
              <a:t>Diplomatique</a:t>
            </a:r>
            <a:r>
              <a:rPr lang="de-DE" sz="1200" dirty="0">
                <a:latin typeface="Calibri" panose="020F0502020204030204" pitchFamily="34" charset="0"/>
                <a:cs typeface="Calibri" panose="020F0502020204030204" pitchFamily="34" charset="0"/>
              </a:rPr>
              <a:t>, 2021)</a:t>
            </a:r>
          </a:p>
          <a:p>
            <a:pPr marL="0" indent="0">
              <a:buFont typeface="Arial" panose="020B0604020202020204" pitchFamily="34" charset="0"/>
              <a:buNone/>
            </a:pPr>
            <a:endParaRPr lang="de-DE" dirty="0"/>
          </a:p>
          <a:p>
            <a:pPr marL="0" indent="0">
              <a:buFont typeface="Arial" panose="020B0604020202020204" pitchFamily="34" charset="0"/>
              <a:buNone/>
            </a:pPr>
            <a:r>
              <a:rPr lang="de-DE" b="1" dirty="0"/>
              <a:t>Wasserverbrauch</a:t>
            </a:r>
          </a:p>
          <a:p>
            <a:pPr marL="171450" indent="-171450">
              <a:buFont typeface="Arial" panose="020B0604020202020204" pitchFamily="34" charset="0"/>
              <a:buChar char="•"/>
            </a:pPr>
            <a:r>
              <a:rPr lang="de-DE" dirty="0"/>
              <a:t>Für unterschiedliche Fleischprodukte wird</a:t>
            </a:r>
            <a:r>
              <a:rPr lang="de-DE" baseline="0" dirty="0"/>
              <a:t> pro kg eines Tiers eine unterschiedliche Menge an Wasser benötigt.</a:t>
            </a:r>
          </a:p>
          <a:p>
            <a:pPr marL="171450" indent="-171450">
              <a:buFont typeface="Arial" panose="020B0604020202020204" pitchFamily="34" charset="0"/>
              <a:buChar char="•"/>
            </a:pPr>
            <a:r>
              <a:rPr lang="de-DE" baseline="0" dirty="0"/>
              <a:t>Für Rindfleisch wird am meisten Wasser benötigt, gefolgt von Schweinefleisch und Hühnchen.</a:t>
            </a:r>
          </a:p>
          <a:p>
            <a:pPr marL="171450" indent="-171450">
              <a:buFont typeface="Arial" panose="020B0604020202020204" pitchFamily="34" charset="0"/>
              <a:buChar char="•"/>
            </a:pPr>
            <a:r>
              <a:rPr lang="de-DE" baseline="0" dirty="0"/>
              <a:t>Grundsätzlich gilt, dass für die Produktion von Fleisch mehr Wasser aufgebracht werden muss als für Nahrungsmittel auf pflanzlicher Basis.</a:t>
            </a:r>
          </a:p>
          <a:p>
            <a:pPr marL="171450" indent="-171450">
              <a:buFont typeface="Arial" panose="020B0604020202020204" pitchFamily="34" charset="0"/>
              <a:buChar char="•"/>
            </a:pPr>
            <a:r>
              <a:rPr lang="de-DE" baseline="0" dirty="0"/>
              <a:t>Pro Kalorie gerechnet ist der Wasserfußabdruck bei Rindfleisch 20x höher als bei Getreide.</a:t>
            </a:r>
          </a:p>
          <a:p>
            <a:pPr marL="171450" indent="-171450">
              <a:buFont typeface="Arial" panose="020B0604020202020204" pitchFamily="34" charset="0"/>
              <a:buChar char="•"/>
            </a:pPr>
            <a:r>
              <a:rPr lang="de-DE" baseline="0" dirty="0"/>
              <a:t>92 % des globalen Wasserfußabdrucks gehen auf die Landwirtschaft zurück – 29 % davon in die Tierproduktion.</a:t>
            </a:r>
          </a:p>
          <a:p>
            <a:pPr marL="0" indent="0">
              <a:buFont typeface="Arial" panose="020B0604020202020204" pitchFamily="34" charset="0"/>
              <a:buNone/>
            </a:pPr>
            <a:r>
              <a:rPr lang="de-DE" b="0" u="sng" baseline="0" dirty="0"/>
              <a:t>Beispiel der Berechnung des Wasserfußabdrucks bei Rindfleisch:</a:t>
            </a:r>
          </a:p>
          <a:p>
            <a:pPr marL="171450" indent="-171450">
              <a:buFont typeface="Arial" panose="020B0604020202020204" pitchFamily="34" charset="0"/>
              <a:buChar char="•"/>
            </a:pPr>
            <a:r>
              <a:rPr lang="de-DE" baseline="0" dirty="0"/>
              <a:t>15.415 Liter werden für 1 kg Rindfleisch benötigt.</a:t>
            </a:r>
          </a:p>
          <a:p>
            <a:pPr marL="171450" indent="-171450">
              <a:buFont typeface="Arial" panose="020B0604020202020204" pitchFamily="34" charset="0"/>
              <a:buChar char="•"/>
            </a:pPr>
            <a:r>
              <a:rPr lang="de-DE" dirty="0"/>
              <a:t>Das Rind ist etwa</a:t>
            </a:r>
            <a:r>
              <a:rPr lang="de-DE" baseline="0" dirty="0"/>
              <a:t> 3 Jahre alt, wenn es geschlachtet wird.</a:t>
            </a:r>
          </a:p>
          <a:p>
            <a:pPr marL="171450" indent="-171450">
              <a:buFont typeface="Arial" panose="020B0604020202020204" pitchFamily="34" charset="0"/>
              <a:buChar char="•"/>
            </a:pPr>
            <a:r>
              <a:rPr lang="de-DE" baseline="0" dirty="0"/>
              <a:t>In dieser Zeit hat es 1.300 kg Kraftfutter aus verschiedenen Getreiden und Soja gefressen.</a:t>
            </a:r>
          </a:p>
          <a:p>
            <a:pPr marL="171450" indent="-171450">
              <a:buFont typeface="Arial" panose="020B0604020202020204" pitchFamily="34" charset="0"/>
              <a:buChar char="•"/>
            </a:pPr>
            <a:r>
              <a:rPr lang="de-DE" baseline="0" dirty="0"/>
              <a:t>Dazu kommen 7.200 kg Raufutter (Gras, Heu, Silage) und 24.000 Liter getrunkenes Wasser.</a:t>
            </a:r>
          </a:p>
          <a:p>
            <a:pPr marL="171450" indent="-171450">
              <a:buFont typeface="Arial" panose="020B0604020202020204" pitchFamily="34" charset="0"/>
              <a:buChar char="•"/>
            </a:pPr>
            <a:r>
              <a:rPr lang="de-DE" baseline="0" dirty="0"/>
              <a:t>Außerdem muss der Stall mit Wasser gesäubert werden.</a:t>
            </a:r>
          </a:p>
          <a:p>
            <a:pPr marL="171450" indent="-171450">
              <a:buFont typeface="Arial" panose="020B0604020202020204" pitchFamily="34" charset="0"/>
              <a:buChar char="•"/>
            </a:pPr>
            <a:r>
              <a:rPr lang="de-DE" baseline="0" dirty="0"/>
              <a:t>Das allermeiste Wasser mit 94 % ist jedoch auf die Futterproduktion zurückzuführen.</a:t>
            </a:r>
          </a:p>
          <a:p>
            <a:r>
              <a:rPr lang="de-DE" sz="1200" dirty="0">
                <a:latin typeface="Calibri" panose="020F0502020204030204" pitchFamily="34" charset="0"/>
                <a:cs typeface="Calibri" panose="020F0502020204030204" pitchFamily="34" charset="0"/>
              </a:rPr>
              <a:t>(</a:t>
            </a:r>
            <a:r>
              <a:rPr lang="de-DE" sz="1200" dirty="0"/>
              <a:t>Heinrich-Böll-Stiftung, BUND &amp; Le Monde </a:t>
            </a:r>
            <a:r>
              <a:rPr lang="de-DE" sz="1200" dirty="0" err="1"/>
              <a:t>Diplomatique</a:t>
            </a:r>
            <a:r>
              <a:rPr lang="de-DE" sz="1200" dirty="0">
                <a:latin typeface="Calibri" panose="020F0502020204030204" pitchFamily="34" charset="0"/>
                <a:cs typeface="Calibri" panose="020F0502020204030204" pitchFamily="34" charset="0"/>
              </a:rPr>
              <a:t>, 2021)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b="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1" baseline="0" dirty="0"/>
              <a:t>Flächennutzung</a:t>
            </a:r>
          </a:p>
          <a:p>
            <a:pPr marL="171450" indent="-171450">
              <a:buFont typeface="Arial" panose="020B0604020202020204" pitchFamily="34" charset="0"/>
              <a:buChar char="•"/>
            </a:pPr>
            <a:r>
              <a:rPr lang="de-DE" baseline="0" dirty="0"/>
              <a:t>Ca. 70 % der gesamten landwirtschaftlichen Nutzfläche – Weiden und Äcker für den Anbau von Futter – werden für die Viehzucht genutzt.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40 % des globalen Ackerlandes werden für die Futtermittelproduktion genutzt.</a:t>
            </a:r>
          </a:p>
          <a:p>
            <a:r>
              <a:rPr lang="de-DE" sz="1200" dirty="0">
                <a:latin typeface="Calibri" panose="020F0502020204030204" pitchFamily="34" charset="0"/>
                <a:cs typeface="Calibri" panose="020F0502020204030204" pitchFamily="34" charset="0"/>
              </a:rPr>
              <a:t>(</a:t>
            </a:r>
            <a:r>
              <a:rPr lang="de-DE" sz="1200" dirty="0"/>
              <a:t>Heinrich-Böll-Stiftung, BUND &amp; Le Monde </a:t>
            </a:r>
            <a:r>
              <a:rPr lang="de-DE" sz="1200" dirty="0" err="1"/>
              <a:t>Diplomatique</a:t>
            </a:r>
            <a:r>
              <a:rPr lang="de-DE" sz="1200" dirty="0">
                <a:latin typeface="Calibri" panose="020F0502020204030204" pitchFamily="34" charset="0"/>
                <a:cs typeface="Calibri" panose="020F0502020204030204" pitchFamily="34" charset="0"/>
              </a:rPr>
              <a:t>, 2021)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baseline="0" dirty="0"/>
          </a:p>
          <a:p>
            <a:pPr marL="0" indent="0">
              <a:buFont typeface="Arial" panose="020B0604020202020204" pitchFamily="34" charset="0"/>
              <a:buNone/>
            </a:pPr>
            <a:r>
              <a:rPr lang="de-DE" b="1" dirty="0"/>
              <a:t>Allgemeines</a:t>
            </a:r>
            <a:r>
              <a:rPr lang="de-DE" b="1" baseline="0" dirty="0"/>
              <a:t> zum Fleischkonsum</a:t>
            </a:r>
            <a:endParaRPr lang="de-DE" b="1" dirty="0"/>
          </a:p>
          <a:p>
            <a:pPr marL="171450" indent="-171450">
              <a:buFont typeface="Arial" panose="020B0604020202020204" pitchFamily="34" charset="0"/>
              <a:buChar char="•"/>
            </a:pPr>
            <a:r>
              <a:rPr lang="de-DE" dirty="0"/>
              <a:t>Der globale</a:t>
            </a:r>
            <a:r>
              <a:rPr lang="de-DE" baseline="0" dirty="0"/>
              <a:t> Fleischkonsum nimmt durch eine stetig wachsende Bevölkerung und durch wachsende finanzielle Ressourcen der globalen Mittelschicht, welche viele tierische Produkte konsumiert, weiter zu (</a:t>
            </a:r>
            <a:r>
              <a:rPr lang="de-DE" baseline="0" dirty="0" err="1"/>
              <a:t>Xu</a:t>
            </a:r>
            <a:r>
              <a:rPr lang="de-DE" baseline="0" dirty="0"/>
              <a:t> et al., 2021; </a:t>
            </a:r>
            <a:r>
              <a:rPr lang="en-US" sz="1200" dirty="0" err="1"/>
              <a:t>Organisation</a:t>
            </a:r>
            <a:r>
              <a:rPr lang="en-US" sz="1200" dirty="0"/>
              <a:t> for Economic Co-operation and Development [</a:t>
            </a:r>
            <a:r>
              <a:rPr lang="de-DE" sz="1200" dirty="0"/>
              <a:t>OECD] &amp;</a:t>
            </a:r>
            <a:r>
              <a:rPr lang="de-DE" sz="1200" baseline="0" dirty="0"/>
              <a:t> </a:t>
            </a:r>
            <a:r>
              <a:rPr lang="de-DE" sz="1200" dirty="0"/>
              <a:t>Food </a:t>
            </a:r>
            <a:r>
              <a:rPr lang="de-DE" sz="1200" dirty="0" err="1"/>
              <a:t>and</a:t>
            </a:r>
            <a:r>
              <a:rPr lang="de-DE" sz="1200" dirty="0"/>
              <a:t> </a:t>
            </a:r>
            <a:r>
              <a:rPr lang="de-DE" sz="1200" dirty="0" err="1"/>
              <a:t>Agricultural</a:t>
            </a:r>
            <a:r>
              <a:rPr lang="de-DE" sz="1200" dirty="0"/>
              <a:t> </a:t>
            </a:r>
            <a:r>
              <a:rPr lang="de-DE" sz="1200" dirty="0" err="1"/>
              <a:t>Organization</a:t>
            </a:r>
            <a:r>
              <a:rPr lang="de-DE" sz="1200" dirty="0"/>
              <a:t> [FAO]</a:t>
            </a:r>
            <a:r>
              <a:rPr lang="de-DE" baseline="0" dirty="0"/>
              <a:t>, 2021).</a:t>
            </a:r>
          </a:p>
          <a:p>
            <a:pPr marL="171450" indent="-171450">
              <a:buFont typeface="Arial" panose="020B0604020202020204" pitchFamily="34" charset="0"/>
              <a:buChar char="•"/>
            </a:pPr>
            <a:r>
              <a:rPr lang="de-DE" baseline="0" dirty="0"/>
              <a:t>In Deutschland sinkt der Fleischkonsum seit Jahren mehr oder weniger stetig (Bundesministerium für Ernährung und Landwirtschaft [BMEL], 2024a).</a:t>
            </a:r>
          </a:p>
          <a:p>
            <a:pPr marL="171450" indent="-171450">
              <a:buFont typeface="Arial" panose="020B0604020202020204" pitchFamily="34" charset="0"/>
              <a:buChar char="•"/>
            </a:pPr>
            <a:r>
              <a:rPr lang="de-DE" baseline="0" dirty="0"/>
              <a:t>2015 konsumierten noch 34 % der Befragten täglich Fleisch und Wurst (BMEL, 2023), 2024 waren es noch ca. 23 % (BMEL, 2024a).</a:t>
            </a:r>
          </a:p>
          <a:p>
            <a:pPr marL="171450" indent="-171450">
              <a:buFont typeface="Arial" panose="020B0604020202020204" pitchFamily="34" charset="0"/>
              <a:buChar char="•"/>
            </a:pPr>
            <a:r>
              <a:rPr lang="de-DE" baseline="0" dirty="0"/>
              <a:t>Der Wandel hin zu weniger Fleisch „(…) ist für eine nachhaltige, gesunde und umweltschonende Ernährung notwendig.“ (Umweltbundesamt [UBA], 2019, S. 105)</a:t>
            </a:r>
          </a:p>
          <a:p>
            <a:pPr marL="171450" indent="-171450">
              <a:buFont typeface="Arial" panose="020B0604020202020204" pitchFamily="34" charset="0"/>
              <a:buChar char="•"/>
            </a:pPr>
            <a:r>
              <a:rPr lang="de-DE" baseline="0" dirty="0"/>
              <a:t>Vor allem junge Menschen konsumieren weniger Fleisch und mehr Ersatzprodukte als ältere Menschen (BMEL, 2023).</a:t>
            </a:r>
          </a:p>
          <a:p>
            <a:pPr marL="171450" indent="-171450">
              <a:buFont typeface="Arial" panose="020B0604020202020204" pitchFamily="34" charset="0"/>
              <a:buChar char="•"/>
            </a:pPr>
            <a:r>
              <a:rPr lang="de-DE" baseline="0" dirty="0"/>
              <a:t>Der Trendwechsel zu einer Ernährungsweise, welche eine gesündere Ernährung für den Planeten darstellt, spiegelt sich auch an der zunehmenden Zahl von Vegetarier*innen und Veganer*innen wider.</a:t>
            </a:r>
          </a:p>
          <a:p>
            <a:pPr marL="171450" indent="-171450">
              <a:buFont typeface="Arial" panose="020B0604020202020204" pitchFamily="34" charset="0"/>
              <a:buChar char="•"/>
            </a:pPr>
            <a:r>
              <a:rPr lang="de-DE" baseline="0" dirty="0"/>
              <a:t>Vor allem in der Altersspanne zwischen 20 und 29 Jahren finden sich viele Menschen, die sich vegetarisch ernähren - ca. 20 %. (</a:t>
            </a:r>
            <a:r>
              <a:rPr lang="de-DE" baseline="0" dirty="0" err="1"/>
              <a:t>IfD</a:t>
            </a:r>
            <a:r>
              <a:rPr lang="de-DE" baseline="0" dirty="0"/>
              <a:t> </a:t>
            </a:r>
            <a:r>
              <a:rPr lang="de-DE" baseline="0" dirty="0" err="1"/>
              <a:t>Allensbach</a:t>
            </a:r>
            <a:r>
              <a:rPr lang="de-DE" baseline="0" dirty="0"/>
              <a:t>, 2025)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Vegane Ernährung schafft es meist, die Proteinaufnahme zu decken. Diese ist jedoch geringer als bspw. bei vegetarischer Ernährung. (WHO, 2021b)</a:t>
            </a:r>
          </a:p>
          <a:p>
            <a:pPr marL="171450" indent="-171450">
              <a:buFont typeface="Arial" panose="020B0604020202020204" pitchFamily="34" charset="0"/>
              <a:buChar char="•"/>
            </a:pPr>
            <a:r>
              <a:rPr lang="de-DE" baseline="0" dirty="0"/>
              <a:t>Proteine:</a:t>
            </a:r>
          </a:p>
          <a:p>
            <a:pPr marL="628650" lvl="1" indent="-171450">
              <a:buFont typeface="Arial" panose="020B0604020202020204" pitchFamily="34" charset="0"/>
              <a:buChar char="•"/>
            </a:pPr>
            <a:r>
              <a:rPr lang="de-DE" dirty="0"/>
              <a:t>Neben Kohlenhydraten und Fetten bilden Eiweiße/ Proteine die wichtigste Nährstoffgruppe. Insgesamt braucht der Körper 20 verschiedene Aminosäuren, um alle wichtigen Proteine zusammensetzen zu können, neun Aminosäuren sind absolut unverzichtbar (essenziell) – sie kann der Körper nicht selbst bilden, obwohl sie so wichtig sind. Darum ist eine regelmäßige Aufnahme dieser Aminosäuren über die Nahrung wichtig.</a:t>
            </a:r>
          </a:p>
          <a:p>
            <a:pPr marL="628650" lvl="1" indent="-171450">
              <a:buFont typeface="Arial" panose="020B0604020202020204" pitchFamily="34" charset="0"/>
              <a:buChar char="•"/>
            </a:pPr>
            <a:r>
              <a:rPr lang="de-DE" dirty="0"/>
              <a:t>Der Tagesbedarf an Proteinen liegt für Erwachsene bei 0,8 Gramm pro Kilogramm Körpergewicht. </a:t>
            </a:r>
          </a:p>
          <a:p>
            <a:pPr marL="628650" lvl="1" indent="-171450">
              <a:buFont typeface="Arial" panose="020B0604020202020204" pitchFamily="34" charset="0"/>
              <a:buChar char="•"/>
            </a:pPr>
            <a:r>
              <a:rPr lang="de-DE" dirty="0"/>
              <a:t>Der Körper kann Eiweiße besonders leicht verarbeiten, wenn sie in ihrem Aufbau den menschlichen Proteinen ähneln. Diese sogenannte Bioverfügbarkeit ist bei Eiweißen aus tierischen Produkten besonders hoch.</a:t>
            </a:r>
          </a:p>
          <a:p>
            <a:pPr marL="628650" lvl="1" indent="-171450">
              <a:buFont typeface="Arial" panose="020B0604020202020204" pitchFamily="34" charset="0"/>
              <a:buChar char="•"/>
            </a:pPr>
            <a:r>
              <a:rPr lang="de-DE" dirty="0"/>
              <a:t>Dem gegenüber steht ein Begleiteffekt tierischer Proteinquellen: mit Fleisch, Eiern &amp; Co. gelangen auch mehr gesättigte Fette und Cholesterin in den Körper, was in größeren Mengen das Risiko für Herz-Kreislauf-Erkrankungen erhöht. Vegane Proteinquellen haben hier ein klares Plus auf ihrer Seite. Zudem liefern sie gleichzeitig Ballaststoffe, sekundäre Pflanzenstoffe und oftmals mehr Vitamine.</a:t>
            </a:r>
          </a:p>
          <a:p>
            <a:pPr marL="628650" lvl="1" indent="-171450">
              <a:buFont typeface="Arial" panose="020B0604020202020204" pitchFamily="34" charset="0"/>
              <a:buChar char="•"/>
            </a:pPr>
            <a:r>
              <a:rPr lang="de-DE" dirty="0"/>
              <a:t>Wer in erster Linie auf vegane Proteinquellen setzen will, sollte pflanzliche Lebensmittel zudem bewusst kombinieren, da sie vielfach unterschiedliche Aminosäuren enthalten.</a:t>
            </a:r>
          </a:p>
          <a:p>
            <a:pPr marL="628650" lvl="1" indent="-171450">
              <a:buFont typeface="Arial" panose="020B0604020202020204" pitchFamily="34" charset="0"/>
              <a:buChar char="•"/>
            </a:pPr>
            <a:r>
              <a:rPr lang="de-DE" dirty="0"/>
              <a:t>Alternative, pflanzliche</a:t>
            </a:r>
            <a:r>
              <a:rPr lang="de-DE" baseline="0" dirty="0"/>
              <a:t> Proteinquellen sind:</a:t>
            </a:r>
          </a:p>
          <a:p>
            <a:pPr marL="1085850" lvl="2" indent="-171450">
              <a:buFont typeface="Arial" panose="020B0604020202020204" pitchFamily="34" charset="0"/>
              <a:buChar char="•"/>
            </a:pPr>
            <a:r>
              <a:rPr lang="de-DE" dirty="0"/>
              <a:t>Getreide</a:t>
            </a:r>
            <a:r>
              <a:rPr lang="de-DE" baseline="0" dirty="0"/>
              <a:t> und</a:t>
            </a:r>
            <a:r>
              <a:rPr lang="de-DE" dirty="0"/>
              <a:t> Pseudogetreide</a:t>
            </a:r>
            <a:r>
              <a:rPr lang="de-DE" baseline="0" dirty="0"/>
              <a:t> wie Reis, </a:t>
            </a:r>
            <a:r>
              <a:rPr lang="de-DE" baseline="0" dirty="0" err="1"/>
              <a:t>Amaranth</a:t>
            </a:r>
            <a:r>
              <a:rPr lang="de-DE" baseline="0" dirty="0"/>
              <a:t>, Dinkel, </a:t>
            </a:r>
            <a:r>
              <a:rPr lang="de-DE" baseline="0" dirty="0" err="1"/>
              <a:t>Quinoa</a:t>
            </a:r>
            <a:r>
              <a:rPr lang="de-DE" baseline="0" dirty="0"/>
              <a:t>, Hafer, Hirse </a:t>
            </a:r>
            <a:r>
              <a:rPr lang="de-DE" baseline="0" dirty="0">
                <a:sym typeface="Wingdings" panose="05000000000000000000" pitchFamily="2" charset="2"/>
              </a:rPr>
              <a:t> auch Brot</a:t>
            </a:r>
          </a:p>
          <a:p>
            <a:pPr marL="1085850" lvl="2" indent="-171450">
              <a:buFont typeface="Arial" panose="020B0604020202020204" pitchFamily="34" charset="0"/>
              <a:buChar char="•"/>
            </a:pPr>
            <a:r>
              <a:rPr lang="de-DE" baseline="0" dirty="0">
                <a:sym typeface="Wingdings" panose="05000000000000000000" pitchFamily="2" charset="2"/>
              </a:rPr>
              <a:t>Hülsenfrüchte: Linsen, Erbsen, Bohnen, Soja  auch Sojamilch, Tofu</a:t>
            </a:r>
          </a:p>
          <a:p>
            <a:pPr marL="1085850" lvl="2" indent="-171450">
              <a:buFont typeface="Arial" panose="020B0604020202020204" pitchFamily="34" charset="0"/>
              <a:buChar char="•"/>
            </a:pPr>
            <a:r>
              <a:rPr lang="de-DE" dirty="0"/>
              <a:t>Alternative zu Soja: Raps</a:t>
            </a:r>
          </a:p>
          <a:p>
            <a:pPr marL="1085850" lvl="2" indent="-171450">
              <a:buFont typeface="Arial" panose="020B0604020202020204" pitchFamily="34" charset="0"/>
              <a:buChar char="•"/>
            </a:pPr>
            <a:r>
              <a:rPr lang="de-DE" dirty="0"/>
              <a:t>Nüsse:</a:t>
            </a:r>
            <a:r>
              <a:rPr lang="de-DE" baseline="0" dirty="0"/>
              <a:t> Erdnüsse, Mandeln, Haselnüsse, Walnüsse</a:t>
            </a:r>
          </a:p>
          <a:p>
            <a:pPr marL="0" lvl="2" indent="0">
              <a:buFont typeface="Arial" panose="020B0604020202020204" pitchFamily="34" charset="0"/>
              <a:buNone/>
            </a:pPr>
            <a:r>
              <a:rPr lang="de-DE" baseline="0" dirty="0"/>
              <a:t>(Allgemeine Ortskrankenkasse [AOK], 2021)</a:t>
            </a:r>
          </a:p>
          <a:p>
            <a:pPr marL="0" lvl="2" indent="0">
              <a:buFont typeface="Arial" panose="020B0604020202020204" pitchFamily="34" charset="0"/>
              <a:buNone/>
            </a:pPr>
            <a:endParaRPr lang="de-DE" baseline="0" dirty="0"/>
          </a:p>
          <a:p>
            <a:pPr marL="0" lvl="2" indent="0">
              <a:buFont typeface="Arial" panose="020B0604020202020204" pitchFamily="34" charset="0"/>
              <a:buNone/>
            </a:pPr>
            <a:r>
              <a:rPr lang="de-DE" b="1" baseline="0" dirty="0"/>
              <a:t>Überleitung:</a:t>
            </a:r>
            <a:r>
              <a:rPr lang="de-DE" baseline="0" dirty="0"/>
              <a:t> Doch was nehmen wir da denn eigentlich so zu uns? Was sind die Bestandteile? Und was bedeutet eigentlich diese immer wieder diskutierte Begrifflichkeit „hochverarbeitete Lebensmittel“?...</a:t>
            </a:r>
          </a:p>
          <a:p>
            <a:pPr marL="0" lvl="2" indent="0">
              <a:buFont typeface="Arial" panose="020B0604020202020204" pitchFamily="34" charset="0"/>
              <a:buNone/>
            </a:pPr>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19</a:t>
            </a:fld>
            <a:endParaRPr lang="de-DE"/>
          </a:p>
        </p:txBody>
      </p:sp>
    </p:spTree>
    <p:extLst>
      <p:ext uri="{BB962C8B-B14F-4D97-AF65-F5344CB8AC3E}">
        <p14:creationId xmlns:p14="http://schemas.microsoft.com/office/powerpoint/2010/main" val="3465563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r>
              <a:rPr lang="de-DE" dirty="0">
                <a:latin typeface="Calibri" panose="020F0502020204030204" pitchFamily="34" charset="0"/>
                <a:cs typeface="Calibri" panose="020F0502020204030204" pitchFamily="34" charset="0"/>
              </a:rPr>
              <a:t>Das Projekt “Naht” wurde vom 01.04.2024 bis 31.03.2026 von den Hochschulen Esslingen, Bielefeld und Hannover durchgeführt und hatte zum Ziel, Nachhaltigkeit und digitale Kompetenzen in die pflegeberufliche Bildung zu integrieren. Es wurde vom Bundesministerium für Bildung, Familie, Senioren, Frauen und Jugend (BMFSFJ), im Rahmen der Förderrichtlinie "Nachhaltig im Beruf – zukunftsorientiert ausbilden" (NIB) sowie der Europäischen Union über den Europäischen Sozialfonds Plus (ESF Plus) gefördert.</a:t>
            </a:r>
          </a:p>
          <a:p>
            <a:pPr algn="just"/>
            <a:endParaRPr lang="de-DE" dirty="0">
              <a:latin typeface="Calibri" panose="020F0502020204030204" pitchFamily="34" charset="0"/>
              <a:cs typeface="Calibri" panose="020F0502020204030204" pitchFamily="34" charset="0"/>
            </a:endParaRPr>
          </a:p>
          <a:p>
            <a:pPr algn="just"/>
            <a:r>
              <a:rPr lang="de-DE" b="1" dirty="0">
                <a:latin typeface="Calibri" panose="020F0502020204030204" pitchFamily="34" charset="0"/>
                <a:cs typeface="Calibri" panose="020F0502020204030204" pitchFamily="34" charset="0"/>
              </a:rPr>
              <a:t>Ziele des Projekts</a:t>
            </a:r>
            <a:r>
              <a:rPr lang="de-DE" dirty="0">
                <a:latin typeface="Calibri" panose="020F0502020204030204" pitchFamily="34" charset="0"/>
                <a:cs typeface="Calibri" panose="020F0502020204030204" pitchFamily="34" charset="0"/>
              </a:rPr>
              <a:t>:</a:t>
            </a:r>
          </a:p>
          <a:p>
            <a:pPr algn="just"/>
            <a:endParaRPr lang="de-DE"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de-DE" dirty="0">
                <a:latin typeface="Calibri" panose="020F0502020204030204" pitchFamily="34" charset="0"/>
                <a:cs typeface="Calibri" panose="020F0502020204030204" pitchFamily="34" charset="0"/>
              </a:rPr>
              <a:t>Qualifizierung der Praxisanleitenden: Fort- und Weiterbildungen sollen Praxisanleitende dazu befähigen, nachhaltigkeitsbezogene Kompetenzen an Auszubildende weiterzugeben.</a:t>
            </a:r>
          </a:p>
          <a:p>
            <a:pPr marL="285750" indent="-285750" algn="just">
              <a:buFont typeface="Arial" panose="020B0604020202020204" pitchFamily="34" charset="0"/>
              <a:buChar char="•"/>
            </a:pPr>
            <a:r>
              <a:rPr lang="de-DE" dirty="0">
                <a:latin typeface="Calibri" panose="020F0502020204030204" pitchFamily="34" charset="0"/>
                <a:cs typeface="Calibri" panose="020F0502020204030204" pitchFamily="34" charset="0"/>
              </a:rPr>
              <a:t>Curriculare Integration: Nachhaltigkeitsinhalte werden dauerhaft in die Fort- und Weiterbildungspläne integriert, sodass das Konzept der Planetary </a:t>
            </a:r>
            <a:r>
              <a:rPr lang="de-DE" dirty="0" err="1">
                <a:latin typeface="Calibri" panose="020F0502020204030204" pitchFamily="34" charset="0"/>
                <a:cs typeface="Calibri" panose="020F0502020204030204" pitchFamily="34" charset="0"/>
              </a:rPr>
              <a:t>Health</a:t>
            </a:r>
            <a:r>
              <a:rPr lang="de-DE" dirty="0">
                <a:latin typeface="Calibri" panose="020F0502020204030204" pitchFamily="34" charset="0"/>
                <a:cs typeface="Calibri" panose="020F0502020204030204" pitchFamily="34" charset="0"/>
              </a:rPr>
              <a:t> von Anfang an in die pflegerische Praxis einfließt.</a:t>
            </a:r>
          </a:p>
          <a:p>
            <a:pPr marL="285750" indent="-285750" algn="just">
              <a:buFont typeface="Arial" panose="020B0604020202020204" pitchFamily="34" charset="0"/>
              <a:buChar char="•"/>
            </a:pPr>
            <a:r>
              <a:rPr lang="de-DE" dirty="0">
                <a:latin typeface="Calibri" panose="020F0502020204030204" pitchFamily="34" charset="0"/>
                <a:cs typeface="Calibri" panose="020F0502020204030204" pitchFamily="34" charset="0"/>
              </a:rPr>
              <a:t>Erfahrungsanalyse und Empfehlungen: Die gesammelten Erfahrungen werden ausgewertet und veröffentlicht, um Empfehlungen für die Pflegeausbildung zu formulieren.</a:t>
            </a:r>
          </a:p>
          <a:p>
            <a:pPr algn="just"/>
            <a:endParaRPr lang="de-DE" dirty="0">
              <a:latin typeface="Calibri" panose="020F0502020204030204" pitchFamily="34" charset="0"/>
              <a:cs typeface="Calibri" panose="020F0502020204030204" pitchFamily="34" charset="0"/>
            </a:endParaRPr>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02358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„Grundsätzlich werden Lebensmittel und Getränke, deren Rohstoffe viele Verarbeitungsprozesse durchlaufen haben, als stark verarbeitete Lebensmittel bezeichnet. Je nach Rezeptur enthalten sie weitere, insbesondere energiereiche Zutaten wie gesättigte Fettsäuren und Zucker sowie Zusatzstoffe wie Aromen, Konservierungsmittel und Farbstoffe. Der Anteil an essenziellen Inhaltsstoffen wie Vitaminen, Mineralstoffen, Ballaststoffen und sekundären Pflanzenstoffen ist dagegen oft gering.“ (Deutsche Gesellschaft für Ernährung [DGE],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Hochverarbeitete</a:t>
            </a:r>
            <a:r>
              <a:rPr lang="de-DE" sz="1200" kern="1200" baseline="0" dirty="0">
                <a:solidFill>
                  <a:schemeClr val="tx1"/>
                </a:solidFill>
                <a:effectLst/>
                <a:latin typeface="+mn-lt"/>
                <a:ea typeface="+mn-ea"/>
                <a:cs typeface="+mn-cs"/>
              </a:rPr>
              <a:t> Lebensmittel stehen in starkem Verdacht </a:t>
            </a:r>
            <a:r>
              <a:rPr lang="de-DE" sz="1200" kern="1200" dirty="0">
                <a:solidFill>
                  <a:schemeClr val="tx1"/>
                </a:solidFill>
                <a:effectLst/>
                <a:latin typeface="+mn-lt"/>
                <a:ea typeface="+mn-ea"/>
                <a:cs typeface="+mn-cs"/>
              </a:rPr>
              <a:t>Übergewicht/ Adipositas, Hypertonie, Diabetes</a:t>
            </a:r>
            <a:r>
              <a:rPr lang="de-DE" sz="1200" kern="1200" baseline="0" dirty="0">
                <a:solidFill>
                  <a:schemeClr val="tx1"/>
                </a:solidFill>
                <a:effectLst/>
                <a:latin typeface="+mn-lt"/>
                <a:ea typeface="+mn-ea"/>
                <a:cs typeface="+mn-cs"/>
              </a:rPr>
              <a:t> mellitus Typ 2</a:t>
            </a:r>
            <a:r>
              <a:rPr lang="de-DE" sz="1200" kern="1200" dirty="0">
                <a:solidFill>
                  <a:schemeClr val="tx1"/>
                </a:solidFill>
                <a:effectLst/>
                <a:latin typeface="+mn-lt"/>
                <a:ea typeface="+mn-ea"/>
                <a:cs typeface="+mn-cs"/>
              </a:rPr>
              <a:t> und kardiovaskuläre Erkrankungen hervorzurufen.</a:t>
            </a:r>
            <a:r>
              <a:rPr lang="de-DE" sz="1200" kern="1200" baseline="0" dirty="0">
                <a:solidFill>
                  <a:schemeClr val="tx1"/>
                </a:solidFill>
                <a:effectLst/>
                <a:latin typeface="+mn-lt"/>
                <a:ea typeface="+mn-ea"/>
                <a:cs typeface="+mn-cs"/>
              </a:rPr>
              <a:t> Um einen Zusammenhang zwischen einem Metabolischen Syndrom oder Allergien herzustellen ist die Datenlage zu schwach. (</a:t>
            </a:r>
            <a:r>
              <a:rPr lang="de-DE" sz="1200" kern="1200" baseline="0" dirty="0" err="1">
                <a:solidFill>
                  <a:schemeClr val="tx1"/>
                </a:solidFill>
                <a:effectLst/>
                <a:latin typeface="+mn-lt"/>
                <a:ea typeface="+mn-ea"/>
                <a:cs typeface="+mn-cs"/>
              </a:rPr>
              <a:t>Bröder</a:t>
            </a:r>
            <a:r>
              <a:rPr lang="de-DE" sz="1200" kern="1200" baseline="0" dirty="0">
                <a:solidFill>
                  <a:schemeClr val="tx1"/>
                </a:solidFill>
                <a:effectLst/>
                <a:latin typeface="+mn-lt"/>
                <a:ea typeface="+mn-ea"/>
                <a:cs typeface="+mn-cs"/>
              </a:rPr>
              <a:t> et al., 2023) Im Kindesalter wird Fast Food in einen starken Zusammenhang mit der Entwicklung von Adipositas gebracht (Robert Koch-</a:t>
            </a:r>
            <a:r>
              <a:rPr lang="de-DE" sz="1200" kern="1200" baseline="0" dirty="0" err="1">
                <a:solidFill>
                  <a:schemeClr val="tx1"/>
                </a:solidFill>
                <a:effectLst/>
                <a:latin typeface="+mn-lt"/>
                <a:ea typeface="+mn-ea"/>
                <a:cs typeface="+mn-cs"/>
              </a:rPr>
              <a:t>Insitut</a:t>
            </a:r>
            <a:r>
              <a:rPr lang="de-DE" sz="1200" kern="1200" baseline="0" dirty="0">
                <a:solidFill>
                  <a:schemeClr val="tx1"/>
                </a:solidFill>
                <a:effectLst/>
                <a:latin typeface="+mn-lt"/>
                <a:ea typeface="+mn-ea"/>
                <a:cs typeface="+mn-cs"/>
              </a:rPr>
              <a:t> [RKI], 2020). Generell ist Fast Food, zuckerhaltigen Getränken und Fertigmahlzeiten gemein, dass sie eine hohe Energiedichte bei gleichzeitig </a:t>
            </a:r>
            <a:r>
              <a:rPr lang="de-DE" sz="1200" kern="1200" dirty="0">
                <a:solidFill>
                  <a:schemeClr val="tx1"/>
                </a:solidFill>
                <a:effectLst/>
                <a:latin typeface="+mn-lt"/>
                <a:ea typeface="+mn-ea"/>
                <a:cs typeface="+mn-cs"/>
              </a:rPr>
              <a:t>niedrigem Gehalt an Mikronährstoffen wie Vitaminen und Mineralstoffen haben.</a:t>
            </a:r>
            <a:r>
              <a:rPr lang="de-DE" sz="1200" kern="1200" baseline="0" dirty="0">
                <a:solidFill>
                  <a:schemeClr val="tx1"/>
                </a:solidFill>
                <a:effectLst/>
                <a:latin typeface="+mn-lt"/>
                <a:ea typeface="+mn-ea"/>
                <a:cs typeface="+mn-cs"/>
              </a:rPr>
              <a:t> Grund dafür ist häufig der Zuckerzusatz in den meisten verarbeiteten Lebensmitteln. Zucker wird hier nicht nur zum Süßen eingesetzt, </a:t>
            </a:r>
            <a:r>
              <a:rPr lang="de-DE" sz="1200" kern="1200" dirty="0">
                <a:solidFill>
                  <a:schemeClr val="tx1"/>
                </a:solidFill>
                <a:effectLst/>
                <a:latin typeface="+mn-lt"/>
                <a:ea typeface="+mn-ea"/>
                <a:cs typeface="+mn-cs"/>
              </a:rPr>
              <a:t>sondern trägt (in teilweise sehr geringen Mengen) u. a. zur Stabilisierung und Haltbarmachung, Frisch- und Feuchthaltung, Veränderung von Textur, Konsistenz und Farbe sowie zur allgemeinen Abrundung des Aromas bei.</a:t>
            </a:r>
            <a:r>
              <a:rPr lang="de-DE" sz="1200" kern="1200" baseline="0" dirty="0">
                <a:solidFill>
                  <a:schemeClr val="tx1"/>
                </a:solidFill>
                <a:effectLst/>
                <a:latin typeface="+mn-lt"/>
                <a:ea typeface="+mn-ea"/>
                <a:cs typeface="+mn-cs"/>
              </a:rPr>
              <a:t> (Ernst et al., 2019)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baseline="0" dirty="0">
                <a:solidFill>
                  <a:schemeClr val="tx1"/>
                </a:solidFill>
                <a:effectLst/>
                <a:latin typeface="+mn-lt"/>
                <a:ea typeface="+mn-ea"/>
                <a:cs typeface="+mn-cs"/>
              </a:rPr>
              <a:t>Zuckerkonsum in 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a:t>Die Zuckerzufuhr</a:t>
            </a:r>
            <a:r>
              <a:rPr lang="de-DE" b="0" baseline="0" dirty="0"/>
              <a:t> in DE liegt weit über der Empfehlung von 10% des Gesamtenergiebedarfs.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a:t>Jugendliche und junge Erwachsene zwischen 15 und 18 bzw. 19 und 24 Jahren haben die höchste Zufuhr an Zucker:</a:t>
            </a:r>
            <a:r>
              <a:rPr lang="de-DE" b="0" baseline="0" dirty="0"/>
              <a:t> bei 15-18-jährigen liegt diese bei 17,8 %, bei 19-24-jährigen bei 18,5 % der Gesamtenergiezufuhr.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baseline="0" dirty="0"/>
              <a:t>Mit zunehmenden Alter nimmt die Zuckerzufuhr ab.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a:t>Süßwaren sind </a:t>
            </a:r>
            <a:r>
              <a:rPr lang="de-DE" sz="1200" kern="1200" dirty="0">
                <a:solidFill>
                  <a:schemeClr val="tx1"/>
                </a:solidFill>
                <a:effectLst/>
                <a:latin typeface="+mn-lt"/>
                <a:ea typeface="+mn-ea"/>
                <a:cs typeface="+mn-cs"/>
              </a:rPr>
              <a:t>mit 36 % Hauptquelle für Zuckerzufuhr.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Fruchtsäfte und Nektare haben einen Anteil von 26 %,</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Limonaden</a:t>
            </a:r>
            <a:r>
              <a:rPr lang="de-DE" sz="1200" kern="1200" baseline="0" dirty="0">
                <a:solidFill>
                  <a:schemeClr val="tx1"/>
                </a:solidFill>
                <a:effectLst/>
                <a:latin typeface="+mn-lt"/>
                <a:ea typeface="+mn-ea"/>
                <a:cs typeface="+mn-cs"/>
              </a:rPr>
              <a:t> von </a:t>
            </a:r>
            <a:r>
              <a:rPr lang="de-DE" sz="1200" kern="1200" dirty="0">
                <a:solidFill>
                  <a:schemeClr val="tx1"/>
                </a:solidFill>
                <a:effectLst/>
                <a:latin typeface="+mn-lt"/>
                <a:ea typeface="+mn-ea"/>
                <a:cs typeface="+mn-cs"/>
              </a:rPr>
              <a:t>12% der Zuckerzufuhr.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Eine</a:t>
            </a:r>
            <a:r>
              <a:rPr lang="de-DE" sz="1200" kern="1200" baseline="0" dirty="0">
                <a:solidFill>
                  <a:schemeClr val="tx1"/>
                </a:solidFill>
                <a:effectLst/>
                <a:latin typeface="+mn-lt"/>
                <a:ea typeface="+mn-ea"/>
                <a:cs typeface="+mn-cs"/>
              </a:rPr>
              <a:t> hohe Zuckerzufuhr führt dementsprechend zu positiven Energiebilanz und damit zu einem gesteigerten </a:t>
            </a:r>
            <a:r>
              <a:rPr lang="de-DE" sz="1200" kern="1200" baseline="0" dirty="0" err="1">
                <a:solidFill>
                  <a:schemeClr val="tx1"/>
                </a:solidFill>
                <a:effectLst/>
                <a:latin typeface="+mn-lt"/>
                <a:ea typeface="+mn-ea"/>
                <a:cs typeface="+mn-cs"/>
              </a:rPr>
              <a:t>Adipositasrisiko</a:t>
            </a:r>
            <a:r>
              <a:rPr lang="de-DE" sz="1200" kern="1200" baseline="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baseline="0" dirty="0">
                <a:solidFill>
                  <a:schemeClr val="tx1"/>
                </a:solidFill>
                <a:effectLst/>
                <a:latin typeface="+mn-lt"/>
                <a:ea typeface="+mn-ea"/>
                <a:cs typeface="+mn-cs"/>
              </a:rPr>
              <a:t>Zusätzlich besteht ein erhöhtes Diabetes mellitus Typ 2 Risiko.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In DE</a:t>
            </a:r>
            <a:r>
              <a:rPr lang="de-DE" sz="1200" kern="1200" baseline="0" dirty="0">
                <a:solidFill>
                  <a:schemeClr val="tx1"/>
                </a:solidFill>
                <a:effectLst/>
                <a:latin typeface="+mn-lt"/>
                <a:ea typeface="+mn-ea"/>
                <a:cs typeface="+mn-cs"/>
              </a:rPr>
              <a:t> sind</a:t>
            </a:r>
            <a:r>
              <a:rPr lang="de-DE" sz="1200" kern="1200" dirty="0">
                <a:solidFill>
                  <a:schemeClr val="tx1"/>
                </a:solidFill>
                <a:effectLst/>
                <a:latin typeface="+mn-lt"/>
                <a:ea typeface="+mn-ea"/>
                <a:cs typeface="+mn-cs"/>
              </a:rPr>
              <a:t> 29 % der erwachsenen Frauen und 43,8 % der Männer von </a:t>
            </a:r>
            <a:r>
              <a:rPr lang="de-DE" sz="1200" kern="1200" dirty="0" err="1">
                <a:solidFill>
                  <a:schemeClr val="tx1"/>
                </a:solidFill>
                <a:effectLst/>
                <a:latin typeface="+mn-lt"/>
                <a:ea typeface="+mn-ea"/>
                <a:cs typeface="+mn-cs"/>
              </a:rPr>
              <a:t>Präadipositas</a:t>
            </a:r>
            <a:r>
              <a:rPr lang="de-DE" sz="1200" kern="1200" dirty="0">
                <a:solidFill>
                  <a:schemeClr val="tx1"/>
                </a:solidFill>
                <a:effectLst/>
                <a:latin typeface="+mn-lt"/>
                <a:ea typeface="+mn-ea"/>
                <a:cs typeface="+mn-cs"/>
              </a:rPr>
              <a:t> betroffen,</a:t>
            </a:r>
            <a:r>
              <a:rPr lang="de-DE" sz="1200" kern="1200" baseline="0" dirty="0">
                <a:solidFill>
                  <a:schemeClr val="tx1"/>
                </a:solidFill>
                <a:effectLst/>
                <a:latin typeface="+mn-lt"/>
                <a:ea typeface="+mn-ea"/>
                <a:cs typeface="+mn-cs"/>
              </a:rPr>
              <a:t> </a:t>
            </a:r>
            <a:r>
              <a:rPr lang="es-ES" sz="1200" b="0" i="0" u="none" strike="noStrike" kern="1200" baseline="0" dirty="0">
                <a:solidFill>
                  <a:schemeClr val="tx1"/>
                </a:solidFill>
                <a:latin typeface="+mn-lt"/>
                <a:ea typeface="+mn-ea"/>
                <a:cs typeface="+mn-cs"/>
              </a:rPr>
              <a:t>23,9 % bzw. 23,3 % von Adipositas.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dirty="0">
                <a:solidFill>
                  <a:schemeClr val="tx1"/>
                </a:solidFill>
                <a:latin typeface="+mn-lt"/>
                <a:ea typeface="+mn-ea"/>
                <a:cs typeface="+mn-cs"/>
              </a:rPr>
              <a:t>15,4 % der 3-17-jährigen leiden an Übergewicht und 5,9 % an Adipositas.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Begleit- bzw. Folgeerkrankungen von Adipositas</a:t>
            </a:r>
            <a:r>
              <a:rPr lang="de-DE" sz="1200" kern="1200" baseline="0" dirty="0">
                <a:solidFill>
                  <a:schemeClr val="tx1"/>
                </a:solidFill>
                <a:effectLst/>
                <a:latin typeface="+mn-lt"/>
                <a:ea typeface="+mn-ea"/>
                <a:cs typeface="+mn-cs"/>
              </a:rPr>
              <a:t>, neben</a:t>
            </a:r>
            <a:r>
              <a:rPr lang="de-DE" sz="1200" kern="1200" dirty="0">
                <a:solidFill>
                  <a:schemeClr val="tx1"/>
                </a:solidFill>
                <a:effectLst/>
                <a:latin typeface="+mn-lt"/>
                <a:ea typeface="+mn-ea"/>
                <a:cs typeface="+mn-cs"/>
              </a:rPr>
              <a:t> Diabetes mellitus Typ 2, sind </a:t>
            </a:r>
            <a:r>
              <a:rPr lang="de-DE" sz="1200" kern="1200" dirty="0" err="1">
                <a:solidFill>
                  <a:schemeClr val="tx1"/>
                </a:solidFill>
                <a:effectLst/>
                <a:latin typeface="+mn-lt"/>
                <a:ea typeface="+mn-ea"/>
                <a:cs typeface="+mn-cs"/>
              </a:rPr>
              <a:t>Dyslipoproteinämien</a:t>
            </a:r>
            <a:r>
              <a:rPr lang="de-DE" sz="1200" kern="1200" dirty="0">
                <a:solidFill>
                  <a:schemeClr val="tx1"/>
                </a:solidFill>
                <a:effectLst/>
                <a:latin typeface="+mn-lt"/>
                <a:ea typeface="+mn-ea"/>
                <a:cs typeface="+mn-cs"/>
              </a:rPr>
              <a:t>, kardiovaskulären Erkrankungen, Krebserkrankungen, Fettleber und degenerativen Gelenkerkrankungen.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kern="1200" dirty="0">
                <a:solidFill>
                  <a:schemeClr val="tx1"/>
                </a:solidFill>
                <a:effectLst/>
                <a:latin typeface="+mn-lt"/>
                <a:ea typeface="+mn-ea"/>
                <a:cs typeface="+mn-cs"/>
              </a:rPr>
              <a:t> (Ernst et al., 2019)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1" kern="1200" dirty="0">
                <a:solidFill>
                  <a:schemeClr val="tx1"/>
                </a:solidFill>
                <a:effectLst/>
                <a:latin typeface="+mn-lt"/>
                <a:ea typeface="+mn-ea"/>
                <a:cs typeface="+mn-cs"/>
              </a:rPr>
              <a:t>Zuckergesüßte</a:t>
            </a:r>
            <a:r>
              <a:rPr lang="de-DE" sz="1200" b="1" kern="1200" baseline="0" dirty="0">
                <a:solidFill>
                  <a:schemeClr val="tx1"/>
                </a:solidFill>
                <a:effectLst/>
                <a:latin typeface="+mn-lt"/>
                <a:ea typeface="+mn-ea"/>
                <a:cs typeface="+mn-cs"/>
              </a:rPr>
              <a:t> Getränke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Gesüßte Getränke stehen besonders bei Kindern und Jugendlichen mit Gewichtszunahme in Verbindung.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beim Konsum von gesüßten Getränken findet eine unzureichende Sättigungskontrolle des Körpers hinsichtlich der Nahrungsenergie statt.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Durch das fehlende</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Sättigungsgefühl kommt es so zu hoher Gesamtenergiebilanz.</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Zuckergesüßte</a:t>
            </a:r>
            <a:r>
              <a:rPr lang="de-DE" sz="1200" kern="1200" baseline="0" dirty="0">
                <a:solidFill>
                  <a:schemeClr val="tx1"/>
                </a:solidFill>
                <a:effectLst/>
                <a:latin typeface="+mn-lt"/>
                <a:ea typeface="+mn-ea"/>
                <a:cs typeface="+mn-cs"/>
              </a:rPr>
              <a:t> Getränke führen zudem unabhängig von der Energiebilanz zu einem erhöhten Diabetes mellitus Typ 2 Risiko.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kern="1200" baseline="0" dirty="0">
                <a:solidFill>
                  <a:schemeClr val="tx1"/>
                </a:solidFill>
                <a:effectLst/>
                <a:latin typeface="+mn-lt"/>
                <a:ea typeface="+mn-ea"/>
                <a:cs typeface="+mn-cs"/>
              </a:rPr>
              <a:t>(Ernst et al., 2019)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Menschen aus schwierigen sozioökonomischen Bedingungen konsumieren wesentlich häufiger zuckergesüßte Getränke als Menschen mit höherem sozialem Status.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a:t>Der Konsum gesüßter Getränke ist im</a:t>
            </a:r>
            <a:r>
              <a:rPr lang="de-DE" b="0" baseline="0" dirty="0"/>
              <a:t> Kindesalter zusätzlich mit </a:t>
            </a:r>
            <a:r>
              <a:rPr lang="de-DE" sz="1200" kern="1200" dirty="0" err="1">
                <a:solidFill>
                  <a:schemeClr val="tx1"/>
                </a:solidFill>
                <a:effectLst/>
                <a:latin typeface="+mn-lt"/>
                <a:ea typeface="+mn-ea"/>
                <a:cs typeface="+mn-cs"/>
              </a:rPr>
              <a:t>adipositasbegünstigenden</a:t>
            </a:r>
            <a:r>
              <a:rPr lang="de-DE" sz="1200" kern="1200" dirty="0">
                <a:solidFill>
                  <a:schemeClr val="tx1"/>
                </a:solidFill>
                <a:effectLst/>
                <a:latin typeface="+mn-lt"/>
                <a:ea typeface="+mn-ea"/>
                <a:cs typeface="+mn-cs"/>
              </a:rPr>
              <a:t> Verhaltensweisen wie einem hohen Fernsehkonsum oder einem hohen Konsum energiedichter Snacks verbunden.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a:t>20 % der Kinder und Jugendlichen konsumieren täglich zuckerhaltige Erfrischungsgetränke</a:t>
            </a:r>
            <a:r>
              <a:rPr lang="de-DE" b="0" baseline="0" dirty="0"/>
              <a:t> - b</a:t>
            </a:r>
            <a:r>
              <a:rPr lang="de-DE" b="0" dirty="0"/>
              <a:t>ei Mädchen beträgt der Anteil 17 % und bei Jungen 22 %. Mit zunehmendem Alter steigen die Anteile bei Mädchen und Jungen.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a:t>In der Altersgruppe der 3-6-jährigen konsumieren 10 % der Mädchen und 13 % der Jungen täglich zuckerhaltige Erfrischungsgetränke, in der Altersgruppe der 14-17-jährigen sind es 21 % der Mädchen und 32 % der Jungen.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a:t>Der tägliche Konsum zuckerhaltiger Erfrischungsgetränke</a:t>
            </a:r>
            <a:r>
              <a:rPr lang="de-DE" b="0" baseline="0" dirty="0"/>
              <a:t> ist </a:t>
            </a:r>
            <a:r>
              <a:rPr lang="de-DE" b="0" dirty="0"/>
              <a:t>vor allem bei Kindern und Jugendlichen aus niedrigen sozialen Statusgruppen verbreitet.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0" dirty="0"/>
              <a:t>(RKI, 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1" dirty="0"/>
              <a:t>Fast Food/ Fertigmahlzeiten</a:t>
            </a:r>
            <a:endParaRPr lang="de-DE"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a:t>Fast Food erhöht ebenfalls das Adipositas-Risiko.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a:t>Fast</a:t>
            </a:r>
            <a:r>
              <a:rPr lang="de-DE" b="0" baseline="0" dirty="0"/>
              <a:t> Food w</a:t>
            </a:r>
            <a:r>
              <a:rPr lang="de-DE" b="0" dirty="0"/>
              <a:t>ird</a:t>
            </a:r>
            <a:r>
              <a:rPr lang="de-DE" b="0" baseline="0" dirty="0"/>
              <a:t> oft mit zuckerhaltigen Getränken konsumiert.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2014–2017 ermittelt die </a:t>
            </a:r>
            <a:r>
              <a:rPr lang="de-DE" dirty="0"/>
              <a:t>Studie zur Gesundheit von Kindern und Jugendlichen in Deutschland (</a:t>
            </a:r>
            <a:r>
              <a:rPr lang="de-DE" sz="1200" kern="1200" dirty="0">
                <a:solidFill>
                  <a:schemeClr val="tx1"/>
                </a:solidFill>
                <a:effectLst/>
                <a:latin typeface="+mn-lt"/>
                <a:ea typeface="+mn-ea"/>
                <a:cs typeface="+mn-cs"/>
              </a:rPr>
              <a:t>KIGGS)</a:t>
            </a:r>
            <a:r>
              <a:rPr lang="de-DE" sz="1200" kern="1200" baseline="0" dirty="0">
                <a:solidFill>
                  <a:schemeClr val="tx1"/>
                </a:solidFill>
                <a:effectLst/>
                <a:latin typeface="+mn-lt"/>
                <a:ea typeface="+mn-ea"/>
                <a:cs typeface="+mn-cs"/>
              </a:rPr>
              <a:t>, dass</a:t>
            </a:r>
            <a:r>
              <a:rPr lang="de-DE" sz="1200" kern="1200" dirty="0">
                <a:solidFill>
                  <a:schemeClr val="tx1"/>
                </a:solidFill>
                <a:effectLst/>
                <a:latin typeface="+mn-lt"/>
                <a:ea typeface="+mn-ea"/>
                <a:cs typeface="+mn-cs"/>
              </a:rPr>
              <a:t> fast ein Drittel (31 %) der Kinder und Jugendlichen mehr als zwei Portionen Fast Food pro Woche isst.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a:t>In der Altersgruppe der 3-6-jährigen nehmen 10 % der Mädchen und 15 % der Jungen</a:t>
            </a:r>
            <a:r>
              <a:rPr lang="de-DE" b="0" baseline="0" dirty="0"/>
              <a:t> </a:t>
            </a:r>
            <a:r>
              <a:rPr lang="de-DE" b="0" dirty="0"/>
              <a:t>mehr als zwei Portionen Fast Food pro Woche zu sich.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0" dirty="0"/>
              <a:t>(RKI, 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a:t>Problematisch ist hierbei der </a:t>
            </a:r>
            <a:r>
              <a:rPr lang="de-DE" b="0" baseline="0" dirty="0"/>
              <a:t>Gewöhnungseffekt gegenüber dem Fett- und Zuckergehalt von Speisen.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baseline="0" dirty="0"/>
              <a:t>Der Fett- und Zuckerkonsum gemeinsam lösen eine Dopamin-Ausschüttung aus.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baseline="0" dirty="0"/>
              <a:t>Mit der Zeit ergibt sich bei gleichem Zucker- und Fettgehalt eine verminderte Dopamin-Ausschüttung.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kern="1200" dirty="0">
                <a:solidFill>
                  <a:schemeClr val="tx1"/>
                </a:solidFill>
                <a:effectLst/>
                <a:latin typeface="+mn-lt"/>
                <a:ea typeface="+mn-ea"/>
                <a:cs typeface="+mn-cs"/>
              </a:rPr>
              <a:t>(</a:t>
            </a:r>
            <a:r>
              <a:rPr lang="de-DE" sz="1200" kern="1200" dirty="0" err="1">
                <a:solidFill>
                  <a:schemeClr val="tx1"/>
                </a:solidFill>
                <a:effectLst/>
                <a:latin typeface="+mn-lt"/>
                <a:ea typeface="+mn-ea"/>
                <a:cs typeface="+mn-cs"/>
              </a:rPr>
              <a:t>Thanarajah</a:t>
            </a:r>
            <a:r>
              <a:rPr lang="de-DE" sz="1200" kern="1200" dirty="0">
                <a:solidFill>
                  <a:schemeClr val="tx1"/>
                </a:solidFill>
                <a:effectLst/>
                <a:latin typeface="+mn-lt"/>
                <a:ea typeface="+mn-ea"/>
                <a:cs typeface="+mn-cs"/>
              </a:rPr>
              <a:t> et al., 2019)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1" kern="1200" dirty="0">
                <a:solidFill>
                  <a:schemeClr val="tx1"/>
                </a:solidFill>
                <a:effectLst/>
                <a:latin typeface="+mn-lt"/>
                <a:ea typeface="+mn-ea"/>
                <a:cs typeface="+mn-cs"/>
              </a:rPr>
              <a:t>Überleitung: </a:t>
            </a:r>
            <a:r>
              <a:rPr lang="de-DE" sz="1200" kern="1200" dirty="0">
                <a:solidFill>
                  <a:schemeClr val="tx1"/>
                </a:solidFill>
                <a:effectLst/>
                <a:latin typeface="+mn-lt"/>
                <a:ea typeface="+mn-ea"/>
                <a:cs typeface="+mn-cs"/>
              </a:rPr>
              <a:t>In den vergangenen Jahren geht der</a:t>
            </a:r>
            <a:r>
              <a:rPr lang="de-DE" sz="1200" kern="1200" baseline="0" dirty="0">
                <a:solidFill>
                  <a:schemeClr val="tx1"/>
                </a:solidFill>
                <a:effectLst/>
                <a:latin typeface="+mn-lt"/>
                <a:ea typeface="+mn-ea"/>
                <a:cs typeface="+mn-cs"/>
              </a:rPr>
              <a:t> Trend bei vielen Menschen immer mehr in Richtung pflanzenbasierte Ernährung…</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51367AA-DC43-43C4-BC99-49169608304F}" type="slidenum">
              <a:rPr lang="de-DE" smtClean="0"/>
              <a:t>20</a:t>
            </a:fld>
            <a:endParaRPr lang="de-DE"/>
          </a:p>
        </p:txBody>
      </p:sp>
    </p:spTree>
    <p:extLst>
      <p:ext uri="{BB962C8B-B14F-4D97-AF65-F5344CB8AC3E}">
        <p14:creationId xmlns:p14="http://schemas.microsoft.com/office/powerpoint/2010/main" val="3266322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b="1" dirty="0"/>
              <a:t>Vorteile einer pflanzenbasierten Ernährung</a:t>
            </a:r>
          </a:p>
          <a:p>
            <a:pPr marL="171450" lvl="0" indent="-171450">
              <a:buFont typeface="Arial" panose="020B0604020202020204" pitchFamily="34" charset="0"/>
              <a:buChar char="•"/>
            </a:pPr>
            <a:r>
              <a:rPr lang="de-DE" dirty="0"/>
              <a:t>Verringert das Risiko für verschiedene Krankheiten, wie z. B. KHK, Typ-II-Diabetes, Adipositas.</a:t>
            </a:r>
          </a:p>
          <a:p>
            <a:pPr marL="171450" lvl="0" indent="-171450">
              <a:buFont typeface="Arial" panose="020B0604020202020204" pitchFamily="34" charset="0"/>
              <a:buChar char="•"/>
            </a:pPr>
            <a:r>
              <a:rPr lang="de-DE" dirty="0"/>
              <a:t>Trägt zur Reduzierung der Umweltbelastung bei, da eine pflanzenbasierte Ernährung weniger Treibhausgase emittiert (außerdem weniger Wasser verbraucht, weniger Landnutzung benötigt, usw.).</a:t>
            </a:r>
          </a:p>
          <a:p>
            <a:pPr marL="171450" lvl="0" indent="-171450">
              <a:buFont typeface="Arial" panose="020B0604020202020204" pitchFamily="34" charset="0"/>
              <a:buChar char="•"/>
            </a:pPr>
            <a:r>
              <a:rPr lang="de-DE" dirty="0"/>
              <a:t>Regionale und saisonale Lebensmittel verringern darüber </a:t>
            </a:r>
            <a:r>
              <a:rPr lang="de-DE" baseline="0" dirty="0"/>
              <a:t>hinaus </a:t>
            </a:r>
            <a:r>
              <a:rPr lang="de-DE" dirty="0"/>
              <a:t>den Ausstoß von Treibhausgasen (da weniger Transport und Lagerung).</a:t>
            </a:r>
          </a:p>
          <a:p>
            <a:pPr marL="0" lvl="0" indent="0">
              <a:buFont typeface="Arial" panose="020B0604020202020204" pitchFamily="34" charset="0"/>
              <a:buNone/>
            </a:pPr>
            <a:r>
              <a:rPr lang="de-DE" dirty="0"/>
              <a:t>(DGE, o. J. a)</a:t>
            </a:r>
          </a:p>
          <a:p>
            <a:pPr marL="457200" lvl="1" indent="0">
              <a:buFont typeface="Arial" panose="020B0604020202020204" pitchFamily="34" charset="0"/>
              <a:buNone/>
            </a:pPr>
            <a:endParaRPr lang="de-D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1" dirty="0"/>
              <a:t>Jugend (Befragung 2020 von 1227 jungen Deutschen)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13 %</a:t>
            </a:r>
            <a:r>
              <a:rPr lang="de-DE" baseline="0" dirty="0"/>
              <a:t> der jugendlichen und jungen Erwachsenen ernährt sich fleischlos.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25 % bezeichnen sich als </a:t>
            </a:r>
            <a:r>
              <a:rPr lang="de-DE" baseline="0" dirty="0" err="1"/>
              <a:t>Flexitarier</a:t>
            </a:r>
            <a:r>
              <a:rPr lang="de-DE" baseline="0" dirty="0"/>
              <a:t>, welche nur manchmal Fleisch essen.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Selbst von denen, die sich vegetarisch ernähren,</a:t>
            </a:r>
            <a:r>
              <a:rPr lang="de-DE" baseline="0" dirty="0"/>
              <a:t> </a:t>
            </a:r>
            <a:r>
              <a:rPr lang="de-DE" dirty="0"/>
              <a:t>gibt rund die Hälfte an, dass ihnen Fleisch gut schmeckt.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Fleischkonsum ist stark mit der politischen Einstellung verknüpft: Wer wenig</a:t>
            </a:r>
            <a:r>
              <a:rPr lang="de-DE" baseline="0" dirty="0"/>
              <a:t> </a:t>
            </a:r>
            <a:r>
              <a:rPr lang="de-DE" dirty="0"/>
              <a:t>Fleisch konsumiert, ist umwelt- und insbesondere ernährungs-</a:t>
            </a:r>
            <a:r>
              <a:rPr lang="de-DE" baseline="0" dirty="0"/>
              <a:t> </a:t>
            </a:r>
            <a:r>
              <a:rPr lang="de-DE" dirty="0"/>
              <a:t>und tierschutzbewusster. 75 % der Veganer*innen und 50% der Vegetarier*innen sieht sich</a:t>
            </a:r>
            <a:r>
              <a:rPr lang="de-DE" baseline="0" dirty="0"/>
              <a:t> als Teil der</a:t>
            </a:r>
            <a:r>
              <a:rPr lang="de-DE" dirty="0"/>
              <a:t> Klimaschutzbewegung.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Was diese Generation eint (egal welche</a:t>
            </a:r>
            <a:r>
              <a:rPr lang="de-DE" baseline="0" dirty="0"/>
              <a:t> Ernährungsform)</a:t>
            </a:r>
            <a:r>
              <a:rPr lang="de-DE" dirty="0"/>
              <a:t>, ist die Ablehnung der heutigen</a:t>
            </a:r>
            <a:r>
              <a:rPr lang="de-DE" baseline="0" dirty="0"/>
              <a:t> </a:t>
            </a:r>
            <a:r>
              <a:rPr lang="de-DE" dirty="0"/>
              <a:t>Form der Tierhaltung. Fast niemand der Befragten findet sie in Ordnung.</a:t>
            </a:r>
          </a:p>
          <a:p>
            <a:r>
              <a:rPr lang="de-DE" sz="1200" dirty="0">
                <a:latin typeface="Calibri" panose="020F0502020204030204" pitchFamily="34" charset="0"/>
                <a:cs typeface="Calibri" panose="020F0502020204030204" pitchFamily="34" charset="0"/>
              </a:rPr>
              <a:t>(</a:t>
            </a:r>
            <a:r>
              <a:rPr lang="de-DE" sz="1200" dirty="0"/>
              <a:t>Heinrich-Böll-Stiftung, BUND &amp; Le Monde </a:t>
            </a:r>
            <a:r>
              <a:rPr lang="de-DE" sz="1200" dirty="0" err="1"/>
              <a:t>Diplomatique</a:t>
            </a:r>
            <a:r>
              <a:rPr lang="de-DE" sz="1200" dirty="0">
                <a:latin typeface="Calibri" panose="020F0502020204030204" pitchFamily="34" charset="0"/>
                <a:cs typeface="Calibri" panose="020F0502020204030204" pitchFamily="34" charset="0"/>
              </a:rPr>
              <a:t>, 2021)</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a:p>
            <a:pPr marL="0" lvl="0" indent="0">
              <a:buFont typeface="Arial" panose="020B0604020202020204" pitchFamily="34" charset="0"/>
              <a:buNone/>
            </a:pPr>
            <a:r>
              <a:rPr lang="de-DE" b="1" dirty="0"/>
              <a:t>Fleischersatzprodukte</a:t>
            </a:r>
          </a:p>
          <a:p>
            <a:pPr marL="171450" lvl="0" indent="-171450">
              <a:buFont typeface="Arial" panose="020B0604020202020204" pitchFamily="34" charset="0"/>
              <a:buChar char="•"/>
            </a:pPr>
            <a:r>
              <a:rPr lang="de-DE" b="0" dirty="0"/>
              <a:t>Alternativen zur Milch stoßen generell auf eine höhere</a:t>
            </a:r>
            <a:r>
              <a:rPr lang="de-DE" b="0" baseline="0" dirty="0"/>
              <a:t> </a:t>
            </a:r>
            <a:r>
              <a:rPr lang="de-DE" b="0" dirty="0"/>
              <a:t>Akzeptanz als Ersatzprodukte für Fleisch und Wurst,</a:t>
            </a:r>
            <a:r>
              <a:rPr lang="de-DE" b="0" baseline="0" dirty="0"/>
              <a:t> d</a:t>
            </a:r>
            <a:r>
              <a:rPr lang="de-DE" b="0" dirty="0"/>
              <a:t>och diese sieht 1/3 der Jugendlichen als positiv</a:t>
            </a:r>
            <a:r>
              <a:rPr lang="de-DE" b="0" baseline="0" dirty="0"/>
              <a:t> an.</a:t>
            </a:r>
            <a:endParaRPr lang="de-DE" b="0" dirty="0"/>
          </a:p>
          <a:p>
            <a:pPr marL="171450" lvl="0" indent="-171450">
              <a:buFont typeface="Arial" panose="020B0604020202020204" pitchFamily="34" charset="0"/>
              <a:buChar char="•"/>
            </a:pPr>
            <a:r>
              <a:rPr lang="de-DE" b="0" dirty="0"/>
              <a:t>Der Hersteller </a:t>
            </a:r>
            <a:r>
              <a:rPr lang="de-DE" b="0" dirty="0" err="1"/>
              <a:t>Rügenwalder</a:t>
            </a:r>
            <a:r>
              <a:rPr lang="de-DE" b="0" dirty="0"/>
              <a:t> Mühle machte im Juli 2020</a:t>
            </a:r>
            <a:r>
              <a:rPr lang="de-DE" b="0" baseline="0" dirty="0"/>
              <a:t> </a:t>
            </a:r>
            <a:r>
              <a:rPr lang="de-DE" b="0" dirty="0"/>
              <a:t>erstmals mehr Umsatz mit veganen und vegetarischen</a:t>
            </a:r>
            <a:r>
              <a:rPr lang="de-DE" b="0" baseline="0" dirty="0"/>
              <a:t> </a:t>
            </a:r>
            <a:r>
              <a:rPr lang="de-DE" b="0" dirty="0"/>
              <a:t>Fleischalternativen als mit klassischem Aufschnitt oder Teewurst</a:t>
            </a:r>
            <a:r>
              <a:rPr lang="de-DE" b="0" baseline="0" dirty="0"/>
              <a:t> - u</a:t>
            </a:r>
            <a:r>
              <a:rPr lang="de-DE" b="0" dirty="0"/>
              <a:t>nd das, obwohl das Familienunternehmen erst 2014</a:t>
            </a:r>
            <a:r>
              <a:rPr lang="de-DE" b="0" baseline="0" dirty="0"/>
              <a:t> </a:t>
            </a:r>
            <a:r>
              <a:rPr lang="de-DE" b="0" dirty="0"/>
              <a:t>in die Produktion von </a:t>
            </a:r>
            <a:r>
              <a:rPr lang="de-DE" b="0" dirty="0" err="1"/>
              <a:t>Veggie</a:t>
            </a:r>
            <a:r>
              <a:rPr lang="de-DE" b="0" dirty="0"/>
              <a:t>-Fleisch und -Wurst eingestiegen</a:t>
            </a:r>
            <a:r>
              <a:rPr lang="de-DE" b="0" baseline="0" dirty="0"/>
              <a:t> </a:t>
            </a:r>
            <a:r>
              <a:rPr lang="de-DE" b="0" dirty="0"/>
              <a:t>ist.</a:t>
            </a:r>
          </a:p>
          <a:p>
            <a:pPr marL="171450" lvl="0" indent="-171450">
              <a:buFont typeface="Arial" panose="020B0604020202020204" pitchFamily="34" charset="0"/>
              <a:buChar char="•"/>
            </a:pPr>
            <a:r>
              <a:rPr lang="de-DE" b="0" dirty="0"/>
              <a:t>Die Auswirkungen auf Umwelt und Gesundheit von In-Vitro-Fleisch (im Labor gezüchtetes Fleisch)</a:t>
            </a:r>
            <a:r>
              <a:rPr lang="de-DE" b="0" baseline="0" dirty="0"/>
              <a:t> </a:t>
            </a:r>
            <a:r>
              <a:rPr lang="de-DE" b="0" dirty="0"/>
              <a:t>sind bislang noch schwer abzuschätzen, da die</a:t>
            </a:r>
            <a:r>
              <a:rPr lang="de-DE" b="0" baseline="0" dirty="0"/>
              <a:t> </a:t>
            </a:r>
            <a:r>
              <a:rPr lang="de-DE" b="0" dirty="0"/>
              <a:t>Forschung ganz am Anfang steht.</a:t>
            </a:r>
          </a:p>
          <a:p>
            <a:r>
              <a:rPr lang="de-DE" sz="1200" dirty="0">
                <a:latin typeface="Calibri" panose="020F0502020204030204" pitchFamily="34" charset="0"/>
                <a:cs typeface="Calibri" panose="020F0502020204030204" pitchFamily="34" charset="0"/>
              </a:rPr>
              <a:t>(</a:t>
            </a:r>
            <a:r>
              <a:rPr lang="de-DE" sz="1200" dirty="0"/>
              <a:t>Heinrich-Böll-Stiftung, BUND &amp; Le Monde </a:t>
            </a:r>
            <a:r>
              <a:rPr lang="de-DE" sz="1200" dirty="0" err="1"/>
              <a:t>Diplomatique</a:t>
            </a:r>
            <a:r>
              <a:rPr lang="de-DE" sz="1200" dirty="0">
                <a:latin typeface="Calibri" panose="020F0502020204030204" pitchFamily="34" charset="0"/>
                <a:cs typeface="Calibri" panose="020F0502020204030204" pitchFamily="34" charset="0"/>
              </a:rPr>
              <a:t>, 2021)</a:t>
            </a:r>
          </a:p>
          <a:p>
            <a:pPr marL="171450" lvl="0" indent="-171450">
              <a:buFont typeface="Arial" panose="020B0604020202020204" pitchFamily="34" charset="0"/>
              <a:buChar char="•"/>
            </a:pPr>
            <a:r>
              <a:rPr lang="de-DE" b="0" baseline="0" dirty="0"/>
              <a:t>Doch es gibt auch Nachteile!</a:t>
            </a:r>
          </a:p>
          <a:p>
            <a:pPr marL="628650" lvl="1" indent="-171450">
              <a:buFont typeface="Arial" panose="020B0604020202020204" pitchFamily="34" charset="0"/>
              <a:buChar char="•"/>
            </a:pPr>
            <a:r>
              <a:rPr lang="de-DE" b="0" baseline="0" dirty="0"/>
              <a:t>Fleischersatzprodukte sind hochverarbeitet und haben meistens einen hohen Fett-, Zucker- und Salz-Anteil.</a:t>
            </a:r>
          </a:p>
          <a:p>
            <a:pPr marL="628650" lvl="1" indent="-171450">
              <a:buFont typeface="Arial" panose="020B0604020202020204" pitchFamily="34" charset="0"/>
              <a:buChar char="•"/>
            </a:pPr>
            <a:r>
              <a:rPr lang="de-DE" b="0" baseline="0" dirty="0"/>
              <a:t>Hoch verarbeitete Lebensmittel erhöhen daher das Risiko von ungewöhnlich hohe Lipidspiegel im Blut (</a:t>
            </a:r>
            <a:r>
              <a:rPr lang="de-DE" b="0" baseline="0" dirty="0" err="1"/>
              <a:t>Dyslipidämie</a:t>
            </a:r>
            <a:r>
              <a:rPr lang="de-DE" b="0" baseline="0" dirty="0"/>
              <a:t>), Arteriosklerose, Bluthochdruck, Insulinresistenz, Fettleibigkeit und Stoffwechselstörungen </a:t>
            </a:r>
            <a:r>
              <a:rPr lang="de-DE" b="0" baseline="0" dirty="0">
                <a:sym typeface="Wingdings" panose="05000000000000000000" pitchFamily="2" charset="2"/>
              </a:rPr>
              <a:t> alles Risikofaktoren für kardiovaskuläre Erkrankungen und </a:t>
            </a:r>
            <a:r>
              <a:rPr lang="de-DE" b="0" baseline="0" dirty="0" err="1">
                <a:sym typeface="Wingdings" panose="05000000000000000000" pitchFamily="2" charset="2"/>
              </a:rPr>
              <a:t>zerebrovaskuläre</a:t>
            </a:r>
            <a:r>
              <a:rPr lang="de-DE" b="0" baseline="0" dirty="0">
                <a:sym typeface="Wingdings" panose="05000000000000000000" pitchFamily="2" charset="2"/>
              </a:rPr>
              <a:t> Erkrankungen.</a:t>
            </a:r>
          </a:p>
          <a:p>
            <a:pPr marL="628650" lvl="1" indent="-171450">
              <a:buFont typeface="Arial" panose="020B0604020202020204" pitchFamily="34" charset="0"/>
              <a:buChar char="•"/>
            </a:pPr>
            <a:r>
              <a:rPr lang="de-DE" b="0" baseline="0" dirty="0">
                <a:sym typeface="Wingdings" panose="05000000000000000000" pitchFamily="2" charset="2"/>
              </a:rPr>
              <a:t>Nimmt der Verzehr von hochverarbeiteten Lebensmittel um 10% bei einem Menschen zu, steigt auch das Risiko an kardiovaskulären Erkrankungen zu leiden um 5 %, die Wahrscheinlichkeit daran zu sterben sogar um 12 %. </a:t>
            </a:r>
          </a:p>
          <a:p>
            <a:pPr marL="457200" lvl="1" indent="0">
              <a:buFont typeface="Arial" panose="020B0604020202020204" pitchFamily="34" charset="0"/>
              <a:buNone/>
            </a:pPr>
            <a:r>
              <a:rPr lang="de-DE" b="0" baseline="0" dirty="0">
                <a:sym typeface="Wingdings" panose="05000000000000000000" pitchFamily="2" charset="2"/>
              </a:rPr>
              <a:t>(</a:t>
            </a:r>
            <a:r>
              <a:rPr lang="de-DE" b="0" baseline="0" dirty="0" err="1">
                <a:sym typeface="Wingdings" panose="05000000000000000000" pitchFamily="2" charset="2"/>
              </a:rPr>
              <a:t>Rauber</a:t>
            </a:r>
            <a:r>
              <a:rPr lang="de-DE" b="0" baseline="0" dirty="0">
                <a:sym typeface="Wingdings" panose="05000000000000000000" pitchFamily="2" charset="2"/>
              </a:rPr>
              <a:t>, 2024)</a:t>
            </a:r>
            <a:endParaRPr lang="de-DE" b="0" baseline="0" dirty="0"/>
          </a:p>
          <a:p>
            <a:pPr marL="171450" lvl="0" indent="-171450">
              <a:buFont typeface="Arial" panose="020B0604020202020204" pitchFamily="34" charset="0"/>
              <a:buChar char="•"/>
            </a:pPr>
            <a:r>
              <a:rPr lang="de-DE" b="0" dirty="0"/>
              <a:t>Vegane Ernährung</a:t>
            </a:r>
            <a:r>
              <a:rPr lang="de-DE" b="0" baseline="0" dirty="0"/>
              <a:t> kann zu einem Mangel an Mikronährstoffen Vitamin B2, B12, D, Jod, Zink, Calcium und Selen führen (WHO, 2021b).</a:t>
            </a:r>
            <a:endParaRPr lang="de-DE" b="0" dirty="0"/>
          </a:p>
          <a:p>
            <a:pPr marL="171450" lvl="0" indent="-171450">
              <a:buFont typeface="Arial" panose="020B0604020202020204" pitchFamily="34" charset="0"/>
              <a:buChar char="•"/>
            </a:pPr>
            <a:endParaRPr lang="de-DE" dirty="0"/>
          </a:p>
          <a:p>
            <a:pPr marL="0" lvl="0" indent="0">
              <a:buFont typeface="Arial" panose="020B0604020202020204" pitchFamily="34" charset="0"/>
              <a:buNone/>
            </a:pPr>
            <a:r>
              <a:rPr lang="de-DE" b="1" dirty="0"/>
              <a:t>Überleitung:</a:t>
            </a:r>
            <a:r>
              <a:rPr lang="de-DE" b="1" baseline="0" dirty="0"/>
              <a:t> </a:t>
            </a:r>
            <a:r>
              <a:rPr lang="de-DE" baseline="0" dirty="0"/>
              <a:t>Auch in der Wissenschaft, vor allem im Bereich der Ernährungswissenschaft, ist die Zusammensetzung unserer Nahrung und Mahlzeiten stets von hohem Interesse. Es gibt viele Konzepte zu ausgewogener und gesunder Ernährung. Eines der neueren Konzepte ist die Planetary </a:t>
            </a:r>
            <a:r>
              <a:rPr lang="de-DE" baseline="0" dirty="0" err="1"/>
              <a:t>Health</a:t>
            </a:r>
            <a:r>
              <a:rPr lang="de-DE" baseline="0" dirty="0"/>
              <a:t> </a:t>
            </a:r>
            <a:r>
              <a:rPr lang="de-DE" baseline="0" dirty="0" err="1"/>
              <a:t>Diet</a:t>
            </a:r>
            <a:r>
              <a:rPr lang="de-DE" baseline="0" dirty="0"/>
              <a:t> (PHD), die wir uns im Folgenden etwas genauer anschauen wollen…</a:t>
            </a:r>
            <a:endParaRPr lang="de-DE" dirty="0"/>
          </a:p>
          <a:p>
            <a:pPr marL="0" indent="0">
              <a:buFont typeface="Arial" panose="020B0604020202020204" pitchFamily="34" charset="0"/>
              <a:buNone/>
            </a:pPr>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21</a:t>
            </a:fld>
            <a:endParaRPr lang="de-DE"/>
          </a:p>
        </p:txBody>
      </p:sp>
    </p:spTree>
    <p:extLst>
      <p:ext uri="{BB962C8B-B14F-4D97-AF65-F5344CB8AC3E}">
        <p14:creationId xmlns:p14="http://schemas.microsoft.com/office/powerpoint/2010/main" val="1015583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a:t>
            </a:r>
            <a:r>
              <a:rPr lang="de-DE" b="1" dirty="0"/>
              <a:t>Planetary Health </a:t>
            </a:r>
            <a:r>
              <a:rPr lang="de-DE" b="1" dirty="0" err="1"/>
              <a:t>Diet</a:t>
            </a:r>
            <a:r>
              <a:rPr lang="de-DE" dirty="0"/>
              <a:t> ist eine Ernährungsstrategie, die von der </a:t>
            </a:r>
            <a:r>
              <a:rPr lang="de-DE" b="1" dirty="0"/>
              <a:t>EAT-Lancet-Kommission</a:t>
            </a:r>
            <a:r>
              <a:rPr lang="de-DE" dirty="0"/>
              <a:t> entwickelt wurde. Sie zielt darauf ab, die Gesundheit der Menschen und die Nachhaltigkeit unseres Planeten zu fördern. Die EAT-Lancet-Kommission</a:t>
            </a:r>
            <a:r>
              <a:rPr lang="de-DE" baseline="0" dirty="0"/>
              <a:t> ist eine globale wissenschaftliche Initiative, die 2019 von der EAT </a:t>
            </a:r>
            <a:r>
              <a:rPr lang="de-DE" baseline="0" dirty="0" err="1"/>
              <a:t>Foundation</a:t>
            </a:r>
            <a:r>
              <a:rPr lang="de-DE" baseline="0" dirty="0"/>
              <a:t> und The Lancet gegründet wurde. </a:t>
            </a:r>
          </a:p>
          <a:p>
            <a:endParaRPr lang="de-DE" baseline="0" dirty="0"/>
          </a:p>
          <a:p>
            <a:pPr marL="171450" indent="-171450">
              <a:buFont typeface="Arial" panose="020B0604020202020204" pitchFamily="34" charset="0"/>
              <a:buChar char="•"/>
            </a:pPr>
            <a:r>
              <a:rPr lang="de-DE" baseline="0" dirty="0"/>
              <a:t>Die Ernährung ist der stärkste Hebel zur Optimierung der menschlichen Gesundheit und der ökologischen Nachhaltigkeit der Erde.</a:t>
            </a:r>
          </a:p>
          <a:p>
            <a:pPr marL="171450" indent="-171450">
              <a:buFont typeface="Arial" panose="020B0604020202020204" pitchFamily="34" charset="0"/>
              <a:buChar char="•"/>
            </a:pPr>
            <a:r>
              <a:rPr lang="de-DE" baseline="0" dirty="0"/>
              <a:t>Allerdings bedrohen Lebensmittel derzeit sowohl die Menschen als auch den Planeten.</a:t>
            </a:r>
          </a:p>
          <a:p>
            <a:pPr marL="171450" indent="-171450">
              <a:buFont typeface="Arial" panose="020B0604020202020204" pitchFamily="34" charset="0"/>
              <a:buChar char="•"/>
            </a:pPr>
            <a:r>
              <a:rPr lang="de-DE" baseline="0" dirty="0"/>
              <a:t>Eine immense Herausforderung für die Menschheit ist die Versorgung unserer wachsenden Weltbevölkerung mit einer gesunden, nachhaltigen Ernährung.</a:t>
            </a:r>
          </a:p>
          <a:p>
            <a:pPr marL="171450" indent="-171450">
              <a:buFont typeface="Arial" panose="020B0604020202020204" pitchFamily="34" charset="0"/>
              <a:buChar char="•"/>
            </a:pPr>
            <a:r>
              <a:rPr lang="de-DE" baseline="0" dirty="0"/>
              <a:t>Mehr als 820 Millionen Menschen haben noch immer nicht genug zu essen – viele weitere konsumieren hingegen entweder minderwertige Lebensmittel oder sind überernährt.</a:t>
            </a:r>
          </a:p>
          <a:p>
            <a:pPr marL="171450" indent="-171450">
              <a:buFont typeface="Arial" panose="020B0604020202020204" pitchFamily="34" charset="0"/>
              <a:buChar char="•"/>
            </a:pPr>
            <a:r>
              <a:rPr lang="de-DE" baseline="0" dirty="0"/>
              <a:t>Ungesunde Ernährung stellt heutzutage eine größeres Risiko für Sterblichkeit dar, als ungeschützter Sex, Alkohol-, Drogen- und Tabakkonsum zusammen.</a:t>
            </a:r>
          </a:p>
          <a:p>
            <a:pPr marL="171450" indent="-171450">
              <a:buFont typeface="Arial" panose="020B0604020202020204" pitchFamily="34" charset="0"/>
              <a:buChar char="•"/>
            </a:pPr>
            <a:r>
              <a:rPr lang="de-DE" baseline="0" dirty="0"/>
              <a:t>Die globale Nahrungsmittelproduktion bedroht die Klimastabilität und überschreitet planetare Grenzen.</a:t>
            </a:r>
          </a:p>
          <a:p>
            <a:pPr marL="171450" indent="-171450">
              <a:buFont typeface="Arial" panose="020B0604020202020204" pitchFamily="34" charset="0"/>
              <a:buChar char="•"/>
            </a:pPr>
            <a:r>
              <a:rPr lang="de-DE" baseline="0" dirty="0"/>
              <a:t>Sollte also nicht gehandelt werden, wird ein Großteil der Bevölkerung an Unterernährung und an eigentlich vermeidbaren Krankheiten leiden – die </a:t>
            </a:r>
            <a:r>
              <a:rPr lang="de-DE" baseline="0" dirty="0" err="1"/>
              <a:t>Sustainable</a:t>
            </a:r>
            <a:r>
              <a:rPr lang="de-DE" baseline="0" dirty="0"/>
              <a:t> Development Goals (SDGs – siehe Modul 1) könnten somit nicht erreicht werden.</a:t>
            </a:r>
          </a:p>
          <a:p>
            <a:pPr marL="0" indent="0">
              <a:buFont typeface="Arial" panose="020B0604020202020204" pitchFamily="34" charset="0"/>
              <a:buNone/>
            </a:pPr>
            <a:r>
              <a:rPr lang="de-DE" baseline="0" dirty="0"/>
              <a:t>(EAT-Lancet </a:t>
            </a:r>
            <a:r>
              <a:rPr lang="de-DE" baseline="0" dirty="0" err="1"/>
              <a:t>Commission</a:t>
            </a:r>
            <a:r>
              <a:rPr lang="de-DE" baseline="0" dirty="0"/>
              <a:t>,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indent="0">
              <a:buFont typeface="Arial" panose="020B0604020202020204" pitchFamily="34" charset="0"/>
              <a:buNone/>
            </a:pPr>
            <a:r>
              <a:rPr lang="de-DE" dirty="0"/>
              <a:t>Eine Ernährung nach der Planetary Health </a:t>
            </a:r>
            <a:r>
              <a:rPr lang="de-DE" dirty="0" err="1"/>
              <a:t>Diet</a:t>
            </a:r>
            <a:r>
              <a:rPr lang="de-DE" dirty="0"/>
              <a:t> würde etwa zur Hälfte aus Gemüse und Obst bestehen; die andere Hälfte, sollte, gemessen am Kaloriengehalt, hauptsächlich aus Vollkornprodukten, pflanzlichen Eiweißquellen, ungesättigten Pflanzenölen und (optional) bescheidenen Mengen an tierischen Eiweißquellen bestehen</a:t>
            </a:r>
            <a:r>
              <a:rPr lang="de-DE" baseline="0" dirty="0"/>
              <a:t> (EAT-Lancet </a:t>
            </a:r>
            <a:r>
              <a:rPr lang="de-DE" baseline="0" dirty="0" err="1"/>
              <a:t>Commission</a:t>
            </a:r>
            <a:r>
              <a:rPr lang="de-DE" baseline="0" dirty="0"/>
              <a:t>,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Prof. Walter Willett von der Harvard </a:t>
            </a:r>
            <a:r>
              <a:rPr lang="en-US" sz="1200" dirty="0" err="1">
                <a:latin typeface="Calibri" panose="020F0502020204030204" pitchFamily="34" charset="0"/>
                <a:cs typeface="Calibri" panose="020F0502020204030204" pitchFamily="34" charset="0"/>
              </a:rPr>
              <a:t>Universität</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betont</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dass</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sich</a:t>
            </a:r>
            <a:r>
              <a:rPr lang="en-US" sz="1200" dirty="0">
                <a:latin typeface="Calibri" panose="020F0502020204030204" pitchFamily="34" charset="0"/>
                <a:cs typeface="Calibri" panose="020F0502020204030204" pitchFamily="34" charset="0"/>
              </a:rPr>
              <a:t> d</a:t>
            </a:r>
            <a:r>
              <a:rPr lang="de-DE" sz="1200" dirty="0">
                <a:latin typeface="Calibri" panose="020F0502020204030204" pitchFamily="34" charset="0"/>
                <a:cs typeface="Calibri" panose="020F0502020204030204" pitchFamily="34" charset="0"/>
              </a:rPr>
              <a:t>er weltweite Verbrauch von Obst, Gemüse, Nüssen und Hülsenfrüchten verdoppeln und der Konsum von Lebensmitteln wie rotem Fleisch und Zucker um mehr als 50 % reduzieren</a:t>
            </a:r>
            <a:r>
              <a:rPr lang="de-DE" sz="1200" baseline="0" dirty="0">
                <a:latin typeface="Calibri" panose="020F0502020204030204" pitchFamily="34" charset="0"/>
                <a:cs typeface="Calibri" panose="020F0502020204030204" pitchFamily="34" charset="0"/>
              </a:rPr>
              <a:t> muss</a:t>
            </a:r>
            <a:r>
              <a:rPr lang="de-DE" sz="1200" dirty="0">
                <a:latin typeface="Calibri" panose="020F0502020204030204" pitchFamily="34" charset="0"/>
                <a:cs typeface="Calibri" panose="020F0502020204030204" pitchFamily="34" charset="0"/>
              </a:rPr>
              <a:t>,</a:t>
            </a:r>
            <a:r>
              <a:rPr lang="de-DE" sz="1200" baseline="0" dirty="0">
                <a:latin typeface="Calibri" panose="020F0502020204030204" pitchFamily="34" charset="0"/>
                <a:cs typeface="Calibri" panose="020F0502020204030204" pitchFamily="34" charset="0"/>
              </a:rPr>
              <a:t> um </a:t>
            </a:r>
            <a:r>
              <a:rPr lang="de-DE" sz="1200" dirty="0">
                <a:latin typeface="Calibri" panose="020F0502020204030204" pitchFamily="34" charset="0"/>
                <a:cs typeface="Calibri" panose="020F0502020204030204" pitchFamily="34" charset="0"/>
              </a:rPr>
              <a:t>sowohl gesundheitliche als auch ökologische Vorteile</a:t>
            </a:r>
            <a:r>
              <a:rPr lang="de-DE" sz="1200" baseline="0" dirty="0">
                <a:latin typeface="Calibri" panose="020F0502020204030204" pitchFamily="34" charset="0"/>
                <a:cs typeface="Calibri" panose="020F0502020204030204" pitchFamily="34" charset="0"/>
              </a:rPr>
              <a:t> zu schaffen (</a:t>
            </a:r>
            <a:r>
              <a:rPr lang="de-DE" sz="1200" baseline="0" dirty="0" err="1">
                <a:latin typeface="Calibri" panose="020F0502020204030204" pitchFamily="34" charset="0"/>
                <a:cs typeface="Calibri" panose="020F0502020204030204" pitchFamily="34" charset="0"/>
              </a:rPr>
              <a:t>Willett</a:t>
            </a:r>
            <a:r>
              <a:rPr lang="de-DE" sz="1200" baseline="0" dirty="0">
                <a:latin typeface="Calibri" panose="020F0502020204030204" pitchFamily="34" charset="0"/>
                <a:cs typeface="Calibri" panose="020F0502020204030204" pitchFamily="34" charset="0"/>
              </a:rPr>
              <a:t> &amp; </a:t>
            </a:r>
            <a:r>
              <a:rPr lang="de-DE" sz="1200" baseline="0" dirty="0" err="1">
                <a:latin typeface="Calibri" panose="020F0502020204030204" pitchFamily="34" charset="0"/>
                <a:cs typeface="Calibri" panose="020F0502020204030204" pitchFamily="34" charset="0"/>
              </a:rPr>
              <a:t>Skerrett</a:t>
            </a:r>
            <a:r>
              <a:rPr lang="de-DE" sz="1200" baseline="0" dirty="0">
                <a:latin typeface="Calibri" panose="020F0502020204030204" pitchFamily="34" charset="0"/>
                <a:cs typeface="Calibri" panose="020F0502020204030204" pitchFamily="34" charset="0"/>
              </a:rPr>
              <a:t>, 2017).</a:t>
            </a:r>
            <a:br>
              <a:rPr lang="de-DE" sz="1200" dirty="0">
                <a:latin typeface="Calibri" panose="020F0502020204030204" pitchFamily="34" charset="0"/>
                <a:cs typeface="Calibri" panose="020F0502020204030204" pitchFamily="34" charset="0"/>
              </a:rPr>
            </a:b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22</a:t>
            </a:fld>
            <a:endParaRPr lang="de-DE"/>
          </a:p>
        </p:txBody>
      </p:sp>
    </p:spTree>
    <p:extLst>
      <p:ext uri="{BB962C8B-B14F-4D97-AF65-F5344CB8AC3E}">
        <p14:creationId xmlns:p14="http://schemas.microsoft.com/office/powerpoint/2010/main" val="3011164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Auf der Website der EAT-Lancet-Kommission gibt es auch Rezepte,</a:t>
            </a:r>
            <a:r>
              <a:rPr lang="de-DE" baseline="0" dirty="0"/>
              <a:t> die auf die Planetary Health </a:t>
            </a:r>
            <a:r>
              <a:rPr lang="de-DE" baseline="0" dirty="0" err="1"/>
              <a:t>Diet</a:t>
            </a:r>
            <a:r>
              <a:rPr lang="de-DE" baseline="0" dirty="0"/>
              <a:t> ausgerichtet sind. </a:t>
            </a:r>
            <a:endParaRPr lang="de-DE" dirty="0"/>
          </a:p>
          <a:p>
            <a:r>
              <a:rPr lang="de-DE" dirty="0"/>
              <a:t>Es geht, wie</a:t>
            </a:r>
            <a:r>
              <a:rPr lang="de-DE" baseline="0" dirty="0"/>
              <a:t> bereits erwähnt, um einen ausgewogene Ernährung mit Obst, Gemüse, Vollkornprodukten und pflanzlichen Proteinen, während natürlich auch Fleisch, Fisch und Milchprodukte integriert werden. </a:t>
            </a:r>
          </a:p>
          <a:p>
            <a:endParaRPr lang="de-DE" dirty="0"/>
          </a:p>
          <a:p>
            <a:r>
              <a:rPr lang="de-DE" dirty="0"/>
              <a:t>https://eatforum.org/eat-lancet/recipes/</a:t>
            </a:r>
          </a:p>
          <a:p>
            <a:endParaRPr lang="de-DE" dirty="0"/>
          </a:p>
          <a:p>
            <a:r>
              <a:rPr lang="de-DE" dirty="0"/>
              <a:t>Aber auch auf</a:t>
            </a:r>
            <a:r>
              <a:rPr lang="de-DE" baseline="0" dirty="0"/>
              <a:t> den Homepages von Supermärkten und Krankenkassen oder in deutschsprachigen Foren und Blogs lassen sich mittlerweile zahlreiche Rezepte zur Planetary </a:t>
            </a:r>
            <a:r>
              <a:rPr lang="de-DE" baseline="0" dirty="0" err="1"/>
              <a:t>Health</a:t>
            </a:r>
            <a:r>
              <a:rPr lang="de-DE" baseline="0" dirty="0"/>
              <a:t> </a:t>
            </a:r>
            <a:r>
              <a:rPr lang="de-DE" baseline="0" dirty="0" err="1"/>
              <a:t>Diet</a:t>
            </a:r>
            <a:r>
              <a:rPr lang="de-DE" baseline="0" dirty="0"/>
              <a:t> finden. Hier lohnt es sich, einfach ein bisschen im Internet zu recherchieren.</a:t>
            </a:r>
          </a:p>
          <a:p>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i="0" baseline="0" dirty="0"/>
              <a:t>Überleitung: </a:t>
            </a:r>
            <a:r>
              <a:rPr lang="de-DE" sz="1200" b="0" i="0" u="none" strike="noStrike" kern="1200" baseline="0" dirty="0">
                <a:solidFill>
                  <a:schemeClr val="tx1"/>
                </a:solidFill>
                <a:latin typeface="+mn-lt"/>
                <a:ea typeface="+mn-ea"/>
                <a:cs typeface="+mn-cs"/>
              </a:rPr>
              <a:t>Auch von der Deutschen Gesellschaft für Ernährung (DGE) gibt es Empfehlungen, wie man bunt und gesund essen kann und gleichzeitig die Umwelt schonen…</a:t>
            </a:r>
          </a:p>
          <a:p>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24</a:t>
            </a:fld>
            <a:endParaRPr lang="de-DE"/>
          </a:p>
        </p:txBody>
      </p:sp>
    </p:spTree>
    <p:extLst>
      <p:ext uri="{BB962C8B-B14F-4D97-AF65-F5344CB8AC3E}">
        <p14:creationId xmlns:p14="http://schemas.microsoft.com/office/powerpoint/2010/main" val="3676675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u="none" strike="noStrike" kern="1200" baseline="0" dirty="0">
                <a:solidFill>
                  <a:schemeClr val="tx1"/>
                </a:solidFill>
                <a:latin typeface="+mn-lt"/>
                <a:ea typeface="+mn-ea"/>
                <a:cs typeface="+mn-cs"/>
              </a:rPr>
              <a:t>Am besten Wasser trinken </a:t>
            </a:r>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„Trinken Sie rund 1,5 Liter jeden Tag, am besten Wasser oder andere kalorienfreie Getränke wie ungesüßten Tee. Trinkwasser aus der Leitung ist ein frisches, sicheres und einfach verfügbares Lebensmittel. Zuckergesüßte und alkoholische Getränke sind nicht empfehlenswert“ (DGE, o. J. b). </a:t>
            </a:r>
          </a:p>
          <a:p>
            <a:r>
              <a:rPr lang="de-DE" sz="1200" b="1" i="0" u="none" strike="noStrike" kern="1200" baseline="0" dirty="0">
                <a:solidFill>
                  <a:schemeClr val="tx1"/>
                </a:solidFill>
                <a:latin typeface="+mn-lt"/>
                <a:ea typeface="+mn-ea"/>
                <a:cs typeface="+mn-cs"/>
              </a:rPr>
              <a:t>Obst und Gemüse – viel und bunt </a:t>
            </a:r>
            <a:endParaRPr lang="de-D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chemeClr val="tx1"/>
                </a:solidFill>
                <a:latin typeface="+mn-lt"/>
                <a:ea typeface="+mn-ea"/>
                <a:cs typeface="+mn-cs"/>
              </a:rPr>
              <a:t>„Obst und Gemüse liefern reichlich Vitamine, Mineralstoffe, Ballaststoffe sowie sekundäre Pflanzenstoffe. Sie sind gut für die Gesundheit und tragen zur Sättigung bei. Genießen Sie mindestens fünf Portionen Obst und Gemüse pro Tag, am besten in ihrer jeweiligen Erntesaison“ (DGE, o. J. b). </a:t>
            </a:r>
          </a:p>
          <a:p>
            <a:r>
              <a:rPr lang="de-DE" sz="1200" b="1" i="0" u="none" strike="noStrike" kern="1200" baseline="0" dirty="0">
                <a:solidFill>
                  <a:schemeClr val="tx1"/>
                </a:solidFill>
                <a:latin typeface="+mn-lt"/>
                <a:ea typeface="+mn-ea"/>
                <a:cs typeface="+mn-cs"/>
              </a:rPr>
              <a:t>Hülsenfrüchte und Nüsse regelmäßig essen </a:t>
            </a:r>
            <a:endParaRPr lang="de-D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chemeClr val="tx1"/>
                </a:solidFill>
                <a:latin typeface="+mn-lt"/>
                <a:ea typeface="+mn-ea"/>
                <a:cs typeface="+mn-cs"/>
              </a:rPr>
              <a:t>„Hülsenfrüchte wie Erbsen, Bohnen und Linsen sind reich an Eiweiß, Vitaminen, Mineral- und Ballaststoffen sowie sekundären Pflanzenstoffen. Nüsse liefern zusätzlich lebensnotwendige Fettsäuren und sind gut für die Herzgesundheit. Verzehren Sie mindestens einmal in der Woche Hülsenfrüchte und täglich eine kleine Handvoll Nüsse“ (DGE, o. J. b). </a:t>
            </a:r>
          </a:p>
          <a:p>
            <a:r>
              <a:rPr lang="de-DE" sz="1200" b="1" i="0" u="none" strike="noStrike" kern="1200" baseline="0" dirty="0">
                <a:solidFill>
                  <a:schemeClr val="tx1"/>
                </a:solidFill>
                <a:latin typeface="+mn-lt"/>
                <a:ea typeface="+mn-ea"/>
                <a:cs typeface="+mn-cs"/>
              </a:rPr>
              <a:t>Vollkorn ist die beste Wahl </a:t>
            </a:r>
            <a:endParaRPr lang="de-D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chemeClr val="tx1"/>
                </a:solidFill>
                <a:latin typeface="+mn-lt"/>
                <a:ea typeface="+mn-ea"/>
                <a:cs typeface="+mn-cs"/>
              </a:rPr>
              <a:t>„Bei Getreideprodukten wie Brot, Nudeln, Reis und Mehl ist die Vollkornvariante die beste Wahl für die Gesundheit. Lebensmittel aus Vollkorn sättigen länger und enthalten mehr Vitamine und Mineralstoffe als Weißmehlprodukte. Insbesondere die Ballaststoffe im Vollkorn senken das Risiko für viele Krankheiten“ (DGE, o. J. b). </a:t>
            </a:r>
          </a:p>
          <a:p>
            <a:r>
              <a:rPr lang="de-DE" sz="1200" b="1" i="0" u="none" strike="noStrike" kern="1200" baseline="0" dirty="0">
                <a:solidFill>
                  <a:schemeClr val="tx1"/>
                </a:solidFill>
                <a:latin typeface="+mn-lt"/>
                <a:ea typeface="+mn-ea"/>
                <a:cs typeface="+mn-cs"/>
              </a:rPr>
              <a:t>Pflanzliche Öle bevorzugen </a:t>
            </a:r>
            <a:endParaRPr lang="de-D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chemeClr val="tx1"/>
                </a:solidFill>
                <a:latin typeface="+mn-lt"/>
                <a:ea typeface="+mn-ea"/>
                <a:cs typeface="+mn-cs"/>
              </a:rPr>
              <a:t>„Pflanzliche Öle sind reich an lebensnotwendigen Fettsäuren und Vitamin E. Bevorzugen Sie beispielsweise Rapsöl und daraus hergestellte Margarine. Empfehlenswert sind außerdem Walnuss-, Lein-, Soja- und Olivenöl“ (DGE, o. J. b). </a:t>
            </a:r>
          </a:p>
          <a:p>
            <a:r>
              <a:rPr lang="de-DE" sz="1200" b="1" i="0" u="none" strike="noStrike" kern="1200" baseline="0" dirty="0">
                <a:solidFill>
                  <a:schemeClr val="tx1"/>
                </a:solidFill>
                <a:latin typeface="+mn-lt"/>
                <a:ea typeface="+mn-ea"/>
                <a:cs typeface="+mn-cs"/>
              </a:rPr>
              <a:t>Milch und Milchprodukte jeden Tag </a:t>
            </a:r>
            <a:endParaRPr lang="de-D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chemeClr val="tx1"/>
                </a:solidFill>
                <a:latin typeface="+mn-lt"/>
                <a:ea typeface="+mn-ea"/>
                <a:cs typeface="+mn-cs"/>
              </a:rPr>
              <a:t>„Milch und Milchprodukte liefern insbesondere Eiweiß, Calcium, Jod, Vitamin B2 und Vitamin B12 und unterstützen die Knochengesundheit. Werden pflanzliche Milchalternativen verwendet, ist auf die Versorgung mit Calcium, Jod, Vitamin B2 und Vitamin B12 zu achten“ (DGE, o. J. b). </a:t>
            </a:r>
          </a:p>
          <a:p>
            <a:r>
              <a:rPr lang="de-DE" sz="1200" b="1" i="0" u="none" strike="noStrike" kern="1200" baseline="0" dirty="0">
                <a:solidFill>
                  <a:schemeClr val="tx1"/>
                </a:solidFill>
                <a:latin typeface="+mn-lt"/>
                <a:ea typeface="+mn-ea"/>
                <a:cs typeface="+mn-cs"/>
              </a:rPr>
              <a:t>Fisch jede Woche </a:t>
            </a:r>
            <a:endParaRPr lang="de-D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chemeClr val="tx1"/>
                </a:solidFill>
                <a:latin typeface="+mn-lt"/>
                <a:ea typeface="+mn-ea"/>
                <a:cs typeface="+mn-cs"/>
              </a:rPr>
              <a:t>„Fette Fische wie Lachs, Makrele und Hering liefern wertvolle Omega-3-Fettsäuren. Seefisch wie Kabeljau oder Seelachs enthält zudem Jod. Essen Sie ein- bis zweimal Fisch pro Woche“ (DGE, o. J. b). </a:t>
            </a:r>
          </a:p>
          <a:p>
            <a:r>
              <a:rPr lang="de-DE" sz="1200" b="1" i="0" u="none" strike="noStrike" kern="1200" baseline="0" dirty="0">
                <a:solidFill>
                  <a:schemeClr val="tx1"/>
                </a:solidFill>
                <a:latin typeface="+mn-lt"/>
                <a:ea typeface="+mn-ea"/>
                <a:cs typeface="+mn-cs"/>
              </a:rPr>
              <a:t>Fleisch und Wurst – weniger ist mehr </a:t>
            </a:r>
            <a:endParaRPr lang="de-D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chemeClr val="tx1"/>
                </a:solidFill>
                <a:latin typeface="+mn-lt"/>
                <a:ea typeface="+mn-ea"/>
                <a:cs typeface="+mn-cs"/>
              </a:rPr>
              <a:t>„Fleisch enthält gut verfügbares Eisen sowie Selen und Zink. Zu viel Fleisch von Rind, Schwein, Lamm und Ziege und insbesondere Wurst erhöhen das Risiko für Herz-Kreislauf-Erkrankungen und Dickdarmkrebs. Die Produktion von Fleisch und Wurstwaren belastet die Umwelt deutlich stärker als die von pflanzlichen Lebensmitteln. Wenn Sie Fleisch und Wurst essen, dann nicht mehr als 300 g pro Woche“ (DGE, o. J. b).  </a:t>
            </a:r>
          </a:p>
          <a:p>
            <a:r>
              <a:rPr lang="de-DE" sz="1200" b="1" i="0" u="none" strike="noStrike" kern="1200" baseline="0" dirty="0">
                <a:solidFill>
                  <a:schemeClr val="tx1"/>
                </a:solidFill>
                <a:latin typeface="+mn-lt"/>
                <a:ea typeface="+mn-ea"/>
                <a:cs typeface="+mn-cs"/>
              </a:rPr>
              <a:t>Süßes, Salziges und Fettiges – besser stehen lassen </a:t>
            </a:r>
            <a:endParaRPr lang="de-D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chemeClr val="tx1"/>
                </a:solidFill>
                <a:latin typeface="+mn-lt"/>
                <a:ea typeface="+mn-ea"/>
                <a:cs typeface="+mn-cs"/>
              </a:rPr>
              <a:t>„Zucker, Salz und Fett stecken oft „unsichtbar“ in verarbeiteten Lebensmitteln wie Wurst, Gebäck, Süßwaren, Fast Food und Fertigprodukten. Wird hiervon viel gegessen, steigt das Risiko für Übergewicht, Bluthochdruck, Herz-Kreislauf-Erkrankungen und Typ-2-Diabetes“ (DGE, o. J. b).  </a:t>
            </a:r>
          </a:p>
          <a:p>
            <a:r>
              <a:rPr lang="de-DE" sz="1200" b="1" i="0" u="none" strike="noStrike" kern="1200" baseline="0" dirty="0">
                <a:solidFill>
                  <a:schemeClr val="tx1"/>
                </a:solidFill>
                <a:latin typeface="+mn-lt"/>
                <a:ea typeface="+mn-ea"/>
                <a:cs typeface="+mn-cs"/>
              </a:rPr>
              <a:t>Mahlzeiten genießen </a:t>
            </a:r>
            <a:endParaRPr lang="de-D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chemeClr val="tx1"/>
                </a:solidFill>
                <a:latin typeface="+mn-lt"/>
                <a:ea typeface="+mn-ea"/>
                <a:cs typeface="+mn-cs"/>
              </a:rPr>
              <a:t>„Lassen Sie sich Zeit beim Essen und gönnen Sie sich eine Pause. Langsames und bewusstes Essen fördert zudem das Sättigungsgefühl. Gemeinsam essen tut gut“ (DGE, o. J. b). </a:t>
            </a:r>
          </a:p>
          <a:p>
            <a:r>
              <a:rPr lang="de-DE" sz="1200" b="1" i="0" u="none" strike="noStrike" kern="1200" baseline="0" dirty="0">
                <a:solidFill>
                  <a:schemeClr val="tx1"/>
                </a:solidFill>
                <a:latin typeface="+mn-lt"/>
                <a:ea typeface="+mn-ea"/>
                <a:cs typeface="+mn-cs"/>
              </a:rPr>
              <a:t>In Bewegung bleiben und auf das Gewicht achten </a:t>
            </a:r>
            <a:endParaRPr lang="de-D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chemeClr val="tx1"/>
                </a:solidFill>
                <a:latin typeface="+mn-lt"/>
                <a:ea typeface="+mn-ea"/>
                <a:cs typeface="+mn-cs"/>
              </a:rPr>
              <a:t>„Ernährung und körperliche Aktivität gehören zusammen. Tägliche Bewegung und ein aktiver Alltag fördern die Knochengesundheit und senken das Risiko für die Entwicklung von Übergewicht sowie für viele weitere Krankheiten“ (DGE, o. J. 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i="0" u="none" strike="noStrike" kern="1200" baseline="0" dirty="0">
                <a:solidFill>
                  <a:schemeClr val="tx1"/>
                </a:solidFill>
                <a:latin typeface="+mn-lt"/>
                <a:ea typeface="+mn-ea"/>
                <a:cs typeface="+mn-cs"/>
              </a:rPr>
              <a:t>Überleitung: </a:t>
            </a:r>
            <a:r>
              <a:rPr lang="de-DE" sz="1200" b="0" i="0" u="none" strike="noStrike" kern="1200" baseline="0" dirty="0">
                <a:solidFill>
                  <a:schemeClr val="tx1"/>
                </a:solidFill>
                <a:latin typeface="+mn-lt"/>
                <a:ea typeface="+mn-ea"/>
                <a:cs typeface="+mn-cs"/>
              </a:rPr>
              <a:t>Für Pflegekräfte ist es gar nicht immer so einfach, passende, ausgewogene und gesunde Mahlzeiten zu finden, die sich mit ihrer Tätigkeit im Schichtdienst vereinbaren lassen und nicht zu viel zeitlichen Aufwand bei der Vorbereitung benötigen…</a:t>
            </a:r>
          </a:p>
        </p:txBody>
      </p:sp>
      <p:sp>
        <p:nvSpPr>
          <p:cNvPr id="4" name="Foliennummernplatzhalter 3"/>
          <p:cNvSpPr>
            <a:spLocks noGrp="1"/>
          </p:cNvSpPr>
          <p:nvPr>
            <p:ph type="sldNum" sz="quarter" idx="10"/>
          </p:nvPr>
        </p:nvSpPr>
        <p:spPr/>
        <p:txBody>
          <a:bodyPr/>
          <a:lstStyle/>
          <a:p>
            <a:fld id="{551367AA-DC43-43C4-BC99-49169608304F}" type="slidenum">
              <a:rPr lang="de-DE" smtClean="0"/>
              <a:t>25</a:t>
            </a:fld>
            <a:endParaRPr lang="de-DE"/>
          </a:p>
        </p:txBody>
      </p:sp>
    </p:spTree>
    <p:extLst>
      <p:ext uri="{BB962C8B-B14F-4D97-AF65-F5344CB8AC3E}">
        <p14:creationId xmlns:p14="http://schemas.microsoft.com/office/powerpoint/2010/main" val="1440585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In Deutschland sind Schicht- und Nachtarbeit fester Bestandteil</a:t>
            </a:r>
            <a:r>
              <a:rPr lang="de-DE" baseline="0" dirty="0"/>
              <a:t> des Arbeitsalltags – auch bei Pflegfachpersonen. Hierdurch kommt es zu verschobenen Schlaf- und Wachphasen, aber auch zur Verschiebung gewohnter Essenszeiten. Ein wichtige Größe ist hierbei der</a:t>
            </a:r>
            <a:r>
              <a:rPr lang="de-DE" dirty="0"/>
              <a:t> zirkadiane Rhythmus (= innere Uhr,</a:t>
            </a:r>
            <a:r>
              <a:rPr lang="de-DE" baseline="0" dirty="0"/>
              <a:t> die </a:t>
            </a:r>
            <a:r>
              <a:rPr lang="de-DE" dirty="0"/>
              <a:t>bestimmt, wann wir wach sind und wann wir schlafen).</a:t>
            </a:r>
            <a:r>
              <a:rPr lang="de-DE" baseline="0" dirty="0"/>
              <a:t> Durch den verschobenen Rhythmus bei Schichtarbeit kommt dieser Rhythmus aus dem Gleichgewicht. Vor allem während der Nachtarbeit versucht der Körper zwar, sich an den veränderten Rhythmus anzupassen, jedoch ist eine vollständige Anpassung nur selten möglich. Oft bleibt die Frage während der Schicht: Was und wann esse ich? (DGE,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Studien haben gezeigt, dass vor allem in Nachtschichten zuckerhaltige und fettreiche Snacks sowie zuckerhaltige Getränke äußerst beliebt sind. (DGE, 2024)</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„Die Ernährungsempfehlungen für Schicht- und Nachtarbeitende unterscheiden sich nicht wesentlich von denen für Tagarbeitende. Der Energie- und Nährstoffbedarf ist identisch, nur die Mahlzeitenverteilung unterschiedet sich.“ (DGE, 2024, S. 48)</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Von der DGE werden als Basis pflanzliche Lebensmittel wie Gemüse und Salat, Obst und Getreide, Getreideprodukte (v. a. Vollkorn) und Kartoffeln empfohlen. Ausreichend Flüssigkeit (v. a. Wasser, ungesüßte Tees) wirkt sich zusätzlich positiv auf die Verdauung aus. Zusätzlich soll mit kleinen Mengen an tierischen Produkten (Milch/ Milchprodukte, Fleisch, Wurst, Fisch und Eier) ergänz und auf pflanzliche Öle zurückgegriffen werden.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Für die Nachtschicht werden vor allem gesunde Snacks empfohlen, z. B. kleine, vorbereitete Mahlzeiten aus Obst und Gemüse (teils roh, teils gegart). (DGE, 2024)</a:t>
            </a:r>
          </a:p>
          <a:p>
            <a:r>
              <a:rPr lang="de-DE" dirty="0"/>
              <a:t> </a:t>
            </a:r>
          </a:p>
          <a:p>
            <a:r>
              <a:rPr lang="de-DE" b="1" dirty="0"/>
              <a:t>Frühschicht</a:t>
            </a:r>
          </a:p>
          <a:p>
            <a:pPr marL="171450" indent="-171450">
              <a:buFont typeface="Arial" panose="020B0604020202020204" pitchFamily="34" charset="0"/>
              <a:buChar char="•"/>
            </a:pPr>
            <a:r>
              <a:rPr lang="de-DE" sz="1200" b="0" i="0" u="none" strike="noStrike" kern="1200" baseline="0" dirty="0">
                <a:solidFill>
                  <a:schemeClr val="tx1"/>
                </a:solidFill>
                <a:latin typeface="+mn-lt"/>
                <a:ea typeface="+mn-ea"/>
                <a:cs typeface="+mn-cs"/>
              </a:rPr>
              <a:t>Vor der Frühschicht solltest man ausgewogenen zuhause frühstücken.</a:t>
            </a:r>
          </a:p>
          <a:p>
            <a:pPr marL="171450" indent="-171450">
              <a:buFont typeface="Arial" panose="020B0604020202020204" pitchFamily="34" charset="0"/>
              <a:buChar char="•"/>
            </a:pPr>
            <a:r>
              <a:rPr lang="de-DE" sz="1200" b="0" i="0" u="none" strike="noStrike" kern="1200" baseline="0" dirty="0">
                <a:solidFill>
                  <a:schemeClr val="tx1"/>
                </a:solidFill>
                <a:latin typeface="+mn-lt"/>
                <a:ea typeface="+mn-ea"/>
                <a:cs typeface="+mn-cs"/>
              </a:rPr>
              <a:t>Wenn der Zeitraum zwischen Frühstück und Mittagessen zu lang wird, wird auch vormittags eine Zwischenmahlzeit empfohlen.</a:t>
            </a:r>
          </a:p>
          <a:p>
            <a:pPr marL="171450" indent="-171450">
              <a:buFont typeface="Arial" panose="020B0604020202020204" pitchFamily="34" charset="0"/>
              <a:buChar char="•"/>
            </a:pPr>
            <a:r>
              <a:rPr lang="de-DE" sz="1200" b="0" i="0" u="none" strike="noStrike" kern="1200" baseline="0" dirty="0">
                <a:solidFill>
                  <a:schemeClr val="tx1"/>
                </a:solidFill>
                <a:latin typeface="+mn-lt"/>
                <a:ea typeface="+mn-ea"/>
                <a:cs typeface="+mn-cs"/>
              </a:rPr>
              <a:t>Das Mittagessen sollte in der Mittagszeit auf der Arbeit gegessen und nur in Ausnahmefällen auf den Nachmittag verschoben werden.</a:t>
            </a:r>
          </a:p>
          <a:p>
            <a:pPr marL="171450" indent="-171450">
              <a:buFont typeface="Arial" panose="020B0604020202020204" pitchFamily="34" charset="0"/>
              <a:buChar char="•"/>
            </a:pPr>
            <a:r>
              <a:rPr lang="de-DE" sz="1200" b="0" i="0" u="none" strike="noStrike" kern="1200" baseline="0" dirty="0">
                <a:solidFill>
                  <a:schemeClr val="tx1"/>
                </a:solidFill>
                <a:latin typeface="+mn-lt"/>
                <a:ea typeface="+mn-ea"/>
                <a:cs typeface="+mn-cs"/>
              </a:rPr>
              <a:t>Je nach persönlichen Vorlieben ist nachmittags eine kleine Zwischenmahlzeit möglich.</a:t>
            </a:r>
          </a:p>
          <a:p>
            <a:pPr marL="171450" indent="-171450">
              <a:buFont typeface="Arial" panose="020B0604020202020204" pitchFamily="34" charset="0"/>
              <a:buChar char="•"/>
            </a:pPr>
            <a:r>
              <a:rPr lang="de-DE" sz="1200" b="0" i="0" u="none" strike="noStrike" kern="1200" baseline="0" dirty="0">
                <a:solidFill>
                  <a:schemeClr val="tx1"/>
                </a:solidFill>
                <a:latin typeface="+mn-lt"/>
                <a:ea typeface="+mn-ea"/>
                <a:cs typeface="+mn-cs"/>
              </a:rPr>
              <a:t>Das Abendessen soll zur gewohnten Zeit stattfinden.</a:t>
            </a:r>
          </a:p>
          <a:p>
            <a:pPr marL="0" indent="0">
              <a:buFont typeface="Arial" panose="020B0604020202020204" pitchFamily="34" charset="0"/>
              <a:buNone/>
            </a:pPr>
            <a:r>
              <a:rPr lang="de-DE" sz="1200" b="0" i="0" u="none" strike="noStrike" kern="1200" baseline="0" dirty="0">
                <a:solidFill>
                  <a:schemeClr val="tx1"/>
                </a:solidFill>
                <a:latin typeface="+mn-lt"/>
                <a:ea typeface="+mn-ea"/>
                <a:cs typeface="+mn-cs"/>
              </a:rPr>
              <a:t>(DGE, 2025)</a:t>
            </a:r>
          </a:p>
          <a:p>
            <a:pPr marL="0" indent="0">
              <a:buFont typeface="Arial" panose="020B0604020202020204" pitchFamily="34" charset="0"/>
              <a:buNone/>
            </a:pPr>
            <a:r>
              <a:rPr lang="de-DE" sz="1200" b="0" i="0" u="none" strike="noStrike" kern="1200" baseline="0" dirty="0">
                <a:solidFill>
                  <a:schemeClr val="tx1"/>
                </a:solidFill>
                <a:latin typeface="+mn-lt"/>
                <a:ea typeface="+mn-ea"/>
                <a:cs typeface="+mn-cs"/>
                <a:sym typeface="Wingdings" panose="05000000000000000000" pitchFamily="2" charset="2"/>
              </a:rPr>
              <a:t> Ideen für Mahlzeiten im Frühdienst auf Basis der DGE-Empfehlungen: z. B. </a:t>
            </a:r>
            <a:r>
              <a:rPr lang="de-DE" sz="1200" b="0" i="0" u="none" strike="noStrike" kern="1200" baseline="0" dirty="0" err="1">
                <a:solidFill>
                  <a:schemeClr val="tx1"/>
                </a:solidFill>
                <a:latin typeface="+mn-lt"/>
                <a:ea typeface="+mn-ea"/>
                <a:cs typeface="+mn-cs"/>
                <a:sym typeface="Wingdings" panose="05000000000000000000" pitchFamily="2" charset="2"/>
              </a:rPr>
              <a:t>Overnight-Oats</a:t>
            </a:r>
            <a:r>
              <a:rPr lang="de-DE" sz="1200" b="0" i="0" u="none" strike="noStrike" kern="1200" baseline="0" dirty="0">
                <a:solidFill>
                  <a:schemeClr val="tx1"/>
                </a:solidFill>
                <a:latin typeface="+mn-lt"/>
                <a:ea typeface="+mn-ea"/>
                <a:cs typeface="+mn-cs"/>
                <a:sym typeface="Wingdings" panose="05000000000000000000" pitchFamily="2" charset="2"/>
              </a:rPr>
              <a:t>, </a:t>
            </a:r>
            <a:r>
              <a:rPr lang="de-DE" sz="1200" b="0" i="0" u="none" strike="noStrike" kern="1200" baseline="0" dirty="0" err="1">
                <a:solidFill>
                  <a:schemeClr val="tx1"/>
                </a:solidFill>
                <a:latin typeface="+mn-lt"/>
                <a:ea typeface="+mn-ea"/>
                <a:cs typeface="+mn-cs"/>
                <a:sym typeface="Wingdings" panose="05000000000000000000" pitchFamily="2" charset="2"/>
              </a:rPr>
              <a:t>Chia</a:t>
            </a:r>
            <a:r>
              <a:rPr lang="de-DE" sz="1200" b="0" i="0" u="none" strike="noStrike" kern="1200" baseline="0" dirty="0">
                <a:solidFill>
                  <a:schemeClr val="tx1"/>
                </a:solidFill>
                <a:latin typeface="+mn-lt"/>
                <a:ea typeface="+mn-ea"/>
                <a:cs typeface="+mn-cs"/>
                <a:sym typeface="Wingdings" panose="05000000000000000000" pitchFamily="2" charset="2"/>
              </a:rPr>
              <a:t>-Pudding oder Rührei-Muffins.</a:t>
            </a:r>
            <a:endParaRPr lang="de-DE" sz="1200" b="0"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de-DE" sz="1200" b="0" i="0" u="none" strike="noStrike" kern="1200" baseline="0" dirty="0">
              <a:solidFill>
                <a:schemeClr val="tx1"/>
              </a:solidFill>
              <a:latin typeface="+mn-lt"/>
              <a:ea typeface="+mn-ea"/>
              <a:cs typeface="+mn-cs"/>
            </a:endParaRPr>
          </a:p>
          <a:p>
            <a:r>
              <a:rPr lang="de-DE" b="1" dirty="0"/>
              <a:t>Spätschicht</a:t>
            </a:r>
          </a:p>
          <a:p>
            <a:pPr marL="171450" indent="-171450">
              <a:buFont typeface="Arial" panose="020B0604020202020204" pitchFamily="34" charset="0"/>
              <a:buChar char="•"/>
            </a:pPr>
            <a:r>
              <a:rPr lang="de-DE" sz="1200" b="0" i="0" u="none" strike="noStrike" kern="1200" baseline="0" dirty="0">
                <a:solidFill>
                  <a:schemeClr val="tx1"/>
                </a:solidFill>
                <a:latin typeface="+mn-lt"/>
                <a:ea typeface="+mn-ea"/>
                <a:cs typeface="+mn-cs"/>
              </a:rPr>
              <a:t>In der Spätschicht sollten Frühstück und Mittagessen vor dem Dienst zuhause eingenommen werden.</a:t>
            </a:r>
          </a:p>
          <a:p>
            <a:pPr marL="171450" indent="-171450">
              <a:buFont typeface="Arial" panose="020B0604020202020204" pitchFamily="34" charset="0"/>
              <a:buChar char="•"/>
            </a:pPr>
            <a:r>
              <a:rPr lang="de-DE" sz="1200" b="0" i="0" u="none" strike="noStrike" kern="1200" baseline="0" dirty="0">
                <a:solidFill>
                  <a:schemeClr val="tx1"/>
                </a:solidFill>
                <a:latin typeface="+mn-lt"/>
                <a:ea typeface="+mn-ea"/>
                <a:cs typeface="+mn-cs"/>
              </a:rPr>
              <a:t>Wenn die Konzentrationsfähigkeit während der Spätschicht nachlässt, wird bedarfsweise am Nachmittag eine Zwischenmahlzeit empfohlen.</a:t>
            </a:r>
          </a:p>
          <a:p>
            <a:pPr marL="171450" indent="-171450">
              <a:buFont typeface="Arial" panose="020B0604020202020204" pitchFamily="34" charset="0"/>
              <a:buChar char="•"/>
            </a:pPr>
            <a:r>
              <a:rPr lang="de-DE" sz="1200" b="0" i="0" u="none" strike="noStrike" kern="1200" baseline="0" dirty="0">
                <a:solidFill>
                  <a:schemeClr val="tx1"/>
                </a:solidFill>
                <a:latin typeface="+mn-lt"/>
                <a:ea typeface="+mn-ea"/>
                <a:cs typeface="+mn-cs"/>
              </a:rPr>
              <a:t>Das Abendessen soll dann wieder zur gewohnten Zeit auf der Arbeit eingenommen werden.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i="0" u="none" strike="noStrike" kern="1200" baseline="0" dirty="0">
                <a:solidFill>
                  <a:schemeClr val="tx1"/>
                </a:solidFill>
                <a:latin typeface="+mn-lt"/>
                <a:ea typeface="+mn-ea"/>
                <a:cs typeface="+mn-cs"/>
              </a:rPr>
              <a:t>(DGE, 2025)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i="0" u="none" strike="noStrike" kern="1200" baseline="0" dirty="0">
                <a:solidFill>
                  <a:schemeClr val="tx1"/>
                </a:solidFill>
                <a:latin typeface="+mn-lt"/>
                <a:ea typeface="+mn-ea"/>
                <a:cs typeface="+mn-cs"/>
                <a:sym typeface="Wingdings" panose="05000000000000000000" pitchFamily="2" charset="2"/>
              </a:rPr>
              <a:t> Ideen für Mahlzeiten im Spätdienst auf Basis der DGE-Empfehlungen: z. B. </a:t>
            </a:r>
            <a:r>
              <a:rPr lang="de-DE" sz="1200" b="0" i="0" u="none" strike="noStrike" kern="1200" baseline="0" dirty="0" err="1">
                <a:solidFill>
                  <a:schemeClr val="tx1"/>
                </a:solidFill>
                <a:latin typeface="+mn-lt"/>
                <a:ea typeface="+mn-ea"/>
                <a:cs typeface="+mn-cs"/>
                <a:sym typeface="Wingdings" panose="05000000000000000000" pitchFamily="2" charset="2"/>
              </a:rPr>
              <a:t>One</a:t>
            </a:r>
            <a:r>
              <a:rPr lang="de-DE" sz="1200" b="0" i="0" u="none" strike="noStrike" kern="1200" baseline="0" dirty="0">
                <a:solidFill>
                  <a:schemeClr val="tx1"/>
                </a:solidFill>
                <a:latin typeface="+mn-lt"/>
                <a:ea typeface="+mn-ea"/>
                <a:cs typeface="+mn-cs"/>
                <a:sym typeface="Wingdings" panose="05000000000000000000" pitchFamily="2" charset="2"/>
              </a:rPr>
              <a:t>-Pot-Pasta, Ofengemüse mit Lachs oder Nudelsalat im Glas.</a:t>
            </a:r>
            <a:endParaRPr lang="de-DE" sz="1200" b="0"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de-DE" sz="1200" b="0" i="0" u="none" strike="noStrike" kern="1200" baseline="0" dirty="0">
              <a:solidFill>
                <a:schemeClr val="tx1"/>
              </a:solidFill>
              <a:latin typeface="+mn-lt"/>
              <a:ea typeface="+mn-ea"/>
              <a:cs typeface="+mn-cs"/>
            </a:endParaRPr>
          </a:p>
          <a:p>
            <a:r>
              <a:rPr lang="de-DE" b="1" dirty="0"/>
              <a:t>Nachtschicht</a:t>
            </a:r>
          </a:p>
          <a:p>
            <a:pPr marL="171450" indent="-171450">
              <a:buFont typeface="Arial" panose="020B0604020202020204" pitchFamily="34" charset="0"/>
              <a:buChar char="•"/>
            </a:pPr>
            <a:r>
              <a:rPr lang="de-DE" sz="1200" b="0" i="0" u="none" strike="noStrike" kern="1200" baseline="0" dirty="0">
                <a:solidFill>
                  <a:schemeClr val="tx1"/>
                </a:solidFill>
                <a:latin typeface="+mn-lt"/>
                <a:ea typeface="+mn-ea"/>
                <a:cs typeface="+mn-cs"/>
              </a:rPr>
              <a:t>Vor Beginn der Nachtschicht bietet sich ein ausgewogenes Abendessen an.</a:t>
            </a:r>
          </a:p>
          <a:p>
            <a:pPr marL="171450" indent="-171450">
              <a:buFont typeface="Arial" panose="020B0604020202020204" pitchFamily="34" charset="0"/>
              <a:buChar char="•"/>
            </a:pPr>
            <a:r>
              <a:rPr lang="de-DE" sz="1200" b="0" i="0" u="none" strike="noStrike" kern="1200" baseline="0" dirty="0">
                <a:solidFill>
                  <a:schemeClr val="tx1"/>
                </a:solidFill>
                <a:latin typeface="+mn-lt"/>
                <a:ea typeface="+mn-ea"/>
                <a:cs typeface="+mn-cs"/>
              </a:rPr>
              <a:t>Die Nachtverpflegung sollte möglichst leicht und gut bekömmlich sein, z. B. in Form von leichten Gemüsesuppen oder Sandwiches.</a:t>
            </a:r>
          </a:p>
          <a:p>
            <a:pPr marL="171450" indent="-171450">
              <a:buFont typeface="Arial" panose="020B0604020202020204" pitchFamily="34" charset="0"/>
              <a:buChar char="•"/>
            </a:pPr>
            <a:r>
              <a:rPr lang="de-DE" sz="1200" b="0" i="0" u="none" strike="noStrike" kern="1200" baseline="0" dirty="0">
                <a:solidFill>
                  <a:schemeClr val="tx1"/>
                </a:solidFill>
                <a:latin typeface="+mn-lt"/>
                <a:ea typeface="+mn-ea"/>
                <a:cs typeface="+mn-cs"/>
              </a:rPr>
              <a:t>Die Mahlzeiten, v. a. nach 0 Uhr, sollten sich von der Portionsgröße an einem Snack orientieren. </a:t>
            </a:r>
          </a:p>
          <a:p>
            <a:pPr marL="171450" indent="-171450">
              <a:buFont typeface="Arial" panose="020B0604020202020204" pitchFamily="34" charset="0"/>
              <a:buChar char="•"/>
            </a:pPr>
            <a:r>
              <a:rPr lang="de-DE" sz="1200" b="0" i="0" u="none" strike="noStrike" kern="1200" baseline="0" dirty="0">
                <a:solidFill>
                  <a:schemeClr val="tx1"/>
                </a:solidFill>
                <a:latin typeface="+mn-lt"/>
                <a:ea typeface="+mn-ea"/>
                <a:cs typeface="+mn-cs"/>
              </a:rPr>
              <a:t>Ein leichtes Frühstück nach der Nachtschicht hilft dabei, möglichem Hungergefühl während des Schlafens entgegenzuwirken.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i="0" u="none" strike="noStrike" kern="1200" baseline="0" dirty="0">
                <a:solidFill>
                  <a:schemeClr val="tx1"/>
                </a:solidFill>
                <a:latin typeface="+mn-lt"/>
                <a:ea typeface="+mn-ea"/>
                <a:cs typeface="+mn-cs"/>
              </a:rPr>
              <a:t>(DGE, 2025)</a:t>
            </a:r>
          </a:p>
          <a:p>
            <a:pPr marL="0" indent="0">
              <a:buFont typeface="Arial" panose="020B0604020202020204" pitchFamily="34" charset="0"/>
              <a:buNone/>
            </a:pPr>
            <a:r>
              <a:rPr lang="de-DE" sz="1200" b="0" i="0" u="none" strike="noStrike" kern="1200" baseline="0" dirty="0">
                <a:solidFill>
                  <a:schemeClr val="tx1"/>
                </a:solidFill>
                <a:latin typeface="+mn-lt"/>
                <a:ea typeface="+mn-ea"/>
                <a:cs typeface="+mn-cs"/>
                <a:sym typeface="Wingdings" panose="05000000000000000000" pitchFamily="2" charset="2"/>
              </a:rPr>
              <a:t> Ideen für Mahlzeiten im Nachtdienst auf Basis der DGE-Empfehlungen: z. B. Gemüse-</a:t>
            </a:r>
            <a:r>
              <a:rPr lang="de-DE" sz="1200" b="0" i="0" u="none" strike="noStrike" kern="1200" baseline="0" dirty="0" err="1">
                <a:solidFill>
                  <a:schemeClr val="tx1"/>
                </a:solidFill>
                <a:latin typeface="+mn-lt"/>
                <a:ea typeface="+mn-ea"/>
                <a:cs typeface="+mn-cs"/>
                <a:sym typeface="Wingdings" panose="05000000000000000000" pitchFamily="2" charset="2"/>
              </a:rPr>
              <a:t>Wraps</a:t>
            </a:r>
            <a:r>
              <a:rPr lang="de-DE" sz="1200" b="0" i="0" u="none" strike="noStrike" kern="1200" baseline="0" dirty="0">
                <a:solidFill>
                  <a:schemeClr val="tx1"/>
                </a:solidFill>
                <a:latin typeface="+mn-lt"/>
                <a:ea typeface="+mn-ea"/>
                <a:cs typeface="+mn-cs"/>
                <a:sym typeface="Wingdings" panose="05000000000000000000" pitchFamily="2" charset="2"/>
              </a:rPr>
              <a:t>, Sandwich mit Gemüse/ Salat und als Snacks Obst und Nüsse, Energie-Balls oder Bananenbrot.</a:t>
            </a:r>
            <a:endParaRPr lang="de-DE" sz="1200" b="0" i="0" u="none" strike="noStrike" kern="1200" baseline="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551367AA-DC43-43C4-BC99-49169608304F}" type="slidenum">
              <a:rPr lang="de-DE" smtClean="0"/>
              <a:t>26</a:t>
            </a:fld>
            <a:endParaRPr lang="de-DE"/>
          </a:p>
        </p:txBody>
      </p:sp>
    </p:spTree>
    <p:extLst>
      <p:ext uri="{BB962C8B-B14F-4D97-AF65-F5344CB8AC3E}">
        <p14:creationId xmlns:p14="http://schemas.microsoft.com/office/powerpoint/2010/main" val="37090955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sz="1200" b="0" i="0" u="none" strike="noStrike" kern="1200" baseline="0" dirty="0">
                <a:solidFill>
                  <a:schemeClr val="tx1"/>
                </a:solidFill>
                <a:latin typeface="+mn-lt"/>
                <a:ea typeface="+mn-ea"/>
                <a:cs typeface="+mn-cs"/>
              </a:rPr>
              <a:t>Unter https://www.jobundfit.de/ finden sich zahlreiche Informationen zum Thema Ernährung und Arbeit.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dirty="0">
                <a:solidFill>
                  <a:schemeClr val="tx1"/>
                </a:solidFill>
                <a:latin typeface="+mn-lt"/>
                <a:ea typeface="+mn-ea"/>
                <a:cs typeface="+mn-cs"/>
              </a:rPr>
              <a:t>Von der Berufsgenossenschaft für Gesundheitsdienst und Wohlfahrtspflege (BGW) gibt es eine großzügige Sammlung an Rezeptideen, speziell konzipiert für Pflegefachpersonen: https://www.bgw-online.de/resource/blob/112528/5eebf4e2b3e1d4cf7ec86bb6170c4358/bgw30-00-116-rezeptideen-fuer-eine-gute-ernaehrung-data.pdf</a:t>
            </a:r>
          </a:p>
          <a:p>
            <a:pPr marL="171450" indent="-171450">
              <a:buFont typeface="Arial" panose="020B0604020202020204" pitchFamily="34" charset="0"/>
              <a:buChar char="•"/>
            </a:pPr>
            <a:r>
              <a:rPr lang="de-DE" sz="1200" b="0" i="0" u="none" strike="noStrike" kern="1200" baseline="0" dirty="0">
                <a:solidFill>
                  <a:schemeClr val="tx1"/>
                </a:solidFill>
                <a:latin typeface="+mn-lt"/>
                <a:ea typeface="+mn-ea"/>
                <a:cs typeface="+mn-cs"/>
              </a:rPr>
              <a:t>Von der Barmer Krankenkasse gibt es ebenfalls eine Zusammenstellung von Rezepten für den Berufsalltag: https://www.barmer.de/resource/blob/1023494/b651a15a4a93a421f9e36746101b5e59/barmer-lieblingsrezepte-barrierefrei-60125-data.pdf</a:t>
            </a:r>
          </a:p>
          <a:p>
            <a:pPr marL="171450" indent="-171450">
              <a:buFont typeface="Arial" panose="020B0604020202020204" pitchFamily="34" charset="0"/>
              <a:buChar char="•"/>
            </a:pPr>
            <a:r>
              <a:rPr lang="de-DE" sz="1200" b="0" i="0" u="none" strike="noStrike" kern="1200" baseline="0" dirty="0">
                <a:solidFill>
                  <a:schemeClr val="tx1"/>
                </a:solidFill>
                <a:latin typeface="+mn-lt"/>
                <a:ea typeface="+mn-ea"/>
                <a:cs typeface="+mn-cs"/>
              </a:rPr>
              <a:t>Eine weitere Recherche lohnt sich…</a:t>
            </a:r>
          </a:p>
          <a:p>
            <a:pPr marL="0" indent="0">
              <a:buFont typeface="Arial" panose="020B0604020202020204" pitchFamily="34" charset="0"/>
              <a:buNone/>
            </a:pPr>
            <a:endParaRPr lang="de-DE" dirty="0"/>
          </a:p>
          <a:p>
            <a:r>
              <a:rPr lang="de-DE" b="1" dirty="0"/>
              <a:t>Überleitung:</a:t>
            </a:r>
            <a:r>
              <a:rPr lang="de-DE" b="1" baseline="0" dirty="0"/>
              <a:t> </a:t>
            </a:r>
            <a:r>
              <a:rPr lang="de-DE" baseline="0" dirty="0"/>
              <a:t>Nachdem wir schon vieles über Ernährung und ihre Zusammenhänge zur menschlichen und globalen Gesundheit gehört haben, wollen wir uns noch ein paar ökonomische und soziale Einflüsse der Ernährung bzw. der Nahrungsmittelindustrie anschauen…</a:t>
            </a:r>
          </a:p>
        </p:txBody>
      </p:sp>
      <p:sp>
        <p:nvSpPr>
          <p:cNvPr id="4" name="Foliennummernplatzhalter 3"/>
          <p:cNvSpPr>
            <a:spLocks noGrp="1"/>
          </p:cNvSpPr>
          <p:nvPr>
            <p:ph type="sldNum" sz="quarter" idx="10"/>
          </p:nvPr>
        </p:nvSpPr>
        <p:spPr/>
        <p:txBody>
          <a:bodyPr/>
          <a:lstStyle/>
          <a:p>
            <a:fld id="{551367AA-DC43-43C4-BC99-49169608304F}" type="slidenum">
              <a:rPr lang="de-DE" smtClean="0"/>
              <a:t>27</a:t>
            </a:fld>
            <a:endParaRPr lang="de-DE"/>
          </a:p>
        </p:txBody>
      </p:sp>
    </p:spTree>
    <p:extLst>
      <p:ext uri="{BB962C8B-B14F-4D97-AF65-F5344CB8AC3E}">
        <p14:creationId xmlns:p14="http://schemas.microsoft.com/office/powerpoint/2010/main" val="817040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b="1" baseline="0" dirty="0"/>
              <a:t>Ökonomisch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baseline="0" dirty="0"/>
              <a:t>Lebensmittelverschwendung: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a:t>Ca. 11 Millionen Tonnen Lebensmittel landen in</a:t>
            </a:r>
            <a:r>
              <a:rPr lang="de-DE" b="0" baseline="0" dirty="0"/>
              <a:t> Deutschland pro Jahr im Müll (Stand: 2021).</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baseline="0" dirty="0"/>
              <a:t>60 % davon entstehen in Privathaushalten, das ergibt 79 kg Lebensmittelabfall pro Person.</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baseline="0" dirty="0"/>
              <a:t>Weggeworfen werden vor allem Obst und Gemüse (35 %) und Brot und Backwaren (13 %)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baseline="0" dirty="0"/>
              <a:t>Darunter fallen auch frische, noch genießbare Lebensmittel.</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baseline="0" dirty="0"/>
              <a:t>Je jünger die Personen, desto mehr potenziell verwertbare Lebensmittel werden weggeworfen.</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baseline="0" dirty="0"/>
              <a:t>Sparpotential wäre möglich, z. B. durch bessere Einkaufsplanung und passende Zubereitung von Mahlzeiten.</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0" baseline="0" dirty="0"/>
              <a:t>(BMEL, 2024b)</a:t>
            </a:r>
            <a:endParaRPr lang="de-DE" b="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a:t>Entlang der gesamten Wertschöpfungskette</a:t>
            </a:r>
            <a:r>
              <a:rPr lang="de-DE" b="0" baseline="0" dirty="0"/>
              <a:t> </a:t>
            </a:r>
            <a:r>
              <a:rPr lang="de-DE" b="0" dirty="0"/>
              <a:t>verenden zudem Tiere und es werden</a:t>
            </a:r>
            <a:r>
              <a:rPr lang="de-DE" b="0" baseline="0" dirty="0"/>
              <a:t> h</a:t>
            </a:r>
            <a:r>
              <a:rPr lang="de-DE" b="0" dirty="0"/>
              <a:t>underttausende Tonnen Fleisch vergeudet.</a:t>
            </a:r>
            <a:r>
              <a:rPr lang="de-DE" b="0" baseline="0" dirty="0"/>
              <a:t> </a:t>
            </a:r>
            <a:r>
              <a:rPr lang="de-DE" b="0" dirty="0"/>
              <a:t>Die Verschwendung von Ressourcen</a:t>
            </a:r>
            <a:r>
              <a:rPr lang="de-DE" b="0" baseline="0" dirty="0"/>
              <a:t> </a:t>
            </a:r>
            <a:r>
              <a:rPr lang="de-DE" b="0" dirty="0"/>
              <a:t>für deren Produktion ist enorm. Auch ohne pandemische Ereignisse sterben allein in</a:t>
            </a:r>
            <a:r>
              <a:rPr lang="de-DE" b="0" baseline="0" dirty="0"/>
              <a:t> </a:t>
            </a:r>
            <a:r>
              <a:rPr lang="de-DE" b="0" dirty="0"/>
              <a:t>Deutschland Jahr für Jahr fast 100 Millionen Tiere, ohne</a:t>
            </a:r>
            <a:r>
              <a:rPr lang="de-DE" b="0" baseline="0" dirty="0"/>
              <a:t> </a:t>
            </a:r>
            <a:r>
              <a:rPr lang="de-DE" b="0" dirty="0"/>
              <a:t>dass ihr Fleisch verzehrt wird. Dies sind zum einen Tiere,</a:t>
            </a:r>
            <a:r>
              <a:rPr lang="de-DE" b="0" baseline="0" dirty="0"/>
              <a:t> </a:t>
            </a:r>
            <a:r>
              <a:rPr lang="de-DE" b="0" dirty="0"/>
              <a:t>die während der Mast verenden oder aus wirtschaftlichen</a:t>
            </a:r>
            <a:r>
              <a:rPr lang="de-DE" b="0" baseline="0" dirty="0"/>
              <a:t> </a:t>
            </a:r>
            <a:r>
              <a:rPr lang="de-DE" b="0" dirty="0"/>
              <a:t>Gründen getötet und beseitigt werden,</a:t>
            </a:r>
            <a:r>
              <a:rPr lang="de-DE" b="0" baseline="0" dirty="0"/>
              <a:t> z</a:t>
            </a:r>
            <a:r>
              <a:rPr lang="de-DE" b="0" dirty="0"/>
              <a:t>. B. männliche Milchrasse-Kälber oder männliche</a:t>
            </a:r>
            <a:r>
              <a:rPr lang="de-DE" b="0" baseline="0" dirty="0"/>
              <a:t> Küken, da sie nicht genug Fleisch ansetzen. Seit dem 1. Januar 2022 ist das routinemäßige </a:t>
            </a:r>
            <a:r>
              <a:rPr lang="de-DE" b="0" baseline="0" dirty="0" err="1"/>
              <a:t>Kükentöten</a:t>
            </a:r>
            <a:r>
              <a:rPr lang="de-DE" b="0" baseline="0" dirty="0"/>
              <a:t> verboten.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a:t>Zum anderen führen schlechte Haltungsbedingungen</a:t>
            </a:r>
            <a:r>
              <a:rPr lang="de-DE" b="0" baseline="0" dirty="0"/>
              <a:t> </a:t>
            </a:r>
            <a:r>
              <a:rPr lang="de-DE" b="0" dirty="0"/>
              <a:t>und auf Hochleistung gezüchtete Rassen dazu, dass Tiere</a:t>
            </a:r>
            <a:r>
              <a:rPr lang="de-DE" b="0" baseline="0" dirty="0"/>
              <a:t> </a:t>
            </a:r>
            <a:r>
              <a:rPr lang="de-DE" b="0" dirty="0"/>
              <a:t>während der Aufzucht sterben. So liegt der Verlust von Ferkeln</a:t>
            </a:r>
            <a:r>
              <a:rPr lang="de-DE" b="0" baseline="0" dirty="0"/>
              <a:t> </a:t>
            </a:r>
            <a:r>
              <a:rPr lang="de-DE" b="0" dirty="0"/>
              <a:t>bei etwa 16 %; das sind rund 8,6 Millionen tote</a:t>
            </a:r>
            <a:r>
              <a:rPr lang="de-DE" b="0" baseline="0" dirty="0"/>
              <a:t> </a:t>
            </a:r>
            <a:r>
              <a:rPr lang="de-DE" b="0" dirty="0"/>
              <a:t>Tiere pro Jahr.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a:t>Außerdem werden nicht alle Teile der Tiere </a:t>
            </a:r>
            <a:r>
              <a:rPr lang="de-DE" b="0" baseline="0" dirty="0"/>
              <a:t>verzehrt </a:t>
            </a:r>
            <a:r>
              <a:rPr lang="de-DE" b="0" baseline="0" dirty="0">
                <a:sym typeface="Wingdings" panose="05000000000000000000" pitchFamily="2" charset="2"/>
              </a:rPr>
              <a:t> viel Schlachtabfall.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baseline="0" dirty="0">
                <a:sym typeface="Wingdings" panose="05000000000000000000" pitchFamily="2" charset="2"/>
              </a:rPr>
              <a:t>Wir leben in einer Wegwerfgesellschaft: Dies liegt auch daran, dass Fleisch als Lebensmittel infolge der vergleichsweise günstigen Preise eine immer geringere Wertschätzung erfährt.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800" dirty="0">
                <a:latin typeface="Calibri" panose="020F0502020204030204" pitchFamily="34" charset="0"/>
                <a:cs typeface="Calibri" panose="020F0502020204030204" pitchFamily="34" charset="0"/>
              </a:rPr>
              <a:t>(</a:t>
            </a:r>
            <a:r>
              <a:rPr lang="de-DE" sz="800" dirty="0"/>
              <a:t>Heinrich-Böll-Stiftung, BUND &amp; Le Monde </a:t>
            </a:r>
            <a:r>
              <a:rPr lang="de-DE" sz="800" dirty="0" err="1"/>
              <a:t>Diplomatique</a:t>
            </a:r>
            <a:r>
              <a:rPr lang="de-DE" sz="800" dirty="0">
                <a:latin typeface="Calibri" panose="020F0502020204030204" pitchFamily="34" charset="0"/>
                <a:cs typeface="Calibri" panose="020F0502020204030204" pitchFamily="34" charset="0"/>
              </a:rPr>
              <a:t>, 2021)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a:t>Einsparungen im Gesundheitssystem: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a:t>Übermäßiger Fleischkonsum belastet die Gesundheitssysteme; es wird beispielsweise geschätzt, dass im Jahr 2020 weltweit 2,4 Millionen Todesfälle und etwa 240 Millionen Euro an Gesundheitskosten auf den übermäßigen Verzehr von rotem und verarbeitetem Fleisch zurückzuführen waren (WHO, 2021b</a:t>
            </a:r>
            <a:r>
              <a:rPr lang="de-DE" b="0" baseline="0" dirty="0"/>
              <a:t>).</a:t>
            </a:r>
            <a:endParaRPr lang="de-DE" b="0" dirty="0"/>
          </a:p>
          <a:p>
            <a:pPr marL="0" indent="0">
              <a:buFont typeface="Arial" panose="020B0604020202020204" pitchFamily="34" charset="0"/>
              <a:buNone/>
            </a:pPr>
            <a:endParaRPr lang="de-DE" baseline="0" dirty="0"/>
          </a:p>
          <a:p>
            <a:pPr marL="0" indent="0">
              <a:buFont typeface="Arial" panose="020B0604020202020204" pitchFamily="34" charset="0"/>
              <a:buNone/>
            </a:pPr>
            <a:r>
              <a:rPr lang="de-DE" b="1" baseline="0" dirty="0"/>
              <a:t>Sozial</a:t>
            </a:r>
          </a:p>
          <a:p>
            <a:pPr marL="171450" indent="-171450">
              <a:buFont typeface="Arial" panose="020B0604020202020204" pitchFamily="34" charset="0"/>
              <a:buChar char="•"/>
            </a:pPr>
            <a:r>
              <a:rPr lang="de-DE" b="0" u="sng" baseline="0" dirty="0"/>
              <a:t>Fleisch = männlich:</a:t>
            </a:r>
          </a:p>
          <a:p>
            <a:pPr marL="628650" lvl="1" indent="-171450">
              <a:buFont typeface="Arial" panose="020B0604020202020204" pitchFamily="34" charset="0"/>
              <a:buChar char="•"/>
            </a:pPr>
            <a:r>
              <a:rPr lang="de-DE" baseline="0" dirty="0"/>
              <a:t>Zu solchem Denken kommt es durch gesellschaftliche Normen und Werte sowie die sozialen und materiellen Bedingungen, in denen das Ernährungsverhalten erlernt und praktiziert wird.</a:t>
            </a:r>
          </a:p>
          <a:p>
            <a:pPr marL="628650" lvl="1" indent="-171450">
              <a:buFont typeface="Arial" panose="020B0604020202020204" pitchFamily="34" charset="0"/>
              <a:buChar char="•"/>
            </a:pPr>
            <a:r>
              <a:rPr lang="de-DE" baseline="0" dirty="0"/>
              <a:t>Hinzu kommt, dass Fleisch rund um den Globus eine hohe soziokulturelle Symbolik hat.</a:t>
            </a:r>
          </a:p>
          <a:p>
            <a:pPr marL="628650" lvl="1" indent="-171450">
              <a:buFont typeface="Arial" panose="020B0604020202020204" pitchFamily="34" charset="0"/>
              <a:buChar char="•"/>
            </a:pPr>
            <a:r>
              <a:rPr lang="de-DE" baseline="0" dirty="0"/>
              <a:t>Marketing und Werbung setzen genau dort an.</a:t>
            </a:r>
          </a:p>
          <a:p>
            <a:pPr marL="457200" lvl="1" indent="0">
              <a:buFont typeface="Arial" panose="020B0604020202020204" pitchFamily="34" charset="0"/>
              <a:buNone/>
            </a:pPr>
            <a:r>
              <a:rPr lang="de-DE" sz="800" dirty="0">
                <a:latin typeface="Calibri" panose="020F0502020204030204" pitchFamily="34" charset="0"/>
                <a:cs typeface="Calibri" panose="020F0502020204030204" pitchFamily="34" charset="0"/>
              </a:rPr>
              <a:t>(</a:t>
            </a:r>
            <a:r>
              <a:rPr lang="de-DE" sz="800" dirty="0"/>
              <a:t>Heinrich-Böll-Stiftung, BUND &amp; Le Monde </a:t>
            </a:r>
            <a:r>
              <a:rPr lang="de-DE" sz="800" dirty="0" err="1"/>
              <a:t>Diplomatique</a:t>
            </a:r>
            <a:r>
              <a:rPr lang="de-DE" sz="800" dirty="0">
                <a:latin typeface="Calibri" panose="020F0502020204030204" pitchFamily="34" charset="0"/>
                <a:cs typeface="Calibri" panose="020F0502020204030204" pitchFamily="34" charset="0"/>
              </a:rPr>
              <a:t>, 2021)</a:t>
            </a:r>
          </a:p>
          <a:p>
            <a:pPr marL="171450" indent="-171450">
              <a:buFont typeface="Arial" panose="020B0604020202020204" pitchFamily="34" charset="0"/>
              <a:buChar char="•"/>
            </a:pPr>
            <a:r>
              <a:rPr lang="de-DE" b="0" u="sng" baseline="0" dirty="0"/>
              <a:t>Schlachthöfe in Deutschland:</a:t>
            </a:r>
          </a:p>
          <a:p>
            <a:pPr marL="628650" lvl="1" indent="-171450">
              <a:buFont typeface="Arial" panose="020B0604020202020204" pitchFamily="34" charset="0"/>
              <a:buChar char="•"/>
            </a:pPr>
            <a:r>
              <a:rPr lang="de-DE" baseline="0" dirty="0"/>
              <a:t>Der Erfolgsfaktor von Schlachthöfen: niedrige Arbeitskosten!</a:t>
            </a:r>
          </a:p>
          <a:p>
            <a:pPr marL="628650" lvl="1" indent="-171450">
              <a:buFont typeface="Arial" panose="020B0604020202020204" pitchFamily="34" charset="0"/>
              <a:buChar char="•"/>
            </a:pPr>
            <a:r>
              <a:rPr lang="de-DE" baseline="0" dirty="0"/>
              <a:t>Von den rund 90.000 beschäftigen Menschen waren 2/3 vor Corona über Werkverträge oder Arbeitnehmerüberlassung angestellt.</a:t>
            </a:r>
          </a:p>
          <a:p>
            <a:pPr marL="628650" lvl="1" indent="-171450">
              <a:buFont typeface="Arial" panose="020B0604020202020204" pitchFamily="34" charset="0"/>
              <a:buChar char="•"/>
            </a:pPr>
            <a:r>
              <a:rPr lang="de-DE" baseline="0" dirty="0"/>
              <a:t>Viele Beschäftigte kommen aus Mittel- und Osteuropa.</a:t>
            </a:r>
          </a:p>
          <a:p>
            <a:pPr marL="628650" lvl="1" indent="-171450">
              <a:buFont typeface="Arial" panose="020B0604020202020204" pitchFamily="34" charset="0"/>
              <a:buChar char="•"/>
            </a:pPr>
            <a:r>
              <a:rPr lang="de-DE" baseline="0" dirty="0"/>
              <a:t>Es herrscht gesetzlicher Mindestlohn. Viele müssen für Unterkünfte im Mehrbettzimmer bis zu 300 € Miete/ Monat zahlen, außerdem Kosten für Schutzausrüstung oder Arbeitsmaterial.</a:t>
            </a:r>
          </a:p>
          <a:p>
            <a:pPr marL="628650" lvl="1" indent="-171450">
              <a:buFont typeface="Arial" panose="020B0604020202020204" pitchFamily="34" charset="0"/>
              <a:buChar char="•"/>
            </a:pPr>
            <a:r>
              <a:rPr lang="de-DE" baseline="0" dirty="0"/>
              <a:t>Wer sich gewerkschaftlich organisiert, wird kurzfristig gekündigt.</a:t>
            </a:r>
          </a:p>
          <a:p>
            <a:pPr marL="628650" lvl="1" indent="-171450">
              <a:buFont typeface="Arial" panose="020B0604020202020204" pitchFamily="34" charset="0"/>
              <a:buChar char="•"/>
            </a:pPr>
            <a:r>
              <a:rPr lang="de-DE" baseline="0" dirty="0"/>
              <a:t>Es gibt nur noch ein Prozent Azubis in Schlachthöfen. </a:t>
            </a:r>
          </a:p>
          <a:p>
            <a:pPr marL="457200" lvl="1" indent="0">
              <a:buFont typeface="Arial" panose="020B0604020202020204" pitchFamily="34" charset="0"/>
              <a:buNone/>
            </a:pPr>
            <a:r>
              <a:rPr lang="de-DE" sz="800" dirty="0">
                <a:latin typeface="Calibri" panose="020F0502020204030204" pitchFamily="34" charset="0"/>
                <a:cs typeface="Calibri" panose="020F0502020204030204" pitchFamily="34" charset="0"/>
              </a:rPr>
              <a:t>(</a:t>
            </a:r>
            <a:r>
              <a:rPr lang="de-DE" sz="800" dirty="0"/>
              <a:t>Heinrich-Böll-Stiftung, BUND &amp; Le Monde </a:t>
            </a:r>
            <a:r>
              <a:rPr lang="de-DE" sz="800" dirty="0" err="1"/>
              <a:t>Diplomatique</a:t>
            </a:r>
            <a:r>
              <a:rPr lang="de-DE" sz="800" dirty="0">
                <a:latin typeface="Calibri" panose="020F0502020204030204" pitchFamily="34" charset="0"/>
                <a:cs typeface="Calibri" panose="020F0502020204030204" pitchFamily="34" charset="0"/>
              </a:rPr>
              <a:t>, 2021)</a:t>
            </a:r>
          </a:p>
          <a:p>
            <a:pPr marL="628650" lvl="1" indent="-171450">
              <a:buFont typeface="Arial" panose="020B0604020202020204" pitchFamily="34" charset="0"/>
              <a:buChar char="•"/>
            </a:pPr>
            <a:r>
              <a:rPr lang="de-DE" baseline="0" dirty="0"/>
              <a:t>Die aktuelle Lage der Menschen wird ausgenutzt, z. B. der Ukraine Krieg: Im polnischen Grenzort </a:t>
            </a:r>
            <a:r>
              <a:rPr lang="de-DE" baseline="0" dirty="0" err="1"/>
              <a:t>Przemyśl</a:t>
            </a:r>
            <a:r>
              <a:rPr lang="de-DE" baseline="0" dirty="0"/>
              <a:t> verteilt Deutschlands größter Schlachtbetrieb Tönnies Handzettel, mit denen Ukrainer*innen, die vor dem Krieg geflüchtet sind, als Produktionshelfer angeworben werden sollen. Diese können die Zustände und die Problematik der Situation in ihrer aktuellen Lage gar nicht richtig einordnen.</a:t>
            </a:r>
          </a:p>
          <a:p>
            <a:pPr marL="628650" lvl="1" indent="-171450">
              <a:buFont typeface="Arial" panose="020B0604020202020204" pitchFamily="34" charset="0"/>
              <a:buChar char="•"/>
            </a:pPr>
            <a:r>
              <a:rPr lang="de-DE" baseline="0" dirty="0"/>
              <a:t>Bereits 2015 hatte Tönnies während der Flüchtlingskrise ein ähnliches Verhalten gezeigt. Die Notlage der Menschen wurde ausgenutzt, um sie in prekären Arbeitsverhältnissen anzustellen. </a:t>
            </a:r>
          </a:p>
          <a:p>
            <a:pPr marL="457200" lvl="1" indent="0">
              <a:buFont typeface="Arial" panose="020B0604020202020204" pitchFamily="34" charset="0"/>
              <a:buNone/>
            </a:pPr>
            <a:r>
              <a:rPr lang="de-DE" baseline="0" dirty="0"/>
              <a:t>(</a:t>
            </a:r>
            <a:r>
              <a:rPr lang="de-DE" sz="1200" dirty="0"/>
              <a:t>Bongen &amp; Friedrich</a:t>
            </a:r>
            <a:r>
              <a:rPr lang="de-DE" baseline="0" dirty="0"/>
              <a:t>, 2022) </a:t>
            </a:r>
          </a:p>
          <a:p>
            <a:pPr marL="628650" lvl="1" indent="-171450">
              <a:buFont typeface="Arial" panose="020B0604020202020204" pitchFamily="34" charset="0"/>
              <a:buChar char="•"/>
            </a:pPr>
            <a:r>
              <a:rPr lang="de-DE" baseline="0" dirty="0"/>
              <a:t>Arbeitsminister Heil erließ zum 01.01.2021 ein Gesetz: Ende 2020 erging ein gesetzliches Verbot von Werkverträgen; damit einhergehend kam es zu häufigeren Kontrollen des Arbeitsschutzes durch Behörden; Mitarbeitende schilderten, dass sich die Situation insgesamt gebessert habe, es aber teilweise noch Ängste davor gebe, aufgrund von Schmerzen durch die harte Tätigkeit zum Arzt zu gehen, da mit Kündigungen zu rechnen sei. (</a:t>
            </a:r>
            <a:r>
              <a:rPr lang="de-DE" baseline="0" dirty="0" err="1"/>
              <a:t>Götzke</a:t>
            </a:r>
            <a:r>
              <a:rPr lang="de-DE" baseline="0" dirty="0"/>
              <a:t>, 2022)</a:t>
            </a:r>
          </a:p>
          <a:p>
            <a:pPr marL="171450" lvl="0" indent="-171450">
              <a:buFont typeface="Arial" panose="020B0604020202020204" pitchFamily="34" charset="0"/>
              <a:buChar char="•"/>
            </a:pPr>
            <a:r>
              <a:rPr lang="de-DE" b="1" baseline="0" dirty="0"/>
              <a:t>Frauen als Ernährerinnen:</a:t>
            </a:r>
          </a:p>
          <a:p>
            <a:pPr marL="628650" lvl="1" indent="-171450">
              <a:buFont typeface="Arial" panose="020B0604020202020204" pitchFamily="34" charset="0"/>
              <a:buChar char="•"/>
            </a:pPr>
            <a:r>
              <a:rPr lang="de-DE" baseline="0" dirty="0"/>
              <a:t>Bäuerinnen sind oft nicht anerkannt, da Landwirtschaft weltweit männlich geprägt ist. Patriarchale Strukturen erschweren oder unterbinden gar ihre Teilhabe und machen die Arbeit der Frauen unsichtbar. Die damit verbundene strukturelle Benachteiligung verhindert, dass Frauen all ihre Potenziale und Fähigkeiten zur Überwindung des Hungers einsetzen können. (Brot für die Welt, o. J.)</a:t>
            </a:r>
          </a:p>
          <a:p>
            <a:pPr marL="0" indent="0">
              <a:buFont typeface="Arial" panose="020B0604020202020204" pitchFamily="34" charset="0"/>
              <a:buNone/>
            </a:pPr>
            <a:endParaRPr lang="de-DE" b="1" baseline="0" dirty="0"/>
          </a:p>
          <a:p>
            <a:pPr marL="0" indent="0">
              <a:buFont typeface="Arial" panose="020B0604020202020204" pitchFamily="34" charset="0"/>
              <a:buNone/>
            </a:pPr>
            <a:r>
              <a:rPr lang="de-DE" b="1" baseline="0" dirty="0"/>
              <a:t>Überleitung: </a:t>
            </a:r>
            <a:r>
              <a:rPr lang="de-DE" b="0" baseline="0" dirty="0"/>
              <a:t>Themen wie Lebensmittelverschwendung, Vorteile pflanzenbasierter Ernährung, Bezug von nachhaltig produzierten Lebensmittel, usw. sind auch bereits im Gesundheitswesen angekommen. Lassen Sie uns einen Blick auf ein paar Beispiele aus der Praxis werfen…</a:t>
            </a:r>
          </a:p>
        </p:txBody>
      </p:sp>
      <p:sp>
        <p:nvSpPr>
          <p:cNvPr id="4" name="Foliennummernplatzhalter 3"/>
          <p:cNvSpPr>
            <a:spLocks noGrp="1"/>
          </p:cNvSpPr>
          <p:nvPr>
            <p:ph type="sldNum" sz="quarter" idx="10"/>
          </p:nvPr>
        </p:nvSpPr>
        <p:spPr/>
        <p:txBody>
          <a:bodyPr/>
          <a:lstStyle/>
          <a:p>
            <a:fld id="{551367AA-DC43-43C4-BC99-49169608304F}" type="slidenum">
              <a:rPr lang="de-DE" smtClean="0"/>
              <a:t>28</a:t>
            </a:fld>
            <a:endParaRPr lang="de-DE"/>
          </a:p>
        </p:txBody>
      </p:sp>
    </p:spTree>
    <p:extLst>
      <p:ext uri="{BB962C8B-B14F-4D97-AF65-F5344CB8AC3E}">
        <p14:creationId xmlns:p14="http://schemas.microsoft.com/office/powerpoint/2010/main" val="7725950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Krankenhaus Salem, Heidelberg: </a:t>
            </a:r>
          </a:p>
          <a:p>
            <a:r>
              <a:rPr lang="de-DE" dirty="0"/>
              <a:t>„Jeden Tag gibt es ein vegetarisches Menü zur Auswahl. Außerdem ist </a:t>
            </a:r>
            <a:r>
              <a:rPr lang="de-DE" b="0" dirty="0"/>
              <a:t>Mittwoch unser „vegetarischer Tag“ </a:t>
            </a:r>
            <a:r>
              <a:rPr lang="de-DE" dirty="0"/>
              <a:t>– alle drei Menüs der Speisekarte werden fleischlos angeboten. Unsere Großküche kocht jeden Tag zwischen 250 bis 380 Mittagsgerichte – für die Krankenhäuser Salem sowie das St. </a:t>
            </a:r>
            <a:r>
              <a:rPr lang="de-DE" dirty="0" err="1"/>
              <a:t>Vincentius</a:t>
            </a:r>
            <a:r>
              <a:rPr lang="de-DE" dirty="0"/>
              <a:t>. Im Vergleich zu einer Fleischmahlzeit entstehen bei einem vegetarischen Gericht ca. 1,4 kg CO2-Äquivalente weniger. Durch die Einführung eines vegetarischen Tages pro Woche werden so auf ein Jahr hochgerechnet rund 31 Tonnen weniger CO2-Äquivalente verursacht.“</a:t>
            </a:r>
            <a:r>
              <a:rPr lang="de-DE" baseline="0" dirty="0"/>
              <a:t> (Krankenhaus Salem, o. J.)</a:t>
            </a:r>
            <a:endParaRPr lang="de-DE" dirty="0"/>
          </a:p>
          <a:p>
            <a:endParaRPr lang="de-DE" dirty="0"/>
          </a:p>
          <a:p>
            <a:r>
              <a:rPr lang="de-DE" b="1" dirty="0"/>
              <a:t>Johannesstift</a:t>
            </a:r>
            <a:r>
              <a:rPr lang="de-DE" b="1" baseline="0" dirty="0"/>
              <a:t> Diakonie und Krankenhaus Waldfriede, Berlin:</a:t>
            </a:r>
          </a:p>
          <a:p>
            <a:r>
              <a:rPr lang="de-DE" baseline="0" dirty="0"/>
              <a:t>Die Ernährungsexperten der Einrichtungen orientierten sich bei der Entwicklung der Speisepläne stark an der Planetary Health </a:t>
            </a:r>
            <a:r>
              <a:rPr lang="de-DE" baseline="0" dirty="0" err="1"/>
              <a:t>Diet</a:t>
            </a:r>
            <a:r>
              <a:rPr lang="de-DE" baseline="0" dirty="0"/>
              <a:t>. Vor allem Obst, Gemüse und pflanzliche Produkte stehen auf dem Speiseplan. Tierische Produkte wie Milch, Eier und Fleisch werden reduziert. Außerdem werden vegetarische und vegane Optionen angeboten (Johannesstift Diakonie, 2024).</a:t>
            </a:r>
          </a:p>
          <a:p>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Rehabilitationsklinik Bad Fallingbostel:</a:t>
            </a:r>
          </a:p>
          <a:p>
            <a:r>
              <a:rPr lang="de-DE" dirty="0"/>
              <a:t>Einfache Kampagne, große Wirkung: Die Patient*innen wurde mehrfach während</a:t>
            </a:r>
            <a:r>
              <a:rPr lang="de-DE" baseline="0" dirty="0"/>
              <a:t> ihres Aufenthalts an die folgenden drei Botschaften erinnert: 1. „Verlassen Sie nie den Speisesaal mit knurrendem Magen“, 2. „machen Sie sich den Teller nicht zu voll und gehen einmal öfter zum Buffet“ und 3. „geben Sie leere Teller zurück“. (Klinik Fallingbostel, o. J.). Durch diese einfache Maßnahme konnte der Lebensmittelabfall um 1/3 reduziert werden (</a:t>
            </a:r>
            <a:r>
              <a:rPr lang="de-DE" sz="1200" kern="1200" dirty="0">
                <a:solidFill>
                  <a:schemeClr val="tx1"/>
                </a:solidFill>
                <a:latin typeface="+mn-lt"/>
                <a:ea typeface="+mn-ea"/>
                <a:cs typeface="+mn-cs"/>
              </a:rPr>
              <a:t>Abfallmanager Medizin</a:t>
            </a:r>
            <a:r>
              <a:rPr lang="de-DE" baseline="0" dirty="0"/>
              <a:t>, 2020).</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 „Zu Gut für die Tonne!“ Kampagne ist eine Bundesweite Kampagne</a:t>
            </a:r>
            <a:r>
              <a:rPr lang="de-DE" baseline="0" dirty="0"/>
              <a:t> des Bundesministeriums für Ernährung und Landwirtschaft (BMEL). Es existiert auch eine App, in der man Reste-Rezepte generieren kann, d. h.: man gibt Lebensmittel in der App an, die als „Reste“ im Kühlschrank oder Vorratsschrank vorhanden sind und die App wählt aus ca. 800 Rezepten für die gewählten Zutaten ein passendes Gericht aus. (BMEL, 2025)</a:t>
            </a:r>
          </a:p>
          <a:p>
            <a:endParaRPr lang="de-DE" baseline="0" dirty="0"/>
          </a:p>
          <a:p>
            <a:endParaRPr lang="de-DE" dirty="0"/>
          </a:p>
          <a:p>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29</a:t>
            </a:fld>
            <a:endParaRPr lang="de-DE"/>
          </a:p>
        </p:txBody>
      </p:sp>
    </p:spTree>
    <p:extLst>
      <p:ext uri="{BB962C8B-B14F-4D97-AF65-F5344CB8AC3E}">
        <p14:creationId xmlns:p14="http://schemas.microsoft.com/office/powerpoint/2010/main" val="567790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Universitätsklinikum Tübingen:</a:t>
            </a:r>
          </a:p>
          <a:p>
            <a:r>
              <a:rPr lang="de-DE" dirty="0"/>
              <a:t>„Seit 2023 gibt es eine vegane Menülinie in den Mensen. Das erste Menü, das stationäre Patientinnen und Patienten am ersten Tag erhalten, ist seit März 2022 immer vegetarisch. Bis Ende 2023 konnten dadurch 7.632 Fleischmahlzeiten eingespart werden. Um Ressourcen zu</a:t>
            </a:r>
            <a:r>
              <a:rPr lang="de-DE" baseline="0" dirty="0"/>
              <a:t> s</a:t>
            </a:r>
            <a:r>
              <a:rPr lang="de-DE" dirty="0"/>
              <a:t>paren, wird zudem seit Januar 2022 in den Mensen das Mehrwegpfandsystem </a:t>
            </a:r>
            <a:r>
              <a:rPr lang="de-DE" dirty="0" err="1"/>
              <a:t>Recup</a:t>
            </a:r>
            <a:r>
              <a:rPr lang="de-DE" dirty="0"/>
              <a:t> und </a:t>
            </a:r>
            <a:r>
              <a:rPr lang="de-DE" dirty="0" err="1"/>
              <a:t>Rebowl</a:t>
            </a:r>
            <a:r>
              <a:rPr lang="de-DE" dirty="0"/>
              <a:t> verwendet.</a:t>
            </a:r>
            <a:r>
              <a:rPr lang="de-DE" baseline="0" dirty="0"/>
              <a:t>“ (Universitätsklinikum Tübingen, 2024). </a:t>
            </a:r>
          </a:p>
          <a:p>
            <a:endParaRPr lang="de-DE" baseline="0" dirty="0"/>
          </a:p>
          <a:p>
            <a:r>
              <a:rPr lang="de-DE" b="1" dirty="0"/>
              <a:t>Kliniken des Landschaftsverbands Westfalen-Lippe (LWL)</a:t>
            </a:r>
          </a:p>
          <a:p>
            <a:r>
              <a:rPr lang="de-DE" dirty="0"/>
              <a:t>„In den Großküchen der LWL wird das Mittagessen täglich für Patienten, Mitarbeiter und Bewohner frisch zubereitet. Es gibt eine Auswahl zwischen vegetarischen und fleischhaltigen Gerichten. Jeden Mittwoch werden ausschließlich vegetarische Gerichte angeboten. Der Anteil an Bio-Lebensmitteln betrug 2019 fast 24%. Regionalität hat bei der Lieferanten- und Nahrungsmittelauswahl oberste Priorität. Zusätzlich werden in der eigenen Gärtnerei Gemüse und Kräuter angebaut.“</a:t>
            </a:r>
            <a:r>
              <a:rPr lang="de-DE" baseline="0" dirty="0"/>
              <a:t> (</a:t>
            </a:r>
            <a:r>
              <a:rPr lang="de-DE" baseline="0" dirty="0" err="1"/>
              <a:t>Dikken</a:t>
            </a:r>
            <a:r>
              <a:rPr lang="de-DE" baseline="0" dirty="0"/>
              <a:t>, 2021, S. 18).</a:t>
            </a:r>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30</a:t>
            </a:fld>
            <a:endParaRPr lang="de-DE"/>
          </a:p>
        </p:txBody>
      </p:sp>
    </p:spTree>
    <p:extLst>
      <p:ext uri="{BB962C8B-B14F-4D97-AF65-F5344CB8AC3E}">
        <p14:creationId xmlns:p14="http://schemas.microsoft.com/office/powerpoint/2010/main" val="130473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baseline="0" dirty="0"/>
              <a:t>Im Rahmen des Projektes wurden für die Qualifizierung von Praxisanleitenden in Fort- und Weiterbildung sechs Module entwickelt, welche auf dem TOOLKIT des ehemaligen Erasmus+ Projekts „</a:t>
            </a:r>
            <a:r>
              <a:rPr lang="de-DE" b="0" baseline="0" dirty="0" err="1"/>
              <a:t>NurSuS</a:t>
            </a:r>
            <a:r>
              <a:rPr lang="de-DE" b="0" baseline="0" dirty="0"/>
              <a:t>“ (2014 - 2017) basieren.</a:t>
            </a:r>
          </a:p>
          <a:p>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Modul 1 „</a:t>
            </a:r>
            <a:r>
              <a:rPr lang="de-DE" sz="1200" dirty="0"/>
              <a:t>Klimakrise und Gesundheit im Kontext der Pflege und Praxisanleitung“ (</a:t>
            </a:r>
            <a:r>
              <a:rPr lang="de-DE" baseline="0" dirty="0"/>
              <a:t>Grundlagenmodul)</a:t>
            </a:r>
          </a:p>
          <a:p>
            <a:r>
              <a:rPr lang="de-DE" baseline="0" dirty="0"/>
              <a:t>Modul 2 „</a:t>
            </a:r>
            <a:r>
              <a:rPr lang="de-DE" dirty="0">
                <a:latin typeface="BundesSans Web"/>
              </a:rPr>
              <a:t>Nachhaltigkeit und Hygiene im pflegerischen Handeln anleiten“</a:t>
            </a:r>
            <a:br>
              <a:rPr lang="de-DE" dirty="0">
                <a:latin typeface="BundesSans Web"/>
              </a:rPr>
            </a:br>
            <a:r>
              <a:rPr lang="de-DE" baseline="0" dirty="0"/>
              <a:t>Modul </a:t>
            </a:r>
            <a:r>
              <a:rPr lang="de-DE" b="0" baseline="0" dirty="0"/>
              <a:t>3 „</a:t>
            </a:r>
            <a:r>
              <a:rPr lang="de-DE" sz="1200" b="0" dirty="0"/>
              <a:t>Nachhaltigkeit in pflegerischen </a:t>
            </a:r>
            <a:r>
              <a:rPr lang="de-DE" sz="1200" b="0" dirty="0" err="1"/>
              <a:t>Mentoringgesprächen</a:t>
            </a:r>
            <a:r>
              <a:rPr lang="de-DE" sz="1200" b="0" dirty="0"/>
              <a:t> anleiten“</a:t>
            </a:r>
          </a:p>
          <a:p>
            <a:r>
              <a:rPr lang="de-DE" baseline="0" dirty="0"/>
              <a:t>Modul 4 „</a:t>
            </a:r>
            <a:r>
              <a:rPr lang="de-DE" dirty="0">
                <a:latin typeface="+mn-lt"/>
              </a:rPr>
              <a:t>Ressourcenschonendes pflegerisches Handeln anleiten“</a:t>
            </a:r>
          </a:p>
          <a:p>
            <a:r>
              <a:rPr lang="de-DE" baseline="0" dirty="0"/>
              <a:t>Modul 5 „</a:t>
            </a:r>
            <a:r>
              <a:rPr lang="de-DE" dirty="0"/>
              <a:t>Pflegerisches Handeln bei Hitze anleiten“</a:t>
            </a:r>
          </a:p>
          <a:p>
            <a:r>
              <a:rPr lang="de-DE" baseline="0" dirty="0"/>
              <a:t>Modul 6 „</a:t>
            </a:r>
            <a:r>
              <a:rPr lang="de-DE" b="0" dirty="0"/>
              <a:t>Pflegerisches Handeln bei klimabedingten Erkrankungen anleiten“</a:t>
            </a:r>
          </a:p>
          <a:p>
            <a:endParaRPr lang="de-DE" b="0" dirty="0"/>
          </a:p>
          <a:p>
            <a:pPr marL="171450" indent="-171450">
              <a:buFont typeface="Wingdings" panose="05000000000000000000" pitchFamily="2" charset="2"/>
              <a:buChar char="à"/>
            </a:pPr>
            <a:r>
              <a:rPr lang="de-DE" b="0" dirty="0">
                <a:sym typeface="Wingdings" panose="05000000000000000000" pitchFamily="2" charset="2"/>
              </a:rPr>
              <a:t>Das Grundlagenmodul 1 soll</a:t>
            </a:r>
            <a:r>
              <a:rPr lang="de-DE" b="0" baseline="0" dirty="0">
                <a:sym typeface="Wingdings" panose="05000000000000000000" pitchFamily="2" charset="2"/>
              </a:rPr>
              <a:t> als Erstes durchlaufen werden, da es die Basis</a:t>
            </a:r>
            <a:r>
              <a:rPr lang="de-DE" b="0" dirty="0">
                <a:sym typeface="Wingdings" panose="05000000000000000000" pitchFamily="2" charset="2"/>
              </a:rPr>
              <a:t> für die Vertiefungsmodule 2-6</a:t>
            </a:r>
            <a:r>
              <a:rPr lang="de-DE" b="0" baseline="0" dirty="0">
                <a:sym typeface="Wingdings" panose="05000000000000000000" pitchFamily="2" charset="2"/>
              </a:rPr>
              <a:t> bildet.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b="0" baseline="0" dirty="0">
                <a:sym typeface="Wingdings" panose="05000000000000000000" pitchFamily="2" charset="2"/>
              </a:rPr>
              <a:t>Heute befinden Sie sich in Vertiefungsmodul 3 </a:t>
            </a:r>
            <a:r>
              <a:rPr lang="de-DE" baseline="0" dirty="0"/>
              <a:t>„</a:t>
            </a:r>
            <a:r>
              <a:rPr lang="de-DE" sz="1200" dirty="0"/>
              <a:t>Nachhaltigkeit in pflegerischen </a:t>
            </a:r>
            <a:r>
              <a:rPr lang="de-DE" sz="1200" dirty="0" err="1"/>
              <a:t>Mentoringgesprächen</a:t>
            </a:r>
            <a:r>
              <a:rPr lang="de-DE" sz="1200" dirty="0"/>
              <a:t> anleiten</a:t>
            </a:r>
            <a:r>
              <a:rPr lang="de-DE" dirty="0">
                <a:latin typeface="BundesSans Web"/>
              </a:rPr>
              <a:t>“</a:t>
            </a:r>
            <a:endParaRPr lang="de-DE"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dirty="0"/>
          </a:p>
        </p:txBody>
      </p:sp>
      <p:sp>
        <p:nvSpPr>
          <p:cNvPr id="4" name="Foliennummernplatzhalter 3"/>
          <p:cNvSpPr>
            <a:spLocks noGrp="1"/>
          </p:cNvSpPr>
          <p:nvPr>
            <p:ph type="sldNum" sz="quarter" idx="10"/>
          </p:nvPr>
        </p:nvSpPr>
        <p:spPr/>
        <p:txBody>
          <a:bodyPr/>
          <a:lstStyle/>
          <a:p>
            <a:fld id="{551367AA-DC43-43C4-BC99-49169608304F}" type="slidenum">
              <a:rPr lang="de-DE" smtClean="0"/>
              <a:t>3</a:t>
            </a:fld>
            <a:endParaRPr lang="de-DE"/>
          </a:p>
        </p:txBody>
      </p:sp>
    </p:spTree>
    <p:extLst>
      <p:ext uri="{BB962C8B-B14F-4D97-AF65-F5344CB8AC3E}">
        <p14:creationId xmlns:p14="http://schemas.microsoft.com/office/powerpoint/2010/main" val="16413391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15 Minuten</a:t>
            </a:r>
            <a:r>
              <a:rPr lang="de-DE" baseline="0" dirty="0"/>
              <a:t> Pause</a:t>
            </a:r>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31</a:t>
            </a:fld>
            <a:endParaRPr lang="de-DE"/>
          </a:p>
        </p:txBody>
      </p:sp>
    </p:spTree>
    <p:extLst>
      <p:ext uri="{BB962C8B-B14F-4D97-AF65-F5344CB8AC3E}">
        <p14:creationId xmlns:p14="http://schemas.microsoft.com/office/powerpoint/2010/main" val="7788681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32</a:t>
            </a:fld>
            <a:endParaRPr lang="de-DE"/>
          </a:p>
        </p:txBody>
      </p:sp>
    </p:spTree>
    <p:extLst>
      <p:ext uri="{BB962C8B-B14F-4D97-AF65-F5344CB8AC3E}">
        <p14:creationId xmlns:p14="http://schemas.microsoft.com/office/powerpoint/2010/main" val="38315037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Bevor wir mit einer Transferaufgabe und dem konkreten Praxisbezug beginnen, wollen wir uns einleitend ein Szenario anschauen, an dem wir anknüpfen werden…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pPr algn="l"/>
            <a:r>
              <a:rPr lang="de-DE" baseline="0" dirty="0"/>
              <a:t>Video:</a:t>
            </a:r>
            <a:r>
              <a:rPr lang="de-DE" sz="1200" b="0" i="0" u="none" strike="noStrike" kern="1200" baseline="0" dirty="0">
                <a:solidFill>
                  <a:schemeClr val="tx1"/>
                </a:solidFill>
                <a:latin typeface="+mn-lt"/>
                <a:ea typeface="+mn-ea"/>
                <a:cs typeface="+mn-cs"/>
              </a:rPr>
              <a:t> </a:t>
            </a:r>
            <a:r>
              <a:rPr lang="de-DE" sz="1800" b="0" i="0" u="none" strike="noStrike" baseline="0" dirty="0">
                <a:solidFill>
                  <a:srgbClr val="0462C1"/>
                </a:solidFill>
                <a:latin typeface="Arial" panose="020B0604020202020204" pitchFamily="34" charset="0"/>
              </a:rPr>
              <a:t>https://av.tib.eu/media/72149 </a:t>
            </a:r>
            <a:endParaRPr lang="de-DE" baseline="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282366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u="none" kern="1200" dirty="0">
                <a:solidFill>
                  <a:schemeClr val="tx1"/>
                </a:solidFill>
                <a:effectLst/>
                <a:latin typeface="+mn-lt"/>
                <a:ea typeface="+mn-ea"/>
                <a:cs typeface="+mn-cs"/>
              </a:rPr>
              <a:t>Transfer/ Praxisbezug: Übung eines </a:t>
            </a:r>
            <a:r>
              <a:rPr lang="de-DE" sz="1200" b="1" u="none" kern="1200" dirty="0" err="1">
                <a:solidFill>
                  <a:schemeClr val="tx1"/>
                </a:solidFill>
                <a:effectLst/>
                <a:latin typeface="+mn-lt"/>
                <a:ea typeface="+mn-ea"/>
                <a:cs typeface="+mn-cs"/>
              </a:rPr>
              <a:t>Mentoringgesprächs</a:t>
            </a:r>
            <a:endParaRPr lang="de-DE" sz="1200" b="1" u="none" kern="1200" dirty="0">
              <a:solidFill>
                <a:schemeClr val="tx1"/>
              </a:solidFill>
              <a:effectLst/>
              <a:latin typeface="+mn-lt"/>
              <a:ea typeface="+mn-ea"/>
              <a:cs typeface="+mn-cs"/>
            </a:endParaRPr>
          </a:p>
          <a:p>
            <a:r>
              <a:rPr lang="de-DE" sz="1200" u="none" strike="noStrike"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de-DE" sz="1200" u="sng" kern="1200" dirty="0">
                <a:solidFill>
                  <a:schemeClr val="tx1"/>
                </a:solidFill>
                <a:effectLst/>
                <a:latin typeface="+mn-lt"/>
                <a:ea typeface="+mn-ea"/>
                <a:cs typeface="+mn-cs"/>
              </a:rPr>
              <a:t>Einführung (ca. 10 Min.)</a:t>
            </a:r>
            <a:endParaRPr lang="de-DE" sz="1200" u="none" kern="1200" dirty="0">
              <a:solidFill>
                <a:schemeClr val="tx1"/>
              </a:solidFill>
              <a:effectLst/>
              <a:latin typeface="+mn-lt"/>
              <a:ea typeface="+mn-ea"/>
              <a:cs typeface="+mn-cs"/>
            </a:endParaRPr>
          </a:p>
          <a:p>
            <a:pPr marL="171450" indent="-171450">
              <a:buFont typeface="Arial" panose="020B0604020202020204" pitchFamily="34" charset="0"/>
              <a:buChar char="•"/>
            </a:pPr>
            <a:r>
              <a:rPr lang="de-DE" sz="1200" u="none" kern="1200" dirty="0">
                <a:solidFill>
                  <a:schemeClr val="tx1"/>
                </a:solidFill>
                <a:effectLst/>
                <a:latin typeface="+mn-lt"/>
                <a:ea typeface="+mn-ea"/>
                <a:cs typeface="+mn-cs"/>
              </a:rPr>
              <a:t>Zwei Personen sollen sich zusammenfinden</a:t>
            </a:r>
          </a:p>
          <a:p>
            <a:pPr marL="171450" indent="-171450">
              <a:buFont typeface="Arial" panose="020B0604020202020204" pitchFamily="34" charset="0"/>
              <a:buChar char="•"/>
            </a:pPr>
            <a:r>
              <a:rPr lang="de-DE" sz="1200" u="none" kern="1200" dirty="0">
                <a:solidFill>
                  <a:schemeClr val="tx1"/>
                </a:solidFill>
                <a:effectLst/>
                <a:latin typeface="+mn-lt"/>
                <a:ea typeface="+mn-ea"/>
                <a:cs typeface="+mn-cs"/>
              </a:rPr>
              <a:t>Jede Person nimmt eine Rolle ein: Praxisanleiterin Frau</a:t>
            </a:r>
            <a:r>
              <a:rPr lang="de-DE" sz="1200" u="none" kern="1200" baseline="0" dirty="0">
                <a:solidFill>
                  <a:schemeClr val="tx1"/>
                </a:solidFill>
                <a:effectLst/>
                <a:latin typeface="+mn-lt"/>
                <a:ea typeface="+mn-ea"/>
                <a:cs typeface="+mn-cs"/>
              </a:rPr>
              <a:t> Yildiz/ Auszubildender Herr Haddad</a:t>
            </a:r>
          </a:p>
          <a:p>
            <a:pPr marL="171450" indent="-171450">
              <a:buFont typeface="Arial" panose="020B0604020202020204" pitchFamily="34" charset="0"/>
              <a:buChar char="•"/>
            </a:pPr>
            <a:r>
              <a:rPr lang="de-DE" sz="1200" u="none" kern="1200" baseline="0" dirty="0">
                <a:solidFill>
                  <a:schemeClr val="tx1"/>
                </a:solidFill>
                <a:effectLst/>
                <a:latin typeface="+mn-lt"/>
                <a:ea typeface="+mn-ea"/>
                <a:cs typeface="+mn-cs"/>
              </a:rPr>
              <a:t>Es findet eine kurze </a:t>
            </a:r>
            <a:r>
              <a:rPr lang="de-DE" sz="1200" kern="1200" dirty="0">
                <a:solidFill>
                  <a:schemeClr val="tx1"/>
                </a:solidFill>
                <a:effectLst/>
                <a:latin typeface="+mn-lt"/>
                <a:ea typeface="+mn-ea"/>
                <a:cs typeface="+mn-cs"/>
              </a:rPr>
              <a:t>Einfindungszeit in die Rolle statt (Teilnehmende können sich auch Notizen machen)</a:t>
            </a:r>
          </a:p>
          <a:p>
            <a:pPr marL="171450" indent="-171450">
              <a:buFont typeface="Wingdings" panose="05000000000000000000" pitchFamily="2" charset="2"/>
              <a:buChar char="à"/>
            </a:pPr>
            <a:r>
              <a:rPr lang="de-DE" sz="1200" kern="1200" dirty="0">
                <a:solidFill>
                  <a:schemeClr val="tx1"/>
                </a:solidFill>
                <a:effectLst/>
                <a:latin typeface="+mn-lt"/>
                <a:ea typeface="+mn-ea"/>
                <a:cs typeface="+mn-cs"/>
                <a:sym typeface="Wingdings" panose="05000000000000000000" pitchFamily="2" charset="2"/>
              </a:rPr>
              <a:t>Unterstützend kann das Szenario nochmal verschriftlicht gezeigt werden!</a:t>
            </a:r>
          </a:p>
          <a:p>
            <a:pPr marL="171450" indent="-171450">
              <a:buFont typeface="Wingdings" panose="05000000000000000000" pitchFamily="2" charset="2"/>
              <a:buChar char="à"/>
            </a:pPr>
            <a:r>
              <a:rPr lang="de-DE" sz="1200" kern="1200" dirty="0">
                <a:solidFill>
                  <a:schemeClr val="tx1"/>
                </a:solidFill>
                <a:effectLst/>
                <a:latin typeface="+mn-lt"/>
                <a:ea typeface="+mn-ea"/>
                <a:cs typeface="+mn-cs"/>
              </a:rPr>
              <a:t>Bei ungerader Gruppenzahl</a:t>
            </a:r>
            <a:r>
              <a:rPr lang="de-DE" sz="1200" kern="1200" baseline="0" dirty="0">
                <a:solidFill>
                  <a:schemeClr val="tx1"/>
                </a:solidFill>
                <a:effectLst/>
                <a:latin typeface="+mn-lt"/>
                <a:ea typeface="+mn-ea"/>
                <a:cs typeface="+mn-cs"/>
              </a:rPr>
              <a:t> kann eine Person </a:t>
            </a:r>
            <a:r>
              <a:rPr lang="de-DE" sz="1200" kern="1200" dirty="0">
                <a:solidFill>
                  <a:schemeClr val="tx1"/>
                </a:solidFill>
                <a:effectLst/>
                <a:latin typeface="+mn-lt"/>
                <a:ea typeface="+mn-ea"/>
                <a:cs typeface="+mn-cs"/>
              </a:rPr>
              <a:t>Beobachter*in sein: analysiert das Gespräch, achtet auf Gesprächsführung und Inhalte</a:t>
            </a:r>
          </a:p>
          <a:p>
            <a:pPr marL="171450" indent="-171450">
              <a:buFont typeface="Wingdings" panose="05000000000000000000" pitchFamily="2" charset="2"/>
              <a:buChar char="à"/>
            </a:pPr>
            <a:r>
              <a:rPr lang="de-DE" sz="1200" kern="1200" dirty="0">
                <a:solidFill>
                  <a:schemeClr val="tx1"/>
                </a:solidFill>
                <a:effectLst/>
                <a:latin typeface="+mn-lt"/>
                <a:ea typeface="+mn-ea"/>
                <a:cs typeface="+mn-cs"/>
                <a:sym typeface="Wingdings" panose="05000000000000000000" pitchFamily="2" charset="2"/>
              </a:rPr>
              <a:t>Wenn</a:t>
            </a:r>
            <a:r>
              <a:rPr lang="de-DE" sz="1200" kern="1200" baseline="0" dirty="0">
                <a:solidFill>
                  <a:schemeClr val="tx1"/>
                </a:solidFill>
                <a:effectLst/>
                <a:latin typeface="+mn-lt"/>
                <a:ea typeface="+mn-ea"/>
                <a:cs typeface="+mn-cs"/>
                <a:sym typeface="Wingdings" panose="05000000000000000000" pitchFamily="2" charset="2"/>
              </a:rPr>
              <a:t> Räume zu Verfügung stehen, sollen sich die Teilnehmenden aufteilen</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 </a:t>
            </a:r>
          </a:p>
          <a:p>
            <a:r>
              <a:rPr lang="de-DE" sz="1200" u="sng" kern="1200" dirty="0">
                <a:solidFill>
                  <a:schemeClr val="tx1"/>
                </a:solidFill>
                <a:effectLst/>
                <a:latin typeface="+mn-lt"/>
                <a:ea typeface="+mn-ea"/>
                <a:cs typeface="+mn-cs"/>
              </a:rPr>
              <a:t>Durchführung</a:t>
            </a:r>
            <a:r>
              <a:rPr lang="de-DE" sz="1200" u="sng" kern="1200" baseline="0" dirty="0">
                <a:solidFill>
                  <a:schemeClr val="tx1"/>
                </a:solidFill>
                <a:effectLst/>
                <a:latin typeface="+mn-lt"/>
                <a:ea typeface="+mn-ea"/>
                <a:cs typeface="+mn-cs"/>
              </a:rPr>
              <a:t> (ca. 30-45 Min.)</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Fr. Yildiz und Hr. Haddad führen ein </a:t>
            </a:r>
            <a:r>
              <a:rPr lang="de-DE" sz="1200" kern="1200" dirty="0" err="1">
                <a:solidFill>
                  <a:schemeClr val="tx1"/>
                </a:solidFill>
                <a:effectLst/>
                <a:latin typeface="+mn-lt"/>
                <a:ea typeface="+mn-ea"/>
                <a:cs typeface="+mn-cs"/>
              </a:rPr>
              <a:t>Mentoringgespräch</a:t>
            </a:r>
            <a:r>
              <a:rPr lang="de-DE"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Die Praxisanleiterin stellt offene Fragen und fördert die Reflexion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Der Auszubildende </a:t>
            </a:r>
            <a:r>
              <a:rPr lang="de-DE" sz="1200" kern="1200" baseline="0" dirty="0">
                <a:solidFill>
                  <a:schemeClr val="tx1"/>
                </a:solidFill>
                <a:effectLst/>
                <a:latin typeface="+mn-lt"/>
                <a:ea typeface="+mn-ea"/>
                <a:cs typeface="+mn-cs"/>
              </a:rPr>
              <a:t>reflektiert weitere Aspekte und </a:t>
            </a:r>
            <a:r>
              <a:rPr lang="de-DE" sz="1200" kern="1200" dirty="0">
                <a:solidFill>
                  <a:schemeClr val="tx1"/>
                </a:solidFill>
                <a:effectLst/>
                <a:latin typeface="+mn-lt"/>
                <a:ea typeface="+mn-ea"/>
                <a:cs typeface="+mn-cs"/>
              </a:rPr>
              <a:t>entwickelt Ideen und mögliche Ansätze für Veränderungen</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Anschließend Wechsel der Rollen</a:t>
            </a:r>
          </a:p>
          <a:p>
            <a:r>
              <a:rPr lang="de-DE" sz="1200" kern="1200" dirty="0">
                <a:solidFill>
                  <a:schemeClr val="tx1"/>
                </a:solidFill>
                <a:effectLst/>
                <a:latin typeface="+mn-lt"/>
                <a:ea typeface="+mn-ea"/>
                <a:cs typeface="+mn-cs"/>
              </a:rPr>
              <a:t> </a:t>
            </a:r>
          </a:p>
          <a:p>
            <a:r>
              <a:rPr lang="de-DE" sz="1200" u="sng" kern="1200" dirty="0">
                <a:solidFill>
                  <a:schemeClr val="tx1"/>
                </a:solidFill>
                <a:effectLst/>
                <a:latin typeface="+mn-lt"/>
                <a:ea typeface="+mn-ea"/>
                <a:cs typeface="+mn-cs"/>
              </a:rPr>
              <a:t>Reflexion und Feedback</a:t>
            </a:r>
            <a:r>
              <a:rPr lang="de-DE" sz="1200" u="sng" kern="1200" baseline="0" dirty="0">
                <a:solidFill>
                  <a:schemeClr val="tx1"/>
                </a:solidFill>
                <a:effectLst/>
                <a:latin typeface="+mn-lt"/>
                <a:ea typeface="+mn-ea"/>
                <a:cs typeface="+mn-cs"/>
              </a:rPr>
              <a:t> (ca. 20 Min)</a:t>
            </a:r>
            <a:endParaRPr lang="de-DE" sz="1200" u="sng"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Gemeinsame Sammlung und Diskussion</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Wie war es? Was lief gut? Was war schwierig? </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Welche Erkenntnisse lassen sich in die Praxis übertragen?</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Austausch zu Ideen und Tipps zwischen den Teilnehmenden.</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705595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Verschriftlichung</a:t>
            </a:r>
            <a:r>
              <a:rPr lang="de-DE" baseline="0" dirty="0"/>
              <a:t> des Szenarios</a:t>
            </a:r>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35</a:t>
            </a:fld>
            <a:endParaRPr lang="de-DE"/>
          </a:p>
        </p:txBody>
      </p:sp>
    </p:spTree>
    <p:extLst>
      <p:ext uri="{BB962C8B-B14F-4D97-AF65-F5344CB8AC3E}">
        <p14:creationId xmlns:p14="http://schemas.microsoft.com/office/powerpoint/2010/main" val="29309789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36</a:t>
            </a:fld>
            <a:endParaRPr lang="de-DE"/>
          </a:p>
        </p:txBody>
      </p:sp>
    </p:spTree>
    <p:extLst>
      <p:ext uri="{BB962C8B-B14F-4D97-AF65-F5344CB8AC3E}">
        <p14:creationId xmlns:p14="http://schemas.microsoft.com/office/powerpoint/2010/main" val="21966654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1" dirty="0"/>
              <a:t>Vertiefende</a:t>
            </a:r>
            <a:r>
              <a:rPr lang="de-DE" b="1" baseline="0" dirty="0"/>
              <a:t> Inhalte bzw. optionaler Teil</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b="0" baseline="0" dirty="0">
                <a:sym typeface="Wingdings" panose="05000000000000000000" pitchFamily="2" charset="2"/>
              </a:rPr>
              <a:t>Kann besprochen werden, wenn noch ausreichend Zeit zur Verfügung steht.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lang="de-DE" b="0" baseline="0" dirty="0">
              <a:sym typeface="Wingdings" panose="05000000000000000000" pitchFamily="2" charset="2"/>
            </a:endParaRPr>
          </a:p>
          <a:p>
            <a:pPr marL="171450" indent="-171450">
              <a:buFont typeface="Arial" panose="020B0604020202020204" pitchFamily="34" charset="0"/>
              <a:buChar char="•"/>
            </a:pPr>
            <a:r>
              <a:rPr lang="de-DE" dirty="0"/>
              <a:t>Beziehung</a:t>
            </a:r>
            <a:r>
              <a:rPr lang="de-DE" baseline="0" dirty="0"/>
              <a:t> zum Impuls des Moduls herstellen -&gt; Welche Themen führen Sie in Gesprächen mit ihren Auszubildenden (beruflich/ privat)?</a:t>
            </a:r>
          </a:p>
          <a:p>
            <a:pPr marL="171450" indent="-171450">
              <a:buFont typeface="Arial" panose="020B0604020202020204" pitchFamily="34" charset="0"/>
              <a:buChar char="•"/>
            </a:pPr>
            <a:r>
              <a:rPr lang="de-DE" baseline="0" dirty="0"/>
              <a:t>Sicher sind hier auch Themen zum Konsum aufgekommen!</a:t>
            </a:r>
          </a:p>
          <a:p>
            <a:pPr marL="0" indent="0">
              <a:buFont typeface="Arial" panose="020B0604020202020204" pitchFamily="34" charset="0"/>
              <a:buNone/>
            </a:pPr>
            <a:endParaRPr lang="de-DE" dirty="0"/>
          </a:p>
          <a:p>
            <a:pPr marL="0" indent="0">
              <a:buFont typeface="Arial" panose="020B0604020202020204" pitchFamily="34" charset="0"/>
              <a:buNone/>
            </a:pPr>
            <a:r>
              <a:rPr lang="de-DE" b="1" dirty="0"/>
              <a:t>Frage</a:t>
            </a:r>
            <a:r>
              <a:rPr lang="de-DE" b="1" baseline="0" dirty="0"/>
              <a:t> an die Gruppe: „Wie beeinflusst unser Konsumverhalten die Umwelt?“ </a:t>
            </a:r>
            <a:r>
              <a:rPr lang="de-DE" baseline="0" dirty="0"/>
              <a:t>(kurze offene Diskussion)</a:t>
            </a:r>
          </a:p>
          <a:p>
            <a:pPr marL="0" indent="0">
              <a:buFont typeface="Arial" panose="020B0604020202020204" pitchFamily="34" charset="0"/>
              <a:buNone/>
            </a:pPr>
            <a:endParaRPr lang="de-DE" dirty="0"/>
          </a:p>
          <a:p>
            <a:pPr marL="0" indent="0">
              <a:buFont typeface="Arial" panose="020B0604020202020204" pitchFamily="34" charset="0"/>
              <a:buNone/>
            </a:pPr>
            <a:r>
              <a:rPr lang="de-DE" b="1" baseline="0" dirty="0"/>
              <a:t>Überleitung: </a:t>
            </a:r>
            <a:r>
              <a:rPr lang="de-DE" baseline="0" dirty="0"/>
              <a:t>In den nachfolgenden Folien schauen wir uns das Konsumverhalten in unterschiedlichen Bereichen an und betrachten die Auswirkungen auf die Umwelt, die Menschen und die Wirtschaft...</a:t>
            </a:r>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37</a:t>
            </a:fld>
            <a:endParaRPr lang="de-DE"/>
          </a:p>
        </p:txBody>
      </p:sp>
    </p:spTree>
    <p:extLst>
      <p:ext uri="{BB962C8B-B14F-4D97-AF65-F5344CB8AC3E}">
        <p14:creationId xmlns:p14="http://schemas.microsoft.com/office/powerpoint/2010/main" val="21368497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b="1" dirty="0"/>
              <a:t>Elektronik</a:t>
            </a:r>
            <a:r>
              <a:rPr lang="de-DE" b="0" dirty="0"/>
              <a:t>:</a:t>
            </a: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1x</a:t>
            </a:r>
            <a:r>
              <a:rPr lang="de-DE" baseline="0" dirty="0"/>
              <a:t> im Jahr kaufen 35 % der Deutschen ein neues Smartphone. 37 % kaufen alle 2-3 Jahre ein neues. (</a:t>
            </a:r>
            <a:r>
              <a:rPr lang="de-DE" baseline="0" dirty="0" err="1"/>
              <a:t>Bitkom</a:t>
            </a:r>
            <a:r>
              <a:rPr lang="de-DE" baseline="0" dirty="0"/>
              <a:t> Research, 2025)</a:t>
            </a: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In den 27 EU-Staaten</a:t>
            </a:r>
            <a:r>
              <a:rPr lang="de-DE" baseline="0" dirty="0"/>
              <a:t> wanderten 2023 rund 5,0 Millionen Tonnen Elektro- und Elektronikschrott in den Müll </a:t>
            </a:r>
            <a:r>
              <a:rPr lang="de-DE" b="0" baseline="0" dirty="0"/>
              <a:t>(Statistisches Bundesamt [</a:t>
            </a:r>
            <a:r>
              <a:rPr lang="de-DE" b="0" baseline="0" dirty="0" err="1"/>
              <a:t>Destatis</a:t>
            </a:r>
            <a:r>
              <a:rPr lang="de-DE" b="0" baseline="0" dirty="0"/>
              <a:t>], 2025).</a:t>
            </a:r>
          </a:p>
          <a:p>
            <a:pPr marL="171450" indent="-171450">
              <a:buFont typeface="Arial" panose="020B0604020202020204" pitchFamily="34" charset="0"/>
              <a:buChar char="•"/>
            </a:pPr>
            <a:r>
              <a:rPr lang="de-DE" baseline="0" dirty="0"/>
              <a:t>Global gesehen werden ca. 22,3 % recycelt (</a:t>
            </a:r>
            <a:r>
              <a:rPr lang="de-DE" baseline="0" dirty="0" err="1"/>
              <a:t>Baldé</a:t>
            </a:r>
            <a:r>
              <a:rPr lang="de-DE" baseline="0" dirty="0"/>
              <a:t> et al., 2024).</a:t>
            </a:r>
          </a:p>
          <a:p>
            <a:pPr marL="171450" indent="-171450">
              <a:buFont typeface="Arial" panose="020B0604020202020204" pitchFamily="34" charset="0"/>
              <a:buChar char="•"/>
            </a:pPr>
            <a:r>
              <a:rPr lang="de-DE" baseline="0" dirty="0"/>
              <a:t>Viele Altgeräte liegen in Schubladen oder stehen in Wohnungen – diese sollten abgegeben und recycelt werden.</a:t>
            </a:r>
          </a:p>
          <a:p>
            <a:pPr marL="171450" indent="-171450">
              <a:buFont typeface="Arial" panose="020B0604020202020204" pitchFamily="34" charset="0"/>
              <a:buChar char="•"/>
            </a:pPr>
            <a:r>
              <a:rPr lang="de-DE" baseline="0" dirty="0"/>
              <a:t>In Deutschland werden 84,5 % des gesammelten Elektroschrotts recycelt.</a:t>
            </a:r>
          </a:p>
          <a:p>
            <a:pPr marL="0" indent="0">
              <a:buFont typeface="Arial" panose="020B0604020202020204" pitchFamily="34" charset="0"/>
              <a:buNone/>
            </a:pPr>
            <a:r>
              <a:rPr lang="de-DE" baseline="0" dirty="0"/>
              <a:t>(</a:t>
            </a:r>
            <a:r>
              <a:rPr lang="de-DE" baseline="0" dirty="0" err="1"/>
              <a:t>Destatis</a:t>
            </a:r>
            <a:r>
              <a:rPr lang="de-DE" baseline="0" dirty="0"/>
              <a:t>, 2025) </a:t>
            </a:r>
          </a:p>
          <a:p>
            <a:pPr marL="457200" lvl="1" indent="0">
              <a:buFont typeface="Arial" panose="020B0604020202020204" pitchFamily="34" charset="0"/>
              <a:buNone/>
            </a:pPr>
            <a:r>
              <a:rPr lang="de-DE" baseline="0" dirty="0">
                <a:sym typeface="Wingdings" panose="05000000000000000000" pitchFamily="2" charset="2"/>
              </a:rPr>
              <a:t> </a:t>
            </a:r>
            <a:r>
              <a:rPr lang="de-DE" baseline="0" dirty="0"/>
              <a:t>Dies klingt zunächst gut…</a:t>
            </a:r>
          </a:p>
          <a:p>
            <a:pPr marL="171450" lvl="0" indent="-171450">
              <a:buFont typeface="Arial" panose="020B0604020202020204" pitchFamily="34" charset="0"/>
              <a:buChar char="•"/>
            </a:pPr>
            <a:r>
              <a:rPr lang="de-DE" baseline="0" dirty="0"/>
              <a:t>Jedoch werden viele Geräte aus dem Westen zum Recyceln nach Asien gebracht und dort unter katastrophalen Bedingungen recycelt.</a:t>
            </a:r>
          </a:p>
          <a:p>
            <a:pPr marL="171450" lvl="0" indent="-171450">
              <a:buFont typeface="Arial" panose="020B0604020202020204" pitchFamily="34" charset="0"/>
              <a:buChar char="•"/>
            </a:pPr>
            <a:r>
              <a:rPr lang="de-DE" baseline="0" dirty="0"/>
              <a:t>Millionen von Frauen und Kindern arbeiten im Recycling-Sektor und sind gefährlichen Stoffen ausgesetzt, wie z. B. Blei oder Kadmium. </a:t>
            </a:r>
          </a:p>
          <a:p>
            <a:pPr marL="0" lvl="0" indent="0">
              <a:buFont typeface="Arial" panose="020B0604020202020204" pitchFamily="34" charset="0"/>
              <a:buNone/>
            </a:pPr>
            <a:r>
              <a:rPr lang="de-DE" baseline="0" dirty="0"/>
              <a:t>(WHO, 2021a; </a:t>
            </a:r>
            <a:r>
              <a:rPr lang="de-DE" sz="1200" b="0" dirty="0"/>
              <a:t>International Labour Organisation [</a:t>
            </a:r>
            <a:r>
              <a:rPr lang="de-DE" b="0" baseline="0" dirty="0"/>
              <a:t>ILO</a:t>
            </a:r>
            <a:r>
              <a:rPr lang="de-DE" baseline="0" dirty="0"/>
              <a:t>] und </a:t>
            </a:r>
            <a:r>
              <a:rPr lang="de-DE" sz="1200" b="0" dirty="0"/>
              <a:t>United </a:t>
            </a:r>
            <a:r>
              <a:rPr lang="de-DE" sz="1200" b="0" dirty="0" err="1"/>
              <a:t>Nations</a:t>
            </a:r>
            <a:r>
              <a:rPr lang="de-DE" sz="1200" b="0" dirty="0"/>
              <a:t> </a:t>
            </a:r>
            <a:r>
              <a:rPr lang="de-DE" sz="1200" b="0" dirty="0" err="1"/>
              <a:t>Children‘s</a:t>
            </a:r>
            <a:r>
              <a:rPr lang="de-DE" sz="1200" b="0" dirty="0"/>
              <a:t> Fund [</a:t>
            </a:r>
            <a:r>
              <a:rPr lang="de-DE" baseline="0" dirty="0"/>
              <a:t>UNICEF], 2021)</a:t>
            </a:r>
          </a:p>
          <a:p>
            <a:pPr marL="171450" lvl="0" indent="-171450">
              <a:buFont typeface="Arial" panose="020B0604020202020204" pitchFamily="34" charset="0"/>
              <a:buChar char="•"/>
            </a:pPr>
            <a:r>
              <a:rPr lang="de-DE" baseline="0" dirty="0"/>
              <a:t>Diese Zahl wird in den kommenden Jahren noch weiter zunehmen, da Elektroschrott der am schnellsten wachsende Abfallstrom der Welt ist (WHO, 2021a).</a:t>
            </a:r>
          </a:p>
          <a:p>
            <a:pPr marL="171450" lvl="0" indent="-171450">
              <a:buFont typeface="Arial" panose="020B0604020202020204" pitchFamily="34" charset="0"/>
              <a:buChar char="•"/>
            </a:pPr>
            <a:r>
              <a:rPr lang="de-DE" baseline="0" dirty="0"/>
              <a:t>Gerade Kinder tragen besonders schwere Folgeschäden, wenn sie mit giftigen Teilen des Elektroschrotts in Kontakt kommen:</a:t>
            </a:r>
          </a:p>
          <a:p>
            <a:pPr marL="628650" lvl="1" indent="-171450">
              <a:buFont typeface="Arial" panose="020B0604020202020204" pitchFamily="34" charset="0"/>
              <a:buChar char="•"/>
            </a:pPr>
            <a:r>
              <a:rPr lang="de-DE" baseline="0" dirty="0"/>
              <a:t>Es kommt zu Verletzungen wie Verbrennungen, Verätzungen, Schnitten, Knochenbrüchen.</a:t>
            </a:r>
          </a:p>
          <a:p>
            <a:pPr marL="628650" lvl="1" indent="-171450">
              <a:buFont typeface="Arial" panose="020B0604020202020204" pitchFamily="34" charset="0"/>
              <a:buChar char="•"/>
            </a:pPr>
            <a:r>
              <a:rPr lang="de-DE" baseline="0" dirty="0"/>
              <a:t>Es kommt zu einer </a:t>
            </a:r>
            <a:r>
              <a:rPr lang="de-DE" baseline="0" dirty="0" err="1"/>
              <a:t>erringerten</a:t>
            </a:r>
            <a:r>
              <a:rPr lang="de-DE" baseline="0" dirty="0"/>
              <a:t> Immunfunktion </a:t>
            </a:r>
            <a:r>
              <a:rPr lang="de-DE" baseline="0" dirty="0">
                <a:sym typeface="Wingdings" panose="05000000000000000000" pitchFamily="2" charset="2"/>
              </a:rPr>
              <a:t> </a:t>
            </a:r>
            <a:r>
              <a:rPr lang="de-DE" baseline="0" dirty="0"/>
              <a:t>Studien zeigten eine verminderte Wirksamkeit von Impfungen; eine Einschränkung der </a:t>
            </a:r>
            <a:r>
              <a:rPr lang="de-DE" baseline="0" dirty="0" err="1"/>
              <a:t>Schilddrüßenfunktion</a:t>
            </a:r>
            <a:r>
              <a:rPr lang="de-DE" baseline="0" dirty="0"/>
              <a:t> wird vermutet; Exposition zu Chrom steht in Verbindung zu Asthma und anderen Atemwegserkrankungen; weiter zeigen immer mehr Studien, dass es durch Kontakt mit giftigen Substanzen zu einer DNA-Veränderung kommen kann, welche Krebs begünstigt </a:t>
            </a:r>
          </a:p>
          <a:p>
            <a:pPr marL="457200" lvl="1" indent="0">
              <a:buFont typeface="Arial" panose="020B0604020202020204" pitchFamily="34" charset="0"/>
              <a:buNone/>
            </a:pPr>
            <a:r>
              <a:rPr lang="de-DE" baseline="0" dirty="0"/>
              <a:t>(WHO 2021a).</a:t>
            </a:r>
          </a:p>
          <a:p>
            <a:pPr marL="0" indent="0">
              <a:buFont typeface="Arial" panose="020B0604020202020204" pitchFamily="34" charset="0"/>
              <a:buNone/>
            </a:pPr>
            <a:br>
              <a:rPr lang="de-DE" baseline="0" dirty="0"/>
            </a:br>
            <a:r>
              <a:rPr lang="de-DE" b="1" dirty="0"/>
              <a:t>Plastik</a:t>
            </a:r>
          </a:p>
          <a:p>
            <a:pPr marL="171450" indent="-171450">
              <a:buFont typeface="Arial" panose="020B0604020202020204" pitchFamily="34" charset="0"/>
              <a:buChar char="•"/>
            </a:pPr>
            <a:r>
              <a:rPr lang="de-DE" dirty="0"/>
              <a:t>Deutsche</a:t>
            </a:r>
            <a:r>
              <a:rPr lang="de-DE" baseline="0" dirty="0"/>
              <a:t> verursachen r</a:t>
            </a:r>
            <a:r>
              <a:rPr lang="de-DE" dirty="0"/>
              <a:t>und 38 kg Plastikverpackungsabfälle pro</a:t>
            </a:r>
            <a:r>
              <a:rPr lang="de-DE" baseline="0" dirty="0"/>
              <a:t> Kopf im Jahr, global gesehen produziert jeder Mensch etwa 0,74 kg Plastikmüll am Tag, die Menge steigt mit dem Wohlstand. </a:t>
            </a:r>
          </a:p>
          <a:p>
            <a:pPr marL="171450" indent="-171450">
              <a:buFont typeface="Arial" panose="020B0604020202020204" pitchFamily="34" charset="0"/>
              <a:buChar char="•"/>
            </a:pPr>
            <a:r>
              <a:rPr lang="de-DE" baseline="0" dirty="0"/>
              <a:t>Fast 50 % der Plastikprodukte landen nach weniger als einem Monat im Müll. </a:t>
            </a:r>
          </a:p>
          <a:p>
            <a:pPr marL="0" indent="0">
              <a:buFont typeface="Arial" panose="020B0604020202020204" pitchFamily="34" charset="0"/>
              <a:buNone/>
            </a:pPr>
            <a:r>
              <a:rPr lang="de-DE" baseline="0" dirty="0"/>
              <a:t>(Heinrich-Böll-Stiftung &amp; BUND, 2019)</a:t>
            </a:r>
          </a:p>
          <a:p>
            <a:pPr marL="457200" lvl="1" indent="0">
              <a:buFont typeface="Arial" panose="020B0604020202020204" pitchFamily="34" charset="0"/>
              <a:buNone/>
            </a:pPr>
            <a:r>
              <a:rPr lang="de-DE" baseline="0" dirty="0">
                <a:sym typeface="Wingdings" panose="05000000000000000000" pitchFamily="2" charset="2"/>
              </a:rPr>
              <a:t> </a:t>
            </a:r>
            <a:r>
              <a:rPr lang="de-DE" baseline="0" dirty="0"/>
              <a:t>Ein großes Problem stellt hierbei das sog. Mikroplastik dar…</a:t>
            </a:r>
          </a:p>
          <a:p>
            <a:pPr marL="171450" lvl="0" indent="-171450">
              <a:buFont typeface="Arial" panose="020B0604020202020204" pitchFamily="34" charset="0"/>
              <a:buChar char="•"/>
            </a:pPr>
            <a:r>
              <a:rPr lang="de-DE" dirty="0"/>
              <a:t>Mikroplastik wird als solches hergestellt oder entsteht z. B. durch Abrieb von größeren Plastikobjekten</a:t>
            </a:r>
            <a:r>
              <a:rPr lang="de-DE" baseline="0" dirty="0"/>
              <a:t> (Fath, 2019).</a:t>
            </a:r>
          </a:p>
          <a:p>
            <a:pPr marL="171450" lvl="0" indent="-171450">
              <a:buFont typeface="Arial" panose="020B0604020202020204" pitchFamily="34" charset="0"/>
              <a:buChar char="•"/>
            </a:pPr>
            <a:r>
              <a:rPr lang="de-DE" baseline="0" dirty="0"/>
              <a:t>Jeder Ort der Welt ist durch Mikroplastik kontaminiert:</a:t>
            </a:r>
          </a:p>
          <a:p>
            <a:pPr marL="628650" lvl="1" indent="-171450">
              <a:buFont typeface="Arial" panose="020B0604020202020204" pitchFamily="34" charset="0"/>
              <a:buChar char="•"/>
            </a:pPr>
            <a:r>
              <a:rPr lang="de-DE" baseline="0" dirty="0"/>
              <a:t>Es wurde Mikroplastik auf dem Mount Everest (</a:t>
            </a:r>
            <a:r>
              <a:rPr lang="de-DE" baseline="0" dirty="0" err="1"/>
              <a:t>Napper</a:t>
            </a:r>
            <a:r>
              <a:rPr lang="de-DE" baseline="0" dirty="0"/>
              <a:t> et al., 2020) und am tiefsten Ort der Erde, dem </a:t>
            </a:r>
            <a:r>
              <a:rPr lang="de-DE" baseline="0" dirty="0" err="1"/>
              <a:t>Marianengraben</a:t>
            </a:r>
            <a:r>
              <a:rPr lang="de-DE" baseline="0" dirty="0"/>
              <a:t> (Peng et al., 2018) nachgewiesen.</a:t>
            </a:r>
          </a:p>
          <a:p>
            <a:pPr marL="628650" lvl="1" indent="-171450">
              <a:buFont typeface="Arial" panose="020B0604020202020204" pitchFamily="34" charset="0"/>
              <a:buChar char="•"/>
            </a:pPr>
            <a:r>
              <a:rPr lang="de-DE" baseline="0" dirty="0"/>
              <a:t>Es konnte auch bereits Mikroplastik in Wolken nachgewiesen werden (Wang et al., 2023).</a:t>
            </a:r>
          </a:p>
          <a:p>
            <a:pPr marL="628650" lvl="1" indent="-171450">
              <a:buFont typeface="Arial" panose="020B0604020202020204" pitchFamily="34" charset="0"/>
              <a:buChar char="•"/>
            </a:pPr>
            <a:r>
              <a:rPr lang="de-DE" baseline="0" dirty="0"/>
              <a:t>Mikroplastik wurde auch bereits in menschlichem Blut (Leslie et al., 2022) und Plazenten nachgewiesen (</a:t>
            </a:r>
            <a:r>
              <a:rPr lang="de-DE" baseline="0" dirty="0" err="1"/>
              <a:t>Ragusa</a:t>
            </a:r>
            <a:r>
              <a:rPr lang="de-DE" baseline="0" dirty="0"/>
              <a:t> et al., 2021).</a:t>
            </a:r>
            <a:endParaRPr lang="de-DE" dirty="0"/>
          </a:p>
          <a:p>
            <a:pPr marL="0" lvl="0" indent="0">
              <a:buFont typeface="Arial" panose="020B0604020202020204" pitchFamily="34" charset="0"/>
              <a:buNone/>
            </a:pPr>
            <a:endParaRPr lang="de-DE" dirty="0"/>
          </a:p>
          <a:p>
            <a:pPr marL="0" indent="0">
              <a:buFont typeface="Arial" panose="020B0604020202020204" pitchFamily="34" charset="0"/>
              <a:buNone/>
            </a:pPr>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38</a:t>
            </a:fld>
            <a:endParaRPr lang="de-DE"/>
          </a:p>
        </p:txBody>
      </p:sp>
    </p:spTree>
    <p:extLst>
      <p:ext uri="{BB962C8B-B14F-4D97-AF65-F5344CB8AC3E}">
        <p14:creationId xmlns:p14="http://schemas.microsoft.com/office/powerpoint/2010/main" val="38689883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b="1" dirty="0"/>
              <a:t>Kleidung</a:t>
            </a:r>
          </a:p>
          <a:p>
            <a:pPr marL="171450" indent="-171450">
              <a:buFont typeface="Arial" panose="020B0604020202020204" pitchFamily="34" charset="0"/>
              <a:buChar char="•"/>
            </a:pPr>
            <a:r>
              <a:rPr lang="de-DE" b="0" dirty="0"/>
              <a:t>Für die Herstellung eines T-Shirt benötigt man etwa</a:t>
            </a:r>
            <a:r>
              <a:rPr lang="de-DE" b="0" baseline="0" dirty="0"/>
              <a:t> 2.700 Liter Wasser (Europäisches Parlament [EP], 2025).</a:t>
            </a:r>
          </a:p>
          <a:p>
            <a:pPr marL="171450" indent="-171450">
              <a:buFont typeface="Arial" panose="020B0604020202020204" pitchFamily="34" charset="0"/>
              <a:buChar char="•"/>
            </a:pPr>
            <a:r>
              <a:rPr lang="de-DE" b="0" baseline="0" dirty="0"/>
              <a:t>Die Textilindustrie trägt deutliche zu den globalen Emissionen bei.</a:t>
            </a:r>
          </a:p>
          <a:p>
            <a:pPr marL="171450" indent="-171450">
              <a:buFont typeface="Arial" panose="020B0604020202020204" pitchFamily="34" charset="0"/>
              <a:buChar char="•"/>
            </a:pPr>
            <a:r>
              <a:rPr lang="de-DE" b="0" baseline="0" dirty="0"/>
              <a:t>Durch Kleidungsmittel wird auch Mikroplastik produziert.</a:t>
            </a:r>
          </a:p>
          <a:p>
            <a:pPr marL="171450" indent="-171450">
              <a:buFont typeface="Arial" panose="020B0604020202020204" pitchFamily="34" charset="0"/>
              <a:buChar char="•"/>
            </a:pPr>
            <a:r>
              <a:rPr lang="de-DE" b="0" baseline="0" dirty="0"/>
              <a:t>Der allgemeine Trend heutzutage geht in Richtung „fast </a:t>
            </a:r>
            <a:r>
              <a:rPr lang="de-DE" b="0" baseline="0" dirty="0" err="1"/>
              <a:t>fashion</a:t>
            </a:r>
            <a:r>
              <a:rPr lang="de-DE" b="0" baseline="0" dirty="0"/>
              <a:t>“ und „</a:t>
            </a:r>
            <a:r>
              <a:rPr lang="de-DE" b="0" baseline="0" dirty="0" err="1"/>
              <a:t>ultra</a:t>
            </a:r>
            <a:r>
              <a:rPr lang="de-DE" b="0" baseline="0" dirty="0"/>
              <a:t> fast </a:t>
            </a:r>
            <a:r>
              <a:rPr lang="de-DE" b="0" baseline="0" dirty="0" err="1"/>
              <a:t>fashion</a:t>
            </a:r>
            <a:r>
              <a:rPr lang="de-DE" b="0" baseline="0" dirty="0"/>
              <a:t>“.</a:t>
            </a:r>
          </a:p>
          <a:p>
            <a:pPr marL="171450" indent="-171450">
              <a:buFont typeface="Arial" panose="020B0604020202020204" pitchFamily="34" charset="0"/>
              <a:buChar char="•"/>
            </a:pPr>
            <a:r>
              <a:rPr lang="de-DE" b="0" baseline="0" dirty="0"/>
              <a:t>Die weltweite Textilindustrie hat sich in den letzten 20 Jahren fast verdoppelt – von 58 Millionen Tonnen im Jahr 2000 auf 109 Millionen Tonnen 2020.</a:t>
            </a:r>
          </a:p>
          <a:p>
            <a:pPr marL="0" indent="0">
              <a:buFont typeface="Arial" panose="020B0604020202020204" pitchFamily="34" charset="0"/>
              <a:buNone/>
            </a:pPr>
            <a:r>
              <a:rPr lang="de-DE" b="0" baseline="0" dirty="0"/>
              <a:t>(</a:t>
            </a:r>
            <a:r>
              <a:rPr lang="de-DE" sz="1200" dirty="0"/>
              <a:t>European Environment Agency [</a:t>
            </a:r>
            <a:r>
              <a:rPr lang="de-DE" b="0" baseline="0" dirty="0"/>
              <a:t>EEA], 2023)</a:t>
            </a:r>
          </a:p>
          <a:p>
            <a:pPr marL="171450" indent="-171450">
              <a:buFont typeface="Arial" panose="020B0604020202020204" pitchFamily="34" charset="0"/>
              <a:buChar char="•"/>
            </a:pPr>
            <a:r>
              <a:rPr lang="de-DE" b="0" baseline="0" dirty="0"/>
              <a:t>Die gesamte Textilindustrie ist eine „schmutzige“ Industrie, die einen enormen Einfluss auf die Umwelt hat </a:t>
            </a:r>
            <a:r>
              <a:rPr lang="de-DE" b="0" baseline="0" dirty="0">
                <a:sym typeface="Wingdings" panose="05000000000000000000" pitchFamily="2" charset="2"/>
              </a:rPr>
              <a:t> z. B. </a:t>
            </a:r>
            <a:r>
              <a:rPr lang="de-DE" b="0" baseline="0" dirty="0"/>
              <a:t>Versandhandel wie </a:t>
            </a:r>
            <a:r>
              <a:rPr lang="de-DE" b="0" baseline="0" dirty="0" err="1"/>
              <a:t>Shein</a:t>
            </a:r>
            <a:r>
              <a:rPr lang="de-DE" b="0" baseline="0" dirty="0"/>
              <a:t>, </a:t>
            </a:r>
            <a:r>
              <a:rPr lang="de-DE" b="0" baseline="0" dirty="0" err="1"/>
              <a:t>Teemu</a:t>
            </a:r>
            <a:r>
              <a:rPr lang="de-DE" b="0" baseline="0" dirty="0"/>
              <a:t> u. 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baseline="0" dirty="0"/>
              <a:t>Die Textilindustrie produziert bis zu 10 % der globalen CO2 Emissionen und ist der zweitgrößte Nutzer von Wasser – gleichzeitig verschmutzt die Textilindustrie ungeheure Mengen von Trinkwasser.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baseline="0" dirty="0"/>
              <a:t>Global gesehen hat jeder Mensch 1975 5,9 kg neue Kleidung gekauft. Im Jahr 2018 waren es 13 kg; in Deutschland im Schnitt sogar 26,7 kg pro Person! - gleichzeitig werden die Produkte einen immer kürzeren Zeitraum genutzt.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0" baseline="0" dirty="0"/>
              <a:t> (</a:t>
            </a:r>
            <a:r>
              <a:rPr lang="de-DE" b="0" baseline="0" dirty="0" err="1"/>
              <a:t>Niinimäki</a:t>
            </a:r>
            <a:r>
              <a:rPr lang="de-DE" b="0" baseline="0" dirty="0"/>
              <a:t> et al. 2020) </a:t>
            </a:r>
            <a:endParaRPr lang="de-DE" b="0" baseline="0" dirty="0">
              <a:sym typeface="Wingdings" panose="05000000000000000000" pitchFamily="2" charset="2"/>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baseline="0" dirty="0">
                <a:sym typeface="Wingdings" panose="05000000000000000000" pitchFamily="2" charset="2"/>
              </a:rPr>
              <a:t> </a:t>
            </a:r>
            <a:r>
              <a:rPr lang="de-DE" b="0" baseline="0" dirty="0"/>
              <a:t>4-9 % der Kleidung in der EU werden ungetragen weggeschmissen (EEA 2024).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baseline="0" dirty="0"/>
              <a:t>Das Geschäftsmodell des „fast </a:t>
            </a:r>
            <a:r>
              <a:rPr lang="de-DE" b="0" baseline="0" dirty="0" err="1"/>
              <a:t>fashion</a:t>
            </a:r>
            <a:r>
              <a:rPr lang="de-DE" b="0" baseline="0" dirty="0"/>
              <a:t>“ ist in den letzten Jahren unglaublich erfolgreich. Dies ist möglich durch sehr günstige Preise, das setzen auf Impulskäufe, </a:t>
            </a:r>
            <a:r>
              <a:rPr lang="de-DE" b="0" baseline="0" dirty="0" err="1"/>
              <a:t>Gamification</a:t>
            </a:r>
            <a:r>
              <a:rPr lang="de-DE" b="0" baseline="0" dirty="0"/>
              <a:t> und andere fragwürdige Strategien. (</a:t>
            </a:r>
            <a:r>
              <a:rPr lang="de-DE" b="0" baseline="0" dirty="0" err="1"/>
              <a:t>Niinimäki</a:t>
            </a:r>
            <a:r>
              <a:rPr lang="de-DE" b="0" baseline="0" dirty="0"/>
              <a:t> et al. 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baseline="0" dirty="0"/>
              <a:t>Viel Synthetik ist nicht recyclingfähig (Greenpeace, 2025).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baseline="0" dirty="0"/>
              <a:t>Neben ökologischen bestehen in der Textilwirtschaft auch viele soziale Herausforderungen. Die Gesundheit der Menschen in den Produktionsländern wird durch mangelnden Arbeitsschutz und unsachgemäße Nutzung und Entsorgung von Chemikalien gefährdet, beispielsweise beim Färben von Textilien.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baseline="0" dirty="0"/>
              <a:t>Die Arbeitsbedingungen vor Ort sind oft sehr belastend, mit 16-Stunden-Arbeitstagen und Löhnen, die kaum oder gar nicht zum Leben reichen. Frauen, die den Großteil der Beschäftigten in der Textilproduktion ausmachen, sind besonders betroffen. Häufig werden ihnen grundlegende Rechte wie Mutterschutz, eine angemessene Gesundheitsversorgung und gewerkschaftliche Organisation vorenthalten.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0" baseline="0" dirty="0"/>
              <a:t>(</a:t>
            </a:r>
            <a:r>
              <a:rPr lang="de-DE" sz="1200" b="0" dirty="0"/>
              <a:t>Bundesministerium für wirtschaftliche Zusammenarbeit und Entwicklung [</a:t>
            </a:r>
            <a:r>
              <a:rPr lang="de-DE" b="0" baseline="0" dirty="0"/>
              <a:t>BMZ] , 2024)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baseline="0" dirty="0"/>
              <a:t>Deutschland ist einer der weltgrößten Exporteure von Altkleidern. Ein großer Teil davon dürfte über die Häfen Rotterdam, Danzig und Antwerpen in Richtung Afrika und Asien weiter transportiert werden. Gewerbliche Firmen transportieren zu Ballen gepresste Altkleider oftmals auf dem Seeweg in Länder wie Ghana oder Nigeria. Hierbei handelt es sich sind nicht um Kleiderspenden (entgegen der Werbung), sondern um Bekleidung, die weiterverkauft wird!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Ein großer Teil der verschifften Ware ist unbrauchbar und landet direkt auf dem Müll. Gebrauchte Textilien sind beispielsweise in Ghana weit verbreitet, gleichzeitig sind dort Textil-Abfälle an Stränden oder Gewässern ein Problem. In</a:t>
            </a:r>
            <a:r>
              <a:rPr lang="de-DE" baseline="0" dirty="0"/>
              <a:t> Kenia verstopft Kleidung aus </a:t>
            </a:r>
            <a:r>
              <a:rPr lang="de-DE" baseline="0" dirty="0" err="1"/>
              <a:t>Synthetikfasern</a:t>
            </a:r>
            <a:r>
              <a:rPr lang="de-DE" baseline="0" dirty="0"/>
              <a:t> die Flüsse und verschmutzt die Landschaft.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Mit den Kleiderbergen wachsen die Müllberge, die Deponien sind überladen. Immer wieder steigt Rauch auf, oft werden die Billigklamotten einfach verbrannt – unter freiem Himmel und ohne Nutzung moderner Verbrennungsanlagen, die entstehende Giftstoffe herausfiltern würden. Die Menschen klagen in Folge dessen über Atembeschwerden.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In der kenianischen Textilindustrie sind viele Jobs verloren gegangen.</a:t>
            </a:r>
            <a:r>
              <a:rPr lang="de-DE" baseline="0" dirty="0"/>
              <a:t> </a:t>
            </a:r>
            <a:r>
              <a:rPr lang="de-DE" dirty="0"/>
              <a:t>Lokale Kleidungshersteller sind laut Angaben zugrunde gegangen, da die Altkleider viel billiger sind.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Doch die Second-Hand-Mode in Kenia bietet auch Chancen. Rund um den </a:t>
            </a:r>
            <a:r>
              <a:rPr lang="de-DE" dirty="0" err="1"/>
              <a:t>Gikomba</a:t>
            </a:r>
            <a:r>
              <a:rPr lang="de-DE" dirty="0"/>
              <a:t>-Markt sind Tausende neue Jobs entstanden – etwa in Nähstuben, Wäschereien oder Transportunternehmen. Menschen, die wenig Geld haben, können sich hier Kleidung leisten. </a:t>
            </a:r>
            <a:r>
              <a:rPr lang="de-DE" dirty="0">
                <a:sym typeface="Wingdings" panose="05000000000000000000" pitchFamily="2" charset="2"/>
              </a:rPr>
              <a:t> Die Einfuhr kann also nicht einfach gestoppt werden, da es sich um ein funktionierendes Geschäftsmodell</a:t>
            </a:r>
            <a:r>
              <a:rPr lang="de-DE" baseline="0" dirty="0">
                <a:sym typeface="Wingdings" panose="05000000000000000000" pitchFamily="2" charset="2"/>
              </a:rPr>
              <a:t> handelt</a:t>
            </a:r>
            <a:r>
              <a:rPr lang="de-DE" dirty="0">
                <a:sym typeface="Wingdings" panose="05000000000000000000" pitchFamily="2" charset="2"/>
              </a:rPr>
              <a:t>, in dem vor allem Frauen Arbeitsplätze finden.</a:t>
            </a:r>
            <a:endParaRPr lang="de-DE"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Innerhalb von zehn Jahren ist die Menge an Textil- und Bekleidungsabfällen in Deutschland um rund 70</a:t>
            </a:r>
            <a:r>
              <a:rPr lang="de-DE" baseline="0" dirty="0"/>
              <a:t> %</a:t>
            </a:r>
            <a:r>
              <a:rPr lang="de-DE" dirty="0"/>
              <a:t> gestiegen. Demnach wurden im Jahr 2022 rund 462.500 Tonnen Altkleider und andere gebrauchte Textilien in Ausland exportiert. Pro Kopf der deutschen Bevölkerung gerechnet sind das 5,5 kg.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Eine</a:t>
            </a:r>
            <a:r>
              <a:rPr lang="de-DE" baseline="0" dirty="0"/>
              <a:t> Alternative sind Second Hand Läden, wo Kleidung innerhalb des Landes nochmal die Chance bekommt, wirklich getragen zu werden. </a:t>
            </a:r>
            <a:endParaRPr lang="de-DE" b="1"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aseline="0" dirty="0"/>
              <a:t>(Bensch, 2024; Greenpeace, 2025; Janson, 2023)</a:t>
            </a:r>
            <a:endParaRPr lang="de-DE" b="1"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b="1"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1" baseline="0" dirty="0"/>
              <a:t>Kosmetika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Die Kosmetikindustrie ist in Europa ein enormer Produktionssektor. 2018 betrug der Umsatz rund 45 Milliarden Euro. (Greenpeace, 2021)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Die wichtigsten Bestandteile von Kosmetika sind Lipide (Fette) und Wasser.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In der Regel handelt es sich um pflanzliche Fette: Palmöl und </a:t>
            </a:r>
            <a:r>
              <a:rPr lang="de-DE" baseline="0" dirty="0" err="1"/>
              <a:t>Palmkernöl</a:t>
            </a:r>
            <a:r>
              <a:rPr lang="de-DE" baseline="0" dirty="0"/>
              <a:t> am häufigsten.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Der Anbau von Ölpalmen ist stark umstritten und nur in tropischen Gebieten möglich (Indonesien, Malaysia, Südamerika, Afrika), zudem flächenintensiv </a:t>
            </a:r>
            <a:r>
              <a:rPr lang="de-DE" baseline="0" dirty="0">
                <a:sym typeface="Wingdings" panose="05000000000000000000" pitchFamily="2" charset="2"/>
              </a:rPr>
              <a:t> es kommt zu Rodung von Regenwald, Schneisen werden geschlagen, schwere Maschinen sind erforderlich, es herrschen Dumpinglöhne und schlechte Arbeitsbedingungen.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aseline="0" dirty="0">
                <a:sym typeface="Wingdings" panose="05000000000000000000" pitchFamily="2" charset="2"/>
              </a:rPr>
              <a:t>(WWF, o. J.)</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sym typeface="Wingdings" panose="05000000000000000000" pitchFamily="2" charset="2"/>
              </a:rPr>
              <a:t>Weiterer Bestandteil: Paraffine (auch als Mineralöle bezeichnet)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sym typeface="Wingdings" panose="05000000000000000000" pitchFamily="2" charset="2"/>
              </a:rPr>
              <a:t>Werden aus Erdöl hergestellt: Rohparaffine werden bei der Schmierölproduktion energieaufwändig aus Erdöl destilliert oder aus Braunkohle oder bituminösen Schiefern sowie Torfkohlen gewonnen. Damit leistet die Paraffinproduktion ihren Beitrag zur Erhöhung von Treibhausgasemissionen weltweit.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sym typeface="Wingdings" panose="05000000000000000000" pitchFamily="2" charset="2"/>
              </a:rPr>
              <a:t>Die Hautverträglichkeit ist umstritten.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sym typeface="Wingdings" panose="05000000000000000000" pitchFamily="2" charset="2"/>
              </a:rPr>
              <a:t>Außerdem kommt es zur Gesundheitsgefährdung durch entstehenden </a:t>
            </a:r>
            <a:r>
              <a:rPr lang="de-DE" baseline="0" dirty="0" err="1">
                <a:sym typeface="Wingdings" panose="05000000000000000000" pitchFamily="2" charset="2"/>
              </a:rPr>
              <a:t>Beistoffe</a:t>
            </a:r>
            <a:r>
              <a:rPr lang="de-DE" baseline="0" dirty="0">
                <a:sym typeface="Wingdings" panose="05000000000000000000" pitchFamily="2" charset="2"/>
              </a:rPr>
              <a:t>: Während des Verarbeitungsprozesses von Rohparaffin entstehen neben reinem Paraffin zwei weitere Paraffin-Bestandteile: aromatisierte Mineralöle, kurz MOSH (</a:t>
            </a:r>
            <a:r>
              <a:rPr lang="de-DE" baseline="0" dirty="0" err="1">
                <a:sym typeface="Wingdings" panose="05000000000000000000" pitchFamily="2" charset="2"/>
              </a:rPr>
              <a:t>mineral</a:t>
            </a:r>
            <a:r>
              <a:rPr lang="de-DE" baseline="0" dirty="0">
                <a:sym typeface="Wingdings" panose="05000000000000000000" pitchFamily="2" charset="2"/>
              </a:rPr>
              <a:t> </a:t>
            </a:r>
            <a:r>
              <a:rPr lang="de-DE" baseline="0" dirty="0" err="1">
                <a:sym typeface="Wingdings" panose="05000000000000000000" pitchFamily="2" charset="2"/>
              </a:rPr>
              <a:t>oil</a:t>
            </a:r>
            <a:r>
              <a:rPr lang="de-DE" baseline="0" dirty="0">
                <a:sym typeface="Wingdings" panose="05000000000000000000" pitchFamily="2" charset="2"/>
              </a:rPr>
              <a:t> </a:t>
            </a:r>
            <a:r>
              <a:rPr lang="de-DE" baseline="0" dirty="0" err="1">
                <a:sym typeface="Wingdings" panose="05000000000000000000" pitchFamily="2" charset="2"/>
              </a:rPr>
              <a:t>saturated</a:t>
            </a:r>
            <a:r>
              <a:rPr lang="de-DE" baseline="0" dirty="0">
                <a:sym typeface="Wingdings" panose="05000000000000000000" pitchFamily="2" charset="2"/>
              </a:rPr>
              <a:t> </a:t>
            </a:r>
            <a:r>
              <a:rPr lang="de-DE" baseline="0" dirty="0" err="1">
                <a:sym typeface="Wingdings" panose="05000000000000000000" pitchFamily="2" charset="2"/>
              </a:rPr>
              <a:t>hydrocarbons</a:t>
            </a:r>
            <a:r>
              <a:rPr lang="de-DE" baseline="0" dirty="0">
                <a:sym typeface="Wingdings" panose="05000000000000000000" pitchFamily="2" charset="2"/>
              </a:rPr>
              <a:t>) und gesättigte Mineralölkohlenwasserstoffe, kurz MOAH (</a:t>
            </a:r>
            <a:r>
              <a:rPr lang="de-DE" baseline="0" dirty="0" err="1">
                <a:sym typeface="Wingdings" panose="05000000000000000000" pitchFamily="2" charset="2"/>
              </a:rPr>
              <a:t>mineral</a:t>
            </a:r>
            <a:r>
              <a:rPr lang="de-DE" baseline="0" dirty="0">
                <a:sym typeface="Wingdings" panose="05000000000000000000" pitchFamily="2" charset="2"/>
              </a:rPr>
              <a:t> </a:t>
            </a:r>
            <a:r>
              <a:rPr lang="de-DE" baseline="0" dirty="0" err="1">
                <a:sym typeface="Wingdings" panose="05000000000000000000" pitchFamily="2" charset="2"/>
              </a:rPr>
              <a:t>oil</a:t>
            </a:r>
            <a:r>
              <a:rPr lang="de-DE" baseline="0" dirty="0">
                <a:sym typeface="Wingdings" panose="05000000000000000000" pitchFamily="2" charset="2"/>
              </a:rPr>
              <a:t> </a:t>
            </a:r>
            <a:r>
              <a:rPr lang="de-DE" baseline="0" dirty="0" err="1">
                <a:sym typeface="Wingdings" panose="05000000000000000000" pitchFamily="2" charset="2"/>
              </a:rPr>
              <a:t>aromatic</a:t>
            </a:r>
            <a:r>
              <a:rPr lang="de-DE" baseline="0" dirty="0">
                <a:sym typeface="Wingdings" panose="05000000000000000000" pitchFamily="2" charset="2"/>
              </a:rPr>
              <a:t> </a:t>
            </a:r>
            <a:r>
              <a:rPr lang="de-DE" baseline="0" dirty="0" err="1">
                <a:sym typeface="Wingdings" panose="05000000000000000000" pitchFamily="2" charset="2"/>
              </a:rPr>
              <a:t>hydrocarbons</a:t>
            </a:r>
            <a:r>
              <a:rPr lang="de-DE" baseline="0" dirty="0">
                <a:sym typeface="Wingdings" panose="05000000000000000000" pitchFamily="2" charset="2"/>
              </a:rPr>
              <a:t>). 2015 stellte die Stiftung Warentest fest, dass sich in 25 von 25 getesteten herkömmlichen Kosmetik- und Pflegeprodukten MOAH befand. MOAH steht in dringendem Verdacht, krebserregend zu sein.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aseline="0" dirty="0">
                <a:sym typeface="Wingdings" panose="05000000000000000000" pitchFamily="2" charset="2"/>
              </a:rPr>
              <a:t>(</a:t>
            </a:r>
            <a:r>
              <a:rPr lang="de-DE" sz="1200" dirty="0"/>
              <a:t>Arbeitsgemeinschaft Nachhaltigkeit in der Dermatologie e. V. (AGN),</a:t>
            </a:r>
            <a:r>
              <a:rPr lang="de-DE" sz="1200" baseline="0" dirty="0"/>
              <a:t> o. J.)</a:t>
            </a:r>
            <a:endParaRPr lang="de-DE" baseline="0" dirty="0">
              <a:sym typeface="Wingdings" panose="05000000000000000000" pitchFamily="2" charset="2"/>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sym typeface="Wingdings" panose="05000000000000000000" pitchFamily="2" charset="2"/>
              </a:rPr>
              <a:t>Außerdem Bestandteile: Aluminiumsalze in Lippenstiften, Zahnpasten und </a:t>
            </a:r>
            <a:r>
              <a:rPr lang="de-DE" baseline="0" dirty="0" err="1">
                <a:sym typeface="Wingdings" panose="05000000000000000000" pitchFamily="2" charset="2"/>
              </a:rPr>
              <a:t>Antitranspirantien</a:t>
            </a:r>
            <a:r>
              <a:rPr lang="de-DE" baseline="0" dirty="0">
                <a:sym typeface="Wingdings" panose="05000000000000000000" pitchFamily="2" charset="2"/>
              </a:rPr>
              <a:t> (neben Lebensmitteln wie Tee, Schokolade, Gewürzen, Ölsaaten, Muscheln)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Wenn Sie auf Dauer zu viel Aluminium oder Aluminiumverbindungen aufnehmen, kann das Nieren, Leber und Knochen schädigen. Außerdem kann es zu Entwicklungsstörungen des Gehirns und der Motorik führen.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Die Europäische Behörde für Lebensmittelsicherheit (EFAS) hat 1 Milligramm Aluminium je Kilogramm Körpergewicht als maximal tolerierbare Aufnahmemenge pro Woche festgelegt.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aseline="0" dirty="0"/>
              <a:t>(Verbraucherzentrale, 2024a)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In Kosmetika werden schwer abbaubare Kunststoffe in flüssiger und fester Form eingesetzt. Diese finden sich im Klärschlamm und in Gewässern und Meeren wieder.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Die EU-Kosmetik-Verordnung stellt keine Anforderungen an die biologische Abbaubarkeit von Kosmetikinhaltsstoffen.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Zertifizierte Naturkosmetik mit Siegel enthält keine Kunststoffe aus Mineralöl.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Seit Oktober 2023 besteht ein Mikroplastik-Verbot in der EU </a:t>
            </a:r>
            <a:r>
              <a:rPr lang="de-DE" baseline="0" dirty="0">
                <a:sym typeface="Wingdings" panose="05000000000000000000" pitchFamily="2" charset="2"/>
              </a:rPr>
              <a:t> lange Übergangsfristen, gilt z. B. erst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ab dem 17. Oktober 2027 für auszuspülende/abzuspülende kosmetische Mittel wie Shampoo oder Duschgel.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ab dem 17. Oktober 2029 für Kosmetik, die auf der Haut/in den Haaren verbleibt wie Cremes oder </a:t>
            </a:r>
            <a:r>
              <a:rPr lang="de-DE" baseline="0" dirty="0" err="1"/>
              <a:t>Haargel</a:t>
            </a:r>
            <a:r>
              <a:rPr lang="de-DE" baseline="0" dirty="0"/>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ab dem 17. Oktober 2035 für Lippenstifte, Nagellacke und für Make-up-Produkte.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aseline="0" dirty="0"/>
              <a:t>(Verbraucherzentrale, 2025)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Die fünf Marken mit dem höchsten Anteil an Produkten, die Plastik enthalten, waren: </a:t>
            </a:r>
            <a:r>
              <a:rPr lang="de-DE" baseline="0" dirty="0" err="1"/>
              <a:t>Maybelline</a:t>
            </a:r>
            <a:r>
              <a:rPr lang="de-DE" baseline="0" dirty="0"/>
              <a:t> (85 %), Deborah (84 %), </a:t>
            </a:r>
            <a:r>
              <a:rPr lang="de-DE" baseline="0" dirty="0" err="1"/>
              <a:t>Sephora</a:t>
            </a:r>
            <a:r>
              <a:rPr lang="de-DE" baseline="0" dirty="0"/>
              <a:t> (83 %), </a:t>
            </a:r>
            <a:r>
              <a:rPr lang="de-DE" baseline="0" dirty="0" err="1"/>
              <a:t>Wycon</a:t>
            </a:r>
            <a:r>
              <a:rPr lang="de-DE" baseline="0" dirty="0"/>
              <a:t> (78 %) und Lancôme (77 %).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Die Kategorien, in denen am häufigsten Plastik gefunden wurde, waren (in absteigender Reihenfolge): Augen-Make-up (90 %), Lippenstifte und Lipgloss (73 %), Make-up (71 %), </a:t>
            </a:r>
            <a:r>
              <a:rPr lang="de-DE" baseline="0" dirty="0" err="1"/>
              <a:t>Highlighter</a:t>
            </a:r>
            <a:r>
              <a:rPr lang="de-DE" baseline="0" dirty="0"/>
              <a:t> (66 %) und Puder (51 %) </a:t>
            </a:r>
            <a:r>
              <a:rPr lang="de-DE" baseline="0" dirty="0">
                <a:sym typeface="Wingdings" panose="05000000000000000000" pitchFamily="2" charset="2"/>
              </a:rPr>
              <a:t> hier befinden sich also die Plastik-Inhaltsstoffe ausgerechnet in den Produkten, die mit sensiblen Körperteilen wie Augen und Lippen in Kontakt kommen. Sie werden somit schnell von Verbraucher*innen eingeatmet oder verschluckt.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aseline="0" dirty="0">
                <a:sym typeface="Wingdings" panose="05000000000000000000" pitchFamily="2" charset="2"/>
              </a:rPr>
              <a:t>(Greenpeace, 2021)</a:t>
            </a:r>
            <a:endParaRPr lang="de-DE" baseline="0" dirty="0"/>
          </a:p>
        </p:txBody>
      </p:sp>
      <p:sp>
        <p:nvSpPr>
          <p:cNvPr id="4" name="Foliennummernplatzhalter 3"/>
          <p:cNvSpPr>
            <a:spLocks noGrp="1"/>
          </p:cNvSpPr>
          <p:nvPr>
            <p:ph type="sldNum" sz="quarter" idx="10"/>
          </p:nvPr>
        </p:nvSpPr>
        <p:spPr/>
        <p:txBody>
          <a:bodyPr/>
          <a:lstStyle/>
          <a:p>
            <a:fld id="{551367AA-DC43-43C4-BC99-49169608304F}" type="slidenum">
              <a:rPr lang="de-DE" smtClean="0"/>
              <a:t>39</a:t>
            </a:fld>
            <a:endParaRPr lang="de-DE"/>
          </a:p>
        </p:txBody>
      </p:sp>
    </p:spTree>
    <p:extLst>
      <p:ext uri="{BB962C8B-B14F-4D97-AF65-F5344CB8AC3E}">
        <p14:creationId xmlns:p14="http://schemas.microsoft.com/office/powerpoint/2010/main" val="24434004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Vertiefende</a:t>
            </a:r>
            <a:r>
              <a:rPr lang="de-DE" b="1" baseline="0" dirty="0"/>
              <a:t> Inhalte</a:t>
            </a:r>
          </a:p>
          <a:p>
            <a:endParaRPr lang="de-DE" baseline="0" dirty="0"/>
          </a:p>
          <a:p>
            <a:r>
              <a:rPr lang="de-DE" dirty="0"/>
              <a:t>Der erweiterte </a:t>
            </a:r>
            <a:r>
              <a:rPr lang="de-DE" baseline="0" dirty="0"/>
              <a:t>Transfer bietet Raum für Diskussion und hilft dabei, einen intensiveren Bezug zur Praxisanleitung herzustellen.</a:t>
            </a:r>
          </a:p>
          <a:p>
            <a:r>
              <a:rPr lang="de-DE" baseline="0" dirty="0"/>
              <a:t>Hier kann eine offene Diskussion stattfinden.</a:t>
            </a:r>
          </a:p>
          <a:p>
            <a:r>
              <a:rPr lang="de-DE" baseline="0" dirty="0"/>
              <a:t>Je nach verfügbarer Zeit können auch nur einzelne Fragen behandelt werden.</a:t>
            </a:r>
            <a:endParaRPr lang="de-DE" dirty="0"/>
          </a:p>
          <a:p>
            <a:endParaRPr lang="de-DE" baseline="0" dirty="0"/>
          </a:p>
          <a:p>
            <a:r>
              <a:rPr lang="de-DE" baseline="0" dirty="0"/>
              <a:t>Mögliche Ideen:</a:t>
            </a:r>
          </a:p>
          <a:p>
            <a:r>
              <a:rPr lang="de-DE" b="1" baseline="0" dirty="0"/>
              <a:t>Bewusstsein schaffen</a:t>
            </a:r>
          </a:p>
          <a:p>
            <a:pPr marL="171450" indent="-171450">
              <a:buFont typeface="Arial" panose="020B0604020202020204" pitchFamily="34" charset="0"/>
              <a:buChar char="•"/>
            </a:pPr>
            <a:r>
              <a:rPr lang="de-DE" dirty="0"/>
              <a:t>Ein kurzes Gespräch mit den Auszubildenden über ihre Erfahrungen mit nachhaltiger Ernährung im Alltag und in der Pflege führen.</a:t>
            </a:r>
          </a:p>
          <a:p>
            <a:pPr marL="171450" indent="-171450">
              <a:buFont typeface="Arial" panose="020B0604020202020204" pitchFamily="34" charset="0"/>
              <a:buChar char="•"/>
            </a:pPr>
            <a:r>
              <a:rPr lang="de-DE" dirty="0"/>
              <a:t>Informationsmaterial oder ein kurzes Video über den Einfluss der Ernährung auf Gesundheit und Umwelt bereitstellen.</a:t>
            </a:r>
          </a:p>
          <a:p>
            <a:pPr marL="171450" indent="-171450">
              <a:buFont typeface="Arial" panose="020B0604020202020204" pitchFamily="34" charset="0"/>
              <a:buChar char="•"/>
            </a:pPr>
            <a:r>
              <a:rPr lang="de-DE" dirty="0"/>
              <a:t>Eine Reflexionsrunde in der Praxisanleitung einbauen: „Was bedeutet nachhaltige Ernährung für dich? Wo siehst du Herausforderungen in der Pflege?“</a:t>
            </a:r>
          </a:p>
          <a:p>
            <a:pPr marL="0" indent="0">
              <a:buFont typeface="Arial" panose="020B0604020202020204" pitchFamily="34" charset="0"/>
              <a:buNone/>
            </a:pPr>
            <a:r>
              <a:rPr lang="de-DE" b="1" dirty="0"/>
              <a:t>Handlungsmöglichkeiten aufzeigen</a:t>
            </a:r>
          </a:p>
          <a:p>
            <a:pPr marL="171450" indent="-171450">
              <a:buFont typeface="Arial" panose="020B0604020202020204" pitchFamily="34" charset="0"/>
              <a:buChar char="•"/>
            </a:pPr>
            <a:r>
              <a:rPr lang="de-DE" dirty="0"/>
              <a:t>Auswahl nachhaltigerer Lebensmittel bei der </a:t>
            </a:r>
            <a:r>
              <a:rPr lang="de-DE" dirty="0" err="1"/>
              <a:t>Klientenversorgung</a:t>
            </a:r>
            <a:r>
              <a:rPr lang="de-DE" dirty="0"/>
              <a:t> (z. B. mehr pflanzliche Alternativen, regionale Produkte).</a:t>
            </a:r>
          </a:p>
          <a:p>
            <a:pPr marL="171450" indent="-171450">
              <a:buFont typeface="Arial" panose="020B0604020202020204" pitchFamily="34" charset="0"/>
              <a:buChar char="•"/>
            </a:pPr>
            <a:r>
              <a:rPr lang="de-DE" dirty="0"/>
              <a:t>Auf bewussten Umgang mit Lebensmitteln achten (z. B. Lebensmittelverschwendung vermeiden,</a:t>
            </a:r>
            <a:r>
              <a:rPr lang="de-DE" baseline="0" dirty="0"/>
              <a:t> usw.</a:t>
            </a:r>
            <a:r>
              <a:rPr lang="de-DE" dirty="0"/>
              <a:t>).</a:t>
            </a:r>
          </a:p>
          <a:p>
            <a:pPr marL="171450" indent="-171450">
              <a:buFont typeface="Arial" panose="020B0604020202020204" pitchFamily="34" charset="0"/>
              <a:buChar char="•"/>
            </a:pPr>
            <a:r>
              <a:rPr lang="de-DE" dirty="0"/>
              <a:t>Nachhaltige Verpflegungsangebote in der Einrichtung prüfen.</a:t>
            </a:r>
          </a:p>
          <a:p>
            <a:pPr marL="0" indent="0">
              <a:buFont typeface="Arial" panose="020B0604020202020204" pitchFamily="34" charset="0"/>
              <a:buNone/>
            </a:pPr>
            <a:r>
              <a:rPr lang="de-DE" b="1" dirty="0"/>
              <a:t>Eigeninitiative fördern</a:t>
            </a:r>
          </a:p>
          <a:p>
            <a:pPr marL="171450" indent="-171450">
              <a:buFont typeface="Arial" panose="020B0604020202020204" pitchFamily="34" charset="0"/>
              <a:buChar char="•"/>
            </a:pPr>
            <a:r>
              <a:rPr lang="de-DE" dirty="0"/>
              <a:t>Auszubildende dazu ermutigen, neue Rezepte für gesunde und nachhaltige Mahlzeiten auszuprobieren und mit Klient*innen zu teilen.</a:t>
            </a:r>
          </a:p>
          <a:p>
            <a:pPr marL="171450" indent="-171450">
              <a:buFont typeface="Arial" panose="020B0604020202020204" pitchFamily="34" charset="0"/>
              <a:buChar char="•"/>
            </a:pPr>
            <a:r>
              <a:rPr lang="de-DE" dirty="0"/>
              <a:t>Gemeinsame Reflexion: „Welche kleinen Schritte kannst du selbst in deinem Berufsalltag umsetzen?“</a:t>
            </a:r>
          </a:p>
          <a:p>
            <a:pPr marL="171450" indent="-171450">
              <a:buFont typeface="Arial" panose="020B0604020202020204" pitchFamily="34" charset="0"/>
              <a:buChar char="•"/>
            </a:pPr>
            <a:r>
              <a:rPr lang="de-DE" dirty="0"/>
              <a:t>Förderung von Teamprojekten: „Lasst uns gemeinsam eine Woche nachhaltige Ernährung testen und Erfahrungen austauschen.“</a:t>
            </a:r>
          </a:p>
          <a:p>
            <a:pPr marL="0" indent="0">
              <a:buFont typeface="Arial" panose="020B0604020202020204" pitchFamily="34" charset="0"/>
              <a:buNone/>
            </a:pPr>
            <a:r>
              <a:rPr lang="de-DE" b="1" dirty="0"/>
              <a:t>Integration in Praxisanleitung</a:t>
            </a:r>
          </a:p>
          <a:p>
            <a:pPr marL="171450" indent="-171450">
              <a:buFont typeface="Arial" panose="020B0604020202020204" pitchFamily="34" charset="0"/>
              <a:buChar char="•"/>
            </a:pPr>
            <a:r>
              <a:rPr lang="de-DE" dirty="0"/>
              <a:t>Nachhaltige Ernährung als festen Bestandteil in Praxisanleitungen integrieren (z. B. Reflexion über Essgewohnheiten von Klient*innen).</a:t>
            </a:r>
          </a:p>
          <a:p>
            <a:pPr marL="171450" indent="-171450">
              <a:buFont typeface="Arial" panose="020B0604020202020204" pitchFamily="34" charset="0"/>
              <a:buChar char="•"/>
            </a:pPr>
            <a:r>
              <a:rPr lang="de-DE" dirty="0"/>
              <a:t>Langfristige Konzepte entwickeln, z. B. Leitfaden für nachhaltige Ernährung in Pflegeeinrichtungen erstellen.</a:t>
            </a:r>
            <a:endParaRPr lang="de-DE" b="1" dirty="0"/>
          </a:p>
        </p:txBody>
      </p:sp>
      <p:sp>
        <p:nvSpPr>
          <p:cNvPr id="4" name="Foliennummernplatzhalter 3"/>
          <p:cNvSpPr>
            <a:spLocks noGrp="1"/>
          </p:cNvSpPr>
          <p:nvPr>
            <p:ph type="sldNum" sz="quarter" idx="10"/>
          </p:nvPr>
        </p:nvSpPr>
        <p:spPr/>
        <p:txBody>
          <a:bodyPr/>
          <a:lstStyle/>
          <a:p>
            <a:fld id="{551367AA-DC43-43C4-BC99-49169608304F}" type="slidenum">
              <a:rPr lang="de-DE" smtClean="0"/>
              <a:t>40</a:t>
            </a:fld>
            <a:endParaRPr lang="de-DE"/>
          </a:p>
        </p:txBody>
      </p:sp>
    </p:spTree>
    <p:extLst>
      <p:ext uri="{BB962C8B-B14F-4D97-AF65-F5344CB8AC3E}">
        <p14:creationId xmlns:p14="http://schemas.microsoft.com/office/powerpoint/2010/main" val="965420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Vorstellung der</a:t>
            </a:r>
            <a:r>
              <a:rPr lang="de-DE" baseline="0" dirty="0"/>
              <a:t> Lernziele:</a:t>
            </a:r>
          </a:p>
          <a:p>
            <a:endParaRPr lang="de-DE" baseline="0" dirty="0"/>
          </a:p>
          <a:p>
            <a:pPr marL="171450" lvl="0" indent="-171450">
              <a:buFont typeface="Arial" panose="020B0604020202020204" pitchFamily="34" charset="0"/>
              <a:buChar char="•"/>
            </a:pPr>
            <a:r>
              <a:rPr lang="de-DE" sz="1200" dirty="0"/>
              <a:t>Sie können in Gesprächen mit Auszubildenden erklären, wie Klimakrise, Gesundheit und Pflege zusammenhängen.</a:t>
            </a:r>
          </a:p>
          <a:p>
            <a:pPr marL="171450" lvl="0" indent="-171450">
              <a:buFont typeface="Arial" panose="020B0604020202020204" pitchFamily="34" charset="0"/>
              <a:buChar char="•"/>
            </a:pPr>
            <a:r>
              <a:rPr lang="de-DE" sz="1200" dirty="0"/>
              <a:t>Sie fördern einen gesunden Lebensstil, indem Sie über nachhaltiges Handeln sprechen. Sie unterstützen Auszubildende dabei, Entscheidungen zu treffen, die gut für ihre Gesundheit und für die Umwelt sind.</a:t>
            </a:r>
          </a:p>
          <a:p>
            <a:pPr marL="171450" lvl="0" indent="-171450">
              <a:buFont typeface="Arial" panose="020B0604020202020204" pitchFamily="34" charset="0"/>
              <a:buChar char="•"/>
            </a:pPr>
            <a:r>
              <a:rPr lang="de-DE" sz="1200" dirty="0"/>
              <a:t>Sie wählen selbst aus, welche Themen zur Nachhaltigkeit Sie in den </a:t>
            </a:r>
            <a:r>
              <a:rPr lang="de-DE" sz="1200" dirty="0" err="1"/>
              <a:t>Mentoringgesprächen</a:t>
            </a:r>
            <a:r>
              <a:rPr lang="de-DE" sz="1200" dirty="0"/>
              <a:t> ansprechen und wie Sie diese am besten vermitteln.</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617540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https://www.youtube.com/watch?v=9hwTtyZmR_8</a:t>
            </a:r>
          </a:p>
          <a:p>
            <a:endParaRPr lang="de-DE" dirty="0"/>
          </a:p>
          <a:p>
            <a:r>
              <a:rPr lang="de-DE" b="1" dirty="0"/>
              <a:t>Hinweis:</a:t>
            </a:r>
          </a:p>
          <a:p>
            <a:r>
              <a:rPr lang="de-DE" dirty="0"/>
              <a:t>Zum Abschluss ein Video</a:t>
            </a:r>
            <a:r>
              <a:rPr lang="de-DE" baseline="0" dirty="0"/>
              <a:t> von Pflegeauszubildenden der Katholischen Schule für Pflegeberufe in Duisburg, die sich für Klimaschutz aussprechen und ein paar Tipps geben.</a:t>
            </a:r>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41</a:t>
            </a:fld>
            <a:endParaRPr lang="de-DE"/>
          </a:p>
        </p:txBody>
      </p:sp>
    </p:spTree>
    <p:extLst>
      <p:ext uri="{BB962C8B-B14F-4D97-AF65-F5344CB8AC3E}">
        <p14:creationId xmlns:p14="http://schemas.microsoft.com/office/powerpoint/2010/main" val="30975576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Zum Abschluss erfolgt eine Reflexion.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Frage an die Gruppe: Was konnten Sie aus der heutigen Veranstaltung mitnehmen?</a:t>
            </a:r>
          </a:p>
          <a:p>
            <a:pPr lvl="0"/>
            <a:endParaRPr lang="de-D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Nochmal</a:t>
            </a:r>
            <a:r>
              <a:rPr lang="de-DE" sz="1200" kern="1200" baseline="0" dirty="0">
                <a:solidFill>
                  <a:schemeClr val="tx1"/>
                </a:solidFill>
                <a:effectLst/>
                <a:latin typeface="+mn-lt"/>
                <a:ea typeface="+mn-ea"/>
                <a:cs typeface="+mn-cs"/>
              </a:rPr>
              <a:t> e</a:t>
            </a:r>
            <a:r>
              <a:rPr lang="de-DE" sz="1200" kern="1200" dirty="0">
                <a:solidFill>
                  <a:schemeClr val="tx1"/>
                </a:solidFill>
                <a:effectLst/>
                <a:latin typeface="+mn-lt"/>
                <a:ea typeface="+mn-ea"/>
                <a:cs typeface="+mn-cs"/>
              </a:rPr>
              <a:t>rwähnenswert</a:t>
            </a:r>
            <a:r>
              <a:rPr lang="de-DE" sz="1200" kern="1200" baseline="0" dirty="0">
                <a:solidFill>
                  <a:schemeClr val="tx1"/>
                </a:solidFill>
                <a:effectLst/>
                <a:latin typeface="+mn-lt"/>
                <a:ea typeface="+mn-ea"/>
                <a:cs typeface="+mn-cs"/>
              </a:rPr>
              <a:t> für Lehrende:</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Die Klimakrise hat</a:t>
            </a:r>
            <a:r>
              <a:rPr lang="de-DE" sz="1200" kern="1200" baseline="0" dirty="0">
                <a:solidFill>
                  <a:schemeClr val="tx1"/>
                </a:solidFill>
                <a:effectLst/>
                <a:latin typeface="+mn-lt"/>
                <a:ea typeface="+mn-ea"/>
                <a:cs typeface="+mn-cs"/>
              </a:rPr>
              <a:t> erhebliche Auswirkungen auf Mensch und Umwelt.</a:t>
            </a:r>
          </a:p>
          <a:p>
            <a:pPr marL="171450" lvl="0" indent="-171450">
              <a:buFont typeface="Arial" panose="020B0604020202020204" pitchFamily="34" charset="0"/>
              <a:buChar char="•"/>
            </a:pPr>
            <a:r>
              <a:rPr lang="de-DE" sz="1200" kern="1200" baseline="0" dirty="0">
                <a:solidFill>
                  <a:schemeClr val="tx1"/>
                </a:solidFill>
                <a:effectLst/>
                <a:latin typeface="+mn-lt"/>
                <a:ea typeface="+mn-ea"/>
                <a:cs typeface="+mn-cs"/>
              </a:rPr>
              <a:t>Das Gesundheitswesen trägt maßgeblich zur Klimakrise bei.</a:t>
            </a:r>
          </a:p>
          <a:p>
            <a:pPr marL="171450" lvl="0" indent="-171450">
              <a:buFont typeface="Arial" panose="020B0604020202020204" pitchFamily="34" charset="0"/>
              <a:buChar char="•"/>
            </a:pPr>
            <a:r>
              <a:rPr lang="de-DE" sz="1200" kern="1200" baseline="0" dirty="0">
                <a:solidFill>
                  <a:schemeClr val="tx1"/>
                </a:solidFill>
                <a:effectLst/>
                <a:latin typeface="+mn-lt"/>
                <a:ea typeface="+mn-ea"/>
                <a:cs typeface="+mn-cs"/>
              </a:rPr>
              <a:t>Mitarbeitende im Gesundheitswesen haben eine große Verantwortung, wenn es um Nachhaltigkeit geht.</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Reflexion und Bewusstsein für die Auswirkungen des eigenen Tuns sind eine wichtige Triebfeder für mehr Nachhaltigkeit in der Pflege.</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Die Zusammenhänge</a:t>
            </a:r>
            <a:r>
              <a:rPr lang="de-DE" sz="1200" kern="1200" baseline="0" dirty="0">
                <a:solidFill>
                  <a:schemeClr val="tx1"/>
                </a:solidFill>
                <a:effectLst/>
                <a:latin typeface="+mn-lt"/>
                <a:ea typeface="+mn-ea"/>
                <a:cs typeface="+mn-cs"/>
              </a:rPr>
              <a:t> von Nachhaltigkeit und Pflege können</a:t>
            </a:r>
            <a:r>
              <a:rPr lang="de-DE" sz="1200" kern="1200" dirty="0">
                <a:solidFill>
                  <a:schemeClr val="tx1"/>
                </a:solidFill>
                <a:effectLst/>
                <a:latin typeface="+mn-lt"/>
                <a:ea typeface="+mn-ea"/>
                <a:cs typeface="+mn-cs"/>
              </a:rPr>
              <a:t> wir schon früh an Auszubildende weitergeben,</a:t>
            </a:r>
            <a:r>
              <a:rPr lang="de-DE" sz="1200" kern="1200" baseline="0" dirty="0">
                <a:solidFill>
                  <a:schemeClr val="tx1"/>
                </a:solidFill>
                <a:effectLst/>
                <a:latin typeface="+mn-lt"/>
                <a:ea typeface="+mn-ea"/>
                <a:cs typeface="+mn-cs"/>
              </a:rPr>
              <a:t> auch in </a:t>
            </a:r>
            <a:r>
              <a:rPr lang="de-DE" sz="1200" kern="1200" baseline="0" dirty="0" err="1">
                <a:solidFill>
                  <a:schemeClr val="tx1"/>
                </a:solidFill>
                <a:effectLst/>
                <a:latin typeface="+mn-lt"/>
                <a:ea typeface="+mn-ea"/>
                <a:cs typeface="+mn-cs"/>
              </a:rPr>
              <a:t>Mentoringgesprächen</a:t>
            </a:r>
            <a:r>
              <a:rPr lang="de-DE" sz="1200" kern="1200" baseline="0" dirty="0">
                <a:solidFill>
                  <a:schemeClr val="tx1"/>
                </a:solidFill>
                <a:effectLst/>
                <a:latin typeface="+mn-lt"/>
                <a:ea typeface="+mn-ea"/>
                <a:cs typeface="+mn-cs"/>
              </a:rPr>
              <a:t> und Anleitungssituationen.</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51367AA-DC43-43C4-BC99-49169608304F}" type="slidenum">
              <a:rPr lang="de-DE" smtClean="0"/>
              <a:t>42</a:t>
            </a:fld>
            <a:endParaRPr lang="de-DE"/>
          </a:p>
        </p:txBody>
      </p:sp>
    </p:spTree>
    <p:extLst>
      <p:ext uri="{BB962C8B-B14F-4D97-AF65-F5344CB8AC3E}">
        <p14:creationId xmlns:p14="http://schemas.microsoft.com/office/powerpoint/2010/main" val="13844875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43</a:t>
            </a:fld>
            <a:endParaRPr lang="de-DE"/>
          </a:p>
        </p:txBody>
      </p:sp>
    </p:spTree>
    <p:extLst>
      <p:ext uri="{BB962C8B-B14F-4D97-AF65-F5344CB8AC3E}">
        <p14:creationId xmlns:p14="http://schemas.microsoft.com/office/powerpoint/2010/main" val="8159283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Foliennummernplatzhalter 3"/>
          <p:cNvSpPr>
            <a:spLocks noGrp="1"/>
          </p:cNvSpPr>
          <p:nvPr>
            <p:ph type="sldNum" sz="quarter" idx="10"/>
          </p:nvPr>
        </p:nvSpPr>
        <p:spPr/>
        <p:txBody>
          <a:bodyPr/>
          <a:lstStyle/>
          <a:p>
            <a:fld id="{551367AA-DC43-43C4-BC99-49169608304F}" type="slidenum">
              <a:rPr lang="de-DE" smtClean="0"/>
              <a:t>49</a:t>
            </a:fld>
            <a:endParaRPr lang="de-DE"/>
          </a:p>
        </p:txBody>
      </p:sp>
    </p:spTree>
    <p:extLst>
      <p:ext uri="{BB962C8B-B14F-4D97-AF65-F5344CB8AC3E}">
        <p14:creationId xmlns:p14="http://schemas.microsoft.com/office/powerpoint/2010/main" val="2661279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Vorstellung der</a:t>
            </a:r>
            <a:r>
              <a:rPr lang="de-DE" baseline="0" dirty="0"/>
              <a:t> Modulinhalte</a:t>
            </a:r>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5</a:t>
            </a:fld>
            <a:endParaRPr lang="de-DE"/>
          </a:p>
        </p:txBody>
      </p:sp>
    </p:spTree>
    <p:extLst>
      <p:ext uri="{BB962C8B-B14F-4D97-AF65-F5344CB8AC3E}">
        <p14:creationId xmlns:p14="http://schemas.microsoft.com/office/powerpoint/2010/main" val="4246142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u="none" dirty="0"/>
              <a:t>Vorstellung</a:t>
            </a:r>
            <a:r>
              <a:rPr lang="de-DE" b="0" u="none" baseline="0" dirty="0"/>
              <a:t>srunde (Name, Arbeitsplatz/ Setting) (sofern zuvor kein anderes Modul stattgefunden hat)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b="0" u="non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u="none" baseline="0" dirty="0"/>
              <a:t>Zum Einstieg wird mit einer Impulsfrage begonnen: </a:t>
            </a:r>
            <a:r>
              <a:rPr lang="de-DE" b="1" baseline="0" dirty="0"/>
              <a:t>Zu welchen Themen führen Sie Gespräche mit Ihren Auszubildenden (beruflich/ privat)?</a:t>
            </a:r>
            <a:endParaRPr lang="de-DE" b="1" u="non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u="none" baseline="0" dirty="0"/>
              <a:t>Vorzugweise wird mit digitaler Wortwolke gearbeitet. Hierzu muss zuvor ein „</a:t>
            </a:r>
            <a:r>
              <a:rPr lang="de-DE" b="0" u="none" baseline="0" dirty="0" err="1"/>
              <a:t>AnswerGarden</a:t>
            </a:r>
            <a:r>
              <a:rPr lang="de-DE" b="0" u="none" baseline="0" dirty="0"/>
              <a:t>“ erstellt werden, worauf die Teilnehmenden mit ihrem Smartphone/ Tablet zugreifen können.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u="sng" dirty="0"/>
              <a:t>https://answergarden.ch/</a:t>
            </a:r>
            <a:endParaRPr lang="de-DE" b="0" u="non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u="none" baseline="0" dirty="0"/>
              <a:t>Die Teilnehmenden können ihre Begrifflichkeiten digital eingeben, im Plenum kann das Ergebnis über die „Refresh“-Funktion gemeinsam betrachtet und diskutiert werden (alternativ kann die Sammlung der Beiträge auch über Tafelaufschrieb, Moderationskarten, usw. erfolgen.)</a:t>
            </a:r>
            <a:endParaRPr lang="de-DE" dirty="0"/>
          </a:p>
          <a:p>
            <a:pPr marL="171450" indent="-171450">
              <a:buFont typeface="Arial" panose="020B0604020202020204" pitchFamily="34" charset="0"/>
              <a:buChar char="•"/>
            </a:pPr>
            <a:r>
              <a:rPr lang="de-DE" sz="1200" kern="1200" dirty="0">
                <a:solidFill>
                  <a:schemeClr val="tx1"/>
                </a:solidFill>
                <a:effectLst/>
                <a:latin typeface="+mn-lt"/>
                <a:ea typeface="+mn-ea"/>
                <a:cs typeface="+mn-cs"/>
              </a:rPr>
              <a:t>Als Nächstes wird gefragt, </a:t>
            </a:r>
            <a:r>
              <a:rPr lang="de-DE" sz="1200" b="1" kern="1200" dirty="0">
                <a:solidFill>
                  <a:schemeClr val="tx1"/>
                </a:solidFill>
                <a:effectLst/>
                <a:latin typeface="+mn-lt"/>
                <a:ea typeface="+mn-ea"/>
                <a:cs typeface="+mn-cs"/>
              </a:rPr>
              <a:t>bei welchen dieser </a:t>
            </a:r>
            <a:r>
              <a:rPr lang="de-DE" sz="1200" b="1" kern="1200" dirty="0">
                <a:solidFill>
                  <a:schemeClr val="tx1"/>
                </a:solidFill>
                <a:latin typeface="+mn-lt"/>
                <a:ea typeface="+mn-ea"/>
                <a:cs typeface="+mn-cs"/>
              </a:rPr>
              <a:t>Gesprächsthemen</a:t>
            </a:r>
            <a:r>
              <a:rPr lang="de-DE" sz="1200" b="1" kern="1200" dirty="0">
                <a:solidFill>
                  <a:schemeClr val="tx1"/>
                </a:solidFill>
                <a:effectLst/>
                <a:latin typeface="+mn-lt"/>
                <a:ea typeface="+mn-ea"/>
                <a:cs typeface="+mn-cs"/>
              </a:rPr>
              <a:t> das Thema Nachhaltigkeit eine Rolle spielen könnte</a:t>
            </a:r>
            <a:r>
              <a:rPr lang="de-DE" sz="1200" kern="1200" dirty="0">
                <a:solidFill>
                  <a:schemeClr val="tx1"/>
                </a:solidFill>
                <a:effectLst/>
                <a:latin typeface="+mn-lt"/>
                <a:ea typeface="+mn-ea"/>
                <a:cs typeface="+mn-cs"/>
              </a:rPr>
              <a:t>.</a:t>
            </a:r>
          </a:p>
          <a:p>
            <a:pPr marL="171450" indent="-171450">
              <a:buFont typeface="Arial" panose="020B0604020202020204" pitchFamily="34" charset="0"/>
              <a:buChar char="•"/>
            </a:pPr>
            <a:r>
              <a:rPr lang="de-DE" sz="1200" kern="1200" baseline="0" dirty="0">
                <a:solidFill>
                  <a:schemeClr val="tx1"/>
                </a:solidFill>
                <a:effectLst/>
                <a:latin typeface="+mn-lt"/>
                <a:ea typeface="+mn-ea"/>
                <a:cs typeface="+mn-cs"/>
              </a:rPr>
              <a:t>Die genannten Themen können nun an der Tafel/ Whiteboard gesammelt und mit konkreten Beispielen ergänzt und diskutiert werden.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Im</a:t>
            </a:r>
            <a:r>
              <a:rPr lang="de-DE" baseline="0" dirty="0"/>
              <a:t> Anschluss können die Erwartungen und Motivationen der Teilnehmen hinsichtlich der Thematik erfragt werden.</a:t>
            </a:r>
            <a:endParaRPr lang="de-DE" sz="1200" kern="1200" baseline="0" dirty="0">
              <a:solidFill>
                <a:schemeClr val="tx1"/>
              </a:solidFill>
              <a:effectLst/>
              <a:latin typeface="+mn-lt"/>
              <a:ea typeface="+mn-ea"/>
              <a:cs typeface="+mn-cs"/>
            </a:endParaRPr>
          </a:p>
          <a:p>
            <a:pPr marL="0" indent="0">
              <a:buFont typeface="Arial" panose="020B0604020202020204" pitchFamily="34" charset="0"/>
              <a:buNone/>
            </a:pPr>
            <a:endParaRPr lang="de-DE"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1" kern="1200" baseline="0" dirty="0">
                <a:solidFill>
                  <a:schemeClr val="tx1"/>
                </a:solidFill>
                <a:effectLst/>
                <a:latin typeface="+mn-lt"/>
                <a:ea typeface="+mn-ea"/>
                <a:cs typeface="+mn-cs"/>
              </a:rPr>
              <a:t>Überleitung: </a:t>
            </a:r>
            <a:r>
              <a:rPr lang="de-DE" sz="1200" kern="1200" baseline="0" dirty="0">
                <a:solidFill>
                  <a:schemeClr val="tx1"/>
                </a:solidFill>
                <a:effectLst/>
                <a:latin typeface="+mn-lt"/>
                <a:ea typeface="+mn-ea"/>
                <a:cs typeface="+mn-cs"/>
              </a:rPr>
              <a:t>Wie sich durch den Impuls gezeigt hat, </a:t>
            </a:r>
            <a:r>
              <a:rPr lang="de-DE" dirty="0"/>
              <a:t>kann</a:t>
            </a:r>
            <a:r>
              <a:rPr lang="de-DE" baseline="0" dirty="0"/>
              <a:t> bei vielen Gesprächsthemen „Nachhaltigkeit“ und „Planetary </a:t>
            </a:r>
            <a:r>
              <a:rPr lang="de-DE" baseline="0" dirty="0" err="1"/>
              <a:t>Health</a:t>
            </a:r>
            <a:r>
              <a:rPr lang="de-DE" baseline="0" dirty="0"/>
              <a:t>“ integriert werden…</a:t>
            </a:r>
            <a:br>
              <a:rPr lang="de-DE" baseline="0" dirty="0"/>
            </a:br>
            <a:endParaRPr lang="de-DE" sz="1200" kern="1200" dirty="0">
              <a:solidFill>
                <a:schemeClr val="tx1"/>
              </a:solidFill>
              <a:effectLst/>
              <a:latin typeface="+mn-lt"/>
              <a:ea typeface="+mn-ea"/>
              <a:cs typeface="+mn-cs"/>
            </a:endParaRPr>
          </a:p>
          <a:p>
            <a:pPr marL="0" indent="0">
              <a:buFont typeface="Arial" panose="020B0604020202020204" pitchFamily="34" charset="0"/>
              <a:buNone/>
            </a:pPr>
            <a:endParaRPr lang="de-DE" baseline="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58392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7</a:t>
            </a:fld>
            <a:endParaRPr lang="de-DE"/>
          </a:p>
        </p:txBody>
      </p:sp>
    </p:spTree>
    <p:extLst>
      <p:ext uri="{BB962C8B-B14F-4D97-AF65-F5344CB8AC3E}">
        <p14:creationId xmlns:p14="http://schemas.microsoft.com/office/powerpoint/2010/main" val="3242142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Wir</a:t>
            </a:r>
            <a:r>
              <a:rPr lang="de-DE" baseline="0" dirty="0"/>
              <a:t> starten mit dem Input und schauen uns die Grundlagen zum Thema „Mentoring“ an…</a:t>
            </a:r>
            <a:endParaRPr lang="de-DE" dirty="0"/>
          </a:p>
          <a:p>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8</a:t>
            </a:fld>
            <a:endParaRPr lang="de-DE"/>
          </a:p>
        </p:txBody>
      </p:sp>
    </p:spTree>
    <p:extLst>
      <p:ext uri="{BB962C8B-B14F-4D97-AF65-F5344CB8AC3E}">
        <p14:creationId xmlns:p14="http://schemas.microsoft.com/office/powerpoint/2010/main" val="217027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Mentoring-Gespräche fokussieren zwar oft andere Themen, können aber jederzeit „Co-</a:t>
            </a:r>
            <a:r>
              <a:rPr lang="de-DE" baseline="0" dirty="0" err="1"/>
              <a:t>Benefits</a:t>
            </a:r>
            <a:r>
              <a:rPr lang="de-DE" baseline="0" dirty="0"/>
              <a:t>“, gesundheitsförderliches oder nachhaltiges Handeln bzw. umgekehrt beinhalten.</a:t>
            </a:r>
            <a:br>
              <a:rPr lang="de-DE" baseline="0" dirty="0"/>
            </a:br>
            <a:br>
              <a:rPr lang="de-DE" baseline="0" dirty="0"/>
            </a:br>
            <a:r>
              <a:rPr lang="de-DE" baseline="0" dirty="0"/>
              <a:t>Nochmal zur </a:t>
            </a:r>
            <a:r>
              <a:rPr lang="de-DE" b="0" baseline="0" dirty="0"/>
              <a:t>Erinnerung aus dem Grundlagenmodul:</a:t>
            </a:r>
            <a:br>
              <a:rPr lang="de-DE" baseline="0" dirty="0"/>
            </a:br>
            <a:r>
              <a:rPr lang="de-DE" baseline="0" dirty="0"/>
              <a:t>Zwischen Gesundheitsförderung und Nachhaltigkeit existieren Synergieeffekte/ eine positive Wechselwirkung, sog. Co-</a:t>
            </a:r>
            <a:r>
              <a:rPr lang="de-DE" baseline="0" dirty="0" err="1"/>
              <a:t>Benefits</a:t>
            </a:r>
            <a:r>
              <a:rPr lang="de-DE" baseline="0" dirty="0"/>
              <a:t>.</a:t>
            </a:r>
            <a:br>
              <a:rPr lang="de-DE" baseline="0" dirty="0"/>
            </a:br>
            <a:r>
              <a:rPr lang="de-DE" baseline="0" dirty="0"/>
              <a:t>„Der Begriff «Co-</a:t>
            </a:r>
            <a:r>
              <a:rPr lang="de-DE" baseline="0" dirty="0" err="1"/>
              <a:t>benefits</a:t>
            </a:r>
            <a:r>
              <a:rPr lang="de-DE" baseline="0" dirty="0"/>
              <a:t>» beschreibt die Auswirkungen von </a:t>
            </a:r>
            <a:r>
              <a:rPr lang="de-DE" baseline="0" dirty="0" err="1"/>
              <a:t>Massnahmen</a:t>
            </a:r>
            <a:r>
              <a:rPr lang="de-DE" baseline="0" dirty="0"/>
              <a:t> zur Verringerung von Umweltschäden auf die menschliche Gesundheit oder umgekehrt von </a:t>
            </a:r>
            <a:r>
              <a:rPr lang="de-DE" baseline="0" dirty="0" err="1"/>
              <a:t>Gesundheitsförderungsmassnahmen</a:t>
            </a:r>
            <a:r>
              <a:rPr lang="de-DE" baseline="0" dirty="0"/>
              <a:t> auf den Schutz der Umwelt“ (Gonzalez </a:t>
            </a:r>
            <a:r>
              <a:rPr lang="de-DE" baseline="0" dirty="0" err="1"/>
              <a:t>Holguera</a:t>
            </a:r>
            <a:r>
              <a:rPr lang="de-DE" baseline="0" dirty="0"/>
              <a:t> &amp; Senn, 2021, S. 808)</a:t>
            </a:r>
          </a:p>
          <a:p>
            <a:endParaRPr lang="de-DE" dirty="0"/>
          </a:p>
          <a:p>
            <a:r>
              <a:rPr lang="de-DE" dirty="0"/>
              <a:t>Die eigene Gesunderhaltung sollte</a:t>
            </a:r>
            <a:r>
              <a:rPr lang="de-DE" baseline="0" dirty="0"/>
              <a:t> bei Mentoring-Gesprächen ein immanenter (innewohnender) Bestandteil sein, da Pflegeauszubildende als zukünftige Kolleg*innen möglichst lange im Beruf verbleiben solle! </a:t>
            </a:r>
          </a:p>
          <a:p>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Überleitung: </a:t>
            </a:r>
            <a:r>
              <a:rPr lang="de-DE" b="0" dirty="0"/>
              <a:t>Was konkret bedeutet denn Mentoring überhaupt?...</a:t>
            </a:r>
          </a:p>
        </p:txBody>
      </p:sp>
      <p:sp>
        <p:nvSpPr>
          <p:cNvPr id="4" name="Foliennummernplatzhalter 3"/>
          <p:cNvSpPr>
            <a:spLocks noGrp="1"/>
          </p:cNvSpPr>
          <p:nvPr>
            <p:ph type="sldNum" sz="quarter" idx="10"/>
          </p:nvPr>
        </p:nvSpPr>
        <p:spPr/>
        <p:txBody>
          <a:bodyPr/>
          <a:lstStyle/>
          <a:p>
            <a:fld id="{551367AA-DC43-43C4-BC99-49169608304F}" type="slidenum">
              <a:rPr lang="de-DE" smtClean="0"/>
              <a:t>9</a:t>
            </a:fld>
            <a:endParaRPr lang="de-DE"/>
          </a:p>
        </p:txBody>
      </p:sp>
    </p:spTree>
    <p:extLst>
      <p:ext uri="{BB962C8B-B14F-4D97-AF65-F5344CB8AC3E}">
        <p14:creationId xmlns:p14="http://schemas.microsoft.com/office/powerpoint/2010/main" val="620044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175521-40D1-7F2F-C9A9-15981F30E204}"/>
              </a:ext>
            </a:extLst>
          </p:cNvPr>
          <p:cNvSpPr>
            <a:spLocks noGrp="1"/>
          </p:cNvSpPr>
          <p:nvPr>
            <p:ph type="ctrTitle"/>
          </p:nvPr>
        </p:nvSpPr>
        <p:spPr>
          <a:xfrm>
            <a:off x="1524000" y="1718533"/>
            <a:ext cx="9144000" cy="2387600"/>
          </a:xfrm>
        </p:spPr>
        <p:txBody>
          <a:bodyPr anchor="b"/>
          <a:lstStyle>
            <a:lvl1pPr algn="ctr">
              <a:defRPr sz="6000">
                <a:latin typeface="Calibri" panose="020F0502020204030204" pitchFamily="34" charset="0"/>
                <a:ea typeface="Calibri" panose="020F0502020204030204" pitchFamily="34" charset="0"/>
                <a:cs typeface="Calibri" panose="020F0502020204030204" pitchFamily="34" charset="0"/>
              </a:defRPr>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E16869E7-BF60-CD80-2EEF-383E5BC4395A}"/>
              </a:ext>
            </a:extLst>
          </p:cNvPr>
          <p:cNvSpPr>
            <a:spLocks noGrp="1"/>
          </p:cNvSpPr>
          <p:nvPr>
            <p:ph type="subTitle" idx="1"/>
          </p:nvPr>
        </p:nvSpPr>
        <p:spPr>
          <a:xfrm>
            <a:off x="1524000" y="4198208"/>
            <a:ext cx="9144000" cy="1655762"/>
          </a:xfrm>
        </p:spPr>
        <p:txBody>
          <a:bodyPr/>
          <a:lstStyle>
            <a:lvl1pPr marL="0" indent="0" algn="ctr">
              <a:buNone/>
              <a:defRPr sz="2400">
                <a:latin typeface="Calibri" panose="020F0502020204030204" pitchFamily="34" charset="0"/>
                <a:ea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4" name="Datumsplatzhalter 3">
            <a:extLst>
              <a:ext uri="{FF2B5EF4-FFF2-40B4-BE49-F238E27FC236}">
                <a16:creationId xmlns:a16="http://schemas.microsoft.com/office/drawing/2014/main" id="{D0CA5182-6EEA-2F54-1F19-F31532A4202B}"/>
              </a:ext>
            </a:extLst>
          </p:cNvPr>
          <p:cNvSpPr>
            <a:spLocks noGrp="1"/>
          </p:cNvSpPr>
          <p:nvPr>
            <p:ph type="dt" sz="half" idx="10"/>
          </p:nvPr>
        </p:nvSpPr>
        <p:spPr/>
        <p:txBody>
          <a:bodyPr/>
          <a:lstStyle/>
          <a:p>
            <a:fld id="{203EA535-2EF9-444F-91FE-6347F282BFB8}" type="datetime1">
              <a:rPr lang="de-DE" smtClean="0"/>
              <a:t>17.03.2026</a:t>
            </a:fld>
            <a:endParaRPr lang="de-DE"/>
          </a:p>
        </p:txBody>
      </p:sp>
      <p:sp>
        <p:nvSpPr>
          <p:cNvPr id="5" name="Fußzeilenplatzhalter 4">
            <a:extLst>
              <a:ext uri="{FF2B5EF4-FFF2-40B4-BE49-F238E27FC236}">
                <a16:creationId xmlns:a16="http://schemas.microsoft.com/office/drawing/2014/main" id="{516FE547-14DF-50B2-0A2B-25BE6E76188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E554887-1BA9-C260-D1C1-71D0CF599B3D}"/>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87148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6CB92C-14C1-1F5B-95DC-61CAF973E1D2}"/>
              </a:ext>
            </a:extLst>
          </p:cNvPr>
          <p:cNvSpPr>
            <a:spLocks noGrp="1"/>
          </p:cNvSpPr>
          <p:nvPr>
            <p:ph type="title"/>
          </p:nvPr>
        </p:nvSpPr>
        <p:spPr/>
        <p:txBody>
          <a:bodyPr/>
          <a:lstStyle/>
          <a:p>
            <a:r>
              <a:rPr lang="de-DE"/>
              <a:t>Titelmasterformat durch Klicken bearbeiten</a:t>
            </a:r>
          </a:p>
        </p:txBody>
      </p:sp>
      <p:sp>
        <p:nvSpPr>
          <p:cNvPr id="3" name="Vertikaler Textplatzhalter 2">
            <a:extLst>
              <a:ext uri="{FF2B5EF4-FFF2-40B4-BE49-F238E27FC236}">
                <a16:creationId xmlns:a16="http://schemas.microsoft.com/office/drawing/2014/main" id="{052CEE04-F870-8EDE-8E51-F940D313E58B}"/>
              </a:ext>
            </a:extLst>
          </p:cNvPr>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AA6B8DB-62D7-D152-E2AA-3B8B49167B4D}"/>
              </a:ext>
            </a:extLst>
          </p:cNvPr>
          <p:cNvSpPr>
            <a:spLocks noGrp="1"/>
          </p:cNvSpPr>
          <p:nvPr>
            <p:ph type="dt" sz="half" idx="10"/>
          </p:nvPr>
        </p:nvSpPr>
        <p:spPr/>
        <p:txBody>
          <a:bodyPr/>
          <a:lstStyle/>
          <a:p>
            <a:fld id="{B0ED1939-D104-492F-B5FE-A4D0C1FA8F16}" type="datetime1">
              <a:rPr lang="de-DE" smtClean="0"/>
              <a:t>17.03.2026</a:t>
            </a:fld>
            <a:endParaRPr lang="de-DE"/>
          </a:p>
        </p:txBody>
      </p:sp>
      <p:sp>
        <p:nvSpPr>
          <p:cNvPr id="5" name="Fußzeilenplatzhalter 4">
            <a:extLst>
              <a:ext uri="{FF2B5EF4-FFF2-40B4-BE49-F238E27FC236}">
                <a16:creationId xmlns:a16="http://schemas.microsoft.com/office/drawing/2014/main" id="{2511FE65-1D44-6B02-6632-3590D7A9C5D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B4DA75F-6B00-4D26-0462-EB16E8E4844A}"/>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3208771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13EE45E-0546-DB08-81DC-3090AD7B8B12}"/>
              </a:ext>
            </a:extLst>
          </p:cNvPr>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a:extLst>
              <a:ext uri="{FF2B5EF4-FFF2-40B4-BE49-F238E27FC236}">
                <a16:creationId xmlns:a16="http://schemas.microsoft.com/office/drawing/2014/main" id="{DE7B7763-4C87-99B6-965C-3A70C8BDCA12}"/>
              </a:ext>
            </a:extLst>
          </p:cNvPr>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628B1C0-2762-5CF7-88F6-2EB8A7FF2A12}"/>
              </a:ext>
            </a:extLst>
          </p:cNvPr>
          <p:cNvSpPr>
            <a:spLocks noGrp="1"/>
          </p:cNvSpPr>
          <p:nvPr>
            <p:ph type="dt" sz="half" idx="10"/>
          </p:nvPr>
        </p:nvSpPr>
        <p:spPr/>
        <p:txBody>
          <a:bodyPr/>
          <a:lstStyle/>
          <a:p>
            <a:fld id="{73690FB1-A404-4595-9C8D-69A4A4A309DC}" type="datetime1">
              <a:rPr lang="de-DE" smtClean="0"/>
              <a:t>17.03.2026</a:t>
            </a:fld>
            <a:endParaRPr lang="de-DE"/>
          </a:p>
        </p:txBody>
      </p:sp>
      <p:sp>
        <p:nvSpPr>
          <p:cNvPr id="5" name="Fußzeilenplatzhalter 4">
            <a:extLst>
              <a:ext uri="{FF2B5EF4-FFF2-40B4-BE49-F238E27FC236}">
                <a16:creationId xmlns:a16="http://schemas.microsoft.com/office/drawing/2014/main" id="{31393EF4-2C60-E678-7E2F-4EBBFE125D7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F232FAD-4041-666C-3492-DB3A2AC1E7DA}"/>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3300870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175521-40D1-7F2F-C9A9-15981F30E204}"/>
              </a:ext>
            </a:extLst>
          </p:cNvPr>
          <p:cNvSpPr>
            <a:spLocks noGrp="1"/>
          </p:cNvSpPr>
          <p:nvPr>
            <p:ph type="ctrTitle"/>
          </p:nvPr>
        </p:nvSpPr>
        <p:spPr>
          <a:xfrm>
            <a:off x="1524000" y="1718533"/>
            <a:ext cx="9144000" cy="2387600"/>
          </a:xfrm>
        </p:spPr>
        <p:txBody>
          <a:bodyPr anchor="b"/>
          <a:lstStyle>
            <a:lvl1pPr algn="ctr">
              <a:defRPr sz="6000">
                <a:latin typeface="Calibri" panose="020F0502020204030204" pitchFamily="34" charset="0"/>
                <a:ea typeface="Calibri" panose="020F0502020204030204" pitchFamily="34" charset="0"/>
                <a:cs typeface="Calibri" panose="020F0502020204030204" pitchFamily="34" charset="0"/>
              </a:defRPr>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E16869E7-BF60-CD80-2EEF-383E5BC4395A}"/>
              </a:ext>
            </a:extLst>
          </p:cNvPr>
          <p:cNvSpPr>
            <a:spLocks noGrp="1"/>
          </p:cNvSpPr>
          <p:nvPr>
            <p:ph type="subTitle" idx="1"/>
          </p:nvPr>
        </p:nvSpPr>
        <p:spPr>
          <a:xfrm>
            <a:off x="1524000" y="4198208"/>
            <a:ext cx="9144000" cy="1655762"/>
          </a:xfrm>
        </p:spPr>
        <p:txBody>
          <a:bodyPr/>
          <a:lstStyle>
            <a:lvl1pPr marL="0" indent="0" algn="ctr">
              <a:buNone/>
              <a:defRPr sz="2400">
                <a:latin typeface="Calibri" panose="020F0502020204030204" pitchFamily="34" charset="0"/>
                <a:ea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4" name="Datumsplatzhalter 3">
            <a:extLst>
              <a:ext uri="{FF2B5EF4-FFF2-40B4-BE49-F238E27FC236}">
                <a16:creationId xmlns:a16="http://schemas.microsoft.com/office/drawing/2014/main" id="{D0CA5182-6EEA-2F54-1F19-F31532A4202B}"/>
              </a:ext>
            </a:extLst>
          </p:cNvPr>
          <p:cNvSpPr>
            <a:spLocks noGrp="1"/>
          </p:cNvSpPr>
          <p:nvPr>
            <p:ph type="dt" sz="half" idx="10"/>
          </p:nvPr>
        </p:nvSpPr>
        <p:spPr/>
        <p:txBody>
          <a:bodyPr/>
          <a:lstStyle/>
          <a:p>
            <a:fld id="{203EA535-2EF9-444F-91FE-6347F282BFB8}" type="datetime1">
              <a:rPr lang="de-DE" smtClean="0"/>
              <a:t>17.03.2026</a:t>
            </a:fld>
            <a:endParaRPr lang="de-DE"/>
          </a:p>
        </p:txBody>
      </p:sp>
      <p:sp>
        <p:nvSpPr>
          <p:cNvPr id="5" name="Fußzeilenplatzhalter 4">
            <a:extLst>
              <a:ext uri="{FF2B5EF4-FFF2-40B4-BE49-F238E27FC236}">
                <a16:creationId xmlns:a16="http://schemas.microsoft.com/office/drawing/2014/main" id="{516FE547-14DF-50B2-0A2B-25BE6E76188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E554887-1BA9-C260-D1C1-71D0CF599B3D}"/>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1907255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303840-F898-A7E2-A2D1-72472BE73874}"/>
              </a:ext>
            </a:extLst>
          </p:cNvPr>
          <p:cNvSpPr>
            <a:spLocks noGrp="1"/>
          </p:cNvSpPr>
          <p:nvPr>
            <p:ph type="title"/>
          </p:nvPr>
        </p:nvSpPr>
        <p:spPr>
          <a:xfrm>
            <a:off x="838200" y="1216154"/>
            <a:ext cx="10515600" cy="1325563"/>
          </a:xfrm>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de-DE"/>
              <a:t>Titelmasterformat durch Klicken bearbeiten</a:t>
            </a:r>
            <a:endParaRPr lang="de-DE" dirty="0"/>
          </a:p>
        </p:txBody>
      </p:sp>
      <p:sp>
        <p:nvSpPr>
          <p:cNvPr id="3" name="Inhaltsplatzhalter 2">
            <a:extLst>
              <a:ext uri="{FF2B5EF4-FFF2-40B4-BE49-F238E27FC236}">
                <a16:creationId xmlns:a16="http://schemas.microsoft.com/office/drawing/2014/main" id="{25543FCC-D3D1-5858-7360-67B4FBF56F48}"/>
              </a:ext>
            </a:extLst>
          </p:cNvPr>
          <p:cNvSpPr>
            <a:spLocks noGrp="1"/>
          </p:cNvSpPr>
          <p:nvPr>
            <p:ph idx="1"/>
          </p:nvPr>
        </p:nvSpPr>
        <p:spPr>
          <a:xfrm>
            <a:off x="838200" y="2643809"/>
            <a:ext cx="10515600" cy="3533154"/>
          </a:xfrm>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vl2pPr>
              <a:defRPr>
                <a:latin typeface="Calibri" panose="020F0502020204030204" pitchFamily="34" charset="0"/>
                <a:ea typeface="Calibri" panose="020F0502020204030204" pitchFamily="34" charset="0"/>
                <a:cs typeface="Calibri" panose="020F0502020204030204" pitchFamily="34" charset="0"/>
              </a:defRPr>
            </a:lvl2pPr>
            <a:lvl3pPr>
              <a:defRPr>
                <a:latin typeface="Calibri" panose="020F0502020204030204" pitchFamily="34" charset="0"/>
                <a:ea typeface="Calibri" panose="020F0502020204030204" pitchFamily="34" charset="0"/>
                <a:cs typeface="Calibri" panose="020F0502020204030204" pitchFamily="34" charset="0"/>
              </a:defRPr>
            </a:lvl3pPr>
            <a:lvl4pPr>
              <a:defRPr>
                <a:latin typeface="Calibri" panose="020F0502020204030204" pitchFamily="34" charset="0"/>
                <a:ea typeface="Calibri" panose="020F0502020204030204" pitchFamily="34" charset="0"/>
                <a:cs typeface="Calibri" panose="020F0502020204030204" pitchFamily="34" charset="0"/>
              </a:defRPr>
            </a:lvl4pPr>
            <a:lvl5pPr>
              <a:defRPr>
                <a:latin typeface="Calibri" panose="020F0502020204030204" pitchFamily="34" charset="0"/>
                <a:ea typeface="Calibri" panose="020F0502020204030204" pitchFamily="34" charset="0"/>
                <a:cs typeface="Calibri" panose="020F0502020204030204" pitchFamily="34" charset="0"/>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0FC392AC-6A61-5C64-20F5-570B03E0A5AB}"/>
              </a:ext>
            </a:extLst>
          </p:cNvPr>
          <p:cNvSpPr>
            <a:spLocks noGrp="1"/>
          </p:cNvSpPr>
          <p:nvPr>
            <p:ph type="dt" sz="half" idx="10"/>
          </p:nvPr>
        </p:nvSpPr>
        <p:spPr/>
        <p:txBody>
          <a:bodyPr/>
          <a:lstStyle/>
          <a:p>
            <a:fld id="{83708645-D66A-46C2-AAE5-F308721510CE}" type="datetime1">
              <a:rPr lang="de-DE" smtClean="0"/>
              <a:t>17.03.2026</a:t>
            </a:fld>
            <a:endParaRPr lang="de-DE"/>
          </a:p>
        </p:txBody>
      </p:sp>
      <p:sp>
        <p:nvSpPr>
          <p:cNvPr id="5" name="Fußzeilenplatzhalter 4">
            <a:extLst>
              <a:ext uri="{FF2B5EF4-FFF2-40B4-BE49-F238E27FC236}">
                <a16:creationId xmlns:a16="http://schemas.microsoft.com/office/drawing/2014/main" id="{BE8BA1A1-58FA-1DAF-B1CD-91CBFEF58CB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02104AA-AD4D-D3C5-0474-1F6D35C121AC}"/>
              </a:ext>
            </a:extLst>
          </p:cNvPr>
          <p:cNvSpPr>
            <a:spLocks noGrp="1"/>
          </p:cNvSpPr>
          <p:nvPr>
            <p:ph type="sldNum" sz="quarter" idx="12"/>
          </p:nvPr>
        </p:nvSpPr>
        <p:spPr/>
        <p:txBody>
          <a:bodyPr/>
          <a:lstStyle/>
          <a:p>
            <a:fld id="{8B252D48-C67B-44A6-8265-40F3173E8570}" type="slidenum">
              <a:rPr lang="de-DE" smtClean="0"/>
              <a:t>‹Nr.›</a:t>
            </a:fld>
            <a:endParaRPr lang="de-DE"/>
          </a:p>
        </p:txBody>
      </p:sp>
      <p:pic>
        <p:nvPicPr>
          <p:cNvPr id="12" name="Grafik 11">
            <a:extLst>
              <a:ext uri="{FF2B5EF4-FFF2-40B4-BE49-F238E27FC236}">
                <a16:creationId xmlns:a16="http://schemas.microsoft.com/office/drawing/2014/main" id="{80A812FA-2383-A3D4-B823-EDA53EB4969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2859698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0A812FA-2383-A3D4-B823-EDA53EB4969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3721697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983A91-2C62-C94D-A65E-D01071EC8B83}"/>
              </a:ext>
            </a:extLst>
          </p:cNvPr>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a:extLst>
              <a:ext uri="{FF2B5EF4-FFF2-40B4-BE49-F238E27FC236}">
                <a16:creationId xmlns:a16="http://schemas.microsoft.com/office/drawing/2014/main" id="{90E70158-9678-E109-3347-416DCEE72D9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Formatvorlagen des Textmasters bearbeiten</a:t>
            </a:r>
          </a:p>
        </p:txBody>
      </p:sp>
      <p:sp>
        <p:nvSpPr>
          <p:cNvPr id="4" name="Datumsplatzhalter 3">
            <a:extLst>
              <a:ext uri="{FF2B5EF4-FFF2-40B4-BE49-F238E27FC236}">
                <a16:creationId xmlns:a16="http://schemas.microsoft.com/office/drawing/2014/main" id="{000D6D2A-C886-C24E-166E-E79CB49FEDB8}"/>
              </a:ext>
            </a:extLst>
          </p:cNvPr>
          <p:cNvSpPr>
            <a:spLocks noGrp="1"/>
          </p:cNvSpPr>
          <p:nvPr>
            <p:ph type="dt" sz="half" idx="10"/>
          </p:nvPr>
        </p:nvSpPr>
        <p:spPr/>
        <p:txBody>
          <a:bodyPr/>
          <a:lstStyle/>
          <a:p>
            <a:fld id="{33E6B6BB-64A7-49EF-9327-4A686EDBEE57}" type="datetime1">
              <a:rPr lang="de-DE" smtClean="0"/>
              <a:t>17.03.2026</a:t>
            </a:fld>
            <a:endParaRPr lang="de-DE"/>
          </a:p>
        </p:txBody>
      </p:sp>
      <p:sp>
        <p:nvSpPr>
          <p:cNvPr id="5" name="Fußzeilenplatzhalter 4">
            <a:extLst>
              <a:ext uri="{FF2B5EF4-FFF2-40B4-BE49-F238E27FC236}">
                <a16:creationId xmlns:a16="http://schemas.microsoft.com/office/drawing/2014/main" id="{8ED3243F-1825-12B1-5955-C0BB623B119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21EB070-64CE-78AE-8C66-656ED8A4CF65}"/>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1244485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74FD60-2797-7D59-6A44-8B22767B63F3}"/>
              </a:ext>
            </a:extLst>
          </p:cNvPr>
          <p:cNvSpPr>
            <a:spLocks noGrp="1"/>
          </p:cNvSpPr>
          <p:nvPr>
            <p:ph type="title"/>
          </p:nvPr>
        </p:nvSpPr>
        <p:spPr/>
        <p:txBody>
          <a:bodyPr/>
          <a:lstStyle/>
          <a:p>
            <a:r>
              <a:rPr lang="de-DE"/>
              <a:t>Titelmasterformat durch Klicken bearbeiten</a:t>
            </a:r>
          </a:p>
        </p:txBody>
      </p:sp>
      <p:sp>
        <p:nvSpPr>
          <p:cNvPr id="3" name="Inhaltsplatzhalter 2">
            <a:extLst>
              <a:ext uri="{FF2B5EF4-FFF2-40B4-BE49-F238E27FC236}">
                <a16:creationId xmlns:a16="http://schemas.microsoft.com/office/drawing/2014/main" id="{9C69FE06-0EF2-AF4F-3B94-96E4B657E9AB}"/>
              </a:ext>
            </a:extLst>
          </p:cNvPr>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B6157A7-E755-D4A5-148D-619266C3B864}"/>
              </a:ext>
            </a:extLst>
          </p:cNvPr>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4FA3EB61-932B-2F8C-5E7A-F13A760AFDEE}"/>
              </a:ext>
            </a:extLst>
          </p:cNvPr>
          <p:cNvSpPr>
            <a:spLocks noGrp="1"/>
          </p:cNvSpPr>
          <p:nvPr>
            <p:ph type="dt" sz="half" idx="10"/>
          </p:nvPr>
        </p:nvSpPr>
        <p:spPr/>
        <p:txBody>
          <a:bodyPr/>
          <a:lstStyle/>
          <a:p>
            <a:fld id="{BFF99227-7EF2-4DAF-9B50-236C7E7DC6C7}" type="datetime1">
              <a:rPr lang="de-DE" smtClean="0"/>
              <a:t>17.03.2026</a:t>
            </a:fld>
            <a:endParaRPr lang="de-DE"/>
          </a:p>
        </p:txBody>
      </p:sp>
      <p:sp>
        <p:nvSpPr>
          <p:cNvPr id="6" name="Fußzeilenplatzhalter 5">
            <a:extLst>
              <a:ext uri="{FF2B5EF4-FFF2-40B4-BE49-F238E27FC236}">
                <a16:creationId xmlns:a16="http://schemas.microsoft.com/office/drawing/2014/main" id="{2E3425EE-466C-005D-7BAE-BEBCCB91A7B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8503204-722B-8C47-DC63-627D736BC4DC}"/>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4089409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69EE41-E56A-058D-96F8-BF07A41B96E9}"/>
              </a:ext>
            </a:extLst>
          </p:cNvPr>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a:extLst>
              <a:ext uri="{FF2B5EF4-FFF2-40B4-BE49-F238E27FC236}">
                <a16:creationId xmlns:a16="http://schemas.microsoft.com/office/drawing/2014/main" id="{34C51909-1BFC-D3DA-EC16-E4619F0CFF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a:extLst>
              <a:ext uri="{FF2B5EF4-FFF2-40B4-BE49-F238E27FC236}">
                <a16:creationId xmlns:a16="http://schemas.microsoft.com/office/drawing/2014/main" id="{6AA80497-38B8-5A1B-5A88-D283D7E7450F}"/>
              </a:ext>
            </a:extLst>
          </p:cNvPr>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F59828C-A140-5B16-33E4-45EC42C49B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a:extLst>
              <a:ext uri="{FF2B5EF4-FFF2-40B4-BE49-F238E27FC236}">
                <a16:creationId xmlns:a16="http://schemas.microsoft.com/office/drawing/2014/main" id="{795D12C9-EC34-5ECC-F642-799F0148A3FA}"/>
              </a:ext>
            </a:extLst>
          </p:cNvPr>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31528F05-4055-7091-54E6-131D1A43A3A2}"/>
              </a:ext>
            </a:extLst>
          </p:cNvPr>
          <p:cNvSpPr>
            <a:spLocks noGrp="1"/>
          </p:cNvSpPr>
          <p:nvPr>
            <p:ph type="dt" sz="half" idx="10"/>
          </p:nvPr>
        </p:nvSpPr>
        <p:spPr/>
        <p:txBody>
          <a:bodyPr/>
          <a:lstStyle/>
          <a:p>
            <a:fld id="{0B042045-8566-4596-9FDD-8EB2F3A771B9}" type="datetime1">
              <a:rPr lang="de-DE" smtClean="0"/>
              <a:t>17.03.2026</a:t>
            </a:fld>
            <a:endParaRPr lang="de-DE"/>
          </a:p>
        </p:txBody>
      </p:sp>
      <p:sp>
        <p:nvSpPr>
          <p:cNvPr id="8" name="Fußzeilenplatzhalter 7">
            <a:extLst>
              <a:ext uri="{FF2B5EF4-FFF2-40B4-BE49-F238E27FC236}">
                <a16:creationId xmlns:a16="http://schemas.microsoft.com/office/drawing/2014/main" id="{77F56F61-315A-306D-E605-BB8699D0B7D5}"/>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4A4A91A5-530B-66E4-41E0-7EDBA1C103F2}"/>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1338833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8C4129-C147-3868-6EA3-D8879FC7617D}"/>
              </a:ext>
            </a:extLst>
          </p:cNvPr>
          <p:cNvSpPr>
            <a:spLocks noGrp="1"/>
          </p:cNvSpPr>
          <p:nvPr>
            <p:ph type="title"/>
          </p:nvPr>
        </p:nvSpPr>
        <p:spPr/>
        <p:txBody>
          <a:bodyPr/>
          <a:lstStyle/>
          <a:p>
            <a:r>
              <a:rPr lang="de-DE"/>
              <a:t>Titelmasterformat durch Klicken bearbeiten</a:t>
            </a:r>
          </a:p>
        </p:txBody>
      </p:sp>
      <p:sp>
        <p:nvSpPr>
          <p:cNvPr id="3" name="Datumsplatzhalter 2">
            <a:extLst>
              <a:ext uri="{FF2B5EF4-FFF2-40B4-BE49-F238E27FC236}">
                <a16:creationId xmlns:a16="http://schemas.microsoft.com/office/drawing/2014/main" id="{344D84ED-DE0C-C9BC-42D5-439D37A89BA5}"/>
              </a:ext>
            </a:extLst>
          </p:cNvPr>
          <p:cNvSpPr>
            <a:spLocks noGrp="1"/>
          </p:cNvSpPr>
          <p:nvPr>
            <p:ph type="dt" sz="half" idx="10"/>
          </p:nvPr>
        </p:nvSpPr>
        <p:spPr/>
        <p:txBody>
          <a:bodyPr/>
          <a:lstStyle/>
          <a:p>
            <a:fld id="{C9F7158C-DDBA-40B6-BCA0-0F014D3A519C}" type="datetime1">
              <a:rPr lang="de-DE" smtClean="0"/>
              <a:t>17.03.2026</a:t>
            </a:fld>
            <a:endParaRPr lang="de-DE"/>
          </a:p>
        </p:txBody>
      </p:sp>
      <p:sp>
        <p:nvSpPr>
          <p:cNvPr id="4" name="Fußzeilenplatzhalter 3">
            <a:extLst>
              <a:ext uri="{FF2B5EF4-FFF2-40B4-BE49-F238E27FC236}">
                <a16:creationId xmlns:a16="http://schemas.microsoft.com/office/drawing/2014/main" id="{28680F11-2749-0BC3-45E0-73208207066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036506C-3A93-EE39-E641-0F462EB2A7A7}"/>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768383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8F15F3-7D85-C1CE-18A7-1B75437DF9AD}"/>
              </a:ext>
            </a:extLst>
          </p:cNvPr>
          <p:cNvSpPr>
            <a:spLocks noGrp="1"/>
          </p:cNvSpPr>
          <p:nvPr>
            <p:ph type="dt" sz="half" idx="10"/>
          </p:nvPr>
        </p:nvSpPr>
        <p:spPr/>
        <p:txBody>
          <a:bodyPr/>
          <a:lstStyle/>
          <a:p>
            <a:fld id="{872FD3C8-2BA9-42BC-871D-0EBBEC557CC1}" type="datetime1">
              <a:rPr lang="de-DE" smtClean="0"/>
              <a:t>17.03.2026</a:t>
            </a:fld>
            <a:endParaRPr lang="de-DE"/>
          </a:p>
        </p:txBody>
      </p:sp>
      <p:sp>
        <p:nvSpPr>
          <p:cNvPr id="3" name="Fußzeilenplatzhalter 2">
            <a:extLst>
              <a:ext uri="{FF2B5EF4-FFF2-40B4-BE49-F238E27FC236}">
                <a16:creationId xmlns:a16="http://schemas.microsoft.com/office/drawing/2014/main" id="{7B02CA32-E550-63E2-479C-36473A42CD5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D3064C27-1870-8B71-D3D9-A9AEB763788F}"/>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949071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303840-F898-A7E2-A2D1-72472BE73874}"/>
              </a:ext>
            </a:extLst>
          </p:cNvPr>
          <p:cNvSpPr>
            <a:spLocks noGrp="1"/>
          </p:cNvSpPr>
          <p:nvPr>
            <p:ph type="title"/>
          </p:nvPr>
        </p:nvSpPr>
        <p:spPr>
          <a:xfrm>
            <a:off x="838200" y="1216154"/>
            <a:ext cx="10515600" cy="1325563"/>
          </a:xfrm>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de-DE"/>
              <a:t>Titelmasterformat durch Klicken bearbeiten</a:t>
            </a:r>
            <a:endParaRPr lang="de-DE" dirty="0"/>
          </a:p>
        </p:txBody>
      </p:sp>
      <p:sp>
        <p:nvSpPr>
          <p:cNvPr id="3" name="Inhaltsplatzhalter 2">
            <a:extLst>
              <a:ext uri="{FF2B5EF4-FFF2-40B4-BE49-F238E27FC236}">
                <a16:creationId xmlns:a16="http://schemas.microsoft.com/office/drawing/2014/main" id="{25543FCC-D3D1-5858-7360-67B4FBF56F48}"/>
              </a:ext>
            </a:extLst>
          </p:cNvPr>
          <p:cNvSpPr>
            <a:spLocks noGrp="1"/>
          </p:cNvSpPr>
          <p:nvPr>
            <p:ph idx="1"/>
          </p:nvPr>
        </p:nvSpPr>
        <p:spPr>
          <a:xfrm>
            <a:off x="838200" y="2643809"/>
            <a:ext cx="10515600" cy="3533154"/>
          </a:xfrm>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vl2pPr>
              <a:defRPr>
                <a:latin typeface="Calibri" panose="020F0502020204030204" pitchFamily="34" charset="0"/>
                <a:ea typeface="Calibri" panose="020F0502020204030204" pitchFamily="34" charset="0"/>
                <a:cs typeface="Calibri" panose="020F0502020204030204" pitchFamily="34" charset="0"/>
              </a:defRPr>
            </a:lvl2pPr>
            <a:lvl3pPr>
              <a:defRPr>
                <a:latin typeface="Calibri" panose="020F0502020204030204" pitchFamily="34" charset="0"/>
                <a:ea typeface="Calibri" panose="020F0502020204030204" pitchFamily="34" charset="0"/>
                <a:cs typeface="Calibri" panose="020F0502020204030204" pitchFamily="34" charset="0"/>
              </a:defRPr>
            </a:lvl3pPr>
            <a:lvl4pPr>
              <a:defRPr>
                <a:latin typeface="Calibri" panose="020F0502020204030204" pitchFamily="34" charset="0"/>
                <a:ea typeface="Calibri" panose="020F0502020204030204" pitchFamily="34" charset="0"/>
                <a:cs typeface="Calibri" panose="020F0502020204030204" pitchFamily="34" charset="0"/>
              </a:defRPr>
            </a:lvl4pPr>
            <a:lvl5pPr>
              <a:defRPr>
                <a:latin typeface="Calibri" panose="020F0502020204030204" pitchFamily="34" charset="0"/>
                <a:ea typeface="Calibri" panose="020F0502020204030204" pitchFamily="34" charset="0"/>
                <a:cs typeface="Calibri" panose="020F0502020204030204" pitchFamily="34" charset="0"/>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0FC392AC-6A61-5C64-20F5-570B03E0A5AB}"/>
              </a:ext>
            </a:extLst>
          </p:cNvPr>
          <p:cNvSpPr>
            <a:spLocks noGrp="1"/>
          </p:cNvSpPr>
          <p:nvPr>
            <p:ph type="dt" sz="half" idx="10"/>
          </p:nvPr>
        </p:nvSpPr>
        <p:spPr/>
        <p:txBody>
          <a:bodyPr/>
          <a:lstStyle/>
          <a:p>
            <a:fld id="{83708645-D66A-46C2-AAE5-F308721510CE}" type="datetime1">
              <a:rPr lang="de-DE" smtClean="0"/>
              <a:t>17.03.2026</a:t>
            </a:fld>
            <a:endParaRPr lang="de-DE"/>
          </a:p>
        </p:txBody>
      </p:sp>
      <p:sp>
        <p:nvSpPr>
          <p:cNvPr id="5" name="Fußzeilenplatzhalter 4">
            <a:extLst>
              <a:ext uri="{FF2B5EF4-FFF2-40B4-BE49-F238E27FC236}">
                <a16:creationId xmlns:a16="http://schemas.microsoft.com/office/drawing/2014/main" id="{BE8BA1A1-58FA-1DAF-B1CD-91CBFEF58CB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02104AA-AD4D-D3C5-0474-1F6D35C121AC}"/>
              </a:ext>
            </a:extLst>
          </p:cNvPr>
          <p:cNvSpPr>
            <a:spLocks noGrp="1"/>
          </p:cNvSpPr>
          <p:nvPr>
            <p:ph type="sldNum" sz="quarter" idx="12"/>
          </p:nvPr>
        </p:nvSpPr>
        <p:spPr/>
        <p:txBody>
          <a:bodyPr/>
          <a:lstStyle/>
          <a:p>
            <a:fld id="{8B252D48-C67B-44A6-8265-40F3173E8570}" type="slidenum">
              <a:rPr lang="de-DE" smtClean="0"/>
              <a:t>‹Nr.›</a:t>
            </a:fld>
            <a:endParaRPr lang="de-DE"/>
          </a:p>
        </p:txBody>
      </p:sp>
      <p:pic>
        <p:nvPicPr>
          <p:cNvPr id="12" name="Grafik 11">
            <a:extLst>
              <a:ext uri="{FF2B5EF4-FFF2-40B4-BE49-F238E27FC236}">
                <a16:creationId xmlns:a16="http://schemas.microsoft.com/office/drawing/2014/main" id="{80A812FA-2383-A3D4-B823-EDA53EB4969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713786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E682B1-2BCA-C710-F8DE-D0CC67225FD4}"/>
              </a:ext>
            </a:extLst>
          </p:cNvPr>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a:extLst>
              <a:ext uri="{FF2B5EF4-FFF2-40B4-BE49-F238E27FC236}">
                <a16:creationId xmlns:a16="http://schemas.microsoft.com/office/drawing/2014/main" id="{67ECAE3E-DA15-2E09-9716-593BBFDA3F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3A684B0-0B87-6C21-A34D-DD922D5FC6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a:extLst>
              <a:ext uri="{FF2B5EF4-FFF2-40B4-BE49-F238E27FC236}">
                <a16:creationId xmlns:a16="http://schemas.microsoft.com/office/drawing/2014/main" id="{90E71834-E791-6F8B-5481-F9999165F9D6}"/>
              </a:ext>
            </a:extLst>
          </p:cNvPr>
          <p:cNvSpPr>
            <a:spLocks noGrp="1"/>
          </p:cNvSpPr>
          <p:nvPr>
            <p:ph type="dt" sz="half" idx="10"/>
          </p:nvPr>
        </p:nvSpPr>
        <p:spPr/>
        <p:txBody>
          <a:bodyPr/>
          <a:lstStyle/>
          <a:p>
            <a:fld id="{61BBB137-D009-4E21-A6A7-88FB22E01813}" type="datetime1">
              <a:rPr lang="de-DE" smtClean="0"/>
              <a:t>17.03.2026</a:t>
            </a:fld>
            <a:endParaRPr lang="de-DE"/>
          </a:p>
        </p:txBody>
      </p:sp>
      <p:sp>
        <p:nvSpPr>
          <p:cNvPr id="6" name="Fußzeilenplatzhalter 5">
            <a:extLst>
              <a:ext uri="{FF2B5EF4-FFF2-40B4-BE49-F238E27FC236}">
                <a16:creationId xmlns:a16="http://schemas.microsoft.com/office/drawing/2014/main" id="{9509EE1F-053C-AF4B-85C8-3C5DAF7C480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CADA192-FE14-3EBD-50F4-8A6F748BF56C}"/>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3984532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5AAF8D-A893-2C9C-A1C1-D8DA166F8276}"/>
              </a:ext>
            </a:extLst>
          </p:cNvPr>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a:extLst>
              <a:ext uri="{FF2B5EF4-FFF2-40B4-BE49-F238E27FC236}">
                <a16:creationId xmlns:a16="http://schemas.microsoft.com/office/drawing/2014/main" id="{2FEBD076-FF48-D3EB-E217-9CC59FF126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D627D4EE-0703-118B-D8C7-45085D90EA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a:extLst>
              <a:ext uri="{FF2B5EF4-FFF2-40B4-BE49-F238E27FC236}">
                <a16:creationId xmlns:a16="http://schemas.microsoft.com/office/drawing/2014/main" id="{D9B05AA0-AC10-9723-9C71-754346252917}"/>
              </a:ext>
            </a:extLst>
          </p:cNvPr>
          <p:cNvSpPr>
            <a:spLocks noGrp="1"/>
          </p:cNvSpPr>
          <p:nvPr>
            <p:ph type="dt" sz="half" idx="10"/>
          </p:nvPr>
        </p:nvSpPr>
        <p:spPr/>
        <p:txBody>
          <a:bodyPr/>
          <a:lstStyle/>
          <a:p>
            <a:fld id="{7F38DA89-8237-4199-8ACD-9EE0E0133C47}" type="datetime1">
              <a:rPr lang="de-DE" smtClean="0"/>
              <a:t>17.03.2026</a:t>
            </a:fld>
            <a:endParaRPr lang="de-DE"/>
          </a:p>
        </p:txBody>
      </p:sp>
      <p:sp>
        <p:nvSpPr>
          <p:cNvPr id="6" name="Fußzeilenplatzhalter 5">
            <a:extLst>
              <a:ext uri="{FF2B5EF4-FFF2-40B4-BE49-F238E27FC236}">
                <a16:creationId xmlns:a16="http://schemas.microsoft.com/office/drawing/2014/main" id="{8B805D6A-2741-024B-D3EF-FD08A7C51F7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0279A95-BDA3-5797-FF02-97DF20E689E5}"/>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657584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6CB92C-14C1-1F5B-95DC-61CAF973E1D2}"/>
              </a:ext>
            </a:extLst>
          </p:cNvPr>
          <p:cNvSpPr>
            <a:spLocks noGrp="1"/>
          </p:cNvSpPr>
          <p:nvPr>
            <p:ph type="title"/>
          </p:nvPr>
        </p:nvSpPr>
        <p:spPr/>
        <p:txBody>
          <a:bodyPr/>
          <a:lstStyle/>
          <a:p>
            <a:r>
              <a:rPr lang="de-DE"/>
              <a:t>Titelmasterformat durch Klicken bearbeiten</a:t>
            </a:r>
          </a:p>
        </p:txBody>
      </p:sp>
      <p:sp>
        <p:nvSpPr>
          <p:cNvPr id="3" name="Vertikaler Textplatzhalter 2">
            <a:extLst>
              <a:ext uri="{FF2B5EF4-FFF2-40B4-BE49-F238E27FC236}">
                <a16:creationId xmlns:a16="http://schemas.microsoft.com/office/drawing/2014/main" id="{052CEE04-F870-8EDE-8E51-F940D313E58B}"/>
              </a:ext>
            </a:extLst>
          </p:cNvPr>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AA6B8DB-62D7-D152-E2AA-3B8B49167B4D}"/>
              </a:ext>
            </a:extLst>
          </p:cNvPr>
          <p:cNvSpPr>
            <a:spLocks noGrp="1"/>
          </p:cNvSpPr>
          <p:nvPr>
            <p:ph type="dt" sz="half" idx="10"/>
          </p:nvPr>
        </p:nvSpPr>
        <p:spPr/>
        <p:txBody>
          <a:bodyPr/>
          <a:lstStyle/>
          <a:p>
            <a:fld id="{B0ED1939-D104-492F-B5FE-A4D0C1FA8F16}" type="datetime1">
              <a:rPr lang="de-DE" smtClean="0"/>
              <a:t>17.03.2026</a:t>
            </a:fld>
            <a:endParaRPr lang="de-DE"/>
          </a:p>
        </p:txBody>
      </p:sp>
      <p:sp>
        <p:nvSpPr>
          <p:cNvPr id="5" name="Fußzeilenplatzhalter 4">
            <a:extLst>
              <a:ext uri="{FF2B5EF4-FFF2-40B4-BE49-F238E27FC236}">
                <a16:creationId xmlns:a16="http://schemas.microsoft.com/office/drawing/2014/main" id="{2511FE65-1D44-6B02-6632-3590D7A9C5D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B4DA75F-6B00-4D26-0462-EB16E8E4844A}"/>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57628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13EE45E-0546-DB08-81DC-3090AD7B8B12}"/>
              </a:ext>
            </a:extLst>
          </p:cNvPr>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a:extLst>
              <a:ext uri="{FF2B5EF4-FFF2-40B4-BE49-F238E27FC236}">
                <a16:creationId xmlns:a16="http://schemas.microsoft.com/office/drawing/2014/main" id="{DE7B7763-4C87-99B6-965C-3A70C8BDCA12}"/>
              </a:ext>
            </a:extLst>
          </p:cNvPr>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628B1C0-2762-5CF7-88F6-2EB8A7FF2A12}"/>
              </a:ext>
            </a:extLst>
          </p:cNvPr>
          <p:cNvSpPr>
            <a:spLocks noGrp="1"/>
          </p:cNvSpPr>
          <p:nvPr>
            <p:ph type="dt" sz="half" idx="10"/>
          </p:nvPr>
        </p:nvSpPr>
        <p:spPr/>
        <p:txBody>
          <a:bodyPr/>
          <a:lstStyle/>
          <a:p>
            <a:fld id="{73690FB1-A404-4595-9C8D-69A4A4A309DC}" type="datetime1">
              <a:rPr lang="de-DE" smtClean="0"/>
              <a:t>17.03.2026</a:t>
            </a:fld>
            <a:endParaRPr lang="de-DE"/>
          </a:p>
        </p:txBody>
      </p:sp>
      <p:sp>
        <p:nvSpPr>
          <p:cNvPr id="5" name="Fußzeilenplatzhalter 4">
            <a:extLst>
              <a:ext uri="{FF2B5EF4-FFF2-40B4-BE49-F238E27FC236}">
                <a16:creationId xmlns:a16="http://schemas.microsoft.com/office/drawing/2014/main" id="{31393EF4-2C60-E678-7E2F-4EBBFE125D7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F232FAD-4041-666C-3492-DB3A2AC1E7DA}"/>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6642522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175521-40D1-7F2F-C9A9-15981F30E204}"/>
              </a:ext>
            </a:extLst>
          </p:cNvPr>
          <p:cNvSpPr>
            <a:spLocks noGrp="1"/>
          </p:cNvSpPr>
          <p:nvPr>
            <p:ph type="ctrTitle"/>
          </p:nvPr>
        </p:nvSpPr>
        <p:spPr>
          <a:xfrm>
            <a:off x="1524000" y="1718533"/>
            <a:ext cx="9144000" cy="2387600"/>
          </a:xfrm>
        </p:spPr>
        <p:txBody>
          <a:bodyPr anchor="b"/>
          <a:lstStyle>
            <a:lvl1pPr algn="ctr">
              <a:defRPr sz="6000">
                <a:latin typeface="Calibri" panose="020F0502020204030204" pitchFamily="34" charset="0"/>
                <a:ea typeface="Calibri" panose="020F0502020204030204" pitchFamily="34" charset="0"/>
                <a:cs typeface="Calibri" panose="020F0502020204030204" pitchFamily="34" charset="0"/>
              </a:defRPr>
            </a:lvl1pPr>
          </a:lstStyle>
          <a:p>
            <a:r>
              <a:rPr lang="de-DE" dirty="0"/>
              <a:t>Titelmasterformat durch Klicken bearbeiten</a:t>
            </a:r>
          </a:p>
        </p:txBody>
      </p:sp>
      <p:sp>
        <p:nvSpPr>
          <p:cNvPr id="3" name="Untertitel 2">
            <a:extLst>
              <a:ext uri="{FF2B5EF4-FFF2-40B4-BE49-F238E27FC236}">
                <a16:creationId xmlns:a16="http://schemas.microsoft.com/office/drawing/2014/main" id="{E16869E7-BF60-CD80-2EEF-383E5BC4395A}"/>
              </a:ext>
            </a:extLst>
          </p:cNvPr>
          <p:cNvSpPr>
            <a:spLocks noGrp="1"/>
          </p:cNvSpPr>
          <p:nvPr>
            <p:ph type="subTitle" idx="1"/>
          </p:nvPr>
        </p:nvSpPr>
        <p:spPr>
          <a:xfrm>
            <a:off x="1524000" y="4198208"/>
            <a:ext cx="9144000" cy="1655762"/>
          </a:xfrm>
        </p:spPr>
        <p:txBody>
          <a:bodyPr/>
          <a:lstStyle>
            <a:lvl1pPr marL="0" indent="0" algn="ctr">
              <a:buNone/>
              <a:defRPr sz="2400">
                <a:latin typeface="Calibri" panose="020F0502020204030204" pitchFamily="34" charset="0"/>
                <a:ea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4" name="Datumsplatzhalter 3">
            <a:extLst>
              <a:ext uri="{FF2B5EF4-FFF2-40B4-BE49-F238E27FC236}">
                <a16:creationId xmlns:a16="http://schemas.microsoft.com/office/drawing/2014/main" id="{D0CA5182-6EEA-2F54-1F19-F31532A4202B}"/>
              </a:ext>
            </a:extLst>
          </p:cNvPr>
          <p:cNvSpPr>
            <a:spLocks noGrp="1"/>
          </p:cNvSpPr>
          <p:nvPr>
            <p:ph type="dt" sz="half" idx="10"/>
          </p:nvPr>
        </p:nvSpPr>
        <p:spPr/>
        <p:txBody>
          <a:bodyPr/>
          <a:lstStyle/>
          <a:p>
            <a:fld id="{203EA535-2EF9-444F-91FE-6347F282BFB8}" type="datetime1">
              <a:rPr lang="de-DE" smtClean="0"/>
              <a:t>17.03.2026</a:t>
            </a:fld>
            <a:endParaRPr lang="de-DE"/>
          </a:p>
        </p:txBody>
      </p:sp>
      <p:sp>
        <p:nvSpPr>
          <p:cNvPr id="5" name="Fußzeilenplatzhalter 4">
            <a:extLst>
              <a:ext uri="{FF2B5EF4-FFF2-40B4-BE49-F238E27FC236}">
                <a16:creationId xmlns:a16="http://schemas.microsoft.com/office/drawing/2014/main" id="{516FE547-14DF-50B2-0A2B-25BE6E76188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E554887-1BA9-C260-D1C1-71D0CF599B3D}"/>
              </a:ext>
            </a:extLst>
          </p:cNvPr>
          <p:cNvSpPr>
            <a:spLocks noGrp="1"/>
          </p:cNvSpPr>
          <p:nvPr>
            <p:ph type="sldNum" sz="quarter" idx="12"/>
          </p:nvPr>
        </p:nvSpPr>
        <p:spPr/>
        <p:txBody>
          <a:bodyPr/>
          <a:lstStyle/>
          <a:p>
            <a:fld id="{8B252D48-C67B-44A6-8265-40F3173E8570}" type="slidenum">
              <a:rPr lang="de-DE" smtClean="0"/>
              <a:t>‹Nr.›</a:t>
            </a:fld>
            <a:endParaRPr lang="de-DE"/>
          </a:p>
        </p:txBody>
      </p:sp>
      <p:pic>
        <p:nvPicPr>
          <p:cNvPr id="8" name="Grafik 7">
            <a:extLst>
              <a:ext uri="{FF2B5EF4-FFF2-40B4-BE49-F238E27FC236}">
                <a16:creationId xmlns:a16="http://schemas.microsoft.com/office/drawing/2014/main" id="{80A812FA-2383-A3D4-B823-EDA53EB4969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2905921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303840-F898-A7E2-A2D1-72472BE73874}"/>
              </a:ext>
            </a:extLst>
          </p:cNvPr>
          <p:cNvSpPr>
            <a:spLocks noGrp="1"/>
          </p:cNvSpPr>
          <p:nvPr>
            <p:ph type="title"/>
          </p:nvPr>
        </p:nvSpPr>
        <p:spPr>
          <a:xfrm>
            <a:off x="838200" y="1216154"/>
            <a:ext cx="10515600" cy="1325563"/>
          </a:xfrm>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de-DE"/>
              <a:t>Titelmasterformat durch Klicken bearbeiten</a:t>
            </a:r>
            <a:endParaRPr lang="de-DE" dirty="0"/>
          </a:p>
        </p:txBody>
      </p:sp>
      <p:sp>
        <p:nvSpPr>
          <p:cNvPr id="3" name="Inhaltsplatzhalter 2">
            <a:extLst>
              <a:ext uri="{FF2B5EF4-FFF2-40B4-BE49-F238E27FC236}">
                <a16:creationId xmlns:a16="http://schemas.microsoft.com/office/drawing/2014/main" id="{25543FCC-D3D1-5858-7360-67B4FBF56F48}"/>
              </a:ext>
            </a:extLst>
          </p:cNvPr>
          <p:cNvSpPr>
            <a:spLocks noGrp="1"/>
          </p:cNvSpPr>
          <p:nvPr>
            <p:ph idx="1"/>
          </p:nvPr>
        </p:nvSpPr>
        <p:spPr>
          <a:xfrm>
            <a:off x="838200" y="2643809"/>
            <a:ext cx="10515600" cy="3533154"/>
          </a:xfrm>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vl2pPr>
              <a:defRPr>
                <a:latin typeface="Calibri" panose="020F0502020204030204" pitchFamily="34" charset="0"/>
                <a:ea typeface="Calibri" panose="020F0502020204030204" pitchFamily="34" charset="0"/>
                <a:cs typeface="Calibri" panose="020F0502020204030204" pitchFamily="34" charset="0"/>
              </a:defRPr>
            </a:lvl2pPr>
            <a:lvl3pPr>
              <a:defRPr>
                <a:latin typeface="Calibri" panose="020F0502020204030204" pitchFamily="34" charset="0"/>
                <a:ea typeface="Calibri" panose="020F0502020204030204" pitchFamily="34" charset="0"/>
                <a:cs typeface="Calibri" panose="020F0502020204030204" pitchFamily="34" charset="0"/>
              </a:defRPr>
            </a:lvl3pPr>
            <a:lvl4pPr>
              <a:defRPr>
                <a:latin typeface="Calibri" panose="020F0502020204030204" pitchFamily="34" charset="0"/>
                <a:ea typeface="Calibri" panose="020F0502020204030204" pitchFamily="34" charset="0"/>
                <a:cs typeface="Calibri" panose="020F0502020204030204" pitchFamily="34" charset="0"/>
              </a:defRPr>
            </a:lvl4pPr>
            <a:lvl5pPr>
              <a:defRPr>
                <a:latin typeface="Calibri" panose="020F0502020204030204" pitchFamily="34" charset="0"/>
                <a:ea typeface="Calibri" panose="020F0502020204030204" pitchFamily="34" charset="0"/>
                <a:cs typeface="Calibri" panose="020F050202020403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0FC392AC-6A61-5C64-20F5-570B03E0A5AB}"/>
              </a:ext>
            </a:extLst>
          </p:cNvPr>
          <p:cNvSpPr>
            <a:spLocks noGrp="1"/>
          </p:cNvSpPr>
          <p:nvPr>
            <p:ph type="dt" sz="half" idx="10"/>
          </p:nvPr>
        </p:nvSpPr>
        <p:spPr/>
        <p:txBody>
          <a:bodyPr/>
          <a:lstStyle/>
          <a:p>
            <a:fld id="{83708645-D66A-46C2-AAE5-F308721510CE}" type="datetime1">
              <a:rPr lang="de-DE" smtClean="0"/>
              <a:t>17.03.2026</a:t>
            </a:fld>
            <a:endParaRPr lang="de-DE"/>
          </a:p>
        </p:txBody>
      </p:sp>
      <p:sp>
        <p:nvSpPr>
          <p:cNvPr id="5" name="Fußzeilenplatzhalter 4">
            <a:extLst>
              <a:ext uri="{FF2B5EF4-FFF2-40B4-BE49-F238E27FC236}">
                <a16:creationId xmlns:a16="http://schemas.microsoft.com/office/drawing/2014/main" id="{BE8BA1A1-58FA-1DAF-B1CD-91CBFEF58CB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02104AA-AD4D-D3C5-0474-1F6D35C121AC}"/>
              </a:ext>
            </a:extLst>
          </p:cNvPr>
          <p:cNvSpPr>
            <a:spLocks noGrp="1"/>
          </p:cNvSpPr>
          <p:nvPr>
            <p:ph type="sldNum" sz="quarter" idx="12"/>
          </p:nvPr>
        </p:nvSpPr>
        <p:spPr/>
        <p:txBody>
          <a:bodyPr/>
          <a:lstStyle/>
          <a:p>
            <a:fld id="{8B252D48-C67B-44A6-8265-40F3173E8570}" type="slidenum">
              <a:rPr lang="de-DE" smtClean="0"/>
              <a:t>‹Nr.›</a:t>
            </a:fld>
            <a:endParaRPr lang="de-DE"/>
          </a:p>
        </p:txBody>
      </p:sp>
      <p:pic>
        <p:nvPicPr>
          <p:cNvPr id="9" name="Grafik 8">
            <a:extLst>
              <a:ext uri="{FF2B5EF4-FFF2-40B4-BE49-F238E27FC236}">
                <a16:creationId xmlns:a16="http://schemas.microsoft.com/office/drawing/2014/main" id="{80A812FA-2383-A3D4-B823-EDA53EB4969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34616605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pic>
        <p:nvPicPr>
          <p:cNvPr id="36" name="Grafik 35">
            <a:extLst>
              <a:ext uri="{FF2B5EF4-FFF2-40B4-BE49-F238E27FC236}">
                <a16:creationId xmlns:a16="http://schemas.microsoft.com/office/drawing/2014/main" id="{80A812FA-2383-A3D4-B823-EDA53EB4969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1139560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983A91-2C62-C94D-A65E-D01071EC8B83}"/>
              </a:ext>
            </a:extLst>
          </p:cNvPr>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a:extLst>
              <a:ext uri="{FF2B5EF4-FFF2-40B4-BE49-F238E27FC236}">
                <a16:creationId xmlns:a16="http://schemas.microsoft.com/office/drawing/2014/main" id="{90E70158-9678-E109-3347-416DCEE72D9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Formatvorlagen des Textmasters bearbeiten</a:t>
            </a:r>
          </a:p>
        </p:txBody>
      </p:sp>
      <p:sp>
        <p:nvSpPr>
          <p:cNvPr id="4" name="Datumsplatzhalter 3">
            <a:extLst>
              <a:ext uri="{FF2B5EF4-FFF2-40B4-BE49-F238E27FC236}">
                <a16:creationId xmlns:a16="http://schemas.microsoft.com/office/drawing/2014/main" id="{000D6D2A-C886-C24E-166E-E79CB49FEDB8}"/>
              </a:ext>
            </a:extLst>
          </p:cNvPr>
          <p:cNvSpPr>
            <a:spLocks noGrp="1"/>
          </p:cNvSpPr>
          <p:nvPr>
            <p:ph type="dt" sz="half" idx="10"/>
          </p:nvPr>
        </p:nvSpPr>
        <p:spPr/>
        <p:txBody>
          <a:bodyPr/>
          <a:lstStyle/>
          <a:p>
            <a:fld id="{33E6B6BB-64A7-49EF-9327-4A686EDBEE57}" type="datetime1">
              <a:rPr lang="de-DE" smtClean="0"/>
              <a:t>17.03.2026</a:t>
            </a:fld>
            <a:endParaRPr lang="de-DE"/>
          </a:p>
        </p:txBody>
      </p:sp>
      <p:sp>
        <p:nvSpPr>
          <p:cNvPr id="5" name="Fußzeilenplatzhalter 4">
            <a:extLst>
              <a:ext uri="{FF2B5EF4-FFF2-40B4-BE49-F238E27FC236}">
                <a16:creationId xmlns:a16="http://schemas.microsoft.com/office/drawing/2014/main" id="{8ED3243F-1825-12B1-5955-C0BB623B119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21EB070-64CE-78AE-8C66-656ED8A4CF65}"/>
              </a:ext>
            </a:extLst>
          </p:cNvPr>
          <p:cNvSpPr>
            <a:spLocks noGrp="1"/>
          </p:cNvSpPr>
          <p:nvPr>
            <p:ph type="sldNum" sz="quarter" idx="12"/>
          </p:nvPr>
        </p:nvSpPr>
        <p:spPr/>
        <p:txBody>
          <a:bodyPr/>
          <a:lstStyle/>
          <a:p>
            <a:fld id="{8B252D48-C67B-44A6-8265-40F3173E8570}" type="slidenum">
              <a:rPr lang="de-DE" smtClean="0"/>
              <a:t>‹Nr.›</a:t>
            </a:fld>
            <a:endParaRPr lang="de-DE"/>
          </a:p>
        </p:txBody>
      </p:sp>
      <p:pic>
        <p:nvPicPr>
          <p:cNvPr id="7" name="Grafik 6">
            <a:extLst>
              <a:ext uri="{FF2B5EF4-FFF2-40B4-BE49-F238E27FC236}">
                <a16:creationId xmlns:a16="http://schemas.microsoft.com/office/drawing/2014/main" id="{80A812FA-2383-A3D4-B823-EDA53EB4969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2329560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74FD60-2797-7D59-6A44-8B22767B63F3}"/>
              </a:ext>
            </a:extLst>
          </p:cNvPr>
          <p:cNvSpPr>
            <a:spLocks noGrp="1"/>
          </p:cNvSpPr>
          <p:nvPr>
            <p:ph type="title"/>
          </p:nvPr>
        </p:nvSpPr>
        <p:spPr/>
        <p:txBody>
          <a:bodyPr/>
          <a:lstStyle/>
          <a:p>
            <a:r>
              <a:rPr lang="de-DE"/>
              <a:t>Titelmasterformat durch Klicken bearbeiten</a:t>
            </a:r>
          </a:p>
        </p:txBody>
      </p:sp>
      <p:sp>
        <p:nvSpPr>
          <p:cNvPr id="3" name="Inhaltsplatzhalter 2">
            <a:extLst>
              <a:ext uri="{FF2B5EF4-FFF2-40B4-BE49-F238E27FC236}">
                <a16:creationId xmlns:a16="http://schemas.microsoft.com/office/drawing/2014/main" id="{9C69FE06-0EF2-AF4F-3B94-96E4B657E9AB}"/>
              </a:ext>
            </a:extLst>
          </p:cNvPr>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B6157A7-E755-D4A5-148D-619266C3B864}"/>
              </a:ext>
            </a:extLst>
          </p:cNvPr>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4FA3EB61-932B-2F8C-5E7A-F13A760AFDEE}"/>
              </a:ext>
            </a:extLst>
          </p:cNvPr>
          <p:cNvSpPr>
            <a:spLocks noGrp="1"/>
          </p:cNvSpPr>
          <p:nvPr>
            <p:ph type="dt" sz="half" idx="10"/>
          </p:nvPr>
        </p:nvSpPr>
        <p:spPr/>
        <p:txBody>
          <a:bodyPr/>
          <a:lstStyle/>
          <a:p>
            <a:fld id="{BFF99227-7EF2-4DAF-9B50-236C7E7DC6C7}" type="datetime1">
              <a:rPr lang="de-DE" smtClean="0"/>
              <a:t>17.03.2026</a:t>
            </a:fld>
            <a:endParaRPr lang="de-DE"/>
          </a:p>
        </p:txBody>
      </p:sp>
      <p:sp>
        <p:nvSpPr>
          <p:cNvPr id="6" name="Fußzeilenplatzhalter 5">
            <a:extLst>
              <a:ext uri="{FF2B5EF4-FFF2-40B4-BE49-F238E27FC236}">
                <a16:creationId xmlns:a16="http://schemas.microsoft.com/office/drawing/2014/main" id="{2E3425EE-466C-005D-7BAE-BEBCCB91A7B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8503204-722B-8C47-DC63-627D736BC4DC}"/>
              </a:ext>
            </a:extLst>
          </p:cNvPr>
          <p:cNvSpPr>
            <a:spLocks noGrp="1"/>
          </p:cNvSpPr>
          <p:nvPr>
            <p:ph type="sldNum" sz="quarter" idx="12"/>
          </p:nvPr>
        </p:nvSpPr>
        <p:spPr/>
        <p:txBody>
          <a:bodyPr/>
          <a:lstStyle/>
          <a:p>
            <a:fld id="{8B252D48-C67B-44A6-8265-40F3173E8570}" type="slidenum">
              <a:rPr lang="de-DE" smtClean="0"/>
              <a:t>‹Nr.›</a:t>
            </a:fld>
            <a:endParaRPr lang="de-DE"/>
          </a:p>
        </p:txBody>
      </p:sp>
      <p:pic>
        <p:nvPicPr>
          <p:cNvPr id="8" name="Grafik 7">
            <a:extLst>
              <a:ext uri="{FF2B5EF4-FFF2-40B4-BE49-F238E27FC236}">
                <a16:creationId xmlns:a16="http://schemas.microsoft.com/office/drawing/2014/main" id="{80A812FA-2383-A3D4-B823-EDA53EB4969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28394420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69EE41-E56A-058D-96F8-BF07A41B96E9}"/>
              </a:ext>
            </a:extLst>
          </p:cNvPr>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a:extLst>
              <a:ext uri="{FF2B5EF4-FFF2-40B4-BE49-F238E27FC236}">
                <a16:creationId xmlns:a16="http://schemas.microsoft.com/office/drawing/2014/main" id="{34C51909-1BFC-D3DA-EC16-E4619F0CFF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a:extLst>
              <a:ext uri="{FF2B5EF4-FFF2-40B4-BE49-F238E27FC236}">
                <a16:creationId xmlns:a16="http://schemas.microsoft.com/office/drawing/2014/main" id="{6AA80497-38B8-5A1B-5A88-D283D7E7450F}"/>
              </a:ext>
            </a:extLst>
          </p:cNvPr>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F59828C-A140-5B16-33E4-45EC42C49B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a:extLst>
              <a:ext uri="{FF2B5EF4-FFF2-40B4-BE49-F238E27FC236}">
                <a16:creationId xmlns:a16="http://schemas.microsoft.com/office/drawing/2014/main" id="{795D12C9-EC34-5ECC-F642-799F0148A3FA}"/>
              </a:ext>
            </a:extLst>
          </p:cNvPr>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31528F05-4055-7091-54E6-131D1A43A3A2}"/>
              </a:ext>
            </a:extLst>
          </p:cNvPr>
          <p:cNvSpPr>
            <a:spLocks noGrp="1"/>
          </p:cNvSpPr>
          <p:nvPr>
            <p:ph type="dt" sz="half" idx="10"/>
          </p:nvPr>
        </p:nvSpPr>
        <p:spPr/>
        <p:txBody>
          <a:bodyPr/>
          <a:lstStyle/>
          <a:p>
            <a:fld id="{0B042045-8566-4596-9FDD-8EB2F3A771B9}" type="datetime1">
              <a:rPr lang="de-DE" smtClean="0"/>
              <a:t>17.03.2026</a:t>
            </a:fld>
            <a:endParaRPr lang="de-DE"/>
          </a:p>
        </p:txBody>
      </p:sp>
      <p:sp>
        <p:nvSpPr>
          <p:cNvPr id="8" name="Fußzeilenplatzhalter 7">
            <a:extLst>
              <a:ext uri="{FF2B5EF4-FFF2-40B4-BE49-F238E27FC236}">
                <a16:creationId xmlns:a16="http://schemas.microsoft.com/office/drawing/2014/main" id="{77F56F61-315A-306D-E605-BB8699D0B7D5}"/>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4A4A91A5-530B-66E4-41E0-7EDBA1C103F2}"/>
              </a:ext>
            </a:extLst>
          </p:cNvPr>
          <p:cNvSpPr>
            <a:spLocks noGrp="1"/>
          </p:cNvSpPr>
          <p:nvPr>
            <p:ph type="sldNum" sz="quarter" idx="12"/>
          </p:nvPr>
        </p:nvSpPr>
        <p:spPr/>
        <p:txBody>
          <a:bodyPr/>
          <a:lstStyle/>
          <a:p>
            <a:fld id="{8B252D48-C67B-44A6-8265-40F3173E8570}" type="slidenum">
              <a:rPr lang="de-DE" smtClean="0"/>
              <a:t>‹Nr.›</a:t>
            </a:fld>
            <a:endParaRPr lang="de-DE"/>
          </a:p>
        </p:txBody>
      </p:sp>
      <p:pic>
        <p:nvPicPr>
          <p:cNvPr id="10" name="Grafik 9">
            <a:extLst>
              <a:ext uri="{FF2B5EF4-FFF2-40B4-BE49-F238E27FC236}">
                <a16:creationId xmlns:a16="http://schemas.microsoft.com/office/drawing/2014/main" id="{80A812FA-2383-A3D4-B823-EDA53EB4969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1862872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983A91-2C62-C94D-A65E-D01071EC8B83}"/>
              </a:ext>
            </a:extLst>
          </p:cNvPr>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a:extLst>
              <a:ext uri="{FF2B5EF4-FFF2-40B4-BE49-F238E27FC236}">
                <a16:creationId xmlns:a16="http://schemas.microsoft.com/office/drawing/2014/main" id="{90E70158-9678-E109-3347-416DCEE72D9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Formatvorlagen des Textmasters bearbeiten</a:t>
            </a:r>
          </a:p>
        </p:txBody>
      </p:sp>
      <p:sp>
        <p:nvSpPr>
          <p:cNvPr id="4" name="Datumsplatzhalter 3">
            <a:extLst>
              <a:ext uri="{FF2B5EF4-FFF2-40B4-BE49-F238E27FC236}">
                <a16:creationId xmlns:a16="http://schemas.microsoft.com/office/drawing/2014/main" id="{000D6D2A-C886-C24E-166E-E79CB49FEDB8}"/>
              </a:ext>
            </a:extLst>
          </p:cNvPr>
          <p:cNvSpPr>
            <a:spLocks noGrp="1"/>
          </p:cNvSpPr>
          <p:nvPr>
            <p:ph type="dt" sz="half" idx="10"/>
          </p:nvPr>
        </p:nvSpPr>
        <p:spPr/>
        <p:txBody>
          <a:bodyPr/>
          <a:lstStyle/>
          <a:p>
            <a:fld id="{33E6B6BB-64A7-49EF-9327-4A686EDBEE57}" type="datetime1">
              <a:rPr lang="de-DE" smtClean="0"/>
              <a:t>17.03.2026</a:t>
            </a:fld>
            <a:endParaRPr lang="de-DE"/>
          </a:p>
        </p:txBody>
      </p:sp>
      <p:sp>
        <p:nvSpPr>
          <p:cNvPr id="5" name="Fußzeilenplatzhalter 4">
            <a:extLst>
              <a:ext uri="{FF2B5EF4-FFF2-40B4-BE49-F238E27FC236}">
                <a16:creationId xmlns:a16="http://schemas.microsoft.com/office/drawing/2014/main" id="{8ED3243F-1825-12B1-5955-C0BB623B119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21EB070-64CE-78AE-8C66-656ED8A4CF65}"/>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23617574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8C4129-C147-3868-6EA3-D8879FC7617D}"/>
              </a:ext>
            </a:extLst>
          </p:cNvPr>
          <p:cNvSpPr>
            <a:spLocks noGrp="1"/>
          </p:cNvSpPr>
          <p:nvPr>
            <p:ph type="title"/>
          </p:nvPr>
        </p:nvSpPr>
        <p:spPr/>
        <p:txBody>
          <a:bodyPr/>
          <a:lstStyle/>
          <a:p>
            <a:r>
              <a:rPr lang="de-DE"/>
              <a:t>Titelmasterformat durch Klicken bearbeiten</a:t>
            </a:r>
          </a:p>
        </p:txBody>
      </p:sp>
      <p:sp>
        <p:nvSpPr>
          <p:cNvPr id="3" name="Datumsplatzhalter 2">
            <a:extLst>
              <a:ext uri="{FF2B5EF4-FFF2-40B4-BE49-F238E27FC236}">
                <a16:creationId xmlns:a16="http://schemas.microsoft.com/office/drawing/2014/main" id="{344D84ED-DE0C-C9BC-42D5-439D37A89BA5}"/>
              </a:ext>
            </a:extLst>
          </p:cNvPr>
          <p:cNvSpPr>
            <a:spLocks noGrp="1"/>
          </p:cNvSpPr>
          <p:nvPr>
            <p:ph type="dt" sz="half" idx="10"/>
          </p:nvPr>
        </p:nvSpPr>
        <p:spPr/>
        <p:txBody>
          <a:bodyPr/>
          <a:lstStyle/>
          <a:p>
            <a:fld id="{C9F7158C-DDBA-40B6-BCA0-0F014D3A519C}" type="datetime1">
              <a:rPr lang="de-DE" smtClean="0"/>
              <a:t>17.03.2026</a:t>
            </a:fld>
            <a:endParaRPr lang="de-DE"/>
          </a:p>
        </p:txBody>
      </p:sp>
      <p:sp>
        <p:nvSpPr>
          <p:cNvPr id="4" name="Fußzeilenplatzhalter 3">
            <a:extLst>
              <a:ext uri="{FF2B5EF4-FFF2-40B4-BE49-F238E27FC236}">
                <a16:creationId xmlns:a16="http://schemas.microsoft.com/office/drawing/2014/main" id="{28680F11-2749-0BC3-45E0-73208207066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036506C-3A93-EE39-E641-0F462EB2A7A7}"/>
              </a:ext>
            </a:extLst>
          </p:cNvPr>
          <p:cNvSpPr>
            <a:spLocks noGrp="1"/>
          </p:cNvSpPr>
          <p:nvPr>
            <p:ph type="sldNum" sz="quarter" idx="12"/>
          </p:nvPr>
        </p:nvSpPr>
        <p:spPr/>
        <p:txBody>
          <a:bodyPr/>
          <a:lstStyle/>
          <a:p>
            <a:fld id="{8B252D48-C67B-44A6-8265-40F3173E8570}" type="slidenum">
              <a:rPr lang="de-DE" smtClean="0"/>
              <a:t>‹Nr.›</a:t>
            </a:fld>
            <a:endParaRPr lang="de-DE"/>
          </a:p>
        </p:txBody>
      </p:sp>
      <p:pic>
        <p:nvPicPr>
          <p:cNvPr id="6" name="Grafik 5">
            <a:extLst>
              <a:ext uri="{FF2B5EF4-FFF2-40B4-BE49-F238E27FC236}">
                <a16:creationId xmlns:a16="http://schemas.microsoft.com/office/drawing/2014/main" id="{80A812FA-2383-A3D4-B823-EDA53EB4969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30790083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8F15F3-7D85-C1CE-18A7-1B75437DF9AD}"/>
              </a:ext>
            </a:extLst>
          </p:cNvPr>
          <p:cNvSpPr>
            <a:spLocks noGrp="1"/>
          </p:cNvSpPr>
          <p:nvPr>
            <p:ph type="dt" sz="half" idx="10"/>
          </p:nvPr>
        </p:nvSpPr>
        <p:spPr/>
        <p:txBody>
          <a:bodyPr/>
          <a:lstStyle/>
          <a:p>
            <a:fld id="{872FD3C8-2BA9-42BC-871D-0EBBEC557CC1}" type="datetime1">
              <a:rPr lang="de-DE" smtClean="0"/>
              <a:t>17.03.2026</a:t>
            </a:fld>
            <a:endParaRPr lang="de-DE"/>
          </a:p>
        </p:txBody>
      </p:sp>
      <p:sp>
        <p:nvSpPr>
          <p:cNvPr id="3" name="Fußzeilenplatzhalter 2">
            <a:extLst>
              <a:ext uri="{FF2B5EF4-FFF2-40B4-BE49-F238E27FC236}">
                <a16:creationId xmlns:a16="http://schemas.microsoft.com/office/drawing/2014/main" id="{7B02CA32-E550-63E2-479C-36473A42CD5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D3064C27-1870-8B71-D3D9-A9AEB763788F}"/>
              </a:ext>
            </a:extLst>
          </p:cNvPr>
          <p:cNvSpPr>
            <a:spLocks noGrp="1"/>
          </p:cNvSpPr>
          <p:nvPr>
            <p:ph type="sldNum" sz="quarter" idx="12"/>
          </p:nvPr>
        </p:nvSpPr>
        <p:spPr/>
        <p:txBody>
          <a:bodyPr/>
          <a:lstStyle/>
          <a:p>
            <a:fld id="{8B252D48-C67B-44A6-8265-40F3173E8570}" type="slidenum">
              <a:rPr lang="de-DE" smtClean="0"/>
              <a:t>‹Nr.›</a:t>
            </a:fld>
            <a:endParaRPr lang="de-DE"/>
          </a:p>
        </p:txBody>
      </p:sp>
      <p:pic>
        <p:nvPicPr>
          <p:cNvPr id="5" name="Grafik 4">
            <a:extLst>
              <a:ext uri="{FF2B5EF4-FFF2-40B4-BE49-F238E27FC236}">
                <a16:creationId xmlns:a16="http://schemas.microsoft.com/office/drawing/2014/main" id="{80A812FA-2383-A3D4-B823-EDA53EB4969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35755222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E682B1-2BCA-C710-F8DE-D0CC67225FD4}"/>
              </a:ext>
            </a:extLst>
          </p:cNvPr>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a:extLst>
              <a:ext uri="{FF2B5EF4-FFF2-40B4-BE49-F238E27FC236}">
                <a16:creationId xmlns:a16="http://schemas.microsoft.com/office/drawing/2014/main" id="{67ECAE3E-DA15-2E09-9716-593BBFDA3F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3A684B0-0B87-6C21-A34D-DD922D5FC6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a:extLst>
              <a:ext uri="{FF2B5EF4-FFF2-40B4-BE49-F238E27FC236}">
                <a16:creationId xmlns:a16="http://schemas.microsoft.com/office/drawing/2014/main" id="{90E71834-E791-6F8B-5481-F9999165F9D6}"/>
              </a:ext>
            </a:extLst>
          </p:cNvPr>
          <p:cNvSpPr>
            <a:spLocks noGrp="1"/>
          </p:cNvSpPr>
          <p:nvPr>
            <p:ph type="dt" sz="half" idx="10"/>
          </p:nvPr>
        </p:nvSpPr>
        <p:spPr/>
        <p:txBody>
          <a:bodyPr/>
          <a:lstStyle/>
          <a:p>
            <a:fld id="{61BBB137-D009-4E21-A6A7-88FB22E01813}" type="datetime1">
              <a:rPr lang="de-DE" smtClean="0"/>
              <a:t>17.03.2026</a:t>
            </a:fld>
            <a:endParaRPr lang="de-DE"/>
          </a:p>
        </p:txBody>
      </p:sp>
      <p:sp>
        <p:nvSpPr>
          <p:cNvPr id="6" name="Fußzeilenplatzhalter 5">
            <a:extLst>
              <a:ext uri="{FF2B5EF4-FFF2-40B4-BE49-F238E27FC236}">
                <a16:creationId xmlns:a16="http://schemas.microsoft.com/office/drawing/2014/main" id="{9509EE1F-053C-AF4B-85C8-3C5DAF7C480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CADA192-FE14-3EBD-50F4-8A6F748BF56C}"/>
              </a:ext>
            </a:extLst>
          </p:cNvPr>
          <p:cNvSpPr>
            <a:spLocks noGrp="1"/>
          </p:cNvSpPr>
          <p:nvPr>
            <p:ph type="sldNum" sz="quarter" idx="12"/>
          </p:nvPr>
        </p:nvSpPr>
        <p:spPr/>
        <p:txBody>
          <a:bodyPr/>
          <a:lstStyle/>
          <a:p>
            <a:fld id="{8B252D48-C67B-44A6-8265-40F3173E8570}" type="slidenum">
              <a:rPr lang="de-DE" smtClean="0"/>
              <a:t>‹Nr.›</a:t>
            </a:fld>
            <a:endParaRPr lang="de-DE"/>
          </a:p>
        </p:txBody>
      </p:sp>
      <p:pic>
        <p:nvPicPr>
          <p:cNvPr id="8" name="Grafik 7">
            <a:extLst>
              <a:ext uri="{FF2B5EF4-FFF2-40B4-BE49-F238E27FC236}">
                <a16:creationId xmlns:a16="http://schemas.microsoft.com/office/drawing/2014/main" id="{80A812FA-2383-A3D4-B823-EDA53EB4969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10145721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5AAF8D-A893-2C9C-A1C1-D8DA166F8276}"/>
              </a:ext>
            </a:extLst>
          </p:cNvPr>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a:extLst>
              <a:ext uri="{FF2B5EF4-FFF2-40B4-BE49-F238E27FC236}">
                <a16:creationId xmlns:a16="http://schemas.microsoft.com/office/drawing/2014/main" id="{2FEBD076-FF48-D3EB-E217-9CC59FF126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D627D4EE-0703-118B-D8C7-45085D90EA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a:extLst>
              <a:ext uri="{FF2B5EF4-FFF2-40B4-BE49-F238E27FC236}">
                <a16:creationId xmlns:a16="http://schemas.microsoft.com/office/drawing/2014/main" id="{D9B05AA0-AC10-9723-9C71-754346252917}"/>
              </a:ext>
            </a:extLst>
          </p:cNvPr>
          <p:cNvSpPr>
            <a:spLocks noGrp="1"/>
          </p:cNvSpPr>
          <p:nvPr>
            <p:ph type="dt" sz="half" idx="10"/>
          </p:nvPr>
        </p:nvSpPr>
        <p:spPr/>
        <p:txBody>
          <a:bodyPr/>
          <a:lstStyle/>
          <a:p>
            <a:fld id="{7F38DA89-8237-4199-8ACD-9EE0E0133C47}" type="datetime1">
              <a:rPr lang="de-DE" smtClean="0"/>
              <a:t>17.03.2026</a:t>
            </a:fld>
            <a:endParaRPr lang="de-DE"/>
          </a:p>
        </p:txBody>
      </p:sp>
      <p:sp>
        <p:nvSpPr>
          <p:cNvPr id="6" name="Fußzeilenplatzhalter 5">
            <a:extLst>
              <a:ext uri="{FF2B5EF4-FFF2-40B4-BE49-F238E27FC236}">
                <a16:creationId xmlns:a16="http://schemas.microsoft.com/office/drawing/2014/main" id="{8B805D6A-2741-024B-D3EF-FD08A7C51F7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0279A95-BDA3-5797-FF02-97DF20E689E5}"/>
              </a:ext>
            </a:extLst>
          </p:cNvPr>
          <p:cNvSpPr>
            <a:spLocks noGrp="1"/>
          </p:cNvSpPr>
          <p:nvPr>
            <p:ph type="sldNum" sz="quarter" idx="12"/>
          </p:nvPr>
        </p:nvSpPr>
        <p:spPr/>
        <p:txBody>
          <a:bodyPr/>
          <a:lstStyle/>
          <a:p>
            <a:fld id="{8B252D48-C67B-44A6-8265-40F3173E8570}" type="slidenum">
              <a:rPr lang="de-DE" smtClean="0"/>
              <a:t>‹Nr.›</a:t>
            </a:fld>
            <a:endParaRPr lang="de-DE"/>
          </a:p>
        </p:txBody>
      </p:sp>
      <p:pic>
        <p:nvPicPr>
          <p:cNvPr id="8" name="Grafik 7">
            <a:extLst>
              <a:ext uri="{FF2B5EF4-FFF2-40B4-BE49-F238E27FC236}">
                <a16:creationId xmlns:a16="http://schemas.microsoft.com/office/drawing/2014/main" id="{80A812FA-2383-A3D4-B823-EDA53EB4969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30053964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6CB92C-14C1-1F5B-95DC-61CAF973E1D2}"/>
              </a:ext>
            </a:extLst>
          </p:cNvPr>
          <p:cNvSpPr>
            <a:spLocks noGrp="1"/>
          </p:cNvSpPr>
          <p:nvPr>
            <p:ph type="title"/>
          </p:nvPr>
        </p:nvSpPr>
        <p:spPr/>
        <p:txBody>
          <a:bodyPr/>
          <a:lstStyle/>
          <a:p>
            <a:r>
              <a:rPr lang="de-DE"/>
              <a:t>Titelmasterformat durch Klicken bearbeiten</a:t>
            </a:r>
          </a:p>
        </p:txBody>
      </p:sp>
      <p:sp>
        <p:nvSpPr>
          <p:cNvPr id="3" name="Vertikaler Textplatzhalter 2">
            <a:extLst>
              <a:ext uri="{FF2B5EF4-FFF2-40B4-BE49-F238E27FC236}">
                <a16:creationId xmlns:a16="http://schemas.microsoft.com/office/drawing/2014/main" id="{052CEE04-F870-8EDE-8E51-F940D313E58B}"/>
              </a:ext>
            </a:extLst>
          </p:cNvPr>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AA6B8DB-62D7-D152-E2AA-3B8B49167B4D}"/>
              </a:ext>
            </a:extLst>
          </p:cNvPr>
          <p:cNvSpPr>
            <a:spLocks noGrp="1"/>
          </p:cNvSpPr>
          <p:nvPr>
            <p:ph type="dt" sz="half" idx="10"/>
          </p:nvPr>
        </p:nvSpPr>
        <p:spPr/>
        <p:txBody>
          <a:bodyPr/>
          <a:lstStyle/>
          <a:p>
            <a:fld id="{B0ED1939-D104-492F-B5FE-A4D0C1FA8F16}" type="datetime1">
              <a:rPr lang="de-DE" smtClean="0"/>
              <a:t>17.03.2026</a:t>
            </a:fld>
            <a:endParaRPr lang="de-DE"/>
          </a:p>
        </p:txBody>
      </p:sp>
      <p:sp>
        <p:nvSpPr>
          <p:cNvPr id="5" name="Fußzeilenplatzhalter 4">
            <a:extLst>
              <a:ext uri="{FF2B5EF4-FFF2-40B4-BE49-F238E27FC236}">
                <a16:creationId xmlns:a16="http://schemas.microsoft.com/office/drawing/2014/main" id="{2511FE65-1D44-6B02-6632-3590D7A9C5D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B4DA75F-6B00-4D26-0462-EB16E8E4844A}"/>
              </a:ext>
            </a:extLst>
          </p:cNvPr>
          <p:cNvSpPr>
            <a:spLocks noGrp="1"/>
          </p:cNvSpPr>
          <p:nvPr>
            <p:ph type="sldNum" sz="quarter" idx="12"/>
          </p:nvPr>
        </p:nvSpPr>
        <p:spPr/>
        <p:txBody>
          <a:bodyPr/>
          <a:lstStyle/>
          <a:p>
            <a:fld id="{8B252D48-C67B-44A6-8265-40F3173E8570}" type="slidenum">
              <a:rPr lang="de-DE" smtClean="0"/>
              <a:t>‹Nr.›</a:t>
            </a:fld>
            <a:endParaRPr lang="de-DE"/>
          </a:p>
        </p:txBody>
      </p:sp>
      <p:pic>
        <p:nvPicPr>
          <p:cNvPr id="7" name="Grafik 6">
            <a:extLst>
              <a:ext uri="{FF2B5EF4-FFF2-40B4-BE49-F238E27FC236}">
                <a16:creationId xmlns:a16="http://schemas.microsoft.com/office/drawing/2014/main" id="{80A812FA-2383-A3D4-B823-EDA53EB4969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13003671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13EE45E-0546-DB08-81DC-3090AD7B8B12}"/>
              </a:ext>
            </a:extLst>
          </p:cNvPr>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a:extLst>
              <a:ext uri="{FF2B5EF4-FFF2-40B4-BE49-F238E27FC236}">
                <a16:creationId xmlns:a16="http://schemas.microsoft.com/office/drawing/2014/main" id="{DE7B7763-4C87-99B6-965C-3A70C8BDCA12}"/>
              </a:ext>
            </a:extLst>
          </p:cNvPr>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628B1C0-2762-5CF7-88F6-2EB8A7FF2A12}"/>
              </a:ext>
            </a:extLst>
          </p:cNvPr>
          <p:cNvSpPr>
            <a:spLocks noGrp="1"/>
          </p:cNvSpPr>
          <p:nvPr>
            <p:ph type="dt" sz="half" idx="10"/>
          </p:nvPr>
        </p:nvSpPr>
        <p:spPr/>
        <p:txBody>
          <a:bodyPr/>
          <a:lstStyle/>
          <a:p>
            <a:fld id="{73690FB1-A404-4595-9C8D-69A4A4A309DC}" type="datetime1">
              <a:rPr lang="de-DE" smtClean="0"/>
              <a:t>17.03.2026</a:t>
            </a:fld>
            <a:endParaRPr lang="de-DE"/>
          </a:p>
        </p:txBody>
      </p:sp>
      <p:sp>
        <p:nvSpPr>
          <p:cNvPr id="5" name="Fußzeilenplatzhalter 4">
            <a:extLst>
              <a:ext uri="{FF2B5EF4-FFF2-40B4-BE49-F238E27FC236}">
                <a16:creationId xmlns:a16="http://schemas.microsoft.com/office/drawing/2014/main" id="{31393EF4-2C60-E678-7E2F-4EBBFE125D7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F232FAD-4041-666C-3492-DB3A2AC1E7DA}"/>
              </a:ext>
            </a:extLst>
          </p:cNvPr>
          <p:cNvSpPr>
            <a:spLocks noGrp="1"/>
          </p:cNvSpPr>
          <p:nvPr>
            <p:ph type="sldNum" sz="quarter" idx="12"/>
          </p:nvPr>
        </p:nvSpPr>
        <p:spPr/>
        <p:txBody>
          <a:bodyPr/>
          <a:lstStyle/>
          <a:p>
            <a:fld id="{8B252D48-C67B-44A6-8265-40F3173E8570}" type="slidenum">
              <a:rPr lang="de-DE" smtClean="0"/>
              <a:t>‹Nr.›</a:t>
            </a:fld>
            <a:endParaRPr lang="de-DE"/>
          </a:p>
        </p:txBody>
      </p:sp>
      <p:pic>
        <p:nvPicPr>
          <p:cNvPr id="7" name="Grafik 6">
            <a:extLst>
              <a:ext uri="{FF2B5EF4-FFF2-40B4-BE49-F238E27FC236}">
                <a16:creationId xmlns:a16="http://schemas.microsoft.com/office/drawing/2014/main" id="{80A812FA-2383-A3D4-B823-EDA53EB4969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875347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74FD60-2797-7D59-6A44-8B22767B63F3}"/>
              </a:ext>
            </a:extLst>
          </p:cNvPr>
          <p:cNvSpPr>
            <a:spLocks noGrp="1"/>
          </p:cNvSpPr>
          <p:nvPr>
            <p:ph type="title"/>
          </p:nvPr>
        </p:nvSpPr>
        <p:spPr/>
        <p:txBody>
          <a:bodyPr/>
          <a:lstStyle/>
          <a:p>
            <a:r>
              <a:rPr lang="de-DE"/>
              <a:t>Titelmasterformat durch Klicken bearbeiten</a:t>
            </a:r>
          </a:p>
        </p:txBody>
      </p:sp>
      <p:sp>
        <p:nvSpPr>
          <p:cNvPr id="3" name="Inhaltsplatzhalter 2">
            <a:extLst>
              <a:ext uri="{FF2B5EF4-FFF2-40B4-BE49-F238E27FC236}">
                <a16:creationId xmlns:a16="http://schemas.microsoft.com/office/drawing/2014/main" id="{9C69FE06-0EF2-AF4F-3B94-96E4B657E9AB}"/>
              </a:ext>
            </a:extLst>
          </p:cNvPr>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B6157A7-E755-D4A5-148D-619266C3B864}"/>
              </a:ext>
            </a:extLst>
          </p:cNvPr>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4FA3EB61-932B-2F8C-5E7A-F13A760AFDEE}"/>
              </a:ext>
            </a:extLst>
          </p:cNvPr>
          <p:cNvSpPr>
            <a:spLocks noGrp="1"/>
          </p:cNvSpPr>
          <p:nvPr>
            <p:ph type="dt" sz="half" idx="10"/>
          </p:nvPr>
        </p:nvSpPr>
        <p:spPr/>
        <p:txBody>
          <a:bodyPr/>
          <a:lstStyle/>
          <a:p>
            <a:fld id="{BFF99227-7EF2-4DAF-9B50-236C7E7DC6C7}" type="datetime1">
              <a:rPr lang="de-DE" smtClean="0"/>
              <a:t>17.03.2026</a:t>
            </a:fld>
            <a:endParaRPr lang="de-DE"/>
          </a:p>
        </p:txBody>
      </p:sp>
      <p:sp>
        <p:nvSpPr>
          <p:cNvPr id="6" name="Fußzeilenplatzhalter 5">
            <a:extLst>
              <a:ext uri="{FF2B5EF4-FFF2-40B4-BE49-F238E27FC236}">
                <a16:creationId xmlns:a16="http://schemas.microsoft.com/office/drawing/2014/main" id="{2E3425EE-466C-005D-7BAE-BEBCCB91A7B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8503204-722B-8C47-DC63-627D736BC4DC}"/>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4116761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69EE41-E56A-058D-96F8-BF07A41B96E9}"/>
              </a:ext>
            </a:extLst>
          </p:cNvPr>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a:extLst>
              <a:ext uri="{FF2B5EF4-FFF2-40B4-BE49-F238E27FC236}">
                <a16:creationId xmlns:a16="http://schemas.microsoft.com/office/drawing/2014/main" id="{34C51909-1BFC-D3DA-EC16-E4619F0CFF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a:extLst>
              <a:ext uri="{FF2B5EF4-FFF2-40B4-BE49-F238E27FC236}">
                <a16:creationId xmlns:a16="http://schemas.microsoft.com/office/drawing/2014/main" id="{6AA80497-38B8-5A1B-5A88-D283D7E7450F}"/>
              </a:ext>
            </a:extLst>
          </p:cNvPr>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F59828C-A140-5B16-33E4-45EC42C49B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a:extLst>
              <a:ext uri="{FF2B5EF4-FFF2-40B4-BE49-F238E27FC236}">
                <a16:creationId xmlns:a16="http://schemas.microsoft.com/office/drawing/2014/main" id="{795D12C9-EC34-5ECC-F642-799F0148A3FA}"/>
              </a:ext>
            </a:extLst>
          </p:cNvPr>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31528F05-4055-7091-54E6-131D1A43A3A2}"/>
              </a:ext>
            </a:extLst>
          </p:cNvPr>
          <p:cNvSpPr>
            <a:spLocks noGrp="1"/>
          </p:cNvSpPr>
          <p:nvPr>
            <p:ph type="dt" sz="half" idx="10"/>
          </p:nvPr>
        </p:nvSpPr>
        <p:spPr/>
        <p:txBody>
          <a:bodyPr/>
          <a:lstStyle/>
          <a:p>
            <a:fld id="{0B042045-8566-4596-9FDD-8EB2F3A771B9}" type="datetime1">
              <a:rPr lang="de-DE" smtClean="0"/>
              <a:t>17.03.2026</a:t>
            </a:fld>
            <a:endParaRPr lang="de-DE"/>
          </a:p>
        </p:txBody>
      </p:sp>
      <p:sp>
        <p:nvSpPr>
          <p:cNvPr id="8" name="Fußzeilenplatzhalter 7">
            <a:extLst>
              <a:ext uri="{FF2B5EF4-FFF2-40B4-BE49-F238E27FC236}">
                <a16:creationId xmlns:a16="http://schemas.microsoft.com/office/drawing/2014/main" id="{77F56F61-315A-306D-E605-BB8699D0B7D5}"/>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4A4A91A5-530B-66E4-41E0-7EDBA1C103F2}"/>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2646133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8C4129-C147-3868-6EA3-D8879FC7617D}"/>
              </a:ext>
            </a:extLst>
          </p:cNvPr>
          <p:cNvSpPr>
            <a:spLocks noGrp="1"/>
          </p:cNvSpPr>
          <p:nvPr>
            <p:ph type="title"/>
          </p:nvPr>
        </p:nvSpPr>
        <p:spPr/>
        <p:txBody>
          <a:bodyPr/>
          <a:lstStyle/>
          <a:p>
            <a:r>
              <a:rPr lang="de-DE"/>
              <a:t>Titelmasterformat durch Klicken bearbeiten</a:t>
            </a:r>
          </a:p>
        </p:txBody>
      </p:sp>
      <p:sp>
        <p:nvSpPr>
          <p:cNvPr id="3" name="Datumsplatzhalter 2">
            <a:extLst>
              <a:ext uri="{FF2B5EF4-FFF2-40B4-BE49-F238E27FC236}">
                <a16:creationId xmlns:a16="http://schemas.microsoft.com/office/drawing/2014/main" id="{344D84ED-DE0C-C9BC-42D5-439D37A89BA5}"/>
              </a:ext>
            </a:extLst>
          </p:cNvPr>
          <p:cNvSpPr>
            <a:spLocks noGrp="1"/>
          </p:cNvSpPr>
          <p:nvPr>
            <p:ph type="dt" sz="half" idx="10"/>
          </p:nvPr>
        </p:nvSpPr>
        <p:spPr/>
        <p:txBody>
          <a:bodyPr/>
          <a:lstStyle/>
          <a:p>
            <a:fld id="{C9F7158C-DDBA-40B6-BCA0-0F014D3A519C}" type="datetime1">
              <a:rPr lang="de-DE" smtClean="0"/>
              <a:t>17.03.2026</a:t>
            </a:fld>
            <a:endParaRPr lang="de-DE"/>
          </a:p>
        </p:txBody>
      </p:sp>
      <p:sp>
        <p:nvSpPr>
          <p:cNvPr id="4" name="Fußzeilenplatzhalter 3">
            <a:extLst>
              <a:ext uri="{FF2B5EF4-FFF2-40B4-BE49-F238E27FC236}">
                <a16:creationId xmlns:a16="http://schemas.microsoft.com/office/drawing/2014/main" id="{28680F11-2749-0BC3-45E0-73208207066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036506C-3A93-EE39-E641-0F462EB2A7A7}"/>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2937213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8F15F3-7D85-C1CE-18A7-1B75437DF9AD}"/>
              </a:ext>
            </a:extLst>
          </p:cNvPr>
          <p:cNvSpPr>
            <a:spLocks noGrp="1"/>
          </p:cNvSpPr>
          <p:nvPr>
            <p:ph type="dt" sz="half" idx="10"/>
          </p:nvPr>
        </p:nvSpPr>
        <p:spPr/>
        <p:txBody>
          <a:bodyPr/>
          <a:lstStyle/>
          <a:p>
            <a:fld id="{872FD3C8-2BA9-42BC-871D-0EBBEC557CC1}" type="datetime1">
              <a:rPr lang="de-DE" smtClean="0"/>
              <a:t>17.03.2026</a:t>
            </a:fld>
            <a:endParaRPr lang="de-DE"/>
          </a:p>
        </p:txBody>
      </p:sp>
      <p:sp>
        <p:nvSpPr>
          <p:cNvPr id="3" name="Fußzeilenplatzhalter 2">
            <a:extLst>
              <a:ext uri="{FF2B5EF4-FFF2-40B4-BE49-F238E27FC236}">
                <a16:creationId xmlns:a16="http://schemas.microsoft.com/office/drawing/2014/main" id="{7B02CA32-E550-63E2-479C-36473A42CD5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D3064C27-1870-8B71-D3D9-A9AEB763788F}"/>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1964105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E682B1-2BCA-C710-F8DE-D0CC67225FD4}"/>
              </a:ext>
            </a:extLst>
          </p:cNvPr>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a:extLst>
              <a:ext uri="{FF2B5EF4-FFF2-40B4-BE49-F238E27FC236}">
                <a16:creationId xmlns:a16="http://schemas.microsoft.com/office/drawing/2014/main" id="{67ECAE3E-DA15-2E09-9716-593BBFDA3F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3A684B0-0B87-6C21-A34D-DD922D5FC6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a:extLst>
              <a:ext uri="{FF2B5EF4-FFF2-40B4-BE49-F238E27FC236}">
                <a16:creationId xmlns:a16="http://schemas.microsoft.com/office/drawing/2014/main" id="{90E71834-E791-6F8B-5481-F9999165F9D6}"/>
              </a:ext>
            </a:extLst>
          </p:cNvPr>
          <p:cNvSpPr>
            <a:spLocks noGrp="1"/>
          </p:cNvSpPr>
          <p:nvPr>
            <p:ph type="dt" sz="half" idx="10"/>
          </p:nvPr>
        </p:nvSpPr>
        <p:spPr/>
        <p:txBody>
          <a:bodyPr/>
          <a:lstStyle/>
          <a:p>
            <a:fld id="{61BBB137-D009-4E21-A6A7-88FB22E01813}" type="datetime1">
              <a:rPr lang="de-DE" smtClean="0"/>
              <a:t>17.03.2026</a:t>
            </a:fld>
            <a:endParaRPr lang="de-DE"/>
          </a:p>
        </p:txBody>
      </p:sp>
      <p:sp>
        <p:nvSpPr>
          <p:cNvPr id="6" name="Fußzeilenplatzhalter 5">
            <a:extLst>
              <a:ext uri="{FF2B5EF4-FFF2-40B4-BE49-F238E27FC236}">
                <a16:creationId xmlns:a16="http://schemas.microsoft.com/office/drawing/2014/main" id="{9509EE1F-053C-AF4B-85C8-3C5DAF7C480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CADA192-FE14-3EBD-50F4-8A6F748BF56C}"/>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366208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5AAF8D-A893-2C9C-A1C1-D8DA166F8276}"/>
              </a:ext>
            </a:extLst>
          </p:cNvPr>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a:extLst>
              <a:ext uri="{FF2B5EF4-FFF2-40B4-BE49-F238E27FC236}">
                <a16:creationId xmlns:a16="http://schemas.microsoft.com/office/drawing/2014/main" id="{2FEBD076-FF48-D3EB-E217-9CC59FF126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D627D4EE-0703-118B-D8C7-45085D90EA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a:extLst>
              <a:ext uri="{FF2B5EF4-FFF2-40B4-BE49-F238E27FC236}">
                <a16:creationId xmlns:a16="http://schemas.microsoft.com/office/drawing/2014/main" id="{D9B05AA0-AC10-9723-9C71-754346252917}"/>
              </a:ext>
            </a:extLst>
          </p:cNvPr>
          <p:cNvSpPr>
            <a:spLocks noGrp="1"/>
          </p:cNvSpPr>
          <p:nvPr>
            <p:ph type="dt" sz="half" idx="10"/>
          </p:nvPr>
        </p:nvSpPr>
        <p:spPr/>
        <p:txBody>
          <a:bodyPr/>
          <a:lstStyle/>
          <a:p>
            <a:fld id="{7F38DA89-8237-4199-8ACD-9EE0E0133C47}" type="datetime1">
              <a:rPr lang="de-DE" smtClean="0"/>
              <a:t>17.03.2026</a:t>
            </a:fld>
            <a:endParaRPr lang="de-DE"/>
          </a:p>
        </p:txBody>
      </p:sp>
      <p:sp>
        <p:nvSpPr>
          <p:cNvPr id="6" name="Fußzeilenplatzhalter 5">
            <a:extLst>
              <a:ext uri="{FF2B5EF4-FFF2-40B4-BE49-F238E27FC236}">
                <a16:creationId xmlns:a16="http://schemas.microsoft.com/office/drawing/2014/main" id="{8B805D6A-2741-024B-D3EF-FD08A7C51F7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0279A95-BDA3-5797-FF02-97DF20E689E5}"/>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2927618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D5CD6D8-C511-E3FB-6734-723ED2E3A8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98AB4C12-BCCE-D789-CAEC-A5140FE9C5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059B5D9-702D-9E7C-BAB6-DB452D090B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8667187-E051-4609-A0DD-1FF006B46EA6}" type="datetime1">
              <a:rPr lang="de-DE" smtClean="0"/>
              <a:t>17.03.2026</a:t>
            </a:fld>
            <a:endParaRPr lang="de-DE"/>
          </a:p>
        </p:txBody>
      </p:sp>
      <p:sp>
        <p:nvSpPr>
          <p:cNvPr id="5" name="Fußzeilenplatzhalter 4">
            <a:extLst>
              <a:ext uri="{FF2B5EF4-FFF2-40B4-BE49-F238E27FC236}">
                <a16:creationId xmlns:a16="http://schemas.microsoft.com/office/drawing/2014/main" id="{BDC26019-6AA7-EBC1-521F-CC78D127D4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544331A3-4629-AF86-186B-B0B0DF5A27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252D48-C67B-44A6-8265-40F3173E8570}" type="slidenum">
              <a:rPr lang="de-DE" smtClean="0"/>
              <a:t>‹Nr.›</a:t>
            </a:fld>
            <a:endParaRPr lang="de-DE"/>
          </a:p>
        </p:txBody>
      </p:sp>
    </p:spTree>
    <p:extLst>
      <p:ext uri="{BB962C8B-B14F-4D97-AF65-F5344CB8AC3E}">
        <p14:creationId xmlns:p14="http://schemas.microsoft.com/office/powerpoint/2010/main" val="3283199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D5CD6D8-C511-E3FB-6734-723ED2E3A8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98AB4C12-BCCE-D789-CAEC-A5140FE9C5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059B5D9-702D-9E7C-BAB6-DB452D090B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8667187-E051-4609-A0DD-1FF006B46EA6}" type="datetime1">
              <a:rPr lang="de-DE" smtClean="0"/>
              <a:t>17.03.2026</a:t>
            </a:fld>
            <a:endParaRPr lang="de-DE"/>
          </a:p>
        </p:txBody>
      </p:sp>
      <p:sp>
        <p:nvSpPr>
          <p:cNvPr id="5" name="Fußzeilenplatzhalter 4">
            <a:extLst>
              <a:ext uri="{FF2B5EF4-FFF2-40B4-BE49-F238E27FC236}">
                <a16:creationId xmlns:a16="http://schemas.microsoft.com/office/drawing/2014/main" id="{BDC26019-6AA7-EBC1-521F-CC78D127D4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544331A3-4629-AF86-186B-B0B0DF5A27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252D48-C67B-44A6-8265-40F3173E8570}" type="slidenum">
              <a:rPr lang="de-DE" smtClean="0"/>
              <a:t>‹Nr.›</a:t>
            </a:fld>
            <a:endParaRPr lang="de-DE"/>
          </a:p>
        </p:txBody>
      </p:sp>
    </p:spTree>
    <p:extLst>
      <p:ext uri="{BB962C8B-B14F-4D97-AF65-F5344CB8AC3E}">
        <p14:creationId xmlns:p14="http://schemas.microsoft.com/office/powerpoint/2010/main" val="2451152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D5CD6D8-C511-E3FB-6734-723ED2E3A8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98AB4C12-BCCE-D789-CAEC-A5140FE9C5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059B5D9-702D-9E7C-BAB6-DB452D090B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8667187-E051-4609-A0DD-1FF006B46EA6}" type="datetime1">
              <a:rPr lang="de-DE" smtClean="0"/>
              <a:t>17.03.2026</a:t>
            </a:fld>
            <a:endParaRPr lang="de-DE"/>
          </a:p>
        </p:txBody>
      </p:sp>
      <p:sp>
        <p:nvSpPr>
          <p:cNvPr id="5" name="Fußzeilenplatzhalter 4">
            <a:extLst>
              <a:ext uri="{FF2B5EF4-FFF2-40B4-BE49-F238E27FC236}">
                <a16:creationId xmlns:a16="http://schemas.microsoft.com/office/drawing/2014/main" id="{BDC26019-6AA7-EBC1-521F-CC78D127D4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544331A3-4629-AF86-186B-B0B0DF5A27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252D48-C67B-44A6-8265-40F3173E8570}" type="slidenum">
              <a:rPr lang="de-DE" smtClean="0"/>
              <a:t>‹Nr.›</a:t>
            </a:fld>
            <a:endParaRPr lang="de-DE"/>
          </a:p>
        </p:txBody>
      </p:sp>
    </p:spTree>
    <p:extLst>
      <p:ext uri="{BB962C8B-B14F-4D97-AF65-F5344CB8AC3E}">
        <p14:creationId xmlns:p14="http://schemas.microsoft.com/office/powerpoint/2010/main" val="174399179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youtube.com/watch?v=WCQaM0gwsL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image" Target="../media/image34.png"/><Relationship Id="rId21" Type="http://schemas.openxmlformats.org/officeDocument/2006/relationships/image" Target="../media/image52.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notesSlide" Target="../notesSlides/notesSlide23.xml"/><Relationship Id="rId16" Type="http://schemas.openxmlformats.org/officeDocument/2006/relationships/image" Target="../media/image47.png"/><Relationship Id="rId20"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19" Type="http://schemas.openxmlformats.org/officeDocument/2006/relationships/image" Target="../media/image50.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hyperlink" Target="https://www.jobundfit.de/" TargetMode="External"/><Relationship Id="rId7" Type="http://schemas.openxmlformats.org/officeDocument/2006/relationships/image" Target="../media/image54.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hyperlink" Target="https://www.barmer.de/resource/blob/1023494/b651a15a4a93a421f9e36746101b5e59/barmer-lieblingsrezepte-barrierefrei-60125-data.pdf" TargetMode="External"/><Relationship Id="rId4" Type="http://schemas.openxmlformats.org/officeDocument/2006/relationships/hyperlink" Target="https://www.bgw-online.de/bgw-online-de/service/medien-arbeitshilfen/medien-center/rezeptideen-fuer-eine-gute-ernaehrung-112528"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av.tib.eu/media/72149"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9.png"/><Relationship Id="rId7" Type="http://schemas.openxmlformats.org/officeDocument/2006/relationships/diagramQuickStyle" Target="../diagrams/quickStyle1.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4.png"/><Relationship Id="rId9" Type="http://schemas.microsoft.com/office/2007/relationships/diagramDrawing" Target="../diagrams/drawing1.xml"/></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s://www.youtube.com/watch?v=9hwTtyZmR_8"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s://www.bmel.de/DE/themen/ernaehrung/lebensmittelverschwendung/studie-lebensmittelabfaelle-deutschland.html" TargetMode="External"/><Relationship Id="rId3" Type="http://schemas.openxmlformats.org/officeDocument/2006/relationships/hyperlink" Target="https://www.abfallmanager-medizin.de/interviews/interview-mit-klimamanager-der-klinik-fallingbostel-ressourcenschonende-speisenversorgung-in-der-rehaklinik/" TargetMode="External"/><Relationship Id="rId7" Type="http://schemas.openxmlformats.org/officeDocument/2006/relationships/hyperlink" Target="https://www.brot-fuer-die-welt.de/themen/hunger/11-schritte-gegen-den-hunger/"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www.tagesschau.de/wirtschaft/weltwirtschaft/second-hand-kleidung-kenia-altkleider-100.html" TargetMode="External"/><Relationship Id="rId5" Type="http://schemas.openxmlformats.org/officeDocument/2006/relationships/hyperlink" Target="https://ewastemonitor.info/wp-content/uploads/2024/03/GEM_2024_18-03_web_page_per_page_web.pdf.%20Abgerufen%20am%2024.02.2026" TargetMode="External"/><Relationship Id="rId4" Type="http://schemas.openxmlformats.org/officeDocument/2006/relationships/hyperlink" Target="https://www.aok.de/pk/magazin/ernaehrung/gesunde-ernaehrung/die-besten-pflanzlichen-proteinquellen/"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doi.org/10.4455/eu.2019.006" TargetMode="External"/><Relationship Id="rId3" Type="http://schemas.openxmlformats.org/officeDocument/2006/relationships/hyperlink" Target="https://www.bmz.de/de/themen/textilwirtschaft" TargetMode="External"/><Relationship Id="rId7" Type="http://schemas.openxmlformats.org/officeDocument/2006/relationships/hyperlink" Target="https://doi.org/10.1007/978-3-662-67652-3_17" TargetMode="External"/><Relationship Id="rId2" Type="http://schemas.openxmlformats.org/officeDocument/2006/relationships/hyperlink" Target="https://www.bmel.de/DE/themen/ernaehrung/lebensmittelverschwendung/reste-app.html" TargetMode="External"/><Relationship Id="rId1" Type="http://schemas.openxmlformats.org/officeDocument/2006/relationships/slideLayout" Target="../slideLayouts/slideLayout2.xml"/><Relationship Id="rId6" Type="http://schemas.openxmlformats.org/officeDocument/2006/relationships/hyperlink" Target="https://doi.org/10.1007/s41906-021-0988-8" TargetMode="External"/><Relationship Id="rId11" Type="http://schemas.openxmlformats.org/officeDocument/2006/relationships/hyperlink" Target="https://www.eea.europa.eu/publications/the-destruction-of-returned-and/" TargetMode="External"/><Relationship Id="rId5" Type="http://schemas.openxmlformats.org/officeDocument/2006/relationships/hyperlink" Target="http://www.dge.de/presse/meldungen/2023/wie-wirken-stark-verarbeitete-lebensmittel-auf-die-gesundheit/" TargetMode="External"/><Relationship Id="rId10" Type="http://schemas.openxmlformats.org/officeDocument/2006/relationships/hyperlink" Target="https://www.eionet.europa.eu/etcs/etc-ce/products/etc-ce-report-2023-5-the-role-of-bio-based-textile-fibres-in-a-circular-and-sustainable-textiles-system" TargetMode="External"/><Relationship Id="rId4" Type="http://schemas.openxmlformats.org/officeDocument/2006/relationships/hyperlink" Target="https://agderma.de/themen/paraffine-erdoel-in-kosmetik/" TargetMode="External"/><Relationship Id="rId9" Type="http://schemas.openxmlformats.org/officeDocument/2006/relationships/hyperlink" Target="https://www.europarl.europa.eu/topics/de/article/20201208STO93327/umweltauswirkungen-von-textilproduktion-und-abfallen-infografik"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doi.org/10.4414/saez.2021.19714" TargetMode="External"/><Relationship Id="rId7" Type="http://schemas.openxmlformats.org/officeDocument/2006/relationships/hyperlink" Target="https://doi.org/10.1017/9781009157988" TargetMode="External"/><Relationship Id="rId2" Type="http://schemas.openxmlformats.org/officeDocument/2006/relationships/hyperlink" Target="https://doi.org/10.1007/978-3-658-25734-7" TargetMode="External"/><Relationship Id="rId1" Type="http://schemas.openxmlformats.org/officeDocument/2006/relationships/slideLayout" Target="../slideLayouts/slideLayout2.xml"/><Relationship Id="rId6" Type="http://schemas.openxmlformats.org/officeDocument/2006/relationships/hyperlink" Target="https://www.greenpeace.de/engagieren/nachhaltiger-leben/fast-fashion-versus-gruene-mode" TargetMode="External"/><Relationship Id="rId5" Type="http://schemas.openxmlformats.org/officeDocument/2006/relationships/hyperlink" Target="https://www.greenpeace.de/publikationen/e01301-greenpeace-report-mikroplastik-kosmetik-v9.pdf" TargetMode="External"/><Relationship Id="rId4" Type="http://schemas.openxmlformats.org/officeDocument/2006/relationships/hyperlink" Target="https://www.spiegel.de/wissenschaft/mensch/klimaschutz-vorschlag-von-arbeitsminister-hubertus-heil-das-ist-kein-echtes-klimageld-a-84df838d-5ef5-4115-b431-7d0355698400"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doi.org/10.1016/j.oneear.2020.10.020" TargetMode="External"/><Relationship Id="rId3" Type="http://schemas.openxmlformats.org/officeDocument/2006/relationships/hyperlink" Target="https://www.johannesstift-diakonie.de/presse-aktuelles/aktuelle-meldungen/meldung/590-planetary-health-menues-fuer-unsere-krankenhaeuser" TargetMode="External"/><Relationship Id="rId7" Type="http://schemas.openxmlformats.org/officeDocument/2006/relationships/hyperlink" Target="https://doi.org/10.1016/j.envint.2022.107199" TargetMode="External"/><Relationship Id="rId2" Type="http://schemas.openxmlformats.org/officeDocument/2006/relationships/hyperlink" Target="https://de.statista.com/infografik/29673/ziellaender-deutscher-altkleider-exporte" TargetMode="External"/><Relationship Id="rId1" Type="http://schemas.openxmlformats.org/officeDocument/2006/relationships/slideLayout" Target="../slideLayouts/slideLayout2.xml"/><Relationship Id="rId6" Type="http://schemas.openxmlformats.org/officeDocument/2006/relationships/hyperlink" Target="https://doi.org/10.25646/6728" TargetMode="External"/><Relationship Id="rId11" Type="http://schemas.openxmlformats.org/officeDocument/2006/relationships/hyperlink" Target="https://doi.org/10.7185/geochemlet.1829" TargetMode="External"/><Relationship Id="rId5" Type="http://schemas.openxmlformats.org/officeDocument/2006/relationships/hyperlink" Target="https://www.krankenhaus-salem.de/Klinik/Klima/essen.php" TargetMode="External"/><Relationship Id="rId10" Type="http://schemas.openxmlformats.org/officeDocument/2006/relationships/hyperlink" Target="https://doi.org/10.1787/19428846-en" TargetMode="External"/><Relationship Id="rId4" Type="http://schemas.openxmlformats.org/officeDocument/2006/relationships/hyperlink" Target="https://www.klinik-fallingbostel.de/die-klinik/nachhaltigkeit/" TargetMode="External"/><Relationship Id="rId9" Type="http://schemas.openxmlformats.org/officeDocument/2006/relationships/hyperlink" Target="https://doi.org/10.1038/s43017-020-0039-9"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s://www.tagesschau.de/investigativ/ndr/toennies-fluechtlinge-ukraine-101.html" TargetMode="External"/><Relationship Id="rId3" Type="http://schemas.openxmlformats.org/officeDocument/2006/relationships/hyperlink" Target="https://doi.org/10.1016/j.envint.2020.106274" TargetMode="External"/><Relationship Id="rId7" Type="http://schemas.openxmlformats.org/officeDocument/2006/relationships/hyperlink" Target="https://www.destatis.de/Europa/DE/Thema/Umwelt-Energie/Elektroschrott.html" TargetMode="External"/><Relationship Id="rId2" Type="http://schemas.openxmlformats.org/officeDocument/2006/relationships/hyperlink" Target="https://doi.org/10.1007/978-3-662-65219-0_31" TargetMode="External"/><Relationship Id="rId1" Type="http://schemas.openxmlformats.org/officeDocument/2006/relationships/slideLayout" Target="../slideLayouts/slideLayout2.xml"/><Relationship Id="rId6" Type="http://schemas.openxmlformats.org/officeDocument/2006/relationships/hyperlink" Target="https://www.destatis.de/Europa/DE/Thema/Umwelt-Energie/Muell_und_Recycling.html" TargetMode="External"/><Relationship Id="rId5" Type="http://schemas.openxmlformats.org/officeDocument/2006/relationships/hyperlink" Target="https://de.statista.com/statistik/daten/studie/745049/umfrage/vegetarier-in-deutschland-nach-alter/" TargetMode="External"/><Relationship Id="rId4" Type="http://schemas.openxmlformats.org/officeDocument/2006/relationships/hyperlink" Target="https://de.statista.com/statistik/daten/studie/514801/umfrage/umfrage-zum-alter-der-genutzten-smartphones-in-deutschland/" TargetMode="External"/><Relationship Id="rId9" Type="http://schemas.openxmlformats.org/officeDocument/2006/relationships/hyperlink" Target="https://doi.org/10.1016/j.cmet.2018.12.006"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www.wwf.de/themen-projekte/landwirtschaft/produkte-aus-der-landwirtschaft/palmoel" TargetMode="External"/><Relationship Id="rId3" Type="http://schemas.openxmlformats.org/officeDocument/2006/relationships/hyperlink" Target="https://www.verbraucherzentrale.de/wissen/lebensmittel/lebensmittelproduktion/aluminium-7609" TargetMode="External"/><Relationship Id="rId7" Type="http://schemas.openxmlformats.org/officeDocument/2006/relationships/hyperlink" Target="https://www.who.int/europe/publications/i/item/WHO-EURO-2021-4007-43766-61591" TargetMode="External"/><Relationship Id="rId2" Type="http://schemas.openxmlformats.org/officeDocument/2006/relationships/hyperlink" Target="https://www.medizin.uni-tuebingen.de/de/das-klinikum/pressemeldungen/680" TargetMode="External"/><Relationship Id="rId1" Type="http://schemas.openxmlformats.org/officeDocument/2006/relationships/slideLayout" Target="../slideLayouts/slideLayout2.xml"/><Relationship Id="rId6" Type="http://schemas.openxmlformats.org/officeDocument/2006/relationships/hyperlink" Target="https://www.who.int/publications/i/item/9789240023901" TargetMode="External"/><Relationship Id="rId5" Type="http://schemas.openxmlformats.org/officeDocument/2006/relationships/hyperlink" Target="https://doi.org/10.1007/s10311-023-01626-x" TargetMode="External"/><Relationship Id="rId4" Type="http://schemas.openxmlformats.org/officeDocument/2006/relationships/hyperlink" Target="https://www.verbraucherzentrale.de/wissen/umwelt-haushalt/produkte/mikroplastik-und-kunststoffe-in-kosmetik-und-im-meer-26381" TargetMode="External"/><Relationship Id="rId9" Type="http://schemas.openxmlformats.org/officeDocument/2006/relationships/hyperlink" Target="https://doi.org/10.1038/s43016-021-00358-x"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www.flickr.com/photos/63723146@N08/7164573186" TargetMode="External"/><Relationship Id="rId13" Type="http://schemas.openxmlformats.org/officeDocument/2006/relationships/hyperlink" Target="https://www.flickr.com/photos/73189667@N00/42711932" TargetMode="External"/><Relationship Id="rId18" Type="http://schemas.openxmlformats.org/officeDocument/2006/relationships/hyperlink" Target="https://commons.wikimedia.org/wiki/User:Mattes" TargetMode="External"/><Relationship Id="rId3" Type="http://schemas.openxmlformats.org/officeDocument/2006/relationships/hyperlink" Target="https://freerangestock.com/photos/177804/two-women-in-a-casual-discussion-one-pointing-at-a-tablet..html" TargetMode="External"/><Relationship Id="rId21" Type="http://schemas.openxmlformats.org/officeDocument/2006/relationships/hyperlink" Target="https://www.ccnull.de/foto/frische-chicken-wraps-mit-buntem-gemuesefuellung/1094339" TargetMode="External"/><Relationship Id="rId7" Type="http://schemas.openxmlformats.org/officeDocument/2006/relationships/hyperlink" Target="https://creativecommons.org/licenses/by/2.0/?ref=openverse" TargetMode="External"/><Relationship Id="rId12" Type="http://schemas.openxmlformats.org/officeDocument/2006/relationships/hyperlink" Target="https://creativecommons.org/publicdomain/zero/1.0/deed.en" TargetMode="External"/><Relationship Id="rId17" Type="http://schemas.openxmlformats.org/officeDocument/2006/relationships/hyperlink" Target="https://commons.wikimedia.org/w/index.php?curid=24133990" TargetMode="External"/><Relationship Id="rId2" Type="http://schemas.openxmlformats.org/officeDocument/2006/relationships/notesSlide" Target="../notesSlides/notesSlide43.xml"/><Relationship Id="rId16" Type="http://schemas.openxmlformats.org/officeDocument/2006/relationships/hyperlink" Target="https://www.flickr.com/photos/39160147@N03" TargetMode="External"/><Relationship Id="rId20" Type="http://schemas.openxmlformats.org/officeDocument/2006/relationships/hyperlink" Target="https://www.ccnull.de/foto/salat-mit-frischen-salatblaettern-paprika-tomaten-und-mango-mit-leinsamen-und-joghurt/1040954" TargetMode="External"/><Relationship Id="rId1" Type="http://schemas.openxmlformats.org/officeDocument/2006/relationships/slideLayout" Target="../slideLayouts/slideLayout2.xml"/><Relationship Id="rId6" Type="http://schemas.openxmlformats.org/officeDocument/2006/relationships/hyperlink" Target="https://www.flickr.com/photos/38869431@N00" TargetMode="External"/><Relationship Id="rId11" Type="http://schemas.openxmlformats.org/officeDocument/2006/relationships/hyperlink" Target="https://en.wikipedia.org/wiki/en:Creative_Commons" TargetMode="External"/><Relationship Id="rId5" Type="http://schemas.openxmlformats.org/officeDocument/2006/relationships/hyperlink" Target="https://www.flickr.com/photos/38869431@N00/15372204640" TargetMode="External"/><Relationship Id="rId15" Type="http://schemas.openxmlformats.org/officeDocument/2006/relationships/hyperlink" Target="https://www.flickr.com/photos/39160147@N03/16575647664" TargetMode="External"/><Relationship Id="rId10" Type="http://schemas.openxmlformats.org/officeDocument/2006/relationships/hyperlink" Target="https://commons.wikimedia.org/wiki/File:Red_Meat.jpg" TargetMode="External"/><Relationship Id="rId19" Type="http://schemas.openxmlformats.org/officeDocument/2006/relationships/hyperlink" Target="https://creativecommons.org/licenses/by-sa/2.0/?ref=openverse" TargetMode="External"/><Relationship Id="rId4" Type="http://schemas.openxmlformats.org/officeDocument/2006/relationships/hyperlink" Target="https://creativecommons.org/publicdomain/zero/1.0/" TargetMode="External"/><Relationship Id="rId9" Type="http://schemas.openxmlformats.org/officeDocument/2006/relationships/hyperlink" Target="https://www.flickr.com/photos/63723146@N08" TargetMode="External"/><Relationship Id="rId14" Type="http://schemas.openxmlformats.org/officeDocument/2006/relationships/hyperlink" Target="https://www.flickr.com/photos/73189667@N00" TargetMode="External"/><Relationship Id="rId22" Type="http://schemas.openxmlformats.org/officeDocument/2006/relationships/hyperlink" Target="https://www.ccnull.de/foto/macro-image-of-healthy-energy-balls-on-the-plate/1045927"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E283E37A-2295-09D2-E7DA-8A28C8C3AAE4}"/>
              </a:ext>
            </a:extLst>
          </p:cNvPr>
          <p:cNvSpPr txBox="1">
            <a:spLocks/>
          </p:cNvSpPr>
          <p:nvPr/>
        </p:nvSpPr>
        <p:spPr>
          <a:xfrm>
            <a:off x="587567" y="1619480"/>
            <a:ext cx="5907018" cy="1887691"/>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de-DE" sz="7200" b="0" i="0" u="none" strike="noStrike" kern="1200" cap="none" spc="0" normalizeH="0" baseline="0" noProof="0" dirty="0">
                <a:ln>
                  <a:noFill/>
                </a:ln>
                <a:solidFill>
                  <a:prstClr val="black"/>
                </a:solidFill>
                <a:effectLst/>
                <a:uLnTx/>
                <a:uFillTx/>
                <a:latin typeface="Calibri" panose="020F0502020204030204"/>
                <a:cs typeface="Calibri" panose="020F0502020204030204" pitchFamily="34" charset="0"/>
              </a:rPr>
              <a:t>Verbundprojekt </a:t>
            </a:r>
          </a:p>
          <a:p>
            <a:pPr marL="0" marR="0" lvl="0" indent="0" algn="l" defTabSz="914400" rtl="0" eaLnBrk="1" fontAlgn="auto" latinLnBrk="0" hangingPunct="1">
              <a:lnSpc>
                <a:spcPct val="120000"/>
              </a:lnSpc>
              <a:spcBef>
                <a:spcPct val="0"/>
              </a:spcBef>
              <a:spcAft>
                <a:spcPts val="0"/>
              </a:spcAft>
              <a:buClrTx/>
              <a:buSzTx/>
              <a:buFontTx/>
              <a:buNone/>
              <a:tabLst/>
              <a:defRPr/>
            </a:pPr>
            <a:r>
              <a:rPr kumimoji="0" lang="de-DE" sz="7200" b="0" i="0" u="none" strike="noStrike" kern="1200" cap="none" spc="0" normalizeH="0" baseline="0" noProof="0" dirty="0">
                <a:ln>
                  <a:noFill/>
                </a:ln>
                <a:solidFill>
                  <a:prstClr val="black"/>
                </a:solidFill>
                <a:effectLst/>
                <a:uLnTx/>
                <a:uFillTx/>
                <a:latin typeface="Calibri" panose="020F0502020204030204"/>
                <a:cs typeface="Calibri" panose="020F0502020204030204" pitchFamily="34" charset="0"/>
              </a:rPr>
              <a:t>Naht</a:t>
            </a:r>
          </a:p>
        </p:txBody>
      </p:sp>
      <p:sp>
        <p:nvSpPr>
          <p:cNvPr id="5" name="Untertitel 2">
            <a:extLst>
              <a:ext uri="{FF2B5EF4-FFF2-40B4-BE49-F238E27FC236}">
                <a16:creationId xmlns:a16="http://schemas.microsoft.com/office/drawing/2014/main" id="{1A694755-F070-3C8B-8303-9EED20358E2A}"/>
              </a:ext>
            </a:extLst>
          </p:cNvPr>
          <p:cNvSpPr txBox="1">
            <a:spLocks/>
          </p:cNvSpPr>
          <p:nvPr/>
        </p:nvSpPr>
        <p:spPr>
          <a:xfrm>
            <a:off x="587567" y="3858095"/>
            <a:ext cx="5592896"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8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Nachhaltiges Handeln in der pflegeberuflichen Bildung: Curriculare Integration von Planetary Health und digitaler Kompetenz</a:t>
            </a:r>
            <a:endParaRPr kumimoji="0" lang="de-DE"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Grafik 2" descr="Ein Bild, das Zeichnung, Grafiken, Kunst, Design enthält.&#10;&#10;Automatisch generierte Beschreibung">
            <a:extLst>
              <a:ext uri="{FF2B5EF4-FFF2-40B4-BE49-F238E27FC236}">
                <a16:creationId xmlns:a16="http://schemas.microsoft.com/office/drawing/2014/main" id="{6D62E697-6011-2F74-0256-FC108C5D0F9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020533" y="1366506"/>
            <a:ext cx="4508570" cy="4582188"/>
          </a:xfrm>
          <a:prstGeom prst="rect">
            <a:avLst/>
          </a:prstGeom>
        </p:spPr>
      </p:pic>
      <p:cxnSp>
        <p:nvCxnSpPr>
          <p:cNvPr id="17" name="Gerader Verbinder 16">
            <a:extLst>
              <a:ext uri="{FF2B5EF4-FFF2-40B4-BE49-F238E27FC236}">
                <a16:creationId xmlns:a16="http://schemas.microsoft.com/office/drawing/2014/main" id="{FB05AB29-E48A-25BC-A63F-C065042A8D15}"/>
              </a:ext>
            </a:extLst>
          </p:cNvPr>
          <p:cNvCxnSpPr>
            <a:cxnSpLocks/>
          </p:cNvCxnSpPr>
          <p:nvPr/>
        </p:nvCxnSpPr>
        <p:spPr>
          <a:xfrm>
            <a:off x="587567" y="3657600"/>
            <a:ext cx="5508433" cy="0"/>
          </a:xfrm>
          <a:prstGeom prst="line">
            <a:avLst/>
          </a:prstGeom>
          <a:ln w="57150">
            <a:solidFill>
              <a:srgbClr val="007094"/>
            </a:solidFill>
          </a:ln>
        </p:spPr>
        <p:style>
          <a:lnRef idx="2">
            <a:schemeClr val="accent1"/>
          </a:lnRef>
          <a:fillRef idx="0">
            <a:schemeClr val="accent1"/>
          </a:fillRef>
          <a:effectRef idx="1">
            <a:schemeClr val="accent1"/>
          </a:effectRef>
          <a:fontRef idx="minor">
            <a:schemeClr val="tx1"/>
          </a:fontRef>
        </p:style>
      </p:cxnSp>
      <p:pic>
        <p:nvPicPr>
          <p:cNvPr id="6" name="Grafik 5" descr="Ein Bild, das Text, Schrift, Grafiken, Logo enthält.&#10;&#10;Automatisch generierte Beschreibung">
            <a:extLst>
              <a:ext uri="{FF2B5EF4-FFF2-40B4-BE49-F238E27FC236}">
                <a16:creationId xmlns:a16="http://schemas.microsoft.com/office/drawing/2014/main" id="{28A48F5B-2741-33D4-D558-E2F13E1346B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0754" y="255554"/>
            <a:ext cx="1775321" cy="727566"/>
          </a:xfrm>
          <a:prstGeom prst="rect">
            <a:avLst/>
          </a:prstGeom>
        </p:spPr>
      </p:pic>
      <p:pic>
        <p:nvPicPr>
          <p:cNvPr id="8" name="Grafik 7" descr="Ein Bild, das Text, Schrift, weiß, Symbol enthält.&#10;&#10;Automatisch generierte Beschreibung">
            <a:extLst>
              <a:ext uri="{FF2B5EF4-FFF2-40B4-BE49-F238E27FC236}">
                <a16:creationId xmlns:a16="http://schemas.microsoft.com/office/drawing/2014/main" id="{C202F4F6-33E3-ABF7-B5D0-BAB022AFD6E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257165" y="401055"/>
            <a:ext cx="2239585" cy="458916"/>
          </a:xfrm>
          <a:prstGeom prst="rect">
            <a:avLst/>
          </a:prstGeom>
        </p:spPr>
      </p:pic>
      <p:pic>
        <p:nvPicPr>
          <p:cNvPr id="7" name="Grafik 6" descr="Ein Bild, das Symbol, Grafiken, Schrift, Grafikdesign enthält.&#10;&#10;Automatisch generierte Beschreibung">
            <a:extLst>
              <a:ext uri="{FF2B5EF4-FFF2-40B4-BE49-F238E27FC236}">
                <a16:creationId xmlns:a16="http://schemas.microsoft.com/office/drawing/2014/main" id="{C1EAF07F-34AB-EF19-3959-7F8355BC50A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797840" y="366101"/>
            <a:ext cx="308771" cy="617019"/>
          </a:xfrm>
          <a:prstGeom prst="rect">
            <a:avLst/>
          </a:prstGeom>
        </p:spPr>
      </p:pic>
      <p:sp>
        <p:nvSpPr>
          <p:cNvPr id="9" name="Textfeld 8">
            <a:extLst>
              <a:ext uri="{FF2B5EF4-FFF2-40B4-BE49-F238E27FC236}">
                <a16:creationId xmlns:a16="http://schemas.microsoft.com/office/drawing/2014/main" id="{C04E3ECB-D11A-271D-986D-90F941EF8B07}"/>
              </a:ext>
            </a:extLst>
          </p:cNvPr>
          <p:cNvSpPr txBox="1"/>
          <p:nvPr/>
        </p:nvSpPr>
        <p:spPr>
          <a:xfrm>
            <a:off x="5106611" y="354358"/>
            <a:ext cx="1622663" cy="64633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Hochschule Hannover</a:t>
            </a:r>
          </a:p>
        </p:txBody>
      </p:sp>
    </p:spTree>
    <p:extLst>
      <p:ext uri="{BB962C8B-B14F-4D97-AF65-F5344CB8AC3E}">
        <p14:creationId xmlns:p14="http://schemas.microsoft.com/office/powerpoint/2010/main" val="4075430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96424" y="542443"/>
            <a:ext cx="3009181" cy="754046"/>
          </a:xfrm>
        </p:spPr>
        <p:txBody>
          <a:bodyPr/>
          <a:lstStyle/>
          <a:p>
            <a:pPr algn="ctr"/>
            <a:r>
              <a:rPr lang="de-DE" dirty="0">
                <a:solidFill>
                  <a:srgbClr val="007193"/>
                </a:solidFill>
              </a:rPr>
              <a:t>Mentoring</a:t>
            </a:r>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10</a:t>
            </a:fld>
            <a:endParaRPr lang="de-DE"/>
          </a:p>
        </p:txBody>
      </p:sp>
      <p:grpSp>
        <p:nvGrpSpPr>
          <p:cNvPr id="6" name="Gruppieren 5"/>
          <p:cNvGrpSpPr/>
          <p:nvPr/>
        </p:nvGrpSpPr>
        <p:grpSpPr>
          <a:xfrm>
            <a:off x="418454" y="2091430"/>
            <a:ext cx="11360258" cy="3408063"/>
            <a:chOff x="418454" y="2401395"/>
            <a:chExt cx="11360258" cy="3408063"/>
          </a:xfrm>
        </p:grpSpPr>
        <p:sp>
          <p:nvSpPr>
            <p:cNvPr id="7" name="Rechteck 6"/>
            <p:cNvSpPr/>
            <p:nvPr/>
          </p:nvSpPr>
          <p:spPr>
            <a:xfrm>
              <a:off x="3713018" y="2401396"/>
              <a:ext cx="8065694" cy="3408062"/>
            </a:xfrm>
            <a:prstGeom prst="rect">
              <a:avLst/>
            </a:prstGeom>
            <a:solidFill>
              <a:srgbClr val="0071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„Bei Mentoring handelt es sich um eine Austauschbeziehung zwischen einem/einer erfahrenere*n Mentor*in und einem weniger erfahreneren </a:t>
              </a:r>
              <a:r>
                <a:rPr lang="de-DE"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Mentee</a:t>
              </a:r>
              <a:r>
                <a:rPr lang="de-DE"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Der/ die Mentor*in verfügt dabei über Kenntnisse und Erfahrungen, die den </a:t>
              </a:r>
              <a:r>
                <a:rPr lang="de-DE"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Mentee</a:t>
              </a:r>
              <a:r>
                <a:rPr lang="de-DE"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seiner persönlichen und beruflichen Entwicklung unterstützen.“ </a:t>
              </a:r>
            </a:p>
            <a:p>
              <a:r>
                <a:rPr lang="de-DE" sz="1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de-DE" sz="15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Drozdzewski</a:t>
              </a:r>
              <a:r>
                <a:rPr lang="de-DE" sz="1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Stockkamp und Frey, 2024, S. 217)</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454" y="2401395"/>
              <a:ext cx="3294564" cy="3407769"/>
            </a:xfrm>
            <a:prstGeom prst="rect">
              <a:avLst/>
            </a:prstGeom>
            <a:ln>
              <a:solidFill>
                <a:schemeClr val="tx1"/>
              </a:solidFill>
            </a:ln>
          </p:spPr>
        </p:pic>
      </p:grpSp>
    </p:spTree>
    <p:extLst>
      <p:ext uri="{BB962C8B-B14F-4D97-AF65-F5344CB8AC3E}">
        <p14:creationId xmlns:p14="http://schemas.microsoft.com/office/powerpoint/2010/main" val="4249435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11</a:t>
            </a:fld>
            <a:endParaRPr lang="de-DE"/>
          </a:p>
        </p:txBody>
      </p:sp>
      <p:sp>
        <p:nvSpPr>
          <p:cNvPr id="6" name="Rechteck 5"/>
          <p:cNvSpPr/>
          <p:nvPr/>
        </p:nvSpPr>
        <p:spPr>
          <a:xfrm>
            <a:off x="563880" y="1854423"/>
            <a:ext cx="3291840" cy="3921158"/>
          </a:xfrm>
          <a:prstGeom prst="rect">
            <a:avLst/>
          </a:prstGeom>
          <a:solidFill>
            <a:srgbClr val="0071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b="1" u="sng"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Karrierebezogene Unterstützung</a:t>
            </a:r>
          </a:p>
          <a:p>
            <a:pPr algn="ctr"/>
            <a:endParaRPr lang="de-D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endParaRPr lang="de-D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endParaRPr lang="de-D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endParaRPr lang="de-D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endParaRPr lang="de-D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Wissen und Erfahrung werden geteilt.</a:t>
            </a:r>
          </a:p>
          <a:p>
            <a:pPr marL="285750" indent="-285750">
              <a:buFont typeface="Arial" panose="020B0604020202020204" pitchFamily="34" charset="0"/>
              <a:buChar char="•"/>
            </a:pPr>
            <a:r>
              <a:rPr lang="de-D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Beratung zu Karrieremöglichkeiten.</a:t>
            </a:r>
          </a:p>
        </p:txBody>
      </p:sp>
      <p:sp>
        <p:nvSpPr>
          <p:cNvPr id="7" name="Rechteck 6"/>
          <p:cNvSpPr/>
          <p:nvPr/>
        </p:nvSpPr>
        <p:spPr>
          <a:xfrm>
            <a:off x="4381500" y="1854423"/>
            <a:ext cx="3291840" cy="3921158"/>
          </a:xfrm>
          <a:prstGeom prst="rect">
            <a:avLst/>
          </a:prstGeom>
          <a:solidFill>
            <a:srgbClr val="95D3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b="1" u="sng"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Psychosoziale Unterstützung</a:t>
            </a:r>
          </a:p>
          <a:p>
            <a:pPr algn="ctr"/>
            <a:endParaRPr lang="de-D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endParaRPr lang="de-D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endParaRPr lang="de-D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endParaRPr lang="de-D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endParaRPr lang="de-D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Offenes Ohr für Sorgen und Probleme.</a:t>
            </a:r>
          </a:p>
          <a:p>
            <a:pPr marL="285750" indent="-285750">
              <a:buFont typeface="Arial" panose="020B0604020202020204" pitchFamily="34" charset="0"/>
              <a:buChar char="•"/>
            </a:pPr>
            <a:r>
              <a:rPr lang="de-D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Ratgeber*in und Vertrauensperson.</a:t>
            </a:r>
            <a:endParaRPr lang="de-DE" sz="11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endParaRPr lang="de-D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 name="Rechteck 7"/>
          <p:cNvSpPr/>
          <p:nvPr/>
        </p:nvSpPr>
        <p:spPr>
          <a:xfrm>
            <a:off x="8199120" y="1854423"/>
            <a:ext cx="3291840" cy="3921158"/>
          </a:xfrm>
          <a:prstGeom prst="rect">
            <a:avLst/>
          </a:prstGeom>
          <a:solidFill>
            <a:srgbClr val="D1DD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b="1" u="sng"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Vorbildfunktion</a:t>
            </a:r>
          </a:p>
          <a:p>
            <a:pPr algn="ctr"/>
            <a:endParaRPr lang="de-D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endParaRPr lang="de-D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endParaRPr lang="de-D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endParaRPr lang="de-D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endParaRPr lang="de-D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Vermittlung von Werten, Einstellungen und Verhaltensweisen.</a:t>
            </a:r>
          </a:p>
          <a:p>
            <a:pPr marL="285750" indent="-285750">
              <a:buFont typeface="Arial" panose="020B0604020202020204" pitchFamily="34" charset="0"/>
              <a:buChar char="•"/>
            </a:pPr>
            <a:r>
              <a:rPr lang="de-D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Entwicklung von beruflicher Identität.</a:t>
            </a:r>
          </a:p>
          <a:p>
            <a:pPr algn="ctr"/>
            <a:endParaRPr lang="de-D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Grafik 2"/>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68094" y="2366558"/>
            <a:ext cx="883411" cy="900000"/>
          </a:xfrm>
          <a:prstGeom prst="rect">
            <a:avLst/>
          </a:prstGeom>
        </p:spPr>
      </p:pic>
      <p:pic>
        <p:nvPicPr>
          <p:cNvPr id="12" name="Grafik 11"/>
          <p:cNvPicPr>
            <a:picLocks noChangeAspect="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67685" y="2373758"/>
            <a:ext cx="919470" cy="900000"/>
          </a:xfrm>
          <a:prstGeom prst="rect">
            <a:avLst/>
          </a:prstGeom>
        </p:spPr>
      </p:pic>
      <p:pic>
        <p:nvPicPr>
          <p:cNvPr id="13" name="Grafik 12"/>
          <p:cNvPicPr>
            <a:picLocks noChangeAspect="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04914" y="2366558"/>
            <a:ext cx="880252" cy="914400"/>
          </a:xfrm>
          <a:prstGeom prst="rect">
            <a:avLst/>
          </a:prstGeom>
        </p:spPr>
      </p:pic>
      <p:sp>
        <p:nvSpPr>
          <p:cNvPr id="11" name="Titel 1"/>
          <p:cNvSpPr txBox="1">
            <a:spLocks/>
          </p:cNvSpPr>
          <p:nvPr/>
        </p:nvSpPr>
        <p:spPr>
          <a:xfrm>
            <a:off x="4596424" y="542443"/>
            <a:ext cx="3009181" cy="7540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dirty="0">
                <a:solidFill>
                  <a:srgbClr val="007193"/>
                </a:solidFill>
              </a:rPr>
              <a:t>Mentoring</a:t>
            </a:r>
          </a:p>
        </p:txBody>
      </p:sp>
      <p:sp>
        <p:nvSpPr>
          <p:cNvPr id="10" name="Rechteck 9"/>
          <p:cNvSpPr/>
          <p:nvPr/>
        </p:nvSpPr>
        <p:spPr>
          <a:xfrm>
            <a:off x="563880" y="5865910"/>
            <a:ext cx="3400867" cy="323165"/>
          </a:xfrm>
          <a:prstGeom prst="rect">
            <a:avLst/>
          </a:prstGeom>
        </p:spPr>
        <p:txBody>
          <a:bodyPr wrap="none">
            <a:spAutoFit/>
          </a:bodyPr>
          <a:lstStyle/>
          <a:p>
            <a:pPr lvl="0">
              <a:defRPr/>
            </a:pPr>
            <a:r>
              <a:rPr lang="de-DE" sz="1500" dirty="0">
                <a:latin typeface="Calibri" panose="020F0502020204030204" pitchFamily="34" charset="0"/>
                <a:cs typeface="Calibri" panose="020F0502020204030204" pitchFamily="34" charset="0"/>
              </a:rPr>
              <a:t>(</a:t>
            </a:r>
            <a:r>
              <a:rPr lang="de-DE" sz="1500" dirty="0" err="1">
                <a:latin typeface="Calibri" panose="020F0502020204030204" pitchFamily="34" charset="0"/>
                <a:cs typeface="Calibri" panose="020F0502020204030204" pitchFamily="34" charset="0"/>
              </a:rPr>
              <a:t>Drozdzewski</a:t>
            </a:r>
            <a:r>
              <a:rPr lang="de-DE" sz="1500" dirty="0">
                <a:latin typeface="Calibri" panose="020F0502020204030204" pitchFamily="34" charset="0"/>
                <a:cs typeface="Calibri" panose="020F0502020204030204" pitchFamily="34" charset="0"/>
              </a:rPr>
              <a:t>, Stockkamp und Frey, 2024)</a:t>
            </a:r>
          </a:p>
        </p:txBody>
      </p:sp>
      <p:grpSp>
        <p:nvGrpSpPr>
          <p:cNvPr id="19" name="Gruppieren 18"/>
          <p:cNvGrpSpPr/>
          <p:nvPr/>
        </p:nvGrpSpPr>
        <p:grpSpPr>
          <a:xfrm>
            <a:off x="3971573" y="1386818"/>
            <a:ext cx="4101910" cy="5248158"/>
            <a:chOff x="3971573" y="1386818"/>
            <a:chExt cx="4101910" cy="5248158"/>
          </a:xfrm>
        </p:grpSpPr>
        <p:sp>
          <p:nvSpPr>
            <p:cNvPr id="17" name="Rechteck 16"/>
            <p:cNvSpPr/>
            <p:nvPr/>
          </p:nvSpPr>
          <p:spPr>
            <a:xfrm>
              <a:off x="3971573" y="1386818"/>
              <a:ext cx="4101910" cy="5248158"/>
            </a:xfrm>
            <a:prstGeom prst="rect">
              <a:avLst/>
            </a:prstGeom>
            <a:solidFill>
              <a:srgbClr val="D1DD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b="1" u="sng"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Vorbildfunktion</a:t>
              </a:r>
            </a:p>
            <a:p>
              <a:pPr algn="ctr"/>
              <a:endParaRPr lang="de-D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endParaRPr lang="de-D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endParaRPr lang="de-D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endParaRPr lang="de-D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endParaRPr lang="de-D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de-D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de-D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de-D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sz="25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Vermittlung von Werten, Einstellungen und Verhaltensweisen.</a:t>
              </a:r>
            </a:p>
            <a:p>
              <a:pPr marL="285750" indent="-285750">
                <a:buFont typeface="Arial" panose="020B0604020202020204" pitchFamily="34" charset="0"/>
                <a:buChar char="•"/>
              </a:pPr>
              <a:r>
                <a:rPr lang="de-DE" sz="25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Entwicklung von beruflicher Identität.</a:t>
              </a:r>
            </a:p>
            <a:p>
              <a:pPr algn="ctr"/>
              <a:endParaRPr lang="de-D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8" name="Grafik 17"/>
            <p:cNvPicPr>
              <a:picLocks noChangeAspect="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36315" y="2035971"/>
              <a:ext cx="1329397" cy="1380969"/>
            </a:xfrm>
            <a:prstGeom prst="rect">
              <a:avLst/>
            </a:prstGeom>
          </p:spPr>
        </p:pic>
      </p:grpSp>
    </p:spTree>
    <p:extLst>
      <p:ext uri="{BB962C8B-B14F-4D97-AF65-F5344CB8AC3E}">
        <p14:creationId xmlns:p14="http://schemas.microsoft.com/office/powerpoint/2010/main" val="182103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9" presetClass="exit" presetSubtype="0" fill="hold" grpId="0" nodeType="withEffect">
                                  <p:stCondLst>
                                    <p:cond delay="0"/>
                                  </p:stCondLst>
                                  <p:childTnLst>
                                    <p:animEffect transition="out" filter="dissolv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12</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1812460640"/>
              </p:ext>
            </p:extLst>
          </p:nvPr>
        </p:nvGraphicFramePr>
        <p:xfrm>
          <a:off x="354418" y="1354238"/>
          <a:ext cx="11389595" cy="5013687"/>
        </p:xfrm>
        <a:graphic>
          <a:graphicData uri="http://schemas.openxmlformats.org/drawingml/2006/table">
            <a:tbl>
              <a:tblPr firstRow="1" bandRow="1">
                <a:tableStyleId>{5C22544A-7EE6-4342-B048-85BDC9FD1C3A}</a:tableStyleId>
              </a:tblPr>
              <a:tblGrid>
                <a:gridCol w="2090415">
                  <a:extLst>
                    <a:ext uri="{9D8B030D-6E8A-4147-A177-3AD203B41FA5}">
                      <a16:colId xmlns:a16="http://schemas.microsoft.com/office/drawing/2014/main" val="694885556"/>
                    </a:ext>
                  </a:extLst>
                </a:gridCol>
                <a:gridCol w="9299180">
                  <a:extLst>
                    <a:ext uri="{9D8B030D-6E8A-4147-A177-3AD203B41FA5}">
                      <a16:colId xmlns:a16="http://schemas.microsoft.com/office/drawing/2014/main" val="230308927"/>
                    </a:ext>
                  </a:extLst>
                </a:gridCol>
              </a:tblGrid>
              <a:tr h="765315">
                <a:tc>
                  <a:txBody>
                    <a:bodyPr/>
                    <a:lstStyle/>
                    <a:p>
                      <a:endParaRPr lang="de-DE" dirty="0"/>
                    </a:p>
                  </a:txBody>
                  <a:tcPr anchor="ctr">
                    <a:solidFill>
                      <a:srgbClr val="007193"/>
                    </a:solidFill>
                  </a:tcPr>
                </a:tc>
                <a:tc>
                  <a:txBody>
                    <a:bodyPr/>
                    <a:lstStyle/>
                    <a:p>
                      <a:pPr algn="l"/>
                      <a:r>
                        <a:rPr lang="de-DE"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förderliches Mentoring</a:t>
                      </a:r>
                    </a:p>
                  </a:txBody>
                  <a:tcPr anchor="ctr">
                    <a:solidFill>
                      <a:srgbClr val="007193"/>
                    </a:solidFill>
                  </a:tcPr>
                </a:tc>
                <a:extLst>
                  <a:ext uri="{0D108BD9-81ED-4DB2-BD59-A6C34878D82A}">
                    <a16:rowId xmlns:a16="http://schemas.microsoft.com/office/drawing/2014/main" val="2203735420"/>
                  </a:ext>
                </a:extLst>
              </a:tr>
              <a:tr h="2279614">
                <a:tc>
                  <a:txBody>
                    <a:bodyPr/>
                    <a:lstStyle/>
                    <a:p>
                      <a:r>
                        <a:rPr lang="de-DE" sz="2400" b="1" dirty="0" err="1">
                          <a:latin typeface="Calibri" panose="020F0502020204030204" pitchFamily="34" charset="0"/>
                          <a:cs typeface="Calibri" panose="020F0502020204030204" pitchFamily="34" charset="0"/>
                        </a:rPr>
                        <a:t>Mentee</a:t>
                      </a:r>
                      <a:endParaRPr lang="de-DE" b="1" dirty="0">
                        <a:latin typeface="Calibri" panose="020F0502020204030204" pitchFamily="34" charset="0"/>
                        <a:cs typeface="Calibri" panose="020F0502020204030204" pitchFamily="34" charset="0"/>
                      </a:endParaRPr>
                    </a:p>
                  </a:txBody>
                  <a:tcPr anchor="ctr">
                    <a:solidFill>
                      <a:srgbClr val="007193">
                        <a:alpha val="15000"/>
                      </a:srgbClr>
                    </a:solidFill>
                  </a:tcPr>
                </a:tc>
                <a:tc>
                  <a:txBody>
                    <a:bodyPr/>
                    <a:lstStyle/>
                    <a:p>
                      <a:pPr marL="285750" indent="-285750">
                        <a:buFont typeface="Arial" panose="020B0604020202020204" pitchFamily="34" charset="0"/>
                        <a:buChar char="•"/>
                      </a:pPr>
                      <a:r>
                        <a:rPr lang="de-DE" sz="2000" dirty="0">
                          <a:latin typeface="Calibri" panose="020F0502020204030204" pitchFamily="34" charset="0"/>
                          <a:cs typeface="Calibri" panose="020F0502020204030204" pitchFamily="34" charset="0"/>
                        </a:rPr>
                        <a:t>lernbereit, offen für neue Erfahrungen und Perspektiven</a:t>
                      </a:r>
                    </a:p>
                    <a:p>
                      <a:pPr marL="285750" indent="-285750">
                        <a:buFont typeface="Arial" panose="020B0604020202020204" pitchFamily="34" charset="0"/>
                        <a:buChar char="•"/>
                      </a:pPr>
                      <a:r>
                        <a:rPr lang="de-DE" sz="2000" dirty="0">
                          <a:latin typeface="Calibri" panose="020F0502020204030204" pitchFamily="34" charset="0"/>
                          <a:cs typeface="Calibri" panose="020F0502020204030204" pitchFamily="34" charset="0"/>
                        </a:rPr>
                        <a:t>kritikfähig,</a:t>
                      </a:r>
                      <a:r>
                        <a:rPr lang="de-DE" sz="2000" baseline="0" dirty="0">
                          <a:latin typeface="Calibri" panose="020F0502020204030204" pitchFamily="34" charset="0"/>
                          <a:cs typeface="Calibri" panose="020F0502020204030204" pitchFamily="34" charset="0"/>
                        </a:rPr>
                        <a:t> bereit über Stärken und Potentiale zu reden</a:t>
                      </a:r>
                    </a:p>
                    <a:p>
                      <a:pPr marL="285750" indent="-285750">
                        <a:buFont typeface="Arial" panose="020B0604020202020204" pitchFamily="34" charset="0"/>
                        <a:buChar char="•"/>
                      </a:pPr>
                      <a:r>
                        <a:rPr lang="de-DE" sz="2000" baseline="0" dirty="0">
                          <a:latin typeface="Calibri" panose="020F0502020204030204" pitchFamily="34" charset="0"/>
                          <a:cs typeface="Calibri" panose="020F0502020204030204" pitchFamily="34" charset="0"/>
                        </a:rPr>
                        <a:t>setzt Ziele für das Mentoring</a:t>
                      </a:r>
                    </a:p>
                    <a:p>
                      <a:pPr marL="285750" indent="-285750">
                        <a:buFont typeface="Arial" panose="020B0604020202020204" pitchFamily="34" charset="0"/>
                        <a:buChar char="•"/>
                      </a:pPr>
                      <a:r>
                        <a:rPr lang="de-DE" sz="2000" baseline="0" dirty="0">
                          <a:latin typeface="Calibri" panose="020F0502020204030204" pitchFamily="34" charset="0"/>
                          <a:cs typeface="Calibri" panose="020F0502020204030204" pitchFamily="34" charset="0"/>
                        </a:rPr>
                        <a:t>schlägt Termine und Aktivitäten vor</a:t>
                      </a:r>
                    </a:p>
                    <a:p>
                      <a:pPr marL="285750" indent="-285750">
                        <a:buFont typeface="Arial" panose="020B0604020202020204" pitchFamily="34" charset="0"/>
                        <a:buChar char="•"/>
                      </a:pPr>
                      <a:r>
                        <a:rPr lang="de-DE" sz="2000" baseline="0" dirty="0">
                          <a:latin typeface="Calibri" panose="020F0502020204030204" pitchFamily="34" charset="0"/>
                          <a:cs typeface="Calibri" panose="020F0502020204030204" pitchFamily="34" charset="0"/>
                        </a:rPr>
                        <a:t>erfüllt seine „Holschuld“</a:t>
                      </a:r>
                    </a:p>
                    <a:p>
                      <a:pPr marL="285750" indent="-285750">
                        <a:buFont typeface="Arial" panose="020B0604020202020204" pitchFamily="34" charset="0"/>
                        <a:buChar char="•"/>
                      </a:pPr>
                      <a:r>
                        <a:rPr lang="de-DE" sz="2000" baseline="0" dirty="0">
                          <a:latin typeface="Calibri" panose="020F0502020204030204" pitchFamily="34" charset="0"/>
                          <a:cs typeface="Calibri" panose="020F0502020204030204" pitchFamily="34" charset="0"/>
                        </a:rPr>
                        <a:t>probiert besprochenes im Alltag aus</a:t>
                      </a:r>
                    </a:p>
                    <a:p>
                      <a:pPr marL="285750" indent="-285750">
                        <a:buFont typeface="Arial" panose="020B0604020202020204" pitchFamily="34" charset="0"/>
                        <a:buChar char="•"/>
                      </a:pPr>
                      <a:r>
                        <a:rPr lang="de-DE" sz="2000" baseline="0" dirty="0">
                          <a:latin typeface="Calibri" panose="020F0502020204030204" pitchFamily="34" charset="0"/>
                          <a:cs typeface="Calibri" panose="020F0502020204030204" pitchFamily="34" charset="0"/>
                        </a:rPr>
                        <a:t>gibt wertschätzendes Feedback</a:t>
                      </a:r>
                    </a:p>
                  </a:txBody>
                  <a:tcPr anchor="ctr">
                    <a:solidFill>
                      <a:srgbClr val="007193">
                        <a:alpha val="15000"/>
                      </a:srgbClr>
                    </a:solidFill>
                  </a:tcPr>
                </a:tc>
                <a:extLst>
                  <a:ext uri="{0D108BD9-81ED-4DB2-BD59-A6C34878D82A}">
                    <a16:rowId xmlns:a16="http://schemas.microsoft.com/office/drawing/2014/main" val="491929853"/>
                  </a:ext>
                </a:extLst>
              </a:tr>
              <a:tr h="1968758">
                <a:tc>
                  <a:txBody>
                    <a:bodyPr/>
                    <a:lstStyle/>
                    <a:p>
                      <a:r>
                        <a:rPr lang="de-DE" sz="2400" b="1" dirty="0">
                          <a:latin typeface="Calibri" panose="020F0502020204030204" pitchFamily="34" charset="0"/>
                          <a:cs typeface="Calibri" panose="020F0502020204030204" pitchFamily="34" charset="0"/>
                        </a:rPr>
                        <a:t>Mentor*in</a:t>
                      </a:r>
                    </a:p>
                  </a:txBody>
                  <a:tcPr anchor="ctr">
                    <a:solidFill>
                      <a:srgbClr val="007193">
                        <a:alpha val="10000"/>
                      </a:srgbClr>
                    </a:solidFill>
                  </a:tcPr>
                </a:tc>
                <a:tc>
                  <a:txBody>
                    <a:bodyPr/>
                    <a:lstStyle/>
                    <a:p>
                      <a:pPr marL="285750" indent="-285750">
                        <a:buFont typeface="Arial" panose="020B0604020202020204" pitchFamily="34" charset="0"/>
                        <a:buChar char="•"/>
                      </a:pPr>
                      <a:r>
                        <a:rPr lang="de-DE" sz="2000" dirty="0">
                          <a:latin typeface="Calibri" panose="020F0502020204030204" pitchFamily="34" charset="0"/>
                          <a:cs typeface="Calibri" panose="020F0502020204030204" pitchFamily="34" charset="0"/>
                        </a:rPr>
                        <a:t>selbstlos</a:t>
                      </a:r>
                      <a:r>
                        <a:rPr lang="de-DE" sz="2000" baseline="0" dirty="0">
                          <a:latin typeface="Calibri" panose="020F0502020204030204" pitchFamily="34" charset="0"/>
                          <a:cs typeface="Calibri" panose="020F0502020204030204" pitchFamily="34" charset="0"/>
                        </a:rPr>
                        <a:t> und hilfsbereit</a:t>
                      </a:r>
                    </a:p>
                    <a:p>
                      <a:pPr marL="285750" indent="-285750">
                        <a:buFont typeface="Arial" panose="020B0604020202020204" pitchFamily="34" charset="0"/>
                        <a:buChar char="•"/>
                      </a:pPr>
                      <a:r>
                        <a:rPr lang="de-DE" sz="2000" baseline="0" dirty="0">
                          <a:latin typeface="Calibri" panose="020F0502020204030204" pitchFamily="34" charset="0"/>
                          <a:cs typeface="Calibri" panose="020F0502020204030204" pitchFamily="34" charset="0"/>
                        </a:rPr>
                        <a:t>authentisch, ehrlich und empathisch</a:t>
                      </a:r>
                    </a:p>
                    <a:p>
                      <a:pPr marL="285750" indent="-285750">
                        <a:buFont typeface="Arial" panose="020B0604020202020204" pitchFamily="34" charset="0"/>
                        <a:buChar char="•"/>
                      </a:pPr>
                      <a:r>
                        <a:rPr lang="de-DE" sz="2000" dirty="0">
                          <a:latin typeface="Calibri" panose="020F0502020204030204" pitchFamily="34" charset="0"/>
                          <a:cs typeface="Calibri" panose="020F0502020204030204" pitchFamily="34" charset="0"/>
                        </a:rPr>
                        <a:t>offen</a:t>
                      </a:r>
                      <a:r>
                        <a:rPr lang="de-DE" sz="2000" baseline="0" dirty="0">
                          <a:latin typeface="Calibri" panose="020F0502020204030204" pitchFamily="34" charset="0"/>
                          <a:cs typeface="Calibri" panose="020F0502020204030204" pitchFamily="34" charset="0"/>
                        </a:rPr>
                        <a:t> für neue Perspektiven</a:t>
                      </a:r>
                    </a:p>
                    <a:p>
                      <a:pPr marL="285750" indent="-285750">
                        <a:buFont typeface="Arial" panose="020B0604020202020204" pitchFamily="34" charset="0"/>
                        <a:buChar char="•"/>
                      </a:pPr>
                      <a:r>
                        <a:rPr lang="de-DE" sz="2000" baseline="0" dirty="0">
                          <a:latin typeface="Calibri" panose="020F0502020204030204" pitchFamily="34" charset="0"/>
                          <a:cs typeface="Calibri" panose="020F0502020204030204" pitchFamily="34" charset="0"/>
                        </a:rPr>
                        <a:t>ehrliches und wertschätzendes Feedback</a:t>
                      </a:r>
                    </a:p>
                    <a:p>
                      <a:pPr marL="285750" indent="-285750">
                        <a:buFont typeface="Arial" panose="020B0604020202020204" pitchFamily="34" charset="0"/>
                        <a:buChar char="•"/>
                      </a:pPr>
                      <a:r>
                        <a:rPr lang="de-DE" sz="2000" baseline="0" dirty="0">
                          <a:latin typeface="Calibri" panose="020F0502020204030204" pitchFamily="34" charset="0"/>
                          <a:cs typeface="Calibri" panose="020F0502020204030204" pitchFamily="34" charset="0"/>
                        </a:rPr>
                        <a:t>erfüllt „Bringschuld“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000" baseline="0" dirty="0">
                          <a:latin typeface="Calibri" panose="020F0502020204030204" pitchFamily="34" charset="0"/>
                          <a:cs typeface="Calibri" panose="020F0502020204030204" pitchFamily="34" charset="0"/>
                        </a:rPr>
                        <a:t>respektiert Grenzen</a:t>
                      </a:r>
                      <a:endParaRPr lang="de-DE" sz="1100" dirty="0">
                        <a:solidFill>
                          <a:schemeClr val="tx1"/>
                        </a:solidFill>
                        <a:latin typeface="Calibri" panose="020F0502020204030204" pitchFamily="34" charset="0"/>
                        <a:cs typeface="Calibri" panose="020F0502020204030204" pitchFamily="34" charset="0"/>
                      </a:endParaRPr>
                    </a:p>
                  </a:txBody>
                  <a:tcPr anchor="ctr">
                    <a:solidFill>
                      <a:srgbClr val="007193">
                        <a:alpha val="10000"/>
                      </a:srgbClr>
                    </a:solidFill>
                  </a:tcPr>
                </a:tc>
                <a:extLst>
                  <a:ext uri="{0D108BD9-81ED-4DB2-BD59-A6C34878D82A}">
                    <a16:rowId xmlns:a16="http://schemas.microsoft.com/office/drawing/2014/main" val="1234236262"/>
                  </a:ext>
                </a:extLst>
              </a:tr>
            </a:tbl>
          </a:graphicData>
        </a:graphic>
      </p:graphicFrame>
      <p:sp>
        <p:nvSpPr>
          <p:cNvPr id="7" name="Titel 1"/>
          <p:cNvSpPr txBox="1">
            <a:spLocks/>
          </p:cNvSpPr>
          <p:nvPr/>
        </p:nvSpPr>
        <p:spPr>
          <a:xfrm>
            <a:off x="4596424" y="542443"/>
            <a:ext cx="3009181" cy="7540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dirty="0">
                <a:solidFill>
                  <a:srgbClr val="007193"/>
                </a:solidFill>
              </a:rPr>
              <a:t>Mentoring</a:t>
            </a:r>
          </a:p>
        </p:txBody>
      </p:sp>
      <p:pic>
        <p:nvPicPr>
          <p:cNvPr id="9" name="Grafik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72429" y="3520485"/>
            <a:ext cx="1162742" cy="1413716"/>
          </a:xfrm>
          <a:prstGeom prst="rect">
            <a:avLst/>
          </a:prstGeom>
        </p:spPr>
      </p:pic>
      <p:sp>
        <p:nvSpPr>
          <p:cNvPr id="10" name="Rechteck 9"/>
          <p:cNvSpPr/>
          <p:nvPr/>
        </p:nvSpPr>
        <p:spPr>
          <a:xfrm>
            <a:off x="7844356" y="6367925"/>
            <a:ext cx="3400867" cy="323165"/>
          </a:xfrm>
          <a:prstGeom prst="rect">
            <a:avLst/>
          </a:prstGeom>
        </p:spPr>
        <p:txBody>
          <a:bodyPr wrap="none">
            <a:spAutoFit/>
          </a:bodyPr>
          <a:lstStyle/>
          <a:p>
            <a:pPr lvl="0">
              <a:defRPr/>
            </a:pPr>
            <a:r>
              <a:rPr lang="de-DE" sz="1500" dirty="0">
                <a:latin typeface="Calibri" panose="020F0502020204030204" pitchFamily="34" charset="0"/>
                <a:cs typeface="Calibri" panose="020F0502020204030204" pitchFamily="34" charset="0"/>
              </a:rPr>
              <a:t>(</a:t>
            </a:r>
            <a:r>
              <a:rPr lang="de-DE" sz="1500" dirty="0" err="1">
                <a:latin typeface="Calibri" panose="020F0502020204030204" pitchFamily="34" charset="0"/>
                <a:cs typeface="Calibri" panose="020F0502020204030204" pitchFamily="34" charset="0"/>
              </a:rPr>
              <a:t>Drozdzewski</a:t>
            </a:r>
            <a:r>
              <a:rPr lang="de-DE" sz="1500" dirty="0">
                <a:latin typeface="Calibri" panose="020F0502020204030204" pitchFamily="34" charset="0"/>
                <a:cs typeface="Calibri" panose="020F0502020204030204" pitchFamily="34" charset="0"/>
              </a:rPr>
              <a:t>, Stockkamp und Frey, 2024)</a:t>
            </a:r>
          </a:p>
        </p:txBody>
      </p:sp>
    </p:spTree>
    <p:extLst>
      <p:ext uri="{BB962C8B-B14F-4D97-AF65-F5344CB8AC3E}">
        <p14:creationId xmlns:p14="http://schemas.microsoft.com/office/powerpoint/2010/main" val="3712636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13</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2695044340"/>
              </p:ext>
            </p:extLst>
          </p:nvPr>
        </p:nvGraphicFramePr>
        <p:xfrm>
          <a:off x="354418" y="1354237"/>
          <a:ext cx="11390400" cy="5002113"/>
        </p:xfrm>
        <a:graphic>
          <a:graphicData uri="http://schemas.openxmlformats.org/drawingml/2006/table">
            <a:tbl>
              <a:tblPr firstRow="1" bandRow="1">
                <a:tableStyleId>{5C22544A-7EE6-4342-B048-85BDC9FD1C3A}</a:tableStyleId>
              </a:tblPr>
              <a:tblGrid>
                <a:gridCol w="2090562">
                  <a:extLst>
                    <a:ext uri="{9D8B030D-6E8A-4147-A177-3AD203B41FA5}">
                      <a16:colId xmlns:a16="http://schemas.microsoft.com/office/drawing/2014/main" val="694885556"/>
                    </a:ext>
                  </a:extLst>
                </a:gridCol>
                <a:gridCol w="9299838">
                  <a:extLst>
                    <a:ext uri="{9D8B030D-6E8A-4147-A177-3AD203B41FA5}">
                      <a16:colId xmlns:a16="http://schemas.microsoft.com/office/drawing/2014/main" val="952815101"/>
                    </a:ext>
                  </a:extLst>
                </a:gridCol>
              </a:tblGrid>
              <a:tr h="745272">
                <a:tc>
                  <a:txBody>
                    <a:bodyPr/>
                    <a:lstStyle/>
                    <a:p>
                      <a:endParaRPr lang="de-DE" dirty="0"/>
                    </a:p>
                  </a:txBody>
                  <a:tcPr anchor="ctr">
                    <a:solidFill>
                      <a:srgbClr val="007193"/>
                    </a:solidFill>
                  </a:tcPr>
                </a:tc>
                <a:tc>
                  <a:txBody>
                    <a:bodyPr/>
                    <a:lstStyle/>
                    <a:p>
                      <a:pPr algn="l"/>
                      <a:r>
                        <a:rPr lang="de-DE"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weniger förderliches</a:t>
                      </a:r>
                      <a:r>
                        <a:rPr lang="de-DE" sz="2800" baseline="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Mentoring</a:t>
                      </a:r>
                    </a:p>
                  </a:txBody>
                  <a:tcPr anchor="ctr">
                    <a:solidFill>
                      <a:srgbClr val="007193"/>
                    </a:solidFill>
                  </a:tcPr>
                </a:tc>
                <a:extLst>
                  <a:ext uri="{0D108BD9-81ED-4DB2-BD59-A6C34878D82A}">
                    <a16:rowId xmlns:a16="http://schemas.microsoft.com/office/drawing/2014/main" val="2203735420"/>
                  </a:ext>
                </a:extLst>
              </a:tr>
              <a:tr h="1850801">
                <a:tc>
                  <a:txBody>
                    <a:bodyPr/>
                    <a:lstStyle/>
                    <a:p>
                      <a:r>
                        <a:rPr lang="de-DE" sz="2400" b="1" dirty="0" err="1">
                          <a:latin typeface="Calibri" panose="020F0502020204030204" pitchFamily="34" charset="0"/>
                          <a:cs typeface="Calibri" panose="020F0502020204030204" pitchFamily="34" charset="0"/>
                        </a:rPr>
                        <a:t>Mentee</a:t>
                      </a:r>
                      <a:endParaRPr lang="de-DE" sz="2400" b="1" dirty="0">
                        <a:latin typeface="Calibri" panose="020F0502020204030204" pitchFamily="34" charset="0"/>
                        <a:cs typeface="Calibri" panose="020F0502020204030204" pitchFamily="34" charset="0"/>
                      </a:endParaRPr>
                    </a:p>
                  </a:txBody>
                  <a:tcPr anchor="ctr">
                    <a:solidFill>
                      <a:srgbClr val="007193">
                        <a:alpha val="15000"/>
                      </a:srgbClr>
                    </a:solidFill>
                  </a:tcPr>
                </a:tc>
                <a:tc>
                  <a:txBody>
                    <a:bodyPr/>
                    <a:lstStyle/>
                    <a:p>
                      <a:pPr marL="285750" indent="-285750">
                        <a:buFont typeface="Arial" panose="020B0604020202020204" pitchFamily="34" charset="0"/>
                        <a:buChar char="•"/>
                      </a:pPr>
                      <a:r>
                        <a:rPr lang="de-DE" sz="2000" dirty="0">
                          <a:latin typeface="Calibri" panose="020F0502020204030204" pitchFamily="34" charset="0"/>
                          <a:cs typeface="Calibri" panose="020F0502020204030204" pitchFamily="34" charset="0"/>
                        </a:rPr>
                        <a:t>passive Haltung: erwartet,</a:t>
                      </a:r>
                      <a:r>
                        <a:rPr lang="de-DE" sz="2000" baseline="0" dirty="0">
                          <a:latin typeface="Calibri" panose="020F0502020204030204" pitchFamily="34" charset="0"/>
                          <a:cs typeface="Calibri" panose="020F0502020204030204" pitchFamily="34" charset="0"/>
                        </a:rPr>
                        <a:t> dass Themen von Mentor*in angesprochen werden</a:t>
                      </a:r>
                    </a:p>
                    <a:p>
                      <a:pPr marL="285750" indent="-285750">
                        <a:buFont typeface="Arial" panose="020B0604020202020204" pitchFamily="34" charset="0"/>
                        <a:buChar char="•"/>
                      </a:pPr>
                      <a:r>
                        <a:rPr lang="de-DE" sz="2000" baseline="0" dirty="0">
                          <a:latin typeface="Calibri" panose="020F0502020204030204" pitchFamily="34" charset="0"/>
                          <a:cs typeface="Calibri" panose="020F0502020204030204" pitchFamily="34" charset="0"/>
                        </a:rPr>
                        <a:t>zu hohe Erwartungen an Mentor*in als Allwissende*r/Problemlöser*in für jede Situation</a:t>
                      </a:r>
                    </a:p>
                    <a:p>
                      <a:pPr marL="285750" indent="-285750">
                        <a:buFont typeface="Arial" panose="020B0604020202020204" pitchFamily="34" charset="0"/>
                        <a:buChar char="•"/>
                      </a:pPr>
                      <a:r>
                        <a:rPr lang="de-DE" sz="2000" baseline="0" dirty="0">
                          <a:latin typeface="Calibri" panose="020F0502020204030204" pitchFamily="34" charset="0"/>
                          <a:cs typeface="Calibri" panose="020F0502020204030204" pitchFamily="34" charset="0"/>
                        </a:rPr>
                        <a:t>überschreitet Grenzen des Mentorings und/oder Kapazitäten es/r Mentor*in</a:t>
                      </a:r>
                      <a:endParaRPr lang="de-DE" sz="2000" dirty="0">
                        <a:latin typeface="Calibri" panose="020F0502020204030204" pitchFamily="34" charset="0"/>
                        <a:cs typeface="Calibri" panose="020F0502020204030204" pitchFamily="34" charset="0"/>
                      </a:endParaRPr>
                    </a:p>
                  </a:txBody>
                  <a:tcPr anchor="ctr">
                    <a:solidFill>
                      <a:srgbClr val="007193">
                        <a:alpha val="15000"/>
                      </a:srgbClr>
                    </a:solidFill>
                  </a:tcPr>
                </a:tc>
                <a:extLst>
                  <a:ext uri="{0D108BD9-81ED-4DB2-BD59-A6C34878D82A}">
                    <a16:rowId xmlns:a16="http://schemas.microsoft.com/office/drawing/2014/main" val="491929853"/>
                  </a:ext>
                </a:extLst>
              </a:tr>
              <a:tr h="2406040">
                <a:tc>
                  <a:txBody>
                    <a:bodyPr/>
                    <a:lstStyle/>
                    <a:p>
                      <a:r>
                        <a:rPr lang="de-DE" sz="2400" b="1" dirty="0">
                          <a:latin typeface="Calibri" panose="020F0502020204030204" pitchFamily="34" charset="0"/>
                          <a:cs typeface="Calibri" panose="020F0502020204030204" pitchFamily="34" charset="0"/>
                        </a:rPr>
                        <a:t>Mentor*in</a:t>
                      </a:r>
                    </a:p>
                  </a:txBody>
                  <a:tcPr anchor="ctr">
                    <a:solidFill>
                      <a:srgbClr val="007193">
                        <a:alpha val="10000"/>
                      </a:srgbClr>
                    </a:solidFill>
                  </a:tcPr>
                </a:tc>
                <a:tc>
                  <a:txBody>
                    <a:bodyPr/>
                    <a:lstStyle/>
                    <a:p>
                      <a:pPr marL="285750" indent="-285750">
                        <a:buFont typeface="Arial" panose="020B0604020202020204" pitchFamily="34" charset="0"/>
                        <a:buChar char="•"/>
                      </a:pPr>
                      <a:r>
                        <a:rPr lang="de-DE" sz="2000" dirty="0">
                          <a:latin typeface="Calibri" panose="020F0502020204030204" pitchFamily="34" charset="0"/>
                          <a:cs typeface="Calibri" panose="020F0502020204030204" pitchFamily="34" charset="0"/>
                        </a:rPr>
                        <a:t>nutzt </a:t>
                      </a:r>
                      <a:r>
                        <a:rPr lang="de-DE" sz="2000" dirty="0" err="1">
                          <a:latin typeface="Calibri" panose="020F0502020204030204" pitchFamily="34" charset="0"/>
                          <a:cs typeface="Calibri" panose="020F0502020204030204" pitchFamily="34" charset="0"/>
                        </a:rPr>
                        <a:t>Mentee</a:t>
                      </a:r>
                      <a:r>
                        <a:rPr lang="de-DE" sz="2000" baseline="0" dirty="0">
                          <a:latin typeface="Calibri" panose="020F0502020204030204" pitchFamily="34" charset="0"/>
                          <a:cs typeface="Calibri" panose="020F0502020204030204" pitchFamily="34" charset="0"/>
                        </a:rPr>
                        <a:t> aus</a:t>
                      </a:r>
                    </a:p>
                    <a:p>
                      <a:pPr marL="285750" indent="-285750">
                        <a:buFont typeface="Arial" panose="020B0604020202020204" pitchFamily="34" charset="0"/>
                        <a:buChar char="•"/>
                      </a:pPr>
                      <a:r>
                        <a:rPr lang="de-DE" sz="2000" baseline="0" dirty="0" err="1">
                          <a:latin typeface="Calibri" panose="020F0502020204030204" pitchFamily="34" charset="0"/>
                          <a:cs typeface="Calibri" panose="020F0502020204030204" pitchFamily="34" charset="0"/>
                        </a:rPr>
                        <a:t>Mentee</a:t>
                      </a:r>
                      <a:r>
                        <a:rPr lang="de-DE" sz="2000" baseline="0" dirty="0">
                          <a:latin typeface="Calibri" panose="020F0502020204030204" pitchFamily="34" charset="0"/>
                          <a:cs typeface="Calibri" panose="020F0502020204030204" pitchFamily="34" charset="0"/>
                        </a:rPr>
                        <a:t> wird nicht als eigene Person mit Interessen, Stärken usw. wahrgenommen</a:t>
                      </a:r>
                    </a:p>
                    <a:p>
                      <a:pPr marL="285750" indent="-285750">
                        <a:buFont typeface="Arial" panose="020B0604020202020204" pitchFamily="34" charset="0"/>
                        <a:buChar char="•"/>
                      </a:pPr>
                      <a:r>
                        <a:rPr lang="de-DE" sz="2000" baseline="0" dirty="0">
                          <a:latin typeface="Calibri" panose="020F0502020204030204" pitchFamily="34" charset="0"/>
                          <a:cs typeface="Calibri" panose="020F0502020204030204" pitchFamily="34" charset="0"/>
                        </a:rPr>
                        <a:t>hält unbequeme Informationen, Erfahrungen und Feedback zurück</a:t>
                      </a:r>
                    </a:p>
                    <a:p>
                      <a:pPr marL="285750" indent="-285750">
                        <a:buFont typeface="Arial" panose="020B0604020202020204" pitchFamily="34" charset="0"/>
                        <a:buChar char="•"/>
                      </a:pPr>
                      <a:r>
                        <a:rPr lang="de-DE" sz="2000" baseline="0" dirty="0">
                          <a:latin typeface="Calibri" panose="020F0502020204030204" pitchFamily="34" charset="0"/>
                          <a:cs typeface="Calibri" panose="020F0502020204030204" pitchFamily="34" charset="0"/>
                        </a:rPr>
                        <a:t>sieht sich in einer überlegenen Rolle</a:t>
                      </a:r>
                      <a:endParaRPr lang="de-DE" sz="1100" dirty="0">
                        <a:latin typeface="Calibri" panose="020F0502020204030204" pitchFamily="34" charset="0"/>
                        <a:cs typeface="Calibri" panose="020F0502020204030204" pitchFamily="34" charset="0"/>
                      </a:endParaRPr>
                    </a:p>
                  </a:txBody>
                  <a:tcPr anchor="ctr">
                    <a:solidFill>
                      <a:srgbClr val="007193">
                        <a:alpha val="10000"/>
                      </a:srgbClr>
                    </a:solidFill>
                  </a:tcPr>
                </a:tc>
                <a:extLst>
                  <a:ext uri="{0D108BD9-81ED-4DB2-BD59-A6C34878D82A}">
                    <a16:rowId xmlns:a16="http://schemas.microsoft.com/office/drawing/2014/main" val="1234236262"/>
                  </a:ext>
                </a:extLst>
              </a:tr>
            </a:tbl>
          </a:graphicData>
        </a:graphic>
      </p:graphicFrame>
      <p:pic>
        <p:nvPicPr>
          <p:cNvPr id="7" name="Grafik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1643276">
            <a:off x="10772429" y="3520485"/>
            <a:ext cx="1162742" cy="1413716"/>
          </a:xfrm>
          <a:prstGeom prst="rect">
            <a:avLst/>
          </a:prstGeom>
        </p:spPr>
      </p:pic>
      <p:sp>
        <p:nvSpPr>
          <p:cNvPr id="8" name="Titel 1"/>
          <p:cNvSpPr txBox="1">
            <a:spLocks/>
          </p:cNvSpPr>
          <p:nvPr/>
        </p:nvSpPr>
        <p:spPr>
          <a:xfrm>
            <a:off x="4596424" y="542443"/>
            <a:ext cx="3009181" cy="7540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dirty="0">
                <a:solidFill>
                  <a:srgbClr val="007193"/>
                </a:solidFill>
              </a:rPr>
              <a:t>Mentoring</a:t>
            </a:r>
          </a:p>
        </p:txBody>
      </p:sp>
      <p:sp>
        <p:nvSpPr>
          <p:cNvPr id="10" name="Rechteck 9"/>
          <p:cNvSpPr/>
          <p:nvPr/>
        </p:nvSpPr>
        <p:spPr>
          <a:xfrm>
            <a:off x="7844356" y="6367925"/>
            <a:ext cx="3400867" cy="323165"/>
          </a:xfrm>
          <a:prstGeom prst="rect">
            <a:avLst/>
          </a:prstGeom>
        </p:spPr>
        <p:txBody>
          <a:bodyPr wrap="none">
            <a:spAutoFit/>
          </a:bodyPr>
          <a:lstStyle/>
          <a:p>
            <a:pPr lvl="0">
              <a:defRPr/>
            </a:pPr>
            <a:r>
              <a:rPr lang="de-DE" sz="1500" dirty="0">
                <a:latin typeface="Calibri" panose="020F0502020204030204" pitchFamily="34" charset="0"/>
                <a:cs typeface="Calibri" panose="020F0502020204030204" pitchFamily="34" charset="0"/>
              </a:rPr>
              <a:t>(</a:t>
            </a:r>
            <a:r>
              <a:rPr lang="de-DE" sz="1500" dirty="0" err="1">
                <a:latin typeface="Calibri" panose="020F0502020204030204" pitchFamily="34" charset="0"/>
                <a:cs typeface="Calibri" panose="020F0502020204030204" pitchFamily="34" charset="0"/>
              </a:rPr>
              <a:t>Drozdzewski</a:t>
            </a:r>
            <a:r>
              <a:rPr lang="de-DE" sz="1500" dirty="0">
                <a:latin typeface="Calibri" panose="020F0502020204030204" pitchFamily="34" charset="0"/>
                <a:cs typeface="Calibri" panose="020F0502020204030204" pitchFamily="34" charset="0"/>
              </a:rPr>
              <a:t>, Stockkamp und Frey, 2024)</a:t>
            </a:r>
          </a:p>
        </p:txBody>
      </p:sp>
    </p:spTree>
    <p:extLst>
      <p:ext uri="{BB962C8B-B14F-4D97-AF65-F5344CB8AC3E}">
        <p14:creationId xmlns:p14="http://schemas.microsoft.com/office/powerpoint/2010/main" val="1899462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14</a:t>
            </a:fld>
            <a:endParaRPr lang="de-DE"/>
          </a:p>
        </p:txBody>
      </p:sp>
      <p:sp>
        <p:nvSpPr>
          <p:cNvPr id="7" name="Inhaltsplatzhalter 2"/>
          <p:cNvSpPr txBox="1">
            <a:spLocks/>
          </p:cNvSpPr>
          <p:nvPr/>
        </p:nvSpPr>
        <p:spPr>
          <a:xfrm>
            <a:off x="722243" y="2260339"/>
            <a:ext cx="8869017" cy="20633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r>
              <a:rPr lang="de-DE" sz="4000" dirty="0"/>
              <a:t>Autonomie </a:t>
            </a:r>
            <a:r>
              <a:rPr lang="de-DE" sz="4000" dirty="0">
                <a:sym typeface="Wingdings" panose="05000000000000000000" pitchFamily="2" charset="2"/>
              </a:rPr>
              <a:t></a:t>
            </a:r>
            <a:r>
              <a:rPr lang="de-DE" sz="4000" dirty="0"/>
              <a:t>„Nicht-Bevormundung“</a:t>
            </a:r>
          </a:p>
          <a:p>
            <a:pPr indent="-457200"/>
            <a:r>
              <a:rPr lang="de-DE" sz="4000" dirty="0"/>
              <a:t>Eigenverantwortung</a:t>
            </a:r>
          </a:p>
          <a:p>
            <a:pPr indent="-457200"/>
            <a:r>
              <a:rPr lang="de-DE" sz="4000" dirty="0"/>
              <a:t>Selbstwirksamkeit</a:t>
            </a:r>
          </a:p>
          <a:p>
            <a:pPr marL="751500" indent="-457200"/>
            <a:endParaRPr lang="de-DE" sz="4000" dirty="0"/>
          </a:p>
          <a:p>
            <a:pPr marL="180000" indent="-457200"/>
            <a:endParaRPr lang="de-DE" sz="4000" dirty="0"/>
          </a:p>
        </p:txBody>
      </p:sp>
      <p:sp>
        <p:nvSpPr>
          <p:cNvPr id="8" name="Abgerundetes Rechteck 7"/>
          <p:cNvSpPr/>
          <p:nvPr/>
        </p:nvSpPr>
        <p:spPr>
          <a:xfrm>
            <a:off x="7605605" y="3676667"/>
            <a:ext cx="3292954" cy="2347194"/>
          </a:xfrm>
          <a:prstGeom prst="roundRect">
            <a:avLst/>
          </a:prstGeom>
          <a:solidFill>
            <a:srgbClr val="E5EC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500" b="1" dirty="0">
                <a:solidFill>
                  <a:schemeClr val="tx1"/>
                </a:solidFill>
                <a:latin typeface="Calibri" panose="020F0502020204030204" pitchFamily="34" charset="0"/>
                <a:cs typeface="Calibri" panose="020F0502020204030204" pitchFamily="34" charset="0"/>
              </a:rPr>
              <a:t>Exemplarisch: Ernährung</a:t>
            </a:r>
          </a:p>
        </p:txBody>
      </p:sp>
      <p:sp>
        <p:nvSpPr>
          <p:cNvPr id="9" name="Titel 1"/>
          <p:cNvSpPr txBox="1">
            <a:spLocks/>
          </p:cNvSpPr>
          <p:nvPr/>
        </p:nvSpPr>
        <p:spPr>
          <a:xfrm>
            <a:off x="4596424" y="542443"/>
            <a:ext cx="3009181" cy="7540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dirty="0">
                <a:solidFill>
                  <a:srgbClr val="007193"/>
                </a:solidFill>
              </a:rPr>
              <a:t>Mentoring</a:t>
            </a:r>
          </a:p>
        </p:txBody>
      </p:sp>
    </p:spTree>
    <p:extLst>
      <p:ext uri="{BB962C8B-B14F-4D97-AF65-F5344CB8AC3E}">
        <p14:creationId xmlns:p14="http://schemas.microsoft.com/office/powerpoint/2010/main" val="39898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62102" y="587085"/>
            <a:ext cx="7895966" cy="1325563"/>
          </a:xfrm>
        </p:spPr>
        <p:txBody>
          <a:bodyPr/>
          <a:lstStyle/>
          <a:p>
            <a:pPr algn="ctr"/>
            <a:r>
              <a:rPr lang="de-DE" dirty="0">
                <a:solidFill>
                  <a:srgbClr val="007193"/>
                </a:solidFill>
              </a:rPr>
              <a:t>Nachhaltigkeit in pflegerischen </a:t>
            </a:r>
            <a:r>
              <a:rPr lang="de-DE" dirty="0" err="1">
                <a:solidFill>
                  <a:srgbClr val="007193"/>
                </a:solidFill>
              </a:rPr>
              <a:t>Mentoringgesprächen</a:t>
            </a:r>
            <a:r>
              <a:rPr lang="de-DE" dirty="0">
                <a:solidFill>
                  <a:srgbClr val="007193"/>
                </a:solidFill>
              </a:rPr>
              <a:t> anleiten</a:t>
            </a:r>
            <a:endParaRPr lang="de-DE" dirty="0">
              <a:solidFill>
                <a:srgbClr val="007094"/>
              </a:solidFill>
            </a:endParaRPr>
          </a:p>
        </p:txBody>
      </p:sp>
      <p:sp>
        <p:nvSpPr>
          <p:cNvPr id="3" name="Inhaltsplatzhalter 2"/>
          <p:cNvSpPr>
            <a:spLocks noGrp="1"/>
          </p:cNvSpPr>
          <p:nvPr>
            <p:ph idx="1"/>
          </p:nvPr>
        </p:nvSpPr>
        <p:spPr>
          <a:xfrm>
            <a:off x="720808" y="2387909"/>
            <a:ext cx="10515600" cy="3080130"/>
          </a:xfrm>
        </p:spPr>
        <p:txBody>
          <a:bodyPr>
            <a:noAutofit/>
          </a:bodyPr>
          <a:lstStyle/>
          <a:p>
            <a:pPr marL="514350" indent="-514350">
              <a:buFont typeface="+mj-lt"/>
              <a:buAutoNum type="arabicPeriod"/>
            </a:pPr>
            <a:r>
              <a:rPr lang="de-DE" dirty="0"/>
              <a:t>Vorstellung und Impuls</a:t>
            </a:r>
          </a:p>
          <a:p>
            <a:pPr marL="514350" indent="-514350">
              <a:buFont typeface="+mj-lt"/>
              <a:buAutoNum type="arabicPeriod"/>
            </a:pPr>
            <a:r>
              <a:rPr lang="de-DE" dirty="0"/>
              <a:t>Mentoring</a:t>
            </a:r>
          </a:p>
          <a:p>
            <a:pPr marL="514350" indent="-514350">
              <a:buFont typeface="+mj-lt"/>
              <a:buAutoNum type="arabicPeriod"/>
            </a:pPr>
            <a:r>
              <a:rPr lang="de-DE" dirty="0">
                <a:solidFill>
                  <a:srgbClr val="007193"/>
                </a:solidFill>
              </a:rPr>
              <a:t>Ernährung, Gesundheit und Klima</a:t>
            </a:r>
          </a:p>
          <a:p>
            <a:pPr marL="514350" indent="-514350">
              <a:buFont typeface="+mj-lt"/>
              <a:buAutoNum type="arabicPeriod"/>
            </a:pPr>
            <a:r>
              <a:rPr lang="de-DE" dirty="0"/>
              <a:t>Transfer: </a:t>
            </a:r>
            <a:r>
              <a:rPr lang="de-DE" dirty="0" err="1"/>
              <a:t>Mentoringgespräche</a:t>
            </a:r>
            <a:endParaRPr lang="de-DE" dirty="0"/>
          </a:p>
          <a:p>
            <a:pPr marL="514350" indent="-514350">
              <a:buFont typeface="+mj-lt"/>
              <a:buAutoNum type="arabicPeriod"/>
            </a:pPr>
            <a:r>
              <a:rPr lang="de-DE" dirty="0"/>
              <a:t>Vertiefender/ optionaler Inhalt: Konsumverhalten</a:t>
            </a:r>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15</a:t>
            </a:fld>
            <a:endParaRPr lang="de-DE"/>
          </a:p>
        </p:txBody>
      </p:sp>
    </p:spTree>
    <p:extLst>
      <p:ext uri="{BB962C8B-B14F-4D97-AF65-F5344CB8AC3E}">
        <p14:creationId xmlns:p14="http://schemas.microsoft.com/office/powerpoint/2010/main" val="3934992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38708" y="540329"/>
            <a:ext cx="7945582" cy="775852"/>
          </a:xfrm>
        </p:spPr>
        <p:txBody>
          <a:bodyPr>
            <a:noAutofit/>
          </a:bodyPr>
          <a:lstStyle/>
          <a:p>
            <a:r>
              <a:rPr lang="de-DE" dirty="0">
                <a:solidFill>
                  <a:srgbClr val="007193"/>
                </a:solidFill>
              </a:rPr>
              <a:t>Ernährung, Gesundheit und Klima</a:t>
            </a:r>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16</a:t>
            </a:fld>
            <a:endParaRPr lang="de-DE"/>
          </a:p>
        </p:txBody>
      </p:sp>
      <p:pic>
        <p:nvPicPr>
          <p:cNvPr id="8" name="Grafik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128619" y="1855700"/>
            <a:ext cx="5941695" cy="3961130"/>
          </a:xfrm>
          <a:prstGeom prst="rect">
            <a:avLst/>
          </a:prstGeom>
          <a:ln>
            <a:noFill/>
          </a:ln>
          <a:effectLst>
            <a:outerShdw blurRad="292100" dist="139700" dir="2700000" algn="tl" rotWithShape="0">
              <a:srgbClr val="333333">
                <a:alpha val="65000"/>
              </a:srgbClr>
            </a:outerShdw>
          </a:effectLst>
        </p:spPr>
      </p:pic>
      <p:sp>
        <p:nvSpPr>
          <p:cNvPr id="9" name="Textfeld 8"/>
          <p:cNvSpPr txBox="1"/>
          <p:nvPr/>
        </p:nvSpPr>
        <p:spPr>
          <a:xfrm>
            <a:off x="3128619" y="5816830"/>
            <a:ext cx="1638590" cy="246221"/>
          </a:xfrm>
          <a:prstGeom prst="rect">
            <a:avLst/>
          </a:prstGeom>
          <a:noFill/>
        </p:spPr>
        <p:txBody>
          <a:bodyPr wrap="none" rtlCol="0">
            <a:spAutoFit/>
          </a:bodyPr>
          <a:lstStyle/>
          <a:p>
            <a:r>
              <a:rPr lang="de-DE" sz="1000" dirty="0">
                <a:latin typeface="Calibri" panose="020F0502020204030204" pitchFamily="34" charset="0"/>
                <a:cs typeface="Calibri" panose="020F0502020204030204" pitchFamily="34" charset="0"/>
              </a:rPr>
              <a:t>Abb. 2: Gemeinsames Essen</a:t>
            </a:r>
          </a:p>
        </p:txBody>
      </p:sp>
    </p:spTree>
    <p:extLst>
      <p:ext uri="{BB962C8B-B14F-4D97-AF65-F5344CB8AC3E}">
        <p14:creationId xmlns:p14="http://schemas.microsoft.com/office/powerpoint/2010/main" val="789645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17</a:t>
            </a:fld>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0973" y="4985782"/>
            <a:ext cx="2388752" cy="15956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feld 8"/>
          <p:cNvSpPr txBox="1"/>
          <p:nvPr/>
        </p:nvSpPr>
        <p:spPr>
          <a:xfrm>
            <a:off x="10089247" y="5642812"/>
            <a:ext cx="1264553" cy="246221"/>
          </a:xfrm>
          <a:prstGeom prst="rect">
            <a:avLst/>
          </a:prstGeom>
          <a:noFill/>
        </p:spPr>
        <p:txBody>
          <a:bodyPr wrap="square" rtlCol="0">
            <a:spAutoFit/>
          </a:bodyPr>
          <a:lstStyle/>
          <a:p>
            <a:r>
              <a:rPr lang="de-DE" sz="1000" dirty="0">
                <a:latin typeface="Calibri" panose="020F0502020204030204" pitchFamily="34" charset="0"/>
                <a:cs typeface="Calibri" panose="020F0502020204030204" pitchFamily="34" charset="0"/>
              </a:rPr>
              <a:t>Abb. 3: Zuckerwürfel</a:t>
            </a:r>
          </a:p>
        </p:txBody>
      </p:sp>
      <p:sp>
        <p:nvSpPr>
          <p:cNvPr id="11" name="Textfeld 10"/>
          <p:cNvSpPr txBox="1"/>
          <p:nvPr/>
        </p:nvSpPr>
        <p:spPr>
          <a:xfrm>
            <a:off x="7695536" y="6538912"/>
            <a:ext cx="1905664" cy="246221"/>
          </a:xfrm>
          <a:prstGeom prst="rect">
            <a:avLst/>
          </a:prstGeom>
          <a:noFill/>
        </p:spPr>
        <p:txBody>
          <a:bodyPr wrap="square" rtlCol="0">
            <a:spAutoFit/>
          </a:bodyPr>
          <a:lstStyle/>
          <a:p>
            <a:r>
              <a:rPr lang="de-DE" sz="1000" dirty="0">
                <a:latin typeface="Calibri" panose="020F0502020204030204" pitchFamily="34" charset="0"/>
                <a:cs typeface="Calibri" panose="020F0502020204030204" pitchFamily="34" charset="0"/>
              </a:rPr>
              <a:t>Abb. 4: Fleisch</a:t>
            </a:r>
          </a:p>
        </p:txBody>
      </p:sp>
      <p:pic>
        <p:nvPicPr>
          <p:cNvPr id="7" name="Grafik 6"/>
          <p:cNvPicPr>
            <a:picLocks noChangeAspect="1"/>
          </p:cNvPicPr>
          <p:nvPr/>
        </p:nvPicPr>
        <p:blipFill rotWithShape="1">
          <a:blip r:embed="rId4">
            <a:extLst>
              <a:ext uri="{28A0092B-C50C-407E-A947-70E740481C1C}">
                <a14:useLocalDpi xmlns:a14="http://schemas.microsoft.com/office/drawing/2010/main" val="0"/>
              </a:ext>
            </a:extLst>
          </a:blip>
          <a:srcRect t="8139" b="37143"/>
          <a:stretch/>
        </p:blipFill>
        <p:spPr>
          <a:xfrm>
            <a:off x="9155875" y="4072326"/>
            <a:ext cx="2397788" cy="15956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feld 12"/>
          <p:cNvSpPr txBox="1"/>
          <p:nvPr/>
        </p:nvSpPr>
        <p:spPr>
          <a:xfrm>
            <a:off x="528638" y="1643063"/>
            <a:ext cx="8627237" cy="4278094"/>
          </a:xfrm>
          <a:prstGeom prst="rect">
            <a:avLst/>
          </a:prstGeom>
          <a:noFill/>
        </p:spPr>
        <p:txBody>
          <a:bodyPr wrap="square" rtlCol="0">
            <a:spAutoFit/>
          </a:bodyPr>
          <a:lstStyle/>
          <a:p>
            <a:pPr marL="285750" indent="-285750">
              <a:buFont typeface="Arial" panose="020B0604020202020204" pitchFamily="34" charset="0"/>
              <a:buChar char="•"/>
            </a:pPr>
            <a:r>
              <a:rPr lang="de-DE" sz="2600" dirty="0">
                <a:latin typeface="Calibri" panose="020F0502020204030204" pitchFamily="34" charset="0"/>
                <a:cs typeface="Calibri" panose="020F0502020204030204" pitchFamily="34" charset="0"/>
              </a:rPr>
              <a:t>Verschiedene Erkrankungen können durch ungünstige Ernährungsfaktoren beeinflusst werden.</a:t>
            </a:r>
          </a:p>
          <a:p>
            <a:pPr marL="285750" indent="-285750">
              <a:buFont typeface="Arial" panose="020B0604020202020204" pitchFamily="34" charset="0"/>
              <a:buChar char="•"/>
            </a:pPr>
            <a:r>
              <a:rPr lang="de-DE" sz="2600" dirty="0">
                <a:latin typeface="Calibri" panose="020F0502020204030204" pitchFamily="34" charset="0"/>
                <a:cs typeface="Calibri" panose="020F0502020204030204" pitchFamily="34" charset="0"/>
              </a:rPr>
              <a:t>Dazu zählen:</a:t>
            </a:r>
          </a:p>
          <a:p>
            <a:pPr marL="742950" lvl="1" indent="-285750">
              <a:buFont typeface="Arial" panose="020B0604020202020204" pitchFamily="34" charset="0"/>
              <a:buChar char="•"/>
            </a:pPr>
            <a:r>
              <a:rPr lang="de-DE" sz="2400" dirty="0">
                <a:latin typeface="Calibri" panose="020F0502020204030204" pitchFamily="34" charset="0"/>
                <a:cs typeface="Calibri" panose="020F0502020204030204" pitchFamily="34" charset="0"/>
              </a:rPr>
              <a:t>Kardiovaskuläre Erkrankungen</a:t>
            </a:r>
          </a:p>
          <a:p>
            <a:pPr marL="742950" lvl="1" indent="-285750">
              <a:buFont typeface="Arial" panose="020B0604020202020204" pitchFamily="34" charset="0"/>
              <a:buChar char="•"/>
            </a:pPr>
            <a:r>
              <a:rPr lang="de-DE" sz="2400" dirty="0">
                <a:latin typeface="Calibri" panose="020F0502020204030204" pitchFamily="34" charset="0"/>
                <a:cs typeface="Calibri" panose="020F0502020204030204" pitchFamily="34" charset="0"/>
              </a:rPr>
              <a:t>Diabetes mellitus Typ 2</a:t>
            </a:r>
          </a:p>
          <a:p>
            <a:pPr marL="742950" lvl="1" indent="-285750">
              <a:buFont typeface="Arial" panose="020B0604020202020204" pitchFamily="34" charset="0"/>
              <a:buChar char="•"/>
            </a:pPr>
            <a:r>
              <a:rPr lang="de-DE" sz="2400" dirty="0">
                <a:latin typeface="Calibri" panose="020F0502020204030204" pitchFamily="34" charset="0"/>
                <a:cs typeface="Calibri" panose="020F0502020204030204" pitchFamily="34" charset="0"/>
              </a:rPr>
              <a:t>Metabolisches Syndrom</a:t>
            </a:r>
          </a:p>
          <a:p>
            <a:pPr marL="742950" lvl="1" indent="-285750">
              <a:buFont typeface="Arial" panose="020B0604020202020204" pitchFamily="34" charset="0"/>
              <a:buChar char="•"/>
            </a:pPr>
            <a:r>
              <a:rPr lang="de-DE" sz="2400" dirty="0">
                <a:latin typeface="Calibri" panose="020F0502020204030204" pitchFamily="34" charset="0"/>
                <a:cs typeface="Calibri" panose="020F0502020204030204" pitchFamily="34" charset="0"/>
              </a:rPr>
              <a:t>Einige Krebserkrankungen</a:t>
            </a:r>
          </a:p>
          <a:p>
            <a:pPr marL="285750" indent="-285750">
              <a:buFont typeface="Arial" panose="020B0604020202020204" pitchFamily="34" charset="0"/>
              <a:buChar char="•"/>
            </a:pPr>
            <a:r>
              <a:rPr lang="de-DE" sz="2600" dirty="0">
                <a:latin typeface="Calibri" panose="020F0502020204030204" pitchFamily="34" charset="0"/>
                <a:cs typeface="Calibri" panose="020F0502020204030204" pitchFamily="34" charset="0"/>
              </a:rPr>
              <a:t>Ungünstig sind vor allem tierische Fette, Kohlenhydrate und pflanzenarme Kost.</a:t>
            </a:r>
          </a:p>
          <a:p>
            <a:r>
              <a:rPr lang="de-DE" sz="1500" dirty="0">
                <a:latin typeface="Calibri" panose="020F0502020204030204" pitchFamily="34" charset="0"/>
                <a:cs typeface="Calibri" panose="020F0502020204030204" pitchFamily="34" charset="0"/>
              </a:rPr>
              <a:t>(</a:t>
            </a:r>
            <a:r>
              <a:rPr lang="de-DE" sz="1500" dirty="0" err="1">
                <a:latin typeface="Calibri" panose="020F0502020204030204" pitchFamily="34" charset="0"/>
                <a:cs typeface="Calibri" panose="020F0502020204030204" pitchFamily="34" charset="0"/>
              </a:rPr>
              <a:t>Pietrowsky</a:t>
            </a:r>
            <a:r>
              <a:rPr lang="de-DE" sz="1500" dirty="0">
                <a:latin typeface="Calibri" panose="020F0502020204030204" pitchFamily="34" charset="0"/>
                <a:cs typeface="Calibri" panose="020F0502020204030204" pitchFamily="34" charset="0"/>
              </a:rPr>
              <a:t>, 2022)</a:t>
            </a:r>
          </a:p>
          <a:p>
            <a:pPr marL="285750" indent="-285750">
              <a:buFont typeface="Arial" panose="020B0604020202020204" pitchFamily="34" charset="0"/>
              <a:buChar char="•"/>
            </a:pPr>
            <a:endParaRPr lang="de-DE" sz="2600" dirty="0">
              <a:latin typeface="Calibri" panose="020F0502020204030204" pitchFamily="34" charset="0"/>
              <a:cs typeface="Calibri" panose="020F0502020204030204" pitchFamily="34" charset="0"/>
            </a:endParaRPr>
          </a:p>
        </p:txBody>
      </p:sp>
      <p:sp>
        <p:nvSpPr>
          <p:cNvPr id="15" name="Titel 1"/>
          <p:cNvSpPr>
            <a:spLocks noGrp="1"/>
          </p:cNvSpPr>
          <p:nvPr>
            <p:ph type="title"/>
          </p:nvPr>
        </p:nvSpPr>
        <p:spPr>
          <a:xfrm>
            <a:off x="850232" y="521446"/>
            <a:ext cx="10515600" cy="801540"/>
          </a:xfrm>
        </p:spPr>
        <p:txBody>
          <a:bodyPr/>
          <a:lstStyle/>
          <a:p>
            <a:pPr algn="ctr"/>
            <a:r>
              <a:rPr lang="de-DE" dirty="0">
                <a:solidFill>
                  <a:srgbClr val="007193"/>
                </a:solidFill>
              </a:rPr>
              <a:t>Einfluss der Ernährung auf die Gesundheit</a:t>
            </a:r>
          </a:p>
        </p:txBody>
      </p:sp>
    </p:spTree>
    <p:extLst>
      <p:ext uri="{BB962C8B-B14F-4D97-AF65-F5344CB8AC3E}">
        <p14:creationId xmlns:p14="http://schemas.microsoft.com/office/powerpoint/2010/main" val="605237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25307" y="450271"/>
            <a:ext cx="5361709" cy="931301"/>
          </a:xfrm>
        </p:spPr>
        <p:txBody>
          <a:bodyPr>
            <a:noAutofit/>
          </a:bodyPr>
          <a:lstStyle/>
          <a:p>
            <a:pPr algn="ctr"/>
            <a:r>
              <a:rPr lang="de-DE" sz="6000" dirty="0">
                <a:solidFill>
                  <a:srgbClr val="007094"/>
                </a:solidFill>
              </a:rPr>
              <a:t>Bewegte Pause</a:t>
            </a:r>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18</a:t>
            </a:fld>
            <a:endParaRPr lang="de-DE"/>
          </a:p>
        </p:txBody>
      </p:sp>
      <p:pic>
        <p:nvPicPr>
          <p:cNvPr id="3074" name="Picture 2" descr="Bewegun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804096" y="2725011"/>
            <a:ext cx="2604092" cy="292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9525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19</a:t>
            </a:fld>
            <a:endParaRPr lang="de-DE"/>
          </a:p>
        </p:txBody>
      </p:sp>
      <p:sp>
        <p:nvSpPr>
          <p:cNvPr id="8" name="Wolke 7"/>
          <p:cNvSpPr/>
          <p:nvPr/>
        </p:nvSpPr>
        <p:spPr>
          <a:xfrm>
            <a:off x="1451340" y="4661893"/>
            <a:ext cx="1251953" cy="778704"/>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latin typeface="Calibri" panose="020F0502020204030204" pitchFamily="34" charset="0"/>
                <a:cs typeface="Calibri" panose="020F0502020204030204" pitchFamily="34" charset="0"/>
              </a:rPr>
              <a:t>14,5 %</a:t>
            </a:r>
          </a:p>
        </p:txBody>
      </p:sp>
      <p:sp>
        <p:nvSpPr>
          <p:cNvPr id="9" name="Textfeld 8"/>
          <p:cNvSpPr txBox="1"/>
          <p:nvPr/>
        </p:nvSpPr>
        <p:spPr>
          <a:xfrm>
            <a:off x="957033" y="2262338"/>
            <a:ext cx="2933700" cy="400110"/>
          </a:xfrm>
          <a:prstGeom prst="rect">
            <a:avLst/>
          </a:prstGeom>
          <a:noFill/>
        </p:spPr>
        <p:txBody>
          <a:bodyPr wrap="square" rtlCol="0">
            <a:spAutoFit/>
          </a:bodyPr>
          <a:lstStyle/>
          <a:p>
            <a:r>
              <a:rPr lang="de-DE" sz="2000" b="1" dirty="0">
                <a:latin typeface="Calibri" panose="020F0502020204030204" pitchFamily="34" charset="0"/>
                <a:cs typeface="Calibri" panose="020F0502020204030204" pitchFamily="34" charset="0"/>
              </a:rPr>
              <a:t>Globale Emissionen</a:t>
            </a:r>
          </a:p>
        </p:txBody>
      </p:sp>
      <p:cxnSp>
        <p:nvCxnSpPr>
          <p:cNvPr id="10" name="Gerader Verbinder 9"/>
          <p:cNvCxnSpPr/>
          <p:nvPr/>
        </p:nvCxnSpPr>
        <p:spPr>
          <a:xfrm>
            <a:off x="7204574" y="2840495"/>
            <a:ext cx="0" cy="3283849"/>
          </a:xfrm>
          <a:prstGeom prst="line">
            <a:avLst/>
          </a:prstGeom>
        </p:spPr>
        <p:style>
          <a:lnRef idx="2">
            <a:schemeClr val="dk1"/>
          </a:lnRef>
          <a:fillRef idx="0">
            <a:schemeClr val="dk1"/>
          </a:fillRef>
          <a:effectRef idx="1">
            <a:schemeClr val="dk1"/>
          </a:effectRef>
          <a:fontRef idx="minor">
            <a:schemeClr val="tx1"/>
          </a:fontRef>
        </p:style>
      </p:cxnSp>
      <p:sp>
        <p:nvSpPr>
          <p:cNvPr id="11" name="Textfeld 10"/>
          <p:cNvSpPr txBox="1"/>
          <p:nvPr/>
        </p:nvSpPr>
        <p:spPr>
          <a:xfrm>
            <a:off x="8223651" y="2262338"/>
            <a:ext cx="2933700" cy="400110"/>
          </a:xfrm>
          <a:prstGeom prst="rect">
            <a:avLst/>
          </a:prstGeom>
          <a:noFill/>
        </p:spPr>
        <p:txBody>
          <a:bodyPr wrap="square" rtlCol="0">
            <a:spAutoFit/>
          </a:bodyPr>
          <a:lstStyle/>
          <a:p>
            <a:r>
              <a:rPr lang="de-DE" sz="2000" b="1" dirty="0">
                <a:latin typeface="Calibri" panose="020F0502020204030204" pitchFamily="34" charset="0"/>
                <a:cs typeface="Calibri" panose="020F0502020204030204" pitchFamily="34" charset="0"/>
              </a:rPr>
              <a:t>Wasserverbrauch</a:t>
            </a:r>
          </a:p>
        </p:txBody>
      </p:sp>
      <p:sp>
        <p:nvSpPr>
          <p:cNvPr id="16" name="Textfeld 15"/>
          <p:cNvSpPr txBox="1"/>
          <p:nvPr/>
        </p:nvSpPr>
        <p:spPr>
          <a:xfrm>
            <a:off x="9299398" y="3210232"/>
            <a:ext cx="2318919" cy="538609"/>
          </a:xfrm>
          <a:prstGeom prst="rect">
            <a:avLst/>
          </a:prstGeom>
          <a:noFill/>
        </p:spPr>
        <p:txBody>
          <a:bodyPr wrap="square" rtlCol="0">
            <a:spAutoFit/>
          </a:bodyPr>
          <a:lstStyle/>
          <a:p>
            <a:r>
              <a:rPr lang="de-DE" b="1" dirty="0">
                <a:latin typeface="Calibri" panose="020F0502020204030204" pitchFamily="34" charset="0"/>
                <a:cs typeface="Calibri" panose="020F0502020204030204" pitchFamily="34" charset="0"/>
              </a:rPr>
              <a:t>≈15.415 Liter/kg</a:t>
            </a:r>
          </a:p>
          <a:p>
            <a:endParaRPr lang="de-DE" sz="1100" dirty="0">
              <a:latin typeface="Calibri" panose="020F0502020204030204" pitchFamily="34" charset="0"/>
              <a:cs typeface="Calibri" panose="020F0502020204030204" pitchFamily="34" charset="0"/>
            </a:endParaRPr>
          </a:p>
        </p:txBody>
      </p:sp>
      <p:sp>
        <p:nvSpPr>
          <p:cNvPr id="17" name="Textfeld 16"/>
          <p:cNvSpPr txBox="1"/>
          <p:nvPr/>
        </p:nvSpPr>
        <p:spPr>
          <a:xfrm>
            <a:off x="9299396" y="4117040"/>
            <a:ext cx="2318919" cy="815608"/>
          </a:xfrm>
          <a:prstGeom prst="rect">
            <a:avLst/>
          </a:prstGeom>
          <a:noFill/>
        </p:spPr>
        <p:txBody>
          <a:bodyPr wrap="square" rtlCol="0">
            <a:spAutoFit/>
          </a:bodyPr>
          <a:lstStyle/>
          <a:p>
            <a:r>
              <a:rPr lang="de-DE" b="1" dirty="0">
                <a:latin typeface="Calibri" panose="020F0502020204030204" pitchFamily="34" charset="0"/>
                <a:cs typeface="Calibri" panose="020F0502020204030204" pitchFamily="34" charset="0"/>
              </a:rPr>
              <a:t>≈ 5.988 Liter/kg</a:t>
            </a:r>
          </a:p>
          <a:p>
            <a:endParaRPr lang="de-DE" sz="1100" dirty="0">
              <a:latin typeface="Calibri" panose="020F0502020204030204" pitchFamily="34" charset="0"/>
              <a:cs typeface="Calibri" panose="020F0502020204030204" pitchFamily="34" charset="0"/>
            </a:endParaRPr>
          </a:p>
          <a:p>
            <a:endParaRPr lang="de-DE" dirty="0">
              <a:latin typeface="Calibri" panose="020F0502020204030204" pitchFamily="34" charset="0"/>
              <a:cs typeface="Calibri" panose="020F0502020204030204" pitchFamily="34" charset="0"/>
            </a:endParaRPr>
          </a:p>
        </p:txBody>
      </p:sp>
      <p:sp>
        <p:nvSpPr>
          <p:cNvPr id="18" name="Textfeld 17"/>
          <p:cNvSpPr txBox="1"/>
          <p:nvPr/>
        </p:nvSpPr>
        <p:spPr>
          <a:xfrm>
            <a:off x="9299396" y="5100641"/>
            <a:ext cx="2318919" cy="815608"/>
          </a:xfrm>
          <a:prstGeom prst="rect">
            <a:avLst/>
          </a:prstGeom>
          <a:noFill/>
        </p:spPr>
        <p:txBody>
          <a:bodyPr wrap="square" rtlCol="0">
            <a:spAutoFit/>
          </a:bodyPr>
          <a:lstStyle/>
          <a:p>
            <a:r>
              <a:rPr lang="de-DE" b="1" dirty="0">
                <a:latin typeface="Calibri" panose="020F0502020204030204" pitchFamily="34" charset="0"/>
                <a:cs typeface="Calibri" panose="020F0502020204030204" pitchFamily="34" charset="0"/>
              </a:rPr>
              <a:t>≈ 4.325 Liter/kg</a:t>
            </a:r>
          </a:p>
          <a:p>
            <a:endParaRPr lang="de-DE" sz="1100" dirty="0">
              <a:latin typeface="Calibri" panose="020F0502020204030204" pitchFamily="34" charset="0"/>
              <a:cs typeface="Calibri" panose="020F0502020204030204" pitchFamily="34" charset="0"/>
            </a:endParaRPr>
          </a:p>
          <a:p>
            <a:endParaRPr lang="de-DE" dirty="0">
              <a:latin typeface="Calibri" panose="020F0502020204030204" pitchFamily="34" charset="0"/>
              <a:cs typeface="Calibri" panose="020F0502020204030204" pitchFamily="34" charset="0"/>
            </a:endParaRPr>
          </a:p>
        </p:txBody>
      </p:sp>
      <p:sp>
        <p:nvSpPr>
          <p:cNvPr id="19" name="Textfeld 18"/>
          <p:cNvSpPr txBox="1"/>
          <p:nvPr/>
        </p:nvSpPr>
        <p:spPr>
          <a:xfrm>
            <a:off x="3581400" y="2262338"/>
            <a:ext cx="3811000" cy="400110"/>
          </a:xfrm>
          <a:prstGeom prst="rect">
            <a:avLst/>
          </a:prstGeom>
          <a:noFill/>
        </p:spPr>
        <p:txBody>
          <a:bodyPr wrap="square" rtlCol="0">
            <a:spAutoFit/>
          </a:bodyPr>
          <a:lstStyle/>
          <a:p>
            <a:r>
              <a:rPr lang="de-DE" sz="2000" b="1" dirty="0">
                <a:latin typeface="Calibri" panose="020F0502020204030204" pitchFamily="34" charset="0"/>
                <a:cs typeface="Calibri" panose="020F0502020204030204" pitchFamily="34" charset="0"/>
              </a:rPr>
              <a:t>Emission Nahrungsmittelsektor</a:t>
            </a:r>
          </a:p>
        </p:txBody>
      </p:sp>
      <p:cxnSp>
        <p:nvCxnSpPr>
          <p:cNvPr id="20" name="Gerader Verbinder 19"/>
          <p:cNvCxnSpPr/>
          <p:nvPr/>
        </p:nvCxnSpPr>
        <p:spPr>
          <a:xfrm>
            <a:off x="3474677" y="2840495"/>
            <a:ext cx="0" cy="3283849"/>
          </a:xfrm>
          <a:prstGeom prst="line">
            <a:avLst/>
          </a:prstGeom>
        </p:spPr>
        <p:style>
          <a:lnRef idx="2">
            <a:schemeClr val="dk1"/>
          </a:lnRef>
          <a:fillRef idx="0">
            <a:schemeClr val="dk1"/>
          </a:fillRef>
          <a:effectRef idx="1">
            <a:schemeClr val="dk1"/>
          </a:effectRef>
          <a:fontRef idx="minor">
            <a:schemeClr val="tx1"/>
          </a:fontRef>
        </p:style>
      </p:cxnSp>
      <p:sp>
        <p:nvSpPr>
          <p:cNvPr id="3" name="Textfeld 2"/>
          <p:cNvSpPr txBox="1"/>
          <p:nvPr/>
        </p:nvSpPr>
        <p:spPr>
          <a:xfrm>
            <a:off x="3703181" y="3845081"/>
            <a:ext cx="3369132" cy="2308324"/>
          </a:xfrm>
          <a:prstGeom prst="rect">
            <a:avLst/>
          </a:prstGeom>
          <a:noFill/>
        </p:spPr>
        <p:txBody>
          <a:bodyPr wrap="square" rtlCol="0">
            <a:spAutoFit/>
          </a:bodyPr>
          <a:lstStyle/>
          <a:p>
            <a:pPr marL="285750" indent="-285750">
              <a:buFont typeface="Arial" panose="020B0604020202020204" pitchFamily="34" charset="0"/>
              <a:buChar char="•"/>
            </a:pPr>
            <a:endParaRPr lang="de-DE"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Fleischproduktion: 56-58 % der Gesamtemissionen des Nahrungsmittelsektors aus</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Viehwirtschaft: 38 % des Proteins und 18 % der Kalorienversorgung der Weltbevölkerung</a:t>
            </a:r>
          </a:p>
        </p:txBody>
      </p:sp>
      <p:pic>
        <p:nvPicPr>
          <p:cNvPr id="7" name="Grafik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928916" y="5030258"/>
            <a:ext cx="839808" cy="849235"/>
          </a:xfrm>
          <a:prstGeom prst="rect">
            <a:avLst/>
          </a:prstGeom>
          <a:ln>
            <a:noFill/>
          </a:ln>
        </p:spPr>
      </p:pic>
      <p:pic>
        <p:nvPicPr>
          <p:cNvPr id="12" name="Grafik 1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925824" y="3064545"/>
            <a:ext cx="842900" cy="829982"/>
          </a:xfrm>
          <a:prstGeom prst="rect">
            <a:avLst/>
          </a:prstGeom>
          <a:ln>
            <a:noFill/>
          </a:ln>
        </p:spPr>
      </p:pic>
      <p:pic>
        <p:nvPicPr>
          <p:cNvPr id="21" name="Grafik 2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925824" y="4039444"/>
            <a:ext cx="842900" cy="845897"/>
          </a:xfrm>
          <a:prstGeom prst="rect">
            <a:avLst/>
          </a:prstGeom>
          <a:ln>
            <a:noFill/>
          </a:ln>
        </p:spPr>
      </p:pic>
      <p:pic>
        <p:nvPicPr>
          <p:cNvPr id="23" name="Grafik 2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932463" y="2970008"/>
            <a:ext cx="842900" cy="824693"/>
          </a:xfrm>
          <a:prstGeom prst="rect">
            <a:avLst/>
          </a:prstGeom>
          <a:ln>
            <a:noFill/>
          </a:ln>
        </p:spPr>
      </p:pic>
      <p:pic>
        <p:nvPicPr>
          <p:cNvPr id="24" name="Grafik 23"/>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7757554" flipV="1">
            <a:off x="1522609" y="3530729"/>
            <a:ext cx="1053680" cy="520064"/>
          </a:xfrm>
          <a:prstGeom prst="rect">
            <a:avLst/>
          </a:prstGeom>
        </p:spPr>
      </p:pic>
      <p:sp>
        <p:nvSpPr>
          <p:cNvPr id="22" name="Titel 1"/>
          <p:cNvSpPr txBox="1">
            <a:spLocks/>
          </p:cNvSpPr>
          <p:nvPr/>
        </p:nvSpPr>
        <p:spPr>
          <a:xfrm>
            <a:off x="850232" y="509571"/>
            <a:ext cx="10515600" cy="8015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dirty="0">
                <a:solidFill>
                  <a:srgbClr val="007193"/>
                </a:solidFill>
              </a:rPr>
              <a:t>Einfluss der Ernährung auf die Gesundheit</a:t>
            </a:r>
          </a:p>
        </p:txBody>
      </p:sp>
      <p:sp>
        <p:nvSpPr>
          <p:cNvPr id="14" name="Rechteck 13"/>
          <p:cNvSpPr/>
          <p:nvPr/>
        </p:nvSpPr>
        <p:spPr>
          <a:xfrm>
            <a:off x="303981" y="6127240"/>
            <a:ext cx="3333069" cy="338554"/>
          </a:xfrm>
          <a:prstGeom prst="rect">
            <a:avLst/>
          </a:prstGeom>
        </p:spPr>
        <p:txBody>
          <a:bodyPr wrap="square">
            <a:spAutoFit/>
          </a:bodyPr>
          <a:lstStyle/>
          <a:p>
            <a:r>
              <a:rPr lang="de-DE" sz="800" dirty="0">
                <a:latin typeface="+mj-lt"/>
                <a:cs typeface="Calibri" panose="020F0502020204030204" pitchFamily="34" charset="0"/>
              </a:rPr>
              <a:t>(</a:t>
            </a:r>
            <a:r>
              <a:rPr lang="de-DE" sz="800" dirty="0">
                <a:latin typeface="+mj-lt"/>
              </a:rPr>
              <a:t>Heinrich-Böll-Stiftung, Bund für Umwelt und Naturschutz Deutschland [BUND] &amp; Le Monde </a:t>
            </a:r>
            <a:r>
              <a:rPr lang="de-DE" sz="800" dirty="0" err="1">
                <a:latin typeface="+mj-lt"/>
              </a:rPr>
              <a:t>Diplomatique</a:t>
            </a:r>
            <a:r>
              <a:rPr lang="de-DE" sz="800" dirty="0">
                <a:latin typeface="+mj-lt"/>
              </a:rPr>
              <a:t>, 2021</a:t>
            </a:r>
            <a:r>
              <a:rPr lang="de-DE" sz="800" dirty="0">
                <a:latin typeface="+mj-lt"/>
                <a:cs typeface="Calibri" panose="020F0502020204030204" pitchFamily="34" charset="0"/>
              </a:rPr>
              <a:t>; Gerber et al., 2013)</a:t>
            </a:r>
          </a:p>
        </p:txBody>
      </p:sp>
      <p:sp>
        <p:nvSpPr>
          <p:cNvPr id="26" name="Rechteck 25"/>
          <p:cNvSpPr/>
          <p:nvPr/>
        </p:nvSpPr>
        <p:spPr>
          <a:xfrm>
            <a:off x="3703181" y="6124344"/>
            <a:ext cx="3193378" cy="215444"/>
          </a:xfrm>
          <a:prstGeom prst="rect">
            <a:avLst/>
          </a:prstGeom>
        </p:spPr>
        <p:txBody>
          <a:bodyPr wrap="square">
            <a:spAutoFit/>
          </a:bodyPr>
          <a:lstStyle/>
          <a:p>
            <a:r>
              <a:rPr lang="de-DE" sz="800" dirty="0">
                <a:latin typeface="Calibri" panose="020F0502020204030204" pitchFamily="34" charset="0"/>
                <a:cs typeface="Calibri" panose="020F0502020204030204" pitchFamily="34" charset="0"/>
              </a:rPr>
              <a:t>(</a:t>
            </a:r>
            <a:r>
              <a:rPr lang="de-DE" sz="800" dirty="0"/>
              <a:t>Heinrich-Böll-Stiftung, BUND &amp; Le Monde </a:t>
            </a:r>
            <a:r>
              <a:rPr lang="de-DE" sz="800" dirty="0" err="1"/>
              <a:t>Diplomatique</a:t>
            </a:r>
            <a:r>
              <a:rPr lang="de-DE" sz="800" dirty="0">
                <a:latin typeface="Calibri" panose="020F0502020204030204" pitchFamily="34" charset="0"/>
                <a:cs typeface="Calibri" panose="020F0502020204030204" pitchFamily="34" charset="0"/>
              </a:rPr>
              <a:t>, 2021)</a:t>
            </a:r>
          </a:p>
        </p:txBody>
      </p:sp>
      <p:sp>
        <p:nvSpPr>
          <p:cNvPr id="25" name="Rechteck 24"/>
          <p:cNvSpPr/>
          <p:nvPr/>
        </p:nvSpPr>
        <p:spPr>
          <a:xfrm>
            <a:off x="7433077" y="6130230"/>
            <a:ext cx="3193378" cy="215444"/>
          </a:xfrm>
          <a:prstGeom prst="rect">
            <a:avLst/>
          </a:prstGeom>
        </p:spPr>
        <p:txBody>
          <a:bodyPr wrap="square">
            <a:spAutoFit/>
          </a:bodyPr>
          <a:lstStyle/>
          <a:p>
            <a:r>
              <a:rPr lang="de-DE" sz="800" dirty="0">
                <a:latin typeface="Calibri" panose="020F0502020204030204" pitchFamily="34" charset="0"/>
                <a:cs typeface="Calibri" panose="020F0502020204030204" pitchFamily="34" charset="0"/>
              </a:rPr>
              <a:t>(</a:t>
            </a:r>
            <a:r>
              <a:rPr lang="de-DE" sz="800" dirty="0"/>
              <a:t>Heinrich-Böll-Stiftung, BUND &amp; Le Monde </a:t>
            </a:r>
            <a:r>
              <a:rPr lang="de-DE" sz="800" dirty="0" err="1"/>
              <a:t>Diplomatique</a:t>
            </a:r>
            <a:r>
              <a:rPr lang="de-DE" sz="800" dirty="0">
                <a:latin typeface="Calibri" panose="020F0502020204030204" pitchFamily="34" charset="0"/>
                <a:cs typeface="Calibri" panose="020F0502020204030204" pitchFamily="34" charset="0"/>
              </a:rPr>
              <a:t>, 2021)</a:t>
            </a:r>
          </a:p>
        </p:txBody>
      </p:sp>
      <p:sp>
        <p:nvSpPr>
          <p:cNvPr id="28" name="Inhaltsplatzhalter 2"/>
          <p:cNvSpPr>
            <a:spLocks noGrp="1"/>
          </p:cNvSpPr>
          <p:nvPr>
            <p:ph idx="1"/>
          </p:nvPr>
        </p:nvSpPr>
        <p:spPr>
          <a:xfrm>
            <a:off x="3664045" y="1413164"/>
            <a:ext cx="4869250" cy="449371"/>
          </a:xfrm>
        </p:spPr>
        <p:txBody>
          <a:bodyPr>
            <a:normAutofit lnSpcReduction="10000"/>
          </a:bodyPr>
          <a:lstStyle/>
          <a:p>
            <a:pPr marL="0" indent="0" algn="ctr">
              <a:spcBef>
                <a:spcPts val="0"/>
              </a:spcBef>
              <a:buNone/>
            </a:pPr>
            <a:r>
              <a:rPr lang="de-DE" dirty="0"/>
              <a:t>…und das Klima</a:t>
            </a:r>
          </a:p>
        </p:txBody>
      </p:sp>
    </p:spTree>
    <p:extLst>
      <p:ext uri="{BB962C8B-B14F-4D97-AF65-F5344CB8AC3E}">
        <p14:creationId xmlns:p14="http://schemas.microsoft.com/office/powerpoint/2010/main" val="351299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P spid="16" grpId="0"/>
      <p:bldP spid="17" grpId="0"/>
      <p:bldP spid="18" grpId="0"/>
      <p:bldP spid="19" grpId="0"/>
      <p:bldP spid="3" grpId="0"/>
      <p:bldP spid="14" grpId="0"/>
      <p:bldP spid="26"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599431" y="1800616"/>
            <a:ext cx="11008662" cy="4524315"/>
          </a:xfrm>
          <a:prstGeom prst="rect">
            <a:avLst/>
          </a:prstGeom>
        </p:spPr>
        <p:txBody>
          <a:bodyPr wrap="square">
            <a:spAutoFit/>
          </a:bodyPr>
          <a:lstStyle/>
          <a:p>
            <a:pPr algn="just"/>
            <a:r>
              <a:rPr lang="de-DE" dirty="0">
                <a:latin typeface="Calibri" panose="020F0502020204030204" pitchFamily="34" charset="0"/>
                <a:cs typeface="Calibri" panose="020F0502020204030204" pitchFamily="34" charset="0"/>
              </a:rPr>
              <a:t>Das </a:t>
            </a:r>
            <a:r>
              <a:rPr lang="de-DE" b="1" dirty="0">
                <a:latin typeface="Calibri" panose="020F0502020204030204" pitchFamily="34" charset="0"/>
                <a:cs typeface="Calibri" panose="020F0502020204030204" pitchFamily="34" charset="0"/>
              </a:rPr>
              <a:t>Verbundprojekt “Naht” </a:t>
            </a:r>
            <a:r>
              <a:rPr lang="de-DE" dirty="0">
                <a:latin typeface="Calibri" panose="020F0502020204030204" pitchFamily="34" charset="0"/>
                <a:cs typeface="Calibri" panose="020F0502020204030204" pitchFamily="34" charset="0"/>
              </a:rPr>
              <a:t>wurde vom 01.04.2024 bis 31.03.2026 von den Hochschulen Esslingen, Bielefeld und Hannover durchgeführt und hatte zum Ziel, Nachhaltigkeit und digitale Kompetenzen in die pflegeberufliche Bildung zu integrieren. Es wurde vom Bundesministerium für Bildung, Familie, Senioren, Frauen und Jugend (BMFSFJ), im Rahmen der Förderrichtlinie "Nachhaltig im Beruf – zukunftsorientiert ausbilden" (NIB) sowie der Europäischen Union über den Europäischen Sozialfonds Plus (ESF Plus) gefördert.</a:t>
            </a:r>
          </a:p>
          <a:p>
            <a:pPr algn="just"/>
            <a:endParaRPr lang="de-DE" dirty="0">
              <a:latin typeface="Calibri" panose="020F0502020204030204" pitchFamily="34" charset="0"/>
              <a:cs typeface="Calibri" panose="020F0502020204030204" pitchFamily="34" charset="0"/>
            </a:endParaRPr>
          </a:p>
          <a:p>
            <a:pPr algn="just"/>
            <a:endParaRPr lang="de-DE" dirty="0">
              <a:latin typeface="Calibri" panose="020F0502020204030204" pitchFamily="34" charset="0"/>
              <a:cs typeface="Calibri" panose="020F0502020204030204" pitchFamily="34" charset="0"/>
            </a:endParaRPr>
          </a:p>
          <a:p>
            <a:pPr algn="just"/>
            <a:r>
              <a:rPr lang="de-DE" b="1" dirty="0">
                <a:latin typeface="Calibri" panose="020F0502020204030204" pitchFamily="34" charset="0"/>
                <a:cs typeface="Calibri" panose="020F0502020204030204" pitchFamily="34" charset="0"/>
              </a:rPr>
              <a:t>Ziele des Projekts</a:t>
            </a:r>
            <a:r>
              <a:rPr lang="de-DE" dirty="0">
                <a:latin typeface="Calibri" panose="020F0502020204030204" pitchFamily="34" charset="0"/>
                <a:cs typeface="Calibri" panose="020F0502020204030204" pitchFamily="34" charset="0"/>
              </a:rPr>
              <a:t>:</a:t>
            </a:r>
          </a:p>
          <a:p>
            <a:pPr algn="just"/>
            <a:endParaRPr lang="de-DE"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de-DE" dirty="0">
                <a:latin typeface="Calibri" panose="020F0502020204030204" pitchFamily="34" charset="0"/>
                <a:cs typeface="Calibri" panose="020F0502020204030204" pitchFamily="34" charset="0"/>
              </a:rPr>
              <a:t>Qualifizierung der Praxisanleitenden: Fort- und Weiterbildungen sollen Praxisanleitende dazu befähigen, nachhaltigkeitsbezogene Kompetenzen an Auszubildende weiterzugeben.</a:t>
            </a:r>
          </a:p>
          <a:p>
            <a:pPr marL="285750" indent="-285750" algn="just">
              <a:buFont typeface="Arial" panose="020B0604020202020204" pitchFamily="34" charset="0"/>
              <a:buChar char="•"/>
            </a:pPr>
            <a:r>
              <a:rPr lang="de-DE" dirty="0">
                <a:latin typeface="Calibri" panose="020F0502020204030204" pitchFamily="34" charset="0"/>
                <a:cs typeface="Calibri" panose="020F0502020204030204" pitchFamily="34" charset="0"/>
              </a:rPr>
              <a:t>Curriculare Integration: Nachhaltigkeitsinhalte werden dauerhaft in die Fort- und Weiterbildungspläne integriert, sodass das Konzept der Planetary </a:t>
            </a:r>
            <a:r>
              <a:rPr lang="de-DE" dirty="0" err="1">
                <a:latin typeface="Calibri" panose="020F0502020204030204" pitchFamily="34" charset="0"/>
                <a:cs typeface="Calibri" panose="020F0502020204030204" pitchFamily="34" charset="0"/>
              </a:rPr>
              <a:t>Health</a:t>
            </a:r>
            <a:r>
              <a:rPr lang="de-DE" dirty="0">
                <a:latin typeface="Calibri" panose="020F0502020204030204" pitchFamily="34" charset="0"/>
                <a:cs typeface="Calibri" panose="020F0502020204030204" pitchFamily="34" charset="0"/>
              </a:rPr>
              <a:t> von Anfang an in die pflegerische Praxis einfließt.</a:t>
            </a:r>
          </a:p>
          <a:p>
            <a:pPr marL="285750" indent="-285750" algn="just">
              <a:buFont typeface="Arial" panose="020B0604020202020204" pitchFamily="34" charset="0"/>
              <a:buChar char="•"/>
            </a:pPr>
            <a:r>
              <a:rPr lang="de-DE" dirty="0">
                <a:latin typeface="Calibri" panose="020F0502020204030204" pitchFamily="34" charset="0"/>
                <a:cs typeface="Calibri" panose="020F0502020204030204" pitchFamily="34" charset="0"/>
              </a:rPr>
              <a:t>Erfahrungsanalyse und Empfehlungen: Die gesammelten Erfahrungen werden ausgewertet und veröffentlicht, um Empfehlungen für die Pflegeausbildung zu formulieren.</a:t>
            </a:r>
          </a:p>
          <a:p>
            <a:pPr algn="just"/>
            <a:endParaRPr lang="de-DE" dirty="0">
              <a:latin typeface="Calibri" panose="020F0502020204030204" pitchFamily="34" charset="0"/>
              <a:cs typeface="Calibri" panose="020F0502020204030204" pitchFamily="34" charset="0"/>
            </a:endParaRPr>
          </a:p>
        </p:txBody>
      </p:sp>
      <p:sp>
        <p:nvSpPr>
          <p:cNvPr id="4" name="Textfeld 3"/>
          <p:cNvSpPr txBox="1"/>
          <p:nvPr/>
        </p:nvSpPr>
        <p:spPr>
          <a:xfrm>
            <a:off x="3421385" y="463134"/>
            <a:ext cx="5346865" cy="850682"/>
          </a:xfrm>
          <a:prstGeom prst="rect">
            <a:avLst/>
          </a:prstGeom>
          <a:noFill/>
        </p:spPr>
        <p:txBody>
          <a:bodyPr wrap="square" rtlCol="0">
            <a:spAutoFit/>
          </a:bodyPr>
          <a:lstStyle/>
          <a:p>
            <a:pPr algn="ctr">
              <a:lnSpc>
                <a:spcPct val="120000"/>
              </a:lnSpc>
            </a:pPr>
            <a:r>
              <a:rPr lang="de-DE" sz="4400" dirty="0">
                <a:solidFill>
                  <a:srgbClr val="007193"/>
                </a:solidFill>
              </a:rPr>
              <a:t>Verbundprojekt Naht</a:t>
            </a:r>
          </a:p>
        </p:txBody>
      </p:sp>
    </p:spTree>
    <p:extLst>
      <p:ext uri="{BB962C8B-B14F-4D97-AF65-F5344CB8AC3E}">
        <p14:creationId xmlns:p14="http://schemas.microsoft.com/office/powerpoint/2010/main" val="492397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676745" y="1413164"/>
            <a:ext cx="4869250" cy="449371"/>
          </a:xfrm>
        </p:spPr>
        <p:txBody>
          <a:bodyPr>
            <a:normAutofit lnSpcReduction="10000"/>
          </a:bodyPr>
          <a:lstStyle/>
          <a:p>
            <a:pPr marL="0" indent="0" algn="ctr">
              <a:spcBef>
                <a:spcPts val="0"/>
              </a:spcBef>
              <a:buNone/>
            </a:pPr>
            <a:r>
              <a:rPr lang="de-DE" dirty="0"/>
              <a:t>Hochverarbeitete</a:t>
            </a:r>
            <a:r>
              <a:rPr lang="de-DE" b="1" dirty="0"/>
              <a:t> </a:t>
            </a:r>
            <a:r>
              <a:rPr lang="de-DE" dirty="0"/>
              <a:t>Lebensmittel</a:t>
            </a:r>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20</a:t>
            </a:fld>
            <a:endParaRPr lang="de-DE"/>
          </a:p>
        </p:txBody>
      </p:sp>
      <p:sp>
        <p:nvSpPr>
          <p:cNvPr id="8" name="Ellipse 7"/>
          <p:cNvSpPr/>
          <p:nvPr/>
        </p:nvSpPr>
        <p:spPr>
          <a:xfrm>
            <a:off x="939800" y="2720522"/>
            <a:ext cx="1980000" cy="1980000"/>
          </a:xfrm>
          <a:prstGeom prst="ellipse">
            <a:avLst/>
          </a:prstGeom>
          <a:blipFill dpi="0" rotWithShape="1">
            <a:blip r:embed="rId3" cstate="hq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p:cNvSpPr/>
          <p:nvPr/>
        </p:nvSpPr>
        <p:spPr>
          <a:xfrm>
            <a:off x="3727450" y="2979210"/>
            <a:ext cx="1980000" cy="198000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p:cNvSpPr/>
          <p:nvPr/>
        </p:nvSpPr>
        <p:spPr>
          <a:xfrm>
            <a:off x="6794978" y="2979210"/>
            <a:ext cx="1980000" cy="1980000"/>
          </a:xfrm>
          <a:prstGeom prst="ellipse">
            <a:avLst/>
          </a:prstGeom>
          <a:blipFill dpi="0" rotWithShape="1">
            <a:blip r:embed="rId5" cstate="hq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p:cNvSpPr/>
          <p:nvPr/>
        </p:nvSpPr>
        <p:spPr>
          <a:xfrm>
            <a:off x="9582628" y="2720522"/>
            <a:ext cx="1980000" cy="1980000"/>
          </a:xfrm>
          <a:prstGeom prst="ellipse">
            <a:avLst/>
          </a:prstGeom>
          <a:blipFill dpi="0" rotWithShape="1">
            <a:blip r:embed="rId6" cstate="hq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p:cNvSpPr txBox="1"/>
          <p:nvPr/>
        </p:nvSpPr>
        <p:spPr>
          <a:xfrm>
            <a:off x="1034146" y="4687132"/>
            <a:ext cx="1668425" cy="246220"/>
          </a:xfrm>
          <a:prstGeom prst="rect">
            <a:avLst/>
          </a:prstGeom>
          <a:noFill/>
        </p:spPr>
        <p:txBody>
          <a:bodyPr wrap="square" rtlCol="0">
            <a:spAutoFit/>
          </a:bodyPr>
          <a:lstStyle/>
          <a:p>
            <a:r>
              <a:rPr lang="de-DE" sz="1000" dirty="0">
                <a:latin typeface="Calibri" panose="020F0502020204030204" pitchFamily="34" charset="0"/>
                <a:cs typeface="Calibri" panose="020F0502020204030204" pitchFamily="34" charset="0"/>
              </a:rPr>
              <a:t>Abbildung. 5: Zuckerwürfel</a:t>
            </a:r>
          </a:p>
        </p:txBody>
      </p:sp>
      <p:sp>
        <p:nvSpPr>
          <p:cNvPr id="16" name="Titel 1"/>
          <p:cNvSpPr txBox="1">
            <a:spLocks/>
          </p:cNvSpPr>
          <p:nvPr/>
        </p:nvSpPr>
        <p:spPr>
          <a:xfrm>
            <a:off x="850232" y="509571"/>
            <a:ext cx="10515600" cy="8015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dirty="0">
                <a:solidFill>
                  <a:srgbClr val="007193"/>
                </a:solidFill>
              </a:rPr>
              <a:t>Einfluss der Ernährung auf die Gesundheit</a:t>
            </a:r>
          </a:p>
        </p:txBody>
      </p:sp>
      <p:sp>
        <p:nvSpPr>
          <p:cNvPr id="17" name="Textfeld 16"/>
          <p:cNvSpPr txBox="1"/>
          <p:nvPr/>
        </p:nvSpPr>
        <p:spPr>
          <a:xfrm>
            <a:off x="3914562" y="4959210"/>
            <a:ext cx="1792888" cy="246221"/>
          </a:xfrm>
          <a:prstGeom prst="rect">
            <a:avLst/>
          </a:prstGeom>
          <a:noFill/>
        </p:spPr>
        <p:txBody>
          <a:bodyPr wrap="square" rtlCol="0">
            <a:spAutoFit/>
          </a:bodyPr>
          <a:lstStyle/>
          <a:p>
            <a:r>
              <a:rPr lang="de-DE" sz="1000" dirty="0">
                <a:latin typeface="Calibri" panose="020F0502020204030204" pitchFamily="34" charset="0"/>
                <a:cs typeface="Calibri" panose="020F0502020204030204" pitchFamily="34" charset="0"/>
              </a:rPr>
              <a:t>Abbildung. 6: Fast Food </a:t>
            </a:r>
          </a:p>
        </p:txBody>
      </p:sp>
      <p:sp>
        <p:nvSpPr>
          <p:cNvPr id="19" name="Textfeld 18"/>
          <p:cNvSpPr txBox="1"/>
          <p:nvPr/>
        </p:nvSpPr>
        <p:spPr>
          <a:xfrm>
            <a:off x="9691751" y="4687131"/>
            <a:ext cx="1692788" cy="246221"/>
          </a:xfrm>
          <a:prstGeom prst="rect">
            <a:avLst/>
          </a:prstGeom>
          <a:noFill/>
        </p:spPr>
        <p:txBody>
          <a:bodyPr wrap="square" rtlCol="0">
            <a:spAutoFit/>
          </a:bodyPr>
          <a:lstStyle/>
          <a:p>
            <a:r>
              <a:rPr lang="de-DE" sz="1000" dirty="0">
                <a:latin typeface="Calibri" panose="020F0502020204030204" pitchFamily="34" charset="0"/>
                <a:cs typeface="Calibri" panose="020F0502020204030204" pitchFamily="34" charset="0"/>
              </a:rPr>
              <a:t>Abbildung 8: Fertigmahlzeit</a:t>
            </a:r>
          </a:p>
        </p:txBody>
      </p:sp>
      <p:sp>
        <p:nvSpPr>
          <p:cNvPr id="2" name="Textfeld 1">
            <a:extLst>
              <a:ext uri="{FF2B5EF4-FFF2-40B4-BE49-F238E27FC236}">
                <a16:creationId xmlns:a16="http://schemas.microsoft.com/office/drawing/2014/main" id="{EB218901-5792-A227-440E-9FEA2CF91860}"/>
              </a:ext>
            </a:extLst>
          </p:cNvPr>
          <p:cNvSpPr txBox="1"/>
          <p:nvPr/>
        </p:nvSpPr>
        <p:spPr>
          <a:xfrm>
            <a:off x="6940219" y="4974599"/>
            <a:ext cx="3211551" cy="230832"/>
          </a:xfrm>
          <a:prstGeom prst="rect">
            <a:avLst/>
          </a:prstGeom>
          <a:noFill/>
        </p:spPr>
        <p:txBody>
          <a:bodyPr wrap="square" rtlCol="0">
            <a:spAutoFit/>
          </a:bodyPr>
          <a:lstStyle/>
          <a:p>
            <a:r>
              <a:rPr lang="de-DE" sz="900" dirty="0">
                <a:latin typeface="Calibri" panose="020F0502020204030204" pitchFamily="34" charset="0"/>
                <a:cs typeface="Calibri" panose="020F0502020204030204" pitchFamily="34" charset="0"/>
              </a:rPr>
              <a:t>Abbildung 7: Softdrink</a:t>
            </a:r>
          </a:p>
        </p:txBody>
      </p:sp>
    </p:spTree>
    <p:extLst>
      <p:ext uri="{BB962C8B-B14F-4D97-AF65-F5344CB8AC3E}">
        <p14:creationId xmlns:p14="http://schemas.microsoft.com/office/powerpoint/2010/main" val="512263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189" y="2888007"/>
            <a:ext cx="903512" cy="910121"/>
          </a:xfrm>
          <a:prstGeom prst="rect">
            <a:avLst/>
          </a:prstGeom>
          <a:ln>
            <a:noFill/>
          </a:ln>
        </p:spPr>
      </p:pic>
      <p:sp>
        <p:nvSpPr>
          <p:cNvPr id="2" name="Titel 1"/>
          <p:cNvSpPr>
            <a:spLocks noGrp="1"/>
          </p:cNvSpPr>
          <p:nvPr>
            <p:ph type="title"/>
          </p:nvPr>
        </p:nvSpPr>
        <p:spPr>
          <a:xfrm>
            <a:off x="2924074" y="1386767"/>
            <a:ext cx="6366374" cy="492944"/>
          </a:xfrm>
        </p:spPr>
        <p:txBody>
          <a:bodyPr>
            <a:normAutofit/>
          </a:bodyPr>
          <a:lstStyle/>
          <a:p>
            <a:pPr algn="ctr"/>
            <a:r>
              <a:rPr lang="de-DE" sz="2800" dirty="0"/>
              <a:t>Ausgewogene, pflanzenbasierte Ernährung</a:t>
            </a:r>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21</a:t>
            </a:fld>
            <a:endParaRPr lang="de-DE"/>
          </a:p>
        </p:txBody>
      </p:sp>
      <p:sp>
        <p:nvSpPr>
          <p:cNvPr id="9" name="Textfeld 8"/>
          <p:cNvSpPr txBox="1"/>
          <p:nvPr/>
        </p:nvSpPr>
        <p:spPr>
          <a:xfrm>
            <a:off x="301753" y="2258262"/>
            <a:ext cx="3183212" cy="400110"/>
          </a:xfrm>
          <a:prstGeom prst="rect">
            <a:avLst/>
          </a:prstGeom>
          <a:noFill/>
        </p:spPr>
        <p:txBody>
          <a:bodyPr wrap="square" rtlCol="0">
            <a:spAutoFit/>
          </a:bodyPr>
          <a:lstStyle/>
          <a:p>
            <a:pPr algn="ctr"/>
            <a:r>
              <a:rPr lang="de-DE" sz="2000" b="1" dirty="0">
                <a:latin typeface="Calibri" panose="020F0502020204030204" pitchFamily="34" charset="0"/>
                <a:cs typeface="Calibri" panose="020F0502020204030204" pitchFamily="34" charset="0"/>
              </a:rPr>
              <a:t>Vorteile</a:t>
            </a:r>
          </a:p>
        </p:txBody>
      </p:sp>
      <p:cxnSp>
        <p:nvCxnSpPr>
          <p:cNvPr id="10" name="Gerader Verbinder 9"/>
          <p:cNvCxnSpPr/>
          <p:nvPr/>
        </p:nvCxnSpPr>
        <p:spPr>
          <a:xfrm>
            <a:off x="7204574" y="2840495"/>
            <a:ext cx="0" cy="3283849"/>
          </a:xfrm>
          <a:prstGeom prst="line">
            <a:avLst/>
          </a:prstGeom>
        </p:spPr>
        <p:style>
          <a:lnRef idx="2">
            <a:schemeClr val="dk1"/>
          </a:lnRef>
          <a:fillRef idx="0">
            <a:schemeClr val="dk1"/>
          </a:fillRef>
          <a:effectRef idx="1">
            <a:schemeClr val="dk1"/>
          </a:effectRef>
          <a:fontRef idx="minor">
            <a:schemeClr val="tx1"/>
          </a:fontRef>
        </p:style>
      </p:cxnSp>
      <p:sp>
        <p:nvSpPr>
          <p:cNvPr id="11" name="Textfeld 10"/>
          <p:cNvSpPr txBox="1"/>
          <p:nvPr/>
        </p:nvSpPr>
        <p:spPr>
          <a:xfrm>
            <a:off x="7204574" y="2258262"/>
            <a:ext cx="4227372" cy="400110"/>
          </a:xfrm>
          <a:prstGeom prst="rect">
            <a:avLst/>
          </a:prstGeom>
          <a:noFill/>
        </p:spPr>
        <p:txBody>
          <a:bodyPr wrap="square" rtlCol="0">
            <a:spAutoFit/>
          </a:bodyPr>
          <a:lstStyle/>
          <a:p>
            <a:pPr algn="ctr"/>
            <a:r>
              <a:rPr lang="de-DE" sz="2000" b="1" dirty="0">
                <a:latin typeface="Calibri" panose="020F0502020204030204" pitchFamily="34" charset="0"/>
                <a:cs typeface="Calibri" panose="020F0502020204030204" pitchFamily="34" charset="0"/>
              </a:rPr>
              <a:t>Fleischersatzprodukte</a:t>
            </a:r>
          </a:p>
        </p:txBody>
      </p:sp>
      <p:sp>
        <p:nvSpPr>
          <p:cNvPr id="19" name="Textfeld 18"/>
          <p:cNvSpPr txBox="1"/>
          <p:nvPr/>
        </p:nvSpPr>
        <p:spPr>
          <a:xfrm>
            <a:off x="3581400" y="2258262"/>
            <a:ext cx="3623174" cy="400110"/>
          </a:xfrm>
          <a:prstGeom prst="rect">
            <a:avLst/>
          </a:prstGeom>
          <a:noFill/>
        </p:spPr>
        <p:txBody>
          <a:bodyPr wrap="square" rtlCol="0">
            <a:spAutoFit/>
          </a:bodyPr>
          <a:lstStyle/>
          <a:p>
            <a:pPr algn="ctr"/>
            <a:r>
              <a:rPr lang="de-DE" sz="2000" b="1" dirty="0">
                <a:latin typeface="Calibri" panose="020F0502020204030204" pitchFamily="34" charset="0"/>
                <a:cs typeface="Calibri" panose="020F0502020204030204" pitchFamily="34" charset="0"/>
              </a:rPr>
              <a:t>Jugend</a:t>
            </a:r>
          </a:p>
        </p:txBody>
      </p:sp>
      <p:cxnSp>
        <p:nvCxnSpPr>
          <p:cNvPr id="20" name="Gerader Verbinder 19"/>
          <p:cNvCxnSpPr/>
          <p:nvPr/>
        </p:nvCxnSpPr>
        <p:spPr>
          <a:xfrm>
            <a:off x="3474225" y="2840495"/>
            <a:ext cx="0" cy="3283849"/>
          </a:xfrm>
          <a:prstGeom prst="line">
            <a:avLst/>
          </a:prstGeom>
        </p:spPr>
        <p:style>
          <a:lnRef idx="2">
            <a:schemeClr val="dk1"/>
          </a:lnRef>
          <a:fillRef idx="0">
            <a:schemeClr val="dk1"/>
          </a:fillRef>
          <a:effectRef idx="1">
            <a:schemeClr val="dk1"/>
          </a:effectRef>
          <a:fontRef idx="minor">
            <a:schemeClr val="tx1"/>
          </a:fontRef>
        </p:style>
      </p:cxnSp>
      <p:sp>
        <p:nvSpPr>
          <p:cNvPr id="3" name="Textfeld 2"/>
          <p:cNvSpPr txBox="1"/>
          <p:nvPr/>
        </p:nvSpPr>
        <p:spPr>
          <a:xfrm>
            <a:off x="3703181" y="3901561"/>
            <a:ext cx="3301465" cy="2646878"/>
          </a:xfrm>
          <a:prstGeom prst="rect">
            <a:avLst/>
          </a:prstGeom>
          <a:noFill/>
        </p:spPr>
        <p:txBody>
          <a:bodyPr wrap="square" rtlCol="0">
            <a:spAutoFit/>
          </a:bodyPr>
          <a:lstStyle/>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Im Vergleich mit der Gesamtbevölkerung ernähren sich doppelt so viele 15- bis 29-Jährige vegetarisch oder vegan.</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Für viele junge Erwachsene ist der Verzicht auf Fleisch ein politisches Statement.</a:t>
            </a:r>
          </a:p>
          <a:p>
            <a:r>
              <a:rPr lang="de-DE" sz="1100" dirty="0">
                <a:latin typeface="Calibri" panose="020F0502020204030204" pitchFamily="34" charset="0"/>
                <a:cs typeface="Calibri" panose="020F0502020204030204" pitchFamily="34" charset="0"/>
              </a:rPr>
              <a:t>(</a:t>
            </a:r>
            <a:r>
              <a:rPr lang="de-DE" sz="1100" dirty="0"/>
              <a:t>Heinrich-Böll-Stiftung, BUND &amp; Le Monde </a:t>
            </a:r>
            <a:r>
              <a:rPr lang="de-DE" sz="1100" dirty="0" err="1"/>
              <a:t>Diplomatique</a:t>
            </a:r>
            <a:r>
              <a:rPr lang="de-DE" sz="1100" dirty="0">
                <a:latin typeface="Calibri" panose="020F0502020204030204" pitchFamily="34" charset="0"/>
                <a:cs typeface="Calibri" panose="020F0502020204030204" pitchFamily="34" charset="0"/>
              </a:rPr>
              <a:t>, 2021)</a:t>
            </a:r>
          </a:p>
        </p:txBody>
      </p:sp>
      <p:sp>
        <p:nvSpPr>
          <p:cNvPr id="21" name="Textfeld 20"/>
          <p:cNvSpPr txBox="1"/>
          <p:nvPr/>
        </p:nvSpPr>
        <p:spPr>
          <a:xfrm>
            <a:off x="316268" y="3899325"/>
            <a:ext cx="3123354" cy="2477601"/>
          </a:xfrm>
          <a:prstGeom prst="rect">
            <a:avLst/>
          </a:prstGeom>
          <a:noFill/>
        </p:spPr>
        <p:txBody>
          <a:bodyPr wrap="square" rtlCol="0">
            <a:spAutoFit/>
          </a:bodyPr>
          <a:lstStyle/>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Verringert Krankheitsrisiko</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Reduziert Umweltbelastung, (Emissionen, Wasserverbrauch, Landnutzung, usw.)</a:t>
            </a:r>
          </a:p>
          <a:p>
            <a:pPr marL="285750" indent="-285750">
              <a:buFont typeface="Arial" panose="020B0604020202020204" pitchFamily="34" charset="0"/>
              <a:buChar char="•"/>
            </a:pPr>
            <a:endParaRPr lang="de-DE"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de-DE"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de-DE" dirty="0">
              <a:latin typeface="Calibri" panose="020F0502020204030204" pitchFamily="34" charset="0"/>
              <a:cs typeface="Calibri" panose="020F0502020204030204" pitchFamily="34" charset="0"/>
            </a:endParaRPr>
          </a:p>
          <a:p>
            <a:r>
              <a:rPr lang="de-DE" sz="1100" dirty="0">
                <a:latin typeface="Calibri" panose="020F0502020204030204" pitchFamily="34" charset="0"/>
                <a:cs typeface="Calibri" panose="020F0502020204030204" pitchFamily="34" charset="0"/>
              </a:rPr>
              <a:t>(DGE, o. J. a)</a:t>
            </a:r>
          </a:p>
        </p:txBody>
      </p:sp>
      <p:sp>
        <p:nvSpPr>
          <p:cNvPr id="25" name="Textfeld 24"/>
          <p:cNvSpPr txBox="1"/>
          <p:nvPr/>
        </p:nvSpPr>
        <p:spPr>
          <a:xfrm>
            <a:off x="7463628" y="3899602"/>
            <a:ext cx="3890171" cy="2477601"/>
          </a:xfrm>
          <a:prstGeom prst="rect">
            <a:avLst/>
          </a:prstGeom>
          <a:noFill/>
        </p:spPr>
        <p:txBody>
          <a:bodyPr wrap="square" rtlCol="0">
            <a:spAutoFit/>
          </a:bodyPr>
          <a:lstStyle/>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2017: Absatzmarkt 4,6 Milliarden $</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Rein pflanzlicher Fleischersatz im Vergleich mit Rindfleisch: 90% weniger Treibhausgase; geringere Fläche und Wasserverbrauch.</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Produkte jedoch stark verarbeitet und zahlreiche Zusatzstoffe.</a:t>
            </a:r>
          </a:p>
          <a:p>
            <a:br>
              <a:rPr lang="de-DE" dirty="0">
                <a:latin typeface="Calibri" panose="020F0502020204030204" pitchFamily="34" charset="0"/>
                <a:cs typeface="Calibri" panose="020F0502020204030204" pitchFamily="34" charset="0"/>
              </a:rPr>
            </a:br>
            <a:r>
              <a:rPr lang="de-DE" sz="1100" dirty="0">
                <a:latin typeface="Calibri" panose="020F0502020204030204" pitchFamily="34" charset="0"/>
                <a:cs typeface="Calibri" panose="020F0502020204030204" pitchFamily="34" charset="0"/>
              </a:rPr>
              <a:t>(</a:t>
            </a:r>
            <a:r>
              <a:rPr lang="de-DE" sz="1100" dirty="0"/>
              <a:t>Heinrich-Böll-Stiftung, BUND &amp; Le Monde </a:t>
            </a:r>
            <a:r>
              <a:rPr lang="de-DE" sz="1100" dirty="0" err="1"/>
              <a:t>Diplomatique</a:t>
            </a:r>
            <a:r>
              <a:rPr lang="de-DE" sz="1100" dirty="0">
                <a:latin typeface="Calibri" panose="020F0502020204030204" pitchFamily="34" charset="0"/>
                <a:cs typeface="Calibri" panose="020F0502020204030204" pitchFamily="34" charset="0"/>
              </a:rPr>
              <a:t>, 2021)</a:t>
            </a:r>
          </a:p>
        </p:txBody>
      </p:sp>
      <p:sp>
        <p:nvSpPr>
          <p:cNvPr id="14" name="Titel 1"/>
          <p:cNvSpPr txBox="1">
            <a:spLocks/>
          </p:cNvSpPr>
          <p:nvPr/>
        </p:nvSpPr>
        <p:spPr>
          <a:xfrm>
            <a:off x="850232" y="509571"/>
            <a:ext cx="10515600" cy="8015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dirty="0">
                <a:solidFill>
                  <a:srgbClr val="007193"/>
                </a:solidFill>
              </a:rPr>
              <a:t>Einfluss der Ernährung auf die Gesundheit</a:t>
            </a:r>
          </a:p>
        </p:txBody>
      </p:sp>
      <p:pic>
        <p:nvPicPr>
          <p:cNvPr id="7" name="Grafik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807932" y="2765786"/>
            <a:ext cx="1170109" cy="1161050"/>
          </a:xfrm>
          <a:prstGeom prst="rect">
            <a:avLst/>
          </a:prstGeom>
        </p:spPr>
      </p:pic>
      <p:pic>
        <p:nvPicPr>
          <p:cNvPr id="8" name="Grafik 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985365" y="2798933"/>
            <a:ext cx="665790" cy="1088894"/>
          </a:xfrm>
          <a:prstGeom prst="rect">
            <a:avLst/>
          </a:prstGeom>
        </p:spPr>
      </p:pic>
    </p:spTree>
    <p:extLst>
      <p:ext uri="{BB962C8B-B14F-4D97-AF65-F5344CB8AC3E}">
        <p14:creationId xmlns:p14="http://schemas.microsoft.com/office/powerpoint/2010/main" val="88412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9" grpId="0"/>
      <p:bldP spid="3" grpId="0"/>
      <p:bldP spid="21"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22</a:t>
            </a:fld>
            <a:endParaRPr lang="de-DE"/>
          </a:p>
        </p:txBody>
      </p:sp>
      <p:sp>
        <p:nvSpPr>
          <p:cNvPr id="62" name="Titel 1"/>
          <p:cNvSpPr txBox="1">
            <a:spLocks/>
          </p:cNvSpPr>
          <p:nvPr/>
        </p:nvSpPr>
        <p:spPr>
          <a:xfrm>
            <a:off x="850232" y="509571"/>
            <a:ext cx="10515600" cy="8015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dirty="0">
                <a:solidFill>
                  <a:srgbClr val="007193"/>
                </a:solidFill>
              </a:rPr>
              <a:t>Einfluss der Ernährung auf die Gesundheit</a:t>
            </a:r>
          </a:p>
        </p:txBody>
      </p:sp>
      <p:pic>
        <p:nvPicPr>
          <p:cNvPr id="2" name="Grafik 1">
            <a:extLst>
              <a:ext uri="{FF2B5EF4-FFF2-40B4-BE49-F238E27FC236}">
                <a16:creationId xmlns:a16="http://schemas.microsoft.com/office/drawing/2014/main" id="{5C301502-C4E2-E476-4697-8C6F0C3949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5426" y="1167458"/>
            <a:ext cx="9605211" cy="5402932"/>
          </a:xfrm>
          <a:prstGeom prst="rect">
            <a:avLst/>
          </a:prstGeom>
        </p:spPr>
      </p:pic>
      <p:sp>
        <p:nvSpPr>
          <p:cNvPr id="3" name="Titel 1">
            <a:extLst>
              <a:ext uri="{FF2B5EF4-FFF2-40B4-BE49-F238E27FC236}">
                <a16:creationId xmlns:a16="http://schemas.microsoft.com/office/drawing/2014/main" id="{C8A9E4BA-B2D7-E912-1B97-94C91D4A4927}"/>
              </a:ext>
            </a:extLst>
          </p:cNvPr>
          <p:cNvSpPr>
            <a:spLocks noGrp="1"/>
          </p:cNvSpPr>
          <p:nvPr>
            <p:ph type="title"/>
          </p:nvPr>
        </p:nvSpPr>
        <p:spPr>
          <a:xfrm>
            <a:off x="6671784" y="1167458"/>
            <a:ext cx="5150367" cy="1325563"/>
          </a:xfrm>
        </p:spPr>
        <p:txBody>
          <a:bodyPr/>
          <a:lstStyle/>
          <a:p>
            <a:r>
              <a:rPr lang="de-DE" dirty="0"/>
              <a:t>Planetary </a:t>
            </a:r>
            <a:r>
              <a:rPr lang="de-DE" dirty="0" err="1"/>
              <a:t>Health</a:t>
            </a:r>
            <a:r>
              <a:rPr lang="de-DE" dirty="0"/>
              <a:t> </a:t>
            </a:r>
            <a:r>
              <a:rPr lang="de-DE" dirty="0" err="1"/>
              <a:t>Diet</a:t>
            </a:r>
            <a:endParaRPr lang="de-DE" dirty="0"/>
          </a:p>
        </p:txBody>
      </p:sp>
      <p:sp>
        <p:nvSpPr>
          <p:cNvPr id="6" name="Textfeld 5">
            <a:extLst>
              <a:ext uri="{FF2B5EF4-FFF2-40B4-BE49-F238E27FC236}">
                <a16:creationId xmlns:a16="http://schemas.microsoft.com/office/drawing/2014/main" id="{5A1E7D5C-EEBB-EEC1-29D8-64BD5116F0D4}"/>
              </a:ext>
            </a:extLst>
          </p:cNvPr>
          <p:cNvSpPr txBox="1"/>
          <p:nvPr/>
        </p:nvSpPr>
        <p:spPr>
          <a:xfrm>
            <a:off x="3090840" y="6138737"/>
            <a:ext cx="3211551" cy="230832"/>
          </a:xfrm>
          <a:prstGeom prst="rect">
            <a:avLst/>
          </a:prstGeom>
          <a:noFill/>
        </p:spPr>
        <p:txBody>
          <a:bodyPr wrap="square" rtlCol="0">
            <a:spAutoFit/>
          </a:bodyPr>
          <a:lstStyle/>
          <a:p>
            <a:r>
              <a:rPr lang="de-DE" sz="900" dirty="0">
                <a:latin typeface="Calibri" panose="020F0502020204030204" pitchFamily="34" charset="0"/>
                <a:cs typeface="Calibri" panose="020F0502020204030204" pitchFamily="34" charset="0"/>
              </a:rPr>
              <a:t>Abbildung 9: Planetary Health </a:t>
            </a:r>
            <a:r>
              <a:rPr lang="de-DE" sz="900" dirty="0" err="1">
                <a:latin typeface="Calibri" panose="020F0502020204030204" pitchFamily="34" charset="0"/>
                <a:cs typeface="Calibri" panose="020F0502020204030204" pitchFamily="34" charset="0"/>
              </a:rPr>
              <a:t>Diet</a:t>
            </a:r>
            <a:endParaRPr lang="de-DE"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1970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1756611"/>
            <a:ext cx="10515600" cy="3847264"/>
          </a:xfrm>
        </p:spPr>
        <p:txBody>
          <a:bodyPr/>
          <a:lstStyle/>
          <a:p>
            <a:pPr marL="0" indent="0">
              <a:buNone/>
            </a:pPr>
            <a:r>
              <a:rPr lang="de-DE" sz="3200" dirty="0"/>
              <a:t>Planetary Health </a:t>
            </a:r>
            <a:r>
              <a:rPr lang="de-DE" sz="3200" dirty="0" err="1"/>
              <a:t>Diet</a:t>
            </a:r>
            <a:r>
              <a:rPr lang="de-DE" sz="3200" dirty="0"/>
              <a:t>: So können wir mit unserer Ernährung das Klima retten | Quarks</a:t>
            </a:r>
          </a:p>
          <a:p>
            <a:pPr marL="0" indent="0">
              <a:buNone/>
            </a:pPr>
            <a:endParaRPr lang="de-DE" b="1" dirty="0"/>
          </a:p>
          <a:p>
            <a:pPr marL="0" indent="0">
              <a:buNone/>
            </a:pPr>
            <a:r>
              <a:rPr lang="de-DE" sz="2400" dirty="0">
                <a:hlinkClick r:id="rId2">
                  <a:extLst>
                    <a:ext uri="{A12FA001-AC4F-418D-AE19-62706E023703}">
                      <ahyp:hlinkClr xmlns:ahyp="http://schemas.microsoft.com/office/drawing/2018/hyperlinkcolor" val="tx"/>
                    </a:ext>
                  </a:extLst>
                </a:hlinkClick>
              </a:rPr>
              <a:t>https://www.youtube.com/watch?v=WCQaM0gwsLk</a:t>
            </a:r>
            <a:endParaRPr lang="de-DE" sz="2400" dirty="0"/>
          </a:p>
          <a:p>
            <a:pPr marL="0" indent="0">
              <a:buNone/>
            </a:pPr>
            <a:endParaRPr lang="de-DE" b="1" dirty="0"/>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23</a:t>
            </a:fld>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3788" y="3775528"/>
            <a:ext cx="2990012" cy="2007734"/>
          </a:xfrm>
          <a:prstGeom prst="rect">
            <a:avLst/>
          </a:prstGeom>
        </p:spPr>
      </p:pic>
      <p:sp>
        <p:nvSpPr>
          <p:cNvPr id="9" name="Titel 1">
            <a:extLst>
              <a:ext uri="{FF2B5EF4-FFF2-40B4-BE49-F238E27FC236}">
                <a16:creationId xmlns:a16="http://schemas.microsoft.com/office/drawing/2014/main" id="{8002E99F-2CB0-1666-ECFA-C1596AE75174}"/>
              </a:ext>
            </a:extLst>
          </p:cNvPr>
          <p:cNvSpPr txBox="1">
            <a:spLocks/>
          </p:cNvSpPr>
          <p:nvPr/>
        </p:nvSpPr>
        <p:spPr>
          <a:xfrm>
            <a:off x="850232" y="509571"/>
            <a:ext cx="10515600" cy="8015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dirty="0">
                <a:solidFill>
                  <a:srgbClr val="007193"/>
                </a:solidFill>
              </a:rPr>
              <a:t>Einfluss der Ernährung auf die Gesundheit</a:t>
            </a:r>
          </a:p>
        </p:txBody>
      </p:sp>
    </p:spTree>
    <p:extLst>
      <p:ext uri="{BB962C8B-B14F-4D97-AF65-F5344CB8AC3E}">
        <p14:creationId xmlns:p14="http://schemas.microsoft.com/office/powerpoint/2010/main" val="4104688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24</a:t>
            </a:fld>
            <a:endParaRPr lang="de-DE"/>
          </a:p>
        </p:txBody>
      </p:sp>
      <p:grpSp>
        <p:nvGrpSpPr>
          <p:cNvPr id="11" name="Gruppieren 10"/>
          <p:cNvGrpSpPr/>
          <p:nvPr/>
        </p:nvGrpSpPr>
        <p:grpSpPr>
          <a:xfrm>
            <a:off x="945906" y="2353091"/>
            <a:ext cx="2431414" cy="3201874"/>
            <a:chOff x="1103366" y="2388926"/>
            <a:chExt cx="2431414" cy="3201874"/>
          </a:xfrm>
        </p:grpSpPr>
        <p:pic>
          <p:nvPicPr>
            <p:cNvPr id="15" name="Grafik 1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77872" y="4729929"/>
              <a:ext cx="825948" cy="703996"/>
            </a:xfrm>
            <a:prstGeom prst="rect">
              <a:avLst/>
            </a:prstGeom>
          </p:spPr>
        </p:pic>
        <p:pic>
          <p:nvPicPr>
            <p:cNvPr id="18" name="Grafik 1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557315" y="3054933"/>
              <a:ext cx="977465" cy="983008"/>
            </a:xfrm>
            <a:prstGeom prst="rect">
              <a:avLst/>
            </a:prstGeom>
          </p:spPr>
        </p:pic>
        <p:pic>
          <p:nvPicPr>
            <p:cNvPr id="22" name="Grafik 2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98113" y="4938541"/>
              <a:ext cx="574653" cy="652259"/>
            </a:xfrm>
            <a:prstGeom prst="rect">
              <a:avLst/>
            </a:prstGeom>
          </p:spPr>
        </p:pic>
        <p:pic>
          <p:nvPicPr>
            <p:cNvPr id="24" name="Grafik 2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03366" y="3314599"/>
              <a:ext cx="875838" cy="1193653"/>
            </a:xfrm>
            <a:prstGeom prst="rect">
              <a:avLst/>
            </a:prstGeom>
          </p:spPr>
        </p:pic>
        <p:pic>
          <p:nvPicPr>
            <p:cNvPr id="27" name="Grafik 26"/>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518820" y="2388926"/>
              <a:ext cx="1236151" cy="971921"/>
            </a:xfrm>
            <a:prstGeom prst="rect">
              <a:avLst/>
            </a:prstGeom>
          </p:spPr>
        </p:pic>
        <p:pic>
          <p:nvPicPr>
            <p:cNvPr id="29" name="Grafik 28"/>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362982" y="4204999"/>
              <a:ext cx="722474" cy="554328"/>
            </a:xfrm>
            <a:prstGeom prst="rect">
              <a:avLst/>
            </a:prstGeom>
          </p:spPr>
        </p:pic>
      </p:grpSp>
      <p:grpSp>
        <p:nvGrpSpPr>
          <p:cNvPr id="10" name="Gruppieren 9"/>
          <p:cNvGrpSpPr/>
          <p:nvPr/>
        </p:nvGrpSpPr>
        <p:grpSpPr>
          <a:xfrm>
            <a:off x="8845564" y="2347777"/>
            <a:ext cx="2581476" cy="2971906"/>
            <a:chOff x="8723211" y="2420676"/>
            <a:chExt cx="2581476" cy="2971906"/>
          </a:xfrm>
        </p:grpSpPr>
        <p:pic>
          <p:nvPicPr>
            <p:cNvPr id="13" name="Grafik 12"/>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9728725" y="3507167"/>
              <a:ext cx="697819" cy="1330387"/>
            </a:xfrm>
            <a:prstGeom prst="rect">
              <a:avLst/>
            </a:prstGeom>
          </p:spPr>
        </p:pic>
        <p:pic>
          <p:nvPicPr>
            <p:cNvPr id="14" name="Grafik 13"/>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0645037" y="3181665"/>
              <a:ext cx="659650" cy="772363"/>
            </a:xfrm>
            <a:prstGeom prst="rect">
              <a:avLst/>
            </a:prstGeom>
          </p:spPr>
        </p:pic>
        <p:pic>
          <p:nvPicPr>
            <p:cNvPr id="16" name="Grafik 15"/>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10475966" y="4189648"/>
              <a:ext cx="709539" cy="1047679"/>
            </a:xfrm>
            <a:prstGeom prst="rect">
              <a:avLst/>
            </a:prstGeom>
          </p:spPr>
        </p:pic>
        <p:pic>
          <p:nvPicPr>
            <p:cNvPr id="17" name="Grafik 16"/>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10354015" y="2434923"/>
              <a:ext cx="582044" cy="735408"/>
            </a:xfrm>
            <a:prstGeom prst="rect">
              <a:avLst/>
            </a:prstGeom>
          </p:spPr>
        </p:pic>
        <p:pic>
          <p:nvPicPr>
            <p:cNvPr id="19" name="Grafik 18"/>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9528500" y="2420676"/>
              <a:ext cx="565414" cy="729864"/>
            </a:xfrm>
            <a:prstGeom prst="rect">
              <a:avLst/>
            </a:prstGeom>
          </p:spPr>
        </p:pic>
        <p:pic>
          <p:nvPicPr>
            <p:cNvPr id="23" name="Grafik 22"/>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8750593" y="3247859"/>
              <a:ext cx="777907" cy="957140"/>
            </a:xfrm>
            <a:prstGeom prst="rect">
              <a:avLst/>
            </a:prstGeom>
          </p:spPr>
        </p:pic>
        <p:pic>
          <p:nvPicPr>
            <p:cNvPr id="30" name="Grafik 29"/>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8723211" y="4501962"/>
              <a:ext cx="905402" cy="890620"/>
            </a:xfrm>
            <a:prstGeom prst="rect">
              <a:avLst/>
            </a:prstGeom>
          </p:spPr>
        </p:pic>
      </p:grpSp>
      <p:sp>
        <p:nvSpPr>
          <p:cNvPr id="31" name="Titel 1"/>
          <p:cNvSpPr txBox="1">
            <a:spLocks/>
          </p:cNvSpPr>
          <p:nvPr/>
        </p:nvSpPr>
        <p:spPr>
          <a:xfrm>
            <a:off x="2924074" y="1386767"/>
            <a:ext cx="6366374" cy="4929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sz="2800" dirty="0"/>
              <a:t>Planetary </a:t>
            </a:r>
            <a:r>
              <a:rPr lang="de-DE" sz="2800" dirty="0" err="1"/>
              <a:t>Health</a:t>
            </a:r>
            <a:r>
              <a:rPr lang="de-DE" sz="2800" dirty="0"/>
              <a:t> </a:t>
            </a:r>
            <a:r>
              <a:rPr lang="de-DE" sz="2800" dirty="0" err="1"/>
              <a:t>Recipes</a:t>
            </a:r>
            <a:endParaRPr lang="de-DE" sz="2800" dirty="0"/>
          </a:p>
        </p:txBody>
      </p:sp>
      <p:sp>
        <p:nvSpPr>
          <p:cNvPr id="32" name="Titel 1"/>
          <p:cNvSpPr txBox="1">
            <a:spLocks/>
          </p:cNvSpPr>
          <p:nvPr/>
        </p:nvSpPr>
        <p:spPr>
          <a:xfrm>
            <a:off x="850232" y="509571"/>
            <a:ext cx="10515600" cy="8015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dirty="0">
                <a:solidFill>
                  <a:srgbClr val="007193"/>
                </a:solidFill>
              </a:rPr>
              <a:t>Einfluss der Ernährung auf die Gesundheit</a:t>
            </a:r>
          </a:p>
        </p:txBody>
      </p:sp>
      <p:grpSp>
        <p:nvGrpSpPr>
          <p:cNvPr id="12" name="Gruppieren 11"/>
          <p:cNvGrpSpPr/>
          <p:nvPr/>
        </p:nvGrpSpPr>
        <p:grpSpPr>
          <a:xfrm>
            <a:off x="4512762" y="3487172"/>
            <a:ext cx="3181953" cy="2916830"/>
            <a:chOff x="4504271" y="3640181"/>
            <a:chExt cx="3181953" cy="2916830"/>
          </a:xfrm>
        </p:grpSpPr>
        <p:pic>
          <p:nvPicPr>
            <p:cNvPr id="20" name="Grafik 19"/>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6352142" y="5098725"/>
              <a:ext cx="1334082" cy="1127133"/>
            </a:xfrm>
            <a:prstGeom prst="rect">
              <a:avLst/>
            </a:prstGeom>
          </p:spPr>
        </p:pic>
        <p:pic>
          <p:nvPicPr>
            <p:cNvPr id="21" name="Grafik 20"/>
            <p:cNvPicPr>
              <a:picLocks noChangeAspect="1"/>
            </p:cNvPicPr>
            <p:nvPr/>
          </p:nvPicPr>
          <p:blipFill>
            <a:blip r:embed="rId17" cstate="hqprint">
              <a:extLst>
                <a:ext uri="{28A0092B-C50C-407E-A947-70E740481C1C}">
                  <a14:useLocalDpi xmlns:a14="http://schemas.microsoft.com/office/drawing/2010/main" val="0"/>
                </a:ext>
              </a:extLst>
            </a:blip>
            <a:stretch>
              <a:fillRect/>
            </a:stretch>
          </p:blipFill>
          <p:spPr>
            <a:xfrm>
              <a:off x="4598431" y="5098725"/>
              <a:ext cx="668889" cy="558023"/>
            </a:xfrm>
            <a:prstGeom prst="rect">
              <a:avLst/>
            </a:prstGeom>
          </p:spPr>
        </p:pic>
        <p:pic>
          <p:nvPicPr>
            <p:cNvPr id="25" name="Grafik 24"/>
            <p:cNvPicPr>
              <a:picLocks noChangeAspect="1"/>
            </p:cNvPicPr>
            <p:nvPr/>
          </p:nvPicPr>
          <p:blipFill>
            <a:blip r:embed="rId18" cstate="hqprint">
              <a:extLst>
                <a:ext uri="{28A0092B-C50C-407E-A947-70E740481C1C}">
                  <a14:useLocalDpi xmlns:a14="http://schemas.microsoft.com/office/drawing/2010/main" val="0"/>
                </a:ext>
              </a:extLst>
            </a:blip>
            <a:stretch>
              <a:fillRect/>
            </a:stretch>
          </p:blipFill>
          <p:spPr>
            <a:xfrm>
              <a:off x="5524604" y="4056895"/>
              <a:ext cx="940509" cy="1234303"/>
            </a:xfrm>
            <a:prstGeom prst="rect">
              <a:avLst/>
            </a:prstGeom>
          </p:spPr>
        </p:pic>
        <p:pic>
          <p:nvPicPr>
            <p:cNvPr id="26" name="Grafik 25"/>
            <p:cNvPicPr>
              <a:picLocks noChangeAspect="1"/>
            </p:cNvPicPr>
            <p:nvPr/>
          </p:nvPicPr>
          <p:blipFill>
            <a:blip r:embed="rId19" cstate="hqprint">
              <a:extLst>
                <a:ext uri="{28A0092B-C50C-407E-A947-70E740481C1C}">
                  <a14:useLocalDpi xmlns:a14="http://schemas.microsoft.com/office/drawing/2010/main" val="0"/>
                </a:ext>
              </a:extLst>
            </a:blip>
            <a:stretch>
              <a:fillRect/>
            </a:stretch>
          </p:blipFill>
          <p:spPr>
            <a:xfrm>
              <a:off x="5178316" y="5690412"/>
              <a:ext cx="879533" cy="866599"/>
            </a:xfrm>
            <a:prstGeom prst="rect">
              <a:avLst/>
            </a:prstGeom>
          </p:spPr>
        </p:pic>
        <p:pic>
          <p:nvPicPr>
            <p:cNvPr id="28" name="Grafik 27"/>
            <p:cNvPicPr>
              <a:picLocks noChangeAspect="1"/>
            </p:cNvPicPr>
            <p:nvPr/>
          </p:nvPicPr>
          <p:blipFill>
            <a:blip r:embed="rId20" cstate="hqprint">
              <a:extLst>
                <a:ext uri="{28A0092B-C50C-407E-A947-70E740481C1C}">
                  <a14:useLocalDpi xmlns:a14="http://schemas.microsoft.com/office/drawing/2010/main" val="0"/>
                </a:ext>
              </a:extLst>
            </a:blip>
            <a:stretch>
              <a:fillRect/>
            </a:stretch>
          </p:blipFill>
          <p:spPr>
            <a:xfrm>
              <a:off x="6612805" y="3640181"/>
              <a:ext cx="925727" cy="1043984"/>
            </a:xfrm>
            <a:prstGeom prst="rect">
              <a:avLst/>
            </a:prstGeom>
          </p:spPr>
        </p:pic>
        <p:pic>
          <p:nvPicPr>
            <p:cNvPr id="9" name="Grafik 8"/>
            <p:cNvPicPr>
              <a:picLocks noChangeAspect="1"/>
            </p:cNvPicPr>
            <p:nvPr/>
          </p:nvPicPr>
          <p:blipFill>
            <a:blip r:embed="rId21" cstate="hqprint">
              <a:extLst>
                <a:ext uri="{28A0092B-C50C-407E-A947-70E740481C1C}">
                  <a14:useLocalDpi xmlns:a14="http://schemas.microsoft.com/office/drawing/2010/main" val="0"/>
                </a:ext>
              </a:extLst>
            </a:blip>
            <a:stretch>
              <a:fillRect/>
            </a:stretch>
          </p:blipFill>
          <p:spPr>
            <a:xfrm rot="20901063">
              <a:off x="4504271" y="3642044"/>
              <a:ext cx="1603680" cy="791792"/>
            </a:xfrm>
            <a:prstGeom prst="rect">
              <a:avLst/>
            </a:prstGeom>
          </p:spPr>
        </p:pic>
      </p:grpSp>
      <p:sp>
        <p:nvSpPr>
          <p:cNvPr id="33" name="Rechteck 32"/>
          <p:cNvSpPr/>
          <p:nvPr/>
        </p:nvSpPr>
        <p:spPr>
          <a:xfrm>
            <a:off x="3585061" y="2455440"/>
            <a:ext cx="5036700" cy="430887"/>
          </a:xfrm>
          <a:prstGeom prst="rect">
            <a:avLst/>
          </a:prstGeom>
        </p:spPr>
        <p:txBody>
          <a:bodyPr wrap="none">
            <a:spAutoFit/>
          </a:bodyPr>
          <a:lstStyle/>
          <a:p>
            <a:pPr algn="ctr"/>
            <a:r>
              <a:rPr lang="de-DE" sz="2200" b="1" dirty="0">
                <a:latin typeface="Calibri" panose="020F0502020204030204" pitchFamily="34" charset="0"/>
                <a:cs typeface="Calibri" panose="020F0502020204030204" pitchFamily="34" charset="0"/>
              </a:rPr>
              <a:t>https://eatforum.org/eat-lancet/recipes/</a:t>
            </a:r>
          </a:p>
        </p:txBody>
      </p:sp>
    </p:spTree>
    <p:extLst>
      <p:ext uri="{BB962C8B-B14F-4D97-AF65-F5344CB8AC3E}">
        <p14:creationId xmlns:p14="http://schemas.microsoft.com/office/powerpoint/2010/main" val="819085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solidFill>
                  <a:schemeClr val="tx1"/>
                </a:solidFill>
              </a:rPr>
              <a:t>17.03.2026</a:t>
            </a:fld>
            <a:endParaRPr lang="de-DE">
              <a:solidFill>
                <a:schemeClr val="tx1"/>
              </a:solidFill>
            </a:endParaRPr>
          </a:p>
        </p:txBody>
      </p:sp>
      <p:sp>
        <p:nvSpPr>
          <p:cNvPr id="5" name="Foliennummernplatzhalter 4"/>
          <p:cNvSpPr>
            <a:spLocks noGrp="1"/>
          </p:cNvSpPr>
          <p:nvPr>
            <p:ph type="sldNum" sz="quarter" idx="12"/>
          </p:nvPr>
        </p:nvSpPr>
        <p:spPr/>
        <p:txBody>
          <a:bodyPr/>
          <a:lstStyle/>
          <a:p>
            <a:fld id="{8B252D48-C67B-44A6-8265-40F3173E8570}" type="slidenum">
              <a:rPr lang="de-DE" smtClean="0">
                <a:solidFill>
                  <a:schemeClr val="tx1"/>
                </a:solidFill>
              </a:rPr>
              <a:t>25</a:t>
            </a:fld>
            <a:endParaRPr lang="de-DE">
              <a:solidFill>
                <a:schemeClr val="tx1"/>
              </a:solidFill>
            </a:endParaRPr>
          </a:p>
        </p:txBody>
      </p:sp>
      <p:sp>
        <p:nvSpPr>
          <p:cNvPr id="6" name="Abgerundetes Rechteck 5"/>
          <p:cNvSpPr/>
          <p:nvPr/>
        </p:nvSpPr>
        <p:spPr>
          <a:xfrm>
            <a:off x="4218310" y="2199239"/>
            <a:ext cx="3780430" cy="2442949"/>
          </a:xfrm>
          <a:prstGeom prst="roundRect">
            <a:avLst/>
          </a:prstGeom>
          <a:gradFill flip="none" rotWithShape="1">
            <a:gsLst>
              <a:gs pos="41000">
                <a:srgbClr val="95D2EC">
                  <a:lumMod val="96000"/>
                  <a:lumOff val="4000"/>
                  <a:alpha val="63000"/>
                </a:srgbClr>
              </a:gs>
              <a:gs pos="77000">
                <a:srgbClr val="D1DD01">
                  <a:alpha val="49000"/>
                </a:srgbClr>
              </a:gs>
            </a:gsLst>
            <a:lin ang="72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tx1"/>
                </a:solidFill>
                <a:latin typeface="Calibri" panose="020F0502020204030204" pitchFamily="34" charset="0"/>
                <a:cs typeface="Calibri" panose="020F0502020204030204" pitchFamily="34" charset="0"/>
              </a:rPr>
              <a:t>Empfehlungen der Deutschen Gesellschaft für Ernährung (DGE)</a:t>
            </a:r>
          </a:p>
        </p:txBody>
      </p:sp>
      <p:sp>
        <p:nvSpPr>
          <p:cNvPr id="7" name="Ovale Legende 6"/>
          <p:cNvSpPr/>
          <p:nvPr/>
        </p:nvSpPr>
        <p:spPr>
          <a:xfrm>
            <a:off x="4964956" y="254312"/>
            <a:ext cx="2287137" cy="1241947"/>
          </a:xfrm>
          <a:prstGeom prst="wedgeEllipseCallout">
            <a:avLst>
              <a:gd name="adj1" fmla="val -1117"/>
              <a:gd name="adj2" fmla="val 77629"/>
            </a:avLst>
          </a:prstGeom>
          <a:solidFill>
            <a:schemeClr val="tx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latin typeface="Calibri" panose="020F0502020204030204" pitchFamily="34" charset="0"/>
                <a:cs typeface="Calibri" panose="020F0502020204030204" pitchFamily="34" charset="0"/>
              </a:rPr>
              <a:t>Am besten Wasser trinken</a:t>
            </a:r>
          </a:p>
        </p:txBody>
      </p:sp>
      <p:sp>
        <p:nvSpPr>
          <p:cNvPr id="8" name="Ovale Legende 7"/>
          <p:cNvSpPr/>
          <p:nvPr/>
        </p:nvSpPr>
        <p:spPr>
          <a:xfrm>
            <a:off x="8895321" y="4886445"/>
            <a:ext cx="2287137" cy="1241947"/>
          </a:xfrm>
          <a:prstGeom prst="wedgeEllipseCallout">
            <a:avLst>
              <a:gd name="adj1" fmla="val -61361"/>
              <a:gd name="adj2" fmla="val -47435"/>
            </a:avLst>
          </a:prstGeom>
          <a:solidFill>
            <a:srgbClr val="FFEDB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latin typeface="Calibri" panose="020F0502020204030204" pitchFamily="34" charset="0"/>
                <a:cs typeface="Calibri" panose="020F0502020204030204" pitchFamily="34" charset="0"/>
              </a:rPr>
              <a:t>Pflanzliche Öle bevorzugen</a:t>
            </a:r>
          </a:p>
        </p:txBody>
      </p:sp>
      <p:sp>
        <p:nvSpPr>
          <p:cNvPr id="9" name="Ovale Legende 8"/>
          <p:cNvSpPr/>
          <p:nvPr/>
        </p:nvSpPr>
        <p:spPr>
          <a:xfrm>
            <a:off x="474274" y="1578265"/>
            <a:ext cx="2287137" cy="1241947"/>
          </a:xfrm>
          <a:prstGeom prst="wedgeEllipseCallout">
            <a:avLst>
              <a:gd name="adj1" fmla="val 72819"/>
              <a:gd name="adj2" fmla="val 33251"/>
            </a:avLst>
          </a:prstGeom>
          <a:solidFill>
            <a:srgbClr val="C5CA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latin typeface="Calibri" panose="020F0502020204030204" pitchFamily="34" charset="0"/>
                <a:cs typeface="Calibri" panose="020F0502020204030204" pitchFamily="34" charset="0"/>
              </a:rPr>
              <a:t>Mahlzeiten genießen</a:t>
            </a:r>
          </a:p>
        </p:txBody>
      </p:sp>
      <p:sp>
        <p:nvSpPr>
          <p:cNvPr id="10" name="Ovale Legende 9"/>
          <p:cNvSpPr/>
          <p:nvPr/>
        </p:nvSpPr>
        <p:spPr>
          <a:xfrm>
            <a:off x="6245098" y="5394791"/>
            <a:ext cx="2287137" cy="1241947"/>
          </a:xfrm>
          <a:prstGeom prst="wedgeEllipseCallout">
            <a:avLst>
              <a:gd name="adj1" fmla="val -12618"/>
              <a:gd name="adj2" fmla="val -75675"/>
            </a:avLst>
          </a:prstGeom>
          <a:solidFill>
            <a:srgbClr val="FFCD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latin typeface="Calibri" panose="020F0502020204030204" pitchFamily="34" charset="0"/>
                <a:cs typeface="Calibri" panose="020F0502020204030204" pitchFamily="34" charset="0"/>
              </a:rPr>
              <a:t>Milch und Milchprodukte jeden Tag</a:t>
            </a:r>
          </a:p>
        </p:txBody>
      </p:sp>
      <p:sp>
        <p:nvSpPr>
          <p:cNvPr id="11" name="Ovale Legende 10"/>
          <p:cNvSpPr/>
          <p:nvPr/>
        </p:nvSpPr>
        <p:spPr>
          <a:xfrm>
            <a:off x="7695063" y="336318"/>
            <a:ext cx="2287137" cy="1241947"/>
          </a:xfrm>
          <a:prstGeom prst="wedgeEllipseCallout">
            <a:avLst>
              <a:gd name="adj1" fmla="val -24667"/>
              <a:gd name="adj2" fmla="val 71577"/>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latin typeface="Calibri" panose="020F0502020204030204" pitchFamily="34" charset="0"/>
                <a:cs typeface="Calibri" panose="020F0502020204030204" pitchFamily="34" charset="0"/>
              </a:rPr>
              <a:t>Obst und Gemüse – viel und bunt</a:t>
            </a:r>
          </a:p>
        </p:txBody>
      </p:sp>
      <p:sp>
        <p:nvSpPr>
          <p:cNvPr id="12" name="Ovale Legende 11"/>
          <p:cNvSpPr/>
          <p:nvPr/>
        </p:nvSpPr>
        <p:spPr>
          <a:xfrm>
            <a:off x="9066663" y="1815693"/>
            <a:ext cx="2287137" cy="1241947"/>
          </a:xfrm>
          <a:prstGeom prst="wedgeEllipseCallout">
            <a:avLst>
              <a:gd name="adj1" fmla="val -55884"/>
              <a:gd name="adj2" fmla="val 43337"/>
            </a:avLst>
          </a:prstGeom>
          <a:solidFill>
            <a:srgbClr val="E1BD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Calibri" panose="020F0502020204030204" pitchFamily="34" charset="0"/>
                <a:cs typeface="Calibri" panose="020F0502020204030204" pitchFamily="34" charset="0"/>
              </a:rPr>
              <a:t>Hülsenfrüchte und Nüsse regelmäßig essen</a:t>
            </a:r>
          </a:p>
        </p:txBody>
      </p:sp>
      <p:sp>
        <p:nvSpPr>
          <p:cNvPr id="13" name="Ovale Legende 12"/>
          <p:cNvSpPr/>
          <p:nvPr/>
        </p:nvSpPr>
        <p:spPr>
          <a:xfrm>
            <a:off x="304109" y="3163044"/>
            <a:ext cx="2287137" cy="1241947"/>
          </a:xfrm>
          <a:prstGeom prst="wedgeEllipseCallout">
            <a:avLst>
              <a:gd name="adj1" fmla="val 72819"/>
              <a:gd name="adj2" fmla="val 7028"/>
            </a:avLst>
          </a:prstGeom>
          <a:solidFill>
            <a:srgbClr val="CFD7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Calibri" panose="020F0502020204030204" pitchFamily="34" charset="0"/>
                <a:cs typeface="Calibri" panose="020F0502020204030204" pitchFamily="34" charset="0"/>
              </a:rPr>
              <a:t>Süßes, Salziges und Fettiges, besser stehen lassen</a:t>
            </a:r>
          </a:p>
        </p:txBody>
      </p:sp>
      <p:sp>
        <p:nvSpPr>
          <p:cNvPr id="14" name="Ovale Legende 13"/>
          <p:cNvSpPr/>
          <p:nvPr/>
        </p:nvSpPr>
        <p:spPr>
          <a:xfrm>
            <a:off x="3594875" y="5394791"/>
            <a:ext cx="2287137" cy="1241947"/>
          </a:xfrm>
          <a:prstGeom prst="wedgeEllipseCallout">
            <a:avLst>
              <a:gd name="adj1" fmla="val 20790"/>
              <a:gd name="adj2" fmla="val -75675"/>
            </a:avLst>
          </a:prstGeom>
          <a:solidFill>
            <a:srgbClr val="D6CBC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latin typeface="Calibri" panose="020F0502020204030204" pitchFamily="34" charset="0"/>
                <a:cs typeface="Calibri" panose="020F0502020204030204" pitchFamily="34" charset="0"/>
              </a:rPr>
              <a:t>Fisch jede Woche</a:t>
            </a:r>
          </a:p>
        </p:txBody>
      </p:sp>
      <p:sp>
        <p:nvSpPr>
          <p:cNvPr id="15" name="Ovale Legende 14"/>
          <p:cNvSpPr/>
          <p:nvPr/>
        </p:nvSpPr>
        <p:spPr>
          <a:xfrm>
            <a:off x="950821" y="4886446"/>
            <a:ext cx="2287137" cy="1241947"/>
          </a:xfrm>
          <a:prstGeom prst="wedgeEllipseCallout">
            <a:avLst>
              <a:gd name="adj1" fmla="val 58580"/>
              <a:gd name="adj2" fmla="val -49452"/>
            </a:avLst>
          </a:prstGeom>
          <a:solidFill>
            <a:srgbClr val="F8BC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latin typeface="Calibri" panose="020F0502020204030204" pitchFamily="34" charset="0"/>
                <a:cs typeface="Calibri" panose="020F0502020204030204" pitchFamily="34" charset="0"/>
              </a:rPr>
              <a:t>Fleisch und Wurst – weniger ist mehr</a:t>
            </a:r>
          </a:p>
        </p:txBody>
      </p:sp>
      <p:sp>
        <p:nvSpPr>
          <p:cNvPr id="17" name="Ovale Legende 16"/>
          <p:cNvSpPr/>
          <p:nvPr/>
        </p:nvSpPr>
        <p:spPr>
          <a:xfrm>
            <a:off x="9530125" y="3375189"/>
            <a:ext cx="2287137" cy="1241947"/>
          </a:xfrm>
          <a:prstGeom prst="wedgeEllipseCallout">
            <a:avLst>
              <a:gd name="adj1" fmla="val -71766"/>
              <a:gd name="adj2" fmla="val -11126"/>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latin typeface="Calibri" panose="020F0502020204030204" pitchFamily="34" charset="0"/>
                <a:cs typeface="Calibri" panose="020F0502020204030204" pitchFamily="34" charset="0"/>
              </a:rPr>
              <a:t>Vollkorn ist die beste Wahl</a:t>
            </a:r>
          </a:p>
        </p:txBody>
      </p:sp>
      <p:sp>
        <p:nvSpPr>
          <p:cNvPr id="20" name="Ovale Legende 19"/>
          <p:cNvSpPr/>
          <p:nvPr/>
        </p:nvSpPr>
        <p:spPr>
          <a:xfrm>
            <a:off x="2351964" y="391183"/>
            <a:ext cx="2287137" cy="1241947"/>
          </a:xfrm>
          <a:prstGeom prst="wedgeEllipseCallout">
            <a:avLst>
              <a:gd name="adj1" fmla="val 27362"/>
              <a:gd name="adj2" fmla="val 69560"/>
            </a:avLst>
          </a:prstGeom>
          <a:solidFill>
            <a:srgbClr val="B3E0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Calibri" panose="020F0502020204030204" pitchFamily="34" charset="0"/>
                <a:cs typeface="Calibri" panose="020F0502020204030204" pitchFamily="34" charset="0"/>
              </a:rPr>
              <a:t>In Bewegung bleiben und auf das Gewicht achten</a:t>
            </a:r>
          </a:p>
        </p:txBody>
      </p:sp>
      <p:sp>
        <p:nvSpPr>
          <p:cNvPr id="16" name="Textfeld 15"/>
          <p:cNvSpPr txBox="1"/>
          <p:nvPr/>
        </p:nvSpPr>
        <p:spPr>
          <a:xfrm>
            <a:off x="6836003" y="4649158"/>
            <a:ext cx="1170449" cy="323165"/>
          </a:xfrm>
          <a:prstGeom prst="rect">
            <a:avLst/>
          </a:prstGeom>
          <a:noFill/>
        </p:spPr>
        <p:txBody>
          <a:bodyPr wrap="none" rtlCol="0">
            <a:spAutoFit/>
          </a:bodyPr>
          <a:lstStyle/>
          <a:p>
            <a:r>
              <a:rPr lang="de-DE" sz="1500" dirty="0">
                <a:latin typeface="Calibri" panose="020F0502020204030204" pitchFamily="34" charset="0"/>
                <a:cs typeface="Calibri" panose="020F0502020204030204" pitchFamily="34" charset="0"/>
              </a:rPr>
              <a:t>(DGE, o. J. b)</a:t>
            </a:r>
          </a:p>
        </p:txBody>
      </p:sp>
    </p:spTree>
    <p:extLst>
      <p:ext uri="{BB962C8B-B14F-4D97-AF65-F5344CB8AC3E}">
        <p14:creationId xmlns:p14="http://schemas.microsoft.com/office/powerpoint/2010/main" val="113190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26</a:t>
            </a:fld>
            <a:endParaRPr lang="de-DE"/>
          </a:p>
        </p:txBody>
      </p:sp>
      <p:sp>
        <p:nvSpPr>
          <p:cNvPr id="27" name="Titel 1"/>
          <p:cNvSpPr txBox="1">
            <a:spLocks/>
          </p:cNvSpPr>
          <p:nvPr/>
        </p:nvSpPr>
        <p:spPr>
          <a:xfrm>
            <a:off x="2924074" y="1386767"/>
            <a:ext cx="6366374" cy="4929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sz="2800" dirty="0"/>
              <a:t>Gesunde Ernährung im Schichtdienst</a:t>
            </a:r>
          </a:p>
        </p:txBody>
      </p:sp>
      <p:sp>
        <p:nvSpPr>
          <p:cNvPr id="28" name="Titel 1"/>
          <p:cNvSpPr txBox="1">
            <a:spLocks/>
          </p:cNvSpPr>
          <p:nvPr/>
        </p:nvSpPr>
        <p:spPr>
          <a:xfrm>
            <a:off x="850232" y="509571"/>
            <a:ext cx="10515600" cy="8015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dirty="0">
                <a:solidFill>
                  <a:srgbClr val="007193"/>
                </a:solidFill>
              </a:rPr>
              <a:t>Einfluss der Ernährung auf die Gesundheit</a:t>
            </a:r>
          </a:p>
        </p:txBody>
      </p:sp>
      <p:sp>
        <p:nvSpPr>
          <p:cNvPr id="2" name="Textfeld 1"/>
          <p:cNvSpPr txBox="1"/>
          <p:nvPr/>
        </p:nvSpPr>
        <p:spPr>
          <a:xfrm>
            <a:off x="706807" y="2002944"/>
            <a:ext cx="10800907" cy="446276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de-DE" sz="2200" dirty="0"/>
              <a:t>Durch Schicht- und Nachtarbeit kommt der natürliche Rhythmus aus dem Gleichgewicht.</a:t>
            </a:r>
          </a:p>
          <a:p>
            <a:pPr marL="285750" indent="-285750">
              <a:buFont typeface="Arial" panose="020B0604020202020204" pitchFamily="34" charset="0"/>
              <a:buChar char="•"/>
            </a:pPr>
            <a:r>
              <a:rPr lang="de-DE" sz="2200" dirty="0"/>
              <a:t>Die Ernährung im Schicht- und Nachdienst orientiert sich an den Empfehlungen der DGE.</a:t>
            </a:r>
          </a:p>
          <a:p>
            <a:endParaRPr lang="de-DE" sz="2200" dirty="0"/>
          </a:p>
          <a:p>
            <a:pPr marL="285750" indent="-285750">
              <a:buFont typeface="Arial" panose="020B0604020202020204" pitchFamily="34" charset="0"/>
              <a:buChar char="•"/>
            </a:pPr>
            <a:r>
              <a:rPr lang="de-DE" sz="2200" b="1" dirty="0"/>
              <a:t>Frühschicht: </a:t>
            </a:r>
            <a:r>
              <a:rPr lang="de-DE" sz="2200" dirty="0"/>
              <a:t>morgens zuhause ausgewogen frühstücken, vormittags ggf. Zwischenmahlzeit, Mittagessen auf der Arbeit </a:t>
            </a:r>
            <a:r>
              <a:rPr lang="de-DE" sz="2200" dirty="0">
                <a:sym typeface="Wingdings" panose="05000000000000000000" pitchFamily="2" charset="2"/>
              </a:rPr>
              <a:t> z. B. </a:t>
            </a:r>
            <a:r>
              <a:rPr lang="de-DE" sz="2200" dirty="0" err="1">
                <a:sym typeface="Wingdings" panose="05000000000000000000" pitchFamily="2" charset="2"/>
              </a:rPr>
              <a:t>Overnight-Oats</a:t>
            </a:r>
            <a:r>
              <a:rPr lang="de-DE" sz="2200" dirty="0">
                <a:sym typeface="Wingdings" panose="05000000000000000000" pitchFamily="2" charset="2"/>
              </a:rPr>
              <a:t>, </a:t>
            </a:r>
            <a:r>
              <a:rPr lang="de-DE" sz="2200" dirty="0" err="1">
                <a:sym typeface="Wingdings" panose="05000000000000000000" pitchFamily="2" charset="2"/>
              </a:rPr>
              <a:t>Chia</a:t>
            </a:r>
            <a:r>
              <a:rPr lang="de-DE" sz="2200" dirty="0">
                <a:sym typeface="Wingdings" panose="05000000000000000000" pitchFamily="2" charset="2"/>
              </a:rPr>
              <a:t>-Pudding oder Rührei-Muffins</a:t>
            </a:r>
          </a:p>
          <a:p>
            <a:pPr marL="285750" indent="-285750">
              <a:buFont typeface="Arial" panose="020B0604020202020204" pitchFamily="34" charset="0"/>
              <a:buChar char="•"/>
            </a:pPr>
            <a:r>
              <a:rPr lang="de-DE" sz="2200" b="1" dirty="0"/>
              <a:t>Spätschicht: </a:t>
            </a:r>
            <a:r>
              <a:rPr lang="de-DE" sz="2200" dirty="0"/>
              <a:t>Frühstück und Mittagessen zuhause, nachmittags ggf. Zwischenmahlzeit, Abendessen zur gewohnten Zeit auf der Arbeit. </a:t>
            </a:r>
            <a:r>
              <a:rPr lang="de-DE" sz="2200" dirty="0">
                <a:sym typeface="Wingdings" panose="05000000000000000000" pitchFamily="2" charset="2"/>
              </a:rPr>
              <a:t> z. B. </a:t>
            </a:r>
            <a:r>
              <a:rPr lang="de-DE" sz="2200" dirty="0" err="1">
                <a:sym typeface="Wingdings" panose="05000000000000000000" pitchFamily="2" charset="2"/>
              </a:rPr>
              <a:t>One</a:t>
            </a:r>
            <a:r>
              <a:rPr lang="de-DE" sz="2200" dirty="0">
                <a:sym typeface="Wingdings" panose="05000000000000000000" pitchFamily="2" charset="2"/>
              </a:rPr>
              <a:t>-Pot-Pasta, Ofengemüse mit Lachs oder Nudelsalat im Glas</a:t>
            </a:r>
          </a:p>
          <a:p>
            <a:pPr marL="285750" indent="-285750">
              <a:buFont typeface="Arial" panose="020B0604020202020204" pitchFamily="34" charset="0"/>
              <a:buChar char="•"/>
            </a:pPr>
            <a:r>
              <a:rPr lang="de-DE" sz="2200" b="1" dirty="0"/>
              <a:t>Nachtschicht: </a:t>
            </a:r>
            <a:r>
              <a:rPr lang="de-DE" sz="2200" dirty="0"/>
              <a:t>zuvor ausgewogenes Abendessen, nachts eher leichte Snack, vor dem Schlafen noch ein leichtes Frühstück. </a:t>
            </a:r>
            <a:r>
              <a:rPr lang="de-DE" sz="2200" dirty="0">
                <a:sym typeface="Wingdings" panose="05000000000000000000" pitchFamily="2" charset="2"/>
              </a:rPr>
              <a:t> z. B. Gemüse-Hühnchen-</a:t>
            </a:r>
            <a:r>
              <a:rPr lang="de-DE" sz="2200" dirty="0" err="1">
                <a:sym typeface="Wingdings" panose="05000000000000000000" pitchFamily="2" charset="2"/>
              </a:rPr>
              <a:t>Wraps</a:t>
            </a:r>
            <a:r>
              <a:rPr lang="de-DE" sz="2200" dirty="0">
                <a:sym typeface="Wingdings" panose="05000000000000000000" pitchFamily="2" charset="2"/>
              </a:rPr>
              <a:t>, Sandwich mit Gemüse/ Salat und als Snacks Obst und Nüsse, Energie-Balls oder Bananenbrot</a:t>
            </a:r>
          </a:p>
          <a:p>
            <a:r>
              <a:rPr lang="de-DE" sz="1500" dirty="0">
                <a:sym typeface="Wingdings" panose="05000000000000000000" pitchFamily="2" charset="2"/>
              </a:rPr>
              <a:t>(DGE 2024, 2025)</a:t>
            </a:r>
            <a:endParaRPr lang="de-DE" sz="1500" dirty="0"/>
          </a:p>
          <a:p>
            <a:pPr marL="285750" indent="-285750">
              <a:buFont typeface="Arial" panose="020B0604020202020204" pitchFamily="34" charset="0"/>
              <a:buChar char="•"/>
            </a:pPr>
            <a:endParaRPr lang="de-DE" sz="2200" dirty="0"/>
          </a:p>
        </p:txBody>
      </p:sp>
    </p:spTree>
    <p:extLst>
      <p:ext uri="{BB962C8B-B14F-4D97-AF65-F5344CB8AC3E}">
        <p14:creationId xmlns:p14="http://schemas.microsoft.com/office/powerpoint/2010/main" val="1671019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27</a:t>
            </a:fld>
            <a:endParaRPr lang="de-DE"/>
          </a:p>
        </p:txBody>
      </p:sp>
      <p:sp>
        <p:nvSpPr>
          <p:cNvPr id="27" name="Titel 1"/>
          <p:cNvSpPr txBox="1">
            <a:spLocks/>
          </p:cNvSpPr>
          <p:nvPr/>
        </p:nvSpPr>
        <p:spPr>
          <a:xfrm>
            <a:off x="2924074" y="1386767"/>
            <a:ext cx="6366374" cy="4929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sz="2800" dirty="0"/>
              <a:t>Gesunde Ernährung im Schichtdienst</a:t>
            </a:r>
          </a:p>
        </p:txBody>
      </p:sp>
      <p:sp>
        <p:nvSpPr>
          <p:cNvPr id="28" name="Titel 1"/>
          <p:cNvSpPr txBox="1">
            <a:spLocks/>
          </p:cNvSpPr>
          <p:nvPr/>
        </p:nvSpPr>
        <p:spPr>
          <a:xfrm>
            <a:off x="850232" y="509571"/>
            <a:ext cx="10515600" cy="8015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dirty="0">
                <a:solidFill>
                  <a:srgbClr val="007193"/>
                </a:solidFill>
              </a:rPr>
              <a:t>Einfluss der Ernährung auf die Gesundheit</a:t>
            </a:r>
          </a:p>
        </p:txBody>
      </p:sp>
      <p:sp>
        <p:nvSpPr>
          <p:cNvPr id="2" name="Textfeld 1"/>
          <p:cNvSpPr txBox="1"/>
          <p:nvPr/>
        </p:nvSpPr>
        <p:spPr>
          <a:xfrm>
            <a:off x="706807" y="2006573"/>
            <a:ext cx="10646993" cy="3785652"/>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de-DE" sz="2200" dirty="0"/>
              <a:t>zahlreiche Informationen zum Thema Ernährung und Arbeit: </a:t>
            </a:r>
            <a:r>
              <a:rPr lang="de-DE" sz="2200" b="1" dirty="0">
                <a:hlinkClick r:id="rId3"/>
              </a:rPr>
              <a:t>https://www.jobundfit.de/</a:t>
            </a:r>
            <a:endParaRPr lang="de-DE" sz="2200" b="1" dirty="0"/>
          </a:p>
          <a:p>
            <a:pPr marL="342900" indent="-342900">
              <a:spcAft>
                <a:spcPts val="600"/>
              </a:spcAft>
              <a:buFont typeface="Arial" panose="020B0604020202020204" pitchFamily="34" charset="0"/>
              <a:buChar char="•"/>
            </a:pPr>
            <a:r>
              <a:rPr lang="de-DE" sz="2200" dirty="0"/>
              <a:t>Sammlung an Rezeptideen, speziell konzipiert für Pflegefachpersonen von der Berufsgenossenschaft für Gesundheitsdienst und Wohlfahrtspflege (BGW): </a:t>
            </a:r>
            <a:r>
              <a:rPr lang="de-DE" sz="2200" b="1" dirty="0">
                <a:hlinkClick r:id="rId4"/>
              </a:rPr>
              <a:t>https://www.bgw-online.de/bgw-online-de/service/medien-arbeitshilfen/medien-center/rezeptideen-fuer-eine-gute-ernaehrung-112528</a:t>
            </a:r>
            <a:endParaRPr lang="de-DE" sz="2200" b="1" dirty="0"/>
          </a:p>
          <a:p>
            <a:pPr marL="342900" indent="-342900">
              <a:spcAft>
                <a:spcPts val="600"/>
              </a:spcAft>
              <a:buFont typeface="Arial" panose="020B0604020202020204" pitchFamily="34" charset="0"/>
              <a:buChar char="•"/>
            </a:pPr>
            <a:r>
              <a:rPr lang="de-DE" sz="2200" dirty="0"/>
              <a:t>Zusammenstellung von Rezepten für den Berufsalltag von der Barmer Krankenkasse: </a:t>
            </a:r>
            <a:r>
              <a:rPr lang="de-DE" sz="2200" b="1" dirty="0">
                <a:hlinkClick r:id="rId5"/>
              </a:rPr>
              <a:t>https://www.barmer.de/resource/blob/1023494/b651a15a4a93a421f9e36746101b5e59/barmer-lieblingsrezepte-barrierefrei-60125-data.pdf</a:t>
            </a:r>
            <a:endParaRPr lang="de-DE" sz="2200" b="1" dirty="0"/>
          </a:p>
          <a:p>
            <a:pPr marL="342900" indent="-342900">
              <a:spcAft>
                <a:spcPts val="600"/>
              </a:spcAft>
              <a:buFont typeface="Arial" panose="020B0604020202020204" pitchFamily="34" charset="0"/>
              <a:buChar char="•"/>
            </a:pPr>
            <a:r>
              <a:rPr lang="de-DE" sz="2200" dirty="0"/>
              <a:t>Eine weitere Recherche lohnt sich!</a:t>
            </a:r>
          </a:p>
          <a:p>
            <a:pPr marL="285750" indent="-285750">
              <a:spcAft>
                <a:spcPts val="600"/>
              </a:spcAft>
              <a:buFont typeface="Arial" panose="020B0604020202020204" pitchFamily="34" charset="0"/>
              <a:buChar char="•"/>
            </a:pPr>
            <a:endParaRPr lang="de-DE" sz="2200" dirty="0"/>
          </a:p>
        </p:txBody>
      </p:sp>
      <p:pic>
        <p:nvPicPr>
          <p:cNvPr id="3" name="Grafik 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325957" y="5170045"/>
            <a:ext cx="1995691" cy="13311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Grafik 5"/>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638604" y="4833745"/>
            <a:ext cx="2147947" cy="14326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Grafik 6"/>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0098031" y="5009681"/>
            <a:ext cx="1838596" cy="12263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feld 9"/>
          <p:cNvSpPr txBox="1"/>
          <p:nvPr/>
        </p:nvSpPr>
        <p:spPr>
          <a:xfrm>
            <a:off x="4392878" y="6456645"/>
            <a:ext cx="3428766" cy="246221"/>
          </a:xfrm>
          <a:prstGeom prst="rect">
            <a:avLst/>
          </a:prstGeom>
          <a:noFill/>
        </p:spPr>
        <p:txBody>
          <a:bodyPr wrap="square" rtlCol="0">
            <a:spAutoFit/>
          </a:bodyPr>
          <a:lstStyle/>
          <a:p>
            <a:r>
              <a:rPr lang="de-DE" sz="1000" dirty="0">
                <a:latin typeface="Calibri" panose="020F0502020204030204" pitchFamily="34" charset="0"/>
                <a:cs typeface="Calibri" panose="020F0502020204030204" pitchFamily="34" charset="0"/>
              </a:rPr>
              <a:t>Abbildung 10: </a:t>
            </a:r>
            <a:r>
              <a:rPr lang="de-DE" sz="1000" dirty="0"/>
              <a:t>Salat</a:t>
            </a:r>
            <a:endParaRPr lang="de-DE" sz="1000" dirty="0">
              <a:latin typeface="Calibri" panose="020F0502020204030204" pitchFamily="34" charset="0"/>
              <a:cs typeface="Calibri" panose="020F0502020204030204" pitchFamily="34" charset="0"/>
            </a:endParaRPr>
          </a:p>
        </p:txBody>
      </p:sp>
      <p:sp>
        <p:nvSpPr>
          <p:cNvPr id="11" name="Textfeld 10"/>
          <p:cNvSpPr txBox="1"/>
          <p:nvPr/>
        </p:nvSpPr>
        <p:spPr>
          <a:xfrm>
            <a:off x="7638603" y="6266409"/>
            <a:ext cx="2147947" cy="246221"/>
          </a:xfrm>
          <a:prstGeom prst="rect">
            <a:avLst/>
          </a:prstGeom>
          <a:noFill/>
        </p:spPr>
        <p:txBody>
          <a:bodyPr wrap="square" rtlCol="0">
            <a:spAutoFit/>
          </a:bodyPr>
          <a:lstStyle/>
          <a:p>
            <a:r>
              <a:rPr lang="de-DE" sz="1000" dirty="0">
                <a:latin typeface="Calibri" panose="020F0502020204030204" pitchFamily="34" charset="0"/>
                <a:cs typeface="Calibri" panose="020F0502020204030204" pitchFamily="34" charset="0"/>
              </a:rPr>
              <a:t>Abbildung 11: Wrap</a:t>
            </a:r>
          </a:p>
        </p:txBody>
      </p:sp>
      <p:sp>
        <p:nvSpPr>
          <p:cNvPr id="12" name="Textfeld 11"/>
          <p:cNvSpPr txBox="1"/>
          <p:nvPr/>
        </p:nvSpPr>
        <p:spPr>
          <a:xfrm>
            <a:off x="10098031" y="6236010"/>
            <a:ext cx="1838596" cy="246221"/>
          </a:xfrm>
          <a:prstGeom prst="rect">
            <a:avLst/>
          </a:prstGeom>
          <a:noFill/>
        </p:spPr>
        <p:txBody>
          <a:bodyPr wrap="square" rtlCol="0">
            <a:spAutoFit/>
          </a:bodyPr>
          <a:lstStyle/>
          <a:p>
            <a:r>
              <a:rPr lang="de-DE" sz="1000" dirty="0">
                <a:latin typeface="Calibri" panose="020F0502020204030204" pitchFamily="34" charset="0"/>
                <a:cs typeface="Calibri" panose="020F0502020204030204" pitchFamily="34" charset="0"/>
              </a:rPr>
              <a:t>Abbildung 12: Energy Balls</a:t>
            </a:r>
          </a:p>
        </p:txBody>
      </p:sp>
    </p:spTree>
    <p:extLst>
      <p:ext uri="{BB962C8B-B14F-4D97-AF65-F5344CB8AC3E}">
        <p14:creationId xmlns:p14="http://schemas.microsoft.com/office/powerpoint/2010/main" val="3988844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28</a:t>
            </a:fld>
            <a:endParaRPr lang="de-DE"/>
          </a:p>
        </p:txBody>
      </p:sp>
      <p:sp>
        <p:nvSpPr>
          <p:cNvPr id="9" name="Textfeld 8"/>
          <p:cNvSpPr txBox="1"/>
          <p:nvPr/>
        </p:nvSpPr>
        <p:spPr>
          <a:xfrm>
            <a:off x="473116" y="2272778"/>
            <a:ext cx="5502475" cy="400110"/>
          </a:xfrm>
          <a:prstGeom prst="rect">
            <a:avLst/>
          </a:prstGeom>
          <a:noFill/>
        </p:spPr>
        <p:txBody>
          <a:bodyPr wrap="square" rtlCol="0">
            <a:spAutoFit/>
          </a:bodyPr>
          <a:lstStyle/>
          <a:p>
            <a:pPr algn="ctr"/>
            <a:r>
              <a:rPr lang="de-DE" sz="2000" b="1" dirty="0">
                <a:latin typeface="Calibri" panose="020F0502020204030204" pitchFamily="34" charset="0"/>
                <a:cs typeface="Calibri" panose="020F0502020204030204" pitchFamily="34" charset="0"/>
              </a:rPr>
              <a:t>Ökonomisch</a:t>
            </a:r>
          </a:p>
        </p:txBody>
      </p:sp>
      <p:sp>
        <p:nvSpPr>
          <p:cNvPr id="11" name="Textfeld 10"/>
          <p:cNvSpPr txBox="1"/>
          <p:nvPr/>
        </p:nvSpPr>
        <p:spPr>
          <a:xfrm>
            <a:off x="6102591" y="2272778"/>
            <a:ext cx="5281773" cy="400110"/>
          </a:xfrm>
          <a:prstGeom prst="rect">
            <a:avLst/>
          </a:prstGeom>
          <a:noFill/>
        </p:spPr>
        <p:txBody>
          <a:bodyPr wrap="square" rtlCol="0">
            <a:spAutoFit/>
          </a:bodyPr>
          <a:lstStyle/>
          <a:p>
            <a:pPr algn="ctr"/>
            <a:r>
              <a:rPr lang="de-DE" sz="2000" b="1" dirty="0">
                <a:latin typeface="Calibri" panose="020F0502020204030204" pitchFamily="34" charset="0"/>
                <a:cs typeface="Calibri" panose="020F0502020204030204" pitchFamily="34" charset="0"/>
              </a:rPr>
              <a:t>Sozial</a:t>
            </a:r>
          </a:p>
        </p:txBody>
      </p:sp>
      <p:cxnSp>
        <p:nvCxnSpPr>
          <p:cNvPr id="20" name="Gerader Verbinder 19"/>
          <p:cNvCxnSpPr/>
          <p:nvPr/>
        </p:nvCxnSpPr>
        <p:spPr>
          <a:xfrm>
            <a:off x="6102592" y="2847473"/>
            <a:ext cx="0" cy="3283849"/>
          </a:xfrm>
          <a:prstGeom prst="line">
            <a:avLst/>
          </a:prstGeom>
        </p:spPr>
        <p:style>
          <a:lnRef idx="2">
            <a:schemeClr val="dk1"/>
          </a:lnRef>
          <a:fillRef idx="0">
            <a:schemeClr val="dk1"/>
          </a:fillRef>
          <a:effectRef idx="1">
            <a:schemeClr val="dk1"/>
          </a:effectRef>
          <a:fontRef idx="minor">
            <a:schemeClr val="tx1"/>
          </a:fontRef>
        </p:style>
      </p:cxnSp>
      <p:sp>
        <p:nvSpPr>
          <p:cNvPr id="8" name="Textfeld 7"/>
          <p:cNvSpPr txBox="1"/>
          <p:nvPr/>
        </p:nvSpPr>
        <p:spPr>
          <a:xfrm>
            <a:off x="6355480" y="2958133"/>
            <a:ext cx="5125320" cy="1754326"/>
          </a:xfrm>
          <a:prstGeom prst="rect">
            <a:avLst/>
          </a:prstGeom>
          <a:noFill/>
        </p:spPr>
        <p:txBody>
          <a:bodyPr wrap="square" rtlCol="0">
            <a:spAutoFit/>
          </a:bodyPr>
          <a:lstStyle/>
          <a:p>
            <a:pPr marL="285750" indent="-285750">
              <a:buFont typeface="Arial" panose="020B0604020202020204" pitchFamily="34" charset="0"/>
              <a:buChar char="•"/>
            </a:pPr>
            <a:r>
              <a:rPr lang="de-DE" dirty="0">
                <a:latin typeface="+mj-lt"/>
                <a:cs typeface="Calibri" panose="020F0502020204030204" pitchFamily="34" charset="0"/>
              </a:rPr>
              <a:t>Fleischkonsum wird mit Männlichkeit assoziiert.</a:t>
            </a:r>
          </a:p>
          <a:p>
            <a:pPr marL="285750" indent="-285750">
              <a:buFont typeface="Arial" panose="020B0604020202020204" pitchFamily="34" charset="0"/>
              <a:buChar char="•"/>
            </a:pPr>
            <a:r>
              <a:rPr lang="de-DE" dirty="0">
                <a:latin typeface="+mj-lt"/>
                <a:cs typeface="Calibri" panose="020F0502020204030204" pitchFamily="34" charset="0"/>
              </a:rPr>
              <a:t>Deutschland ist in der Fleischproduktion ein Billiglohnland. </a:t>
            </a:r>
            <a:r>
              <a:rPr lang="de-DE" sz="1500" dirty="0">
                <a:latin typeface="+mj-lt"/>
                <a:cs typeface="Calibri" panose="020F0502020204030204" pitchFamily="34" charset="0"/>
              </a:rPr>
              <a:t>(</a:t>
            </a:r>
            <a:r>
              <a:rPr lang="de-DE" sz="1500" dirty="0">
                <a:latin typeface="+mj-lt"/>
              </a:rPr>
              <a:t>Heinrich-Böll-Stiftung, BUND &amp; Le Monde </a:t>
            </a:r>
            <a:r>
              <a:rPr lang="de-DE" sz="1500" dirty="0" err="1">
                <a:latin typeface="+mj-lt"/>
              </a:rPr>
              <a:t>Diplomatique</a:t>
            </a:r>
            <a:r>
              <a:rPr lang="de-DE" sz="1500" dirty="0">
                <a:latin typeface="+mj-lt"/>
                <a:cs typeface="Calibri" panose="020F0502020204030204" pitchFamily="34" charset="0"/>
              </a:rPr>
              <a:t>, 2021)</a:t>
            </a:r>
          </a:p>
          <a:p>
            <a:pPr marL="285750" indent="-285750">
              <a:buFont typeface="Arial" panose="020B0604020202020204" pitchFamily="34" charset="0"/>
              <a:buChar char="•"/>
            </a:pPr>
            <a:r>
              <a:rPr lang="de-DE" dirty="0">
                <a:latin typeface="+mj-lt"/>
                <a:cs typeface="Calibri" panose="020F0502020204030204" pitchFamily="34" charset="0"/>
              </a:rPr>
              <a:t>Überall auf der Welt sichern vor allem Frauen die Ernährung ihrer Familien. </a:t>
            </a:r>
            <a:r>
              <a:rPr lang="de-DE" sz="1500" dirty="0">
                <a:latin typeface="+mj-lt"/>
                <a:cs typeface="Calibri" panose="020F0502020204030204" pitchFamily="34" charset="0"/>
              </a:rPr>
              <a:t>(Brot für die Welt, o. J.)</a:t>
            </a:r>
          </a:p>
        </p:txBody>
      </p:sp>
      <p:sp>
        <p:nvSpPr>
          <p:cNvPr id="10" name="Textfeld 9"/>
          <p:cNvSpPr txBox="1"/>
          <p:nvPr/>
        </p:nvSpPr>
        <p:spPr>
          <a:xfrm>
            <a:off x="559066" y="2958133"/>
            <a:ext cx="5163639" cy="2200602"/>
          </a:xfrm>
          <a:prstGeom prst="rect">
            <a:avLst/>
          </a:prstGeom>
          <a:noFill/>
        </p:spPr>
        <p:txBody>
          <a:bodyPr wrap="square" rtlCol="0">
            <a:spAutoFit/>
          </a:bodyPr>
          <a:lstStyle/>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Lebensmittelverschwendung</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Neben den Vorteilen für die menschliche Gesundheit könnte die Einführung pflanzenbasierter Ernährung zu Einsparungen von Milliarden Euro im Gesundheitswesen in ganz Europa führen. </a:t>
            </a:r>
            <a:r>
              <a:rPr lang="de-DE" sz="1500" dirty="0">
                <a:latin typeface="Calibri" panose="020F0502020204030204" pitchFamily="34" charset="0"/>
                <a:cs typeface="Calibri" panose="020F0502020204030204" pitchFamily="34" charset="0"/>
              </a:rPr>
              <a:t>(WHO, 2021b)</a:t>
            </a:r>
          </a:p>
          <a:p>
            <a:endParaRPr lang="de-DE" sz="11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de-DE" dirty="0">
              <a:latin typeface="Calibri" panose="020F0502020204030204" pitchFamily="34" charset="0"/>
              <a:cs typeface="Calibri" panose="020F0502020204030204" pitchFamily="34" charset="0"/>
            </a:endParaRPr>
          </a:p>
        </p:txBody>
      </p:sp>
      <p:sp>
        <p:nvSpPr>
          <p:cNvPr id="12" name="Titel 1"/>
          <p:cNvSpPr txBox="1">
            <a:spLocks/>
          </p:cNvSpPr>
          <p:nvPr/>
        </p:nvSpPr>
        <p:spPr>
          <a:xfrm>
            <a:off x="850232" y="509571"/>
            <a:ext cx="10515600" cy="8015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dirty="0">
                <a:solidFill>
                  <a:srgbClr val="007193"/>
                </a:solidFill>
              </a:rPr>
              <a:t>Einfluss der Ernährung auf Nachhaltigkeit</a:t>
            </a:r>
          </a:p>
        </p:txBody>
      </p:sp>
    </p:spTree>
    <p:extLst>
      <p:ext uri="{BB962C8B-B14F-4D97-AF65-F5344CB8AC3E}">
        <p14:creationId xmlns:p14="http://schemas.microsoft.com/office/powerpoint/2010/main" val="201119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8"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29</a:t>
            </a:fld>
            <a:endParaRPr lang="de-DE"/>
          </a:p>
        </p:txBody>
      </p:sp>
      <p:sp>
        <p:nvSpPr>
          <p:cNvPr id="11" name="Textplatzhalter 2"/>
          <p:cNvSpPr txBox="1">
            <a:spLocks/>
          </p:cNvSpPr>
          <p:nvPr/>
        </p:nvSpPr>
        <p:spPr>
          <a:xfrm>
            <a:off x="839788" y="1423687"/>
            <a:ext cx="10514012" cy="61345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de-DE" sz="3200" dirty="0" err="1">
                <a:latin typeface="Calibri" panose="020F0502020204030204" pitchFamily="34" charset="0"/>
                <a:ea typeface="Calibri" panose="020F0502020204030204" pitchFamily="34" charset="0"/>
                <a:cs typeface="Calibri" panose="020F0502020204030204" pitchFamily="34" charset="0"/>
              </a:rPr>
              <a:t>Good</a:t>
            </a:r>
            <a:r>
              <a:rPr lang="de-DE" sz="3200" dirty="0">
                <a:latin typeface="Calibri" panose="020F0502020204030204" pitchFamily="34" charset="0"/>
                <a:ea typeface="Calibri" panose="020F0502020204030204" pitchFamily="34" charset="0"/>
                <a:cs typeface="Calibri" panose="020F0502020204030204" pitchFamily="34" charset="0"/>
              </a:rPr>
              <a:t> Practice</a:t>
            </a:r>
          </a:p>
        </p:txBody>
      </p:sp>
      <p:pic>
        <p:nvPicPr>
          <p:cNvPr id="12" name="Grafik 11" descr="C:\Users\user\AppData\Local\Microsoft\Windows\INetCache\Content.Word\Praxisbeispiel.png">
            <a:extLst>
              <a:ext uri="{FF2B5EF4-FFF2-40B4-BE49-F238E27FC236}">
                <a16:creationId xmlns:a16="http://schemas.microsoft.com/office/drawing/2014/main" id="{F14A8CFE-A5E2-4B1B-82EB-4C859FC3F51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103" y="1409789"/>
            <a:ext cx="432953" cy="574214"/>
          </a:xfrm>
          <a:prstGeom prst="rect">
            <a:avLst/>
          </a:prstGeom>
          <a:noFill/>
          <a:ln>
            <a:noFill/>
          </a:ln>
        </p:spPr>
      </p:pic>
      <p:sp>
        <p:nvSpPr>
          <p:cNvPr id="13" name="Titel 1"/>
          <p:cNvSpPr>
            <a:spLocks noGrp="1"/>
          </p:cNvSpPr>
          <p:nvPr>
            <p:ph type="title"/>
          </p:nvPr>
        </p:nvSpPr>
        <p:spPr>
          <a:xfrm>
            <a:off x="2138708" y="540329"/>
            <a:ext cx="7945582" cy="775852"/>
          </a:xfrm>
        </p:spPr>
        <p:txBody>
          <a:bodyPr>
            <a:noAutofit/>
          </a:bodyPr>
          <a:lstStyle/>
          <a:p>
            <a:r>
              <a:rPr lang="de-DE" dirty="0">
                <a:solidFill>
                  <a:srgbClr val="007193"/>
                </a:solidFill>
              </a:rPr>
              <a:t>Ernährung, Gesundheit und Klima</a:t>
            </a:r>
          </a:p>
        </p:txBody>
      </p:sp>
      <p:sp>
        <p:nvSpPr>
          <p:cNvPr id="17" name="Textfeld 16"/>
          <p:cNvSpPr txBox="1"/>
          <p:nvPr/>
        </p:nvSpPr>
        <p:spPr>
          <a:xfrm>
            <a:off x="603579" y="2373890"/>
            <a:ext cx="10016524" cy="3908762"/>
          </a:xfrm>
          <a:prstGeom prst="rect">
            <a:avLst/>
          </a:prstGeom>
          <a:noFill/>
        </p:spPr>
        <p:txBody>
          <a:bodyPr wrap="square" rtlCol="0">
            <a:spAutoFit/>
          </a:bodyPr>
          <a:lstStyle/>
          <a:p>
            <a:pPr marL="457200" indent="-457200">
              <a:buFont typeface="Arial" panose="020B0604020202020204" pitchFamily="34" charset="0"/>
              <a:buChar char="•"/>
            </a:pPr>
            <a:r>
              <a:rPr lang="de-DE" sz="2800" b="1" dirty="0">
                <a:latin typeface="Calibri" panose="020F0502020204030204" pitchFamily="34" charset="0"/>
                <a:cs typeface="Calibri" panose="020F0502020204030204" pitchFamily="34" charset="0"/>
              </a:rPr>
              <a:t>Krankenhaus Salem, Heidelberg:</a:t>
            </a:r>
          </a:p>
          <a:p>
            <a:pPr marL="901700" indent="-457200">
              <a:buFont typeface="Symbol" panose="05050102010706020507" pitchFamily="18" charset="2"/>
              <a:buChar char="-"/>
            </a:pPr>
            <a:r>
              <a:rPr lang="de-DE" sz="2800" dirty="0">
                <a:latin typeface="Calibri" panose="020F0502020204030204" pitchFamily="34" charset="0"/>
                <a:cs typeface="Calibri" panose="020F0502020204030204" pitchFamily="34" charset="0"/>
              </a:rPr>
              <a:t>Mittwoch ist „vegetarischer Tag“ </a:t>
            </a:r>
            <a:r>
              <a:rPr lang="de-DE" sz="1500" dirty="0">
                <a:latin typeface="Calibri" panose="020F0502020204030204" pitchFamily="34" charset="0"/>
                <a:cs typeface="Calibri" panose="020F0502020204030204" pitchFamily="34" charset="0"/>
              </a:rPr>
              <a:t>(Krankenhaus Salem, o. J.)</a:t>
            </a:r>
          </a:p>
          <a:p>
            <a:pPr marL="457200" indent="-457200">
              <a:buFont typeface="Arial" panose="020B0604020202020204" pitchFamily="34" charset="0"/>
              <a:buChar char="•"/>
            </a:pPr>
            <a:r>
              <a:rPr lang="de-DE" sz="2800" b="1" dirty="0">
                <a:latin typeface="Calibri" panose="020F0502020204030204" pitchFamily="34" charset="0"/>
                <a:cs typeface="Calibri" panose="020F0502020204030204" pitchFamily="34" charset="0"/>
              </a:rPr>
              <a:t>Johannesstift Diakonie und Krankenhaus Waldfriede, Berlin:</a:t>
            </a:r>
          </a:p>
          <a:p>
            <a:pPr marL="901700" indent="-457200">
              <a:buFont typeface="Symbol" panose="05050102010706020507" pitchFamily="18" charset="2"/>
              <a:buChar char="-"/>
            </a:pPr>
            <a:r>
              <a:rPr lang="de-DE" sz="2800" dirty="0">
                <a:latin typeface="Calibri" panose="020F0502020204030204" pitchFamily="34" charset="0"/>
                <a:cs typeface="Calibri" panose="020F0502020204030204" pitchFamily="34" charset="0"/>
              </a:rPr>
              <a:t>Einführung eines Planetary </a:t>
            </a:r>
            <a:r>
              <a:rPr lang="de-DE" sz="2800" dirty="0" err="1">
                <a:latin typeface="Calibri" panose="020F0502020204030204" pitchFamily="34" charset="0"/>
                <a:cs typeface="Calibri" panose="020F0502020204030204" pitchFamily="34" charset="0"/>
              </a:rPr>
              <a:t>Health</a:t>
            </a:r>
            <a:r>
              <a:rPr lang="de-DE" sz="2800" dirty="0">
                <a:latin typeface="Calibri" panose="020F0502020204030204" pitchFamily="34" charset="0"/>
                <a:cs typeface="Calibri" panose="020F0502020204030204" pitchFamily="34" charset="0"/>
              </a:rPr>
              <a:t> Speiseplans</a:t>
            </a:r>
          </a:p>
          <a:p>
            <a:pPr marL="901700" indent="-457200">
              <a:buFont typeface="Symbol" panose="05050102010706020507" pitchFamily="18" charset="2"/>
              <a:buChar char="-"/>
            </a:pPr>
            <a:r>
              <a:rPr lang="de-DE" sz="2800" dirty="0">
                <a:latin typeface="Calibri" panose="020F0502020204030204" pitchFamily="34" charset="0"/>
                <a:cs typeface="Calibri" panose="020F0502020204030204" pitchFamily="34" charset="0"/>
              </a:rPr>
              <a:t>Mehr Obst, Gemüse und pflanzliche Produkte</a:t>
            </a:r>
          </a:p>
          <a:p>
            <a:r>
              <a:rPr lang="de-DE" sz="2400" dirty="0">
                <a:latin typeface="Calibri" panose="020F0502020204030204" pitchFamily="34" charset="0"/>
                <a:cs typeface="Calibri" panose="020F0502020204030204" pitchFamily="34" charset="0"/>
              </a:rPr>
              <a:t>	</a:t>
            </a:r>
            <a:r>
              <a:rPr lang="de-DE" sz="1500" dirty="0">
                <a:latin typeface="Calibri" panose="020F0502020204030204" pitchFamily="34" charset="0"/>
                <a:cs typeface="Calibri" panose="020F0502020204030204" pitchFamily="34" charset="0"/>
              </a:rPr>
              <a:t>(Johannesstift Diakonie, 2024)</a:t>
            </a:r>
          </a:p>
          <a:p>
            <a:pPr marL="457200" indent="-457200">
              <a:buFont typeface="Arial" panose="020B0604020202020204" pitchFamily="34" charset="0"/>
              <a:buChar char="•"/>
            </a:pPr>
            <a:r>
              <a:rPr lang="de-DE" sz="2800" b="1" dirty="0">
                <a:latin typeface="Calibri" panose="020F0502020204030204" pitchFamily="34" charset="0"/>
                <a:cs typeface="Calibri" panose="020F0502020204030204" pitchFamily="34" charset="0"/>
              </a:rPr>
              <a:t>Rehabilitationsklinik Bad Fallingbostel:</a:t>
            </a:r>
          </a:p>
          <a:p>
            <a:pPr marL="901700" indent="-457200">
              <a:buFont typeface="Symbol" panose="05050102010706020507" pitchFamily="18" charset="2"/>
              <a:buChar char="-"/>
            </a:pPr>
            <a:r>
              <a:rPr lang="de-DE" sz="2800" dirty="0">
                <a:latin typeface="Calibri" panose="020F0502020204030204" pitchFamily="34" charset="0"/>
                <a:cs typeface="Calibri" panose="020F0502020204030204" pitchFamily="34" charset="0"/>
              </a:rPr>
              <a:t>Kampagne „Zu gut für die Tonne!“ </a:t>
            </a:r>
            <a:r>
              <a:rPr lang="de-DE" sz="1500" dirty="0">
                <a:latin typeface="+mj-lt"/>
              </a:rPr>
              <a:t>(Abfallmanager Medizin, 2020)</a:t>
            </a:r>
            <a:endParaRPr lang="de-DE" sz="1500" dirty="0">
              <a:latin typeface="+mj-lt"/>
              <a:cs typeface="Calibri" panose="020F0502020204030204" pitchFamily="34" charset="0"/>
            </a:endParaRPr>
          </a:p>
          <a:p>
            <a:pPr marL="457200" indent="-457200">
              <a:buFont typeface="Arial" panose="020B0604020202020204" pitchFamily="34" charset="0"/>
              <a:buChar char="•"/>
            </a:pPr>
            <a:endParaRPr lang="de-DE"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71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62D710-DAD3-215B-8145-12A8764A254E}"/>
              </a:ext>
            </a:extLst>
          </p:cNvPr>
          <p:cNvSpPr>
            <a:spLocks noGrp="1"/>
          </p:cNvSpPr>
          <p:nvPr>
            <p:ph type="title"/>
          </p:nvPr>
        </p:nvSpPr>
        <p:spPr>
          <a:xfrm>
            <a:off x="3086291" y="523401"/>
            <a:ext cx="6022877" cy="789837"/>
          </a:xfrm>
        </p:spPr>
        <p:txBody>
          <a:bodyPr>
            <a:normAutofit fontScale="90000"/>
          </a:bodyPr>
          <a:lstStyle/>
          <a:p>
            <a:pPr algn="ctr">
              <a:lnSpc>
                <a:spcPct val="100000"/>
              </a:lnSpc>
            </a:pPr>
            <a:r>
              <a:rPr lang="de-DE" b="1" dirty="0">
                <a:solidFill>
                  <a:srgbClr val="007094"/>
                </a:solidFill>
              </a:rPr>
              <a:t>Modul 3: Vertiefungsmodul</a:t>
            </a:r>
          </a:p>
        </p:txBody>
      </p:sp>
      <p:sp>
        <p:nvSpPr>
          <p:cNvPr id="3" name="Inhaltsplatzhalter 2">
            <a:extLst>
              <a:ext uri="{FF2B5EF4-FFF2-40B4-BE49-F238E27FC236}">
                <a16:creationId xmlns:a16="http://schemas.microsoft.com/office/drawing/2014/main" id="{6CD59458-D581-9783-43BB-87330FF4433B}"/>
              </a:ext>
            </a:extLst>
          </p:cNvPr>
          <p:cNvSpPr>
            <a:spLocks noGrp="1"/>
          </p:cNvSpPr>
          <p:nvPr>
            <p:ph idx="1"/>
          </p:nvPr>
        </p:nvSpPr>
        <p:spPr>
          <a:xfrm>
            <a:off x="839032" y="5218956"/>
            <a:ext cx="10515600" cy="1067579"/>
          </a:xfrm>
        </p:spPr>
        <p:txBody>
          <a:bodyPr>
            <a:normAutofit lnSpcReduction="10000"/>
          </a:bodyPr>
          <a:lstStyle/>
          <a:p>
            <a:pPr marL="0" indent="0" algn="ctr">
              <a:spcBef>
                <a:spcPts val="0"/>
              </a:spcBef>
              <a:buNone/>
            </a:pPr>
            <a:r>
              <a:rPr lang="de-DE" sz="3600" dirty="0"/>
              <a:t>Nachhaltigkeit in pflegerischen </a:t>
            </a:r>
            <a:r>
              <a:rPr lang="de-DE" sz="3600" dirty="0" err="1"/>
              <a:t>Mentoringgesprächen</a:t>
            </a:r>
            <a:r>
              <a:rPr lang="de-DE" sz="3600" dirty="0"/>
              <a:t> anleiten</a:t>
            </a:r>
          </a:p>
        </p:txBody>
      </p:sp>
      <p:sp>
        <p:nvSpPr>
          <p:cNvPr id="4" name="Datumsplatzhalter 3">
            <a:extLst>
              <a:ext uri="{FF2B5EF4-FFF2-40B4-BE49-F238E27FC236}">
                <a16:creationId xmlns:a16="http://schemas.microsoft.com/office/drawing/2014/main" id="{8D35350D-CB73-BF97-D354-9750BB9DBDD9}"/>
              </a:ext>
            </a:extLst>
          </p:cNvPr>
          <p:cNvSpPr>
            <a:spLocks noGrp="1"/>
          </p:cNvSpPr>
          <p:nvPr>
            <p:ph type="dt" sz="half" idx="10"/>
          </p:nvPr>
        </p:nvSpPr>
        <p:spPr/>
        <p:txBody>
          <a:bodyPr/>
          <a:lstStyle/>
          <a:p>
            <a:fld id="{5B3F7B36-A27E-49A7-A899-1BD0FC14DD93}" type="datetime1">
              <a:rPr lang="de-DE" smtClean="0"/>
              <a:t>17.03.2026</a:t>
            </a:fld>
            <a:endParaRPr lang="de-DE"/>
          </a:p>
        </p:txBody>
      </p:sp>
      <p:sp>
        <p:nvSpPr>
          <p:cNvPr id="5" name="Foliennummernplatzhalter 4">
            <a:extLst>
              <a:ext uri="{FF2B5EF4-FFF2-40B4-BE49-F238E27FC236}">
                <a16:creationId xmlns:a16="http://schemas.microsoft.com/office/drawing/2014/main" id="{8CB5AA58-1409-AD10-6B84-B33F87035D04}"/>
              </a:ext>
            </a:extLst>
          </p:cNvPr>
          <p:cNvSpPr>
            <a:spLocks noGrp="1"/>
          </p:cNvSpPr>
          <p:nvPr>
            <p:ph type="sldNum" sz="quarter" idx="12"/>
          </p:nvPr>
        </p:nvSpPr>
        <p:spPr/>
        <p:txBody>
          <a:bodyPr/>
          <a:lstStyle/>
          <a:p>
            <a:fld id="{8B252D48-C67B-44A6-8265-40F3173E8570}" type="slidenum">
              <a:rPr lang="de-DE" smtClean="0"/>
              <a:t>3</a:t>
            </a:fld>
            <a:endParaRPr lang="de-DE"/>
          </a:p>
        </p:txBody>
      </p:sp>
      <p:sp>
        <p:nvSpPr>
          <p:cNvPr id="6" name="Textfeld 5"/>
          <p:cNvSpPr txBox="1"/>
          <p:nvPr/>
        </p:nvSpPr>
        <p:spPr>
          <a:xfrm>
            <a:off x="3468329" y="4880166"/>
            <a:ext cx="519694" cy="246221"/>
          </a:xfrm>
          <a:prstGeom prst="rect">
            <a:avLst/>
          </a:prstGeom>
          <a:noFill/>
        </p:spPr>
        <p:txBody>
          <a:bodyPr wrap="none" rtlCol="0">
            <a:spAutoFit/>
          </a:bodyPr>
          <a:lstStyle/>
          <a:p>
            <a:r>
              <a:rPr lang="de-DE" sz="1000" dirty="0">
                <a:latin typeface="Calibri" panose="020F0502020204030204" pitchFamily="34" charset="0"/>
                <a:cs typeface="Calibri" panose="020F0502020204030204" pitchFamily="34" charset="0"/>
              </a:rPr>
              <a:t>Abb. 1</a:t>
            </a:r>
          </a:p>
        </p:txBody>
      </p:sp>
      <p:pic>
        <p:nvPicPr>
          <p:cNvPr id="10" name="Grafik 9"/>
          <p:cNvPicPr>
            <a:picLocks noChangeAspect="1"/>
          </p:cNvPicPr>
          <p:nvPr/>
        </p:nvPicPr>
        <p:blipFill rotWithShape="1">
          <a:blip r:embed="rId3">
            <a:extLst>
              <a:ext uri="{28A0092B-C50C-407E-A947-70E740481C1C}">
                <a14:useLocalDpi xmlns:a14="http://schemas.microsoft.com/office/drawing/2010/main" val="0"/>
              </a:ext>
            </a:extLst>
          </a:blip>
          <a:srcRect t="2281" b="12281"/>
          <a:stretch/>
        </p:blipFill>
        <p:spPr>
          <a:xfrm>
            <a:off x="3455972" y="1564791"/>
            <a:ext cx="5274623" cy="33153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04712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30</a:t>
            </a:fld>
            <a:endParaRPr lang="de-DE"/>
          </a:p>
        </p:txBody>
      </p:sp>
      <p:sp>
        <p:nvSpPr>
          <p:cNvPr id="6" name="Abgerundetes Rechteck 5"/>
          <p:cNvSpPr/>
          <p:nvPr/>
        </p:nvSpPr>
        <p:spPr>
          <a:xfrm rot="20629619">
            <a:off x="9228871" y="5128759"/>
            <a:ext cx="2520778" cy="1013254"/>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latin typeface="Calibri" panose="020F0502020204030204" pitchFamily="34" charset="0"/>
                <a:cs typeface="Calibri" panose="020F0502020204030204" pitchFamily="34" charset="0"/>
              </a:rPr>
              <a:t>… und viele mehr!</a:t>
            </a:r>
          </a:p>
        </p:txBody>
      </p:sp>
      <p:sp>
        <p:nvSpPr>
          <p:cNvPr id="9" name="Textplatzhalter 2"/>
          <p:cNvSpPr txBox="1">
            <a:spLocks/>
          </p:cNvSpPr>
          <p:nvPr/>
        </p:nvSpPr>
        <p:spPr>
          <a:xfrm>
            <a:off x="839788" y="1423687"/>
            <a:ext cx="10514012" cy="61345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de-DE" sz="3200" dirty="0" err="1">
                <a:latin typeface="Calibri" panose="020F0502020204030204" pitchFamily="34" charset="0"/>
                <a:ea typeface="Calibri" panose="020F0502020204030204" pitchFamily="34" charset="0"/>
                <a:cs typeface="Calibri" panose="020F0502020204030204" pitchFamily="34" charset="0"/>
              </a:rPr>
              <a:t>Good</a:t>
            </a:r>
            <a:r>
              <a:rPr lang="de-DE" sz="3200" dirty="0">
                <a:latin typeface="Calibri" panose="020F0502020204030204" pitchFamily="34" charset="0"/>
                <a:ea typeface="Calibri" panose="020F0502020204030204" pitchFamily="34" charset="0"/>
                <a:cs typeface="Calibri" panose="020F0502020204030204" pitchFamily="34" charset="0"/>
              </a:rPr>
              <a:t> Practice</a:t>
            </a:r>
          </a:p>
        </p:txBody>
      </p:sp>
      <p:pic>
        <p:nvPicPr>
          <p:cNvPr id="10" name="Grafik 9" descr="C:\Users\user\AppData\Local\Microsoft\Windows\INetCache\Content.Word\Praxisbeispiel.png">
            <a:extLst>
              <a:ext uri="{FF2B5EF4-FFF2-40B4-BE49-F238E27FC236}">
                <a16:creationId xmlns:a16="http://schemas.microsoft.com/office/drawing/2014/main" id="{F14A8CFE-A5E2-4B1B-82EB-4C859FC3F51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103" y="1409789"/>
            <a:ext cx="432953" cy="574214"/>
          </a:xfrm>
          <a:prstGeom prst="rect">
            <a:avLst/>
          </a:prstGeom>
          <a:noFill/>
          <a:ln>
            <a:noFill/>
          </a:ln>
        </p:spPr>
      </p:pic>
      <p:sp>
        <p:nvSpPr>
          <p:cNvPr id="11" name="Titel 1"/>
          <p:cNvSpPr>
            <a:spLocks noGrp="1"/>
          </p:cNvSpPr>
          <p:nvPr>
            <p:ph type="title"/>
          </p:nvPr>
        </p:nvSpPr>
        <p:spPr>
          <a:xfrm>
            <a:off x="2138708" y="540329"/>
            <a:ext cx="7945582" cy="775852"/>
          </a:xfrm>
        </p:spPr>
        <p:txBody>
          <a:bodyPr>
            <a:noAutofit/>
          </a:bodyPr>
          <a:lstStyle/>
          <a:p>
            <a:r>
              <a:rPr lang="de-DE" dirty="0">
                <a:solidFill>
                  <a:srgbClr val="007193"/>
                </a:solidFill>
              </a:rPr>
              <a:t>Ernährung, Gesundheit und Klima</a:t>
            </a:r>
          </a:p>
        </p:txBody>
      </p:sp>
      <p:sp>
        <p:nvSpPr>
          <p:cNvPr id="13" name="Rechteck 12"/>
          <p:cNvSpPr/>
          <p:nvPr/>
        </p:nvSpPr>
        <p:spPr>
          <a:xfrm>
            <a:off x="603578" y="2373890"/>
            <a:ext cx="10243097" cy="3970318"/>
          </a:xfrm>
          <a:prstGeom prst="rect">
            <a:avLst/>
          </a:prstGeom>
        </p:spPr>
        <p:txBody>
          <a:bodyPr wrap="square">
            <a:spAutoFit/>
          </a:bodyPr>
          <a:lstStyle/>
          <a:p>
            <a:pPr marL="457200" indent="-457200">
              <a:buFont typeface="Arial" panose="020B0604020202020204" pitchFamily="34" charset="0"/>
              <a:buChar char="•"/>
            </a:pPr>
            <a:r>
              <a:rPr lang="de-DE" sz="2800" b="1" dirty="0">
                <a:latin typeface="Calibri" panose="020F0502020204030204" pitchFamily="34" charset="0"/>
                <a:cs typeface="Calibri" panose="020F0502020204030204" pitchFamily="34" charset="0"/>
              </a:rPr>
              <a:t>Universitätsklinikum Tübingen:</a:t>
            </a:r>
          </a:p>
          <a:p>
            <a:pPr marL="901700" indent="-457200">
              <a:buFont typeface="Symbol" panose="05050102010706020507" pitchFamily="18" charset="2"/>
              <a:buChar char="-"/>
            </a:pPr>
            <a:r>
              <a:rPr lang="de-DE" sz="2800" dirty="0">
                <a:latin typeface="Calibri" panose="020F0502020204030204" pitchFamily="34" charset="0"/>
                <a:cs typeface="Calibri" panose="020F0502020204030204" pitchFamily="34" charset="0"/>
              </a:rPr>
              <a:t>Erstes Menü, das Patient*innen erhalten, ist immer vegetarisch</a:t>
            </a:r>
          </a:p>
          <a:p>
            <a:pPr marL="901700" indent="-457200">
              <a:buFont typeface="Symbol" panose="05050102010706020507" pitchFamily="18" charset="2"/>
              <a:buChar char="-"/>
            </a:pPr>
            <a:r>
              <a:rPr lang="de-DE" sz="2800" dirty="0">
                <a:latin typeface="Calibri" panose="020F0502020204030204" pitchFamily="34" charset="0"/>
                <a:cs typeface="Calibri" panose="020F0502020204030204" pitchFamily="34" charset="0"/>
              </a:rPr>
              <a:t>Seit 2023 vegane Menülinie in den Mensen</a:t>
            </a:r>
          </a:p>
          <a:p>
            <a:pPr marL="444500"/>
            <a:r>
              <a:rPr lang="de-DE" sz="2800" dirty="0">
                <a:latin typeface="Calibri" panose="020F0502020204030204" pitchFamily="34" charset="0"/>
                <a:cs typeface="Calibri" panose="020F0502020204030204" pitchFamily="34" charset="0"/>
              </a:rPr>
              <a:t>	</a:t>
            </a:r>
            <a:r>
              <a:rPr lang="de-DE" sz="1500" dirty="0">
                <a:latin typeface="Calibri" panose="020F0502020204030204" pitchFamily="34" charset="0"/>
                <a:cs typeface="Calibri" panose="020F0502020204030204" pitchFamily="34" charset="0"/>
              </a:rPr>
              <a:t>(Universitätsklinikum Tübingen, 2024)</a:t>
            </a:r>
          </a:p>
          <a:p>
            <a:pPr marL="457200" indent="-457200">
              <a:buFont typeface="Arial" panose="020B0604020202020204" pitchFamily="34" charset="0"/>
              <a:buChar char="•"/>
            </a:pPr>
            <a:r>
              <a:rPr lang="de-DE" sz="2800" b="1" dirty="0">
                <a:latin typeface="Calibri" panose="020F0502020204030204" pitchFamily="34" charset="0"/>
                <a:cs typeface="Calibri" panose="020F0502020204030204" pitchFamily="34" charset="0"/>
              </a:rPr>
              <a:t>Kliniken des Landschaftsverbands Westfalen-Lippe (LWL):</a:t>
            </a:r>
          </a:p>
          <a:p>
            <a:pPr marL="901700" indent="-457200">
              <a:buFont typeface="Symbol" panose="05050102010706020507" pitchFamily="18" charset="2"/>
              <a:buChar char="-"/>
            </a:pPr>
            <a:r>
              <a:rPr lang="de-DE" sz="2800" dirty="0">
                <a:latin typeface="Calibri" panose="020F0502020204030204" pitchFamily="34" charset="0"/>
                <a:cs typeface="Calibri" panose="020F0502020204030204" pitchFamily="34" charset="0"/>
              </a:rPr>
              <a:t>Frische Zubereitung von vegetarischen und fleischhaltigen Gerichten</a:t>
            </a:r>
          </a:p>
          <a:p>
            <a:pPr marL="901700" indent="-457200">
              <a:buFont typeface="Symbol" panose="05050102010706020507" pitchFamily="18" charset="2"/>
              <a:buChar char="-"/>
            </a:pPr>
            <a:r>
              <a:rPr lang="de-DE" sz="2800" dirty="0">
                <a:latin typeface="Calibri" panose="020F0502020204030204" pitchFamily="34" charset="0"/>
                <a:cs typeface="Calibri" panose="020F0502020204030204" pitchFamily="34" charset="0"/>
              </a:rPr>
              <a:t>Bioanteil ca. 24 % </a:t>
            </a:r>
          </a:p>
          <a:p>
            <a:pPr marL="444500"/>
            <a:r>
              <a:rPr lang="de-DE" sz="2400" dirty="0">
                <a:latin typeface="Calibri" panose="020F0502020204030204" pitchFamily="34" charset="0"/>
                <a:cs typeface="Calibri" panose="020F0502020204030204" pitchFamily="34" charset="0"/>
              </a:rPr>
              <a:t>	</a:t>
            </a:r>
            <a:r>
              <a:rPr lang="de-DE" sz="1500" dirty="0">
                <a:latin typeface="Calibri" panose="020F0502020204030204" pitchFamily="34" charset="0"/>
                <a:cs typeface="Calibri" panose="020F0502020204030204" pitchFamily="34" charset="0"/>
              </a:rPr>
              <a:t>(</a:t>
            </a:r>
            <a:r>
              <a:rPr lang="de-DE" sz="1500" dirty="0" err="1">
                <a:latin typeface="Calibri" panose="020F0502020204030204" pitchFamily="34" charset="0"/>
                <a:cs typeface="Calibri" panose="020F0502020204030204" pitchFamily="34" charset="0"/>
              </a:rPr>
              <a:t>Dikken</a:t>
            </a:r>
            <a:r>
              <a:rPr lang="de-DE" sz="1500" dirty="0">
                <a:latin typeface="Calibri" panose="020F0502020204030204" pitchFamily="34" charset="0"/>
                <a:cs typeface="Calibri" panose="020F0502020204030204" pitchFamily="34" charset="0"/>
              </a:rPr>
              <a:t>, 2021)</a:t>
            </a:r>
          </a:p>
        </p:txBody>
      </p:sp>
    </p:spTree>
    <p:extLst>
      <p:ext uri="{BB962C8B-B14F-4D97-AF65-F5344CB8AC3E}">
        <p14:creationId xmlns:p14="http://schemas.microsoft.com/office/powerpoint/2010/main" val="101685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96321" y="270758"/>
            <a:ext cx="2431942" cy="1325563"/>
          </a:xfrm>
        </p:spPr>
        <p:txBody>
          <a:bodyPr>
            <a:noAutofit/>
          </a:bodyPr>
          <a:lstStyle/>
          <a:p>
            <a:pPr algn="ctr"/>
            <a:r>
              <a:rPr lang="de-DE" sz="6000" dirty="0">
                <a:solidFill>
                  <a:srgbClr val="007094"/>
                </a:solidFill>
              </a:rPr>
              <a:t>Pause</a:t>
            </a:r>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31</a:t>
            </a:fld>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4165" y="1989884"/>
            <a:ext cx="3096351" cy="3579644"/>
          </a:xfrm>
          <a:prstGeom prst="rect">
            <a:avLst/>
          </a:prstGeom>
        </p:spPr>
      </p:pic>
    </p:spTree>
    <p:extLst>
      <p:ext uri="{BB962C8B-B14F-4D97-AF65-F5344CB8AC3E}">
        <p14:creationId xmlns:p14="http://schemas.microsoft.com/office/powerpoint/2010/main" val="3528036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62102" y="587085"/>
            <a:ext cx="7895966" cy="1325563"/>
          </a:xfrm>
        </p:spPr>
        <p:txBody>
          <a:bodyPr/>
          <a:lstStyle/>
          <a:p>
            <a:pPr algn="ctr"/>
            <a:r>
              <a:rPr lang="de-DE" dirty="0">
                <a:solidFill>
                  <a:srgbClr val="007193"/>
                </a:solidFill>
              </a:rPr>
              <a:t>Nachhaltigkeit in pflegerischen </a:t>
            </a:r>
            <a:r>
              <a:rPr lang="de-DE" dirty="0" err="1">
                <a:solidFill>
                  <a:srgbClr val="007193"/>
                </a:solidFill>
              </a:rPr>
              <a:t>Mentoringgesprächen</a:t>
            </a:r>
            <a:r>
              <a:rPr lang="de-DE" dirty="0">
                <a:solidFill>
                  <a:srgbClr val="007193"/>
                </a:solidFill>
              </a:rPr>
              <a:t> anleiten</a:t>
            </a:r>
            <a:endParaRPr lang="de-DE" dirty="0">
              <a:solidFill>
                <a:srgbClr val="007094"/>
              </a:solidFill>
            </a:endParaRPr>
          </a:p>
        </p:txBody>
      </p:sp>
      <p:sp>
        <p:nvSpPr>
          <p:cNvPr id="3" name="Inhaltsplatzhalter 2"/>
          <p:cNvSpPr>
            <a:spLocks noGrp="1"/>
          </p:cNvSpPr>
          <p:nvPr>
            <p:ph idx="1"/>
          </p:nvPr>
        </p:nvSpPr>
        <p:spPr>
          <a:xfrm>
            <a:off x="720808" y="2387909"/>
            <a:ext cx="10515600" cy="3080130"/>
          </a:xfrm>
        </p:spPr>
        <p:txBody>
          <a:bodyPr>
            <a:noAutofit/>
          </a:bodyPr>
          <a:lstStyle/>
          <a:p>
            <a:pPr marL="514350" indent="-514350">
              <a:buFont typeface="+mj-lt"/>
              <a:buAutoNum type="arabicPeriod"/>
            </a:pPr>
            <a:r>
              <a:rPr lang="de-DE" dirty="0"/>
              <a:t>Vorstellung und Impuls</a:t>
            </a:r>
          </a:p>
          <a:p>
            <a:pPr marL="514350" indent="-514350">
              <a:buFont typeface="+mj-lt"/>
              <a:buAutoNum type="arabicPeriod"/>
            </a:pPr>
            <a:r>
              <a:rPr lang="de-DE" dirty="0"/>
              <a:t>Mentoring</a:t>
            </a:r>
          </a:p>
          <a:p>
            <a:pPr marL="514350" indent="-514350">
              <a:buFont typeface="+mj-lt"/>
              <a:buAutoNum type="arabicPeriod"/>
            </a:pPr>
            <a:r>
              <a:rPr lang="de-DE" dirty="0"/>
              <a:t>Ernährung, Gesundheit und Klima</a:t>
            </a:r>
          </a:p>
          <a:p>
            <a:pPr marL="514350" indent="-514350">
              <a:buFont typeface="+mj-lt"/>
              <a:buAutoNum type="arabicPeriod"/>
            </a:pPr>
            <a:r>
              <a:rPr lang="de-DE" dirty="0">
                <a:solidFill>
                  <a:srgbClr val="007193"/>
                </a:solidFill>
              </a:rPr>
              <a:t>Transfer: </a:t>
            </a:r>
            <a:r>
              <a:rPr lang="de-DE" dirty="0" err="1">
                <a:solidFill>
                  <a:srgbClr val="007193"/>
                </a:solidFill>
              </a:rPr>
              <a:t>Mentoringgespräche</a:t>
            </a:r>
            <a:endParaRPr lang="de-DE" dirty="0">
              <a:solidFill>
                <a:srgbClr val="007193"/>
              </a:solidFill>
            </a:endParaRPr>
          </a:p>
          <a:p>
            <a:pPr marL="514350" indent="-514350">
              <a:buFont typeface="+mj-lt"/>
              <a:buAutoNum type="arabicPeriod"/>
            </a:pPr>
            <a:r>
              <a:rPr lang="de-DE" dirty="0"/>
              <a:t>Vertiefender/ optionaler Inhalt: Konsumverhalten</a:t>
            </a:r>
          </a:p>
          <a:p>
            <a:pPr marL="0" indent="0">
              <a:buNone/>
            </a:pPr>
            <a:endParaRPr lang="de-DE" dirty="0">
              <a:solidFill>
                <a:srgbClr val="007193"/>
              </a:solidFill>
            </a:endParaRPr>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32</a:t>
            </a:fld>
            <a:endParaRPr lang="de-DE"/>
          </a:p>
        </p:txBody>
      </p:sp>
    </p:spTree>
    <p:extLst>
      <p:ext uri="{BB962C8B-B14F-4D97-AF65-F5344CB8AC3E}">
        <p14:creationId xmlns:p14="http://schemas.microsoft.com/office/powerpoint/2010/main" val="1779095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42090" y="451880"/>
            <a:ext cx="2109716" cy="926545"/>
          </a:xfrm>
        </p:spPr>
        <p:txBody>
          <a:bodyPr/>
          <a:lstStyle/>
          <a:p>
            <a:r>
              <a:rPr lang="de-DE" dirty="0">
                <a:solidFill>
                  <a:srgbClr val="007094"/>
                </a:solidFill>
              </a:rPr>
              <a:t>Szenario</a:t>
            </a:r>
          </a:p>
        </p:txBody>
      </p:sp>
      <p:sp>
        <p:nvSpPr>
          <p:cNvPr id="3" name="Inhaltsplatzhalter 2"/>
          <p:cNvSpPr>
            <a:spLocks noGrp="1"/>
          </p:cNvSpPr>
          <p:nvPr>
            <p:ph idx="1"/>
          </p:nvPr>
        </p:nvSpPr>
        <p:spPr/>
        <p:txBody>
          <a:bodyPr>
            <a:normAutofit/>
          </a:bodyPr>
          <a:lstStyle/>
          <a:p>
            <a:pPr marL="0" indent="0">
              <a:buNone/>
            </a:pPr>
            <a:r>
              <a:rPr lang="de-DE" dirty="0"/>
              <a:t>Szenario als Erfahrungsbericht</a:t>
            </a:r>
          </a:p>
          <a:p>
            <a:pPr marL="0" indent="0">
              <a:buNone/>
            </a:pPr>
            <a:endParaRPr lang="de-DE" dirty="0"/>
          </a:p>
          <a:p>
            <a:pPr marL="0" indent="0">
              <a:buNone/>
            </a:pPr>
            <a:r>
              <a:rPr lang="de-DE" dirty="0">
                <a:hlinkClick r:id="rId3"/>
              </a:rPr>
              <a:t>https://av.tib.eu/media/72149</a:t>
            </a:r>
            <a:endParaRPr lang="de-DE" dirty="0"/>
          </a:p>
          <a:p>
            <a:pPr marL="0" indent="0">
              <a:buNone/>
            </a:pPr>
            <a:r>
              <a:rPr lang="de-DE" dirty="0"/>
              <a:t> </a:t>
            </a:r>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pic>
        <p:nvPicPr>
          <p:cNvPr id="1026" name="Picture 2" descr="Szenario"/>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515806" y="3083860"/>
            <a:ext cx="17970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3363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042045-8566-4596-9FDD-8EB2F3A771B9}"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8" name="Foliennummernplatzhalt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13" name="Textfeld 12"/>
          <p:cNvSpPr txBox="1"/>
          <p:nvPr/>
        </p:nvSpPr>
        <p:spPr>
          <a:xfrm>
            <a:off x="2568466" y="527537"/>
            <a:ext cx="7071744"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400" b="0" i="0" u="none" strike="noStrike" kern="1200" cap="none" spc="0" normalizeH="0" baseline="0" noProof="0" dirty="0">
                <a:ln>
                  <a:noFill/>
                </a:ln>
                <a:solidFill>
                  <a:srgbClr val="007094"/>
                </a:solidFill>
                <a:effectLst/>
                <a:uLnTx/>
                <a:uFillTx/>
                <a:latin typeface="Calibri" panose="020F0502020204030204" pitchFamily="34" charset="0"/>
                <a:ea typeface="+mn-ea"/>
                <a:cs typeface="Calibri" panose="020F0502020204030204" pitchFamily="34" charset="0"/>
              </a:rPr>
              <a:t>Transfer: </a:t>
            </a:r>
            <a:r>
              <a:rPr kumimoji="0" lang="de-DE" sz="4400" b="0" i="0" u="none" strike="noStrike" kern="1200" cap="none" spc="0" normalizeH="0" baseline="0" noProof="0" dirty="0" err="1">
                <a:ln>
                  <a:noFill/>
                </a:ln>
                <a:solidFill>
                  <a:srgbClr val="007094"/>
                </a:solidFill>
                <a:effectLst/>
                <a:uLnTx/>
                <a:uFillTx/>
                <a:latin typeface="Calibri" panose="020F0502020204030204" pitchFamily="34" charset="0"/>
                <a:ea typeface="+mn-ea"/>
                <a:cs typeface="Calibri" panose="020F0502020204030204" pitchFamily="34" charset="0"/>
              </a:rPr>
              <a:t>Mentoringgespräche</a:t>
            </a:r>
            <a:endParaRPr kumimoji="0" lang="de-DE" sz="4400" b="0" i="0" u="none" strike="noStrike" kern="1200" cap="none" spc="0" normalizeH="0" baseline="0" noProof="0" dirty="0">
              <a:ln>
                <a:noFill/>
              </a:ln>
              <a:solidFill>
                <a:srgbClr val="007094"/>
              </a:solidFill>
              <a:effectLst/>
              <a:uLnTx/>
              <a:uFillTx/>
              <a:latin typeface="Calibri" panose="020F0502020204030204" pitchFamily="34" charset="0"/>
              <a:ea typeface="+mn-ea"/>
              <a:cs typeface="Calibri" panose="020F0502020204030204" pitchFamily="34" charset="0"/>
            </a:endParaRPr>
          </a:p>
        </p:txBody>
      </p:sp>
      <p:pic>
        <p:nvPicPr>
          <p:cNvPr id="14" name="Grafik 13">
            <a:extLst>
              <a:ext uri="{FF2B5EF4-FFF2-40B4-BE49-F238E27FC236}">
                <a16:creationId xmlns:a16="http://schemas.microsoft.com/office/drawing/2014/main" id="{8207885B-07EA-485D-9829-321123AC484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042055" y="1601915"/>
            <a:ext cx="2120414" cy="1111571"/>
          </a:xfrm>
          <a:prstGeom prst="rect">
            <a:avLst/>
          </a:prstGeom>
          <a:noFill/>
          <a:ln>
            <a:noFill/>
          </a:ln>
        </p:spPr>
      </p:pic>
      <p:sp>
        <p:nvSpPr>
          <p:cNvPr id="2" name="Textfeld 1"/>
          <p:cNvSpPr txBox="1"/>
          <p:nvPr/>
        </p:nvSpPr>
        <p:spPr>
          <a:xfrm>
            <a:off x="771927" y="3018423"/>
            <a:ext cx="10676021" cy="3046988"/>
          </a:xfrm>
          <a:prstGeom prst="rect">
            <a:avLst/>
          </a:prstGeom>
          <a:noFill/>
        </p:spPr>
        <p:txBody>
          <a:bodyPr wrap="square" rtlCol="0">
            <a:spAutoFit/>
          </a:bodyPr>
          <a:lstStyle/>
          <a:p>
            <a:pPr marL="285750" indent="-285750">
              <a:buFont typeface="Arial" panose="020B0604020202020204" pitchFamily="34" charset="0"/>
              <a:buChar char="•"/>
            </a:pPr>
            <a:r>
              <a:rPr lang="de-DE" sz="2400" dirty="0"/>
              <a:t>Knüpfen Sie am Szenario an, nehmen Sie die Rollen der Praxisanleiterin Frau Yildiz und des Praxisanleiters Herr Haddad ein </a:t>
            </a:r>
          </a:p>
          <a:p>
            <a:pPr marL="285750" indent="-285750">
              <a:buFont typeface="Arial" panose="020B0604020202020204" pitchFamily="34" charset="0"/>
              <a:buChar char="•"/>
            </a:pPr>
            <a:r>
              <a:rPr lang="de-DE" sz="2400" dirty="0"/>
              <a:t>Führen Sie ein informelles </a:t>
            </a:r>
            <a:r>
              <a:rPr lang="de-DE" sz="2400" dirty="0" err="1"/>
              <a:t>Mentoringgespräch</a:t>
            </a:r>
            <a:r>
              <a:rPr lang="de-DE" sz="2400" dirty="0"/>
              <a:t> zum Thema</a:t>
            </a:r>
          </a:p>
          <a:p>
            <a:pPr marL="285750" indent="-285750">
              <a:buFont typeface="Arial" panose="020B0604020202020204" pitchFamily="34" charset="0"/>
              <a:buChar char="•"/>
            </a:pPr>
            <a:r>
              <a:rPr lang="de-DE" sz="2400" dirty="0"/>
              <a:t>Die Praxisanleiterin stellt offene Fragen und fördert die Reflexion</a:t>
            </a:r>
          </a:p>
          <a:p>
            <a:pPr marL="285750" indent="-285750">
              <a:buFont typeface="Arial" panose="020B0604020202020204" pitchFamily="34" charset="0"/>
              <a:buChar char="•"/>
            </a:pPr>
            <a:r>
              <a:rPr lang="de-DE" sz="2400" dirty="0"/>
              <a:t>Der Auszubildende reflektiert weitere Aspekte und entwickelt Ideen und mögliche Ansätze für Veränderungen</a:t>
            </a:r>
          </a:p>
          <a:p>
            <a:pPr marL="285750" indent="-285750">
              <a:buFont typeface="Arial" panose="020B0604020202020204" pitchFamily="34" charset="0"/>
              <a:buChar char="•"/>
            </a:pPr>
            <a:r>
              <a:rPr lang="de-DE" sz="2400" dirty="0"/>
              <a:t>Anschließend Wechsel der Rollen</a:t>
            </a:r>
          </a:p>
          <a:p>
            <a:pPr marL="285750" indent="-285750">
              <a:buFont typeface="Arial" panose="020B0604020202020204" pitchFamily="34" charset="0"/>
              <a:buChar char="•"/>
            </a:pPr>
            <a:r>
              <a:rPr lang="de-DE" sz="2400" dirty="0"/>
              <a:t>Zum Schluss: Reflexion und Feedback</a:t>
            </a:r>
          </a:p>
        </p:txBody>
      </p:sp>
      <p:sp>
        <p:nvSpPr>
          <p:cNvPr id="9" name="Rechteck 8"/>
          <p:cNvSpPr/>
          <p:nvPr/>
        </p:nvSpPr>
        <p:spPr>
          <a:xfrm>
            <a:off x="7647141" y="5617686"/>
            <a:ext cx="4670118" cy="738664"/>
          </a:xfrm>
          <a:prstGeom prst="rect">
            <a:avLst/>
          </a:prstGeom>
        </p:spPr>
        <p:txBody>
          <a:bodyPr wrap="square">
            <a:spAutoFit/>
          </a:bodyPr>
          <a:lstStyle/>
          <a:p>
            <a:pPr marL="171450" indent="-171450">
              <a:buFont typeface="Arial" panose="020B0604020202020204" pitchFamily="34" charset="0"/>
              <a:buChar char="•"/>
            </a:pPr>
            <a:r>
              <a:rPr lang="de-DE" sz="1400" dirty="0"/>
              <a:t>Rollenfindung: ca. 10 Min.</a:t>
            </a:r>
          </a:p>
          <a:p>
            <a:pPr marL="171450" indent="-171450">
              <a:buFont typeface="Arial" panose="020B0604020202020204" pitchFamily="34" charset="0"/>
              <a:buChar char="•"/>
            </a:pPr>
            <a:r>
              <a:rPr lang="de-DE" sz="1400" dirty="0"/>
              <a:t>Durchführung: ca. 30-45 Min.</a:t>
            </a:r>
          </a:p>
          <a:p>
            <a:pPr marL="171450" indent="-171450">
              <a:buFont typeface="Arial" panose="020B0604020202020204" pitchFamily="34" charset="0"/>
              <a:buChar char="•"/>
            </a:pPr>
            <a:r>
              <a:rPr lang="de-DE" sz="1400" dirty="0"/>
              <a:t>Reflexion und Feedback: ca. 20 Min</a:t>
            </a:r>
          </a:p>
        </p:txBody>
      </p:sp>
    </p:spTree>
    <p:extLst>
      <p:ext uri="{BB962C8B-B14F-4D97-AF65-F5344CB8AC3E}">
        <p14:creationId xmlns:p14="http://schemas.microsoft.com/office/powerpoint/2010/main" val="665769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13583" y="1738911"/>
            <a:ext cx="11353800" cy="4617439"/>
          </a:xfrm>
        </p:spPr>
        <p:txBody>
          <a:bodyPr>
            <a:noAutofit/>
          </a:bodyPr>
          <a:lstStyle/>
          <a:p>
            <a:pPr marL="0" indent="0">
              <a:buNone/>
            </a:pPr>
            <a:r>
              <a:rPr lang="de-DE" sz="1800" dirty="0"/>
              <a:t>Die Praxisanleiterin Fr. Yildiz und der Auszubildende Hr. Haddad haben den ersten Teil ihrer Tour geschafft. Bis auf einen kleinen Zwischenfall beim Blutzucker des letzten Klienten gab es keinerlei besondere Ereignisse. Sie entscheiden sich, Ihre Mittagspause in der nahegelegenen lokalen Einkaufsmeile zu machen. Beide holen sich etwas zu essen und setzen sich in einen nahegelegenen Park.</a:t>
            </a:r>
          </a:p>
          <a:p>
            <a:pPr marL="0" indent="0">
              <a:buNone/>
            </a:pPr>
            <a:r>
              <a:rPr lang="de-DE" sz="1800" b="1" dirty="0"/>
              <a:t>Hr. Haddad:</a:t>
            </a:r>
            <a:r>
              <a:rPr lang="de-DE" sz="1800" dirty="0"/>
              <a:t> </a:t>
            </a:r>
            <a:r>
              <a:rPr lang="de-DE" sz="1800" i="1" dirty="0"/>
              <a:t>(schaut auf sein Tablett mit einem Salat und Wasser)</a:t>
            </a:r>
            <a:r>
              <a:rPr lang="de-DE" sz="1800" dirty="0"/>
              <a:t> „Eigentlich hätte ich mir wieder ein Fast-Food-Menü geholt, aber ich habe neulich ein Video von meinem </a:t>
            </a:r>
            <a:r>
              <a:rPr lang="de-DE" sz="1800" dirty="0" err="1"/>
              <a:t>Lieblingsinfluencer</a:t>
            </a:r>
            <a:r>
              <a:rPr lang="de-DE" sz="1800" dirty="0"/>
              <a:t> gesehen. Der hat erklärt, wie wichtig eine ausgewogene Ernährung ist – nicht nur für die eigene Gesundheit, sondern auch fürs Klima. Das hat mich inspiriert und ich dachte, ich probiere mal etwas Anderes aus.“</a:t>
            </a:r>
          </a:p>
          <a:p>
            <a:pPr marL="0" indent="0">
              <a:buNone/>
            </a:pPr>
            <a:r>
              <a:rPr lang="de-DE" sz="1800" b="1" dirty="0"/>
              <a:t>Fr. Yildiz:</a:t>
            </a:r>
            <a:r>
              <a:rPr lang="de-DE" sz="1800" dirty="0"/>
              <a:t> </a:t>
            </a:r>
            <a:r>
              <a:rPr lang="de-DE" sz="1800" i="1" dirty="0"/>
              <a:t>(nickt interessiert)</a:t>
            </a:r>
            <a:r>
              <a:rPr lang="de-DE" sz="1800" dirty="0"/>
              <a:t> „Klingt spannend! Merkst du schon einen Unterschied, wenn du deine Ernährung umstellst?“</a:t>
            </a:r>
          </a:p>
          <a:p>
            <a:pPr marL="0" indent="0">
              <a:buNone/>
            </a:pPr>
            <a:r>
              <a:rPr lang="de-DE" sz="1800" b="1" dirty="0"/>
              <a:t>Hr. Haddad:</a:t>
            </a:r>
            <a:r>
              <a:rPr lang="de-DE" sz="1800" dirty="0"/>
              <a:t> „Ich glaube schon. Ich habe das Gefühl, dass ich mich nach dem Essen nicht mehr so müde fühle. Aber es geht mir nicht nur ums eigene Wohlbefinden. Ich wusste gar nicht, wie groß der Einfluss unserer Ernährung auf die Umwelt ist. Zum Beispiel wie viel Wasser für die Fleischproduktion gebraucht wird. Irgendwie schockierend.“</a:t>
            </a:r>
          </a:p>
          <a:p>
            <a:pPr marL="0" indent="0">
              <a:buNone/>
            </a:pPr>
            <a:r>
              <a:rPr lang="de-DE" sz="1800" b="1" dirty="0"/>
              <a:t>Fr. Yildiz:</a:t>
            </a:r>
            <a:r>
              <a:rPr lang="de-DE" sz="1800" dirty="0"/>
              <a:t> </a:t>
            </a:r>
            <a:r>
              <a:rPr lang="de-DE" sz="1800" i="1" dirty="0"/>
              <a:t>(nachdenklich)</a:t>
            </a:r>
            <a:r>
              <a:rPr lang="de-DE" sz="1800" dirty="0"/>
              <a:t> „Ja, das stimmt. Darüber wird immer mehr gesprochen. Hast du noch andere Aspekte gehört, die dich überrascht haben? Und hast du schon eine Idee, wie du das langfristig für dich umsetzen kannst?“</a:t>
            </a:r>
          </a:p>
          <a:p>
            <a:pPr marL="0" indent="0">
              <a:buNone/>
            </a:pPr>
            <a:endParaRPr lang="de-DE" sz="1800" dirty="0"/>
          </a:p>
          <a:p>
            <a:pPr marL="0" indent="0">
              <a:buNone/>
            </a:pPr>
            <a:endParaRPr lang="de-DE" sz="1800" dirty="0"/>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35</a:t>
            </a:fld>
            <a:endParaRPr lang="de-DE"/>
          </a:p>
        </p:txBody>
      </p:sp>
      <p:sp>
        <p:nvSpPr>
          <p:cNvPr id="7" name="Textfeld 6"/>
          <p:cNvSpPr txBox="1"/>
          <p:nvPr/>
        </p:nvSpPr>
        <p:spPr>
          <a:xfrm>
            <a:off x="2568466" y="499828"/>
            <a:ext cx="7071744"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400" b="0" i="0" u="none" strike="noStrike" kern="1200" cap="none" spc="0" normalizeH="0" baseline="0" noProof="0" dirty="0">
                <a:ln>
                  <a:noFill/>
                </a:ln>
                <a:solidFill>
                  <a:srgbClr val="007094"/>
                </a:solidFill>
                <a:effectLst/>
                <a:uLnTx/>
                <a:uFillTx/>
                <a:latin typeface="Calibri" panose="020F0502020204030204" pitchFamily="34" charset="0"/>
                <a:ea typeface="+mn-ea"/>
                <a:cs typeface="Calibri" panose="020F0502020204030204" pitchFamily="34" charset="0"/>
              </a:rPr>
              <a:t>Transfer: </a:t>
            </a:r>
            <a:r>
              <a:rPr kumimoji="0" lang="de-DE" sz="4400" b="0" i="0" u="none" strike="noStrike" kern="1200" cap="none" spc="0" normalizeH="0" baseline="0" noProof="0" dirty="0" err="1">
                <a:ln>
                  <a:noFill/>
                </a:ln>
                <a:solidFill>
                  <a:srgbClr val="007094"/>
                </a:solidFill>
                <a:effectLst/>
                <a:uLnTx/>
                <a:uFillTx/>
                <a:latin typeface="Calibri" panose="020F0502020204030204" pitchFamily="34" charset="0"/>
                <a:ea typeface="+mn-ea"/>
                <a:cs typeface="Calibri" panose="020F0502020204030204" pitchFamily="34" charset="0"/>
              </a:rPr>
              <a:t>Mentoringgespräche</a:t>
            </a:r>
            <a:endParaRPr kumimoji="0" lang="de-DE" sz="4400" b="0" i="0" u="none" strike="noStrike" kern="1200" cap="none" spc="0" normalizeH="0" baseline="0" noProof="0" dirty="0">
              <a:ln>
                <a:noFill/>
              </a:ln>
              <a:solidFill>
                <a:srgbClr val="007094"/>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30142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2162102" y="587085"/>
            <a:ext cx="7895966" cy="1325563"/>
          </a:xfrm>
        </p:spPr>
        <p:txBody>
          <a:bodyPr/>
          <a:lstStyle/>
          <a:p>
            <a:pPr algn="ctr"/>
            <a:r>
              <a:rPr lang="de-DE" dirty="0">
                <a:solidFill>
                  <a:srgbClr val="007193"/>
                </a:solidFill>
              </a:rPr>
              <a:t>Nachhaltigkeit in pflegerischen </a:t>
            </a:r>
            <a:r>
              <a:rPr lang="de-DE" dirty="0" err="1">
                <a:solidFill>
                  <a:srgbClr val="007193"/>
                </a:solidFill>
              </a:rPr>
              <a:t>Mentoringgesprächen</a:t>
            </a:r>
            <a:r>
              <a:rPr lang="de-DE" dirty="0">
                <a:solidFill>
                  <a:srgbClr val="007193"/>
                </a:solidFill>
              </a:rPr>
              <a:t> anleiten</a:t>
            </a:r>
            <a:endParaRPr lang="de-DE" dirty="0">
              <a:solidFill>
                <a:srgbClr val="007094"/>
              </a:solidFill>
            </a:endParaRPr>
          </a:p>
        </p:txBody>
      </p:sp>
      <p:sp>
        <p:nvSpPr>
          <p:cNvPr id="3" name="Inhaltsplatzhalter 2"/>
          <p:cNvSpPr>
            <a:spLocks noGrp="1"/>
          </p:cNvSpPr>
          <p:nvPr>
            <p:ph idx="1"/>
          </p:nvPr>
        </p:nvSpPr>
        <p:spPr>
          <a:xfrm>
            <a:off x="720808" y="2387909"/>
            <a:ext cx="10515600" cy="3080130"/>
          </a:xfrm>
        </p:spPr>
        <p:txBody>
          <a:bodyPr>
            <a:noAutofit/>
          </a:bodyPr>
          <a:lstStyle/>
          <a:p>
            <a:pPr marL="514350" indent="-514350">
              <a:buFont typeface="+mj-lt"/>
              <a:buAutoNum type="arabicPeriod"/>
            </a:pPr>
            <a:r>
              <a:rPr lang="de-DE" dirty="0"/>
              <a:t>Vorstellung und Impuls</a:t>
            </a:r>
          </a:p>
          <a:p>
            <a:pPr marL="514350" indent="-514350">
              <a:buFont typeface="+mj-lt"/>
              <a:buAutoNum type="arabicPeriod"/>
            </a:pPr>
            <a:r>
              <a:rPr lang="de-DE" dirty="0"/>
              <a:t>Mentoring</a:t>
            </a:r>
          </a:p>
          <a:p>
            <a:pPr marL="514350" indent="-514350">
              <a:buFont typeface="+mj-lt"/>
              <a:buAutoNum type="arabicPeriod"/>
            </a:pPr>
            <a:r>
              <a:rPr lang="de-DE" dirty="0"/>
              <a:t>Ernährung, Gesundheit und Klima</a:t>
            </a:r>
          </a:p>
          <a:p>
            <a:pPr marL="514350" indent="-514350">
              <a:buFont typeface="+mj-lt"/>
              <a:buAutoNum type="arabicPeriod"/>
            </a:pPr>
            <a:r>
              <a:rPr lang="de-DE" dirty="0"/>
              <a:t>Transfer: </a:t>
            </a:r>
            <a:r>
              <a:rPr lang="de-DE" dirty="0" err="1"/>
              <a:t>Mentoringgespräche</a:t>
            </a:r>
            <a:endParaRPr lang="de-DE" dirty="0"/>
          </a:p>
          <a:p>
            <a:pPr marL="514350" indent="-514350">
              <a:buFont typeface="+mj-lt"/>
              <a:buAutoNum type="arabicPeriod"/>
            </a:pPr>
            <a:r>
              <a:rPr lang="de-DE" dirty="0">
                <a:solidFill>
                  <a:srgbClr val="007193"/>
                </a:solidFill>
              </a:rPr>
              <a:t>Vertiefender/ optionaler Inhalt: Konsumverhalten</a:t>
            </a:r>
          </a:p>
          <a:p>
            <a:pPr marL="0" indent="0">
              <a:buNone/>
            </a:pPr>
            <a:endParaRPr lang="de-DE" dirty="0">
              <a:solidFill>
                <a:srgbClr val="007193"/>
              </a:solidFill>
            </a:endParaRPr>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36</a:t>
            </a:fld>
            <a:endParaRPr lang="de-DE"/>
          </a:p>
        </p:txBody>
      </p:sp>
    </p:spTree>
    <p:extLst>
      <p:ext uri="{BB962C8B-B14F-4D97-AF65-F5344CB8AC3E}">
        <p14:creationId xmlns:p14="http://schemas.microsoft.com/office/powerpoint/2010/main" val="36043514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37</a:t>
            </a:fld>
            <a:endParaRPr lang="de-DE"/>
          </a:p>
        </p:txBody>
      </p:sp>
      <p:sp>
        <p:nvSpPr>
          <p:cNvPr id="8" name="Titel 1"/>
          <p:cNvSpPr txBox="1">
            <a:spLocks/>
          </p:cNvSpPr>
          <p:nvPr/>
        </p:nvSpPr>
        <p:spPr>
          <a:xfrm>
            <a:off x="3508853" y="468868"/>
            <a:ext cx="5199345" cy="8714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dirty="0">
                <a:solidFill>
                  <a:srgbClr val="007094"/>
                </a:solidFill>
              </a:rPr>
              <a:t>Konsumverhalten</a:t>
            </a:r>
          </a:p>
        </p:txBody>
      </p:sp>
      <p:pic>
        <p:nvPicPr>
          <p:cNvPr id="10" name="Picture 2" descr="Vorstellungsphase"/>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577688" y="404086"/>
            <a:ext cx="884780" cy="1046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Wolkenförmige Legende 10"/>
          <p:cNvSpPr/>
          <p:nvPr/>
        </p:nvSpPr>
        <p:spPr>
          <a:xfrm>
            <a:off x="4503982" y="2114697"/>
            <a:ext cx="5361185" cy="3372592"/>
          </a:xfrm>
          <a:prstGeom prst="cloudCallout">
            <a:avLst>
              <a:gd name="adj1" fmla="val 58909"/>
              <a:gd name="adj2" fmla="val -667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pPr>
            <a:endParaRPr lang="de-DE" sz="3000" b="1" dirty="0">
              <a:solidFill>
                <a:schemeClr val="tx1"/>
              </a:solidFill>
              <a:latin typeface="+mj-lt"/>
              <a:cs typeface="Calibri" panose="020F0502020204030204" pitchFamily="34" charset="0"/>
            </a:endParaRPr>
          </a:p>
          <a:p>
            <a:pPr algn="ctr">
              <a:lnSpc>
                <a:spcPct val="90000"/>
              </a:lnSpc>
              <a:spcBef>
                <a:spcPts val="1000"/>
              </a:spcBef>
            </a:pPr>
            <a:r>
              <a:rPr lang="de-DE" sz="3000" b="1" dirty="0">
                <a:solidFill>
                  <a:schemeClr val="tx1"/>
                </a:solidFill>
                <a:latin typeface="+mj-lt"/>
                <a:cs typeface="Calibri" panose="020F0502020204030204" pitchFamily="34" charset="0"/>
              </a:rPr>
              <a:t>„</a:t>
            </a:r>
            <a:r>
              <a:rPr lang="de-DE" sz="3000" b="1" dirty="0">
                <a:solidFill>
                  <a:schemeClr val="tx1"/>
                </a:solidFill>
                <a:latin typeface="+mj-lt"/>
              </a:rPr>
              <a:t>Wie beeinflusst unser Konsumverhalten die Umwelt??“</a:t>
            </a:r>
          </a:p>
          <a:p>
            <a:pPr lvl="0" algn="ctr">
              <a:lnSpc>
                <a:spcPct val="90000"/>
              </a:lnSpc>
              <a:spcBef>
                <a:spcPts val="1000"/>
              </a:spcBef>
            </a:pPr>
            <a:endParaRPr lang="de-DE" sz="3000" b="1" dirty="0">
              <a:solidFill>
                <a:schemeClr val="tx1"/>
              </a:solidFill>
              <a:latin typeface="+mj-lt"/>
              <a:cs typeface="Calibri" panose="020F0502020204030204" pitchFamily="34" charset="0"/>
            </a:endParaRPr>
          </a:p>
        </p:txBody>
      </p:sp>
      <p:sp>
        <p:nvSpPr>
          <p:cNvPr id="13" name="Textfeld 12"/>
          <p:cNvSpPr txBox="1"/>
          <p:nvPr/>
        </p:nvSpPr>
        <p:spPr>
          <a:xfrm>
            <a:off x="565321" y="4986440"/>
            <a:ext cx="4711014" cy="769441"/>
          </a:xfrm>
          <a:prstGeom prst="rect">
            <a:avLst/>
          </a:prstGeom>
          <a:noFill/>
        </p:spPr>
        <p:txBody>
          <a:bodyPr wrap="square" rtlCol="0">
            <a:spAutoFit/>
          </a:bodyPr>
          <a:lstStyle/>
          <a:p>
            <a:r>
              <a:rPr lang="de-DE" sz="4400" dirty="0"/>
              <a:t>Diskutieren Sie…</a:t>
            </a:r>
          </a:p>
        </p:txBody>
      </p:sp>
    </p:spTree>
    <p:extLst>
      <p:ext uri="{BB962C8B-B14F-4D97-AF65-F5344CB8AC3E}">
        <p14:creationId xmlns:p14="http://schemas.microsoft.com/office/powerpoint/2010/main" val="314573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38</a:t>
            </a:fld>
            <a:endParaRPr lang="de-DE"/>
          </a:p>
        </p:txBody>
      </p:sp>
      <p:cxnSp>
        <p:nvCxnSpPr>
          <p:cNvPr id="20" name="Gerader Verbinder 19"/>
          <p:cNvCxnSpPr/>
          <p:nvPr/>
        </p:nvCxnSpPr>
        <p:spPr>
          <a:xfrm>
            <a:off x="6089892" y="2847473"/>
            <a:ext cx="0" cy="3283849"/>
          </a:xfrm>
          <a:prstGeom prst="line">
            <a:avLst/>
          </a:prstGeom>
        </p:spPr>
        <p:style>
          <a:lnRef idx="2">
            <a:schemeClr val="dk1"/>
          </a:lnRef>
          <a:fillRef idx="0">
            <a:schemeClr val="dk1"/>
          </a:fillRef>
          <a:effectRef idx="1">
            <a:schemeClr val="dk1"/>
          </a:effectRef>
          <a:fontRef idx="minor">
            <a:schemeClr val="tx1"/>
          </a:fontRef>
        </p:style>
      </p:cxnSp>
      <p:pic>
        <p:nvPicPr>
          <p:cNvPr id="8" name="Inhaltsplatzhalter 4" descr="Smartphone Silhouette">
            <a:extLst>
              <a:ext uri="{FF2B5EF4-FFF2-40B4-BE49-F238E27FC236}">
                <a16:creationId xmlns:a16="http://schemas.microsoft.com/office/drawing/2014/main" id="{D5B17E74-5082-EEAE-95C1-ED554DD30E92}"/>
              </a:ext>
            </a:extLst>
          </p:cNvPr>
          <p:cNvPicPr>
            <a:picLocks noGrp="1" noChangeAspect="1"/>
          </p:cNvPicPr>
          <p:nvPr>
            <p:ph idx="1"/>
          </p:nvPr>
        </p:nvPicPr>
        <p:blipFill>
          <a:blip r:embed="rId3"/>
          <a:stretch>
            <a:fillRect/>
          </a:stretch>
        </p:blipFill>
        <p:spPr>
          <a:xfrm>
            <a:off x="2760482" y="3182870"/>
            <a:ext cx="914400" cy="914400"/>
          </a:xfrm>
        </p:spPr>
      </p:pic>
      <p:sp>
        <p:nvSpPr>
          <p:cNvPr id="10" name="Textfeld 9"/>
          <p:cNvSpPr txBox="1"/>
          <p:nvPr/>
        </p:nvSpPr>
        <p:spPr>
          <a:xfrm>
            <a:off x="1546604" y="4330201"/>
            <a:ext cx="3342155" cy="1384995"/>
          </a:xfrm>
          <a:prstGeom prst="rect">
            <a:avLst/>
          </a:prstGeom>
          <a:noFill/>
        </p:spPr>
        <p:txBody>
          <a:bodyPr wrap="square" rtlCol="0">
            <a:spAutoFit/>
          </a:bodyPr>
          <a:lstStyle/>
          <a:p>
            <a:pPr algn="ctr"/>
            <a:r>
              <a:rPr lang="de-DE" sz="2800" b="1" u="sng" dirty="0">
                <a:latin typeface="Calibri" panose="020F0502020204030204" pitchFamily="34" charset="0"/>
                <a:cs typeface="Calibri" panose="020F0502020204030204" pitchFamily="34" charset="0"/>
              </a:rPr>
              <a:t>Elektronik</a:t>
            </a:r>
            <a:r>
              <a:rPr lang="de-DE" sz="2800" b="1" i="1" dirty="0">
                <a:latin typeface="Calibri" panose="020F0502020204030204" pitchFamily="34" charset="0"/>
                <a:cs typeface="Calibri" panose="020F0502020204030204" pitchFamily="34" charset="0"/>
              </a:rPr>
              <a:t> </a:t>
            </a:r>
          </a:p>
          <a:p>
            <a:pPr algn="ctr"/>
            <a:r>
              <a:rPr lang="de-DE" sz="2800" i="1" dirty="0">
                <a:latin typeface="Calibri" panose="020F0502020204030204" pitchFamily="34" charset="0"/>
                <a:cs typeface="Calibri" panose="020F0502020204030204" pitchFamily="34" charset="0"/>
              </a:rPr>
              <a:t>von Fortschritt</a:t>
            </a:r>
          </a:p>
          <a:p>
            <a:pPr algn="ctr"/>
            <a:r>
              <a:rPr lang="de-DE" sz="2800" i="1" dirty="0">
                <a:latin typeface="Calibri" panose="020F0502020204030204" pitchFamily="34" charset="0"/>
                <a:cs typeface="Calibri" panose="020F0502020204030204" pitchFamily="34" charset="0"/>
              </a:rPr>
              <a:t>zu Müllbergen</a:t>
            </a:r>
          </a:p>
        </p:txBody>
      </p:sp>
      <p:pic>
        <p:nvPicPr>
          <p:cNvPr id="14" name="Grafik 13" descr="Wasserflasche Silhouette">
            <a:extLst>
              <a:ext uri="{FF2B5EF4-FFF2-40B4-BE49-F238E27FC236}">
                <a16:creationId xmlns:a16="http://schemas.microsoft.com/office/drawing/2014/main" id="{2074F594-A0C5-B019-7DE4-039E8AB4AB69}"/>
              </a:ext>
            </a:extLst>
          </p:cNvPr>
          <p:cNvPicPr>
            <a:picLocks noChangeAspect="1"/>
          </p:cNvPicPr>
          <p:nvPr/>
        </p:nvPicPr>
        <p:blipFill>
          <a:blip r:embed="rId4"/>
          <a:stretch>
            <a:fillRect/>
          </a:stretch>
        </p:blipFill>
        <p:spPr>
          <a:xfrm>
            <a:off x="8276304" y="3182870"/>
            <a:ext cx="914400" cy="914400"/>
          </a:xfrm>
          <a:prstGeom prst="rect">
            <a:avLst/>
          </a:prstGeom>
        </p:spPr>
      </p:pic>
      <p:sp>
        <p:nvSpPr>
          <p:cNvPr id="15" name="Textfeld 14"/>
          <p:cNvSpPr txBox="1"/>
          <p:nvPr/>
        </p:nvSpPr>
        <p:spPr>
          <a:xfrm>
            <a:off x="7062426" y="4330201"/>
            <a:ext cx="3342155" cy="1384995"/>
          </a:xfrm>
          <a:prstGeom prst="rect">
            <a:avLst/>
          </a:prstGeom>
          <a:noFill/>
        </p:spPr>
        <p:txBody>
          <a:bodyPr wrap="square" rtlCol="0">
            <a:spAutoFit/>
          </a:bodyPr>
          <a:lstStyle/>
          <a:p>
            <a:pPr algn="ctr"/>
            <a:r>
              <a:rPr lang="de-DE" sz="2800" b="1" u="sng" dirty="0">
                <a:latin typeface="Calibri" panose="020F0502020204030204" pitchFamily="34" charset="0"/>
                <a:cs typeface="Calibri" panose="020F0502020204030204" pitchFamily="34" charset="0"/>
              </a:rPr>
              <a:t>Plastik</a:t>
            </a:r>
            <a:r>
              <a:rPr lang="de-DE" sz="2800" i="1" dirty="0">
                <a:latin typeface="Calibri" panose="020F0502020204030204" pitchFamily="34" charset="0"/>
                <a:cs typeface="Calibri" panose="020F0502020204030204" pitchFamily="34" charset="0"/>
              </a:rPr>
              <a:t> </a:t>
            </a:r>
          </a:p>
          <a:p>
            <a:pPr algn="ctr"/>
            <a:r>
              <a:rPr lang="de-DE" sz="2800" i="1" dirty="0">
                <a:latin typeface="Calibri" panose="020F0502020204030204" pitchFamily="34" charset="0"/>
                <a:cs typeface="Calibri" panose="020F0502020204030204" pitchFamily="34" charset="0"/>
              </a:rPr>
              <a:t>um uns </a:t>
            </a:r>
          </a:p>
          <a:p>
            <a:pPr algn="ctr"/>
            <a:r>
              <a:rPr lang="de-DE" sz="2800" i="1" dirty="0">
                <a:latin typeface="Calibri" panose="020F0502020204030204" pitchFamily="34" charset="0"/>
                <a:cs typeface="Calibri" panose="020F0502020204030204" pitchFamily="34" charset="0"/>
              </a:rPr>
              <a:t>und in uns</a:t>
            </a:r>
          </a:p>
        </p:txBody>
      </p:sp>
      <p:sp>
        <p:nvSpPr>
          <p:cNvPr id="11" name="Titel 1"/>
          <p:cNvSpPr txBox="1">
            <a:spLocks/>
          </p:cNvSpPr>
          <p:nvPr/>
        </p:nvSpPr>
        <p:spPr>
          <a:xfrm>
            <a:off x="3508853" y="468868"/>
            <a:ext cx="5199345" cy="8714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dirty="0">
                <a:solidFill>
                  <a:srgbClr val="007094"/>
                </a:solidFill>
              </a:rPr>
              <a:t>Konsumverhalten</a:t>
            </a:r>
          </a:p>
        </p:txBody>
      </p:sp>
    </p:spTree>
    <p:extLst>
      <p:ext uri="{BB962C8B-B14F-4D97-AF65-F5344CB8AC3E}">
        <p14:creationId xmlns:p14="http://schemas.microsoft.com/office/powerpoint/2010/main" val="11385671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39</a:t>
            </a:fld>
            <a:endParaRPr lang="de-DE"/>
          </a:p>
        </p:txBody>
      </p:sp>
      <p:cxnSp>
        <p:nvCxnSpPr>
          <p:cNvPr id="20" name="Gerader Verbinder 19"/>
          <p:cNvCxnSpPr/>
          <p:nvPr/>
        </p:nvCxnSpPr>
        <p:spPr>
          <a:xfrm>
            <a:off x="6089892" y="2847473"/>
            <a:ext cx="0" cy="3283849"/>
          </a:xfrm>
          <a:prstGeom prst="line">
            <a:avLst/>
          </a:prstGeom>
        </p:spPr>
        <p:style>
          <a:lnRef idx="2">
            <a:schemeClr val="dk1"/>
          </a:lnRef>
          <a:fillRef idx="0">
            <a:schemeClr val="dk1"/>
          </a:fillRef>
          <a:effectRef idx="1">
            <a:schemeClr val="dk1"/>
          </a:effectRef>
          <a:fontRef idx="minor">
            <a:schemeClr val="tx1"/>
          </a:fontRef>
        </p:style>
      </p:cxnSp>
      <p:pic>
        <p:nvPicPr>
          <p:cNvPr id="8" name="Grafik 7" descr="Hemd Silhouette">
            <a:extLst>
              <a:ext uri="{FF2B5EF4-FFF2-40B4-BE49-F238E27FC236}">
                <a16:creationId xmlns:a16="http://schemas.microsoft.com/office/drawing/2014/main" id="{74735F7E-E729-79FD-5D40-9D8F58B9FDAD}"/>
              </a:ext>
            </a:extLst>
          </p:cNvPr>
          <p:cNvPicPr>
            <a:picLocks noChangeAspect="1"/>
          </p:cNvPicPr>
          <p:nvPr/>
        </p:nvPicPr>
        <p:blipFill>
          <a:blip r:embed="rId3"/>
          <a:stretch>
            <a:fillRect/>
          </a:stretch>
        </p:blipFill>
        <p:spPr>
          <a:xfrm>
            <a:off x="2763252" y="3182870"/>
            <a:ext cx="914400" cy="914400"/>
          </a:xfrm>
          <a:prstGeom prst="rect">
            <a:avLst/>
          </a:prstGeom>
        </p:spPr>
      </p:pic>
      <p:sp>
        <p:nvSpPr>
          <p:cNvPr id="10" name="Textfeld 9"/>
          <p:cNvSpPr txBox="1"/>
          <p:nvPr/>
        </p:nvSpPr>
        <p:spPr>
          <a:xfrm>
            <a:off x="1453122" y="4330201"/>
            <a:ext cx="3342155" cy="954107"/>
          </a:xfrm>
          <a:prstGeom prst="rect">
            <a:avLst/>
          </a:prstGeom>
          <a:noFill/>
        </p:spPr>
        <p:txBody>
          <a:bodyPr wrap="square" rtlCol="0">
            <a:spAutoFit/>
          </a:bodyPr>
          <a:lstStyle/>
          <a:p>
            <a:pPr algn="ctr"/>
            <a:r>
              <a:rPr lang="de-DE" sz="2800" b="1" u="sng" dirty="0">
                <a:latin typeface="Calibri" panose="020F0502020204030204" pitchFamily="34" charset="0"/>
                <a:cs typeface="Calibri" panose="020F0502020204030204" pitchFamily="34" charset="0"/>
              </a:rPr>
              <a:t>Kleidung</a:t>
            </a:r>
            <a:r>
              <a:rPr lang="de-DE" sz="2800" i="1" dirty="0">
                <a:latin typeface="Calibri" panose="020F0502020204030204" pitchFamily="34" charset="0"/>
                <a:cs typeface="Calibri" panose="020F0502020204030204" pitchFamily="34" charset="0"/>
              </a:rPr>
              <a:t> </a:t>
            </a:r>
          </a:p>
          <a:p>
            <a:pPr algn="ctr"/>
            <a:r>
              <a:rPr lang="de-DE" sz="2800" i="1" dirty="0">
                <a:latin typeface="Calibri" panose="020F0502020204030204" pitchFamily="34" charset="0"/>
                <a:cs typeface="Calibri" panose="020F0502020204030204" pitchFamily="34" charset="0"/>
              </a:rPr>
              <a:t>Wegwerfartikel?</a:t>
            </a:r>
          </a:p>
        </p:txBody>
      </p:sp>
      <p:sp>
        <p:nvSpPr>
          <p:cNvPr id="13" name="Textfeld 12"/>
          <p:cNvSpPr txBox="1"/>
          <p:nvPr/>
        </p:nvSpPr>
        <p:spPr>
          <a:xfrm>
            <a:off x="7155907" y="4330201"/>
            <a:ext cx="3342155" cy="1384995"/>
          </a:xfrm>
          <a:prstGeom prst="rect">
            <a:avLst/>
          </a:prstGeom>
          <a:noFill/>
        </p:spPr>
        <p:txBody>
          <a:bodyPr wrap="square" rtlCol="0">
            <a:spAutoFit/>
          </a:bodyPr>
          <a:lstStyle/>
          <a:p>
            <a:pPr algn="ctr"/>
            <a:r>
              <a:rPr lang="de-DE" sz="2800" b="1" u="sng" dirty="0">
                <a:latin typeface="Calibri" panose="020F0502020204030204" pitchFamily="34" charset="0"/>
                <a:cs typeface="Calibri" panose="020F0502020204030204" pitchFamily="34" charset="0"/>
              </a:rPr>
              <a:t>Kosmetika</a:t>
            </a:r>
            <a:r>
              <a:rPr lang="de-DE" sz="2800" i="1" dirty="0">
                <a:latin typeface="Calibri" panose="020F0502020204030204" pitchFamily="34" charset="0"/>
                <a:cs typeface="Calibri" panose="020F0502020204030204" pitchFamily="34" charset="0"/>
              </a:rPr>
              <a:t> </a:t>
            </a:r>
          </a:p>
          <a:p>
            <a:pPr algn="ctr"/>
            <a:r>
              <a:rPr lang="de-DE" sz="2800" i="1" dirty="0">
                <a:latin typeface="Calibri" panose="020F0502020204030204" pitchFamily="34" charset="0"/>
                <a:cs typeface="Calibri" panose="020F0502020204030204" pitchFamily="34" charset="0"/>
              </a:rPr>
              <a:t>Umweltproblem aus der Tube</a:t>
            </a:r>
          </a:p>
        </p:txBody>
      </p:sp>
      <p:pic>
        <p:nvPicPr>
          <p:cNvPr id="11" name="Inhaltsplatzhalter 4" descr="Kosmetik Silhouette">
            <a:extLst>
              <a:ext uri="{FF2B5EF4-FFF2-40B4-BE49-F238E27FC236}">
                <a16:creationId xmlns:a16="http://schemas.microsoft.com/office/drawing/2014/main" id="{FFB5A53C-36BB-04CC-44D3-19FD78E501FE}"/>
              </a:ext>
            </a:extLst>
          </p:cNvPr>
          <p:cNvPicPr>
            <a:picLocks noGrp="1" noChangeAspect="1"/>
          </p:cNvPicPr>
          <p:nvPr>
            <p:ph idx="1"/>
          </p:nvPr>
        </p:nvPicPr>
        <p:blipFill>
          <a:blip r:embed="rId4"/>
          <a:stretch>
            <a:fillRect/>
          </a:stretch>
        </p:blipFill>
        <p:spPr>
          <a:xfrm>
            <a:off x="8369785" y="3182870"/>
            <a:ext cx="914400" cy="914400"/>
          </a:xfrm>
        </p:spPr>
      </p:pic>
      <p:sp>
        <p:nvSpPr>
          <p:cNvPr id="12" name="Titel 1"/>
          <p:cNvSpPr txBox="1">
            <a:spLocks/>
          </p:cNvSpPr>
          <p:nvPr/>
        </p:nvSpPr>
        <p:spPr>
          <a:xfrm>
            <a:off x="3508853" y="468868"/>
            <a:ext cx="5199345" cy="8714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dirty="0">
                <a:solidFill>
                  <a:srgbClr val="007094"/>
                </a:solidFill>
              </a:rPr>
              <a:t>Konsumverhalten</a:t>
            </a:r>
          </a:p>
        </p:txBody>
      </p:sp>
    </p:spTree>
    <p:extLst>
      <p:ext uri="{BB962C8B-B14F-4D97-AF65-F5344CB8AC3E}">
        <p14:creationId xmlns:p14="http://schemas.microsoft.com/office/powerpoint/2010/main" val="2203183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66180" y="246724"/>
            <a:ext cx="2461054" cy="1325563"/>
          </a:xfrm>
        </p:spPr>
        <p:txBody>
          <a:bodyPr/>
          <a:lstStyle/>
          <a:p>
            <a:pPr algn="ctr"/>
            <a:r>
              <a:rPr lang="de-DE" dirty="0">
                <a:solidFill>
                  <a:srgbClr val="007094"/>
                </a:solidFill>
              </a:rPr>
              <a:t>Lernziele</a:t>
            </a:r>
          </a:p>
        </p:txBody>
      </p:sp>
      <p:sp>
        <p:nvSpPr>
          <p:cNvPr id="3" name="Inhaltsplatzhalter 2"/>
          <p:cNvSpPr>
            <a:spLocks noGrp="1"/>
          </p:cNvSpPr>
          <p:nvPr>
            <p:ph idx="1"/>
          </p:nvPr>
        </p:nvSpPr>
        <p:spPr>
          <a:xfrm>
            <a:off x="516926" y="1572287"/>
            <a:ext cx="10515600" cy="4317173"/>
          </a:xfrm>
        </p:spPr>
        <p:txBody>
          <a:bodyPr>
            <a:noAutofit/>
          </a:bodyPr>
          <a:lstStyle/>
          <a:p>
            <a:pPr lvl="0"/>
            <a:r>
              <a:rPr lang="de-DE" sz="2600" dirty="0"/>
              <a:t>Sie können in Gesprächen mit Auszubildenden erklären, wie Klimakrise, Gesundheit und Pflege zusammenhängen.</a:t>
            </a:r>
          </a:p>
          <a:p>
            <a:pPr lvl="0"/>
            <a:r>
              <a:rPr lang="de-DE" sz="2600" dirty="0"/>
              <a:t>Sie fördern einen gesunden Lebensstil, indem Sie über nachhaltiges Handeln sprechen. Sie unterstützen Auszubildende dabei, Entscheidungen zu treffen, die gut für ihre Gesundheit und für die Umwelt sind.</a:t>
            </a:r>
          </a:p>
          <a:p>
            <a:pPr lvl="0"/>
            <a:r>
              <a:rPr lang="de-DE" sz="2600" dirty="0"/>
              <a:t>Sie wählen selbst aus, welche Themen zur Nachhaltigkeit Sie in den </a:t>
            </a:r>
            <a:r>
              <a:rPr lang="de-DE" sz="2600" dirty="0" err="1"/>
              <a:t>Mentoringgesprächen</a:t>
            </a:r>
            <a:r>
              <a:rPr lang="de-DE" sz="2600" dirty="0"/>
              <a:t> ansprechen und wie Sie diese am besten vermitteln.</a:t>
            </a:r>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pic>
        <p:nvPicPr>
          <p:cNvPr id="7" name="Grafik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26262" y="371455"/>
            <a:ext cx="1147678" cy="1076102"/>
          </a:xfrm>
          <a:prstGeom prst="rect">
            <a:avLst/>
          </a:prstGeom>
        </p:spPr>
      </p:pic>
    </p:spTree>
    <p:extLst>
      <p:ext uri="{BB962C8B-B14F-4D97-AF65-F5344CB8AC3E}">
        <p14:creationId xmlns:p14="http://schemas.microsoft.com/office/powerpoint/2010/main" val="22674458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40</a:t>
            </a:fld>
            <a:endParaRPr lang="de-DE"/>
          </a:p>
        </p:txBody>
      </p:sp>
      <p:sp>
        <p:nvSpPr>
          <p:cNvPr id="9" name="Titel 1"/>
          <p:cNvSpPr>
            <a:spLocks noGrp="1"/>
          </p:cNvSpPr>
          <p:nvPr>
            <p:ph type="title"/>
          </p:nvPr>
        </p:nvSpPr>
        <p:spPr>
          <a:xfrm>
            <a:off x="3508853" y="468868"/>
            <a:ext cx="5199345" cy="871418"/>
          </a:xfrm>
        </p:spPr>
        <p:txBody>
          <a:bodyPr>
            <a:normAutofit/>
          </a:bodyPr>
          <a:lstStyle/>
          <a:p>
            <a:pPr algn="ctr"/>
            <a:r>
              <a:rPr lang="de-DE" dirty="0">
                <a:solidFill>
                  <a:srgbClr val="007094"/>
                </a:solidFill>
              </a:rPr>
              <a:t>Erweiterter Transfer</a:t>
            </a:r>
          </a:p>
        </p:txBody>
      </p:sp>
      <p:pic>
        <p:nvPicPr>
          <p:cNvPr id="10" name="Grafik 9" descr="C:\Users\user\AppData\Local\Microsoft\Windows\INetCache\Content.Word\Transferphase.png"/>
          <p:cNvPicPr/>
          <p:nvPr/>
        </p:nvPicPr>
        <p:blipFill>
          <a:blip r:embed="rId3">
            <a:extLst>
              <a:ext uri="{28A0092B-C50C-407E-A947-70E740481C1C}">
                <a14:useLocalDpi xmlns:a14="http://schemas.microsoft.com/office/drawing/2010/main" val="0"/>
              </a:ext>
            </a:extLst>
          </a:blip>
          <a:srcRect/>
          <a:stretch>
            <a:fillRect/>
          </a:stretch>
        </p:blipFill>
        <p:spPr bwMode="auto">
          <a:xfrm>
            <a:off x="1080335" y="1340286"/>
            <a:ext cx="2063698" cy="955375"/>
          </a:xfrm>
          <a:prstGeom prst="rect">
            <a:avLst/>
          </a:prstGeom>
          <a:noFill/>
          <a:ln>
            <a:noFill/>
          </a:ln>
        </p:spPr>
      </p:pic>
      <p:pic>
        <p:nvPicPr>
          <p:cNvPr id="11" name="Picture 3" descr="Vertiefungsphase"/>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flipH="1">
            <a:off x="408678" y="1969292"/>
            <a:ext cx="227427" cy="51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Inhaltsplatzhalter 5"/>
          <p:cNvGraphicFramePr>
            <a:graphicFrameLocks noGrp="1"/>
          </p:cNvGraphicFramePr>
          <p:nvPr>
            <p:ph idx="1"/>
            <p:extLst>
              <p:ext uri="{D42A27DB-BD31-4B8C-83A1-F6EECF244321}">
                <p14:modId xmlns:p14="http://schemas.microsoft.com/office/powerpoint/2010/main" val="3608747645"/>
              </p:ext>
            </p:extLst>
          </p:nvPr>
        </p:nvGraphicFramePr>
        <p:xfrm>
          <a:off x="838200" y="2643809"/>
          <a:ext cx="10515600" cy="35331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46791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41</a:t>
            </a:fld>
            <a:endParaRPr lang="de-DE"/>
          </a:p>
        </p:txBody>
      </p:sp>
      <p:pic>
        <p:nvPicPr>
          <p:cNvPr id="6" name="Grafik 5" descr="C:\Users\user\AppData\Local\Microsoft\Windows\INetCache\Content.Word\Abschlussphas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73247" y="2879344"/>
            <a:ext cx="1017905" cy="2235200"/>
          </a:xfrm>
          <a:prstGeom prst="rect">
            <a:avLst/>
          </a:prstGeom>
          <a:noFill/>
          <a:ln>
            <a:noFill/>
          </a:ln>
        </p:spPr>
      </p:pic>
      <p:sp>
        <p:nvSpPr>
          <p:cNvPr id="3" name="Inhaltsplatzhalter 2">
            <a:extLst>
              <a:ext uri="{FF2B5EF4-FFF2-40B4-BE49-F238E27FC236}">
                <a16:creationId xmlns:a16="http://schemas.microsoft.com/office/drawing/2014/main" id="{C3533BE3-1079-4EAB-8E33-0780504EBBB9}"/>
              </a:ext>
            </a:extLst>
          </p:cNvPr>
          <p:cNvSpPr>
            <a:spLocks noGrp="1"/>
          </p:cNvSpPr>
          <p:nvPr>
            <p:ph idx="1"/>
          </p:nvPr>
        </p:nvSpPr>
        <p:spPr>
          <a:xfrm>
            <a:off x="838200" y="1719071"/>
            <a:ext cx="10515600" cy="3177731"/>
          </a:xfrm>
        </p:spPr>
        <p:txBody>
          <a:bodyPr/>
          <a:lstStyle/>
          <a:p>
            <a:pPr marL="0" indent="0">
              <a:buNone/>
            </a:pPr>
            <a:endParaRPr lang="de-DE" dirty="0">
              <a:solidFill>
                <a:srgbClr val="467886"/>
              </a:solidFill>
              <a:hlinkClick r:id="rId4">
                <a:extLst>
                  <a:ext uri="{A12FA001-AC4F-418D-AE19-62706E023703}">
                    <ahyp:hlinkClr xmlns:ahyp="http://schemas.microsoft.com/office/drawing/2018/hyperlinkcolor" val="tx"/>
                  </a:ext>
                </a:extLst>
              </a:hlinkClick>
            </a:endParaRPr>
          </a:p>
          <a:p>
            <a:pPr marL="0" indent="0">
              <a:buNone/>
            </a:pPr>
            <a:endParaRPr lang="de-DE" dirty="0">
              <a:solidFill>
                <a:srgbClr val="467886"/>
              </a:solidFill>
              <a:hlinkClick r:id="rId4">
                <a:extLst>
                  <a:ext uri="{A12FA001-AC4F-418D-AE19-62706E023703}">
                    <ahyp:hlinkClr xmlns:ahyp="http://schemas.microsoft.com/office/drawing/2018/hyperlinkcolor" val="tx"/>
                  </a:ext>
                </a:extLst>
              </a:hlinkClick>
            </a:endParaRPr>
          </a:p>
          <a:p>
            <a:pPr marL="0" indent="0">
              <a:buNone/>
            </a:pPr>
            <a:r>
              <a:rPr lang="de-DE" dirty="0">
                <a:solidFill>
                  <a:srgbClr val="467886"/>
                </a:solidFill>
                <a:hlinkClick r:id="rId4">
                  <a:extLst>
                    <a:ext uri="{A12FA001-AC4F-418D-AE19-62706E023703}">
                      <ahyp:hlinkClr xmlns:ahyp="http://schemas.microsoft.com/office/drawing/2018/hyperlinkcolor" val="tx"/>
                    </a:ext>
                  </a:extLst>
                </a:hlinkClick>
              </a:rPr>
              <a:t>https://www.youtube.com/watch?v=9hwTtyZmR_8</a:t>
            </a:r>
            <a:endParaRPr lang="de-DE" dirty="0"/>
          </a:p>
          <a:p>
            <a:endParaRPr lang="de-DE" dirty="0"/>
          </a:p>
        </p:txBody>
      </p:sp>
      <p:sp>
        <p:nvSpPr>
          <p:cNvPr id="8" name="Textfeld 7">
            <a:extLst>
              <a:ext uri="{FF2B5EF4-FFF2-40B4-BE49-F238E27FC236}">
                <a16:creationId xmlns:a16="http://schemas.microsoft.com/office/drawing/2014/main" id="{D234111B-47F8-4959-90FC-2663162E5964}"/>
              </a:ext>
            </a:extLst>
          </p:cNvPr>
          <p:cNvSpPr txBox="1"/>
          <p:nvPr/>
        </p:nvSpPr>
        <p:spPr>
          <a:xfrm>
            <a:off x="838200" y="1719071"/>
            <a:ext cx="7903464" cy="523220"/>
          </a:xfrm>
          <a:prstGeom prst="rect">
            <a:avLst/>
          </a:prstGeom>
          <a:noFill/>
        </p:spPr>
        <p:txBody>
          <a:bodyPr wrap="square" rtlCol="0">
            <a:spAutoFit/>
          </a:bodyPr>
          <a:lstStyle/>
          <a:p>
            <a:r>
              <a:rPr lang="de-DE" sz="2800" dirty="0">
                <a:latin typeface="Calibri" panose="020F0502020204030204" pitchFamily="34" charset="0"/>
                <a:ea typeface="Calibri" panose="020F0502020204030204" pitchFamily="34" charset="0"/>
                <a:cs typeface="Calibri" panose="020F0502020204030204" pitchFamily="34" charset="0"/>
              </a:rPr>
              <a:t>Pflege-Azubis für Klimaschutz</a:t>
            </a:r>
          </a:p>
        </p:txBody>
      </p:sp>
      <p:pic>
        <p:nvPicPr>
          <p:cNvPr id="9" name="Grafik 8">
            <a:extLst>
              <a:ext uri="{FF2B5EF4-FFF2-40B4-BE49-F238E27FC236}">
                <a16:creationId xmlns:a16="http://schemas.microsoft.com/office/drawing/2014/main" id="{67058D8A-2DC7-4A53-A943-DC0F1B3B7F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0508" y="4110677"/>
            <a:ext cx="2990012" cy="2007734"/>
          </a:xfrm>
          <a:prstGeom prst="rect">
            <a:avLst/>
          </a:prstGeom>
        </p:spPr>
      </p:pic>
    </p:spTree>
    <p:extLst>
      <p:ext uri="{BB962C8B-B14F-4D97-AF65-F5344CB8AC3E}">
        <p14:creationId xmlns:p14="http://schemas.microsoft.com/office/powerpoint/2010/main" val="16836689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p>
            <a:fld id="{0B042045-8566-4596-9FDD-8EB2F3A771B9}" type="datetime1">
              <a:rPr lang="de-DE" smtClean="0"/>
              <a:t>17.03.2026</a:t>
            </a:fld>
            <a:endParaRPr lang="de-DE"/>
          </a:p>
        </p:txBody>
      </p:sp>
      <p:sp>
        <p:nvSpPr>
          <p:cNvPr id="8" name="Foliennummernplatzhalter 7"/>
          <p:cNvSpPr>
            <a:spLocks noGrp="1"/>
          </p:cNvSpPr>
          <p:nvPr>
            <p:ph type="sldNum" sz="quarter" idx="12"/>
          </p:nvPr>
        </p:nvSpPr>
        <p:spPr/>
        <p:txBody>
          <a:bodyPr/>
          <a:lstStyle/>
          <a:p>
            <a:fld id="{8B252D48-C67B-44A6-8265-40F3173E8570}" type="slidenum">
              <a:rPr lang="de-DE" smtClean="0"/>
              <a:t>42</a:t>
            </a:fld>
            <a:endParaRPr lang="de-DE"/>
          </a:p>
        </p:txBody>
      </p:sp>
      <p:sp>
        <p:nvSpPr>
          <p:cNvPr id="9" name="Textfeld 8"/>
          <p:cNvSpPr txBox="1"/>
          <p:nvPr/>
        </p:nvSpPr>
        <p:spPr>
          <a:xfrm>
            <a:off x="3685791" y="527537"/>
            <a:ext cx="4823244" cy="769441"/>
          </a:xfrm>
          <a:prstGeom prst="rect">
            <a:avLst/>
          </a:prstGeom>
          <a:noFill/>
        </p:spPr>
        <p:txBody>
          <a:bodyPr wrap="none" rtlCol="0">
            <a:spAutoFit/>
          </a:bodyPr>
          <a:lstStyle/>
          <a:p>
            <a:pPr algn="ctr"/>
            <a:r>
              <a:rPr lang="de-DE" sz="4400" dirty="0">
                <a:solidFill>
                  <a:srgbClr val="007094"/>
                </a:solidFill>
                <a:latin typeface="Calibri" panose="020F0502020204030204" pitchFamily="34" charset="0"/>
                <a:cs typeface="Calibri" panose="020F0502020204030204" pitchFamily="34" charset="0"/>
              </a:rPr>
              <a:t>Abschluss: Reflexion</a:t>
            </a:r>
          </a:p>
        </p:txBody>
      </p:sp>
      <p:sp>
        <p:nvSpPr>
          <p:cNvPr id="3" name="Textfeld 2"/>
          <p:cNvSpPr txBox="1"/>
          <p:nvPr/>
        </p:nvSpPr>
        <p:spPr>
          <a:xfrm>
            <a:off x="531628" y="1860693"/>
            <a:ext cx="10972800" cy="1446550"/>
          </a:xfrm>
          <a:prstGeom prst="rect">
            <a:avLst/>
          </a:prstGeom>
          <a:noFill/>
        </p:spPr>
        <p:txBody>
          <a:bodyPr wrap="square" rtlCol="0">
            <a:spAutoFit/>
          </a:bodyPr>
          <a:lstStyle/>
          <a:p>
            <a:pPr algn="ctr"/>
            <a:r>
              <a:rPr lang="de-DE" sz="4400" dirty="0"/>
              <a:t>Was konnten Sie aus der heutigen Veranstaltung mitnehmen?</a:t>
            </a:r>
          </a:p>
        </p:txBody>
      </p:sp>
      <p:pic>
        <p:nvPicPr>
          <p:cNvPr id="10" name="Grafik 9" descr="C:\Users\user\AppData\Local\Microsoft\Windows\INetCache\Content.Word\Abschlussphas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67113" y="2542455"/>
            <a:ext cx="2028651" cy="3813895"/>
          </a:xfrm>
          <a:prstGeom prst="rect">
            <a:avLst/>
          </a:prstGeom>
          <a:noFill/>
          <a:ln>
            <a:noFill/>
          </a:ln>
        </p:spPr>
      </p:pic>
    </p:spTree>
    <p:extLst>
      <p:ext uri="{BB962C8B-B14F-4D97-AF65-F5344CB8AC3E}">
        <p14:creationId xmlns:p14="http://schemas.microsoft.com/office/powerpoint/2010/main" val="7893494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43</a:t>
            </a:fld>
            <a:endParaRPr lang="de-DE"/>
          </a:p>
        </p:txBody>
      </p:sp>
      <p:sp>
        <p:nvSpPr>
          <p:cNvPr id="7" name="Titel 1"/>
          <p:cNvSpPr>
            <a:spLocks noGrp="1"/>
          </p:cNvSpPr>
          <p:nvPr>
            <p:ph type="title"/>
          </p:nvPr>
        </p:nvSpPr>
        <p:spPr>
          <a:xfrm>
            <a:off x="4942114" y="544284"/>
            <a:ext cx="2318657" cy="736633"/>
          </a:xfrm>
        </p:spPr>
        <p:txBody>
          <a:bodyPr/>
          <a:lstStyle/>
          <a:p>
            <a:pPr algn="ctr"/>
            <a:r>
              <a:rPr lang="de-DE" dirty="0">
                <a:solidFill>
                  <a:srgbClr val="007094"/>
                </a:solidFill>
              </a:rPr>
              <a:t>Literatur</a:t>
            </a:r>
          </a:p>
        </p:txBody>
      </p:sp>
      <p:sp>
        <p:nvSpPr>
          <p:cNvPr id="9" name="Textfeld 8"/>
          <p:cNvSpPr txBox="1"/>
          <p:nvPr/>
        </p:nvSpPr>
        <p:spPr>
          <a:xfrm>
            <a:off x="531341" y="1280917"/>
            <a:ext cx="11158151" cy="4708981"/>
          </a:xfrm>
          <a:prstGeom prst="rect">
            <a:avLst/>
          </a:prstGeom>
          <a:noFill/>
        </p:spPr>
        <p:txBody>
          <a:bodyPr wrap="square" rtlCol="0">
            <a:spAutoFit/>
          </a:bodyPr>
          <a:lstStyle/>
          <a:p>
            <a:pPr marL="0" indent="0">
              <a:buNone/>
            </a:pPr>
            <a:r>
              <a:rPr lang="de-DE" sz="1200" dirty="0"/>
              <a:t>Abfallmanager Medizin. (2020). </a:t>
            </a:r>
            <a:r>
              <a:rPr lang="de-DE" sz="1200" i="1" dirty="0"/>
              <a:t>Interview mit Klimamanager Tobias Schuchardt: Ressourcenschonende Speisenversorgung in der Rehaklinik</a:t>
            </a:r>
            <a:r>
              <a:rPr lang="de-DE" sz="1200" dirty="0"/>
              <a:t>. </a:t>
            </a:r>
            <a:r>
              <a:rPr lang="de-DE" sz="1200" u="sng" dirty="0">
                <a:hlinkClick r:id="rId3">
                  <a:extLst>
                    <a:ext uri="{A12FA001-AC4F-418D-AE19-62706E023703}">
                      <ahyp:hlinkClr xmlns:ahyp="http://schemas.microsoft.com/office/drawing/2018/hyperlinkcolor" val="tx"/>
                    </a:ext>
                  </a:extLst>
                </a:hlinkClick>
              </a:rPr>
              <a:t>https://www.abfallmanager-medizin.de/interviews/interview-mit-klimamanager-der-klinik-fallingbostel-ressourcenschonende-speisenversorgung-in-der-rehaklinik/</a:t>
            </a:r>
            <a:endParaRPr lang="de-DE" sz="1200" u="sng" dirty="0"/>
          </a:p>
          <a:p>
            <a:pPr marL="0" indent="0">
              <a:buNone/>
            </a:pPr>
            <a:endParaRPr lang="de-DE" sz="1200" dirty="0"/>
          </a:p>
          <a:p>
            <a:pPr marL="0" indent="0">
              <a:buNone/>
            </a:pPr>
            <a:r>
              <a:rPr lang="de-DE" sz="1200" dirty="0"/>
              <a:t>AOK. (2021). </a:t>
            </a:r>
            <a:r>
              <a:rPr lang="de-DE" sz="1200" i="1" dirty="0"/>
              <a:t>4 pflanzliche Proteinquellen, die den tierischen in nichts nachstehen</a:t>
            </a:r>
            <a:r>
              <a:rPr lang="de-DE" sz="1200" dirty="0"/>
              <a:t>. </a:t>
            </a:r>
            <a:r>
              <a:rPr lang="de-DE" sz="1200" u="sng" dirty="0">
                <a:hlinkClick r:id="rId4">
                  <a:extLst>
                    <a:ext uri="{A12FA001-AC4F-418D-AE19-62706E023703}">
                      <ahyp:hlinkClr xmlns:ahyp="http://schemas.microsoft.com/office/drawing/2018/hyperlinkcolor" val="tx"/>
                    </a:ext>
                  </a:extLst>
                </a:hlinkClick>
              </a:rPr>
              <a:t>https://www.aok.de/pk/magazin/ernaehrung/gesunde-ernaehrung/die-besten-pflanzlichen-proteinquellen/</a:t>
            </a:r>
            <a:endParaRPr lang="de-DE" sz="1200" u="sng" dirty="0"/>
          </a:p>
          <a:p>
            <a:pPr marL="0" indent="0">
              <a:buNone/>
            </a:pPr>
            <a:endParaRPr lang="de-DE" sz="1200" dirty="0"/>
          </a:p>
          <a:p>
            <a:pPr marL="0" indent="0">
              <a:buNone/>
            </a:pPr>
            <a:r>
              <a:rPr lang="de-DE" sz="1200" dirty="0" err="1"/>
              <a:t>Baldé</a:t>
            </a:r>
            <a:r>
              <a:rPr lang="de-DE" sz="1200" dirty="0"/>
              <a:t>, C. P., </a:t>
            </a:r>
            <a:r>
              <a:rPr lang="de-DE" sz="1200" dirty="0" err="1"/>
              <a:t>Kuehr</a:t>
            </a:r>
            <a:r>
              <a:rPr lang="de-DE" sz="1200" dirty="0"/>
              <a:t>, R., Yamamoto, T., McDonald, R., D’Angelo, E., </a:t>
            </a:r>
            <a:r>
              <a:rPr lang="de-DE" sz="1200" dirty="0" err="1"/>
              <a:t>Althaf</a:t>
            </a:r>
            <a:r>
              <a:rPr lang="de-DE" sz="1200" dirty="0"/>
              <a:t>, S., Bel, G., </a:t>
            </a:r>
            <a:r>
              <a:rPr lang="de-DE" sz="1200" dirty="0" err="1"/>
              <a:t>Deubzer</a:t>
            </a:r>
            <a:r>
              <a:rPr lang="de-DE" sz="1200" dirty="0"/>
              <a:t>, O., Fernandez-</a:t>
            </a:r>
            <a:r>
              <a:rPr lang="de-DE" sz="1200" dirty="0" err="1"/>
              <a:t>Cubillo</a:t>
            </a:r>
            <a:r>
              <a:rPr lang="de-DE" sz="1200" dirty="0"/>
              <a:t>, E., </a:t>
            </a:r>
            <a:r>
              <a:rPr lang="de-DE" sz="1200" dirty="0" err="1"/>
              <a:t>Forti</a:t>
            </a:r>
            <a:r>
              <a:rPr lang="de-DE" sz="1200" dirty="0"/>
              <a:t>, V., Gray, V., Herat, S., Honda, S., </a:t>
            </a:r>
            <a:r>
              <a:rPr lang="de-DE" sz="1200" dirty="0" err="1"/>
              <a:t>Iattoni</a:t>
            </a:r>
            <a:r>
              <a:rPr lang="de-DE" sz="1200" dirty="0"/>
              <a:t>, G., K., </a:t>
            </a:r>
            <a:r>
              <a:rPr lang="de-DE" sz="1200" dirty="0" err="1"/>
              <a:t>Deepali</a:t>
            </a:r>
            <a:r>
              <a:rPr lang="de-DE" sz="1200" dirty="0"/>
              <a:t> S., di </a:t>
            </a:r>
            <a:r>
              <a:rPr lang="de-DE" sz="1200" dirty="0" err="1"/>
              <a:t>Cortemiglia</a:t>
            </a:r>
            <a:r>
              <a:rPr lang="de-DE" sz="1200" dirty="0"/>
              <a:t>, V. L., </a:t>
            </a:r>
            <a:r>
              <a:rPr lang="de-DE" sz="1200" dirty="0" err="1"/>
              <a:t>Lobuntsova</a:t>
            </a:r>
            <a:r>
              <a:rPr lang="de-DE" sz="1200" dirty="0"/>
              <a:t>, Y., </a:t>
            </a:r>
            <a:r>
              <a:rPr lang="de-DE" sz="1200" dirty="0" err="1"/>
              <a:t>Nnorom</a:t>
            </a:r>
            <a:r>
              <a:rPr lang="de-DE" sz="1200" dirty="0"/>
              <a:t>, I., </a:t>
            </a:r>
            <a:r>
              <a:rPr lang="de-DE" sz="1200" dirty="0" err="1"/>
              <a:t>Pralat</a:t>
            </a:r>
            <a:r>
              <a:rPr lang="de-DE" sz="1200" dirty="0"/>
              <a:t>, N. &amp; Wagner, M. (o. J.). </a:t>
            </a:r>
            <a:r>
              <a:rPr lang="de-DE" sz="1200" i="1" dirty="0"/>
              <a:t>The Global E-</a:t>
            </a:r>
            <a:r>
              <a:rPr lang="de-DE" sz="1200" i="1" dirty="0" err="1"/>
              <a:t>Waste</a:t>
            </a:r>
            <a:r>
              <a:rPr lang="de-DE" sz="1200" i="1" dirty="0"/>
              <a:t> Monitor</a:t>
            </a:r>
            <a:r>
              <a:rPr lang="de-DE" sz="1200" dirty="0"/>
              <a:t>. International </a:t>
            </a:r>
            <a:r>
              <a:rPr lang="de-DE" sz="1200" dirty="0" err="1"/>
              <a:t>Telecommunication</a:t>
            </a:r>
            <a:r>
              <a:rPr lang="de-DE" sz="1200" dirty="0"/>
              <a:t> Union (ITU) and United </a:t>
            </a:r>
            <a:r>
              <a:rPr lang="de-DE" sz="1200" dirty="0" err="1"/>
              <a:t>Nations</a:t>
            </a:r>
            <a:r>
              <a:rPr lang="de-DE" sz="1200" dirty="0"/>
              <a:t> Institute </a:t>
            </a:r>
            <a:r>
              <a:rPr lang="de-DE" sz="1200" dirty="0" err="1"/>
              <a:t>for</a:t>
            </a:r>
            <a:r>
              <a:rPr lang="de-DE" sz="1200" dirty="0"/>
              <a:t> Training and Research (UNITAR). </a:t>
            </a:r>
            <a:r>
              <a:rPr lang="de-DE" sz="1200" dirty="0">
                <a:hlinkClick r:id="rId5"/>
              </a:rPr>
              <a:t>https://ewastemonitor.info/wp-content/uploads/2024/03/GEM_2024_18-03_web_page_per_page_web.pdf. Abgerufen am 24.02.2026</a:t>
            </a:r>
            <a:endParaRPr lang="de-DE" sz="1200" dirty="0"/>
          </a:p>
          <a:p>
            <a:pPr marL="0" indent="0">
              <a:buNone/>
            </a:pPr>
            <a:endParaRPr lang="de-DE" sz="1200" dirty="0"/>
          </a:p>
          <a:p>
            <a:pPr marL="0" indent="0">
              <a:buNone/>
            </a:pPr>
            <a:r>
              <a:rPr lang="de-DE" sz="1200" dirty="0"/>
              <a:t>Bensch, K. (2024). </a:t>
            </a:r>
            <a:r>
              <a:rPr lang="de-DE" sz="1200" i="1" dirty="0"/>
              <a:t>Altkleider in Ostafrika: Second-Hand-Mode ist Fluch und Segen</a:t>
            </a:r>
            <a:r>
              <a:rPr lang="de-DE" sz="1200" dirty="0"/>
              <a:t>. tagesschau.de. </a:t>
            </a:r>
            <a:r>
              <a:rPr lang="de-DE" sz="1200" u="sng" dirty="0">
                <a:hlinkClick r:id="rId6">
                  <a:extLst>
                    <a:ext uri="{A12FA001-AC4F-418D-AE19-62706E023703}">
                      <ahyp:hlinkClr xmlns:ahyp="http://schemas.microsoft.com/office/drawing/2018/hyperlinkcolor" val="tx"/>
                    </a:ext>
                  </a:extLst>
                </a:hlinkClick>
              </a:rPr>
              <a:t>https://www.tagesschau.de/wirtschaft/weltwirtschaft/second-hand-kleidung-kenia-altkleider-100.html</a:t>
            </a:r>
            <a:endParaRPr lang="de-DE" sz="1200" u="sng" dirty="0"/>
          </a:p>
          <a:p>
            <a:pPr marL="0" indent="0">
              <a:buNone/>
            </a:pPr>
            <a:endParaRPr lang="de-DE" sz="1200" u="sng" dirty="0"/>
          </a:p>
          <a:p>
            <a:pPr marL="0" indent="0">
              <a:buNone/>
            </a:pPr>
            <a:r>
              <a:rPr lang="de-DE" sz="1200" dirty="0"/>
              <a:t>Bröder J., Trauer, J., </a:t>
            </a:r>
            <a:r>
              <a:rPr lang="de-DE" sz="1200" dirty="0" err="1"/>
              <a:t>Liaskos</a:t>
            </a:r>
            <a:r>
              <a:rPr lang="de-DE" sz="1200" dirty="0"/>
              <a:t>, M. &amp; Hieronimus, B. (2023). Verzehr stark verarbeiteter Lebensmittel und </a:t>
            </a:r>
            <a:r>
              <a:rPr lang="de-DE" sz="1200" dirty="0" err="1"/>
              <a:t>ernährungsmitbedingte</a:t>
            </a:r>
            <a:r>
              <a:rPr lang="de-DE" sz="1200" dirty="0"/>
              <a:t> Erkrankungen: Eine systematische Übersichtsarbeit. In </a:t>
            </a:r>
            <a:r>
              <a:rPr lang="de-DE" sz="1200" i="1" dirty="0"/>
              <a:t>15. DGE-Ernährungsbericht. Vorveröffentlichung Kapitel 15</a:t>
            </a:r>
            <a:r>
              <a:rPr lang="de-DE" sz="1200" dirty="0"/>
              <a:t>.</a:t>
            </a:r>
          </a:p>
          <a:p>
            <a:pPr marL="0" indent="0">
              <a:buNone/>
            </a:pPr>
            <a:endParaRPr lang="de-DE" sz="1200" dirty="0"/>
          </a:p>
          <a:p>
            <a:pPr marL="0" indent="0">
              <a:buNone/>
            </a:pPr>
            <a:r>
              <a:rPr lang="de-DE" sz="1200" dirty="0"/>
              <a:t>Brot für die Welt. (o. J.). </a:t>
            </a:r>
            <a:r>
              <a:rPr lang="de-DE" sz="1200" i="1" dirty="0"/>
              <a:t>11 Schritte gegen den Hunger. </a:t>
            </a:r>
            <a:r>
              <a:rPr lang="de-DE" sz="1200" u="sng" dirty="0">
                <a:hlinkClick r:id="rId7">
                  <a:extLst>
                    <a:ext uri="{A12FA001-AC4F-418D-AE19-62706E023703}">
                      <ahyp:hlinkClr xmlns:ahyp="http://schemas.microsoft.com/office/drawing/2018/hyperlinkcolor" val="tx"/>
                    </a:ext>
                  </a:extLst>
                </a:hlinkClick>
              </a:rPr>
              <a:t>https://www.brot-fuer-die-welt.de/themen/hunger/11-schritte-gegen-den-hunger/</a:t>
            </a:r>
            <a:endParaRPr lang="de-DE" sz="1200" u="sng" dirty="0"/>
          </a:p>
          <a:p>
            <a:pPr marL="0" indent="0">
              <a:buNone/>
            </a:pPr>
            <a:endParaRPr lang="de-DE" sz="1200" dirty="0"/>
          </a:p>
          <a:p>
            <a:pPr marL="0" indent="0">
              <a:buNone/>
            </a:pPr>
            <a:r>
              <a:rPr lang="de-DE" sz="1200" dirty="0"/>
              <a:t>Bundesministerium für Ernährung und Landwirtschaft (BMEL). (2023). </a:t>
            </a:r>
            <a:r>
              <a:rPr lang="de-DE" sz="1200" i="1" dirty="0"/>
              <a:t>Deutschland, wie es isst. Der BMEL-Ernährungsreport 2023</a:t>
            </a:r>
            <a:r>
              <a:rPr lang="de-DE" sz="1200" dirty="0"/>
              <a:t>.</a:t>
            </a:r>
          </a:p>
          <a:p>
            <a:pPr marL="0" indent="0">
              <a:buNone/>
            </a:pPr>
            <a:endParaRPr lang="de-DE" sz="1200" dirty="0"/>
          </a:p>
          <a:p>
            <a:pPr marL="0" indent="0">
              <a:buNone/>
            </a:pPr>
            <a:r>
              <a:rPr lang="de-DE" sz="1200" dirty="0"/>
              <a:t>Bundesministerium für Ernährung und Landwirtschaft (BMEL). (2024a). </a:t>
            </a:r>
            <a:r>
              <a:rPr lang="de-DE" sz="1200" i="1" dirty="0"/>
              <a:t>BMEL - Lebensmittelverschwendung—Lebensmittelabfälle in Deutschland: Aktuelle Zahlen zur Höhe der Lebensmittelabfälle nach Sektoren</a:t>
            </a:r>
            <a:r>
              <a:rPr lang="de-DE" sz="1200" dirty="0"/>
              <a:t>. </a:t>
            </a:r>
            <a:r>
              <a:rPr lang="de-DE" sz="1200" u="sng" dirty="0">
                <a:hlinkClick r:id="rId8">
                  <a:extLst>
                    <a:ext uri="{A12FA001-AC4F-418D-AE19-62706E023703}">
                      <ahyp:hlinkClr xmlns:ahyp="http://schemas.microsoft.com/office/drawing/2018/hyperlinkcolor" val="tx"/>
                    </a:ext>
                  </a:extLst>
                </a:hlinkClick>
              </a:rPr>
              <a:t>https://www.bmel.de/DE/themen/ernaehrung/lebensmittelverschwendung/studie-lebensmittelabfaelle-deutschland.html</a:t>
            </a:r>
            <a:endParaRPr lang="de-DE" sz="1200" u="sng" dirty="0"/>
          </a:p>
          <a:p>
            <a:pPr marL="0" indent="0">
              <a:buNone/>
            </a:pPr>
            <a:endParaRPr lang="de-DE" sz="1200" dirty="0"/>
          </a:p>
          <a:p>
            <a:pPr marL="0" indent="0">
              <a:buNone/>
            </a:pPr>
            <a:r>
              <a:rPr lang="de-DE" sz="1200" dirty="0"/>
              <a:t>Bundesministerium für Ernährung und Landwirtschaft (BMEL). (2024b). </a:t>
            </a:r>
            <a:r>
              <a:rPr lang="de-DE" sz="1200" i="1" dirty="0"/>
              <a:t>Deutschland, wie es isst. Der BMEL-Ernährungsreport 2024</a:t>
            </a:r>
            <a:r>
              <a:rPr lang="de-DE" sz="1200" dirty="0"/>
              <a:t>.</a:t>
            </a:r>
          </a:p>
        </p:txBody>
      </p:sp>
    </p:spTree>
    <p:extLst>
      <p:ext uri="{BB962C8B-B14F-4D97-AF65-F5344CB8AC3E}">
        <p14:creationId xmlns:p14="http://schemas.microsoft.com/office/powerpoint/2010/main" val="1751544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44</a:t>
            </a:fld>
            <a:endParaRPr lang="de-DE" dirty="0"/>
          </a:p>
        </p:txBody>
      </p:sp>
      <p:sp>
        <p:nvSpPr>
          <p:cNvPr id="7" name="Textfeld 6"/>
          <p:cNvSpPr txBox="1"/>
          <p:nvPr/>
        </p:nvSpPr>
        <p:spPr>
          <a:xfrm>
            <a:off x="531341" y="1280915"/>
            <a:ext cx="11158151" cy="6305829"/>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Bundesministerium für Ernährung und Landwirtschaft (BMEL). (2025).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Zu gut für die Tonne! – App</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2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https://www.bmel.de/DE/themen/ernaehrung/lebensmittelverschwendung/reste-app.html</a:t>
            </a: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Bundesministerium für wirtschaftliche Zusammenarbeit und Entwicklung (BMZ). (2024).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Umwelt- und Sozialstandards in der Textilwirtschaft verbessern</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2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https://www.bmz.de/de/themen/textilwirtschaft</a:t>
            </a: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Deutsche Dermatologische Gesellschaft (DDG) - Arbeitsgemeinschaft Nachhaltigkeit in der Dermatologie (AGN) e. V. (o. J.).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Paraffine—Erdöl in Kosmetik</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2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https://agderma.de/themen/paraffine-erdoel-in-kosmetik/</a:t>
            </a: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Deutsche Gesellschaft für Ernährung (DGE). (2023).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Wie wirken stark verarbeitete Lebensmittel auf die Gesundheit?</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2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http://www.dge.de/presse/meldungen/2023/wie-wirken-stark-verarbeitete-lebensmittel-auf-die-gesundheit/</a:t>
            </a: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Deutsche Gesellschaft für Ernährung (DGE). (2024).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Die DGE-Empfehlung. Gut essen und trinken</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https://www.dge.de/gesunde-ernaehrung/gut-essen-und-trinken/dge-empfehlungen/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Dikken</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B. (2021). Mehr Gewinn durch grüne Küche?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Pflegezeitschrift</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74</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(3), 18–19. </a:t>
            </a:r>
            <a:r>
              <a:rPr kumimoji="0" lang="de-DE" sz="12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https://doi.org/10.1007/s41906-021-0988-8</a:t>
            </a:r>
            <a:endParaRPr kumimoji="0" lang="de-DE" sz="12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Drozdzewski</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S., Stockkamp, M. &amp; Frey, D. (2024). Mentoring – ein Klassiker der Personalentwicklung: Basics und neue Perspektiven in einer digitalen Arbeitswelt. In D. Frey &amp; M.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Vilser</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(Hrsg.),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Führung und Personalentwicklung an Hochschulen</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(S. 217–234). Springer Berlin Heidelberg. </a:t>
            </a:r>
            <a:r>
              <a:rPr kumimoji="0" lang="de-DE" sz="12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https://doi.org/10.1007/978-3-662-67652-3_17</a:t>
            </a:r>
            <a:endParaRPr kumimoji="0" lang="de-DE" sz="12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Ernst, J. B., Arens-Azevedo, U.,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Bosy</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-Westphal, A., de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Zwaan</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M. &amp; Egert, S. (2019). Quantitative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recommendation</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on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sugar</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intake</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in Germany. Short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version</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of</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the</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consensus</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paper</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by</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the</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German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Obesity</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Society (DAG), German Diabetes Society (DDG) and German Nutrition Society (DGE).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Ernahrungs</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Umschau</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66(2)</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26–34. </a:t>
            </a:r>
            <a:r>
              <a:rPr kumimoji="0" lang="de-DE" sz="12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https://doi.org/10.4455/eu.2019.006</a:t>
            </a: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Europäisches Parlament (EP). (2020).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Umweltauswirkungen von Textilproduktion und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abfällen</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2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https://www.europarl.europa.eu/topics/de/article/20201208STO93327/umweltauswirkungen-von-textilproduktion-und-abfallen-infografik</a:t>
            </a:r>
            <a:endParaRPr kumimoji="0" lang="de-DE" sz="12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European Environment Agency (EEA). (2023).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role</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of</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bio-</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based</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textile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fibres</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in a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circular</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and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sustainable</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textiles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system</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10"/>
              </a:rPr>
              <a:t>https://www.eionet.europa.eu/etcs/etc-ce/products/etc-ce-report-2023-5-the-role-of-bio-based-textile-fibres-in-a-circular-and-sustainable-textiles-system</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Abgerufen am 24.02.2026</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European Environment Agency (EEA). (2024).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destruction</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of</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returned</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and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unsold</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textiles in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Europe’s</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circular</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economy</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sz="12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https://www.eea.europa.eu/publications/the-destruction-of-returned-and/</a:t>
            </a:r>
            <a:endParaRPr kumimoji="0" lang="de-DE" sz="12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5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de-DE" sz="1100" dirty="0"/>
          </a:p>
          <a:p>
            <a:pPr marL="171450" indent="-171450">
              <a:buFont typeface="Arial" panose="020B0604020202020204" pitchFamily="34" charset="0"/>
              <a:buChar char="•"/>
            </a:pPr>
            <a:endParaRPr lang="de-DE" sz="1100" u="sng" dirty="0"/>
          </a:p>
          <a:p>
            <a:pPr marL="171450" indent="-171450">
              <a:buFont typeface="Arial" panose="020B0604020202020204" pitchFamily="34" charset="0"/>
              <a:buChar char="•"/>
            </a:pPr>
            <a:endParaRPr lang="de-DE" sz="800" dirty="0"/>
          </a:p>
          <a:p>
            <a:pPr marL="171450" indent="-171450">
              <a:buFont typeface="Arial" panose="020B0604020202020204" pitchFamily="34" charset="0"/>
              <a:buChar char="•"/>
            </a:pPr>
            <a:endParaRPr lang="de-DE" sz="800" dirty="0"/>
          </a:p>
          <a:p>
            <a:pPr marL="171450" indent="-171450">
              <a:buFont typeface="Arial" panose="020B0604020202020204" pitchFamily="34" charset="0"/>
              <a:buChar char="•"/>
            </a:pPr>
            <a:endParaRPr lang="de-DE" sz="800" dirty="0"/>
          </a:p>
          <a:p>
            <a:pPr marL="171450" indent="-171450">
              <a:buFont typeface="Arial" panose="020B0604020202020204" pitchFamily="34" charset="0"/>
              <a:buChar char="•"/>
            </a:pPr>
            <a:endParaRPr lang="de-DE" sz="800" dirty="0"/>
          </a:p>
          <a:p>
            <a:pPr marL="171450" indent="-171450">
              <a:buFont typeface="Arial" panose="020B0604020202020204" pitchFamily="34" charset="0"/>
              <a:buChar char="•"/>
            </a:pPr>
            <a:endParaRPr lang="de-DE" sz="800" dirty="0"/>
          </a:p>
          <a:p>
            <a:pPr marL="171450" indent="-171450">
              <a:buFont typeface="Arial" panose="020B0604020202020204" pitchFamily="34" charset="0"/>
              <a:buChar char="•"/>
            </a:pPr>
            <a:endParaRPr lang="de-DE" sz="800" dirty="0"/>
          </a:p>
        </p:txBody>
      </p:sp>
      <p:sp>
        <p:nvSpPr>
          <p:cNvPr id="8" name="Titel 1"/>
          <p:cNvSpPr>
            <a:spLocks noGrp="1"/>
          </p:cNvSpPr>
          <p:nvPr>
            <p:ph type="title"/>
          </p:nvPr>
        </p:nvSpPr>
        <p:spPr>
          <a:xfrm>
            <a:off x="4942114" y="544284"/>
            <a:ext cx="2318657" cy="736633"/>
          </a:xfrm>
        </p:spPr>
        <p:txBody>
          <a:bodyPr/>
          <a:lstStyle/>
          <a:p>
            <a:pPr algn="ctr"/>
            <a:r>
              <a:rPr lang="de-DE" dirty="0">
                <a:solidFill>
                  <a:srgbClr val="007094"/>
                </a:solidFill>
              </a:rPr>
              <a:t>Literatur</a:t>
            </a:r>
          </a:p>
        </p:txBody>
      </p:sp>
    </p:spTree>
    <p:extLst>
      <p:ext uri="{BB962C8B-B14F-4D97-AF65-F5344CB8AC3E}">
        <p14:creationId xmlns:p14="http://schemas.microsoft.com/office/powerpoint/2010/main" val="3067418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dirty="0"/>
          </a:p>
        </p:txBody>
      </p:sp>
      <p:sp>
        <p:nvSpPr>
          <p:cNvPr id="5" name="Foliennummernplatzhalter 4"/>
          <p:cNvSpPr>
            <a:spLocks noGrp="1"/>
          </p:cNvSpPr>
          <p:nvPr>
            <p:ph type="sldNum" sz="quarter" idx="12"/>
          </p:nvPr>
        </p:nvSpPr>
        <p:spPr/>
        <p:txBody>
          <a:bodyPr/>
          <a:lstStyle/>
          <a:p>
            <a:fld id="{8B252D48-C67B-44A6-8265-40F3173E8570}" type="slidenum">
              <a:rPr lang="de-DE" smtClean="0"/>
              <a:t>45</a:t>
            </a:fld>
            <a:endParaRPr lang="de-DE"/>
          </a:p>
        </p:txBody>
      </p:sp>
      <p:sp>
        <p:nvSpPr>
          <p:cNvPr id="7" name="Textfeld 6"/>
          <p:cNvSpPr txBox="1"/>
          <p:nvPr/>
        </p:nvSpPr>
        <p:spPr>
          <a:xfrm>
            <a:off x="531341" y="1280915"/>
            <a:ext cx="11158151" cy="3905685"/>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Fath, A. (2019). </a:t>
            </a:r>
            <a:r>
              <a:rPr kumimoji="0" lang="de-DE" sz="12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Mikroplastik kompakt: Wissenswertes für alle</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Springer Fachmedien Wiesbaden. </a:t>
            </a:r>
            <a:r>
              <a:rPr kumimoji="0" lang="de-DE" sz="1200" b="0" i="0" u="sng"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https://doi.org/10.1007/978-3-658-25734-7</a:t>
            </a:r>
            <a:endPar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Food and Agriculture Organization of the United Nations (FAO) (Hrsg.). (2013). </a:t>
            </a:r>
            <a:r>
              <a:rPr kumimoji="0" lang="de-DE" sz="12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Tackling climate change through livestock: A global assessment of emissions and mitigation opportunities</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FAO.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Gonzalez Holguera, J. &amp; Senn, N. (2021). Das Konzept der «Co-benefits» von Gesundheit und Umwelt. </a:t>
            </a:r>
            <a:r>
              <a:rPr kumimoji="0" lang="de-DE" sz="12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Schweizerische Ärztezeitung</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a:t>
            </a:r>
            <a:r>
              <a:rPr kumimoji="0" lang="de-DE" sz="1200" b="0" i="0" u="sng"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https://doi.org/10.4414/saez.2021.19714</a:t>
            </a:r>
            <a:endPar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Götzke, S. (2022). </a:t>
            </a:r>
            <a:r>
              <a:rPr kumimoji="0" lang="de-DE" sz="12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Das ist kein echtes Klimageld« – Was Wissenschaftler vom Vorschlag des Arbeitsministers Heil halten. </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Der Spiegel. </a:t>
            </a:r>
            <a:r>
              <a:rPr kumimoji="0" lang="de-DE" sz="1200" b="0" i="0" u="sng"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https://www.spiegel.de/wissenschaft/mensch/klimaschutz-vorschlag-von-arbeitsminister-hubertus-heil-das-ist-kein-echtes-klimageld-a-84df838d-5ef5-4115-b431-7d0355698400</a:t>
            </a:r>
            <a:endParaRPr kumimoji="0" lang="de-DE" sz="1200" b="0" i="0" u="sng"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Green Peace. (2021). </a:t>
            </a:r>
            <a:r>
              <a:rPr kumimoji="0" lang="de-DE" sz="12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Zum Abschminken. Plastik in Kosmetik</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hlinkClick r:id="rId5"/>
              </a:rPr>
              <a:t>https://www.greenpeace.de/publikationen/e01301-greenpeace-report-mikroplastik-kosmetik-v9.pdf</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Abgerufen am 24.02.2026</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Green Peace. (2024). </a:t>
            </a:r>
            <a:r>
              <a:rPr kumimoji="0" lang="de-DE" sz="12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Fast Fashion versus grüne Mode</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a:t>
            </a:r>
            <a:r>
              <a:rPr kumimoji="0" lang="de-DE" sz="1200" b="0" i="0" u="sng"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https://www.greenpeace.de/engagieren/nachhaltiger-leben/fast-fashion-versus-gruene-mode</a:t>
            </a:r>
            <a:endPar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Heinrich-Böll-Stiftung (Hrsg.). (2019). </a:t>
            </a:r>
            <a:r>
              <a:rPr kumimoji="0" lang="de-DE" sz="12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Plastikatlas: Daten und Fakten über eine Welt voller Kunststoff</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(3. Auflage). Heinrich-Böll-Stiftung.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Heinrich-Böll-Stiftung (Hrsg.). (2021). </a:t>
            </a:r>
            <a:r>
              <a:rPr kumimoji="0" lang="de-DE" sz="12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Fleischatlas: Daten und Fakten über Tiere als Nahrungsmittel</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(1. Auflage). Heinrich-Böll-Stiftung.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Intergovernmental Panel On Climate Change (IPCC). (2019). </a:t>
            </a:r>
            <a:r>
              <a:rPr kumimoji="0" lang="de-DE" sz="12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Climate Change and Land: IPCC Special Report on Climate Change, Desertification, Land Degradation, Sustainable Land Management, Food Security, and Greenhouse Gas Fluxes in Terrestrial Ecosystems</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(1. Aufl.). Cambridge University Press. </a:t>
            </a:r>
            <a:r>
              <a:rPr kumimoji="0" lang="de-DE" sz="1200" b="0" i="0" u="sng"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https://doi.org/10.1017/9781009157988</a:t>
            </a:r>
            <a:endParaRPr kumimoji="0" lang="de-DE" sz="1200" b="0" i="0" u="sng"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International Labour Organisation (ILO) &amp; United Nations Children‘s Fund (UNICEF) (Hrsg.). (2021). </a:t>
            </a:r>
            <a:r>
              <a:rPr kumimoji="0" lang="de-DE" sz="12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Child Labour [Elektronische Ressource]: Global estimates 2020, Trends and the road forward</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s.n.</a:t>
            </a: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9" name="Titel 1"/>
          <p:cNvSpPr>
            <a:spLocks noGrp="1"/>
          </p:cNvSpPr>
          <p:nvPr>
            <p:ph type="title"/>
          </p:nvPr>
        </p:nvSpPr>
        <p:spPr>
          <a:xfrm>
            <a:off x="4942114" y="544284"/>
            <a:ext cx="2318657" cy="736633"/>
          </a:xfrm>
        </p:spPr>
        <p:txBody>
          <a:bodyPr/>
          <a:lstStyle/>
          <a:p>
            <a:pPr algn="ctr"/>
            <a:r>
              <a:rPr lang="de-DE" dirty="0">
                <a:solidFill>
                  <a:srgbClr val="007094"/>
                </a:solidFill>
              </a:rPr>
              <a:t>Literatur</a:t>
            </a:r>
          </a:p>
        </p:txBody>
      </p:sp>
    </p:spTree>
    <p:extLst>
      <p:ext uri="{BB962C8B-B14F-4D97-AF65-F5344CB8AC3E}">
        <p14:creationId xmlns:p14="http://schemas.microsoft.com/office/powerpoint/2010/main" val="40153891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46</a:t>
            </a:fld>
            <a:endParaRPr lang="de-DE"/>
          </a:p>
        </p:txBody>
      </p:sp>
      <p:sp>
        <p:nvSpPr>
          <p:cNvPr id="6" name="Textfeld 5"/>
          <p:cNvSpPr txBox="1"/>
          <p:nvPr/>
        </p:nvSpPr>
        <p:spPr>
          <a:xfrm>
            <a:off x="533400" y="1286917"/>
            <a:ext cx="11157857" cy="4366324"/>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Janson, M. (2023). </a:t>
            </a:r>
            <a:r>
              <a:rPr kumimoji="0" lang="de-DE" sz="12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Wohin Deutschland seine Altkleider exportiert</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Statista Daily Data. </a:t>
            </a:r>
            <a:r>
              <a:rPr kumimoji="0" lang="de-DE" sz="1200" b="0" i="0" u="sng"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https://de.statista.com/infografik/29673/ziellaender-deutscher-altkleider-exporte</a:t>
            </a:r>
            <a:endParaRPr kumimoji="0" lang="de-DE" sz="1200" b="0" i="0" u="sng"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Jetzke, T., Richter, S., Keppner, B., Domröse, L., Wunder, S. &amp; Ferrari, A. (2020). </a:t>
            </a:r>
            <a:r>
              <a:rPr kumimoji="0" lang="de-DE" sz="12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Die Zukunft im Blick: Fleisch der Zukunft</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Umwelt Bundesamt (UBA). https://www.umweltbundesamt.de/publikationen/die-zukunft-im-blick-fleisch-der-zukunft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Johannesstift Diakonie. (o. J.). </a:t>
            </a:r>
            <a:r>
              <a:rPr kumimoji="0" lang="de-DE" sz="12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Planetary Health-Menüs für unsere Krankenhäuser—Johannesstift Diakonie</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a:t>
            </a:r>
            <a:r>
              <a:rPr kumimoji="0" lang="de-DE" sz="1200" b="0" i="0" u="sng"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https://www.johannesstift-diakonie.de/presse-aktuelles/aktuelle-meldungen/meldung/590-planetary-health-menues-fuer-unsere-krankenhaeuser</a:t>
            </a:r>
            <a:endPar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Klinik Fallingbostel. (o. J.). </a:t>
            </a:r>
            <a:r>
              <a:rPr kumimoji="0" lang="de-DE" sz="12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Nachhaltigkeit—Klinik Fallingbostel</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a:t>
            </a:r>
            <a:r>
              <a:rPr kumimoji="0" lang="de-DE" sz="1200" b="0" i="0" u="sng"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https://www.klinik-fallingbostel.de/die-klinik/nachhaltigkeit/</a:t>
            </a:r>
            <a:endPar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Krankenhaus Salem. (o. J.). </a:t>
            </a:r>
            <a:r>
              <a:rPr kumimoji="0" lang="de-DE" sz="12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Essen</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a:t>
            </a:r>
            <a:r>
              <a:rPr kumimoji="0" lang="de-DE" sz="1200" b="0" i="0" u="sng"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https://www.krankenhaus-salem.de/Klinik/Klima/essen.php</a:t>
            </a:r>
            <a:endParaRPr kumimoji="0" lang="de-DE" sz="1200" b="0" i="0" u="sng"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Lehmann, F., Varnaccia, G., Zeiher, J., Lange, C. &amp; Jordan, S. (2020). </a:t>
            </a:r>
            <a:r>
              <a:rPr kumimoji="0" lang="de-DE" sz="12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Einflussfaktoren der Adipositas im Schulalter. Eine systematische Literaturrecherche im Rahmen des Adipositasmonitorings</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Robert Koch-Institut. </a:t>
            </a:r>
            <a:r>
              <a:rPr kumimoji="0" lang="de-DE" sz="1200" b="0" i="0" u="sng"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https://doi.org/10.25646/6728</a:t>
            </a:r>
            <a:endPar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Leslie, H. A., Van Velzen, M. J. M., Brandsma, S. H., Vethaak, A. D., Garcia-Vallejo, J. J. &amp; Lamoree, M. H. (2022). Discovery and quantification of plastic particle pollution in human blood. </a:t>
            </a:r>
            <a:r>
              <a:rPr kumimoji="0" lang="de-DE" sz="12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Environment International</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a:t>
            </a:r>
            <a:r>
              <a:rPr kumimoji="0" lang="de-DE" sz="12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163</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107199. </a:t>
            </a:r>
            <a:r>
              <a:rPr kumimoji="0" lang="de-DE" sz="1200" b="0" i="0" u="sng"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https://doi.org/10.1016/j.envint.2022.107199</a:t>
            </a:r>
            <a:endPar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Napper, I. E., Davies, B. F. R., Clifford, H., Elvin, S., Koldewey, H. J., Mayewski, P. A., Miner, K. R., Potocki, M., Elmore, A. C., Gajurel, A. P. &amp; Thompson, R. C. (2020). Reaching New Heights in Plastic Pollution—Preliminary Findings of Microplastics on Mount Everest. </a:t>
            </a:r>
            <a:r>
              <a:rPr kumimoji="0" lang="de-DE" sz="12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One Earth</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a:t>
            </a:r>
            <a:r>
              <a:rPr kumimoji="0" lang="de-DE" sz="12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3</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(5), 621–630. </a:t>
            </a:r>
            <a:r>
              <a:rPr kumimoji="0" lang="de-DE" sz="1200" b="0" i="0" u="sng"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https://doi.org/10.1016/j.oneear.2020.10.020</a:t>
            </a:r>
            <a:endParaRPr kumimoji="0" lang="de-DE" sz="1200" b="0" i="0" u="sng"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Niinimäki, K., Peters, G., Dahlbo, H., Perry, P., Rissanen, T. &amp; Gwilt, A. (2020). The environmental price of fast fashion. </a:t>
            </a:r>
            <a:r>
              <a:rPr kumimoji="0" lang="de-DE" sz="12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Nature Reviews Earth &amp; Environment</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a:t>
            </a:r>
            <a:r>
              <a:rPr kumimoji="0" lang="de-DE" sz="12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1</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(4), 189–200. </a:t>
            </a:r>
            <a:r>
              <a:rPr kumimoji="0" lang="de-DE" sz="1200" b="0" i="0" u="sng"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https://doi.org/10.1038/s43017-020-0039-9</a:t>
            </a:r>
            <a:endPar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OECD/FAO. (2021). </a:t>
            </a:r>
            <a:r>
              <a:rPr kumimoji="0" lang="de-DE" sz="12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OECD-FAO Agricultural Outlook 2021-2030</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OECD. </a:t>
            </a:r>
            <a:r>
              <a:rPr kumimoji="0" lang="de-DE" sz="1200" b="0" i="0" u="sng"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https://doi.org/10.1787/19428846-en</a:t>
            </a:r>
            <a:endPar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Peng, X., Chen, M., Chen, S., Dasgupta, S., Xu, H., Ta, K., Du, M., Li, J., Guo, Z. &amp; Bai, S. (2018). Microplastics contaminate the deepest part of the world’s ocean. </a:t>
            </a:r>
            <a:r>
              <a:rPr kumimoji="0" lang="de-DE" sz="12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Geochemical Perspectives Letters</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1–5. </a:t>
            </a:r>
            <a:r>
              <a:rPr kumimoji="0" lang="de-DE" sz="1200" b="0" i="0" u="sng"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https://doi.org/10.7185/geochemlet.1829</a:t>
            </a: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itel 1"/>
          <p:cNvSpPr>
            <a:spLocks noGrp="1"/>
          </p:cNvSpPr>
          <p:nvPr>
            <p:ph type="title"/>
          </p:nvPr>
        </p:nvSpPr>
        <p:spPr>
          <a:xfrm>
            <a:off x="4942114" y="544284"/>
            <a:ext cx="2318657" cy="736633"/>
          </a:xfrm>
        </p:spPr>
        <p:txBody>
          <a:bodyPr/>
          <a:lstStyle/>
          <a:p>
            <a:pPr algn="ctr"/>
            <a:r>
              <a:rPr lang="de-DE" dirty="0">
                <a:solidFill>
                  <a:srgbClr val="007094"/>
                </a:solidFill>
              </a:rPr>
              <a:t>Literatur</a:t>
            </a:r>
          </a:p>
        </p:txBody>
      </p:sp>
    </p:spTree>
    <p:extLst>
      <p:ext uri="{BB962C8B-B14F-4D97-AF65-F5344CB8AC3E}">
        <p14:creationId xmlns:p14="http://schemas.microsoft.com/office/powerpoint/2010/main" val="5192788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6" name="Textfeld 5"/>
          <p:cNvSpPr txBox="1"/>
          <p:nvPr/>
        </p:nvSpPr>
        <p:spPr>
          <a:xfrm>
            <a:off x="533400" y="1286917"/>
            <a:ext cx="11157857" cy="3649204"/>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Pietrowsky, R. (2022). Ernährung und Gesundheit. In R. Haring (Hrsg.), </a:t>
            </a:r>
            <a:r>
              <a:rPr kumimoji="0" lang="de-DE" sz="12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Gesundheitswissenschaften</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(S. 363–372). Springer Berlin Heidelberg. </a:t>
            </a:r>
            <a:r>
              <a:rPr kumimoji="0" lang="de-DE" sz="1200" b="0" i="0" u="sng"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https://doi.org/10.1007/978-3-662-65219-0_31</a:t>
            </a:r>
            <a:endPar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Ragusa, A., Svelato, A., Santacroce, C., Catalano, P., Notarstefano, V., Carnevali, O., Papa, F., Rongioletti, M. C. A., Baiocco, F., Draghi, S., D’Amore, E., Rinaldo, D., Matta, M. &amp; Giorgini, E. (2021). Plasticenta: First evidence of microplastics in human placenta. </a:t>
            </a:r>
            <a:r>
              <a:rPr kumimoji="0" lang="de-DE" sz="12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Environment International</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a:t>
            </a:r>
            <a:r>
              <a:rPr kumimoji="0" lang="de-DE" sz="12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146</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106274. </a:t>
            </a:r>
            <a:r>
              <a:rPr kumimoji="0" lang="de-DE" sz="1200" b="0" i="0" u="sng"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https://doi.org/10.1016/j.envint.2020.106274</a:t>
            </a:r>
            <a:endParaRPr kumimoji="0" lang="de-DE" sz="1200" b="0" i="0" u="sng"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Statista. (2025). </a:t>
            </a:r>
            <a:r>
              <a:rPr kumimoji="0" lang="de-DE" sz="12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Alter der genutzten Smartphones in Deutschland 2025</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a:t>
            </a:r>
            <a:r>
              <a:rPr kumimoji="0" lang="de-DE" sz="1200" b="0" i="0" u="sng"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https://de.statista.com/statistik/daten/studie/514801/umfrage/umfrage-zum-alter-der-genutzten-smartphones-in-deutschland/</a:t>
            </a:r>
            <a:endPar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Statista. (2024). </a:t>
            </a:r>
            <a:r>
              <a:rPr kumimoji="0" lang="de-DE" sz="12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Ernährung—Vegetarier in Deutschland nach Alter im Jahr 2024</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a:t>
            </a:r>
            <a:r>
              <a:rPr kumimoji="0" lang="de-DE" sz="1200" b="0" i="0" u="sng"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https://de.statista.com/statistik/daten/studie/745049/umfrage/vegetarier-in-deutschland-nach-alter/</a:t>
            </a:r>
            <a:endParaRPr kumimoji="0" lang="de-DE" sz="1200" b="0" i="0" u="sng"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Statistisches Bundesamt (Destatis). (o. J.). </a:t>
            </a:r>
            <a:r>
              <a:rPr kumimoji="0" lang="de-DE" sz="12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Recycling und Reduzierung von Siedlungsabfällen, Verpackungsmüll und Elektroschrott. </a:t>
            </a:r>
            <a:r>
              <a:rPr kumimoji="0" lang="de-DE" sz="1200" b="0" i="0" u="sng"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https://www.destatis.de/Europa/DE/Thema/Umwelt-Energie/Muell_und_Recycling.html</a:t>
            </a:r>
            <a:endParaRPr kumimoji="0" lang="de-DE" sz="1200" b="0" i="0" u="sng"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Statistisches Bundesamt (Destatis). (2025). </a:t>
            </a:r>
            <a:r>
              <a:rPr kumimoji="0" lang="de-DE" sz="12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Elektroaltgeräte: Abfallaufkommen Elektroschrott in den EU-Staaten</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a:t>
            </a:r>
            <a:r>
              <a:rPr kumimoji="0" lang="de-DE" sz="1200" b="0" i="0" u="sng"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https://www.destatis.de/Europa/DE/Thema/Umwelt-Energie/Elektroschrott.html</a:t>
            </a:r>
            <a:endParaRPr kumimoji="0" lang="de-DE" sz="1200" b="0" i="0" u="sng"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Tagesschau. (o. J.). </a:t>
            </a:r>
            <a:r>
              <a:rPr kumimoji="0" lang="de-DE" sz="12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Ukraine-Krieg: Nutzt Tönnies die Not der Flüchtlinge aus?</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a:t>
            </a:r>
            <a:r>
              <a:rPr kumimoji="0" lang="de-DE" sz="1200" b="0" i="0" u="sng"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https://www.tagesschau.de/investigativ/ndr/toennies-fluechtlinge-ukraine-101.html</a:t>
            </a:r>
            <a:endParaRPr kumimoji="0" lang="de-DE" sz="1200" b="0" i="0" u="sng"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Thanarajah, S. E., Backes, H., DiFeliceantonio, A. G., Albus, K., Cremer, A. L., Hanssen, R., Lippert, R. N., Cornely, O. A., Small, D. M., Brüning, J. C., &amp; Tittgemeyer, M. (2019). Food Intake Recruits Orosensory and Post-ingestive Dopaminergic Circuits to Affect Eating Desire in Humans. </a:t>
            </a:r>
            <a:r>
              <a:rPr kumimoji="0" lang="de-DE" sz="12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Cell Metabolism</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a:t>
            </a:r>
            <a:r>
              <a:rPr kumimoji="0" lang="de-DE" sz="12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29</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(3), 695-706.e4. </a:t>
            </a:r>
            <a:r>
              <a:rPr kumimoji="0" lang="de-DE" sz="1200" b="0" i="0" u="sng"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https://doi.org/10.1016/j.cmet.2018.12.006</a:t>
            </a: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itel 1"/>
          <p:cNvSpPr>
            <a:spLocks noGrp="1"/>
          </p:cNvSpPr>
          <p:nvPr>
            <p:ph type="title"/>
          </p:nvPr>
        </p:nvSpPr>
        <p:spPr>
          <a:xfrm>
            <a:off x="4942114" y="544284"/>
            <a:ext cx="2318657" cy="736633"/>
          </a:xfrm>
        </p:spPr>
        <p:txBody>
          <a:bodyPr/>
          <a:lstStyle/>
          <a:p>
            <a:pPr algn="ctr"/>
            <a:r>
              <a:rPr lang="de-DE" dirty="0">
                <a:solidFill>
                  <a:srgbClr val="007094"/>
                </a:solidFill>
              </a:rPr>
              <a:t>Literatur</a:t>
            </a:r>
          </a:p>
        </p:txBody>
      </p:sp>
    </p:spTree>
    <p:extLst>
      <p:ext uri="{BB962C8B-B14F-4D97-AF65-F5344CB8AC3E}">
        <p14:creationId xmlns:p14="http://schemas.microsoft.com/office/powerpoint/2010/main" val="23099840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6" name="Textfeld 5"/>
          <p:cNvSpPr txBox="1"/>
          <p:nvPr/>
        </p:nvSpPr>
        <p:spPr>
          <a:xfrm>
            <a:off x="533400" y="1286917"/>
            <a:ext cx="11157857" cy="3815403"/>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Universitätsklinikum Tübingen. (2024). </a:t>
            </a:r>
            <a:r>
              <a:rPr kumimoji="0" lang="de-DE" sz="12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Uniklinikum gewinnt Deutschen Nachhaltigkeitspreis 2024</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a:t>
            </a:r>
            <a:r>
              <a:rPr kumimoji="0" lang="de-DE" sz="1200" b="0" i="0" u="sng"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https://www.medizin.uni-tuebingen.de/de/das-klinikum/pressemeldungen/680</a:t>
            </a:r>
            <a:endPar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Verbraucherzentrale. (2024a). </a:t>
            </a:r>
            <a:r>
              <a:rPr kumimoji="0" lang="de-DE" sz="12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Aluminium in Lebensmitteln und Verpackungen weit verbreitet</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a:t>
            </a:r>
            <a:r>
              <a:rPr kumimoji="0" lang="de-DE" sz="1200" b="0" i="0" u="sng"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https://www.verbraucherzentrale.de/wissen/lebensmittel/lebensmittelproduktion/aluminium-7609</a:t>
            </a:r>
            <a:endPar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Verbraucherzentrale. (2024b). </a:t>
            </a:r>
            <a:r>
              <a:rPr kumimoji="0" lang="de-DE" sz="12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Mikroplastik und Kunststoffe in Kosmetik und im Meer</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a:t>
            </a:r>
            <a:r>
              <a:rPr kumimoji="0" lang="de-DE" sz="1200" b="0" i="0" u="sng"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https://www.verbraucherzentrale.de/wissen/umwelt-haushalt/produkte/mikroplastik-und-kunststoffe-in-kosmetik-und-im-meer-26381</a:t>
            </a:r>
            <a:endPar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Wang, Y., Okochi, H., Tani, Y., Hayami, H., Minami, Y., Katsumi, N., Takeuchi, M., Sorimachi, A., Fujii, Y., Kajino, M., Adachi, K., Ishihara, Y., Iwamoto, Y. &amp; Niida, Y. (2023). Airborne hydrophilic microplastics in cloud water at high altitudes and their role in cloud formation. </a:t>
            </a:r>
            <a:r>
              <a:rPr kumimoji="0" lang="de-DE" sz="12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Environmental Chemistry Letters</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a:t>
            </a:r>
            <a:r>
              <a:rPr kumimoji="0" lang="de-DE" sz="12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21</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(6), 3055–3062. </a:t>
            </a:r>
            <a:r>
              <a:rPr kumimoji="0" lang="de-DE" sz="1200" b="0" i="0" u="sng"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https://doi.org/10.1007/s10311-023-01626-x</a:t>
            </a:r>
            <a:endPar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World Health Organization (WHO). (2021). </a:t>
            </a:r>
            <a:r>
              <a:rPr kumimoji="0" lang="de-DE" sz="12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Children and Digital Dumpsites: E-Waste Exposure and Child Health</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(1st ed). World Health Organization. </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hlinkClick r:id="rId6"/>
              </a:rPr>
              <a:t>https://www.who.int/publications/i/item/9789240023901</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Abgerufen am 24.02.2026</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World Health Organization (WHO). (2021b). </a:t>
            </a:r>
            <a:r>
              <a:rPr kumimoji="0" lang="de-DE" sz="12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Plant-based diets and their impact on health, sustainability and the environment</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hlinkClick r:id="rId7"/>
              </a:rPr>
              <a:t>https://www.who.int/europe/publications/i/item/WHO-EURO-2021-4007-43766-61591</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Abgerufen am 24.02.2026</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World Wildlife Fund (WWF). (2020). </a:t>
            </a:r>
            <a:r>
              <a:rPr kumimoji="0" lang="de-DE" sz="12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Palmöl: Einer der wichtigsten Rohstoffe der Welt</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a:t>
            </a:r>
            <a:r>
              <a:rPr kumimoji="0" lang="de-DE" sz="1200" b="0" i="0" u="sng"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https://www.wwf.de/themen-projekte/landwirtschaft/produkte-aus-der-landwirtschaft/palmoel</a:t>
            </a:r>
            <a:endPar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Xu, X., Sharma, P., Shu, S., Lin, T.-S., Ciais, P., Tubiello, F. N., Smith, P., Campbell, N. &amp; Jain, A. K. (2021). Global greenhouse gas emissions from animal-based foods are twice those of plant-based foods. </a:t>
            </a:r>
            <a:r>
              <a:rPr kumimoji="0" lang="de-DE" sz="12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Nature Food</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a:t>
            </a:r>
            <a:r>
              <a:rPr kumimoji="0" lang="de-DE" sz="12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2</a:t>
            </a:r>
            <a:r>
              <a:rPr kumimoji="0" lang="de-DE"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(9), 724–732. </a:t>
            </a:r>
            <a:r>
              <a:rPr kumimoji="0" lang="de-DE" sz="1200" b="0" i="0" u="sng"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https://doi.org/10.1038/s43016-021-00358-x</a:t>
            </a: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itel 1"/>
          <p:cNvSpPr>
            <a:spLocks noGrp="1"/>
          </p:cNvSpPr>
          <p:nvPr>
            <p:ph type="title"/>
          </p:nvPr>
        </p:nvSpPr>
        <p:spPr>
          <a:xfrm>
            <a:off x="4942114" y="544284"/>
            <a:ext cx="2318657" cy="736633"/>
          </a:xfrm>
        </p:spPr>
        <p:txBody>
          <a:bodyPr/>
          <a:lstStyle/>
          <a:p>
            <a:pPr algn="ctr"/>
            <a:r>
              <a:rPr lang="de-DE" dirty="0">
                <a:solidFill>
                  <a:srgbClr val="007094"/>
                </a:solidFill>
              </a:rPr>
              <a:t>Literatur</a:t>
            </a:r>
          </a:p>
        </p:txBody>
      </p:sp>
    </p:spTree>
    <p:extLst>
      <p:ext uri="{BB962C8B-B14F-4D97-AF65-F5344CB8AC3E}">
        <p14:creationId xmlns:p14="http://schemas.microsoft.com/office/powerpoint/2010/main" val="31215877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20700" y="1276503"/>
            <a:ext cx="10833100" cy="4611634"/>
          </a:xfrm>
        </p:spPr>
        <p:txBody>
          <a:bodyPr>
            <a:normAutofit/>
          </a:bodyPr>
          <a:lstStyle/>
          <a:p>
            <a:pPr marL="0" indent="0">
              <a:buNone/>
            </a:pPr>
            <a:r>
              <a:rPr lang="de-DE" sz="1100" dirty="0"/>
              <a:t>Abbildung 1: </a:t>
            </a:r>
            <a:r>
              <a:rPr lang="de-DE" sz="1100" i="1" dirty="0">
                <a:hlinkClick r:id="rId3"/>
              </a:rPr>
              <a:t>„</a:t>
            </a:r>
            <a:r>
              <a:rPr lang="en-US" sz="1100" dirty="0">
                <a:hlinkClick r:id="rId3"/>
              </a:rPr>
              <a:t>Two women in a casual discussion, one pointing at a tablet”</a:t>
            </a:r>
            <a:r>
              <a:rPr lang="en-US" sz="1100" dirty="0"/>
              <a:t> von Kristin Hardwick </a:t>
            </a:r>
            <a:r>
              <a:rPr lang="en-US" sz="1100" dirty="0" err="1"/>
              <a:t>ist</a:t>
            </a:r>
            <a:r>
              <a:rPr lang="en-US" sz="1100" dirty="0"/>
              <a:t> </a:t>
            </a:r>
            <a:r>
              <a:rPr lang="en-US" sz="1100" dirty="0" err="1"/>
              <a:t>lizenziert</a:t>
            </a:r>
            <a:r>
              <a:rPr lang="en-US" sz="1100" dirty="0"/>
              <a:t> </a:t>
            </a:r>
            <a:r>
              <a:rPr lang="en-US" sz="1100" dirty="0" err="1"/>
              <a:t>unter</a:t>
            </a:r>
            <a:r>
              <a:rPr lang="en-US" sz="1100" dirty="0"/>
              <a:t> </a:t>
            </a:r>
            <a:r>
              <a:rPr lang="de-DE" sz="1100" dirty="0">
                <a:hlinkClick r:id="rId4"/>
              </a:rPr>
              <a:t>CC0 1.0</a:t>
            </a:r>
            <a:endParaRPr lang="de-DE" sz="1100" dirty="0"/>
          </a:p>
          <a:p>
            <a:pPr marL="0" indent="0">
              <a:buNone/>
            </a:pPr>
            <a:r>
              <a:rPr lang="de-DE" sz="1100" dirty="0"/>
              <a:t>Abbildung 2: Gemeinsames Essen. </a:t>
            </a:r>
            <a:r>
              <a:rPr lang="en-US" sz="1100" dirty="0"/>
              <a:t>"</a:t>
            </a:r>
            <a:r>
              <a:rPr lang="en-US" sz="1100" dirty="0">
                <a:hlinkClick r:id="rId5">
                  <a:extLst>
                    <a:ext uri="{A12FA001-AC4F-418D-AE19-62706E023703}">
                      <ahyp:hlinkClr xmlns:ahyp="http://schemas.microsoft.com/office/drawing/2018/hyperlinkcolor" val="tx"/>
                    </a:ext>
                  </a:extLst>
                </a:hlinkClick>
              </a:rPr>
              <a:t>Eric cooked lunch at the studio</a:t>
            </a:r>
            <a:r>
              <a:rPr lang="en-US" sz="1100" dirty="0"/>
              <a:t>" von </a:t>
            </a:r>
            <a:r>
              <a:rPr lang="en-US" sz="1100" dirty="0" err="1">
                <a:hlinkClick r:id="rId6">
                  <a:extLst>
                    <a:ext uri="{A12FA001-AC4F-418D-AE19-62706E023703}">
                      <ahyp:hlinkClr xmlns:ahyp="http://schemas.microsoft.com/office/drawing/2018/hyperlinkcolor" val="tx"/>
                    </a:ext>
                  </a:extLst>
                </a:hlinkClick>
              </a:rPr>
              <a:t>juhansonin</a:t>
            </a:r>
            <a:r>
              <a:rPr lang="en-US" sz="1100" dirty="0"/>
              <a:t> </a:t>
            </a:r>
            <a:r>
              <a:rPr lang="en-US" sz="1100" dirty="0" err="1"/>
              <a:t>ist</a:t>
            </a:r>
            <a:r>
              <a:rPr lang="en-US" sz="1100" dirty="0"/>
              <a:t> </a:t>
            </a:r>
            <a:r>
              <a:rPr lang="en-US" sz="1100" dirty="0" err="1"/>
              <a:t>lizenziert</a:t>
            </a:r>
            <a:r>
              <a:rPr lang="en-US" sz="1100" dirty="0"/>
              <a:t> </a:t>
            </a:r>
            <a:r>
              <a:rPr lang="en-US" sz="1100" dirty="0" err="1"/>
              <a:t>unter</a:t>
            </a:r>
            <a:r>
              <a:rPr lang="en-US" sz="1100" dirty="0"/>
              <a:t> </a:t>
            </a:r>
            <a:r>
              <a:rPr lang="en-US" sz="1100" dirty="0">
                <a:hlinkClick r:id="rId7">
                  <a:extLst>
                    <a:ext uri="{A12FA001-AC4F-418D-AE19-62706E023703}">
                      <ahyp:hlinkClr xmlns:ahyp="http://schemas.microsoft.com/office/drawing/2018/hyperlinkcolor" val="tx"/>
                    </a:ext>
                  </a:extLst>
                </a:hlinkClick>
              </a:rPr>
              <a:t>CC BY 2.0</a:t>
            </a:r>
            <a:r>
              <a:rPr lang="en-US" sz="1100" dirty="0"/>
              <a:t>.</a:t>
            </a:r>
            <a:endParaRPr lang="de-DE" sz="1100" dirty="0"/>
          </a:p>
          <a:p>
            <a:pPr marL="0" indent="0">
              <a:buNone/>
            </a:pPr>
            <a:r>
              <a:rPr lang="de-DE" sz="1100" dirty="0"/>
              <a:t>Abbildung 3: Zuckerwürfel. </a:t>
            </a:r>
            <a:r>
              <a:rPr lang="en-US" sz="1100" dirty="0"/>
              <a:t>"</a:t>
            </a:r>
            <a:r>
              <a:rPr lang="en-US" sz="1100" dirty="0">
                <a:hlinkClick r:id="rId8">
                  <a:extLst>
                    <a:ext uri="{A12FA001-AC4F-418D-AE19-62706E023703}">
                      <ahyp:hlinkClr xmlns:ahyp="http://schemas.microsoft.com/office/drawing/2018/hyperlinkcolor" val="tx"/>
                    </a:ext>
                  </a:extLst>
                </a:hlinkClick>
              </a:rPr>
              <a:t>Sugar Cubes</a:t>
            </a:r>
            <a:r>
              <a:rPr lang="en-US" sz="1100" dirty="0"/>
              <a:t>" von </a:t>
            </a:r>
            <a:r>
              <a:rPr lang="en-US" sz="1100" dirty="0">
                <a:hlinkClick r:id="rId9">
                  <a:extLst>
                    <a:ext uri="{A12FA001-AC4F-418D-AE19-62706E023703}">
                      <ahyp:hlinkClr xmlns:ahyp="http://schemas.microsoft.com/office/drawing/2018/hyperlinkcolor" val="tx"/>
                    </a:ext>
                  </a:extLst>
                </a:hlinkClick>
              </a:rPr>
              <a:t>rockindave1</a:t>
            </a:r>
            <a:r>
              <a:rPr lang="en-US" sz="1100" dirty="0"/>
              <a:t> </a:t>
            </a:r>
            <a:r>
              <a:rPr lang="en-US" sz="1100" dirty="0" err="1"/>
              <a:t>ist</a:t>
            </a:r>
            <a:r>
              <a:rPr lang="en-US" sz="1100" dirty="0"/>
              <a:t> </a:t>
            </a:r>
            <a:r>
              <a:rPr lang="en-US" sz="1100" dirty="0" err="1"/>
              <a:t>lizenziert</a:t>
            </a:r>
            <a:r>
              <a:rPr lang="en-US" sz="1100" dirty="0"/>
              <a:t> </a:t>
            </a:r>
            <a:r>
              <a:rPr lang="en-US" sz="1100" dirty="0" err="1"/>
              <a:t>unter</a:t>
            </a:r>
            <a:r>
              <a:rPr lang="en-US" sz="1100" dirty="0"/>
              <a:t> </a:t>
            </a:r>
            <a:r>
              <a:rPr lang="en-US" sz="1100" dirty="0">
                <a:hlinkClick r:id="rId7">
                  <a:extLst>
                    <a:ext uri="{A12FA001-AC4F-418D-AE19-62706E023703}">
                      <ahyp:hlinkClr xmlns:ahyp="http://schemas.microsoft.com/office/drawing/2018/hyperlinkcolor" val="tx"/>
                    </a:ext>
                  </a:extLst>
                </a:hlinkClick>
              </a:rPr>
              <a:t>CC BY 2.0</a:t>
            </a:r>
            <a:r>
              <a:rPr lang="en-US" sz="1100" dirty="0"/>
              <a:t>.</a:t>
            </a:r>
            <a:endParaRPr lang="de-DE" sz="1100" dirty="0"/>
          </a:p>
          <a:p>
            <a:pPr marL="0" indent="0">
              <a:buNone/>
            </a:pPr>
            <a:r>
              <a:rPr lang="de-DE" sz="1100" dirty="0"/>
              <a:t>Abbildung 4: Fleisch. „</a:t>
            </a:r>
            <a:r>
              <a:rPr lang="de-DE" sz="1100" dirty="0">
                <a:hlinkClick r:id="rId10">
                  <a:extLst>
                    <a:ext uri="{A12FA001-AC4F-418D-AE19-62706E023703}">
                      <ahyp:hlinkClr xmlns:ahyp="http://schemas.microsoft.com/office/drawing/2018/hyperlinkcolor" val="tx"/>
                    </a:ext>
                  </a:extLst>
                </a:hlinkClick>
              </a:rPr>
              <a:t>Meat </a:t>
            </a:r>
            <a:r>
              <a:rPr lang="de-DE" sz="1100" dirty="0" err="1">
                <a:hlinkClick r:id="rId10">
                  <a:extLst>
                    <a:ext uri="{A12FA001-AC4F-418D-AE19-62706E023703}">
                      <ahyp:hlinkClr xmlns:ahyp="http://schemas.microsoft.com/office/drawing/2018/hyperlinkcolor" val="tx"/>
                    </a:ext>
                  </a:extLst>
                </a:hlinkClick>
              </a:rPr>
              <a:t>being</a:t>
            </a:r>
            <a:r>
              <a:rPr lang="de-DE" sz="1100" dirty="0">
                <a:hlinkClick r:id="rId10">
                  <a:extLst>
                    <a:ext uri="{A12FA001-AC4F-418D-AE19-62706E023703}">
                      <ahyp:hlinkClr xmlns:ahyp="http://schemas.microsoft.com/office/drawing/2018/hyperlinkcolor" val="tx"/>
                    </a:ext>
                  </a:extLst>
                </a:hlinkClick>
              </a:rPr>
              <a:t> </a:t>
            </a:r>
            <a:r>
              <a:rPr lang="de-DE" sz="1100" dirty="0" err="1">
                <a:hlinkClick r:id="rId10">
                  <a:extLst>
                    <a:ext uri="{A12FA001-AC4F-418D-AE19-62706E023703}">
                      <ahyp:hlinkClr xmlns:ahyp="http://schemas.microsoft.com/office/drawing/2018/hyperlinkcolor" val="tx"/>
                    </a:ext>
                  </a:extLst>
                </a:hlinkClick>
              </a:rPr>
              <a:t>prepared</a:t>
            </a:r>
            <a:r>
              <a:rPr lang="de-DE" sz="1100" dirty="0"/>
              <a:t>“ von </a:t>
            </a:r>
            <a:r>
              <a:rPr lang="de-DE" sz="1100" dirty="0" err="1"/>
              <a:t>mirian</a:t>
            </a:r>
            <a:r>
              <a:rPr lang="de-DE" sz="1100" dirty="0"/>
              <a:t> </a:t>
            </a:r>
            <a:r>
              <a:rPr lang="de-DE" sz="1100" dirty="0" err="1"/>
              <a:t>gil</a:t>
            </a:r>
            <a:r>
              <a:rPr lang="de-DE" sz="1100" dirty="0"/>
              <a:t> ist lizenziert unter </a:t>
            </a:r>
            <a:r>
              <a:rPr lang="de-DE" sz="1100" dirty="0">
                <a:hlinkClick r:id="rId11" tooltip="w:en:Creative Commons">
                  <a:extLst>
                    <a:ext uri="{A12FA001-AC4F-418D-AE19-62706E023703}">
                      <ahyp:hlinkClr xmlns:ahyp="http://schemas.microsoft.com/office/drawing/2018/hyperlinkcolor" val="tx"/>
                    </a:ext>
                  </a:extLst>
                </a:hlinkClick>
              </a:rPr>
              <a:t>Creative Commons</a:t>
            </a:r>
            <a:r>
              <a:rPr lang="de-DE" sz="1100" dirty="0"/>
              <a:t> </a:t>
            </a:r>
            <a:r>
              <a:rPr lang="de-DE" sz="1100" dirty="0">
                <a:hlinkClick r:id="rId12" tooltip="ccorg:publicdomain/zero/1.0/deed.en">
                  <a:extLst>
                    <a:ext uri="{A12FA001-AC4F-418D-AE19-62706E023703}">
                      <ahyp:hlinkClr xmlns:ahyp="http://schemas.microsoft.com/office/drawing/2018/hyperlinkcolor" val="tx"/>
                    </a:ext>
                  </a:extLst>
                </a:hlinkClick>
              </a:rPr>
              <a:t>CC0 1.0 Universal Public Domain </a:t>
            </a:r>
            <a:r>
              <a:rPr lang="de-DE" sz="1100" dirty="0" err="1">
                <a:hlinkClick r:id="rId12" tooltip="ccorg:publicdomain/zero/1.0/deed.en">
                  <a:extLst>
                    <a:ext uri="{A12FA001-AC4F-418D-AE19-62706E023703}">
                      <ahyp:hlinkClr xmlns:ahyp="http://schemas.microsoft.com/office/drawing/2018/hyperlinkcolor" val="tx"/>
                    </a:ext>
                  </a:extLst>
                </a:hlinkClick>
              </a:rPr>
              <a:t>Dedication</a:t>
            </a:r>
            <a:r>
              <a:rPr lang="de-DE" sz="1100" dirty="0"/>
              <a:t>. </a:t>
            </a:r>
          </a:p>
          <a:p>
            <a:pPr marL="0" indent="0">
              <a:buNone/>
            </a:pPr>
            <a:r>
              <a:rPr lang="de-DE" sz="1100" dirty="0"/>
              <a:t>Abbildung 5: Zuckerwürfel. </a:t>
            </a:r>
            <a:r>
              <a:rPr lang="en-US" sz="1100" dirty="0"/>
              <a:t>"</a:t>
            </a:r>
            <a:r>
              <a:rPr lang="en-US" sz="1100" dirty="0">
                <a:hlinkClick r:id="rId8">
                  <a:extLst>
                    <a:ext uri="{A12FA001-AC4F-418D-AE19-62706E023703}">
                      <ahyp:hlinkClr xmlns:ahyp="http://schemas.microsoft.com/office/drawing/2018/hyperlinkcolor" val="tx"/>
                    </a:ext>
                  </a:extLst>
                </a:hlinkClick>
              </a:rPr>
              <a:t>Sugar Cubes</a:t>
            </a:r>
            <a:r>
              <a:rPr lang="en-US" sz="1100" dirty="0"/>
              <a:t>" von </a:t>
            </a:r>
            <a:r>
              <a:rPr lang="en-US" sz="1100" dirty="0">
                <a:hlinkClick r:id="rId9">
                  <a:extLst>
                    <a:ext uri="{A12FA001-AC4F-418D-AE19-62706E023703}">
                      <ahyp:hlinkClr xmlns:ahyp="http://schemas.microsoft.com/office/drawing/2018/hyperlinkcolor" val="tx"/>
                    </a:ext>
                  </a:extLst>
                </a:hlinkClick>
              </a:rPr>
              <a:t>rockindave1</a:t>
            </a:r>
            <a:r>
              <a:rPr lang="en-US" sz="1100" dirty="0"/>
              <a:t> </a:t>
            </a:r>
            <a:r>
              <a:rPr lang="en-US" sz="1100" dirty="0" err="1"/>
              <a:t>ist</a:t>
            </a:r>
            <a:r>
              <a:rPr lang="en-US" sz="1100" dirty="0"/>
              <a:t> </a:t>
            </a:r>
            <a:r>
              <a:rPr lang="en-US" sz="1100" dirty="0" err="1"/>
              <a:t>lizenziert</a:t>
            </a:r>
            <a:r>
              <a:rPr lang="en-US" sz="1100" dirty="0"/>
              <a:t> </a:t>
            </a:r>
            <a:r>
              <a:rPr lang="en-US" sz="1100" dirty="0" err="1"/>
              <a:t>unter</a:t>
            </a:r>
            <a:r>
              <a:rPr lang="en-US" sz="1100" dirty="0"/>
              <a:t> </a:t>
            </a:r>
            <a:r>
              <a:rPr lang="en-US" sz="1100" dirty="0">
                <a:hlinkClick r:id="rId7">
                  <a:extLst>
                    <a:ext uri="{A12FA001-AC4F-418D-AE19-62706E023703}">
                      <ahyp:hlinkClr xmlns:ahyp="http://schemas.microsoft.com/office/drawing/2018/hyperlinkcolor" val="tx"/>
                    </a:ext>
                  </a:extLst>
                </a:hlinkClick>
              </a:rPr>
              <a:t>CC BY 2.0</a:t>
            </a:r>
            <a:r>
              <a:rPr lang="en-US" sz="1100" dirty="0"/>
              <a:t>.</a:t>
            </a:r>
          </a:p>
          <a:p>
            <a:pPr marL="0" indent="0">
              <a:buNone/>
            </a:pPr>
            <a:r>
              <a:rPr lang="de-DE" sz="1100" dirty="0"/>
              <a:t>Abbildung 6: Fast-Food. </a:t>
            </a:r>
            <a:r>
              <a:rPr lang="en-US" sz="1100" dirty="0"/>
              <a:t>"</a:t>
            </a:r>
            <a:r>
              <a:rPr lang="en-US" sz="1100" dirty="0">
                <a:hlinkClick r:id="rId13">
                  <a:extLst>
                    <a:ext uri="{A12FA001-AC4F-418D-AE19-62706E023703}">
                      <ahyp:hlinkClr xmlns:ahyp="http://schemas.microsoft.com/office/drawing/2018/hyperlinkcolor" val="tx"/>
                    </a:ext>
                  </a:extLst>
                </a:hlinkClick>
              </a:rPr>
              <a:t>fast food is the best!</a:t>
            </a:r>
            <a:r>
              <a:rPr lang="en-US" sz="1100" dirty="0"/>
              <a:t>" von </a:t>
            </a:r>
            <a:r>
              <a:rPr lang="en-US" sz="1100" dirty="0" err="1">
                <a:hlinkClick r:id="rId14">
                  <a:extLst>
                    <a:ext uri="{A12FA001-AC4F-418D-AE19-62706E023703}">
                      <ahyp:hlinkClr xmlns:ahyp="http://schemas.microsoft.com/office/drawing/2018/hyperlinkcolor" val="tx"/>
                    </a:ext>
                  </a:extLst>
                </a:hlinkClick>
              </a:rPr>
              <a:t>ebruli</a:t>
            </a:r>
            <a:r>
              <a:rPr lang="en-US" sz="1100" dirty="0"/>
              <a:t> </a:t>
            </a:r>
            <a:r>
              <a:rPr lang="en-US" sz="1100" dirty="0" err="1"/>
              <a:t>ist</a:t>
            </a:r>
            <a:r>
              <a:rPr lang="en-US" sz="1100" dirty="0"/>
              <a:t> </a:t>
            </a:r>
            <a:r>
              <a:rPr lang="en-US" sz="1100" dirty="0" err="1"/>
              <a:t>lizenziert</a:t>
            </a:r>
            <a:r>
              <a:rPr lang="en-US" sz="1100" dirty="0"/>
              <a:t> </a:t>
            </a:r>
            <a:r>
              <a:rPr lang="en-US" sz="1100" dirty="0" err="1"/>
              <a:t>unter</a:t>
            </a:r>
            <a:r>
              <a:rPr lang="en-US" sz="1100" dirty="0"/>
              <a:t> </a:t>
            </a:r>
            <a:r>
              <a:rPr lang="en-US" sz="1100" dirty="0">
                <a:hlinkClick r:id="rId7">
                  <a:extLst>
                    <a:ext uri="{A12FA001-AC4F-418D-AE19-62706E023703}">
                      <ahyp:hlinkClr xmlns:ahyp="http://schemas.microsoft.com/office/drawing/2018/hyperlinkcolor" val="tx"/>
                    </a:ext>
                  </a:extLst>
                </a:hlinkClick>
              </a:rPr>
              <a:t>CC BY 2.0</a:t>
            </a:r>
            <a:r>
              <a:rPr lang="en-US" sz="1100" dirty="0"/>
              <a:t>.</a:t>
            </a:r>
          </a:p>
          <a:p>
            <a:pPr marL="0" indent="0">
              <a:buNone/>
            </a:pPr>
            <a:r>
              <a:rPr lang="de-DE" sz="1100" dirty="0"/>
              <a:t>Abbildung 7: Softdrink. </a:t>
            </a:r>
            <a:r>
              <a:rPr lang="en-US" sz="1100" dirty="0"/>
              <a:t>"</a:t>
            </a:r>
            <a:r>
              <a:rPr lang="en-US" sz="1100" dirty="0">
                <a:hlinkClick r:id="rId15">
                  <a:extLst>
                    <a:ext uri="{A12FA001-AC4F-418D-AE19-62706E023703}">
                      <ahyp:hlinkClr xmlns:ahyp="http://schemas.microsoft.com/office/drawing/2018/hyperlinkcolor" val="tx"/>
                    </a:ext>
                  </a:extLst>
                </a:hlinkClick>
              </a:rPr>
              <a:t>Coca Cola, 12 Pack</a:t>
            </a:r>
            <a:r>
              <a:rPr lang="en-US" sz="1100" dirty="0"/>
              <a:t>" von </a:t>
            </a:r>
            <a:r>
              <a:rPr lang="en-US" sz="1100" dirty="0" err="1">
                <a:hlinkClick r:id="rId16">
                  <a:extLst>
                    <a:ext uri="{A12FA001-AC4F-418D-AE19-62706E023703}">
                      <ahyp:hlinkClr xmlns:ahyp="http://schemas.microsoft.com/office/drawing/2018/hyperlinkcolor" val="tx"/>
                    </a:ext>
                  </a:extLst>
                </a:hlinkClick>
              </a:rPr>
              <a:t>JeepersMedia</a:t>
            </a:r>
            <a:r>
              <a:rPr lang="en-US" sz="1100" dirty="0"/>
              <a:t> </a:t>
            </a:r>
            <a:r>
              <a:rPr lang="en-US" sz="1100" dirty="0" err="1"/>
              <a:t>ist</a:t>
            </a:r>
            <a:r>
              <a:rPr lang="en-US" sz="1100" dirty="0"/>
              <a:t> </a:t>
            </a:r>
            <a:r>
              <a:rPr lang="en-US" sz="1100" dirty="0" err="1"/>
              <a:t>lizenziert</a:t>
            </a:r>
            <a:r>
              <a:rPr lang="en-US" sz="1100" dirty="0"/>
              <a:t> </a:t>
            </a:r>
            <a:r>
              <a:rPr lang="en-US" sz="1100" dirty="0" err="1"/>
              <a:t>unter</a:t>
            </a:r>
            <a:r>
              <a:rPr lang="en-US" sz="1100" dirty="0"/>
              <a:t> </a:t>
            </a:r>
            <a:r>
              <a:rPr lang="en-US" sz="1100" dirty="0">
                <a:hlinkClick r:id="rId7">
                  <a:extLst>
                    <a:ext uri="{A12FA001-AC4F-418D-AE19-62706E023703}">
                      <ahyp:hlinkClr xmlns:ahyp="http://schemas.microsoft.com/office/drawing/2018/hyperlinkcolor" val="tx"/>
                    </a:ext>
                  </a:extLst>
                </a:hlinkClick>
              </a:rPr>
              <a:t>CC BY 2.0</a:t>
            </a:r>
            <a:r>
              <a:rPr lang="en-US" sz="1100" dirty="0"/>
              <a:t>.</a:t>
            </a:r>
          </a:p>
          <a:p>
            <a:pPr marL="0" indent="0">
              <a:buNone/>
            </a:pPr>
            <a:r>
              <a:rPr lang="de-DE" sz="1100" dirty="0"/>
              <a:t>Abbildung 8: Fertigmahlzeit. </a:t>
            </a:r>
            <a:r>
              <a:rPr lang="en-US" sz="1100" dirty="0"/>
              <a:t>"</a:t>
            </a:r>
            <a:r>
              <a:rPr lang="en-US" sz="1100" dirty="0">
                <a:hlinkClick r:id="rId17">
                  <a:extLst>
                    <a:ext uri="{A12FA001-AC4F-418D-AE19-62706E023703}">
                      <ahyp:hlinkClr xmlns:ahyp="http://schemas.microsoft.com/office/drawing/2018/hyperlinkcolor" val="tx"/>
                    </a:ext>
                  </a:extLst>
                </a:hlinkClick>
              </a:rPr>
              <a:t>Ready to eat microwave food (TV dinner) Currywurst with French fries</a:t>
            </a:r>
            <a:r>
              <a:rPr lang="en-US" sz="1100" dirty="0"/>
              <a:t>" von </a:t>
            </a:r>
            <a:r>
              <a:rPr lang="en-US" sz="1100" dirty="0" err="1">
                <a:hlinkClick r:id="rId18">
                  <a:extLst>
                    <a:ext uri="{A12FA001-AC4F-418D-AE19-62706E023703}">
                      <ahyp:hlinkClr xmlns:ahyp="http://schemas.microsoft.com/office/drawing/2018/hyperlinkcolor" val="tx"/>
                    </a:ext>
                  </a:extLst>
                </a:hlinkClick>
              </a:rPr>
              <a:t>User:Mattes</a:t>
            </a:r>
            <a:r>
              <a:rPr lang="en-US" sz="1100" dirty="0"/>
              <a:t> </a:t>
            </a:r>
            <a:r>
              <a:rPr lang="en-US" sz="1100" dirty="0" err="1"/>
              <a:t>ist</a:t>
            </a:r>
            <a:r>
              <a:rPr lang="en-US" sz="1100" dirty="0"/>
              <a:t> </a:t>
            </a:r>
            <a:r>
              <a:rPr lang="en-US" sz="1100" dirty="0" err="1"/>
              <a:t>lizenziert</a:t>
            </a:r>
            <a:r>
              <a:rPr lang="en-US" sz="1100" dirty="0"/>
              <a:t> </a:t>
            </a:r>
            <a:r>
              <a:rPr lang="en-US" sz="1100" dirty="0" err="1"/>
              <a:t>unter</a:t>
            </a:r>
            <a:r>
              <a:rPr lang="en-US" sz="1100" dirty="0"/>
              <a:t> </a:t>
            </a:r>
            <a:r>
              <a:rPr lang="en-US" sz="1100" dirty="0">
                <a:hlinkClick r:id="rId19">
                  <a:extLst>
                    <a:ext uri="{A12FA001-AC4F-418D-AE19-62706E023703}">
                      <ahyp:hlinkClr xmlns:ahyp="http://schemas.microsoft.com/office/drawing/2018/hyperlinkcolor" val="tx"/>
                    </a:ext>
                  </a:extLst>
                </a:hlinkClick>
              </a:rPr>
              <a:t>CC BY-SA 2.0</a:t>
            </a:r>
            <a:r>
              <a:rPr lang="en-US" sz="1100" dirty="0"/>
              <a:t>.</a:t>
            </a:r>
          </a:p>
          <a:p>
            <a:pPr marL="0" indent="0">
              <a:buNone/>
            </a:pPr>
            <a:r>
              <a:rPr lang="de-DE" sz="1100" dirty="0"/>
              <a:t>Abbildung 9: Planetary Health </a:t>
            </a:r>
            <a:r>
              <a:rPr lang="de-DE" sz="1100" dirty="0" err="1"/>
              <a:t>Diet</a:t>
            </a:r>
            <a:r>
              <a:rPr lang="de-DE" sz="1100" dirty="0"/>
              <a:t>. Eigene Darstellung in Anlehnung an Darstellung aus EAT-Lancet </a:t>
            </a:r>
            <a:r>
              <a:rPr lang="de-DE" sz="1100" dirty="0" err="1"/>
              <a:t>Comission</a:t>
            </a:r>
            <a:r>
              <a:rPr lang="de-DE" sz="1100" dirty="0"/>
              <a:t> Summary Report. </a:t>
            </a:r>
          </a:p>
          <a:p>
            <a:pPr marL="0" indent="0">
              <a:buNone/>
            </a:pPr>
            <a:r>
              <a:rPr lang="de-DE" sz="1100" dirty="0"/>
              <a:t>Abbildung 10: Salat. </a:t>
            </a:r>
            <a:r>
              <a:rPr lang="de-DE" sz="1100" dirty="0">
                <a:hlinkClick r:id="rId20">
                  <a:extLst>
                    <a:ext uri="{A12FA001-AC4F-418D-AE19-62706E023703}">
                      <ahyp:hlinkClr xmlns:ahyp="http://schemas.microsoft.com/office/drawing/2018/hyperlinkcolor" val="tx"/>
                    </a:ext>
                  </a:extLst>
                </a:hlinkClick>
              </a:rPr>
              <a:t>„Salat mit frischen Salatblättern, Paprika, Tomaten und Mango mit Leinsamen und Joghurt“</a:t>
            </a:r>
            <a:r>
              <a:rPr lang="de-DE" sz="1100" dirty="0"/>
              <a:t> von Marco Verch ist lizenziert unter </a:t>
            </a:r>
            <a:r>
              <a:rPr lang="en-US" sz="1100" dirty="0">
                <a:hlinkClick r:id="rId7">
                  <a:extLst>
                    <a:ext uri="{A12FA001-AC4F-418D-AE19-62706E023703}">
                      <ahyp:hlinkClr xmlns:ahyp="http://schemas.microsoft.com/office/drawing/2018/hyperlinkcolor" val="tx"/>
                    </a:ext>
                  </a:extLst>
                </a:hlinkClick>
              </a:rPr>
              <a:t>CC BY 2.0</a:t>
            </a:r>
            <a:endParaRPr lang="en-US" sz="1100" dirty="0"/>
          </a:p>
          <a:p>
            <a:pPr marL="0" indent="0">
              <a:buNone/>
            </a:pPr>
            <a:r>
              <a:rPr lang="de-DE" sz="1100" dirty="0"/>
              <a:t>Abbildung 11.: Wrap. </a:t>
            </a:r>
            <a:r>
              <a:rPr lang="de-DE" sz="1100" dirty="0">
                <a:hlinkClick r:id="rId21">
                  <a:extLst>
                    <a:ext uri="{A12FA001-AC4F-418D-AE19-62706E023703}">
                      <ahyp:hlinkClr xmlns:ahyp="http://schemas.microsoft.com/office/drawing/2018/hyperlinkcolor" val="tx"/>
                    </a:ext>
                  </a:extLst>
                </a:hlinkClick>
              </a:rPr>
              <a:t>„Frische Chicken Wraps mit buntem Gemüsefüllung“</a:t>
            </a:r>
            <a:r>
              <a:rPr lang="de-DE" sz="1100" dirty="0"/>
              <a:t> von Marco Verch ist lizenziert unter </a:t>
            </a:r>
            <a:r>
              <a:rPr lang="en-US" sz="1100" dirty="0">
                <a:hlinkClick r:id="rId7">
                  <a:extLst>
                    <a:ext uri="{A12FA001-AC4F-418D-AE19-62706E023703}">
                      <ahyp:hlinkClr xmlns:ahyp="http://schemas.microsoft.com/office/drawing/2018/hyperlinkcolor" val="tx"/>
                    </a:ext>
                  </a:extLst>
                </a:hlinkClick>
              </a:rPr>
              <a:t>CC BY 2.0</a:t>
            </a:r>
            <a:endParaRPr lang="en-US" sz="1100" dirty="0"/>
          </a:p>
          <a:p>
            <a:pPr marL="0" indent="0">
              <a:buNone/>
            </a:pPr>
            <a:r>
              <a:rPr lang="de-DE" sz="1100" dirty="0"/>
              <a:t>Abbildung 12:  Energy Balls. </a:t>
            </a:r>
            <a:r>
              <a:rPr lang="de-DE" sz="1100" dirty="0">
                <a:hlinkClick r:id="rId22">
                  <a:extLst>
                    <a:ext uri="{A12FA001-AC4F-418D-AE19-62706E023703}">
                      <ahyp:hlinkClr xmlns:ahyp="http://schemas.microsoft.com/office/drawing/2018/hyperlinkcolor" val="tx"/>
                    </a:ext>
                  </a:extLst>
                </a:hlinkClick>
              </a:rPr>
              <a:t>„</a:t>
            </a:r>
            <a:r>
              <a:rPr lang="en-US" sz="1100" dirty="0">
                <a:hlinkClick r:id="rId22">
                  <a:extLst>
                    <a:ext uri="{A12FA001-AC4F-418D-AE19-62706E023703}">
                      <ahyp:hlinkClr xmlns:ahyp="http://schemas.microsoft.com/office/drawing/2018/hyperlinkcolor" val="tx"/>
                    </a:ext>
                  </a:extLst>
                </a:hlinkClick>
              </a:rPr>
              <a:t>Macro image of Healthy Energy Balls on the plate”</a:t>
            </a:r>
            <a:r>
              <a:rPr lang="en-US" sz="1100" dirty="0"/>
              <a:t> </a:t>
            </a:r>
            <a:r>
              <a:rPr lang="de-DE" sz="1100" dirty="0"/>
              <a:t>von Marco Verch ist lizenziert unter </a:t>
            </a:r>
            <a:r>
              <a:rPr lang="en-US" sz="1100" dirty="0">
                <a:hlinkClick r:id="rId7">
                  <a:extLst>
                    <a:ext uri="{A12FA001-AC4F-418D-AE19-62706E023703}">
                      <ahyp:hlinkClr xmlns:ahyp="http://schemas.microsoft.com/office/drawing/2018/hyperlinkcolor" val="tx"/>
                    </a:ext>
                  </a:extLst>
                </a:hlinkClick>
              </a:rPr>
              <a:t>CC BY 2.0</a:t>
            </a:r>
            <a:endParaRPr lang="de-DE" sz="1100" dirty="0"/>
          </a:p>
          <a:p>
            <a:pPr marL="0" indent="0">
              <a:buNone/>
            </a:pPr>
            <a:endParaRPr lang="de-DE" sz="1100" dirty="0"/>
          </a:p>
          <a:p>
            <a:pPr marL="0" indent="0">
              <a:buNone/>
            </a:pPr>
            <a:r>
              <a:rPr lang="de-DE" sz="1100" i="1" dirty="0"/>
              <a:t>Die genutzten Piktogramme sind lizenziert unter CC0 1.0 und von </a:t>
            </a:r>
            <a:r>
              <a:rPr lang="de-DE" sz="1100" i="1" dirty="0" err="1"/>
              <a:t>CocoMaterial</a:t>
            </a:r>
            <a:r>
              <a:rPr lang="de-DE" sz="1100" i="1" dirty="0"/>
              <a:t> (cocomaterial.com) entnommen</a:t>
            </a:r>
            <a:endParaRPr lang="de-DE" sz="1100" dirty="0"/>
          </a:p>
          <a:p>
            <a:pPr marL="0" indent="0">
              <a:buNone/>
            </a:pPr>
            <a:endParaRPr lang="de-DE" sz="1050" dirty="0"/>
          </a:p>
          <a:p>
            <a:pPr marL="0" indent="0">
              <a:lnSpc>
                <a:spcPct val="100000"/>
              </a:lnSpc>
              <a:spcBef>
                <a:spcPts val="0"/>
              </a:spcBef>
              <a:buNone/>
            </a:pPr>
            <a:endParaRPr lang="de-DE" sz="1100" dirty="0"/>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49</a:t>
            </a:fld>
            <a:endParaRPr lang="de-DE"/>
          </a:p>
        </p:txBody>
      </p:sp>
      <p:sp>
        <p:nvSpPr>
          <p:cNvPr id="7" name="Titel 1"/>
          <p:cNvSpPr>
            <a:spLocks noGrp="1"/>
          </p:cNvSpPr>
          <p:nvPr>
            <p:ph type="title"/>
          </p:nvPr>
        </p:nvSpPr>
        <p:spPr>
          <a:xfrm>
            <a:off x="3813834" y="539870"/>
            <a:ext cx="4567177" cy="736633"/>
          </a:xfrm>
        </p:spPr>
        <p:txBody>
          <a:bodyPr/>
          <a:lstStyle/>
          <a:p>
            <a:pPr algn="ctr"/>
            <a:r>
              <a:rPr lang="de-DE" dirty="0">
                <a:solidFill>
                  <a:srgbClr val="007094"/>
                </a:solidFill>
              </a:rPr>
              <a:t>Medienverzeichnis</a:t>
            </a:r>
          </a:p>
        </p:txBody>
      </p:sp>
    </p:spTree>
    <p:extLst>
      <p:ext uri="{BB962C8B-B14F-4D97-AF65-F5344CB8AC3E}">
        <p14:creationId xmlns:p14="http://schemas.microsoft.com/office/powerpoint/2010/main" val="331662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62102" y="587085"/>
            <a:ext cx="7895966" cy="1325563"/>
          </a:xfrm>
        </p:spPr>
        <p:txBody>
          <a:bodyPr/>
          <a:lstStyle/>
          <a:p>
            <a:pPr algn="ctr"/>
            <a:r>
              <a:rPr lang="de-DE" dirty="0">
                <a:solidFill>
                  <a:srgbClr val="007193"/>
                </a:solidFill>
              </a:rPr>
              <a:t>Nachhaltigkeit in pflegerischen </a:t>
            </a:r>
            <a:r>
              <a:rPr lang="de-DE" dirty="0" err="1">
                <a:solidFill>
                  <a:srgbClr val="007193"/>
                </a:solidFill>
              </a:rPr>
              <a:t>Mentoringgesprächen</a:t>
            </a:r>
            <a:r>
              <a:rPr lang="de-DE" dirty="0">
                <a:solidFill>
                  <a:srgbClr val="007193"/>
                </a:solidFill>
              </a:rPr>
              <a:t> anleiten</a:t>
            </a:r>
            <a:endParaRPr lang="de-DE" dirty="0">
              <a:solidFill>
                <a:srgbClr val="007094"/>
              </a:solidFill>
            </a:endParaRPr>
          </a:p>
        </p:txBody>
      </p:sp>
      <p:sp>
        <p:nvSpPr>
          <p:cNvPr id="3" name="Inhaltsplatzhalter 2"/>
          <p:cNvSpPr>
            <a:spLocks noGrp="1"/>
          </p:cNvSpPr>
          <p:nvPr>
            <p:ph idx="1"/>
          </p:nvPr>
        </p:nvSpPr>
        <p:spPr>
          <a:xfrm>
            <a:off x="720808" y="2387909"/>
            <a:ext cx="10515600" cy="3080130"/>
          </a:xfrm>
        </p:spPr>
        <p:txBody>
          <a:bodyPr>
            <a:noAutofit/>
          </a:bodyPr>
          <a:lstStyle/>
          <a:p>
            <a:pPr marL="514350" indent="-514350">
              <a:buFont typeface="+mj-lt"/>
              <a:buAutoNum type="arabicPeriod"/>
            </a:pPr>
            <a:r>
              <a:rPr lang="de-DE" dirty="0">
                <a:solidFill>
                  <a:srgbClr val="007193"/>
                </a:solidFill>
              </a:rPr>
              <a:t>Vorstellung und Impuls</a:t>
            </a:r>
          </a:p>
          <a:p>
            <a:pPr marL="514350" indent="-514350">
              <a:buFont typeface="+mj-lt"/>
              <a:buAutoNum type="arabicPeriod"/>
            </a:pPr>
            <a:r>
              <a:rPr lang="de-DE" dirty="0"/>
              <a:t>Mentoring</a:t>
            </a:r>
          </a:p>
          <a:p>
            <a:pPr marL="514350" indent="-514350">
              <a:buFont typeface="+mj-lt"/>
              <a:buAutoNum type="arabicPeriod"/>
            </a:pPr>
            <a:r>
              <a:rPr lang="de-DE" dirty="0"/>
              <a:t>Ernährung, Gesundheit und Klima</a:t>
            </a:r>
          </a:p>
          <a:p>
            <a:pPr marL="514350" indent="-514350">
              <a:buFont typeface="+mj-lt"/>
              <a:buAutoNum type="arabicPeriod"/>
            </a:pPr>
            <a:r>
              <a:rPr lang="de-DE" dirty="0"/>
              <a:t>Transfer: </a:t>
            </a:r>
            <a:r>
              <a:rPr lang="de-DE" dirty="0" err="1"/>
              <a:t>Mentoringgespräche</a:t>
            </a:r>
            <a:endParaRPr lang="de-DE" dirty="0"/>
          </a:p>
          <a:p>
            <a:pPr marL="514350" indent="-514350">
              <a:buFont typeface="+mj-lt"/>
              <a:buAutoNum type="arabicPeriod"/>
            </a:pPr>
            <a:r>
              <a:rPr lang="de-DE" dirty="0"/>
              <a:t>Vertiefender/ optionaler Inhalt: Konsumverhalten</a:t>
            </a:r>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5</a:t>
            </a:fld>
            <a:endParaRPr lang="de-DE"/>
          </a:p>
        </p:txBody>
      </p:sp>
    </p:spTree>
    <p:extLst>
      <p:ext uri="{BB962C8B-B14F-4D97-AF65-F5344CB8AC3E}">
        <p14:creationId xmlns:p14="http://schemas.microsoft.com/office/powerpoint/2010/main" val="29755218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1080" y="904000"/>
            <a:ext cx="10515600" cy="736633"/>
          </a:xfrm>
        </p:spPr>
        <p:txBody>
          <a:bodyPr/>
          <a:lstStyle/>
          <a:p>
            <a:r>
              <a:rPr lang="de-DE" dirty="0"/>
              <a:t>Lizenzierung</a:t>
            </a:r>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50</a:t>
            </a:fld>
            <a:endParaRPr lang="de-DE"/>
          </a:p>
        </p:txBody>
      </p:sp>
      <p:pic>
        <p:nvPicPr>
          <p:cNvPr id="8" name="Inhaltsplatzhalter 5">
            <a:extLst>
              <a:ext uri="{FF2B5EF4-FFF2-40B4-BE49-F238E27FC236}">
                <a16:creationId xmlns:a16="http://schemas.microsoft.com/office/drawing/2014/main" id="{ABD1DB5E-1D69-4025-8474-08FC7CE31D84}"/>
              </a:ext>
            </a:extLst>
          </p:cNvPr>
          <p:cNvPicPr>
            <a:picLocks noGrp="1" noChangeAspect="1"/>
          </p:cNvPicPr>
          <p:nvPr>
            <p:ph idx="1"/>
          </p:nvPr>
        </p:nvPicPr>
        <p:blipFill>
          <a:blip r:embed="rId2"/>
          <a:stretch>
            <a:fillRect/>
          </a:stretch>
        </p:blipFill>
        <p:spPr>
          <a:xfrm>
            <a:off x="1122507" y="2140686"/>
            <a:ext cx="1315311" cy="459119"/>
          </a:xfrm>
          <a:prstGeom prst="rect">
            <a:avLst/>
          </a:prstGeom>
        </p:spPr>
      </p:pic>
      <p:sp>
        <p:nvSpPr>
          <p:cNvPr id="9" name="Textfeld 8">
            <a:extLst>
              <a:ext uri="{FF2B5EF4-FFF2-40B4-BE49-F238E27FC236}">
                <a16:creationId xmlns:a16="http://schemas.microsoft.com/office/drawing/2014/main" id="{B40EB594-5576-4022-88CB-B85A7530E0A2}"/>
              </a:ext>
            </a:extLst>
          </p:cNvPr>
          <p:cNvSpPr txBox="1"/>
          <p:nvPr/>
        </p:nvSpPr>
        <p:spPr>
          <a:xfrm>
            <a:off x="2531226" y="2048386"/>
            <a:ext cx="9005454" cy="1200329"/>
          </a:xfrm>
          <a:prstGeom prst="rect">
            <a:avLst/>
          </a:prstGeom>
          <a:noFill/>
        </p:spPr>
        <p:txBody>
          <a:bodyPr wrap="square">
            <a:spAutoFit/>
          </a:bodyPr>
          <a:lstStyle/>
          <a:p>
            <a:r>
              <a:rPr lang="de-DE" dirty="0">
                <a:latin typeface="Calibri" panose="020F0502020204030204" pitchFamily="34" charset="0"/>
                <a:ea typeface="Calibri" panose="020F0502020204030204" pitchFamily="34" charset="0"/>
                <a:cs typeface="Calibri" panose="020F0502020204030204" pitchFamily="34" charset="0"/>
              </a:rPr>
              <a:t>„Nachhaltigkeit in pflegerischen </a:t>
            </a:r>
            <a:r>
              <a:rPr lang="de-DE" dirty="0" err="1">
                <a:latin typeface="Calibri" panose="020F0502020204030204" pitchFamily="34" charset="0"/>
                <a:ea typeface="Calibri" panose="020F0502020204030204" pitchFamily="34" charset="0"/>
                <a:cs typeface="Calibri" panose="020F0502020204030204" pitchFamily="34" charset="0"/>
              </a:rPr>
              <a:t>Mentoringgesprächen</a:t>
            </a:r>
            <a:r>
              <a:rPr lang="de-DE" dirty="0">
                <a:latin typeface="Calibri" panose="020F0502020204030204" pitchFamily="34" charset="0"/>
                <a:ea typeface="Calibri" panose="020F0502020204030204" pitchFamily="34" charset="0"/>
                <a:cs typeface="Calibri" panose="020F0502020204030204" pitchFamily="34" charset="0"/>
              </a:rPr>
              <a:t> anleiten“ </a:t>
            </a:r>
            <a:r>
              <a:rPr lang="de-DE" sz="1800" dirty="0">
                <a:effectLst/>
                <a:latin typeface="Calibri" panose="020F0502020204030204" pitchFamily="34" charset="0"/>
                <a:ea typeface="Calibri" panose="020F0502020204030204" pitchFamily="34" charset="0"/>
                <a:cs typeface="Calibri" panose="020F0502020204030204" pitchFamily="34" charset="0"/>
              </a:rPr>
              <a:t>vom Projektteam Naht ist - mit Ausnahme aller Wort- und Bildmarken und aller anders gekennzeichneten Elemente - lizenziert unter CC BY-SA 4.0 (2026). Als Ansprechperson zu dem Material steht Ihnen Prof. Dr. Petra Wihofszky zur Verfügung.</a:t>
            </a:r>
          </a:p>
        </p:txBody>
      </p:sp>
    </p:spTree>
    <p:extLst>
      <p:ext uri="{BB962C8B-B14F-4D97-AF65-F5344CB8AC3E}">
        <p14:creationId xmlns:p14="http://schemas.microsoft.com/office/powerpoint/2010/main" val="1715102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Wolkenförmige Legende 12"/>
          <p:cNvSpPr/>
          <p:nvPr/>
        </p:nvSpPr>
        <p:spPr>
          <a:xfrm>
            <a:off x="4503983" y="2114697"/>
            <a:ext cx="5361185" cy="3372592"/>
          </a:xfrm>
          <a:prstGeom prst="cloudCallout">
            <a:avLst>
              <a:gd name="adj1" fmla="val 58909"/>
              <a:gd name="adj2" fmla="val -667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pPr>
            <a:endParaRPr lang="de-DE" sz="3000" b="1" dirty="0">
              <a:solidFill>
                <a:schemeClr val="tx1"/>
              </a:solidFill>
              <a:latin typeface="+mj-lt"/>
              <a:cs typeface="Calibri" panose="020F0502020204030204" pitchFamily="34" charset="0"/>
            </a:endParaRPr>
          </a:p>
          <a:p>
            <a:pPr algn="ctr">
              <a:lnSpc>
                <a:spcPct val="90000"/>
              </a:lnSpc>
              <a:spcBef>
                <a:spcPts val="1000"/>
              </a:spcBef>
            </a:pPr>
            <a:r>
              <a:rPr lang="de-DE" sz="3000" b="1" dirty="0">
                <a:solidFill>
                  <a:schemeClr val="tx1"/>
                </a:solidFill>
                <a:latin typeface="+mj-lt"/>
                <a:cs typeface="Calibri" panose="020F0502020204030204" pitchFamily="34" charset="0"/>
              </a:rPr>
              <a:t>„</a:t>
            </a:r>
            <a:r>
              <a:rPr lang="de-DE" sz="3000" b="1" dirty="0">
                <a:solidFill>
                  <a:schemeClr val="tx1"/>
                </a:solidFill>
                <a:latin typeface="+mj-lt"/>
              </a:rPr>
              <a:t>Zu welchen Themen führen Sie Gespräche mit Ihren Auszubildenden (beruflich/ privat)?“</a:t>
            </a:r>
          </a:p>
          <a:p>
            <a:pPr lvl="0" algn="ctr">
              <a:lnSpc>
                <a:spcPct val="90000"/>
              </a:lnSpc>
              <a:spcBef>
                <a:spcPts val="1000"/>
              </a:spcBef>
            </a:pPr>
            <a:endParaRPr lang="de-DE" sz="3000" b="1" dirty="0">
              <a:solidFill>
                <a:schemeClr val="tx1"/>
              </a:solidFill>
              <a:latin typeface="+mj-lt"/>
              <a:cs typeface="Calibri" panose="020F0502020204030204" pitchFamily="34" charset="0"/>
            </a:endParaRPr>
          </a:p>
        </p:txBody>
      </p:sp>
      <p:sp>
        <p:nvSpPr>
          <p:cNvPr id="10" name="Wolkenförmige Legende 9"/>
          <p:cNvSpPr/>
          <p:nvPr/>
        </p:nvSpPr>
        <p:spPr>
          <a:xfrm>
            <a:off x="4503982" y="2114697"/>
            <a:ext cx="5361185" cy="3372592"/>
          </a:xfrm>
          <a:prstGeom prst="cloudCallout">
            <a:avLst>
              <a:gd name="adj1" fmla="val 58909"/>
              <a:gd name="adj2" fmla="val -667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pPr>
            <a:endParaRPr lang="de-DE" sz="3000" b="1" dirty="0">
              <a:solidFill>
                <a:schemeClr val="tx1"/>
              </a:solidFill>
              <a:latin typeface="+mj-lt"/>
              <a:cs typeface="Calibri" panose="020F0502020204030204" pitchFamily="34" charset="0"/>
            </a:endParaRPr>
          </a:p>
          <a:p>
            <a:pPr algn="ctr">
              <a:lnSpc>
                <a:spcPct val="90000"/>
              </a:lnSpc>
              <a:spcBef>
                <a:spcPts val="1000"/>
              </a:spcBef>
            </a:pPr>
            <a:r>
              <a:rPr lang="de-DE" sz="3000" b="1" dirty="0">
                <a:solidFill>
                  <a:schemeClr val="tx1"/>
                </a:solidFill>
                <a:latin typeface="+mj-lt"/>
                <a:cs typeface="Calibri" panose="020F0502020204030204" pitchFamily="34" charset="0"/>
              </a:rPr>
              <a:t>„</a:t>
            </a:r>
            <a:r>
              <a:rPr lang="de-DE" sz="3000" b="1" dirty="0">
                <a:solidFill>
                  <a:schemeClr val="tx1"/>
                </a:solidFill>
                <a:latin typeface="+mj-lt"/>
              </a:rPr>
              <a:t>Bei welchen dieser Gesprächsthemen könnte das Thema Nachhaltigkeit eine Rolle spielen?“</a:t>
            </a:r>
          </a:p>
          <a:p>
            <a:pPr lvl="0" algn="ctr">
              <a:lnSpc>
                <a:spcPct val="90000"/>
              </a:lnSpc>
              <a:spcBef>
                <a:spcPts val="1000"/>
              </a:spcBef>
            </a:pPr>
            <a:endParaRPr lang="de-DE" sz="3000" b="1" dirty="0">
              <a:solidFill>
                <a:schemeClr val="tx1"/>
              </a:solidFill>
              <a:latin typeface="+mj-lt"/>
              <a:cs typeface="Calibri" panose="020F0502020204030204" pitchFamily="34" charset="0"/>
            </a:endParaRPr>
          </a:p>
        </p:txBody>
      </p:sp>
      <p:sp>
        <p:nvSpPr>
          <p:cNvPr id="2" name="Titel 1"/>
          <p:cNvSpPr>
            <a:spLocks noGrp="1"/>
          </p:cNvSpPr>
          <p:nvPr>
            <p:ph type="title"/>
          </p:nvPr>
        </p:nvSpPr>
        <p:spPr>
          <a:xfrm>
            <a:off x="3296252" y="264696"/>
            <a:ext cx="5623560" cy="1325563"/>
          </a:xfrm>
        </p:spPr>
        <p:txBody>
          <a:bodyPr/>
          <a:lstStyle/>
          <a:p>
            <a:pPr algn="ctr"/>
            <a:r>
              <a:rPr lang="de-DE" dirty="0">
                <a:solidFill>
                  <a:srgbClr val="007094"/>
                </a:solidFill>
              </a:rPr>
              <a:t>Vorstellung und Impuls</a:t>
            </a:r>
          </a:p>
        </p:txBody>
      </p:sp>
      <p:sp>
        <p:nvSpPr>
          <p:cNvPr id="3" name="Inhaltsplatzhalter 2"/>
          <p:cNvSpPr>
            <a:spLocks noGrp="1"/>
          </p:cNvSpPr>
          <p:nvPr>
            <p:ph idx="1"/>
          </p:nvPr>
        </p:nvSpPr>
        <p:spPr>
          <a:xfrm>
            <a:off x="1036320" y="2914680"/>
            <a:ext cx="10515600" cy="3181787"/>
          </a:xfrm>
        </p:spPr>
        <p:txBody>
          <a:bodyPr>
            <a:normAutofit/>
          </a:bodyPr>
          <a:lstStyle/>
          <a:p>
            <a:pPr marL="0" indent="0">
              <a:buNone/>
            </a:pPr>
            <a:endParaRPr lang="de-DE" u="sng" dirty="0"/>
          </a:p>
          <a:p>
            <a:pPr marL="0" indent="0">
              <a:buNone/>
            </a:pPr>
            <a:endParaRPr lang="de-DE" u="sng" dirty="0"/>
          </a:p>
          <a:p>
            <a:pPr marL="0" indent="0">
              <a:buNone/>
            </a:pPr>
            <a:endParaRPr lang="de-DE" dirty="0"/>
          </a:p>
          <a:p>
            <a:pPr marL="0" indent="0">
              <a:buNone/>
            </a:pPr>
            <a:endParaRPr lang="de-DE" b="1" dirty="0"/>
          </a:p>
          <a:p>
            <a:pPr marL="0" indent="0">
              <a:buNone/>
            </a:pPr>
            <a:endParaRPr lang="de-DE" b="1" dirty="0"/>
          </a:p>
          <a:p>
            <a:pPr marL="0" indent="0">
              <a:buNone/>
            </a:pPr>
            <a:r>
              <a:rPr lang="de-DE" u="sng" dirty="0"/>
              <a:t>https://answergarden.ch/</a:t>
            </a:r>
            <a:endParaRPr lang="de-DE" dirty="0"/>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pic>
        <p:nvPicPr>
          <p:cNvPr id="9" name="Grafik 8" descr="C:\Users\user\AppData\Local\Microsoft\Windows\INetCache\Content.Word\Einstiegsphas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170" y="2914680"/>
            <a:ext cx="1364615" cy="2108200"/>
          </a:xfrm>
          <a:prstGeom prst="rect">
            <a:avLst/>
          </a:prstGeom>
          <a:noFill/>
          <a:ln>
            <a:noFill/>
          </a:ln>
        </p:spPr>
      </p:pic>
      <p:pic>
        <p:nvPicPr>
          <p:cNvPr id="11" name="Picture 2" descr="Vorstellungsphase"/>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577688" y="404086"/>
            <a:ext cx="884780" cy="1046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081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62102" y="587085"/>
            <a:ext cx="7895966" cy="1325563"/>
          </a:xfrm>
        </p:spPr>
        <p:txBody>
          <a:bodyPr/>
          <a:lstStyle/>
          <a:p>
            <a:pPr algn="ctr"/>
            <a:r>
              <a:rPr lang="de-DE" dirty="0">
                <a:solidFill>
                  <a:srgbClr val="007193"/>
                </a:solidFill>
              </a:rPr>
              <a:t>Nachhaltigkeit in pflegerischen </a:t>
            </a:r>
            <a:r>
              <a:rPr lang="de-DE" dirty="0" err="1">
                <a:solidFill>
                  <a:srgbClr val="007193"/>
                </a:solidFill>
              </a:rPr>
              <a:t>Mentoringgesprächen</a:t>
            </a:r>
            <a:r>
              <a:rPr lang="de-DE" dirty="0">
                <a:solidFill>
                  <a:srgbClr val="007193"/>
                </a:solidFill>
              </a:rPr>
              <a:t> anleiten</a:t>
            </a:r>
            <a:endParaRPr lang="de-DE" dirty="0">
              <a:solidFill>
                <a:srgbClr val="007094"/>
              </a:solidFill>
            </a:endParaRPr>
          </a:p>
        </p:txBody>
      </p:sp>
      <p:sp>
        <p:nvSpPr>
          <p:cNvPr id="3" name="Inhaltsplatzhalter 2"/>
          <p:cNvSpPr>
            <a:spLocks noGrp="1"/>
          </p:cNvSpPr>
          <p:nvPr>
            <p:ph idx="1"/>
          </p:nvPr>
        </p:nvSpPr>
        <p:spPr>
          <a:xfrm>
            <a:off x="720808" y="2387909"/>
            <a:ext cx="10515600" cy="3080130"/>
          </a:xfrm>
        </p:spPr>
        <p:txBody>
          <a:bodyPr>
            <a:noAutofit/>
          </a:bodyPr>
          <a:lstStyle/>
          <a:p>
            <a:pPr marL="514350" indent="-514350">
              <a:buFont typeface="+mj-lt"/>
              <a:buAutoNum type="arabicPeriod"/>
            </a:pPr>
            <a:r>
              <a:rPr lang="de-DE" dirty="0"/>
              <a:t>Vorstellung und Impuls</a:t>
            </a:r>
          </a:p>
          <a:p>
            <a:pPr marL="514350" indent="-514350">
              <a:buFont typeface="+mj-lt"/>
              <a:buAutoNum type="arabicPeriod"/>
            </a:pPr>
            <a:r>
              <a:rPr lang="de-DE" dirty="0">
                <a:solidFill>
                  <a:srgbClr val="007193"/>
                </a:solidFill>
              </a:rPr>
              <a:t>Mentoring</a:t>
            </a:r>
          </a:p>
          <a:p>
            <a:pPr marL="514350" indent="-514350">
              <a:buFont typeface="+mj-lt"/>
              <a:buAutoNum type="arabicPeriod"/>
            </a:pPr>
            <a:r>
              <a:rPr lang="de-DE" dirty="0"/>
              <a:t>Ernährung, Gesundheit und Klima</a:t>
            </a:r>
          </a:p>
          <a:p>
            <a:pPr marL="514350" indent="-514350">
              <a:buFont typeface="+mj-lt"/>
              <a:buAutoNum type="arabicPeriod"/>
            </a:pPr>
            <a:r>
              <a:rPr lang="de-DE" dirty="0"/>
              <a:t>Transfer: </a:t>
            </a:r>
            <a:r>
              <a:rPr lang="de-DE" dirty="0" err="1"/>
              <a:t>Mentoringgespräche</a:t>
            </a:r>
            <a:endParaRPr lang="de-DE" dirty="0"/>
          </a:p>
          <a:p>
            <a:pPr marL="514350" indent="-514350">
              <a:buFont typeface="+mj-lt"/>
              <a:buAutoNum type="arabicPeriod"/>
            </a:pPr>
            <a:r>
              <a:rPr lang="de-DE" dirty="0"/>
              <a:t>Vertiefender/ optionaler Inhalt: Konsumverhalten</a:t>
            </a:r>
          </a:p>
          <a:p>
            <a:pPr marL="514350" indent="-514350">
              <a:buFont typeface="+mj-lt"/>
              <a:buAutoNum type="arabicPeriod"/>
            </a:pPr>
            <a:endParaRPr lang="de-DE" dirty="0"/>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7</a:t>
            </a:fld>
            <a:endParaRPr lang="de-DE"/>
          </a:p>
        </p:txBody>
      </p:sp>
    </p:spTree>
    <p:extLst>
      <p:ext uri="{BB962C8B-B14F-4D97-AF65-F5344CB8AC3E}">
        <p14:creationId xmlns:p14="http://schemas.microsoft.com/office/powerpoint/2010/main" val="16607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43071" y="229183"/>
            <a:ext cx="1455057" cy="1325563"/>
          </a:xfrm>
        </p:spPr>
        <p:txBody>
          <a:bodyPr/>
          <a:lstStyle/>
          <a:p>
            <a:r>
              <a:rPr lang="de-DE" dirty="0">
                <a:solidFill>
                  <a:srgbClr val="007094"/>
                </a:solidFill>
              </a:rPr>
              <a:t>Input </a:t>
            </a:r>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pic>
        <p:nvPicPr>
          <p:cNvPr id="5123" name="Picture 3" descr="Inputph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0600" y="2064154"/>
            <a:ext cx="5080000" cy="40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9289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58645" y="466140"/>
            <a:ext cx="6491990" cy="897459"/>
          </a:xfrm>
        </p:spPr>
        <p:txBody>
          <a:bodyPr/>
          <a:lstStyle/>
          <a:p>
            <a:pPr algn="ctr"/>
            <a:r>
              <a:rPr lang="de-DE" dirty="0">
                <a:solidFill>
                  <a:srgbClr val="007193"/>
                </a:solidFill>
              </a:rPr>
              <a:t>Mentoring und Co-</a:t>
            </a:r>
            <a:r>
              <a:rPr lang="de-DE" dirty="0" err="1">
                <a:solidFill>
                  <a:srgbClr val="007193"/>
                </a:solidFill>
              </a:rPr>
              <a:t>Benefits</a:t>
            </a:r>
            <a:endParaRPr lang="de-DE" dirty="0">
              <a:solidFill>
                <a:srgbClr val="007193"/>
              </a:solidFill>
            </a:endParaRPr>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9</a:t>
            </a:fld>
            <a:endParaRPr lang="de-DE"/>
          </a:p>
        </p:txBody>
      </p:sp>
      <p:sp>
        <p:nvSpPr>
          <p:cNvPr id="7" name="Ellipse 6"/>
          <p:cNvSpPr/>
          <p:nvPr/>
        </p:nvSpPr>
        <p:spPr>
          <a:xfrm>
            <a:off x="7377660" y="2554359"/>
            <a:ext cx="4318000" cy="2499264"/>
          </a:xfrm>
          <a:prstGeom prst="ellipse">
            <a:avLst/>
          </a:prstGeom>
          <a:solidFill>
            <a:srgbClr val="0071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latin typeface="Calibri" panose="020F0502020204030204" pitchFamily="34" charset="0"/>
                <a:cs typeface="Calibri" panose="020F0502020204030204" pitchFamily="34" charset="0"/>
              </a:rPr>
              <a:t>Gesundheits-förderung/</a:t>
            </a:r>
            <a:br>
              <a:rPr lang="de-DE" sz="2800" b="1" dirty="0">
                <a:latin typeface="Calibri" panose="020F0502020204030204" pitchFamily="34" charset="0"/>
                <a:cs typeface="Calibri" panose="020F0502020204030204" pitchFamily="34" charset="0"/>
              </a:rPr>
            </a:br>
            <a:r>
              <a:rPr lang="de-DE" sz="2800" b="1" dirty="0">
                <a:latin typeface="Calibri" panose="020F0502020204030204" pitchFamily="34" charset="0"/>
                <a:cs typeface="Calibri" panose="020F0502020204030204" pitchFamily="34" charset="0"/>
              </a:rPr>
              <a:t>Nachhaltigkeit</a:t>
            </a:r>
            <a:endParaRPr lang="de-DE" b="1" dirty="0">
              <a:latin typeface="Calibri" panose="020F0502020204030204" pitchFamily="34" charset="0"/>
              <a:cs typeface="Calibri" panose="020F0502020204030204" pitchFamily="34" charset="0"/>
            </a:endParaRPr>
          </a:p>
        </p:txBody>
      </p:sp>
      <p:sp>
        <p:nvSpPr>
          <p:cNvPr id="8" name="Pfeil nach links und rechts 7"/>
          <p:cNvSpPr/>
          <p:nvPr/>
        </p:nvSpPr>
        <p:spPr>
          <a:xfrm>
            <a:off x="4950397" y="3205713"/>
            <a:ext cx="2323476" cy="1188860"/>
          </a:xfrm>
          <a:prstGeom prst="leftRightArrow">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b="1" dirty="0">
                <a:solidFill>
                  <a:schemeClr val="tx1"/>
                </a:solidFill>
                <a:latin typeface="Calibri" panose="020F0502020204030204" pitchFamily="34" charset="0"/>
                <a:cs typeface="Calibri" panose="020F0502020204030204" pitchFamily="34" charset="0"/>
              </a:rPr>
              <a:t>Co-</a:t>
            </a:r>
            <a:r>
              <a:rPr lang="de-DE" sz="2200" b="1" dirty="0" err="1">
                <a:solidFill>
                  <a:schemeClr val="tx1"/>
                </a:solidFill>
                <a:latin typeface="Calibri" panose="020F0502020204030204" pitchFamily="34" charset="0"/>
                <a:cs typeface="Calibri" panose="020F0502020204030204" pitchFamily="34" charset="0"/>
              </a:rPr>
              <a:t>Benefits</a:t>
            </a:r>
            <a:endParaRPr lang="de-DE" sz="2200" b="1" dirty="0">
              <a:solidFill>
                <a:schemeClr val="tx1"/>
              </a:solidFill>
              <a:latin typeface="Calibri" panose="020F0502020204030204" pitchFamily="34" charset="0"/>
              <a:cs typeface="Calibri" panose="020F0502020204030204" pitchFamily="34" charset="0"/>
            </a:endParaRPr>
          </a:p>
        </p:txBody>
      </p:sp>
      <p:sp>
        <p:nvSpPr>
          <p:cNvPr id="9" name="Ellipse 8"/>
          <p:cNvSpPr/>
          <p:nvPr/>
        </p:nvSpPr>
        <p:spPr>
          <a:xfrm>
            <a:off x="528610" y="2554359"/>
            <a:ext cx="4318000" cy="2499264"/>
          </a:xfrm>
          <a:prstGeom prst="ellipse">
            <a:avLst/>
          </a:prstGeom>
          <a:solidFill>
            <a:srgbClr val="0071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Mentoring</a:t>
            </a:r>
            <a:endParaRPr lang="de-DE"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836146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aht_Vorlage.potx" id="{B6C9096B-DC17-488C-8158-6CF470BC010B}" vid="{3FA98C69-50C9-47F8-AC68-1605E8FAE7F4}"/>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aht_Vorlage.potx" id="{E7AF3127-E0E6-423D-808A-A13C0B09BA00}" vid="{FE89416D-CD33-47EF-88E0-8531A9780CE8}"/>
    </a:ext>
  </a:extLst>
</a:theme>
</file>

<file path=ppt/theme/theme3.xml><?xml version="1.0" encoding="utf-8"?>
<a:theme xmlns:a="http://schemas.openxmlformats.org/drawingml/2006/main" name="2_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aht_Vorlage.potx" id="{E7AF3127-E0E6-423D-808A-A13C0B09BA00}" vid="{FE89416D-CD33-47EF-88E0-8531A9780CE8}"/>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Naht_Vorlage</Template>
  <TotalTime>0</TotalTime>
  <Words>15361</Words>
  <Application>Microsoft Office PowerPoint</Application>
  <PresentationFormat>Breitbild</PresentationFormat>
  <Paragraphs>1135</Paragraphs>
  <Slides>50</Slides>
  <Notes>43</Notes>
  <HiddenSlides>6</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50</vt:i4>
      </vt:variant>
    </vt:vector>
  </HeadingPairs>
  <TitlesOfParts>
    <vt:vector size="59" baseType="lpstr">
      <vt:lpstr>Aptos</vt:lpstr>
      <vt:lpstr>Arial</vt:lpstr>
      <vt:lpstr>BundesSans Web</vt:lpstr>
      <vt:lpstr>Calibri</vt:lpstr>
      <vt:lpstr>Symbol</vt:lpstr>
      <vt:lpstr>Wingdings</vt:lpstr>
      <vt:lpstr>Office</vt:lpstr>
      <vt:lpstr>1_Office</vt:lpstr>
      <vt:lpstr>2_Office</vt:lpstr>
      <vt:lpstr>PowerPoint-Präsentation</vt:lpstr>
      <vt:lpstr>PowerPoint-Präsentation</vt:lpstr>
      <vt:lpstr>Modul 3: Vertiefungsmodul</vt:lpstr>
      <vt:lpstr>Lernziele</vt:lpstr>
      <vt:lpstr>Nachhaltigkeit in pflegerischen Mentoringgesprächen anleiten</vt:lpstr>
      <vt:lpstr>Vorstellung und Impuls</vt:lpstr>
      <vt:lpstr>Nachhaltigkeit in pflegerischen Mentoringgesprächen anleiten</vt:lpstr>
      <vt:lpstr>Input </vt:lpstr>
      <vt:lpstr>Mentoring und Co-Benefits</vt:lpstr>
      <vt:lpstr>Mentoring</vt:lpstr>
      <vt:lpstr>PowerPoint-Präsentation</vt:lpstr>
      <vt:lpstr>PowerPoint-Präsentation</vt:lpstr>
      <vt:lpstr>PowerPoint-Präsentation</vt:lpstr>
      <vt:lpstr>PowerPoint-Präsentation</vt:lpstr>
      <vt:lpstr>Nachhaltigkeit in pflegerischen Mentoringgesprächen anleiten</vt:lpstr>
      <vt:lpstr>Ernährung, Gesundheit und Klima</vt:lpstr>
      <vt:lpstr>Einfluss der Ernährung auf die Gesundheit</vt:lpstr>
      <vt:lpstr>Bewegte Pause</vt:lpstr>
      <vt:lpstr>PowerPoint-Präsentation</vt:lpstr>
      <vt:lpstr>PowerPoint-Präsentation</vt:lpstr>
      <vt:lpstr>Ausgewogene, pflanzenbasierte Ernährung</vt:lpstr>
      <vt:lpstr>Planetary Health Diet</vt:lpstr>
      <vt:lpstr>PowerPoint-Präsentation</vt:lpstr>
      <vt:lpstr>PowerPoint-Präsentation</vt:lpstr>
      <vt:lpstr>PowerPoint-Präsentation</vt:lpstr>
      <vt:lpstr>PowerPoint-Präsentation</vt:lpstr>
      <vt:lpstr>PowerPoint-Präsentation</vt:lpstr>
      <vt:lpstr>PowerPoint-Präsentation</vt:lpstr>
      <vt:lpstr>Ernährung, Gesundheit und Klima</vt:lpstr>
      <vt:lpstr>Ernährung, Gesundheit und Klima</vt:lpstr>
      <vt:lpstr>Pause</vt:lpstr>
      <vt:lpstr>Nachhaltigkeit in pflegerischen Mentoringgesprächen anleiten</vt:lpstr>
      <vt:lpstr>Szenario</vt:lpstr>
      <vt:lpstr>PowerPoint-Präsentation</vt:lpstr>
      <vt:lpstr>PowerPoint-Präsentation</vt:lpstr>
      <vt:lpstr>Nachhaltigkeit in pflegerischen Mentoringgesprächen anleiten</vt:lpstr>
      <vt:lpstr>PowerPoint-Präsentation</vt:lpstr>
      <vt:lpstr>PowerPoint-Präsentation</vt:lpstr>
      <vt:lpstr>PowerPoint-Präsentation</vt:lpstr>
      <vt:lpstr>Erweiterter Transfer</vt:lpstr>
      <vt:lpstr>PowerPoint-Präsentation</vt:lpstr>
      <vt:lpstr>PowerPoint-Präsentation</vt:lpstr>
      <vt:lpstr>Literatur</vt:lpstr>
      <vt:lpstr>Literatur</vt:lpstr>
      <vt:lpstr>Literatur</vt:lpstr>
      <vt:lpstr>Literatur</vt:lpstr>
      <vt:lpstr>Literatur</vt:lpstr>
      <vt:lpstr>Literatur</vt:lpstr>
      <vt:lpstr>Medienverzeichnis</vt:lpstr>
      <vt:lpstr>Lizenzierung</vt:lpstr>
    </vt:vector>
  </TitlesOfParts>
  <Company>Hochschule Esslingen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 Knoblauch</dc:creator>
  <cp:lastModifiedBy>Lena Schekelmann</cp:lastModifiedBy>
  <cp:revision>766</cp:revision>
  <dcterms:created xsi:type="dcterms:W3CDTF">2024-09-28T09:58:54Z</dcterms:created>
  <dcterms:modified xsi:type="dcterms:W3CDTF">2026-03-17T14:42:11Z</dcterms:modified>
</cp:coreProperties>
</file>